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1" r:id="rId1"/>
    <p:sldMasterId id="2147483831" r:id="rId2"/>
  </p:sldMasterIdLst>
  <p:notesMasterIdLst>
    <p:notesMasterId r:id="rId36"/>
  </p:notesMasterIdLst>
  <p:handoutMasterIdLst>
    <p:handoutMasterId r:id="rId37"/>
  </p:handoutMasterIdLst>
  <p:sldIdLst>
    <p:sldId id="1192" r:id="rId3"/>
    <p:sldId id="1299" r:id="rId4"/>
    <p:sldId id="1555" r:id="rId5"/>
    <p:sldId id="1556" r:id="rId6"/>
    <p:sldId id="1602" r:id="rId7"/>
    <p:sldId id="1603" r:id="rId8"/>
    <p:sldId id="1600" r:id="rId9"/>
    <p:sldId id="1588" r:id="rId10"/>
    <p:sldId id="1589" r:id="rId11"/>
    <p:sldId id="1590" r:id="rId12"/>
    <p:sldId id="1591" r:id="rId13"/>
    <p:sldId id="1592" r:id="rId14"/>
    <p:sldId id="1593" r:id="rId15"/>
    <p:sldId id="1594" r:id="rId16"/>
    <p:sldId id="1595" r:id="rId17"/>
    <p:sldId id="1596" r:id="rId18"/>
    <p:sldId id="1597" r:id="rId19"/>
    <p:sldId id="1601" r:id="rId20"/>
    <p:sldId id="1557" r:id="rId21"/>
    <p:sldId id="1559" r:id="rId22"/>
    <p:sldId id="1560" r:id="rId23"/>
    <p:sldId id="1561" r:id="rId24"/>
    <p:sldId id="1562" r:id="rId25"/>
    <p:sldId id="1563" r:id="rId26"/>
    <p:sldId id="1564" r:id="rId27"/>
    <p:sldId id="1565" r:id="rId28"/>
    <p:sldId id="1566" r:id="rId29"/>
    <p:sldId id="1567" r:id="rId30"/>
    <p:sldId id="1568" r:id="rId31"/>
    <p:sldId id="1569" r:id="rId32"/>
    <p:sldId id="1604" r:id="rId33"/>
    <p:sldId id="1586" r:id="rId34"/>
    <p:sldId id="1605" r:id="rId35"/>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033CC"/>
    <a:srgbClr val="FF0000"/>
    <a:srgbClr val="FFFF00"/>
    <a:srgbClr val="CCFFCC"/>
    <a:srgbClr val="66FF33"/>
    <a:srgbClr val="66FF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69" autoAdjust="0"/>
    <p:restoredTop sz="75578" autoAdjust="0"/>
  </p:normalViewPr>
  <p:slideViewPr>
    <p:cSldViewPr snapToGrid="0">
      <p:cViewPr>
        <p:scale>
          <a:sx n="100" d="100"/>
          <a:sy n="100" d="100"/>
        </p:scale>
        <p:origin x="-984" y="-96"/>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9" d="100"/>
          <a:sy n="99" d="100"/>
        </p:scale>
        <p:origin x="-261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3A0DFE21-CCE0-404C-A7E5-77B02E1EFA83}" type="slidenum">
              <a:rPr lang="en-US" altLang="en-US"/>
              <a:pPr>
                <a:defRPr/>
              </a:pPr>
              <a:t>‹#›</a:t>
            </a:fld>
            <a:endParaRPr lang="en-US" altLang="en-US" dirty="0"/>
          </a:p>
        </p:txBody>
      </p:sp>
    </p:spTree>
    <p:extLst>
      <p:ext uri="{BB962C8B-B14F-4D97-AF65-F5344CB8AC3E}">
        <p14:creationId xmlns:p14="http://schemas.microsoft.com/office/powerpoint/2010/main" val="2367180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PolicyCenter Entities - </a:t>
            </a:r>
            <a:fld id="{EC76BAAD-7073-430B-A07F-75DDB494B9B3}"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4D1A3C24-206C-4B19-AA84-97DCD613863B}"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1638384308"/>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54BD4E36-0C9B-4C8E-A88D-30B0551FF715}"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0837"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2FA7335E-49DD-444E-AC40-ED997F134479}"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user is assigned to an account, that user may get activities assigned to him or her based on the role he or she has with the account. Their role or context, and the assigned group that the user belongs to is displayed in PolicyCenter.</a:t>
            </a:r>
          </a:p>
          <a:p>
            <a:pPr eaLnBrk="1" hangingPunct="1"/>
            <a:endParaRPr lang="en-US" smtClean="0"/>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8A4157AC-2ADC-4E1D-A524-EEE1C7B2717D}"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stores contact information on policies and accounts; this gives user the flexibility to manage, group, and reuse contact information throughout the application. You define and maintain contacts at the account level and use them across policies. You can have policy specific contact role information added at the policy level. You can also enter and edit contact information on a policy, and have it update the account and unbound policies in the account.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F2876D38-011B-4B07-92F5-104B71CEC520}"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0CF74343-FFC3-4C03-A920-BF82EC87919F}"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underwriting file is a collection of policies which may require information from one another during the processing of their transactions. For example, if the quote for the renewal of the business owner policy of an account requires information from the workers’ comp policy of that same account, you can simplify the processing by having the two policies belong to the same underwriting file.</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F18AB6B6-A278-4066-84D4-90041F41E32E}"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B6DB0E59-1C06-43F1-95FC-F296FE9AFCBD}"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Every activity is ultimately assigned to a user, who is responsible for completing the task. The activity identifies when the task is expected to be done by and whether it has been done or not.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ECE20496-E632-46A8-B716-BF5A899C1212}"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3374435D-7895-41A3-A07E-105F033B8DDB}"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30BB96D2-03DC-4CEF-8511-75DB3851EEBC}"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53DE6E48-913C-4C56-A116-37C6AE0D2D62}"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Coverages are always attached to a coverable. (Coverables are discussed later in this section.)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88E1AFC6-3CCC-4BDD-A46D-B2C32C49C2CA}"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E0DA1C6F-3B3D-4A84-B66F-801CF76CD2C7}"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named insured is an individual, business or organization that is specified in the declarations by name as the insured(s) under a policy. The named insured is responsible for premium payments, receipt of notices, and adjustment of losses.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0C51B065-4494-4AEA-BE2C-F37E29A5C95E}"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Coverages are attached only to coverables. Within PolicyCenter, Guidewire makes the policy line a coverable to represent the named insureds.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5BCD4696-1366-4D73-B0AE-315CF2446AB7}"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some cases, the coverage specifies not only the type of loss but the cause. For example, collision coverage covers damage to a car from auto accidents. Comprehensive coverage covers damage from incidents other than auto accidents (weather, fire, theft). If a given car is covered for collision but not comprehensive and the windshield is damaged, the cause of loss is relevant to determining whether the loss is covered.</a:t>
            </a:r>
          </a:p>
          <a:p>
            <a:pPr eaLnBrk="1" hangingPunct="1"/>
            <a:r>
              <a:rPr lang="en-US" smtClean="0"/>
              <a:t>Be aware that within the insurance industry, the term </a:t>
            </a:r>
            <a:r>
              <a:rPr lang="en-US" i="1" smtClean="0"/>
              <a:t>coverage</a:t>
            </a:r>
            <a:r>
              <a:rPr lang="en-US" smtClean="0"/>
              <a:t> is not used in exactly the same way from carrier to carrier.</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DDF50915-DD73-4B5F-BED3-6B9EEF7F3405}"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term </a:t>
            </a:r>
            <a:r>
              <a:rPr lang="en-US" i="1" smtClean="0"/>
              <a:t>insured</a:t>
            </a:r>
            <a:r>
              <a:rPr lang="en-US" smtClean="0"/>
              <a:t> refers to the person, group of people, or business covered on the policy. The term </a:t>
            </a:r>
            <a:r>
              <a:rPr lang="en-US" i="1" smtClean="0"/>
              <a:t>third party</a:t>
            </a:r>
            <a:r>
              <a:rPr lang="en-US" smtClean="0"/>
              <a:t> refers to a person who suffers a loss for which the insured is responsible. (The </a:t>
            </a:r>
            <a:r>
              <a:rPr lang="en-US" i="1" smtClean="0"/>
              <a:t>first party</a:t>
            </a:r>
            <a:r>
              <a:rPr lang="en-US" smtClean="0"/>
              <a:t> is the insured, and the </a:t>
            </a:r>
            <a:r>
              <a:rPr lang="en-US" i="1" smtClean="0"/>
              <a:t>second party</a:t>
            </a:r>
            <a:r>
              <a:rPr lang="en-US" smtClean="0"/>
              <a:t> is the carrier.)</a:t>
            </a:r>
          </a:p>
          <a:p>
            <a:pPr eaLnBrk="1" hangingPunct="1"/>
            <a:r>
              <a:rPr lang="en-US" smtClean="0"/>
              <a:t>A property coverage is a coverage in which a tangible asset (a physical object, a real estate location, or the body of the insured) of the insured is covered. The coverage exists to repair or replace the asset if it is lost, damaged, or otherwise rendered unusable. (For example, an auto policy has collision coverage which covers the car in the event that it is damaged due to a collision. Comprehensive coverage covers the car in the event that it is lost or damaged due to a non-collision event (such as a hail storm or theft). Medical payment coverage covers medical payments (damage done to the body of the insured) that results from use of the car.)</a:t>
            </a:r>
          </a:p>
          <a:p>
            <a:pPr eaLnBrk="1" hangingPunct="1"/>
            <a:r>
              <a:rPr lang="en-US" smtClean="0"/>
              <a:t>When a claim is filed, the money from losses covered by property coverages goes to the insured. (In some cases, it may go to a business which provided service to the insured, such as an auto shop which repaired the car of the insured. But from a logical standpoint, the money is still going to the insured.</a:t>
            </a:r>
          </a:p>
          <a:p>
            <a:pPr eaLnBrk="1" hangingPunct="1"/>
            <a:r>
              <a:rPr lang="en-US" smtClean="0"/>
              <a:t>A liability coverage is a coverage in which the liability of the insured is covered. The coverage exists to provide financial remuneration if a third party suffers a loss for which the insured is liable. (For example, an auto policy has the  </a:t>
            </a:r>
            <a:r>
              <a:rPr lang="en-US" i="1" smtClean="0"/>
              <a:t>liability - vehicle damage</a:t>
            </a:r>
            <a:r>
              <a:rPr lang="en-US" smtClean="0"/>
              <a:t> coverage that covers damage done to a car of the third party for which the insured is responsible for. </a:t>
            </a:r>
            <a:r>
              <a:rPr lang="en-US" i="1" smtClean="0"/>
              <a:t>Liability - injury</a:t>
            </a:r>
            <a:r>
              <a:rPr lang="en-US" smtClean="0"/>
              <a:t> covers damage done to the body of the third party which occurred as the result of the insured operating a vehicle.)</a:t>
            </a:r>
          </a:p>
          <a:p>
            <a:pPr eaLnBrk="1" hangingPunct="1"/>
            <a:r>
              <a:rPr lang="en-US" smtClean="0"/>
              <a:t>When a claim is filed, the money from losses covered by liability coverages goes to the third party.</a:t>
            </a:r>
          </a:p>
          <a:p>
            <a:pPr algn="ctr" eaLnBrk="1" hangingPunct="1"/>
            <a:r>
              <a:rPr lang="en-US" smtClean="0"/>
              <a:t>(continued)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3ECCB3BE-B388-4B59-9DF7-2A0ABFAA8FF6}"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Some policies may cover only property exposures (such as a business property policy), some may cover only liability exposures (such as a workers’ comp policy), and some may cover both (such as an auto policy).</a:t>
            </a:r>
          </a:p>
          <a:p>
            <a:pPr eaLnBrk="1" hangingPunct="1"/>
            <a:r>
              <a:rPr lang="en-US" smtClean="0"/>
              <a:t>There are several different categories of insurance. Guidewire currently focuses on the </a:t>
            </a:r>
            <a:r>
              <a:rPr lang="en-US" i="1" smtClean="0"/>
              <a:t>property and casualty</a:t>
            </a:r>
            <a:r>
              <a:rPr lang="en-US" smtClean="0"/>
              <a:t> category. The name </a:t>
            </a:r>
            <a:r>
              <a:rPr lang="en-US" i="1" smtClean="0"/>
              <a:t>property and casualty</a:t>
            </a:r>
            <a:r>
              <a:rPr lang="en-US" smtClean="0"/>
              <a:t> involves policies with property exposure and liability exposures. (Casualty is the issue of who was the cause of the incident, and therefore who is liable for financial remuneration.)</a:t>
            </a:r>
          </a:p>
          <a:p>
            <a:pPr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D6ADCD81-0E01-4602-92D6-BDE62F4085E2}"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two most common coverage terms are deductibles and limits.</a:t>
            </a:r>
          </a:p>
          <a:p>
            <a:pPr eaLnBrk="1" hangingPunct="1"/>
            <a:r>
              <a:rPr lang="en-US" smtClean="0"/>
              <a:t>A </a:t>
            </a:r>
            <a:r>
              <a:rPr lang="en-US" b="1" smtClean="0"/>
              <a:t>deductible</a:t>
            </a:r>
            <a:r>
              <a:rPr lang="en-US" smtClean="0"/>
              <a:t> is an amount of money that the insured must pay out of pocket for a loss. The carrier provides payment only for the amount above and beyond the deductible.</a:t>
            </a:r>
          </a:p>
          <a:p>
            <a:pPr eaLnBrk="1" hangingPunct="1"/>
            <a:r>
              <a:rPr lang="en-US" smtClean="0"/>
              <a:t>Some deductibles are </a:t>
            </a:r>
            <a:r>
              <a:rPr lang="en-US" i="1" smtClean="0"/>
              <a:t>per incident</a:t>
            </a:r>
            <a:r>
              <a:rPr lang="en-US" smtClean="0"/>
              <a:t> (such as when the insured pays the first $1000 for each accident) and some are </a:t>
            </a:r>
            <a:r>
              <a:rPr lang="en-US" i="1" smtClean="0"/>
              <a:t>aggregate</a:t>
            </a:r>
            <a:r>
              <a:rPr lang="en-US" smtClean="0"/>
              <a:t> (such as when the insured pays the first $1000 within a year, and then the carrier covers losses above that, regardless of how many accidents occurred). Aggregate deductibles are also used in health insurance, where the insured may be responsible for the first $1000 in costs in a given year and then insurance covers amounts above that. </a:t>
            </a:r>
          </a:p>
          <a:p>
            <a:pPr eaLnBrk="1" hangingPunct="1"/>
            <a:r>
              <a:rPr lang="en-US" smtClean="0"/>
              <a:t>Deductibles can be found associated to property and liability exposures. However, deductibles are more commonly found with property exposures.</a:t>
            </a:r>
          </a:p>
          <a:p>
            <a:pPr eaLnBrk="1" hangingPunct="1"/>
            <a:r>
              <a:rPr lang="en-US" smtClean="0"/>
              <a:t>A </a:t>
            </a:r>
            <a:r>
              <a:rPr lang="en-US" b="1" smtClean="0"/>
              <a:t>limit</a:t>
            </a:r>
            <a:r>
              <a:rPr lang="en-US" smtClean="0"/>
              <a:t> is a maximum amount of money that will be provided for a covered loss (above and beyond the deductible).</a:t>
            </a:r>
          </a:p>
          <a:p>
            <a:pPr eaLnBrk="1" hangingPunct="1"/>
            <a:r>
              <a:rPr lang="en-US" smtClean="0"/>
              <a:t>Similar to deductibles, some limits are </a:t>
            </a:r>
            <a:r>
              <a:rPr lang="en-US" i="1" smtClean="0"/>
              <a:t>per incident</a:t>
            </a:r>
            <a:r>
              <a:rPr lang="en-US" smtClean="0"/>
              <a:t> (such as when the carrier pays up to $10,000 for any given accident) and some are </a:t>
            </a:r>
            <a:r>
              <a:rPr lang="en-US" i="1" smtClean="0"/>
              <a:t>aggregate</a:t>
            </a:r>
            <a:r>
              <a:rPr lang="en-US" smtClean="0"/>
              <a:t> (such as when the carrier pays a maximum of $10,000 per year, regardless of the number of accidents).</a:t>
            </a:r>
          </a:p>
          <a:p>
            <a:pPr eaLnBrk="1" hangingPunct="1"/>
            <a:r>
              <a:rPr lang="en-US" smtClean="0"/>
              <a:t>Deductibles and limits work together to define the range of financial responsibility that the carrier has. The deductible identifies the minimum amount of loss. The limit specifies the maximum amount of loss.</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E81D2728-A1F3-4B43-A11E-9CAB86B15303}"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Forms (also known as </a:t>
            </a:r>
            <a:r>
              <a:rPr lang="en-US" i="1" smtClean="0"/>
              <a:t>endorsement forms</a:t>
            </a:r>
            <a:r>
              <a:rPr lang="en-US" smtClean="0"/>
              <a:t>) commonly include, but are not limited to, the following:</a:t>
            </a:r>
          </a:p>
          <a:p>
            <a:pPr lvl="1" eaLnBrk="1" hangingPunct="1"/>
            <a:r>
              <a:rPr lang="en-US" smtClean="0"/>
              <a:t>Declaration sheets - A declaration sheet is an index or summary of all exposures, coverages, and in some cases forms.</a:t>
            </a:r>
          </a:p>
          <a:p>
            <a:pPr lvl="1" eaLnBrk="1" hangingPunct="1"/>
            <a:r>
              <a:rPr lang="en-US" smtClean="0"/>
              <a:t>Base forms - These forms get attached regardless of what coverages or exposure units are selected. They have language defining, from a legal perspective, who is the insured, who is the insurer and so on. They typically have a set of standard coverages which additional forms will either amend or remove.</a:t>
            </a:r>
          </a:p>
          <a:p>
            <a:pPr lvl="1" eaLnBrk="1" hangingPunct="1"/>
            <a:r>
              <a:rPr lang="en-US" smtClean="0"/>
              <a:t>Additional coverage forms - These forms add additional coverage. (For example, a </a:t>
            </a:r>
            <a:r>
              <a:rPr lang="en-US" i="1" smtClean="0"/>
              <a:t>Hired Auto Coverage Form</a:t>
            </a:r>
            <a:r>
              <a:rPr lang="en-US" smtClean="0"/>
              <a:t> might add hired auto coverage to a base form that did not originally specify this.)</a:t>
            </a:r>
          </a:p>
          <a:p>
            <a:pPr lvl="1" eaLnBrk="1" hangingPunct="1"/>
            <a:r>
              <a:rPr lang="en-US" smtClean="0"/>
              <a:t>Coverage limit forms - These forms limit coverages. (For example, a </a:t>
            </a:r>
            <a:r>
              <a:rPr lang="en-US" i="1" smtClean="0"/>
              <a:t>Mold and Fungus Exclusion Form</a:t>
            </a:r>
            <a:r>
              <a:rPr lang="en-US" smtClean="0"/>
              <a:t> might limit coverage on the policy of a homeowner such that damage due to mold and fungus was not covered or covered only to a certain amount.)</a:t>
            </a:r>
          </a:p>
          <a:p>
            <a:pPr lvl="1" eaLnBrk="1" hangingPunct="1"/>
            <a:r>
              <a:rPr lang="en-US" smtClean="0"/>
              <a:t>Manuscript forms - These forms are blank forms with space for free form text where the carrier can type one off legal terms for the policy.</a:t>
            </a:r>
          </a:p>
          <a:p>
            <a:pPr lvl="1"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89F346E0-9943-4060-ADF8-D2C503B2D9FE}"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premium is an amount of money paid by the account for the policy. The payment can be made in full at the start of the policy or can be made in installments </a:t>
            </a:r>
          </a:p>
          <a:p>
            <a:pPr eaLnBrk="1" hangingPunct="1"/>
            <a:r>
              <a:rPr lang="en-US" smtClean="0"/>
              <a:t>At a high level, one could say that the premium is derived by evaluating all the coverages on the policy and the terms of those coverages (such as deductibles and limits), adding them up, and then adding administrative costs of the policy. In practice, determining the amount of the premium (also known as </a:t>
            </a:r>
            <a:r>
              <a:rPr lang="en-US" i="1" smtClean="0"/>
              <a:t>pricing</a:t>
            </a:r>
            <a:r>
              <a:rPr lang="en-US" smtClean="0"/>
              <a:t>) is much more complicated. A premium could be increased or decreased because of the nature of the insured. (For example, homeowners in Florida who purchase hurricane insurance will pay a higher premium than homeowners in Maine who purchase the exact same type of policy. Similarly, a business auto policy might have a lower premium for a business with no history of on-the-job driving accidents.) </a:t>
            </a:r>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B37F5F7B-7C83-4666-8ADD-06E795D1BE58}"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42E15CAB-0E6B-4CB7-AB0B-3704472AC30A}"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Billing allows you to view overall balance and balances for individual policy periods. </a:t>
            </a:r>
          </a:p>
          <a:p>
            <a:pPr eaLnBrk="1" hangingPunct="1"/>
            <a:r>
              <a:rPr lang="en-US" dirty="0" smtClean="0"/>
              <a:t>Contact is a person whom the carrier may need to contact but who is not part of the policy contract (such as a billing manager for a company which has a business owner’s policy).</a:t>
            </a:r>
          </a:p>
          <a:p>
            <a:pPr eaLnBrk="1" hangingPunct="1"/>
            <a:r>
              <a:rPr lang="en-US" dirty="0" smtClean="0"/>
              <a:t>Policy transaction displays summary information about all policy transactions that have occurred on the policy. This list includes jobs that have modified the policy, as well as jobs that are in-progress, withdrawn, not taken, or non-renewed.</a:t>
            </a:r>
          </a:p>
          <a:p>
            <a:pPr eaLnBrk="1" hangingPunct="1"/>
            <a:r>
              <a:rPr lang="en-US" dirty="0" smtClean="0"/>
              <a:t>Note is a record of a user of PolicyCenter thinking or strategy when working on a policy.</a:t>
            </a:r>
          </a:p>
          <a:p>
            <a:pPr eaLnBrk="1" hangingPunct="1"/>
            <a:r>
              <a:rPr lang="en-US" dirty="0" smtClean="0"/>
              <a:t>Document is an electronic or physical file associated to a policy (other than a form).</a:t>
            </a:r>
          </a:p>
          <a:p>
            <a:pPr eaLnBrk="1" hangingPunct="1"/>
            <a:r>
              <a:rPr lang="en-US" dirty="0" smtClean="0"/>
              <a:t>Risk Analysis displays issues that may affect the policy. It includes underwriting issues which is a note of an issue which is relevant to the creation or renewal of a policy and may cause the carrier to deny the policy or raise the premium. It also displays claims, prior policies, or prior losses. A claim is an event in which a potentially covered loss occurred.</a:t>
            </a:r>
          </a:p>
          <a:p>
            <a:pPr eaLnBrk="1" hangingPunct="1"/>
            <a:r>
              <a:rPr lang="en-US" dirty="0" smtClean="0"/>
              <a:t>Reinsurance is insurance risk transferred to another insurance company for all or part of an assumed liability.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721B2D98-9E0A-4837-A469-D35E7DCFFD9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14EA9FFC-1043-40AE-8DBD-EFD443209455}"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policy is usually managed by several users. Every user assigned to a policy has a role on that policy, such as underwriter, customer service representative, or producer.</a:t>
            </a:r>
          </a:p>
          <a:p>
            <a:pPr eaLnBrk="1" hangingPunct="1"/>
            <a:r>
              <a:rPr lang="en-US" smtClean="0"/>
              <a:t>Users belong to one or more groups. Group membership influences several PolicyCenter aspects of functionality. For example, once a policy is assigned to a group, the assignment engine can automatically assign roles on the policy to one of the users in the group using the round robin selection.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C5FC98AD-029B-4E51-87F0-800696DBEA91}"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25BE961D-F605-453A-9B80-08F8A372DCC0}"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ln/>
        </p:spPr>
        <p:txBody>
          <a:bodyPr/>
          <a:lstStyle/>
          <a:p>
            <a:pPr eaLnBrk="1" hangingPunct="1">
              <a:defRPr/>
            </a:pPr>
            <a:r>
              <a:rPr lang="en-US" b="1" dirty="0" smtClean="0"/>
              <a:t>Answers</a:t>
            </a:r>
          </a:p>
          <a:p>
            <a:pPr marL="228600" indent="-228600" eaLnBrk="1" hangingPunct="1">
              <a:buFont typeface="+mj-lt"/>
              <a:buAutoNum type="arabicPeriod"/>
              <a:defRPr/>
            </a:pPr>
            <a:r>
              <a:rPr lang="en-US" dirty="0" smtClean="0"/>
              <a:t> </a:t>
            </a:r>
          </a:p>
          <a:p>
            <a:pPr marL="571500" lvl="1" indent="-228600" eaLnBrk="1" hangingPunct="1">
              <a:buFont typeface="+mj-lt"/>
              <a:buAutoNum type="alphaLcParenR"/>
              <a:defRPr/>
            </a:pPr>
            <a:r>
              <a:rPr lang="en-US" dirty="0" smtClean="0"/>
              <a:t>Premium</a:t>
            </a:r>
          </a:p>
          <a:p>
            <a:pPr marL="571500" lvl="1" indent="-228600" eaLnBrk="1" hangingPunct="1">
              <a:buFont typeface="+mj-lt"/>
              <a:buAutoNum type="alphaLcParenR"/>
              <a:defRPr/>
            </a:pPr>
            <a:r>
              <a:rPr lang="en-US" dirty="0" smtClean="0"/>
              <a:t>Coverable</a:t>
            </a:r>
          </a:p>
          <a:p>
            <a:pPr marL="571500" lvl="1" indent="-228600" eaLnBrk="1" hangingPunct="1">
              <a:buFont typeface="+mj-lt"/>
              <a:buAutoNum type="alphaLcParenR"/>
              <a:defRPr/>
            </a:pPr>
            <a:r>
              <a:rPr lang="en-US" dirty="0" smtClean="0"/>
              <a:t>Form</a:t>
            </a:r>
          </a:p>
          <a:p>
            <a:pPr marL="571500" lvl="1" indent="-228600" eaLnBrk="1" hangingPunct="1">
              <a:buFont typeface="+mj-lt"/>
              <a:buAutoNum type="alphaLcParenR"/>
              <a:defRPr/>
            </a:pPr>
            <a:r>
              <a:rPr lang="en-US" dirty="0" smtClean="0"/>
              <a:t>Contact or Location</a:t>
            </a:r>
          </a:p>
          <a:p>
            <a:pPr marL="571500" lvl="1" indent="-228600" eaLnBrk="1" hangingPunct="1">
              <a:buFont typeface="+mj-lt"/>
              <a:buAutoNum type="alphaLcParenR"/>
              <a:defRPr/>
            </a:pPr>
            <a:r>
              <a:rPr lang="en-US" dirty="0" smtClean="0"/>
              <a:t>Coverage Term</a:t>
            </a:r>
          </a:p>
          <a:p>
            <a:pPr marL="228600" indent="-228600" eaLnBrk="1" hangingPunct="1">
              <a:buFont typeface="+mj-lt"/>
              <a:buAutoNum type="arabicPeriod"/>
              <a:defRPr/>
            </a:pPr>
            <a:r>
              <a:rPr lang="en-US" dirty="0" smtClean="0"/>
              <a:t>Policy contract data is part of the legal contract itself. Policy tools data is information about policy processing and history, but it is not legally part of the policy.</a:t>
            </a:r>
          </a:p>
          <a:p>
            <a:pPr marL="228600" indent="-228600" eaLnBrk="1" hangingPunct="1">
              <a:buFont typeface="+mj-lt"/>
              <a:buAutoNum type="arabicPeriod"/>
              <a:defRPr/>
            </a:pPr>
            <a:r>
              <a:rPr lang="en-US" dirty="0" smtClean="0"/>
              <a:t>Typically no. There are usually several users associated to a policy, each with a different role on the policy.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t>	Notices - </a:t>
            </a:r>
            <a:fld id="{06D6E44C-E9CF-412A-9CAF-ED046A8DA7BA}" type="slidenum">
              <a:rPr lang="en-US" altLang="en-US"/>
              <a:pPr>
                <a:buClr>
                  <a:prstClr val="black"/>
                </a:buClr>
                <a:defRPr/>
              </a:pPr>
              <a:t>33</a:t>
            </a:fld>
            <a:endParaRPr lang="en-US" altLang="en-US" dirty="0"/>
          </a:p>
        </p:txBody>
      </p:sp>
      <p:sp>
        <p:nvSpPr>
          <p:cNvPr id="5123" name="SectionName"/>
          <p:cNvSpPr>
            <a:spLocks noGrp="1" noChangeArrowheads="1"/>
          </p:cNvSpPr>
          <p:nvPr>
            <p:ph type="hdr" sz="quarter"/>
          </p:nvPr>
        </p:nvSpPr>
        <p:spPr/>
        <p:txBody>
          <a:bodyPr/>
          <a:lstStyle/>
          <a:p>
            <a:pPr>
              <a:buClr>
                <a:prstClr val="black"/>
              </a:buCl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64A18078-6499-4E98-A630-DC22CACCE33C}"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PolicyCenter data model consists of: </a:t>
            </a:r>
          </a:p>
          <a:p>
            <a:pPr lvl="1" eaLnBrk="1" hangingPunct="1"/>
            <a:r>
              <a:rPr lang="en-US" dirty="0" smtClean="0"/>
              <a:t>Entities used by PolicyCenter, along with their associated data types </a:t>
            </a:r>
          </a:p>
          <a:p>
            <a:pPr lvl="1" eaLnBrk="1" hangingPunct="1"/>
            <a:r>
              <a:rPr lang="en-US" dirty="0" smtClean="0"/>
              <a:t>Typelists (sets of hard-coded values, typically used for </a:t>
            </a:r>
            <a:r>
              <a:rPr lang="en-US" dirty="0" smtClean="0"/>
              <a:t>drop-down lists</a:t>
            </a:r>
            <a:r>
              <a:rPr lang="en-US" dirty="0" smtClean="0"/>
              <a:t>) </a:t>
            </a:r>
          </a:p>
          <a:p>
            <a:pPr lvl="1" eaLnBrk="1" hangingPunct="1"/>
            <a:r>
              <a:rPr lang="en-US" dirty="0" smtClean="0"/>
              <a:t>Field validators (patterns applied to fields to ensure that data meets a given format – for example, a 5- or 9-digit requirement for a zip code)</a:t>
            </a:r>
          </a:p>
          <a:p>
            <a:pPr lvl="1"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XML code that defines entities is stored in .eti files. For base entities, these files cannot be edited or modified; however, the entities can be extended using .etx and .eix files.</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34651310-585F-449D-9CBE-177F668A353C}"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Only 15-20 entities are central to PolicyCenter. Of these, Account and Policy are the “most central” in that all other entities are related to them in some way.</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84982C47-76BB-43A4-BEE8-610A5A0525ED}"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30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290FD49A-720A-4ECB-9376-CDC8AAE001CB}"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362FFE0F-FA56-4CDE-8076-1917B5653783}"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an account has at least one policy, it is often referred to as the "insured".</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PolicyCenter Entities - </a:t>
            </a:r>
            <a:fld id="{99D7249F-F111-49B7-8A7A-3CF5E2B52911}"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account may have many separate and distinct “</a:t>
            </a:r>
            <a:r>
              <a:rPr lang="en-US" dirty="0" err="1" smtClean="0"/>
              <a:t>insureds</a:t>
            </a:r>
            <a:r>
              <a:rPr lang="en-US" dirty="0" smtClean="0"/>
              <a:t>” aggregated within or below it. For example, General Motors could be an account with separate </a:t>
            </a:r>
            <a:r>
              <a:rPr lang="en-US" dirty="0" err="1" smtClean="0"/>
              <a:t>insureds</a:t>
            </a:r>
            <a:r>
              <a:rPr lang="en-US" dirty="0" smtClean="0"/>
              <a:t> (including Chevy, Buick, GMC, and Pontiac) and separate policies for each.</a:t>
            </a:r>
          </a:p>
          <a:p>
            <a:pPr eaLnBrk="1" hangingPunct="1"/>
            <a:r>
              <a:rPr lang="en-US" dirty="0" smtClean="0"/>
              <a:t>A producer makes his or her living from commissions. The commissions are paid by the carrier whenever a policy goes into effect. Therefore, the producer cares about connecting applicants who are as likely as possible to get a policy issued with underwriters who have policies with commissions as high as possible.</a:t>
            </a:r>
          </a:p>
          <a:p>
            <a:pPr eaLnBrk="1" hangingPunct="1"/>
            <a:r>
              <a:rPr lang="en-US" dirty="0" smtClean="0"/>
              <a:t>A </a:t>
            </a:r>
            <a:r>
              <a:rPr lang="en-US" b="1" dirty="0" smtClean="0"/>
              <a:t>carrier</a:t>
            </a:r>
            <a:r>
              <a:rPr lang="en-US" dirty="0" smtClean="0"/>
              <a:t> is a company that provides insurance to applicants. An </a:t>
            </a:r>
            <a:r>
              <a:rPr lang="en-US" b="1" dirty="0" smtClean="0"/>
              <a:t>underwriter</a:t>
            </a:r>
            <a:r>
              <a:rPr lang="en-US" dirty="0" smtClean="0"/>
              <a:t> is an employee of the carrier. It is his or her job to assess applicants to determine if it's economically advisable to insure an applicant and if so at what cost.</a:t>
            </a:r>
          </a:p>
          <a:p>
            <a:pPr eaLnBrk="1" hangingPunct="1"/>
            <a:r>
              <a:rPr lang="en-US" dirty="0" smtClean="0"/>
              <a:t>A single account may have relations with multiple producers and/or multiple carriers to meet all of its insurance requirements. For example, a delivery company might want to get policies from one carrier for business auto insurance because the carrier rates are extremely competitive, but that carrier does not write workers' compensation policies. So the delivery company would need to engage a second carrier for workers' compensation.</a:t>
            </a:r>
          </a:p>
          <a:p>
            <a:pPr eaLnBrk="1" hangingPunct="1"/>
            <a:r>
              <a:rPr lang="en-US" dirty="0" smtClean="0"/>
              <a:t>In PolicyCenter, a single account may have relations with multiple producers.  And an “account” in a more abstract sense may have relationships with multiple carriers – but in a PolicyCenter sense, an account is only associated with one carrier.</a:t>
            </a:r>
          </a:p>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51410326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533174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8286672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52486655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7151201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7158846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70920840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695126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734366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4694101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0246243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6933704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0698886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4103339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61408025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357475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51012068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0999592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4135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9396782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465221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92259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F2BEFAB-2DC1-4C6E-ABDA-55B2C561E627}"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30"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635411961"/>
      </p:ext>
    </p:extLst>
  </p:cSld>
  <p:clrMap bg1="dk2" tx1="lt1" bg2="dk1"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wmf"/><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PolicyCenter Entities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04 November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flipV="1">
            <a:off x="4508500" y="1774825"/>
            <a:ext cx="0" cy="796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1" name="Rectangle 3"/>
          <p:cNvSpPr>
            <a:spLocks noGrp="1" noChangeArrowheads="1"/>
          </p:cNvSpPr>
          <p:nvPr>
            <p:ph type="title"/>
          </p:nvPr>
        </p:nvSpPr>
        <p:spPr/>
        <p:txBody>
          <a:bodyPr/>
          <a:lstStyle/>
          <a:p>
            <a:pPr eaLnBrk="1" hangingPunct="1"/>
            <a:r>
              <a:rPr lang="en-US" smtClean="0"/>
              <a:t>Participants</a:t>
            </a:r>
          </a:p>
        </p:txBody>
      </p:sp>
      <p:sp>
        <p:nvSpPr>
          <p:cNvPr id="12292" name="Rectangle 167"/>
          <p:cNvSpPr>
            <a:spLocks noGrp="1" noChangeArrowheads="1"/>
          </p:cNvSpPr>
          <p:nvPr>
            <p:ph idx="1"/>
          </p:nvPr>
        </p:nvSpPr>
        <p:spPr>
          <a:xfrm>
            <a:off x="5426075" y="744538"/>
            <a:ext cx="3282950" cy="5518150"/>
          </a:xfrm>
        </p:spPr>
        <p:txBody>
          <a:bodyPr/>
          <a:lstStyle/>
          <a:p>
            <a:pPr>
              <a:buFont typeface="Arial" charset="0"/>
              <a:buChar char="•"/>
            </a:pPr>
            <a:r>
              <a:rPr lang="en-US" smtClean="0"/>
              <a:t>A </a:t>
            </a:r>
            <a:r>
              <a:rPr lang="en-US" b="1" smtClean="0"/>
              <a:t>participant</a:t>
            </a:r>
            <a:r>
              <a:rPr lang="en-US" smtClean="0"/>
              <a:t> is any PolicyCenter user that interacts with the account or its policies</a:t>
            </a:r>
          </a:p>
          <a:p>
            <a:pPr>
              <a:buFont typeface="Arial" charset="0"/>
              <a:buChar char="•"/>
            </a:pPr>
            <a:r>
              <a:rPr lang="en-US" smtClean="0"/>
              <a:t>Participant have roles such as:</a:t>
            </a:r>
          </a:p>
          <a:p>
            <a:pPr lvl="1"/>
            <a:r>
              <a:rPr lang="en-US" smtClean="0"/>
              <a:t>Creator</a:t>
            </a:r>
          </a:p>
          <a:p>
            <a:pPr lvl="1"/>
            <a:r>
              <a:rPr lang="en-US" smtClean="0"/>
              <a:t>Underwriter</a:t>
            </a:r>
          </a:p>
          <a:p>
            <a:pPr lvl="1"/>
            <a:r>
              <a:rPr lang="en-US" smtClean="0"/>
              <a:t>Auditor</a:t>
            </a:r>
          </a:p>
        </p:txBody>
      </p:sp>
      <p:sp>
        <p:nvSpPr>
          <p:cNvPr id="12293" name="AutoShape 11"/>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2294" name="AutoShape 12"/>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2295" name="AutoShape 13"/>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296" name="Group 14"/>
          <p:cNvGrpSpPr>
            <a:grpSpLocks/>
          </p:cNvGrpSpPr>
          <p:nvPr/>
        </p:nvGrpSpPr>
        <p:grpSpPr bwMode="auto">
          <a:xfrm>
            <a:off x="3867150" y="1023938"/>
            <a:ext cx="1279525" cy="1055687"/>
            <a:chOff x="465" y="602"/>
            <a:chExt cx="798" cy="659"/>
          </a:xfrm>
        </p:grpSpPr>
        <p:sp>
          <p:nvSpPr>
            <p:cNvPr id="12353" name="AutoShape 15"/>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2354" name="Rectangle 16"/>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2355" name="Rectangle 17"/>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2356" name="Rectangle 18"/>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2357" name="Rectangle 19"/>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2358" name="Rectangle 20"/>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2359" name="Line 21"/>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0" name="Line 22"/>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361" name="Group 23"/>
            <p:cNvGrpSpPr>
              <a:grpSpLocks/>
            </p:cNvGrpSpPr>
            <p:nvPr/>
          </p:nvGrpSpPr>
          <p:grpSpPr bwMode="auto">
            <a:xfrm>
              <a:off x="575" y="644"/>
              <a:ext cx="508" cy="139"/>
              <a:chOff x="3046" y="1026"/>
              <a:chExt cx="502" cy="138"/>
            </a:xfrm>
          </p:grpSpPr>
          <p:sp>
            <p:nvSpPr>
              <p:cNvPr id="12362" name="Line 24"/>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3" name="Line 25"/>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4" name="Line 26"/>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5" name="Line 27"/>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6" name="Line 28"/>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7" name="Line 29"/>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68" name="Oval 30"/>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69" name="Freeform 31"/>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70" name="Freeform 32"/>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71" name="Freeform 33"/>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72" name="Freeform 34"/>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2297" name="Text Box 76"/>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2298" name="Group 77"/>
          <p:cNvGrpSpPr>
            <a:grpSpLocks/>
          </p:cNvGrpSpPr>
          <p:nvPr/>
        </p:nvGrpSpPr>
        <p:grpSpPr bwMode="auto">
          <a:xfrm>
            <a:off x="2317750" y="1350963"/>
            <a:ext cx="706438" cy="909637"/>
            <a:chOff x="2634" y="2618"/>
            <a:chExt cx="538" cy="692"/>
          </a:xfrm>
        </p:grpSpPr>
        <p:sp>
          <p:nvSpPr>
            <p:cNvPr id="12341" name="AutoShape 78"/>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2342" name="Freeform 79"/>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2343" name="Freeform 80"/>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2344" name="Rectangle 81"/>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45" name="Rectangle 82"/>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2346" name="Oval 83"/>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47" name="Oval 84"/>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48" name="Oval 85"/>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49" name="Oval 86"/>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50" name="Freeform 87"/>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51" name="Freeform 88"/>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52" name="Freeform 89"/>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2299" name="Line 90"/>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0" name="Text Box 160"/>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D33941"/>
                </a:solidFill>
              </a:rPr>
              <a:t>participant</a:t>
            </a:r>
          </a:p>
        </p:txBody>
      </p:sp>
      <p:sp>
        <p:nvSpPr>
          <p:cNvPr id="12301" name="Line 161"/>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02" name="Group 168"/>
          <p:cNvGrpSpPr>
            <a:grpSpLocks/>
          </p:cNvGrpSpPr>
          <p:nvPr/>
        </p:nvGrpSpPr>
        <p:grpSpPr bwMode="auto">
          <a:xfrm>
            <a:off x="2319338" y="2792413"/>
            <a:ext cx="530225" cy="682625"/>
            <a:chOff x="2634" y="2618"/>
            <a:chExt cx="538" cy="692"/>
          </a:xfrm>
        </p:grpSpPr>
        <p:sp>
          <p:nvSpPr>
            <p:cNvPr id="12329" name="AutoShape 16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2330" name="Freeform 17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2331" name="Freeform 17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2332" name="Rectangle 17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33" name="Rectangle 17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2334" name="Oval 17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35" name="Oval 17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36" name="Oval 17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37" name="Oval 17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38" name="Freeform 17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39" name="Freeform 17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40" name="Freeform 18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2303" name="Group 181"/>
          <p:cNvGrpSpPr>
            <a:grpSpLocks/>
          </p:cNvGrpSpPr>
          <p:nvPr/>
        </p:nvGrpSpPr>
        <p:grpSpPr bwMode="auto">
          <a:xfrm>
            <a:off x="2470150" y="1503363"/>
            <a:ext cx="706438" cy="909637"/>
            <a:chOff x="2634" y="2618"/>
            <a:chExt cx="538" cy="692"/>
          </a:xfrm>
        </p:grpSpPr>
        <p:sp>
          <p:nvSpPr>
            <p:cNvPr id="12317" name="AutoShape 182"/>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2318" name="Freeform 183"/>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2319" name="Freeform 184"/>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2320" name="Rectangle 185"/>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21" name="Rectangle 186"/>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2322" name="Oval 187"/>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23" name="Oval 188"/>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24" name="Oval 189"/>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25" name="Oval 190"/>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26" name="Freeform 191"/>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27" name="Freeform 192"/>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28" name="Freeform 193"/>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2304" name="Group 194"/>
          <p:cNvGrpSpPr>
            <a:grpSpLocks/>
          </p:cNvGrpSpPr>
          <p:nvPr/>
        </p:nvGrpSpPr>
        <p:grpSpPr bwMode="auto">
          <a:xfrm>
            <a:off x="2622550" y="1655763"/>
            <a:ext cx="706438" cy="909637"/>
            <a:chOff x="2634" y="2618"/>
            <a:chExt cx="538" cy="692"/>
          </a:xfrm>
        </p:grpSpPr>
        <p:sp>
          <p:nvSpPr>
            <p:cNvPr id="12305" name="AutoShape 19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2306" name="Freeform 19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2307" name="Freeform 19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2308" name="Rectangle 19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09" name="Rectangle 19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2310" name="Oval 20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11" name="Oval 20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12" name="Oval 20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13" name="Oval 20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14" name="Freeform 20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15" name="Freeform 20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16" name="Freeform 20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5" name="Rectangle 3"/>
          <p:cNvSpPr>
            <a:spLocks noGrp="1" noChangeArrowheads="1"/>
          </p:cNvSpPr>
          <p:nvPr>
            <p:ph type="title"/>
          </p:nvPr>
        </p:nvSpPr>
        <p:spPr/>
        <p:txBody>
          <a:bodyPr/>
          <a:lstStyle/>
          <a:p>
            <a:pPr eaLnBrk="1" hangingPunct="1"/>
            <a:r>
              <a:rPr lang="en-US" smtClean="0"/>
              <a:t>Contacts</a:t>
            </a:r>
          </a:p>
        </p:txBody>
      </p:sp>
      <p:sp>
        <p:nvSpPr>
          <p:cNvPr id="13316" name="Rectangle 170"/>
          <p:cNvSpPr>
            <a:spLocks noGrp="1" noChangeArrowheads="1"/>
          </p:cNvSpPr>
          <p:nvPr>
            <p:ph idx="1"/>
          </p:nvPr>
        </p:nvSpPr>
        <p:spPr>
          <a:xfrm>
            <a:off x="5341938" y="1192213"/>
            <a:ext cx="3495675" cy="5197475"/>
          </a:xfrm>
        </p:spPr>
        <p:txBody>
          <a:bodyPr/>
          <a:lstStyle/>
          <a:p>
            <a:pPr>
              <a:buFont typeface="Arial" charset="0"/>
              <a:buChar char="•"/>
            </a:pPr>
            <a:r>
              <a:rPr lang="en-US" smtClean="0"/>
              <a:t>A </a:t>
            </a:r>
            <a:r>
              <a:rPr lang="en-US" b="1" smtClean="0"/>
              <a:t>contact</a:t>
            </a:r>
            <a:r>
              <a:rPr lang="en-US" smtClean="0"/>
              <a:t> is a person or a company</a:t>
            </a:r>
          </a:p>
          <a:p>
            <a:pPr>
              <a:buFont typeface="Arial" charset="0"/>
              <a:buChar char="•"/>
            </a:pPr>
            <a:r>
              <a:rPr lang="en-US" smtClean="0"/>
              <a:t>A contact:</a:t>
            </a:r>
          </a:p>
          <a:p>
            <a:pPr lvl="1"/>
            <a:r>
              <a:rPr lang="en-US" smtClean="0"/>
              <a:t>May need to be contacted for policy information</a:t>
            </a:r>
          </a:p>
          <a:p>
            <a:pPr>
              <a:buFont typeface="Arial" charset="0"/>
              <a:buChar char="•"/>
            </a:pPr>
            <a:endParaRPr lang="en-US" smtClean="0"/>
          </a:p>
        </p:txBody>
      </p:sp>
      <p:sp>
        <p:nvSpPr>
          <p:cNvPr id="13317" name="Line 7"/>
          <p:cNvSpPr>
            <a:spLocks noChangeShapeType="1"/>
          </p:cNvSpPr>
          <p:nvPr/>
        </p:nvSpPr>
        <p:spPr bwMode="auto">
          <a:xfrm>
            <a:off x="900113" y="3749675"/>
            <a:ext cx="3625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8" name="AutoShape 11"/>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19" name="AutoShape 12"/>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20" name="AutoShape 13"/>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21" name="Group 15"/>
          <p:cNvGrpSpPr>
            <a:grpSpLocks/>
          </p:cNvGrpSpPr>
          <p:nvPr/>
        </p:nvGrpSpPr>
        <p:grpSpPr bwMode="auto">
          <a:xfrm>
            <a:off x="3867150" y="1023938"/>
            <a:ext cx="1279525" cy="1055687"/>
            <a:chOff x="465" y="602"/>
            <a:chExt cx="798" cy="659"/>
          </a:xfrm>
        </p:grpSpPr>
        <p:sp>
          <p:nvSpPr>
            <p:cNvPr id="13344" name="AutoShape 16"/>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3345" name="Rectangle 17"/>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3346" name="Rectangle 18"/>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3347" name="Rectangle 19"/>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3348" name="Rectangle 20"/>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3349" name="Rectangle 21"/>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3350" name="Line 22"/>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1" name="Line 23"/>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352" name="Group 24"/>
            <p:cNvGrpSpPr>
              <a:grpSpLocks/>
            </p:cNvGrpSpPr>
            <p:nvPr/>
          </p:nvGrpSpPr>
          <p:grpSpPr bwMode="auto">
            <a:xfrm>
              <a:off x="575" y="644"/>
              <a:ext cx="508" cy="139"/>
              <a:chOff x="3046" y="1026"/>
              <a:chExt cx="502" cy="138"/>
            </a:xfrm>
          </p:grpSpPr>
          <p:sp>
            <p:nvSpPr>
              <p:cNvPr id="13353" name="Line 25"/>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4" name="Line 26"/>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5" name="Line 27"/>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6" name="Line 28"/>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7" name="Line 29"/>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8" name="Line 30"/>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9" name="Oval 31"/>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60" name="Freeform 32"/>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61" name="Freeform 33"/>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62" name="Freeform 34"/>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63" name="Freeform 35"/>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3322" name="Text Box 4"/>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contact</a:t>
            </a:r>
          </a:p>
        </p:txBody>
      </p:sp>
      <p:sp>
        <p:nvSpPr>
          <p:cNvPr id="13323" name="Line 10"/>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AutoShape 46"/>
          <p:cNvSpPr>
            <a:spLocks noChangeArrowheads="1"/>
          </p:cNvSpPr>
          <p:nvPr/>
        </p:nvSpPr>
        <p:spPr bwMode="auto">
          <a:xfrm>
            <a:off x="450850" y="43021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3325" name="AutoShape 47"/>
          <p:cNvSpPr>
            <a:spLocks noChangeArrowheads="1"/>
          </p:cNvSpPr>
          <p:nvPr/>
        </p:nvSpPr>
        <p:spPr bwMode="auto">
          <a:xfrm>
            <a:off x="450850"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3326" name="AutoShape 48"/>
          <p:cNvSpPr>
            <a:spLocks noChangeArrowheads="1"/>
          </p:cNvSpPr>
          <p:nvPr/>
        </p:nvSpPr>
        <p:spPr bwMode="auto">
          <a:xfrm>
            <a:off x="450850" y="56991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3327" name="Text Box 77"/>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3328" name="Group 78"/>
          <p:cNvGrpSpPr>
            <a:grpSpLocks/>
          </p:cNvGrpSpPr>
          <p:nvPr/>
        </p:nvGrpSpPr>
        <p:grpSpPr bwMode="auto">
          <a:xfrm>
            <a:off x="2317750" y="1350963"/>
            <a:ext cx="706438" cy="909637"/>
            <a:chOff x="2634" y="2618"/>
            <a:chExt cx="538" cy="692"/>
          </a:xfrm>
        </p:grpSpPr>
        <p:sp>
          <p:nvSpPr>
            <p:cNvPr id="13332" name="AutoShape 7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3333" name="Freeform 8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3334" name="Freeform 8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3335" name="Rectangle 8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3336" name="Rectangle 8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3337" name="Oval 8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38" name="Oval 8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39" name="Oval 8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40" name="Oval 8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41" name="Freeform 8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42" name="Freeform 8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43" name="Freeform 9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3329" name="Line 91"/>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Text Box 161"/>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3331" name="Line 162"/>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Rectangle 3"/>
          <p:cNvSpPr>
            <a:spLocks noGrp="1" noChangeArrowheads="1"/>
          </p:cNvSpPr>
          <p:nvPr>
            <p:ph type="title"/>
          </p:nvPr>
        </p:nvSpPr>
        <p:spPr/>
        <p:txBody>
          <a:bodyPr/>
          <a:lstStyle/>
          <a:p>
            <a:pPr eaLnBrk="1" hangingPunct="1"/>
            <a:r>
              <a:rPr lang="en-US" smtClean="0"/>
              <a:t>Locations</a:t>
            </a:r>
          </a:p>
        </p:txBody>
      </p:sp>
      <p:sp>
        <p:nvSpPr>
          <p:cNvPr id="14340" name="Rectangle 167"/>
          <p:cNvSpPr>
            <a:spLocks noGrp="1" noChangeArrowheads="1"/>
          </p:cNvSpPr>
          <p:nvPr>
            <p:ph idx="1"/>
          </p:nvPr>
        </p:nvSpPr>
        <p:spPr>
          <a:xfrm>
            <a:off x="5341938" y="1192213"/>
            <a:ext cx="3495675" cy="5197475"/>
          </a:xfrm>
        </p:spPr>
        <p:txBody>
          <a:bodyPr/>
          <a:lstStyle/>
          <a:p>
            <a:pPr>
              <a:buFont typeface="Arial" charset="0"/>
              <a:buChar char="•"/>
            </a:pPr>
            <a:r>
              <a:rPr lang="en-US" smtClean="0"/>
              <a:t>A </a:t>
            </a:r>
            <a:r>
              <a:rPr lang="en-US" b="1" smtClean="0"/>
              <a:t>location</a:t>
            </a:r>
            <a:r>
              <a:rPr lang="en-US" smtClean="0"/>
              <a:t> is a physical location relevant to account's insurance needs</a:t>
            </a:r>
          </a:p>
          <a:p>
            <a:pPr lvl="1"/>
            <a:r>
              <a:rPr lang="en-US" smtClean="0"/>
              <a:t>May or may not have buildings or other structures on it</a:t>
            </a:r>
          </a:p>
          <a:p>
            <a:pPr>
              <a:buFont typeface="Arial" charset="0"/>
              <a:buChar char="•"/>
            </a:pPr>
            <a:endParaRPr lang="en-US" smtClean="0"/>
          </a:p>
        </p:txBody>
      </p:sp>
      <p:sp>
        <p:nvSpPr>
          <p:cNvPr id="14341"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4342"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4343"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4344" name="Group 9"/>
          <p:cNvGrpSpPr>
            <a:grpSpLocks/>
          </p:cNvGrpSpPr>
          <p:nvPr/>
        </p:nvGrpSpPr>
        <p:grpSpPr bwMode="auto">
          <a:xfrm>
            <a:off x="3867150" y="1023938"/>
            <a:ext cx="1279525" cy="1055687"/>
            <a:chOff x="465" y="602"/>
            <a:chExt cx="798" cy="659"/>
          </a:xfrm>
        </p:grpSpPr>
        <p:sp>
          <p:nvSpPr>
            <p:cNvPr id="14394"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4395"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4396"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4397"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4398"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4399"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4400"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1"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402" name="Group 18"/>
            <p:cNvGrpSpPr>
              <a:grpSpLocks/>
            </p:cNvGrpSpPr>
            <p:nvPr/>
          </p:nvGrpSpPr>
          <p:grpSpPr bwMode="auto">
            <a:xfrm>
              <a:off x="575" y="644"/>
              <a:ext cx="508" cy="139"/>
              <a:chOff x="3046" y="1026"/>
              <a:chExt cx="502" cy="138"/>
            </a:xfrm>
          </p:grpSpPr>
          <p:sp>
            <p:nvSpPr>
              <p:cNvPr id="14403"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4"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5"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6"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7"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8"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9"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10"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11"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12"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13"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4345" name="Text Box 32"/>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4346" name="Text Box 33"/>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location</a:t>
            </a:r>
          </a:p>
        </p:txBody>
      </p:sp>
      <p:sp>
        <p:nvSpPr>
          <p:cNvPr id="14347" name="Line 34"/>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8" name="AutoShape 35"/>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4349" name="AutoShape 36"/>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4350" name="AutoShape 37"/>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4351" name="Line 38"/>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52" name="Group 39"/>
          <p:cNvGrpSpPr>
            <a:grpSpLocks/>
          </p:cNvGrpSpPr>
          <p:nvPr/>
        </p:nvGrpSpPr>
        <p:grpSpPr bwMode="auto">
          <a:xfrm>
            <a:off x="1455738" y="4287838"/>
            <a:ext cx="1335087" cy="735012"/>
            <a:chOff x="786" y="2531"/>
            <a:chExt cx="841" cy="463"/>
          </a:xfrm>
        </p:grpSpPr>
        <p:sp>
          <p:nvSpPr>
            <p:cNvPr id="14383"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4384"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85"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86"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87"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88"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9"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90"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91"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92"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93"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4353" name="Group 51"/>
          <p:cNvGrpSpPr>
            <a:grpSpLocks/>
          </p:cNvGrpSpPr>
          <p:nvPr/>
        </p:nvGrpSpPr>
        <p:grpSpPr bwMode="auto">
          <a:xfrm>
            <a:off x="1479550" y="4940300"/>
            <a:ext cx="1335088" cy="735013"/>
            <a:chOff x="786" y="2531"/>
            <a:chExt cx="841" cy="463"/>
          </a:xfrm>
        </p:grpSpPr>
        <p:sp>
          <p:nvSpPr>
            <p:cNvPr id="14372"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4373"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4"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5"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76"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77"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78"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79"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80"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81"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82"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4354" name="Text Box 63"/>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4355" name="Group 64"/>
          <p:cNvGrpSpPr>
            <a:grpSpLocks/>
          </p:cNvGrpSpPr>
          <p:nvPr/>
        </p:nvGrpSpPr>
        <p:grpSpPr bwMode="auto">
          <a:xfrm>
            <a:off x="2317750" y="1350963"/>
            <a:ext cx="706438" cy="909637"/>
            <a:chOff x="2634" y="2618"/>
            <a:chExt cx="538" cy="692"/>
          </a:xfrm>
        </p:grpSpPr>
        <p:sp>
          <p:nvSpPr>
            <p:cNvPr id="14360"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4361"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4362"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4363"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364"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4365"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66"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67"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68"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369"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70"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71"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4356" name="Line 77"/>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7" name="Text Box 136"/>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4358" name="Line 137"/>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9" name="Line 168"/>
          <p:cNvSpPr>
            <a:spLocks noChangeShapeType="1"/>
          </p:cNvSpPr>
          <p:nvPr/>
        </p:nvSpPr>
        <p:spPr bwMode="auto">
          <a:xfrm>
            <a:off x="900113" y="3749675"/>
            <a:ext cx="3625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3" name="Rectangle 3"/>
          <p:cNvSpPr>
            <a:spLocks noGrp="1" noChangeArrowheads="1"/>
          </p:cNvSpPr>
          <p:nvPr>
            <p:ph type="title"/>
          </p:nvPr>
        </p:nvSpPr>
        <p:spPr/>
        <p:txBody>
          <a:bodyPr/>
          <a:lstStyle/>
          <a:p>
            <a:pPr eaLnBrk="1" hangingPunct="1"/>
            <a:r>
              <a:rPr lang="en-US" smtClean="0"/>
              <a:t>Policies and underwriting files</a:t>
            </a:r>
          </a:p>
        </p:txBody>
      </p:sp>
      <p:sp>
        <p:nvSpPr>
          <p:cNvPr id="15364" name="Rectangle 168"/>
          <p:cNvSpPr>
            <a:spLocks noGrp="1" noChangeArrowheads="1"/>
          </p:cNvSpPr>
          <p:nvPr>
            <p:ph idx="1"/>
          </p:nvPr>
        </p:nvSpPr>
        <p:spPr>
          <a:xfrm>
            <a:off x="5341938" y="1192213"/>
            <a:ext cx="3495675" cy="5197475"/>
          </a:xfrm>
        </p:spPr>
        <p:txBody>
          <a:bodyPr/>
          <a:lstStyle/>
          <a:p>
            <a:pPr>
              <a:buFont typeface="Arial" charset="0"/>
              <a:buChar char="•"/>
            </a:pPr>
            <a:r>
              <a:rPr lang="en-US" smtClean="0"/>
              <a:t>Account may have one or more policies</a:t>
            </a:r>
          </a:p>
          <a:p>
            <a:pPr>
              <a:buFont typeface="Arial" charset="0"/>
              <a:buChar char="•"/>
            </a:pPr>
            <a:r>
              <a:rPr lang="en-US" smtClean="0"/>
              <a:t>An </a:t>
            </a:r>
            <a:r>
              <a:rPr lang="en-US" b="1" smtClean="0"/>
              <a:t>underwriting file</a:t>
            </a:r>
            <a:r>
              <a:rPr lang="en-US" smtClean="0"/>
              <a:t> is a collection of policies which may require processing as a group</a:t>
            </a:r>
          </a:p>
          <a:p>
            <a:pPr>
              <a:buFont typeface="Arial" charset="0"/>
              <a:buChar char="•"/>
            </a:pPr>
            <a:endParaRPr lang="en-US" smtClean="0"/>
          </a:p>
          <a:p>
            <a:pPr>
              <a:buFont typeface="Arial" charset="0"/>
              <a:buChar char="•"/>
            </a:pPr>
            <a:endParaRPr lang="en-US" smtClean="0"/>
          </a:p>
        </p:txBody>
      </p:sp>
      <p:sp>
        <p:nvSpPr>
          <p:cNvPr id="15365"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66"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67"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368" name="Group 10"/>
          <p:cNvGrpSpPr>
            <a:grpSpLocks/>
          </p:cNvGrpSpPr>
          <p:nvPr/>
        </p:nvGrpSpPr>
        <p:grpSpPr bwMode="auto">
          <a:xfrm>
            <a:off x="3867150" y="1023938"/>
            <a:ext cx="1279525" cy="1055687"/>
            <a:chOff x="465" y="602"/>
            <a:chExt cx="798" cy="659"/>
          </a:xfrm>
        </p:grpSpPr>
        <p:sp>
          <p:nvSpPr>
            <p:cNvPr id="15440"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5441"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5442"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5443"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5444"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5445"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5446"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47"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448" name="Group 19"/>
            <p:cNvGrpSpPr>
              <a:grpSpLocks/>
            </p:cNvGrpSpPr>
            <p:nvPr/>
          </p:nvGrpSpPr>
          <p:grpSpPr bwMode="auto">
            <a:xfrm>
              <a:off x="575" y="644"/>
              <a:ext cx="508" cy="139"/>
              <a:chOff x="3046" y="1026"/>
              <a:chExt cx="502" cy="138"/>
            </a:xfrm>
          </p:grpSpPr>
          <p:sp>
            <p:nvSpPr>
              <p:cNvPr id="15449"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50"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51"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52"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53"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54"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55"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56"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57"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58"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59"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5369" name="Text Box 33"/>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5370" name="Text Box 34"/>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5371" name="Line 35"/>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2" name="AutoShape 36"/>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5373" name="AutoShape 37"/>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5374" name="AutoShape 38"/>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5375" name="Line 39"/>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76" name="Group 40"/>
          <p:cNvGrpSpPr>
            <a:grpSpLocks/>
          </p:cNvGrpSpPr>
          <p:nvPr/>
        </p:nvGrpSpPr>
        <p:grpSpPr bwMode="auto">
          <a:xfrm>
            <a:off x="1455738" y="4287838"/>
            <a:ext cx="1335087" cy="735012"/>
            <a:chOff x="786" y="2531"/>
            <a:chExt cx="841" cy="463"/>
          </a:xfrm>
        </p:grpSpPr>
        <p:sp>
          <p:nvSpPr>
            <p:cNvPr id="15429" name="Freeform 4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5430" name="Line 4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31" name="Line 4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32" name="Line 4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33" name="Freeform 4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34" name="Freeform 4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35" name="Freeform 4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36" name="Freeform 4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37" name="Freeform 4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38" name="Freeform 5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39" name="Freeform 5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5377" name="Group 52"/>
          <p:cNvGrpSpPr>
            <a:grpSpLocks/>
          </p:cNvGrpSpPr>
          <p:nvPr/>
        </p:nvGrpSpPr>
        <p:grpSpPr bwMode="auto">
          <a:xfrm>
            <a:off x="1479550" y="4940300"/>
            <a:ext cx="1335088" cy="735013"/>
            <a:chOff x="786" y="2531"/>
            <a:chExt cx="841" cy="463"/>
          </a:xfrm>
        </p:grpSpPr>
        <p:sp>
          <p:nvSpPr>
            <p:cNvPr id="15418" name="Freeform 5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5419" name="Line 5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20" name="Line 5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21" name="Line 5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22" name="Freeform 5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23" name="Freeform 5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24" name="Freeform 5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25" name="Freeform 6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26" name="Freeform 6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27" name="Freeform 6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28" name="Freeform 6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78" name="Text Box 64"/>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5379" name="Group 65"/>
          <p:cNvGrpSpPr>
            <a:grpSpLocks/>
          </p:cNvGrpSpPr>
          <p:nvPr/>
        </p:nvGrpSpPr>
        <p:grpSpPr bwMode="auto">
          <a:xfrm>
            <a:off x="2317750" y="1350963"/>
            <a:ext cx="706438" cy="909637"/>
            <a:chOff x="2634" y="2618"/>
            <a:chExt cx="538" cy="692"/>
          </a:xfrm>
        </p:grpSpPr>
        <p:sp>
          <p:nvSpPr>
            <p:cNvPr id="15406" name="AutoShape 6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5407" name="Freeform 6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5408" name="Freeform 6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5409" name="Rectangle 69"/>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410" name="Rectangle 70"/>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5411" name="Oval 71"/>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12" name="Oval 72"/>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13" name="Oval 73"/>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14" name="Oval 74"/>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15" name="Freeform 7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16" name="Freeform 7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17" name="Freeform 7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5380" name="Line 78"/>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1" name="Text Box 137"/>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5382" name="Line 138"/>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Text Box 139"/>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policy</a:t>
            </a:r>
            <a:br>
              <a:rPr lang="en-US" sz="1800" dirty="0">
                <a:solidFill>
                  <a:srgbClr val="D33941"/>
                </a:solidFill>
              </a:rPr>
            </a:br>
            <a:r>
              <a:rPr lang="en-US" sz="1800" dirty="0">
                <a:solidFill>
                  <a:srgbClr val="D33941"/>
                </a:solidFill>
              </a:rPr>
              <a:t>(and</a:t>
            </a:r>
            <a:br>
              <a:rPr lang="en-US" sz="1800" dirty="0">
                <a:solidFill>
                  <a:srgbClr val="D33941"/>
                </a:solidFill>
              </a:rPr>
            </a:br>
            <a:r>
              <a:rPr lang="en-US" sz="1800" dirty="0">
                <a:solidFill>
                  <a:srgbClr val="D33941"/>
                </a:solidFill>
              </a:rPr>
              <a:t>UW file)</a:t>
            </a:r>
          </a:p>
        </p:txBody>
      </p:sp>
      <p:sp>
        <p:nvSpPr>
          <p:cNvPr id="15384" name="Line 140"/>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5" name="Group 141"/>
          <p:cNvGrpSpPr>
            <a:grpSpLocks/>
          </p:cNvGrpSpPr>
          <p:nvPr/>
        </p:nvGrpSpPr>
        <p:grpSpPr bwMode="auto">
          <a:xfrm>
            <a:off x="3074988" y="4829175"/>
            <a:ext cx="687387" cy="774700"/>
            <a:chOff x="2324" y="435"/>
            <a:chExt cx="933" cy="1052"/>
          </a:xfrm>
        </p:grpSpPr>
        <p:sp>
          <p:nvSpPr>
            <p:cNvPr id="15397" name="AutoShape 14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98" name="Freeform 14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99" name="Freeform 14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00" name="Freeform 14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01" name="Group 146"/>
            <p:cNvGrpSpPr>
              <a:grpSpLocks/>
            </p:cNvGrpSpPr>
            <p:nvPr/>
          </p:nvGrpSpPr>
          <p:grpSpPr bwMode="auto">
            <a:xfrm>
              <a:off x="2889" y="957"/>
              <a:ext cx="348" cy="510"/>
              <a:chOff x="2784" y="3210"/>
              <a:chExt cx="523" cy="772"/>
            </a:xfrm>
          </p:grpSpPr>
          <p:sp>
            <p:nvSpPr>
              <p:cNvPr id="15402" name="AutoShape 14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03" name="AutoShape 14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04" name="AutoShape 14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05" name="Oval 15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5386" name="Group 151"/>
          <p:cNvGrpSpPr>
            <a:grpSpLocks/>
          </p:cNvGrpSpPr>
          <p:nvPr/>
        </p:nvGrpSpPr>
        <p:grpSpPr bwMode="auto">
          <a:xfrm>
            <a:off x="3327400" y="5197475"/>
            <a:ext cx="687388" cy="774700"/>
            <a:chOff x="2324" y="435"/>
            <a:chExt cx="933" cy="1052"/>
          </a:xfrm>
        </p:grpSpPr>
        <p:sp>
          <p:nvSpPr>
            <p:cNvPr id="15388" name="AutoShape 15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89" name="Freeform 15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90" name="Freeform 15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91" name="Freeform 15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392" name="Group 156"/>
            <p:cNvGrpSpPr>
              <a:grpSpLocks/>
            </p:cNvGrpSpPr>
            <p:nvPr/>
          </p:nvGrpSpPr>
          <p:grpSpPr bwMode="auto">
            <a:xfrm>
              <a:off x="2889" y="957"/>
              <a:ext cx="348" cy="510"/>
              <a:chOff x="2784" y="3210"/>
              <a:chExt cx="523" cy="772"/>
            </a:xfrm>
          </p:grpSpPr>
          <p:sp>
            <p:nvSpPr>
              <p:cNvPr id="15393" name="AutoShape 15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394" name="AutoShape 15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395" name="AutoShape 15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396" name="Oval 16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87" name="Line 169"/>
          <p:cNvSpPr>
            <a:spLocks noChangeShapeType="1"/>
          </p:cNvSpPr>
          <p:nvPr/>
        </p:nvSpPr>
        <p:spPr bwMode="auto">
          <a:xfrm>
            <a:off x="900113" y="3749675"/>
            <a:ext cx="3625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7" name="Rectangle 3"/>
          <p:cNvSpPr>
            <a:spLocks noGrp="1" noChangeArrowheads="1"/>
          </p:cNvSpPr>
          <p:nvPr>
            <p:ph type="title"/>
          </p:nvPr>
        </p:nvSpPr>
        <p:spPr/>
        <p:txBody>
          <a:bodyPr/>
          <a:lstStyle/>
          <a:p>
            <a:pPr eaLnBrk="1" hangingPunct="1"/>
            <a:r>
              <a:rPr lang="en-US" smtClean="0"/>
              <a:t>Jobs</a:t>
            </a:r>
          </a:p>
        </p:txBody>
      </p:sp>
      <p:sp>
        <p:nvSpPr>
          <p:cNvPr id="16388" name="Rectangle 167"/>
          <p:cNvSpPr>
            <a:spLocks noGrp="1" noChangeArrowheads="1"/>
          </p:cNvSpPr>
          <p:nvPr>
            <p:ph idx="1"/>
          </p:nvPr>
        </p:nvSpPr>
        <p:spPr>
          <a:xfrm>
            <a:off x="5341938" y="1192213"/>
            <a:ext cx="3495675" cy="5197475"/>
          </a:xfrm>
        </p:spPr>
        <p:txBody>
          <a:bodyPr/>
          <a:lstStyle/>
          <a:p>
            <a:pPr>
              <a:buFont typeface="Arial" charset="0"/>
              <a:buChar char="•"/>
            </a:pPr>
            <a:r>
              <a:rPr lang="en-US" smtClean="0"/>
              <a:t>Jobs include:</a:t>
            </a:r>
          </a:p>
          <a:p>
            <a:pPr lvl="1"/>
            <a:r>
              <a:rPr lang="en-US" smtClean="0"/>
              <a:t>Submissions which did not or have not yet resulted in policies</a:t>
            </a:r>
          </a:p>
          <a:p>
            <a:pPr lvl="1"/>
            <a:r>
              <a:rPr lang="en-US" smtClean="0"/>
              <a:t>Submissions for policies held by account</a:t>
            </a:r>
          </a:p>
          <a:p>
            <a:pPr lvl="1"/>
            <a:r>
              <a:rPr lang="en-US" smtClean="0"/>
              <a:t>Other jobs which modify account policies (changes, renewals, cancellations, and so on)</a:t>
            </a:r>
          </a:p>
        </p:txBody>
      </p:sp>
      <p:sp>
        <p:nvSpPr>
          <p:cNvPr id="16389" name="Line 4"/>
          <p:cNvSpPr>
            <a:spLocks noChangeShapeType="1"/>
          </p:cNvSpPr>
          <p:nvPr/>
        </p:nvSpPr>
        <p:spPr bwMode="auto">
          <a:xfrm>
            <a:off x="900113" y="3749675"/>
            <a:ext cx="38227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0"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391"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392"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6393" name="Group 9"/>
          <p:cNvGrpSpPr>
            <a:grpSpLocks/>
          </p:cNvGrpSpPr>
          <p:nvPr/>
        </p:nvGrpSpPr>
        <p:grpSpPr bwMode="auto">
          <a:xfrm>
            <a:off x="3867150" y="1023938"/>
            <a:ext cx="1279525" cy="1055687"/>
            <a:chOff x="465" y="602"/>
            <a:chExt cx="798" cy="659"/>
          </a:xfrm>
        </p:grpSpPr>
        <p:sp>
          <p:nvSpPr>
            <p:cNvPr id="16471"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6472"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6473"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6474"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6475"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6476"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6477"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78"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479" name="Group 18"/>
            <p:cNvGrpSpPr>
              <a:grpSpLocks/>
            </p:cNvGrpSpPr>
            <p:nvPr/>
          </p:nvGrpSpPr>
          <p:grpSpPr bwMode="auto">
            <a:xfrm>
              <a:off x="575" y="644"/>
              <a:ext cx="508" cy="139"/>
              <a:chOff x="3046" y="1026"/>
              <a:chExt cx="502" cy="138"/>
            </a:xfrm>
          </p:grpSpPr>
          <p:sp>
            <p:nvSpPr>
              <p:cNvPr id="16480"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81"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82"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83"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84"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85"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86"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87"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88"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89"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90"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6394" name="Text Box 32"/>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6395" name="Text Box 33"/>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6396" name="Line 34"/>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7" name="AutoShape 35"/>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6398" name="AutoShape 36"/>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6399" name="AutoShape 37"/>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6400" name="Line 38"/>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01" name="Group 39"/>
          <p:cNvGrpSpPr>
            <a:grpSpLocks/>
          </p:cNvGrpSpPr>
          <p:nvPr/>
        </p:nvGrpSpPr>
        <p:grpSpPr bwMode="auto">
          <a:xfrm>
            <a:off x="1455738" y="4287838"/>
            <a:ext cx="1335087" cy="735012"/>
            <a:chOff x="786" y="2531"/>
            <a:chExt cx="841" cy="463"/>
          </a:xfrm>
        </p:grpSpPr>
        <p:sp>
          <p:nvSpPr>
            <p:cNvPr id="16460"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6461"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62"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63"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64"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65"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466"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67"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68"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69"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70"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6402" name="Group 51"/>
          <p:cNvGrpSpPr>
            <a:grpSpLocks/>
          </p:cNvGrpSpPr>
          <p:nvPr/>
        </p:nvGrpSpPr>
        <p:grpSpPr bwMode="auto">
          <a:xfrm>
            <a:off x="1479550" y="4940300"/>
            <a:ext cx="1335088" cy="735013"/>
            <a:chOff x="786" y="2531"/>
            <a:chExt cx="841" cy="463"/>
          </a:xfrm>
        </p:grpSpPr>
        <p:sp>
          <p:nvSpPr>
            <p:cNvPr id="16449"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6450"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51"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52"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53"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54"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455"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56"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57"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58"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59"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403" name="Text Box 63"/>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6404" name="Group 64"/>
          <p:cNvGrpSpPr>
            <a:grpSpLocks/>
          </p:cNvGrpSpPr>
          <p:nvPr/>
        </p:nvGrpSpPr>
        <p:grpSpPr bwMode="auto">
          <a:xfrm>
            <a:off x="2317750" y="1350963"/>
            <a:ext cx="706438" cy="909637"/>
            <a:chOff x="2634" y="2618"/>
            <a:chExt cx="538" cy="692"/>
          </a:xfrm>
        </p:grpSpPr>
        <p:sp>
          <p:nvSpPr>
            <p:cNvPr id="16437"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6438"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6439"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6440"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6441"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6442"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43"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44"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45"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446"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47"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48"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6405" name="Line 77"/>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6" name="Text Box 136"/>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6407" name="Line 137"/>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8" name="Text Box 138"/>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16409" name="Line 139"/>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10" name="Group 140"/>
          <p:cNvGrpSpPr>
            <a:grpSpLocks/>
          </p:cNvGrpSpPr>
          <p:nvPr/>
        </p:nvGrpSpPr>
        <p:grpSpPr bwMode="auto">
          <a:xfrm>
            <a:off x="3074988" y="4829175"/>
            <a:ext cx="687387" cy="774700"/>
            <a:chOff x="2324" y="435"/>
            <a:chExt cx="933" cy="1052"/>
          </a:xfrm>
        </p:grpSpPr>
        <p:sp>
          <p:nvSpPr>
            <p:cNvPr id="16428"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429"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30"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31"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432" name="Group 145"/>
            <p:cNvGrpSpPr>
              <a:grpSpLocks/>
            </p:cNvGrpSpPr>
            <p:nvPr/>
          </p:nvGrpSpPr>
          <p:grpSpPr bwMode="auto">
            <a:xfrm>
              <a:off x="2889" y="957"/>
              <a:ext cx="348" cy="510"/>
              <a:chOff x="2784" y="3210"/>
              <a:chExt cx="523" cy="772"/>
            </a:xfrm>
          </p:grpSpPr>
          <p:sp>
            <p:nvSpPr>
              <p:cNvPr id="16433"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34"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35"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436"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6411" name="Group 150"/>
          <p:cNvGrpSpPr>
            <a:grpSpLocks/>
          </p:cNvGrpSpPr>
          <p:nvPr/>
        </p:nvGrpSpPr>
        <p:grpSpPr bwMode="auto">
          <a:xfrm>
            <a:off x="3327400" y="5197475"/>
            <a:ext cx="687388" cy="774700"/>
            <a:chOff x="2324" y="435"/>
            <a:chExt cx="933" cy="1052"/>
          </a:xfrm>
        </p:grpSpPr>
        <p:sp>
          <p:nvSpPr>
            <p:cNvPr id="16419"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420"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21"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22"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423" name="Group 155"/>
            <p:cNvGrpSpPr>
              <a:grpSpLocks/>
            </p:cNvGrpSpPr>
            <p:nvPr/>
          </p:nvGrpSpPr>
          <p:grpSpPr bwMode="auto">
            <a:xfrm>
              <a:off x="2889" y="957"/>
              <a:ext cx="348" cy="510"/>
              <a:chOff x="2784" y="3210"/>
              <a:chExt cx="523" cy="772"/>
            </a:xfrm>
          </p:grpSpPr>
          <p:sp>
            <p:nvSpPr>
              <p:cNvPr id="16424"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25"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26"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427"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6412" name="Text Box 160"/>
          <p:cNvSpPr txBox="1">
            <a:spLocks noChangeArrowheads="1"/>
          </p:cNvSpPr>
          <p:nvPr/>
        </p:nvSpPr>
        <p:spPr bwMode="auto">
          <a:xfrm>
            <a:off x="3944938" y="3921125"/>
            <a:ext cx="14462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rgbClr val="D33941"/>
                </a:solidFill>
              </a:rPr>
              <a:t>trans-</a:t>
            </a:r>
            <a:br>
              <a:rPr lang="en-US" sz="1800" dirty="0" smtClean="0">
                <a:solidFill>
                  <a:srgbClr val="D33941"/>
                </a:solidFill>
              </a:rPr>
            </a:br>
            <a:r>
              <a:rPr lang="en-US" sz="1800" dirty="0" smtClean="0">
                <a:solidFill>
                  <a:srgbClr val="D33941"/>
                </a:solidFill>
              </a:rPr>
              <a:t>actions</a:t>
            </a:r>
            <a:endParaRPr lang="en-US" sz="1800" dirty="0">
              <a:solidFill>
                <a:srgbClr val="D33941"/>
              </a:solidFill>
            </a:endParaRPr>
          </a:p>
        </p:txBody>
      </p:sp>
      <p:pic>
        <p:nvPicPr>
          <p:cNvPr id="16413" name="Picture 16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54488" y="44513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4" name="Line 162"/>
          <p:cNvSpPr>
            <a:spLocks noChangeShapeType="1"/>
          </p:cNvSpPr>
          <p:nvPr/>
        </p:nvSpPr>
        <p:spPr bwMode="auto">
          <a:xfrm>
            <a:off x="4719638"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6415" name="Picture 16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9263" y="45561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6" name="Picture 16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1663" y="47085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7" name="Picture 16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16438" y="481330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8" name="Picture 16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1213" y="490220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1" name="Rectangle 3"/>
          <p:cNvSpPr>
            <a:spLocks noGrp="1" noChangeArrowheads="1"/>
          </p:cNvSpPr>
          <p:nvPr>
            <p:ph type="title"/>
          </p:nvPr>
        </p:nvSpPr>
        <p:spPr/>
        <p:txBody>
          <a:bodyPr/>
          <a:lstStyle/>
          <a:p>
            <a:pPr eaLnBrk="1" hangingPunct="1"/>
            <a:r>
              <a:rPr lang="en-US" smtClean="0"/>
              <a:t>Activities</a:t>
            </a:r>
          </a:p>
        </p:txBody>
      </p:sp>
      <p:sp>
        <p:nvSpPr>
          <p:cNvPr id="17412" name="Rectangle 167"/>
          <p:cNvSpPr>
            <a:spLocks noGrp="1" noChangeArrowheads="1"/>
          </p:cNvSpPr>
          <p:nvPr>
            <p:ph idx="1"/>
          </p:nvPr>
        </p:nvSpPr>
        <p:spPr>
          <a:xfrm>
            <a:off x="5341938" y="1192213"/>
            <a:ext cx="3495675" cy="2319337"/>
          </a:xfrm>
        </p:spPr>
        <p:txBody>
          <a:bodyPr/>
          <a:lstStyle/>
          <a:p>
            <a:pPr>
              <a:buFont typeface="Arial" charset="0"/>
              <a:buChar char="•"/>
            </a:pPr>
            <a:r>
              <a:rPr lang="en-US" smtClean="0"/>
              <a:t>An </a:t>
            </a:r>
            <a:r>
              <a:rPr lang="en-US" b="1" smtClean="0"/>
              <a:t>activity</a:t>
            </a:r>
            <a:r>
              <a:rPr lang="en-US" smtClean="0"/>
              <a:t> is a task required to manage the account (or complete a transaction for the account)</a:t>
            </a:r>
          </a:p>
        </p:txBody>
      </p:sp>
      <p:sp>
        <p:nvSpPr>
          <p:cNvPr id="17413" name="Line 4"/>
          <p:cNvSpPr>
            <a:spLocks noChangeShapeType="1"/>
          </p:cNvSpPr>
          <p:nvPr/>
        </p:nvSpPr>
        <p:spPr bwMode="auto">
          <a:xfrm>
            <a:off x="900113" y="3749675"/>
            <a:ext cx="496411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4" name="Line 5"/>
          <p:cNvSpPr>
            <a:spLocks noChangeShapeType="1"/>
          </p:cNvSpPr>
          <p:nvPr/>
        </p:nvSpPr>
        <p:spPr bwMode="auto">
          <a:xfrm>
            <a:off x="5845175"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5"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16"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17"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18" name="Group 9"/>
          <p:cNvGrpSpPr>
            <a:grpSpLocks/>
          </p:cNvGrpSpPr>
          <p:nvPr/>
        </p:nvGrpSpPr>
        <p:grpSpPr bwMode="auto">
          <a:xfrm>
            <a:off x="3867150" y="1023938"/>
            <a:ext cx="1279525" cy="1055687"/>
            <a:chOff x="465" y="602"/>
            <a:chExt cx="798" cy="659"/>
          </a:xfrm>
        </p:grpSpPr>
        <p:sp>
          <p:nvSpPr>
            <p:cNvPr id="17518"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7519"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7520"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7521"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7522"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523"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7524"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5"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526" name="Group 18"/>
            <p:cNvGrpSpPr>
              <a:grpSpLocks/>
            </p:cNvGrpSpPr>
            <p:nvPr/>
          </p:nvGrpSpPr>
          <p:grpSpPr bwMode="auto">
            <a:xfrm>
              <a:off x="575" y="644"/>
              <a:ext cx="508" cy="139"/>
              <a:chOff x="3046" y="1026"/>
              <a:chExt cx="502" cy="138"/>
            </a:xfrm>
          </p:grpSpPr>
          <p:sp>
            <p:nvSpPr>
              <p:cNvPr id="17527"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8"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9"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0"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1"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2"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3"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534"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535"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536"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537"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7419" name="Text Box 30"/>
          <p:cNvSpPr txBox="1">
            <a:spLocks noChangeArrowheads="1"/>
          </p:cNvSpPr>
          <p:nvPr/>
        </p:nvSpPr>
        <p:spPr bwMode="auto">
          <a:xfrm>
            <a:off x="5216525" y="3968750"/>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activity</a:t>
            </a:r>
          </a:p>
        </p:txBody>
      </p:sp>
      <p:sp>
        <p:nvSpPr>
          <p:cNvPr id="17420" name="Text Box 32"/>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7421" name="Text Box 33"/>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7422" name="Line 34"/>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3" name="AutoShape 35"/>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7424" name="AutoShape 36"/>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7425" name="AutoShape 37"/>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7426" name="Line 38"/>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27" name="Group 39"/>
          <p:cNvGrpSpPr>
            <a:grpSpLocks/>
          </p:cNvGrpSpPr>
          <p:nvPr/>
        </p:nvGrpSpPr>
        <p:grpSpPr bwMode="auto">
          <a:xfrm>
            <a:off x="1455738" y="4287838"/>
            <a:ext cx="1335087" cy="735012"/>
            <a:chOff x="786" y="2531"/>
            <a:chExt cx="841" cy="463"/>
          </a:xfrm>
        </p:grpSpPr>
        <p:sp>
          <p:nvSpPr>
            <p:cNvPr id="17507"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7508"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09"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10"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11"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12"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13"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14"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15"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16"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17"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28" name="Group 51"/>
          <p:cNvGrpSpPr>
            <a:grpSpLocks/>
          </p:cNvGrpSpPr>
          <p:nvPr/>
        </p:nvGrpSpPr>
        <p:grpSpPr bwMode="auto">
          <a:xfrm>
            <a:off x="1479550" y="4940300"/>
            <a:ext cx="1335088" cy="735013"/>
            <a:chOff x="786" y="2531"/>
            <a:chExt cx="841" cy="463"/>
          </a:xfrm>
        </p:grpSpPr>
        <p:sp>
          <p:nvSpPr>
            <p:cNvPr id="17496"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7497"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98"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99"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00"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01"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02"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03"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04"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05"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506"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9" name="Text Box 63"/>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7430" name="Group 64"/>
          <p:cNvGrpSpPr>
            <a:grpSpLocks/>
          </p:cNvGrpSpPr>
          <p:nvPr/>
        </p:nvGrpSpPr>
        <p:grpSpPr bwMode="auto">
          <a:xfrm>
            <a:off x="2317750" y="1350963"/>
            <a:ext cx="706438" cy="909637"/>
            <a:chOff x="2634" y="2618"/>
            <a:chExt cx="538" cy="692"/>
          </a:xfrm>
        </p:grpSpPr>
        <p:sp>
          <p:nvSpPr>
            <p:cNvPr id="17484"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7485"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7486"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7487"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488"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7489"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0"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1"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2"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7493"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94"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95"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7431" name="Line 77"/>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2" name="Group 78"/>
          <p:cNvGrpSpPr>
            <a:grpSpLocks/>
          </p:cNvGrpSpPr>
          <p:nvPr/>
        </p:nvGrpSpPr>
        <p:grpSpPr bwMode="auto">
          <a:xfrm>
            <a:off x="5389563" y="4206875"/>
            <a:ext cx="690562" cy="877888"/>
            <a:chOff x="2401" y="425"/>
            <a:chExt cx="907" cy="1154"/>
          </a:xfrm>
        </p:grpSpPr>
        <p:sp>
          <p:nvSpPr>
            <p:cNvPr id="17478" name="Rectangle 7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79" name="Line 8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0" name="Line 8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1" name="Rectangle 8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482" name="Freeform 83"/>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483" name="Line 8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33" name="Group 102"/>
          <p:cNvGrpSpPr>
            <a:grpSpLocks/>
          </p:cNvGrpSpPr>
          <p:nvPr/>
        </p:nvGrpSpPr>
        <p:grpSpPr bwMode="auto">
          <a:xfrm>
            <a:off x="5541963" y="4359275"/>
            <a:ext cx="690562" cy="877888"/>
            <a:chOff x="2401" y="425"/>
            <a:chExt cx="907" cy="1154"/>
          </a:xfrm>
        </p:grpSpPr>
        <p:sp>
          <p:nvSpPr>
            <p:cNvPr id="17472" name="Rectangle 10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73" name="Line 10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4" name="Line 10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5" name="Rectangle 10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476" name="Freeform 107"/>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477" name="Line 10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34" name="Group 109"/>
          <p:cNvGrpSpPr>
            <a:grpSpLocks/>
          </p:cNvGrpSpPr>
          <p:nvPr/>
        </p:nvGrpSpPr>
        <p:grpSpPr bwMode="auto">
          <a:xfrm>
            <a:off x="5694363" y="4527550"/>
            <a:ext cx="690562" cy="877888"/>
            <a:chOff x="2401" y="425"/>
            <a:chExt cx="907" cy="1154"/>
          </a:xfrm>
        </p:grpSpPr>
        <p:sp>
          <p:nvSpPr>
            <p:cNvPr id="17466" name="Rectangle 11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467" name="Line 11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8" name="Line 11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9" name="Rectangle 11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470" name="Freeform 114"/>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471" name="Line 11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435" name="Text Box 136"/>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7436" name="Line 137"/>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7" name="Text Box 138"/>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policy</a:t>
            </a:r>
            <a:br>
              <a:rPr lang="en-US" sz="1800" dirty="0">
                <a:solidFill>
                  <a:schemeClr val="bg1"/>
                </a:solidFill>
              </a:rPr>
            </a:br>
            <a:r>
              <a:rPr lang="en-US" sz="1800" dirty="0">
                <a:solidFill>
                  <a:schemeClr val="bg1"/>
                </a:solidFill>
              </a:rPr>
              <a:t>(and</a:t>
            </a:r>
            <a:br>
              <a:rPr lang="en-US" sz="1800" dirty="0">
                <a:solidFill>
                  <a:schemeClr val="bg1"/>
                </a:solidFill>
              </a:rPr>
            </a:br>
            <a:r>
              <a:rPr lang="en-US" sz="1800" dirty="0">
                <a:solidFill>
                  <a:schemeClr val="bg1"/>
                </a:solidFill>
              </a:rPr>
              <a:t>UW file)</a:t>
            </a:r>
          </a:p>
        </p:txBody>
      </p:sp>
      <p:sp>
        <p:nvSpPr>
          <p:cNvPr id="17438" name="Line 139"/>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9" name="Group 140"/>
          <p:cNvGrpSpPr>
            <a:grpSpLocks/>
          </p:cNvGrpSpPr>
          <p:nvPr/>
        </p:nvGrpSpPr>
        <p:grpSpPr bwMode="auto">
          <a:xfrm>
            <a:off x="3074988" y="4829175"/>
            <a:ext cx="687387" cy="774700"/>
            <a:chOff x="2324" y="435"/>
            <a:chExt cx="933" cy="1052"/>
          </a:xfrm>
        </p:grpSpPr>
        <p:sp>
          <p:nvSpPr>
            <p:cNvPr id="17457"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7458"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59"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60"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461" name="Group 145"/>
            <p:cNvGrpSpPr>
              <a:grpSpLocks/>
            </p:cNvGrpSpPr>
            <p:nvPr/>
          </p:nvGrpSpPr>
          <p:grpSpPr bwMode="auto">
            <a:xfrm>
              <a:off x="2889" y="957"/>
              <a:ext cx="348" cy="510"/>
              <a:chOff x="2784" y="3210"/>
              <a:chExt cx="523" cy="772"/>
            </a:xfrm>
          </p:grpSpPr>
          <p:sp>
            <p:nvSpPr>
              <p:cNvPr id="17462"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463"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464"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465"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7440" name="Group 150"/>
          <p:cNvGrpSpPr>
            <a:grpSpLocks/>
          </p:cNvGrpSpPr>
          <p:nvPr/>
        </p:nvGrpSpPr>
        <p:grpSpPr bwMode="auto">
          <a:xfrm>
            <a:off x="3327400" y="5197475"/>
            <a:ext cx="687388" cy="774700"/>
            <a:chOff x="2324" y="435"/>
            <a:chExt cx="933" cy="1052"/>
          </a:xfrm>
        </p:grpSpPr>
        <p:sp>
          <p:nvSpPr>
            <p:cNvPr id="17448"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7449"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50"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51"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7452" name="Group 155"/>
            <p:cNvGrpSpPr>
              <a:grpSpLocks/>
            </p:cNvGrpSpPr>
            <p:nvPr/>
          </p:nvGrpSpPr>
          <p:grpSpPr bwMode="auto">
            <a:xfrm>
              <a:off x="2889" y="957"/>
              <a:ext cx="348" cy="510"/>
              <a:chOff x="2784" y="3210"/>
              <a:chExt cx="523" cy="772"/>
            </a:xfrm>
          </p:grpSpPr>
          <p:sp>
            <p:nvSpPr>
              <p:cNvPr id="17453"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454"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7455"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456"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pic>
        <p:nvPicPr>
          <p:cNvPr id="17442" name="Picture 16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54488" y="453707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3" name="Line 162"/>
          <p:cNvSpPr>
            <a:spLocks noChangeShapeType="1"/>
          </p:cNvSpPr>
          <p:nvPr/>
        </p:nvSpPr>
        <p:spPr bwMode="auto">
          <a:xfrm>
            <a:off x="4719638"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7444" name="Picture 16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9263" y="46418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5" name="Picture 16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1663" y="47942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6" name="Picture 16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16438" y="48990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7" name="Picture 16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1213" y="49879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Text Box 160"/>
          <p:cNvSpPr txBox="1">
            <a:spLocks noChangeArrowheads="1"/>
          </p:cNvSpPr>
          <p:nvPr/>
        </p:nvSpPr>
        <p:spPr bwMode="auto">
          <a:xfrm>
            <a:off x="3944938" y="3959225"/>
            <a:ext cx="14462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bg1"/>
                </a:solidFill>
              </a:rPr>
              <a:t>trans-</a:t>
            </a:r>
            <a:br>
              <a:rPr lang="en-US" sz="1800" dirty="0" smtClean="0">
                <a:solidFill>
                  <a:schemeClr val="bg1"/>
                </a:solidFill>
              </a:rPr>
            </a:br>
            <a:r>
              <a:rPr lang="en-US" sz="1800" dirty="0" smtClean="0">
                <a:solidFill>
                  <a:schemeClr val="bg1"/>
                </a:solidFill>
              </a:rPr>
              <a:t>actions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5" name="Rectangle 3"/>
          <p:cNvSpPr>
            <a:spLocks noGrp="1" noChangeArrowheads="1"/>
          </p:cNvSpPr>
          <p:nvPr>
            <p:ph type="title"/>
          </p:nvPr>
        </p:nvSpPr>
        <p:spPr/>
        <p:txBody>
          <a:bodyPr/>
          <a:lstStyle/>
          <a:p>
            <a:pPr eaLnBrk="1" hangingPunct="1"/>
            <a:r>
              <a:rPr lang="en-US" smtClean="0"/>
              <a:t>Documents</a:t>
            </a:r>
          </a:p>
        </p:txBody>
      </p:sp>
      <p:sp>
        <p:nvSpPr>
          <p:cNvPr id="18436" name="Rectangle 167"/>
          <p:cNvSpPr>
            <a:spLocks noGrp="1" noChangeArrowheads="1"/>
          </p:cNvSpPr>
          <p:nvPr>
            <p:ph idx="1"/>
          </p:nvPr>
        </p:nvSpPr>
        <p:spPr>
          <a:xfrm>
            <a:off x="5341938" y="1192213"/>
            <a:ext cx="3495675" cy="2319337"/>
          </a:xfrm>
        </p:spPr>
        <p:txBody>
          <a:bodyPr/>
          <a:lstStyle/>
          <a:p>
            <a:pPr>
              <a:buFont typeface="Arial" charset="0"/>
              <a:buChar char="•"/>
            </a:pPr>
            <a:r>
              <a:rPr lang="en-US" smtClean="0"/>
              <a:t>A </a:t>
            </a:r>
            <a:r>
              <a:rPr lang="en-US" b="1" smtClean="0"/>
              <a:t>document</a:t>
            </a:r>
            <a:r>
              <a:rPr lang="en-US" smtClean="0"/>
              <a:t> is an electronic or physical file which contains information relevant to the account or its policies</a:t>
            </a:r>
          </a:p>
        </p:txBody>
      </p:sp>
      <p:sp>
        <p:nvSpPr>
          <p:cNvPr id="18437" name="Line 4"/>
          <p:cNvSpPr>
            <a:spLocks noChangeShapeType="1"/>
          </p:cNvSpPr>
          <p:nvPr/>
        </p:nvSpPr>
        <p:spPr bwMode="auto">
          <a:xfrm>
            <a:off x="900113" y="3749675"/>
            <a:ext cx="62372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8" name="Line 5"/>
          <p:cNvSpPr>
            <a:spLocks noChangeShapeType="1"/>
          </p:cNvSpPr>
          <p:nvPr/>
        </p:nvSpPr>
        <p:spPr bwMode="auto">
          <a:xfrm>
            <a:off x="5845175"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8440"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8441"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8442" name="Group 9"/>
          <p:cNvGrpSpPr>
            <a:grpSpLocks/>
          </p:cNvGrpSpPr>
          <p:nvPr/>
        </p:nvGrpSpPr>
        <p:grpSpPr bwMode="auto">
          <a:xfrm>
            <a:off x="3867150" y="1023938"/>
            <a:ext cx="1279525" cy="1055687"/>
            <a:chOff x="465" y="602"/>
            <a:chExt cx="798" cy="659"/>
          </a:xfrm>
        </p:grpSpPr>
        <p:sp>
          <p:nvSpPr>
            <p:cNvPr id="18558"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8559"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8560"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8561"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8562"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8563"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8564"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65"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566" name="Group 18"/>
            <p:cNvGrpSpPr>
              <a:grpSpLocks/>
            </p:cNvGrpSpPr>
            <p:nvPr/>
          </p:nvGrpSpPr>
          <p:grpSpPr bwMode="auto">
            <a:xfrm>
              <a:off x="575" y="644"/>
              <a:ext cx="508" cy="139"/>
              <a:chOff x="3046" y="1026"/>
              <a:chExt cx="502" cy="138"/>
            </a:xfrm>
          </p:grpSpPr>
          <p:sp>
            <p:nvSpPr>
              <p:cNvPr id="18567"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68"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69"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70"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71"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72"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73"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74"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75"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76"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77"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8443" name="Text Box 30"/>
          <p:cNvSpPr txBox="1">
            <a:spLocks noChangeArrowheads="1"/>
          </p:cNvSpPr>
          <p:nvPr/>
        </p:nvSpPr>
        <p:spPr bwMode="auto">
          <a:xfrm>
            <a:off x="5216525" y="3968750"/>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a:t>
            </a:r>
          </a:p>
        </p:txBody>
      </p:sp>
      <p:sp>
        <p:nvSpPr>
          <p:cNvPr id="18444" name="Line 31"/>
          <p:cNvSpPr>
            <a:spLocks noChangeShapeType="1"/>
          </p:cNvSpPr>
          <p:nvPr/>
        </p:nvSpPr>
        <p:spPr bwMode="auto">
          <a:xfrm>
            <a:off x="7153275"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5" name="Text Box 32"/>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8446" name="Text Box 33"/>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8447" name="Line 34"/>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8" name="AutoShape 35"/>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8449" name="AutoShape 36"/>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8450" name="AutoShape 37"/>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8451" name="Line 38"/>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2" name="Group 39"/>
          <p:cNvGrpSpPr>
            <a:grpSpLocks/>
          </p:cNvGrpSpPr>
          <p:nvPr/>
        </p:nvGrpSpPr>
        <p:grpSpPr bwMode="auto">
          <a:xfrm>
            <a:off x="1455738" y="4287838"/>
            <a:ext cx="1335087" cy="735012"/>
            <a:chOff x="786" y="2531"/>
            <a:chExt cx="841" cy="463"/>
          </a:xfrm>
        </p:grpSpPr>
        <p:sp>
          <p:nvSpPr>
            <p:cNvPr id="18547"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8548"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49"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50"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51"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2"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3"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4"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5"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6"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57"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8453" name="Group 51"/>
          <p:cNvGrpSpPr>
            <a:grpSpLocks/>
          </p:cNvGrpSpPr>
          <p:nvPr/>
        </p:nvGrpSpPr>
        <p:grpSpPr bwMode="auto">
          <a:xfrm>
            <a:off x="1479550" y="4940300"/>
            <a:ext cx="1335088" cy="735013"/>
            <a:chOff x="786" y="2531"/>
            <a:chExt cx="841" cy="463"/>
          </a:xfrm>
        </p:grpSpPr>
        <p:sp>
          <p:nvSpPr>
            <p:cNvPr id="18536"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8537"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38"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39"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40"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1"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2"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3"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4"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5"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46"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54" name="Text Box 63"/>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8455" name="Group 64"/>
          <p:cNvGrpSpPr>
            <a:grpSpLocks/>
          </p:cNvGrpSpPr>
          <p:nvPr/>
        </p:nvGrpSpPr>
        <p:grpSpPr bwMode="auto">
          <a:xfrm>
            <a:off x="2317750" y="1350963"/>
            <a:ext cx="706438" cy="909637"/>
            <a:chOff x="2634" y="2618"/>
            <a:chExt cx="538" cy="692"/>
          </a:xfrm>
        </p:grpSpPr>
        <p:sp>
          <p:nvSpPr>
            <p:cNvPr id="18524"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8525"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8526"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8527"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8528"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8529"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530"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531"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532"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8533"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34"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35"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8456" name="Line 77"/>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7" name="Group 78"/>
          <p:cNvGrpSpPr>
            <a:grpSpLocks/>
          </p:cNvGrpSpPr>
          <p:nvPr/>
        </p:nvGrpSpPr>
        <p:grpSpPr bwMode="auto">
          <a:xfrm>
            <a:off x="5389563" y="4206875"/>
            <a:ext cx="690562" cy="877888"/>
            <a:chOff x="2401" y="425"/>
            <a:chExt cx="907" cy="1154"/>
          </a:xfrm>
        </p:grpSpPr>
        <p:sp>
          <p:nvSpPr>
            <p:cNvPr id="18518" name="Rectangle 7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8519" name="Line 8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0" name="Line 8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1" name="Rectangle 8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8522" name="Freeform 83"/>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8523" name="Line 8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58" name="Group 85"/>
          <p:cNvGrpSpPr>
            <a:grpSpLocks/>
          </p:cNvGrpSpPr>
          <p:nvPr/>
        </p:nvGrpSpPr>
        <p:grpSpPr bwMode="auto">
          <a:xfrm>
            <a:off x="6630988" y="4281488"/>
            <a:ext cx="784225" cy="884237"/>
            <a:chOff x="2874" y="421"/>
            <a:chExt cx="723" cy="815"/>
          </a:xfrm>
        </p:grpSpPr>
        <p:sp>
          <p:nvSpPr>
            <p:cNvPr id="18512" name="AutoShape 86"/>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513" name="Line 87"/>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14" name="Line 88"/>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15" name="Line 89"/>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16" name="Line 90"/>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17" name="Freeform 91"/>
            <p:cNvSpPr>
              <a:spLocks/>
            </p:cNvSpPr>
            <p:nvPr/>
          </p:nvSpPr>
          <p:spPr bwMode="auto">
            <a:xfrm>
              <a:off x="2969" y="466"/>
              <a:ext cx="520" cy="235"/>
            </a:xfrm>
            <a:custGeom>
              <a:avLst/>
              <a:gdLst>
                <a:gd name="T0" fmla="*/ 0 w 609"/>
                <a:gd name="T1" fmla="*/ 37 h 275"/>
                <a:gd name="T2" fmla="*/ 12 w 609"/>
                <a:gd name="T3" fmla="*/ 13 h 275"/>
                <a:gd name="T4" fmla="*/ 15 w 609"/>
                <a:gd name="T5" fmla="*/ 47 h 275"/>
                <a:gd name="T6" fmla="*/ 17 w 609"/>
                <a:gd name="T7" fmla="*/ 23 h 275"/>
                <a:gd name="T8" fmla="*/ 24 w 609"/>
                <a:gd name="T9" fmla="*/ 44 h 275"/>
                <a:gd name="T10" fmla="*/ 27 w 609"/>
                <a:gd name="T11" fmla="*/ 3 h 275"/>
                <a:gd name="T12" fmla="*/ 36 w 609"/>
                <a:gd name="T13" fmla="*/ 27 h 275"/>
                <a:gd name="T14" fmla="*/ 53 w 609"/>
                <a:gd name="T15" fmla="*/ 23 h 275"/>
                <a:gd name="T16" fmla="*/ 57 w 609"/>
                <a:gd name="T17" fmla="*/ 39 h 275"/>
                <a:gd name="T18" fmla="*/ 67 w 609"/>
                <a:gd name="T19" fmla="*/ 32 h 275"/>
                <a:gd name="T20" fmla="*/ 81 w 609"/>
                <a:gd name="T21" fmla="*/ 29 h 275"/>
                <a:gd name="T22" fmla="*/ 96 w 609"/>
                <a:gd name="T23" fmla="*/ 41 h 275"/>
                <a:gd name="T24" fmla="*/ 108 w 609"/>
                <a:gd name="T25" fmla="*/ 35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8459" name="Group 102"/>
          <p:cNvGrpSpPr>
            <a:grpSpLocks/>
          </p:cNvGrpSpPr>
          <p:nvPr/>
        </p:nvGrpSpPr>
        <p:grpSpPr bwMode="auto">
          <a:xfrm>
            <a:off x="5541963" y="4359275"/>
            <a:ext cx="690562" cy="877888"/>
            <a:chOff x="2401" y="425"/>
            <a:chExt cx="907" cy="1154"/>
          </a:xfrm>
        </p:grpSpPr>
        <p:sp>
          <p:nvSpPr>
            <p:cNvPr id="18506" name="Rectangle 10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8507" name="Line 10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Line 10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9" name="Rectangle 10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8510" name="Freeform 107"/>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8511" name="Line 10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60" name="Group 109"/>
          <p:cNvGrpSpPr>
            <a:grpSpLocks/>
          </p:cNvGrpSpPr>
          <p:nvPr/>
        </p:nvGrpSpPr>
        <p:grpSpPr bwMode="auto">
          <a:xfrm>
            <a:off x="5694363" y="4527550"/>
            <a:ext cx="690562" cy="877888"/>
            <a:chOff x="2401" y="425"/>
            <a:chExt cx="907" cy="1154"/>
          </a:xfrm>
        </p:grpSpPr>
        <p:sp>
          <p:nvSpPr>
            <p:cNvPr id="18500" name="Rectangle 11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8501" name="Line 11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2" name="Line 11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3" name="Rectangle 11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8504" name="Freeform 114"/>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8505" name="Line 11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61" name="Text Box 116"/>
          <p:cNvSpPr txBox="1">
            <a:spLocks noChangeArrowheads="1"/>
          </p:cNvSpPr>
          <p:nvPr/>
        </p:nvSpPr>
        <p:spPr bwMode="auto">
          <a:xfrm>
            <a:off x="6538913" y="3968750"/>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document</a:t>
            </a:r>
          </a:p>
        </p:txBody>
      </p:sp>
      <p:grpSp>
        <p:nvGrpSpPr>
          <p:cNvPr id="18462" name="Group 117"/>
          <p:cNvGrpSpPr>
            <a:grpSpLocks/>
          </p:cNvGrpSpPr>
          <p:nvPr/>
        </p:nvGrpSpPr>
        <p:grpSpPr bwMode="auto">
          <a:xfrm>
            <a:off x="6934200" y="4733925"/>
            <a:ext cx="784225" cy="884238"/>
            <a:chOff x="2874" y="421"/>
            <a:chExt cx="723" cy="815"/>
          </a:xfrm>
        </p:grpSpPr>
        <p:sp>
          <p:nvSpPr>
            <p:cNvPr id="18494" name="AutoShape 118"/>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95" name="Line 119"/>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96" name="Line 120"/>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97" name="Line 121"/>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98" name="Line 122"/>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99" name="Freeform 123"/>
            <p:cNvSpPr>
              <a:spLocks/>
            </p:cNvSpPr>
            <p:nvPr/>
          </p:nvSpPr>
          <p:spPr bwMode="auto">
            <a:xfrm>
              <a:off x="2969" y="466"/>
              <a:ext cx="520" cy="235"/>
            </a:xfrm>
            <a:custGeom>
              <a:avLst/>
              <a:gdLst>
                <a:gd name="T0" fmla="*/ 0 w 609"/>
                <a:gd name="T1" fmla="*/ 37 h 275"/>
                <a:gd name="T2" fmla="*/ 12 w 609"/>
                <a:gd name="T3" fmla="*/ 13 h 275"/>
                <a:gd name="T4" fmla="*/ 15 w 609"/>
                <a:gd name="T5" fmla="*/ 47 h 275"/>
                <a:gd name="T6" fmla="*/ 17 w 609"/>
                <a:gd name="T7" fmla="*/ 23 h 275"/>
                <a:gd name="T8" fmla="*/ 24 w 609"/>
                <a:gd name="T9" fmla="*/ 44 h 275"/>
                <a:gd name="T10" fmla="*/ 27 w 609"/>
                <a:gd name="T11" fmla="*/ 3 h 275"/>
                <a:gd name="T12" fmla="*/ 36 w 609"/>
                <a:gd name="T13" fmla="*/ 27 h 275"/>
                <a:gd name="T14" fmla="*/ 53 w 609"/>
                <a:gd name="T15" fmla="*/ 23 h 275"/>
                <a:gd name="T16" fmla="*/ 57 w 609"/>
                <a:gd name="T17" fmla="*/ 39 h 275"/>
                <a:gd name="T18" fmla="*/ 67 w 609"/>
                <a:gd name="T19" fmla="*/ 32 h 275"/>
                <a:gd name="T20" fmla="*/ 81 w 609"/>
                <a:gd name="T21" fmla="*/ 29 h 275"/>
                <a:gd name="T22" fmla="*/ 96 w 609"/>
                <a:gd name="T23" fmla="*/ 41 h 275"/>
                <a:gd name="T24" fmla="*/ 108 w 609"/>
                <a:gd name="T25" fmla="*/ 35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63" name="Text Box 136"/>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8464" name="Line 137"/>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5" name="Text Box 138"/>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18466" name="Line 139"/>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67" name="Group 140"/>
          <p:cNvGrpSpPr>
            <a:grpSpLocks/>
          </p:cNvGrpSpPr>
          <p:nvPr/>
        </p:nvGrpSpPr>
        <p:grpSpPr bwMode="auto">
          <a:xfrm>
            <a:off x="3074988" y="4829175"/>
            <a:ext cx="687387" cy="774700"/>
            <a:chOff x="2324" y="435"/>
            <a:chExt cx="933" cy="1052"/>
          </a:xfrm>
        </p:grpSpPr>
        <p:sp>
          <p:nvSpPr>
            <p:cNvPr id="18485"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86"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87"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88"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89" name="Group 145"/>
            <p:cNvGrpSpPr>
              <a:grpSpLocks/>
            </p:cNvGrpSpPr>
            <p:nvPr/>
          </p:nvGrpSpPr>
          <p:grpSpPr bwMode="auto">
            <a:xfrm>
              <a:off x="2889" y="957"/>
              <a:ext cx="348" cy="510"/>
              <a:chOff x="2784" y="3210"/>
              <a:chExt cx="523" cy="772"/>
            </a:xfrm>
          </p:grpSpPr>
          <p:sp>
            <p:nvSpPr>
              <p:cNvPr id="18490"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91"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92"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93"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8468" name="Group 150"/>
          <p:cNvGrpSpPr>
            <a:grpSpLocks/>
          </p:cNvGrpSpPr>
          <p:nvPr/>
        </p:nvGrpSpPr>
        <p:grpSpPr bwMode="auto">
          <a:xfrm>
            <a:off x="3327400" y="5197475"/>
            <a:ext cx="687388" cy="774700"/>
            <a:chOff x="2324" y="435"/>
            <a:chExt cx="933" cy="1052"/>
          </a:xfrm>
        </p:grpSpPr>
        <p:sp>
          <p:nvSpPr>
            <p:cNvPr id="18476"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77"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78"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79"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80" name="Group 155"/>
            <p:cNvGrpSpPr>
              <a:grpSpLocks/>
            </p:cNvGrpSpPr>
            <p:nvPr/>
          </p:nvGrpSpPr>
          <p:grpSpPr bwMode="auto">
            <a:xfrm>
              <a:off x="2889" y="957"/>
              <a:ext cx="348" cy="510"/>
              <a:chOff x="2784" y="3210"/>
              <a:chExt cx="523" cy="772"/>
            </a:xfrm>
          </p:grpSpPr>
          <p:sp>
            <p:nvSpPr>
              <p:cNvPr id="18481"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82"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8483"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84"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pic>
        <p:nvPicPr>
          <p:cNvPr id="18470" name="Picture 16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54488" y="453707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71" name="Line 162"/>
          <p:cNvSpPr>
            <a:spLocks noChangeShapeType="1"/>
          </p:cNvSpPr>
          <p:nvPr/>
        </p:nvSpPr>
        <p:spPr bwMode="auto">
          <a:xfrm>
            <a:off x="4719638"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8472" name="Picture 16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9263" y="46418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73" name="Picture 16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1663" y="47942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74" name="Picture 16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16438" y="48990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75" name="Picture 16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1213" y="49879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Text Box 160"/>
          <p:cNvSpPr txBox="1">
            <a:spLocks noChangeArrowheads="1"/>
          </p:cNvSpPr>
          <p:nvPr/>
        </p:nvSpPr>
        <p:spPr bwMode="auto">
          <a:xfrm>
            <a:off x="3944938" y="3959225"/>
            <a:ext cx="14462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bg1"/>
                </a:solidFill>
              </a:rPr>
              <a:t>trans-</a:t>
            </a:r>
            <a:br>
              <a:rPr lang="en-US" sz="1800" dirty="0" smtClean="0">
                <a:solidFill>
                  <a:schemeClr val="bg1"/>
                </a:solidFill>
              </a:rPr>
            </a:br>
            <a:r>
              <a:rPr lang="en-US" sz="1800" dirty="0" smtClean="0">
                <a:solidFill>
                  <a:schemeClr val="bg1"/>
                </a:solidFill>
              </a:rPr>
              <a:t>actions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flipV="1">
            <a:off x="4508500" y="1774825"/>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59" name="Rectangle 3"/>
          <p:cNvSpPr>
            <a:spLocks noGrp="1" noChangeArrowheads="1"/>
          </p:cNvSpPr>
          <p:nvPr>
            <p:ph type="title"/>
          </p:nvPr>
        </p:nvSpPr>
        <p:spPr/>
        <p:txBody>
          <a:bodyPr/>
          <a:lstStyle/>
          <a:p>
            <a:pPr eaLnBrk="1" hangingPunct="1"/>
            <a:r>
              <a:rPr lang="en-US" smtClean="0"/>
              <a:t>Notes</a:t>
            </a:r>
          </a:p>
        </p:txBody>
      </p:sp>
      <p:sp>
        <p:nvSpPr>
          <p:cNvPr id="19460" name="Rectangle 167"/>
          <p:cNvSpPr>
            <a:spLocks noGrp="1" noChangeArrowheads="1"/>
          </p:cNvSpPr>
          <p:nvPr>
            <p:ph idx="1"/>
          </p:nvPr>
        </p:nvSpPr>
        <p:spPr>
          <a:xfrm>
            <a:off x="5341938" y="1192213"/>
            <a:ext cx="3495675" cy="2319337"/>
          </a:xfrm>
        </p:spPr>
        <p:txBody>
          <a:bodyPr/>
          <a:lstStyle/>
          <a:p>
            <a:pPr>
              <a:buFont typeface="Arial" charset="0"/>
              <a:buChar char="•"/>
            </a:pPr>
            <a:r>
              <a:rPr lang="en-US" smtClean="0"/>
              <a:t>A </a:t>
            </a:r>
            <a:r>
              <a:rPr lang="en-US" b="1" smtClean="0"/>
              <a:t>note</a:t>
            </a:r>
            <a:r>
              <a:rPr lang="en-US" smtClean="0"/>
              <a:t> is a detailed record of the actions or thinking of a PolicyCenter user</a:t>
            </a:r>
          </a:p>
        </p:txBody>
      </p:sp>
      <p:sp>
        <p:nvSpPr>
          <p:cNvPr id="19461" name="Line 4"/>
          <p:cNvSpPr>
            <a:spLocks noChangeShapeType="1"/>
          </p:cNvSpPr>
          <p:nvPr/>
        </p:nvSpPr>
        <p:spPr bwMode="auto">
          <a:xfrm>
            <a:off x="900113" y="3749675"/>
            <a:ext cx="7496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2" name="Line 5"/>
          <p:cNvSpPr>
            <a:spLocks noChangeShapeType="1"/>
          </p:cNvSpPr>
          <p:nvPr/>
        </p:nvSpPr>
        <p:spPr bwMode="auto">
          <a:xfrm>
            <a:off x="5845175"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3" name="AutoShape 6"/>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464" name="AutoShape 7"/>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9465" name="AutoShape 8"/>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466" name="Group 9"/>
          <p:cNvGrpSpPr>
            <a:grpSpLocks/>
          </p:cNvGrpSpPr>
          <p:nvPr/>
        </p:nvGrpSpPr>
        <p:grpSpPr bwMode="auto">
          <a:xfrm>
            <a:off x="3867150" y="1023938"/>
            <a:ext cx="1279525" cy="1055687"/>
            <a:chOff x="465" y="602"/>
            <a:chExt cx="798" cy="659"/>
          </a:xfrm>
        </p:grpSpPr>
        <p:sp>
          <p:nvSpPr>
            <p:cNvPr id="19604"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9605"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9606"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9607"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9608"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609"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9610"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1"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612" name="Group 18"/>
            <p:cNvGrpSpPr>
              <a:grpSpLocks/>
            </p:cNvGrpSpPr>
            <p:nvPr/>
          </p:nvGrpSpPr>
          <p:grpSpPr bwMode="auto">
            <a:xfrm>
              <a:off x="575" y="644"/>
              <a:ext cx="508" cy="139"/>
              <a:chOff x="3046" y="1026"/>
              <a:chExt cx="502" cy="138"/>
            </a:xfrm>
          </p:grpSpPr>
          <p:sp>
            <p:nvSpPr>
              <p:cNvPr id="19613"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4"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5"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6"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7"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8"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19"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20"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21"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22"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23"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9467" name="Text Box 30"/>
          <p:cNvSpPr txBox="1">
            <a:spLocks noChangeArrowheads="1"/>
          </p:cNvSpPr>
          <p:nvPr/>
        </p:nvSpPr>
        <p:spPr bwMode="auto">
          <a:xfrm>
            <a:off x="5216525" y="3968750"/>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a:t>
            </a:r>
          </a:p>
        </p:txBody>
      </p:sp>
      <p:sp>
        <p:nvSpPr>
          <p:cNvPr id="19468" name="Line 31"/>
          <p:cNvSpPr>
            <a:spLocks noChangeShapeType="1"/>
          </p:cNvSpPr>
          <p:nvPr/>
        </p:nvSpPr>
        <p:spPr bwMode="auto">
          <a:xfrm>
            <a:off x="7153275"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Text Box 32"/>
          <p:cNvSpPr txBox="1">
            <a:spLocks noChangeArrowheads="1"/>
          </p:cNvSpPr>
          <p:nvPr/>
        </p:nvSpPr>
        <p:spPr bwMode="auto">
          <a:xfrm>
            <a:off x="455613" y="39687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9470" name="Text Box 33"/>
          <p:cNvSpPr txBox="1">
            <a:spLocks noChangeArrowheads="1"/>
          </p:cNvSpPr>
          <p:nvPr/>
        </p:nvSpPr>
        <p:spPr bwMode="auto">
          <a:xfrm>
            <a:off x="1543050" y="39687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9471" name="Line 34"/>
          <p:cNvSpPr>
            <a:spLocks noChangeShapeType="1"/>
          </p:cNvSpPr>
          <p:nvPr/>
        </p:nvSpPr>
        <p:spPr bwMode="auto">
          <a:xfrm>
            <a:off x="914400" y="37322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2" name="AutoShape 35"/>
          <p:cNvSpPr>
            <a:spLocks noChangeArrowheads="1"/>
          </p:cNvSpPr>
          <p:nvPr/>
        </p:nvSpPr>
        <p:spPr bwMode="auto">
          <a:xfrm>
            <a:off x="481013" y="4302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9473" name="AutoShape 36"/>
          <p:cNvSpPr>
            <a:spLocks noChangeArrowheads="1"/>
          </p:cNvSpPr>
          <p:nvPr/>
        </p:nvSpPr>
        <p:spPr bwMode="auto">
          <a:xfrm>
            <a:off x="549275" y="5000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9474" name="AutoShape 37"/>
          <p:cNvSpPr>
            <a:spLocks noChangeArrowheads="1"/>
          </p:cNvSpPr>
          <p:nvPr/>
        </p:nvSpPr>
        <p:spPr bwMode="auto">
          <a:xfrm>
            <a:off x="617538" y="56991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9475" name="Line 38"/>
          <p:cNvSpPr>
            <a:spLocks noChangeShapeType="1"/>
          </p:cNvSpPr>
          <p:nvPr/>
        </p:nvSpPr>
        <p:spPr bwMode="auto">
          <a:xfrm>
            <a:off x="2157413" y="374650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6" name="Group 39"/>
          <p:cNvGrpSpPr>
            <a:grpSpLocks/>
          </p:cNvGrpSpPr>
          <p:nvPr/>
        </p:nvGrpSpPr>
        <p:grpSpPr bwMode="auto">
          <a:xfrm>
            <a:off x="1455738" y="4287838"/>
            <a:ext cx="1335087" cy="735012"/>
            <a:chOff x="786" y="2531"/>
            <a:chExt cx="841" cy="463"/>
          </a:xfrm>
        </p:grpSpPr>
        <p:sp>
          <p:nvSpPr>
            <p:cNvPr id="19593"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9594"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95"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96"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97"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98"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99"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00"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01"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02"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03"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477" name="Group 51"/>
          <p:cNvGrpSpPr>
            <a:grpSpLocks/>
          </p:cNvGrpSpPr>
          <p:nvPr/>
        </p:nvGrpSpPr>
        <p:grpSpPr bwMode="auto">
          <a:xfrm>
            <a:off x="1479550" y="4940300"/>
            <a:ext cx="1335088" cy="735013"/>
            <a:chOff x="786" y="2531"/>
            <a:chExt cx="841" cy="463"/>
          </a:xfrm>
        </p:grpSpPr>
        <p:sp>
          <p:nvSpPr>
            <p:cNvPr id="19582"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9583"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84"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85"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86"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87"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8"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89"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90"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91"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92"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78" name="Text Box 63"/>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9479" name="Group 64"/>
          <p:cNvGrpSpPr>
            <a:grpSpLocks/>
          </p:cNvGrpSpPr>
          <p:nvPr/>
        </p:nvGrpSpPr>
        <p:grpSpPr bwMode="auto">
          <a:xfrm>
            <a:off x="2317750" y="1350963"/>
            <a:ext cx="706438" cy="909637"/>
            <a:chOff x="2634" y="2618"/>
            <a:chExt cx="538" cy="692"/>
          </a:xfrm>
        </p:grpSpPr>
        <p:sp>
          <p:nvSpPr>
            <p:cNvPr id="19570"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9571"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572"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573"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74"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9575"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76"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77"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78"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9579"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80"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81"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9480" name="Line 77"/>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81" name="Group 78"/>
          <p:cNvGrpSpPr>
            <a:grpSpLocks/>
          </p:cNvGrpSpPr>
          <p:nvPr/>
        </p:nvGrpSpPr>
        <p:grpSpPr bwMode="auto">
          <a:xfrm>
            <a:off x="5389563" y="4206875"/>
            <a:ext cx="690562" cy="877888"/>
            <a:chOff x="2401" y="425"/>
            <a:chExt cx="907" cy="1154"/>
          </a:xfrm>
        </p:grpSpPr>
        <p:sp>
          <p:nvSpPr>
            <p:cNvPr id="19564" name="Rectangle 7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565" name="Line 8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6" name="Line 8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67" name="Rectangle 8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68" name="Freeform 83"/>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9569" name="Line 8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482" name="Group 85"/>
          <p:cNvGrpSpPr>
            <a:grpSpLocks/>
          </p:cNvGrpSpPr>
          <p:nvPr/>
        </p:nvGrpSpPr>
        <p:grpSpPr bwMode="auto">
          <a:xfrm>
            <a:off x="6630988" y="4281488"/>
            <a:ext cx="784225" cy="884237"/>
            <a:chOff x="2874" y="421"/>
            <a:chExt cx="723" cy="815"/>
          </a:xfrm>
        </p:grpSpPr>
        <p:sp>
          <p:nvSpPr>
            <p:cNvPr id="19558" name="AutoShape 86"/>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59" name="Line 87"/>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60" name="Line 88"/>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61" name="Line 89"/>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62" name="Line 90"/>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63" name="Freeform 91"/>
            <p:cNvSpPr>
              <a:spLocks/>
            </p:cNvSpPr>
            <p:nvPr/>
          </p:nvSpPr>
          <p:spPr bwMode="auto">
            <a:xfrm>
              <a:off x="2969" y="466"/>
              <a:ext cx="520" cy="235"/>
            </a:xfrm>
            <a:custGeom>
              <a:avLst/>
              <a:gdLst>
                <a:gd name="T0" fmla="*/ 0 w 609"/>
                <a:gd name="T1" fmla="*/ 37 h 275"/>
                <a:gd name="T2" fmla="*/ 12 w 609"/>
                <a:gd name="T3" fmla="*/ 13 h 275"/>
                <a:gd name="T4" fmla="*/ 15 w 609"/>
                <a:gd name="T5" fmla="*/ 47 h 275"/>
                <a:gd name="T6" fmla="*/ 17 w 609"/>
                <a:gd name="T7" fmla="*/ 23 h 275"/>
                <a:gd name="T8" fmla="*/ 24 w 609"/>
                <a:gd name="T9" fmla="*/ 44 h 275"/>
                <a:gd name="T10" fmla="*/ 27 w 609"/>
                <a:gd name="T11" fmla="*/ 3 h 275"/>
                <a:gd name="T12" fmla="*/ 36 w 609"/>
                <a:gd name="T13" fmla="*/ 27 h 275"/>
                <a:gd name="T14" fmla="*/ 53 w 609"/>
                <a:gd name="T15" fmla="*/ 23 h 275"/>
                <a:gd name="T16" fmla="*/ 57 w 609"/>
                <a:gd name="T17" fmla="*/ 39 h 275"/>
                <a:gd name="T18" fmla="*/ 67 w 609"/>
                <a:gd name="T19" fmla="*/ 32 h 275"/>
                <a:gd name="T20" fmla="*/ 81 w 609"/>
                <a:gd name="T21" fmla="*/ 29 h 275"/>
                <a:gd name="T22" fmla="*/ 96 w 609"/>
                <a:gd name="T23" fmla="*/ 41 h 275"/>
                <a:gd name="T24" fmla="*/ 108 w 609"/>
                <a:gd name="T25" fmla="*/ 35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483" name="Group 92"/>
          <p:cNvGrpSpPr>
            <a:grpSpLocks/>
          </p:cNvGrpSpPr>
          <p:nvPr/>
        </p:nvGrpSpPr>
        <p:grpSpPr bwMode="auto">
          <a:xfrm>
            <a:off x="7950200" y="4260850"/>
            <a:ext cx="712788" cy="635000"/>
            <a:chOff x="2322" y="507"/>
            <a:chExt cx="1203" cy="1071"/>
          </a:xfrm>
        </p:grpSpPr>
        <p:sp>
          <p:nvSpPr>
            <p:cNvPr id="19549" name="Freeform 93"/>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9550" name="Oval 94"/>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9551" name="Freeform 95"/>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9552" name="Line 96"/>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53" name="Freeform 97"/>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4" name="Freeform 98"/>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5" name="Freeform 99"/>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6" name="Freeform 100"/>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7" name="Oval 101"/>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9484" name="Group 102"/>
          <p:cNvGrpSpPr>
            <a:grpSpLocks/>
          </p:cNvGrpSpPr>
          <p:nvPr/>
        </p:nvGrpSpPr>
        <p:grpSpPr bwMode="auto">
          <a:xfrm>
            <a:off x="5541963" y="4359275"/>
            <a:ext cx="690562" cy="877888"/>
            <a:chOff x="2401" y="425"/>
            <a:chExt cx="907" cy="1154"/>
          </a:xfrm>
        </p:grpSpPr>
        <p:sp>
          <p:nvSpPr>
            <p:cNvPr id="19543" name="Rectangle 10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544" name="Line 10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5" name="Line 10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6" name="Rectangle 10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47" name="Freeform 107"/>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9548" name="Line 10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485" name="Group 109"/>
          <p:cNvGrpSpPr>
            <a:grpSpLocks/>
          </p:cNvGrpSpPr>
          <p:nvPr/>
        </p:nvGrpSpPr>
        <p:grpSpPr bwMode="auto">
          <a:xfrm>
            <a:off x="5694363" y="4527550"/>
            <a:ext cx="690562" cy="877888"/>
            <a:chOff x="2401" y="425"/>
            <a:chExt cx="907" cy="1154"/>
          </a:xfrm>
        </p:grpSpPr>
        <p:sp>
          <p:nvSpPr>
            <p:cNvPr id="19537" name="Rectangle 11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538" name="Line 11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39" name="Line 11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40" name="Rectangle 11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541" name="Freeform 114"/>
            <p:cNvSpPr>
              <a:spLocks/>
            </p:cNvSpPr>
            <p:nvPr/>
          </p:nvSpPr>
          <p:spPr bwMode="auto">
            <a:xfrm>
              <a:off x="2643" y="789"/>
              <a:ext cx="309" cy="257"/>
            </a:xfrm>
            <a:custGeom>
              <a:avLst/>
              <a:gdLst>
                <a:gd name="T0" fmla="*/ 2617 w 234"/>
                <a:gd name="T1" fmla="*/ 0 h 195"/>
                <a:gd name="T2" fmla="*/ 581 w 234"/>
                <a:gd name="T3" fmla="*/ 863 h 195"/>
                <a:gd name="T4" fmla="*/ 0 w 234"/>
                <a:gd name="T5" fmla="*/ 4069 h 195"/>
                <a:gd name="T6" fmla="*/ 3836 w 234"/>
                <a:gd name="T7" fmla="*/ 4069 h 195"/>
                <a:gd name="T8" fmla="*/ 4984 w 234"/>
                <a:gd name="T9" fmla="*/ 2304 h 195"/>
                <a:gd name="T10" fmla="*/ 261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9542" name="Line 11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486" name="Text Box 116"/>
          <p:cNvSpPr txBox="1">
            <a:spLocks noChangeArrowheads="1"/>
          </p:cNvSpPr>
          <p:nvPr/>
        </p:nvSpPr>
        <p:spPr bwMode="auto">
          <a:xfrm>
            <a:off x="6538913" y="3968750"/>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document</a:t>
            </a:r>
          </a:p>
        </p:txBody>
      </p:sp>
      <p:grpSp>
        <p:nvGrpSpPr>
          <p:cNvPr id="19487" name="Group 117"/>
          <p:cNvGrpSpPr>
            <a:grpSpLocks/>
          </p:cNvGrpSpPr>
          <p:nvPr/>
        </p:nvGrpSpPr>
        <p:grpSpPr bwMode="auto">
          <a:xfrm>
            <a:off x="6934200" y="4733925"/>
            <a:ext cx="784225" cy="884238"/>
            <a:chOff x="2874" y="421"/>
            <a:chExt cx="723" cy="815"/>
          </a:xfrm>
        </p:grpSpPr>
        <p:sp>
          <p:nvSpPr>
            <p:cNvPr id="19531" name="AutoShape 118"/>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32" name="Line 119"/>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3" name="Line 120"/>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4" name="Line 121"/>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5" name="Line 122"/>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6" name="Freeform 123"/>
            <p:cNvSpPr>
              <a:spLocks/>
            </p:cNvSpPr>
            <p:nvPr/>
          </p:nvSpPr>
          <p:spPr bwMode="auto">
            <a:xfrm>
              <a:off x="2969" y="466"/>
              <a:ext cx="520" cy="235"/>
            </a:xfrm>
            <a:custGeom>
              <a:avLst/>
              <a:gdLst>
                <a:gd name="T0" fmla="*/ 0 w 609"/>
                <a:gd name="T1" fmla="*/ 37 h 275"/>
                <a:gd name="T2" fmla="*/ 12 w 609"/>
                <a:gd name="T3" fmla="*/ 13 h 275"/>
                <a:gd name="T4" fmla="*/ 15 w 609"/>
                <a:gd name="T5" fmla="*/ 47 h 275"/>
                <a:gd name="T6" fmla="*/ 17 w 609"/>
                <a:gd name="T7" fmla="*/ 23 h 275"/>
                <a:gd name="T8" fmla="*/ 24 w 609"/>
                <a:gd name="T9" fmla="*/ 44 h 275"/>
                <a:gd name="T10" fmla="*/ 27 w 609"/>
                <a:gd name="T11" fmla="*/ 3 h 275"/>
                <a:gd name="T12" fmla="*/ 36 w 609"/>
                <a:gd name="T13" fmla="*/ 27 h 275"/>
                <a:gd name="T14" fmla="*/ 53 w 609"/>
                <a:gd name="T15" fmla="*/ 23 h 275"/>
                <a:gd name="T16" fmla="*/ 57 w 609"/>
                <a:gd name="T17" fmla="*/ 39 h 275"/>
                <a:gd name="T18" fmla="*/ 67 w 609"/>
                <a:gd name="T19" fmla="*/ 32 h 275"/>
                <a:gd name="T20" fmla="*/ 81 w 609"/>
                <a:gd name="T21" fmla="*/ 29 h 275"/>
                <a:gd name="T22" fmla="*/ 96 w 609"/>
                <a:gd name="T23" fmla="*/ 41 h 275"/>
                <a:gd name="T24" fmla="*/ 108 w 609"/>
                <a:gd name="T25" fmla="*/ 35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88" name="Text Box 124"/>
          <p:cNvSpPr txBox="1">
            <a:spLocks noChangeArrowheads="1"/>
          </p:cNvSpPr>
          <p:nvPr/>
        </p:nvSpPr>
        <p:spPr bwMode="auto">
          <a:xfrm>
            <a:off x="8021638" y="3968750"/>
            <a:ext cx="757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note</a:t>
            </a:r>
          </a:p>
        </p:txBody>
      </p:sp>
      <p:sp>
        <p:nvSpPr>
          <p:cNvPr id="19489" name="Line 125"/>
          <p:cNvSpPr>
            <a:spLocks noChangeShapeType="1"/>
          </p:cNvSpPr>
          <p:nvPr/>
        </p:nvSpPr>
        <p:spPr bwMode="auto">
          <a:xfrm>
            <a:off x="8378825" y="373697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90" name="Group 126"/>
          <p:cNvGrpSpPr>
            <a:grpSpLocks/>
          </p:cNvGrpSpPr>
          <p:nvPr/>
        </p:nvGrpSpPr>
        <p:grpSpPr bwMode="auto">
          <a:xfrm>
            <a:off x="8213725" y="4413250"/>
            <a:ext cx="712788" cy="635000"/>
            <a:chOff x="2322" y="507"/>
            <a:chExt cx="1203" cy="1071"/>
          </a:xfrm>
        </p:grpSpPr>
        <p:sp>
          <p:nvSpPr>
            <p:cNvPr id="19522" name="Freeform 127"/>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9523" name="Oval 128"/>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9524" name="Freeform 129"/>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9525" name="Line 130"/>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26" name="Freeform 131"/>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27" name="Freeform 132"/>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28" name="Freeform 133"/>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29" name="Freeform 134"/>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0" name="Oval 135"/>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
        <p:nvSpPr>
          <p:cNvPr id="19491" name="Text Box 136"/>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9492" name="Line 137"/>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3" name="Text Box 138"/>
          <p:cNvSpPr txBox="1">
            <a:spLocks noChangeArrowheads="1"/>
          </p:cNvSpPr>
          <p:nvPr/>
        </p:nvSpPr>
        <p:spPr bwMode="auto">
          <a:xfrm>
            <a:off x="2960688" y="3981450"/>
            <a:ext cx="8715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19494" name="Line 139"/>
          <p:cNvSpPr>
            <a:spLocks noChangeShapeType="1"/>
          </p:cNvSpPr>
          <p:nvPr/>
        </p:nvSpPr>
        <p:spPr bwMode="auto">
          <a:xfrm>
            <a:off x="3397250"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95" name="Group 140"/>
          <p:cNvGrpSpPr>
            <a:grpSpLocks/>
          </p:cNvGrpSpPr>
          <p:nvPr/>
        </p:nvGrpSpPr>
        <p:grpSpPr bwMode="auto">
          <a:xfrm>
            <a:off x="3074988" y="4829175"/>
            <a:ext cx="687387" cy="774700"/>
            <a:chOff x="2324" y="435"/>
            <a:chExt cx="933" cy="1052"/>
          </a:xfrm>
        </p:grpSpPr>
        <p:sp>
          <p:nvSpPr>
            <p:cNvPr id="19513"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14"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15"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16"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517" name="Group 145"/>
            <p:cNvGrpSpPr>
              <a:grpSpLocks/>
            </p:cNvGrpSpPr>
            <p:nvPr/>
          </p:nvGrpSpPr>
          <p:grpSpPr bwMode="auto">
            <a:xfrm>
              <a:off x="2889" y="957"/>
              <a:ext cx="348" cy="510"/>
              <a:chOff x="2784" y="3210"/>
              <a:chExt cx="523" cy="772"/>
            </a:xfrm>
          </p:grpSpPr>
          <p:sp>
            <p:nvSpPr>
              <p:cNvPr id="19518"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19"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20"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21"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9496" name="Group 150"/>
          <p:cNvGrpSpPr>
            <a:grpSpLocks/>
          </p:cNvGrpSpPr>
          <p:nvPr/>
        </p:nvGrpSpPr>
        <p:grpSpPr bwMode="auto">
          <a:xfrm>
            <a:off x="3327400" y="5197475"/>
            <a:ext cx="687388" cy="774700"/>
            <a:chOff x="2324" y="435"/>
            <a:chExt cx="933" cy="1052"/>
          </a:xfrm>
        </p:grpSpPr>
        <p:sp>
          <p:nvSpPr>
            <p:cNvPr id="19504"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05"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06"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07"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508" name="Group 155"/>
            <p:cNvGrpSpPr>
              <a:grpSpLocks/>
            </p:cNvGrpSpPr>
            <p:nvPr/>
          </p:nvGrpSpPr>
          <p:grpSpPr bwMode="auto">
            <a:xfrm>
              <a:off x="2889" y="957"/>
              <a:ext cx="348" cy="510"/>
              <a:chOff x="2784" y="3210"/>
              <a:chExt cx="523" cy="772"/>
            </a:xfrm>
          </p:grpSpPr>
          <p:sp>
            <p:nvSpPr>
              <p:cNvPr id="19509"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10"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11"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12"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pic>
        <p:nvPicPr>
          <p:cNvPr id="19498" name="Picture 16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54488" y="453707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99" name="Line 162"/>
          <p:cNvSpPr>
            <a:spLocks noChangeShapeType="1"/>
          </p:cNvSpPr>
          <p:nvPr/>
        </p:nvSpPr>
        <p:spPr bwMode="auto">
          <a:xfrm>
            <a:off x="4719638" y="37449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9500" name="Picture 16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9263" y="46418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1" name="Picture 16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1663" y="47942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2" name="Picture 16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16438" y="48990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503" name="Picture 16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1213" y="49879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 name="Text Box 160"/>
          <p:cNvSpPr txBox="1">
            <a:spLocks noChangeArrowheads="1"/>
          </p:cNvSpPr>
          <p:nvPr/>
        </p:nvSpPr>
        <p:spPr bwMode="auto">
          <a:xfrm>
            <a:off x="3944938" y="3959225"/>
            <a:ext cx="14462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bg1"/>
                </a:solidFill>
              </a:rPr>
              <a:t>trans-</a:t>
            </a:r>
            <a:br>
              <a:rPr lang="en-US" sz="1800" dirty="0" smtClean="0">
                <a:solidFill>
                  <a:schemeClr val="bg1"/>
                </a:solidFill>
              </a:rPr>
            </a:br>
            <a:r>
              <a:rPr lang="en-US" sz="1800" dirty="0" smtClean="0">
                <a:solidFill>
                  <a:schemeClr val="bg1"/>
                </a:solidFill>
              </a:rPr>
              <a:t>actions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PolicyCenter entities (review)</a:t>
            </a:r>
          </a:p>
          <a:p>
            <a:pPr>
              <a:lnSpc>
                <a:spcPct val="150000"/>
              </a:lnSpc>
              <a:buFont typeface="Arial" charset="0"/>
              <a:buChar char="•"/>
            </a:pPr>
            <a:r>
              <a:rPr lang="en-US" sz="2800" smtClean="0">
                <a:solidFill>
                  <a:srgbClr val="C0C0C0"/>
                </a:solidFill>
              </a:rPr>
              <a:t>Account-related entities</a:t>
            </a:r>
          </a:p>
          <a:p>
            <a:pPr>
              <a:lnSpc>
                <a:spcPct val="150000"/>
              </a:lnSpc>
              <a:buFont typeface="Arial" charset="0"/>
              <a:buChar char="•"/>
            </a:pPr>
            <a:r>
              <a:rPr lang="en-US" sz="2800" smtClean="0"/>
              <a:t>Policy-related entities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Policies and coverages</a:t>
            </a:r>
          </a:p>
        </p:txBody>
      </p:sp>
      <p:sp>
        <p:nvSpPr>
          <p:cNvPr id="21507" name="Rectangle 18"/>
          <p:cNvSpPr>
            <a:spLocks noGrp="1" noChangeArrowheads="1"/>
          </p:cNvSpPr>
          <p:nvPr>
            <p:ph idx="1"/>
          </p:nvPr>
        </p:nvSpPr>
        <p:spPr>
          <a:xfrm>
            <a:off x="3902075" y="914400"/>
            <a:ext cx="4935538" cy="5486400"/>
          </a:xfrm>
        </p:spPr>
        <p:txBody>
          <a:bodyPr/>
          <a:lstStyle/>
          <a:p>
            <a:pPr>
              <a:buFont typeface="Arial" charset="0"/>
              <a:buChar char="•"/>
            </a:pPr>
            <a:r>
              <a:rPr lang="en-US" smtClean="0"/>
              <a:t>A </a:t>
            </a:r>
            <a:r>
              <a:rPr lang="en-US" b="1" smtClean="0"/>
              <a:t>policy</a:t>
            </a:r>
            <a:r>
              <a:rPr lang="en-US" smtClean="0"/>
              <a:t> is a contract between the carrier and the insured in which the carrier promises to cover the insured for specific types of losses</a:t>
            </a:r>
          </a:p>
          <a:p>
            <a:pPr>
              <a:buFont typeface="Arial" charset="0"/>
              <a:buChar char="•"/>
            </a:pPr>
            <a:r>
              <a:rPr lang="en-US" smtClean="0"/>
              <a:t>A </a:t>
            </a:r>
            <a:r>
              <a:rPr lang="en-US" b="1" smtClean="0"/>
              <a:t>coverage</a:t>
            </a:r>
            <a:r>
              <a:rPr lang="en-US" smtClean="0"/>
              <a:t> is protection from a specific risk and is </a:t>
            </a:r>
            <a:r>
              <a:rPr lang="en-US" i="1" smtClean="0"/>
              <a:t>always</a:t>
            </a:r>
            <a:r>
              <a:rPr lang="en-US" smtClean="0"/>
              <a:t> attached to a coverable such as vehicle or a building </a:t>
            </a:r>
          </a:p>
          <a:p>
            <a:pPr>
              <a:buFont typeface="Wingdings 3" pitchFamily="18" charset="2"/>
              <a:buNone/>
            </a:pPr>
            <a:endParaRPr lang="en-US" smtClean="0"/>
          </a:p>
        </p:txBody>
      </p:sp>
      <p:grpSp>
        <p:nvGrpSpPr>
          <p:cNvPr id="21508" name="Group 3"/>
          <p:cNvGrpSpPr>
            <a:grpSpLocks/>
          </p:cNvGrpSpPr>
          <p:nvPr/>
        </p:nvGrpSpPr>
        <p:grpSpPr bwMode="auto">
          <a:xfrm>
            <a:off x="2351088" y="1292225"/>
            <a:ext cx="1057275" cy="1190625"/>
            <a:chOff x="2324" y="435"/>
            <a:chExt cx="933" cy="1052"/>
          </a:xfrm>
        </p:grpSpPr>
        <p:sp>
          <p:nvSpPr>
            <p:cNvPr id="21515"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16"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17"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18"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19" name="Group 8"/>
            <p:cNvGrpSpPr>
              <a:grpSpLocks/>
            </p:cNvGrpSpPr>
            <p:nvPr/>
          </p:nvGrpSpPr>
          <p:grpSpPr bwMode="auto">
            <a:xfrm>
              <a:off x="2889" y="957"/>
              <a:ext cx="348" cy="510"/>
              <a:chOff x="2784" y="3210"/>
              <a:chExt cx="523" cy="772"/>
            </a:xfrm>
          </p:grpSpPr>
          <p:sp>
            <p:nvSpPr>
              <p:cNvPr id="2152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2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22"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23"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09" name="Line 13"/>
          <p:cNvSpPr>
            <a:spLocks noChangeShapeType="1"/>
          </p:cNvSpPr>
          <p:nvPr/>
        </p:nvSpPr>
        <p:spPr bwMode="auto">
          <a:xfrm flipH="1">
            <a:off x="1387475" y="2165350"/>
            <a:ext cx="1076325" cy="8509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0" name="Line 14"/>
          <p:cNvSpPr>
            <a:spLocks noChangeShapeType="1"/>
          </p:cNvSpPr>
          <p:nvPr/>
        </p:nvSpPr>
        <p:spPr bwMode="auto">
          <a:xfrm flipV="1">
            <a:off x="1719263" y="2465388"/>
            <a:ext cx="879475" cy="1314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1" name="Line 15"/>
          <p:cNvSpPr>
            <a:spLocks noChangeShapeType="1"/>
          </p:cNvSpPr>
          <p:nvPr/>
        </p:nvSpPr>
        <p:spPr bwMode="auto">
          <a:xfrm flipV="1">
            <a:off x="2024063" y="2168525"/>
            <a:ext cx="698500" cy="852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Text Box 16"/>
          <p:cNvSpPr txBox="1">
            <a:spLocks noChangeArrowheads="1"/>
          </p:cNvSpPr>
          <p:nvPr/>
        </p:nvSpPr>
        <p:spPr bwMode="auto">
          <a:xfrm>
            <a:off x="1096963" y="378142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coverage</a:t>
            </a:r>
          </a:p>
        </p:txBody>
      </p:sp>
      <p:sp>
        <p:nvSpPr>
          <p:cNvPr id="21513" name="Freeform 17"/>
          <p:cNvSpPr>
            <a:spLocks/>
          </p:cNvSpPr>
          <p:nvPr/>
        </p:nvSpPr>
        <p:spPr bwMode="auto">
          <a:xfrm>
            <a:off x="1382713" y="2962275"/>
            <a:ext cx="642937" cy="8255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14" name="Text Box 19"/>
          <p:cNvSpPr txBox="1">
            <a:spLocks noChangeArrowheads="1"/>
          </p:cNvSpPr>
          <p:nvPr/>
        </p:nvSpPr>
        <p:spPr bwMode="auto">
          <a:xfrm>
            <a:off x="1104900" y="173513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D33941"/>
                </a:solidFill>
              </a:rPr>
              <a:t>policy</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a:r>
              <a:rPr lang="en-US" dirty="0" smtClean="0"/>
              <a:t>Define the primary entities of the PolicyCenter data model</a:t>
            </a:r>
          </a:p>
          <a:p>
            <a:pPr lvl="1"/>
            <a:r>
              <a:rPr lang="en-US" dirty="0" smtClean="0"/>
              <a:t>Describe the major entities associated with accounts</a:t>
            </a:r>
          </a:p>
          <a:p>
            <a:pPr lvl="1"/>
            <a:r>
              <a:rPr lang="en-US" dirty="0" smtClean="0"/>
              <a:t>Describe the major entities associated with policies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flipV="1">
            <a:off x="4586288" y="1774825"/>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Rectangle 3"/>
          <p:cNvSpPr>
            <a:spLocks noGrp="1" noChangeArrowheads="1"/>
          </p:cNvSpPr>
          <p:nvPr>
            <p:ph type="title"/>
          </p:nvPr>
        </p:nvSpPr>
        <p:spPr/>
        <p:txBody>
          <a:bodyPr/>
          <a:lstStyle/>
          <a:p>
            <a:pPr eaLnBrk="1" hangingPunct="1"/>
            <a:r>
              <a:rPr lang="en-US" smtClean="0"/>
              <a:t>Contacts and locations</a:t>
            </a:r>
          </a:p>
        </p:txBody>
      </p:sp>
      <p:sp>
        <p:nvSpPr>
          <p:cNvPr id="22532" name="Rectangle 68"/>
          <p:cNvSpPr>
            <a:spLocks noGrp="1" noChangeArrowheads="1"/>
          </p:cNvSpPr>
          <p:nvPr>
            <p:ph idx="1"/>
          </p:nvPr>
        </p:nvSpPr>
        <p:spPr>
          <a:xfrm>
            <a:off x="5291138" y="914400"/>
            <a:ext cx="3611562" cy="5486400"/>
          </a:xfrm>
        </p:spPr>
        <p:txBody>
          <a:bodyPr/>
          <a:lstStyle/>
          <a:p>
            <a:pPr>
              <a:buFont typeface="Arial" charset="0"/>
              <a:buChar char="•"/>
            </a:pPr>
            <a:r>
              <a:rPr lang="en-US" smtClean="0"/>
              <a:t>A </a:t>
            </a:r>
            <a:r>
              <a:rPr lang="en-US" b="1" smtClean="0"/>
              <a:t>contact</a:t>
            </a:r>
            <a:r>
              <a:rPr lang="en-US" smtClean="0"/>
              <a:t> is a person or organization, which includes but is not limited to the Named Insured(s) </a:t>
            </a:r>
          </a:p>
          <a:p>
            <a:pPr>
              <a:buFont typeface="Arial" charset="0"/>
              <a:buChar char="•"/>
            </a:pPr>
            <a:r>
              <a:rPr lang="en-US" smtClean="0"/>
              <a:t>A </a:t>
            </a:r>
            <a:r>
              <a:rPr lang="en-US" b="1" smtClean="0"/>
              <a:t>location</a:t>
            </a:r>
            <a:r>
              <a:rPr lang="en-US" smtClean="0"/>
              <a:t> is a physical location which may be referenced on a policy</a:t>
            </a:r>
          </a:p>
          <a:p>
            <a:pPr>
              <a:buFont typeface="Arial" charset="0"/>
              <a:buChar char="•"/>
            </a:pPr>
            <a:r>
              <a:rPr lang="en-US" smtClean="0"/>
              <a:t>Contacts and locations can be:</a:t>
            </a:r>
          </a:p>
          <a:p>
            <a:pPr lvl="1"/>
            <a:r>
              <a:rPr lang="en-US" smtClean="0"/>
              <a:t>Created on account and reused on policy</a:t>
            </a:r>
          </a:p>
          <a:p>
            <a:pPr lvl="1"/>
            <a:r>
              <a:rPr lang="en-US" smtClean="0"/>
              <a:t>Created on policy</a:t>
            </a:r>
          </a:p>
        </p:txBody>
      </p:sp>
      <p:sp>
        <p:nvSpPr>
          <p:cNvPr id="22533" name="Text Box 4"/>
          <p:cNvSpPr txBox="1">
            <a:spLocks noChangeArrowheads="1"/>
          </p:cNvSpPr>
          <p:nvPr/>
        </p:nvSpPr>
        <p:spPr bwMode="auto">
          <a:xfrm>
            <a:off x="333375" y="36988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contact</a:t>
            </a:r>
          </a:p>
        </p:txBody>
      </p:sp>
      <p:sp>
        <p:nvSpPr>
          <p:cNvPr id="22534" name="Text Box 5"/>
          <p:cNvSpPr txBox="1">
            <a:spLocks noChangeArrowheads="1"/>
          </p:cNvSpPr>
          <p:nvPr/>
        </p:nvSpPr>
        <p:spPr bwMode="auto">
          <a:xfrm>
            <a:off x="1420813"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location</a:t>
            </a:r>
          </a:p>
        </p:txBody>
      </p:sp>
      <p:sp>
        <p:nvSpPr>
          <p:cNvPr id="22535" name="Line 6"/>
          <p:cNvSpPr>
            <a:spLocks noChangeShapeType="1"/>
          </p:cNvSpPr>
          <p:nvPr/>
        </p:nvSpPr>
        <p:spPr bwMode="auto">
          <a:xfrm>
            <a:off x="784225" y="3479800"/>
            <a:ext cx="3810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Line 7"/>
          <p:cNvSpPr>
            <a:spLocks noChangeShapeType="1"/>
          </p:cNvSpPr>
          <p:nvPr/>
        </p:nvSpPr>
        <p:spPr bwMode="auto">
          <a:xfrm>
            <a:off x="803275"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7" name="Line 8"/>
          <p:cNvSpPr>
            <a:spLocks noChangeShapeType="1"/>
          </p:cNvSpPr>
          <p:nvPr/>
        </p:nvSpPr>
        <p:spPr bwMode="auto">
          <a:xfrm>
            <a:off x="1998663"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Text Box 9"/>
          <p:cNvSpPr txBox="1">
            <a:spLocks noChangeArrowheads="1"/>
          </p:cNvSpPr>
          <p:nvPr/>
        </p:nvSpPr>
        <p:spPr bwMode="auto">
          <a:xfrm>
            <a:off x="2725738" y="12795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2539" name="Group 10"/>
          <p:cNvGrpSpPr>
            <a:grpSpLocks/>
          </p:cNvGrpSpPr>
          <p:nvPr/>
        </p:nvGrpSpPr>
        <p:grpSpPr bwMode="auto">
          <a:xfrm>
            <a:off x="4122738" y="909638"/>
            <a:ext cx="1046162" cy="863600"/>
            <a:chOff x="465" y="602"/>
            <a:chExt cx="798" cy="659"/>
          </a:xfrm>
        </p:grpSpPr>
        <p:sp>
          <p:nvSpPr>
            <p:cNvPr id="22581"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2582"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2583"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2584"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2585"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2586"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2587"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8"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589" name="Group 19"/>
            <p:cNvGrpSpPr>
              <a:grpSpLocks/>
            </p:cNvGrpSpPr>
            <p:nvPr/>
          </p:nvGrpSpPr>
          <p:grpSpPr bwMode="auto">
            <a:xfrm>
              <a:off x="575" y="644"/>
              <a:ext cx="508" cy="139"/>
              <a:chOff x="3046" y="1026"/>
              <a:chExt cx="502" cy="138"/>
            </a:xfrm>
          </p:grpSpPr>
          <p:sp>
            <p:nvSpPr>
              <p:cNvPr id="22590"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1"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2"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3"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4"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5"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6"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97"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98"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99"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600"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2540" name="Group 31"/>
          <p:cNvGrpSpPr>
            <a:grpSpLocks/>
          </p:cNvGrpSpPr>
          <p:nvPr/>
        </p:nvGrpSpPr>
        <p:grpSpPr bwMode="auto">
          <a:xfrm>
            <a:off x="4046538" y="2044700"/>
            <a:ext cx="1057275" cy="1190625"/>
            <a:chOff x="2324" y="435"/>
            <a:chExt cx="933" cy="1052"/>
          </a:xfrm>
        </p:grpSpPr>
        <p:sp>
          <p:nvSpPr>
            <p:cNvPr id="22572" name="AutoShape 3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73" name="Freeform 3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74" name="Freeform 3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75" name="Freeform 3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76" name="Group 36"/>
            <p:cNvGrpSpPr>
              <a:grpSpLocks/>
            </p:cNvGrpSpPr>
            <p:nvPr/>
          </p:nvGrpSpPr>
          <p:grpSpPr bwMode="auto">
            <a:xfrm>
              <a:off x="2889" y="957"/>
              <a:ext cx="348" cy="510"/>
              <a:chOff x="2784" y="3210"/>
              <a:chExt cx="523" cy="772"/>
            </a:xfrm>
          </p:grpSpPr>
          <p:sp>
            <p:nvSpPr>
              <p:cNvPr id="22577" name="AutoShape 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578" name="AutoShape 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579" name="AutoShape 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580" name="Oval 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41" name="AutoShape 41"/>
          <p:cNvSpPr>
            <a:spLocks noChangeArrowheads="1"/>
          </p:cNvSpPr>
          <p:nvPr/>
        </p:nvSpPr>
        <p:spPr bwMode="auto">
          <a:xfrm>
            <a:off x="358775"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2542" name="AutoShape 42"/>
          <p:cNvSpPr>
            <a:spLocks noChangeArrowheads="1"/>
          </p:cNvSpPr>
          <p:nvPr/>
        </p:nvSpPr>
        <p:spPr bwMode="auto">
          <a:xfrm>
            <a:off x="427038"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2543" name="AutoShape 43"/>
          <p:cNvSpPr>
            <a:spLocks noChangeArrowheads="1"/>
          </p:cNvSpPr>
          <p:nvPr/>
        </p:nvSpPr>
        <p:spPr bwMode="auto">
          <a:xfrm>
            <a:off x="495300"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nvGrpSpPr>
          <p:cNvPr id="22544" name="Group 44"/>
          <p:cNvGrpSpPr>
            <a:grpSpLocks/>
          </p:cNvGrpSpPr>
          <p:nvPr/>
        </p:nvGrpSpPr>
        <p:grpSpPr bwMode="auto">
          <a:xfrm>
            <a:off x="1333500" y="4017963"/>
            <a:ext cx="1335088" cy="735012"/>
            <a:chOff x="786" y="2531"/>
            <a:chExt cx="841" cy="463"/>
          </a:xfrm>
        </p:grpSpPr>
        <p:sp>
          <p:nvSpPr>
            <p:cNvPr id="22561" name="Freeform 4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2562" name="Line 4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3" name="Line 4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4" name="Line 4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5" name="Freeform 4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6" name="Freeform 5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67" name="Freeform 5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8" name="Freeform 5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9" name="Freeform 5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70" name="Freeform 5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71" name="Freeform 5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2545" name="Group 56"/>
          <p:cNvGrpSpPr>
            <a:grpSpLocks/>
          </p:cNvGrpSpPr>
          <p:nvPr/>
        </p:nvGrpSpPr>
        <p:grpSpPr bwMode="auto">
          <a:xfrm>
            <a:off x="1357313" y="4670425"/>
            <a:ext cx="1335087" cy="735013"/>
            <a:chOff x="786" y="2531"/>
            <a:chExt cx="841" cy="463"/>
          </a:xfrm>
        </p:grpSpPr>
        <p:sp>
          <p:nvSpPr>
            <p:cNvPr id="22550" name="Freeform 5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2551" name="Line 5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2" name="Line 5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3" name="Line 6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4" name="Freeform 6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55" name="Freeform 6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56" name="Freeform 6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57" name="Freeform 6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58" name="Freeform 6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59" name="Freeform 6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0" name="Freeform 6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46" name="Text Box 69"/>
          <p:cNvSpPr txBox="1">
            <a:spLocks noChangeArrowheads="1"/>
          </p:cNvSpPr>
          <p:nvPr/>
        </p:nvSpPr>
        <p:spPr bwMode="auto">
          <a:xfrm>
            <a:off x="2798763" y="24907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22547" name="Line 70"/>
          <p:cNvSpPr>
            <a:spLocks noChangeShapeType="1"/>
          </p:cNvSpPr>
          <p:nvPr/>
        </p:nvSpPr>
        <p:spPr bwMode="auto">
          <a:xfrm flipH="1">
            <a:off x="796925" y="1389063"/>
            <a:ext cx="2116138" cy="0"/>
          </a:xfrm>
          <a:prstGeom prst="line">
            <a:avLst/>
          </a:prstGeom>
          <a:noFill/>
          <a:ln w="19050">
            <a:solidFill>
              <a:srgbClr val="D3394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Line 71"/>
          <p:cNvSpPr>
            <a:spLocks noChangeShapeType="1"/>
          </p:cNvSpPr>
          <p:nvPr/>
        </p:nvSpPr>
        <p:spPr bwMode="auto">
          <a:xfrm>
            <a:off x="796925" y="1389063"/>
            <a:ext cx="0" cy="1658937"/>
          </a:xfrm>
          <a:prstGeom prst="line">
            <a:avLst/>
          </a:prstGeom>
          <a:noFill/>
          <a:ln w="19050">
            <a:solidFill>
              <a:srgbClr val="D3394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9" name="Line 72"/>
          <p:cNvSpPr>
            <a:spLocks noChangeShapeType="1"/>
          </p:cNvSpPr>
          <p:nvPr/>
        </p:nvSpPr>
        <p:spPr bwMode="auto">
          <a:xfrm>
            <a:off x="1982788" y="1371600"/>
            <a:ext cx="0" cy="1658938"/>
          </a:xfrm>
          <a:prstGeom prst="line">
            <a:avLst/>
          </a:prstGeom>
          <a:noFill/>
          <a:ln w="19050">
            <a:solidFill>
              <a:srgbClr val="D33941"/>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flipV="1">
            <a:off x="4500563" y="1774825"/>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5" name="Rectangle 3"/>
          <p:cNvSpPr>
            <a:spLocks noGrp="1" noChangeArrowheads="1"/>
          </p:cNvSpPr>
          <p:nvPr>
            <p:ph type="title"/>
          </p:nvPr>
        </p:nvSpPr>
        <p:spPr/>
        <p:txBody>
          <a:bodyPr/>
          <a:lstStyle/>
          <a:p>
            <a:pPr eaLnBrk="1" hangingPunct="1"/>
            <a:r>
              <a:rPr lang="en-US" smtClean="0"/>
              <a:t>Coverables</a:t>
            </a:r>
          </a:p>
        </p:txBody>
      </p:sp>
      <p:sp>
        <p:nvSpPr>
          <p:cNvPr id="23556" name="Rectangle 124"/>
          <p:cNvSpPr>
            <a:spLocks noGrp="1" noChangeArrowheads="1"/>
          </p:cNvSpPr>
          <p:nvPr>
            <p:ph idx="1"/>
          </p:nvPr>
        </p:nvSpPr>
        <p:spPr>
          <a:xfrm>
            <a:off x="5143500" y="914400"/>
            <a:ext cx="3694113" cy="5486400"/>
          </a:xfrm>
        </p:spPr>
        <p:txBody>
          <a:bodyPr/>
          <a:lstStyle/>
          <a:p>
            <a:pPr>
              <a:buFont typeface="Arial" charset="0"/>
              <a:buChar char="•"/>
            </a:pPr>
            <a:r>
              <a:rPr lang="en-US" smtClean="0"/>
              <a:t>A </a:t>
            </a:r>
            <a:r>
              <a:rPr lang="en-US" b="1" smtClean="0"/>
              <a:t>coverable</a:t>
            </a:r>
            <a:r>
              <a:rPr lang="en-US" smtClean="0"/>
              <a:t> is an exposure to risk that can be protected by the policy, such as:</a:t>
            </a:r>
          </a:p>
          <a:p>
            <a:pPr lvl="1"/>
            <a:r>
              <a:rPr lang="en-US" smtClean="0"/>
              <a:t>Tangible property item such as a building</a:t>
            </a:r>
          </a:p>
          <a:p>
            <a:pPr lvl="1"/>
            <a:r>
              <a:rPr lang="en-US" smtClean="0"/>
              <a:t>Vehicle</a:t>
            </a:r>
          </a:p>
          <a:p>
            <a:pPr lvl="1"/>
            <a:r>
              <a:rPr lang="en-US" smtClean="0"/>
              <a:t>Jurisdiction</a:t>
            </a:r>
          </a:p>
          <a:p>
            <a:pPr lvl="1"/>
            <a:r>
              <a:rPr lang="en-US" smtClean="0"/>
              <a:t>The policy itself </a:t>
            </a:r>
          </a:p>
        </p:txBody>
      </p:sp>
      <p:sp>
        <p:nvSpPr>
          <p:cNvPr id="23557" name="Text Box 4"/>
          <p:cNvSpPr txBox="1">
            <a:spLocks noChangeArrowheads="1"/>
          </p:cNvSpPr>
          <p:nvPr/>
        </p:nvSpPr>
        <p:spPr bwMode="auto">
          <a:xfrm>
            <a:off x="247650" y="36988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23558" name="Text Box 5"/>
          <p:cNvSpPr txBox="1">
            <a:spLocks noChangeArrowheads="1"/>
          </p:cNvSpPr>
          <p:nvPr/>
        </p:nvSpPr>
        <p:spPr bwMode="auto">
          <a:xfrm>
            <a:off x="1335088"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23559" name="Line 6"/>
          <p:cNvSpPr>
            <a:spLocks noChangeShapeType="1"/>
          </p:cNvSpPr>
          <p:nvPr/>
        </p:nvSpPr>
        <p:spPr bwMode="auto">
          <a:xfrm>
            <a:off x="698500" y="3479800"/>
            <a:ext cx="3810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0" name="Line 7"/>
          <p:cNvSpPr>
            <a:spLocks noChangeShapeType="1"/>
          </p:cNvSpPr>
          <p:nvPr/>
        </p:nvSpPr>
        <p:spPr bwMode="auto">
          <a:xfrm>
            <a:off x="71755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Line 8"/>
          <p:cNvSpPr>
            <a:spLocks noChangeShapeType="1"/>
          </p:cNvSpPr>
          <p:nvPr/>
        </p:nvSpPr>
        <p:spPr bwMode="auto">
          <a:xfrm>
            <a:off x="450215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2" name="Line 9"/>
          <p:cNvSpPr>
            <a:spLocks noChangeShapeType="1"/>
          </p:cNvSpPr>
          <p:nvPr/>
        </p:nvSpPr>
        <p:spPr bwMode="auto">
          <a:xfrm>
            <a:off x="1912938"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3" name="Text Box 10"/>
          <p:cNvSpPr txBox="1">
            <a:spLocks noChangeArrowheads="1"/>
          </p:cNvSpPr>
          <p:nvPr/>
        </p:nvSpPr>
        <p:spPr bwMode="auto">
          <a:xfrm>
            <a:off x="2640013" y="12795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3564" name="Group 11"/>
          <p:cNvGrpSpPr>
            <a:grpSpLocks/>
          </p:cNvGrpSpPr>
          <p:nvPr/>
        </p:nvGrpSpPr>
        <p:grpSpPr bwMode="auto">
          <a:xfrm>
            <a:off x="4037013" y="909638"/>
            <a:ext cx="1046162" cy="863600"/>
            <a:chOff x="465" y="602"/>
            <a:chExt cx="798" cy="659"/>
          </a:xfrm>
        </p:grpSpPr>
        <p:sp>
          <p:nvSpPr>
            <p:cNvPr id="23658" name="AutoShape 12"/>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3659" name="Rectangle 13"/>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3660" name="Rectangle 14"/>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3661" name="Rectangle 15"/>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3662" name="Rectangle 16"/>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3663" name="Rectangle 17"/>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3664" name="Line 18"/>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5" name="Line 19"/>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666" name="Group 20"/>
            <p:cNvGrpSpPr>
              <a:grpSpLocks/>
            </p:cNvGrpSpPr>
            <p:nvPr/>
          </p:nvGrpSpPr>
          <p:grpSpPr bwMode="auto">
            <a:xfrm>
              <a:off x="575" y="644"/>
              <a:ext cx="508" cy="139"/>
              <a:chOff x="3046" y="1026"/>
              <a:chExt cx="502" cy="138"/>
            </a:xfrm>
          </p:grpSpPr>
          <p:sp>
            <p:nvSpPr>
              <p:cNvPr id="23667" name="Line 21"/>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8" name="Line 22"/>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9" name="Line 23"/>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0" name="Line 24"/>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1" name="Line 25"/>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2" name="Line 26"/>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3" name="Oval 27"/>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74" name="Freeform 28"/>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75" name="Freeform 29"/>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76" name="Freeform 30"/>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77" name="Freeform 31"/>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3565" name="Group 32"/>
          <p:cNvGrpSpPr>
            <a:grpSpLocks/>
          </p:cNvGrpSpPr>
          <p:nvPr/>
        </p:nvGrpSpPr>
        <p:grpSpPr bwMode="auto">
          <a:xfrm>
            <a:off x="3960813" y="2044700"/>
            <a:ext cx="1057275" cy="1190625"/>
            <a:chOff x="2324" y="435"/>
            <a:chExt cx="933" cy="1052"/>
          </a:xfrm>
        </p:grpSpPr>
        <p:sp>
          <p:nvSpPr>
            <p:cNvPr id="23649" name="AutoShape 3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3650" name="Freeform 3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51" name="Freeform 3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3652" name="Freeform 3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53" name="Group 37"/>
            <p:cNvGrpSpPr>
              <a:grpSpLocks/>
            </p:cNvGrpSpPr>
            <p:nvPr/>
          </p:nvGrpSpPr>
          <p:grpSpPr bwMode="auto">
            <a:xfrm>
              <a:off x="2889" y="957"/>
              <a:ext cx="348" cy="510"/>
              <a:chOff x="2784" y="3210"/>
              <a:chExt cx="523" cy="772"/>
            </a:xfrm>
          </p:grpSpPr>
          <p:sp>
            <p:nvSpPr>
              <p:cNvPr id="23654" name="AutoShape 3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55" name="AutoShape 3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656" name="AutoShape 4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657" name="Oval 4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3566" name="AutoShape 42"/>
          <p:cNvSpPr>
            <a:spLocks noChangeArrowheads="1"/>
          </p:cNvSpPr>
          <p:nvPr/>
        </p:nvSpPr>
        <p:spPr bwMode="auto">
          <a:xfrm>
            <a:off x="27305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3567" name="AutoShape 43"/>
          <p:cNvSpPr>
            <a:spLocks noChangeArrowheads="1"/>
          </p:cNvSpPr>
          <p:nvPr/>
        </p:nvSpPr>
        <p:spPr bwMode="auto">
          <a:xfrm>
            <a:off x="34131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3568" name="AutoShape 44"/>
          <p:cNvSpPr>
            <a:spLocks noChangeArrowheads="1"/>
          </p:cNvSpPr>
          <p:nvPr/>
        </p:nvSpPr>
        <p:spPr bwMode="auto">
          <a:xfrm>
            <a:off x="40957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3569" name="Text Box 45"/>
          <p:cNvSpPr txBox="1">
            <a:spLocks noChangeArrowheads="1"/>
          </p:cNvSpPr>
          <p:nvPr/>
        </p:nvSpPr>
        <p:spPr bwMode="auto">
          <a:xfrm>
            <a:off x="3786188" y="3698875"/>
            <a:ext cx="152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coverable</a:t>
            </a:r>
          </a:p>
        </p:txBody>
      </p:sp>
      <p:grpSp>
        <p:nvGrpSpPr>
          <p:cNvPr id="23570" name="Group 46"/>
          <p:cNvGrpSpPr>
            <a:grpSpLocks/>
          </p:cNvGrpSpPr>
          <p:nvPr/>
        </p:nvGrpSpPr>
        <p:grpSpPr bwMode="auto">
          <a:xfrm>
            <a:off x="3998913" y="4011613"/>
            <a:ext cx="1047750" cy="717550"/>
            <a:chOff x="2387" y="675"/>
            <a:chExt cx="814" cy="558"/>
          </a:xfrm>
        </p:grpSpPr>
        <p:sp>
          <p:nvSpPr>
            <p:cNvPr id="23632" name="Freeform 47"/>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3" name="Freeform 48"/>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4" name="AutoShape 49"/>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3635" name="AutoShape 50"/>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3636" name="Freeform 51"/>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37" name="Freeform 52"/>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38" name="Freeform 53"/>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39" name="Freeform 54"/>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0" name="Freeform 55"/>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1" name="Freeform 56"/>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2" name="Freeform 57"/>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643" name="Oval 58"/>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3644" name="Freeform 59"/>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5" name="Freeform 60"/>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6" name="Oval 61"/>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3647" name="Freeform 62"/>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8" name="Freeform 63"/>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571" name="Group 64"/>
          <p:cNvGrpSpPr>
            <a:grpSpLocks/>
          </p:cNvGrpSpPr>
          <p:nvPr/>
        </p:nvGrpSpPr>
        <p:grpSpPr bwMode="auto">
          <a:xfrm>
            <a:off x="3998913" y="4895850"/>
            <a:ext cx="1047750" cy="717550"/>
            <a:chOff x="2387" y="675"/>
            <a:chExt cx="814" cy="558"/>
          </a:xfrm>
        </p:grpSpPr>
        <p:sp>
          <p:nvSpPr>
            <p:cNvPr id="23615" name="Freeform 6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6" name="Freeform 6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7" name="AutoShape 6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3618" name="AutoShape 6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3619" name="Freeform 6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20" name="Freeform 7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21" name="Freeform 7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22" name="Freeform 7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3" name="Freeform 7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4" name="Freeform 7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5" name="Freeform 7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626" name="Oval 7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3627" name="Freeform 7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8" name="Freeform 7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9" name="Oval 7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3630" name="Freeform 8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1" name="Freeform 8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572" name="Group 82"/>
          <p:cNvGrpSpPr>
            <a:grpSpLocks/>
          </p:cNvGrpSpPr>
          <p:nvPr/>
        </p:nvGrpSpPr>
        <p:grpSpPr bwMode="auto">
          <a:xfrm>
            <a:off x="3995738" y="5703888"/>
            <a:ext cx="1047750" cy="717550"/>
            <a:chOff x="2387" y="675"/>
            <a:chExt cx="814" cy="558"/>
          </a:xfrm>
        </p:grpSpPr>
        <p:sp>
          <p:nvSpPr>
            <p:cNvPr id="23598" name="Freeform 8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9" name="Freeform 8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0" name="AutoShape 8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3601" name="AutoShape 8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3602" name="Freeform 8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03" name="Freeform 8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04" name="Freeform 8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05" name="Freeform 9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6" name="Freeform 9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7" name="Freeform 9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8" name="Freeform 9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609" name="Oval 9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3610" name="Freeform 9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1" name="Freeform 9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2" name="Oval 9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3613" name="Freeform 9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4" name="Freeform 9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573" name="Group 100"/>
          <p:cNvGrpSpPr>
            <a:grpSpLocks/>
          </p:cNvGrpSpPr>
          <p:nvPr/>
        </p:nvGrpSpPr>
        <p:grpSpPr bwMode="auto">
          <a:xfrm>
            <a:off x="1247775" y="4017963"/>
            <a:ext cx="1335088" cy="735012"/>
            <a:chOff x="786" y="2531"/>
            <a:chExt cx="841" cy="463"/>
          </a:xfrm>
        </p:grpSpPr>
        <p:sp>
          <p:nvSpPr>
            <p:cNvPr id="23587" name="Freeform 10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3588" name="Line 10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9" name="Line 10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0" name="Line 10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1" name="Freeform 10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2" name="Freeform 10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93" name="Freeform 10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4" name="Freeform 10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5" name="Freeform 10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6" name="Freeform 11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7" name="Freeform 11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3574" name="Group 112"/>
          <p:cNvGrpSpPr>
            <a:grpSpLocks/>
          </p:cNvGrpSpPr>
          <p:nvPr/>
        </p:nvGrpSpPr>
        <p:grpSpPr bwMode="auto">
          <a:xfrm>
            <a:off x="1271588" y="4670425"/>
            <a:ext cx="1335087" cy="735013"/>
            <a:chOff x="786" y="2531"/>
            <a:chExt cx="841" cy="463"/>
          </a:xfrm>
        </p:grpSpPr>
        <p:sp>
          <p:nvSpPr>
            <p:cNvPr id="23576" name="Freeform 11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3577" name="Line 11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8" name="Line 11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9" name="Line 11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0" name="Freeform 11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1" name="Freeform 11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82" name="Freeform 11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3" name="Freeform 12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4" name="Freeform 12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5" name="Freeform 12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6" name="Freeform 12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3575" name="Text Box 125"/>
          <p:cNvSpPr txBox="1">
            <a:spLocks noChangeArrowheads="1"/>
          </p:cNvSpPr>
          <p:nvPr/>
        </p:nvSpPr>
        <p:spPr bwMode="auto">
          <a:xfrm>
            <a:off x="2713038" y="24907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flipV="1">
            <a:off x="4500563" y="1774825"/>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79" name="Rectangle 3"/>
          <p:cNvSpPr>
            <a:spLocks noGrp="1" noChangeArrowheads="1"/>
          </p:cNvSpPr>
          <p:nvPr>
            <p:ph type="title"/>
          </p:nvPr>
        </p:nvSpPr>
        <p:spPr/>
        <p:txBody>
          <a:bodyPr/>
          <a:lstStyle/>
          <a:p>
            <a:pPr eaLnBrk="1" hangingPunct="1"/>
            <a:r>
              <a:rPr lang="en-US" smtClean="0"/>
              <a:t>Coverages</a:t>
            </a:r>
          </a:p>
        </p:txBody>
      </p:sp>
      <p:sp>
        <p:nvSpPr>
          <p:cNvPr id="24580" name="Rectangle 144"/>
          <p:cNvSpPr>
            <a:spLocks noGrp="1" noChangeArrowheads="1"/>
          </p:cNvSpPr>
          <p:nvPr>
            <p:ph idx="1"/>
          </p:nvPr>
        </p:nvSpPr>
        <p:spPr>
          <a:xfrm>
            <a:off x="6237288" y="914400"/>
            <a:ext cx="2600325" cy="5486400"/>
          </a:xfrm>
        </p:spPr>
        <p:txBody>
          <a:bodyPr/>
          <a:lstStyle/>
          <a:p>
            <a:pPr>
              <a:buFont typeface="Arial" charset="0"/>
              <a:buChar char="•"/>
            </a:pPr>
            <a:r>
              <a:rPr lang="en-US" smtClean="0"/>
              <a:t>Coverages can be at policy level or for specific coverable</a:t>
            </a:r>
          </a:p>
          <a:p>
            <a:pPr>
              <a:buFont typeface="Arial" charset="0"/>
              <a:buChar char="•"/>
            </a:pPr>
            <a:r>
              <a:rPr lang="en-US" smtClean="0"/>
              <a:t>Two basic types:</a:t>
            </a:r>
          </a:p>
          <a:p>
            <a:pPr lvl="1"/>
            <a:r>
              <a:rPr lang="en-US" smtClean="0"/>
              <a:t>Property</a:t>
            </a:r>
          </a:p>
          <a:p>
            <a:pPr lvl="1"/>
            <a:r>
              <a:rPr lang="en-US" smtClean="0"/>
              <a:t>Liability</a:t>
            </a:r>
          </a:p>
          <a:p>
            <a:pPr>
              <a:buFont typeface="Arial" charset="0"/>
              <a:buChar char="•"/>
            </a:pPr>
            <a:endParaRPr lang="en-US" smtClean="0"/>
          </a:p>
        </p:txBody>
      </p:sp>
      <p:sp>
        <p:nvSpPr>
          <p:cNvPr id="24581" name="Text Box 4"/>
          <p:cNvSpPr txBox="1">
            <a:spLocks noChangeArrowheads="1"/>
          </p:cNvSpPr>
          <p:nvPr/>
        </p:nvSpPr>
        <p:spPr bwMode="auto">
          <a:xfrm>
            <a:off x="247650" y="36988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24582" name="Text Box 5"/>
          <p:cNvSpPr txBox="1">
            <a:spLocks noChangeArrowheads="1"/>
          </p:cNvSpPr>
          <p:nvPr/>
        </p:nvSpPr>
        <p:spPr bwMode="auto">
          <a:xfrm>
            <a:off x="1335088"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24583" name="Line 6"/>
          <p:cNvSpPr>
            <a:spLocks noChangeShapeType="1"/>
          </p:cNvSpPr>
          <p:nvPr/>
        </p:nvSpPr>
        <p:spPr bwMode="auto">
          <a:xfrm>
            <a:off x="698500" y="3479800"/>
            <a:ext cx="3794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4" name="Line 7"/>
          <p:cNvSpPr>
            <a:spLocks noChangeShapeType="1"/>
          </p:cNvSpPr>
          <p:nvPr/>
        </p:nvSpPr>
        <p:spPr bwMode="auto">
          <a:xfrm>
            <a:off x="71755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5" name="Line 8"/>
          <p:cNvSpPr>
            <a:spLocks noChangeShapeType="1"/>
          </p:cNvSpPr>
          <p:nvPr/>
        </p:nvSpPr>
        <p:spPr bwMode="auto">
          <a:xfrm>
            <a:off x="450215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6" name="Line 9"/>
          <p:cNvSpPr>
            <a:spLocks noChangeShapeType="1"/>
          </p:cNvSpPr>
          <p:nvPr/>
        </p:nvSpPr>
        <p:spPr bwMode="auto">
          <a:xfrm>
            <a:off x="1912938"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7" name="Text Box 10"/>
          <p:cNvSpPr txBox="1">
            <a:spLocks noChangeArrowheads="1"/>
          </p:cNvSpPr>
          <p:nvPr/>
        </p:nvSpPr>
        <p:spPr bwMode="auto">
          <a:xfrm>
            <a:off x="2640013" y="12795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4588" name="Group 11"/>
          <p:cNvGrpSpPr>
            <a:grpSpLocks/>
          </p:cNvGrpSpPr>
          <p:nvPr/>
        </p:nvGrpSpPr>
        <p:grpSpPr bwMode="auto">
          <a:xfrm>
            <a:off x="4037013" y="909638"/>
            <a:ext cx="1046162" cy="863600"/>
            <a:chOff x="465" y="602"/>
            <a:chExt cx="798" cy="659"/>
          </a:xfrm>
        </p:grpSpPr>
        <p:sp>
          <p:nvSpPr>
            <p:cNvPr id="24702" name="AutoShape 12"/>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4703" name="Rectangle 13"/>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4704" name="Rectangle 14"/>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4705" name="Rectangle 15"/>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4706" name="Rectangle 16"/>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4707" name="Rectangle 17"/>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4708" name="Line 18"/>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709" name="Line 19"/>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4710" name="Group 20"/>
            <p:cNvGrpSpPr>
              <a:grpSpLocks/>
            </p:cNvGrpSpPr>
            <p:nvPr/>
          </p:nvGrpSpPr>
          <p:grpSpPr bwMode="auto">
            <a:xfrm>
              <a:off x="575" y="644"/>
              <a:ext cx="508" cy="139"/>
              <a:chOff x="3046" y="1026"/>
              <a:chExt cx="502" cy="138"/>
            </a:xfrm>
          </p:grpSpPr>
          <p:sp>
            <p:nvSpPr>
              <p:cNvPr id="24711" name="Line 21"/>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712" name="Line 22"/>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713" name="Line 23"/>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714" name="Line 24"/>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715" name="Line 25"/>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716" name="Line 26"/>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717" name="Oval 27"/>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718" name="Freeform 28"/>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719" name="Freeform 29"/>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720" name="Freeform 30"/>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721" name="Freeform 31"/>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4589" name="Group 32"/>
          <p:cNvGrpSpPr>
            <a:grpSpLocks/>
          </p:cNvGrpSpPr>
          <p:nvPr/>
        </p:nvGrpSpPr>
        <p:grpSpPr bwMode="auto">
          <a:xfrm>
            <a:off x="3960813" y="2044700"/>
            <a:ext cx="1057275" cy="1190625"/>
            <a:chOff x="2324" y="435"/>
            <a:chExt cx="933" cy="1052"/>
          </a:xfrm>
        </p:grpSpPr>
        <p:sp>
          <p:nvSpPr>
            <p:cNvPr id="24693" name="AutoShape 3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4694" name="Freeform 3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95" name="Freeform 3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96" name="Freeform 3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4697" name="Group 37"/>
            <p:cNvGrpSpPr>
              <a:grpSpLocks/>
            </p:cNvGrpSpPr>
            <p:nvPr/>
          </p:nvGrpSpPr>
          <p:grpSpPr bwMode="auto">
            <a:xfrm>
              <a:off x="2889" y="957"/>
              <a:ext cx="348" cy="510"/>
              <a:chOff x="2784" y="3210"/>
              <a:chExt cx="523" cy="772"/>
            </a:xfrm>
          </p:grpSpPr>
          <p:sp>
            <p:nvSpPr>
              <p:cNvPr id="24698" name="AutoShape 3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4699" name="AutoShape 3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4700" name="AutoShape 4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4701" name="Oval 4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4590" name="AutoShape 42"/>
          <p:cNvSpPr>
            <a:spLocks noChangeArrowheads="1"/>
          </p:cNvSpPr>
          <p:nvPr/>
        </p:nvSpPr>
        <p:spPr bwMode="auto">
          <a:xfrm>
            <a:off x="27305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4591" name="AutoShape 43"/>
          <p:cNvSpPr>
            <a:spLocks noChangeArrowheads="1"/>
          </p:cNvSpPr>
          <p:nvPr/>
        </p:nvSpPr>
        <p:spPr bwMode="auto">
          <a:xfrm>
            <a:off x="34131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4592" name="AutoShape 44"/>
          <p:cNvSpPr>
            <a:spLocks noChangeArrowheads="1"/>
          </p:cNvSpPr>
          <p:nvPr/>
        </p:nvSpPr>
        <p:spPr bwMode="auto">
          <a:xfrm>
            <a:off x="40957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4593" name="Text Box 45"/>
          <p:cNvSpPr txBox="1">
            <a:spLocks noChangeArrowheads="1"/>
          </p:cNvSpPr>
          <p:nvPr/>
        </p:nvSpPr>
        <p:spPr bwMode="auto">
          <a:xfrm>
            <a:off x="3786188" y="3698875"/>
            <a:ext cx="152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24594" name="Group 46"/>
          <p:cNvGrpSpPr>
            <a:grpSpLocks/>
          </p:cNvGrpSpPr>
          <p:nvPr/>
        </p:nvGrpSpPr>
        <p:grpSpPr bwMode="auto">
          <a:xfrm>
            <a:off x="3998913" y="4011613"/>
            <a:ext cx="1047750" cy="717550"/>
            <a:chOff x="2387" y="675"/>
            <a:chExt cx="814" cy="558"/>
          </a:xfrm>
        </p:grpSpPr>
        <p:sp>
          <p:nvSpPr>
            <p:cNvPr id="24676" name="Freeform 47"/>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7" name="Freeform 48"/>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8" name="AutoShape 49"/>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4679" name="AutoShape 50"/>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4680" name="Freeform 51"/>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4681" name="Freeform 52"/>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82" name="Freeform 53"/>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83" name="Freeform 54"/>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84" name="Freeform 55"/>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85" name="Freeform 56"/>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86" name="Freeform 57"/>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87" name="Oval 58"/>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4688" name="Freeform 59"/>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89" name="Freeform 60"/>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90" name="Oval 61"/>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4691" name="Freeform 62"/>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92" name="Freeform 63"/>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595" name="Group 64"/>
          <p:cNvGrpSpPr>
            <a:grpSpLocks/>
          </p:cNvGrpSpPr>
          <p:nvPr/>
        </p:nvGrpSpPr>
        <p:grpSpPr bwMode="auto">
          <a:xfrm>
            <a:off x="3998913" y="4895850"/>
            <a:ext cx="1047750" cy="717550"/>
            <a:chOff x="2387" y="675"/>
            <a:chExt cx="814" cy="558"/>
          </a:xfrm>
        </p:grpSpPr>
        <p:sp>
          <p:nvSpPr>
            <p:cNvPr id="24659" name="Freeform 6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0" name="Freeform 6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1" name="AutoShape 6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4662" name="AutoShape 6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4663" name="Freeform 6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4664" name="Freeform 7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65" name="Freeform 7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66" name="Freeform 7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7" name="Freeform 7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8" name="Freeform 7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9" name="Freeform 7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70" name="Oval 7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4671" name="Freeform 7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2" name="Freeform 7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3" name="Oval 7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4674" name="Freeform 8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5" name="Freeform 8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596" name="Group 82"/>
          <p:cNvGrpSpPr>
            <a:grpSpLocks/>
          </p:cNvGrpSpPr>
          <p:nvPr/>
        </p:nvGrpSpPr>
        <p:grpSpPr bwMode="auto">
          <a:xfrm>
            <a:off x="3995738" y="5703888"/>
            <a:ext cx="1047750" cy="717550"/>
            <a:chOff x="2387" y="675"/>
            <a:chExt cx="814" cy="558"/>
          </a:xfrm>
        </p:grpSpPr>
        <p:sp>
          <p:nvSpPr>
            <p:cNvPr id="24642" name="Freeform 8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3" name="Freeform 8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44" name="AutoShape 8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4645" name="AutoShape 8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4646" name="Freeform 8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4647" name="Freeform 8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48" name="Freeform 8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4649" name="Freeform 9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0" name="Freeform 9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1" name="Freeform 9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2" name="Freeform 9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53" name="Oval 9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4654" name="Freeform 9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5" name="Freeform 9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6" name="Oval 9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4657" name="Freeform 9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8" name="Freeform 9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597" name="Group 100"/>
          <p:cNvGrpSpPr>
            <a:grpSpLocks/>
          </p:cNvGrpSpPr>
          <p:nvPr/>
        </p:nvGrpSpPr>
        <p:grpSpPr bwMode="auto">
          <a:xfrm>
            <a:off x="1247775" y="4017963"/>
            <a:ext cx="1335088" cy="735012"/>
            <a:chOff x="786" y="2531"/>
            <a:chExt cx="841" cy="463"/>
          </a:xfrm>
        </p:grpSpPr>
        <p:sp>
          <p:nvSpPr>
            <p:cNvPr id="24631" name="Freeform 10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4632" name="Line 10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33" name="Line 10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34" name="Line 10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35" name="Freeform 10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36" name="Freeform 10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637" name="Freeform 10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38" name="Freeform 10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39" name="Freeform 10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40" name="Freeform 11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41" name="Freeform 11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4598" name="Group 112"/>
          <p:cNvGrpSpPr>
            <a:grpSpLocks/>
          </p:cNvGrpSpPr>
          <p:nvPr/>
        </p:nvGrpSpPr>
        <p:grpSpPr bwMode="auto">
          <a:xfrm>
            <a:off x="1271588" y="4670425"/>
            <a:ext cx="1335087" cy="735013"/>
            <a:chOff x="786" y="2531"/>
            <a:chExt cx="841" cy="463"/>
          </a:xfrm>
        </p:grpSpPr>
        <p:sp>
          <p:nvSpPr>
            <p:cNvPr id="24620" name="Freeform 11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4621" name="Line 11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22" name="Line 11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23" name="Line 11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24" name="Freeform 11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25" name="Freeform 11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626" name="Freeform 11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27" name="Freeform 12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28" name="Freeform 12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29" name="Freeform 12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30" name="Freeform 12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4599" name="Text Box 124"/>
          <p:cNvSpPr txBox="1">
            <a:spLocks noChangeArrowheads="1"/>
          </p:cNvSpPr>
          <p:nvPr/>
        </p:nvSpPr>
        <p:spPr bwMode="auto">
          <a:xfrm>
            <a:off x="4973638" y="175101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0000"/>
                </a:solidFill>
              </a:rPr>
              <a:t>coverage</a:t>
            </a:r>
          </a:p>
        </p:txBody>
      </p:sp>
      <p:sp>
        <p:nvSpPr>
          <p:cNvPr id="24600" name="Line 125"/>
          <p:cNvSpPr>
            <a:spLocks noChangeShapeType="1"/>
          </p:cNvSpPr>
          <p:nvPr/>
        </p:nvSpPr>
        <p:spPr bwMode="auto">
          <a:xfrm flipH="1">
            <a:off x="5014913" y="2357438"/>
            <a:ext cx="5429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1" name="Freeform 126"/>
          <p:cNvSpPr>
            <a:spLocks/>
          </p:cNvSpPr>
          <p:nvPr/>
        </p:nvSpPr>
        <p:spPr bwMode="auto">
          <a:xfrm>
            <a:off x="5303838"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02" name="Line 127"/>
          <p:cNvSpPr>
            <a:spLocks noChangeShapeType="1"/>
          </p:cNvSpPr>
          <p:nvPr/>
        </p:nvSpPr>
        <p:spPr bwMode="auto">
          <a:xfrm flipH="1">
            <a:off x="5014913" y="2928938"/>
            <a:ext cx="528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3" name="Freeform 128"/>
          <p:cNvSpPr>
            <a:spLocks/>
          </p:cNvSpPr>
          <p:nvPr/>
        </p:nvSpPr>
        <p:spPr bwMode="auto">
          <a:xfrm>
            <a:off x="5313363"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4604" name="Group 129"/>
          <p:cNvGrpSpPr>
            <a:grpSpLocks/>
          </p:cNvGrpSpPr>
          <p:nvPr/>
        </p:nvGrpSpPr>
        <p:grpSpPr bwMode="auto">
          <a:xfrm>
            <a:off x="5053013" y="4003675"/>
            <a:ext cx="542925" cy="695325"/>
            <a:chOff x="3183" y="2522"/>
            <a:chExt cx="342" cy="438"/>
          </a:xfrm>
        </p:grpSpPr>
        <p:sp>
          <p:nvSpPr>
            <p:cNvPr id="24616" name="Line 130"/>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7" name="Freeform 131"/>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18" name="Line 132"/>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9" name="Freeform 133"/>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4605" name="Group 134"/>
          <p:cNvGrpSpPr>
            <a:grpSpLocks/>
          </p:cNvGrpSpPr>
          <p:nvPr/>
        </p:nvGrpSpPr>
        <p:grpSpPr bwMode="auto">
          <a:xfrm>
            <a:off x="5053013" y="4884738"/>
            <a:ext cx="542925" cy="695325"/>
            <a:chOff x="3183" y="2522"/>
            <a:chExt cx="342" cy="438"/>
          </a:xfrm>
        </p:grpSpPr>
        <p:sp>
          <p:nvSpPr>
            <p:cNvPr id="24612" name="Line 135"/>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3" name="Freeform 136"/>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14" name="Line 137"/>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5" name="Freeform 138"/>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4606" name="Group 139"/>
          <p:cNvGrpSpPr>
            <a:grpSpLocks/>
          </p:cNvGrpSpPr>
          <p:nvPr/>
        </p:nvGrpSpPr>
        <p:grpSpPr bwMode="auto">
          <a:xfrm>
            <a:off x="5053013" y="5722938"/>
            <a:ext cx="542925" cy="695325"/>
            <a:chOff x="3183" y="2522"/>
            <a:chExt cx="342" cy="438"/>
          </a:xfrm>
        </p:grpSpPr>
        <p:sp>
          <p:nvSpPr>
            <p:cNvPr id="24608" name="Line 140"/>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9" name="Freeform 141"/>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610" name="Line 142"/>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1" name="Freeform 143"/>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sp>
        <p:nvSpPr>
          <p:cNvPr id="24607" name="Text Box 145"/>
          <p:cNvSpPr txBox="1">
            <a:spLocks noChangeArrowheads="1"/>
          </p:cNvSpPr>
          <p:nvPr/>
        </p:nvSpPr>
        <p:spPr bwMode="auto">
          <a:xfrm>
            <a:off x="2713038" y="24907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95300" y="120650"/>
            <a:ext cx="7915275" cy="617538"/>
          </a:xfrm>
        </p:spPr>
        <p:txBody>
          <a:bodyPr/>
          <a:lstStyle/>
          <a:p>
            <a:pPr eaLnBrk="1" hangingPunct="1"/>
            <a:r>
              <a:rPr lang="en-US" smtClean="0"/>
              <a:t>Coverage terminology</a:t>
            </a:r>
          </a:p>
        </p:txBody>
      </p:sp>
      <p:sp>
        <p:nvSpPr>
          <p:cNvPr id="3628084" name="Rectangle 52"/>
          <p:cNvSpPr>
            <a:spLocks noGrp="1" noChangeArrowheads="1"/>
          </p:cNvSpPr>
          <p:nvPr>
            <p:ph idx="1"/>
          </p:nvPr>
        </p:nvSpPr>
        <p:spPr>
          <a:xfrm>
            <a:off x="5811838" y="803275"/>
            <a:ext cx="2968625" cy="2647950"/>
          </a:xfrm>
        </p:spPr>
        <p:txBody>
          <a:bodyPr/>
          <a:lstStyle/>
          <a:p>
            <a:pPr>
              <a:buFont typeface="Arial" charset="0"/>
              <a:buChar char="•"/>
            </a:pPr>
            <a:r>
              <a:rPr lang="en-US" smtClean="0"/>
              <a:t>Property coverages cover tangible assets belonging to the insured, such as a vehicle, home, or the body of the insured</a:t>
            </a:r>
          </a:p>
        </p:txBody>
      </p:sp>
      <p:grpSp>
        <p:nvGrpSpPr>
          <p:cNvPr id="25604" name="Group 3"/>
          <p:cNvGrpSpPr>
            <a:grpSpLocks/>
          </p:cNvGrpSpPr>
          <p:nvPr/>
        </p:nvGrpSpPr>
        <p:grpSpPr bwMode="auto">
          <a:xfrm>
            <a:off x="3857625" y="857250"/>
            <a:ext cx="777875" cy="969963"/>
            <a:chOff x="2324" y="435"/>
            <a:chExt cx="933" cy="1052"/>
          </a:xfrm>
        </p:grpSpPr>
        <p:sp>
          <p:nvSpPr>
            <p:cNvPr id="25651"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5652"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53"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54"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655" name="Group 8"/>
            <p:cNvGrpSpPr>
              <a:grpSpLocks/>
            </p:cNvGrpSpPr>
            <p:nvPr/>
          </p:nvGrpSpPr>
          <p:grpSpPr bwMode="auto">
            <a:xfrm>
              <a:off x="2889" y="957"/>
              <a:ext cx="348" cy="510"/>
              <a:chOff x="2784" y="3210"/>
              <a:chExt cx="523" cy="772"/>
            </a:xfrm>
          </p:grpSpPr>
          <p:sp>
            <p:nvSpPr>
              <p:cNvPr id="25656"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57"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58"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5659"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5605" name="Group 13"/>
          <p:cNvGrpSpPr>
            <a:grpSpLocks/>
          </p:cNvGrpSpPr>
          <p:nvPr/>
        </p:nvGrpSpPr>
        <p:grpSpPr bwMode="auto">
          <a:xfrm>
            <a:off x="1457325" y="2759075"/>
            <a:ext cx="747713" cy="747713"/>
            <a:chOff x="1350" y="686"/>
            <a:chExt cx="1132" cy="1132"/>
          </a:xfrm>
        </p:grpSpPr>
        <p:sp>
          <p:nvSpPr>
            <p:cNvPr id="25649" name="AutoShape 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50" name="Picture 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6" name="Text Box 16"/>
          <p:cNvSpPr txBox="1">
            <a:spLocks noChangeArrowheads="1"/>
          </p:cNvSpPr>
          <p:nvPr/>
        </p:nvSpPr>
        <p:spPr bwMode="auto">
          <a:xfrm>
            <a:off x="1233488" y="3546475"/>
            <a:ext cx="1196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insured</a:t>
            </a:r>
          </a:p>
        </p:txBody>
      </p:sp>
      <p:grpSp>
        <p:nvGrpSpPr>
          <p:cNvPr id="25607" name="Group 17"/>
          <p:cNvGrpSpPr>
            <a:grpSpLocks/>
          </p:cNvGrpSpPr>
          <p:nvPr/>
        </p:nvGrpSpPr>
        <p:grpSpPr bwMode="auto">
          <a:xfrm>
            <a:off x="7116763" y="4991100"/>
            <a:ext cx="747712" cy="747713"/>
            <a:chOff x="1350" y="686"/>
            <a:chExt cx="1132" cy="1132"/>
          </a:xfrm>
        </p:grpSpPr>
        <p:sp>
          <p:nvSpPr>
            <p:cNvPr id="25647" name="AutoShape 1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48" name="Picture 1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8" name="Text Box 20"/>
          <p:cNvSpPr txBox="1">
            <a:spLocks noChangeArrowheads="1"/>
          </p:cNvSpPr>
          <p:nvPr/>
        </p:nvSpPr>
        <p:spPr bwMode="auto">
          <a:xfrm>
            <a:off x="7978775" y="5037138"/>
            <a:ext cx="768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third</a:t>
            </a:r>
            <a:br>
              <a:rPr lang="en-US">
                <a:solidFill>
                  <a:schemeClr val="bg1"/>
                </a:solidFill>
              </a:rPr>
            </a:br>
            <a:r>
              <a:rPr lang="en-US">
                <a:solidFill>
                  <a:schemeClr val="bg1"/>
                </a:solidFill>
              </a:rPr>
              <a:t>party</a:t>
            </a:r>
          </a:p>
        </p:txBody>
      </p:sp>
      <p:grpSp>
        <p:nvGrpSpPr>
          <p:cNvPr id="6" name="Group 21"/>
          <p:cNvGrpSpPr>
            <a:grpSpLocks/>
          </p:cNvGrpSpPr>
          <p:nvPr/>
        </p:nvGrpSpPr>
        <p:grpSpPr bwMode="auto">
          <a:xfrm>
            <a:off x="2241550" y="2062163"/>
            <a:ext cx="3538538" cy="1895475"/>
            <a:chOff x="1412" y="1299"/>
            <a:chExt cx="2229" cy="1194"/>
          </a:xfrm>
        </p:grpSpPr>
        <p:grpSp>
          <p:nvGrpSpPr>
            <p:cNvPr id="25631" name="Group 22"/>
            <p:cNvGrpSpPr>
              <a:grpSpLocks/>
            </p:cNvGrpSpPr>
            <p:nvPr/>
          </p:nvGrpSpPr>
          <p:grpSpPr bwMode="auto">
            <a:xfrm>
              <a:off x="2071" y="1543"/>
              <a:ext cx="1570" cy="281"/>
              <a:chOff x="1939" y="1760"/>
              <a:chExt cx="1570" cy="281"/>
            </a:xfrm>
          </p:grpSpPr>
          <p:sp>
            <p:nvSpPr>
              <p:cNvPr id="25645" name="Freeform 23"/>
              <p:cNvSpPr>
                <a:spLocks/>
              </p:cNvSpPr>
              <p:nvPr/>
            </p:nvSpPr>
            <p:spPr bwMode="auto">
              <a:xfrm>
                <a:off x="1939" y="1760"/>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46" name="Text Box 24"/>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collision</a:t>
                </a:r>
              </a:p>
            </p:txBody>
          </p:sp>
        </p:grpSp>
        <p:grpSp>
          <p:nvGrpSpPr>
            <p:cNvPr id="25632" name="Group 25"/>
            <p:cNvGrpSpPr>
              <a:grpSpLocks/>
            </p:cNvGrpSpPr>
            <p:nvPr/>
          </p:nvGrpSpPr>
          <p:grpSpPr bwMode="auto">
            <a:xfrm>
              <a:off x="2071" y="1877"/>
              <a:ext cx="1570" cy="281"/>
              <a:chOff x="1939" y="1760"/>
              <a:chExt cx="1570" cy="281"/>
            </a:xfrm>
          </p:grpSpPr>
          <p:sp>
            <p:nvSpPr>
              <p:cNvPr id="25643" name="Freeform 26"/>
              <p:cNvSpPr>
                <a:spLocks/>
              </p:cNvSpPr>
              <p:nvPr/>
            </p:nvSpPr>
            <p:spPr bwMode="auto">
              <a:xfrm>
                <a:off x="1939" y="1760"/>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44" name="Text Box 27"/>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comprehensive</a:t>
                </a:r>
              </a:p>
            </p:txBody>
          </p:sp>
        </p:grpSp>
        <p:grpSp>
          <p:nvGrpSpPr>
            <p:cNvPr id="25633" name="Group 28"/>
            <p:cNvGrpSpPr>
              <a:grpSpLocks/>
            </p:cNvGrpSpPr>
            <p:nvPr/>
          </p:nvGrpSpPr>
          <p:grpSpPr bwMode="auto">
            <a:xfrm>
              <a:off x="2071" y="2212"/>
              <a:ext cx="1570" cy="281"/>
              <a:chOff x="1939" y="1760"/>
              <a:chExt cx="1570" cy="281"/>
            </a:xfrm>
          </p:grpSpPr>
          <p:sp>
            <p:nvSpPr>
              <p:cNvPr id="25641" name="Freeform 29"/>
              <p:cNvSpPr>
                <a:spLocks/>
              </p:cNvSpPr>
              <p:nvPr/>
            </p:nvSpPr>
            <p:spPr bwMode="auto">
              <a:xfrm>
                <a:off x="1939" y="1760"/>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42" name="Text Box 30"/>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808080"/>
                    </a:solidFill>
                  </a:rPr>
                  <a:t>med. pay</a:t>
                </a:r>
              </a:p>
            </p:txBody>
          </p:sp>
        </p:grpSp>
        <p:sp>
          <p:nvSpPr>
            <p:cNvPr id="25634" name="Text Box 31"/>
            <p:cNvSpPr txBox="1">
              <a:spLocks noChangeArrowheads="1"/>
            </p:cNvSpPr>
            <p:nvPr/>
          </p:nvSpPr>
          <p:spPr bwMode="auto">
            <a:xfrm>
              <a:off x="2071" y="1299"/>
              <a:ext cx="15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u="sng">
                  <a:solidFill>
                    <a:schemeClr val="bg1"/>
                  </a:solidFill>
                </a:rPr>
                <a:t>property coverages</a:t>
              </a:r>
            </a:p>
          </p:txBody>
        </p:sp>
        <p:sp>
          <p:nvSpPr>
            <p:cNvPr id="25635" name="Line 32"/>
            <p:cNvSpPr>
              <a:spLocks noChangeShapeType="1"/>
            </p:cNvSpPr>
            <p:nvPr/>
          </p:nvSpPr>
          <p:spPr bwMode="auto">
            <a:xfrm flipH="1">
              <a:off x="1412" y="1663"/>
              <a:ext cx="630" cy="25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36" name="Line 33"/>
            <p:cNvSpPr>
              <a:spLocks noChangeShapeType="1"/>
            </p:cNvSpPr>
            <p:nvPr/>
          </p:nvSpPr>
          <p:spPr bwMode="auto">
            <a:xfrm flipH="1">
              <a:off x="1434" y="1956"/>
              <a:ext cx="619" cy="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37" name="Line 34"/>
            <p:cNvSpPr>
              <a:spLocks noChangeShapeType="1"/>
            </p:cNvSpPr>
            <p:nvPr/>
          </p:nvSpPr>
          <p:spPr bwMode="auto">
            <a:xfrm flipH="1" flipV="1">
              <a:off x="1434" y="2032"/>
              <a:ext cx="630" cy="272"/>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5638" name="Picture 3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5" y="1614"/>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9" name="Picture 3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5" y="1830"/>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0" name="Picture 3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5" y="2045"/>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38"/>
          <p:cNvGrpSpPr>
            <a:grpSpLocks/>
          </p:cNvGrpSpPr>
          <p:nvPr/>
        </p:nvGrpSpPr>
        <p:grpSpPr bwMode="auto">
          <a:xfrm>
            <a:off x="3392488" y="4518025"/>
            <a:ext cx="3611562" cy="1343025"/>
            <a:chOff x="2071" y="2936"/>
            <a:chExt cx="2275" cy="846"/>
          </a:xfrm>
        </p:grpSpPr>
        <p:grpSp>
          <p:nvGrpSpPr>
            <p:cNvPr id="25620" name="Group 39"/>
            <p:cNvGrpSpPr>
              <a:grpSpLocks/>
            </p:cNvGrpSpPr>
            <p:nvPr/>
          </p:nvGrpSpPr>
          <p:grpSpPr bwMode="auto">
            <a:xfrm>
              <a:off x="2071" y="3156"/>
              <a:ext cx="1570" cy="281"/>
              <a:chOff x="1939" y="1760"/>
              <a:chExt cx="1570" cy="281"/>
            </a:xfrm>
          </p:grpSpPr>
          <p:sp>
            <p:nvSpPr>
              <p:cNvPr id="25629" name="Freeform 40"/>
              <p:cNvSpPr>
                <a:spLocks/>
              </p:cNvSpPr>
              <p:nvPr/>
            </p:nvSpPr>
            <p:spPr bwMode="auto">
              <a:xfrm>
                <a:off x="1939" y="1760"/>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30" name="Text Box 41"/>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808080"/>
                    </a:solidFill>
                  </a:rPr>
                  <a:t>liability - vehicle</a:t>
                </a:r>
              </a:p>
            </p:txBody>
          </p:sp>
        </p:grpSp>
        <p:grpSp>
          <p:nvGrpSpPr>
            <p:cNvPr id="25621" name="Group 42"/>
            <p:cNvGrpSpPr>
              <a:grpSpLocks/>
            </p:cNvGrpSpPr>
            <p:nvPr/>
          </p:nvGrpSpPr>
          <p:grpSpPr bwMode="auto">
            <a:xfrm>
              <a:off x="2071" y="3501"/>
              <a:ext cx="1570" cy="281"/>
              <a:chOff x="1939" y="1760"/>
              <a:chExt cx="1570" cy="281"/>
            </a:xfrm>
          </p:grpSpPr>
          <p:sp>
            <p:nvSpPr>
              <p:cNvPr id="25627" name="Freeform 43"/>
              <p:cNvSpPr>
                <a:spLocks/>
              </p:cNvSpPr>
              <p:nvPr/>
            </p:nvSpPr>
            <p:spPr bwMode="auto">
              <a:xfrm>
                <a:off x="1939" y="1760"/>
                <a:ext cx="219" cy="2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5628" name="Text Box 44"/>
              <p:cNvSpPr txBox="1">
                <a:spLocks noChangeArrowheads="1"/>
              </p:cNvSpPr>
              <p:nvPr/>
            </p:nvSpPr>
            <p:spPr bwMode="auto">
              <a:xfrm>
                <a:off x="2222" y="1804"/>
                <a:ext cx="12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808080"/>
                    </a:solidFill>
                  </a:rPr>
                  <a:t>liability - injury</a:t>
                </a:r>
              </a:p>
            </p:txBody>
          </p:sp>
        </p:grpSp>
        <p:sp>
          <p:nvSpPr>
            <p:cNvPr id="25622" name="Line 45"/>
            <p:cNvSpPr>
              <a:spLocks noChangeShapeType="1"/>
            </p:cNvSpPr>
            <p:nvPr/>
          </p:nvSpPr>
          <p:spPr bwMode="auto">
            <a:xfrm>
              <a:off x="3705" y="3303"/>
              <a:ext cx="641" cy="119"/>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23" name="Line 46"/>
            <p:cNvSpPr>
              <a:spLocks noChangeShapeType="1"/>
            </p:cNvSpPr>
            <p:nvPr/>
          </p:nvSpPr>
          <p:spPr bwMode="auto">
            <a:xfrm flipV="1">
              <a:off x="3705" y="3509"/>
              <a:ext cx="641" cy="174"/>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24" name="Text Box 47"/>
            <p:cNvSpPr txBox="1">
              <a:spLocks noChangeArrowheads="1"/>
            </p:cNvSpPr>
            <p:nvPr/>
          </p:nvSpPr>
          <p:spPr bwMode="auto">
            <a:xfrm>
              <a:off x="2071" y="2936"/>
              <a:ext cx="15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u="sng">
                  <a:solidFill>
                    <a:schemeClr val="bg1"/>
                  </a:solidFill>
                </a:rPr>
                <a:t>liability coverages</a:t>
              </a:r>
            </a:p>
          </p:txBody>
        </p:sp>
        <p:pic>
          <p:nvPicPr>
            <p:cNvPr id="25625" name="Picture 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1" y="3231"/>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6" name="Picture 4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1" y="3447"/>
              <a:ext cx="17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11" name="Line 50"/>
          <p:cNvSpPr>
            <a:spLocks noChangeShapeType="1"/>
          </p:cNvSpPr>
          <p:nvPr/>
        </p:nvSpPr>
        <p:spPr bwMode="auto">
          <a:xfrm>
            <a:off x="1843088" y="1319213"/>
            <a:ext cx="0" cy="1422400"/>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2" name="Line 51"/>
          <p:cNvSpPr>
            <a:spLocks noChangeShapeType="1"/>
          </p:cNvSpPr>
          <p:nvPr/>
        </p:nvSpPr>
        <p:spPr bwMode="auto">
          <a:xfrm>
            <a:off x="1825625" y="1335088"/>
            <a:ext cx="2019300" cy="0"/>
          </a:xfrm>
          <a:prstGeom prst="line">
            <a:avLst/>
          </a:prstGeom>
          <a:noFill/>
          <a:ln w="28575">
            <a:solidFill>
              <a:srgbClr val="777777"/>
            </a:solidFill>
            <a:round/>
            <a:headEn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28085" name="Rectangle 53"/>
          <p:cNvSpPr>
            <a:spLocks noChangeArrowheads="1"/>
          </p:cNvSpPr>
          <p:nvPr/>
        </p:nvSpPr>
        <p:spPr bwMode="auto">
          <a:xfrm>
            <a:off x="461963" y="4092575"/>
            <a:ext cx="274320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Arial" charset="0"/>
              <a:buChar char="•"/>
            </a:pPr>
            <a:r>
              <a:rPr lang="en-US" sz="2400" b="0">
                <a:solidFill>
                  <a:schemeClr val="bg1"/>
                </a:solidFill>
              </a:rPr>
              <a:t>Liability coverages cover the liability of the insured when damage is done to a third party</a:t>
            </a:r>
          </a:p>
        </p:txBody>
      </p:sp>
      <p:grpSp>
        <p:nvGrpSpPr>
          <p:cNvPr id="25614" name="Group 54"/>
          <p:cNvGrpSpPr>
            <a:grpSpLocks/>
          </p:cNvGrpSpPr>
          <p:nvPr/>
        </p:nvGrpSpPr>
        <p:grpSpPr bwMode="auto">
          <a:xfrm>
            <a:off x="8632825" y="79375"/>
            <a:ext cx="431800" cy="461963"/>
            <a:chOff x="3777" y="1768"/>
            <a:chExt cx="467" cy="499"/>
          </a:xfrm>
        </p:grpSpPr>
        <p:sp>
          <p:nvSpPr>
            <p:cNvPr id="25618" name="Rectangle 5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19" name="AutoShape 5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4" name="Group 57"/>
          <p:cNvGrpSpPr>
            <a:grpSpLocks/>
          </p:cNvGrpSpPr>
          <p:nvPr/>
        </p:nvGrpSpPr>
        <p:grpSpPr bwMode="auto">
          <a:xfrm>
            <a:off x="8632825" y="79375"/>
            <a:ext cx="431800" cy="461963"/>
            <a:chOff x="2967" y="1718"/>
            <a:chExt cx="467" cy="499"/>
          </a:xfrm>
        </p:grpSpPr>
        <p:sp>
          <p:nvSpPr>
            <p:cNvPr id="25616" name="Rectangle 5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5617" name="Rectangle 5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28084">
                                            <p:txEl>
                                              <p:pRg st="0" end="0"/>
                                            </p:txEl>
                                          </p:spTgt>
                                        </p:tgtEl>
                                        <p:attrNameLst>
                                          <p:attrName>style.visibility</p:attrName>
                                        </p:attrNameLst>
                                      </p:cBhvr>
                                      <p:to>
                                        <p:strVal val="visible"/>
                                      </p:to>
                                    </p:set>
                                    <p:animEffect transition="in" filter="wipe(up)">
                                      <p:cBhvr>
                                        <p:cTn id="10" dur="500"/>
                                        <p:tgtEl>
                                          <p:spTgt spid="362808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628085"/>
                                        </p:tgtEl>
                                        <p:attrNameLst>
                                          <p:attrName>style.visibility</p:attrName>
                                        </p:attrNameLst>
                                      </p:cBhvr>
                                      <p:to>
                                        <p:strVal val="visible"/>
                                      </p:to>
                                    </p:set>
                                    <p:animEffect transition="in" filter="wipe(up)">
                                      <p:cBhvr>
                                        <p:cTn id="18" dur="500"/>
                                        <p:tgtEl>
                                          <p:spTgt spid="3628085"/>
                                        </p:tgtEl>
                                      </p:cBhvr>
                                    </p:animEffect>
                                  </p:childTnLst>
                                </p:cTn>
                              </p:par>
                            </p:childTnLst>
                          </p:cTn>
                        </p:par>
                        <p:par>
                          <p:cTn id="19" fill="hold" nodeType="afterGroup">
                            <p:stCondLst>
                              <p:cond delay="500"/>
                            </p:stCondLst>
                            <p:childTnLst>
                              <p:par>
                                <p:cTn id="20" presetID="17" presetClass="entr" presetSubtype="1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8084" grpId="0" build="p"/>
      <p:bldP spid="3628085"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26627"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6372225" y="6159500"/>
            <a:ext cx="962025" cy="155575"/>
            <a:chOff x="3516" y="3880"/>
            <a:chExt cx="606" cy="98"/>
          </a:xfrm>
        </p:grpSpPr>
        <p:sp>
          <p:nvSpPr>
            <p:cNvPr id="27843"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844" name="Group 4"/>
            <p:cNvGrpSpPr>
              <a:grpSpLocks/>
            </p:cNvGrpSpPr>
            <p:nvPr/>
          </p:nvGrpSpPr>
          <p:grpSpPr bwMode="auto">
            <a:xfrm>
              <a:off x="3680" y="3880"/>
              <a:ext cx="442" cy="98"/>
              <a:chOff x="3818" y="2409"/>
              <a:chExt cx="865" cy="192"/>
            </a:xfrm>
          </p:grpSpPr>
          <p:sp>
            <p:nvSpPr>
              <p:cNvPr id="27845"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7846"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7847"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48"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49"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7850"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51"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52"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7853"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7651" name="Group 14"/>
          <p:cNvGrpSpPr>
            <a:grpSpLocks/>
          </p:cNvGrpSpPr>
          <p:nvPr/>
        </p:nvGrpSpPr>
        <p:grpSpPr bwMode="auto">
          <a:xfrm>
            <a:off x="6372225" y="5311775"/>
            <a:ext cx="962025" cy="155575"/>
            <a:chOff x="3516" y="3880"/>
            <a:chExt cx="606" cy="98"/>
          </a:xfrm>
        </p:grpSpPr>
        <p:sp>
          <p:nvSpPr>
            <p:cNvPr id="27832"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833" name="Group 16"/>
            <p:cNvGrpSpPr>
              <a:grpSpLocks/>
            </p:cNvGrpSpPr>
            <p:nvPr/>
          </p:nvGrpSpPr>
          <p:grpSpPr bwMode="auto">
            <a:xfrm>
              <a:off x="3680" y="3880"/>
              <a:ext cx="442" cy="98"/>
              <a:chOff x="3818" y="2409"/>
              <a:chExt cx="865" cy="192"/>
            </a:xfrm>
          </p:grpSpPr>
          <p:sp>
            <p:nvSpPr>
              <p:cNvPr id="27834"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7835"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7836"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37"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38"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7839"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40"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41"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7842"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7652" name="Group 26"/>
          <p:cNvGrpSpPr>
            <a:grpSpLocks/>
          </p:cNvGrpSpPr>
          <p:nvPr/>
        </p:nvGrpSpPr>
        <p:grpSpPr bwMode="auto">
          <a:xfrm>
            <a:off x="6372225" y="4421188"/>
            <a:ext cx="962025" cy="155575"/>
            <a:chOff x="3516" y="3880"/>
            <a:chExt cx="606" cy="98"/>
          </a:xfrm>
        </p:grpSpPr>
        <p:sp>
          <p:nvSpPr>
            <p:cNvPr id="27821"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822" name="Group 28"/>
            <p:cNvGrpSpPr>
              <a:grpSpLocks/>
            </p:cNvGrpSpPr>
            <p:nvPr/>
          </p:nvGrpSpPr>
          <p:grpSpPr bwMode="auto">
            <a:xfrm>
              <a:off x="3680" y="3880"/>
              <a:ext cx="442" cy="98"/>
              <a:chOff x="3818" y="2409"/>
              <a:chExt cx="865" cy="192"/>
            </a:xfrm>
          </p:grpSpPr>
          <p:sp>
            <p:nvSpPr>
              <p:cNvPr id="27823"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7824"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7825"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26"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27"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7828"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829"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830"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7831"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27653" name="Line 38"/>
          <p:cNvSpPr>
            <a:spLocks noChangeShapeType="1"/>
          </p:cNvSpPr>
          <p:nvPr/>
        </p:nvSpPr>
        <p:spPr bwMode="auto">
          <a:xfrm flipH="1">
            <a:off x="6353175" y="3033713"/>
            <a:ext cx="5143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4" name="Line 39"/>
          <p:cNvSpPr>
            <a:spLocks noChangeShapeType="1"/>
          </p:cNvSpPr>
          <p:nvPr/>
        </p:nvSpPr>
        <p:spPr bwMode="auto">
          <a:xfrm flipV="1">
            <a:off x="5291138" y="1774825"/>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5" name="Rectangle 40"/>
          <p:cNvSpPr>
            <a:spLocks noGrp="1" noChangeArrowheads="1"/>
          </p:cNvSpPr>
          <p:nvPr>
            <p:ph type="title"/>
          </p:nvPr>
        </p:nvSpPr>
        <p:spPr/>
        <p:txBody>
          <a:bodyPr/>
          <a:lstStyle/>
          <a:p>
            <a:pPr eaLnBrk="1" hangingPunct="1"/>
            <a:r>
              <a:rPr lang="en-US" smtClean="0"/>
              <a:t>Coverage terms</a:t>
            </a:r>
          </a:p>
        </p:txBody>
      </p:sp>
      <p:sp>
        <p:nvSpPr>
          <p:cNvPr id="27656" name="Rectangle 205"/>
          <p:cNvSpPr>
            <a:spLocks noGrp="1" noChangeArrowheads="1"/>
          </p:cNvSpPr>
          <p:nvPr>
            <p:ph idx="1"/>
          </p:nvPr>
        </p:nvSpPr>
        <p:spPr>
          <a:xfrm>
            <a:off x="519113" y="914400"/>
            <a:ext cx="3236912" cy="5486400"/>
          </a:xfrm>
        </p:spPr>
        <p:txBody>
          <a:bodyPr/>
          <a:lstStyle/>
          <a:p>
            <a:pPr>
              <a:buFont typeface="Arial" charset="0"/>
              <a:buChar char="•"/>
            </a:pPr>
            <a:r>
              <a:rPr lang="en-US" smtClean="0"/>
              <a:t>A </a:t>
            </a:r>
            <a:r>
              <a:rPr lang="en-US" b="1" smtClean="0"/>
              <a:t>coverage term</a:t>
            </a:r>
            <a:r>
              <a:rPr lang="en-US" smtClean="0"/>
              <a:t> is a value that further limits or defines the coverage</a:t>
            </a:r>
          </a:p>
        </p:txBody>
      </p:sp>
      <p:sp>
        <p:nvSpPr>
          <p:cNvPr id="27657" name="Text Box 41"/>
          <p:cNvSpPr txBox="1">
            <a:spLocks noChangeArrowheads="1"/>
          </p:cNvSpPr>
          <p:nvPr/>
        </p:nvSpPr>
        <p:spPr bwMode="auto">
          <a:xfrm>
            <a:off x="1038225" y="36988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27658" name="Text Box 42"/>
          <p:cNvSpPr txBox="1">
            <a:spLocks noChangeArrowheads="1"/>
          </p:cNvSpPr>
          <p:nvPr/>
        </p:nvSpPr>
        <p:spPr bwMode="auto">
          <a:xfrm>
            <a:off x="2125663"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27659" name="Text Box 43"/>
          <p:cNvSpPr txBox="1">
            <a:spLocks noChangeArrowheads="1"/>
          </p:cNvSpPr>
          <p:nvPr/>
        </p:nvSpPr>
        <p:spPr bwMode="auto">
          <a:xfrm>
            <a:off x="3503613" y="24907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27660" name="Line 44"/>
          <p:cNvSpPr>
            <a:spLocks noChangeShapeType="1"/>
          </p:cNvSpPr>
          <p:nvPr/>
        </p:nvSpPr>
        <p:spPr bwMode="auto">
          <a:xfrm>
            <a:off x="1489075" y="3479800"/>
            <a:ext cx="3794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1" name="Line 45"/>
          <p:cNvSpPr>
            <a:spLocks noChangeShapeType="1"/>
          </p:cNvSpPr>
          <p:nvPr/>
        </p:nvSpPr>
        <p:spPr bwMode="auto">
          <a:xfrm>
            <a:off x="1508125"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2" name="Line 46"/>
          <p:cNvSpPr>
            <a:spLocks noChangeShapeType="1"/>
          </p:cNvSpPr>
          <p:nvPr/>
        </p:nvSpPr>
        <p:spPr bwMode="auto">
          <a:xfrm>
            <a:off x="5292725"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3" name="Line 47"/>
          <p:cNvSpPr>
            <a:spLocks noChangeShapeType="1"/>
          </p:cNvSpPr>
          <p:nvPr/>
        </p:nvSpPr>
        <p:spPr bwMode="auto">
          <a:xfrm>
            <a:off x="2703513"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4" name="Text Box 48"/>
          <p:cNvSpPr txBox="1">
            <a:spLocks noChangeArrowheads="1"/>
          </p:cNvSpPr>
          <p:nvPr/>
        </p:nvSpPr>
        <p:spPr bwMode="auto">
          <a:xfrm>
            <a:off x="3430588" y="12795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7665" name="Group 49"/>
          <p:cNvGrpSpPr>
            <a:grpSpLocks/>
          </p:cNvGrpSpPr>
          <p:nvPr/>
        </p:nvGrpSpPr>
        <p:grpSpPr bwMode="auto">
          <a:xfrm>
            <a:off x="4827588" y="909638"/>
            <a:ext cx="1046162" cy="863600"/>
            <a:chOff x="465" y="602"/>
            <a:chExt cx="798" cy="659"/>
          </a:xfrm>
        </p:grpSpPr>
        <p:sp>
          <p:nvSpPr>
            <p:cNvPr id="27801" name="AutoShape 5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7802" name="Rectangle 5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7803" name="Rectangle 5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7804" name="Rectangle 5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7805" name="Rectangle 5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7806" name="Rectangle 5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7807" name="Line 5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08" name="Line 5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809" name="Group 58"/>
            <p:cNvGrpSpPr>
              <a:grpSpLocks/>
            </p:cNvGrpSpPr>
            <p:nvPr/>
          </p:nvGrpSpPr>
          <p:grpSpPr bwMode="auto">
            <a:xfrm>
              <a:off x="575" y="644"/>
              <a:ext cx="508" cy="139"/>
              <a:chOff x="3046" y="1026"/>
              <a:chExt cx="502" cy="138"/>
            </a:xfrm>
          </p:grpSpPr>
          <p:sp>
            <p:nvSpPr>
              <p:cNvPr id="27810" name="Line 5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11" name="Line 6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12" name="Line 6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13" name="Line 6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14" name="Line 6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15" name="Line 6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816" name="Oval 6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817" name="Freeform 6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818" name="Freeform 6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819" name="Freeform 6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820" name="Freeform 6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7666" name="Group 70"/>
          <p:cNvGrpSpPr>
            <a:grpSpLocks/>
          </p:cNvGrpSpPr>
          <p:nvPr/>
        </p:nvGrpSpPr>
        <p:grpSpPr bwMode="auto">
          <a:xfrm>
            <a:off x="4751388" y="2044700"/>
            <a:ext cx="1057275" cy="1190625"/>
            <a:chOff x="2324" y="435"/>
            <a:chExt cx="933" cy="1052"/>
          </a:xfrm>
        </p:grpSpPr>
        <p:sp>
          <p:nvSpPr>
            <p:cNvPr id="27792" name="AutoShape 7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7793" name="Freeform 7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94" name="Freeform 7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95" name="Freeform 7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96" name="Group 75"/>
            <p:cNvGrpSpPr>
              <a:grpSpLocks/>
            </p:cNvGrpSpPr>
            <p:nvPr/>
          </p:nvGrpSpPr>
          <p:grpSpPr bwMode="auto">
            <a:xfrm>
              <a:off x="2889" y="957"/>
              <a:ext cx="348" cy="510"/>
              <a:chOff x="2784" y="3210"/>
              <a:chExt cx="523" cy="772"/>
            </a:xfrm>
          </p:grpSpPr>
          <p:sp>
            <p:nvSpPr>
              <p:cNvPr id="27797" name="AutoShape 7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98" name="AutoShape 7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7799" name="AutoShape 7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7800" name="Oval 7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7667" name="AutoShape 80"/>
          <p:cNvSpPr>
            <a:spLocks noChangeArrowheads="1"/>
          </p:cNvSpPr>
          <p:nvPr/>
        </p:nvSpPr>
        <p:spPr bwMode="auto">
          <a:xfrm>
            <a:off x="1063625"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7668" name="AutoShape 81"/>
          <p:cNvSpPr>
            <a:spLocks noChangeArrowheads="1"/>
          </p:cNvSpPr>
          <p:nvPr/>
        </p:nvSpPr>
        <p:spPr bwMode="auto">
          <a:xfrm>
            <a:off x="1131888"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7669" name="AutoShape 82"/>
          <p:cNvSpPr>
            <a:spLocks noChangeArrowheads="1"/>
          </p:cNvSpPr>
          <p:nvPr/>
        </p:nvSpPr>
        <p:spPr bwMode="auto">
          <a:xfrm>
            <a:off x="1200150"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7670" name="Text Box 83"/>
          <p:cNvSpPr txBox="1">
            <a:spLocks noChangeArrowheads="1"/>
          </p:cNvSpPr>
          <p:nvPr/>
        </p:nvSpPr>
        <p:spPr bwMode="auto">
          <a:xfrm>
            <a:off x="4576763" y="3698875"/>
            <a:ext cx="152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27671" name="Group 84"/>
          <p:cNvGrpSpPr>
            <a:grpSpLocks/>
          </p:cNvGrpSpPr>
          <p:nvPr/>
        </p:nvGrpSpPr>
        <p:grpSpPr bwMode="auto">
          <a:xfrm>
            <a:off x="4789488" y="4011613"/>
            <a:ext cx="1047750" cy="717550"/>
            <a:chOff x="2387" y="675"/>
            <a:chExt cx="814" cy="558"/>
          </a:xfrm>
        </p:grpSpPr>
        <p:sp>
          <p:nvSpPr>
            <p:cNvPr id="27775" name="Freeform 8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6" name="Freeform 8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7" name="AutoShape 8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7778" name="AutoShape 8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7779" name="Freeform 8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7780" name="Freeform 9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81" name="Freeform 9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82" name="Freeform 9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3" name="Freeform 9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4" name="Freeform 9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5" name="Freeform 9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86" name="Oval 9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7787" name="Freeform 9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8" name="Freeform 9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9" name="Oval 9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7790" name="Freeform 10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1" name="Freeform 10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672" name="Group 102"/>
          <p:cNvGrpSpPr>
            <a:grpSpLocks/>
          </p:cNvGrpSpPr>
          <p:nvPr/>
        </p:nvGrpSpPr>
        <p:grpSpPr bwMode="auto">
          <a:xfrm>
            <a:off x="4789488" y="4895850"/>
            <a:ext cx="1047750" cy="717550"/>
            <a:chOff x="2387" y="675"/>
            <a:chExt cx="814" cy="558"/>
          </a:xfrm>
        </p:grpSpPr>
        <p:sp>
          <p:nvSpPr>
            <p:cNvPr id="27758" name="Freeform 10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9" name="Freeform 10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0" name="AutoShape 10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7761" name="AutoShape 10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7762" name="Freeform 10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7763" name="Freeform 10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64" name="Freeform 10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65" name="Freeform 11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6" name="Freeform 11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7" name="Freeform 11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8" name="Freeform 11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69" name="Oval 11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7770" name="Freeform 11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1" name="Freeform 11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2" name="Oval 11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7773" name="Freeform 11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4" name="Freeform 11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673" name="Group 120"/>
          <p:cNvGrpSpPr>
            <a:grpSpLocks/>
          </p:cNvGrpSpPr>
          <p:nvPr/>
        </p:nvGrpSpPr>
        <p:grpSpPr bwMode="auto">
          <a:xfrm>
            <a:off x="4786313" y="5703888"/>
            <a:ext cx="1047750" cy="717550"/>
            <a:chOff x="2387" y="675"/>
            <a:chExt cx="814" cy="558"/>
          </a:xfrm>
        </p:grpSpPr>
        <p:sp>
          <p:nvSpPr>
            <p:cNvPr id="27741" name="Freeform 121"/>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2" name="Freeform 122"/>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3" name="AutoShape 123"/>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7744" name="AutoShape 124"/>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7745" name="Freeform 125"/>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7746" name="Freeform 126"/>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47" name="Freeform 127"/>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748" name="Freeform 128"/>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9" name="Freeform 129"/>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0" name="Freeform 130"/>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1" name="Freeform 131"/>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52" name="Oval 132"/>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7753" name="Freeform 133"/>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4" name="Freeform 134"/>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5" name="Oval 135"/>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7756" name="Freeform 136"/>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7" name="Freeform 137"/>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674" name="Group 138"/>
          <p:cNvGrpSpPr>
            <a:grpSpLocks/>
          </p:cNvGrpSpPr>
          <p:nvPr/>
        </p:nvGrpSpPr>
        <p:grpSpPr bwMode="auto">
          <a:xfrm>
            <a:off x="2038350" y="4017963"/>
            <a:ext cx="1335088" cy="735012"/>
            <a:chOff x="786" y="2531"/>
            <a:chExt cx="841" cy="463"/>
          </a:xfrm>
        </p:grpSpPr>
        <p:sp>
          <p:nvSpPr>
            <p:cNvPr id="27730" name="Freeform 139"/>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7731" name="Line 140"/>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32" name="Line 141"/>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33" name="Line 142"/>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34" name="Freeform 143"/>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35" name="Freeform 144"/>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736" name="Freeform 145"/>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37" name="Freeform 146"/>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38" name="Freeform 147"/>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39" name="Freeform 148"/>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40" name="Freeform 149"/>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7675" name="Group 150"/>
          <p:cNvGrpSpPr>
            <a:grpSpLocks/>
          </p:cNvGrpSpPr>
          <p:nvPr/>
        </p:nvGrpSpPr>
        <p:grpSpPr bwMode="auto">
          <a:xfrm>
            <a:off x="2062163" y="4670425"/>
            <a:ext cx="1335087" cy="735013"/>
            <a:chOff x="786" y="2531"/>
            <a:chExt cx="841" cy="463"/>
          </a:xfrm>
        </p:grpSpPr>
        <p:sp>
          <p:nvSpPr>
            <p:cNvPr id="27719" name="Freeform 15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7720" name="Line 15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1" name="Line 15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2" name="Line 15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3" name="Freeform 15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24" name="Freeform 15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725" name="Freeform 15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26" name="Freeform 15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27" name="Freeform 15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28" name="Freeform 16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729" name="Freeform 16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7676" name="Text Box 162"/>
          <p:cNvSpPr txBox="1">
            <a:spLocks noChangeArrowheads="1"/>
          </p:cNvSpPr>
          <p:nvPr/>
        </p:nvSpPr>
        <p:spPr bwMode="auto">
          <a:xfrm>
            <a:off x="5764213" y="175101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27677" name="Text Box 163"/>
          <p:cNvSpPr txBox="1">
            <a:spLocks noChangeArrowheads="1"/>
          </p:cNvSpPr>
          <p:nvPr/>
        </p:nvSpPr>
        <p:spPr bwMode="auto">
          <a:xfrm>
            <a:off x="6731000" y="2406650"/>
            <a:ext cx="1647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D33941"/>
                </a:solidFill>
              </a:rPr>
              <a:t>coverage term</a:t>
            </a:r>
          </a:p>
        </p:txBody>
      </p:sp>
      <p:sp>
        <p:nvSpPr>
          <p:cNvPr id="27678" name="Line 164"/>
          <p:cNvSpPr>
            <a:spLocks noChangeShapeType="1"/>
          </p:cNvSpPr>
          <p:nvPr/>
        </p:nvSpPr>
        <p:spPr bwMode="auto">
          <a:xfrm flipH="1">
            <a:off x="5805488" y="2357438"/>
            <a:ext cx="5429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79" name="Freeform 165"/>
          <p:cNvSpPr>
            <a:spLocks/>
          </p:cNvSpPr>
          <p:nvPr/>
        </p:nvSpPr>
        <p:spPr bwMode="auto">
          <a:xfrm>
            <a:off x="6094413"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680" name="Line 166"/>
          <p:cNvSpPr>
            <a:spLocks noChangeShapeType="1"/>
          </p:cNvSpPr>
          <p:nvPr/>
        </p:nvSpPr>
        <p:spPr bwMode="auto">
          <a:xfrm flipH="1">
            <a:off x="5805488" y="2928938"/>
            <a:ext cx="528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1" name="Freeform 167"/>
          <p:cNvSpPr>
            <a:spLocks/>
          </p:cNvSpPr>
          <p:nvPr/>
        </p:nvSpPr>
        <p:spPr bwMode="auto">
          <a:xfrm>
            <a:off x="6103938"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682" name="Group 168"/>
          <p:cNvGrpSpPr>
            <a:grpSpLocks/>
          </p:cNvGrpSpPr>
          <p:nvPr/>
        </p:nvGrpSpPr>
        <p:grpSpPr bwMode="auto">
          <a:xfrm>
            <a:off x="5843588" y="4003675"/>
            <a:ext cx="542925" cy="695325"/>
            <a:chOff x="3183" y="2522"/>
            <a:chExt cx="342" cy="438"/>
          </a:xfrm>
        </p:grpSpPr>
        <p:sp>
          <p:nvSpPr>
            <p:cNvPr id="27715" name="Line 169"/>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16" name="Freeform 170"/>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17" name="Line 171"/>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18" name="Freeform 172"/>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7683" name="Group 173"/>
          <p:cNvGrpSpPr>
            <a:grpSpLocks/>
          </p:cNvGrpSpPr>
          <p:nvPr/>
        </p:nvGrpSpPr>
        <p:grpSpPr bwMode="auto">
          <a:xfrm>
            <a:off x="5843588" y="4884738"/>
            <a:ext cx="542925" cy="695325"/>
            <a:chOff x="3183" y="2522"/>
            <a:chExt cx="342" cy="438"/>
          </a:xfrm>
        </p:grpSpPr>
        <p:sp>
          <p:nvSpPr>
            <p:cNvPr id="27711" name="Line 174"/>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12" name="Freeform 175"/>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13" name="Line 176"/>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14" name="Freeform 177"/>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7684" name="Group 178"/>
          <p:cNvGrpSpPr>
            <a:grpSpLocks/>
          </p:cNvGrpSpPr>
          <p:nvPr/>
        </p:nvGrpSpPr>
        <p:grpSpPr bwMode="auto">
          <a:xfrm>
            <a:off x="5843588" y="5722938"/>
            <a:ext cx="542925" cy="695325"/>
            <a:chOff x="3183" y="2522"/>
            <a:chExt cx="342" cy="438"/>
          </a:xfrm>
        </p:grpSpPr>
        <p:sp>
          <p:nvSpPr>
            <p:cNvPr id="27707" name="Line 179"/>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08" name="Freeform 180"/>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7709" name="Line 181"/>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710" name="Freeform 182"/>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7685" name="Group 183"/>
          <p:cNvGrpSpPr>
            <a:grpSpLocks/>
          </p:cNvGrpSpPr>
          <p:nvPr/>
        </p:nvGrpSpPr>
        <p:grpSpPr bwMode="auto">
          <a:xfrm>
            <a:off x="6481763" y="2711450"/>
            <a:ext cx="962025" cy="155575"/>
            <a:chOff x="3612" y="3976"/>
            <a:chExt cx="606" cy="98"/>
          </a:xfrm>
        </p:grpSpPr>
        <p:sp>
          <p:nvSpPr>
            <p:cNvPr id="27696" name="Line 184"/>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7697" name="Group 185"/>
            <p:cNvGrpSpPr>
              <a:grpSpLocks/>
            </p:cNvGrpSpPr>
            <p:nvPr/>
          </p:nvGrpSpPr>
          <p:grpSpPr bwMode="auto">
            <a:xfrm>
              <a:off x="3776" y="3976"/>
              <a:ext cx="442" cy="98"/>
              <a:chOff x="3818" y="2409"/>
              <a:chExt cx="865" cy="192"/>
            </a:xfrm>
          </p:grpSpPr>
          <p:sp>
            <p:nvSpPr>
              <p:cNvPr id="27698" name="Freeform 186"/>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7699" name="Freeform 187"/>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7700" name="Freeform 188"/>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701" name="Freeform 189"/>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702" name="Freeform 190"/>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7703" name="Freeform 191"/>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704" name="Freeform 192"/>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705" name="Freeform 193"/>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7706" name="Freeform 194"/>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7686" name="Group 195"/>
          <p:cNvGrpSpPr>
            <a:grpSpLocks/>
          </p:cNvGrpSpPr>
          <p:nvPr/>
        </p:nvGrpSpPr>
        <p:grpSpPr bwMode="auto">
          <a:xfrm>
            <a:off x="6742113" y="2954338"/>
            <a:ext cx="701675" cy="155575"/>
            <a:chOff x="3818" y="2409"/>
            <a:chExt cx="865" cy="192"/>
          </a:xfrm>
        </p:grpSpPr>
        <p:sp>
          <p:nvSpPr>
            <p:cNvPr id="27687" name="Freeform 196"/>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7688" name="Freeform 197"/>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7689" name="Freeform 198"/>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690" name="Freeform 199"/>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691" name="Freeform 200"/>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7692" name="Freeform 201"/>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7693" name="Freeform 202"/>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7694" name="Freeform 203"/>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7695" name="Freeform 204"/>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6553200" y="6159500"/>
            <a:ext cx="962025" cy="155575"/>
            <a:chOff x="3516" y="3880"/>
            <a:chExt cx="606" cy="98"/>
          </a:xfrm>
        </p:grpSpPr>
        <p:sp>
          <p:nvSpPr>
            <p:cNvPr id="29004"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005" name="Group 4"/>
            <p:cNvGrpSpPr>
              <a:grpSpLocks/>
            </p:cNvGrpSpPr>
            <p:nvPr/>
          </p:nvGrpSpPr>
          <p:grpSpPr bwMode="auto">
            <a:xfrm>
              <a:off x="3680" y="3880"/>
              <a:ext cx="442" cy="98"/>
              <a:chOff x="3818" y="2409"/>
              <a:chExt cx="865" cy="192"/>
            </a:xfrm>
          </p:grpSpPr>
          <p:sp>
            <p:nvSpPr>
              <p:cNvPr id="29006"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9007"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9008"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009"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010"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9011"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012"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013"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9014"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8675" name="Group 14"/>
          <p:cNvGrpSpPr>
            <a:grpSpLocks/>
          </p:cNvGrpSpPr>
          <p:nvPr/>
        </p:nvGrpSpPr>
        <p:grpSpPr bwMode="auto">
          <a:xfrm>
            <a:off x="6553200" y="5311775"/>
            <a:ext cx="962025" cy="155575"/>
            <a:chOff x="3516" y="3880"/>
            <a:chExt cx="606" cy="98"/>
          </a:xfrm>
        </p:grpSpPr>
        <p:sp>
          <p:nvSpPr>
            <p:cNvPr id="28993"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8994" name="Group 16"/>
            <p:cNvGrpSpPr>
              <a:grpSpLocks/>
            </p:cNvGrpSpPr>
            <p:nvPr/>
          </p:nvGrpSpPr>
          <p:grpSpPr bwMode="auto">
            <a:xfrm>
              <a:off x="3680" y="3880"/>
              <a:ext cx="442" cy="98"/>
              <a:chOff x="3818" y="2409"/>
              <a:chExt cx="865" cy="192"/>
            </a:xfrm>
          </p:grpSpPr>
          <p:sp>
            <p:nvSpPr>
              <p:cNvPr id="28995"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8996"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8997"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998"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999"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9000"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001"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002"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9003"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8676" name="Group 26"/>
          <p:cNvGrpSpPr>
            <a:grpSpLocks/>
          </p:cNvGrpSpPr>
          <p:nvPr/>
        </p:nvGrpSpPr>
        <p:grpSpPr bwMode="auto">
          <a:xfrm>
            <a:off x="6553200" y="4421188"/>
            <a:ext cx="962025" cy="155575"/>
            <a:chOff x="3516" y="3880"/>
            <a:chExt cx="606" cy="98"/>
          </a:xfrm>
        </p:grpSpPr>
        <p:sp>
          <p:nvSpPr>
            <p:cNvPr id="28982"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8983" name="Group 28"/>
            <p:cNvGrpSpPr>
              <a:grpSpLocks/>
            </p:cNvGrpSpPr>
            <p:nvPr/>
          </p:nvGrpSpPr>
          <p:grpSpPr bwMode="auto">
            <a:xfrm>
              <a:off x="3680" y="3880"/>
              <a:ext cx="442" cy="98"/>
              <a:chOff x="3818" y="2409"/>
              <a:chExt cx="865" cy="192"/>
            </a:xfrm>
          </p:grpSpPr>
          <p:sp>
            <p:nvSpPr>
              <p:cNvPr id="28984"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8985"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8986"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987"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988"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8989"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990"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991"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8992"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28677" name="Line 38"/>
          <p:cNvSpPr>
            <a:spLocks noChangeShapeType="1"/>
          </p:cNvSpPr>
          <p:nvPr/>
        </p:nvSpPr>
        <p:spPr bwMode="auto">
          <a:xfrm flipH="1">
            <a:off x="6534150" y="3033713"/>
            <a:ext cx="5143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8" name="Line 39"/>
          <p:cNvSpPr>
            <a:spLocks noChangeShapeType="1"/>
          </p:cNvSpPr>
          <p:nvPr/>
        </p:nvSpPr>
        <p:spPr bwMode="auto">
          <a:xfrm flipV="1">
            <a:off x="5472113" y="1774825"/>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9" name="Rectangle 40"/>
          <p:cNvSpPr>
            <a:spLocks noGrp="1" noChangeArrowheads="1"/>
          </p:cNvSpPr>
          <p:nvPr>
            <p:ph type="title"/>
          </p:nvPr>
        </p:nvSpPr>
        <p:spPr/>
        <p:txBody>
          <a:bodyPr/>
          <a:lstStyle/>
          <a:p>
            <a:pPr eaLnBrk="1" hangingPunct="1"/>
            <a:r>
              <a:rPr lang="en-US" smtClean="0"/>
              <a:t>Forms</a:t>
            </a:r>
          </a:p>
        </p:txBody>
      </p:sp>
      <p:sp>
        <p:nvSpPr>
          <p:cNvPr id="28680" name="Rectangle 342"/>
          <p:cNvSpPr>
            <a:spLocks noGrp="1" noChangeArrowheads="1"/>
          </p:cNvSpPr>
          <p:nvPr>
            <p:ph idx="1"/>
          </p:nvPr>
        </p:nvSpPr>
        <p:spPr>
          <a:xfrm>
            <a:off x="519113" y="914400"/>
            <a:ext cx="3367087" cy="5486400"/>
          </a:xfrm>
        </p:spPr>
        <p:txBody>
          <a:bodyPr/>
          <a:lstStyle/>
          <a:p>
            <a:pPr>
              <a:buFont typeface="Arial" charset="0"/>
              <a:buChar char="•"/>
            </a:pPr>
            <a:r>
              <a:rPr lang="en-US" smtClean="0"/>
              <a:t>A </a:t>
            </a:r>
            <a:r>
              <a:rPr lang="en-US" b="1" smtClean="0"/>
              <a:t>form</a:t>
            </a:r>
            <a:r>
              <a:rPr lang="en-US" smtClean="0"/>
              <a:t> is a physical</a:t>
            </a:r>
            <a:br>
              <a:rPr lang="en-US" smtClean="0"/>
            </a:br>
            <a:r>
              <a:rPr lang="en-US" smtClean="0"/>
              <a:t>document detailing some aspect of policy</a:t>
            </a:r>
          </a:p>
        </p:txBody>
      </p:sp>
      <p:sp>
        <p:nvSpPr>
          <p:cNvPr id="28681" name="Text Box 41"/>
          <p:cNvSpPr txBox="1">
            <a:spLocks noChangeArrowheads="1"/>
          </p:cNvSpPr>
          <p:nvPr/>
        </p:nvSpPr>
        <p:spPr bwMode="auto">
          <a:xfrm>
            <a:off x="1219200" y="36988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28682" name="Text Box 42"/>
          <p:cNvSpPr txBox="1">
            <a:spLocks noChangeArrowheads="1"/>
          </p:cNvSpPr>
          <p:nvPr/>
        </p:nvSpPr>
        <p:spPr bwMode="auto">
          <a:xfrm>
            <a:off x="2306638"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28683" name="Text Box 43"/>
          <p:cNvSpPr txBox="1">
            <a:spLocks noChangeArrowheads="1"/>
          </p:cNvSpPr>
          <p:nvPr/>
        </p:nvSpPr>
        <p:spPr bwMode="auto">
          <a:xfrm>
            <a:off x="3684588" y="24907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28684" name="Line 44"/>
          <p:cNvSpPr>
            <a:spLocks noChangeShapeType="1"/>
          </p:cNvSpPr>
          <p:nvPr/>
        </p:nvSpPr>
        <p:spPr bwMode="auto">
          <a:xfrm>
            <a:off x="1685925" y="3479800"/>
            <a:ext cx="31369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5" name="Line 45"/>
          <p:cNvSpPr>
            <a:spLocks noChangeShapeType="1"/>
          </p:cNvSpPr>
          <p:nvPr/>
        </p:nvSpPr>
        <p:spPr bwMode="auto">
          <a:xfrm>
            <a:off x="168910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6" name="Line 46"/>
          <p:cNvSpPr>
            <a:spLocks noChangeShapeType="1"/>
          </p:cNvSpPr>
          <p:nvPr/>
        </p:nvSpPr>
        <p:spPr bwMode="auto">
          <a:xfrm>
            <a:off x="547370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7" name="Line 47"/>
          <p:cNvSpPr>
            <a:spLocks noChangeShapeType="1"/>
          </p:cNvSpPr>
          <p:nvPr/>
        </p:nvSpPr>
        <p:spPr bwMode="auto">
          <a:xfrm>
            <a:off x="2884488"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8" name="Text Box 48"/>
          <p:cNvSpPr txBox="1">
            <a:spLocks noChangeArrowheads="1"/>
          </p:cNvSpPr>
          <p:nvPr/>
        </p:nvSpPr>
        <p:spPr bwMode="auto">
          <a:xfrm>
            <a:off x="3611563" y="12795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8689" name="Group 49"/>
          <p:cNvGrpSpPr>
            <a:grpSpLocks/>
          </p:cNvGrpSpPr>
          <p:nvPr/>
        </p:nvGrpSpPr>
        <p:grpSpPr bwMode="auto">
          <a:xfrm>
            <a:off x="5008563" y="909638"/>
            <a:ext cx="1046162" cy="863600"/>
            <a:chOff x="465" y="602"/>
            <a:chExt cx="798" cy="659"/>
          </a:xfrm>
        </p:grpSpPr>
        <p:sp>
          <p:nvSpPr>
            <p:cNvPr id="28962" name="AutoShape 5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8963" name="Rectangle 5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8964" name="Rectangle 5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8965" name="Rectangle 5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8966" name="Rectangle 5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8967" name="Rectangle 5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8968" name="Line 5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69" name="Line 5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970" name="Group 58"/>
            <p:cNvGrpSpPr>
              <a:grpSpLocks/>
            </p:cNvGrpSpPr>
            <p:nvPr/>
          </p:nvGrpSpPr>
          <p:grpSpPr bwMode="auto">
            <a:xfrm>
              <a:off x="575" y="644"/>
              <a:ext cx="508" cy="139"/>
              <a:chOff x="3046" y="1026"/>
              <a:chExt cx="502" cy="138"/>
            </a:xfrm>
          </p:grpSpPr>
          <p:sp>
            <p:nvSpPr>
              <p:cNvPr id="28971" name="Line 5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72" name="Line 6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73" name="Line 6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74" name="Line 6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75" name="Line 6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76" name="Line 6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77" name="Oval 6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978" name="Freeform 6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979" name="Freeform 6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980" name="Freeform 6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981" name="Freeform 6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8690" name="Group 70"/>
          <p:cNvGrpSpPr>
            <a:grpSpLocks/>
          </p:cNvGrpSpPr>
          <p:nvPr/>
        </p:nvGrpSpPr>
        <p:grpSpPr bwMode="auto">
          <a:xfrm>
            <a:off x="4932363" y="2044700"/>
            <a:ext cx="1057275" cy="1190625"/>
            <a:chOff x="2324" y="435"/>
            <a:chExt cx="933" cy="1052"/>
          </a:xfrm>
        </p:grpSpPr>
        <p:sp>
          <p:nvSpPr>
            <p:cNvPr id="28953" name="AutoShape 7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954" name="Freeform 7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955" name="Freeform 7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956" name="Freeform 7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957" name="Group 75"/>
            <p:cNvGrpSpPr>
              <a:grpSpLocks/>
            </p:cNvGrpSpPr>
            <p:nvPr/>
          </p:nvGrpSpPr>
          <p:grpSpPr bwMode="auto">
            <a:xfrm>
              <a:off x="2889" y="957"/>
              <a:ext cx="348" cy="510"/>
              <a:chOff x="2784" y="3210"/>
              <a:chExt cx="523" cy="772"/>
            </a:xfrm>
          </p:grpSpPr>
          <p:sp>
            <p:nvSpPr>
              <p:cNvPr id="28958" name="AutoShape 7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959" name="AutoShape 7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8960" name="AutoShape 7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961" name="Oval 7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8691" name="AutoShape 80"/>
          <p:cNvSpPr>
            <a:spLocks noChangeArrowheads="1"/>
          </p:cNvSpPr>
          <p:nvPr/>
        </p:nvSpPr>
        <p:spPr bwMode="auto">
          <a:xfrm>
            <a:off x="124460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8692" name="AutoShape 81"/>
          <p:cNvSpPr>
            <a:spLocks noChangeArrowheads="1"/>
          </p:cNvSpPr>
          <p:nvPr/>
        </p:nvSpPr>
        <p:spPr bwMode="auto">
          <a:xfrm>
            <a:off x="131286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8693" name="AutoShape 82"/>
          <p:cNvSpPr>
            <a:spLocks noChangeArrowheads="1"/>
          </p:cNvSpPr>
          <p:nvPr/>
        </p:nvSpPr>
        <p:spPr bwMode="auto">
          <a:xfrm>
            <a:off x="138112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8694" name="Text Box 83"/>
          <p:cNvSpPr txBox="1">
            <a:spLocks noChangeArrowheads="1"/>
          </p:cNvSpPr>
          <p:nvPr/>
        </p:nvSpPr>
        <p:spPr bwMode="auto">
          <a:xfrm>
            <a:off x="4757738" y="3698875"/>
            <a:ext cx="152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28695" name="Group 84"/>
          <p:cNvGrpSpPr>
            <a:grpSpLocks/>
          </p:cNvGrpSpPr>
          <p:nvPr/>
        </p:nvGrpSpPr>
        <p:grpSpPr bwMode="auto">
          <a:xfrm>
            <a:off x="4970463" y="4011613"/>
            <a:ext cx="1047750" cy="717550"/>
            <a:chOff x="2387" y="675"/>
            <a:chExt cx="814" cy="558"/>
          </a:xfrm>
        </p:grpSpPr>
        <p:sp>
          <p:nvSpPr>
            <p:cNvPr id="28936" name="Freeform 8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37" name="Freeform 8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38" name="AutoShape 8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8939" name="AutoShape 8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8940" name="Freeform 8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8941" name="Freeform 9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42" name="Freeform 9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43" name="Freeform 9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44" name="Freeform 9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45" name="Freeform 9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46" name="Freeform 9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947" name="Oval 9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8948" name="Freeform 9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49" name="Freeform 9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50" name="Oval 9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8951" name="Freeform 10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52" name="Freeform 10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8696" name="Group 102"/>
          <p:cNvGrpSpPr>
            <a:grpSpLocks/>
          </p:cNvGrpSpPr>
          <p:nvPr/>
        </p:nvGrpSpPr>
        <p:grpSpPr bwMode="auto">
          <a:xfrm>
            <a:off x="4970463" y="4895850"/>
            <a:ext cx="1047750" cy="717550"/>
            <a:chOff x="2387" y="675"/>
            <a:chExt cx="814" cy="558"/>
          </a:xfrm>
        </p:grpSpPr>
        <p:sp>
          <p:nvSpPr>
            <p:cNvPr id="28919" name="Freeform 10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20" name="Freeform 10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21" name="AutoShape 10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8922" name="AutoShape 10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8923" name="Freeform 10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8924" name="Freeform 10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25" name="Freeform 10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26" name="Freeform 11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27" name="Freeform 11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28" name="Freeform 11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29" name="Freeform 11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930" name="Oval 11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8931" name="Freeform 11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32" name="Freeform 11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33" name="Oval 11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8934" name="Freeform 11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35" name="Freeform 11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8697" name="Group 120"/>
          <p:cNvGrpSpPr>
            <a:grpSpLocks/>
          </p:cNvGrpSpPr>
          <p:nvPr/>
        </p:nvGrpSpPr>
        <p:grpSpPr bwMode="auto">
          <a:xfrm>
            <a:off x="4967288" y="5703888"/>
            <a:ext cx="1047750" cy="717550"/>
            <a:chOff x="2387" y="675"/>
            <a:chExt cx="814" cy="558"/>
          </a:xfrm>
        </p:grpSpPr>
        <p:sp>
          <p:nvSpPr>
            <p:cNvPr id="28902" name="Freeform 121"/>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03" name="Freeform 122"/>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04" name="AutoShape 123"/>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8905" name="AutoShape 124"/>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8906" name="Freeform 125"/>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8907" name="Freeform 126"/>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08" name="Freeform 127"/>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909" name="Freeform 128"/>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10" name="Freeform 129"/>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11" name="Freeform 130"/>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12" name="Freeform 131"/>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913" name="Oval 132"/>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8914" name="Freeform 133"/>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15" name="Freeform 134"/>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16" name="Oval 135"/>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8917" name="Freeform 136"/>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18" name="Freeform 137"/>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698" name="Line 138"/>
          <p:cNvSpPr>
            <a:spLocks noChangeShapeType="1"/>
          </p:cNvSpPr>
          <p:nvPr/>
        </p:nvSpPr>
        <p:spPr bwMode="auto">
          <a:xfrm>
            <a:off x="4127500" y="347662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99" name="Text Box 139"/>
          <p:cNvSpPr txBox="1">
            <a:spLocks noChangeArrowheads="1"/>
          </p:cNvSpPr>
          <p:nvPr/>
        </p:nvSpPr>
        <p:spPr bwMode="auto">
          <a:xfrm>
            <a:off x="3621088"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form</a:t>
            </a:r>
          </a:p>
        </p:txBody>
      </p:sp>
      <p:grpSp>
        <p:nvGrpSpPr>
          <p:cNvPr id="28700" name="Group 140"/>
          <p:cNvGrpSpPr>
            <a:grpSpLocks/>
          </p:cNvGrpSpPr>
          <p:nvPr/>
        </p:nvGrpSpPr>
        <p:grpSpPr bwMode="auto">
          <a:xfrm>
            <a:off x="3797300" y="4046538"/>
            <a:ext cx="633413" cy="949325"/>
            <a:chOff x="3623" y="585"/>
            <a:chExt cx="540" cy="810"/>
          </a:xfrm>
        </p:grpSpPr>
        <p:sp>
          <p:nvSpPr>
            <p:cNvPr id="28858" name="AutoShape 14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8859" name="Group 142"/>
            <p:cNvGrpSpPr>
              <a:grpSpLocks/>
            </p:cNvGrpSpPr>
            <p:nvPr/>
          </p:nvGrpSpPr>
          <p:grpSpPr bwMode="auto">
            <a:xfrm>
              <a:off x="3674" y="1000"/>
              <a:ext cx="437" cy="329"/>
              <a:chOff x="1048" y="2742"/>
              <a:chExt cx="592" cy="445"/>
            </a:xfrm>
          </p:grpSpPr>
          <p:sp>
            <p:nvSpPr>
              <p:cNvPr id="28873" name="Freeform 14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74" name="Freeform 14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75" name="Freeform 14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76" name="Freeform 14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77" name="Freeform 14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78" name="Freeform 14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79" name="Freeform 14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80" name="Freeform 15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81" name="Freeform 15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82" name="Freeform 15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83" name="Freeform 15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84" name="Freeform 15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85" name="Freeform 15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86" name="Freeform 15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87" name="Freeform 15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88" name="Freeform 15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89" name="Freeform 15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90" name="Freeform 16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91" name="Freeform 16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92" name="Freeform 16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93" name="Freeform 16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94" name="Freeform 16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95" name="Freeform 16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96" name="Freeform 16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97" name="Freeform 16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98" name="Freeform 16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99" name="Freeform 16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00" name="Freeform 17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01" name="Freeform 17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860" name="Freeform 17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8861" name="Group 173"/>
            <p:cNvGrpSpPr>
              <a:grpSpLocks/>
            </p:cNvGrpSpPr>
            <p:nvPr/>
          </p:nvGrpSpPr>
          <p:grpSpPr bwMode="auto">
            <a:xfrm>
              <a:off x="3704" y="809"/>
              <a:ext cx="410" cy="0"/>
              <a:chOff x="1073" y="2443"/>
              <a:chExt cx="555" cy="0"/>
            </a:xfrm>
          </p:grpSpPr>
          <p:sp>
            <p:nvSpPr>
              <p:cNvPr id="28870" name="Line 17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71" name="Line 17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72" name="Line 17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8862" name="Group 177"/>
            <p:cNvGrpSpPr>
              <a:grpSpLocks/>
            </p:cNvGrpSpPr>
            <p:nvPr/>
          </p:nvGrpSpPr>
          <p:grpSpPr bwMode="auto">
            <a:xfrm>
              <a:off x="3704" y="880"/>
              <a:ext cx="410" cy="0"/>
              <a:chOff x="1073" y="2443"/>
              <a:chExt cx="555" cy="0"/>
            </a:xfrm>
          </p:grpSpPr>
          <p:sp>
            <p:nvSpPr>
              <p:cNvPr id="28867" name="Line 17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8" name="Line 17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9" name="Line 18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8863" name="Group 181"/>
            <p:cNvGrpSpPr>
              <a:grpSpLocks/>
            </p:cNvGrpSpPr>
            <p:nvPr/>
          </p:nvGrpSpPr>
          <p:grpSpPr bwMode="auto">
            <a:xfrm>
              <a:off x="3704" y="951"/>
              <a:ext cx="410" cy="0"/>
              <a:chOff x="1073" y="2443"/>
              <a:chExt cx="555" cy="0"/>
            </a:xfrm>
          </p:grpSpPr>
          <p:sp>
            <p:nvSpPr>
              <p:cNvPr id="28864" name="Line 18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5" name="Line 18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66" name="Line 18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28701" name="Group 185"/>
          <p:cNvGrpSpPr>
            <a:grpSpLocks/>
          </p:cNvGrpSpPr>
          <p:nvPr/>
        </p:nvGrpSpPr>
        <p:grpSpPr bwMode="auto">
          <a:xfrm>
            <a:off x="3949700" y="4437063"/>
            <a:ext cx="633413" cy="949325"/>
            <a:chOff x="3623" y="585"/>
            <a:chExt cx="540" cy="810"/>
          </a:xfrm>
        </p:grpSpPr>
        <p:sp>
          <p:nvSpPr>
            <p:cNvPr id="28814" name="AutoShape 186"/>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8815" name="Group 187"/>
            <p:cNvGrpSpPr>
              <a:grpSpLocks/>
            </p:cNvGrpSpPr>
            <p:nvPr/>
          </p:nvGrpSpPr>
          <p:grpSpPr bwMode="auto">
            <a:xfrm>
              <a:off x="3674" y="1000"/>
              <a:ext cx="437" cy="329"/>
              <a:chOff x="1048" y="2742"/>
              <a:chExt cx="592" cy="445"/>
            </a:xfrm>
          </p:grpSpPr>
          <p:sp>
            <p:nvSpPr>
              <p:cNvPr id="28829" name="Freeform 188"/>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30" name="Freeform 189"/>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31" name="Freeform 190"/>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32" name="Freeform 191"/>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33" name="Freeform 192"/>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34" name="Freeform 193"/>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35" name="Freeform 194"/>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36" name="Freeform 195"/>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37" name="Freeform 196"/>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38" name="Freeform 197"/>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39" name="Freeform 198"/>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40" name="Freeform 199"/>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41" name="Freeform 200"/>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42" name="Freeform 201"/>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43" name="Freeform 202"/>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44" name="Freeform 203"/>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45" name="Freeform 204"/>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46" name="Freeform 205"/>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47" name="Freeform 206"/>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48" name="Freeform 207"/>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49" name="Freeform 208"/>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50" name="Freeform 209"/>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51" name="Freeform 210"/>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52" name="Freeform 211"/>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53" name="Freeform 212"/>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54" name="Freeform 213"/>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55" name="Freeform 214"/>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56" name="Freeform 215"/>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57" name="Freeform 216"/>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816" name="Freeform 217"/>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8817" name="Group 218"/>
            <p:cNvGrpSpPr>
              <a:grpSpLocks/>
            </p:cNvGrpSpPr>
            <p:nvPr/>
          </p:nvGrpSpPr>
          <p:grpSpPr bwMode="auto">
            <a:xfrm>
              <a:off x="3704" y="809"/>
              <a:ext cx="410" cy="0"/>
              <a:chOff x="1073" y="2443"/>
              <a:chExt cx="555" cy="0"/>
            </a:xfrm>
          </p:grpSpPr>
          <p:sp>
            <p:nvSpPr>
              <p:cNvPr id="28826" name="Line 21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27" name="Line 22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28" name="Line 22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8818" name="Group 222"/>
            <p:cNvGrpSpPr>
              <a:grpSpLocks/>
            </p:cNvGrpSpPr>
            <p:nvPr/>
          </p:nvGrpSpPr>
          <p:grpSpPr bwMode="auto">
            <a:xfrm>
              <a:off x="3704" y="880"/>
              <a:ext cx="410" cy="0"/>
              <a:chOff x="1073" y="2443"/>
              <a:chExt cx="555" cy="0"/>
            </a:xfrm>
          </p:grpSpPr>
          <p:sp>
            <p:nvSpPr>
              <p:cNvPr id="28823" name="Line 22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24" name="Line 22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25" name="Line 22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8819" name="Group 226"/>
            <p:cNvGrpSpPr>
              <a:grpSpLocks/>
            </p:cNvGrpSpPr>
            <p:nvPr/>
          </p:nvGrpSpPr>
          <p:grpSpPr bwMode="auto">
            <a:xfrm>
              <a:off x="3704" y="951"/>
              <a:ext cx="410" cy="0"/>
              <a:chOff x="1073" y="2443"/>
              <a:chExt cx="555" cy="0"/>
            </a:xfrm>
          </p:grpSpPr>
          <p:sp>
            <p:nvSpPr>
              <p:cNvPr id="28820" name="Line 227"/>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21" name="Line 228"/>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22" name="Line 229"/>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28702" name="Group 230"/>
          <p:cNvGrpSpPr>
            <a:grpSpLocks/>
          </p:cNvGrpSpPr>
          <p:nvPr/>
        </p:nvGrpSpPr>
        <p:grpSpPr bwMode="auto">
          <a:xfrm>
            <a:off x="4102100" y="4827588"/>
            <a:ext cx="633413" cy="949325"/>
            <a:chOff x="3623" y="585"/>
            <a:chExt cx="540" cy="810"/>
          </a:xfrm>
        </p:grpSpPr>
        <p:sp>
          <p:nvSpPr>
            <p:cNvPr id="28770" name="AutoShape 23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8771" name="Group 232"/>
            <p:cNvGrpSpPr>
              <a:grpSpLocks/>
            </p:cNvGrpSpPr>
            <p:nvPr/>
          </p:nvGrpSpPr>
          <p:grpSpPr bwMode="auto">
            <a:xfrm>
              <a:off x="3674" y="1000"/>
              <a:ext cx="437" cy="329"/>
              <a:chOff x="1048" y="2742"/>
              <a:chExt cx="592" cy="445"/>
            </a:xfrm>
          </p:grpSpPr>
          <p:sp>
            <p:nvSpPr>
              <p:cNvPr id="28785" name="Freeform 23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86" name="Freeform 23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87" name="Freeform 23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88" name="Freeform 23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89" name="Freeform 23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90" name="Freeform 23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91" name="Freeform 23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92" name="Freeform 24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93" name="Freeform 24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94" name="Freeform 24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95" name="Freeform 24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96" name="Freeform 24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97" name="Freeform 24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98" name="Freeform 24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99" name="Freeform 24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00" name="Freeform 24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01" name="Freeform 24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02" name="Freeform 25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03" name="Freeform 25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04" name="Freeform 25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05" name="Freeform 25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06" name="Freeform 25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07" name="Freeform 25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08" name="Freeform 25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09" name="Freeform 25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10" name="Freeform 25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11" name="Freeform 25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12" name="Freeform 26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13" name="Freeform 26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772" name="Freeform 26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8773" name="Group 263"/>
            <p:cNvGrpSpPr>
              <a:grpSpLocks/>
            </p:cNvGrpSpPr>
            <p:nvPr/>
          </p:nvGrpSpPr>
          <p:grpSpPr bwMode="auto">
            <a:xfrm>
              <a:off x="3704" y="809"/>
              <a:ext cx="410" cy="0"/>
              <a:chOff x="1073" y="2443"/>
              <a:chExt cx="555" cy="0"/>
            </a:xfrm>
          </p:grpSpPr>
          <p:sp>
            <p:nvSpPr>
              <p:cNvPr id="28782" name="Line 26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83" name="Line 26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84" name="Line 26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8774" name="Group 267"/>
            <p:cNvGrpSpPr>
              <a:grpSpLocks/>
            </p:cNvGrpSpPr>
            <p:nvPr/>
          </p:nvGrpSpPr>
          <p:grpSpPr bwMode="auto">
            <a:xfrm>
              <a:off x="3704" y="880"/>
              <a:ext cx="410" cy="0"/>
              <a:chOff x="1073" y="2443"/>
              <a:chExt cx="555" cy="0"/>
            </a:xfrm>
          </p:grpSpPr>
          <p:sp>
            <p:nvSpPr>
              <p:cNvPr id="28779" name="Line 26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80" name="Line 26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81" name="Line 27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8775" name="Group 271"/>
            <p:cNvGrpSpPr>
              <a:grpSpLocks/>
            </p:cNvGrpSpPr>
            <p:nvPr/>
          </p:nvGrpSpPr>
          <p:grpSpPr bwMode="auto">
            <a:xfrm>
              <a:off x="3704" y="951"/>
              <a:ext cx="410" cy="0"/>
              <a:chOff x="1073" y="2443"/>
              <a:chExt cx="555" cy="0"/>
            </a:xfrm>
          </p:grpSpPr>
          <p:sp>
            <p:nvSpPr>
              <p:cNvPr id="28776" name="Line 27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77" name="Line 27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78" name="Line 27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28703" name="Group 275"/>
          <p:cNvGrpSpPr>
            <a:grpSpLocks/>
          </p:cNvGrpSpPr>
          <p:nvPr/>
        </p:nvGrpSpPr>
        <p:grpSpPr bwMode="auto">
          <a:xfrm>
            <a:off x="2219325" y="4017963"/>
            <a:ext cx="1335088" cy="735012"/>
            <a:chOff x="786" y="2531"/>
            <a:chExt cx="841" cy="463"/>
          </a:xfrm>
        </p:grpSpPr>
        <p:sp>
          <p:nvSpPr>
            <p:cNvPr id="28759" name="Freeform 27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8760" name="Line 27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1" name="Line 27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2" name="Line 27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3" name="Freeform 28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64" name="Freeform 28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765" name="Freeform 28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66" name="Freeform 28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67" name="Freeform 28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68" name="Freeform 28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69" name="Freeform 28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8704" name="Group 287"/>
          <p:cNvGrpSpPr>
            <a:grpSpLocks/>
          </p:cNvGrpSpPr>
          <p:nvPr/>
        </p:nvGrpSpPr>
        <p:grpSpPr bwMode="auto">
          <a:xfrm>
            <a:off x="2243138" y="4670425"/>
            <a:ext cx="1335087" cy="735013"/>
            <a:chOff x="786" y="2531"/>
            <a:chExt cx="841" cy="463"/>
          </a:xfrm>
        </p:grpSpPr>
        <p:sp>
          <p:nvSpPr>
            <p:cNvPr id="28748" name="Freeform 288"/>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8749" name="Line 289"/>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50" name="Line 290"/>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51" name="Line 291"/>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52" name="Freeform 292"/>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53" name="Freeform 293"/>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754" name="Freeform 294"/>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55" name="Freeform 295"/>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56" name="Freeform 296"/>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57" name="Freeform 297"/>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758" name="Freeform 298"/>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8705" name="Text Box 299"/>
          <p:cNvSpPr txBox="1">
            <a:spLocks noChangeArrowheads="1"/>
          </p:cNvSpPr>
          <p:nvPr/>
        </p:nvSpPr>
        <p:spPr bwMode="auto">
          <a:xfrm>
            <a:off x="5945188" y="175101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28706" name="Text Box 300"/>
          <p:cNvSpPr txBox="1">
            <a:spLocks noChangeArrowheads="1"/>
          </p:cNvSpPr>
          <p:nvPr/>
        </p:nvSpPr>
        <p:spPr bwMode="auto">
          <a:xfrm>
            <a:off x="6911975" y="2432050"/>
            <a:ext cx="180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coverage term</a:t>
            </a:r>
          </a:p>
        </p:txBody>
      </p:sp>
      <p:sp>
        <p:nvSpPr>
          <p:cNvPr id="28707" name="Line 301"/>
          <p:cNvSpPr>
            <a:spLocks noChangeShapeType="1"/>
          </p:cNvSpPr>
          <p:nvPr/>
        </p:nvSpPr>
        <p:spPr bwMode="auto">
          <a:xfrm flipH="1">
            <a:off x="5986463" y="2357438"/>
            <a:ext cx="5429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08" name="Freeform 302"/>
          <p:cNvSpPr>
            <a:spLocks/>
          </p:cNvSpPr>
          <p:nvPr/>
        </p:nvSpPr>
        <p:spPr bwMode="auto">
          <a:xfrm>
            <a:off x="6275388"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09" name="Line 303"/>
          <p:cNvSpPr>
            <a:spLocks noChangeShapeType="1"/>
          </p:cNvSpPr>
          <p:nvPr/>
        </p:nvSpPr>
        <p:spPr bwMode="auto">
          <a:xfrm flipH="1">
            <a:off x="5986463" y="2928938"/>
            <a:ext cx="528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10" name="Freeform 304"/>
          <p:cNvSpPr>
            <a:spLocks/>
          </p:cNvSpPr>
          <p:nvPr/>
        </p:nvSpPr>
        <p:spPr bwMode="auto">
          <a:xfrm>
            <a:off x="6284913"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711" name="Group 305"/>
          <p:cNvGrpSpPr>
            <a:grpSpLocks/>
          </p:cNvGrpSpPr>
          <p:nvPr/>
        </p:nvGrpSpPr>
        <p:grpSpPr bwMode="auto">
          <a:xfrm>
            <a:off x="6024563" y="4003675"/>
            <a:ext cx="542925" cy="695325"/>
            <a:chOff x="3183" y="2522"/>
            <a:chExt cx="342" cy="438"/>
          </a:xfrm>
        </p:grpSpPr>
        <p:sp>
          <p:nvSpPr>
            <p:cNvPr id="28744" name="Line 30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5" name="Freeform 30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46" name="Line 30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7" name="Freeform 30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8712" name="Group 310"/>
          <p:cNvGrpSpPr>
            <a:grpSpLocks/>
          </p:cNvGrpSpPr>
          <p:nvPr/>
        </p:nvGrpSpPr>
        <p:grpSpPr bwMode="auto">
          <a:xfrm>
            <a:off x="6024563" y="4884738"/>
            <a:ext cx="542925" cy="695325"/>
            <a:chOff x="3183" y="2522"/>
            <a:chExt cx="342" cy="438"/>
          </a:xfrm>
        </p:grpSpPr>
        <p:sp>
          <p:nvSpPr>
            <p:cNvPr id="28740" name="Line 311"/>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1" name="Freeform 312"/>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42" name="Line 313"/>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3" name="Freeform 314"/>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8713" name="Group 315"/>
          <p:cNvGrpSpPr>
            <a:grpSpLocks/>
          </p:cNvGrpSpPr>
          <p:nvPr/>
        </p:nvGrpSpPr>
        <p:grpSpPr bwMode="auto">
          <a:xfrm>
            <a:off x="6024563" y="5722938"/>
            <a:ext cx="542925" cy="695325"/>
            <a:chOff x="3183" y="2522"/>
            <a:chExt cx="342" cy="438"/>
          </a:xfrm>
        </p:grpSpPr>
        <p:sp>
          <p:nvSpPr>
            <p:cNvPr id="28736" name="Line 31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37" name="Freeform 31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38" name="Line 31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39" name="Freeform 31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8714" name="Group 320"/>
          <p:cNvGrpSpPr>
            <a:grpSpLocks/>
          </p:cNvGrpSpPr>
          <p:nvPr/>
        </p:nvGrpSpPr>
        <p:grpSpPr bwMode="auto">
          <a:xfrm>
            <a:off x="6662738" y="2711450"/>
            <a:ext cx="962025" cy="155575"/>
            <a:chOff x="3612" y="3976"/>
            <a:chExt cx="606" cy="98"/>
          </a:xfrm>
        </p:grpSpPr>
        <p:sp>
          <p:nvSpPr>
            <p:cNvPr id="28725" name="Line 321"/>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8726" name="Group 322"/>
            <p:cNvGrpSpPr>
              <a:grpSpLocks/>
            </p:cNvGrpSpPr>
            <p:nvPr/>
          </p:nvGrpSpPr>
          <p:grpSpPr bwMode="auto">
            <a:xfrm>
              <a:off x="3776" y="3976"/>
              <a:ext cx="442" cy="98"/>
              <a:chOff x="3818" y="2409"/>
              <a:chExt cx="865" cy="192"/>
            </a:xfrm>
          </p:grpSpPr>
          <p:sp>
            <p:nvSpPr>
              <p:cNvPr id="28727" name="Freeform 32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8728" name="Freeform 32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8729" name="Freeform 32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730" name="Freeform 32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731" name="Freeform 32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8732" name="Freeform 32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733" name="Freeform 32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734" name="Freeform 33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8735" name="Freeform 33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8715" name="Group 332"/>
          <p:cNvGrpSpPr>
            <a:grpSpLocks/>
          </p:cNvGrpSpPr>
          <p:nvPr/>
        </p:nvGrpSpPr>
        <p:grpSpPr bwMode="auto">
          <a:xfrm>
            <a:off x="6923088" y="2954338"/>
            <a:ext cx="701675" cy="155575"/>
            <a:chOff x="3818" y="2409"/>
            <a:chExt cx="865" cy="192"/>
          </a:xfrm>
        </p:grpSpPr>
        <p:sp>
          <p:nvSpPr>
            <p:cNvPr id="28716" name="Freeform 33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8717" name="Freeform 33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8718" name="Freeform 33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719" name="Freeform 33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720" name="Freeform 33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8721" name="Freeform 33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8722" name="Freeform 33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8723" name="Freeform 34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8724" name="Freeform 34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5581650" y="6159500"/>
            <a:ext cx="962025" cy="155575"/>
            <a:chOff x="3516" y="3880"/>
            <a:chExt cx="606" cy="98"/>
          </a:xfrm>
        </p:grpSpPr>
        <p:sp>
          <p:nvSpPr>
            <p:cNvPr id="30035"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036" name="Group 4"/>
            <p:cNvGrpSpPr>
              <a:grpSpLocks/>
            </p:cNvGrpSpPr>
            <p:nvPr/>
          </p:nvGrpSpPr>
          <p:grpSpPr bwMode="auto">
            <a:xfrm>
              <a:off x="3680" y="3880"/>
              <a:ext cx="442" cy="98"/>
              <a:chOff x="3818" y="2409"/>
              <a:chExt cx="865" cy="192"/>
            </a:xfrm>
          </p:grpSpPr>
          <p:sp>
            <p:nvSpPr>
              <p:cNvPr id="30037"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0038"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0039"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40"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41"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0042"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43"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44"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0045"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9699" name="Group 14"/>
          <p:cNvGrpSpPr>
            <a:grpSpLocks/>
          </p:cNvGrpSpPr>
          <p:nvPr/>
        </p:nvGrpSpPr>
        <p:grpSpPr bwMode="auto">
          <a:xfrm>
            <a:off x="5581650" y="5311775"/>
            <a:ext cx="962025" cy="155575"/>
            <a:chOff x="3516" y="3880"/>
            <a:chExt cx="606" cy="98"/>
          </a:xfrm>
        </p:grpSpPr>
        <p:sp>
          <p:nvSpPr>
            <p:cNvPr id="30024"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025" name="Group 16"/>
            <p:cNvGrpSpPr>
              <a:grpSpLocks/>
            </p:cNvGrpSpPr>
            <p:nvPr/>
          </p:nvGrpSpPr>
          <p:grpSpPr bwMode="auto">
            <a:xfrm>
              <a:off x="3680" y="3880"/>
              <a:ext cx="442" cy="98"/>
              <a:chOff x="3818" y="2409"/>
              <a:chExt cx="865" cy="192"/>
            </a:xfrm>
          </p:grpSpPr>
          <p:sp>
            <p:nvSpPr>
              <p:cNvPr id="30026"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0027"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0028"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29"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30"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0031"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32"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33"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0034"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9700" name="Group 26"/>
          <p:cNvGrpSpPr>
            <a:grpSpLocks/>
          </p:cNvGrpSpPr>
          <p:nvPr/>
        </p:nvGrpSpPr>
        <p:grpSpPr bwMode="auto">
          <a:xfrm>
            <a:off x="5581650" y="4421188"/>
            <a:ext cx="962025" cy="155575"/>
            <a:chOff x="3516" y="3880"/>
            <a:chExt cx="606" cy="98"/>
          </a:xfrm>
        </p:grpSpPr>
        <p:sp>
          <p:nvSpPr>
            <p:cNvPr id="30013"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014" name="Group 28"/>
            <p:cNvGrpSpPr>
              <a:grpSpLocks/>
            </p:cNvGrpSpPr>
            <p:nvPr/>
          </p:nvGrpSpPr>
          <p:grpSpPr bwMode="auto">
            <a:xfrm>
              <a:off x="3680" y="3880"/>
              <a:ext cx="442" cy="98"/>
              <a:chOff x="3818" y="2409"/>
              <a:chExt cx="865" cy="192"/>
            </a:xfrm>
          </p:grpSpPr>
          <p:sp>
            <p:nvSpPr>
              <p:cNvPr id="30015"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0016"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0017"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18"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19"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0020"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021"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022"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0023"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29701" name="Line 38"/>
          <p:cNvSpPr>
            <a:spLocks noChangeShapeType="1"/>
          </p:cNvSpPr>
          <p:nvPr/>
        </p:nvSpPr>
        <p:spPr bwMode="auto">
          <a:xfrm flipH="1">
            <a:off x="5562600" y="3033713"/>
            <a:ext cx="5143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2" name="Line 39"/>
          <p:cNvSpPr>
            <a:spLocks noChangeShapeType="1"/>
          </p:cNvSpPr>
          <p:nvPr/>
        </p:nvSpPr>
        <p:spPr bwMode="auto">
          <a:xfrm flipV="1">
            <a:off x="4500563" y="1774825"/>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3" name="Rectangle 40"/>
          <p:cNvSpPr>
            <a:spLocks noGrp="1" noChangeArrowheads="1"/>
          </p:cNvSpPr>
          <p:nvPr>
            <p:ph type="title"/>
          </p:nvPr>
        </p:nvSpPr>
        <p:spPr/>
        <p:txBody>
          <a:bodyPr/>
          <a:lstStyle/>
          <a:p>
            <a:pPr eaLnBrk="1" hangingPunct="1"/>
            <a:r>
              <a:rPr lang="en-US" smtClean="0"/>
              <a:t>Premium</a:t>
            </a:r>
          </a:p>
        </p:txBody>
      </p:sp>
      <p:sp>
        <p:nvSpPr>
          <p:cNvPr id="29704" name="Rectangle 349"/>
          <p:cNvSpPr>
            <a:spLocks noGrp="1" noChangeArrowheads="1"/>
          </p:cNvSpPr>
          <p:nvPr>
            <p:ph idx="1"/>
          </p:nvPr>
        </p:nvSpPr>
        <p:spPr>
          <a:xfrm>
            <a:off x="519113" y="914400"/>
            <a:ext cx="2403475" cy="5486400"/>
          </a:xfrm>
        </p:spPr>
        <p:txBody>
          <a:bodyPr/>
          <a:lstStyle/>
          <a:p>
            <a:pPr>
              <a:buFont typeface="Arial" charset="0"/>
              <a:buChar char="•"/>
            </a:pPr>
            <a:r>
              <a:rPr lang="en-US" smtClean="0"/>
              <a:t>The </a:t>
            </a:r>
            <a:r>
              <a:rPr lang="en-US" b="1" smtClean="0"/>
              <a:t>premium</a:t>
            </a:r>
            <a:r>
              <a:rPr lang="en-US" smtClean="0"/>
              <a:t> is the money the account pays for the policy</a:t>
            </a:r>
          </a:p>
        </p:txBody>
      </p:sp>
      <p:sp>
        <p:nvSpPr>
          <p:cNvPr id="29705" name="Text Box 41"/>
          <p:cNvSpPr txBox="1">
            <a:spLocks noChangeArrowheads="1"/>
          </p:cNvSpPr>
          <p:nvPr/>
        </p:nvSpPr>
        <p:spPr bwMode="auto">
          <a:xfrm>
            <a:off x="247650" y="36988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29706" name="Text Box 42"/>
          <p:cNvSpPr txBox="1">
            <a:spLocks noChangeArrowheads="1"/>
          </p:cNvSpPr>
          <p:nvPr/>
        </p:nvSpPr>
        <p:spPr bwMode="auto">
          <a:xfrm>
            <a:off x="1335088"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29707" name="Text Box 43"/>
          <p:cNvSpPr txBox="1">
            <a:spLocks noChangeArrowheads="1"/>
          </p:cNvSpPr>
          <p:nvPr/>
        </p:nvSpPr>
        <p:spPr bwMode="auto">
          <a:xfrm>
            <a:off x="2713038" y="24907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29708" name="Line 44"/>
          <p:cNvSpPr>
            <a:spLocks noChangeShapeType="1"/>
          </p:cNvSpPr>
          <p:nvPr/>
        </p:nvSpPr>
        <p:spPr bwMode="auto">
          <a:xfrm>
            <a:off x="698500" y="3479800"/>
            <a:ext cx="63849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9" name="Line 45"/>
          <p:cNvSpPr>
            <a:spLocks noChangeShapeType="1"/>
          </p:cNvSpPr>
          <p:nvPr/>
        </p:nvSpPr>
        <p:spPr bwMode="auto">
          <a:xfrm>
            <a:off x="71755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10" name="Line 46"/>
          <p:cNvSpPr>
            <a:spLocks noChangeShapeType="1"/>
          </p:cNvSpPr>
          <p:nvPr/>
        </p:nvSpPr>
        <p:spPr bwMode="auto">
          <a:xfrm>
            <a:off x="450215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11" name="Line 47"/>
          <p:cNvSpPr>
            <a:spLocks noChangeShapeType="1"/>
          </p:cNvSpPr>
          <p:nvPr/>
        </p:nvSpPr>
        <p:spPr bwMode="auto">
          <a:xfrm>
            <a:off x="1912938"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12" name="Text Box 48"/>
          <p:cNvSpPr txBox="1">
            <a:spLocks noChangeArrowheads="1"/>
          </p:cNvSpPr>
          <p:nvPr/>
        </p:nvSpPr>
        <p:spPr bwMode="auto">
          <a:xfrm>
            <a:off x="2640013" y="12795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29713" name="Group 49"/>
          <p:cNvGrpSpPr>
            <a:grpSpLocks/>
          </p:cNvGrpSpPr>
          <p:nvPr/>
        </p:nvGrpSpPr>
        <p:grpSpPr bwMode="auto">
          <a:xfrm>
            <a:off x="4037013" y="909638"/>
            <a:ext cx="1046162" cy="863600"/>
            <a:chOff x="465" y="602"/>
            <a:chExt cx="798" cy="659"/>
          </a:xfrm>
        </p:grpSpPr>
        <p:sp>
          <p:nvSpPr>
            <p:cNvPr id="29993" name="AutoShape 5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29994" name="Rectangle 5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29995" name="Rectangle 5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29996" name="Rectangle 5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29997" name="Rectangle 5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9998" name="Rectangle 5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9999" name="Line 5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00" name="Line 5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001" name="Group 58"/>
            <p:cNvGrpSpPr>
              <a:grpSpLocks/>
            </p:cNvGrpSpPr>
            <p:nvPr/>
          </p:nvGrpSpPr>
          <p:grpSpPr bwMode="auto">
            <a:xfrm>
              <a:off x="575" y="644"/>
              <a:ext cx="508" cy="139"/>
              <a:chOff x="3046" y="1026"/>
              <a:chExt cx="502" cy="138"/>
            </a:xfrm>
          </p:grpSpPr>
          <p:sp>
            <p:nvSpPr>
              <p:cNvPr id="30002" name="Line 5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03" name="Line 6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04" name="Line 6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05" name="Line 6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06" name="Line 6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07" name="Line 6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008" name="Oval 6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009" name="Freeform 6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010" name="Freeform 6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011" name="Freeform 6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012" name="Freeform 6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9714" name="Group 70"/>
          <p:cNvGrpSpPr>
            <a:grpSpLocks/>
          </p:cNvGrpSpPr>
          <p:nvPr/>
        </p:nvGrpSpPr>
        <p:grpSpPr bwMode="auto">
          <a:xfrm>
            <a:off x="3960813" y="2044700"/>
            <a:ext cx="1057275" cy="1190625"/>
            <a:chOff x="2324" y="435"/>
            <a:chExt cx="933" cy="1052"/>
          </a:xfrm>
        </p:grpSpPr>
        <p:sp>
          <p:nvSpPr>
            <p:cNvPr id="29984" name="AutoShape 7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9985" name="Freeform 7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986" name="Freeform 7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987" name="Freeform 7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988" name="Group 75"/>
            <p:cNvGrpSpPr>
              <a:grpSpLocks/>
            </p:cNvGrpSpPr>
            <p:nvPr/>
          </p:nvGrpSpPr>
          <p:grpSpPr bwMode="auto">
            <a:xfrm>
              <a:off x="2889" y="957"/>
              <a:ext cx="348" cy="510"/>
              <a:chOff x="2784" y="3210"/>
              <a:chExt cx="523" cy="772"/>
            </a:xfrm>
          </p:grpSpPr>
          <p:sp>
            <p:nvSpPr>
              <p:cNvPr id="29989" name="AutoShape 7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9990" name="AutoShape 7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9991" name="AutoShape 7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9992" name="Oval 7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9715" name="AutoShape 80"/>
          <p:cNvSpPr>
            <a:spLocks noChangeArrowheads="1"/>
          </p:cNvSpPr>
          <p:nvPr/>
        </p:nvSpPr>
        <p:spPr bwMode="auto">
          <a:xfrm>
            <a:off x="27305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9716" name="AutoShape 81"/>
          <p:cNvSpPr>
            <a:spLocks noChangeArrowheads="1"/>
          </p:cNvSpPr>
          <p:nvPr/>
        </p:nvSpPr>
        <p:spPr bwMode="auto">
          <a:xfrm>
            <a:off x="34131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9717" name="AutoShape 82"/>
          <p:cNvSpPr>
            <a:spLocks noChangeArrowheads="1"/>
          </p:cNvSpPr>
          <p:nvPr/>
        </p:nvSpPr>
        <p:spPr bwMode="auto">
          <a:xfrm>
            <a:off x="40957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29718" name="Text Box 83"/>
          <p:cNvSpPr txBox="1">
            <a:spLocks noChangeArrowheads="1"/>
          </p:cNvSpPr>
          <p:nvPr/>
        </p:nvSpPr>
        <p:spPr bwMode="auto">
          <a:xfrm>
            <a:off x="3786188" y="3698875"/>
            <a:ext cx="152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29719" name="Group 84"/>
          <p:cNvGrpSpPr>
            <a:grpSpLocks/>
          </p:cNvGrpSpPr>
          <p:nvPr/>
        </p:nvGrpSpPr>
        <p:grpSpPr bwMode="auto">
          <a:xfrm>
            <a:off x="3998913" y="4011613"/>
            <a:ext cx="1047750" cy="717550"/>
            <a:chOff x="2387" y="675"/>
            <a:chExt cx="814" cy="558"/>
          </a:xfrm>
        </p:grpSpPr>
        <p:sp>
          <p:nvSpPr>
            <p:cNvPr id="29967" name="Freeform 8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68" name="Freeform 8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69" name="AutoShape 8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9970" name="AutoShape 8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9971" name="Freeform 8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9972" name="Freeform 9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73" name="Freeform 9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74" name="Freeform 9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75" name="Freeform 9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76" name="Freeform 9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77" name="Freeform 9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978" name="Oval 9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9979" name="Freeform 9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80" name="Freeform 9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81" name="Oval 9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9982" name="Freeform 10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83" name="Freeform 10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9720" name="Group 102"/>
          <p:cNvGrpSpPr>
            <a:grpSpLocks/>
          </p:cNvGrpSpPr>
          <p:nvPr/>
        </p:nvGrpSpPr>
        <p:grpSpPr bwMode="auto">
          <a:xfrm>
            <a:off x="3998913" y="4895850"/>
            <a:ext cx="1047750" cy="717550"/>
            <a:chOff x="2387" y="675"/>
            <a:chExt cx="814" cy="558"/>
          </a:xfrm>
        </p:grpSpPr>
        <p:sp>
          <p:nvSpPr>
            <p:cNvPr id="29950" name="Freeform 10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51" name="Freeform 10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52" name="AutoShape 10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9953" name="AutoShape 10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9954" name="Freeform 10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9955" name="Freeform 10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56" name="Freeform 10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57" name="Freeform 11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58" name="Freeform 11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59" name="Freeform 11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60" name="Freeform 11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961" name="Oval 11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9962" name="Freeform 11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63" name="Freeform 11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64" name="Oval 11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9965" name="Freeform 11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66" name="Freeform 11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9721" name="Group 120"/>
          <p:cNvGrpSpPr>
            <a:grpSpLocks/>
          </p:cNvGrpSpPr>
          <p:nvPr/>
        </p:nvGrpSpPr>
        <p:grpSpPr bwMode="auto">
          <a:xfrm>
            <a:off x="3995738" y="5703888"/>
            <a:ext cx="1047750" cy="717550"/>
            <a:chOff x="2387" y="675"/>
            <a:chExt cx="814" cy="558"/>
          </a:xfrm>
        </p:grpSpPr>
        <p:sp>
          <p:nvSpPr>
            <p:cNvPr id="29933" name="Freeform 121"/>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34" name="Freeform 122"/>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35" name="AutoShape 123"/>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9936" name="AutoShape 124"/>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9937" name="Freeform 125"/>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9938" name="Freeform 126"/>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39" name="Freeform 127"/>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940" name="Freeform 128"/>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41" name="Freeform 129"/>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42" name="Freeform 130"/>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43" name="Freeform 131"/>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944" name="Oval 132"/>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9945" name="Freeform 133"/>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46" name="Freeform 134"/>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47" name="Oval 135"/>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9948" name="Freeform 136"/>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49" name="Freeform 137"/>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722" name="Line 138"/>
          <p:cNvSpPr>
            <a:spLocks noChangeShapeType="1"/>
          </p:cNvSpPr>
          <p:nvPr/>
        </p:nvSpPr>
        <p:spPr bwMode="auto">
          <a:xfrm>
            <a:off x="3155950" y="347662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23" name="Text Box 139"/>
          <p:cNvSpPr txBox="1">
            <a:spLocks noChangeArrowheads="1"/>
          </p:cNvSpPr>
          <p:nvPr/>
        </p:nvSpPr>
        <p:spPr bwMode="auto">
          <a:xfrm>
            <a:off x="2649538"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form</a:t>
            </a:r>
          </a:p>
        </p:txBody>
      </p:sp>
      <p:grpSp>
        <p:nvGrpSpPr>
          <p:cNvPr id="29724" name="Group 140"/>
          <p:cNvGrpSpPr>
            <a:grpSpLocks/>
          </p:cNvGrpSpPr>
          <p:nvPr/>
        </p:nvGrpSpPr>
        <p:grpSpPr bwMode="auto">
          <a:xfrm>
            <a:off x="2825750" y="4046538"/>
            <a:ext cx="633413" cy="949325"/>
            <a:chOff x="3623" y="585"/>
            <a:chExt cx="540" cy="810"/>
          </a:xfrm>
        </p:grpSpPr>
        <p:sp>
          <p:nvSpPr>
            <p:cNvPr id="29889" name="AutoShape 14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9890" name="Group 142"/>
            <p:cNvGrpSpPr>
              <a:grpSpLocks/>
            </p:cNvGrpSpPr>
            <p:nvPr/>
          </p:nvGrpSpPr>
          <p:grpSpPr bwMode="auto">
            <a:xfrm>
              <a:off x="3674" y="1000"/>
              <a:ext cx="437" cy="329"/>
              <a:chOff x="1048" y="2742"/>
              <a:chExt cx="592" cy="445"/>
            </a:xfrm>
          </p:grpSpPr>
          <p:sp>
            <p:nvSpPr>
              <p:cNvPr id="29904" name="Freeform 14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05" name="Freeform 14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06" name="Freeform 14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07" name="Freeform 14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08" name="Freeform 14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09" name="Freeform 14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10" name="Freeform 14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11" name="Freeform 15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12" name="Freeform 15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13" name="Freeform 15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14" name="Freeform 15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15" name="Freeform 15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16" name="Freeform 15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17" name="Freeform 15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18" name="Freeform 15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19" name="Freeform 15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20" name="Freeform 15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21" name="Freeform 16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22" name="Freeform 16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23" name="Freeform 16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24" name="Freeform 16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25" name="Freeform 16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26" name="Freeform 16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27" name="Freeform 16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28" name="Freeform 16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29" name="Freeform 16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30" name="Freeform 16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31" name="Freeform 17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32" name="Freeform 17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891" name="Freeform 17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9892" name="Group 173"/>
            <p:cNvGrpSpPr>
              <a:grpSpLocks/>
            </p:cNvGrpSpPr>
            <p:nvPr/>
          </p:nvGrpSpPr>
          <p:grpSpPr bwMode="auto">
            <a:xfrm>
              <a:off x="3704" y="809"/>
              <a:ext cx="410" cy="0"/>
              <a:chOff x="1073" y="2443"/>
              <a:chExt cx="555" cy="0"/>
            </a:xfrm>
          </p:grpSpPr>
          <p:sp>
            <p:nvSpPr>
              <p:cNvPr id="29901" name="Line 17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902" name="Line 17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903" name="Line 17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9893" name="Group 177"/>
            <p:cNvGrpSpPr>
              <a:grpSpLocks/>
            </p:cNvGrpSpPr>
            <p:nvPr/>
          </p:nvGrpSpPr>
          <p:grpSpPr bwMode="auto">
            <a:xfrm>
              <a:off x="3704" y="880"/>
              <a:ext cx="410" cy="0"/>
              <a:chOff x="1073" y="2443"/>
              <a:chExt cx="555" cy="0"/>
            </a:xfrm>
          </p:grpSpPr>
          <p:sp>
            <p:nvSpPr>
              <p:cNvPr id="29898" name="Line 17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99" name="Line 17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900" name="Line 18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9894" name="Group 181"/>
            <p:cNvGrpSpPr>
              <a:grpSpLocks/>
            </p:cNvGrpSpPr>
            <p:nvPr/>
          </p:nvGrpSpPr>
          <p:grpSpPr bwMode="auto">
            <a:xfrm>
              <a:off x="3704" y="951"/>
              <a:ext cx="410" cy="0"/>
              <a:chOff x="1073" y="2443"/>
              <a:chExt cx="555" cy="0"/>
            </a:xfrm>
          </p:grpSpPr>
          <p:sp>
            <p:nvSpPr>
              <p:cNvPr id="29895" name="Line 18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96" name="Line 18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97" name="Line 18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29725" name="Group 185"/>
          <p:cNvGrpSpPr>
            <a:grpSpLocks/>
          </p:cNvGrpSpPr>
          <p:nvPr/>
        </p:nvGrpSpPr>
        <p:grpSpPr bwMode="auto">
          <a:xfrm>
            <a:off x="2978150" y="4437063"/>
            <a:ext cx="633413" cy="949325"/>
            <a:chOff x="3623" y="585"/>
            <a:chExt cx="540" cy="810"/>
          </a:xfrm>
        </p:grpSpPr>
        <p:sp>
          <p:nvSpPr>
            <p:cNvPr id="29845" name="AutoShape 186"/>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9846" name="Group 187"/>
            <p:cNvGrpSpPr>
              <a:grpSpLocks/>
            </p:cNvGrpSpPr>
            <p:nvPr/>
          </p:nvGrpSpPr>
          <p:grpSpPr bwMode="auto">
            <a:xfrm>
              <a:off x="3674" y="1000"/>
              <a:ext cx="437" cy="329"/>
              <a:chOff x="1048" y="2742"/>
              <a:chExt cx="592" cy="445"/>
            </a:xfrm>
          </p:grpSpPr>
          <p:sp>
            <p:nvSpPr>
              <p:cNvPr id="29860" name="Freeform 188"/>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61" name="Freeform 189"/>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62" name="Freeform 190"/>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63" name="Freeform 191"/>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64" name="Freeform 192"/>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65" name="Freeform 193"/>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66" name="Freeform 194"/>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67" name="Freeform 195"/>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68" name="Freeform 196"/>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69" name="Freeform 197"/>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70" name="Freeform 198"/>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71" name="Freeform 199"/>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72" name="Freeform 200"/>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73" name="Freeform 201"/>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74" name="Freeform 202"/>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75" name="Freeform 203"/>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76" name="Freeform 204"/>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77" name="Freeform 205"/>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78" name="Freeform 206"/>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79" name="Freeform 207"/>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80" name="Freeform 208"/>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81" name="Freeform 209"/>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82" name="Freeform 210"/>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83" name="Freeform 211"/>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84" name="Freeform 212"/>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85" name="Freeform 213"/>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86" name="Freeform 214"/>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87" name="Freeform 215"/>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88" name="Freeform 216"/>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847" name="Freeform 217"/>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9848" name="Group 218"/>
            <p:cNvGrpSpPr>
              <a:grpSpLocks/>
            </p:cNvGrpSpPr>
            <p:nvPr/>
          </p:nvGrpSpPr>
          <p:grpSpPr bwMode="auto">
            <a:xfrm>
              <a:off x="3704" y="809"/>
              <a:ext cx="410" cy="0"/>
              <a:chOff x="1073" y="2443"/>
              <a:chExt cx="555" cy="0"/>
            </a:xfrm>
          </p:grpSpPr>
          <p:sp>
            <p:nvSpPr>
              <p:cNvPr id="29857" name="Line 21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58" name="Line 22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59" name="Line 22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9849" name="Group 222"/>
            <p:cNvGrpSpPr>
              <a:grpSpLocks/>
            </p:cNvGrpSpPr>
            <p:nvPr/>
          </p:nvGrpSpPr>
          <p:grpSpPr bwMode="auto">
            <a:xfrm>
              <a:off x="3704" y="880"/>
              <a:ext cx="410" cy="0"/>
              <a:chOff x="1073" y="2443"/>
              <a:chExt cx="555" cy="0"/>
            </a:xfrm>
          </p:grpSpPr>
          <p:sp>
            <p:nvSpPr>
              <p:cNvPr id="29854" name="Line 22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55" name="Line 22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56" name="Line 22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9850" name="Group 226"/>
            <p:cNvGrpSpPr>
              <a:grpSpLocks/>
            </p:cNvGrpSpPr>
            <p:nvPr/>
          </p:nvGrpSpPr>
          <p:grpSpPr bwMode="auto">
            <a:xfrm>
              <a:off x="3704" y="951"/>
              <a:ext cx="410" cy="0"/>
              <a:chOff x="1073" y="2443"/>
              <a:chExt cx="555" cy="0"/>
            </a:xfrm>
          </p:grpSpPr>
          <p:sp>
            <p:nvSpPr>
              <p:cNvPr id="29851" name="Line 227"/>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52" name="Line 228"/>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53" name="Line 229"/>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29726" name="Group 230"/>
          <p:cNvGrpSpPr>
            <a:grpSpLocks/>
          </p:cNvGrpSpPr>
          <p:nvPr/>
        </p:nvGrpSpPr>
        <p:grpSpPr bwMode="auto">
          <a:xfrm>
            <a:off x="3130550" y="4827588"/>
            <a:ext cx="633413" cy="949325"/>
            <a:chOff x="3623" y="585"/>
            <a:chExt cx="540" cy="810"/>
          </a:xfrm>
        </p:grpSpPr>
        <p:sp>
          <p:nvSpPr>
            <p:cNvPr id="29801" name="AutoShape 23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29802" name="Group 232"/>
            <p:cNvGrpSpPr>
              <a:grpSpLocks/>
            </p:cNvGrpSpPr>
            <p:nvPr/>
          </p:nvGrpSpPr>
          <p:grpSpPr bwMode="auto">
            <a:xfrm>
              <a:off x="3674" y="1000"/>
              <a:ext cx="437" cy="329"/>
              <a:chOff x="1048" y="2742"/>
              <a:chExt cx="592" cy="445"/>
            </a:xfrm>
          </p:grpSpPr>
          <p:sp>
            <p:nvSpPr>
              <p:cNvPr id="29816" name="Freeform 23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7" name="Freeform 23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8" name="Freeform 23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19" name="Freeform 23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0" name="Freeform 23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1" name="Freeform 23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2" name="Freeform 23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3" name="Freeform 24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4" name="Freeform 24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5" name="Freeform 24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6" name="Freeform 24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7" name="Freeform 24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8" name="Freeform 24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29" name="Freeform 24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0" name="Freeform 24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1" name="Freeform 24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2" name="Freeform 24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3" name="Freeform 25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4" name="Freeform 25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5" name="Freeform 25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6" name="Freeform 25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7" name="Freeform 25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8" name="Freeform 25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39" name="Freeform 25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40" name="Freeform 25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41" name="Freeform 25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42" name="Freeform 25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43" name="Freeform 26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44" name="Freeform 26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803" name="Freeform 26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9804" name="Group 263"/>
            <p:cNvGrpSpPr>
              <a:grpSpLocks/>
            </p:cNvGrpSpPr>
            <p:nvPr/>
          </p:nvGrpSpPr>
          <p:grpSpPr bwMode="auto">
            <a:xfrm>
              <a:off x="3704" y="809"/>
              <a:ext cx="410" cy="0"/>
              <a:chOff x="1073" y="2443"/>
              <a:chExt cx="555" cy="0"/>
            </a:xfrm>
          </p:grpSpPr>
          <p:sp>
            <p:nvSpPr>
              <p:cNvPr id="29813" name="Line 26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14" name="Line 26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15" name="Line 26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9805" name="Group 267"/>
            <p:cNvGrpSpPr>
              <a:grpSpLocks/>
            </p:cNvGrpSpPr>
            <p:nvPr/>
          </p:nvGrpSpPr>
          <p:grpSpPr bwMode="auto">
            <a:xfrm>
              <a:off x="3704" y="880"/>
              <a:ext cx="410" cy="0"/>
              <a:chOff x="1073" y="2443"/>
              <a:chExt cx="555" cy="0"/>
            </a:xfrm>
          </p:grpSpPr>
          <p:sp>
            <p:nvSpPr>
              <p:cNvPr id="29810" name="Line 26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11" name="Line 26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12" name="Line 27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9806" name="Group 271"/>
            <p:cNvGrpSpPr>
              <a:grpSpLocks/>
            </p:cNvGrpSpPr>
            <p:nvPr/>
          </p:nvGrpSpPr>
          <p:grpSpPr bwMode="auto">
            <a:xfrm>
              <a:off x="3704" y="951"/>
              <a:ext cx="410" cy="0"/>
              <a:chOff x="1073" y="2443"/>
              <a:chExt cx="555" cy="0"/>
            </a:xfrm>
          </p:grpSpPr>
          <p:sp>
            <p:nvSpPr>
              <p:cNvPr id="29807" name="Line 27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08" name="Line 27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809" name="Line 27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29727" name="Line 275"/>
          <p:cNvSpPr>
            <a:spLocks noChangeShapeType="1"/>
          </p:cNvSpPr>
          <p:nvPr/>
        </p:nvSpPr>
        <p:spPr bwMode="auto">
          <a:xfrm>
            <a:off x="7088188"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28" name="Text Box 276"/>
          <p:cNvSpPr txBox="1">
            <a:spLocks noChangeArrowheads="1"/>
          </p:cNvSpPr>
          <p:nvPr/>
        </p:nvSpPr>
        <p:spPr bwMode="auto">
          <a:xfrm>
            <a:off x="6462713"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premium</a:t>
            </a:r>
          </a:p>
        </p:txBody>
      </p:sp>
      <p:grpSp>
        <p:nvGrpSpPr>
          <p:cNvPr id="29729" name="Group 277"/>
          <p:cNvGrpSpPr>
            <a:grpSpLocks/>
          </p:cNvGrpSpPr>
          <p:nvPr/>
        </p:nvGrpSpPr>
        <p:grpSpPr bwMode="auto">
          <a:xfrm>
            <a:off x="6691313" y="4041775"/>
            <a:ext cx="977900" cy="966788"/>
            <a:chOff x="3131" y="3139"/>
            <a:chExt cx="711" cy="702"/>
          </a:xfrm>
        </p:grpSpPr>
        <p:sp>
          <p:nvSpPr>
            <p:cNvPr id="29797" name="Freeform 278"/>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29798" name="Freeform 279"/>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99" name="Oval 280"/>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29800" name="Picture 28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30" name="Group 282"/>
          <p:cNvGrpSpPr>
            <a:grpSpLocks/>
          </p:cNvGrpSpPr>
          <p:nvPr/>
        </p:nvGrpSpPr>
        <p:grpSpPr bwMode="auto">
          <a:xfrm>
            <a:off x="1247775" y="4017963"/>
            <a:ext cx="1335088" cy="735012"/>
            <a:chOff x="786" y="2531"/>
            <a:chExt cx="841" cy="463"/>
          </a:xfrm>
        </p:grpSpPr>
        <p:sp>
          <p:nvSpPr>
            <p:cNvPr id="29786" name="Freeform 28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9787" name="Line 28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88" name="Line 28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89" name="Line 28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0" name="Freeform 28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91" name="Freeform 28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92" name="Freeform 28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93" name="Freeform 29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94" name="Freeform 29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95" name="Freeform 29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96" name="Freeform 29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9731" name="Group 294"/>
          <p:cNvGrpSpPr>
            <a:grpSpLocks/>
          </p:cNvGrpSpPr>
          <p:nvPr/>
        </p:nvGrpSpPr>
        <p:grpSpPr bwMode="auto">
          <a:xfrm>
            <a:off x="1271588" y="4670425"/>
            <a:ext cx="1335087" cy="735013"/>
            <a:chOff x="786" y="2531"/>
            <a:chExt cx="841" cy="463"/>
          </a:xfrm>
        </p:grpSpPr>
        <p:sp>
          <p:nvSpPr>
            <p:cNvPr id="29775" name="Freeform 29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9776" name="Line 29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77" name="Line 29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78" name="Line 29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79" name="Freeform 29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80" name="Freeform 30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81" name="Freeform 30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82" name="Freeform 30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83" name="Freeform 30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84" name="Freeform 30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9785" name="Freeform 30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9732" name="Text Box 306"/>
          <p:cNvSpPr txBox="1">
            <a:spLocks noChangeArrowheads="1"/>
          </p:cNvSpPr>
          <p:nvPr/>
        </p:nvSpPr>
        <p:spPr bwMode="auto">
          <a:xfrm>
            <a:off x="4973638" y="175101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29733" name="Text Box 307"/>
          <p:cNvSpPr txBox="1">
            <a:spLocks noChangeArrowheads="1"/>
          </p:cNvSpPr>
          <p:nvPr/>
        </p:nvSpPr>
        <p:spPr bwMode="auto">
          <a:xfrm>
            <a:off x="5940425" y="2432050"/>
            <a:ext cx="180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coverage term</a:t>
            </a:r>
          </a:p>
        </p:txBody>
      </p:sp>
      <p:sp>
        <p:nvSpPr>
          <p:cNvPr id="29734" name="Line 308"/>
          <p:cNvSpPr>
            <a:spLocks noChangeShapeType="1"/>
          </p:cNvSpPr>
          <p:nvPr/>
        </p:nvSpPr>
        <p:spPr bwMode="auto">
          <a:xfrm flipH="1">
            <a:off x="5014913" y="2357438"/>
            <a:ext cx="5429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35" name="Freeform 309"/>
          <p:cNvSpPr>
            <a:spLocks/>
          </p:cNvSpPr>
          <p:nvPr/>
        </p:nvSpPr>
        <p:spPr bwMode="auto">
          <a:xfrm>
            <a:off x="5303838"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36" name="Line 310"/>
          <p:cNvSpPr>
            <a:spLocks noChangeShapeType="1"/>
          </p:cNvSpPr>
          <p:nvPr/>
        </p:nvSpPr>
        <p:spPr bwMode="auto">
          <a:xfrm flipH="1">
            <a:off x="5014913" y="2928938"/>
            <a:ext cx="528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37" name="Freeform 311"/>
          <p:cNvSpPr>
            <a:spLocks/>
          </p:cNvSpPr>
          <p:nvPr/>
        </p:nvSpPr>
        <p:spPr bwMode="auto">
          <a:xfrm>
            <a:off x="5313363"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738" name="Group 312"/>
          <p:cNvGrpSpPr>
            <a:grpSpLocks/>
          </p:cNvGrpSpPr>
          <p:nvPr/>
        </p:nvGrpSpPr>
        <p:grpSpPr bwMode="auto">
          <a:xfrm>
            <a:off x="5053013" y="4003675"/>
            <a:ext cx="542925" cy="695325"/>
            <a:chOff x="3183" y="2522"/>
            <a:chExt cx="342" cy="438"/>
          </a:xfrm>
        </p:grpSpPr>
        <p:sp>
          <p:nvSpPr>
            <p:cNvPr id="29771" name="Line 313"/>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72" name="Freeform 314"/>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73" name="Line 315"/>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74" name="Freeform 316"/>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9739" name="Group 317"/>
          <p:cNvGrpSpPr>
            <a:grpSpLocks/>
          </p:cNvGrpSpPr>
          <p:nvPr/>
        </p:nvGrpSpPr>
        <p:grpSpPr bwMode="auto">
          <a:xfrm>
            <a:off x="5053013" y="4884738"/>
            <a:ext cx="542925" cy="695325"/>
            <a:chOff x="3183" y="2522"/>
            <a:chExt cx="342" cy="438"/>
          </a:xfrm>
        </p:grpSpPr>
        <p:sp>
          <p:nvSpPr>
            <p:cNvPr id="29767" name="Line 318"/>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68" name="Freeform 319"/>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69" name="Line 320"/>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70" name="Freeform 321"/>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9740" name="Group 322"/>
          <p:cNvGrpSpPr>
            <a:grpSpLocks/>
          </p:cNvGrpSpPr>
          <p:nvPr/>
        </p:nvGrpSpPr>
        <p:grpSpPr bwMode="auto">
          <a:xfrm>
            <a:off x="5053013" y="5722938"/>
            <a:ext cx="542925" cy="695325"/>
            <a:chOff x="3183" y="2522"/>
            <a:chExt cx="342" cy="438"/>
          </a:xfrm>
        </p:grpSpPr>
        <p:sp>
          <p:nvSpPr>
            <p:cNvPr id="29763" name="Line 323"/>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64" name="Freeform 324"/>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65" name="Line 325"/>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66" name="Freeform 326"/>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29741" name="Group 327"/>
          <p:cNvGrpSpPr>
            <a:grpSpLocks/>
          </p:cNvGrpSpPr>
          <p:nvPr/>
        </p:nvGrpSpPr>
        <p:grpSpPr bwMode="auto">
          <a:xfrm>
            <a:off x="5691188" y="2711450"/>
            <a:ext cx="962025" cy="155575"/>
            <a:chOff x="3612" y="3976"/>
            <a:chExt cx="606" cy="98"/>
          </a:xfrm>
        </p:grpSpPr>
        <p:sp>
          <p:nvSpPr>
            <p:cNvPr id="29752" name="Line 328"/>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753" name="Group 329"/>
            <p:cNvGrpSpPr>
              <a:grpSpLocks/>
            </p:cNvGrpSpPr>
            <p:nvPr/>
          </p:nvGrpSpPr>
          <p:grpSpPr bwMode="auto">
            <a:xfrm>
              <a:off x="3776" y="3976"/>
              <a:ext cx="442" cy="98"/>
              <a:chOff x="3818" y="2409"/>
              <a:chExt cx="865" cy="192"/>
            </a:xfrm>
          </p:grpSpPr>
          <p:sp>
            <p:nvSpPr>
              <p:cNvPr id="29754" name="Freeform 330"/>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9755" name="Freeform 331"/>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9756" name="Freeform 332"/>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757" name="Freeform 333"/>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758" name="Freeform 334"/>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9759" name="Freeform 335"/>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760" name="Freeform 336"/>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761" name="Freeform 337"/>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9762" name="Freeform 338"/>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29742" name="Group 339"/>
          <p:cNvGrpSpPr>
            <a:grpSpLocks/>
          </p:cNvGrpSpPr>
          <p:nvPr/>
        </p:nvGrpSpPr>
        <p:grpSpPr bwMode="auto">
          <a:xfrm>
            <a:off x="5951538" y="2954338"/>
            <a:ext cx="701675" cy="155575"/>
            <a:chOff x="3818" y="2409"/>
            <a:chExt cx="865" cy="192"/>
          </a:xfrm>
        </p:grpSpPr>
        <p:sp>
          <p:nvSpPr>
            <p:cNvPr id="29743" name="Freeform 340"/>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29744" name="Freeform 341"/>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29745" name="Freeform 342"/>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746" name="Freeform 343"/>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747" name="Freeform 344"/>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29748" name="Freeform 345"/>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29749" name="Freeform 346"/>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29750" name="Freeform 347"/>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29751" name="Freeform 348"/>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5581650" y="6159500"/>
            <a:ext cx="962025" cy="155575"/>
            <a:chOff x="3516" y="3880"/>
            <a:chExt cx="606" cy="98"/>
          </a:xfrm>
        </p:grpSpPr>
        <p:sp>
          <p:nvSpPr>
            <p:cNvPr id="31071"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1072" name="Group 4"/>
            <p:cNvGrpSpPr>
              <a:grpSpLocks/>
            </p:cNvGrpSpPr>
            <p:nvPr/>
          </p:nvGrpSpPr>
          <p:grpSpPr bwMode="auto">
            <a:xfrm>
              <a:off x="3680" y="3880"/>
              <a:ext cx="442" cy="98"/>
              <a:chOff x="3818" y="2409"/>
              <a:chExt cx="865" cy="192"/>
            </a:xfrm>
          </p:grpSpPr>
          <p:sp>
            <p:nvSpPr>
              <p:cNvPr id="31073"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1074"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1075"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76"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77"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1078"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79"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80"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1081"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0723" name="Group 14"/>
          <p:cNvGrpSpPr>
            <a:grpSpLocks/>
          </p:cNvGrpSpPr>
          <p:nvPr/>
        </p:nvGrpSpPr>
        <p:grpSpPr bwMode="auto">
          <a:xfrm>
            <a:off x="5581650" y="5311775"/>
            <a:ext cx="962025" cy="155575"/>
            <a:chOff x="3516" y="3880"/>
            <a:chExt cx="606" cy="98"/>
          </a:xfrm>
        </p:grpSpPr>
        <p:sp>
          <p:nvSpPr>
            <p:cNvPr id="31060"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1061" name="Group 16"/>
            <p:cNvGrpSpPr>
              <a:grpSpLocks/>
            </p:cNvGrpSpPr>
            <p:nvPr/>
          </p:nvGrpSpPr>
          <p:grpSpPr bwMode="auto">
            <a:xfrm>
              <a:off x="3680" y="3880"/>
              <a:ext cx="442" cy="98"/>
              <a:chOff x="3818" y="2409"/>
              <a:chExt cx="865" cy="192"/>
            </a:xfrm>
          </p:grpSpPr>
          <p:sp>
            <p:nvSpPr>
              <p:cNvPr id="31062"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1063"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1064"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65"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66"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1067"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68"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69"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1070"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0724" name="Group 26"/>
          <p:cNvGrpSpPr>
            <a:grpSpLocks/>
          </p:cNvGrpSpPr>
          <p:nvPr/>
        </p:nvGrpSpPr>
        <p:grpSpPr bwMode="auto">
          <a:xfrm>
            <a:off x="5581650" y="4421188"/>
            <a:ext cx="962025" cy="155575"/>
            <a:chOff x="3516" y="3880"/>
            <a:chExt cx="606" cy="98"/>
          </a:xfrm>
        </p:grpSpPr>
        <p:sp>
          <p:nvSpPr>
            <p:cNvPr id="31049"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1050" name="Group 28"/>
            <p:cNvGrpSpPr>
              <a:grpSpLocks/>
            </p:cNvGrpSpPr>
            <p:nvPr/>
          </p:nvGrpSpPr>
          <p:grpSpPr bwMode="auto">
            <a:xfrm>
              <a:off x="3680" y="3880"/>
              <a:ext cx="442" cy="98"/>
              <a:chOff x="3818" y="2409"/>
              <a:chExt cx="865" cy="192"/>
            </a:xfrm>
          </p:grpSpPr>
          <p:sp>
            <p:nvSpPr>
              <p:cNvPr id="31051"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1052"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1053"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54"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55"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1056"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1057"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1058"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1059"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30725" name="Line 38"/>
          <p:cNvSpPr>
            <a:spLocks noChangeShapeType="1"/>
          </p:cNvSpPr>
          <p:nvPr/>
        </p:nvSpPr>
        <p:spPr bwMode="auto">
          <a:xfrm flipH="1">
            <a:off x="5562600" y="3033713"/>
            <a:ext cx="5143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6" name="Line 39"/>
          <p:cNvSpPr>
            <a:spLocks noChangeShapeType="1"/>
          </p:cNvSpPr>
          <p:nvPr/>
        </p:nvSpPr>
        <p:spPr bwMode="auto">
          <a:xfrm flipV="1">
            <a:off x="4500563" y="1774825"/>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7" name="Rectangle 40"/>
          <p:cNvSpPr>
            <a:spLocks noGrp="1" noChangeArrowheads="1"/>
          </p:cNvSpPr>
          <p:nvPr>
            <p:ph type="title"/>
          </p:nvPr>
        </p:nvSpPr>
        <p:spPr/>
        <p:txBody>
          <a:bodyPr/>
          <a:lstStyle/>
          <a:p>
            <a:pPr eaLnBrk="1" hangingPunct="1"/>
            <a:r>
              <a:rPr lang="en-US" smtClean="0"/>
              <a:t>Policy “tools</a:t>
            </a:r>
            <a:r>
              <a:rPr lang="en-US" i="1" smtClean="0"/>
              <a:t>”</a:t>
            </a:r>
          </a:p>
        </p:txBody>
      </p:sp>
      <p:sp>
        <p:nvSpPr>
          <p:cNvPr id="30728" name="Rectangle 361"/>
          <p:cNvSpPr>
            <a:spLocks noGrp="1" noChangeArrowheads="1"/>
          </p:cNvSpPr>
          <p:nvPr>
            <p:ph idx="1"/>
          </p:nvPr>
        </p:nvSpPr>
        <p:spPr>
          <a:xfrm>
            <a:off x="519113" y="914400"/>
            <a:ext cx="2501900" cy="5486400"/>
          </a:xfrm>
        </p:spPr>
        <p:txBody>
          <a:bodyPr/>
          <a:lstStyle/>
          <a:p>
            <a:pPr>
              <a:buFont typeface="Arial" charset="0"/>
              <a:buChar char="•"/>
            </a:pPr>
            <a:r>
              <a:rPr lang="en-US" b="1" smtClean="0"/>
              <a:t>Policy tools</a:t>
            </a:r>
            <a:r>
              <a:rPr lang="en-US" smtClean="0"/>
              <a:t> are used to complete the work of policy management</a:t>
            </a:r>
          </a:p>
        </p:txBody>
      </p:sp>
      <p:sp>
        <p:nvSpPr>
          <p:cNvPr id="30729" name="Text Box 41"/>
          <p:cNvSpPr txBox="1">
            <a:spLocks noChangeArrowheads="1"/>
          </p:cNvSpPr>
          <p:nvPr/>
        </p:nvSpPr>
        <p:spPr bwMode="auto">
          <a:xfrm>
            <a:off x="247650" y="36988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30730" name="Text Box 42"/>
          <p:cNvSpPr txBox="1">
            <a:spLocks noChangeArrowheads="1"/>
          </p:cNvSpPr>
          <p:nvPr/>
        </p:nvSpPr>
        <p:spPr bwMode="auto">
          <a:xfrm>
            <a:off x="1335088"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30731" name="Text Box 43"/>
          <p:cNvSpPr txBox="1">
            <a:spLocks noChangeArrowheads="1"/>
          </p:cNvSpPr>
          <p:nvPr/>
        </p:nvSpPr>
        <p:spPr bwMode="auto">
          <a:xfrm>
            <a:off x="2713038" y="24907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30732" name="Line 44"/>
          <p:cNvSpPr>
            <a:spLocks noChangeShapeType="1"/>
          </p:cNvSpPr>
          <p:nvPr/>
        </p:nvSpPr>
        <p:spPr bwMode="auto">
          <a:xfrm>
            <a:off x="698500" y="3479800"/>
            <a:ext cx="63849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3" name="Line 45"/>
          <p:cNvSpPr>
            <a:spLocks noChangeShapeType="1"/>
          </p:cNvSpPr>
          <p:nvPr/>
        </p:nvSpPr>
        <p:spPr bwMode="auto">
          <a:xfrm>
            <a:off x="71755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4" name="Line 46"/>
          <p:cNvSpPr>
            <a:spLocks noChangeShapeType="1"/>
          </p:cNvSpPr>
          <p:nvPr/>
        </p:nvSpPr>
        <p:spPr bwMode="auto">
          <a:xfrm>
            <a:off x="4502150"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5" name="Line 47"/>
          <p:cNvSpPr>
            <a:spLocks noChangeShapeType="1"/>
          </p:cNvSpPr>
          <p:nvPr/>
        </p:nvSpPr>
        <p:spPr bwMode="auto">
          <a:xfrm>
            <a:off x="1912938"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6" name="Text Box 48"/>
          <p:cNvSpPr txBox="1">
            <a:spLocks noChangeArrowheads="1"/>
          </p:cNvSpPr>
          <p:nvPr/>
        </p:nvSpPr>
        <p:spPr bwMode="auto">
          <a:xfrm>
            <a:off x="2640013" y="12795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30737" name="Group 49"/>
          <p:cNvGrpSpPr>
            <a:grpSpLocks/>
          </p:cNvGrpSpPr>
          <p:nvPr/>
        </p:nvGrpSpPr>
        <p:grpSpPr bwMode="auto">
          <a:xfrm>
            <a:off x="4037013" y="909638"/>
            <a:ext cx="1046162" cy="863600"/>
            <a:chOff x="465" y="602"/>
            <a:chExt cx="798" cy="659"/>
          </a:xfrm>
        </p:grpSpPr>
        <p:sp>
          <p:nvSpPr>
            <p:cNvPr id="31029" name="AutoShape 5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1030" name="Rectangle 5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1031" name="Rectangle 5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1032" name="Rectangle 5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1033" name="Rectangle 5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1034" name="Rectangle 5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1035" name="Line 5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36" name="Line 5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1037" name="Group 58"/>
            <p:cNvGrpSpPr>
              <a:grpSpLocks/>
            </p:cNvGrpSpPr>
            <p:nvPr/>
          </p:nvGrpSpPr>
          <p:grpSpPr bwMode="auto">
            <a:xfrm>
              <a:off x="575" y="644"/>
              <a:ext cx="508" cy="139"/>
              <a:chOff x="3046" y="1026"/>
              <a:chExt cx="502" cy="138"/>
            </a:xfrm>
          </p:grpSpPr>
          <p:sp>
            <p:nvSpPr>
              <p:cNvPr id="31038" name="Line 5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39" name="Line 6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40" name="Line 6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41" name="Line 6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42" name="Line 6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43" name="Line 6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44" name="Oval 6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045" name="Freeform 6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046" name="Freeform 6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047" name="Freeform 6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048" name="Freeform 6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0738" name="Group 70"/>
          <p:cNvGrpSpPr>
            <a:grpSpLocks/>
          </p:cNvGrpSpPr>
          <p:nvPr/>
        </p:nvGrpSpPr>
        <p:grpSpPr bwMode="auto">
          <a:xfrm>
            <a:off x="3960813" y="2044700"/>
            <a:ext cx="1057275" cy="1190625"/>
            <a:chOff x="2324" y="435"/>
            <a:chExt cx="933" cy="1052"/>
          </a:xfrm>
        </p:grpSpPr>
        <p:sp>
          <p:nvSpPr>
            <p:cNvPr id="31020" name="AutoShape 7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1021" name="Freeform 7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1022" name="Freeform 7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1023" name="Freeform 7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1024" name="Group 75"/>
            <p:cNvGrpSpPr>
              <a:grpSpLocks/>
            </p:cNvGrpSpPr>
            <p:nvPr/>
          </p:nvGrpSpPr>
          <p:grpSpPr bwMode="auto">
            <a:xfrm>
              <a:off x="2889" y="957"/>
              <a:ext cx="348" cy="510"/>
              <a:chOff x="2784" y="3210"/>
              <a:chExt cx="523" cy="772"/>
            </a:xfrm>
          </p:grpSpPr>
          <p:sp>
            <p:nvSpPr>
              <p:cNvPr id="31025" name="AutoShape 7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1026" name="AutoShape 7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1027" name="AutoShape 7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1028" name="Oval 7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0739" name="AutoShape 80"/>
          <p:cNvSpPr>
            <a:spLocks noChangeArrowheads="1"/>
          </p:cNvSpPr>
          <p:nvPr/>
        </p:nvSpPr>
        <p:spPr bwMode="auto">
          <a:xfrm>
            <a:off x="273050" y="40322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40" name="AutoShape 81"/>
          <p:cNvSpPr>
            <a:spLocks noChangeArrowheads="1"/>
          </p:cNvSpPr>
          <p:nvPr/>
        </p:nvSpPr>
        <p:spPr bwMode="auto">
          <a:xfrm>
            <a:off x="341313" y="47625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41" name="AutoShape 82"/>
          <p:cNvSpPr>
            <a:spLocks noChangeArrowheads="1"/>
          </p:cNvSpPr>
          <p:nvPr/>
        </p:nvSpPr>
        <p:spPr bwMode="auto">
          <a:xfrm>
            <a:off x="409575" y="54927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0742" name="Text Box 83"/>
          <p:cNvSpPr txBox="1">
            <a:spLocks noChangeArrowheads="1"/>
          </p:cNvSpPr>
          <p:nvPr/>
        </p:nvSpPr>
        <p:spPr bwMode="auto">
          <a:xfrm>
            <a:off x="3786188" y="3698875"/>
            <a:ext cx="152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30743" name="Group 84"/>
          <p:cNvGrpSpPr>
            <a:grpSpLocks/>
          </p:cNvGrpSpPr>
          <p:nvPr/>
        </p:nvGrpSpPr>
        <p:grpSpPr bwMode="auto">
          <a:xfrm>
            <a:off x="3998913" y="4011613"/>
            <a:ext cx="1047750" cy="717550"/>
            <a:chOff x="2387" y="675"/>
            <a:chExt cx="814" cy="558"/>
          </a:xfrm>
        </p:grpSpPr>
        <p:sp>
          <p:nvSpPr>
            <p:cNvPr id="31003" name="Freeform 85"/>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4" name="Freeform 86"/>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5" name="AutoShape 87"/>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1006" name="AutoShape 88"/>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1007" name="Freeform 89"/>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1008" name="Freeform 90"/>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009" name="Freeform 91"/>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010" name="Freeform 92"/>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1" name="Freeform 93"/>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2" name="Freeform 94"/>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3" name="Freeform 95"/>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014" name="Oval 96"/>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1015" name="Freeform 97"/>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6" name="Freeform 98"/>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7" name="Oval 99"/>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1018" name="Freeform 100"/>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19" name="Freeform 101"/>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744" name="Group 102"/>
          <p:cNvGrpSpPr>
            <a:grpSpLocks/>
          </p:cNvGrpSpPr>
          <p:nvPr/>
        </p:nvGrpSpPr>
        <p:grpSpPr bwMode="auto">
          <a:xfrm>
            <a:off x="3998913" y="4895850"/>
            <a:ext cx="1047750" cy="717550"/>
            <a:chOff x="2387" y="675"/>
            <a:chExt cx="814" cy="558"/>
          </a:xfrm>
        </p:grpSpPr>
        <p:sp>
          <p:nvSpPr>
            <p:cNvPr id="30986" name="Freeform 103"/>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7" name="Freeform 104"/>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8" name="AutoShape 105"/>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0989" name="AutoShape 106"/>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0990" name="Freeform 107"/>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0991" name="Freeform 108"/>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992" name="Freeform 109"/>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993" name="Freeform 110"/>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4" name="Freeform 111"/>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5" name="Freeform 112"/>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6" name="Freeform 113"/>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997" name="Oval 114"/>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0998" name="Freeform 115"/>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99" name="Freeform 116"/>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0" name="Oval 117"/>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1001" name="Freeform 118"/>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02" name="Freeform 119"/>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745" name="Group 120"/>
          <p:cNvGrpSpPr>
            <a:grpSpLocks/>
          </p:cNvGrpSpPr>
          <p:nvPr/>
        </p:nvGrpSpPr>
        <p:grpSpPr bwMode="auto">
          <a:xfrm>
            <a:off x="3995738" y="5703888"/>
            <a:ext cx="1047750" cy="717550"/>
            <a:chOff x="2387" y="675"/>
            <a:chExt cx="814" cy="558"/>
          </a:xfrm>
        </p:grpSpPr>
        <p:sp>
          <p:nvSpPr>
            <p:cNvPr id="30969" name="Freeform 121"/>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0" name="Freeform 122"/>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1" name="AutoShape 123"/>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0972" name="AutoShape 124"/>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0973" name="Freeform 125"/>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0974" name="Freeform 126"/>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975" name="Freeform 127"/>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976" name="Freeform 128"/>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7" name="Freeform 129"/>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8" name="Freeform 130"/>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79" name="Freeform 131"/>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980" name="Oval 132"/>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0981" name="Freeform 133"/>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2" name="Freeform 134"/>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3" name="Oval 135"/>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0984" name="Freeform 136"/>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85" name="Freeform 137"/>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746" name="Line 138"/>
          <p:cNvSpPr>
            <a:spLocks noChangeShapeType="1"/>
          </p:cNvSpPr>
          <p:nvPr/>
        </p:nvSpPr>
        <p:spPr bwMode="auto">
          <a:xfrm>
            <a:off x="3155950" y="347662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7" name="Text Box 139"/>
          <p:cNvSpPr txBox="1">
            <a:spLocks noChangeArrowheads="1"/>
          </p:cNvSpPr>
          <p:nvPr/>
        </p:nvSpPr>
        <p:spPr bwMode="auto">
          <a:xfrm>
            <a:off x="2649538"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form</a:t>
            </a:r>
          </a:p>
        </p:txBody>
      </p:sp>
      <p:grpSp>
        <p:nvGrpSpPr>
          <p:cNvPr id="30748" name="Group 140"/>
          <p:cNvGrpSpPr>
            <a:grpSpLocks/>
          </p:cNvGrpSpPr>
          <p:nvPr/>
        </p:nvGrpSpPr>
        <p:grpSpPr bwMode="auto">
          <a:xfrm>
            <a:off x="2825750" y="4046538"/>
            <a:ext cx="633413" cy="949325"/>
            <a:chOff x="3623" y="585"/>
            <a:chExt cx="540" cy="810"/>
          </a:xfrm>
        </p:grpSpPr>
        <p:sp>
          <p:nvSpPr>
            <p:cNvPr id="30925" name="AutoShape 14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0926" name="Group 142"/>
            <p:cNvGrpSpPr>
              <a:grpSpLocks/>
            </p:cNvGrpSpPr>
            <p:nvPr/>
          </p:nvGrpSpPr>
          <p:grpSpPr bwMode="auto">
            <a:xfrm>
              <a:off x="3674" y="1000"/>
              <a:ext cx="437" cy="329"/>
              <a:chOff x="1048" y="2742"/>
              <a:chExt cx="592" cy="445"/>
            </a:xfrm>
          </p:grpSpPr>
          <p:sp>
            <p:nvSpPr>
              <p:cNvPr id="30940" name="Freeform 14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1" name="Freeform 14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2" name="Freeform 14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3" name="Freeform 14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4" name="Freeform 14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5" name="Freeform 14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6" name="Freeform 14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7" name="Freeform 15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8" name="Freeform 15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49" name="Freeform 15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0" name="Freeform 15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1" name="Freeform 15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2" name="Freeform 15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3" name="Freeform 15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4" name="Freeform 15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5" name="Freeform 15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6" name="Freeform 15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7" name="Freeform 16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8" name="Freeform 16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59" name="Freeform 16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0" name="Freeform 16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1" name="Freeform 16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2" name="Freeform 16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3" name="Freeform 16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4" name="Freeform 16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5" name="Freeform 16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6" name="Freeform 16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7" name="Freeform 17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68" name="Freeform 17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927" name="Freeform 17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0928" name="Group 173"/>
            <p:cNvGrpSpPr>
              <a:grpSpLocks/>
            </p:cNvGrpSpPr>
            <p:nvPr/>
          </p:nvGrpSpPr>
          <p:grpSpPr bwMode="auto">
            <a:xfrm>
              <a:off x="3704" y="809"/>
              <a:ext cx="410" cy="0"/>
              <a:chOff x="1073" y="2443"/>
              <a:chExt cx="555" cy="0"/>
            </a:xfrm>
          </p:grpSpPr>
          <p:sp>
            <p:nvSpPr>
              <p:cNvPr id="30937" name="Line 17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938" name="Line 17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939" name="Line 17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0929" name="Group 177"/>
            <p:cNvGrpSpPr>
              <a:grpSpLocks/>
            </p:cNvGrpSpPr>
            <p:nvPr/>
          </p:nvGrpSpPr>
          <p:grpSpPr bwMode="auto">
            <a:xfrm>
              <a:off x="3704" y="880"/>
              <a:ext cx="410" cy="0"/>
              <a:chOff x="1073" y="2443"/>
              <a:chExt cx="555" cy="0"/>
            </a:xfrm>
          </p:grpSpPr>
          <p:sp>
            <p:nvSpPr>
              <p:cNvPr id="30934" name="Line 17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935" name="Line 17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936" name="Line 18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0930" name="Group 181"/>
            <p:cNvGrpSpPr>
              <a:grpSpLocks/>
            </p:cNvGrpSpPr>
            <p:nvPr/>
          </p:nvGrpSpPr>
          <p:grpSpPr bwMode="auto">
            <a:xfrm>
              <a:off x="3704" y="951"/>
              <a:ext cx="410" cy="0"/>
              <a:chOff x="1073" y="2443"/>
              <a:chExt cx="555" cy="0"/>
            </a:xfrm>
          </p:grpSpPr>
          <p:sp>
            <p:nvSpPr>
              <p:cNvPr id="30931" name="Line 18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932" name="Line 18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933" name="Line 18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30749" name="Group 185"/>
          <p:cNvGrpSpPr>
            <a:grpSpLocks/>
          </p:cNvGrpSpPr>
          <p:nvPr/>
        </p:nvGrpSpPr>
        <p:grpSpPr bwMode="auto">
          <a:xfrm>
            <a:off x="2978150" y="4437063"/>
            <a:ext cx="633413" cy="949325"/>
            <a:chOff x="3623" y="585"/>
            <a:chExt cx="540" cy="810"/>
          </a:xfrm>
        </p:grpSpPr>
        <p:sp>
          <p:nvSpPr>
            <p:cNvPr id="30881" name="AutoShape 186"/>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0882" name="Group 187"/>
            <p:cNvGrpSpPr>
              <a:grpSpLocks/>
            </p:cNvGrpSpPr>
            <p:nvPr/>
          </p:nvGrpSpPr>
          <p:grpSpPr bwMode="auto">
            <a:xfrm>
              <a:off x="3674" y="1000"/>
              <a:ext cx="437" cy="329"/>
              <a:chOff x="1048" y="2742"/>
              <a:chExt cx="592" cy="445"/>
            </a:xfrm>
          </p:grpSpPr>
          <p:sp>
            <p:nvSpPr>
              <p:cNvPr id="30896" name="Freeform 188"/>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7" name="Freeform 189"/>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8" name="Freeform 190"/>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99" name="Freeform 191"/>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0" name="Freeform 192"/>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1" name="Freeform 193"/>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2" name="Freeform 194"/>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3" name="Freeform 195"/>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4" name="Freeform 196"/>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5" name="Freeform 197"/>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6" name="Freeform 198"/>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7" name="Freeform 199"/>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8" name="Freeform 200"/>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09" name="Freeform 201"/>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0" name="Freeform 202"/>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1" name="Freeform 203"/>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2" name="Freeform 204"/>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3" name="Freeform 205"/>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4" name="Freeform 206"/>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5" name="Freeform 207"/>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6" name="Freeform 208"/>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7" name="Freeform 209"/>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8" name="Freeform 210"/>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19" name="Freeform 211"/>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0" name="Freeform 212"/>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1" name="Freeform 213"/>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2" name="Freeform 214"/>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3" name="Freeform 215"/>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924" name="Freeform 216"/>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883" name="Freeform 217"/>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0884" name="Group 218"/>
            <p:cNvGrpSpPr>
              <a:grpSpLocks/>
            </p:cNvGrpSpPr>
            <p:nvPr/>
          </p:nvGrpSpPr>
          <p:grpSpPr bwMode="auto">
            <a:xfrm>
              <a:off x="3704" y="809"/>
              <a:ext cx="410" cy="0"/>
              <a:chOff x="1073" y="2443"/>
              <a:chExt cx="555" cy="0"/>
            </a:xfrm>
          </p:grpSpPr>
          <p:sp>
            <p:nvSpPr>
              <p:cNvPr id="30893" name="Line 21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94" name="Line 22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95" name="Line 22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0885" name="Group 222"/>
            <p:cNvGrpSpPr>
              <a:grpSpLocks/>
            </p:cNvGrpSpPr>
            <p:nvPr/>
          </p:nvGrpSpPr>
          <p:grpSpPr bwMode="auto">
            <a:xfrm>
              <a:off x="3704" y="880"/>
              <a:ext cx="410" cy="0"/>
              <a:chOff x="1073" y="2443"/>
              <a:chExt cx="555" cy="0"/>
            </a:xfrm>
          </p:grpSpPr>
          <p:sp>
            <p:nvSpPr>
              <p:cNvPr id="30890" name="Line 22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91" name="Line 22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92" name="Line 22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0886" name="Group 226"/>
            <p:cNvGrpSpPr>
              <a:grpSpLocks/>
            </p:cNvGrpSpPr>
            <p:nvPr/>
          </p:nvGrpSpPr>
          <p:grpSpPr bwMode="auto">
            <a:xfrm>
              <a:off x="3704" y="951"/>
              <a:ext cx="410" cy="0"/>
              <a:chOff x="1073" y="2443"/>
              <a:chExt cx="555" cy="0"/>
            </a:xfrm>
          </p:grpSpPr>
          <p:sp>
            <p:nvSpPr>
              <p:cNvPr id="30887" name="Line 227"/>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88" name="Line 228"/>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89" name="Line 229"/>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30750" name="Group 230"/>
          <p:cNvGrpSpPr>
            <a:grpSpLocks/>
          </p:cNvGrpSpPr>
          <p:nvPr/>
        </p:nvGrpSpPr>
        <p:grpSpPr bwMode="auto">
          <a:xfrm>
            <a:off x="3130550" y="4827588"/>
            <a:ext cx="633413" cy="949325"/>
            <a:chOff x="3623" y="585"/>
            <a:chExt cx="540" cy="810"/>
          </a:xfrm>
        </p:grpSpPr>
        <p:sp>
          <p:nvSpPr>
            <p:cNvPr id="30837" name="AutoShape 231"/>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0838" name="Group 232"/>
            <p:cNvGrpSpPr>
              <a:grpSpLocks/>
            </p:cNvGrpSpPr>
            <p:nvPr/>
          </p:nvGrpSpPr>
          <p:grpSpPr bwMode="auto">
            <a:xfrm>
              <a:off x="3674" y="1000"/>
              <a:ext cx="437" cy="329"/>
              <a:chOff x="1048" y="2742"/>
              <a:chExt cx="592" cy="445"/>
            </a:xfrm>
          </p:grpSpPr>
          <p:sp>
            <p:nvSpPr>
              <p:cNvPr id="30852" name="Freeform 233"/>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3" name="Freeform 234"/>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4" name="Freeform 235"/>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5" name="Freeform 236"/>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6" name="Freeform 237"/>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7" name="Freeform 238"/>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8" name="Freeform 239"/>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59" name="Freeform 240"/>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0" name="Freeform 241"/>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1" name="Freeform 242"/>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2" name="Freeform 243"/>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3" name="Freeform 244"/>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4" name="Freeform 245"/>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5" name="Freeform 246"/>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6" name="Freeform 247"/>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7" name="Freeform 248"/>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8" name="Freeform 249"/>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69" name="Freeform 250"/>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0" name="Freeform 251"/>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1" name="Freeform 252"/>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2" name="Freeform 253"/>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3" name="Freeform 254"/>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4" name="Freeform 255"/>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5" name="Freeform 256"/>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6" name="Freeform 257"/>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7" name="Freeform 258"/>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8" name="Freeform 259"/>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79" name="Freeform 260"/>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80" name="Freeform 261"/>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839" name="Freeform 262"/>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0840" name="Group 263"/>
            <p:cNvGrpSpPr>
              <a:grpSpLocks/>
            </p:cNvGrpSpPr>
            <p:nvPr/>
          </p:nvGrpSpPr>
          <p:grpSpPr bwMode="auto">
            <a:xfrm>
              <a:off x="3704" y="809"/>
              <a:ext cx="410" cy="0"/>
              <a:chOff x="1073" y="2443"/>
              <a:chExt cx="555" cy="0"/>
            </a:xfrm>
          </p:grpSpPr>
          <p:sp>
            <p:nvSpPr>
              <p:cNvPr id="30849" name="Line 26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50" name="Line 26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51" name="Line 26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0841" name="Group 267"/>
            <p:cNvGrpSpPr>
              <a:grpSpLocks/>
            </p:cNvGrpSpPr>
            <p:nvPr/>
          </p:nvGrpSpPr>
          <p:grpSpPr bwMode="auto">
            <a:xfrm>
              <a:off x="3704" y="880"/>
              <a:ext cx="410" cy="0"/>
              <a:chOff x="1073" y="2443"/>
              <a:chExt cx="555" cy="0"/>
            </a:xfrm>
          </p:grpSpPr>
          <p:sp>
            <p:nvSpPr>
              <p:cNvPr id="30846" name="Line 26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47" name="Line 26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48" name="Line 27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0842" name="Group 271"/>
            <p:cNvGrpSpPr>
              <a:grpSpLocks/>
            </p:cNvGrpSpPr>
            <p:nvPr/>
          </p:nvGrpSpPr>
          <p:grpSpPr bwMode="auto">
            <a:xfrm>
              <a:off x="3704" y="951"/>
              <a:ext cx="410" cy="0"/>
              <a:chOff x="1073" y="2443"/>
              <a:chExt cx="555" cy="0"/>
            </a:xfrm>
          </p:grpSpPr>
          <p:sp>
            <p:nvSpPr>
              <p:cNvPr id="30843" name="Line 272"/>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44" name="Line 273"/>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45" name="Line 274"/>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30751" name="Line 275"/>
          <p:cNvSpPr>
            <a:spLocks noChangeShapeType="1"/>
          </p:cNvSpPr>
          <p:nvPr/>
        </p:nvSpPr>
        <p:spPr bwMode="auto">
          <a:xfrm>
            <a:off x="7088188" y="34623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2" name="Text Box 276"/>
          <p:cNvSpPr txBox="1">
            <a:spLocks noChangeArrowheads="1"/>
          </p:cNvSpPr>
          <p:nvPr/>
        </p:nvSpPr>
        <p:spPr bwMode="auto">
          <a:xfrm>
            <a:off x="6462713"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premium</a:t>
            </a:r>
          </a:p>
        </p:txBody>
      </p:sp>
      <p:grpSp>
        <p:nvGrpSpPr>
          <p:cNvPr id="30753" name="Group 277"/>
          <p:cNvGrpSpPr>
            <a:grpSpLocks/>
          </p:cNvGrpSpPr>
          <p:nvPr/>
        </p:nvGrpSpPr>
        <p:grpSpPr bwMode="auto">
          <a:xfrm>
            <a:off x="6691313" y="4041775"/>
            <a:ext cx="977900" cy="966788"/>
            <a:chOff x="3131" y="3139"/>
            <a:chExt cx="711" cy="702"/>
          </a:xfrm>
        </p:grpSpPr>
        <p:sp>
          <p:nvSpPr>
            <p:cNvPr id="30833" name="Freeform 278"/>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30834" name="Freeform 279"/>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835" name="Oval 280"/>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30836" name="Picture 28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4" name="Text Box 282"/>
          <p:cNvSpPr txBox="1">
            <a:spLocks noChangeArrowheads="1"/>
          </p:cNvSpPr>
          <p:nvPr/>
        </p:nvSpPr>
        <p:spPr bwMode="auto">
          <a:xfrm>
            <a:off x="7623175" y="36988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“tools”</a:t>
            </a:r>
          </a:p>
        </p:txBody>
      </p:sp>
      <p:sp>
        <p:nvSpPr>
          <p:cNvPr id="30755" name="Line 283"/>
          <p:cNvSpPr>
            <a:spLocks noChangeShapeType="1"/>
          </p:cNvSpPr>
          <p:nvPr/>
        </p:nvSpPr>
        <p:spPr bwMode="auto">
          <a:xfrm>
            <a:off x="7067550" y="3479800"/>
            <a:ext cx="11461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6" name="Line 284"/>
          <p:cNvSpPr>
            <a:spLocks noChangeShapeType="1"/>
          </p:cNvSpPr>
          <p:nvPr/>
        </p:nvSpPr>
        <p:spPr bwMode="auto">
          <a:xfrm>
            <a:off x="8205788" y="3462338"/>
            <a:ext cx="0" cy="233362"/>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757" name="Group 285"/>
          <p:cNvGrpSpPr>
            <a:grpSpLocks/>
          </p:cNvGrpSpPr>
          <p:nvPr/>
        </p:nvGrpSpPr>
        <p:grpSpPr bwMode="auto">
          <a:xfrm rot="16200000" flipH="1">
            <a:off x="7885907" y="4029869"/>
            <a:ext cx="620712" cy="641350"/>
            <a:chOff x="2438" y="1135"/>
            <a:chExt cx="2663" cy="2747"/>
          </a:xfrm>
        </p:grpSpPr>
        <p:sp>
          <p:nvSpPr>
            <p:cNvPr id="3638558" name="Freeform 286"/>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0832" name="AutoShape 287"/>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0758" name="Group 288"/>
          <p:cNvGrpSpPr>
            <a:grpSpLocks/>
          </p:cNvGrpSpPr>
          <p:nvPr/>
        </p:nvGrpSpPr>
        <p:grpSpPr bwMode="auto">
          <a:xfrm rot="16200000" flipH="1">
            <a:off x="8033544" y="4642644"/>
            <a:ext cx="620712" cy="641350"/>
            <a:chOff x="2438" y="1135"/>
            <a:chExt cx="2663" cy="2747"/>
          </a:xfrm>
        </p:grpSpPr>
        <p:sp>
          <p:nvSpPr>
            <p:cNvPr id="3638561" name="Freeform 289"/>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0830" name="AutoShape 290"/>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0759" name="Group 291"/>
          <p:cNvGrpSpPr>
            <a:grpSpLocks/>
          </p:cNvGrpSpPr>
          <p:nvPr/>
        </p:nvGrpSpPr>
        <p:grpSpPr bwMode="auto">
          <a:xfrm rot="16200000" flipH="1">
            <a:off x="8181181" y="5253832"/>
            <a:ext cx="620713" cy="641350"/>
            <a:chOff x="2438" y="1135"/>
            <a:chExt cx="2663" cy="2747"/>
          </a:xfrm>
        </p:grpSpPr>
        <p:sp>
          <p:nvSpPr>
            <p:cNvPr id="3638564" name="Freeform 292"/>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0828" name="AutoShape 293"/>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0760" name="Group 294"/>
          <p:cNvGrpSpPr>
            <a:grpSpLocks/>
          </p:cNvGrpSpPr>
          <p:nvPr/>
        </p:nvGrpSpPr>
        <p:grpSpPr bwMode="auto">
          <a:xfrm>
            <a:off x="1247775" y="4017963"/>
            <a:ext cx="1335088" cy="735012"/>
            <a:chOff x="786" y="2531"/>
            <a:chExt cx="841" cy="463"/>
          </a:xfrm>
        </p:grpSpPr>
        <p:sp>
          <p:nvSpPr>
            <p:cNvPr id="30816" name="Freeform 295"/>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0817" name="Line 296"/>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18" name="Line 297"/>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19" name="Line 298"/>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20" name="Freeform 299"/>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821" name="Freeform 300"/>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822" name="Freeform 301"/>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823" name="Freeform 302"/>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824" name="Freeform 303"/>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825" name="Freeform 304"/>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826" name="Freeform 305"/>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0761" name="Group 306"/>
          <p:cNvGrpSpPr>
            <a:grpSpLocks/>
          </p:cNvGrpSpPr>
          <p:nvPr/>
        </p:nvGrpSpPr>
        <p:grpSpPr bwMode="auto">
          <a:xfrm>
            <a:off x="1271588" y="4670425"/>
            <a:ext cx="1335087" cy="735013"/>
            <a:chOff x="786" y="2531"/>
            <a:chExt cx="841" cy="463"/>
          </a:xfrm>
        </p:grpSpPr>
        <p:sp>
          <p:nvSpPr>
            <p:cNvPr id="30805" name="Freeform 307"/>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0806" name="Line 308"/>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07" name="Line 309"/>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08" name="Line 310"/>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09" name="Freeform 311"/>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810" name="Freeform 312"/>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811" name="Freeform 313"/>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812" name="Freeform 314"/>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813" name="Freeform 315"/>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814" name="Freeform 316"/>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815" name="Freeform 317"/>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0762" name="Text Box 318"/>
          <p:cNvSpPr txBox="1">
            <a:spLocks noChangeArrowheads="1"/>
          </p:cNvSpPr>
          <p:nvPr/>
        </p:nvSpPr>
        <p:spPr bwMode="auto">
          <a:xfrm>
            <a:off x="4973638" y="175101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30763" name="Text Box 319"/>
          <p:cNvSpPr txBox="1">
            <a:spLocks noChangeArrowheads="1"/>
          </p:cNvSpPr>
          <p:nvPr/>
        </p:nvSpPr>
        <p:spPr bwMode="auto">
          <a:xfrm>
            <a:off x="5940425" y="2432050"/>
            <a:ext cx="180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coverage term</a:t>
            </a:r>
          </a:p>
        </p:txBody>
      </p:sp>
      <p:sp>
        <p:nvSpPr>
          <p:cNvPr id="30764" name="Line 320"/>
          <p:cNvSpPr>
            <a:spLocks noChangeShapeType="1"/>
          </p:cNvSpPr>
          <p:nvPr/>
        </p:nvSpPr>
        <p:spPr bwMode="auto">
          <a:xfrm flipH="1">
            <a:off x="5014913" y="2357438"/>
            <a:ext cx="5429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5" name="Freeform 321"/>
          <p:cNvSpPr>
            <a:spLocks/>
          </p:cNvSpPr>
          <p:nvPr/>
        </p:nvSpPr>
        <p:spPr bwMode="auto">
          <a:xfrm>
            <a:off x="5303838" y="2093913"/>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66" name="Line 322"/>
          <p:cNvSpPr>
            <a:spLocks noChangeShapeType="1"/>
          </p:cNvSpPr>
          <p:nvPr/>
        </p:nvSpPr>
        <p:spPr bwMode="auto">
          <a:xfrm flipH="1">
            <a:off x="5014913" y="2928938"/>
            <a:ext cx="528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7" name="Freeform 323"/>
          <p:cNvSpPr>
            <a:spLocks/>
          </p:cNvSpPr>
          <p:nvPr/>
        </p:nvSpPr>
        <p:spPr bwMode="auto">
          <a:xfrm>
            <a:off x="5313363" y="2674938"/>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0768" name="Group 324"/>
          <p:cNvGrpSpPr>
            <a:grpSpLocks/>
          </p:cNvGrpSpPr>
          <p:nvPr/>
        </p:nvGrpSpPr>
        <p:grpSpPr bwMode="auto">
          <a:xfrm>
            <a:off x="5053013" y="4003675"/>
            <a:ext cx="542925" cy="695325"/>
            <a:chOff x="3183" y="2522"/>
            <a:chExt cx="342" cy="438"/>
          </a:xfrm>
        </p:grpSpPr>
        <p:sp>
          <p:nvSpPr>
            <p:cNvPr id="30801" name="Line 325"/>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02" name="Freeform 326"/>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803" name="Line 327"/>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04" name="Freeform 328"/>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0769" name="Group 329"/>
          <p:cNvGrpSpPr>
            <a:grpSpLocks/>
          </p:cNvGrpSpPr>
          <p:nvPr/>
        </p:nvGrpSpPr>
        <p:grpSpPr bwMode="auto">
          <a:xfrm>
            <a:off x="5053013" y="4884738"/>
            <a:ext cx="542925" cy="695325"/>
            <a:chOff x="3183" y="2522"/>
            <a:chExt cx="342" cy="438"/>
          </a:xfrm>
        </p:grpSpPr>
        <p:sp>
          <p:nvSpPr>
            <p:cNvPr id="30797" name="Line 330"/>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98" name="Freeform 331"/>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99" name="Line 332"/>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00" name="Freeform 333"/>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0770" name="Group 334"/>
          <p:cNvGrpSpPr>
            <a:grpSpLocks/>
          </p:cNvGrpSpPr>
          <p:nvPr/>
        </p:nvGrpSpPr>
        <p:grpSpPr bwMode="auto">
          <a:xfrm>
            <a:off x="5053013" y="5722938"/>
            <a:ext cx="542925" cy="695325"/>
            <a:chOff x="3183" y="2522"/>
            <a:chExt cx="342" cy="438"/>
          </a:xfrm>
        </p:grpSpPr>
        <p:sp>
          <p:nvSpPr>
            <p:cNvPr id="30793" name="Line 335"/>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94" name="Freeform 336"/>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95" name="Line 337"/>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96" name="Freeform 338"/>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0771" name="Group 339"/>
          <p:cNvGrpSpPr>
            <a:grpSpLocks/>
          </p:cNvGrpSpPr>
          <p:nvPr/>
        </p:nvGrpSpPr>
        <p:grpSpPr bwMode="auto">
          <a:xfrm>
            <a:off x="5691188" y="2711450"/>
            <a:ext cx="962025" cy="155575"/>
            <a:chOff x="3612" y="3976"/>
            <a:chExt cx="606" cy="98"/>
          </a:xfrm>
        </p:grpSpPr>
        <p:sp>
          <p:nvSpPr>
            <p:cNvPr id="30782" name="Line 340"/>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0783" name="Group 341"/>
            <p:cNvGrpSpPr>
              <a:grpSpLocks/>
            </p:cNvGrpSpPr>
            <p:nvPr/>
          </p:nvGrpSpPr>
          <p:grpSpPr bwMode="auto">
            <a:xfrm>
              <a:off x="3776" y="3976"/>
              <a:ext cx="442" cy="98"/>
              <a:chOff x="3818" y="2409"/>
              <a:chExt cx="865" cy="192"/>
            </a:xfrm>
          </p:grpSpPr>
          <p:sp>
            <p:nvSpPr>
              <p:cNvPr id="30784" name="Freeform 342"/>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0785" name="Freeform 343"/>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0786" name="Freeform 344"/>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787" name="Freeform 345"/>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788" name="Freeform 346"/>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0789" name="Freeform 347"/>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790" name="Freeform 348"/>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791" name="Freeform 349"/>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0792" name="Freeform 350"/>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0772" name="Group 351"/>
          <p:cNvGrpSpPr>
            <a:grpSpLocks/>
          </p:cNvGrpSpPr>
          <p:nvPr/>
        </p:nvGrpSpPr>
        <p:grpSpPr bwMode="auto">
          <a:xfrm>
            <a:off x="5951538" y="2954338"/>
            <a:ext cx="701675" cy="155575"/>
            <a:chOff x="3818" y="2409"/>
            <a:chExt cx="865" cy="192"/>
          </a:xfrm>
        </p:grpSpPr>
        <p:sp>
          <p:nvSpPr>
            <p:cNvPr id="30773" name="Freeform 352"/>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0774" name="Freeform 353"/>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0775" name="Freeform 354"/>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776" name="Freeform 355"/>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777" name="Freeform 356"/>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0778" name="Freeform 357"/>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0779" name="Freeform 358"/>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0780" name="Freeform 359"/>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0781" name="Freeform 360"/>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26"/>
          <p:cNvSpPr>
            <a:spLocks noGrp="1" noChangeArrowheads="1"/>
          </p:cNvSpPr>
          <p:nvPr>
            <p:ph type="title"/>
          </p:nvPr>
        </p:nvSpPr>
        <p:spPr/>
        <p:txBody>
          <a:bodyPr/>
          <a:lstStyle/>
          <a:p>
            <a:pPr eaLnBrk="1" hangingPunct="1"/>
            <a:r>
              <a:rPr lang="en-US" smtClean="0"/>
              <a:t>Policy “tools”</a:t>
            </a:r>
          </a:p>
        </p:txBody>
      </p:sp>
      <p:grpSp>
        <p:nvGrpSpPr>
          <p:cNvPr id="108" name="Group 2"/>
          <p:cNvGrpSpPr>
            <a:grpSpLocks/>
          </p:cNvGrpSpPr>
          <p:nvPr/>
        </p:nvGrpSpPr>
        <p:grpSpPr bwMode="auto">
          <a:xfrm rot="16200000" flipH="1">
            <a:off x="7625556" y="4625182"/>
            <a:ext cx="620713" cy="641350"/>
            <a:chOff x="2438" y="1135"/>
            <a:chExt cx="2663" cy="2747"/>
          </a:xfrm>
        </p:grpSpPr>
        <p:sp>
          <p:nvSpPr>
            <p:cNvPr id="109" name="Freeform 3"/>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10" name="AutoShape 4"/>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111" name="Group 5"/>
          <p:cNvGrpSpPr>
            <a:grpSpLocks/>
          </p:cNvGrpSpPr>
          <p:nvPr/>
        </p:nvGrpSpPr>
        <p:grpSpPr bwMode="auto">
          <a:xfrm rot="16200000" flipH="1">
            <a:off x="2678906" y="4625182"/>
            <a:ext cx="620713" cy="641350"/>
            <a:chOff x="2438" y="1135"/>
            <a:chExt cx="2663" cy="2747"/>
          </a:xfrm>
        </p:grpSpPr>
        <p:sp>
          <p:nvSpPr>
            <p:cNvPr id="112" name="Freeform 6"/>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13" name="AutoShape 7"/>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114" name="Group 8"/>
          <p:cNvGrpSpPr>
            <a:grpSpLocks/>
          </p:cNvGrpSpPr>
          <p:nvPr/>
        </p:nvGrpSpPr>
        <p:grpSpPr bwMode="auto">
          <a:xfrm rot="16200000" flipH="1">
            <a:off x="5172868" y="4625182"/>
            <a:ext cx="620713" cy="641350"/>
            <a:chOff x="2438" y="1135"/>
            <a:chExt cx="2663" cy="2747"/>
          </a:xfrm>
        </p:grpSpPr>
        <p:sp>
          <p:nvSpPr>
            <p:cNvPr id="115" name="Freeform 9"/>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16" name="AutoShape 10"/>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117" name="Group 11"/>
          <p:cNvGrpSpPr>
            <a:grpSpLocks/>
          </p:cNvGrpSpPr>
          <p:nvPr/>
        </p:nvGrpSpPr>
        <p:grpSpPr bwMode="auto">
          <a:xfrm rot="16200000" flipH="1">
            <a:off x="472281" y="4625182"/>
            <a:ext cx="620713" cy="641350"/>
            <a:chOff x="2438" y="1135"/>
            <a:chExt cx="2663" cy="2747"/>
          </a:xfrm>
        </p:grpSpPr>
        <p:sp>
          <p:nvSpPr>
            <p:cNvPr id="118" name="Freeform 12"/>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19" name="AutoShape 13"/>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120" name="Text Box 27"/>
          <p:cNvSpPr txBox="1">
            <a:spLocks noChangeArrowheads="1"/>
          </p:cNvSpPr>
          <p:nvPr/>
        </p:nvSpPr>
        <p:spPr bwMode="auto">
          <a:xfrm>
            <a:off x="339725" y="42862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Note</a:t>
            </a:r>
          </a:p>
        </p:txBody>
      </p:sp>
      <p:sp>
        <p:nvSpPr>
          <p:cNvPr id="121" name="Text Box 28"/>
          <p:cNvSpPr txBox="1">
            <a:spLocks noChangeArrowheads="1"/>
          </p:cNvSpPr>
          <p:nvPr/>
        </p:nvSpPr>
        <p:spPr bwMode="auto">
          <a:xfrm>
            <a:off x="2605088" y="4286250"/>
            <a:ext cx="1333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Document</a:t>
            </a:r>
          </a:p>
        </p:txBody>
      </p:sp>
      <p:grpSp>
        <p:nvGrpSpPr>
          <p:cNvPr id="122" name="Group 29"/>
          <p:cNvGrpSpPr>
            <a:grpSpLocks/>
          </p:cNvGrpSpPr>
          <p:nvPr/>
        </p:nvGrpSpPr>
        <p:grpSpPr bwMode="auto">
          <a:xfrm>
            <a:off x="3003550" y="4911725"/>
            <a:ext cx="606425" cy="684213"/>
            <a:chOff x="3445" y="2543"/>
            <a:chExt cx="406" cy="458"/>
          </a:xfrm>
        </p:grpSpPr>
        <p:sp>
          <p:nvSpPr>
            <p:cNvPr id="123" name="AutoShape 30"/>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4" name="Line 31"/>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5" name="Line 32"/>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6" name="Line 33"/>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7" name="Line 34"/>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8" name="Freeform 35"/>
            <p:cNvSpPr>
              <a:spLocks/>
            </p:cNvSpPr>
            <p:nvPr/>
          </p:nvSpPr>
          <p:spPr bwMode="auto">
            <a:xfrm>
              <a:off x="3498" y="2568"/>
              <a:ext cx="293" cy="132"/>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29" name="Group 36"/>
          <p:cNvGrpSpPr>
            <a:grpSpLocks/>
          </p:cNvGrpSpPr>
          <p:nvPr/>
        </p:nvGrpSpPr>
        <p:grpSpPr bwMode="auto">
          <a:xfrm>
            <a:off x="747713" y="4813300"/>
            <a:ext cx="730250" cy="650875"/>
            <a:chOff x="2322" y="507"/>
            <a:chExt cx="1203" cy="1071"/>
          </a:xfrm>
        </p:grpSpPr>
        <p:sp>
          <p:nvSpPr>
            <p:cNvPr id="130" name="Freeform 37"/>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31" name="Oval 38"/>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32" name="Freeform 39"/>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33" name="Line 40"/>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 name="Freeform 41"/>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5" name="Freeform 42"/>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6" name="Freeform 43"/>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7" name="Freeform 44"/>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8" name="Oval 45"/>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pic>
        <p:nvPicPr>
          <p:cNvPr id="139" name="Picture 51"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8213" y="4897438"/>
            <a:ext cx="7461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0" name="Group 52"/>
          <p:cNvGrpSpPr>
            <a:grpSpLocks/>
          </p:cNvGrpSpPr>
          <p:nvPr/>
        </p:nvGrpSpPr>
        <p:grpSpPr bwMode="auto">
          <a:xfrm>
            <a:off x="5597525" y="4897438"/>
            <a:ext cx="744538" cy="547687"/>
            <a:chOff x="2083" y="1606"/>
            <a:chExt cx="1489" cy="1097"/>
          </a:xfrm>
        </p:grpSpPr>
        <p:sp>
          <p:nvSpPr>
            <p:cNvPr id="141" name="Rectangle 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2" name="Freeform 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3" name="Freeform 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4" name="Freeform 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5" name="Freeform 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6" name="Rectangle 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7" name="Rectangle 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8" name="AutoShape 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9" name="Freeform 6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0" name="Freeform 6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1" name="Rectangle 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2" name="Rectangle 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 name="Rectangle 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4" name="Group 66"/>
            <p:cNvGrpSpPr>
              <a:grpSpLocks/>
            </p:cNvGrpSpPr>
            <p:nvPr/>
          </p:nvGrpSpPr>
          <p:grpSpPr bwMode="auto">
            <a:xfrm>
              <a:off x="2221" y="1871"/>
              <a:ext cx="518" cy="782"/>
              <a:chOff x="2400" y="1656"/>
              <a:chExt cx="752" cy="1136"/>
            </a:xfrm>
          </p:grpSpPr>
          <p:sp>
            <p:nvSpPr>
              <p:cNvPr id="167" name="Freeform 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68" name="Freeform 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9" name="Freeform 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0" name="Freeform 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1" name="Freeform 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2" name="Line 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3" name="Line 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5" name="Group 74"/>
            <p:cNvGrpSpPr>
              <a:grpSpLocks/>
            </p:cNvGrpSpPr>
            <p:nvPr/>
          </p:nvGrpSpPr>
          <p:grpSpPr bwMode="auto">
            <a:xfrm rot="-6511945">
              <a:off x="2834" y="1842"/>
              <a:ext cx="518" cy="783"/>
              <a:chOff x="2400" y="1656"/>
              <a:chExt cx="752" cy="1136"/>
            </a:xfrm>
          </p:grpSpPr>
          <p:sp>
            <p:nvSpPr>
              <p:cNvPr id="160"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61"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2"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3"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4"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65"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6"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6" name="Freeform 8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7" name="Freeform 8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8" name="Rectangle 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9" name="Rectangle 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74" name="Text Box 94"/>
          <p:cNvSpPr txBox="1">
            <a:spLocks noChangeArrowheads="1"/>
          </p:cNvSpPr>
          <p:nvPr/>
        </p:nvSpPr>
        <p:spPr bwMode="auto">
          <a:xfrm>
            <a:off x="7296150" y="4286250"/>
            <a:ext cx="1379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Reinsurance</a:t>
            </a:r>
          </a:p>
        </p:txBody>
      </p:sp>
      <p:sp>
        <p:nvSpPr>
          <p:cNvPr id="175" name="Text Box 95"/>
          <p:cNvSpPr txBox="1">
            <a:spLocks noChangeArrowheads="1"/>
          </p:cNvSpPr>
          <p:nvPr/>
        </p:nvSpPr>
        <p:spPr bwMode="auto">
          <a:xfrm>
            <a:off x="4675188" y="4297363"/>
            <a:ext cx="19018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Risk Analysis</a:t>
            </a:r>
          </a:p>
        </p:txBody>
      </p:sp>
      <p:grpSp>
        <p:nvGrpSpPr>
          <p:cNvPr id="176" name="Group 141"/>
          <p:cNvGrpSpPr>
            <a:grpSpLocks/>
          </p:cNvGrpSpPr>
          <p:nvPr/>
        </p:nvGrpSpPr>
        <p:grpSpPr bwMode="auto">
          <a:xfrm>
            <a:off x="3887788" y="2662238"/>
            <a:ext cx="1171575" cy="1303337"/>
            <a:chOff x="6221413" y="2684463"/>
            <a:chExt cx="1171575" cy="1302542"/>
          </a:xfrm>
        </p:grpSpPr>
        <p:grpSp>
          <p:nvGrpSpPr>
            <p:cNvPr id="177" name="Group 17"/>
            <p:cNvGrpSpPr>
              <a:grpSpLocks/>
            </p:cNvGrpSpPr>
            <p:nvPr/>
          </p:nvGrpSpPr>
          <p:grpSpPr bwMode="auto">
            <a:xfrm rot="16200000" flipH="1">
              <a:off x="6438106" y="3050382"/>
              <a:ext cx="620713" cy="641350"/>
              <a:chOff x="2438" y="1135"/>
              <a:chExt cx="2663" cy="2747"/>
            </a:xfrm>
          </p:grpSpPr>
          <p:sp>
            <p:nvSpPr>
              <p:cNvPr id="180" name="Freeform 18"/>
              <p:cNvSpPr>
                <a:spLocks/>
              </p:cNvSpPr>
              <p:nvPr/>
            </p:nvSpPr>
            <p:spPr bwMode="auto">
              <a:xfrm>
                <a:off x="2437" y="1135"/>
                <a:ext cx="2661"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181" name="AutoShape 19"/>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178" name="Text Box 96"/>
            <p:cNvSpPr txBox="1">
              <a:spLocks noChangeArrowheads="1"/>
            </p:cNvSpPr>
            <p:nvPr/>
          </p:nvSpPr>
          <p:spPr bwMode="auto">
            <a:xfrm>
              <a:off x="6221413" y="268446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79" name="AutoShape 98"/>
            <p:cNvSpPr>
              <a:spLocks noChangeArrowheads="1"/>
            </p:cNvSpPr>
            <p:nvPr/>
          </p:nvSpPr>
          <p:spPr bwMode="auto">
            <a:xfrm>
              <a:off x="6688137" y="3300413"/>
              <a:ext cx="673955" cy="68659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grpSp>
      <p:sp>
        <p:nvSpPr>
          <p:cNvPr id="182" name="Line 100"/>
          <p:cNvSpPr>
            <a:spLocks noChangeShapeType="1"/>
          </p:cNvSpPr>
          <p:nvPr/>
        </p:nvSpPr>
        <p:spPr bwMode="auto">
          <a:xfrm>
            <a:off x="923925" y="2190750"/>
            <a:ext cx="0" cy="2047875"/>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3" name="Line 101"/>
          <p:cNvSpPr>
            <a:spLocks noChangeShapeType="1"/>
          </p:cNvSpPr>
          <p:nvPr/>
        </p:nvSpPr>
        <p:spPr bwMode="auto">
          <a:xfrm>
            <a:off x="2100263" y="2190750"/>
            <a:ext cx="0" cy="492125"/>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 name="Line 102"/>
          <p:cNvSpPr>
            <a:spLocks noChangeShapeType="1"/>
          </p:cNvSpPr>
          <p:nvPr/>
        </p:nvSpPr>
        <p:spPr bwMode="auto">
          <a:xfrm>
            <a:off x="4424363" y="2190750"/>
            <a:ext cx="0" cy="492125"/>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 name="Line 103"/>
          <p:cNvSpPr>
            <a:spLocks noChangeShapeType="1"/>
          </p:cNvSpPr>
          <p:nvPr/>
        </p:nvSpPr>
        <p:spPr bwMode="auto">
          <a:xfrm>
            <a:off x="6810375" y="2190750"/>
            <a:ext cx="0" cy="492125"/>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6" name="Line 104"/>
          <p:cNvSpPr>
            <a:spLocks noChangeShapeType="1"/>
          </p:cNvSpPr>
          <p:nvPr/>
        </p:nvSpPr>
        <p:spPr bwMode="auto">
          <a:xfrm>
            <a:off x="3278188" y="2190750"/>
            <a:ext cx="0" cy="2047875"/>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7" name="Line 105"/>
          <p:cNvSpPr>
            <a:spLocks noChangeShapeType="1"/>
          </p:cNvSpPr>
          <p:nvPr/>
        </p:nvSpPr>
        <p:spPr bwMode="auto">
          <a:xfrm>
            <a:off x="5632450" y="2190750"/>
            <a:ext cx="0" cy="2047875"/>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8" name="Line 106"/>
          <p:cNvSpPr>
            <a:spLocks noChangeShapeType="1"/>
          </p:cNvSpPr>
          <p:nvPr/>
        </p:nvSpPr>
        <p:spPr bwMode="auto">
          <a:xfrm>
            <a:off x="7988300" y="2190750"/>
            <a:ext cx="0" cy="2047875"/>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9" name="Line 107"/>
          <p:cNvSpPr>
            <a:spLocks noChangeShapeType="1"/>
          </p:cNvSpPr>
          <p:nvPr/>
        </p:nvSpPr>
        <p:spPr bwMode="auto">
          <a:xfrm>
            <a:off x="911225" y="2192338"/>
            <a:ext cx="7078663"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0" name="Line 108"/>
          <p:cNvSpPr>
            <a:spLocks noChangeShapeType="1"/>
          </p:cNvSpPr>
          <p:nvPr/>
        </p:nvSpPr>
        <p:spPr bwMode="auto">
          <a:xfrm flipV="1">
            <a:off x="4427538" y="1689100"/>
            <a:ext cx="0" cy="504825"/>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1" name="Text Box 109"/>
          <p:cNvSpPr txBox="1">
            <a:spLocks noChangeArrowheads="1"/>
          </p:cNvSpPr>
          <p:nvPr/>
        </p:nvSpPr>
        <p:spPr bwMode="auto">
          <a:xfrm>
            <a:off x="2649538" y="1155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grpSp>
        <p:nvGrpSpPr>
          <p:cNvPr id="192" name="Group 110"/>
          <p:cNvGrpSpPr>
            <a:grpSpLocks/>
          </p:cNvGrpSpPr>
          <p:nvPr/>
        </p:nvGrpSpPr>
        <p:grpSpPr bwMode="auto">
          <a:xfrm>
            <a:off x="3897313" y="709613"/>
            <a:ext cx="1057275" cy="1190625"/>
            <a:chOff x="2324" y="435"/>
            <a:chExt cx="933" cy="1052"/>
          </a:xfrm>
        </p:grpSpPr>
        <p:sp>
          <p:nvSpPr>
            <p:cNvPr id="193" name="AutoShape 11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 name="Freeform 11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 name="Freeform 11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 name="Freeform 11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7" name="Group 115"/>
            <p:cNvGrpSpPr>
              <a:grpSpLocks/>
            </p:cNvGrpSpPr>
            <p:nvPr/>
          </p:nvGrpSpPr>
          <p:grpSpPr bwMode="auto">
            <a:xfrm>
              <a:off x="2889" y="957"/>
              <a:ext cx="348" cy="510"/>
              <a:chOff x="2784" y="3210"/>
              <a:chExt cx="523" cy="772"/>
            </a:xfrm>
          </p:grpSpPr>
          <p:sp>
            <p:nvSpPr>
              <p:cNvPr id="198" name="AutoShape 11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9" name="AutoShape 11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0" name="AutoShape 11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1" name="Oval 11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02" name="Group 216"/>
          <p:cNvGrpSpPr>
            <a:grpSpLocks/>
          </p:cNvGrpSpPr>
          <p:nvPr/>
        </p:nvGrpSpPr>
        <p:grpSpPr bwMode="auto">
          <a:xfrm>
            <a:off x="1431925" y="2662238"/>
            <a:ext cx="1308100" cy="1303337"/>
            <a:chOff x="1431925" y="2684463"/>
            <a:chExt cx="1308100" cy="1303150"/>
          </a:xfrm>
        </p:grpSpPr>
        <p:grpSp>
          <p:nvGrpSpPr>
            <p:cNvPr id="203" name="Group 23"/>
            <p:cNvGrpSpPr>
              <a:grpSpLocks/>
            </p:cNvGrpSpPr>
            <p:nvPr/>
          </p:nvGrpSpPr>
          <p:grpSpPr bwMode="auto">
            <a:xfrm rot="16200000" flipH="1">
              <a:off x="1442243" y="3050382"/>
              <a:ext cx="620713" cy="641350"/>
              <a:chOff x="2438" y="1135"/>
              <a:chExt cx="2663" cy="2747"/>
            </a:xfrm>
          </p:grpSpPr>
          <p:sp>
            <p:nvSpPr>
              <p:cNvPr id="217" name="Freeform 24"/>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218" name="AutoShape 25"/>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204" name="Text Box 93"/>
            <p:cNvSpPr txBox="1">
              <a:spLocks noChangeArrowheads="1"/>
            </p:cNvSpPr>
            <p:nvPr/>
          </p:nvSpPr>
          <p:spPr bwMode="auto">
            <a:xfrm>
              <a:off x="1431925" y="2684463"/>
              <a:ext cx="1308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Billing</a:t>
              </a:r>
            </a:p>
          </p:txBody>
        </p:sp>
        <p:grpSp>
          <p:nvGrpSpPr>
            <p:cNvPr id="205" name="Group 4"/>
            <p:cNvGrpSpPr>
              <a:grpSpLocks/>
            </p:cNvGrpSpPr>
            <p:nvPr/>
          </p:nvGrpSpPr>
          <p:grpSpPr bwMode="auto">
            <a:xfrm>
              <a:off x="1681896" y="3200766"/>
              <a:ext cx="697889" cy="786847"/>
              <a:chOff x="2683" y="1519"/>
              <a:chExt cx="557" cy="628"/>
            </a:xfrm>
          </p:grpSpPr>
          <p:sp>
            <p:nvSpPr>
              <p:cNvPr id="206" name="AutoShape 5"/>
              <p:cNvSpPr>
                <a:spLocks noChangeArrowheads="1"/>
              </p:cNvSpPr>
              <p:nvPr/>
            </p:nvSpPr>
            <p:spPr bwMode="auto">
              <a:xfrm rot="10800000" flipH="1">
                <a:off x="2683" y="1519"/>
                <a:ext cx="557" cy="628"/>
              </a:xfrm>
              <a:prstGeom prst="foldedCorner">
                <a:avLst>
                  <a:gd name="adj" fmla="val 0"/>
                </a:avLst>
              </a:prstGeom>
              <a:solidFill>
                <a:srgbClr val="CCECFF"/>
              </a:solidFill>
              <a:ln w="12700">
                <a:solidFill>
                  <a:schemeClr val="bg1"/>
                </a:solidFill>
                <a:round/>
                <a:headEnd/>
                <a:tailEnd/>
              </a:ln>
            </p:spPr>
            <p:txBody>
              <a:bodyPr lIns="0" tIns="0" rIns="0" bIns="0" anchor="ctr">
                <a:spAutoFit/>
              </a:bodyPr>
              <a:lstStyle/>
              <a:p>
                <a:endParaRPr lang="en-US"/>
              </a:p>
            </p:txBody>
          </p:sp>
          <p:pic>
            <p:nvPicPr>
              <p:cNvPr id="207" name="Picture 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8" name="Line 7"/>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9" name="Line 8"/>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0" name="Line 9"/>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1" name="Line 10"/>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2" name="Line 11"/>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3" name="Line 12"/>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4" name="Line 13"/>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 name="Line 14"/>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 name="Line 15"/>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219" name="Group 215"/>
          <p:cNvGrpSpPr>
            <a:grpSpLocks/>
          </p:cNvGrpSpPr>
          <p:nvPr/>
        </p:nvGrpSpPr>
        <p:grpSpPr bwMode="auto">
          <a:xfrm>
            <a:off x="5695106" y="2662238"/>
            <a:ext cx="2213139" cy="1204912"/>
            <a:chOff x="5696284" y="2696186"/>
            <a:chExt cx="2210812" cy="1203652"/>
          </a:xfrm>
        </p:grpSpPr>
        <p:grpSp>
          <p:nvGrpSpPr>
            <p:cNvPr id="220" name="Group 20"/>
            <p:cNvGrpSpPr>
              <a:grpSpLocks/>
            </p:cNvGrpSpPr>
            <p:nvPr/>
          </p:nvGrpSpPr>
          <p:grpSpPr bwMode="auto">
            <a:xfrm rot="16200000" flipH="1">
              <a:off x="6401348" y="3062105"/>
              <a:ext cx="620713" cy="641350"/>
              <a:chOff x="2438" y="1135"/>
              <a:chExt cx="2663" cy="2747"/>
            </a:xfrm>
          </p:grpSpPr>
          <p:sp>
            <p:nvSpPr>
              <p:cNvPr id="223" name="Freeform 21"/>
              <p:cNvSpPr>
                <a:spLocks/>
              </p:cNvSpPr>
              <p:nvPr/>
            </p:nvSpPr>
            <p:spPr bwMode="auto">
              <a:xfrm>
                <a:off x="2436" y="1138"/>
                <a:ext cx="2667" cy="2744"/>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224" name="AutoShape 22"/>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221" name="Text Box 47"/>
            <p:cNvSpPr txBox="1">
              <a:spLocks noChangeArrowheads="1"/>
            </p:cNvSpPr>
            <p:nvPr/>
          </p:nvSpPr>
          <p:spPr bwMode="auto">
            <a:xfrm>
              <a:off x="5696284" y="2696186"/>
              <a:ext cx="2210812" cy="27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bg1"/>
                  </a:solidFill>
                </a:rPr>
                <a:t>Policy Transaction</a:t>
              </a:r>
              <a:endParaRPr lang="en-US" sz="1800" dirty="0">
                <a:solidFill>
                  <a:schemeClr val="bg1"/>
                </a:solidFill>
              </a:endParaRPr>
            </a:p>
          </p:txBody>
        </p:sp>
        <p:pic>
          <p:nvPicPr>
            <p:cNvPr id="222" name="Picture 3" descr="MCj0319178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572738" y="3222747"/>
              <a:ext cx="731310" cy="67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 name="Group 211"/>
          <p:cNvGrpSpPr>
            <a:grpSpLocks/>
          </p:cNvGrpSpPr>
          <p:nvPr/>
        </p:nvGrpSpPr>
        <p:grpSpPr bwMode="auto">
          <a:xfrm>
            <a:off x="7631113" y="4826000"/>
            <a:ext cx="1287462" cy="782638"/>
            <a:chOff x="2502035" y="738902"/>
            <a:chExt cx="1373184" cy="833660"/>
          </a:xfrm>
        </p:grpSpPr>
        <p:grpSp>
          <p:nvGrpSpPr>
            <p:cNvPr id="226" name="Group 163"/>
            <p:cNvGrpSpPr>
              <a:grpSpLocks/>
            </p:cNvGrpSpPr>
            <p:nvPr/>
          </p:nvGrpSpPr>
          <p:grpSpPr bwMode="auto">
            <a:xfrm>
              <a:off x="3336415" y="884367"/>
              <a:ext cx="538804" cy="688195"/>
              <a:chOff x="6538913" y="4093690"/>
              <a:chExt cx="1192724" cy="1522885"/>
            </a:xfrm>
          </p:grpSpPr>
          <p:sp>
            <p:nvSpPr>
              <p:cNvPr id="243" name="Rectangle 242"/>
              <p:cNvSpPr/>
              <p:nvPr/>
            </p:nvSpPr>
            <p:spPr bwMode="auto">
              <a:xfrm>
                <a:off x="6539725" y="4093603"/>
                <a:ext cx="1191912" cy="572519"/>
              </a:xfrm>
              <a:prstGeom prst="rect">
                <a:avLst/>
              </a:prstGeom>
              <a:solidFill>
                <a:schemeClr val="accent6">
                  <a:lumMod val="40000"/>
                  <a:lumOff val="60000"/>
                </a:schemeClr>
              </a:solidFill>
              <a:ln w="19050" algn="ctr">
                <a:noFill/>
                <a:round/>
                <a:headEnd/>
                <a:tailEnd/>
              </a:ln>
            </p:spPr>
            <p:txBody>
              <a:bodyPr wrap="none" lIns="0" tIns="0" rIns="0" bIns="0" anchor="ctr"/>
              <a:lstStyle/>
              <a:p>
                <a:pPr>
                  <a:defRPr/>
                </a:pPr>
                <a:endParaRPr lang="en-US">
                  <a:latin typeface="Arial" pitchFamily="34" charset="0"/>
                  <a:cs typeface="Arial" pitchFamily="34" charset="0"/>
                </a:endParaRPr>
              </a:p>
            </p:txBody>
          </p:sp>
          <p:sp>
            <p:nvSpPr>
              <p:cNvPr id="244" name="Rectangle 65"/>
              <p:cNvSpPr>
                <a:spLocks noChangeArrowheads="1"/>
              </p:cNvSpPr>
              <p:nvPr/>
            </p:nvSpPr>
            <p:spPr bwMode="auto">
              <a:xfrm>
                <a:off x="6538913" y="4661019"/>
                <a:ext cx="1192394" cy="955556"/>
              </a:xfrm>
              <a:prstGeom prst="rect">
                <a:avLst/>
              </a:prstGeom>
              <a:solidFill>
                <a:schemeClr val="tx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grpSp>
            <p:nvGrpSpPr>
              <p:cNvPr id="245" name="Group 181"/>
              <p:cNvGrpSpPr>
                <a:grpSpLocks noChangeAspect="1"/>
              </p:cNvGrpSpPr>
              <p:nvPr/>
            </p:nvGrpSpPr>
            <p:grpSpPr bwMode="auto">
              <a:xfrm>
                <a:off x="7323994" y="4142816"/>
                <a:ext cx="340873" cy="288660"/>
                <a:chOff x="7910632" y="2576763"/>
                <a:chExt cx="611427" cy="517891"/>
              </a:xfrm>
            </p:grpSpPr>
            <p:sp>
              <p:nvSpPr>
                <p:cNvPr id="255" name="Rectangle 254"/>
                <p:cNvSpPr>
                  <a:spLocks noChangeArrowheads="1"/>
                </p:cNvSpPr>
                <p:nvPr/>
              </p:nvSpPr>
              <p:spPr bwMode="auto">
                <a:xfrm>
                  <a:off x="7909010" y="2575748"/>
                  <a:ext cx="611800" cy="483374"/>
                </a:xfrm>
                <a:prstGeom prst="rect">
                  <a:avLst/>
                </a:prstGeom>
                <a:solidFill>
                  <a:schemeClr val="accent6">
                    <a:lumMod val="60000"/>
                    <a:lumOff val="40000"/>
                  </a:schemeClr>
                </a:solidFill>
                <a:ln w="19050" algn="ctr">
                  <a:solidFill>
                    <a:schemeClr val="bg1"/>
                  </a:solidFill>
                  <a:round/>
                  <a:headEnd/>
                  <a:tailEnd/>
                </a:ln>
              </p:spPr>
              <p:txBody>
                <a:bodyPr wrap="none" lIns="0" tIns="0" rIns="0" bIns="0" anchor="ctr"/>
                <a:lstStyle/>
                <a:p>
                  <a:pPr>
                    <a:defRPr/>
                  </a:pPr>
                  <a:endParaRPr lang="en-US"/>
                </a:p>
              </p:txBody>
            </p:sp>
            <p:cxnSp>
              <p:nvCxnSpPr>
                <p:cNvPr id="256" name="Straight Arrow Connector 34"/>
                <p:cNvCxnSpPr>
                  <a:cxnSpLocks noChangeShapeType="1"/>
                </p:cNvCxnSpPr>
                <p:nvPr/>
              </p:nvCxnSpPr>
              <p:spPr bwMode="auto">
                <a:xfrm rot="5400000">
                  <a:off x="7983038" y="2850179"/>
                  <a:ext cx="488950" cy="0"/>
                </a:xfrm>
                <a:prstGeom prst="straightConnector1">
                  <a:avLst/>
                </a:prstGeom>
                <a:noFill/>
                <a:ln w="19050" algn="ctr">
                  <a:solidFill>
                    <a:schemeClr val="bg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246" name="Rectangle 70"/>
              <p:cNvSpPr>
                <a:spLocks noChangeArrowheads="1"/>
              </p:cNvSpPr>
              <p:nvPr/>
            </p:nvSpPr>
            <p:spPr bwMode="auto">
              <a:xfrm>
                <a:off x="6560560" y="4095850"/>
                <a:ext cx="1166576" cy="1506209"/>
              </a:xfrm>
              <a:prstGeom prst="rect">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247" name="Straight Connector 70"/>
              <p:cNvCxnSpPr>
                <a:cxnSpLocks noChangeShapeType="1"/>
              </p:cNvCxnSpPr>
              <p:nvPr/>
            </p:nvCxnSpPr>
            <p:spPr bwMode="auto">
              <a:xfrm>
                <a:off x="6570423" y="4644823"/>
                <a:ext cx="1152229" cy="2616"/>
              </a:xfrm>
              <a:prstGeom prst="line">
                <a:avLst/>
              </a:prstGeom>
              <a:noFill/>
              <a:ln w="19050" algn="ctr">
                <a:solidFill>
                  <a:schemeClr val="bg1"/>
                </a:solidFill>
                <a:round/>
                <a:headEnd/>
                <a:tailEnd/>
              </a:ln>
              <a:extLst>
                <a:ext uri="{909E8E84-426E-40DD-AFC4-6F175D3DCCD1}">
                  <a14:hiddenFill xmlns:a14="http://schemas.microsoft.com/office/drawing/2010/main">
                    <a:noFill/>
                  </a14:hiddenFill>
                </a:ext>
              </a:extLst>
            </p:spPr>
          </p:cxnSp>
          <p:cxnSp>
            <p:nvCxnSpPr>
              <p:cNvPr id="248" name="Straight Connector 71"/>
              <p:cNvCxnSpPr>
                <a:cxnSpLocks noChangeShapeType="1"/>
              </p:cNvCxnSpPr>
              <p:nvPr/>
            </p:nvCxnSpPr>
            <p:spPr bwMode="auto">
              <a:xfrm>
                <a:off x="6570423" y="5130700"/>
                <a:ext cx="1152229" cy="2616"/>
              </a:xfrm>
              <a:prstGeom prst="line">
                <a:avLst/>
              </a:prstGeom>
              <a:noFill/>
              <a:ln w="19050" algn="ctr">
                <a:solidFill>
                  <a:schemeClr val="bg1"/>
                </a:solidFill>
                <a:round/>
                <a:headEnd/>
                <a:tailEnd/>
              </a:ln>
              <a:extLst>
                <a:ext uri="{909E8E84-426E-40DD-AFC4-6F175D3DCCD1}">
                  <a14:hiddenFill xmlns:a14="http://schemas.microsoft.com/office/drawing/2010/main">
                    <a:noFill/>
                  </a14:hiddenFill>
                </a:ext>
              </a:extLst>
            </p:spPr>
          </p:cxnSp>
          <p:grpSp>
            <p:nvGrpSpPr>
              <p:cNvPr id="249" name="Group 39"/>
              <p:cNvGrpSpPr>
                <a:grpSpLocks noChangeAspect="1"/>
              </p:cNvGrpSpPr>
              <p:nvPr/>
            </p:nvGrpSpPr>
            <p:grpSpPr bwMode="auto">
              <a:xfrm>
                <a:off x="7368164" y="4726253"/>
                <a:ext cx="274645" cy="277000"/>
                <a:chOff x="4368777" y="1884218"/>
                <a:chExt cx="539496" cy="543936"/>
              </a:xfrm>
            </p:grpSpPr>
            <p:pic>
              <p:nvPicPr>
                <p:cNvPr id="253" name="Picture 5"/>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1032" y="1893166"/>
                  <a:ext cx="534987"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Oval 48"/>
                <p:cNvSpPr>
                  <a:spLocks noChangeArrowheads="1"/>
                </p:cNvSpPr>
                <p:nvPr/>
              </p:nvSpPr>
              <p:spPr bwMode="auto">
                <a:xfrm>
                  <a:off x="4368777" y="1884218"/>
                  <a:ext cx="539496" cy="539496"/>
                </a:xfrm>
                <a:prstGeom prst="ellipse">
                  <a:avLst/>
                </a:prstGeom>
                <a:noFill/>
                <a:ln w="190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grpSp>
            <p:nvGrpSpPr>
              <p:cNvPr id="250" name="Group 39"/>
              <p:cNvGrpSpPr>
                <a:grpSpLocks noChangeAspect="1"/>
              </p:cNvGrpSpPr>
              <p:nvPr/>
            </p:nvGrpSpPr>
            <p:grpSpPr bwMode="auto">
              <a:xfrm>
                <a:off x="7368164" y="5227613"/>
                <a:ext cx="274645" cy="277000"/>
                <a:chOff x="4368777" y="1884218"/>
                <a:chExt cx="539496" cy="543936"/>
              </a:xfrm>
            </p:grpSpPr>
            <p:pic>
              <p:nvPicPr>
                <p:cNvPr id="251" name="Picture 5"/>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1032" y="1893166"/>
                  <a:ext cx="534987"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Oval 48"/>
                <p:cNvSpPr>
                  <a:spLocks noChangeArrowheads="1"/>
                </p:cNvSpPr>
                <p:nvPr/>
              </p:nvSpPr>
              <p:spPr bwMode="auto">
                <a:xfrm>
                  <a:off x="4368777" y="1884218"/>
                  <a:ext cx="539496" cy="539496"/>
                </a:xfrm>
                <a:prstGeom prst="ellipse">
                  <a:avLst/>
                </a:prstGeom>
                <a:noFill/>
                <a:ln w="19050"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grpSp>
        <p:grpSp>
          <p:nvGrpSpPr>
            <p:cNvPr id="227" name="Group 99"/>
            <p:cNvGrpSpPr>
              <a:grpSpLocks/>
            </p:cNvGrpSpPr>
            <p:nvPr/>
          </p:nvGrpSpPr>
          <p:grpSpPr bwMode="auto">
            <a:xfrm>
              <a:off x="2502035" y="738902"/>
              <a:ext cx="530226" cy="762269"/>
              <a:chOff x="2171804" y="3640511"/>
              <a:chExt cx="530226" cy="762000"/>
            </a:xfrm>
          </p:grpSpPr>
          <p:cxnSp>
            <p:nvCxnSpPr>
              <p:cNvPr id="231" name="Straight Arrow Connector 40"/>
              <p:cNvCxnSpPr>
                <a:cxnSpLocks noChangeShapeType="1"/>
              </p:cNvCxnSpPr>
              <p:nvPr/>
            </p:nvCxnSpPr>
            <p:spPr bwMode="auto">
              <a:xfrm rot="5400000" flipH="1" flipV="1">
                <a:off x="2300382" y="4264398"/>
                <a:ext cx="274638" cy="1588"/>
              </a:xfrm>
              <a:prstGeom prst="straightConnector1">
                <a:avLst/>
              </a:prstGeom>
              <a:noFill/>
              <a:ln w="28575" algn="ctr">
                <a:solidFill>
                  <a:srgbClr val="04628C"/>
                </a:solidFill>
                <a:round/>
                <a:headEnd/>
                <a:tailEnd type="triangle" w="med" len="med"/>
              </a:ln>
              <a:extLst>
                <a:ext uri="{909E8E84-426E-40DD-AFC4-6F175D3DCCD1}">
                  <a14:hiddenFill xmlns:a14="http://schemas.microsoft.com/office/drawing/2010/main">
                    <a:noFill/>
                  </a14:hiddenFill>
                </a:ext>
              </a:extLst>
            </p:spPr>
          </p:cxnSp>
          <p:grpSp>
            <p:nvGrpSpPr>
              <p:cNvPr id="232" name="Group 195"/>
              <p:cNvGrpSpPr>
                <a:grpSpLocks/>
              </p:cNvGrpSpPr>
              <p:nvPr/>
            </p:nvGrpSpPr>
            <p:grpSpPr bwMode="auto">
              <a:xfrm>
                <a:off x="2171804" y="3640511"/>
                <a:ext cx="530226" cy="438150"/>
                <a:chOff x="7324726" y="2695575"/>
                <a:chExt cx="828676" cy="733425"/>
              </a:xfrm>
            </p:grpSpPr>
            <p:sp>
              <p:nvSpPr>
                <p:cNvPr id="233" name="Pentagon 196"/>
                <p:cNvSpPr>
                  <a:spLocks noChangeArrowheads="1"/>
                </p:cNvSpPr>
                <p:nvPr/>
              </p:nvSpPr>
              <p:spPr bwMode="ltGray">
                <a:xfrm rot="-5400000">
                  <a:off x="7381879" y="2752725"/>
                  <a:ext cx="733424" cy="619125"/>
                </a:xfrm>
                <a:prstGeom prst="homePlate">
                  <a:avLst>
                    <a:gd name="adj" fmla="val 50001"/>
                  </a:avLst>
                </a:prstGeom>
                <a:solidFill>
                  <a:srgbClr val="FFCC66"/>
                </a:solidFill>
                <a:ln w="38100" algn="ctr">
                  <a:solidFill>
                    <a:schemeClr val="bg1"/>
                  </a:solidFill>
                  <a:round/>
                  <a:headEnd/>
                  <a:tailEnd/>
                </a:ln>
              </p:spPr>
              <p:txBody>
                <a:bodyPr wrap="none" lIns="0" tIns="0" rIns="0" bIns="0" anchor="ctr"/>
                <a:lstStyle/>
                <a:p>
                  <a:endParaRPr lang="en-US"/>
                </a:p>
              </p:txBody>
            </p:sp>
            <p:grpSp>
              <p:nvGrpSpPr>
                <p:cNvPr id="234" name="Group 197"/>
                <p:cNvGrpSpPr>
                  <a:grpSpLocks/>
                </p:cNvGrpSpPr>
                <p:nvPr/>
              </p:nvGrpSpPr>
              <p:grpSpPr bwMode="auto">
                <a:xfrm>
                  <a:off x="7517133" y="2990839"/>
                  <a:ext cx="462915" cy="428624"/>
                  <a:chOff x="7400923" y="3352800"/>
                  <a:chExt cx="462915" cy="333375"/>
                </a:xfrm>
              </p:grpSpPr>
              <p:sp>
                <p:nvSpPr>
                  <p:cNvPr id="237" name="Rectangle 200"/>
                  <p:cNvSpPr>
                    <a:spLocks noChangeArrowheads="1"/>
                  </p:cNvSpPr>
                  <p:nvPr/>
                </p:nvSpPr>
                <p:spPr bwMode="ltGray">
                  <a:xfrm>
                    <a:off x="7581898" y="3476625"/>
                    <a:ext cx="91440" cy="209550"/>
                  </a:xfrm>
                  <a:prstGeom prst="rect">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238" name="Rectangle 201"/>
                  <p:cNvSpPr>
                    <a:spLocks noChangeArrowheads="1"/>
                  </p:cNvSpPr>
                  <p:nvPr/>
                </p:nvSpPr>
                <p:spPr bwMode="ltGray">
                  <a:xfrm>
                    <a:off x="7581898" y="3352800"/>
                    <a:ext cx="91440" cy="91440"/>
                  </a:xfrm>
                  <a:prstGeom prst="rect">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239" name="Rectangle 202"/>
                  <p:cNvSpPr>
                    <a:spLocks noChangeArrowheads="1"/>
                  </p:cNvSpPr>
                  <p:nvPr/>
                </p:nvSpPr>
                <p:spPr bwMode="ltGray">
                  <a:xfrm>
                    <a:off x="7400923" y="3352800"/>
                    <a:ext cx="91440" cy="91440"/>
                  </a:xfrm>
                  <a:prstGeom prst="rect">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240" name="Rectangle 203"/>
                  <p:cNvSpPr>
                    <a:spLocks noChangeArrowheads="1"/>
                  </p:cNvSpPr>
                  <p:nvPr/>
                </p:nvSpPr>
                <p:spPr bwMode="ltGray">
                  <a:xfrm>
                    <a:off x="7772398" y="3352800"/>
                    <a:ext cx="91440" cy="91440"/>
                  </a:xfrm>
                  <a:prstGeom prst="rect">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241" name="Rectangle 204"/>
                  <p:cNvSpPr>
                    <a:spLocks noChangeArrowheads="1"/>
                  </p:cNvSpPr>
                  <p:nvPr/>
                </p:nvSpPr>
                <p:spPr bwMode="ltGray">
                  <a:xfrm>
                    <a:off x="7400923" y="3505200"/>
                    <a:ext cx="91440" cy="91440"/>
                  </a:xfrm>
                  <a:prstGeom prst="rect">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242" name="Rectangle 205"/>
                  <p:cNvSpPr>
                    <a:spLocks noChangeArrowheads="1"/>
                  </p:cNvSpPr>
                  <p:nvPr/>
                </p:nvSpPr>
                <p:spPr bwMode="ltGray">
                  <a:xfrm>
                    <a:off x="7772398" y="3505200"/>
                    <a:ext cx="91440" cy="91440"/>
                  </a:xfrm>
                  <a:prstGeom prst="rect">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grpSp>
            <p:cxnSp>
              <p:nvCxnSpPr>
                <p:cNvPr id="235" name="Straight Connector 198"/>
                <p:cNvCxnSpPr>
                  <a:cxnSpLocks noChangeShapeType="1"/>
                  <a:stCxn id="233" idx="3"/>
                </p:cNvCxnSpPr>
                <p:nvPr/>
              </p:nvCxnSpPr>
              <p:spPr bwMode="ltGray">
                <a:xfrm rot="16200000" flipH="1">
                  <a:off x="7760495" y="2683672"/>
                  <a:ext cx="381003" cy="404810"/>
                </a:xfrm>
                <a:prstGeom prst="line">
                  <a:avLst/>
                </a:prstGeom>
                <a:noFill/>
                <a:ln w="38100" algn="ctr">
                  <a:solidFill>
                    <a:schemeClr val="bg1"/>
                  </a:solidFill>
                  <a:round/>
                  <a:headEnd/>
                  <a:tailEnd/>
                </a:ln>
                <a:extLst>
                  <a:ext uri="{909E8E84-426E-40DD-AFC4-6F175D3DCCD1}">
                    <a14:hiddenFill xmlns:a14="http://schemas.microsoft.com/office/drawing/2010/main">
                      <a:noFill/>
                    </a14:hiddenFill>
                  </a:ext>
                </a:extLst>
              </p:spPr>
            </p:cxnSp>
            <p:cxnSp>
              <p:nvCxnSpPr>
                <p:cNvPr id="236" name="Straight Connector 199"/>
                <p:cNvCxnSpPr>
                  <a:cxnSpLocks noChangeShapeType="1"/>
                  <a:stCxn id="233" idx="3"/>
                </p:cNvCxnSpPr>
                <p:nvPr/>
              </p:nvCxnSpPr>
              <p:spPr bwMode="ltGray">
                <a:xfrm rot="-5400000" flipH="1" flipV="1">
                  <a:off x="7336635" y="2683667"/>
                  <a:ext cx="400048" cy="423866"/>
                </a:xfrm>
                <a:prstGeom prst="line">
                  <a:avLst/>
                </a:prstGeom>
                <a:noFill/>
                <a:ln w="38100" algn="ctr">
                  <a:solidFill>
                    <a:schemeClr val="bg1"/>
                  </a:solidFill>
                  <a:round/>
                  <a:headEnd/>
                  <a:tailEnd/>
                </a:ln>
                <a:extLst>
                  <a:ext uri="{909E8E84-426E-40DD-AFC4-6F175D3DCCD1}">
                    <a14:hiddenFill xmlns:a14="http://schemas.microsoft.com/office/drawing/2010/main">
                      <a:noFill/>
                    </a14:hiddenFill>
                  </a:ext>
                </a:extLst>
              </p:spPr>
            </p:cxnSp>
          </p:grpSp>
        </p:grpSp>
        <p:cxnSp>
          <p:nvCxnSpPr>
            <p:cNvPr id="228" name="Straight Connector 206"/>
            <p:cNvCxnSpPr>
              <a:cxnSpLocks noChangeShapeType="1"/>
              <a:stCxn id="233" idx="2"/>
            </p:cNvCxnSpPr>
            <p:nvPr/>
          </p:nvCxnSpPr>
          <p:spPr bwMode="auto">
            <a:xfrm flipV="1">
              <a:off x="2971317" y="1008668"/>
              <a:ext cx="394052" cy="48430"/>
            </a:xfrm>
            <a:prstGeom prst="line">
              <a:avLst/>
            </a:prstGeom>
            <a:noFill/>
            <a:ln w="19050" algn="ctr">
              <a:solidFill>
                <a:schemeClr val="bg1"/>
              </a:solidFill>
              <a:prstDash val="dash"/>
              <a:round/>
              <a:headEnd/>
              <a:tailEnd/>
            </a:ln>
            <a:extLst>
              <a:ext uri="{909E8E84-426E-40DD-AFC4-6F175D3DCCD1}">
                <a14:hiddenFill xmlns:a14="http://schemas.microsoft.com/office/drawing/2010/main">
                  <a:noFill/>
                </a14:hiddenFill>
              </a:ext>
            </a:extLst>
          </p:spPr>
        </p:cxnSp>
        <p:cxnSp>
          <p:nvCxnSpPr>
            <p:cNvPr id="229" name="Straight Connector 208"/>
            <p:cNvCxnSpPr>
              <a:cxnSpLocks noChangeShapeType="1"/>
              <a:stCxn id="233" idx="2"/>
              <a:endCxn id="246" idx="1"/>
            </p:cNvCxnSpPr>
            <p:nvPr/>
          </p:nvCxnSpPr>
          <p:spPr bwMode="auto">
            <a:xfrm>
              <a:off x="2971317" y="1057098"/>
              <a:ext cx="374878" cy="168574"/>
            </a:xfrm>
            <a:prstGeom prst="line">
              <a:avLst/>
            </a:prstGeom>
            <a:noFill/>
            <a:ln w="19050" algn="ctr">
              <a:solidFill>
                <a:schemeClr val="bg1"/>
              </a:solidFill>
              <a:prstDash val="dash"/>
              <a:round/>
              <a:headEnd/>
              <a:tailEnd/>
            </a:ln>
            <a:extLst>
              <a:ext uri="{909E8E84-426E-40DD-AFC4-6F175D3DCCD1}">
                <a14:hiddenFill xmlns:a14="http://schemas.microsoft.com/office/drawing/2010/main">
                  <a:noFill/>
                </a14:hiddenFill>
              </a:ext>
            </a:extLst>
          </p:spPr>
        </p:cxnSp>
        <p:cxnSp>
          <p:nvCxnSpPr>
            <p:cNvPr id="230" name="Straight Connector 210"/>
            <p:cNvCxnSpPr>
              <a:cxnSpLocks noChangeShapeType="1"/>
              <a:stCxn id="233" idx="2"/>
            </p:cNvCxnSpPr>
            <p:nvPr/>
          </p:nvCxnSpPr>
          <p:spPr bwMode="auto">
            <a:xfrm>
              <a:off x="2971317" y="1057098"/>
              <a:ext cx="365772" cy="432337"/>
            </a:xfrm>
            <a:prstGeom prst="line">
              <a:avLst/>
            </a:prstGeom>
            <a:noFill/>
            <a:ln w="19050" algn="ctr">
              <a:solidFill>
                <a:schemeClr val="bg1"/>
              </a:solidFill>
              <a:prstDash val="dash"/>
              <a:round/>
              <a:headEnd/>
              <a:tailEnd/>
            </a:ln>
            <a:extLst>
              <a:ext uri="{909E8E84-426E-40DD-AFC4-6F175D3DCCD1}">
                <a14:hiddenFill xmlns:a14="http://schemas.microsoft.com/office/drawing/2010/main">
                  <a:noFill/>
                </a14:hiddenFill>
              </a:ext>
            </a:extLst>
          </p:spPr>
        </p:cxn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p:txBody>
          <a:bodyPr/>
          <a:lstStyle/>
          <a:p>
            <a:pPr>
              <a:lnSpc>
                <a:spcPct val="150000"/>
              </a:lnSpc>
              <a:buFont typeface="Arial" charset="0"/>
              <a:buChar char="•"/>
            </a:pPr>
            <a:r>
              <a:rPr lang="en-US" sz="2800" dirty="0" smtClean="0"/>
              <a:t>PolicyCenter </a:t>
            </a:r>
            <a:r>
              <a:rPr lang="en-US" sz="2800" dirty="0" smtClean="0"/>
              <a:t>entities</a:t>
            </a:r>
          </a:p>
          <a:p>
            <a:pPr>
              <a:lnSpc>
                <a:spcPct val="150000"/>
              </a:lnSpc>
              <a:buFont typeface="Arial" charset="0"/>
              <a:buChar char="•"/>
            </a:pPr>
            <a:r>
              <a:rPr lang="en-US" sz="2800" dirty="0" smtClean="0">
                <a:solidFill>
                  <a:srgbClr val="C0C0C0"/>
                </a:solidFill>
              </a:rPr>
              <a:t>Account-related entities</a:t>
            </a:r>
          </a:p>
          <a:p>
            <a:pPr>
              <a:lnSpc>
                <a:spcPct val="150000"/>
              </a:lnSpc>
              <a:buFont typeface="Arial" charset="0"/>
              <a:buChar char="•"/>
            </a:pPr>
            <a:r>
              <a:rPr lang="en-US" sz="2800" dirty="0" smtClean="0">
                <a:solidFill>
                  <a:schemeClr val="hlink"/>
                </a:solidFill>
              </a:rPr>
              <a:t>Policy-related </a:t>
            </a:r>
            <a:r>
              <a:rPr lang="en-US" sz="2800" dirty="0" smtClean="0">
                <a:solidFill>
                  <a:schemeClr val="hlink"/>
                </a:solidFill>
              </a:rPr>
              <a:t>entities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5581650" y="5980113"/>
            <a:ext cx="962025" cy="155575"/>
            <a:chOff x="3516" y="3880"/>
            <a:chExt cx="606" cy="98"/>
          </a:xfrm>
        </p:grpSpPr>
        <p:sp>
          <p:nvSpPr>
            <p:cNvPr id="33139" name="Line 3"/>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140" name="Group 4"/>
            <p:cNvGrpSpPr>
              <a:grpSpLocks/>
            </p:cNvGrpSpPr>
            <p:nvPr/>
          </p:nvGrpSpPr>
          <p:grpSpPr bwMode="auto">
            <a:xfrm>
              <a:off x="3680" y="3880"/>
              <a:ext cx="442" cy="98"/>
              <a:chOff x="3818" y="2409"/>
              <a:chExt cx="865" cy="192"/>
            </a:xfrm>
          </p:grpSpPr>
          <p:sp>
            <p:nvSpPr>
              <p:cNvPr id="33141" name="Freeform 5"/>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3142" name="Freeform 6"/>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3143" name="Freeform 7"/>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44" name="Freeform 8"/>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45" name="Freeform 9"/>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3146" name="Freeform 10"/>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47" name="Freeform 11"/>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48" name="Freeform 12"/>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3149" name="Freeform 13"/>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2771" name="Group 14"/>
          <p:cNvGrpSpPr>
            <a:grpSpLocks/>
          </p:cNvGrpSpPr>
          <p:nvPr/>
        </p:nvGrpSpPr>
        <p:grpSpPr bwMode="auto">
          <a:xfrm>
            <a:off x="5581650" y="5132388"/>
            <a:ext cx="962025" cy="155575"/>
            <a:chOff x="3516" y="3880"/>
            <a:chExt cx="606" cy="98"/>
          </a:xfrm>
        </p:grpSpPr>
        <p:sp>
          <p:nvSpPr>
            <p:cNvPr id="33128" name="Line 15"/>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129" name="Group 16"/>
            <p:cNvGrpSpPr>
              <a:grpSpLocks/>
            </p:cNvGrpSpPr>
            <p:nvPr/>
          </p:nvGrpSpPr>
          <p:grpSpPr bwMode="auto">
            <a:xfrm>
              <a:off x="3680" y="3880"/>
              <a:ext cx="442" cy="98"/>
              <a:chOff x="3818" y="2409"/>
              <a:chExt cx="865" cy="192"/>
            </a:xfrm>
          </p:grpSpPr>
          <p:sp>
            <p:nvSpPr>
              <p:cNvPr id="33130" name="Freeform 17"/>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3131" name="Freeform 18"/>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3132" name="Freeform 19"/>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33" name="Freeform 20"/>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34" name="Freeform 21"/>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3135" name="Freeform 22"/>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36" name="Freeform 23"/>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37" name="Freeform 24"/>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3138" name="Freeform 25"/>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2772" name="Group 26"/>
          <p:cNvGrpSpPr>
            <a:grpSpLocks/>
          </p:cNvGrpSpPr>
          <p:nvPr/>
        </p:nvGrpSpPr>
        <p:grpSpPr bwMode="auto">
          <a:xfrm>
            <a:off x="5581650" y="4241800"/>
            <a:ext cx="962025" cy="155575"/>
            <a:chOff x="3516" y="3880"/>
            <a:chExt cx="606" cy="98"/>
          </a:xfrm>
        </p:grpSpPr>
        <p:sp>
          <p:nvSpPr>
            <p:cNvPr id="33117" name="Line 27"/>
            <p:cNvSpPr>
              <a:spLocks noChangeShapeType="1"/>
            </p:cNvSpPr>
            <p:nvPr/>
          </p:nvSpPr>
          <p:spPr bwMode="auto">
            <a:xfrm flipH="1">
              <a:off x="3516" y="3939"/>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3118" name="Group 28"/>
            <p:cNvGrpSpPr>
              <a:grpSpLocks/>
            </p:cNvGrpSpPr>
            <p:nvPr/>
          </p:nvGrpSpPr>
          <p:grpSpPr bwMode="auto">
            <a:xfrm>
              <a:off x="3680" y="3880"/>
              <a:ext cx="442" cy="98"/>
              <a:chOff x="3818" y="2409"/>
              <a:chExt cx="865" cy="192"/>
            </a:xfrm>
          </p:grpSpPr>
          <p:sp>
            <p:nvSpPr>
              <p:cNvPr id="33119" name="Freeform 29"/>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3120" name="Freeform 30"/>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3121" name="Freeform 31"/>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22" name="Freeform 32"/>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23" name="Freeform 33"/>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3124" name="Freeform 34"/>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3125" name="Freeform 35"/>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3126" name="Freeform 36"/>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3127" name="Freeform 37"/>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sp>
        <p:nvSpPr>
          <p:cNvPr id="32773" name="Line 38"/>
          <p:cNvSpPr>
            <a:spLocks noChangeShapeType="1"/>
          </p:cNvSpPr>
          <p:nvPr/>
        </p:nvSpPr>
        <p:spPr bwMode="auto">
          <a:xfrm flipH="1">
            <a:off x="5562600" y="2854325"/>
            <a:ext cx="5143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4" name="Line 39"/>
          <p:cNvSpPr>
            <a:spLocks noChangeShapeType="1"/>
          </p:cNvSpPr>
          <p:nvPr/>
        </p:nvSpPr>
        <p:spPr bwMode="auto">
          <a:xfrm flipV="1">
            <a:off x="4500563" y="1595438"/>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5" name="Rectangle 40"/>
          <p:cNvSpPr>
            <a:spLocks noGrp="1" noChangeArrowheads="1"/>
          </p:cNvSpPr>
          <p:nvPr>
            <p:ph type="title"/>
          </p:nvPr>
        </p:nvSpPr>
        <p:spPr/>
        <p:txBody>
          <a:bodyPr/>
          <a:lstStyle/>
          <a:p>
            <a:pPr eaLnBrk="1" hangingPunct="1"/>
            <a:r>
              <a:rPr lang="en-US" smtClean="0"/>
              <a:t>Groups and users</a:t>
            </a:r>
          </a:p>
        </p:txBody>
      </p:sp>
      <p:sp>
        <p:nvSpPr>
          <p:cNvPr id="32776" name="Text Box 41"/>
          <p:cNvSpPr txBox="1">
            <a:spLocks noChangeArrowheads="1"/>
          </p:cNvSpPr>
          <p:nvPr/>
        </p:nvSpPr>
        <p:spPr bwMode="auto">
          <a:xfrm>
            <a:off x="247650" y="3519488"/>
            <a:ext cx="958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32777" name="Text Box 42"/>
          <p:cNvSpPr txBox="1">
            <a:spLocks noChangeArrowheads="1"/>
          </p:cNvSpPr>
          <p:nvPr/>
        </p:nvSpPr>
        <p:spPr bwMode="auto">
          <a:xfrm>
            <a:off x="1335088" y="35194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32778" name="Text Box 43"/>
          <p:cNvSpPr txBox="1">
            <a:spLocks noChangeArrowheads="1"/>
          </p:cNvSpPr>
          <p:nvPr/>
        </p:nvSpPr>
        <p:spPr bwMode="auto">
          <a:xfrm>
            <a:off x="2713038" y="23114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policy</a:t>
            </a:r>
          </a:p>
        </p:txBody>
      </p:sp>
      <p:sp>
        <p:nvSpPr>
          <p:cNvPr id="32779" name="Line 44"/>
          <p:cNvSpPr>
            <a:spLocks noChangeShapeType="1"/>
          </p:cNvSpPr>
          <p:nvPr/>
        </p:nvSpPr>
        <p:spPr bwMode="auto">
          <a:xfrm>
            <a:off x="698500" y="3300413"/>
            <a:ext cx="63849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0" name="Line 45"/>
          <p:cNvSpPr>
            <a:spLocks noChangeShapeType="1"/>
          </p:cNvSpPr>
          <p:nvPr/>
        </p:nvSpPr>
        <p:spPr bwMode="auto">
          <a:xfrm>
            <a:off x="717550" y="328295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1" name="Line 46"/>
          <p:cNvSpPr>
            <a:spLocks noChangeShapeType="1"/>
          </p:cNvSpPr>
          <p:nvPr/>
        </p:nvSpPr>
        <p:spPr bwMode="auto">
          <a:xfrm>
            <a:off x="4502150" y="328295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2" name="Line 47"/>
          <p:cNvSpPr>
            <a:spLocks noChangeShapeType="1"/>
          </p:cNvSpPr>
          <p:nvPr/>
        </p:nvSpPr>
        <p:spPr bwMode="auto">
          <a:xfrm>
            <a:off x="1912938" y="328295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2783" name="Group 48"/>
          <p:cNvGrpSpPr>
            <a:grpSpLocks/>
          </p:cNvGrpSpPr>
          <p:nvPr/>
        </p:nvGrpSpPr>
        <p:grpSpPr bwMode="auto">
          <a:xfrm>
            <a:off x="712788" y="1720850"/>
            <a:ext cx="814387" cy="815975"/>
            <a:chOff x="2452" y="533"/>
            <a:chExt cx="808" cy="809"/>
          </a:xfrm>
        </p:grpSpPr>
        <p:sp>
          <p:nvSpPr>
            <p:cNvPr id="33113" name="AutoShape 4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114" name="AutoShape 5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115" name="AutoShape 5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116" name="Rectangle 5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2784" name="Group 53"/>
          <p:cNvGrpSpPr>
            <a:grpSpLocks/>
          </p:cNvGrpSpPr>
          <p:nvPr/>
        </p:nvGrpSpPr>
        <p:grpSpPr bwMode="auto">
          <a:xfrm>
            <a:off x="1236663" y="2198688"/>
            <a:ext cx="1141412" cy="768350"/>
            <a:chOff x="2984" y="3331"/>
            <a:chExt cx="845" cy="569"/>
          </a:xfrm>
        </p:grpSpPr>
        <p:sp>
          <p:nvSpPr>
            <p:cNvPr id="33100" name="AutoShape 5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3101" name="Group 55"/>
            <p:cNvGrpSpPr>
              <a:grpSpLocks/>
            </p:cNvGrpSpPr>
            <p:nvPr/>
          </p:nvGrpSpPr>
          <p:grpSpPr bwMode="auto">
            <a:xfrm>
              <a:off x="3386" y="3487"/>
              <a:ext cx="443" cy="398"/>
              <a:chOff x="4838" y="2218"/>
              <a:chExt cx="395" cy="355"/>
            </a:xfrm>
          </p:grpSpPr>
          <p:sp>
            <p:nvSpPr>
              <p:cNvPr id="33102" name="Freeform 56"/>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03" name="Freeform 5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04" name="Freeform 5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05" name="Freeform 5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06" name="Freeform 6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07" name="Freeform 6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08" name="Freeform 6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09" name="Rectangle 6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110" name="Rectangle 6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111" name="Freeform 6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12" name="Rectangle 6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2785" name="Text Box 67"/>
          <p:cNvSpPr txBox="1">
            <a:spLocks noChangeArrowheads="1"/>
          </p:cNvSpPr>
          <p:nvPr/>
        </p:nvSpPr>
        <p:spPr bwMode="auto">
          <a:xfrm>
            <a:off x="1595438" y="1670050"/>
            <a:ext cx="1171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D33941"/>
                </a:solidFill>
              </a:rPr>
              <a:t>group &amp; user</a:t>
            </a:r>
          </a:p>
        </p:txBody>
      </p:sp>
      <p:sp>
        <p:nvSpPr>
          <p:cNvPr id="32786" name="Line 68"/>
          <p:cNvSpPr>
            <a:spLocks noChangeShapeType="1"/>
          </p:cNvSpPr>
          <p:nvPr/>
        </p:nvSpPr>
        <p:spPr bwMode="auto">
          <a:xfrm>
            <a:off x="2074863" y="2789238"/>
            <a:ext cx="1870075"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7" name="Text Box 69"/>
          <p:cNvSpPr txBox="1">
            <a:spLocks noChangeArrowheads="1"/>
          </p:cNvSpPr>
          <p:nvPr/>
        </p:nvSpPr>
        <p:spPr bwMode="auto">
          <a:xfrm>
            <a:off x="2640013" y="1100138"/>
            <a:ext cx="1304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account</a:t>
            </a:r>
          </a:p>
        </p:txBody>
      </p:sp>
      <p:grpSp>
        <p:nvGrpSpPr>
          <p:cNvPr id="32788" name="Group 70"/>
          <p:cNvGrpSpPr>
            <a:grpSpLocks/>
          </p:cNvGrpSpPr>
          <p:nvPr/>
        </p:nvGrpSpPr>
        <p:grpSpPr bwMode="auto">
          <a:xfrm>
            <a:off x="4037013" y="730250"/>
            <a:ext cx="1046162" cy="863600"/>
            <a:chOff x="465" y="602"/>
            <a:chExt cx="798" cy="659"/>
          </a:xfrm>
        </p:grpSpPr>
        <p:sp>
          <p:nvSpPr>
            <p:cNvPr id="33080" name="AutoShape 7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33081" name="Rectangle 7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33082" name="Rectangle 7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33083" name="Rectangle 7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33084" name="Rectangle 7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33085" name="Rectangle 7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33086" name="Line 7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087" name="Line 7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3088" name="Group 79"/>
            <p:cNvGrpSpPr>
              <a:grpSpLocks/>
            </p:cNvGrpSpPr>
            <p:nvPr/>
          </p:nvGrpSpPr>
          <p:grpSpPr bwMode="auto">
            <a:xfrm>
              <a:off x="575" y="644"/>
              <a:ext cx="508" cy="139"/>
              <a:chOff x="3046" y="1026"/>
              <a:chExt cx="502" cy="138"/>
            </a:xfrm>
          </p:grpSpPr>
          <p:sp>
            <p:nvSpPr>
              <p:cNvPr id="33089" name="Line 8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090" name="Line 8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091" name="Line 8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092" name="Line 8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093" name="Line 8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094" name="Line 8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095" name="Oval 8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096" name="Freeform 8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097" name="Freeform 8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098" name="Freeform 8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099" name="Freeform 9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32789" name="Group 91"/>
          <p:cNvGrpSpPr>
            <a:grpSpLocks/>
          </p:cNvGrpSpPr>
          <p:nvPr/>
        </p:nvGrpSpPr>
        <p:grpSpPr bwMode="auto">
          <a:xfrm>
            <a:off x="3960813" y="1865313"/>
            <a:ext cx="1057275" cy="1190625"/>
            <a:chOff x="2324" y="435"/>
            <a:chExt cx="933" cy="1052"/>
          </a:xfrm>
        </p:grpSpPr>
        <p:sp>
          <p:nvSpPr>
            <p:cNvPr id="33071" name="AutoShape 9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3072" name="Freeform 9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073" name="Freeform 9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074" name="Freeform 9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3075" name="Group 96"/>
            <p:cNvGrpSpPr>
              <a:grpSpLocks/>
            </p:cNvGrpSpPr>
            <p:nvPr/>
          </p:nvGrpSpPr>
          <p:grpSpPr bwMode="auto">
            <a:xfrm>
              <a:off x="2889" y="957"/>
              <a:ext cx="348" cy="510"/>
              <a:chOff x="2784" y="3210"/>
              <a:chExt cx="523" cy="772"/>
            </a:xfrm>
          </p:grpSpPr>
          <p:sp>
            <p:nvSpPr>
              <p:cNvPr id="33076" name="AutoShape 9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077" name="AutoShape 9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078" name="AutoShape 9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079" name="Oval 10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2790" name="AutoShape 101"/>
          <p:cNvSpPr>
            <a:spLocks noChangeArrowheads="1"/>
          </p:cNvSpPr>
          <p:nvPr/>
        </p:nvSpPr>
        <p:spPr bwMode="auto">
          <a:xfrm>
            <a:off x="273050" y="3852863"/>
            <a:ext cx="795338"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2791" name="AutoShape 102"/>
          <p:cNvSpPr>
            <a:spLocks noChangeArrowheads="1"/>
          </p:cNvSpPr>
          <p:nvPr/>
        </p:nvSpPr>
        <p:spPr bwMode="auto">
          <a:xfrm>
            <a:off x="341313" y="4583113"/>
            <a:ext cx="795337"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2792" name="AutoShape 103"/>
          <p:cNvSpPr>
            <a:spLocks noChangeArrowheads="1"/>
          </p:cNvSpPr>
          <p:nvPr/>
        </p:nvSpPr>
        <p:spPr bwMode="auto">
          <a:xfrm>
            <a:off x="409575" y="5313363"/>
            <a:ext cx="795338"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32793" name="Text Box 104"/>
          <p:cNvSpPr txBox="1">
            <a:spLocks noChangeArrowheads="1"/>
          </p:cNvSpPr>
          <p:nvPr/>
        </p:nvSpPr>
        <p:spPr bwMode="auto">
          <a:xfrm>
            <a:off x="3786188" y="3519488"/>
            <a:ext cx="15208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coverable</a:t>
            </a:r>
          </a:p>
        </p:txBody>
      </p:sp>
      <p:grpSp>
        <p:nvGrpSpPr>
          <p:cNvPr id="32794" name="Group 105"/>
          <p:cNvGrpSpPr>
            <a:grpSpLocks/>
          </p:cNvGrpSpPr>
          <p:nvPr/>
        </p:nvGrpSpPr>
        <p:grpSpPr bwMode="auto">
          <a:xfrm>
            <a:off x="3998913" y="3832225"/>
            <a:ext cx="1047750" cy="717550"/>
            <a:chOff x="2387" y="675"/>
            <a:chExt cx="814" cy="558"/>
          </a:xfrm>
        </p:grpSpPr>
        <p:sp>
          <p:nvSpPr>
            <p:cNvPr id="33054" name="Freeform 106"/>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55" name="Freeform 107"/>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56" name="AutoShape 108"/>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3057" name="AutoShape 109"/>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3058" name="Freeform 110"/>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3059" name="Freeform 111"/>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60" name="Freeform 112"/>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61" name="Freeform 113"/>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62" name="Freeform 114"/>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63" name="Freeform 115"/>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64" name="Freeform 116"/>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065" name="Oval 117"/>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3066" name="Freeform 118"/>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67" name="Freeform 119"/>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68" name="Oval 120"/>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3069" name="Freeform 121"/>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70" name="Freeform 122"/>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795" name="Group 123"/>
          <p:cNvGrpSpPr>
            <a:grpSpLocks/>
          </p:cNvGrpSpPr>
          <p:nvPr/>
        </p:nvGrpSpPr>
        <p:grpSpPr bwMode="auto">
          <a:xfrm>
            <a:off x="3998913" y="4716463"/>
            <a:ext cx="1047750" cy="717550"/>
            <a:chOff x="2387" y="675"/>
            <a:chExt cx="814" cy="558"/>
          </a:xfrm>
        </p:grpSpPr>
        <p:sp>
          <p:nvSpPr>
            <p:cNvPr id="33037" name="Freeform 124"/>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38" name="Freeform 125"/>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39" name="AutoShape 126"/>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3040" name="AutoShape 127"/>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3041" name="Freeform 128"/>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3042" name="Freeform 129"/>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43" name="Freeform 130"/>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44" name="Freeform 131"/>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45" name="Freeform 132"/>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46" name="Freeform 133"/>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47" name="Freeform 134"/>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048" name="Oval 135"/>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3049" name="Freeform 136"/>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50" name="Freeform 137"/>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51" name="Oval 138"/>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3052" name="Freeform 139"/>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53" name="Freeform 140"/>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796" name="Group 141"/>
          <p:cNvGrpSpPr>
            <a:grpSpLocks/>
          </p:cNvGrpSpPr>
          <p:nvPr/>
        </p:nvGrpSpPr>
        <p:grpSpPr bwMode="auto">
          <a:xfrm>
            <a:off x="3995738" y="5524500"/>
            <a:ext cx="1047750" cy="717550"/>
            <a:chOff x="2387" y="675"/>
            <a:chExt cx="814" cy="558"/>
          </a:xfrm>
        </p:grpSpPr>
        <p:sp>
          <p:nvSpPr>
            <p:cNvPr id="33020" name="Freeform 142"/>
            <p:cNvSpPr>
              <a:spLocks/>
            </p:cNvSpPr>
            <p:nvPr/>
          </p:nvSpPr>
          <p:spPr bwMode="auto">
            <a:xfrm>
              <a:off x="2988" y="1022"/>
              <a:ext cx="94" cy="148"/>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21" name="Freeform 143"/>
            <p:cNvSpPr>
              <a:spLocks/>
            </p:cNvSpPr>
            <p:nvPr/>
          </p:nvSpPr>
          <p:spPr bwMode="auto">
            <a:xfrm>
              <a:off x="2850" y="917"/>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22" name="AutoShape 144"/>
            <p:cNvSpPr>
              <a:spLocks noChangeArrowheads="1"/>
            </p:cNvSpPr>
            <p:nvPr/>
          </p:nvSpPr>
          <p:spPr bwMode="auto">
            <a:xfrm>
              <a:off x="2387" y="675"/>
              <a:ext cx="814" cy="558"/>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33023" name="AutoShape 145"/>
            <p:cNvSpPr>
              <a:spLocks noChangeArrowheads="1"/>
            </p:cNvSpPr>
            <p:nvPr/>
          </p:nvSpPr>
          <p:spPr bwMode="auto">
            <a:xfrm>
              <a:off x="2408" y="696"/>
              <a:ext cx="773" cy="517"/>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33024" name="Freeform 146"/>
            <p:cNvSpPr>
              <a:spLocks/>
            </p:cNvSpPr>
            <p:nvPr/>
          </p:nvSpPr>
          <p:spPr bwMode="auto">
            <a:xfrm>
              <a:off x="2403" y="742"/>
              <a:ext cx="782" cy="361"/>
            </a:xfrm>
            <a:custGeom>
              <a:avLst/>
              <a:gdLst>
                <a:gd name="T0" fmla="*/ 62 w 782"/>
                <a:gd name="T1" fmla="*/ 344 h 361"/>
                <a:gd name="T2" fmla="*/ 13 w 782"/>
                <a:gd name="T3" fmla="*/ 318 h 361"/>
                <a:gd name="T4" fmla="*/ 0 w 782"/>
                <a:gd name="T5" fmla="*/ 260 h 361"/>
                <a:gd name="T6" fmla="*/ 23 w 782"/>
                <a:gd name="T7" fmla="*/ 196 h 361"/>
                <a:gd name="T8" fmla="*/ 83 w 782"/>
                <a:gd name="T9" fmla="*/ 150 h 361"/>
                <a:gd name="T10" fmla="*/ 146 w 782"/>
                <a:gd name="T11" fmla="*/ 128 h 361"/>
                <a:gd name="T12" fmla="*/ 158 w 782"/>
                <a:gd name="T13" fmla="*/ 58 h 361"/>
                <a:gd name="T14" fmla="*/ 167 w 782"/>
                <a:gd name="T15" fmla="*/ 38 h 361"/>
                <a:gd name="T16" fmla="*/ 179 w 782"/>
                <a:gd name="T17" fmla="*/ 25 h 361"/>
                <a:gd name="T18" fmla="*/ 198 w 782"/>
                <a:gd name="T19" fmla="*/ 14 h 361"/>
                <a:gd name="T20" fmla="*/ 220 w 782"/>
                <a:gd name="T21" fmla="*/ 8 h 361"/>
                <a:gd name="T22" fmla="*/ 276 w 782"/>
                <a:gd name="T23" fmla="*/ 4 h 361"/>
                <a:gd name="T24" fmla="*/ 337 w 782"/>
                <a:gd name="T25" fmla="*/ 2 h 361"/>
                <a:gd name="T26" fmla="*/ 397 w 782"/>
                <a:gd name="T27" fmla="*/ 0 h 361"/>
                <a:gd name="T28" fmla="*/ 447 w 782"/>
                <a:gd name="T29" fmla="*/ 0 h 361"/>
                <a:gd name="T30" fmla="*/ 470 w 782"/>
                <a:gd name="T31" fmla="*/ 5 h 361"/>
                <a:gd name="T32" fmla="*/ 494 w 782"/>
                <a:gd name="T33" fmla="*/ 15 h 361"/>
                <a:gd name="T34" fmla="*/ 531 w 782"/>
                <a:gd name="T35" fmla="*/ 132 h 361"/>
                <a:gd name="T36" fmla="*/ 739 w 782"/>
                <a:gd name="T37" fmla="*/ 180 h 361"/>
                <a:gd name="T38" fmla="*/ 782 w 782"/>
                <a:gd name="T39" fmla="*/ 224 h 361"/>
                <a:gd name="T40" fmla="*/ 778 w 782"/>
                <a:gd name="T41" fmla="*/ 294 h 361"/>
                <a:gd name="T42" fmla="*/ 739 w 782"/>
                <a:gd name="T43" fmla="*/ 352 h 361"/>
                <a:gd name="T44" fmla="*/ 700 w 782"/>
                <a:gd name="T45" fmla="*/ 356 h 361"/>
                <a:gd name="T46" fmla="*/ 691 w 782"/>
                <a:gd name="T47" fmla="*/ 264 h 361"/>
                <a:gd name="T48" fmla="*/ 683 w 782"/>
                <a:gd name="T49" fmla="*/ 250 h 361"/>
                <a:gd name="T50" fmla="*/ 674 w 782"/>
                <a:gd name="T51" fmla="*/ 241 h 361"/>
                <a:gd name="T52" fmla="*/ 643 w 782"/>
                <a:gd name="T53" fmla="*/ 231 h 361"/>
                <a:gd name="T54" fmla="*/ 618 w 782"/>
                <a:gd name="T55" fmla="*/ 233 h 361"/>
                <a:gd name="T56" fmla="*/ 605 w 782"/>
                <a:gd name="T57" fmla="*/ 242 h 361"/>
                <a:gd name="T58" fmla="*/ 589 w 782"/>
                <a:gd name="T59" fmla="*/ 261 h 361"/>
                <a:gd name="T60" fmla="*/ 581 w 782"/>
                <a:gd name="T61" fmla="*/ 287 h 361"/>
                <a:gd name="T62" fmla="*/ 577 w 782"/>
                <a:gd name="T63" fmla="*/ 318 h 361"/>
                <a:gd name="T64" fmla="*/ 578 w 782"/>
                <a:gd name="T65" fmla="*/ 359 h 361"/>
                <a:gd name="T66" fmla="*/ 243 w 782"/>
                <a:gd name="T67" fmla="*/ 361 h 361"/>
                <a:gd name="T68" fmla="*/ 237 w 782"/>
                <a:gd name="T69" fmla="*/ 327 h 361"/>
                <a:gd name="T70" fmla="*/ 222 w 782"/>
                <a:gd name="T71" fmla="*/ 295 h 361"/>
                <a:gd name="T72" fmla="*/ 198 w 782"/>
                <a:gd name="T73" fmla="*/ 278 h 361"/>
                <a:gd name="T74" fmla="*/ 163 w 782"/>
                <a:gd name="T75" fmla="*/ 266 h 361"/>
                <a:gd name="T76" fmla="*/ 126 w 782"/>
                <a:gd name="T77" fmla="*/ 268 h 361"/>
                <a:gd name="T78" fmla="*/ 93 w 782"/>
                <a:gd name="T79" fmla="*/ 283 h 361"/>
                <a:gd name="T80" fmla="*/ 69 w 782"/>
                <a:gd name="T81" fmla="*/ 313 h 361"/>
                <a:gd name="T82" fmla="*/ 62 w 782"/>
                <a:gd name="T83" fmla="*/ 344 h 3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2"/>
                <a:gd name="T127" fmla="*/ 0 h 361"/>
                <a:gd name="T128" fmla="*/ 782 w 782"/>
                <a:gd name="T129" fmla="*/ 361 h 3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2" h="361">
                  <a:moveTo>
                    <a:pt x="62" y="344"/>
                  </a:moveTo>
                  <a:lnTo>
                    <a:pt x="13" y="318"/>
                  </a:lnTo>
                  <a:lnTo>
                    <a:pt x="0" y="260"/>
                  </a:lnTo>
                  <a:lnTo>
                    <a:pt x="23" y="196"/>
                  </a:lnTo>
                  <a:lnTo>
                    <a:pt x="83" y="150"/>
                  </a:lnTo>
                  <a:lnTo>
                    <a:pt x="146" y="128"/>
                  </a:lnTo>
                  <a:lnTo>
                    <a:pt x="158" y="58"/>
                  </a:lnTo>
                  <a:lnTo>
                    <a:pt x="167" y="38"/>
                  </a:lnTo>
                  <a:lnTo>
                    <a:pt x="179" y="25"/>
                  </a:lnTo>
                  <a:lnTo>
                    <a:pt x="198" y="14"/>
                  </a:lnTo>
                  <a:lnTo>
                    <a:pt x="220" y="8"/>
                  </a:lnTo>
                  <a:lnTo>
                    <a:pt x="276" y="4"/>
                  </a:lnTo>
                  <a:lnTo>
                    <a:pt x="337" y="2"/>
                  </a:lnTo>
                  <a:lnTo>
                    <a:pt x="397" y="0"/>
                  </a:lnTo>
                  <a:lnTo>
                    <a:pt x="447" y="0"/>
                  </a:lnTo>
                  <a:lnTo>
                    <a:pt x="470" y="5"/>
                  </a:lnTo>
                  <a:lnTo>
                    <a:pt x="494" y="15"/>
                  </a:lnTo>
                  <a:lnTo>
                    <a:pt x="531" y="132"/>
                  </a:lnTo>
                  <a:lnTo>
                    <a:pt x="739" y="180"/>
                  </a:lnTo>
                  <a:lnTo>
                    <a:pt x="782" y="224"/>
                  </a:lnTo>
                  <a:lnTo>
                    <a:pt x="778" y="294"/>
                  </a:lnTo>
                  <a:lnTo>
                    <a:pt x="739" y="352"/>
                  </a:lnTo>
                  <a:lnTo>
                    <a:pt x="700" y="356"/>
                  </a:lnTo>
                  <a:lnTo>
                    <a:pt x="691" y="264"/>
                  </a:lnTo>
                  <a:lnTo>
                    <a:pt x="683" y="250"/>
                  </a:lnTo>
                  <a:lnTo>
                    <a:pt x="674" y="241"/>
                  </a:lnTo>
                  <a:lnTo>
                    <a:pt x="643" y="231"/>
                  </a:lnTo>
                  <a:lnTo>
                    <a:pt x="618" y="233"/>
                  </a:lnTo>
                  <a:lnTo>
                    <a:pt x="605" y="242"/>
                  </a:lnTo>
                  <a:lnTo>
                    <a:pt x="589" y="261"/>
                  </a:lnTo>
                  <a:lnTo>
                    <a:pt x="581" y="287"/>
                  </a:lnTo>
                  <a:lnTo>
                    <a:pt x="577" y="318"/>
                  </a:lnTo>
                  <a:lnTo>
                    <a:pt x="578" y="359"/>
                  </a:lnTo>
                  <a:lnTo>
                    <a:pt x="243" y="361"/>
                  </a:lnTo>
                  <a:lnTo>
                    <a:pt x="237" y="327"/>
                  </a:lnTo>
                  <a:lnTo>
                    <a:pt x="222" y="295"/>
                  </a:lnTo>
                  <a:lnTo>
                    <a:pt x="198" y="278"/>
                  </a:lnTo>
                  <a:lnTo>
                    <a:pt x="163" y="266"/>
                  </a:lnTo>
                  <a:lnTo>
                    <a:pt x="126" y="268"/>
                  </a:lnTo>
                  <a:lnTo>
                    <a:pt x="93" y="283"/>
                  </a:lnTo>
                  <a:lnTo>
                    <a:pt x="69" y="313"/>
                  </a:lnTo>
                  <a:lnTo>
                    <a:pt x="62" y="344"/>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33025" name="Freeform 147"/>
            <p:cNvSpPr>
              <a:spLocks/>
            </p:cNvSpPr>
            <p:nvPr/>
          </p:nvSpPr>
          <p:spPr bwMode="auto">
            <a:xfrm>
              <a:off x="2587" y="781"/>
              <a:ext cx="129" cy="140"/>
            </a:xfrm>
            <a:custGeom>
              <a:avLst/>
              <a:gdLst>
                <a:gd name="T0" fmla="*/ 0 w 189"/>
                <a:gd name="T1" fmla="*/ 3 h 204"/>
                <a:gd name="T2" fmla="*/ 1 w 189"/>
                <a:gd name="T3" fmla="*/ 1 h 204"/>
                <a:gd name="T4" fmla="*/ 1 w 189"/>
                <a:gd name="T5" fmla="*/ 1 h 204"/>
                <a:gd name="T6" fmla="*/ 1 w 189"/>
                <a:gd name="T7" fmla="*/ 1 h 204"/>
                <a:gd name="T8" fmla="*/ 1 w 189"/>
                <a:gd name="T9" fmla="*/ 1 h 204"/>
                <a:gd name="T10" fmla="*/ 1 w 189"/>
                <a:gd name="T11" fmla="*/ 1 h 204"/>
                <a:gd name="T12" fmla="*/ 3 w 189"/>
                <a:gd name="T13" fmla="*/ 0 h 204"/>
                <a:gd name="T14" fmla="*/ 3 w 189"/>
                <a:gd name="T15" fmla="*/ 3 h 204"/>
                <a:gd name="T16" fmla="*/ 0 w 189"/>
                <a:gd name="T17" fmla="*/ 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26" name="Freeform 148"/>
            <p:cNvSpPr>
              <a:spLocks/>
            </p:cNvSpPr>
            <p:nvPr/>
          </p:nvSpPr>
          <p:spPr bwMode="auto">
            <a:xfrm>
              <a:off x="2739" y="778"/>
              <a:ext cx="173" cy="146"/>
            </a:xfrm>
            <a:custGeom>
              <a:avLst/>
              <a:gdLst>
                <a:gd name="T0" fmla="*/ 1 w 252"/>
                <a:gd name="T1" fmla="*/ 3 h 213"/>
                <a:gd name="T2" fmla="*/ 0 w 252"/>
                <a:gd name="T3" fmla="*/ 0 h 213"/>
                <a:gd name="T4" fmla="*/ 3 w 252"/>
                <a:gd name="T5" fmla="*/ 0 h 213"/>
                <a:gd name="T6" fmla="*/ 3 w 252"/>
                <a:gd name="T7" fmla="*/ 2 h 213"/>
                <a:gd name="T8" fmla="*/ 3 w 252"/>
                <a:gd name="T9" fmla="*/ 3 h 213"/>
                <a:gd name="T10" fmla="*/ 1 w 252"/>
                <a:gd name="T11" fmla="*/ 3 h 213"/>
                <a:gd name="T12" fmla="*/ 1 w 252"/>
                <a:gd name="T13" fmla="*/ 3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3027" name="Freeform 149"/>
            <p:cNvSpPr>
              <a:spLocks/>
            </p:cNvSpPr>
            <p:nvPr/>
          </p:nvSpPr>
          <p:spPr bwMode="auto">
            <a:xfrm>
              <a:off x="2853" y="845"/>
              <a:ext cx="49" cy="67"/>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28" name="Freeform 150"/>
            <p:cNvSpPr>
              <a:spLocks/>
            </p:cNvSpPr>
            <p:nvPr/>
          </p:nvSpPr>
          <p:spPr bwMode="auto">
            <a:xfrm>
              <a:off x="2855" y="896"/>
              <a:ext cx="10"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29" name="Freeform 151"/>
            <p:cNvSpPr>
              <a:spLocks/>
            </p:cNvSpPr>
            <p:nvPr/>
          </p:nvSpPr>
          <p:spPr bwMode="auto">
            <a:xfrm>
              <a:off x="2861" y="864"/>
              <a:ext cx="35"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30" name="Freeform 152"/>
            <p:cNvSpPr>
              <a:spLocks/>
            </p:cNvSpPr>
            <p:nvPr/>
          </p:nvSpPr>
          <p:spPr bwMode="auto">
            <a:xfrm>
              <a:off x="2729" y="879"/>
              <a:ext cx="210" cy="199"/>
            </a:xfrm>
            <a:custGeom>
              <a:avLst/>
              <a:gdLst>
                <a:gd name="T0" fmla="*/ 0 w 306"/>
                <a:gd name="T1" fmla="*/ 1 h 290"/>
                <a:gd name="T2" fmla="*/ 1 w 306"/>
                <a:gd name="T3" fmla="*/ 5 h 290"/>
                <a:gd name="T4" fmla="*/ 5 w 306"/>
                <a:gd name="T5" fmla="*/ 5 h 290"/>
                <a:gd name="T6" fmla="*/ 5 w 306"/>
                <a:gd name="T7" fmla="*/ 4 h 290"/>
                <a:gd name="T8" fmla="*/ 5 w 306"/>
                <a:gd name="T9" fmla="*/ 3 h 290"/>
                <a:gd name="T10" fmla="*/ 5 w 306"/>
                <a:gd name="T11" fmla="*/ 1 h 290"/>
                <a:gd name="T12" fmla="*/ 5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3031" name="Oval 153"/>
            <p:cNvSpPr>
              <a:spLocks noChangeArrowheads="1"/>
            </p:cNvSpPr>
            <p:nvPr/>
          </p:nvSpPr>
          <p:spPr bwMode="auto">
            <a:xfrm>
              <a:off x="2501" y="1044"/>
              <a:ext cx="111" cy="10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33032" name="Freeform 154"/>
            <p:cNvSpPr>
              <a:spLocks/>
            </p:cNvSpPr>
            <p:nvPr/>
          </p:nvSpPr>
          <p:spPr bwMode="auto">
            <a:xfrm>
              <a:off x="2489" y="1031"/>
              <a:ext cx="135" cy="135"/>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33" name="Freeform 155"/>
            <p:cNvSpPr>
              <a:spLocks/>
            </p:cNvSpPr>
            <p:nvPr/>
          </p:nvSpPr>
          <p:spPr bwMode="auto">
            <a:xfrm>
              <a:off x="2517" y="1143"/>
              <a:ext cx="26" cy="17"/>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34" name="Oval 156"/>
            <p:cNvSpPr>
              <a:spLocks noChangeArrowheads="1"/>
            </p:cNvSpPr>
            <p:nvPr/>
          </p:nvSpPr>
          <p:spPr bwMode="auto">
            <a:xfrm>
              <a:off x="2995" y="1000"/>
              <a:ext cx="87" cy="14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33035" name="Freeform 157"/>
            <p:cNvSpPr>
              <a:spLocks/>
            </p:cNvSpPr>
            <p:nvPr/>
          </p:nvSpPr>
          <p:spPr bwMode="auto">
            <a:xfrm>
              <a:off x="2986" y="989"/>
              <a:ext cx="107" cy="171"/>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36" name="Freeform 158"/>
            <p:cNvSpPr>
              <a:spLocks/>
            </p:cNvSpPr>
            <p:nvPr/>
          </p:nvSpPr>
          <p:spPr bwMode="auto">
            <a:xfrm>
              <a:off x="3003" y="1127"/>
              <a:ext cx="22" cy="21"/>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797" name="Line 159"/>
          <p:cNvSpPr>
            <a:spLocks noChangeShapeType="1"/>
          </p:cNvSpPr>
          <p:nvPr/>
        </p:nvSpPr>
        <p:spPr bwMode="auto">
          <a:xfrm>
            <a:off x="3155950" y="32972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98" name="Text Box 160"/>
          <p:cNvSpPr txBox="1">
            <a:spLocks noChangeArrowheads="1"/>
          </p:cNvSpPr>
          <p:nvPr/>
        </p:nvSpPr>
        <p:spPr bwMode="auto">
          <a:xfrm>
            <a:off x="2649538" y="35194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form</a:t>
            </a:r>
          </a:p>
        </p:txBody>
      </p:sp>
      <p:grpSp>
        <p:nvGrpSpPr>
          <p:cNvPr id="32799" name="Group 161"/>
          <p:cNvGrpSpPr>
            <a:grpSpLocks/>
          </p:cNvGrpSpPr>
          <p:nvPr/>
        </p:nvGrpSpPr>
        <p:grpSpPr bwMode="auto">
          <a:xfrm>
            <a:off x="2825750" y="3867150"/>
            <a:ext cx="633413" cy="949325"/>
            <a:chOff x="3623" y="585"/>
            <a:chExt cx="540" cy="810"/>
          </a:xfrm>
        </p:grpSpPr>
        <p:sp>
          <p:nvSpPr>
            <p:cNvPr id="32976" name="AutoShape 162"/>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2977" name="Group 163"/>
            <p:cNvGrpSpPr>
              <a:grpSpLocks/>
            </p:cNvGrpSpPr>
            <p:nvPr/>
          </p:nvGrpSpPr>
          <p:grpSpPr bwMode="auto">
            <a:xfrm>
              <a:off x="3674" y="1000"/>
              <a:ext cx="437" cy="329"/>
              <a:chOff x="1048" y="2742"/>
              <a:chExt cx="592" cy="445"/>
            </a:xfrm>
          </p:grpSpPr>
          <p:sp>
            <p:nvSpPr>
              <p:cNvPr id="32991" name="Freeform 164"/>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92" name="Freeform 165"/>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93" name="Freeform 166"/>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94" name="Freeform 167"/>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95" name="Freeform 168"/>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96" name="Freeform 169"/>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97" name="Freeform 170"/>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98" name="Freeform 171"/>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99" name="Freeform 172"/>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00" name="Freeform 173"/>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01" name="Freeform 174"/>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02" name="Freeform 175"/>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03" name="Freeform 176"/>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04" name="Freeform 177"/>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05" name="Freeform 178"/>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06" name="Freeform 179"/>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07" name="Freeform 180"/>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08" name="Freeform 181"/>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09" name="Freeform 182"/>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10" name="Freeform 183"/>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11" name="Freeform 184"/>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12" name="Freeform 185"/>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13" name="Freeform 186"/>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14" name="Freeform 187"/>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15" name="Freeform 188"/>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16" name="Freeform 189"/>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17" name="Freeform 190"/>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18" name="Freeform 191"/>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19" name="Freeform 192"/>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978" name="Freeform 193"/>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2979" name="Group 194"/>
            <p:cNvGrpSpPr>
              <a:grpSpLocks/>
            </p:cNvGrpSpPr>
            <p:nvPr/>
          </p:nvGrpSpPr>
          <p:grpSpPr bwMode="auto">
            <a:xfrm>
              <a:off x="3704" y="809"/>
              <a:ext cx="410" cy="0"/>
              <a:chOff x="1073" y="2443"/>
              <a:chExt cx="555" cy="0"/>
            </a:xfrm>
          </p:grpSpPr>
          <p:sp>
            <p:nvSpPr>
              <p:cNvPr id="32988" name="Line 195"/>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89" name="Line 196"/>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90" name="Line 197"/>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980" name="Group 198"/>
            <p:cNvGrpSpPr>
              <a:grpSpLocks/>
            </p:cNvGrpSpPr>
            <p:nvPr/>
          </p:nvGrpSpPr>
          <p:grpSpPr bwMode="auto">
            <a:xfrm>
              <a:off x="3704" y="880"/>
              <a:ext cx="410" cy="0"/>
              <a:chOff x="1073" y="2443"/>
              <a:chExt cx="555" cy="0"/>
            </a:xfrm>
          </p:grpSpPr>
          <p:sp>
            <p:nvSpPr>
              <p:cNvPr id="32985" name="Line 19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86" name="Line 20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87" name="Line 20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981" name="Group 202"/>
            <p:cNvGrpSpPr>
              <a:grpSpLocks/>
            </p:cNvGrpSpPr>
            <p:nvPr/>
          </p:nvGrpSpPr>
          <p:grpSpPr bwMode="auto">
            <a:xfrm>
              <a:off x="3704" y="951"/>
              <a:ext cx="410" cy="0"/>
              <a:chOff x="1073" y="2443"/>
              <a:chExt cx="555" cy="0"/>
            </a:xfrm>
          </p:grpSpPr>
          <p:sp>
            <p:nvSpPr>
              <p:cNvPr id="32982" name="Line 20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83" name="Line 20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84" name="Line 20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32800" name="Group 206"/>
          <p:cNvGrpSpPr>
            <a:grpSpLocks/>
          </p:cNvGrpSpPr>
          <p:nvPr/>
        </p:nvGrpSpPr>
        <p:grpSpPr bwMode="auto">
          <a:xfrm>
            <a:off x="2978150" y="4257675"/>
            <a:ext cx="633413" cy="949325"/>
            <a:chOff x="3623" y="585"/>
            <a:chExt cx="540" cy="810"/>
          </a:xfrm>
        </p:grpSpPr>
        <p:sp>
          <p:nvSpPr>
            <p:cNvPr id="32932" name="AutoShape 207"/>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2933" name="Group 208"/>
            <p:cNvGrpSpPr>
              <a:grpSpLocks/>
            </p:cNvGrpSpPr>
            <p:nvPr/>
          </p:nvGrpSpPr>
          <p:grpSpPr bwMode="auto">
            <a:xfrm>
              <a:off x="3674" y="1000"/>
              <a:ext cx="437" cy="329"/>
              <a:chOff x="1048" y="2742"/>
              <a:chExt cx="592" cy="445"/>
            </a:xfrm>
          </p:grpSpPr>
          <p:sp>
            <p:nvSpPr>
              <p:cNvPr id="32947" name="Freeform 209"/>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48" name="Freeform 210"/>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49" name="Freeform 211"/>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50" name="Freeform 212"/>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51" name="Freeform 213"/>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52" name="Freeform 214"/>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53" name="Freeform 215"/>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54" name="Freeform 216"/>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55" name="Freeform 217"/>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56" name="Freeform 218"/>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57" name="Freeform 219"/>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58" name="Freeform 220"/>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59" name="Freeform 221"/>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60" name="Freeform 222"/>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61" name="Freeform 223"/>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62" name="Freeform 224"/>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63" name="Freeform 225"/>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64" name="Freeform 226"/>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65" name="Freeform 227"/>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66" name="Freeform 228"/>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67" name="Freeform 229"/>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68" name="Freeform 230"/>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69" name="Freeform 231"/>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70" name="Freeform 232"/>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71" name="Freeform 233"/>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72" name="Freeform 234"/>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73" name="Freeform 235"/>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74" name="Freeform 236"/>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75" name="Freeform 237"/>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934" name="Freeform 238"/>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2935" name="Group 239"/>
            <p:cNvGrpSpPr>
              <a:grpSpLocks/>
            </p:cNvGrpSpPr>
            <p:nvPr/>
          </p:nvGrpSpPr>
          <p:grpSpPr bwMode="auto">
            <a:xfrm>
              <a:off x="3704" y="809"/>
              <a:ext cx="410" cy="0"/>
              <a:chOff x="1073" y="2443"/>
              <a:chExt cx="555" cy="0"/>
            </a:xfrm>
          </p:grpSpPr>
          <p:sp>
            <p:nvSpPr>
              <p:cNvPr id="32944" name="Line 240"/>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45" name="Line 241"/>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46" name="Line 242"/>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936" name="Group 243"/>
            <p:cNvGrpSpPr>
              <a:grpSpLocks/>
            </p:cNvGrpSpPr>
            <p:nvPr/>
          </p:nvGrpSpPr>
          <p:grpSpPr bwMode="auto">
            <a:xfrm>
              <a:off x="3704" y="880"/>
              <a:ext cx="410" cy="0"/>
              <a:chOff x="1073" y="2443"/>
              <a:chExt cx="555" cy="0"/>
            </a:xfrm>
          </p:grpSpPr>
          <p:sp>
            <p:nvSpPr>
              <p:cNvPr id="32941" name="Line 244"/>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42" name="Line 245"/>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43" name="Line 246"/>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937" name="Group 247"/>
            <p:cNvGrpSpPr>
              <a:grpSpLocks/>
            </p:cNvGrpSpPr>
            <p:nvPr/>
          </p:nvGrpSpPr>
          <p:grpSpPr bwMode="auto">
            <a:xfrm>
              <a:off x="3704" y="951"/>
              <a:ext cx="410" cy="0"/>
              <a:chOff x="1073" y="2443"/>
              <a:chExt cx="555" cy="0"/>
            </a:xfrm>
          </p:grpSpPr>
          <p:sp>
            <p:nvSpPr>
              <p:cNvPr id="32938" name="Line 248"/>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39" name="Line 249"/>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40" name="Line 250"/>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pSp>
        <p:nvGrpSpPr>
          <p:cNvPr id="32801" name="Group 251"/>
          <p:cNvGrpSpPr>
            <a:grpSpLocks/>
          </p:cNvGrpSpPr>
          <p:nvPr/>
        </p:nvGrpSpPr>
        <p:grpSpPr bwMode="auto">
          <a:xfrm>
            <a:off x="3130550" y="4648200"/>
            <a:ext cx="633413" cy="949325"/>
            <a:chOff x="3623" y="585"/>
            <a:chExt cx="540" cy="810"/>
          </a:xfrm>
        </p:grpSpPr>
        <p:sp>
          <p:nvSpPr>
            <p:cNvPr id="32888" name="AutoShape 252"/>
            <p:cNvSpPr>
              <a:spLocks noChangeArrowheads="1"/>
            </p:cNvSpPr>
            <p:nvPr/>
          </p:nvSpPr>
          <p:spPr bwMode="auto">
            <a:xfrm rot="-5400000">
              <a:off x="3488" y="720"/>
              <a:ext cx="810" cy="540"/>
            </a:xfrm>
            <a:prstGeom prst="foldedCorner">
              <a:avLst>
                <a:gd name="adj" fmla="val 20287"/>
              </a:avLst>
            </a:prstGeom>
            <a:solidFill>
              <a:srgbClr val="EE9F36"/>
            </a:solidFill>
            <a:ln w="12700">
              <a:solidFill>
                <a:schemeClr val="bg1"/>
              </a:solidFill>
              <a:round/>
              <a:headEnd/>
              <a:tailEnd/>
            </a:ln>
          </p:spPr>
          <p:txBody>
            <a:bodyPr lIns="0" tIns="0" rIns="0" bIns="0" anchor="ctr">
              <a:spAutoFit/>
            </a:bodyPr>
            <a:lstStyle/>
            <a:p>
              <a:endParaRPr lang="en-US"/>
            </a:p>
          </p:txBody>
        </p:sp>
        <p:grpSp>
          <p:nvGrpSpPr>
            <p:cNvPr id="32889" name="Group 253"/>
            <p:cNvGrpSpPr>
              <a:grpSpLocks/>
            </p:cNvGrpSpPr>
            <p:nvPr/>
          </p:nvGrpSpPr>
          <p:grpSpPr bwMode="auto">
            <a:xfrm>
              <a:off x="3674" y="1000"/>
              <a:ext cx="437" cy="329"/>
              <a:chOff x="1048" y="2742"/>
              <a:chExt cx="592" cy="445"/>
            </a:xfrm>
          </p:grpSpPr>
          <p:sp>
            <p:nvSpPr>
              <p:cNvPr id="32903" name="Freeform 254"/>
              <p:cNvSpPr>
                <a:spLocks/>
              </p:cNvSpPr>
              <p:nvPr/>
            </p:nvSpPr>
            <p:spPr bwMode="auto">
              <a:xfrm>
                <a:off x="1306" y="2833"/>
                <a:ext cx="77" cy="345"/>
              </a:xfrm>
              <a:custGeom>
                <a:avLst/>
                <a:gdLst>
                  <a:gd name="T0" fmla="*/ 0 w 232"/>
                  <a:gd name="T1" fmla="*/ 0 h 1036"/>
                  <a:gd name="T2" fmla="*/ 0 w 232"/>
                  <a:gd name="T3" fmla="*/ 0 h 1036"/>
                  <a:gd name="T4" fmla="*/ 0 w 232"/>
                  <a:gd name="T5" fmla="*/ 0 h 1036"/>
                  <a:gd name="T6" fmla="*/ 0 w 232"/>
                  <a:gd name="T7" fmla="*/ 0 h 1036"/>
                  <a:gd name="T8" fmla="*/ 0 w 232"/>
                  <a:gd name="T9" fmla="*/ 0 h 1036"/>
                  <a:gd name="T10" fmla="*/ 0 w 232"/>
                  <a:gd name="T11" fmla="*/ 0 h 1036"/>
                  <a:gd name="T12" fmla="*/ 0 w 232"/>
                  <a:gd name="T13" fmla="*/ 0 h 1036"/>
                  <a:gd name="T14" fmla="*/ 0 w 232"/>
                  <a:gd name="T15" fmla="*/ 0 h 1036"/>
                  <a:gd name="T16" fmla="*/ 0 w 232"/>
                  <a:gd name="T17" fmla="*/ 0 h 1036"/>
                  <a:gd name="T18" fmla="*/ 0 w 232"/>
                  <a:gd name="T19" fmla="*/ 0 h 1036"/>
                  <a:gd name="T20" fmla="*/ 0 w 232"/>
                  <a:gd name="T21" fmla="*/ 0 h 1036"/>
                  <a:gd name="T22" fmla="*/ 0 w 232"/>
                  <a:gd name="T23" fmla="*/ 0 h 1036"/>
                  <a:gd name="T24" fmla="*/ 0 w 232"/>
                  <a:gd name="T25" fmla="*/ 0 h 1036"/>
                  <a:gd name="T26" fmla="*/ 0 w 232"/>
                  <a:gd name="T27" fmla="*/ 0 h 1036"/>
                  <a:gd name="T28" fmla="*/ 0 w 232"/>
                  <a:gd name="T29" fmla="*/ 0 h 1036"/>
                  <a:gd name="T30" fmla="*/ 0 w 232"/>
                  <a:gd name="T31" fmla="*/ 0 h 1036"/>
                  <a:gd name="T32" fmla="*/ 0 w 232"/>
                  <a:gd name="T33" fmla="*/ 0 h 1036"/>
                  <a:gd name="T34" fmla="*/ 0 w 232"/>
                  <a:gd name="T35" fmla="*/ 0 h 1036"/>
                  <a:gd name="T36" fmla="*/ 0 w 232"/>
                  <a:gd name="T37" fmla="*/ 0 h 1036"/>
                  <a:gd name="T38" fmla="*/ 0 w 232"/>
                  <a:gd name="T39" fmla="*/ 0 h 1036"/>
                  <a:gd name="T40" fmla="*/ 0 w 232"/>
                  <a:gd name="T41" fmla="*/ 0 h 1036"/>
                  <a:gd name="T42" fmla="*/ 0 w 232"/>
                  <a:gd name="T43" fmla="*/ 0 h 1036"/>
                  <a:gd name="T44" fmla="*/ 0 w 232"/>
                  <a:gd name="T45" fmla="*/ 0 h 1036"/>
                  <a:gd name="T46" fmla="*/ 0 w 232"/>
                  <a:gd name="T47" fmla="*/ 0 h 1036"/>
                  <a:gd name="T48" fmla="*/ 0 w 232"/>
                  <a:gd name="T49" fmla="*/ 0 h 1036"/>
                  <a:gd name="T50" fmla="*/ 0 w 232"/>
                  <a:gd name="T51" fmla="*/ 0 h 1036"/>
                  <a:gd name="T52" fmla="*/ 0 w 232"/>
                  <a:gd name="T53" fmla="*/ 0 h 1036"/>
                  <a:gd name="T54" fmla="*/ 0 w 232"/>
                  <a:gd name="T55" fmla="*/ 0 h 1036"/>
                  <a:gd name="T56" fmla="*/ 0 w 232"/>
                  <a:gd name="T57" fmla="*/ 0 h 1036"/>
                  <a:gd name="T58" fmla="*/ 0 w 232"/>
                  <a:gd name="T59" fmla="*/ 0 h 1036"/>
                  <a:gd name="T60" fmla="*/ 0 w 232"/>
                  <a:gd name="T61" fmla="*/ 0 h 1036"/>
                  <a:gd name="T62" fmla="*/ 0 w 232"/>
                  <a:gd name="T63" fmla="*/ 0 h 1036"/>
                  <a:gd name="T64" fmla="*/ 0 w 232"/>
                  <a:gd name="T65" fmla="*/ 0 h 1036"/>
                  <a:gd name="T66" fmla="*/ 0 w 232"/>
                  <a:gd name="T67" fmla="*/ 0 h 1036"/>
                  <a:gd name="T68" fmla="*/ 0 w 232"/>
                  <a:gd name="T69" fmla="*/ 0 h 1036"/>
                  <a:gd name="T70" fmla="*/ 0 w 232"/>
                  <a:gd name="T71" fmla="*/ 0 h 1036"/>
                  <a:gd name="T72" fmla="*/ 0 w 232"/>
                  <a:gd name="T73" fmla="*/ 0 h 1036"/>
                  <a:gd name="T74" fmla="*/ 0 w 232"/>
                  <a:gd name="T75" fmla="*/ 0 h 1036"/>
                  <a:gd name="T76" fmla="*/ 0 w 232"/>
                  <a:gd name="T77" fmla="*/ 0 h 1036"/>
                  <a:gd name="T78" fmla="*/ 0 w 232"/>
                  <a:gd name="T79" fmla="*/ 0 h 1036"/>
                  <a:gd name="T80" fmla="*/ 0 w 232"/>
                  <a:gd name="T81" fmla="*/ 0 h 1036"/>
                  <a:gd name="T82" fmla="*/ 0 w 232"/>
                  <a:gd name="T83" fmla="*/ 0 h 1036"/>
                  <a:gd name="T84" fmla="*/ 0 w 232"/>
                  <a:gd name="T85" fmla="*/ 0 h 1036"/>
                  <a:gd name="T86" fmla="*/ 0 w 232"/>
                  <a:gd name="T87" fmla="*/ 0 h 1036"/>
                  <a:gd name="T88" fmla="*/ 0 w 232"/>
                  <a:gd name="T89" fmla="*/ 0 h 1036"/>
                  <a:gd name="T90" fmla="*/ 0 w 232"/>
                  <a:gd name="T91" fmla="*/ 0 h 1036"/>
                  <a:gd name="T92" fmla="*/ 0 w 232"/>
                  <a:gd name="T93" fmla="*/ 0 h 1036"/>
                  <a:gd name="T94" fmla="*/ 0 w 232"/>
                  <a:gd name="T95" fmla="*/ 0 h 1036"/>
                  <a:gd name="T96" fmla="*/ 0 w 232"/>
                  <a:gd name="T97" fmla="*/ 0 h 1036"/>
                  <a:gd name="T98" fmla="*/ 0 w 232"/>
                  <a:gd name="T99" fmla="*/ 0 h 1036"/>
                  <a:gd name="T100" fmla="*/ 0 w 232"/>
                  <a:gd name="T101" fmla="*/ 0 h 1036"/>
                  <a:gd name="T102" fmla="*/ 0 w 232"/>
                  <a:gd name="T103" fmla="*/ 0 h 1036"/>
                  <a:gd name="T104" fmla="*/ 0 w 232"/>
                  <a:gd name="T105" fmla="*/ 0 h 1036"/>
                  <a:gd name="T106" fmla="*/ 0 w 232"/>
                  <a:gd name="T107" fmla="*/ 0 h 1036"/>
                  <a:gd name="T108" fmla="*/ 0 w 232"/>
                  <a:gd name="T109" fmla="*/ 0 h 1036"/>
                  <a:gd name="T110" fmla="*/ 0 w 232"/>
                  <a:gd name="T111" fmla="*/ 0 h 1036"/>
                  <a:gd name="T112" fmla="*/ 0 w 232"/>
                  <a:gd name="T113" fmla="*/ 0 h 1036"/>
                  <a:gd name="T114" fmla="*/ 0 w 232"/>
                  <a:gd name="T115" fmla="*/ 0 h 1036"/>
                  <a:gd name="T116" fmla="*/ 0 w 232"/>
                  <a:gd name="T117" fmla="*/ 0 h 10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2"/>
                  <a:gd name="T178" fmla="*/ 0 h 1036"/>
                  <a:gd name="T179" fmla="*/ 232 w 232"/>
                  <a:gd name="T180" fmla="*/ 1036 h 10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2" h="1036">
                    <a:moveTo>
                      <a:pt x="199" y="34"/>
                    </a:moveTo>
                    <a:lnTo>
                      <a:pt x="190" y="27"/>
                    </a:lnTo>
                    <a:lnTo>
                      <a:pt x="181" y="20"/>
                    </a:lnTo>
                    <a:lnTo>
                      <a:pt x="171" y="14"/>
                    </a:lnTo>
                    <a:lnTo>
                      <a:pt x="161" y="9"/>
                    </a:lnTo>
                    <a:lnTo>
                      <a:pt x="151" y="6"/>
                    </a:lnTo>
                    <a:lnTo>
                      <a:pt x="139" y="2"/>
                    </a:lnTo>
                    <a:lnTo>
                      <a:pt x="129" y="1"/>
                    </a:lnTo>
                    <a:lnTo>
                      <a:pt x="117" y="0"/>
                    </a:lnTo>
                    <a:lnTo>
                      <a:pt x="94" y="2"/>
                    </a:lnTo>
                    <a:lnTo>
                      <a:pt x="72" y="10"/>
                    </a:lnTo>
                    <a:lnTo>
                      <a:pt x="52" y="20"/>
                    </a:lnTo>
                    <a:lnTo>
                      <a:pt x="35" y="34"/>
                    </a:lnTo>
                    <a:lnTo>
                      <a:pt x="20" y="51"/>
                    </a:lnTo>
                    <a:lnTo>
                      <a:pt x="10" y="71"/>
                    </a:lnTo>
                    <a:lnTo>
                      <a:pt x="2" y="94"/>
                    </a:lnTo>
                    <a:lnTo>
                      <a:pt x="0" y="117"/>
                    </a:lnTo>
                    <a:lnTo>
                      <a:pt x="0" y="919"/>
                    </a:lnTo>
                    <a:lnTo>
                      <a:pt x="1" y="931"/>
                    </a:lnTo>
                    <a:lnTo>
                      <a:pt x="2" y="942"/>
                    </a:lnTo>
                    <a:lnTo>
                      <a:pt x="6" y="953"/>
                    </a:lnTo>
                    <a:lnTo>
                      <a:pt x="10" y="964"/>
                    </a:lnTo>
                    <a:lnTo>
                      <a:pt x="14" y="974"/>
                    </a:lnTo>
                    <a:lnTo>
                      <a:pt x="20" y="984"/>
                    </a:lnTo>
                    <a:lnTo>
                      <a:pt x="27" y="993"/>
                    </a:lnTo>
                    <a:lnTo>
                      <a:pt x="34" y="1002"/>
                    </a:lnTo>
                    <a:lnTo>
                      <a:pt x="43" y="1009"/>
                    </a:lnTo>
                    <a:lnTo>
                      <a:pt x="52" y="1016"/>
                    </a:lnTo>
                    <a:lnTo>
                      <a:pt x="62" y="1022"/>
                    </a:lnTo>
                    <a:lnTo>
                      <a:pt x="72" y="1026"/>
                    </a:lnTo>
                    <a:lnTo>
                      <a:pt x="83" y="1031"/>
                    </a:lnTo>
                    <a:lnTo>
                      <a:pt x="95" y="1034"/>
                    </a:lnTo>
                    <a:lnTo>
                      <a:pt x="105" y="1035"/>
                    </a:lnTo>
                    <a:lnTo>
                      <a:pt x="117" y="1036"/>
                    </a:lnTo>
                    <a:lnTo>
                      <a:pt x="129" y="1035"/>
                    </a:lnTo>
                    <a:lnTo>
                      <a:pt x="139" y="1034"/>
                    </a:lnTo>
                    <a:lnTo>
                      <a:pt x="151" y="1031"/>
                    </a:lnTo>
                    <a:lnTo>
                      <a:pt x="161" y="1026"/>
                    </a:lnTo>
                    <a:lnTo>
                      <a:pt x="171" y="1022"/>
                    </a:lnTo>
                    <a:lnTo>
                      <a:pt x="181" y="1016"/>
                    </a:lnTo>
                    <a:lnTo>
                      <a:pt x="190" y="1009"/>
                    </a:lnTo>
                    <a:lnTo>
                      <a:pt x="199" y="1002"/>
                    </a:lnTo>
                    <a:lnTo>
                      <a:pt x="206" y="993"/>
                    </a:lnTo>
                    <a:lnTo>
                      <a:pt x="212" y="984"/>
                    </a:lnTo>
                    <a:lnTo>
                      <a:pt x="219" y="974"/>
                    </a:lnTo>
                    <a:lnTo>
                      <a:pt x="224" y="964"/>
                    </a:lnTo>
                    <a:lnTo>
                      <a:pt x="227" y="953"/>
                    </a:lnTo>
                    <a:lnTo>
                      <a:pt x="230" y="942"/>
                    </a:lnTo>
                    <a:lnTo>
                      <a:pt x="231" y="931"/>
                    </a:lnTo>
                    <a:lnTo>
                      <a:pt x="232" y="919"/>
                    </a:lnTo>
                    <a:lnTo>
                      <a:pt x="232" y="117"/>
                    </a:lnTo>
                    <a:lnTo>
                      <a:pt x="231" y="105"/>
                    </a:lnTo>
                    <a:lnTo>
                      <a:pt x="230" y="95"/>
                    </a:lnTo>
                    <a:lnTo>
                      <a:pt x="227" y="83"/>
                    </a:lnTo>
                    <a:lnTo>
                      <a:pt x="224" y="72"/>
                    </a:lnTo>
                    <a:lnTo>
                      <a:pt x="219" y="62"/>
                    </a:lnTo>
                    <a:lnTo>
                      <a:pt x="212" y="52"/>
                    </a:lnTo>
                    <a:lnTo>
                      <a:pt x="206" y="43"/>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4" name="Freeform 255"/>
              <p:cNvSpPr>
                <a:spLocks/>
              </p:cNvSpPr>
              <p:nvPr/>
            </p:nvSpPr>
            <p:spPr bwMode="auto">
              <a:xfrm>
                <a:off x="1195" y="3074"/>
                <a:ext cx="299" cy="113"/>
              </a:xfrm>
              <a:custGeom>
                <a:avLst/>
                <a:gdLst>
                  <a:gd name="T0" fmla="*/ 0 w 896"/>
                  <a:gd name="T1" fmla="*/ 0 h 340"/>
                  <a:gd name="T2" fmla="*/ 0 w 896"/>
                  <a:gd name="T3" fmla="*/ 0 h 340"/>
                  <a:gd name="T4" fmla="*/ 0 w 896"/>
                  <a:gd name="T5" fmla="*/ 0 h 340"/>
                  <a:gd name="T6" fmla="*/ 0 w 896"/>
                  <a:gd name="T7" fmla="*/ 0 h 340"/>
                  <a:gd name="T8" fmla="*/ 0 w 896"/>
                  <a:gd name="T9" fmla="*/ 0 h 340"/>
                  <a:gd name="T10" fmla="*/ 0 w 896"/>
                  <a:gd name="T11" fmla="*/ 0 h 340"/>
                  <a:gd name="T12" fmla="*/ 0 w 896"/>
                  <a:gd name="T13" fmla="*/ 0 h 340"/>
                  <a:gd name="T14" fmla="*/ 0 w 896"/>
                  <a:gd name="T15" fmla="*/ 0 h 340"/>
                  <a:gd name="T16" fmla="*/ 0 w 896"/>
                  <a:gd name="T17" fmla="*/ 0 h 340"/>
                  <a:gd name="T18" fmla="*/ 0 w 896"/>
                  <a:gd name="T19" fmla="*/ 0 h 340"/>
                  <a:gd name="T20" fmla="*/ 0 w 896"/>
                  <a:gd name="T21" fmla="*/ 0 h 340"/>
                  <a:gd name="T22" fmla="*/ 0 w 896"/>
                  <a:gd name="T23" fmla="*/ 0 h 340"/>
                  <a:gd name="T24" fmla="*/ 0 w 896"/>
                  <a:gd name="T25" fmla="*/ 0 h 340"/>
                  <a:gd name="T26" fmla="*/ 0 w 896"/>
                  <a:gd name="T27" fmla="*/ 0 h 340"/>
                  <a:gd name="T28" fmla="*/ 0 w 896"/>
                  <a:gd name="T29" fmla="*/ 0 h 340"/>
                  <a:gd name="T30" fmla="*/ 0 w 896"/>
                  <a:gd name="T31" fmla="*/ 0 h 340"/>
                  <a:gd name="T32" fmla="*/ 0 w 896"/>
                  <a:gd name="T33" fmla="*/ 0 h 340"/>
                  <a:gd name="T34" fmla="*/ 0 w 896"/>
                  <a:gd name="T35" fmla="*/ 0 h 340"/>
                  <a:gd name="T36" fmla="*/ 0 w 896"/>
                  <a:gd name="T37" fmla="*/ 0 h 340"/>
                  <a:gd name="T38" fmla="*/ 0 w 896"/>
                  <a:gd name="T39" fmla="*/ 0 h 340"/>
                  <a:gd name="T40" fmla="*/ 0 w 896"/>
                  <a:gd name="T41" fmla="*/ 0 h 340"/>
                  <a:gd name="T42" fmla="*/ 0 w 896"/>
                  <a:gd name="T43" fmla="*/ 0 h 340"/>
                  <a:gd name="T44" fmla="*/ 0 w 896"/>
                  <a:gd name="T45" fmla="*/ 0 h 340"/>
                  <a:gd name="T46" fmla="*/ 0 w 896"/>
                  <a:gd name="T47" fmla="*/ 0 h 340"/>
                  <a:gd name="T48" fmla="*/ 0 w 896"/>
                  <a:gd name="T49" fmla="*/ 0 h 340"/>
                  <a:gd name="T50" fmla="*/ 0 w 896"/>
                  <a:gd name="T51" fmla="*/ 0 h 340"/>
                  <a:gd name="T52" fmla="*/ 0 w 896"/>
                  <a:gd name="T53" fmla="*/ 0 h 340"/>
                  <a:gd name="T54" fmla="*/ 0 w 896"/>
                  <a:gd name="T55" fmla="*/ 0 h 340"/>
                  <a:gd name="T56" fmla="*/ 0 w 896"/>
                  <a:gd name="T57" fmla="*/ 0 h 340"/>
                  <a:gd name="T58" fmla="*/ 0 w 896"/>
                  <a:gd name="T59" fmla="*/ 0 h 340"/>
                  <a:gd name="T60" fmla="*/ 0 w 896"/>
                  <a:gd name="T61" fmla="*/ 0 h 340"/>
                  <a:gd name="T62" fmla="*/ 0 w 896"/>
                  <a:gd name="T63" fmla="*/ 0 h 340"/>
                  <a:gd name="T64" fmla="*/ 0 w 896"/>
                  <a:gd name="T65" fmla="*/ 0 h 340"/>
                  <a:gd name="T66" fmla="*/ 0 w 896"/>
                  <a:gd name="T67" fmla="*/ 0 h 340"/>
                  <a:gd name="T68" fmla="*/ 0 w 896"/>
                  <a:gd name="T69" fmla="*/ 0 h 340"/>
                  <a:gd name="T70" fmla="*/ 0 w 896"/>
                  <a:gd name="T71" fmla="*/ 0 h 340"/>
                  <a:gd name="T72" fmla="*/ 0 w 896"/>
                  <a:gd name="T73" fmla="*/ 0 h 340"/>
                  <a:gd name="T74" fmla="*/ 0 w 896"/>
                  <a:gd name="T75" fmla="*/ 0 h 340"/>
                  <a:gd name="T76" fmla="*/ 0 w 896"/>
                  <a:gd name="T77" fmla="*/ 0 h 340"/>
                  <a:gd name="T78" fmla="*/ 0 w 896"/>
                  <a:gd name="T79" fmla="*/ 0 h 340"/>
                  <a:gd name="T80" fmla="*/ 0 w 896"/>
                  <a:gd name="T81" fmla="*/ 0 h 340"/>
                  <a:gd name="T82" fmla="*/ 0 w 896"/>
                  <a:gd name="T83" fmla="*/ 0 h 340"/>
                  <a:gd name="T84" fmla="*/ 0 w 896"/>
                  <a:gd name="T85" fmla="*/ 0 h 340"/>
                  <a:gd name="T86" fmla="*/ 0 w 896"/>
                  <a:gd name="T87" fmla="*/ 0 h 340"/>
                  <a:gd name="T88" fmla="*/ 0 w 896"/>
                  <a:gd name="T89" fmla="*/ 0 h 340"/>
                  <a:gd name="T90" fmla="*/ 0 w 896"/>
                  <a:gd name="T91" fmla="*/ 0 h 340"/>
                  <a:gd name="T92" fmla="*/ 0 w 896"/>
                  <a:gd name="T93" fmla="*/ 0 h 340"/>
                  <a:gd name="T94" fmla="*/ 0 w 896"/>
                  <a:gd name="T95" fmla="*/ 0 h 340"/>
                  <a:gd name="T96" fmla="*/ 0 w 896"/>
                  <a:gd name="T97" fmla="*/ 0 h 340"/>
                  <a:gd name="T98" fmla="*/ 0 w 896"/>
                  <a:gd name="T99" fmla="*/ 0 h 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96"/>
                  <a:gd name="T151" fmla="*/ 0 h 340"/>
                  <a:gd name="T152" fmla="*/ 896 w 896"/>
                  <a:gd name="T153" fmla="*/ 340 h 3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96" h="340">
                    <a:moveTo>
                      <a:pt x="825" y="132"/>
                    </a:moveTo>
                    <a:lnTo>
                      <a:pt x="809" y="117"/>
                    </a:lnTo>
                    <a:lnTo>
                      <a:pt x="791" y="102"/>
                    </a:lnTo>
                    <a:lnTo>
                      <a:pt x="773" y="89"/>
                    </a:lnTo>
                    <a:lnTo>
                      <a:pt x="753" y="77"/>
                    </a:lnTo>
                    <a:lnTo>
                      <a:pt x="732" y="65"/>
                    </a:lnTo>
                    <a:lnTo>
                      <a:pt x="710" y="53"/>
                    </a:lnTo>
                    <a:lnTo>
                      <a:pt x="687" y="44"/>
                    </a:lnTo>
                    <a:lnTo>
                      <a:pt x="663" y="35"/>
                    </a:lnTo>
                    <a:lnTo>
                      <a:pt x="639" y="27"/>
                    </a:lnTo>
                    <a:lnTo>
                      <a:pt x="613" y="20"/>
                    </a:lnTo>
                    <a:lnTo>
                      <a:pt x="587" y="14"/>
                    </a:lnTo>
                    <a:lnTo>
                      <a:pt x="560" y="9"/>
                    </a:lnTo>
                    <a:lnTo>
                      <a:pt x="534" y="5"/>
                    </a:lnTo>
                    <a:lnTo>
                      <a:pt x="505" y="2"/>
                    </a:lnTo>
                    <a:lnTo>
                      <a:pt x="477" y="1"/>
                    </a:lnTo>
                    <a:lnTo>
                      <a:pt x="449" y="0"/>
                    </a:lnTo>
                    <a:lnTo>
                      <a:pt x="403" y="1"/>
                    </a:lnTo>
                    <a:lnTo>
                      <a:pt x="359" y="7"/>
                    </a:lnTo>
                    <a:lnTo>
                      <a:pt x="315" y="13"/>
                    </a:lnTo>
                    <a:lnTo>
                      <a:pt x="275" y="24"/>
                    </a:lnTo>
                    <a:lnTo>
                      <a:pt x="236" y="35"/>
                    </a:lnTo>
                    <a:lnTo>
                      <a:pt x="199" y="50"/>
                    </a:lnTo>
                    <a:lnTo>
                      <a:pt x="164" y="67"/>
                    </a:lnTo>
                    <a:lnTo>
                      <a:pt x="132" y="85"/>
                    </a:lnTo>
                    <a:lnTo>
                      <a:pt x="103" y="106"/>
                    </a:lnTo>
                    <a:lnTo>
                      <a:pt x="77" y="128"/>
                    </a:lnTo>
                    <a:lnTo>
                      <a:pt x="55" y="153"/>
                    </a:lnTo>
                    <a:lnTo>
                      <a:pt x="35" y="177"/>
                    </a:lnTo>
                    <a:lnTo>
                      <a:pt x="21" y="205"/>
                    </a:lnTo>
                    <a:lnTo>
                      <a:pt x="10" y="232"/>
                    </a:lnTo>
                    <a:lnTo>
                      <a:pt x="3" y="261"/>
                    </a:lnTo>
                    <a:lnTo>
                      <a:pt x="0" y="291"/>
                    </a:lnTo>
                    <a:lnTo>
                      <a:pt x="0" y="308"/>
                    </a:lnTo>
                    <a:lnTo>
                      <a:pt x="0" y="340"/>
                    </a:lnTo>
                    <a:lnTo>
                      <a:pt x="33" y="340"/>
                    </a:lnTo>
                    <a:lnTo>
                      <a:pt x="50" y="340"/>
                    </a:lnTo>
                    <a:lnTo>
                      <a:pt x="846" y="340"/>
                    </a:lnTo>
                    <a:lnTo>
                      <a:pt x="863" y="340"/>
                    </a:lnTo>
                    <a:lnTo>
                      <a:pt x="896" y="340"/>
                    </a:lnTo>
                    <a:lnTo>
                      <a:pt x="896" y="308"/>
                    </a:lnTo>
                    <a:lnTo>
                      <a:pt x="896" y="291"/>
                    </a:lnTo>
                    <a:lnTo>
                      <a:pt x="895" y="269"/>
                    </a:lnTo>
                    <a:lnTo>
                      <a:pt x="892" y="248"/>
                    </a:lnTo>
                    <a:lnTo>
                      <a:pt x="886" y="227"/>
                    </a:lnTo>
                    <a:lnTo>
                      <a:pt x="878" y="207"/>
                    </a:lnTo>
                    <a:lnTo>
                      <a:pt x="869" y="188"/>
                    </a:lnTo>
                    <a:lnTo>
                      <a:pt x="856" y="168"/>
                    </a:lnTo>
                    <a:lnTo>
                      <a:pt x="842" y="150"/>
                    </a:lnTo>
                    <a:lnTo>
                      <a:pt x="825" y="13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5" name="Freeform 256"/>
              <p:cNvSpPr>
                <a:spLocks/>
              </p:cNvSpPr>
              <p:nvPr/>
            </p:nvSpPr>
            <p:spPr bwMode="auto">
              <a:xfrm>
                <a:off x="1307" y="2742"/>
                <a:ext cx="78" cy="78"/>
              </a:xfrm>
              <a:custGeom>
                <a:avLst/>
                <a:gdLst>
                  <a:gd name="T0" fmla="*/ 0 w 233"/>
                  <a:gd name="T1" fmla="*/ 0 h 233"/>
                  <a:gd name="T2" fmla="*/ 0 w 233"/>
                  <a:gd name="T3" fmla="*/ 0 h 233"/>
                  <a:gd name="T4" fmla="*/ 0 w 233"/>
                  <a:gd name="T5" fmla="*/ 0 h 233"/>
                  <a:gd name="T6" fmla="*/ 0 w 233"/>
                  <a:gd name="T7" fmla="*/ 0 h 233"/>
                  <a:gd name="T8" fmla="*/ 0 w 233"/>
                  <a:gd name="T9" fmla="*/ 0 h 233"/>
                  <a:gd name="T10" fmla="*/ 0 w 233"/>
                  <a:gd name="T11" fmla="*/ 0 h 233"/>
                  <a:gd name="T12" fmla="*/ 0 w 233"/>
                  <a:gd name="T13" fmla="*/ 0 h 233"/>
                  <a:gd name="T14" fmla="*/ 0 w 233"/>
                  <a:gd name="T15" fmla="*/ 0 h 233"/>
                  <a:gd name="T16" fmla="*/ 0 w 233"/>
                  <a:gd name="T17" fmla="*/ 0 h 233"/>
                  <a:gd name="T18" fmla="*/ 0 w 233"/>
                  <a:gd name="T19" fmla="*/ 0 h 233"/>
                  <a:gd name="T20" fmla="*/ 0 w 233"/>
                  <a:gd name="T21" fmla="*/ 0 h 233"/>
                  <a:gd name="T22" fmla="*/ 0 w 233"/>
                  <a:gd name="T23" fmla="*/ 0 h 233"/>
                  <a:gd name="T24" fmla="*/ 0 w 233"/>
                  <a:gd name="T25" fmla="*/ 0 h 233"/>
                  <a:gd name="T26" fmla="*/ 0 w 233"/>
                  <a:gd name="T27" fmla="*/ 0 h 233"/>
                  <a:gd name="T28" fmla="*/ 0 w 233"/>
                  <a:gd name="T29" fmla="*/ 0 h 233"/>
                  <a:gd name="T30" fmla="*/ 0 w 233"/>
                  <a:gd name="T31" fmla="*/ 0 h 233"/>
                  <a:gd name="T32" fmla="*/ 0 w 233"/>
                  <a:gd name="T33" fmla="*/ 0 h 233"/>
                  <a:gd name="T34" fmla="*/ 0 w 233"/>
                  <a:gd name="T35" fmla="*/ 0 h 233"/>
                  <a:gd name="T36" fmla="*/ 0 w 233"/>
                  <a:gd name="T37" fmla="*/ 0 h 233"/>
                  <a:gd name="T38" fmla="*/ 0 w 233"/>
                  <a:gd name="T39" fmla="*/ 0 h 233"/>
                  <a:gd name="T40" fmla="*/ 0 w 233"/>
                  <a:gd name="T41" fmla="*/ 0 h 233"/>
                  <a:gd name="T42" fmla="*/ 0 w 233"/>
                  <a:gd name="T43" fmla="*/ 0 h 233"/>
                  <a:gd name="T44" fmla="*/ 0 w 233"/>
                  <a:gd name="T45" fmla="*/ 0 h 233"/>
                  <a:gd name="T46" fmla="*/ 0 w 233"/>
                  <a:gd name="T47" fmla="*/ 0 h 233"/>
                  <a:gd name="T48" fmla="*/ 0 w 233"/>
                  <a:gd name="T49" fmla="*/ 0 h 233"/>
                  <a:gd name="T50" fmla="*/ 0 w 233"/>
                  <a:gd name="T51" fmla="*/ 0 h 233"/>
                  <a:gd name="T52" fmla="*/ 0 w 233"/>
                  <a:gd name="T53" fmla="*/ 0 h 233"/>
                  <a:gd name="T54" fmla="*/ 0 w 233"/>
                  <a:gd name="T55" fmla="*/ 0 h 233"/>
                  <a:gd name="T56" fmla="*/ 0 w 233"/>
                  <a:gd name="T57" fmla="*/ 0 h 233"/>
                  <a:gd name="T58" fmla="*/ 0 w 233"/>
                  <a:gd name="T59" fmla="*/ 0 h 233"/>
                  <a:gd name="T60" fmla="*/ 0 w 233"/>
                  <a:gd name="T61" fmla="*/ 0 h 233"/>
                  <a:gd name="T62" fmla="*/ 0 w 233"/>
                  <a:gd name="T63" fmla="*/ 0 h 233"/>
                  <a:gd name="T64" fmla="*/ 0 w 233"/>
                  <a:gd name="T65" fmla="*/ 0 h 233"/>
                  <a:gd name="T66" fmla="*/ 0 w 233"/>
                  <a:gd name="T67" fmla="*/ 0 h 233"/>
                  <a:gd name="T68" fmla="*/ 0 w 233"/>
                  <a:gd name="T69" fmla="*/ 0 h 233"/>
                  <a:gd name="T70" fmla="*/ 0 w 233"/>
                  <a:gd name="T71" fmla="*/ 0 h 233"/>
                  <a:gd name="T72" fmla="*/ 0 w 233"/>
                  <a:gd name="T73" fmla="*/ 0 h 233"/>
                  <a:gd name="T74" fmla="*/ 0 w 233"/>
                  <a:gd name="T75" fmla="*/ 0 h 233"/>
                  <a:gd name="T76" fmla="*/ 0 w 233"/>
                  <a:gd name="T77" fmla="*/ 0 h 233"/>
                  <a:gd name="T78" fmla="*/ 0 w 233"/>
                  <a:gd name="T79" fmla="*/ 0 h 233"/>
                  <a:gd name="T80" fmla="*/ 0 w 233"/>
                  <a:gd name="T81" fmla="*/ 0 h 233"/>
                  <a:gd name="T82" fmla="*/ 0 w 233"/>
                  <a:gd name="T83" fmla="*/ 0 h 233"/>
                  <a:gd name="T84" fmla="*/ 0 w 233"/>
                  <a:gd name="T85" fmla="*/ 0 h 233"/>
                  <a:gd name="T86" fmla="*/ 0 w 233"/>
                  <a:gd name="T87" fmla="*/ 0 h 233"/>
                  <a:gd name="T88" fmla="*/ 0 w 233"/>
                  <a:gd name="T89" fmla="*/ 0 h 233"/>
                  <a:gd name="T90" fmla="*/ 0 w 233"/>
                  <a:gd name="T91" fmla="*/ 0 h 233"/>
                  <a:gd name="T92" fmla="*/ 0 w 233"/>
                  <a:gd name="T93" fmla="*/ 0 h 233"/>
                  <a:gd name="T94" fmla="*/ 0 w 233"/>
                  <a:gd name="T95" fmla="*/ 0 h 233"/>
                  <a:gd name="T96" fmla="*/ 0 w 233"/>
                  <a:gd name="T97" fmla="*/ 0 h 233"/>
                  <a:gd name="T98" fmla="*/ 0 w 233"/>
                  <a:gd name="T99" fmla="*/ 0 h 233"/>
                  <a:gd name="T100" fmla="*/ 0 w 233"/>
                  <a:gd name="T101" fmla="*/ 0 h 233"/>
                  <a:gd name="T102" fmla="*/ 0 w 233"/>
                  <a:gd name="T103" fmla="*/ 0 h 233"/>
                  <a:gd name="T104" fmla="*/ 0 w 233"/>
                  <a:gd name="T105" fmla="*/ 0 h 233"/>
                  <a:gd name="T106" fmla="*/ 0 w 233"/>
                  <a:gd name="T107" fmla="*/ 0 h 233"/>
                  <a:gd name="T108" fmla="*/ 0 w 233"/>
                  <a:gd name="T109" fmla="*/ 0 h 233"/>
                  <a:gd name="T110" fmla="*/ 0 w 233"/>
                  <a:gd name="T111" fmla="*/ 0 h 233"/>
                  <a:gd name="T112" fmla="*/ 0 w 233"/>
                  <a:gd name="T113" fmla="*/ 0 h 2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3"/>
                  <a:gd name="T172" fmla="*/ 0 h 233"/>
                  <a:gd name="T173" fmla="*/ 233 w 233"/>
                  <a:gd name="T174" fmla="*/ 233 h 2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3" h="233">
                    <a:moveTo>
                      <a:pt x="199" y="34"/>
                    </a:moveTo>
                    <a:lnTo>
                      <a:pt x="190" y="26"/>
                    </a:lnTo>
                    <a:lnTo>
                      <a:pt x="181" y="20"/>
                    </a:lnTo>
                    <a:lnTo>
                      <a:pt x="171" y="14"/>
                    </a:lnTo>
                    <a:lnTo>
                      <a:pt x="162" y="8"/>
                    </a:lnTo>
                    <a:lnTo>
                      <a:pt x="151" y="5"/>
                    </a:lnTo>
                    <a:lnTo>
                      <a:pt x="139" y="2"/>
                    </a:lnTo>
                    <a:lnTo>
                      <a:pt x="129" y="1"/>
                    </a:lnTo>
                    <a:lnTo>
                      <a:pt x="117" y="0"/>
                    </a:lnTo>
                    <a:lnTo>
                      <a:pt x="94" y="2"/>
                    </a:lnTo>
                    <a:lnTo>
                      <a:pt x="72" y="9"/>
                    </a:lnTo>
                    <a:lnTo>
                      <a:pt x="51" y="20"/>
                    </a:lnTo>
                    <a:lnTo>
                      <a:pt x="34" y="34"/>
                    </a:lnTo>
                    <a:lnTo>
                      <a:pt x="21" y="52"/>
                    </a:lnTo>
                    <a:lnTo>
                      <a:pt x="10" y="71"/>
                    </a:lnTo>
                    <a:lnTo>
                      <a:pt x="3" y="93"/>
                    </a:lnTo>
                    <a:lnTo>
                      <a:pt x="0" y="116"/>
                    </a:lnTo>
                    <a:lnTo>
                      <a:pt x="2" y="128"/>
                    </a:lnTo>
                    <a:lnTo>
                      <a:pt x="3" y="140"/>
                    </a:lnTo>
                    <a:lnTo>
                      <a:pt x="6" y="150"/>
                    </a:lnTo>
                    <a:lnTo>
                      <a:pt x="9" y="161"/>
                    </a:lnTo>
                    <a:lnTo>
                      <a:pt x="14" y="171"/>
                    </a:lnTo>
                    <a:lnTo>
                      <a:pt x="20" y="181"/>
                    </a:lnTo>
                    <a:lnTo>
                      <a:pt x="27" y="191"/>
                    </a:lnTo>
                    <a:lnTo>
                      <a:pt x="34" y="199"/>
                    </a:lnTo>
                    <a:lnTo>
                      <a:pt x="43" y="206"/>
                    </a:lnTo>
                    <a:lnTo>
                      <a:pt x="52" y="214"/>
                    </a:lnTo>
                    <a:lnTo>
                      <a:pt x="62" y="219"/>
                    </a:lnTo>
                    <a:lnTo>
                      <a:pt x="73" y="224"/>
                    </a:lnTo>
                    <a:lnTo>
                      <a:pt x="83" y="228"/>
                    </a:lnTo>
                    <a:lnTo>
                      <a:pt x="94" y="231"/>
                    </a:lnTo>
                    <a:lnTo>
                      <a:pt x="105" y="232"/>
                    </a:lnTo>
                    <a:lnTo>
                      <a:pt x="117" y="233"/>
                    </a:lnTo>
                    <a:lnTo>
                      <a:pt x="129" y="232"/>
                    </a:lnTo>
                    <a:lnTo>
                      <a:pt x="139" y="231"/>
                    </a:lnTo>
                    <a:lnTo>
                      <a:pt x="151" y="228"/>
                    </a:lnTo>
                    <a:lnTo>
                      <a:pt x="162" y="224"/>
                    </a:lnTo>
                    <a:lnTo>
                      <a:pt x="171" y="219"/>
                    </a:lnTo>
                    <a:lnTo>
                      <a:pt x="181" y="214"/>
                    </a:lnTo>
                    <a:lnTo>
                      <a:pt x="190" y="206"/>
                    </a:lnTo>
                    <a:lnTo>
                      <a:pt x="199" y="199"/>
                    </a:lnTo>
                    <a:lnTo>
                      <a:pt x="206" y="191"/>
                    </a:lnTo>
                    <a:lnTo>
                      <a:pt x="214" y="181"/>
                    </a:lnTo>
                    <a:lnTo>
                      <a:pt x="219" y="171"/>
                    </a:lnTo>
                    <a:lnTo>
                      <a:pt x="224" y="161"/>
                    </a:lnTo>
                    <a:lnTo>
                      <a:pt x="227" y="150"/>
                    </a:lnTo>
                    <a:lnTo>
                      <a:pt x="231" y="140"/>
                    </a:lnTo>
                    <a:lnTo>
                      <a:pt x="232" y="128"/>
                    </a:lnTo>
                    <a:lnTo>
                      <a:pt x="233" y="116"/>
                    </a:lnTo>
                    <a:lnTo>
                      <a:pt x="232" y="105"/>
                    </a:lnTo>
                    <a:lnTo>
                      <a:pt x="231" y="94"/>
                    </a:lnTo>
                    <a:lnTo>
                      <a:pt x="227" y="82"/>
                    </a:lnTo>
                    <a:lnTo>
                      <a:pt x="224" y="72"/>
                    </a:lnTo>
                    <a:lnTo>
                      <a:pt x="219" y="61"/>
                    </a:lnTo>
                    <a:lnTo>
                      <a:pt x="214" y="52"/>
                    </a:lnTo>
                    <a:lnTo>
                      <a:pt x="206" y="42"/>
                    </a:lnTo>
                    <a:lnTo>
                      <a:pt x="199" y="34"/>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6" name="Freeform 257"/>
              <p:cNvSpPr>
                <a:spLocks/>
              </p:cNvSpPr>
              <p:nvPr/>
            </p:nvSpPr>
            <p:spPr bwMode="auto">
              <a:xfrm>
                <a:off x="1318" y="2753"/>
                <a:ext cx="56" cy="56"/>
              </a:xfrm>
              <a:custGeom>
                <a:avLst/>
                <a:gdLst>
                  <a:gd name="T0" fmla="*/ 0 w 167"/>
                  <a:gd name="T1" fmla="*/ 0 h 166"/>
                  <a:gd name="T2" fmla="*/ 0 w 167"/>
                  <a:gd name="T3" fmla="*/ 0 h 166"/>
                  <a:gd name="T4" fmla="*/ 0 w 167"/>
                  <a:gd name="T5" fmla="*/ 0 h 166"/>
                  <a:gd name="T6" fmla="*/ 0 w 167"/>
                  <a:gd name="T7" fmla="*/ 0 h 166"/>
                  <a:gd name="T8" fmla="*/ 0 w 167"/>
                  <a:gd name="T9" fmla="*/ 0 h 166"/>
                  <a:gd name="T10" fmla="*/ 0 w 167"/>
                  <a:gd name="T11" fmla="*/ 0 h 166"/>
                  <a:gd name="T12" fmla="*/ 0 w 167"/>
                  <a:gd name="T13" fmla="*/ 0 h 166"/>
                  <a:gd name="T14" fmla="*/ 0 w 167"/>
                  <a:gd name="T15" fmla="*/ 0 h 166"/>
                  <a:gd name="T16" fmla="*/ 0 w 167"/>
                  <a:gd name="T17" fmla="*/ 0 h 166"/>
                  <a:gd name="T18" fmla="*/ 0 w 167"/>
                  <a:gd name="T19" fmla="*/ 0 h 166"/>
                  <a:gd name="T20" fmla="*/ 0 w 167"/>
                  <a:gd name="T21" fmla="*/ 0 h 166"/>
                  <a:gd name="T22" fmla="*/ 0 w 167"/>
                  <a:gd name="T23" fmla="*/ 0 h 166"/>
                  <a:gd name="T24" fmla="*/ 0 w 167"/>
                  <a:gd name="T25" fmla="*/ 0 h 166"/>
                  <a:gd name="T26" fmla="*/ 0 w 167"/>
                  <a:gd name="T27" fmla="*/ 0 h 166"/>
                  <a:gd name="T28" fmla="*/ 0 w 167"/>
                  <a:gd name="T29" fmla="*/ 0 h 166"/>
                  <a:gd name="T30" fmla="*/ 0 w 167"/>
                  <a:gd name="T31" fmla="*/ 0 h 166"/>
                  <a:gd name="T32" fmla="*/ 0 w 167"/>
                  <a:gd name="T33" fmla="*/ 0 h 166"/>
                  <a:gd name="T34" fmla="*/ 0 w 167"/>
                  <a:gd name="T35" fmla="*/ 0 h 166"/>
                  <a:gd name="T36" fmla="*/ 0 w 167"/>
                  <a:gd name="T37" fmla="*/ 0 h 166"/>
                  <a:gd name="T38" fmla="*/ 0 w 167"/>
                  <a:gd name="T39" fmla="*/ 0 h 166"/>
                  <a:gd name="T40" fmla="*/ 0 w 167"/>
                  <a:gd name="T41" fmla="*/ 0 h 166"/>
                  <a:gd name="T42" fmla="*/ 0 w 167"/>
                  <a:gd name="T43" fmla="*/ 0 h 166"/>
                  <a:gd name="T44" fmla="*/ 0 w 167"/>
                  <a:gd name="T45" fmla="*/ 0 h 166"/>
                  <a:gd name="T46" fmla="*/ 0 w 167"/>
                  <a:gd name="T47" fmla="*/ 0 h 166"/>
                  <a:gd name="T48" fmla="*/ 0 w 167"/>
                  <a:gd name="T49" fmla="*/ 0 h 166"/>
                  <a:gd name="T50" fmla="*/ 0 w 167"/>
                  <a:gd name="T51" fmla="*/ 0 h 166"/>
                  <a:gd name="T52" fmla="*/ 0 w 167"/>
                  <a:gd name="T53" fmla="*/ 0 h 166"/>
                  <a:gd name="T54" fmla="*/ 0 w 167"/>
                  <a:gd name="T55" fmla="*/ 0 h 166"/>
                  <a:gd name="T56" fmla="*/ 0 w 167"/>
                  <a:gd name="T57" fmla="*/ 0 h 166"/>
                  <a:gd name="T58" fmla="*/ 0 w 167"/>
                  <a:gd name="T59" fmla="*/ 0 h 166"/>
                  <a:gd name="T60" fmla="*/ 0 w 167"/>
                  <a:gd name="T61" fmla="*/ 0 h 166"/>
                  <a:gd name="T62" fmla="*/ 0 w 167"/>
                  <a:gd name="T63" fmla="*/ 0 h 166"/>
                  <a:gd name="T64" fmla="*/ 0 w 167"/>
                  <a:gd name="T65" fmla="*/ 0 h 166"/>
                  <a:gd name="T66" fmla="*/ 0 w 167"/>
                  <a:gd name="T67" fmla="*/ 0 h 166"/>
                  <a:gd name="T68" fmla="*/ 0 w 167"/>
                  <a:gd name="T69" fmla="*/ 0 h 166"/>
                  <a:gd name="T70" fmla="*/ 0 w 167"/>
                  <a:gd name="T71" fmla="*/ 0 h 166"/>
                  <a:gd name="T72" fmla="*/ 0 w 167"/>
                  <a:gd name="T73" fmla="*/ 0 h 166"/>
                  <a:gd name="T74" fmla="*/ 0 w 167"/>
                  <a:gd name="T75" fmla="*/ 0 h 166"/>
                  <a:gd name="T76" fmla="*/ 0 w 167"/>
                  <a:gd name="T77" fmla="*/ 0 h 166"/>
                  <a:gd name="T78" fmla="*/ 0 w 167"/>
                  <a:gd name="T79" fmla="*/ 0 h 166"/>
                  <a:gd name="T80" fmla="*/ 0 w 167"/>
                  <a:gd name="T81" fmla="*/ 0 h 166"/>
                  <a:gd name="T82" fmla="*/ 0 w 167"/>
                  <a:gd name="T83" fmla="*/ 0 h 166"/>
                  <a:gd name="T84" fmla="*/ 0 w 167"/>
                  <a:gd name="T85" fmla="*/ 0 h 166"/>
                  <a:gd name="T86" fmla="*/ 0 w 167"/>
                  <a:gd name="T87" fmla="*/ 0 h 166"/>
                  <a:gd name="T88" fmla="*/ 0 w 167"/>
                  <a:gd name="T89" fmla="*/ 0 h 1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166"/>
                  <a:gd name="T137" fmla="*/ 167 w 167"/>
                  <a:gd name="T138" fmla="*/ 166 h 1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166">
                    <a:moveTo>
                      <a:pt x="84" y="166"/>
                    </a:moveTo>
                    <a:lnTo>
                      <a:pt x="93" y="166"/>
                    </a:lnTo>
                    <a:lnTo>
                      <a:pt x="100" y="165"/>
                    </a:lnTo>
                    <a:lnTo>
                      <a:pt x="108" y="163"/>
                    </a:lnTo>
                    <a:lnTo>
                      <a:pt x="116" y="160"/>
                    </a:lnTo>
                    <a:lnTo>
                      <a:pt x="123" y="157"/>
                    </a:lnTo>
                    <a:lnTo>
                      <a:pt x="130" y="152"/>
                    </a:lnTo>
                    <a:lnTo>
                      <a:pt x="136" y="147"/>
                    </a:lnTo>
                    <a:lnTo>
                      <a:pt x="142" y="142"/>
                    </a:lnTo>
                    <a:lnTo>
                      <a:pt x="153" y="129"/>
                    </a:lnTo>
                    <a:lnTo>
                      <a:pt x="160" y="114"/>
                    </a:lnTo>
                    <a:lnTo>
                      <a:pt x="165" y="98"/>
                    </a:lnTo>
                    <a:lnTo>
                      <a:pt x="167" y="82"/>
                    </a:lnTo>
                    <a:lnTo>
                      <a:pt x="165" y="66"/>
                    </a:lnTo>
                    <a:lnTo>
                      <a:pt x="160" y="51"/>
                    </a:lnTo>
                    <a:lnTo>
                      <a:pt x="153" y="37"/>
                    </a:lnTo>
                    <a:lnTo>
                      <a:pt x="142" y="24"/>
                    </a:lnTo>
                    <a:lnTo>
                      <a:pt x="136" y="19"/>
                    </a:lnTo>
                    <a:lnTo>
                      <a:pt x="130" y="13"/>
                    </a:lnTo>
                    <a:lnTo>
                      <a:pt x="123" y="9"/>
                    </a:lnTo>
                    <a:lnTo>
                      <a:pt x="116" y="6"/>
                    </a:lnTo>
                    <a:lnTo>
                      <a:pt x="108" y="3"/>
                    </a:lnTo>
                    <a:lnTo>
                      <a:pt x="100" y="1"/>
                    </a:lnTo>
                    <a:lnTo>
                      <a:pt x="93" y="0"/>
                    </a:lnTo>
                    <a:lnTo>
                      <a:pt x="84" y="0"/>
                    </a:lnTo>
                    <a:lnTo>
                      <a:pt x="67" y="2"/>
                    </a:lnTo>
                    <a:lnTo>
                      <a:pt x="51" y="6"/>
                    </a:lnTo>
                    <a:lnTo>
                      <a:pt x="37" y="13"/>
                    </a:lnTo>
                    <a:lnTo>
                      <a:pt x="25" y="24"/>
                    </a:lnTo>
                    <a:lnTo>
                      <a:pt x="14" y="36"/>
                    </a:lnTo>
                    <a:lnTo>
                      <a:pt x="7" y="51"/>
                    </a:lnTo>
                    <a:lnTo>
                      <a:pt x="2" y="65"/>
                    </a:lnTo>
                    <a:lnTo>
                      <a:pt x="0" y="82"/>
                    </a:lnTo>
                    <a:lnTo>
                      <a:pt x="1" y="98"/>
                    </a:lnTo>
                    <a:lnTo>
                      <a:pt x="7" y="114"/>
                    </a:lnTo>
                    <a:lnTo>
                      <a:pt x="14" y="129"/>
                    </a:lnTo>
                    <a:lnTo>
                      <a:pt x="25" y="142"/>
                    </a:lnTo>
                    <a:lnTo>
                      <a:pt x="31" y="147"/>
                    </a:lnTo>
                    <a:lnTo>
                      <a:pt x="37" y="152"/>
                    </a:lnTo>
                    <a:lnTo>
                      <a:pt x="45" y="157"/>
                    </a:lnTo>
                    <a:lnTo>
                      <a:pt x="52" y="160"/>
                    </a:lnTo>
                    <a:lnTo>
                      <a:pt x="60" y="163"/>
                    </a:lnTo>
                    <a:lnTo>
                      <a:pt x="68" y="165"/>
                    </a:lnTo>
                    <a:lnTo>
                      <a:pt x="76" y="166"/>
                    </a:lnTo>
                    <a:lnTo>
                      <a:pt x="8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7" name="Freeform 258"/>
              <p:cNvSpPr>
                <a:spLocks/>
              </p:cNvSpPr>
              <p:nvPr/>
            </p:nvSpPr>
            <p:spPr bwMode="auto">
              <a:xfrm>
                <a:off x="1329" y="2764"/>
                <a:ext cx="34" cy="34"/>
              </a:xfrm>
              <a:custGeom>
                <a:avLst/>
                <a:gdLst>
                  <a:gd name="T0" fmla="*/ 0 w 101"/>
                  <a:gd name="T1" fmla="*/ 0 h 100"/>
                  <a:gd name="T2" fmla="*/ 0 w 101"/>
                  <a:gd name="T3" fmla="*/ 0 h 100"/>
                  <a:gd name="T4" fmla="*/ 0 w 101"/>
                  <a:gd name="T5" fmla="*/ 0 h 100"/>
                  <a:gd name="T6" fmla="*/ 0 w 101"/>
                  <a:gd name="T7" fmla="*/ 0 h 100"/>
                  <a:gd name="T8" fmla="*/ 0 w 101"/>
                  <a:gd name="T9" fmla="*/ 0 h 100"/>
                  <a:gd name="T10" fmla="*/ 0 w 101"/>
                  <a:gd name="T11" fmla="*/ 0 h 100"/>
                  <a:gd name="T12" fmla="*/ 0 w 101"/>
                  <a:gd name="T13" fmla="*/ 0 h 100"/>
                  <a:gd name="T14" fmla="*/ 0 w 101"/>
                  <a:gd name="T15" fmla="*/ 0 h 100"/>
                  <a:gd name="T16" fmla="*/ 0 w 101"/>
                  <a:gd name="T17" fmla="*/ 0 h 100"/>
                  <a:gd name="T18" fmla="*/ 0 w 101"/>
                  <a:gd name="T19" fmla="*/ 0 h 100"/>
                  <a:gd name="T20" fmla="*/ 0 w 101"/>
                  <a:gd name="T21" fmla="*/ 0 h 100"/>
                  <a:gd name="T22" fmla="*/ 0 w 101"/>
                  <a:gd name="T23" fmla="*/ 0 h 100"/>
                  <a:gd name="T24" fmla="*/ 0 w 101"/>
                  <a:gd name="T25" fmla="*/ 0 h 100"/>
                  <a:gd name="T26" fmla="*/ 0 w 101"/>
                  <a:gd name="T27" fmla="*/ 0 h 100"/>
                  <a:gd name="T28" fmla="*/ 0 w 101"/>
                  <a:gd name="T29" fmla="*/ 0 h 100"/>
                  <a:gd name="T30" fmla="*/ 0 w 101"/>
                  <a:gd name="T31" fmla="*/ 0 h 100"/>
                  <a:gd name="T32" fmla="*/ 0 w 101"/>
                  <a:gd name="T33" fmla="*/ 0 h 100"/>
                  <a:gd name="T34" fmla="*/ 0 w 101"/>
                  <a:gd name="T35" fmla="*/ 0 h 100"/>
                  <a:gd name="T36" fmla="*/ 0 w 101"/>
                  <a:gd name="T37" fmla="*/ 0 h 100"/>
                  <a:gd name="T38" fmla="*/ 0 w 101"/>
                  <a:gd name="T39" fmla="*/ 0 h 100"/>
                  <a:gd name="T40" fmla="*/ 0 w 101"/>
                  <a:gd name="T41" fmla="*/ 0 h 100"/>
                  <a:gd name="T42" fmla="*/ 0 w 101"/>
                  <a:gd name="T43" fmla="*/ 0 h 100"/>
                  <a:gd name="T44" fmla="*/ 0 w 101"/>
                  <a:gd name="T45" fmla="*/ 0 h 100"/>
                  <a:gd name="T46" fmla="*/ 0 w 101"/>
                  <a:gd name="T47" fmla="*/ 0 h 100"/>
                  <a:gd name="T48" fmla="*/ 0 w 101"/>
                  <a:gd name="T49" fmla="*/ 0 h 100"/>
                  <a:gd name="T50" fmla="*/ 0 w 101"/>
                  <a:gd name="T51" fmla="*/ 0 h 100"/>
                  <a:gd name="T52" fmla="*/ 0 w 101"/>
                  <a:gd name="T53" fmla="*/ 0 h 100"/>
                  <a:gd name="T54" fmla="*/ 0 w 101"/>
                  <a:gd name="T55" fmla="*/ 0 h 100"/>
                  <a:gd name="T56" fmla="*/ 0 w 101"/>
                  <a:gd name="T57" fmla="*/ 0 h 100"/>
                  <a:gd name="T58" fmla="*/ 0 w 101"/>
                  <a:gd name="T59" fmla="*/ 0 h 100"/>
                  <a:gd name="T60" fmla="*/ 0 w 101"/>
                  <a:gd name="T61" fmla="*/ 0 h 100"/>
                  <a:gd name="T62" fmla="*/ 0 w 101"/>
                  <a:gd name="T63" fmla="*/ 0 h 100"/>
                  <a:gd name="T64" fmla="*/ 0 w 101"/>
                  <a:gd name="T65" fmla="*/ 0 h 100"/>
                  <a:gd name="T66" fmla="*/ 0 w 101"/>
                  <a:gd name="T67" fmla="*/ 0 h 100"/>
                  <a:gd name="T68" fmla="*/ 0 w 101"/>
                  <a:gd name="T69" fmla="*/ 0 h 100"/>
                  <a:gd name="T70" fmla="*/ 0 w 101"/>
                  <a:gd name="T71" fmla="*/ 0 h 100"/>
                  <a:gd name="T72" fmla="*/ 0 w 101"/>
                  <a:gd name="T73" fmla="*/ 0 h 100"/>
                  <a:gd name="T74" fmla="*/ 0 w 101"/>
                  <a:gd name="T75" fmla="*/ 0 h 100"/>
                  <a:gd name="T76" fmla="*/ 0 w 101"/>
                  <a:gd name="T77" fmla="*/ 0 h 100"/>
                  <a:gd name="T78" fmla="*/ 0 w 101"/>
                  <a:gd name="T79" fmla="*/ 0 h 100"/>
                  <a:gd name="T80" fmla="*/ 0 w 101"/>
                  <a:gd name="T81" fmla="*/ 0 h 100"/>
                  <a:gd name="T82" fmla="*/ 0 w 101"/>
                  <a:gd name="T83" fmla="*/ 0 h 100"/>
                  <a:gd name="T84" fmla="*/ 0 w 101"/>
                  <a:gd name="T85" fmla="*/ 0 h 100"/>
                  <a:gd name="T86" fmla="*/ 0 w 101"/>
                  <a:gd name="T87" fmla="*/ 0 h 100"/>
                  <a:gd name="T88" fmla="*/ 0 w 101"/>
                  <a:gd name="T89" fmla="*/ 0 h 1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100"/>
                  <a:gd name="T137" fmla="*/ 101 w 101"/>
                  <a:gd name="T138" fmla="*/ 100 h 1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100">
                    <a:moveTo>
                      <a:pt x="0" y="49"/>
                    </a:moveTo>
                    <a:lnTo>
                      <a:pt x="1" y="40"/>
                    </a:lnTo>
                    <a:lnTo>
                      <a:pt x="4" y="30"/>
                    </a:lnTo>
                    <a:lnTo>
                      <a:pt x="9" y="22"/>
                    </a:lnTo>
                    <a:lnTo>
                      <a:pt x="15" y="14"/>
                    </a:lnTo>
                    <a:lnTo>
                      <a:pt x="19" y="11"/>
                    </a:lnTo>
                    <a:lnTo>
                      <a:pt x="22" y="8"/>
                    </a:lnTo>
                    <a:lnTo>
                      <a:pt x="27" y="6"/>
                    </a:lnTo>
                    <a:lnTo>
                      <a:pt x="32" y="4"/>
                    </a:lnTo>
                    <a:lnTo>
                      <a:pt x="36" y="2"/>
                    </a:lnTo>
                    <a:lnTo>
                      <a:pt x="40" y="1"/>
                    </a:lnTo>
                    <a:lnTo>
                      <a:pt x="46" y="0"/>
                    </a:lnTo>
                    <a:lnTo>
                      <a:pt x="51" y="0"/>
                    </a:lnTo>
                    <a:lnTo>
                      <a:pt x="56" y="0"/>
                    </a:lnTo>
                    <a:lnTo>
                      <a:pt x="61" y="1"/>
                    </a:lnTo>
                    <a:lnTo>
                      <a:pt x="66" y="2"/>
                    </a:lnTo>
                    <a:lnTo>
                      <a:pt x="70" y="4"/>
                    </a:lnTo>
                    <a:lnTo>
                      <a:pt x="74" y="6"/>
                    </a:lnTo>
                    <a:lnTo>
                      <a:pt x="79" y="8"/>
                    </a:lnTo>
                    <a:lnTo>
                      <a:pt x="83" y="11"/>
                    </a:lnTo>
                    <a:lnTo>
                      <a:pt x="86" y="14"/>
                    </a:lnTo>
                    <a:lnTo>
                      <a:pt x="92" y="22"/>
                    </a:lnTo>
                    <a:lnTo>
                      <a:pt x="97" y="30"/>
                    </a:lnTo>
                    <a:lnTo>
                      <a:pt x="100" y="40"/>
                    </a:lnTo>
                    <a:lnTo>
                      <a:pt x="101" y="49"/>
                    </a:lnTo>
                    <a:lnTo>
                      <a:pt x="100" y="60"/>
                    </a:lnTo>
                    <a:lnTo>
                      <a:pt x="97" y="68"/>
                    </a:lnTo>
                    <a:lnTo>
                      <a:pt x="92" y="78"/>
                    </a:lnTo>
                    <a:lnTo>
                      <a:pt x="86" y="85"/>
                    </a:lnTo>
                    <a:lnTo>
                      <a:pt x="79" y="92"/>
                    </a:lnTo>
                    <a:lnTo>
                      <a:pt x="70" y="96"/>
                    </a:lnTo>
                    <a:lnTo>
                      <a:pt x="61" y="99"/>
                    </a:lnTo>
                    <a:lnTo>
                      <a:pt x="51" y="100"/>
                    </a:lnTo>
                    <a:lnTo>
                      <a:pt x="46" y="100"/>
                    </a:lnTo>
                    <a:lnTo>
                      <a:pt x="40" y="99"/>
                    </a:lnTo>
                    <a:lnTo>
                      <a:pt x="36" y="98"/>
                    </a:lnTo>
                    <a:lnTo>
                      <a:pt x="32" y="96"/>
                    </a:lnTo>
                    <a:lnTo>
                      <a:pt x="27" y="94"/>
                    </a:lnTo>
                    <a:lnTo>
                      <a:pt x="22" y="92"/>
                    </a:lnTo>
                    <a:lnTo>
                      <a:pt x="19" y="89"/>
                    </a:lnTo>
                    <a:lnTo>
                      <a:pt x="15" y="85"/>
                    </a:lnTo>
                    <a:lnTo>
                      <a:pt x="9" y="78"/>
                    </a:lnTo>
                    <a:lnTo>
                      <a:pt x="4" y="68"/>
                    </a:lnTo>
                    <a:lnTo>
                      <a:pt x="1" y="60"/>
                    </a:lnTo>
                    <a:lnTo>
                      <a:pt x="0"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8" name="Freeform 259"/>
              <p:cNvSpPr>
                <a:spLocks/>
              </p:cNvSpPr>
              <p:nvPr/>
            </p:nvSpPr>
            <p:spPr bwMode="auto">
              <a:xfrm>
                <a:off x="1396" y="2867"/>
                <a:ext cx="244" cy="153"/>
              </a:xfrm>
              <a:custGeom>
                <a:avLst/>
                <a:gdLst>
                  <a:gd name="T0" fmla="*/ 0 w 733"/>
                  <a:gd name="T1" fmla="*/ 0 h 461"/>
                  <a:gd name="T2" fmla="*/ 0 w 733"/>
                  <a:gd name="T3" fmla="*/ 0 h 461"/>
                  <a:gd name="T4" fmla="*/ 0 w 733"/>
                  <a:gd name="T5" fmla="*/ 0 h 461"/>
                  <a:gd name="T6" fmla="*/ 0 w 733"/>
                  <a:gd name="T7" fmla="*/ 0 h 461"/>
                  <a:gd name="T8" fmla="*/ 0 w 733"/>
                  <a:gd name="T9" fmla="*/ 0 h 461"/>
                  <a:gd name="T10" fmla="*/ 0 w 733"/>
                  <a:gd name="T11" fmla="*/ 0 h 461"/>
                  <a:gd name="T12" fmla="*/ 0 w 733"/>
                  <a:gd name="T13" fmla="*/ 0 h 461"/>
                  <a:gd name="T14" fmla="*/ 0 w 733"/>
                  <a:gd name="T15" fmla="*/ 0 h 461"/>
                  <a:gd name="T16" fmla="*/ 0 w 733"/>
                  <a:gd name="T17" fmla="*/ 0 h 461"/>
                  <a:gd name="T18" fmla="*/ 0 w 733"/>
                  <a:gd name="T19" fmla="*/ 0 h 461"/>
                  <a:gd name="T20" fmla="*/ 0 w 733"/>
                  <a:gd name="T21" fmla="*/ 0 h 461"/>
                  <a:gd name="T22" fmla="*/ 0 w 733"/>
                  <a:gd name="T23" fmla="*/ 0 h 461"/>
                  <a:gd name="T24" fmla="*/ 0 w 733"/>
                  <a:gd name="T25" fmla="*/ 0 h 461"/>
                  <a:gd name="T26" fmla="*/ 0 w 733"/>
                  <a:gd name="T27" fmla="*/ 0 h 461"/>
                  <a:gd name="T28" fmla="*/ 0 w 733"/>
                  <a:gd name="T29" fmla="*/ 0 h 461"/>
                  <a:gd name="T30" fmla="*/ 0 w 733"/>
                  <a:gd name="T31" fmla="*/ 0 h 461"/>
                  <a:gd name="T32" fmla="*/ 0 w 733"/>
                  <a:gd name="T33" fmla="*/ 0 h 461"/>
                  <a:gd name="T34" fmla="*/ 0 w 733"/>
                  <a:gd name="T35" fmla="*/ 0 h 461"/>
                  <a:gd name="T36" fmla="*/ 0 w 733"/>
                  <a:gd name="T37" fmla="*/ 0 h 461"/>
                  <a:gd name="T38" fmla="*/ 0 w 733"/>
                  <a:gd name="T39" fmla="*/ 0 h 461"/>
                  <a:gd name="T40" fmla="*/ 0 w 733"/>
                  <a:gd name="T41" fmla="*/ 0 h 461"/>
                  <a:gd name="T42" fmla="*/ 0 w 733"/>
                  <a:gd name="T43" fmla="*/ 0 h 461"/>
                  <a:gd name="T44" fmla="*/ 0 w 733"/>
                  <a:gd name="T45" fmla="*/ 0 h 461"/>
                  <a:gd name="T46" fmla="*/ 0 w 733"/>
                  <a:gd name="T47" fmla="*/ 0 h 461"/>
                  <a:gd name="T48" fmla="*/ 0 w 733"/>
                  <a:gd name="T49" fmla="*/ 0 h 461"/>
                  <a:gd name="T50" fmla="*/ 0 w 733"/>
                  <a:gd name="T51" fmla="*/ 0 h 461"/>
                  <a:gd name="T52" fmla="*/ 0 w 733"/>
                  <a:gd name="T53" fmla="*/ 0 h 461"/>
                  <a:gd name="T54" fmla="*/ 0 w 733"/>
                  <a:gd name="T55" fmla="*/ 0 h 461"/>
                  <a:gd name="T56" fmla="*/ 0 w 733"/>
                  <a:gd name="T57" fmla="*/ 0 h 461"/>
                  <a:gd name="T58" fmla="*/ 0 w 733"/>
                  <a:gd name="T59" fmla="*/ 0 h 461"/>
                  <a:gd name="T60" fmla="*/ 0 w 733"/>
                  <a:gd name="T61" fmla="*/ 0 h 461"/>
                  <a:gd name="T62" fmla="*/ 0 w 733"/>
                  <a:gd name="T63" fmla="*/ 0 h 461"/>
                  <a:gd name="T64" fmla="*/ 0 w 733"/>
                  <a:gd name="T65" fmla="*/ 0 h 461"/>
                  <a:gd name="T66" fmla="*/ 0 w 733"/>
                  <a:gd name="T67" fmla="*/ 0 h 461"/>
                  <a:gd name="T68" fmla="*/ 0 w 733"/>
                  <a:gd name="T69" fmla="*/ 0 h 461"/>
                  <a:gd name="T70" fmla="*/ 0 w 733"/>
                  <a:gd name="T71" fmla="*/ 0 h 461"/>
                  <a:gd name="T72" fmla="*/ 0 w 733"/>
                  <a:gd name="T73" fmla="*/ 0 h 461"/>
                  <a:gd name="T74" fmla="*/ 0 w 733"/>
                  <a:gd name="T75" fmla="*/ 0 h 461"/>
                  <a:gd name="T76" fmla="*/ 0 w 733"/>
                  <a:gd name="T77" fmla="*/ 0 h 461"/>
                  <a:gd name="T78" fmla="*/ 0 w 733"/>
                  <a:gd name="T79" fmla="*/ 0 h 461"/>
                  <a:gd name="T80" fmla="*/ 0 w 733"/>
                  <a:gd name="T81" fmla="*/ 0 h 461"/>
                  <a:gd name="T82" fmla="*/ 0 w 733"/>
                  <a:gd name="T83" fmla="*/ 0 h 4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3"/>
                  <a:gd name="T127" fmla="*/ 0 h 461"/>
                  <a:gd name="T128" fmla="*/ 733 w 733"/>
                  <a:gd name="T129" fmla="*/ 461 h 4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3" h="461">
                    <a:moveTo>
                      <a:pt x="728" y="50"/>
                    </a:moveTo>
                    <a:lnTo>
                      <a:pt x="728" y="50"/>
                    </a:lnTo>
                    <a:lnTo>
                      <a:pt x="728" y="49"/>
                    </a:lnTo>
                    <a:lnTo>
                      <a:pt x="728" y="46"/>
                    </a:lnTo>
                    <a:lnTo>
                      <a:pt x="727" y="40"/>
                    </a:lnTo>
                    <a:lnTo>
                      <a:pt x="725" y="34"/>
                    </a:lnTo>
                    <a:lnTo>
                      <a:pt x="725" y="32"/>
                    </a:lnTo>
                    <a:lnTo>
                      <a:pt x="718" y="0"/>
                    </a:lnTo>
                    <a:lnTo>
                      <a:pt x="686" y="6"/>
                    </a:lnTo>
                    <a:lnTo>
                      <a:pt x="669" y="8"/>
                    </a:lnTo>
                    <a:lnTo>
                      <a:pt x="48" y="119"/>
                    </a:lnTo>
                    <a:lnTo>
                      <a:pt x="31" y="121"/>
                    </a:lnTo>
                    <a:lnTo>
                      <a:pt x="0" y="127"/>
                    </a:lnTo>
                    <a:lnTo>
                      <a:pt x="5" y="160"/>
                    </a:lnTo>
                    <a:lnTo>
                      <a:pt x="5" y="162"/>
                    </a:lnTo>
                    <a:lnTo>
                      <a:pt x="6" y="167"/>
                    </a:lnTo>
                    <a:lnTo>
                      <a:pt x="7" y="173"/>
                    </a:lnTo>
                    <a:lnTo>
                      <a:pt x="7" y="175"/>
                    </a:lnTo>
                    <a:lnTo>
                      <a:pt x="7" y="176"/>
                    </a:lnTo>
                    <a:lnTo>
                      <a:pt x="7" y="177"/>
                    </a:lnTo>
                    <a:lnTo>
                      <a:pt x="8" y="178"/>
                    </a:lnTo>
                    <a:lnTo>
                      <a:pt x="8" y="179"/>
                    </a:lnTo>
                    <a:lnTo>
                      <a:pt x="8" y="180"/>
                    </a:lnTo>
                    <a:lnTo>
                      <a:pt x="8" y="181"/>
                    </a:lnTo>
                    <a:lnTo>
                      <a:pt x="15" y="213"/>
                    </a:lnTo>
                    <a:lnTo>
                      <a:pt x="26" y="244"/>
                    </a:lnTo>
                    <a:lnTo>
                      <a:pt x="39" y="273"/>
                    </a:lnTo>
                    <a:lnTo>
                      <a:pt x="56" y="301"/>
                    </a:lnTo>
                    <a:lnTo>
                      <a:pt x="74" y="328"/>
                    </a:lnTo>
                    <a:lnTo>
                      <a:pt x="96" y="352"/>
                    </a:lnTo>
                    <a:lnTo>
                      <a:pt x="120" y="375"/>
                    </a:lnTo>
                    <a:lnTo>
                      <a:pt x="147" y="395"/>
                    </a:lnTo>
                    <a:lnTo>
                      <a:pt x="162" y="405"/>
                    </a:lnTo>
                    <a:lnTo>
                      <a:pt x="178" y="414"/>
                    </a:lnTo>
                    <a:lnTo>
                      <a:pt x="194" y="423"/>
                    </a:lnTo>
                    <a:lnTo>
                      <a:pt x="210" y="430"/>
                    </a:lnTo>
                    <a:lnTo>
                      <a:pt x="227" y="437"/>
                    </a:lnTo>
                    <a:lnTo>
                      <a:pt x="244" y="443"/>
                    </a:lnTo>
                    <a:lnTo>
                      <a:pt x="262" y="448"/>
                    </a:lnTo>
                    <a:lnTo>
                      <a:pt x="280" y="453"/>
                    </a:lnTo>
                    <a:lnTo>
                      <a:pt x="298" y="456"/>
                    </a:lnTo>
                    <a:lnTo>
                      <a:pt x="316" y="458"/>
                    </a:lnTo>
                    <a:lnTo>
                      <a:pt x="335" y="460"/>
                    </a:lnTo>
                    <a:lnTo>
                      <a:pt x="354" y="461"/>
                    </a:lnTo>
                    <a:lnTo>
                      <a:pt x="372" y="461"/>
                    </a:lnTo>
                    <a:lnTo>
                      <a:pt x="391" y="460"/>
                    </a:lnTo>
                    <a:lnTo>
                      <a:pt x="410" y="458"/>
                    </a:lnTo>
                    <a:lnTo>
                      <a:pt x="428" y="455"/>
                    </a:lnTo>
                    <a:lnTo>
                      <a:pt x="447" y="452"/>
                    </a:lnTo>
                    <a:lnTo>
                      <a:pt x="465" y="446"/>
                    </a:lnTo>
                    <a:lnTo>
                      <a:pt x="483" y="441"/>
                    </a:lnTo>
                    <a:lnTo>
                      <a:pt x="500" y="435"/>
                    </a:lnTo>
                    <a:lnTo>
                      <a:pt x="518" y="428"/>
                    </a:lnTo>
                    <a:lnTo>
                      <a:pt x="534" y="420"/>
                    </a:lnTo>
                    <a:lnTo>
                      <a:pt x="551" y="411"/>
                    </a:lnTo>
                    <a:lnTo>
                      <a:pt x="567" y="403"/>
                    </a:lnTo>
                    <a:lnTo>
                      <a:pt x="581" y="392"/>
                    </a:lnTo>
                    <a:lnTo>
                      <a:pt x="596" y="382"/>
                    </a:lnTo>
                    <a:lnTo>
                      <a:pt x="611" y="370"/>
                    </a:lnTo>
                    <a:lnTo>
                      <a:pt x="625" y="358"/>
                    </a:lnTo>
                    <a:lnTo>
                      <a:pt x="638" y="346"/>
                    </a:lnTo>
                    <a:lnTo>
                      <a:pt x="650" y="332"/>
                    </a:lnTo>
                    <a:lnTo>
                      <a:pt x="662" y="318"/>
                    </a:lnTo>
                    <a:lnTo>
                      <a:pt x="673" y="303"/>
                    </a:lnTo>
                    <a:lnTo>
                      <a:pt x="691" y="274"/>
                    </a:lnTo>
                    <a:lnTo>
                      <a:pt x="706" y="245"/>
                    </a:lnTo>
                    <a:lnTo>
                      <a:pt x="717" y="215"/>
                    </a:lnTo>
                    <a:lnTo>
                      <a:pt x="726" y="183"/>
                    </a:lnTo>
                    <a:lnTo>
                      <a:pt x="731" y="152"/>
                    </a:lnTo>
                    <a:lnTo>
                      <a:pt x="733" y="119"/>
                    </a:lnTo>
                    <a:lnTo>
                      <a:pt x="733" y="87"/>
                    </a:lnTo>
                    <a:lnTo>
                      <a:pt x="729" y="54"/>
                    </a:lnTo>
                    <a:lnTo>
                      <a:pt x="729" y="53"/>
                    </a:lnTo>
                    <a:lnTo>
                      <a:pt x="729" y="52"/>
                    </a:lnTo>
                    <a:lnTo>
                      <a:pt x="728" y="51"/>
                    </a:lnTo>
                    <a:lnTo>
                      <a:pt x="728"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09" name="Freeform 260"/>
              <p:cNvSpPr>
                <a:spLocks/>
              </p:cNvSpPr>
              <p:nvPr/>
            </p:nvSpPr>
            <p:spPr bwMode="auto">
              <a:xfrm>
                <a:off x="1409" y="2879"/>
                <a:ext cx="220"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8"/>
                    </a:lnTo>
                    <a:lnTo>
                      <a:pt x="657" y="17"/>
                    </a:lnTo>
                    <a:lnTo>
                      <a:pt x="654" y="0"/>
                    </a:lnTo>
                    <a:lnTo>
                      <a:pt x="638" y="3"/>
                    </a:lnTo>
                    <a:lnTo>
                      <a:pt x="16" y="114"/>
                    </a:lnTo>
                    <a:lnTo>
                      <a:pt x="0" y="116"/>
                    </a:lnTo>
                    <a:lnTo>
                      <a:pt x="0" y="118"/>
                    </a:lnTo>
                    <a:lnTo>
                      <a:pt x="1" y="123"/>
                    </a:lnTo>
                    <a:lnTo>
                      <a:pt x="2" y="129"/>
                    </a:lnTo>
                    <a:lnTo>
                      <a:pt x="2" y="132"/>
                    </a:lnTo>
                    <a:lnTo>
                      <a:pt x="2" y="133"/>
                    </a:lnTo>
                    <a:lnTo>
                      <a:pt x="2" y="134"/>
                    </a:lnTo>
                    <a:lnTo>
                      <a:pt x="3" y="135"/>
                    </a:lnTo>
                    <a:lnTo>
                      <a:pt x="3" y="136"/>
                    </a:lnTo>
                    <a:lnTo>
                      <a:pt x="3" y="137"/>
                    </a:lnTo>
                    <a:lnTo>
                      <a:pt x="3" y="138"/>
                    </a:lnTo>
                    <a:lnTo>
                      <a:pt x="9" y="167"/>
                    </a:lnTo>
                    <a:lnTo>
                      <a:pt x="19" y="194"/>
                    </a:lnTo>
                    <a:lnTo>
                      <a:pt x="30" y="221"/>
                    </a:lnTo>
                    <a:lnTo>
                      <a:pt x="45" y="245"/>
                    </a:lnTo>
                    <a:lnTo>
                      <a:pt x="62" y="269"/>
                    </a:lnTo>
                    <a:lnTo>
                      <a:pt x="82" y="291"/>
                    </a:lnTo>
                    <a:lnTo>
                      <a:pt x="104" y="312"/>
                    </a:lnTo>
                    <a:lnTo>
                      <a:pt x="128" y="330"/>
                    </a:lnTo>
                    <a:lnTo>
                      <a:pt x="142" y="338"/>
                    </a:lnTo>
                    <a:lnTo>
                      <a:pt x="156" y="347"/>
                    </a:lnTo>
                    <a:lnTo>
                      <a:pt x="170" y="354"/>
                    </a:lnTo>
                    <a:lnTo>
                      <a:pt x="185" y="362"/>
                    </a:lnTo>
                    <a:lnTo>
                      <a:pt x="201" y="368"/>
                    </a:lnTo>
                    <a:lnTo>
                      <a:pt x="217" y="373"/>
                    </a:lnTo>
                    <a:lnTo>
                      <a:pt x="233" y="377"/>
                    </a:lnTo>
                    <a:lnTo>
                      <a:pt x="249" y="382"/>
                    </a:lnTo>
                    <a:lnTo>
                      <a:pt x="266" y="385"/>
                    </a:lnTo>
                    <a:lnTo>
                      <a:pt x="283" y="387"/>
                    </a:lnTo>
                    <a:lnTo>
                      <a:pt x="299" y="388"/>
                    </a:lnTo>
                    <a:lnTo>
                      <a:pt x="316" y="389"/>
                    </a:lnTo>
                    <a:lnTo>
                      <a:pt x="334" y="389"/>
                    </a:lnTo>
                    <a:lnTo>
                      <a:pt x="351" y="388"/>
                    </a:lnTo>
                    <a:lnTo>
                      <a:pt x="368" y="386"/>
                    </a:lnTo>
                    <a:lnTo>
                      <a:pt x="384" y="384"/>
                    </a:lnTo>
                    <a:lnTo>
                      <a:pt x="401" y="381"/>
                    </a:lnTo>
                    <a:lnTo>
                      <a:pt x="417" y="376"/>
                    </a:lnTo>
                    <a:lnTo>
                      <a:pt x="434" y="372"/>
                    </a:lnTo>
                    <a:lnTo>
                      <a:pt x="450" y="366"/>
                    </a:lnTo>
                    <a:lnTo>
                      <a:pt x="466" y="359"/>
                    </a:lnTo>
                    <a:lnTo>
                      <a:pt x="481" y="353"/>
                    </a:lnTo>
                    <a:lnTo>
                      <a:pt x="496" y="345"/>
                    </a:lnTo>
                    <a:lnTo>
                      <a:pt x="511" y="336"/>
                    </a:lnTo>
                    <a:lnTo>
                      <a:pt x="524" y="328"/>
                    </a:lnTo>
                    <a:lnTo>
                      <a:pt x="538" y="317"/>
                    </a:lnTo>
                    <a:lnTo>
                      <a:pt x="551" y="306"/>
                    </a:lnTo>
                    <a:lnTo>
                      <a:pt x="564" y="296"/>
                    </a:lnTo>
                    <a:lnTo>
                      <a:pt x="575" y="284"/>
                    </a:lnTo>
                    <a:lnTo>
                      <a:pt x="587" y="273"/>
                    </a:lnTo>
                    <a:lnTo>
                      <a:pt x="598" y="260"/>
                    </a:lnTo>
                    <a:lnTo>
                      <a:pt x="607" y="246"/>
                    </a:lnTo>
                    <a:lnTo>
                      <a:pt x="623" y="221"/>
                    </a:lnTo>
                    <a:lnTo>
                      <a:pt x="637" y="194"/>
                    </a:lnTo>
                    <a:lnTo>
                      <a:pt x="647" y="167"/>
                    </a:lnTo>
                    <a:lnTo>
                      <a:pt x="655" y="138"/>
                    </a:lnTo>
                    <a:lnTo>
                      <a:pt x="660" y="109"/>
                    </a:lnTo>
                    <a:lnTo>
                      <a:pt x="662" y="81"/>
                    </a:lnTo>
                    <a:lnTo>
                      <a:pt x="661" y="51"/>
                    </a:lnTo>
                    <a:lnTo>
                      <a:pt x="658" y="22"/>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0" name="Freeform 261"/>
              <p:cNvSpPr>
                <a:spLocks/>
              </p:cNvSpPr>
              <p:nvPr/>
            </p:nvSpPr>
            <p:spPr bwMode="auto">
              <a:xfrm>
                <a:off x="1421" y="2892"/>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3"/>
                    </a:moveTo>
                    <a:lnTo>
                      <a:pt x="325" y="315"/>
                    </a:lnTo>
                    <a:lnTo>
                      <a:pt x="309" y="317"/>
                    </a:lnTo>
                    <a:lnTo>
                      <a:pt x="295" y="318"/>
                    </a:lnTo>
                    <a:lnTo>
                      <a:pt x="279" y="318"/>
                    </a:lnTo>
                    <a:lnTo>
                      <a:pt x="264" y="317"/>
                    </a:lnTo>
                    <a:lnTo>
                      <a:pt x="248" y="316"/>
                    </a:lnTo>
                    <a:lnTo>
                      <a:pt x="233" y="314"/>
                    </a:lnTo>
                    <a:lnTo>
                      <a:pt x="218" y="311"/>
                    </a:lnTo>
                    <a:lnTo>
                      <a:pt x="203" y="308"/>
                    </a:lnTo>
                    <a:lnTo>
                      <a:pt x="189" y="304"/>
                    </a:lnTo>
                    <a:lnTo>
                      <a:pt x="175" y="299"/>
                    </a:lnTo>
                    <a:lnTo>
                      <a:pt x="161" y="293"/>
                    </a:lnTo>
                    <a:lnTo>
                      <a:pt x="147" y="287"/>
                    </a:lnTo>
                    <a:lnTo>
                      <a:pt x="134" y="280"/>
                    </a:lnTo>
                    <a:lnTo>
                      <a:pt x="122" y="273"/>
                    </a:lnTo>
                    <a:lnTo>
                      <a:pt x="109" y="264"/>
                    </a:lnTo>
                    <a:lnTo>
                      <a:pt x="89" y="248"/>
                    </a:lnTo>
                    <a:lnTo>
                      <a:pt x="70" y="231"/>
                    </a:lnTo>
                    <a:lnTo>
                      <a:pt x="54" y="213"/>
                    </a:lnTo>
                    <a:lnTo>
                      <a:pt x="39" y="193"/>
                    </a:lnTo>
                    <a:lnTo>
                      <a:pt x="25" y="172"/>
                    </a:lnTo>
                    <a:lnTo>
                      <a:pt x="15" y="151"/>
                    </a:lnTo>
                    <a:lnTo>
                      <a:pt x="6" y="128"/>
                    </a:lnTo>
                    <a:lnTo>
                      <a:pt x="0" y="104"/>
                    </a:lnTo>
                    <a:lnTo>
                      <a:pt x="589" y="0"/>
                    </a:lnTo>
                    <a:lnTo>
                      <a:pt x="591" y="28"/>
                    </a:lnTo>
                    <a:lnTo>
                      <a:pt x="590" y="54"/>
                    </a:lnTo>
                    <a:lnTo>
                      <a:pt x="587" y="81"/>
                    </a:lnTo>
                    <a:lnTo>
                      <a:pt x="581" y="107"/>
                    </a:lnTo>
                    <a:lnTo>
                      <a:pt x="572" y="132"/>
                    </a:lnTo>
                    <a:lnTo>
                      <a:pt x="561" y="156"/>
                    </a:lnTo>
                    <a:lnTo>
                      <a:pt x="547" y="179"/>
                    </a:lnTo>
                    <a:lnTo>
                      <a:pt x="532" y="201"/>
                    </a:lnTo>
                    <a:lnTo>
                      <a:pt x="514" y="222"/>
                    </a:lnTo>
                    <a:lnTo>
                      <a:pt x="494" y="241"/>
                    </a:lnTo>
                    <a:lnTo>
                      <a:pt x="473" y="258"/>
                    </a:lnTo>
                    <a:lnTo>
                      <a:pt x="449" y="273"/>
                    </a:lnTo>
                    <a:lnTo>
                      <a:pt x="424" y="287"/>
                    </a:lnTo>
                    <a:lnTo>
                      <a:pt x="397" y="298"/>
                    </a:lnTo>
                    <a:lnTo>
                      <a:pt x="370" y="307"/>
                    </a:lnTo>
                    <a:lnTo>
                      <a:pt x="340" y="313"/>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1" name="Freeform 262"/>
              <p:cNvSpPr>
                <a:spLocks/>
              </p:cNvSpPr>
              <p:nvPr/>
            </p:nvSpPr>
            <p:spPr bwMode="auto">
              <a:xfrm>
                <a:off x="1499" y="2846"/>
                <a:ext cx="26" cy="45"/>
              </a:xfrm>
              <a:custGeom>
                <a:avLst/>
                <a:gdLst>
                  <a:gd name="T0" fmla="*/ 0 w 76"/>
                  <a:gd name="T1" fmla="*/ 0 h 136"/>
                  <a:gd name="T2" fmla="*/ 0 w 76"/>
                  <a:gd name="T3" fmla="*/ 0 h 136"/>
                  <a:gd name="T4" fmla="*/ 0 w 76"/>
                  <a:gd name="T5" fmla="*/ 0 h 136"/>
                  <a:gd name="T6" fmla="*/ 0 w 76"/>
                  <a:gd name="T7" fmla="*/ 0 h 136"/>
                  <a:gd name="T8" fmla="*/ 0 w 76"/>
                  <a:gd name="T9" fmla="*/ 0 h 136"/>
                  <a:gd name="T10" fmla="*/ 0 60000 65536"/>
                  <a:gd name="T11" fmla="*/ 0 60000 65536"/>
                  <a:gd name="T12" fmla="*/ 0 60000 65536"/>
                  <a:gd name="T13" fmla="*/ 0 60000 65536"/>
                  <a:gd name="T14" fmla="*/ 0 60000 65536"/>
                  <a:gd name="T15" fmla="*/ 0 w 76"/>
                  <a:gd name="T16" fmla="*/ 0 h 136"/>
                  <a:gd name="T17" fmla="*/ 76 w 76"/>
                  <a:gd name="T18" fmla="*/ 136 h 136"/>
                </a:gdLst>
                <a:ahLst/>
                <a:cxnLst>
                  <a:cxn ang="T10">
                    <a:pos x="T0" y="T1"/>
                  </a:cxn>
                  <a:cxn ang="T11">
                    <a:pos x="T2" y="T3"/>
                  </a:cxn>
                  <a:cxn ang="T12">
                    <a:pos x="T4" y="T5"/>
                  </a:cxn>
                  <a:cxn ang="T13">
                    <a:pos x="T6" y="T7"/>
                  </a:cxn>
                  <a:cxn ang="T14">
                    <a:pos x="T8" y="T9"/>
                  </a:cxn>
                </a:cxnLst>
                <a:rect l="T15" t="T16" r="T17" b="T18"/>
                <a:pathLst>
                  <a:path w="76" h="136">
                    <a:moveTo>
                      <a:pt x="0" y="10"/>
                    </a:moveTo>
                    <a:lnTo>
                      <a:pt x="22" y="136"/>
                    </a:lnTo>
                    <a:lnTo>
                      <a:pt x="76" y="127"/>
                    </a:lnTo>
                    <a:lnTo>
                      <a:pt x="54" y="0"/>
                    </a:lnTo>
                    <a:lnTo>
                      <a:pt x="0" y="1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2" name="Freeform 263"/>
              <p:cNvSpPr>
                <a:spLocks/>
              </p:cNvSpPr>
              <p:nvPr/>
            </p:nvSpPr>
            <p:spPr bwMode="auto">
              <a:xfrm>
                <a:off x="1048" y="2928"/>
                <a:ext cx="245" cy="153"/>
              </a:xfrm>
              <a:custGeom>
                <a:avLst/>
                <a:gdLst>
                  <a:gd name="T0" fmla="*/ 0 w 734"/>
                  <a:gd name="T1" fmla="*/ 0 h 460"/>
                  <a:gd name="T2" fmla="*/ 0 w 734"/>
                  <a:gd name="T3" fmla="*/ 0 h 460"/>
                  <a:gd name="T4" fmla="*/ 0 w 734"/>
                  <a:gd name="T5" fmla="*/ 0 h 460"/>
                  <a:gd name="T6" fmla="*/ 0 w 734"/>
                  <a:gd name="T7" fmla="*/ 0 h 460"/>
                  <a:gd name="T8" fmla="*/ 0 w 734"/>
                  <a:gd name="T9" fmla="*/ 0 h 460"/>
                  <a:gd name="T10" fmla="*/ 0 w 734"/>
                  <a:gd name="T11" fmla="*/ 0 h 460"/>
                  <a:gd name="T12" fmla="*/ 0 w 734"/>
                  <a:gd name="T13" fmla="*/ 0 h 460"/>
                  <a:gd name="T14" fmla="*/ 0 w 734"/>
                  <a:gd name="T15" fmla="*/ 0 h 460"/>
                  <a:gd name="T16" fmla="*/ 0 w 734"/>
                  <a:gd name="T17" fmla="*/ 0 h 460"/>
                  <a:gd name="T18" fmla="*/ 0 w 734"/>
                  <a:gd name="T19" fmla="*/ 0 h 460"/>
                  <a:gd name="T20" fmla="*/ 0 w 734"/>
                  <a:gd name="T21" fmla="*/ 0 h 460"/>
                  <a:gd name="T22" fmla="*/ 0 w 734"/>
                  <a:gd name="T23" fmla="*/ 0 h 460"/>
                  <a:gd name="T24" fmla="*/ 0 w 734"/>
                  <a:gd name="T25" fmla="*/ 0 h 460"/>
                  <a:gd name="T26" fmla="*/ 0 w 734"/>
                  <a:gd name="T27" fmla="*/ 0 h 460"/>
                  <a:gd name="T28" fmla="*/ 0 w 734"/>
                  <a:gd name="T29" fmla="*/ 0 h 460"/>
                  <a:gd name="T30" fmla="*/ 0 w 734"/>
                  <a:gd name="T31" fmla="*/ 0 h 460"/>
                  <a:gd name="T32" fmla="*/ 0 w 734"/>
                  <a:gd name="T33" fmla="*/ 0 h 460"/>
                  <a:gd name="T34" fmla="*/ 0 w 734"/>
                  <a:gd name="T35" fmla="*/ 0 h 460"/>
                  <a:gd name="T36" fmla="*/ 0 w 734"/>
                  <a:gd name="T37" fmla="*/ 0 h 460"/>
                  <a:gd name="T38" fmla="*/ 0 w 734"/>
                  <a:gd name="T39" fmla="*/ 0 h 460"/>
                  <a:gd name="T40" fmla="*/ 0 w 734"/>
                  <a:gd name="T41" fmla="*/ 0 h 460"/>
                  <a:gd name="T42" fmla="*/ 0 w 734"/>
                  <a:gd name="T43" fmla="*/ 0 h 460"/>
                  <a:gd name="T44" fmla="*/ 0 w 734"/>
                  <a:gd name="T45" fmla="*/ 0 h 460"/>
                  <a:gd name="T46" fmla="*/ 0 w 734"/>
                  <a:gd name="T47" fmla="*/ 0 h 460"/>
                  <a:gd name="T48" fmla="*/ 0 w 734"/>
                  <a:gd name="T49" fmla="*/ 0 h 460"/>
                  <a:gd name="T50" fmla="*/ 0 w 734"/>
                  <a:gd name="T51" fmla="*/ 0 h 460"/>
                  <a:gd name="T52" fmla="*/ 0 w 734"/>
                  <a:gd name="T53" fmla="*/ 0 h 460"/>
                  <a:gd name="T54" fmla="*/ 0 w 734"/>
                  <a:gd name="T55" fmla="*/ 0 h 460"/>
                  <a:gd name="T56" fmla="*/ 0 w 734"/>
                  <a:gd name="T57" fmla="*/ 0 h 460"/>
                  <a:gd name="T58" fmla="*/ 0 w 734"/>
                  <a:gd name="T59" fmla="*/ 0 h 460"/>
                  <a:gd name="T60" fmla="*/ 0 w 734"/>
                  <a:gd name="T61" fmla="*/ 0 h 460"/>
                  <a:gd name="T62" fmla="*/ 0 w 734"/>
                  <a:gd name="T63" fmla="*/ 0 h 460"/>
                  <a:gd name="T64" fmla="*/ 0 w 734"/>
                  <a:gd name="T65" fmla="*/ 0 h 460"/>
                  <a:gd name="T66" fmla="*/ 0 w 734"/>
                  <a:gd name="T67" fmla="*/ 0 h 460"/>
                  <a:gd name="T68" fmla="*/ 0 w 734"/>
                  <a:gd name="T69" fmla="*/ 0 h 460"/>
                  <a:gd name="T70" fmla="*/ 0 w 734"/>
                  <a:gd name="T71" fmla="*/ 0 h 460"/>
                  <a:gd name="T72" fmla="*/ 0 w 734"/>
                  <a:gd name="T73" fmla="*/ 0 h 460"/>
                  <a:gd name="T74" fmla="*/ 0 w 734"/>
                  <a:gd name="T75" fmla="*/ 0 h 460"/>
                  <a:gd name="T76" fmla="*/ 0 w 734"/>
                  <a:gd name="T77" fmla="*/ 0 h 460"/>
                  <a:gd name="T78" fmla="*/ 0 w 734"/>
                  <a:gd name="T79" fmla="*/ 0 h 460"/>
                  <a:gd name="T80" fmla="*/ 0 w 734"/>
                  <a:gd name="T81" fmla="*/ 0 h 460"/>
                  <a:gd name="T82" fmla="*/ 0 w 734"/>
                  <a:gd name="T83" fmla="*/ 0 h 4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460"/>
                  <a:gd name="T128" fmla="*/ 734 w 734"/>
                  <a:gd name="T129" fmla="*/ 460 h 4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460">
                    <a:moveTo>
                      <a:pt x="729" y="49"/>
                    </a:moveTo>
                    <a:lnTo>
                      <a:pt x="729" y="49"/>
                    </a:lnTo>
                    <a:lnTo>
                      <a:pt x="729" y="48"/>
                    </a:lnTo>
                    <a:lnTo>
                      <a:pt x="729" y="46"/>
                    </a:lnTo>
                    <a:lnTo>
                      <a:pt x="728" y="40"/>
                    </a:lnTo>
                    <a:lnTo>
                      <a:pt x="726" y="34"/>
                    </a:lnTo>
                    <a:lnTo>
                      <a:pt x="726" y="32"/>
                    </a:lnTo>
                    <a:lnTo>
                      <a:pt x="719" y="0"/>
                    </a:lnTo>
                    <a:lnTo>
                      <a:pt x="687" y="6"/>
                    </a:lnTo>
                    <a:lnTo>
                      <a:pt x="670" y="9"/>
                    </a:lnTo>
                    <a:lnTo>
                      <a:pt x="48" y="118"/>
                    </a:lnTo>
                    <a:lnTo>
                      <a:pt x="32" y="121"/>
                    </a:lnTo>
                    <a:lnTo>
                      <a:pt x="0" y="127"/>
                    </a:lnTo>
                    <a:lnTo>
                      <a:pt x="6" y="159"/>
                    </a:lnTo>
                    <a:lnTo>
                      <a:pt x="6" y="162"/>
                    </a:lnTo>
                    <a:lnTo>
                      <a:pt x="7" y="167"/>
                    </a:lnTo>
                    <a:lnTo>
                      <a:pt x="8" y="173"/>
                    </a:lnTo>
                    <a:lnTo>
                      <a:pt x="8" y="175"/>
                    </a:lnTo>
                    <a:lnTo>
                      <a:pt x="8" y="176"/>
                    </a:lnTo>
                    <a:lnTo>
                      <a:pt x="9" y="177"/>
                    </a:lnTo>
                    <a:lnTo>
                      <a:pt x="9" y="178"/>
                    </a:lnTo>
                    <a:lnTo>
                      <a:pt x="9" y="181"/>
                    </a:lnTo>
                    <a:lnTo>
                      <a:pt x="9" y="182"/>
                    </a:lnTo>
                    <a:lnTo>
                      <a:pt x="16" y="213"/>
                    </a:lnTo>
                    <a:lnTo>
                      <a:pt x="27" y="243"/>
                    </a:lnTo>
                    <a:lnTo>
                      <a:pt x="40" y="273"/>
                    </a:lnTo>
                    <a:lnTo>
                      <a:pt x="57" y="300"/>
                    </a:lnTo>
                    <a:lnTo>
                      <a:pt x="75" y="327"/>
                    </a:lnTo>
                    <a:lnTo>
                      <a:pt x="97" y="351"/>
                    </a:lnTo>
                    <a:lnTo>
                      <a:pt x="121" y="375"/>
                    </a:lnTo>
                    <a:lnTo>
                      <a:pt x="148" y="395"/>
                    </a:lnTo>
                    <a:lnTo>
                      <a:pt x="163" y="404"/>
                    </a:lnTo>
                    <a:lnTo>
                      <a:pt x="179" y="414"/>
                    </a:lnTo>
                    <a:lnTo>
                      <a:pt x="195" y="422"/>
                    </a:lnTo>
                    <a:lnTo>
                      <a:pt x="212" y="430"/>
                    </a:lnTo>
                    <a:lnTo>
                      <a:pt x="228" y="436"/>
                    </a:lnTo>
                    <a:lnTo>
                      <a:pt x="245" y="442"/>
                    </a:lnTo>
                    <a:lnTo>
                      <a:pt x="263" y="448"/>
                    </a:lnTo>
                    <a:lnTo>
                      <a:pt x="281" y="452"/>
                    </a:lnTo>
                    <a:lnTo>
                      <a:pt x="299" y="455"/>
                    </a:lnTo>
                    <a:lnTo>
                      <a:pt x="318" y="458"/>
                    </a:lnTo>
                    <a:lnTo>
                      <a:pt x="336" y="459"/>
                    </a:lnTo>
                    <a:lnTo>
                      <a:pt x="355" y="460"/>
                    </a:lnTo>
                    <a:lnTo>
                      <a:pt x="373" y="460"/>
                    </a:lnTo>
                    <a:lnTo>
                      <a:pt x="392" y="459"/>
                    </a:lnTo>
                    <a:lnTo>
                      <a:pt x="411" y="458"/>
                    </a:lnTo>
                    <a:lnTo>
                      <a:pt x="429" y="455"/>
                    </a:lnTo>
                    <a:lnTo>
                      <a:pt x="448" y="451"/>
                    </a:lnTo>
                    <a:lnTo>
                      <a:pt x="466" y="447"/>
                    </a:lnTo>
                    <a:lnTo>
                      <a:pt x="484" y="441"/>
                    </a:lnTo>
                    <a:lnTo>
                      <a:pt x="501" y="435"/>
                    </a:lnTo>
                    <a:lnTo>
                      <a:pt x="519" y="428"/>
                    </a:lnTo>
                    <a:lnTo>
                      <a:pt x="535" y="420"/>
                    </a:lnTo>
                    <a:lnTo>
                      <a:pt x="552" y="412"/>
                    </a:lnTo>
                    <a:lnTo>
                      <a:pt x="568" y="402"/>
                    </a:lnTo>
                    <a:lnTo>
                      <a:pt x="583" y="392"/>
                    </a:lnTo>
                    <a:lnTo>
                      <a:pt x="597" y="381"/>
                    </a:lnTo>
                    <a:lnTo>
                      <a:pt x="612" y="369"/>
                    </a:lnTo>
                    <a:lnTo>
                      <a:pt x="625" y="357"/>
                    </a:lnTo>
                    <a:lnTo>
                      <a:pt x="639" y="344"/>
                    </a:lnTo>
                    <a:lnTo>
                      <a:pt x="650" y="330"/>
                    </a:lnTo>
                    <a:lnTo>
                      <a:pt x="662" y="316"/>
                    </a:lnTo>
                    <a:lnTo>
                      <a:pt x="673" y="301"/>
                    </a:lnTo>
                    <a:lnTo>
                      <a:pt x="691" y="273"/>
                    </a:lnTo>
                    <a:lnTo>
                      <a:pt x="705" y="243"/>
                    </a:lnTo>
                    <a:lnTo>
                      <a:pt x="717" y="213"/>
                    </a:lnTo>
                    <a:lnTo>
                      <a:pt x="727" y="183"/>
                    </a:lnTo>
                    <a:lnTo>
                      <a:pt x="732" y="151"/>
                    </a:lnTo>
                    <a:lnTo>
                      <a:pt x="734" y="119"/>
                    </a:lnTo>
                    <a:lnTo>
                      <a:pt x="734" y="86"/>
                    </a:lnTo>
                    <a:lnTo>
                      <a:pt x="730" y="54"/>
                    </a:lnTo>
                    <a:lnTo>
                      <a:pt x="730" y="53"/>
                    </a:lnTo>
                    <a:lnTo>
                      <a:pt x="730" y="51"/>
                    </a:lnTo>
                    <a:lnTo>
                      <a:pt x="729" y="50"/>
                    </a:lnTo>
                    <a:lnTo>
                      <a:pt x="729" y="4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3" name="Freeform 264"/>
              <p:cNvSpPr>
                <a:spLocks/>
              </p:cNvSpPr>
              <p:nvPr/>
            </p:nvSpPr>
            <p:spPr bwMode="auto">
              <a:xfrm>
                <a:off x="1061" y="2941"/>
                <a:ext cx="221" cy="130"/>
              </a:xfrm>
              <a:custGeom>
                <a:avLst/>
                <a:gdLst>
                  <a:gd name="T0" fmla="*/ 0 w 662"/>
                  <a:gd name="T1" fmla="*/ 0 h 389"/>
                  <a:gd name="T2" fmla="*/ 0 w 662"/>
                  <a:gd name="T3" fmla="*/ 0 h 389"/>
                  <a:gd name="T4" fmla="*/ 0 w 662"/>
                  <a:gd name="T5" fmla="*/ 0 h 389"/>
                  <a:gd name="T6" fmla="*/ 0 w 662"/>
                  <a:gd name="T7" fmla="*/ 0 h 389"/>
                  <a:gd name="T8" fmla="*/ 0 w 662"/>
                  <a:gd name="T9" fmla="*/ 0 h 389"/>
                  <a:gd name="T10" fmla="*/ 0 w 662"/>
                  <a:gd name="T11" fmla="*/ 0 h 389"/>
                  <a:gd name="T12" fmla="*/ 0 w 662"/>
                  <a:gd name="T13" fmla="*/ 0 h 389"/>
                  <a:gd name="T14" fmla="*/ 0 w 662"/>
                  <a:gd name="T15" fmla="*/ 0 h 389"/>
                  <a:gd name="T16" fmla="*/ 0 w 662"/>
                  <a:gd name="T17" fmla="*/ 0 h 389"/>
                  <a:gd name="T18" fmla="*/ 0 w 662"/>
                  <a:gd name="T19" fmla="*/ 0 h 389"/>
                  <a:gd name="T20" fmla="*/ 0 w 662"/>
                  <a:gd name="T21" fmla="*/ 0 h 389"/>
                  <a:gd name="T22" fmla="*/ 0 w 662"/>
                  <a:gd name="T23" fmla="*/ 0 h 389"/>
                  <a:gd name="T24" fmla="*/ 0 w 662"/>
                  <a:gd name="T25" fmla="*/ 0 h 389"/>
                  <a:gd name="T26" fmla="*/ 0 w 662"/>
                  <a:gd name="T27" fmla="*/ 0 h 389"/>
                  <a:gd name="T28" fmla="*/ 0 w 662"/>
                  <a:gd name="T29" fmla="*/ 0 h 389"/>
                  <a:gd name="T30" fmla="*/ 0 w 662"/>
                  <a:gd name="T31" fmla="*/ 0 h 389"/>
                  <a:gd name="T32" fmla="*/ 0 w 662"/>
                  <a:gd name="T33" fmla="*/ 0 h 389"/>
                  <a:gd name="T34" fmla="*/ 0 w 662"/>
                  <a:gd name="T35" fmla="*/ 0 h 389"/>
                  <a:gd name="T36" fmla="*/ 0 w 662"/>
                  <a:gd name="T37" fmla="*/ 0 h 389"/>
                  <a:gd name="T38" fmla="*/ 0 w 662"/>
                  <a:gd name="T39" fmla="*/ 0 h 389"/>
                  <a:gd name="T40" fmla="*/ 0 w 662"/>
                  <a:gd name="T41" fmla="*/ 0 h 389"/>
                  <a:gd name="T42" fmla="*/ 0 w 662"/>
                  <a:gd name="T43" fmla="*/ 0 h 389"/>
                  <a:gd name="T44" fmla="*/ 0 w 662"/>
                  <a:gd name="T45" fmla="*/ 0 h 389"/>
                  <a:gd name="T46" fmla="*/ 0 w 662"/>
                  <a:gd name="T47" fmla="*/ 0 h 389"/>
                  <a:gd name="T48" fmla="*/ 0 w 662"/>
                  <a:gd name="T49" fmla="*/ 0 h 389"/>
                  <a:gd name="T50" fmla="*/ 0 w 662"/>
                  <a:gd name="T51" fmla="*/ 0 h 389"/>
                  <a:gd name="T52" fmla="*/ 0 w 662"/>
                  <a:gd name="T53" fmla="*/ 0 h 389"/>
                  <a:gd name="T54" fmla="*/ 0 w 662"/>
                  <a:gd name="T55" fmla="*/ 0 h 389"/>
                  <a:gd name="T56" fmla="*/ 0 w 662"/>
                  <a:gd name="T57" fmla="*/ 0 h 389"/>
                  <a:gd name="T58" fmla="*/ 0 w 662"/>
                  <a:gd name="T59" fmla="*/ 0 h 389"/>
                  <a:gd name="T60" fmla="*/ 0 w 662"/>
                  <a:gd name="T61" fmla="*/ 0 h 389"/>
                  <a:gd name="T62" fmla="*/ 0 w 662"/>
                  <a:gd name="T63" fmla="*/ 0 h 389"/>
                  <a:gd name="T64" fmla="*/ 0 w 662"/>
                  <a:gd name="T65" fmla="*/ 0 h 389"/>
                  <a:gd name="T66" fmla="*/ 0 w 662"/>
                  <a:gd name="T67" fmla="*/ 0 h 389"/>
                  <a:gd name="T68" fmla="*/ 0 w 662"/>
                  <a:gd name="T69" fmla="*/ 0 h 389"/>
                  <a:gd name="T70" fmla="*/ 0 w 662"/>
                  <a:gd name="T71" fmla="*/ 0 h 3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2"/>
                  <a:gd name="T109" fmla="*/ 0 h 389"/>
                  <a:gd name="T110" fmla="*/ 662 w 662"/>
                  <a:gd name="T111" fmla="*/ 389 h 3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2" h="389">
                    <a:moveTo>
                      <a:pt x="657" y="18"/>
                    </a:moveTo>
                    <a:lnTo>
                      <a:pt x="657" y="17"/>
                    </a:lnTo>
                    <a:lnTo>
                      <a:pt x="657" y="15"/>
                    </a:lnTo>
                    <a:lnTo>
                      <a:pt x="654" y="0"/>
                    </a:lnTo>
                    <a:lnTo>
                      <a:pt x="638" y="3"/>
                    </a:lnTo>
                    <a:lnTo>
                      <a:pt x="16" y="112"/>
                    </a:lnTo>
                    <a:lnTo>
                      <a:pt x="0" y="115"/>
                    </a:lnTo>
                    <a:lnTo>
                      <a:pt x="0" y="117"/>
                    </a:lnTo>
                    <a:lnTo>
                      <a:pt x="1" y="123"/>
                    </a:lnTo>
                    <a:lnTo>
                      <a:pt x="2" y="129"/>
                    </a:lnTo>
                    <a:lnTo>
                      <a:pt x="2" y="131"/>
                    </a:lnTo>
                    <a:lnTo>
                      <a:pt x="2" y="132"/>
                    </a:lnTo>
                    <a:lnTo>
                      <a:pt x="2" y="133"/>
                    </a:lnTo>
                    <a:lnTo>
                      <a:pt x="3" y="134"/>
                    </a:lnTo>
                    <a:lnTo>
                      <a:pt x="3" y="135"/>
                    </a:lnTo>
                    <a:lnTo>
                      <a:pt x="3" y="136"/>
                    </a:lnTo>
                    <a:lnTo>
                      <a:pt x="9" y="165"/>
                    </a:lnTo>
                    <a:lnTo>
                      <a:pt x="19" y="191"/>
                    </a:lnTo>
                    <a:lnTo>
                      <a:pt x="30" y="218"/>
                    </a:lnTo>
                    <a:lnTo>
                      <a:pt x="45" y="243"/>
                    </a:lnTo>
                    <a:lnTo>
                      <a:pt x="62" y="267"/>
                    </a:lnTo>
                    <a:lnTo>
                      <a:pt x="82" y="289"/>
                    </a:lnTo>
                    <a:lnTo>
                      <a:pt x="104" y="310"/>
                    </a:lnTo>
                    <a:lnTo>
                      <a:pt x="128" y="328"/>
                    </a:lnTo>
                    <a:lnTo>
                      <a:pt x="142" y="338"/>
                    </a:lnTo>
                    <a:lnTo>
                      <a:pt x="156" y="346"/>
                    </a:lnTo>
                    <a:lnTo>
                      <a:pt x="170" y="354"/>
                    </a:lnTo>
                    <a:lnTo>
                      <a:pt x="185" y="360"/>
                    </a:lnTo>
                    <a:lnTo>
                      <a:pt x="201" y="366"/>
                    </a:lnTo>
                    <a:lnTo>
                      <a:pt x="217" y="373"/>
                    </a:lnTo>
                    <a:lnTo>
                      <a:pt x="233" y="377"/>
                    </a:lnTo>
                    <a:lnTo>
                      <a:pt x="249" y="381"/>
                    </a:lnTo>
                    <a:lnTo>
                      <a:pt x="266" y="384"/>
                    </a:lnTo>
                    <a:lnTo>
                      <a:pt x="283" y="386"/>
                    </a:lnTo>
                    <a:lnTo>
                      <a:pt x="299" y="388"/>
                    </a:lnTo>
                    <a:lnTo>
                      <a:pt x="316" y="389"/>
                    </a:lnTo>
                    <a:lnTo>
                      <a:pt x="334" y="389"/>
                    </a:lnTo>
                    <a:lnTo>
                      <a:pt x="351" y="388"/>
                    </a:lnTo>
                    <a:lnTo>
                      <a:pt x="368" y="385"/>
                    </a:lnTo>
                    <a:lnTo>
                      <a:pt x="385" y="383"/>
                    </a:lnTo>
                    <a:lnTo>
                      <a:pt x="401" y="380"/>
                    </a:lnTo>
                    <a:lnTo>
                      <a:pt x="417" y="376"/>
                    </a:lnTo>
                    <a:lnTo>
                      <a:pt x="434" y="371"/>
                    </a:lnTo>
                    <a:lnTo>
                      <a:pt x="450" y="365"/>
                    </a:lnTo>
                    <a:lnTo>
                      <a:pt x="466" y="359"/>
                    </a:lnTo>
                    <a:lnTo>
                      <a:pt x="481" y="351"/>
                    </a:lnTo>
                    <a:lnTo>
                      <a:pt x="496" y="343"/>
                    </a:lnTo>
                    <a:lnTo>
                      <a:pt x="511" y="335"/>
                    </a:lnTo>
                    <a:lnTo>
                      <a:pt x="524" y="325"/>
                    </a:lnTo>
                    <a:lnTo>
                      <a:pt x="538" y="315"/>
                    </a:lnTo>
                    <a:lnTo>
                      <a:pt x="551" y="305"/>
                    </a:lnTo>
                    <a:lnTo>
                      <a:pt x="564" y="294"/>
                    </a:lnTo>
                    <a:lnTo>
                      <a:pt x="575" y="283"/>
                    </a:lnTo>
                    <a:lnTo>
                      <a:pt x="587" y="270"/>
                    </a:lnTo>
                    <a:lnTo>
                      <a:pt x="598" y="257"/>
                    </a:lnTo>
                    <a:lnTo>
                      <a:pt x="607" y="243"/>
                    </a:lnTo>
                    <a:lnTo>
                      <a:pt x="623" y="218"/>
                    </a:lnTo>
                    <a:lnTo>
                      <a:pt x="637" y="191"/>
                    </a:lnTo>
                    <a:lnTo>
                      <a:pt x="647" y="165"/>
                    </a:lnTo>
                    <a:lnTo>
                      <a:pt x="655" y="136"/>
                    </a:lnTo>
                    <a:lnTo>
                      <a:pt x="660" y="108"/>
                    </a:lnTo>
                    <a:lnTo>
                      <a:pt x="662" y="79"/>
                    </a:lnTo>
                    <a:lnTo>
                      <a:pt x="661" y="49"/>
                    </a:lnTo>
                    <a:lnTo>
                      <a:pt x="658" y="21"/>
                    </a:lnTo>
                    <a:lnTo>
                      <a:pt x="658" y="20"/>
                    </a:lnTo>
                    <a:lnTo>
                      <a:pt x="658" y="19"/>
                    </a:lnTo>
                    <a:lnTo>
                      <a:pt x="6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4" name="Freeform 265"/>
              <p:cNvSpPr>
                <a:spLocks/>
              </p:cNvSpPr>
              <p:nvPr/>
            </p:nvSpPr>
            <p:spPr bwMode="auto">
              <a:xfrm>
                <a:off x="1074" y="2954"/>
                <a:ext cx="197" cy="106"/>
              </a:xfrm>
              <a:custGeom>
                <a:avLst/>
                <a:gdLst>
                  <a:gd name="T0" fmla="*/ 0 w 591"/>
                  <a:gd name="T1" fmla="*/ 0 h 318"/>
                  <a:gd name="T2" fmla="*/ 0 w 591"/>
                  <a:gd name="T3" fmla="*/ 0 h 318"/>
                  <a:gd name="T4" fmla="*/ 0 w 591"/>
                  <a:gd name="T5" fmla="*/ 0 h 318"/>
                  <a:gd name="T6" fmla="*/ 0 w 591"/>
                  <a:gd name="T7" fmla="*/ 0 h 318"/>
                  <a:gd name="T8" fmla="*/ 0 w 591"/>
                  <a:gd name="T9" fmla="*/ 0 h 318"/>
                  <a:gd name="T10" fmla="*/ 0 w 591"/>
                  <a:gd name="T11" fmla="*/ 0 h 318"/>
                  <a:gd name="T12" fmla="*/ 0 w 591"/>
                  <a:gd name="T13" fmla="*/ 0 h 318"/>
                  <a:gd name="T14" fmla="*/ 0 w 591"/>
                  <a:gd name="T15" fmla="*/ 0 h 318"/>
                  <a:gd name="T16" fmla="*/ 0 w 591"/>
                  <a:gd name="T17" fmla="*/ 0 h 318"/>
                  <a:gd name="T18" fmla="*/ 0 w 591"/>
                  <a:gd name="T19" fmla="*/ 0 h 318"/>
                  <a:gd name="T20" fmla="*/ 0 w 591"/>
                  <a:gd name="T21" fmla="*/ 0 h 318"/>
                  <a:gd name="T22" fmla="*/ 0 w 591"/>
                  <a:gd name="T23" fmla="*/ 0 h 318"/>
                  <a:gd name="T24" fmla="*/ 0 w 591"/>
                  <a:gd name="T25" fmla="*/ 0 h 318"/>
                  <a:gd name="T26" fmla="*/ 0 w 591"/>
                  <a:gd name="T27" fmla="*/ 0 h 318"/>
                  <a:gd name="T28" fmla="*/ 0 w 591"/>
                  <a:gd name="T29" fmla="*/ 0 h 318"/>
                  <a:gd name="T30" fmla="*/ 0 w 591"/>
                  <a:gd name="T31" fmla="*/ 0 h 318"/>
                  <a:gd name="T32" fmla="*/ 0 w 591"/>
                  <a:gd name="T33" fmla="*/ 0 h 318"/>
                  <a:gd name="T34" fmla="*/ 0 w 591"/>
                  <a:gd name="T35" fmla="*/ 0 h 318"/>
                  <a:gd name="T36" fmla="*/ 0 w 591"/>
                  <a:gd name="T37" fmla="*/ 0 h 318"/>
                  <a:gd name="T38" fmla="*/ 0 w 591"/>
                  <a:gd name="T39" fmla="*/ 0 h 318"/>
                  <a:gd name="T40" fmla="*/ 0 w 591"/>
                  <a:gd name="T41" fmla="*/ 0 h 318"/>
                  <a:gd name="T42" fmla="*/ 0 w 591"/>
                  <a:gd name="T43" fmla="*/ 0 h 318"/>
                  <a:gd name="T44" fmla="*/ 0 w 591"/>
                  <a:gd name="T45" fmla="*/ 0 h 318"/>
                  <a:gd name="T46" fmla="*/ 0 w 591"/>
                  <a:gd name="T47" fmla="*/ 0 h 318"/>
                  <a:gd name="T48" fmla="*/ 0 w 591"/>
                  <a:gd name="T49" fmla="*/ 0 h 318"/>
                  <a:gd name="T50" fmla="*/ 0 w 591"/>
                  <a:gd name="T51" fmla="*/ 0 h 318"/>
                  <a:gd name="T52" fmla="*/ 0 w 591"/>
                  <a:gd name="T53" fmla="*/ 0 h 318"/>
                  <a:gd name="T54" fmla="*/ 0 w 591"/>
                  <a:gd name="T55" fmla="*/ 0 h 318"/>
                  <a:gd name="T56" fmla="*/ 0 w 591"/>
                  <a:gd name="T57" fmla="*/ 0 h 318"/>
                  <a:gd name="T58" fmla="*/ 0 w 591"/>
                  <a:gd name="T59" fmla="*/ 0 h 318"/>
                  <a:gd name="T60" fmla="*/ 0 w 591"/>
                  <a:gd name="T61" fmla="*/ 0 h 318"/>
                  <a:gd name="T62" fmla="*/ 0 w 591"/>
                  <a:gd name="T63" fmla="*/ 0 h 318"/>
                  <a:gd name="T64" fmla="*/ 0 w 591"/>
                  <a:gd name="T65" fmla="*/ 0 h 318"/>
                  <a:gd name="T66" fmla="*/ 0 w 591"/>
                  <a:gd name="T67" fmla="*/ 0 h 318"/>
                  <a:gd name="T68" fmla="*/ 0 w 591"/>
                  <a:gd name="T69" fmla="*/ 0 h 318"/>
                  <a:gd name="T70" fmla="*/ 0 w 591"/>
                  <a:gd name="T71" fmla="*/ 0 h 318"/>
                  <a:gd name="T72" fmla="*/ 0 w 591"/>
                  <a:gd name="T73" fmla="*/ 0 h 318"/>
                  <a:gd name="T74" fmla="*/ 0 w 591"/>
                  <a:gd name="T75" fmla="*/ 0 h 318"/>
                  <a:gd name="T76" fmla="*/ 0 w 591"/>
                  <a:gd name="T77" fmla="*/ 0 h 318"/>
                  <a:gd name="T78" fmla="*/ 0 w 591"/>
                  <a:gd name="T79" fmla="*/ 0 h 318"/>
                  <a:gd name="T80" fmla="*/ 0 w 591"/>
                  <a:gd name="T81" fmla="*/ 0 h 318"/>
                  <a:gd name="T82" fmla="*/ 0 w 591"/>
                  <a:gd name="T83" fmla="*/ 0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1"/>
                  <a:gd name="T127" fmla="*/ 0 h 318"/>
                  <a:gd name="T128" fmla="*/ 591 w 591"/>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1" h="318">
                    <a:moveTo>
                      <a:pt x="340" y="312"/>
                    </a:moveTo>
                    <a:lnTo>
                      <a:pt x="325" y="315"/>
                    </a:lnTo>
                    <a:lnTo>
                      <a:pt x="309" y="317"/>
                    </a:lnTo>
                    <a:lnTo>
                      <a:pt x="295" y="318"/>
                    </a:lnTo>
                    <a:lnTo>
                      <a:pt x="279" y="318"/>
                    </a:lnTo>
                    <a:lnTo>
                      <a:pt x="264" y="317"/>
                    </a:lnTo>
                    <a:lnTo>
                      <a:pt x="248" y="316"/>
                    </a:lnTo>
                    <a:lnTo>
                      <a:pt x="233" y="313"/>
                    </a:lnTo>
                    <a:lnTo>
                      <a:pt x="218" y="310"/>
                    </a:lnTo>
                    <a:lnTo>
                      <a:pt x="203" y="307"/>
                    </a:lnTo>
                    <a:lnTo>
                      <a:pt x="189" y="303"/>
                    </a:lnTo>
                    <a:lnTo>
                      <a:pt x="175" y="298"/>
                    </a:lnTo>
                    <a:lnTo>
                      <a:pt x="161" y="292"/>
                    </a:lnTo>
                    <a:lnTo>
                      <a:pt x="147" y="286"/>
                    </a:lnTo>
                    <a:lnTo>
                      <a:pt x="135" y="279"/>
                    </a:lnTo>
                    <a:lnTo>
                      <a:pt x="122" y="271"/>
                    </a:lnTo>
                    <a:lnTo>
                      <a:pt x="109" y="263"/>
                    </a:lnTo>
                    <a:lnTo>
                      <a:pt x="89" y="247"/>
                    </a:lnTo>
                    <a:lnTo>
                      <a:pt x="70" y="230"/>
                    </a:lnTo>
                    <a:lnTo>
                      <a:pt x="53" y="212"/>
                    </a:lnTo>
                    <a:lnTo>
                      <a:pt x="38" y="193"/>
                    </a:lnTo>
                    <a:lnTo>
                      <a:pt x="25" y="171"/>
                    </a:lnTo>
                    <a:lnTo>
                      <a:pt x="15" y="150"/>
                    </a:lnTo>
                    <a:lnTo>
                      <a:pt x="6" y="127"/>
                    </a:lnTo>
                    <a:lnTo>
                      <a:pt x="0" y="104"/>
                    </a:lnTo>
                    <a:lnTo>
                      <a:pt x="589" y="0"/>
                    </a:lnTo>
                    <a:lnTo>
                      <a:pt x="591" y="27"/>
                    </a:lnTo>
                    <a:lnTo>
                      <a:pt x="590" y="54"/>
                    </a:lnTo>
                    <a:lnTo>
                      <a:pt x="587" y="80"/>
                    </a:lnTo>
                    <a:lnTo>
                      <a:pt x="581" y="107"/>
                    </a:lnTo>
                    <a:lnTo>
                      <a:pt x="572" y="131"/>
                    </a:lnTo>
                    <a:lnTo>
                      <a:pt x="561" y="156"/>
                    </a:lnTo>
                    <a:lnTo>
                      <a:pt x="547" y="179"/>
                    </a:lnTo>
                    <a:lnTo>
                      <a:pt x="532" y="200"/>
                    </a:lnTo>
                    <a:lnTo>
                      <a:pt x="514" y="221"/>
                    </a:lnTo>
                    <a:lnTo>
                      <a:pt x="494" y="240"/>
                    </a:lnTo>
                    <a:lnTo>
                      <a:pt x="473" y="257"/>
                    </a:lnTo>
                    <a:lnTo>
                      <a:pt x="449" y="272"/>
                    </a:lnTo>
                    <a:lnTo>
                      <a:pt x="424" y="286"/>
                    </a:lnTo>
                    <a:lnTo>
                      <a:pt x="397" y="298"/>
                    </a:lnTo>
                    <a:lnTo>
                      <a:pt x="370" y="306"/>
                    </a:lnTo>
                    <a:lnTo>
                      <a:pt x="340" y="312"/>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5" name="Freeform 266"/>
              <p:cNvSpPr>
                <a:spLocks/>
              </p:cNvSpPr>
              <p:nvPr/>
            </p:nvSpPr>
            <p:spPr bwMode="auto">
              <a:xfrm>
                <a:off x="1152" y="2907"/>
                <a:ext cx="25" cy="46"/>
              </a:xfrm>
              <a:custGeom>
                <a:avLst/>
                <a:gdLst>
                  <a:gd name="T0" fmla="*/ 0 w 76"/>
                  <a:gd name="T1" fmla="*/ 0 h 137"/>
                  <a:gd name="T2" fmla="*/ 0 w 76"/>
                  <a:gd name="T3" fmla="*/ 0 h 137"/>
                  <a:gd name="T4" fmla="*/ 0 w 76"/>
                  <a:gd name="T5" fmla="*/ 0 h 137"/>
                  <a:gd name="T6" fmla="*/ 0 w 76"/>
                  <a:gd name="T7" fmla="*/ 0 h 137"/>
                  <a:gd name="T8" fmla="*/ 0 w 76"/>
                  <a:gd name="T9" fmla="*/ 0 h 137"/>
                  <a:gd name="T10" fmla="*/ 0 60000 65536"/>
                  <a:gd name="T11" fmla="*/ 0 60000 65536"/>
                  <a:gd name="T12" fmla="*/ 0 60000 65536"/>
                  <a:gd name="T13" fmla="*/ 0 60000 65536"/>
                  <a:gd name="T14" fmla="*/ 0 60000 65536"/>
                  <a:gd name="T15" fmla="*/ 0 w 76"/>
                  <a:gd name="T16" fmla="*/ 0 h 137"/>
                  <a:gd name="T17" fmla="*/ 76 w 76"/>
                  <a:gd name="T18" fmla="*/ 137 h 137"/>
                </a:gdLst>
                <a:ahLst/>
                <a:cxnLst>
                  <a:cxn ang="T10">
                    <a:pos x="T0" y="T1"/>
                  </a:cxn>
                  <a:cxn ang="T11">
                    <a:pos x="T2" y="T3"/>
                  </a:cxn>
                  <a:cxn ang="T12">
                    <a:pos x="T4" y="T5"/>
                  </a:cxn>
                  <a:cxn ang="T13">
                    <a:pos x="T6" y="T7"/>
                  </a:cxn>
                  <a:cxn ang="T14">
                    <a:pos x="T8" y="T9"/>
                  </a:cxn>
                </a:cxnLst>
                <a:rect l="T15" t="T16" r="T17" b="T18"/>
                <a:pathLst>
                  <a:path w="76" h="137">
                    <a:moveTo>
                      <a:pt x="0" y="9"/>
                    </a:moveTo>
                    <a:lnTo>
                      <a:pt x="22" y="137"/>
                    </a:lnTo>
                    <a:lnTo>
                      <a:pt x="76" y="127"/>
                    </a:lnTo>
                    <a:lnTo>
                      <a:pt x="54" y="0"/>
                    </a:lnTo>
                    <a:lnTo>
                      <a:pt x="0" y="9"/>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6" name="Freeform 267"/>
              <p:cNvSpPr>
                <a:spLocks/>
              </p:cNvSpPr>
              <p:nvPr/>
            </p:nvSpPr>
            <p:spPr bwMode="auto">
              <a:xfrm>
                <a:off x="1091" y="2777"/>
                <a:ext cx="474" cy="150"/>
              </a:xfrm>
              <a:custGeom>
                <a:avLst/>
                <a:gdLst>
                  <a:gd name="T0" fmla="*/ 0 w 1423"/>
                  <a:gd name="T1" fmla="*/ 0 h 450"/>
                  <a:gd name="T2" fmla="*/ 0 w 1423"/>
                  <a:gd name="T3" fmla="*/ 0 h 450"/>
                  <a:gd name="T4" fmla="*/ 0 w 1423"/>
                  <a:gd name="T5" fmla="*/ 0 h 450"/>
                  <a:gd name="T6" fmla="*/ 0 w 1423"/>
                  <a:gd name="T7" fmla="*/ 0 h 450"/>
                  <a:gd name="T8" fmla="*/ 0 w 1423"/>
                  <a:gd name="T9" fmla="*/ 0 h 450"/>
                  <a:gd name="T10" fmla="*/ 0 w 1423"/>
                  <a:gd name="T11" fmla="*/ 0 h 450"/>
                  <a:gd name="T12" fmla="*/ 0 w 1423"/>
                  <a:gd name="T13" fmla="*/ 0 h 450"/>
                  <a:gd name="T14" fmla="*/ 0 w 1423"/>
                  <a:gd name="T15" fmla="*/ 0 h 450"/>
                  <a:gd name="T16" fmla="*/ 0 w 1423"/>
                  <a:gd name="T17" fmla="*/ 0 h 450"/>
                  <a:gd name="T18" fmla="*/ 0 w 1423"/>
                  <a:gd name="T19" fmla="*/ 0 h 450"/>
                  <a:gd name="T20" fmla="*/ 0 w 1423"/>
                  <a:gd name="T21" fmla="*/ 0 h 450"/>
                  <a:gd name="T22" fmla="*/ 0 w 1423"/>
                  <a:gd name="T23" fmla="*/ 0 h 450"/>
                  <a:gd name="T24" fmla="*/ 0 w 1423"/>
                  <a:gd name="T25" fmla="*/ 0 h 450"/>
                  <a:gd name="T26" fmla="*/ 0 w 1423"/>
                  <a:gd name="T27" fmla="*/ 0 h 450"/>
                  <a:gd name="T28" fmla="*/ 0 w 1423"/>
                  <a:gd name="T29" fmla="*/ 0 h 450"/>
                  <a:gd name="T30" fmla="*/ 0 w 1423"/>
                  <a:gd name="T31" fmla="*/ 0 h 450"/>
                  <a:gd name="T32" fmla="*/ 0 w 1423"/>
                  <a:gd name="T33" fmla="*/ 0 h 450"/>
                  <a:gd name="T34" fmla="*/ 0 w 1423"/>
                  <a:gd name="T35" fmla="*/ 0 h 450"/>
                  <a:gd name="T36" fmla="*/ 0 w 1423"/>
                  <a:gd name="T37" fmla="*/ 0 h 450"/>
                  <a:gd name="T38" fmla="*/ 0 w 1423"/>
                  <a:gd name="T39" fmla="*/ 0 h 450"/>
                  <a:gd name="T40" fmla="*/ 0 w 1423"/>
                  <a:gd name="T41" fmla="*/ 0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23"/>
                  <a:gd name="T64" fmla="*/ 0 h 450"/>
                  <a:gd name="T65" fmla="*/ 1423 w 1423"/>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23" h="450">
                    <a:moveTo>
                      <a:pt x="1354" y="5"/>
                    </a:moveTo>
                    <a:lnTo>
                      <a:pt x="1337" y="8"/>
                    </a:lnTo>
                    <a:lnTo>
                      <a:pt x="49" y="236"/>
                    </a:lnTo>
                    <a:lnTo>
                      <a:pt x="33" y="238"/>
                    </a:lnTo>
                    <a:lnTo>
                      <a:pt x="0" y="245"/>
                    </a:lnTo>
                    <a:lnTo>
                      <a:pt x="5" y="277"/>
                    </a:lnTo>
                    <a:lnTo>
                      <a:pt x="8" y="293"/>
                    </a:lnTo>
                    <a:lnTo>
                      <a:pt x="27" y="400"/>
                    </a:lnTo>
                    <a:lnTo>
                      <a:pt x="31" y="417"/>
                    </a:lnTo>
                    <a:lnTo>
                      <a:pt x="36" y="450"/>
                    </a:lnTo>
                    <a:lnTo>
                      <a:pt x="69" y="444"/>
                    </a:lnTo>
                    <a:lnTo>
                      <a:pt x="85" y="441"/>
                    </a:lnTo>
                    <a:lnTo>
                      <a:pt x="1374" y="214"/>
                    </a:lnTo>
                    <a:lnTo>
                      <a:pt x="1390" y="211"/>
                    </a:lnTo>
                    <a:lnTo>
                      <a:pt x="1423" y="205"/>
                    </a:lnTo>
                    <a:lnTo>
                      <a:pt x="1417" y="173"/>
                    </a:lnTo>
                    <a:lnTo>
                      <a:pt x="1415" y="156"/>
                    </a:lnTo>
                    <a:lnTo>
                      <a:pt x="1396" y="49"/>
                    </a:lnTo>
                    <a:lnTo>
                      <a:pt x="1393" y="33"/>
                    </a:lnTo>
                    <a:lnTo>
                      <a:pt x="1387" y="0"/>
                    </a:lnTo>
                    <a:lnTo>
                      <a:pt x="1354" y="5"/>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7" name="Freeform 268"/>
              <p:cNvSpPr>
                <a:spLocks/>
              </p:cNvSpPr>
              <p:nvPr/>
            </p:nvSpPr>
            <p:spPr bwMode="auto">
              <a:xfrm>
                <a:off x="1104" y="2790"/>
                <a:ext cx="448" cy="124"/>
              </a:xfrm>
              <a:custGeom>
                <a:avLst/>
                <a:gdLst>
                  <a:gd name="T0" fmla="*/ 0 w 1346"/>
                  <a:gd name="T1" fmla="*/ 0 h 373"/>
                  <a:gd name="T2" fmla="*/ 0 w 1346"/>
                  <a:gd name="T3" fmla="*/ 0 h 373"/>
                  <a:gd name="T4" fmla="*/ 0 w 1346"/>
                  <a:gd name="T5" fmla="*/ 0 h 373"/>
                  <a:gd name="T6" fmla="*/ 0 w 1346"/>
                  <a:gd name="T7" fmla="*/ 0 h 373"/>
                  <a:gd name="T8" fmla="*/ 0 w 1346"/>
                  <a:gd name="T9" fmla="*/ 0 h 373"/>
                  <a:gd name="T10" fmla="*/ 0 w 1346"/>
                  <a:gd name="T11" fmla="*/ 0 h 373"/>
                  <a:gd name="T12" fmla="*/ 0 w 1346"/>
                  <a:gd name="T13" fmla="*/ 0 h 373"/>
                  <a:gd name="T14" fmla="*/ 0 w 1346"/>
                  <a:gd name="T15" fmla="*/ 0 h 373"/>
                  <a:gd name="T16" fmla="*/ 0 w 1346"/>
                  <a:gd name="T17" fmla="*/ 0 h 373"/>
                  <a:gd name="T18" fmla="*/ 0 w 1346"/>
                  <a:gd name="T19" fmla="*/ 0 h 373"/>
                  <a:gd name="T20" fmla="*/ 0 w 1346"/>
                  <a:gd name="T21" fmla="*/ 0 h 373"/>
                  <a:gd name="T22" fmla="*/ 0 w 1346"/>
                  <a:gd name="T23" fmla="*/ 0 h 373"/>
                  <a:gd name="T24" fmla="*/ 0 w 1346"/>
                  <a:gd name="T25" fmla="*/ 0 h 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6"/>
                  <a:gd name="T40" fmla="*/ 0 h 373"/>
                  <a:gd name="T41" fmla="*/ 1346 w 1346"/>
                  <a:gd name="T42" fmla="*/ 373 h 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6" h="373">
                    <a:moveTo>
                      <a:pt x="1306" y="3"/>
                    </a:moveTo>
                    <a:lnTo>
                      <a:pt x="17" y="231"/>
                    </a:lnTo>
                    <a:lnTo>
                      <a:pt x="0" y="233"/>
                    </a:lnTo>
                    <a:lnTo>
                      <a:pt x="3" y="250"/>
                    </a:lnTo>
                    <a:lnTo>
                      <a:pt x="22" y="357"/>
                    </a:lnTo>
                    <a:lnTo>
                      <a:pt x="25" y="373"/>
                    </a:lnTo>
                    <a:lnTo>
                      <a:pt x="41" y="371"/>
                    </a:lnTo>
                    <a:lnTo>
                      <a:pt x="1330" y="143"/>
                    </a:lnTo>
                    <a:lnTo>
                      <a:pt x="1346" y="140"/>
                    </a:lnTo>
                    <a:lnTo>
                      <a:pt x="1344" y="124"/>
                    </a:lnTo>
                    <a:lnTo>
                      <a:pt x="1325" y="17"/>
                    </a:lnTo>
                    <a:lnTo>
                      <a:pt x="1322" y="0"/>
                    </a:lnTo>
                    <a:lnTo>
                      <a:pt x="130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8" name="Freeform 269"/>
              <p:cNvSpPr>
                <a:spLocks/>
              </p:cNvSpPr>
              <p:nvPr/>
            </p:nvSpPr>
            <p:spPr bwMode="auto">
              <a:xfrm>
                <a:off x="1117" y="2803"/>
                <a:ext cx="423" cy="99"/>
              </a:xfrm>
              <a:custGeom>
                <a:avLst/>
                <a:gdLst>
                  <a:gd name="T0" fmla="*/ 0 w 1269"/>
                  <a:gd name="T1" fmla="*/ 0 h 296"/>
                  <a:gd name="T2" fmla="*/ 0 w 1269"/>
                  <a:gd name="T3" fmla="*/ 0 h 296"/>
                  <a:gd name="T4" fmla="*/ 0 w 1269"/>
                  <a:gd name="T5" fmla="*/ 0 h 296"/>
                  <a:gd name="T6" fmla="*/ 0 w 1269"/>
                  <a:gd name="T7" fmla="*/ 0 h 296"/>
                  <a:gd name="T8" fmla="*/ 0 w 1269"/>
                  <a:gd name="T9" fmla="*/ 0 h 296"/>
                  <a:gd name="T10" fmla="*/ 0 60000 65536"/>
                  <a:gd name="T11" fmla="*/ 0 60000 65536"/>
                  <a:gd name="T12" fmla="*/ 0 60000 65536"/>
                  <a:gd name="T13" fmla="*/ 0 60000 65536"/>
                  <a:gd name="T14" fmla="*/ 0 60000 65536"/>
                  <a:gd name="T15" fmla="*/ 0 w 1269"/>
                  <a:gd name="T16" fmla="*/ 0 h 296"/>
                  <a:gd name="T17" fmla="*/ 1269 w 1269"/>
                  <a:gd name="T18" fmla="*/ 296 h 296"/>
                </a:gdLst>
                <a:ahLst/>
                <a:cxnLst>
                  <a:cxn ang="T10">
                    <a:pos x="T0" y="T1"/>
                  </a:cxn>
                  <a:cxn ang="T11">
                    <a:pos x="T2" y="T3"/>
                  </a:cxn>
                  <a:cxn ang="T12">
                    <a:pos x="T4" y="T5"/>
                  </a:cxn>
                  <a:cxn ang="T13">
                    <a:pos x="T6" y="T7"/>
                  </a:cxn>
                  <a:cxn ang="T14">
                    <a:pos x="T8" y="T9"/>
                  </a:cxn>
                </a:cxnLst>
                <a:rect l="T15" t="T16" r="T17" b="T18"/>
                <a:pathLst>
                  <a:path w="1269" h="296">
                    <a:moveTo>
                      <a:pt x="1256" y="0"/>
                    </a:moveTo>
                    <a:lnTo>
                      <a:pt x="1269" y="74"/>
                    </a:lnTo>
                    <a:lnTo>
                      <a:pt x="13" y="296"/>
                    </a:lnTo>
                    <a:lnTo>
                      <a:pt x="0" y="222"/>
                    </a:lnTo>
                    <a:lnTo>
                      <a:pt x="1256" y="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19" name="Freeform 270"/>
              <p:cNvSpPr>
                <a:spLocks/>
              </p:cNvSpPr>
              <p:nvPr/>
            </p:nvSpPr>
            <p:spPr bwMode="auto">
              <a:xfrm>
                <a:off x="1317" y="2844"/>
                <a:ext cx="56" cy="323"/>
              </a:xfrm>
              <a:custGeom>
                <a:avLst/>
                <a:gdLst>
                  <a:gd name="T0" fmla="*/ 0 w 166"/>
                  <a:gd name="T1" fmla="*/ 0 h 968"/>
                  <a:gd name="T2" fmla="*/ 0 w 166"/>
                  <a:gd name="T3" fmla="*/ 0 h 968"/>
                  <a:gd name="T4" fmla="*/ 0 w 166"/>
                  <a:gd name="T5" fmla="*/ 0 h 968"/>
                  <a:gd name="T6" fmla="*/ 0 w 166"/>
                  <a:gd name="T7" fmla="*/ 0 h 968"/>
                  <a:gd name="T8" fmla="*/ 0 w 166"/>
                  <a:gd name="T9" fmla="*/ 0 h 968"/>
                  <a:gd name="T10" fmla="*/ 0 w 166"/>
                  <a:gd name="T11" fmla="*/ 0 h 968"/>
                  <a:gd name="T12" fmla="*/ 0 w 166"/>
                  <a:gd name="T13" fmla="*/ 0 h 968"/>
                  <a:gd name="T14" fmla="*/ 0 w 166"/>
                  <a:gd name="T15" fmla="*/ 0 h 968"/>
                  <a:gd name="T16" fmla="*/ 0 w 166"/>
                  <a:gd name="T17" fmla="*/ 0 h 968"/>
                  <a:gd name="T18" fmla="*/ 0 w 166"/>
                  <a:gd name="T19" fmla="*/ 0 h 968"/>
                  <a:gd name="T20" fmla="*/ 0 w 166"/>
                  <a:gd name="T21" fmla="*/ 0 h 968"/>
                  <a:gd name="T22" fmla="*/ 0 w 166"/>
                  <a:gd name="T23" fmla="*/ 0 h 968"/>
                  <a:gd name="T24" fmla="*/ 0 w 166"/>
                  <a:gd name="T25" fmla="*/ 0 h 968"/>
                  <a:gd name="T26" fmla="*/ 0 w 166"/>
                  <a:gd name="T27" fmla="*/ 0 h 968"/>
                  <a:gd name="T28" fmla="*/ 0 w 166"/>
                  <a:gd name="T29" fmla="*/ 0 h 968"/>
                  <a:gd name="T30" fmla="*/ 0 w 166"/>
                  <a:gd name="T31" fmla="*/ 0 h 968"/>
                  <a:gd name="T32" fmla="*/ 0 w 166"/>
                  <a:gd name="T33" fmla="*/ 0 h 968"/>
                  <a:gd name="T34" fmla="*/ 0 w 166"/>
                  <a:gd name="T35" fmla="*/ 0 h 968"/>
                  <a:gd name="T36" fmla="*/ 0 w 166"/>
                  <a:gd name="T37" fmla="*/ 0 h 968"/>
                  <a:gd name="T38" fmla="*/ 0 w 166"/>
                  <a:gd name="T39" fmla="*/ 0 h 968"/>
                  <a:gd name="T40" fmla="*/ 0 w 166"/>
                  <a:gd name="T41" fmla="*/ 0 h 968"/>
                  <a:gd name="T42" fmla="*/ 0 w 166"/>
                  <a:gd name="T43" fmla="*/ 0 h 968"/>
                  <a:gd name="T44" fmla="*/ 0 w 166"/>
                  <a:gd name="T45" fmla="*/ 0 h 968"/>
                  <a:gd name="T46" fmla="*/ 0 w 166"/>
                  <a:gd name="T47" fmla="*/ 0 h 968"/>
                  <a:gd name="T48" fmla="*/ 0 w 166"/>
                  <a:gd name="T49" fmla="*/ 0 h 968"/>
                  <a:gd name="T50" fmla="*/ 0 w 166"/>
                  <a:gd name="T51" fmla="*/ 0 h 968"/>
                  <a:gd name="T52" fmla="*/ 0 w 166"/>
                  <a:gd name="T53" fmla="*/ 0 h 968"/>
                  <a:gd name="T54" fmla="*/ 0 w 166"/>
                  <a:gd name="T55" fmla="*/ 0 h 968"/>
                  <a:gd name="T56" fmla="*/ 0 w 166"/>
                  <a:gd name="T57" fmla="*/ 0 h 968"/>
                  <a:gd name="T58" fmla="*/ 0 w 166"/>
                  <a:gd name="T59" fmla="*/ 0 h 968"/>
                  <a:gd name="T60" fmla="*/ 0 w 166"/>
                  <a:gd name="T61" fmla="*/ 0 h 968"/>
                  <a:gd name="T62" fmla="*/ 0 w 166"/>
                  <a:gd name="T63" fmla="*/ 0 h 968"/>
                  <a:gd name="T64" fmla="*/ 0 w 166"/>
                  <a:gd name="T65" fmla="*/ 0 h 968"/>
                  <a:gd name="T66" fmla="*/ 0 w 166"/>
                  <a:gd name="T67" fmla="*/ 0 h 968"/>
                  <a:gd name="T68" fmla="*/ 0 w 166"/>
                  <a:gd name="T69" fmla="*/ 0 h 968"/>
                  <a:gd name="T70" fmla="*/ 0 w 166"/>
                  <a:gd name="T71" fmla="*/ 0 h 968"/>
                  <a:gd name="T72" fmla="*/ 0 w 166"/>
                  <a:gd name="T73" fmla="*/ 0 h 968"/>
                  <a:gd name="T74" fmla="*/ 0 w 166"/>
                  <a:gd name="T75" fmla="*/ 0 h 968"/>
                  <a:gd name="T76" fmla="*/ 0 w 166"/>
                  <a:gd name="T77" fmla="*/ 0 h 968"/>
                  <a:gd name="T78" fmla="*/ 0 w 166"/>
                  <a:gd name="T79" fmla="*/ 0 h 968"/>
                  <a:gd name="T80" fmla="*/ 0 w 166"/>
                  <a:gd name="T81" fmla="*/ 0 h 968"/>
                  <a:gd name="T82" fmla="*/ 0 w 166"/>
                  <a:gd name="T83" fmla="*/ 0 h 968"/>
                  <a:gd name="T84" fmla="*/ 0 w 166"/>
                  <a:gd name="T85" fmla="*/ 0 h 968"/>
                  <a:gd name="T86" fmla="*/ 0 w 166"/>
                  <a:gd name="T87" fmla="*/ 0 h 968"/>
                  <a:gd name="T88" fmla="*/ 0 w 166"/>
                  <a:gd name="T89" fmla="*/ 0 h 968"/>
                  <a:gd name="T90" fmla="*/ 0 w 166"/>
                  <a:gd name="T91" fmla="*/ 0 h 968"/>
                  <a:gd name="T92" fmla="*/ 0 w 166"/>
                  <a:gd name="T93" fmla="*/ 0 h 9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968"/>
                  <a:gd name="T143" fmla="*/ 166 w 166"/>
                  <a:gd name="T144" fmla="*/ 968 h 9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968">
                    <a:moveTo>
                      <a:pt x="0" y="83"/>
                    </a:moveTo>
                    <a:lnTo>
                      <a:pt x="0" y="885"/>
                    </a:lnTo>
                    <a:lnTo>
                      <a:pt x="1" y="901"/>
                    </a:lnTo>
                    <a:lnTo>
                      <a:pt x="7" y="917"/>
                    </a:lnTo>
                    <a:lnTo>
                      <a:pt x="14" y="932"/>
                    </a:lnTo>
                    <a:lnTo>
                      <a:pt x="25" y="945"/>
                    </a:lnTo>
                    <a:lnTo>
                      <a:pt x="31" y="950"/>
                    </a:lnTo>
                    <a:lnTo>
                      <a:pt x="37" y="954"/>
                    </a:lnTo>
                    <a:lnTo>
                      <a:pt x="44" y="958"/>
                    </a:lnTo>
                    <a:lnTo>
                      <a:pt x="51" y="962"/>
                    </a:lnTo>
                    <a:lnTo>
                      <a:pt x="59" y="965"/>
                    </a:lnTo>
                    <a:lnTo>
                      <a:pt x="67" y="967"/>
                    </a:lnTo>
                    <a:lnTo>
                      <a:pt x="74" y="968"/>
                    </a:lnTo>
                    <a:lnTo>
                      <a:pt x="83" y="968"/>
                    </a:lnTo>
                    <a:lnTo>
                      <a:pt x="91" y="968"/>
                    </a:lnTo>
                    <a:lnTo>
                      <a:pt x="99" y="967"/>
                    </a:lnTo>
                    <a:lnTo>
                      <a:pt x="107" y="965"/>
                    </a:lnTo>
                    <a:lnTo>
                      <a:pt x="115" y="962"/>
                    </a:lnTo>
                    <a:lnTo>
                      <a:pt x="122" y="958"/>
                    </a:lnTo>
                    <a:lnTo>
                      <a:pt x="128" y="954"/>
                    </a:lnTo>
                    <a:lnTo>
                      <a:pt x="135" y="950"/>
                    </a:lnTo>
                    <a:lnTo>
                      <a:pt x="141" y="945"/>
                    </a:lnTo>
                    <a:lnTo>
                      <a:pt x="152" y="932"/>
                    </a:lnTo>
                    <a:lnTo>
                      <a:pt x="159" y="917"/>
                    </a:lnTo>
                    <a:lnTo>
                      <a:pt x="163" y="901"/>
                    </a:lnTo>
                    <a:lnTo>
                      <a:pt x="166" y="885"/>
                    </a:lnTo>
                    <a:lnTo>
                      <a:pt x="166" y="83"/>
                    </a:lnTo>
                    <a:lnTo>
                      <a:pt x="163" y="66"/>
                    </a:lnTo>
                    <a:lnTo>
                      <a:pt x="159" y="51"/>
                    </a:lnTo>
                    <a:lnTo>
                      <a:pt x="152" y="36"/>
                    </a:lnTo>
                    <a:lnTo>
                      <a:pt x="141" y="23"/>
                    </a:lnTo>
                    <a:lnTo>
                      <a:pt x="135" y="18"/>
                    </a:lnTo>
                    <a:lnTo>
                      <a:pt x="128" y="14"/>
                    </a:lnTo>
                    <a:lnTo>
                      <a:pt x="122" y="10"/>
                    </a:lnTo>
                    <a:lnTo>
                      <a:pt x="115" y="7"/>
                    </a:lnTo>
                    <a:lnTo>
                      <a:pt x="107" y="3"/>
                    </a:lnTo>
                    <a:lnTo>
                      <a:pt x="99" y="1"/>
                    </a:lnTo>
                    <a:lnTo>
                      <a:pt x="91" y="0"/>
                    </a:lnTo>
                    <a:lnTo>
                      <a:pt x="83" y="0"/>
                    </a:lnTo>
                    <a:lnTo>
                      <a:pt x="66" y="2"/>
                    </a:lnTo>
                    <a:lnTo>
                      <a:pt x="51" y="7"/>
                    </a:lnTo>
                    <a:lnTo>
                      <a:pt x="36" y="14"/>
                    </a:lnTo>
                    <a:lnTo>
                      <a:pt x="25" y="25"/>
                    </a:lnTo>
                    <a:lnTo>
                      <a:pt x="14" y="36"/>
                    </a:lnTo>
                    <a:lnTo>
                      <a:pt x="7" y="51"/>
                    </a:lnTo>
                    <a:lnTo>
                      <a:pt x="2" y="6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0" name="Freeform 271"/>
              <p:cNvSpPr>
                <a:spLocks/>
              </p:cNvSpPr>
              <p:nvPr/>
            </p:nvSpPr>
            <p:spPr bwMode="auto">
              <a:xfrm>
                <a:off x="1328" y="2855"/>
                <a:ext cx="34" cy="301"/>
              </a:xfrm>
              <a:custGeom>
                <a:avLst/>
                <a:gdLst>
                  <a:gd name="T0" fmla="*/ 0 w 100"/>
                  <a:gd name="T1" fmla="*/ 0 h 902"/>
                  <a:gd name="T2" fmla="*/ 0 w 100"/>
                  <a:gd name="T3" fmla="*/ 0 h 902"/>
                  <a:gd name="T4" fmla="*/ 0 w 100"/>
                  <a:gd name="T5" fmla="*/ 0 h 902"/>
                  <a:gd name="T6" fmla="*/ 0 w 100"/>
                  <a:gd name="T7" fmla="*/ 0 h 902"/>
                  <a:gd name="T8" fmla="*/ 0 w 100"/>
                  <a:gd name="T9" fmla="*/ 0 h 902"/>
                  <a:gd name="T10" fmla="*/ 0 w 100"/>
                  <a:gd name="T11" fmla="*/ 0 h 902"/>
                  <a:gd name="T12" fmla="*/ 0 w 100"/>
                  <a:gd name="T13" fmla="*/ 0 h 902"/>
                  <a:gd name="T14" fmla="*/ 0 w 100"/>
                  <a:gd name="T15" fmla="*/ 0 h 902"/>
                  <a:gd name="T16" fmla="*/ 0 w 100"/>
                  <a:gd name="T17" fmla="*/ 0 h 902"/>
                  <a:gd name="T18" fmla="*/ 0 w 100"/>
                  <a:gd name="T19" fmla="*/ 0 h 902"/>
                  <a:gd name="T20" fmla="*/ 0 w 100"/>
                  <a:gd name="T21" fmla="*/ 0 h 902"/>
                  <a:gd name="T22" fmla="*/ 0 w 100"/>
                  <a:gd name="T23" fmla="*/ 0 h 902"/>
                  <a:gd name="T24" fmla="*/ 0 w 100"/>
                  <a:gd name="T25" fmla="*/ 0 h 902"/>
                  <a:gd name="T26" fmla="*/ 0 w 100"/>
                  <a:gd name="T27" fmla="*/ 0 h 902"/>
                  <a:gd name="T28" fmla="*/ 0 w 100"/>
                  <a:gd name="T29" fmla="*/ 0 h 902"/>
                  <a:gd name="T30" fmla="*/ 0 w 100"/>
                  <a:gd name="T31" fmla="*/ 0 h 902"/>
                  <a:gd name="T32" fmla="*/ 0 w 100"/>
                  <a:gd name="T33" fmla="*/ 0 h 902"/>
                  <a:gd name="T34" fmla="*/ 0 w 100"/>
                  <a:gd name="T35" fmla="*/ 0 h 902"/>
                  <a:gd name="T36" fmla="*/ 0 w 100"/>
                  <a:gd name="T37" fmla="*/ 0 h 902"/>
                  <a:gd name="T38" fmla="*/ 0 w 100"/>
                  <a:gd name="T39" fmla="*/ 0 h 902"/>
                  <a:gd name="T40" fmla="*/ 0 w 100"/>
                  <a:gd name="T41" fmla="*/ 0 h 902"/>
                  <a:gd name="T42" fmla="*/ 0 w 100"/>
                  <a:gd name="T43" fmla="*/ 0 h 902"/>
                  <a:gd name="T44" fmla="*/ 0 w 100"/>
                  <a:gd name="T45" fmla="*/ 0 h 902"/>
                  <a:gd name="T46" fmla="*/ 0 w 100"/>
                  <a:gd name="T47" fmla="*/ 0 h 902"/>
                  <a:gd name="T48" fmla="*/ 0 w 100"/>
                  <a:gd name="T49" fmla="*/ 0 h 902"/>
                  <a:gd name="T50" fmla="*/ 0 w 100"/>
                  <a:gd name="T51" fmla="*/ 0 h 902"/>
                  <a:gd name="T52" fmla="*/ 0 w 100"/>
                  <a:gd name="T53" fmla="*/ 0 h 902"/>
                  <a:gd name="T54" fmla="*/ 0 w 100"/>
                  <a:gd name="T55" fmla="*/ 0 h 902"/>
                  <a:gd name="T56" fmla="*/ 0 w 100"/>
                  <a:gd name="T57" fmla="*/ 0 h 902"/>
                  <a:gd name="T58" fmla="*/ 0 w 100"/>
                  <a:gd name="T59" fmla="*/ 0 h 902"/>
                  <a:gd name="T60" fmla="*/ 0 w 100"/>
                  <a:gd name="T61" fmla="*/ 0 h 902"/>
                  <a:gd name="T62" fmla="*/ 0 w 100"/>
                  <a:gd name="T63" fmla="*/ 0 h 902"/>
                  <a:gd name="T64" fmla="*/ 0 w 100"/>
                  <a:gd name="T65" fmla="*/ 0 h 902"/>
                  <a:gd name="T66" fmla="*/ 0 w 100"/>
                  <a:gd name="T67" fmla="*/ 0 h 902"/>
                  <a:gd name="T68" fmla="*/ 0 w 100"/>
                  <a:gd name="T69" fmla="*/ 0 h 902"/>
                  <a:gd name="T70" fmla="*/ 0 w 100"/>
                  <a:gd name="T71" fmla="*/ 0 h 902"/>
                  <a:gd name="T72" fmla="*/ 0 w 100"/>
                  <a:gd name="T73" fmla="*/ 0 h 902"/>
                  <a:gd name="T74" fmla="*/ 0 w 100"/>
                  <a:gd name="T75" fmla="*/ 0 h 902"/>
                  <a:gd name="T76" fmla="*/ 0 w 100"/>
                  <a:gd name="T77" fmla="*/ 0 h 902"/>
                  <a:gd name="T78" fmla="*/ 0 w 100"/>
                  <a:gd name="T79" fmla="*/ 0 h 902"/>
                  <a:gd name="T80" fmla="*/ 0 w 100"/>
                  <a:gd name="T81" fmla="*/ 0 h 902"/>
                  <a:gd name="T82" fmla="*/ 0 w 100"/>
                  <a:gd name="T83" fmla="*/ 0 h 902"/>
                  <a:gd name="T84" fmla="*/ 0 w 100"/>
                  <a:gd name="T85" fmla="*/ 0 h 902"/>
                  <a:gd name="T86" fmla="*/ 0 w 100"/>
                  <a:gd name="T87" fmla="*/ 0 h 902"/>
                  <a:gd name="T88" fmla="*/ 0 w 100"/>
                  <a:gd name="T89" fmla="*/ 0 h 902"/>
                  <a:gd name="T90" fmla="*/ 0 w 100"/>
                  <a:gd name="T91" fmla="*/ 0 h 902"/>
                  <a:gd name="T92" fmla="*/ 0 w 100"/>
                  <a:gd name="T93" fmla="*/ 0 h 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902"/>
                  <a:gd name="T143" fmla="*/ 100 w 100"/>
                  <a:gd name="T144" fmla="*/ 902 h 9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902">
                    <a:moveTo>
                      <a:pt x="0" y="50"/>
                    </a:moveTo>
                    <a:lnTo>
                      <a:pt x="1" y="40"/>
                    </a:lnTo>
                    <a:lnTo>
                      <a:pt x="4" y="31"/>
                    </a:lnTo>
                    <a:lnTo>
                      <a:pt x="9" y="22"/>
                    </a:lnTo>
                    <a:lnTo>
                      <a:pt x="15" y="15"/>
                    </a:lnTo>
                    <a:lnTo>
                      <a:pt x="19" y="12"/>
                    </a:lnTo>
                    <a:lnTo>
                      <a:pt x="22" y="9"/>
                    </a:lnTo>
                    <a:lnTo>
                      <a:pt x="27" y="6"/>
                    </a:lnTo>
                    <a:lnTo>
                      <a:pt x="31" y="4"/>
                    </a:lnTo>
                    <a:lnTo>
                      <a:pt x="36" y="2"/>
                    </a:lnTo>
                    <a:lnTo>
                      <a:pt x="40" y="1"/>
                    </a:lnTo>
                    <a:lnTo>
                      <a:pt x="46" y="0"/>
                    </a:lnTo>
                    <a:lnTo>
                      <a:pt x="50" y="0"/>
                    </a:lnTo>
                    <a:lnTo>
                      <a:pt x="55" y="0"/>
                    </a:lnTo>
                    <a:lnTo>
                      <a:pt x="59" y="1"/>
                    </a:lnTo>
                    <a:lnTo>
                      <a:pt x="65" y="2"/>
                    </a:lnTo>
                    <a:lnTo>
                      <a:pt x="69" y="4"/>
                    </a:lnTo>
                    <a:lnTo>
                      <a:pt x="73" y="6"/>
                    </a:lnTo>
                    <a:lnTo>
                      <a:pt x="77" y="9"/>
                    </a:lnTo>
                    <a:lnTo>
                      <a:pt x="82" y="12"/>
                    </a:lnTo>
                    <a:lnTo>
                      <a:pt x="85" y="15"/>
                    </a:lnTo>
                    <a:lnTo>
                      <a:pt x="91" y="22"/>
                    </a:lnTo>
                    <a:lnTo>
                      <a:pt x="95" y="31"/>
                    </a:lnTo>
                    <a:lnTo>
                      <a:pt x="99" y="40"/>
                    </a:lnTo>
                    <a:lnTo>
                      <a:pt x="100" y="50"/>
                    </a:lnTo>
                    <a:lnTo>
                      <a:pt x="100" y="852"/>
                    </a:lnTo>
                    <a:lnTo>
                      <a:pt x="99" y="862"/>
                    </a:lnTo>
                    <a:lnTo>
                      <a:pt x="95" y="871"/>
                    </a:lnTo>
                    <a:lnTo>
                      <a:pt x="91" y="880"/>
                    </a:lnTo>
                    <a:lnTo>
                      <a:pt x="85" y="887"/>
                    </a:lnTo>
                    <a:lnTo>
                      <a:pt x="77" y="894"/>
                    </a:lnTo>
                    <a:lnTo>
                      <a:pt x="69" y="898"/>
                    </a:lnTo>
                    <a:lnTo>
                      <a:pt x="59" y="901"/>
                    </a:lnTo>
                    <a:lnTo>
                      <a:pt x="50" y="902"/>
                    </a:lnTo>
                    <a:lnTo>
                      <a:pt x="46" y="902"/>
                    </a:lnTo>
                    <a:lnTo>
                      <a:pt x="40" y="901"/>
                    </a:lnTo>
                    <a:lnTo>
                      <a:pt x="36" y="900"/>
                    </a:lnTo>
                    <a:lnTo>
                      <a:pt x="31" y="898"/>
                    </a:lnTo>
                    <a:lnTo>
                      <a:pt x="27" y="896"/>
                    </a:lnTo>
                    <a:lnTo>
                      <a:pt x="22" y="894"/>
                    </a:lnTo>
                    <a:lnTo>
                      <a:pt x="19" y="890"/>
                    </a:lnTo>
                    <a:lnTo>
                      <a:pt x="15" y="887"/>
                    </a:lnTo>
                    <a:lnTo>
                      <a:pt x="9" y="880"/>
                    </a:lnTo>
                    <a:lnTo>
                      <a:pt x="4" y="871"/>
                    </a:lnTo>
                    <a:lnTo>
                      <a:pt x="1" y="862"/>
                    </a:lnTo>
                    <a:lnTo>
                      <a:pt x="0" y="852"/>
                    </a:lnTo>
                    <a:lnTo>
                      <a:pt x="0" y="50"/>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1" name="Freeform 272"/>
              <p:cNvSpPr>
                <a:spLocks/>
              </p:cNvSpPr>
              <p:nvPr/>
            </p:nvSpPr>
            <p:spPr bwMode="auto">
              <a:xfrm>
                <a:off x="1206" y="3085"/>
                <a:ext cx="277" cy="92"/>
              </a:xfrm>
              <a:custGeom>
                <a:avLst/>
                <a:gdLst>
                  <a:gd name="T0" fmla="*/ 0 w 830"/>
                  <a:gd name="T1" fmla="*/ 0 h 274"/>
                  <a:gd name="T2" fmla="*/ 0 w 830"/>
                  <a:gd name="T3" fmla="*/ 0 h 274"/>
                  <a:gd name="T4" fmla="*/ 0 w 830"/>
                  <a:gd name="T5" fmla="*/ 0 h 274"/>
                  <a:gd name="T6" fmla="*/ 0 w 830"/>
                  <a:gd name="T7" fmla="*/ 0 h 274"/>
                  <a:gd name="T8" fmla="*/ 0 w 830"/>
                  <a:gd name="T9" fmla="*/ 0 h 274"/>
                  <a:gd name="T10" fmla="*/ 0 w 830"/>
                  <a:gd name="T11" fmla="*/ 0 h 274"/>
                  <a:gd name="T12" fmla="*/ 0 w 830"/>
                  <a:gd name="T13" fmla="*/ 0 h 274"/>
                  <a:gd name="T14" fmla="*/ 0 w 830"/>
                  <a:gd name="T15" fmla="*/ 0 h 274"/>
                  <a:gd name="T16" fmla="*/ 0 w 830"/>
                  <a:gd name="T17" fmla="*/ 0 h 274"/>
                  <a:gd name="T18" fmla="*/ 0 w 830"/>
                  <a:gd name="T19" fmla="*/ 0 h 274"/>
                  <a:gd name="T20" fmla="*/ 0 w 830"/>
                  <a:gd name="T21" fmla="*/ 0 h 274"/>
                  <a:gd name="T22" fmla="*/ 0 w 830"/>
                  <a:gd name="T23" fmla="*/ 0 h 274"/>
                  <a:gd name="T24" fmla="*/ 0 w 830"/>
                  <a:gd name="T25" fmla="*/ 0 h 274"/>
                  <a:gd name="T26" fmla="*/ 0 w 830"/>
                  <a:gd name="T27" fmla="*/ 0 h 274"/>
                  <a:gd name="T28" fmla="*/ 0 w 830"/>
                  <a:gd name="T29" fmla="*/ 0 h 274"/>
                  <a:gd name="T30" fmla="*/ 0 w 830"/>
                  <a:gd name="T31" fmla="*/ 0 h 274"/>
                  <a:gd name="T32" fmla="*/ 0 w 830"/>
                  <a:gd name="T33" fmla="*/ 0 h 274"/>
                  <a:gd name="T34" fmla="*/ 0 w 830"/>
                  <a:gd name="T35" fmla="*/ 0 h 274"/>
                  <a:gd name="T36" fmla="*/ 0 w 830"/>
                  <a:gd name="T37" fmla="*/ 0 h 274"/>
                  <a:gd name="T38" fmla="*/ 0 w 830"/>
                  <a:gd name="T39" fmla="*/ 0 h 274"/>
                  <a:gd name="T40" fmla="*/ 0 w 830"/>
                  <a:gd name="T41" fmla="*/ 0 h 274"/>
                  <a:gd name="T42" fmla="*/ 0 w 830"/>
                  <a:gd name="T43" fmla="*/ 0 h 274"/>
                  <a:gd name="T44" fmla="*/ 0 w 830"/>
                  <a:gd name="T45" fmla="*/ 0 h 274"/>
                  <a:gd name="T46" fmla="*/ 0 w 830"/>
                  <a:gd name="T47" fmla="*/ 0 h 274"/>
                  <a:gd name="T48" fmla="*/ 0 w 830"/>
                  <a:gd name="T49" fmla="*/ 0 h 274"/>
                  <a:gd name="T50" fmla="*/ 0 w 830"/>
                  <a:gd name="T51" fmla="*/ 0 h 274"/>
                  <a:gd name="T52" fmla="*/ 0 w 830"/>
                  <a:gd name="T53" fmla="*/ 0 h 274"/>
                  <a:gd name="T54" fmla="*/ 0 w 830"/>
                  <a:gd name="T55" fmla="*/ 0 h 274"/>
                  <a:gd name="T56" fmla="*/ 0 w 830"/>
                  <a:gd name="T57" fmla="*/ 0 h 274"/>
                  <a:gd name="T58" fmla="*/ 0 w 830"/>
                  <a:gd name="T59" fmla="*/ 0 h 274"/>
                  <a:gd name="T60" fmla="*/ 0 w 830"/>
                  <a:gd name="T61" fmla="*/ 0 h 274"/>
                  <a:gd name="T62" fmla="*/ 0 w 830"/>
                  <a:gd name="T63" fmla="*/ 0 h 274"/>
                  <a:gd name="T64" fmla="*/ 0 w 830"/>
                  <a:gd name="T65" fmla="*/ 0 h 274"/>
                  <a:gd name="T66" fmla="*/ 0 w 830"/>
                  <a:gd name="T67" fmla="*/ 0 h 274"/>
                  <a:gd name="T68" fmla="*/ 0 w 830"/>
                  <a:gd name="T69" fmla="*/ 0 h 274"/>
                  <a:gd name="T70" fmla="*/ 0 w 830"/>
                  <a:gd name="T71" fmla="*/ 0 h 274"/>
                  <a:gd name="T72" fmla="*/ 0 w 830"/>
                  <a:gd name="T73" fmla="*/ 0 h 274"/>
                  <a:gd name="T74" fmla="*/ 0 w 830"/>
                  <a:gd name="T75" fmla="*/ 0 h 274"/>
                  <a:gd name="T76" fmla="*/ 0 w 830"/>
                  <a:gd name="T77" fmla="*/ 0 h 274"/>
                  <a:gd name="T78" fmla="*/ 0 w 830"/>
                  <a:gd name="T79" fmla="*/ 0 h 274"/>
                  <a:gd name="T80" fmla="*/ 0 w 830"/>
                  <a:gd name="T81" fmla="*/ 0 h 274"/>
                  <a:gd name="T82" fmla="*/ 0 w 830"/>
                  <a:gd name="T83" fmla="*/ 0 h 274"/>
                  <a:gd name="T84" fmla="*/ 0 w 830"/>
                  <a:gd name="T85" fmla="*/ 0 h 274"/>
                  <a:gd name="T86" fmla="*/ 0 w 830"/>
                  <a:gd name="T87" fmla="*/ 0 h 274"/>
                  <a:gd name="T88" fmla="*/ 0 w 830"/>
                  <a:gd name="T89" fmla="*/ 0 h 274"/>
                  <a:gd name="T90" fmla="*/ 0 w 830"/>
                  <a:gd name="T91" fmla="*/ 0 h 2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0"/>
                  <a:gd name="T139" fmla="*/ 0 h 274"/>
                  <a:gd name="T140" fmla="*/ 830 w 830"/>
                  <a:gd name="T141" fmla="*/ 274 h 2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0" h="274">
                    <a:moveTo>
                      <a:pt x="769" y="121"/>
                    </a:moveTo>
                    <a:lnTo>
                      <a:pt x="754" y="107"/>
                    </a:lnTo>
                    <a:lnTo>
                      <a:pt x="738" y="93"/>
                    </a:lnTo>
                    <a:lnTo>
                      <a:pt x="720" y="82"/>
                    </a:lnTo>
                    <a:lnTo>
                      <a:pt x="702" y="70"/>
                    </a:lnTo>
                    <a:lnTo>
                      <a:pt x="682" y="59"/>
                    </a:lnTo>
                    <a:lnTo>
                      <a:pt x="662" y="49"/>
                    </a:lnTo>
                    <a:lnTo>
                      <a:pt x="641" y="40"/>
                    </a:lnTo>
                    <a:lnTo>
                      <a:pt x="618" y="32"/>
                    </a:lnTo>
                    <a:lnTo>
                      <a:pt x="595" y="24"/>
                    </a:lnTo>
                    <a:lnTo>
                      <a:pt x="571" y="18"/>
                    </a:lnTo>
                    <a:lnTo>
                      <a:pt x="546" y="13"/>
                    </a:lnTo>
                    <a:lnTo>
                      <a:pt x="521" y="9"/>
                    </a:lnTo>
                    <a:lnTo>
                      <a:pt x="495" y="4"/>
                    </a:lnTo>
                    <a:lnTo>
                      <a:pt x="469" y="2"/>
                    </a:lnTo>
                    <a:lnTo>
                      <a:pt x="442" y="0"/>
                    </a:lnTo>
                    <a:lnTo>
                      <a:pt x="416" y="0"/>
                    </a:lnTo>
                    <a:lnTo>
                      <a:pt x="373" y="1"/>
                    </a:lnTo>
                    <a:lnTo>
                      <a:pt x="332" y="5"/>
                    </a:lnTo>
                    <a:lnTo>
                      <a:pt x="293" y="12"/>
                    </a:lnTo>
                    <a:lnTo>
                      <a:pt x="255" y="20"/>
                    </a:lnTo>
                    <a:lnTo>
                      <a:pt x="218" y="31"/>
                    </a:lnTo>
                    <a:lnTo>
                      <a:pt x="184" y="44"/>
                    </a:lnTo>
                    <a:lnTo>
                      <a:pt x="152" y="58"/>
                    </a:lnTo>
                    <a:lnTo>
                      <a:pt x="122" y="75"/>
                    </a:lnTo>
                    <a:lnTo>
                      <a:pt x="96" y="93"/>
                    </a:lnTo>
                    <a:lnTo>
                      <a:pt x="71" y="114"/>
                    </a:lnTo>
                    <a:lnTo>
                      <a:pt x="50" y="134"/>
                    </a:lnTo>
                    <a:lnTo>
                      <a:pt x="33" y="157"/>
                    </a:lnTo>
                    <a:lnTo>
                      <a:pt x="19" y="180"/>
                    </a:lnTo>
                    <a:lnTo>
                      <a:pt x="9" y="205"/>
                    </a:lnTo>
                    <a:lnTo>
                      <a:pt x="2" y="230"/>
                    </a:lnTo>
                    <a:lnTo>
                      <a:pt x="0" y="257"/>
                    </a:lnTo>
                    <a:lnTo>
                      <a:pt x="0" y="274"/>
                    </a:lnTo>
                    <a:lnTo>
                      <a:pt x="17" y="274"/>
                    </a:lnTo>
                    <a:lnTo>
                      <a:pt x="813" y="274"/>
                    </a:lnTo>
                    <a:lnTo>
                      <a:pt x="830" y="274"/>
                    </a:lnTo>
                    <a:lnTo>
                      <a:pt x="830" y="257"/>
                    </a:lnTo>
                    <a:lnTo>
                      <a:pt x="829" y="239"/>
                    </a:lnTo>
                    <a:lnTo>
                      <a:pt x="826" y="221"/>
                    </a:lnTo>
                    <a:lnTo>
                      <a:pt x="822" y="204"/>
                    </a:lnTo>
                    <a:lnTo>
                      <a:pt x="814" y="186"/>
                    </a:lnTo>
                    <a:lnTo>
                      <a:pt x="806" y="169"/>
                    </a:lnTo>
                    <a:lnTo>
                      <a:pt x="795" y="153"/>
                    </a:lnTo>
                    <a:lnTo>
                      <a:pt x="783" y="137"/>
                    </a:lnTo>
                    <a:lnTo>
                      <a:pt x="76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2" name="Freeform 273"/>
              <p:cNvSpPr>
                <a:spLocks/>
              </p:cNvSpPr>
              <p:nvPr/>
            </p:nvSpPr>
            <p:spPr bwMode="auto">
              <a:xfrm>
                <a:off x="1218" y="3096"/>
                <a:ext cx="253" cy="70"/>
              </a:xfrm>
              <a:custGeom>
                <a:avLst/>
                <a:gdLst>
                  <a:gd name="T0" fmla="*/ 0 w 761"/>
                  <a:gd name="T1" fmla="*/ 0 h 208"/>
                  <a:gd name="T2" fmla="*/ 0 w 761"/>
                  <a:gd name="T3" fmla="*/ 0 h 208"/>
                  <a:gd name="T4" fmla="*/ 0 w 761"/>
                  <a:gd name="T5" fmla="*/ 0 h 208"/>
                  <a:gd name="T6" fmla="*/ 0 w 761"/>
                  <a:gd name="T7" fmla="*/ 0 h 208"/>
                  <a:gd name="T8" fmla="*/ 0 w 761"/>
                  <a:gd name="T9" fmla="*/ 0 h 208"/>
                  <a:gd name="T10" fmla="*/ 0 w 761"/>
                  <a:gd name="T11" fmla="*/ 0 h 208"/>
                  <a:gd name="T12" fmla="*/ 0 w 761"/>
                  <a:gd name="T13" fmla="*/ 0 h 208"/>
                  <a:gd name="T14" fmla="*/ 0 w 761"/>
                  <a:gd name="T15" fmla="*/ 0 h 208"/>
                  <a:gd name="T16" fmla="*/ 0 w 761"/>
                  <a:gd name="T17" fmla="*/ 0 h 208"/>
                  <a:gd name="T18" fmla="*/ 0 w 761"/>
                  <a:gd name="T19" fmla="*/ 0 h 208"/>
                  <a:gd name="T20" fmla="*/ 0 w 761"/>
                  <a:gd name="T21" fmla="*/ 0 h 208"/>
                  <a:gd name="T22" fmla="*/ 0 w 761"/>
                  <a:gd name="T23" fmla="*/ 0 h 208"/>
                  <a:gd name="T24" fmla="*/ 0 w 761"/>
                  <a:gd name="T25" fmla="*/ 0 h 208"/>
                  <a:gd name="T26" fmla="*/ 0 w 761"/>
                  <a:gd name="T27" fmla="*/ 0 h 208"/>
                  <a:gd name="T28" fmla="*/ 0 w 761"/>
                  <a:gd name="T29" fmla="*/ 0 h 208"/>
                  <a:gd name="T30" fmla="*/ 0 w 761"/>
                  <a:gd name="T31" fmla="*/ 0 h 208"/>
                  <a:gd name="T32" fmla="*/ 0 w 761"/>
                  <a:gd name="T33" fmla="*/ 0 h 208"/>
                  <a:gd name="T34" fmla="*/ 0 w 761"/>
                  <a:gd name="T35" fmla="*/ 0 h 208"/>
                  <a:gd name="T36" fmla="*/ 0 w 761"/>
                  <a:gd name="T37" fmla="*/ 0 h 208"/>
                  <a:gd name="T38" fmla="*/ 0 w 761"/>
                  <a:gd name="T39" fmla="*/ 0 h 208"/>
                  <a:gd name="T40" fmla="*/ 0 w 761"/>
                  <a:gd name="T41" fmla="*/ 0 h 208"/>
                  <a:gd name="T42" fmla="*/ 0 w 761"/>
                  <a:gd name="T43" fmla="*/ 0 h 208"/>
                  <a:gd name="T44" fmla="*/ 0 w 761"/>
                  <a:gd name="T45" fmla="*/ 0 h 208"/>
                  <a:gd name="T46" fmla="*/ 0 w 761"/>
                  <a:gd name="T47" fmla="*/ 0 h 208"/>
                  <a:gd name="T48" fmla="*/ 0 w 761"/>
                  <a:gd name="T49" fmla="*/ 0 h 208"/>
                  <a:gd name="T50" fmla="*/ 0 w 761"/>
                  <a:gd name="T51" fmla="*/ 0 h 208"/>
                  <a:gd name="T52" fmla="*/ 0 w 761"/>
                  <a:gd name="T53" fmla="*/ 0 h 208"/>
                  <a:gd name="T54" fmla="*/ 0 w 761"/>
                  <a:gd name="T55" fmla="*/ 0 h 208"/>
                  <a:gd name="T56" fmla="*/ 0 w 761"/>
                  <a:gd name="T57" fmla="*/ 0 h 208"/>
                  <a:gd name="T58" fmla="*/ 0 w 761"/>
                  <a:gd name="T59" fmla="*/ 0 h 208"/>
                  <a:gd name="T60" fmla="*/ 0 w 761"/>
                  <a:gd name="T61" fmla="*/ 0 h 208"/>
                  <a:gd name="T62" fmla="*/ 0 w 761"/>
                  <a:gd name="T63" fmla="*/ 0 h 208"/>
                  <a:gd name="T64" fmla="*/ 0 w 761"/>
                  <a:gd name="T65" fmla="*/ 0 h 208"/>
                  <a:gd name="T66" fmla="*/ 0 w 761"/>
                  <a:gd name="T67" fmla="*/ 0 h 208"/>
                  <a:gd name="T68" fmla="*/ 0 w 761"/>
                  <a:gd name="T69" fmla="*/ 0 h 208"/>
                  <a:gd name="T70" fmla="*/ 0 w 761"/>
                  <a:gd name="T71" fmla="*/ 0 h 208"/>
                  <a:gd name="T72" fmla="*/ 0 w 761"/>
                  <a:gd name="T73" fmla="*/ 0 h 208"/>
                  <a:gd name="T74" fmla="*/ 0 w 761"/>
                  <a:gd name="T75" fmla="*/ 0 h 208"/>
                  <a:gd name="T76" fmla="*/ 0 w 761"/>
                  <a:gd name="T77" fmla="*/ 0 h 208"/>
                  <a:gd name="T78" fmla="*/ 0 w 761"/>
                  <a:gd name="T79" fmla="*/ 0 h 208"/>
                  <a:gd name="T80" fmla="*/ 0 w 761"/>
                  <a:gd name="T81" fmla="*/ 0 h 208"/>
                  <a:gd name="T82" fmla="*/ 0 w 761"/>
                  <a:gd name="T83" fmla="*/ 0 h 208"/>
                  <a:gd name="T84" fmla="*/ 0 w 761"/>
                  <a:gd name="T85" fmla="*/ 0 h 208"/>
                  <a:gd name="T86" fmla="*/ 0 w 761"/>
                  <a:gd name="T87" fmla="*/ 0 h 208"/>
                  <a:gd name="T88" fmla="*/ 0 w 761"/>
                  <a:gd name="T89" fmla="*/ 0 h 208"/>
                  <a:gd name="T90" fmla="*/ 0 w 761"/>
                  <a:gd name="T91" fmla="*/ 0 h 208"/>
                  <a:gd name="T92" fmla="*/ 0 w 761"/>
                  <a:gd name="T93" fmla="*/ 0 h 208"/>
                  <a:gd name="T94" fmla="*/ 0 w 761"/>
                  <a:gd name="T95" fmla="*/ 0 h 208"/>
                  <a:gd name="T96" fmla="*/ 0 w 761"/>
                  <a:gd name="T97" fmla="*/ 0 h 208"/>
                  <a:gd name="T98" fmla="*/ 0 w 761"/>
                  <a:gd name="T99" fmla="*/ 0 h 2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61"/>
                  <a:gd name="T151" fmla="*/ 0 h 208"/>
                  <a:gd name="T152" fmla="*/ 761 w 761"/>
                  <a:gd name="T153" fmla="*/ 208 h 2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61" h="208">
                    <a:moveTo>
                      <a:pt x="51" y="111"/>
                    </a:moveTo>
                    <a:lnTo>
                      <a:pt x="65" y="99"/>
                    </a:lnTo>
                    <a:lnTo>
                      <a:pt x="80" y="87"/>
                    </a:lnTo>
                    <a:lnTo>
                      <a:pt x="96" y="75"/>
                    </a:lnTo>
                    <a:lnTo>
                      <a:pt x="113" y="65"/>
                    </a:lnTo>
                    <a:lnTo>
                      <a:pt x="131" y="55"/>
                    </a:lnTo>
                    <a:lnTo>
                      <a:pt x="150" y="46"/>
                    </a:lnTo>
                    <a:lnTo>
                      <a:pt x="170" y="37"/>
                    </a:lnTo>
                    <a:lnTo>
                      <a:pt x="191" y="30"/>
                    </a:lnTo>
                    <a:lnTo>
                      <a:pt x="213" y="23"/>
                    </a:lnTo>
                    <a:lnTo>
                      <a:pt x="236" y="17"/>
                    </a:lnTo>
                    <a:lnTo>
                      <a:pt x="259" y="12"/>
                    </a:lnTo>
                    <a:lnTo>
                      <a:pt x="282" y="7"/>
                    </a:lnTo>
                    <a:lnTo>
                      <a:pt x="307" y="4"/>
                    </a:lnTo>
                    <a:lnTo>
                      <a:pt x="331" y="2"/>
                    </a:lnTo>
                    <a:lnTo>
                      <a:pt x="355" y="0"/>
                    </a:lnTo>
                    <a:lnTo>
                      <a:pt x="381" y="0"/>
                    </a:lnTo>
                    <a:lnTo>
                      <a:pt x="406" y="0"/>
                    </a:lnTo>
                    <a:lnTo>
                      <a:pt x="431" y="2"/>
                    </a:lnTo>
                    <a:lnTo>
                      <a:pt x="455" y="4"/>
                    </a:lnTo>
                    <a:lnTo>
                      <a:pt x="478" y="7"/>
                    </a:lnTo>
                    <a:lnTo>
                      <a:pt x="503" y="12"/>
                    </a:lnTo>
                    <a:lnTo>
                      <a:pt x="525" y="17"/>
                    </a:lnTo>
                    <a:lnTo>
                      <a:pt x="547" y="23"/>
                    </a:lnTo>
                    <a:lnTo>
                      <a:pt x="570" y="30"/>
                    </a:lnTo>
                    <a:lnTo>
                      <a:pt x="591" y="37"/>
                    </a:lnTo>
                    <a:lnTo>
                      <a:pt x="611" y="46"/>
                    </a:lnTo>
                    <a:lnTo>
                      <a:pt x="630" y="55"/>
                    </a:lnTo>
                    <a:lnTo>
                      <a:pt x="648" y="65"/>
                    </a:lnTo>
                    <a:lnTo>
                      <a:pt x="665" y="75"/>
                    </a:lnTo>
                    <a:lnTo>
                      <a:pt x="681" y="87"/>
                    </a:lnTo>
                    <a:lnTo>
                      <a:pt x="696" y="99"/>
                    </a:lnTo>
                    <a:lnTo>
                      <a:pt x="709" y="111"/>
                    </a:lnTo>
                    <a:lnTo>
                      <a:pt x="720" y="123"/>
                    </a:lnTo>
                    <a:lnTo>
                      <a:pt x="730" y="135"/>
                    </a:lnTo>
                    <a:lnTo>
                      <a:pt x="737" y="146"/>
                    </a:lnTo>
                    <a:lnTo>
                      <a:pt x="744" y="158"/>
                    </a:lnTo>
                    <a:lnTo>
                      <a:pt x="751" y="171"/>
                    </a:lnTo>
                    <a:lnTo>
                      <a:pt x="755" y="182"/>
                    </a:lnTo>
                    <a:lnTo>
                      <a:pt x="759" y="195"/>
                    </a:lnTo>
                    <a:lnTo>
                      <a:pt x="761" y="208"/>
                    </a:lnTo>
                    <a:lnTo>
                      <a:pt x="0" y="208"/>
                    </a:lnTo>
                    <a:lnTo>
                      <a:pt x="2" y="195"/>
                    </a:lnTo>
                    <a:lnTo>
                      <a:pt x="6" y="182"/>
                    </a:lnTo>
                    <a:lnTo>
                      <a:pt x="11" y="171"/>
                    </a:lnTo>
                    <a:lnTo>
                      <a:pt x="16" y="158"/>
                    </a:lnTo>
                    <a:lnTo>
                      <a:pt x="24" y="146"/>
                    </a:lnTo>
                    <a:lnTo>
                      <a:pt x="31" y="135"/>
                    </a:lnTo>
                    <a:lnTo>
                      <a:pt x="41" y="123"/>
                    </a:lnTo>
                    <a:lnTo>
                      <a:pt x="51" y="111"/>
                    </a:lnTo>
                    <a:close/>
                  </a:path>
                </a:pathLst>
              </a:custGeom>
              <a:solidFill>
                <a:srgbClr val="CCA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3" name="Freeform 274"/>
              <p:cNvSpPr>
                <a:spLocks/>
              </p:cNvSpPr>
              <p:nvPr/>
            </p:nvSpPr>
            <p:spPr bwMode="auto">
              <a:xfrm>
                <a:off x="1353" y="3103"/>
                <a:ext cx="98" cy="56"/>
              </a:xfrm>
              <a:custGeom>
                <a:avLst/>
                <a:gdLst>
                  <a:gd name="T0" fmla="*/ 0 w 293"/>
                  <a:gd name="T1" fmla="*/ 0 h 167"/>
                  <a:gd name="T2" fmla="*/ 0 w 293"/>
                  <a:gd name="T3" fmla="*/ 0 h 167"/>
                  <a:gd name="T4" fmla="*/ 0 w 293"/>
                  <a:gd name="T5" fmla="*/ 0 h 167"/>
                  <a:gd name="T6" fmla="*/ 0 w 293"/>
                  <a:gd name="T7" fmla="*/ 0 h 167"/>
                  <a:gd name="T8" fmla="*/ 0 w 293"/>
                  <a:gd name="T9" fmla="*/ 0 h 167"/>
                  <a:gd name="T10" fmla="*/ 0 w 293"/>
                  <a:gd name="T11" fmla="*/ 0 h 167"/>
                  <a:gd name="T12" fmla="*/ 0 w 293"/>
                  <a:gd name="T13" fmla="*/ 0 h 167"/>
                  <a:gd name="T14" fmla="*/ 0 w 293"/>
                  <a:gd name="T15" fmla="*/ 0 h 167"/>
                  <a:gd name="T16" fmla="*/ 0 w 293"/>
                  <a:gd name="T17" fmla="*/ 0 h 167"/>
                  <a:gd name="T18" fmla="*/ 0 w 293"/>
                  <a:gd name="T19" fmla="*/ 0 h 167"/>
                  <a:gd name="T20" fmla="*/ 0 w 293"/>
                  <a:gd name="T21" fmla="*/ 0 h 167"/>
                  <a:gd name="T22" fmla="*/ 0 w 293"/>
                  <a:gd name="T23" fmla="*/ 0 h 167"/>
                  <a:gd name="T24" fmla="*/ 0 w 293"/>
                  <a:gd name="T25" fmla="*/ 0 h 167"/>
                  <a:gd name="T26" fmla="*/ 0 w 293"/>
                  <a:gd name="T27" fmla="*/ 0 h 167"/>
                  <a:gd name="T28" fmla="*/ 0 w 293"/>
                  <a:gd name="T29" fmla="*/ 0 h 167"/>
                  <a:gd name="T30" fmla="*/ 0 w 293"/>
                  <a:gd name="T31" fmla="*/ 0 h 167"/>
                  <a:gd name="T32" fmla="*/ 0 w 293"/>
                  <a:gd name="T33" fmla="*/ 0 h 167"/>
                  <a:gd name="T34" fmla="*/ 0 w 293"/>
                  <a:gd name="T35" fmla="*/ 0 h 167"/>
                  <a:gd name="T36" fmla="*/ 0 w 293"/>
                  <a:gd name="T37" fmla="*/ 0 h 167"/>
                  <a:gd name="T38" fmla="*/ 0 w 293"/>
                  <a:gd name="T39" fmla="*/ 0 h 167"/>
                  <a:gd name="T40" fmla="*/ 0 w 293"/>
                  <a:gd name="T41" fmla="*/ 0 h 167"/>
                  <a:gd name="T42" fmla="*/ 0 w 293"/>
                  <a:gd name="T43" fmla="*/ 0 h 167"/>
                  <a:gd name="T44" fmla="*/ 0 w 293"/>
                  <a:gd name="T45" fmla="*/ 0 h 167"/>
                  <a:gd name="T46" fmla="*/ 0 w 293"/>
                  <a:gd name="T47" fmla="*/ 0 h 167"/>
                  <a:gd name="T48" fmla="*/ 0 w 293"/>
                  <a:gd name="T49" fmla="*/ 0 h 167"/>
                  <a:gd name="T50" fmla="*/ 0 w 293"/>
                  <a:gd name="T51" fmla="*/ 0 h 167"/>
                  <a:gd name="T52" fmla="*/ 0 w 293"/>
                  <a:gd name="T53" fmla="*/ 0 h 167"/>
                  <a:gd name="T54" fmla="*/ 0 w 293"/>
                  <a:gd name="T55" fmla="*/ 0 h 167"/>
                  <a:gd name="T56" fmla="*/ 0 w 293"/>
                  <a:gd name="T57" fmla="*/ 0 h 167"/>
                  <a:gd name="T58" fmla="*/ 0 w 293"/>
                  <a:gd name="T59" fmla="*/ 0 h 167"/>
                  <a:gd name="T60" fmla="*/ 0 w 293"/>
                  <a:gd name="T61" fmla="*/ 0 h 167"/>
                  <a:gd name="T62" fmla="*/ 0 w 293"/>
                  <a:gd name="T63" fmla="*/ 0 h 167"/>
                  <a:gd name="T64" fmla="*/ 0 w 293"/>
                  <a:gd name="T65" fmla="*/ 0 h 167"/>
                  <a:gd name="T66" fmla="*/ 0 w 293"/>
                  <a:gd name="T67" fmla="*/ 0 h 167"/>
                  <a:gd name="T68" fmla="*/ 0 w 293"/>
                  <a:gd name="T69" fmla="*/ 0 h 167"/>
                  <a:gd name="T70" fmla="*/ 0 w 293"/>
                  <a:gd name="T71" fmla="*/ 0 h 167"/>
                  <a:gd name="T72" fmla="*/ 0 w 293"/>
                  <a:gd name="T73" fmla="*/ 0 h 167"/>
                  <a:gd name="T74" fmla="*/ 0 w 293"/>
                  <a:gd name="T75" fmla="*/ 0 h 167"/>
                  <a:gd name="T76" fmla="*/ 0 w 293"/>
                  <a:gd name="T77" fmla="*/ 0 h 167"/>
                  <a:gd name="T78" fmla="*/ 0 w 293"/>
                  <a:gd name="T79" fmla="*/ 0 h 167"/>
                  <a:gd name="T80" fmla="*/ 0 w 293"/>
                  <a:gd name="T81" fmla="*/ 0 h 167"/>
                  <a:gd name="T82" fmla="*/ 0 w 293"/>
                  <a:gd name="T83" fmla="*/ 0 h 167"/>
                  <a:gd name="T84" fmla="*/ 0 w 293"/>
                  <a:gd name="T85" fmla="*/ 0 h 167"/>
                  <a:gd name="T86" fmla="*/ 0 w 293"/>
                  <a:gd name="T87" fmla="*/ 0 h 167"/>
                  <a:gd name="T88" fmla="*/ 0 w 293"/>
                  <a:gd name="T89" fmla="*/ 0 h 167"/>
                  <a:gd name="T90" fmla="*/ 0 w 293"/>
                  <a:gd name="T91" fmla="*/ 0 h 167"/>
                  <a:gd name="T92" fmla="*/ 0 w 293"/>
                  <a:gd name="T93" fmla="*/ 0 h 167"/>
                  <a:gd name="T94" fmla="*/ 0 w 293"/>
                  <a:gd name="T95" fmla="*/ 0 h 167"/>
                  <a:gd name="T96" fmla="*/ 0 w 293"/>
                  <a:gd name="T97" fmla="*/ 0 h 167"/>
                  <a:gd name="T98" fmla="*/ 0 w 293"/>
                  <a:gd name="T99" fmla="*/ 0 h 1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93"/>
                  <a:gd name="T151" fmla="*/ 0 h 167"/>
                  <a:gd name="T152" fmla="*/ 293 w 293"/>
                  <a:gd name="T153" fmla="*/ 167 h 1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93" h="167">
                    <a:moveTo>
                      <a:pt x="11" y="3"/>
                    </a:moveTo>
                    <a:lnTo>
                      <a:pt x="30" y="10"/>
                    </a:lnTo>
                    <a:lnTo>
                      <a:pt x="49" y="16"/>
                    </a:lnTo>
                    <a:lnTo>
                      <a:pt x="67" y="23"/>
                    </a:lnTo>
                    <a:lnTo>
                      <a:pt x="85" y="31"/>
                    </a:lnTo>
                    <a:lnTo>
                      <a:pt x="102" y="39"/>
                    </a:lnTo>
                    <a:lnTo>
                      <a:pt x="118" y="49"/>
                    </a:lnTo>
                    <a:lnTo>
                      <a:pt x="135" y="58"/>
                    </a:lnTo>
                    <a:lnTo>
                      <a:pt x="150" y="68"/>
                    </a:lnTo>
                    <a:lnTo>
                      <a:pt x="165" y="79"/>
                    </a:lnTo>
                    <a:lnTo>
                      <a:pt x="177" y="89"/>
                    </a:lnTo>
                    <a:lnTo>
                      <a:pt x="190" y="101"/>
                    </a:lnTo>
                    <a:lnTo>
                      <a:pt x="203" y="112"/>
                    </a:lnTo>
                    <a:lnTo>
                      <a:pt x="213" y="124"/>
                    </a:lnTo>
                    <a:lnTo>
                      <a:pt x="223" y="136"/>
                    </a:lnTo>
                    <a:lnTo>
                      <a:pt x="232" y="149"/>
                    </a:lnTo>
                    <a:lnTo>
                      <a:pt x="240" y="161"/>
                    </a:lnTo>
                    <a:lnTo>
                      <a:pt x="241" y="162"/>
                    </a:lnTo>
                    <a:lnTo>
                      <a:pt x="241" y="163"/>
                    </a:lnTo>
                    <a:lnTo>
                      <a:pt x="241" y="165"/>
                    </a:lnTo>
                    <a:lnTo>
                      <a:pt x="242" y="167"/>
                    </a:lnTo>
                    <a:lnTo>
                      <a:pt x="293" y="167"/>
                    </a:lnTo>
                    <a:lnTo>
                      <a:pt x="291" y="157"/>
                    </a:lnTo>
                    <a:lnTo>
                      <a:pt x="288" y="146"/>
                    </a:lnTo>
                    <a:lnTo>
                      <a:pt x="284" y="137"/>
                    </a:lnTo>
                    <a:lnTo>
                      <a:pt x="279" y="127"/>
                    </a:lnTo>
                    <a:lnTo>
                      <a:pt x="274" y="118"/>
                    </a:lnTo>
                    <a:lnTo>
                      <a:pt x="267" y="108"/>
                    </a:lnTo>
                    <a:lnTo>
                      <a:pt x="260" y="99"/>
                    </a:lnTo>
                    <a:lnTo>
                      <a:pt x="252" y="90"/>
                    </a:lnTo>
                    <a:lnTo>
                      <a:pt x="241" y="81"/>
                    </a:lnTo>
                    <a:lnTo>
                      <a:pt x="229" y="71"/>
                    </a:lnTo>
                    <a:lnTo>
                      <a:pt x="218" y="62"/>
                    </a:lnTo>
                    <a:lnTo>
                      <a:pt x="204" y="54"/>
                    </a:lnTo>
                    <a:lnTo>
                      <a:pt x="190" y="46"/>
                    </a:lnTo>
                    <a:lnTo>
                      <a:pt x="175" y="38"/>
                    </a:lnTo>
                    <a:lnTo>
                      <a:pt x="160" y="32"/>
                    </a:lnTo>
                    <a:lnTo>
                      <a:pt x="145" y="26"/>
                    </a:lnTo>
                    <a:lnTo>
                      <a:pt x="128" y="20"/>
                    </a:lnTo>
                    <a:lnTo>
                      <a:pt x="111" y="16"/>
                    </a:lnTo>
                    <a:lnTo>
                      <a:pt x="93" y="12"/>
                    </a:lnTo>
                    <a:lnTo>
                      <a:pt x="76" y="8"/>
                    </a:lnTo>
                    <a:lnTo>
                      <a:pt x="57" y="5"/>
                    </a:lnTo>
                    <a:lnTo>
                      <a:pt x="39" y="2"/>
                    </a:lnTo>
                    <a:lnTo>
                      <a:pt x="19" y="1"/>
                    </a:lnTo>
                    <a:lnTo>
                      <a:pt x="0" y="0"/>
                    </a:lnTo>
                    <a:lnTo>
                      <a:pt x="2" y="1"/>
                    </a:lnTo>
                    <a:lnTo>
                      <a:pt x="6" y="1"/>
                    </a:lnTo>
                    <a:lnTo>
                      <a:pt x="9" y="2"/>
                    </a:ln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4" name="Freeform 275"/>
              <p:cNvSpPr>
                <a:spLocks/>
              </p:cNvSpPr>
              <p:nvPr/>
            </p:nvSpPr>
            <p:spPr bwMode="auto">
              <a:xfrm>
                <a:off x="1208" y="2967"/>
                <a:ext cx="49" cy="75"/>
              </a:xfrm>
              <a:custGeom>
                <a:avLst/>
                <a:gdLst>
                  <a:gd name="T0" fmla="*/ 0 w 145"/>
                  <a:gd name="T1" fmla="*/ 0 h 223"/>
                  <a:gd name="T2" fmla="*/ 0 w 145"/>
                  <a:gd name="T3" fmla="*/ 0 h 223"/>
                  <a:gd name="T4" fmla="*/ 0 w 145"/>
                  <a:gd name="T5" fmla="*/ 0 h 223"/>
                  <a:gd name="T6" fmla="*/ 0 w 145"/>
                  <a:gd name="T7" fmla="*/ 0 h 223"/>
                  <a:gd name="T8" fmla="*/ 0 w 145"/>
                  <a:gd name="T9" fmla="*/ 0 h 223"/>
                  <a:gd name="T10" fmla="*/ 0 w 145"/>
                  <a:gd name="T11" fmla="*/ 0 h 223"/>
                  <a:gd name="T12" fmla="*/ 0 w 145"/>
                  <a:gd name="T13" fmla="*/ 0 h 223"/>
                  <a:gd name="T14" fmla="*/ 0 w 145"/>
                  <a:gd name="T15" fmla="*/ 0 h 223"/>
                  <a:gd name="T16" fmla="*/ 0 w 145"/>
                  <a:gd name="T17" fmla="*/ 0 h 223"/>
                  <a:gd name="T18" fmla="*/ 0 w 145"/>
                  <a:gd name="T19" fmla="*/ 0 h 223"/>
                  <a:gd name="T20" fmla="*/ 0 w 145"/>
                  <a:gd name="T21" fmla="*/ 0 h 223"/>
                  <a:gd name="T22" fmla="*/ 0 w 145"/>
                  <a:gd name="T23" fmla="*/ 0 h 223"/>
                  <a:gd name="T24" fmla="*/ 0 w 145"/>
                  <a:gd name="T25" fmla="*/ 0 h 223"/>
                  <a:gd name="T26" fmla="*/ 0 w 145"/>
                  <a:gd name="T27" fmla="*/ 0 h 223"/>
                  <a:gd name="T28" fmla="*/ 0 w 145"/>
                  <a:gd name="T29" fmla="*/ 0 h 223"/>
                  <a:gd name="T30" fmla="*/ 0 w 145"/>
                  <a:gd name="T31" fmla="*/ 0 h 223"/>
                  <a:gd name="T32" fmla="*/ 0 w 145"/>
                  <a:gd name="T33" fmla="*/ 0 h 223"/>
                  <a:gd name="T34" fmla="*/ 0 w 145"/>
                  <a:gd name="T35" fmla="*/ 0 h 223"/>
                  <a:gd name="T36" fmla="*/ 0 w 145"/>
                  <a:gd name="T37" fmla="*/ 0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3"/>
                  <a:gd name="T59" fmla="*/ 145 w 145"/>
                  <a:gd name="T60" fmla="*/ 223 h 2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3">
                    <a:moveTo>
                      <a:pt x="91" y="9"/>
                    </a:moveTo>
                    <a:lnTo>
                      <a:pt x="94" y="39"/>
                    </a:lnTo>
                    <a:lnTo>
                      <a:pt x="92" y="69"/>
                    </a:lnTo>
                    <a:lnTo>
                      <a:pt x="86" y="99"/>
                    </a:lnTo>
                    <a:lnTo>
                      <a:pt x="76" y="127"/>
                    </a:lnTo>
                    <a:lnTo>
                      <a:pt x="62" y="154"/>
                    </a:lnTo>
                    <a:lnTo>
                      <a:pt x="44" y="179"/>
                    </a:lnTo>
                    <a:lnTo>
                      <a:pt x="24" y="203"/>
                    </a:lnTo>
                    <a:lnTo>
                      <a:pt x="0" y="223"/>
                    </a:lnTo>
                    <a:lnTo>
                      <a:pt x="33" y="207"/>
                    </a:lnTo>
                    <a:lnTo>
                      <a:pt x="62" y="186"/>
                    </a:lnTo>
                    <a:lnTo>
                      <a:pt x="89" y="161"/>
                    </a:lnTo>
                    <a:lnTo>
                      <a:pt x="110" y="134"/>
                    </a:lnTo>
                    <a:lnTo>
                      <a:pt x="127" y="103"/>
                    </a:lnTo>
                    <a:lnTo>
                      <a:pt x="139" y="70"/>
                    </a:lnTo>
                    <a:lnTo>
                      <a:pt x="145" y="36"/>
                    </a:lnTo>
                    <a:lnTo>
                      <a:pt x="145" y="0"/>
                    </a:lnTo>
                    <a:lnTo>
                      <a:pt x="124" y="2"/>
                    </a:lnTo>
                    <a:lnTo>
                      <a:pt x="9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5" name="Freeform 276"/>
              <p:cNvSpPr>
                <a:spLocks/>
              </p:cNvSpPr>
              <p:nvPr/>
            </p:nvSpPr>
            <p:spPr bwMode="auto">
              <a:xfrm>
                <a:off x="1284" y="3147"/>
                <a:ext cx="167" cy="12"/>
              </a:xfrm>
              <a:custGeom>
                <a:avLst/>
                <a:gdLst>
                  <a:gd name="T0" fmla="*/ 0 w 501"/>
                  <a:gd name="T1" fmla="*/ 0 h 34"/>
                  <a:gd name="T2" fmla="*/ 0 w 501"/>
                  <a:gd name="T3" fmla="*/ 0 h 34"/>
                  <a:gd name="T4" fmla="*/ 0 w 501"/>
                  <a:gd name="T5" fmla="*/ 0 h 34"/>
                  <a:gd name="T6" fmla="*/ 0 w 501"/>
                  <a:gd name="T7" fmla="*/ 0 h 34"/>
                  <a:gd name="T8" fmla="*/ 0 60000 65536"/>
                  <a:gd name="T9" fmla="*/ 0 60000 65536"/>
                  <a:gd name="T10" fmla="*/ 0 60000 65536"/>
                  <a:gd name="T11" fmla="*/ 0 60000 65536"/>
                  <a:gd name="T12" fmla="*/ 0 w 501"/>
                  <a:gd name="T13" fmla="*/ 0 h 34"/>
                  <a:gd name="T14" fmla="*/ 501 w 501"/>
                  <a:gd name="T15" fmla="*/ 34 h 34"/>
                </a:gdLst>
                <a:ahLst/>
                <a:cxnLst>
                  <a:cxn ang="T8">
                    <a:pos x="T0" y="T1"/>
                  </a:cxn>
                  <a:cxn ang="T9">
                    <a:pos x="T2" y="T3"/>
                  </a:cxn>
                  <a:cxn ang="T10">
                    <a:pos x="T4" y="T5"/>
                  </a:cxn>
                  <a:cxn ang="T11">
                    <a:pos x="T6" y="T7"/>
                  </a:cxn>
                </a:cxnLst>
                <a:rect l="T12" t="T13" r="T14" b="T15"/>
                <a:pathLst>
                  <a:path w="501" h="34">
                    <a:moveTo>
                      <a:pt x="501" y="34"/>
                    </a:moveTo>
                    <a:lnTo>
                      <a:pt x="0" y="34"/>
                    </a:lnTo>
                    <a:lnTo>
                      <a:pt x="456" y="0"/>
                    </a:lnTo>
                    <a:lnTo>
                      <a:pt x="501"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6" name="Freeform 277"/>
              <p:cNvSpPr>
                <a:spLocks/>
              </p:cNvSpPr>
              <p:nvPr/>
            </p:nvSpPr>
            <p:spPr bwMode="auto">
              <a:xfrm>
                <a:off x="1149" y="2967"/>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7"/>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7" name="Freeform 278"/>
              <p:cNvSpPr>
                <a:spLocks/>
              </p:cNvSpPr>
              <p:nvPr/>
            </p:nvSpPr>
            <p:spPr bwMode="auto">
              <a:xfrm>
                <a:off x="1556" y="2906"/>
                <a:ext cx="48" cy="75"/>
              </a:xfrm>
              <a:custGeom>
                <a:avLst/>
                <a:gdLst>
                  <a:gd name="T0" fmla="*/ 0 w 145"/>
                  <a:gd name="T1" fmla="*/ 0 h 224"/>
                  <a:gd name="T2" fmla="*/ 0 w 145"/>
                  <a:gd name="T3" fmla="*/ 0 h 224"/>
                  <a:gd name="T4" fmla="*/ 0 w 145"/>
                  <a:gd name="T5" fmla="*/ 0 h 224"/>
                  <a:gd name="T6" fmla="*/ 0 w 145"/>
                  <a:gd name="T7" fmla="*/ 0 h 224"/>
                  <a:gd name="T8" fmla="*/ 0 w 145"/>
                  <a:gd name="T9" fmla="*/ 0 h 224"/>
                  <a:gd name="T10" fmla="*/ 0 w 145"/>
                  <a:gd name="T11" fmla="*/ 0 h 224"/>
                  <a:gd name="T12" fmla="*/ 0 w 145"/>
                  <a:gd name="T13" fmla="*/ 0 h 224"/>
                  <a:gd name="T14" fmla="*/ 0 w 145"/>
                  <a:gd name="T15" fmla="*/ 0 h 224"/>
                  <a:gd name="T16" fmla="*/ 0 w 145"/>
                  <a:gd name="T17" fmla="*/ 0 h 224"/>
                  <a:gd name="T18" fmla="*/ 0 w 145"/>
                  <a:gd name="T19" fmla="*/ 0 h 224"/>
                  <a:gd name="T20" fmla="*/ 0 w 145"/>
                  <a:gd name="T21" fmla="*/ 0 h 224"/>
                  <a:gd name="T22" fmla="*/ 0 w 145"/>
                  <a:gd name="T23" fmla="*/ 0 h 224"/>
                  <a:gd name="T24" fmla="*/ 0 w 145"/>
                  <a:gd name="T25" fmla="*/ 0 h 224"/>
                  <a:gd name="T26" fmla="*/ 0 w 145"/>
                  <a:gd name="T27" fmla="*/ 0 h 224"/>
                  <a:gd name="T28" fmla="*/ 0 w 145"/>
                  <a:gd name="T29" fmla="*/ 0 h 224"/>
                  <a:gd name="T30" fmla="*/ 0 w 145"/>
                  <a:gd name="T31" fmla="*/ 0 h 224"/>
                  <a:gd name="T32" fmla="*/ 0 w 145"/>
                  <a:gd name="T33" fmla="*/ 0 h 224"/>
                  <a:gd name="T34" fmla="*/ 0 w 145"/>
                  <a:gd name="T35" fmla="*/ 0 h 224"/>
                  <a:gd name="T36" fmla="*/ 0 w 145"/>
                  <a:gd name="T37" fmla="*/ 0 h 2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224"/>
                  <a:gd name="T59" fmla="*/ 145 w 145"/>
                  <a:gd name="T60" fmla="*/ 224 h 2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224">
                    <a:moveTo>
                      <a:pt x="92" y="8"/>
                    </a:moveTo>
                    <a:lnTo>
                      <a:pt x="94" y="39"/>
                    </a:lnTo>
                    <a:lnTo>
                      <a:pt x="93" y="69"/>
                    </a:lnTo>
                    <a:lnTo>
                      <a:pt x="87" y="98"/>
                    </a:lnTo>
                    <a:lnTo>
                      <a:pt x="76" y="127"/>
                    </a:lnTo>
                    <a:lnTo>
                      <a:pt x="62" y="154"/>
                    </a:lnTo>
                    <a:lnTo>
                      <a:pt x="45" y="180"/>
                    </a:lnTo>
                    <a:lnTo>
                      <a:pt x="24" y="203"/>
                    </a:lnTo>
                    <a:lnTo>
                      <a:pt x="0" y="224"/>
                    </a:lnTo>
                    <a:lnTo>
                      <a:pt x="33" y="207"/>
                    </a:lnTo>
                    <a:lnTo>
                      <a:pt x="63" y="186"/>
                    </a:lnTo>
                    <a:lnTo>
                      <a:pt x="89" y="162"/>
                    </a:lnTo>
                    <a:lnTo>
                      <a:pt x="111" y="134"/>
                    </a:lnTo>
                    <a:lnTo>
                      <a:pt x="127" y="103"/>
                    </a:lnTo>
                    <a:lnTo>
                      <a:pt x="139" y="70"/>
                    </a:lnTo>
                    <a:lnTo>
                      <a:pt x="145" y="36"/>
                    </a:lnTo>
                    <a:lnTo>
                      <a:pt x="145" y="0"/>
                    </a:lnTo>
                    <a:lnTo>
                      <a:pt x="125" y="3"/>
                    </a:lnTo>
                    <a:lnTo>
                      <a:pt x="9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8" name="Freeform 279"/>
              <p:cNvSpPr>
                <a:spLocks/>
              </p:cNvSpPr>
              <p:nvPr/>
            </p:nvSpPr>
            <p:spPr bwMode="auto">
              <a:xfrm>
                <a:off x="1496" y="2906"/>
                <a:ext cx="108" cy="19"/>
              </a:xfrm>
              <a:custGeom>
                <a:avLst/>
                <a:gdLst>
                  <a:gd name="T0" fmla="*/ 0 w 324"/>
                  <a:gd name="T1" fmla="*/ 0 h 57"/>
                  <a:gd name="T2" fmla="*/ 0 w 324"/>
                  <a:gd name="T3" fmla="*/ 0 h 57"/>
                  <a:gd name="T4" fmla="*/ 0 w 324"/>
                  <a:gd name="T5" fmla="*/ 0 h 57"/>
                  <a:gd name="T6" fmla="*/ 0 w 324"/>
                  <a:gd name="T7" fmla="*/ 0 h 57"/>
                  <a:gd name="T8" fmla="*/ 0 60000 65536"/>
                  <a:gd name="T9" fmla="*/ 0 60000 65536"/>
                  <a:gd name="T10" fmla="*/ 0 60000 65536"/>
                  <a:gd name="T11" fmla="*/ 0 60000 65536"/>
                  <a:gd name="T12" fmla="*/ 0 w 324"/>
                  <a:gd name="T13" fmla="*/ 0 h 57"/>
                  <a:gd name="T14" fmla="*/ 324 w 324"/>
                  <a:gd name="T15" fmla="*/ 57 h 57"/>
                </a:gdLst>
                <a:ahLst/>
                <a:cxnLst>
                  <a:cxn ang="T8">
                    <a:pos x="T0" y="T1"/>
                  </a:cxn>
                  <a:cxn ang="T9">
                    <a:pos x="T2" y="T3"/>
                  </a:cxn>
                  <a:cxn ang="T10">
                    <a:pos x="T4" y="T5"/>
                  </a:cxn>
                  <a:cxn ang="T11">
                    <a:pos x="T6" y="T7"/>
                  </a:cxn>
                </a:cxnLst>
                <a:rect l="T12" t="T13" r="T14" b="T15"/>
                <a:pathLst>
                  <a:path w="324" h="57">
                    <a:moveTo>
                      <a:pt x="324" y="0"/>
                    </a:moveTo>
                    <a:lnTo>
                      <a:pt x="0" y="57"/>
                    </a:lnTo>
                    <a:lnTo>
                      <a:pt x="303" y="46"/>
                    </a:lnTo>
                    <a:lnTo>
                      <a:pt x="3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29" name="Freeform 280"/>
              <p:cNvSpPr>
                <a:spLocks/>
              </p:cNvSpPr>
              <p:nvPr/>
            </p:nvSpPr>
            <p:spPr bwMode="auto">
              <a:xfrm>
                <a:off x="1345" y="2867"/>
                <a:ext cx="9" cy="202"/>
              </a:xfrm>
              <a:custGeom>
                <a:avLst/>
                <a:gdLst>
                  <a:gd name="T0" fmla="*/ 0 w 28"/>
                  <a:gd name="T1" fmla="*/ 0 h 608"/>
                  <a:gd name="T2" fmla="*/ 0 w 28"/>
                  <a:gd name="T3" fmla="*/ 0 h 608"/>
                  <a:gd name="T4" fmla="*/ 0 w 28"/>
                  <a:gd name="T5" fmla="*/ 0 h 608"/>
                  <a:gd name="T6" fmla="*/ 0 w 28"/>
                  <a:gd name="T7" fmla="*/ 0 h 608"/>
                  <a:gd name="T8" fmla="*/ 0 60000 65536"/>
                  <a:gd name="T9" fmla="*/ 0 60000 65536"/>
                  <a:gd name="T10" fmla="*/ 0 60000 65536"/>
                  <a:gd name="T11" fmla="*/ 0 60000 65536"/>
                  <a:gd name="T12" fmla="*/ 0 w 28"/>
                  <a:gd name="T13" fmla="*/ 0 h 608"/>
                  <a:gd name="T14" fmla="*/ 28 w 28"/>
                  <a:gd name="T15" fmla="*/ 608 h 608"/>
                </a:gdLst>
                <a:ahLst/>
                <a:cxnLst>
                  <a:cxn ang="T8">
                    <a:pos x="T0" y="T1"/>
                  </a:cxn>
                  <a:cxn ang="T9">
                    <a:pos x="T2" y="T3"/>
                  </a:cxn>
                  <a:cxn ang="T10">
                    <a:pos x="T4" y="T5"/>
                  </a:cxn>
                  <a:cxn ang="T11">
                    <a:pos x="T6" y="T7"/>
                  </a:cxn>
                </a:cxnLst>
                <a:rect l="T12" t="T13" r="T14" b="T15"/>
                <a:pathLst>
                  <a:path w="28" h="608">
                    <a:moveTo>
                      <a:pt x="0" y="0"/>
                    </a:moveTo>
                    <a:lnTo>
                      <a:pt x="0" y="608"/>
                    </a:lnTo>
                    <a:lnTo>
                      <a:pt x="28"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30" name="Freeform 281"/>
              <p:cNvSpPr>
                <a:spLocks/>
              </p:cNvSpPr>
              <p:nvPr/>
            </p:nvSpPr>
            <p:spPr bwMode="auto">
              <a:xfrm>
                <a:off x="1342" y="2771"/>
                <a:ext cx="10" cy="10"/>
              </a:xfrm>
              <a:custGeom>
                <a:avLst/>
                <a:gdLst>
                  <a:gd name="T0" fmla="*/ 0 w 30"/>
                  <a:gd name="T1" fmla="*/ 0 h 29"/>
                  <a:gd name="T2" fmla="*/ 0 w 30"/>
                  <a:gd name="T3" fmla="*/ 0 h 29"/>
                  <a:gd name="T4" fmla="*/ 0 w 30"/>
                  <a:gd name="T5" fmla="*/ 0 h 29"/>
                  <a:gd name="T6" fmla="*/ 0 w 30"/>
                  <a:gd name="T7" fmla="*/ 0 h 29"/>
                  <a:gd name="T8" fmla="*/ 0 w 30"/>
                  <a:gd name="T9" fmla="*/ 0 h 29"/>
                  <a:gd name="T10" fmla="*/ 0 w 30"/>
                  <a:gd name="T11" fmla="*/ 0 h 29"/>
                  <a:gd name="T12" fmla="*/ 0 w 30"/>
                  <a:gd name="T13" fmla="*/ 0 h 29"/>
                  <a:gd name="T14" fmla="*/ 0 w 30"/>
                  <a:gd name="T15" fmla="*/ 0 h 29"/>
                  <a:gd name="T16" fmla="*/ 0 w 30"/>
                  <a:gd name="T17" fmla="*/ 0 h 29"/>
                  <a:gd name="T18" fmla="*/ 0 w 30"/>
                  <a:gd name="T19" fmla="*/ 0 h 29"/>
                  <a:gd name="T20" fmla="*/ 0 w 30"/>
                  <a:gd name="T21" fmla="*/ 0 h 29"/>
                  <a:gd name="T22" fmla="*/ 0 w 30"/>
                  <a:gd name="T23" fmla="*/ 0 h 29"/>
                  <a:gd name="T24" fmla="*/ 0 w 30"/>
                  <a:gd name="T25" fmla="*/ 0 h 29"/>
                  <a:gd name="T26" fmla="*/ 0 w 30"/>
                  <a:gd name="T27" fmla="*/ 0 h 29"/>
                  <a:gd name="T28" fmla="*/ 0 w 30"/>
                  <a:gd name="T29" fmla="*/ 0 h 29"/>
                  <a:gd name="T30" fmla="*/ 0 w 30"/>
                  <a:gd name="T31" fmla="*/ 0 h 29"/>
                  <a:gd name="T32" fmla="*/ 0 w 30"/>
                  <a:gd name="T33" fmla="*/ 0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29"/>
                  <a:gd name="T53" fmla="*/ 30 w 30"/>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29">
                    <a:moveTo>
                      <a:pt x="15" y="29"/>
                    </a:moveTo>
                    <a:lnTo>
                      <a:pt x="22" y="28"/>
                    </a:lnTo>
                    <a:lnTo>
                      <a:pt x="26" y="25"/>
                    </a:lnTo>
                    <a:lnTo>
                      <a:pt x="29" y="21"/>
                    </a:lnTo>
                    <a:lnTo>
                      <a:pt x="30" y="15"/>
                    </a:lnTo>
                    <a:lnTo>
                      <a:pt x="29" y="8"/>
                    </a:lnTo>
                    <a:lnTo>
                      <a:pt x="26" y="4"/>
                    </a:lnTo>
                    <a:lnTo>
                      <a:pt x="22" y="1"/>
                    </a:lnTo>
                    <a:lnTo>
                      <a:pt x="15" y="0"/>
                    </a:lnTo>
                    <a:lnTo>
                      <a:pt x="9" y="1"/>
                    </a:lnTo>
                    <a:lnTo>
                      <a:pt x="5" y="4"/>
                    </a:lnTo>
                    <a:lnTo>
                      <a:pt x="1" y="8"/>
                    </a:lnTo>
                    <a:lnTo>
                      <a:pt x="0" y="15"/>
                    </a:lnTo>
                    <a:lnTo>
                      <a:pt x="1" y="21"/>
                    </a:lnTo>
                    <a:lnTo>
                      <a:pt x="5" y="25"/>
                    </a:lnTo>
                    <a:lnTo>
                      <a:pt x="9" y="28"/>
                    </a:lnTo>
                    <a:lnTo>
                      <a:pt x="15"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31" name="Freeform 282"/>
              <p:cNvSpPr>
                <a:spLocks/>
              </p:cNvSpPr>
              <p:nvPr/>
            </p:nvSpPr>
            <p:spPr bwMode="auto">
              <a:xfrm>
                <a:off x="1380" y="2810"/>
                <a:ext cx="153" cy="26"/>
              </a:xfrm>
              <a:custGeom>
                <a:avLst/>
                <a:gdLst>
                  <a:gd name="T0" fmla="*/ 0 w 459"/>
                  <a:gd name="T1" fmla="*/ 0 h 80"/>
                  <a:gd name="T2" fmla="*/ 0 w 459"/>
                  <a:gd name="T3" fmla="*/ 0 h 80"/>
                  <a:gd name="T4" fmla="*/ 0 w 459"/>
                  <a:gd name="T5" fmla="*/ 0 h 80"/>
                  <a:gd name="T6" fmla="*/ 0 w 459"/>
                  <a:gd name="T7" fmla="*/ 0 h 80"/>
                  <a:gd name="T8" fmla="*/ 0 60000 65536"/>
                  <a:gd name="T9" fmla="*/ 0 60000 65536"/>
                  <a:gd name="T10" fmla="*/ 0 60000 65536"/>
                  <a:gd name="T11" fmla="*/ 0 60000 65536"/>
                  <a:gd name="T12" fmla="*/ 0 w 459"/>
                  <a:gd name="T13" fmla="*/ 0 h 80"/>
                  <a:gd name="T14" fmla="*/ 459 w 459"/>
                  <a:gd name="T15" fmla="*/ 80 h 80"/>
                </a:gdLst>
                <a:ahLst/>
                <a:cxnLst>
                  <a:cxn ang="T8">
                    <a:pos x="T0" y="T1"/>
                  </a:cxn>
                  <a:cxn ang="T9">
                    <a:pos x="T2" y="T3"/>
                  </a:cxn>
                  <a:cxn ang="T10">
                    <a:pos x="T4" y="T5"/>
                  </a:cxn>
                  <a:cxn ang="T11">
                    <a:pos x="T6" y="T7"/>
                  </a:cxn>
                </a:cxnLst>
                <a:rect l="T12" t="T13" r="T14" b="T15"/>
                <a:pathLst>
                  <a:path w="459" h="80">
                    <a:moveTo>
                      <a:pt x="459" y="31"/>
                    </a:moveTo>
                    <a:lnTo>
                      <a:pt x="454" y="0"/>
                    </a:lnTo>
                    <a:lnTo>
                      <a:pt x="0" y="80"/>
                    </a:lnTo>
                    <a:lnTo>
                      <a:pt x="45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2890" name="Freeform 283"/>
            <p:cNvSpPr>
              <a:spLocks/>
            </p:cNvSpPr>
            <p:nvPr/>
          </p:nvSpPr>
          <p:spPr bwMode="auto">
            <a:xfrm>
              <a:off x="3714" y="660"/>
              <a:ext cx="312" cy="101"/>
            </a:xfrm>
            <a:custGeom>
              <a:avLst/>
              <a:gdLst>
                <a:gd name="T0" fmla="*/ 0 w 422"/>
                <a:gd name="T1" fmla="*/ 3 h 136"/>
                <a:gd name="T2" fmla="*/ 1 w 422"/>
                <a:gd name="T3" fmla="*/ 1 h 136"/>
                <a:gd name="T4" fmla="*/ 2 w 422"/>
                <a:gd name="T5" fmla="*/ 5 h 136"/>
                <a:gd name="T6" fmla="*/ 4 w 422"/>
                <a:gd name="T7" fmla="*/ 1 h 136"/>
                <a:gd name="T8" fmla="*/ 4 w 422"/>
                <a:gd name="T9" fmla="*/ 5 h 136"/>
                <a:gd name="T10" fmla="*/ 5 w 422"/>
                <a:gd name="T11" fmla="*/ 3 h 136"/>
                <a:gd name="T12" fmla="*/ 5 w 422"/>
                <a:gd name="T13" fmla="*/ 1 h 136"/>
                <a:gd name="T14" fmla="*/ 7 w 422"/>
                <a:gd name="T15" fmla="*/ 2 h 136"/>
                <a:gd name="T16" fmla="*/ 9 w 422"/>
                <a:gd name="T17" fmla="*/ 4 h 136"/>
                <a:gd name="T18" fmla="*/ 10 w 422"/>
                <a:gd name="T19" fmla="*/ 1 h 136"/>
                <a:gd name="T20" fmla="*/ 12 w 422"/>
                <a:gd name="T21" fmla="*/ 4 h 136"/>
                <a:gd name="T22" fmla="*/ 13 w 422"/>
                <a:gd name="T23" fmla="*/ 1 h 136"/>
                <a:gd name="T24" fmla="*/ 15 w 422"/>
                <a:gd name="T25" fmla="*/ 1 h 136"/>
                <a:gd name="T26" fmla="*/ 16 w 422"/>
                <a:gd name="T27" fmla="*/ 4 h 1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2"/>
                <a:gd name="T43" fmla="*/ 0 h 136"/>
                <a:gd name="T44" fmla="*/ 422 w 422"/>
                <a:gd name="T45" fmla="*/ 136 h 1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2" h="136">
                  <a:moveTo>
                    <a:pt x="0" y="80"/>
                  </a:moveTo>
                  <a:cubicBezTo>
                    <a:pt x="5" y="68"/>
                    <a:pt x="20" y="0"/>
                    <a:pt x="29" y="9"/>
                  </a:cubicBezTo>
                  <a:cubicBezTo>
                    <a:pt x="38" y="18"/>
                    <a:pt x="42" y="136"/>
                    <a:pt x="53" y="135"/>
                  </a:cubicBezTo>
                  <a:cubicBezTo>
                    <a:pt x="64" y="134"/>
                    <a:pt x="85" y="5"/>
                    <a:pt x="95" y="3"/>
                  </a:cubicBezTo>
                  <a:cubicBezTo>
                    <a:pt x="105" y="1"/>
                    <a:pt x="103" y="111"/>
                    <a:pt x="112" y="122"/>
                  </a:cubicBezTo>
                  <a:cubicBezTo>
                    <a:pt x="121" y="133"/>
                    <a:pt x="141" y="90"/>
                    <a:pt x="147" y="71"/>
                  </a:cubicBezTo>
                  <a:cubicBezTo>
                    <a:pt x="152" y="53"/>
                    <a:pt x="141" y="14"/>
                    <a:pt x="147" y="11"/>
                  </a:cubicBezTo>
                  <a:cubicBezTo>
                    <a:pt x="152" y="9"/>
                    <a:pt x="165" y="36"/>
                    <a:pt x="180" y="54"/>
                  </a:cubicBezTo>
                  <a:cubicBezTo>
                    <a:pt x="195" y="72"/>
                    <a:pt x="222" y="127"/>
                    <a:pt x="239" y="120"/>
                  </a:cubicBezTo>
                  <a:cubicBezTo>
                    <a:pt x="256" y="113"/>
                    <a:pt x="272" y="10"/>
                    <a:pt x="284" y="9"/>
                  </a:cubicBezTo>
                  <a:cubicBezTo>
                    <a:pt x="296" y="8"/>
                    <a:pt x="301" y="113"/>
                    <a:pt x="314" y="114"/>
                  </a:cubicBezTo>
                  <a:cubicBezTo>
                    <a:pt x="327" y="115"/>
                    <a:pt x="351" y="28"/>
                    <a:pt x="365" y="15"/>
                  </a:cubicBezTo>
                  <a:cubicBezTo>
                    <a:pt x="379" y="2"/>
                    <a:pt x="392" y="18"/>
                    <a:pt x="401" y="33"/>
                  </a:cubicBezTo>
                  <a:cubicBezTo>
                    <a:pt x="410" y="48"/>
                    <a:pt x="418" y="93"/>
                    <a:pt x="422" y="10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2891" name="Group 284"/>
            <p:cNvGrpSpPr>
              <a:grpSpLocks/>
            </p:cNvGrpSpPr>
            <p:nvPr/>
          </p:nvGrpSpPr>
          <p:grpSpPr bwMode="auto">
            <a:xfrm>
              <a:off x="3704" y="809"/>
              <a:ext cx="410" cy="0"/>
              <a:chOff x="1073" y="2443"/>
              <a:chExt cx="555" cy="0"/>
            </a:xfrm>
          </p:grpSpPr>
          <p:sp>
            <p:nvSpPr>
              <p:cNvPr id="32900" name="Line 285"/>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01" name="Line 286"/>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902" name="Line 287"/>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892" name="Group 288"/>
            <p:cNvGrpSpPr>
              <a:grpSpLocks/>
            </p:cNvGrpSpPr>
            <p:nvPr/>
          </p:nvGrpSpPr>
          <p:grpSpPr bwMode="auto">
            <a:xfrm>
              <a:off x="3704" y="880"/>
              <a:ext cx="410" cy="0"/>
              <a:chOff x="1073" y="2443"/>
              <a:chExt cx="555" cy="0"/>
            </a:xfrm>
          </p:grpSpPr>
          <p:sp>
            <p:nvSpPr>
              <p:cNvPr id="32897" name="Line 289"/>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98" name="Line 290"/>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99" name="Line 291"/>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893" name="Group 292"/>
            <p:cNvGrpSpPr>
              <a:grpSpLocks/>
            </p:cNvGrpSpPr>
            <p:nvPr/>
          </p:nvGrpSpPr>
          <p:grpSpPr bwMode="auto">
            <a:xfrm>
              <a:off x="3704" y="951"/>
              <a:ext cx="410" cy="0"/>
              <a:chOff x="1073" y="2443"/>
              <a:chExt cx="555" cy="0"/>
            </a:xfrm>
          </p:grpSpPr>
          <p:sp>
            <p:nvSpPr>
              <p:cNvPr id="32894" name="Line 293"/>
              <p:cNvSpPr>
                <a:spLocks noChangeShapeType="1"/>
              </p:cNvSpPr>
              <p:nvPr/>
            </p:nvSpPr>
            <p:spPr bwMode="auto">
              <a:xfrm>
                <a:off x="1073" y="2443"/>
                <a:ext cx="41"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95" name="Line 294"/>
              <p:cNvSpPr>
                <a:spLocks noChangeShapeType="1"/>
              </p:cNvSpPr>
              <p:nvPr/>
            </p:nvSpPr>
            <p:spPr bwMode="auto">
              <a:xfrm>
                <a:off x="1145" y="2443"/>
                <a:ext cx="12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96" name="Line 295"/>
              <p:cNvSpPr>
                <a:spLocks noChangeShapeType="1"/>
              </p:cNvSpPr>
              <p:nvPr/>
            </p:nvSpPr>
            <p:spPr bwMode="auto">
              <a:xfrm>
                <a:off x="1298" y="2443"/>
                <a:ext cx="33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32802" name="Line 296"/>
          <p:cNvSpPr>
            <a:spLocks noChangeShapeType="1"/>
          </p:cNvSpPr>
          <p:nvPr/>
        </p:nvSpPr>
        <p:spPr bwMode="auto">
          <a:xfrm>
            <a:off x="7088188" y="328295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03" name="Text Box 297"/>
          <p:cNvSpPr txBox="1">
            <a:spLocks noChangeArrowheads="1"/>
          </p:cNvSpPr>
          <p:nvPr/>
        </p:nvSpPr>
        <p:spPr bwMode="auto">
          <a:xfrm>
            <a:off x="6462713" y="35194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premium</a:t>
            </a:r>
          </a:p>
        </p:txBody>
      </p:sp>
      <p:grpSp>
        <p:nvGrpSpPr>
          <p:cNvPr id="32804" name="Group 298"/>
          <p:cNvGrpSpPr>
            <a:grpSpLocks/>
          </p:cNvGrpSpPr>
          <p:nvPr/>
        </p:nvGrpSpPr>
        <p:grpSpPr bwMode="auto">
          <a:xfrm>
            <a:off x="6691313" y="3862388"/>
            <a:ext cx="977900" cy="966787"/>
            <a:chOff x="3131" y="3139"/>
            <a:chExt cx="711" cy="702"/>
          </a:xfrm>
        </p:grpSpPr>
        <p:sp>
          <p:nvSpPr>
            <p:cNvPr id="32884" name="Freeform 299"/>
            <p:cNvSpPr>
              <a:spLocks/>
            </p:cNvSpPr>
            <p:nvPr/>
          </p:nvSpPr>
          <p:spPr bwMode="auto">
            <a:xfrm>
              <a:off x="3238" y="3243"/>
              <a:ext cx="604" cy="598"/>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32885" name="Freeform 300"/>
            <p:cNvSpPr>
              <a:spLocks/>
            </p:cNvSpPr>
            <p:nvPr/>
          </p:nvSpPr>
          <p:spPr bwMode="auto">
            <a:xfrm>
              <a:off x="3131" y="3139"/>
              <a:ext cx="224" cy="216"/>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86" name="Oval 301"/>
            <p:cNvSpPr>
              <a:spLocks noChangeArrowheads="1"/>
            </p:cNvSpPr>
            <p:nvPr/>
          </p:nvSpPr>
          <p:spPr bwMode="auto">
            <a:xfrm>
              <a:off x="3292" y="3303"/>
              <a:ext cx="92" cy="9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32887" name="Picture 30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805" name="Text Box 303"/>
          <p:cNvSpPr txBox="1">
            <a:spLocks noChangeArrowheads="1"/>
          </p:cNvSpPr>
          <p:nvPr/>
        </p:nvSpPr>
        <p:spPr bwMode="auto">
          <a:xfrm>
            <a:off x="7623175" y="3519488"/>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“tools”</a:t>
            </a:r>
          </a:p>
        </p:txBody>
      </p:sp>
      <p:sp>
        <p:nvSpPr>
          <p:cNvPr id="32806" name="Line 304"/>
          <p:cNvSpPr>
            <a:spLocks noChangeShapeType="1"/>
          </p:cNvSpPr>
          <p:nvPr/>
        </p:nvSpPr>
        <p:spPr bwMode="auto">
          <a:xfrm>
            <a:off x="7067550" y="3300413"/>
            <a:ext cx="11461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07" name="Line 305"/>
          <p:cNvSpPr>
            <a:spLocks noChangeShapeType="1"/>
          </p:cNvSpPr>
          <p:nvPr/>
        </p:nvSpPr>
        <p:spPr bwMode="auto">
          <a:xfrm>
            <a:off x="8205788" y="3282950"/>
            <a:ext cx="0" cy="233363"/>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2808" name="Group 306"/>
          <p:cNvGrpSpPr>
            <a:grpSpLocks/>
          </p:cNvGrpSpPr>
          <p:nvPr/>
        </p:nvGrpSpPr>
        <p:grpSpPr bwMode="auto">
          <a:xfrm rot="16200000" flipH="1">
            <a:off x="7885906" y="3850482"/>
            <a:ext cx="620713" cy="641350"/>
            <a:chOff x="2438" y="1135"/>
            <a:chExt cx="2663" cy="2747"/>
          </a:xfrm>
        </p:grpSpPr>
        <p:sp>
          <p:nvSpPr>
            <p:cNvPr id="3641651" name="Freeform 307"/>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2883" name="AutoShape 308"/>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2809" name="Group 309"/>
          <p:cNvGrpSpPr>
            <a:grpSpLocks/>
          </p:cNvGrpSpPr>
          <p:nvPr/>
        </p:nvGrpSpPr>
        <p:grpSpPr bwMode="auto">
          <a:xfrm rot="16200000" flipH="1">
            <a:off x="8033543" y="4463257"/>
            <a:ext cx="620713" cy="641350"/>
            <a:chOff x="2438" y="1135"/>
            <a:chExt cx="2663" cy="2747"/>
          </a:xfrm>
        </p:grpSpPr>
        <p:sp>
          <p:nvSpPr>
            <p:cNvPr id="3641654" name="Freeform 310"/>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2881" name="AutoShape 311"/>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2810" name="Group 312"/>
          <p:cNvGrpSpPr>
            <a:grpSpLocks/>
          </p:cNvGrpSpPr>
          <p:nvPr/>
        </p:nvGrpSpPr>
        <p:grpSpPr bwMode="auto">
          <a:xfrm rot="16200000" flipH="1">
            <a:off x="8181182" y="5074444"/>
            <a:ext cx="620712" cy="641350"/>
            <a:chOff x="2438" y="1135"/>
            <a:chExt cx="2663" cy="2747"/>
          </a:xfrm>
        </p:grpSpPr>
        <p:sp>
          <p:nvSpPr>
            <p:cNvPr id="3641657" name="Freeform 313"/>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dirty="0"/>
            </a:p>
          </p:txBody>
        </p:sp>
        <p:sp>
          <p:nvSpPr>
            <p:cNvPr id="32879" name="AutoShape 314"/>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grpSp>
        <p:nvGrpSpPr>
          <p:cNvPr id="32811" name="Group 315"/>
          <p:cNvGrpSpPr>
            <a:grpSpLocks/>
          </p:cNvGrpSpPr>
          <p:nvPr/>
        </p:nvGrpSpPr>
        <p:grpSpPr bwMode="auto">
          <a:xfrm>
            <a:off x="1247775" y="3838575"/>
            <a:ext cx="1335088" cy="735013"/>
            <a:chOff x="786" y="2531"/>
            <a:chExt cx="841" cy="463"/>
          </a:xfrm>
        </p:grpSpPr>
        <p:sp>
          <p:nvSpPr>
            <p:cNvPr id="32867" name="Freeform 31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2868" name="Line 31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69" name="Line 31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70" name="Line 31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71" name="Freeform 32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72" name="Freeform 32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873" name="Freeform 32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74" name="Freeform 32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75" name="Freeform 32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76" name="Freeform 32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77" name="Freeform 32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2812" name="Group 327"/>
          <p:cNvGrpSpPr>
            <a:grpSpLocks/>
          </p:cNvGrpSpPr>
          <p:nvPr/>
        </p:nvGrpSpPr>
        <p:grpSpPr bwMode="auto">
          <a:xfrm>
            <a:off x="1271588" y="4491038"/>
            <a:ext cx="1335087" cy="735012"/>
            <a:chOff x="786" y="2531"/>
            <a:chExt cx="841" cy="463"/>
          </a:xfrm>
        </p:grpSpPr>
        <p:sp>
          <p:nvSpPr>
            <p:cNvPr id="32856" name="Freeform 328"/>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32857" name="Line 329"/>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58" name="Line 330"/>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59" name="Line 331"/>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60" name="Freeform 332"/>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61" name="Freeform 333"/>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862" name="Freeform 334"/>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63" name="Freeform 335"/>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64" name="Freeform 336"/>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65" name="Freeform 337"/>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2866" name="Freeform 338"/>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2813" name="Text Box 339"/>
          <p:cNvSpPr txBox="1">
            <a:spLocks noChangeArrowheads="1"/>
          </p:cNvSpPr>
          <p:nvPr/>
        </p:nvSpPr>
        <p:spPr bwMode="auto">
          <a:xfrm>
            <a:off x="4973638" y="157162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coverage</a:t>
            </a:r>
          </a:p>
        </p:txBody>
      </p:sp>
      <p:sp>
        <p:nvSpPr>
          <p:cNvPr id="32814" name="Text Box 340"/>
          <p:cNvSpPr txBox="1">
            <a:spLocks noChangeArrowheads="1"/>
          </p:cNvSpPr>
          <p:nvPr/>
        </p:nvSpPr>
        <p:spPr bwMode="auto">
          <a:xfrm>
            <a:off x="5940425" y="2252663"/>
            <a:ext cx="1800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coverage term</a:t>
            </a:r>
          </a:p>
        </p:txBody>
      </p:sp>
      <p:sp>
        <p:nvSpPr>
          <p:cNvPr id="32815" name="Line 341"/>
          <p:cNvSpPr>
            <a:spLocks noChangeShapeType="1"/>
          </p:cNvSpPr>
          <p:nvPr/>
        </p:nvSpPr>
        <p:spPr bwMode="auto">
          <a:xfrm flipH="1">
            <a:off x="5014913" y="2178050"/>
            <a:ext cx="5429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16" name="Freeform 342"/>
          <p:cNvSpPr>
            <a:spLocks/>
          </p:cNvSpPr>
          <p:nvPr/>
        </p:nvSpPr>
        <p:spPr bwMode="auto">
          <a:xfrm>
            <a:off x="5303838" y="1914525"/>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17" name="Line 343"/>
          <p:cNvSpPr>
            <a:spLocks noChangeShapeType="1"/>
          </p:cNvSpPr>
          <p:nvPr/>
        </p:nvSpPr>
        <p:spPr bwMode="auto">
          <a:xfrm flipH="1">
            <a:off x="5014913" y="2749550"/>
            <a:ext cx="528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18" name="Freeform 344"/>
          <p:cNvSpPr>
            <a:spLocks/>
          </p:cNvSpPr>
          <p:nvPr/>
        </p:nvSpPr>
        <p:spPr bwMode="auto">
          <a:xfrm>
            <a:off x="5313363" y="2495550"/>
            <a:ext cx="384175" cy="495300"/>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2819" name="Group 345"/>
          <p:cNvGrpSpPr>
            <a:grpSpLocks/>
          </p:cNvGrpSpPr>
          <p:nvPr/>
        </p:nvGrpSpPr>
        <p:grpSpPr bwMode="auto">
          <a:xfrm>
            <a:off x="5053013" y="3824288"/>
            <a:ext cx="542925" cy="695325"/>
            <a:chOff x="3183" y="2522"/>
            <a:chExt cx="342" cy="438"/>
          </a:xfrm>
        </p:grpSpPr>
        <p:sp>
          <p:nvSpPr>
            <p:cNvPr id="32852" name="Line 34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53" name="Freeform 34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54" name="Line 34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55" name="Freeform 34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2820" name="Group 350"/>
          <p:cNvGrpSpPr>
            <a:grpSpLocks/>
          </p:cNvGrpSpPr>
          <p:nvPr/>
        </p:nvGrpSpPr>
        <p:grpSpPr bwMode="auto">
          <a:xfrm>
            <a:off x="5053013" y="4705350"/>
            <a:ext cx="542925" cy="695325"/>
            <a:chOff x="3183" y="2522"/>
            <a:chExt cx="342" cy="438"/>
          </a:xfrm>
        </p:grpSpPr>
        <p:sp>
          <p:nvSpPr>
            <p:cNvPr id="32848" name="Line 351"/>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49" name="Freeform 352"/>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50" name="Line 353"/>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51" name="Freeform 354"/>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2821" name="Group 355"/>
          <p:cNvGrpSpPr>
            <a:grpSpLocks/>
          </p:cNvGrpSpPr>
          <p:nvPr/>
        </p:nvGrpSpPr>
        <p:grpSpPr bwMode="auto">
          <a:xfrm>
            <a:off x="5053013" y="5543550"/>
            <a:ext cx="542925" cy="695325"/>
            <a:chOff x="3183" y="2522"/>
            <a:chExt cx="342" cy="438"/>
          </a:xfrm>
        </p:grpSpPr>
        <p:sp>
          <p:nvSpPr>
            <p:cNvPr id="32844" name="Line 356"/>
            <p:cNvSpPr>
              <a:spLocks noChangeShapeType="1"/>
            </p:cNvSpPr>
            <p:nvPr/>
          </p:nvSpPr>
          <p:spPr bwMode="auto">
            <a:xfrm flipH="1">
              <a:off x="3183" y="2625"/>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45" name="Freeform 357"/>
            <p:cNvSpPr>
              <a:spLocks/>
            </p:cNvSpPr>
            <p:nvPr/>
          </p:nvSpPr>
          <p:spPr bwMode="auto">
            <a:xfrm>
              <a:off x="3365" y="2522"/>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46" name="Line 358"/>
            <p:cNvSpPr>
              <a:spLocks noChangeShapeType="1"/>
            </p:cNvSpPr>
            <p:nvPr/>
          </p:nvSpPr>
          <p:spPr bwMode="auto">
            <a:xfrm flipH="1">
              <a:off x="3183" y="2859"/>
              <a:ext cx="34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47" name="Freeform 359"/>
            <p:cNvSpPr>
              <a:spLocks/>
            </p:cNvSpPr>
            <p:nvPr/>
          </p:nvSpPr>
          <p:spPr bwMode="auto">
            <a:xfrm>
              <a:off x="3365" y="2756"/>
              <a:ext cx="158" cy="20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grpSp>
        <p:nvGrpSpPr>
          <p:cNvPr id="32822" name="Group 360"/>
          <p:cNvGrpSpPr>
            <a:grpSpLocks/>
          </p:cNvGrpSpPr>
          <p:nvPr/>
        </p:nvGrpSpPr>
        <p:grpSpPr bwMode="auto">
          <a:xfrm>
            <a:off x="5691188" y="2532063"/>
            <a:ext cx="962025" cy="155575"/>
            <a:chOff x="3612" y="3976"/>
            <a:chExt cx="606" cy="98"/>
          </a:xfrm>
        </p:grpSpPr>
        <p:sp>
          <p:nvSpPr>
            <p:cNvPr id="32833" name="Line 361"/>
            <p:cNvSpPr>
              <a:spLocks noChangeShapeType="1"/>
            </p:cNvSpPr>
            <p:nvPr/>
          </p:nvSpPr>
          <p:spPr bwMode="auto">
            <a:xfrm flipH="1">
              <a:off x="3612" y="4035"/>
              <a:ext cx="24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2834" name="Group 362"/>
            <p:cNvGrpSpPr>
              <a:grpSpLocks/>
            </p:cNvGrpSpPr>
            <p:nvPr/>
          </p:nvGrpSpPr>
          <p:grpSpPr bwMode="auto">
            <a:xfrm>
              <a:off x="3776" y="3976"/>
              <a:ext cx="442" cy="98"/>
              <a:chOff x="3818" y="2409"/>
              <a:chExt cx="865" cy="192"/>
            </a:xfrm>
          </p:grpSpPr>
          <p:sp>
            <p:nvSpPr>
              <p:cNvPr id="32835" name="Freeform 36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2836" name="Freeform 36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2837" name="Freeform 36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2838" name="Freeform 36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2839" name="Freeform 36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2840" name="Freeform 36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2841" name="Freeform 36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2842" name="Freeform 37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2843" name="Freeform 37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grpSp>
      <p:grpSp>
        <p:nvGrpSpPr>
          <p:cNvPr id="32823" name="Group 372"/>
          <p:cNvGrpSpPr>
            <a:grpSpLocks/>
          </p:cNvGrpSpPr>
          <p:nvPr/>
        </p:nvGrpSpPr>
        <p:grpSpPr bwMode="auto">
          <a:xfrm>
            <a:off x="5951538" y="2774950"/>
            <a:ext cx="701675" cy="155575"/>
            <a:chOff x="3818" y="2409"/>
            <a:chExt cx="865" cy="192"/>
          </a:xfrm>
        </p:grpSpPr>
        <p:sp>
          <p:nvSpPr>
            <p:cNvPr id="32824" name="Freeform 373"/>
            <p:cNvSpPr>
              <a:spLocks/>
            </p:cNvSpPr>
            <p:nvPr/>
          </p:nvSpPr>
          <p:spPr bwMode="auto">
            <a:xfrm>
              <a:off x="3818" y="2409"/>
              <a:ext cx="865" cy="192"/>
            </a:xfrm>
            <a:custGeom>
              <a:avLst/>
              <a:gdLst>
                <a:gd name="T0" fmla="*/ 0 w 865"/>
                <a:gd name="T1" fmla="*/ 190 h 192"/>
                <a:gd name="T2" fmla="*/ 1 w 865"/>
                <a:gd name="T3" fmla="*/ 0 h 192"/>
                <a:gd name="T4" fmla="*/ 865 w 865"/>
                <a:gd name="T5" fmla="*/ 0 h 192"/>
                <a:gd name="T6" fmla="*/ 862 w 865"/>
                <a:gd name="T7" fmla="*/ 192 h 192"/>
                <a:gd name="T8" fmla="*/ 0 w 865"/>
                <a:gd name="T9" fmla="*/ 190 h 192"/>
                <a:gd name="T10" fmla="*/ 0 w 865"/>
                <a:gd name="T11" fmla="*/ 190 h 192"/>
                <a:gd name="T12" fmla="*/ 0 60000 65536"/>
                <a:gd name="T13" fmla="*/ 0 60000 65536"/>
                <a:gd name="T14" fmla="*/ 0 60000 65536"/>
                <a:gd name="T15" fmla="*/ 0 60000 65536"/>
                <a:gd name="T16" fmla="*/ 0 60000 65536"/>
                <a:gd name="T17" fmla="*/ 0 60000 65536"/>
                <a:gd name="T18" fmla="*/ 0 w 865"/>
                <a:gd name="T19" fmla="*/ 0 h 192"/>
                <a:gd name="T20" fmla="*/ 865 w 865"/>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865" h="192">
                  <a:moveTo>
                    <a:pt x="0" y="190"/>
                  </a:moveTo>
                  <a:lnTo>
                    <a:pt x="1" y="0"/>
                  </a:lnTo>
                  <a:lnTo>
                    <a:pt x="865" y="0"/>
                  </a:lnTo>
                  <a:lnTo>
                    <a:pt x="862" y="192"/>
                  </a:lnTo>
                  <a:lnTo>
                    <a:pt x="0" y="190"/>
                  </a:lnTo>
                  <a:close/>
                </a:path>
              </a:pathLst>
            </a:custGeom>
            <a:solidFill>
              <a:srgbClr val="CC9900"/>
            </a:solidFill>
            <a:ln w="12700">
              <a:solidFill>
                <a:srgbClr val="000000"/>
              </a:solidFill>
              <a:round/>
              <a:headEnd/>
              <a:tailEnd/>
            </a:ln>
          </p:spPr>
          <p:txBody>
            <a:bodyPr/>
            <a:lstStyle/>
            <a:p>
              <a:endParaRPr lang="en-US"/>
            </a:p>
          </p:txBody>
        </p:sp>
        <p:sp>
          <p:nvSpPr>
            <p:cNvPr id="32825" name="Freeform 374"/>
            <p:cNvSpPr>
              <a:spLocks/>
            </p:cNvSpPr>
            <p:nvPr/>
          </p:nvSpPr>
          <p:spPr bwMode="auto">
            <a:xfrm rot="-5400000">
              <a:off x="4496" y="2415"/>
              <a:ext cx="36" cy="26"/>
            </a:xfrm>
            <a:custGeom>
              <a:avLst/>
              <a:gdLst>
                <a:gd name="T0" fmla="*/ 0 w 76"/>
                <a:gd name="T1" fmla="*/ 0 h 57"/>
                <a:gd name="T2" fmla="*/ 0 w 76"/>
                <a:gd name="T3" fmla="*/ 0 h 57"/>
                <a:gd name="T4" fmla="*/ 0 w 76"/>
                <a:gd name="T5" fmla="*/ 0 h 57"/>
                <a:gd name="T6" fmla="*/ 0 w 76"/>
                <a:gd name="T7" fmla="*/ 0 h 57"/>
                <a:gd name="T8" fmla="*/ 0 w 76"/>
                <a:gd name="T9" fmla="*/ 0 h 57"/>
                <a:gd name="T10" fmla="*/ 0 w 76"/>
                <a:gd name="T11" fmla="*/ 0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32826" name="Freeform 375"/>
            <p:cNvSpPr>
              <a:spLocks/>
            </p:cNvSpPr>
            <p:nvPr/>
          </p:nvSpPr>
          <p:spPr bwMode="auto">
            <a:xfrm rot="-5400000">
              <a:off x="4376" y="2432"/>
              <a:ext cx="66" cy="21"/>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2827" name="Freeform 376"/>
            <p:cNvSpPr>
              <a:spLocks/>
            </p:cNvSpPr>
            <p:nvPr/>
          </p:nvSpPr>
          <p:spPr bwMode="auto">
            <a:xfrm rot="-5400000">
              <a:off x="4283" y="2414"/>
              <a:ext cx="38" cy="29"/>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2828" name="Freeform 377"/>
            <p:cNvSpPr>
              <a:spLocks/>
            </p:cNvSpPr>
            <p:nvPr/>
          </p:nvSpPr>
          <p:spPr bwMode="auto">
            <a:xfrm rot="-5400000">
              <a:off x="4160" y="2432"/>
              <a:ext cx="66" cy="22"/>
            </a:xfrm>
            <a:custGeom>
              <a:avLst/>
              <a:gdLst>
                <a:gd name="T0" fmla="*/ 0 w 139"/>
                <a:gd name="T1" fmla="*/ 1 h 44"/>
                <a:gd name="T2" fmla="*/ 0 w 139"/>
                <a:gd name="T3" fmla="*/ 1 h 44"/>
                <a:gd name="T4" fmla="*/ 0 w 139"/>
                <a:gd name="T5" fmla="*/ 1 h 44"/>
                <a:gd name="T6" fmla="*/ 0 w 139"/>
                <a:gd name="T7" fmla="*/ 0 h 44"/>
                <a:gd name="T8" fmla="*/ 0 w 139"/>
                <a:gd name="T9" fmla="*/ 1 h 44"/>
                <a:gd name="T10" fmla="*/ 0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32829" name="Freeform 378"/>
            <p:cNvSpPr>
              <a:spLocks/>
            </p:cNvSpPr>
            <p:nvPr/>
          </p:nvSpPr>
          <p:spPr bwMode="auto">
            <a:xfrm rot="-5400000">
              <a:off x="4069" y="2414"/>
              <a:ext cx="36" cy="27"/>
            </a:xfrm>
            <a:custGeom>
              <a:avLst/>
              <a:gdLst>
                <a:gd name="T0" fmla="*/ 0 w 78"/>
                <a:gd name="T1" fmla="*/ 0 h 59"/>
                <a:gd name="T2" fmla="*/ 0 w 78"/>
                <a:gd name="T3" fmla="*/ 0 h 59"/>
                <a:gd name="T4" fmla="*/ 0 w 78"/>
                <a:gd name="T5" fmla="*/ 0 h 59"/>
                <a:gd name="T6" fmla="*/ 0 w 78"/>
                <a:gd name="T7" fmla="*/ 0 h 59"/>
                <a:gd name="T8" fmla="*/ 0 w 78"/>
                <a:gd name="T9" fmla="*/ 0 h 59"/>
                <a:gd name="T10" fmla="*/ 0 w 78"/>
                <a:gd name="T11" fmla="*/ 0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32830" name="Freeform 379"/>
            <p:cNvSpPr>
              <a:spLocks/>
            </p:cNvSpPr>
            <p:nvPr/>
          </p:nvSpPr>
          <p:spPr bwMode="auto">
            <a:xfrm rot="-5400000">
              <a:off x="3947" y="2433"/>
              <a:ext cx="66" cy="20"/>
            </a:xfrm>
            <a:custGeom>
              <a:avLst/>
              <a:gdLst>
                <a:gd name="T0" fmla="*/ 0 w 139"/>
                <a:gd name="T1" fmla="*/ 0 h 43"/>
                <a:gd name="T2" fmla="*/ 0 w 139"/>
                <a:gd name="T3" fmla="*/ 0 h 43"/>
                <a:gd name="T4" fmla="*/ 0 w 139"/>
                <a:gd name="T5" fmla="*/ 0 h 43"/>
                <a:gd name="T6" fmla="*/ 0 w 139"/>
                <a:gd name="T7" fmla="*/ 0 h 43"/>
                <a:gd name="T8" fmla="*/ 0 w 139"/>
                <a:gd name="T9" fmla="*/ 0 h 43"/>
                <a:gd name="T10" fmla="*/ 0 w 139"/>
                <a:gd name="T11" fmla="*/ 0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32831" name="Freeform 380"/>
            <p:cNvSpPr>
              <a:spLocks/>
            </p:cNvSpPr>
            <p:nvPr/>
          </p:nvSpPr>
          <p:spPr bwMode="auto">
            <a:xfrm rot="-5400000">
              <a:off x="3856" y="2412"/>
              <a:ext cx="35" cy="29"/>
            </a:xfrm>
            <a:custGeom>
              <a:avLst/>
              <a:gdLst>
                <a:gd name="T0" fmla="*/ 0 w 76"/>
                <a:gd name="T1" fmla="*/ 0 h 61"/>
                <a:gd name="T2" fmla="*/ 0 w 76"/>
                <a:gd name="T3" fmla="*/ 0 h 61"/>
                <a:gd name="T4" fmla="*/ 0 w 76"/>
                <a:gd name="T5" fmla="*/ 0 h 61"/>
                <a:gd name="T6" fmla="*/ 0 w 76"/>
                <a:gd name="T7" fmla="*/ 0 h 61"/>
                <a:gd name="T8" fmla="*/ 0 w 76"/>
                <a:gd name="T9" fmla="*/ 0 h 61"/>
                <a:gd name="T10" fmla="*/ 0 w 76"/>
                <a:gd name="T11" fmla="*/ 0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32832" name="Freeform 381"/>
            <p:cNvSpPr>
              <a:spLocks/>
            </p:cNvSpPr>
            <p:nvPr/>
          </p:nvSpPr>
          <p:spPr bwMode="auto">
            <a:xfrm rot="-5400000">
              <a:off x="4588" y="2432"/>
              <a:ext cx="66" cy="21"/>
            </a:xfrm>
            <a:custGeom>
              <a:avLst/>
              <a:gdLst>
                <a:gd name="T0" fmla="*/ 0 w 141"/>
                <a:gd name="T1" fmla="*/ 0 h 44"/>
                <a:gd name="T2" fmla="*/ 0 w 141"/>
                <a:gd name="T3" fmla="*/ 0 h 44"/>
                <a:gd name="T4" fmla="*/ 0 w 141"/>
                <a:gd name="T5" fmla="*/ 0 h 44"/>
                <a:gd name="T6" fmla="*/ 0 w 141"/>
                <a:gd name="T7" fmla="*/ 0 h 44"/>
                <a:gd name="T8" fmla="*/ 0 w 141"/>
                <a:gd name="T9" fmla="*/ 0 h 44"/>
                <a:gd name="T10" fmla="*/ 0 w 141"/>
                <a:gd name="T11" fmla="*/ 0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Lesson objectives review</a:t>
            </a:r>
          </a:p>
        </p:txBody>
      </p:sp>
      <p:sp>
        <p:nvSpPr>
          <p:cNvPr id="33795" name="Rectangle 3"/>
          <p:cNvSpPr>
            <a:spLocks noGrp="1" noChangeArrowheads="1"/>
          </p:cNvSpPr>
          <p:nvPr>
            <p:ph idx="1"/>
          </p:nvPr>
        </p:nvSpPr>
        <p:spPr/>
        <p:txBody>
          <a:bodyPr/>
          <a:lstStyle/>
          <a:p>
            <a:pPr>
              <a:buFont typeface="Arial" charset="0"/>
              <a:buChar char="•"/>
            </a:pPr>
            <a:r>
              <a:rPr lang="en-US" smtClean="0"/>
              <a:t>You should now be able to:</a:t>
            </a:r>
          </a:p>
          <a:p>
            <a:pPr lvl="1"/>
            <a:r>
              <a:rPr lang="en-US" smtClean="0"/>
              <a:t>Define the primary entities of the PolicyCenter data model</a:t>
            </a:r>
          </a:p>
          <a:p>
            <a:pPr lvl="1"/>
            <a:r>
              <a:rPr lang="en-US" smtClean="0"/>
              <a:t>Describe the major entities associated with accounts</a:t>
            </a:r>
          </a:p>
          <a:p>
            <a:pPr lvl="1"/>
            <a:r>
              <a:rPr lang="en-US" smtClean="0"/>
              <a:t>Describe the major entities associated with policies</a:t>
            </a:r>
          </a:p>
        </p:txBody>
      </p:sp>
      <p:sp>
        <p:nvSpPr>
          <p:cNvPr id="33796"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Review questions</a:t>
            </a:r>
          </a:p>
        </p:txBody>
      </p:sp>
      <p:sp>
        <p:nvSpPr>
          <p:cNvPr id="34819" name="Rectangle 3"/>
          <p:cNvSpPr>
            <a:spLocks noGrp="1" noChangeArrowheads="1"/>
          </p:cNvSpPr>
          <p:nvPr>
            <p:ph idx="1"/>
          </p:nvPr>
        </p:nvSpPr>
        <p:spPr/>
        <p:txBody>
          <a:bodyPr/>
          <a:lstStyle/>
          <a:p>
            <a:pPr marL="457200" indent="-457200">
              <a:buFont typeface="Webdings" pitchFamily="18" charset="2"/>
              <a:buAutoNum type="arabicPeriod"/>
            </a:pPr>
            <a:r>
              <a:rPr lang="en-US" smtClean="0"/>
              <a:t>Of the primary entities discussed in this lesson (other than policy), which entity:</a:t>
            </a:r>
          </a:p>
          <a:p>
            <a:pPr marL="909638" lvl="1" indent="-457200">
              <a:buSzTx/>
              <a:buFont typeface="Webdings" pitchFamily="18" charset="2"/>
              <a:buAutoNum type="alphaLcParenR"/>
            </a:pPr>
            <a:r>
              <a:rPr lang="en-US" smtClean="0"/>
              <a:t>Is the money the account pays for the policy?</a:t>
            </a:r>
          </a:p>
          <a:p>
            <a:pPr marL="909638" lvl="1" indent="-457200">
              <a:buSzTx/>
              <a:buFont typeface="Webdings" pitchFamily="18" charset="2"/>
              <a:buAutoNum type="alphaLcParenR"/>
            </a:pPr>
            <a:r>
              <a:rPr lang="en-US" smtClean="0"/>
              <a:t>Is an exposure to risk that can be protected by the policy?</a:t>
            </a:r>
          </a:p>
          <a:p>
            <a:pPr marL="909638" lvl="1" indent="-457200">
              <a:buSzTx/>
              <a:buFont typeface="Webdings" pitchFamily="18" charset="2"/>
              <a:buAutoNum type="alphaLcParenR"/>
            </a:pPr>
            <a:r>
              <a:rPr lang="en-US" smtClean="0"/>
              <a:t>Is a physical document detailing some aspect of policy?</a:t>
            </a:r>
          </a:p>
          <a:p>
            <a:pPr marL="909638" lvl="1" indent="-457200">
              <a:buSzTx/>
              <a:buFont typeface="Webdings" pitchFamily="18" charset="2"/>
              <a:buAutoNum type="alphaLcParenR"/>
            </a:pPr>
            <a:r>
              <a:rPr lang="en-US" smtClean="0"/>
              <a:t>Can either be created on the policy or created on the account and reused on the policy? (Two possible answers) </a:t>
            </a:r>
          </a:p>
          <a:p>
            <a:pPr marL="909638" lvl="1" indent="-457200">
              <a:buSzTx/>
              <a:buFont typeface="Webdings" pitchFamily="18" charset="2"/>
              <a:buAutoNum type="alphaLcParenR"/>
            </a:pPr>
            <a:r>
              <a:rPr lang="en-US" smtClean="0"/>
              <a:t>Is a value that further limits or defines the coverage?</a:t>
            </a:r>
          </a:p>
          <a:p>
            <a:pPr marL="457200" indent="-457200">
              <a:buFont typeface="Webdings" pitchFamily="18" charset="2"/>
              <a:buAutoNum type="arabicPeriod"/>
            </a:pPr>
            <a:r>
              <a:rPr lang="en-US" smtClean="0"/>
              <a:t>What is the difference between policy contract data and policy tool data?</a:t>
            </a:r>
          </a:p>
          <a:p>
            <a:pPr marL="457200" indent="-457200">
              <a:buFont typeface="Webdings" pitchFamily="18" charset="2"/>
              <a:buAutoNum type="arabicPeriod"/>
            </a:pPr>
            <a:r>
              <a:rPr lang="en-US" smtClean="0"/>
              <a:t>While a policy is in force, is there only one PolicyCenter user associated to the policy?</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val="19428917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PolicyCenter entities</a:t>
            </a:r>
          </a:p>
        </p:txBody>
      </p:sp>
      <p:sp>
        <p:nvSpPr>
          <p:cNvPr id="6147" name="Rectangle 3"/>
          <p:cNvSpPr>
            <a:spLocks noGrp="1" noChangeArrowheads="1"/>
          </p:cNvSpPr>
          <p:nvPr>
            <p:ph idx="1"/>
          </p:nvPr>
        </p:nvSpPr>
        <p:spPr>
          <a:xfrm>
            <a:off x="519113" y="3859213"/>
            <a:ext cx="8318500" cy="2530475"/>
          </a:xfrm>
        </p:spPr>
        <p:txBody>
          <a:bodyPr/>
          <a:lstStyle/>
          <a:p>
            <a:pPr>
              <a:buFont typeface="Arial" charset="0"/>
              <a:buChar char="•"/>
            </a:pPr>
            <a:r>
              <a:rPr lang="en-US" smtClean="0"/>
              <a:t>An </a:t>
            </a:r>
            <a:r>
              <a:rPr lang="en-US" b="1" smtClean="0"/>
              <a:t>entity</a:t>
            </a:r>
            <a:r>
              <a:rPr lang="en-US" smtClean="0"/>
              <a:t> is a type of object which PolicyCenter needs to create, modify, or otherwise manage</a:t>
            </a:r>
          </a:p>
          <a:p>
            <a:pPr lvl="1"/>
            <a:r>
              <a:rPr lang="en-US" smtClean="0"/>
              <a:t>Examples: policy, account, coverage, user</a:t>
            </a:r>
          </a:p>
          <a:p>
            <a:pPr>
              <a:buFont typeface="Arial" charset="0"/>
              <a:buChar char="•"/>
            </a:pPr>
            <a:r>
              <a:rPr lang="en-US" smtClean="0"/>
              <a:t>Base application data model has over 500 entities</a:t>
            </a:r>
          </a:p>
          <a:p>
            <a:pPr lvl="1"/>
            <a:r>
              <a:rPr lang="en-US" smtClean="0"/>
              <a:t>Only a small number are central to overall process</a:t>
            </a:r>
          </a:p>
        </p:txBody>
      </p:sp>
      <p:grpSp>
        <p:nvGrpSpPr>
          <p:cNvPr id="6148" name="Group 4"/>
          <p:cNvGrpSpPr>
            <a:grpSpLocks/>
          </p:cNvGrpSpPr>
          <p:nvPr/>
        </p:nvGrpSpPr>
        <p:grpSpPr bwMode="auto">
          <a:xfrm>
            <a:off x="5254625" y="1312863"/>
            <a:ext cx="2727325" cy="1901825"/>
            <a:chOff x="747" y="2821"/>
            <a:chExt cx="734" cy="512"/>
          </a:xfrm>
        </p:grpSpPr>
        <p:sp>
          <p:nvSpPr>
            <p:cNvPr id="6160" name="AutoShape 5"/>
            <p:cNvSpPr>
              <a:spLocks noChangeArrowheads="1"/>
            </p:cNvSpPr>
            <p:nvPr/>
          </p:nvSpPr>
          <p:spPr bwMode="auto">
            <a:xfrm>
              <a:off x="1017" y="2821"/>
              <a:ext cx="210" cy="167"/>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6161" name="AutoShape 6"/>
            <p:cNvSpPr>
              <a:spLocks noChangeArrowheads="1"/>
            </p:cNvSpPr>
            <p:nvPr/>
          </p:nvSpPr>
          <p:spPr bwMode="auto">
            <a:xfrm>
              <a:off x="986" y="3055"/>
              <a:ext cx="269" cy="214"/>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grpSp>
          <p:nvGrpSpPr>
            <p:cNvPr id="6162" name="Group 7"/>
            <p:cNvGrpSpPr>
              <a:grpSpLocks/>
            </p:cNvGrpSpPr>
            <p:nvPr/>
          </p:nvGrpSpPr>
          <p:grpSpPr bwMode="auto">
            <a:xfrm>
              <a:off x="747" y="3167"/>
              <a:ext cx="321" cy="166"/>
              <a:chOff x="709" y="3706"/>
              <a:chExt cx="481" cy="249"/>
            </a:xfrm>
          </p:grpSpPr>
          <p:sp>
            <p:nvSpPr>
              <p:cNvPr id="6169" name="AutoShape 8"/>
              <p:cNvSpPr>
                <a:spLocks noChangeArrowheads="1"/>
              </p:cNvSpPr>
              <p:nvPr/>
            </p:nvSpPr>
            <p:spPr bwMode="auto">
              <a:xfrm>
                <a:off x="709" y="3706"/>
                <a:ext cx="314" cy="249"/>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6170" name="Line 9"/>
              <p:cNvSpPr>
                <a:spLocks noChangeShapeType="1"/>
              </p:cNvSpPr>
              <p:nvPr/>
            </p:nvSpPr>
            <p:spPr bwMode="auto">
              <a:xfrm flipV="1">
                <a:off x="1003" y="3748"/>
                <a:ext cx="187" cy="8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6163" name="Line 10"/>
            <p:cNvSpPr>
              <a:spLocks noChangeShapeType="1"/>
            </p:cNvSpPr>
            <p:nvPr/>
          </p:nvSpPr>
          <p:spPr bwMode="auto">
            <a:xfrm flipV="1">
              <a:off x="1112" y="2981"/>
              <a:ext cx="0" cy="9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6164" name="Group 11"/>
            <p:cNvGrpSpPr>
              <a:grpSpLocks/>
            </p:cNvGrpSpPr>
            <p:nvPr/>
          </p:nvGrpSpPr>
          <p:grpSpPr bwMode="auto">
            <a:xfrm flipH="1">
              <a:off x="1160" y="3167"/>
              <a:ext cx="321" cy="166"/>
              <a:chOff x="709" y="3706"/>
              <a:chExt cx="481" cy="249"/>
            </a:xfrm>
          </p:grpSpPr>
          <p:sp>
            <p:nvSpPr>
              <p:cNvPr id="6167" name="AutoShape 12"/>
              <p:cNvSpPr>
                <a:spLocks noChangeArrowheads="1"/>
              </p:cNvSpPr>
              <p:nvPr/>
            </p:nvSpPr>
            <p:spPr bwMode="auto">
              <a:xfrm>
                <a:off x="709" y="3706"/>
                <a:ext cx="314" cy="249"/>
              </a:xfrm>
              <a:prstGeom prst="cube">
                <a:avLst>
                  <a:gd name="adj" fmla="val 14343"/>
                </a:avLst>
              </a:prstGeom>
              <a:solidFill>
                <a:schemeClr val="bg2"/>
              </a:solidFill>
              <a:ln w="12700">
                <a:solidFill>
                  <a:schemeClr val="bg1"/>
                </a:solidFill>
                <a:miter lim="800000"/>
                <a:headEnd/>
                <a:tailEnd/>
              </a:ln>
            </p:spPr>
            <p:txBody>
              <a:bodyPr lIns="0" tIns="0" rIns="0" bIns="0" anchor="ctr">
                <a:spAutoFit/>
              </a:bodyPr>
              <a:lstStyle/>
              <a:p>
                <a:endParaRPr lang="en-US"/>
              </a:p>
            </p:txBody>
          </p:sp>
          <p:sp>
            <p:nvSpPr>
              <p:cNvPr id="6168" name="Line 13"/>
              <p:cNvSpPr>
                <a:spLocks noChangeShapeType="1"/>
              </p:cNvSpPr>
              <p:nvPr/>
            </p:nvSpPr>
            <p:spPr bwMode="auto">
              <a:xfrm flipV="1">
                <a:off x="1003" y="3748"/>
                <a:ext cx="187" cy="8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6165" name="Line 14"/>
            <p:cNvSpPr>
              <a:spLocks noChangeShapeType="1"/>
            </p:cNvSpPr>
            <p:nvPr/>
          </p:nvSpPr>
          <p:spPr bwMode="auto">
            <a:xfrm flipV="1">
              <a:off x="1047" y="3021"/>
              <a:ext cx="62" cy="4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166" name="Line 15"/>
            <p:cNvSpPr>
              <a:spLocks noChangeShapeType="1"/>
            </p:cNvSpPr>
            <p:nvPr/>
          </p:nvSpPr>
          <p:spPr bwMode="auto">
            <a:xfrm flipH="1" flipV="1">
              <a:off x="1111" y="3018"/>
              <a:ext cx="62" cy="49"/>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6149" name="AutoShape 16"/>
          <p:cNvSpPr>
            <a:spLocks noChangeArrowheads="1"/>
          </p:cNvSpPr>
          <p:nvPr/>
        </p:nvSpPr>
        <p:spPr bwMode="invGray">
          <a:xfrm>
            <a:off x="5013325" y="749300"/>
            <a:ext cx="3290888" cy="2738438"/>
          </a:xfrm>
          <a:prstGeom prst="can">
            <a:avLst>
              <a:gd name="adj" fmla="val 14843"/>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6150" name="Group 17"/>
          <p:cNvGrpSpPr>
            <a:grpSpLocks/>
          </p:cNvGrpSpPr>
          <p:nvPr/>
        </p:nvGrpSpPr>
        <p:grpSpPr bwMode="auto">
          <a:xfrm>
            <a:off x="654050" y="1020763"/>
            <a:ext cx="3703638" cy="2260600"/>
            <a:chOff x="412" y="643"/>
            <a:chExt cx="2333" cy="1424"/>
          </a:xfrm>
        </p:grpSpPr>
        <p:sp>
          <p:nvSpPr>
            <p:cNvPr id="6153" name="AutoShape 18"/>
            <p:cNvSpPr>
              <a:spLocks noChangeArrowheads="1"/>
            </p:cNvSpPr>
            <p:nvPr/>
          </p:nvSpPr>
          <p:spPr bwMode="invGray">
            <a:xfrm>
              <a:off x="412" y="643"/>
              <a:ext cx="1990" cy="131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4" name="Line 19"/>
            <p:cNvSpPr>
              <a:spLocks noChangeShapeType="1"/>
            </p:cNvSpPr>
            <p:nvPr/>
          </p:nvSpPr>
          <p:spPr bwMode="invGray">
            <a:xfrm>
              <a:off x="2309" y="681"/>
              <a:ext cx="429" cy="35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20"/>
            <p:cNvSpPr>
              <a:spLocks noChangeShapeType="1"/>
            </p:cNvSpPr>
            <p:nvPr/>
          </p:nvSpPr>
          <p:spPr bwMode="invGray">
            <a:xfrm flipV="1">
              <a:off x="2336" y="1445"/>
              <a:ext cx="409" cy="44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Line 21"/>
            <p:cNvSpPr>
              <a:spLocks noChangeShapeType="1"/>
            </p:cNvSpPr>
            <p:nvPr/>
          </p:nvSpPr>
          <p:spPr bwMode="invGray">
            <a:xfrm>
              <a:off x="2740" y="1012"/>
              <a:ext cx="0" cy="45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7" name="Line 22"/>
            <p:cNvSpPr>
              <a:spLocks noChangeShapeType="1"/>
            </p:cNvSpPr>
            <p:nvPr/>
          </p:nvSpPr>
          <p:spPr bwMode="invGray">
            <a:xfrm flipH="1">
              <a:off x="625" y="1953"/>
              <a:ext cx="77" cy="11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8" name="Line 23"/>
            <p:cNvSpPr>
              <a:spLocks noChangeShapeType="1"/>
            </p:cNvSpPr>
            <p:nvPr/>
          </p:nvSpPr>
          <p:spPr bwMode="invGray">
            <a:xfrm>
              <a:off x="2135" y="1948"/>
              <a:ext cx="69" cy="10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24"/>
            <p:cNvSpPr>
              <a:spLocks noChangeShapeType="1"/>
            </p:cNvSpPr>
            <p:nvPr/>
          </p:nvSpPr>
          <p:spPr bwMode="invGray">
            <a:xfrm>
              <a:off x="629" y="2059"/>
              <a:ext cx="1591"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151" name="AutoShape 26"/>
          <p:cNvSpPr>
            <a:spLocks noChangeArrowheads="1"/>
          </p:cNvSpPr>
          <p:nvPr/>
        </p:nvSpPr>
        <p:spPr bwMode="auto">
          <a:xfrm>
            <a:off x="4300538" y="1644650"/>
            <a:ext cx="760412" cy="609600"/>
          </a:xfrm>
          <a:prstGeom prst="leftRightArrow">
            <a:avLst>
              <a:gd name="adj1" fmla="val 50000"/>
              <a:gd name="adj2" fmla="val 24948"/>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pic>
        <p:nvPicPr>
          <p:cNvPr id="27"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72" y="1283504"/>
            <a:ext cx="3120995" cy="1466208"/>
          </a:xfrm>
          <a:prstGeom prst="rect">
            <a:avLst/>
          </a:prstGeom>
          <a:noFill/>
          <a:ln w="9525" cap="flat" cmpd="sng" algn="ctr">
            <a:solidFill>
              <a:schemeClr val="bg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Defining entities</a:t>
            </a:r>
          </a:p>
        </p:txBody>
      </p:sp>
      <p:sp>
        <p:nvSpPr>
          <p:cNvPr id="7171" name="Content Placeholder 2"/>
          <p:cNvSpPr>
            <a:spLocks noGrp="1"/>
          </p:cNvSpPr>
          <p:nvPr>
            <p:ph idx="1"/>
          </p:nvPr>
        </p:nvSpPr>
        <p:spPr/>
        <p:txBody>
          <a:bodyPr/>
          <a:lstStyle/>
          <a:p>
            <a:pPr>
              <a:buFont typeface="Arial" charset="0"/>
              <a:buChar char="•"/>
            </a:pPr>
            <a:r>
              <a:rPr lang="en-US" smtClean="0"/>
              <a:t>Entities are defined in XML files</a:t>
            </a:r>
          </a:p>
          <a:p>
            <a:pPr>
              <a:buFont typeface="Arial" charset="0"/>
              <a:buChar char="•"/>
            </a:pPr>
            <a:r>
              <a:rPr lang="en-US" smtClean="0"/>
              <a:t>Each entity stores data in a table in the database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2095500"/>
            <a:ext cx="8291455" cy="3409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3" name="Rounded Rectangle 4"/>
          <p:cNvSpPr>
            <a:spLocks noChangeArrowheads="1"/>
          </p:cNvSpPr>
          <p:nvPr/>
        </p:nvSpPr>
        <p:spPr bwMode="auto">
          <a:xfrm>
            <a:off x="5695950" y="3800475"/>
            <a:ext cx="1409700" cy="28575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ounded Rectangle 1"/>
          <p:cNvSpPr/>
          <p:nvPr/>
        </p:nvSpPr>
        <p:spPr bwMode="auto">
          <a:xfrm>
            <a:off x="800100" y="2343150"/>
            <a:ext cx="1133475"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Two core entities: Account and Policy</a:t>
            </a:r>
          </a:p>
        </p:txBody>
      </p:sp>
      <p:sp>
        <p:nvSpPr>
          <p:cNvPr id="8195" name="Content Placeholder 2"/>
          <p:cNvSpPr>
            <a:spLocks noGrp="1"/>
          </p:cNvSpPr>
          <p:nvPr>
            <p:ph idx="1"/>
          </p:nvPr>
        </p:nvSpPr>
        <p:spPr>
          <a:xfrm>
            <a:off x="519113" y="1192213"/>
            <a:ext cx="6015037" cy="5197475"/>
          </a:xfrm>
        </p:spPr>
        <p:txBody>
          <a:bodyPr/>
          <a:lstStyle/>
          <a:p>
            <a:pPr>
              <a:buFont typeface="Arial" charset="0"/>
              <a:buChar char="•"/>
            </a:pPr>
            <a:r>
              <a:rPr lang="en-US" smtClean="0"/>
              <a:t>One account may be associated with zero, one or many policies</a:t>
            </a:r>
          </a:p>
          <a:p>
            <a:pPr>
              <a:buFont typeface="Arial" charset="0"/>
              <a:buChar char="•"/>
            </a:pPr>
            <a:r>
              <a:rPr lang="en-US" smtClean="0"/>
              <a:t>Other entities are associated with policies, accounts, or both</a:t>
            </a:r>
          </a:p>
          <a:p>
            <a:pPr lvl="1"/>
            <a:r>
              <a:rPr lang="en-US" smtClean="0"/>
              <a:t>Some are associated indirectly, through other entities</a:t>
            </a:r>
          </a:p>
        </p:txBody>
      </p:sp>
      <p:grpSp>
        <p:nvGrpSpPr>
          <p:cNvPr id="8196" name="Group 10"/>
          <p:cNvGrpSpPr>
            <a:grpSpLocks/>
          </p:cNvGrpSpPr>
          <p:nvPr/>
        </p:nvGrpSpPr>
        <p:grpSpPr bwMode="auto">
          <a:xfrm>
            <a:off x="6818313" y="966788"/>
            <a:ext cx="1046162" cy="863600"/>
            <a:chOff x="465" y="602"/>
            <a:chExt cx="798" cy="659"/>
          </a:xfrm>
        </p:grpSpPr>
        <p:sp>
          <p:nvSpPr>
            <p:cNvPr id="8212"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8213"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8214"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8215"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8216"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217"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8218"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20" name="Group 19"/>
            <p:cNvGrpSpPr>
              <a:grpSpLocks/>
            </p:cNvGrpSpPr>
            <p:nvPr/>
          </p:nvGrpSpPr>
          <p:grpSpPr bwMode="auto">
            <a:xfrm>
              <a:off x="539" y="644"/>
              <a:ext cx="502" cy="139"/>
              <a:chOff x="3046" y="1026"/>
              <a:chExt cx="502" cy="138"/>
            </a:xfrm>
          </p:grpSpPr>
          <p:sp>
            <p:nvSpPr>
              <p:cNvPr id="8221"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2"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3"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4"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5"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6"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7"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28"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29"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30"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31"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8197" name="Group 31"/>
          <p:cNvGrpSpPr>
            <a:grpSpLocks/>
          </p:cNvGrpSpPr>
          <p:nvPr/>
        </p:nvGrpSpPr>
        <p:grpSpPr bwMode="auto">
          <a:xfrm>
            <a:off x="6742113" y="3044825"/>
            <a:ext cx="1057275" cy="1190625"/>
            <a:chOff x="2324" y="435"/>
            <a:chExt cx="933" cy="1052"/>
          </a:xfrm>
        </p:grpSpPr>
        <p:sp>
          <p:nvSpPr>
            <p:cNvPr id="8203" name="AutoShape 3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4" name="Freeform 3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5" name="Freeform 3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06" name="Freeform 3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07" name="Group 36"/>
            <p:cNvGrpSpPr>
              <a:grpSpLocks/>
            </p:cNvGrpSpPr>
            <p:nvPr/>
          </p:nvGrpSpPr>
          <p:grpSpPr bwMode="auto">
            <a:xfrm>
              <a:off x="2895" y="955"/>
              <a:ext cx="349" cy="510"/>
              <a:chOff x="2784" y="3210"/>
              <a:chExt cx="523" cy="772"/>
            </a:xfrm>
          </p:grpSpPr>
          <p:sp>
            <p:nvSpPr>
              <p:cNvPr id="8208" name="AutoShape 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09" name="AutoShape 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0" name="AutoShape 3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11" name="Oval 4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cxnSp>
        <p:nvCxnSpPr>
          <p:cNvPr id="8198" name="Straight Connector 35"/>
          <p:cNvCxnSpPr>
            <a:cxnSpLocks noChangeShapeType="1"/>
            <a:stCxn id="8213" idx="2"/>
            <a:endCxn id="8203" idx="3"/>
          </p:cNvCxnSpPr>
          <p:nvPr/>
        </p:nvCxnSpPr>
        <p:spPr bwMode="auto">
          <a:xfrm rot="5400000">
            <a:off x="6664325" y="2436813"/>
            <a:ext cx="1214437" cy="1588"/>
          </a:xfrm>
          <a:prstGeom prst="line">
            <a:avLst/>
          </a:prstGeom>
          <a:noFill/>
          <a:ln w="19050" algn="ctr">
            <a:solidFill>
              <a:schemeClr val="bg1"/>
            </a:solidFill>
            <a:round/>
            <a:headEnd/>
            <a:tailEnd/>
          </a:ln>
          <a:extLst>
            <a:ext uri="{909E8E84-426E-40DD-AFC4-6F175D3DCCD1}">
              <a14:hiddenFill xmlns:a14="http://schemas.microsoft.com/office/drawing/2010/main">
                <a:noFill/>
              </a14:hiddenFill>
            </a:ext>
          </a:extLst>
        </p:spPr>
      </p:cxnSp>
      <p:cxnSp>
        <p:nvCxnSpPr>
          <p:cNvPr id="8199" name="Straight Connector 37"/>
          <p:cNvCxnSpPr>
            <a:cxnSpLocks noChangeShapeType="1"/>
          </p:cNvCxnSpPr>
          <p:nvPr/>
        </p:nvCxnSpPr>
        <p:spPr bwMode="auto">
          <a:xfrm rot="5400000">
            <a:off x="7058025" y="2847975"/>
            <a:ext cx="266700" cy="133350"/>
          </a:xfrm>
          <a:prstGeom prst="line">
            <a:avLst/>
          </a:prstGeom>
          <a:noFill/>
          <a:ln w="19050" algn="ctr">
            <a:solidFill>
              <a:schemeClr val="bg1"/>
            </a:solidFill>
            <a:round/>
            <a:headEnd/>
            <a:tailEnd/>
          </a:ln>
          <a:extLst>
            <a:ext uri="{909E8E84-426E-40DD-AFC4-6F175D3DCCD1}">
              <a14:hiddenFill xmlns:a14="http://schemas.microsoft.com/office/drawing/2010/main">
                <a:noFill/>
              </a14:hiddenFill>
            </a:ext>
          </a:extLst>
        </p:spPr>
      </p:cxnSp>
      <p:cxnSp>
        <p:nvCxnSpPr>
          <p:cNvPr id="8200" name="Straight Connector 39"/>
          <p:cNvCxnSpPr>
            <a:cxnSpLocks noChangeShapeType="1"/>
          </p:cNvCxnSpPr>
          <p:nvPr/>
        </p:nvCxnSpPr>
        <p:spPr bwMode="auto">
          <a:xfrm rot="16200000" flipH="1">
            <a:off x="7210425" y="2847975"/>
            <a:ext cx="276225" cy="142875"/>
          </a:xfrm>
          <a:prstGeom prst="line">
            <a:avLst/>
          </a:prstGeom>
          <a:noFill/>
          <a:ln w="19050" algn="ctr">
            <a:solidFill>
              <a:schemeClr val="bg1"/>
            </a:solidFill>
            <a:round/>
            <a:headEnd/>
            <a:tailEnd/>
          </a:ln>
          <a:extLst>
            <a:ext uri="{909E8E84-426E-40DD-AFC4-6F175D3DCCD1}">
              <a14:hiddenFill xmlns:a14="http://schemas.microsoft.com/office/drawing/2010/main">
                <a:noFill/>
              </a14:hiddenFill>
            </a:ext>
          </a:extLst>
        </p:spPr>
      </p:cxnSp>
      <p:sp>
        <p:nvSpPr>
          <p:cNvPr id="8201" name="Text Box 9"/>
          <p:cNvSpPr txBox="1">
            <a:spLocks noChangeArrowheads="1"/>
          </p:cNvSpPr>
          <p:nvPr/>
        </p:nvSpPr>
        <p:spPr bwMode="auto">
          <a:xfrm>
            <a:off x="7554913" y="12795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account</a:t>
            </a:r>
          </a:p>
        </p:txBody>
      </p:sp>
      <p:sp>
        <p:nvSpPr>
          <p:cNvPr id="8202" name="Text Box 69"/>
          <p:cNvSpPr txBox="1">
            <a:spLocks noChangeArrowheads="1"/>
          </p:cNvSpPr>
          <p:nvPr/>
        </p:nvSpPr>
        <p:spPr bwMode="auto">
          <a:xfrm>
            <a:off x="7627938" y="339566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policy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Lesson outline</a:t>
            </a:r>
          </a:p>
        </p:txBody>
      </p:sp>
      <p:sp>
        <p:nvSpPr>
          <p:cNvPr id="9219" name="Rectangle 3"/>
          <p:cNvSpPr>
            <a:spLocks noGrp="1" noChangeArrowheads="1"/>
          </p:cNvSpPr>
          <p:nvPr>
            <p:ph idx="1"/>
          </p:nvPr>
        </p:nvSpPr>
        <p:spPr/>
        <p:txBody>
          <a:bodyPr/>
          <a:lstStyle/>
          <a:p>
            <a:pPr>
              <a:lnSpc>
                <a:spcPct val="150000"/>
              </a:lnSpc>
              <a:buFont typeface="Arial" charset="0"/>
              <a:buChar char="•"/>
            </a:pPr>
            <a:r>
              <a:rPr lang="en-US" sz="2800" dirty="0" smtClean="0">
                <a:solidFill>
                  <a:schemeClr val="hlink"/>
                </a:solidFill>
              </a:rPr>
              <a:t>PolicyCenter </a:t>
            </a:r>
            <a:r>
              <a:rPr lang="en-US" sz="2800" dirty="0" smtClean="0">
                <a:solidFill>
                  <a:schemeClr val="hlink"/>
                </a:solidFill>
              </a:rPr>
              <a:t>entities</a:t>
            </a:r>
          </a:p>
          <a:p>
            <a:pPr>
              <a:lnSpc>
                <a:spcPct val="150000"/>
              </a:lnSpc>
              <a:buFont typeface="Arial" charset="0"/>
              <a:buChar char="•"/>
            </a:pPr>
            <a:r>
              <a:rPr lang="en-US" sz="2800" dirty="0" smtClean="0"/>
              <a:t>Account-related entities</a:t>
            </a:r>
          </a:p>
          <a:p>
            <a:pPr>
              <a:lnSpc>
                <a:spcPct val="150000"/>
              </a:lnSpc>
              <a:buFont typeface="Arial" charset="0"/>
              <a:buChar char="•"/>
            </a:pPr>
            <a:r>
              <a:rPr lang="en-US" sz="2800" dirty="0" smtClean="0">
                <a:solidFill>
                  <a:schemeClr val="hlink"/>
                </a:solidFill>
              </a:rPr>
              <a:t>Policy-related </a:t>
            </a:r>
            <a:r>
              <a:rPr lang="en-US" sz="2800" dirty="0" smtClean="0">
                <a:solidFill>
                  <a:schemeClr val="hlink"/>
                </a:solidFill>
              </a:rPr>
              <a:t>entities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0"/>
          <p:cNvSpPr>
            <a:spLocks noGrp="1" noChangeArrowheads="1"/>
          </p:cNvSpPr>
          <p:nvPr>
            <p:ph type="title"/>
          </p:nvPr>
        </p:nvSpPr>
        <p:spPr/>
        <p:txBody>
          <a:bodyPr/>
          <a:lstStyle/>
          <a:p>
            <a:pPr eaLnBrk="1" hangingPunct="1"/>
            <a:r>
              <a:rPr lang="en-US" smtClean="0"/>
              <a:t>Accounts</a:t>
            </a:r>
          </a:p>
        </p:txBody>
      </p:sp>
      <p:sp>
        <p:nvSpPr>
          <p:cNvPr id="10243" name="Rectangle 500"/>
          <p:cNvSpPr>
            <a:spLocks noGrp="1" noChangeArrowheads="1"/>
          </p:cNvSpPr>
          <p:nvPr>
            <p:ph idx="1"/>
          </p:nvPr>
        </p:nvSpPr>
        <p:spPr>
          <a:xfrm>
            <a:off x="2987675" y="1120775"/>
            <a:ext cx="5484813" cy="5049838"/>
          </a:xfrm>
        </p:spPr>
        <p:txBody>
          <a:bodyPr/>
          <a:lstStyle/>
          <a:p>
            <a:pPr>
              <a:buFont typeface="Arial" charset="0"/>
              <a:buChar char="•"/>
            </a:pPr>
            <a:r>
              <a:rPr lang="en-US" smtClean="0"/>
              <a:t>An </a:t>
            </a:r>
            <a:r>
              <a:rPr lang="en-US" b="1" smtClean="0"/>
              <a:t>account</a:t>
            </a:r>
            <a:r>
              <a:rPr lang="en-US" smtClean="0"/>
              <a:t> is a organization or person which may have one or more policies</a:t>
            </a:r>
          </a:p>
          <a:p>
            <a:pPr lvl="1"/>
            <a:r>
              <a:rPr lang="en-US" smtClean="0"/>
              <a:t>Single person can be associated with multiple accounts</a:t>
            </a:r>
          </a:p>
          <a:p>
            <a:pPr lvl="1"/>
            <a:r>
              <a:rPr lang="en-US" smtClean="0"/>
              <a:t>Account could have many, one, or zero policies</a:t>
            </a:r>
          </a:p>
        </p:txBody>
      </p:sp>
      <p:grpSp>
        <p:nvGrpSpPr>
          <p:cNvPr id="10244" name="Group 70"/>
          <p:cNvGrpSpPr>
            <a:grpSpLocks/>
          </p:cNvGrpSpPr>
          <p:nvPr/>
        </p:nvGrpSpPr>
        <p:grpSpPr bwMode="auto">
          <a:xfrm>
            <a:off x="1260475" y="1139825"/>
            <a:ext cx="1279525" cy="1055688"/>
            <a:chOff x="465" y="602"/>
            <a:chExt cx="798" cy="659"/>
          </a:xfrm>
        </p:grpSpPr>
        <p:sp>
          <p:nvSpPr>
            <p:cNvPr id="10245" name="AutoShape 7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0246" name="Rectangle 7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0247" name="Rectangle 7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0248" name="Rectangle 7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0249" name="Rectangle 7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0250" name="Rectangle 7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0251" name="Line 7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2" name="Line 7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253" name="Group 79"/>
            <p:cNvGrpSpPr>
              <a:grpSpLocks/>
            </p:cNvGrpSpPr>
            <p:nvPr/>
          </p:nvGrpSpPr>
          <p:grpSpPr bwMode="auto">
            <a:xfrm>
              <a:off x="575" y="644"/>
              <a:ext cx="508" cy="139"/>
              <a:chOff x="3046" y="1026"/>
              <a:chExt cx="502" cy="138"/>
            </a:xfrm>
          </p:grpSpPr>
          <p:sp>
            <p:nvSpPr>
              <p:cNvPr id="10254" name="Line 8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5" name="Line 8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8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7" name="Line 8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8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8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Oval 8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1" name="Freeform 8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2" name="Freeform 8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3" name="Freeform 8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4" name="Freeform 9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91"/>
          <p:cNvSpPr>
            <a:spLocks noChangeShapeType="1"/>
          </p:cNvSpPr>
          <p:nvPr/>
        </p:nvSpPr>
        <p:spPr bwMode="auto">
          <a:xfrm>
            <a:off x="1719263" y="1709738"/>
            <a:ext cx="20986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7" name="Rectangle 3"/>
          <p:cNvSpPr>
            <a:spLocks noGrp="1" noChangeArrowheads="1"/>
          </p:cNvSpPr>
          <p:nvPr>
            <p:ph type="title"/>
          </p:nvPr>
        </p:nvSpPr>
        <p:spPr/>
        <p:txBody>
          <a:bodyPr/>
          <a:lstStyle/>
          <a:p>
            <a:pPr eaLnBrk="1" hangingPunct="1"/>
            <a:r>
              <a:rPr lang="en-US" smtClean="0"/>
              <a:t>Producer</a:t>
            </a:r>
          </a:p>
        </p:txBody>
      </p:sp>
      <p:sp>
        <p:nvSpPr>
          <p:cNvPr id="11268" name="Rectangle 168"/>
          <p:cNvSpPr>
            <a:spLocks noGrp="1" noChangeArrowheads="1"/>
          </p:cNvSpPr>
          <p:nvPr>
            <p:ph idx="1"/>
          </p:nvPr>
        </p:nvSpPr>
        <p:spPr>
          <a:xfrm>
            <a:off x="5195888" y="776288"/>
            <a:ext cx="3656012" cy="5473700"/>
          </a:xfrm>
        </p:spPr>
        <p:txBody>
          <a:bodyPr/>
          <a:lstStyle/>
          <a:p>
            <a:pPr>
              <a:buFont typeface="Arial" charset="0"/>
              <a:buChar char="•"/>
            </a:pPr>
            <a:r>
              <a:rPr lang="en-US" smtClean="0"/>
              <a:t>A </a:t>
            </a:r>
            <a:r>
              <a:rPr lang="en-US" b="1" smtClean="0"/>
              <a:t>producer</a:t>
            </a:r>
            <a:r>
              <a:rPr lang="en-US" smtClean="0"/>
              <a:t> is a "middle man" that connects accounts to carriers</a:t>
            </a:r>
          </a:p>
          <a:p>
            <a:pPr lvl="1"/>
            <a:r>
              <a:rPr lang="en-US" smtClean="0"/>
              <a:t>May work with multiple carriers and know which one is best for applicant's needs</a:t>
            </a:r>
          </a:p>
          <a:p>
            <a:pPr lvl="1"/>
            <a:r>
              <a:rPr lang="en-US" smtClean="0"/>
              <a:t>Can pre-qualify applicant to ensure it makes sense for underwriter to offer quote</a:t>
            </a:r>
          </a:p>
          <a:p>
            <a:pPr>
              <a:buFont typeface="Arial" charset="0"/>
              <a:buChar char="•"/>
            </a:pPr>
            <a:endParaRPr lang="en-US" smtClean="0"/>
          </a:p>
        </p:txBody>
      </p:sp>
      <p:grpSp>
        <p:nvGrpSpPr>
          <p:cNvPr id="11269" name="Group 15"/>
          <p:cNvGrpSpPr>
            <a:grpSpLocks/>
          </p:cNvGrpSpPr>
          <p:nvPr/>
        </p:nvGrpSpPr>
        <p:grpSpPr bwMode="auto">
          <a:xfrm>
            <a:off x="3811588" y="1023938"/>
            <a:ext cx="1279525" cy="1055687"/>
            <a:chOff x="465" y="602"/>
            <a:chExt cx="798" cy="659"/>
          </a:xfrm>
        </p:grpSpPr>
        <p:sp>
          <p:nvSpPr>
            <p:cNvPr id="11309" name="AutoShape 16"/>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1310" name="Rectangle 17"/>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1311" name="Rectangle 18"/>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1312" name="Rectangle 19"/>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1313" name="Rectangle 20"/>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14" name="Rectangle 21"/>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1315" name="Line 22"/>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6" name="Line 23"/>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17" name="Group 24"/>
            <p:cNvGrpSpPr>
              <a:grpSpLocks/>
            </p:cNvGrpSpPr>
            <p:nvPr/>
          </p:nvGrpSpPr>
          <p:grpSpPr bwMode="auto">
            <a:xfrm>
              <a:off x="575" y="644"/>
              <a:ext cx="508" cy="139"/>
              <a:chOff x="3046" y="1026"/>
              <a:chExt cx="502" cy="138"/>
            </a:xfrm>
          </p:grpSpPr>
          <p:sp>
            <p:nvSpPr>
              <p:cNvPr id="11318" name="Line 25"/>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9" name="Line 26"/>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0" name="Line 27"/>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1" name="Line 28"/>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2" name="Line 29"/>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3" name="Line 30"/>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4" name="Oval 31"/>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5" name="Freeform 32"/>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6" name="Freeform 33"/>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7" name="Freeform 34"/>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28" name="Freeform 35"/>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70" name="Text Box 77"/>
          <p:cNvSpPr txBox="1">
            <a:spLocks noChangeArrowheads="1"/>
          </p:cNvSpPr>
          <p:nvPr/>
        </p:nvSpPr>
        <p:spPr bwMode="auto">
          <a:xfrm>
            <a:off x="1979613" y="2247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producer</a:t>
            </a:r>
          </a:p>
        </p:txBody>
      </p:sp>
      <p:sp>
        <p:nvSpPr>
          <p:cNvPr id="11297" name="AutoShape 79"/>
          <p:cNvSpPr>
            <a:spLocks noChangeArrowheads="1"/>
          </p:cNvSpPr>
          <p:nvPr/>
        </p:nvSpPr>
        <p:spPr bwMode="auto">
          <a:xfrm flipH="1">
            <a:off x="2275319" y="1350963"/>
            <a:ext cx="632905" cy="644107"/>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2" name="Group 1"/>
          <p:cNvGrpSpPr/>
          <p:nvPr/>
        </p:nvGrpSpPr>
        <p:grpSpPr>
          <a:xfrm>
            <a:off x="2262188" y="1910942"/>
            <a:ext cx="706437" cy="349000"/>
            <a:chOff x="2262188" y="1910942"/>
            <a:chExt cx="706437" cy="349000"/>
          </a:xfrm>
        </p:grpSpPr>
        <p:sp>
          <p:nvSpPr>
            <p:cNvPr id="11298" name="Freeform 80"/>
            <p:cNvSpPr>
              <a:spLocks/>
            </p:cNvSpPr>
            <p:nvPr/>
          </p:nvSpPr>
          <p:spPr bwMode="auto">
            <a:xfrm flipH="1">
              <a:off x="2380365" y="1939861"/>
              <a:ext cx="509475" cy="29970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1300" name="Rectangle 82"/>
            <p:cNvSpPr>
              <a:spLocks noChangeArrowheads="1"/>
            </p:cNvSpPr>
            <p:nvPr/>
          </p:nvSpPr>
          <p:spPr bwMode="auto">
            <a:xfrm rot="21419544" flipH="1">
              <a:off x="2860952" y="1943804"/>
              <a:ext cx="107673" cy="23135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1301" name="Rectangle 83"/>
            <p:cNvSpPr>
              <a:spLocks noChangeArrowheads="1"/>
            </p:cNvSpPr>
            <p:nvPr/>
          </p:nvSpPr>
          <p:spPr bwMode="auto">
            <a:xfrm rot="1196180" flipH="1">
              <a:off x="2262188" y="1910942"/>
              <a:ext cx="107673" cy="230038"/>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1302" name="Oval 84"/>
            <p:cNvSpPr>
              <a:spLocks noChangeArrowheads="1"/>
            </p:cNvSpPr>
            <p:nvPr/>
          </p:nvSpPr>
          <p:spPr bwMode="auto">
            <a:xfrm flipH="1">
              <a:off x="2691565" y="2125206"/>
              <a:ext cx="65654" cy="76241"/>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03" name="Oval 85"/>
            <p:cNvSpPr>
              <a:spLocks noChangeArrowheads="1"/>
            </p:cNvSpPr>
            <p:nvPr/>
          </p:nvSpPr>
          <p:spPr bwMode="auto">
            <a:xfrm flipH="1">
              <a:off x="2645607" y="2156754"/>
              <a:ext cx="61715" cy="8281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04" name="Oval 86"/>
            <p:cNvSpPr>
              <a:spLocks noChangeArrowheads="1"/>
            </p:cNvSpPr>
            <p:nvPr/>
          </p:nvSpPr>
          <p:spPr bwMode="auto">
            <a:xfrm rot="20190086" flipH="1">
              <a:off x="2587832" y="2176472"/>
              <a:ext cx="64341" cy="81499"/>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05" name="Oval 87"/>
            <p:cNvSpPr>
              <a:spLocks noChangeArrowheads="1"/>
            </p:cNvSpPr>
            <p:nvPr/>
          </p:nvSpPr>
          <p:spPr bwMode="auto">
            <a:xfrm rot="18495068" flipH="1">
              <a:off x="2561549" y="2202802"/>
              <a:ext cx="39435" cy="74846"/>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06" name="Freeform 88"/>
            <p:cNvSpPr>
              <a:spLocks/>
            </p:cNvSpPr>
            <p:nvPr/>
          </p:nvSpPr>
          <p:spPr bwMode="auto">
            <a:xfrm flipH="1">
              <a:off x="2439454" y="2091029"/>
              <a:ext cx="97168" cy="65725"/>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07" name="Freeform 89"/>
            <p:cNvSpPr>
              <a:spLocks/>
            </p:cNvSpPr>
            <p:nvPr/>
          </p:nvSpPr>
          <p:spPr bwMode="auto">
            <a:xfrm flipH="1">
              <a:off x="2465715" y="2112061"/>
              <a:ext cx="103733" cy="7887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08" name="Freeform 90"/>
            <p:cNvSpPr>
              <a:spLocks/>
            </p:cNvSpPr>
            <p:nvPr/>
          </p:nvSpPr>
          <p:spPr bwMode="auto">
            <a:xfrm flipH="1">
              <a:off x="2506421" y="2142295"/>
              <a:ext cx="98481" cy="76241"/>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1299" name="Freeform 81"/>
            <p:cNvSpPr>
              <a:spLocks/>
            </p:cNvSpPr>
            <p:nvPr/>
          </p:nvSpPr>
          <p:spPr bwMode="auto">
            <a:xfrm flipH="1">
              <a:off x="2338347" y="1920143"/>
              <a:ext cx="393924" cy="22872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11272" name="Group 169"/>
          <p:cNvGrpSpPr>
            <a:grpSpLocks/>
          </p:cNvGrpSpPr>
          <p:nvPr/>
        </p:nvGrpSpPr>
        <p:grpSpPr bwMode="auto">
          <a:xfrm>
            <a:off x="439738" y="1039813"/>
            <a:ext cx="1293812" cy="1068387"/>
            <a:chOff x="1426" y="2489"/>
            <a:chExt cx="815" cy="673"/>
          </a:xfrm>
        </p:grpSpPr>
        <p:sp>
          <p:nvSpPr>
            <p:cNvPr id="11274" name="AutoShape 170"/>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11275" name="Rectangle 171"/>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1276" name="Rectangle 172"/>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277" name="Rectangle 173"/>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278" name="Rectangle 174"/>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279" name="Rectangle 175"/>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1280" name="Line 176"/>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1" name="Line 177"/>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282" name="Group 178"/>
            <p:cNvGrpSpPr>
              <a:grpSpLocks/>
            </p:cNvGrpSpPr>
            <p:nvPr/>
          </p:nvGrpSpPr>
          <p:grpSpPr bwMode="auto">
            <a:xfrm>
              <a:off x="1534" y="2525"/>
              <a:ext cx="518" cy="139"/>
              <a:chOff x="2386" y="998"/>
              <a:chExt cx="529" cy="142"/>
            </a:xfrm>
          </p:grpSpPr>
          <p:sp>
            <p:nvSpPr>
              <p:cNvPr id="11283" name="Line 179"/>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4" name="Line 180"/>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5" name="Line 181"/>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6" name="Line 182"/>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7" name="Line 183"/>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8" name="Line 184"/>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9" name="Line 185"/>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0" name="Line 186"/>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1" name="Line 187"/>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2" name="Line 188"/>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3" name="Line 189"/>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4" name="Line 190"/>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5" name="Freeform 191"/>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6" name="Freeform 192"/>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73" name="Text Box 194"/>
          <p:cNvSpPr txBox="1">
            <a:spLocks noChangeArrowheads="1"/>
          </p:cNvSpPr>
          <p:nvPr/>
        </p:nvSpPr>
        <p:spPr bwMode="auto">
          <a:xfrm>
            <a:off x="455613" y="2247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carrier</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13052</TotalTime>
  <Words>3467</Words>
  <Application>Microsoft Office PowerPoint</Application>
  <PresentationFormat>On-screen Show (4:3)</PresentationFormat>
  <Paragraphs>379</Paragraphs>
  <Slides>33</Slides>
  <Notes>33</Notes>
  <HiddenSlides>1</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2_test-template</vt:lpstr>
      <vt:lpstr>1_test-template</vt:lpstr>
      <vt:lpstr>PolicyCenter Entities</vt:lpstr>
      <vt:lpstr>Lesson objectives</vt:lpstr>
      <vt:lpstr>Lesson outline</vt:lpstr>
      <vt:lpstr>PolicyCenter entities</vt:lpstr>
      <vt:lpstr>Defining entities</vt:lpstr>
      <vt:lpstr>Two core entities: Account and Policy</vt:lpstr>
      <vt:lpstr>Lesson outline</vt:lpstr>
      <vt:lpstr>Accounts</vt:lpstr>
      <vt:lpstr>Producer</vt:lpstr>
      <vt:lpstr>Participants</vt:lpstr>
      <vt:lpstr>Contacts</vt:lpstr>
      <vt:lpstr>Locations</vt:lpstr>
      <vt:lpstr>Policies and underwriting files</vt:lpstr>
      <vt:lpstr>Jobs</vt:lpstr>
      <vt:lpstr>Activities</vt:lpstr>
      <vt:lpstr>Documents</vt:lpstr>
      <vt:lpstr>Notes</vt:lpstr>
      <vt:lpstr>Lesson outline</vt:lpstr>
      <vt:lpstr>Policies and coverages</vt:lpstr>
      <vt:lpstr>Contacts and locations</vt:lpstr>
      <vt:lpstr>Coverables</vt:lpstr>
      <vt:lpstr>Coverages</vt:lpstr>
      <vt:lpstr>Coverage terminology</vt:lpstr>
      <vt:lpstr>(Notes only slide)</vt:lpstr>
      <vt:lpstr>Coverage terms</vt:lpstr>
      <vt:lpstr>Forms</vt:lpstr>
      <vt:lpstr>Premium</vt:lpstr>
      <vt:lpstr>Policy “tools”</vt:lpstr>
      <vt:lpstr>Policy “tools”</vt:lpstr>
      <vt:lpstr>Groups and users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kshukla</cp:lastModifiedBy>
  <cp:revision>1979</cp:revision>
  <dcterms:created xsi:type="dcterms:W3CDTF">2007-08-02T20:13:16Z</dcterms:created>
  <dcterms:modified xsi:type="dcterms:W3CDTF">2013-11-04T22:08:08Z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