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9" r:id="rId1"/>
    <p:sldMasterId id="2147483921" r:id="rId2"/>
  </p:sldMasterIdLst>
  <p:notesMasterIdLst>
    <p:notesMasterId r:id="rId41"/>
  </p:notesMasterIdLst>
  <p:handoutMasterIdLst>
    <p:handoutMasterId r:id="rId42"/>
  </p:handoutMasterIdLst>
  <p:sldIdLst>
    <p:sldId id="1192" r:id="rId3"/>
    <p:sldId id="1299" r:id="rId4"/>
    <p:sldId id="1559" r:id="rId5"/>
    <p:sldId id="1670" r:id="rId6"/>
    <p:sldId id="1609" r:id="rId7"/>
    <p:sldId id="1666" r:id="rId8"/>
    <p:sldId id="1706" r:id="rId9"/>
    <p:sldId id="1693" r:id="rId10"/>
    <p:sldId id="1701" r:id="rId11"/>
    <p:sldId id="1707" r:id="rId12"/>
    <p:sldId id="1709" r:id="rId13"/>
    <p:sldId id="1708" r:id="rId14"/>
    <p:sldId id="1705" r:id="rId15"/>
    <p:sldId id="1692" r:id="rId16"/>
    <p:sldId id="1695" r:id="rId17"/>
    <p:sldId id="1607" r:id="rId18"/>
    <p:sldId id="1684" r:id="rId19"/>
    <p:sldId id="1685" r:id="rId20"/>
    <p:sldId id="1686" r:id="rId21"/>
    <p:sldId id="1687" r:id="rId22"/>
    <p:sldId id="1688" r:id="rId23"/>
    <p:sldId id="1689" r:id="rId24"/>
    <p:sldId id="1690" r:id="rId25"/>
    <p:sldId id="1702" r:id="rId26"/>
    <p:sldId id="1703" r:id="rId27"/>
    <p:sldId id="1704" r:id="rId28"/>
    <p:sldId id="1628" r:id="rId29"/>
    <p:sldId id="1642" r:id="rId30"/>
    <p:sldId id="1653" r:id="rId31"/>
    <p:sldId id="1654" r:id="rId32"/>
    <p:sldId id="1656" r:id="rId33"/>
    <p:sldId id="1683" r:id="rId34"/>
    <p:sldId id="1655" r:id="rId35"/>
    <p:sldId id="1699" r:id="rId36"/>
    <p:sldId id="1700" r:id="rId37"/>
    <p:sldId id="1619" r:id="rId38"/>
    <p:sldId id="1554" r:id="rId39"/>
    <p:sldId id="1710" r:id="rId40"/>
  </p:sldIdLst>
  <p:sldSz cx="9144000" cy="6858000" type="screen4x3"/>
  <p:notesSz cx="6881813" cy="9296400"/>
  <p:defaultTextStyle>
    <a:defPPr>
      <a:defRPr lang="en-US"/>
    </a:defPPr>
    <a:lvl1pPr algn="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D33941"/>
    <a:srgbClr val="04628C"/>
    <a:srgbClr val="0066FF"/>
    <a:srgbClr val="CC00CC"/>
    <a:srgbClr val="CC0099"/>
    <a:srgbClr val="CC3399"/>
    <a:srgbClr val="CC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6738" autoAdjust="0"/>
  </p:normalViewPr>
  <p:slideViewPr>
    <p:cSldViewPr snapToGrid="0">
      <p:cViewPr>
        <p:scale>
          <a:sx n="66" d="100"/>
          <a:sy n="66" d="100"/>
        </p:scale>
        <p:origin x="-1602" y="-12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610" y="-102"/>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7.xml"/><Relationship Id="rId1" Type="http://schemas.openxmlformats.org/officeDocument/2006/relationships/slide" Target="slides/slide3.xml"/><Relationship Id="rId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fld id="{410F02F9-EDC8-4572-9387-8D3D510925CC}" type="slidenum">
              <a:rPr lang="en-US" altLang="en-US"/>
              <a:pPr>
                <a:defRPr/>
              </a:pPr>
              <a:t>‹#›</a:t>
            </a:fld>
            <a:endParaRPr lang="en-US" altLang="en-US" dirty="0"/>
          </a:p>
        </p:txBody>
      </p:sp>
    </p:spTree>
    <p:extLst>
      <p:ext uri="{BB962C8B-B14F-4D97-AF65-F5344CB8AC3E}">
        <p14:creationId xmlns:p14="http://schemas.microsoft.com/office/powerpoint/2010/main" xmlns="" val="3603767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a:t>
            </a:r>
            <a:r>
              <a:rPr lang="en-US" altLang="en-US" smtClean="0"/>
              <a:t>Contacts and Locations - </a:t>
            </a:r>
            <a:fld id="{69F7DF73-774D-4C35-B4B5-29FE4BC1BF9A}"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301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p>
            <a:pP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5F3DB076-4D9B-4617-A52B-64A19364606E}" type="slidenum">
              <a:rPr lang="en-US" sz="1100" b="0" i="1">
                <a:solidFill>
                  <a:srgbClr val="000000"/>
                </a:solidFill>
                <a:latin typeface="Times New Roman" pitchFamily="18" charset="0"/>
                <a:cs typeface="Times New Roman" pitchFamily="18" charset="0"/>
              </a:rPr>
              <a:pP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301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xmlns="" val="132106755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C9F50DE9-9D48-44B2-B117-EA09C58F7293}"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27075"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err="1" smtClean="0"/>
              <a:t>Guidewire</a:t>
            </a:r>
            <a:r>
              <a:rPr lang="en-US" dirty="0" smtClean="0"/>
              <a:t> training materials contain </a:t>
            </a:r>
            <a:r>
              <a:rPr lang="en-US" dirty="0" err="1" smtClean="0"/>
              <a:t>Guidewire</a:t>
            </a:r>
            <a:r>
              <a:rPr lang="en-US" dirty="0" smtClean="0"/>
              <a:t> proprietary information that is subject to confidentiality and non-disclosure agreements. You agree to use the information in this manual solely for the purpose of training to implement </a:t>
            </a:r>
            <a:r>
              <a:rPr lang="en-US" dirty="0" err="1" smtClean="0"/>
              <a:t>Guidewire</a:t>
            </a:r>
            <a:r>
              <a:rPr lang="en-US" dirty="0" smtClean="0"/>
              <a:t> software solutions. You also agree not to disclose the information in this manual to third parties or copy this manual without prior written consent from </a:t>
            </a:r>
            <a:r>
              <a:rPr lang="en-US" dirty="0" err="1" smtClean="0"/>
              <a:t>Guidewire</a:t>
            </a:r>
            <a:r>
              <a:rPr lang="en-US" dirty="0" smtClean="0"/>
              <a:t>. </a:t>
            </a:r>
            <a:r>
              <a:rPr lang="en-US" dirty="0" err="1" smtClean="0"/>
              <a:t>Guidewire</a:t>
            </a:r>
            <a:r>
              <a:rPr lang="en-US" dirty="0" smtClean="0"/>
              <a:t> training may be given only by </a:t>
            </a:r>
            <a:r>
              <a:rPr lang="en-US" dirty="0" err="1" smtClean="0"/>
              <a:t>Guidewire</a:t>
            </a:r>
            <a:r>
              <a:rPr lang="en-US" dirty="0" smtClean="0"/>
              <a:t> employees or certified </a:t>
            </a:r>
            <a:r>
              <a:rPr lang="en-US" dirty="0" err="1" smtClean="0"/>
              <a:t>Guidewire</a:t>
            </a:r>
            <a:r>
              <a:rPr lang="en-US" dirty="0" smtClean="0"/>
              <a:t> partners under the appropriate agreement with </a:t>
            </a:r>
            <a:r>
              <a:rPr lang="en-US" dirty="0" err="1" smtClean="0"/>
              <a:t>Guidewire</a:t>
            </a:r>
            <a:r>
              <a:rPr lang="en-US" dirty="0"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DE148569-3DF2-4A03-ACC7-C68F2109E40E}"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There are a number of contact role behavior patterns that we see consistently in PolicyCenter.  When configuring new contact roles, you should take into consideration what behavior pattern you want that contact role to have and then you can use one of the existing contact roles with that behavior as an example for configuration of your new contact role. These patterns are truly only patterns of contact behavior, not something that would be automatically configured.</a:t>
            </a:r>
          </a:p>
          <a:p>
            <a:pPr eaLnBrk="1" hangingPunct="1"/>
            <a:r>
              <a:rPr lang="en-US" dirty="0" smtClean="0"/>
              <a:t>Contact role patterns in the base configuration include:</a:t>
            </a:r>
          </a:p>
          <a:p>
            <a:pPr eaLnBrk="1" hangingPunct="1"/>
            <a:r>
              <a:rPr lang="en-US" b="1" dirty="0" smtClean="0"/>
              <a:t>Normal</a:t>
            </a:r>
            <a:r>
              <a:rPr lang="en-US" dirty="0" smtClean="0"/>
              <a:t>: This pattern can be used when you have an array of contacts that play this role (and those contacts potentially have some fields specific to that role but those fields are a simple set of fields.) Note, the pattern does not specify where this array is attached.  The example given, additional named </a:t>
            </a:r>
            <a:r>
              <a:rPr lang="en-US" dirty="0" err="1" smtClean="0"/>
              <a:t>insureds</a:t>
            </a:r>
            <a:r>
              <a:rPr lang="en-US" dirty="0" smtClean="0"/>
              <a:t>, attach at the PolicyPeriod level – but you could have an array of entities with simple properties that attached at the vehicle level or the location level. </a:t>
            </a:r>
          </a:p>
          <a:p>
            <a:pPr eaLnBrk="1" hangingPunct="1"/>
            <a:r>
              <a:rPr lang="en-US" b="1" dirty="0" smtClean="0"/>
              <a:t>Singleton: </a:t>
            </a:r>
            <a:r>
              <a:rPr lang="en-US" dirty="0" smtClean="0"/>
              <a:t>Use this pattern when there is only ever one of this particular contact role at any given time. Note, this is again at whatever level it attaches to. The </a:t>
            </a:r>
            <a:r>
              <a:rPr lang="en-US" dirty="0" err="1" smtClean="0"/>
              <a:t>BillingContact</a:t>
            </a:r>
            <a:r>
              <a:rPr lang="en-US" dirty="0" smtClean="0"/>
              <a:t> attaches at the PolicyPeriod level so there is only ever one on the policy at any given time because it is a singleton. However, you could have another contact role – say </a:t>
            </a:r>
            <a:r>
              <a:rPr lang="en-US" dirty="0" err="1" smtClean="0"/>
              <a:t>LocationBillingContact</a:t>
            </a:r>
            <a:r>
              <a:rPr lang="en-US" dirty="0" smtClean="0"/>
              <a:t> – that is also a singleton, but attaches at the Location level.  In that case, there could be one-and-only-one </a:t>
            </a:r>
            <a:r>
              <a:rPr lang="en-US" dirty="0" err="1" smtClean="0"/>
              <a:t>LocationBillingContact</a:t>
            </a:r>
            <a:r>
              <a:rPr lang="en-US" dirty="0" smtClean="0"/>
              <a:t> attached to each Location – but that could result in multiple </a:t>
            </a:r>
            <a:r>
              <a:rPr lang="en-US" dirty="0" err="1" smtClean="0"/>
              <a:t>LocationBillingContacts</a:t>
            </a:r>
            <a:r>
              <a:rPr lang="en-US" dirty="0" smtClean="0"/>
              <a:t> on the policy as a whole.</a:t>
            </a:r>
          </a:p>
          <a:p>
            <a:pPr eaLnBrk="1" hangingPunct="1"/>
            <a:r>
              <a:rPr lang="en-US" b="1" dirty="0" smtClean="0"/>
              <a:t>Simple Details: </a:t>
            </a:r>
            <a:r>
              <a:rPr lang="en-US" dirty="0" smtClean="0"/>
              <a:t>This pattern refers to contact roles where the contact can play the role in multiple different ways, so you need an array of details.  Like the other patterns, this doesn’t say where the contact role attaches.  In the base configuration, both </a:t>
            </a:r>
            <a:r>
              <a:rPr lang="en-US" dirty="0" err="1" smtClean="0"/>
              <a:t>AdditionalInsured</a:t>
            </a:r>
            <a:r>
              <a:rPr lang="en-US" dirty="0" smtClean="0"/>
              <a:t> and </a:t>
            </a:r>
            <a:r>
              <a:rPr lang="en-US" dirty="0" err="1" smtClean="0"/>
              <a:t>AdditionalInterest</a:t>
            </a:r>
            <a:r>
              <a:rPr lang="en-US" dirty="0" smtClean="0"/>
              <a:t> are of the </a:t>
            </a:r>
            <a:r>
              <a:rPr lang="en-US" i="1" dirty="0" smtClean="0"/>
              <a:t>simple details</a:t>
            </a:r>
            <a:r>
              <a:rPr lang="en-US" dirty="0" smtClean="0"/>
              <a:t> pattern.</a:t>
            </a:r>
          </a:p>
          <a:p>
            <a:pPr algn="ctr" eaLnBrk="1" hangingPunct="1"/>
            <a:r>
              <a:rPr lang="en-US" dirty="0" smtClean="0"/>
              <a:t>(continued)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99D6066-7559-44E9-9101-E80CF970FBA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3"/>
          <p:cNvSpPr>
            <a:spLocks noGrp="1" noChangeArrowheads="1"/>
          </p:cNvSpPr>
          <p:nvPr>
            <p:ph type="body" idx="1"/>
          </p:nvPr>
        </p:nvSpPr>
        <p:spPr>
          <a:xfrm>
            <a:off x="407988" y="404813"/>
            <a:ext cx="6089650" cy="832961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1" dirty="0" smtClean="0"/>
              <a:t>Join Details</a:t>
            </a:r>
            <a:r>
              <a:rPr lang="en-US" dirty="0" smtClean="0"/>
              <a:t> refers to contact roles where there is a many-to-many relationship between the role and another entity on the policy.  Driver is the classic example of this --  there may be two drivers on a policy.  There is a </a:t>
            </a:r>
            <a:r>
              <a:rPr lang="en-US" dirty="0" err="1" smtClean="0"/>
              <a:t>policydriver</a:t>
            </a:r>
            <a:r>
              <a:rPr lang="en-US" dirty="0" smtClean="0"/>
              <a:t> record for each of those drivers.  But there are three vehicles on the policy, and those two drivers can be drivers on each of those three vehicles, so a join table is used to represent that relationship – but each of the drivers is only represented by a single </a:t>
            </a:r>
            <a:r>
              <a:rPr lang="en-US" dirty="0" err="1" smtClean="0"/>
              <a:t>PolicyDriver</a:t>
            </a:r>
            <a:r>
              <a:rPr lang="en-US" dirty="0" smtClean="0"/>
              <a:t> record.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5E013C3E-7DC6-46E1-A1A2-1F65DD506F89}"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As shown in the example above, on a </a:t>
            </a:r>
            <a:r>
              <a:rPr lang="en-US" dirty="0" err="1" smtClean="0"/>
              <a:t>BusinessOwners</a:t>
            </a:r>
            <a:r>
              <a:rPr lang="en-US" dirty="0" smtClean="0"/>
              <a:t> policy for Wright</a:t>
            </a:r>
            <a:r>
              <a:rPr lang="en-US" baseline="0" dirty="0" smtClean="0"/>
              <a:t> construction</a:t>
            </a:r>
            <a:r>
              <a:rPr lang="en-US" dirty="0" smtClean="0"/>
              <a:t>, the </a:t>
            </a:r>
            <a:r>
              <a:rPr lang="en-US" dirty="0" err="1" smtClean="0"/>
              <a:t>AdditionalInsured</a:t>
            </a:r>
            <a:r>
              <a:rPr lang="en-US" dirty="0" smtClean="0"/>
              <a:t> for the same contact </a:t>
            </a:r>
            <a:r>
              <a:rPr lang="en-US" dirty="0" err="1" smtClean="0"/>
              <a:t>EverReady</a:t>
            </a:r>
            <a:r>
              <a:rPr lang="en-US" dirty="0" smtClean="0"/>
              <a:t> Rentals can be multiple types of </a:t>
            </a:r>
            <a:r>
              <a:rPr lang="en-US" dirty="0" err="1" smtClean="0"/>
              <a:t>additionalInsureds</a:t>
            </a:r>
            <a:r>
              <a:rPr lang="en-US" dirty="0" smtClean="0"/>
              <a:t> such as a controlling interest, a Townhouse Association, etc. So, in this case, you need one </a:t>
            </a:r>
            <a:r>
              <a:rPr lang="en-US" dirty="0" err="1" smtClean="0"/>
              <a:t>PolicyContactRole</a:t>
            </a:r>
            <a:r>
              <a:rPr lang="en-US" dirty="0" smtClean="0"/>
              <a:t> (subtyped for the </a:t>
            </a:r>
            <a:r>
              <a:rPr lang="en-US" dirty="0" err="1" smtClean="0"/>
              <a:t>AdditionalInsured</a:t>
            </a:r>
            <a:r>
              <a:rPr lang="en-US" dirty="0" smtClean="0"/>
              <a:t>) but an array of detail records that record all of the </a:t>
            </a:r>
            <a:r>
              <a:rPr lang="en-US" dirty="0" err="1" smtClean="0"/>
              <a:t>additionalInsured</a:t>
            </a:r>
            <a:r>
              <a:rPr lang="en-US" dirty="0" smtClean="0"/>
              <a:t> “types”.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A746BED-4044-485F-B203-C9E86D7EF36E}"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“Attaches to” is specifying how the role is associated with a policy in the data model.  You can check that using the Data Dictionary.  For example, Named Insured is attached to the Policy Period with the PrimaryNamedInsured column.  Same thing with Driver (attached as PolicyDrivers to the Personal Auto Line.  </a:t>
            </a:r>
          </a:p>
          <a:p>
            <a:r>
              <a:rPr lang="en-US" smtClean="0"/>
              <a:t>All Roles attach to policy period and then some roles have special foreign keys that attach them to other entities like Driver to PALine. </a:t>
            </a:r>
          </a:p>
          <a:p>
            <a:r>
              <a:rPr lang="en-US" smtClean="0"/>
              <a:t>Named insureds must exist at the policy level (hence are attached to the policy period). You can’t have a policy that has different named insureds for different lines on the policy. </a:t>
            </a:r>
          </a:p>
          <a:p>
            <a:r>
              <a:rPr lang="en-US" smtClean="0"/>
              <a:t>However, there are other roles that either only make sense on certain lines (Driver on PA, for example) or can vary by line even within a package policy (Additional Insureds). Or roles that are attached at even a more granular level – you have an array of additional interests for a specific building, for example, thus they are attached directly to that building.</a:t>
            </a:r>
          </a:p>
          <a:p>
            <a:r>
              <a:rPr lang="en-US" smtClean="0"/>
              <a:t>The secondary named insured one is a bit different, as is not attached at the Policy Period level but is PA specific so it got attached to the PA Line. </a:t>
            </a:r>
          </a:p>
          <a:p>
            <a:pPr eaLnBrk="1" hangingPunct="1"/>
            <a:r>
              <a:rPr lang="en-US" smtClean="0"/>
              <a:t>When you configure a new policy contact role, you can base its configuration on an existing role from the list in the table on this slide.</a:t>
            </a:r>
          </a:p>
          <a:p>
            <a:pPr eaLnBrk="1" hangingPunct="1"/>
            <a:r>
              <a:rPr lang="en-US" smtClean="0"/>
              <a:t>Location Named Insureds have a single * because it actually has implicit records and is not actually a defined role but instead a join table between Named Insureds and locations.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79F320D2-8CAF-4A98-BDC6-7A268F80FFEF}"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above are the contact roles in the PolicyCenter base application that are defined at the account and policy levels. These roles are subtypes of the AccountContactRole and PolicyContactRole entities. The AccountContactRole entity represents a contact filling a role on the account, such as Sue Lee as a </a:t>
            </a:r>
            <a:r>
              <a:rPr lang="en-US" i="1" smtClean="0"/>
              <a:t>driver</a:t>
            </a:r>
            <a:r>
              <a:rPr lang="en-US" smtClean="0"/>
              <a:t> on the account. The PolicyContactRole represents a contact filling a role on the policy, such as Sue Lee as the </a:t>
            </a:r>
            <a:r>
              <a:rPr lang="en-US" i="1" smtClean="0"/>
              <a:t>primary named insured</a:t>
            </a:r>
            <a:r>
              <a:rPr lang="en-US" smtClean="0"/>
              <a:t> on the policy.</a:t>
            </a:r>
          </a:p>
          <a:p>
            <a:pPr eaLnBrk="1" hangingPunct="1"/>
            <a:r>
              <a:rPr lang="en-US" smtClean="0"/>
              <a:t>The roles in the first column are subtypes of AccountContactRole which can be added to the account level. If there is no corresponding role in the PolicyContactRole column, the account contact role can </a:t>
            </a:r>
            <a:r>
              <a:rPr lang="en-US" i="1" smtClean="0"/>
              <a:t>only </a:t>
            </a:r>
            <a:r>
              <a:rPr lang="en-US" smtClean="0"/>
              <a:t>be associated with a contact that is added to the account. These roles represent people or company contacts that play roles that are associated with the account but not to individual policies. </a:t>
            </a:r>
          </a:p>
          <a:p>
            <a:pPr eaLnBrk="1" hangingPunct="1"/>
            <a:r>
              <a:rPr lang="en-US" smtClean="0"/>
              <a:t>In some cases, a policy contact role is associated with an account level contact role, such as PolicyDriver and Driver. A policy contact role can be added to any of the policies within that account. (Many roles only apply to certain lines of business.) A contact role can contain fields that are shared across policies and other fields that are different across policies.</a:t>
            </a:r>
          </a:p>
          <a:p>
            <a:pPr eaLnBrk="1" hangingPunct="1"/>
            <a:r>
              <a:rPr lang="en-US" smtClean="0"/>
              <a:t>For some lines of business, line-of-business specific PolicyContactRole exist and subtypes can be created from there. For example the Workers comp line of business has WCPolicyContactRole and PolicyOwnerOfficer subtype is created from it. A list can be obtained from the data dictionary.</a:t>
            </a:r>
          </a:p>
          <a:p>
            <a:pPr eaLnBrk="1" hangingPunct="1"/>
            <a:r>
              <a:rPr lang="en-US" smtClean="0"/>
              <a:t>Note: The above is not a complete list. Refer to the </a:t>
            </a:r>
            <a:r>
              <a:rPr lang="en-US" i="1" smtClean="0"/>
              <a:t>PolicyCenter Application Guide</a:t>
            </a:r>
            <a:r>
              <a:rPr lang="en-US" smtClean="0"/>
              <a:t> or data dictionary for a complete corresponding list.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B6A670B-82BA-4CA7-ACC9-D5A1DE1C21A4}"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Arguments are:</a:t>
            </a:r>
          </a:p>
          <a:p>
            <a:pPr lvl="1" eaLnBrk="1" hangingPunct="1"/>
            <a:r>
              <a:rPr lang="en-US" smtClean="0"/>
              <a:t>Boolean – true or false to enable or disable roles</a:t>
            </a:r>
          </a:p>
          <a:p>
            <a:pPr lvl="1" eaLnBrk="1" hangingPunct="1"/>
            <a:r>
              <a:rPr lang="en-US" sz="1100" smtClean="0"/>
              <a:t>{ contactRoleType }</a:t>
            </a:r>
            <a:r>
              <a:rPr lang="en-US" smtClean="0"/>
              <a:t> – { “company” } or { “person” } or {“company”, “person”} </a:t>
            </a:r>
          </a:p>
          <a:p>
            <a:pPr lvl="1" eaLnBrk="1" hangingPunct="1"/>
            <a:r>
              <a:rPr lang="en-US" sz="1100" smtClean="0"/>
              <a:t>AccountContactRole</a:t>
            </a:r>
          </a:p>
          <a:p>
            <a:pPr lvl="1" eaLnBrk="1" hangingPunct="1"/>
            <a:r>
              <a:rPr lang="en-US" sz="1100" smtClean="0"/>
              <a:t>{ PolicyContactRole1, PolicyContactRole2, …</a:t>
            </a:r>
            <a:r>
              <a:rPr lang="en-US" smtClean="0"/>
              <a:t> </a:t>
            </a:r>
            <a:r>
              <a:rPr lang="en-US" sz="1100" smtClean="0"/>
              <a:t>}</a:t>
            </a:r>
            <a:r>
              <a:rPr lang="en-US" smtClean="0"/>
              <a:t> – Include only if role exists at policy level. </a:t>
            </a:r>
          </a:p>
          <a:p>
            <a:pPr eaLnBrk="1" hangingPunct="1"/>
            <a:r>
              <a:rPr lang="en-US" smtClean="0"/>
              <a:t>The ContactConfigPlugin maps the PolicyContactRole to the corresponding AccountContactRole. For example, the code maps PolicyNamedInsured to NamedInsured. The code also controls which Contact subtypes (Person or Company) are allowed for each role. For example, it specifies that an AccountHolder can be a Person or a Company, but a Driver or a PolicyDriver can only be a Person. </a:t>
            </a:r>
          </a:p>
          <a:p>
            <a:pPr eaLnBrk="1" hangingPunct="1"/>
            <a:r>
              <a:rPr lang="en-US" smtClean="0"/>
              <a:t>The ContactConfigPlugin can also disable roles. You disable roles by setting first argument in the line configuring the contact to false: </a:t>
            </a:r>
          </a:p>
          <a:p>
            <a:pPr eaLnBrk="1" hangingPunct="1"/>
            <a:r>
              <a:rPr lang="en-US" smtClean="0"/>
              <a:t>new ContactConfig(false, {"company", "person"}, "AuditContact", {"PolicyAuditContact"}),</a:t>
            </a:r>
          </a:p>
          <a:p>
            <a:pPr eaLnBrk="1" hangingPunct="1"/>
            <a:r>
              <a:rPr lang="en-US" smtClean="0"/>
              <a:t>In the default configuration, each PolicyContactRole references one AccountContactRole. However, you can configure several PolicyContactRoles to reference one AccountContactRole.</a:t>
            </a:r>
          </a:p>
          <a:p>
            <a:pPr eaLnBrk="1" hangingPunct="1"/>
            <a:r>
              <a:rPr lang="en-US" smtClean="0"/>
              <a:t>The third and fourth arguments map AccountContactRole to PolicyContactRole. If there are additional policy contact roles that map to AccountContact they are added to this line as a comma separated list. </a:t>
            </a:r>
          </a:p>
          <a:p>
            <a:pPr eaLnBrk="1" hangingPunct="1"/>
            <a:r>
              <a:rPr lang="en-US" smtClean="0"/>
              <a:t>If you create a role that only exists at the account level,  include an empty fourth argument.</a:t>
            </a:r>
            <a:endParaRPr lang="en-US" b="1"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57A4FA8E-B84B-44EE-A926-B4D19F1ED9C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7BC86CC-315B-4EC6-89AB-F850465FF7F8}"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example role used in this training lesson is AuditContact. The following slides have steps to add this new role for use on policies. As a result, the role appears automatically on the AccountFileContacts and PolicyFileContacts PCF pages. You can select this role on the </a:t>
            </a:r>
            <a:r>
              <a:rPr lang="en-US" b="1" smtClean="0"/>
              <a:t>Roles</a:t>
            </a:r>
            <a:r>
              <a:rPr lang="en-US" smtClean="0"/>
              <a:t> tab of the </a:t>
            </a:r>
            <a:r>
              <a:rPr lang="en-US" b="1" smtClean="0"/>
              <a:t>Contacts</a:t>
            </a:r>
            <a:r>
              <a:rPr lang="en-US" smtClean="0"/>
              <a:t> screen in the account and the policy.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27F28EAF-C0D7-45E7-9178-3BCF79DC4AC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eaLnBrk="1" hangingPunct="1"/>
            <a:r>
              <a:rPr lang="en-US" b="1" smtClean="0"/>
              <a:t>Entities defined:</a:t>
            </a:r>
          </a:p>
          <a:p>
            <a:pPr marL="419100" lvl="1" indent="-190500" eaLnBrk="1" hangingPunct="1"/>
            <a:r>
              <a:rPr lang="en-US" b="1" smtClean="0"/>
              <a:t>a. </a:t>
            </a:r>
            <a:r>
              <a:rPr lang="en-US" smtClean="0"/>
              <a:t>AuditContact_Ext.eti:</a:t>
            </a:r>
            <a:br>
              <a:rPr lang="en-US" smtClean="0"/>
            </a:br>
            <a:r>
              <a:rPr lang="en-US" smtClean="0"/>
              <a:t>&lt;?xml version="1.0"?&gt;</a:t>
            </a:r>
            <a:br>
              <a:rPr lang="en-US" smtClean="0"/>
            </a:br>
            <a:r>
              <a:rPr lang="en-US" smtClean="0"/>
              <a:t>&lt;subtype entity="AuditContact_Ext" supertype="AccountContactRole" displayName=“Audit Contact" /&gt;</a:t>
            </a:r>
          </a:p>
          <a:p>
            <a:pPr marL="419100" lvl="1" indent="-190500" eaLnBrk="1" hangingPunct="1"/>
            <a:r>
              <a:rPr lang="en-US" b="1" smtClean="0"/>
              <a:t>b. </a:t>
            </a:r>
            <a:r>
              <a:rPr lang="en-US" smtClean="0"/>
              <a:t>PolicyAuditContact_Ext.eti:</a:t>
            </a:r>
            <a:br>
              <a:rPr lang="en-US" smtClean="0"/>
            </a:br>
            <a:r>
              <a:rPr lang="en-US" smtClean="0"/>
              <a:t>&lt;?xml version="1.0"?&gt;</a:t>
            </a:r>
            <a:br>
              <a:rPr lang="en-US" smtClean="0"/>
            </a:br>
            <a:r>
              <a:rPr lang="en-US" smtClean="0"/>
              <a:t>&lt;subtype entity="PolicyAuditContact_Ext" supertype="PolicyContactRole“ desc=“Audit”/&gt;</a:t>
            </a:r>
          </a:p>
          <a:p>
            <a:pPr marL="190500" indent="-190500" eaLnBrk="1" hangingPunct="1"/>
            <a:r>
              <a:rPr lang="en-US" smtClean="0"/>
              <a:t>There must be subtypes of AuditContactRole at both the account level (a subtype of AccountContactRole) and at the policy level (a subtype of PolicyContactRole).</a:t>
            </a:r>
          </a:p>
          <a:p>
            <a:pPr marL="190500" indent="-190500" eaLnBrk="1" hangingPunct="1">
              <a:buFontTx/>
              <a:buChar char="•"/>
            </a:pPr>
            <a:r>
              <a:rPr lang="en-US" smtClean="0"/>
              <a:t>If this role is only applied at the account level, such as AccountHolder, then you do not need the second subtype, PolicyAuditContact.</a:t>
            </a:r>
          </a:p>
          <a:p>
            <a:pPr marL="190500" indent="-190500" eaLnBrk="1" hangingPunct="1">
              <a:buFontTx/>
              <a:buChar char="•"/>
            </a:pPr>
            <a:r>
              <a:rPr lang="en-US" smtClean="0"/>
              <a:t>In this example, these contacts are defined to have no extra properties beyond the standard contact properties.</a:t>
            </a:r>
          </a:p>
          <a:p>
            <a:pPr marL="190500" indent="-190500" eaLnBrk="1" hangingPunct="1">
              <a:buFontTx/>
              <a:buChar char="•"/>
            </a:pPr>
            <a:r>
              <a:rPr lang="en-US" smtClean="0"/>
              <a:t>If you need additional properties, define these in the extension (eti) files that reside under the extensions folder. </a:t>
            </a:r>
          </a:p>
          <a:p>
            <a:pPr marL="419100" lvl="1" indent="-190500" eaLnBrk="1" hangingPunct="1"/>
            <a:r>
              <a:rPr lang="en-US" smtClean="0"/>
              <a:t>Use the account contact subtype, AuditContact_Ext, to define any properties beyond the standard contact properties that you want to be the same across policies. </a:t>
            </a:r>
          </a:p>
          <a:p>
            <a:pPr marL="419100" lvl="1" indent="-190500" eaLnBrk="1" hangingPunct="1"/>
            <a:r>
              <a:rPr lang="en-US" smtClean="0"/>
              <a:t>Use the policy contact subtype, PolicyAuditContact_Ext, to define any properties that change across policies. </a:t>
            </a:r>
          </a:p>
          <a:p>
            <a:pPr marL="419100" lvl="1" indent="-190500" eaLnBrk="1" hangingPunct="1"/>
            <a:r>
              <a:rPr lang="en-US" smtClean="0"/>
              <a:t>In either case, the properties can change across policy revisions. If at any given time you want the value of the property to be different on two different policies, then configure the property at the policy level.</a:t>
            </a:r>
          </a:p>
          <a:p>
            <a:pPr marL="190500" indent="-190500" eaLnBrk="1" hangingPunct="1"/>
            <a:r>
              <a:rPr lang="en-US" smtClean="0"/>
              <a:t>Note that you will have to restart the server for the above data model changes to take effect. You can restart after step 5 to start server only once.</a:t>
            </a:r>
          </a:p>
          <a:p>
            <a:pPr marL="190500" indent="-190500" eaLnBrk="1" hangingPunct="1"/>
            <a:r>
              <a:rPr lang="en-US" smtClean="0"/>
              <a:t>Restart Studio for these entities to be available in Studio.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9360CA5-F44A-464F-83A4-31D62FA7BC46}"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third and fourth arguments map the account contact role - </a:t>
            </a:r>
            <a:r>
              <a:rPr lang="en-US" dirty="0" err="1" smtClean="0"/>
              <a:t>AuditContact_Ext</a:t>
            </a:r>
            <a:r>
              <a:rPr lang="en-US" dirty="0" smtClean="0"/>
              <a:t> to the corresponding policy contact role - </a:t>
            </a:r>
            <a:r>
              <a:rPr lang="en-US" dirty="0" err="1" smtClean="0"/>
              <a:t>PolicyAuditContact_Ext</a:t>
            </a:r>
            <a:r>
              <a:rPr lang="en-US" dirty="0" smtClean="0"/>
              <a:t>. If there are additional policy contact roles that map to </a:t>
            </a:r>
            <a:r>
              <a:rPr lang="en-US" dirty="0" err="1" smtClean="0"/>
              <a:t>AuditContact_Ext</a:t>
            </a:r>
            <a:r>
              <a:rPr lang="en-US" dirty="0" smtClean="0"/>
              <a:t>, they are added as a comma separated list in the fourth argument. If you create a role that only exists at the account level, then add an empty fourth argument. </a:t>
            </a:r>
          </a:p>
          <a:p>
            <a:pPr eaLnBrk="1" hangingPunct="1"/>
            <a:r>
              <a:rPr lang="en-US" dirty="0" smtClean="0"/>
              <a:t>For this example, we added,</a:t>
            </a:r>
          </a:p>
          <a:p>
            <a:pPr eaLnBrk="1" hangingPunct="1"/>
            <a:r>
              <a:rPr lang="en-US" dirty="0" smtClean="0"/>
              <a:t> new </a:t>
            </a:r>
            <a:r>
              <a:rPr lang="en-US" dirty="0" err="1" smtClean="0"/>
              <a:t>ContactConfig</a:t>
            </a:r>
            <a:r>
              <a:rPr lang="en-US" dirty="0" smtClean="0"/>
              <a:t>(true, {		“person"}, "</a:t>
            </a:r>
            <a:r>
              <a:rPr lang="en-US" dirty="0" err="1" smtClean="0"/>
              <a:t>AuditContact_Ext</a:t>
            </a:r>
            <a:r>
              <a:rPr lang="en-US" dirty="0" smtClean="0"/>
              <a:t>",  {	"</a:t>
            </a:r>
            <a:r>
              <a:rPr lang="en-US" dirty="0" err="1" smtClean="0"/>
              <a:t>PolicyAuditContact_Ext</a:t>
            </a:r>
            <a:r>
              <a:rPr lang="en-US" dirty="0" smtClean="0"/>
              <a:t>"})</a:t>
            </a:r>
          </a:p>
          <a:p>
            <a:pPr eaLnBrk="1" hangingPunct="1"/>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398C1242-9545-42AB-AFFB-FD82822F45B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F4853F6-77EA-4F84-823E-1C9C28B9DAD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From the Accounts File Contacts page the Audit Contact roles is displayed on the C</a:t>
            </a:r>
            <a:r>
              <a:rPr lang="en-US" i="1" dirty="0" smtClean="0"/>
              <a:t>reate New Contact </a:t>
            </a:r>
            <a:r>
              <a:rPr lang="en-US" dirty="0" smtClean="0"/>
              <a:t>drop-down list</a:t>
            </a:r>
            <a:r>
              <a:rPr lang="en-US" i="1" dirty="0" smtClean="0"/>
              <a:t>. </a:t>
            </a:r>
            <a:r>
              <a:rPr lang="en-US" dirty="0" smtClean="0"/>
              <a:t>It is also displayed in the Roles tab for Contacts screen for a contact in the list view of the account contacts. The Add Role drop-down list and the Create New Contact drop-down lists are shown in the screenshots in the slide above. </a:t>
            </a:r>
          </a:p>
          <a:p>
            <a:pPr eaLnBrk="1" hangingPunct="1"/>
            <a:r>
              <a:rPr lang="en-US" dirty="0" smtClean="0"/>
              <a:t>The Add Role drop-down list calls a plugin which has a function that calls the contact role Entity Name. The Entity Name retrieves the display key value which is created in the step shown above.</a:t>
            </a:r>
          </a:p>
          <a:p>
            <a:pPr eaLnBrk="1" hangingPunct="1"/>
            <a:r>
              <a:rPr lang="en-US" dirty="0" smtClean="0"/>
              <a:t>Note: The above step is required to create an </a:t>
            </a:r>
            <a:r>
              <a:rPr lang="en-US" dirty="0" err="1" smtClean="0"/>
              <a:t>EntityName</a:t>
            </a:r>
            <a:r>
              <a:rPr lang="en-US" dirty="0" smtClean="0"/>
              <a:t>, which is done in the next step. The </a:t>
            </a:r>
            <a:r>
              <a:rPr lang="en-US" dirty="0" err="1" smtClean="0"/>
              <a:t>EntityName</a:t>
            </a:r>
            <a:r>
              <a:rPr lang="en-US" dirty="0" smtClean="0"/>
              <a:t> has to be implemented using a </a:t>
            </a:r>
            <a:r>
              <a:rPr lang="en-US" dirty="0" err="1" smtClean="0"/>
              <a:t>displaykey</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B732CC04-11DB-4EB3-9436-C202F708B3BD}"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eaLnBrk="1" hangingPunct="1"/>
            <a:r>
              <a:rPr lang="en-US" dirty="0" smtClean="0"/>
              <a:t>To create a new entity name:</a:t>
            </a:r>
          </a:p>
          <a:p>
            <a:pPr marL="190500" indent="-190500" eaLnBrk="1" hangingPunct="1">
              <a:buFontTx/>
              <a:buAutoNum type="arabicPeriod"/>
            </a:pPr>
            <a:r>
              <a:rPr lang="en-US" dirty="0" smtClean="0"/>
              <a:t>Right-click the Entity Names node and select New </a:t>
            </a:r>
            <a:r>
              <a:rPr lang="en-US" dirty="0" smtClean="0">
                <a:sym typeface="Wingdings" pitchFamily="2" charset="2"/>
              </a:rPr>
              <a:t></a:t>
            </a:r>
            <a:r>
              <a:rPr lang="en-US" dirty="0" smtClean="0"/>
              <a:t> Entity Name.</a:t>
            </a:r>
          </a:p>
          <a:p>
            <a:pPr marL="190500" indent="-190500" eaLnBrk="1" hangingPunct="1">
              <a:buFontTx/>
              <a:buAutoNum type="arabicPeriod"/>
            </a:pPr>
            <a:r>
              <a:rPr lang="en-US" dirty="0" smtClean="0"/>
              <a:t>In the New Entity Name dialog box, enter the name of an existing entity. (Studio prevents you from advancing if the named entity doesn't exist.) </a:t>
            </a:r>
          </a:p>
          <a:p>
            <a:pPr marL="190500" indent="-190500" eaLnBrk="1" hangingPunct="1"/>
            <a:r>
              <a:rPr lang="en-US" dirty="0" smtClean="0"/>
              <a:t>For the example above,  we are pointing the entity to the </a:t>
            </a:r>
            <a:r>
              <a:rPr lang="en-US" dirty="0" err="1" smtClean="0"/>
              <a:t>displaykey</a:t>
            </a:r>
            <a:r>
              <a:rPr lang="en-US" dirty="0" smtClean="0"/>
              <a:t> we already created with the value we want to be displayed.</a:t>
            </a:r>
          </a:p>
          <a:p>
            <a:pPr marL="190500" indent="-190500" eaLnBrk="1" hangingPunct="1"/>
            <a:r>
              <a:rPr lang="en-US" dirty="0" smtClean="0"/>
              <a:t>Recommended practice: Create an entity name for every entity whose objects will have their display names used in the user interface. If an object has no entity name, then the application displays a comma-delimited list of all object fields and their values. The display name used for an entity with no entity name is not user-friendly.</a:t>
            </a:r>
          </a:p>
          <a:p>
            <a:pPr marL="190500" indent="-190500" eaLnBrk="1" hangingPunct="1"/>
            <a:endParaRPr lang="en-US" dirty="0" smtClean="0"/>
          </a:p>
          <a:p>
            <a:pPr marL="190500" indent="-190500"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CAA9EE1-8AF3-497E-BB4E-280F8A791492}"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If you have an object named "x", then any UI display reference to "x" is equivalent to "x.DisplayName". However, Guidewire recommends explicitly adding DisplayName to improve readability of the code.</a:t>
            </a:r>
          </a:p>
          <a:p>
            <a:pPr eaLnBrk="1" hangingPunct="1"/>
            <a:r>
              <a:rPr lang="en-US" smtClean="0"/>
              <a:t>The list view in the Account File Contacts screen has a Role cell that displays contact’s display name. The entity editor references the same display key. Theoretically, this could reference anything but in practice it is easy to reference what we already have.</a:t>
            </a:r>
          </a:p>
          <a:p>
            <a:pPr eaLnBrk="1" hangingPunct="1"/>
            <a:r>
              <a:rPr lang="en-US" smtClean="0"/>
              <a:t>The code to compute an entity name gets loaded at startup. The result of the code is not computed until runtime. Hence a user needs to restart server after they create entity names.</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C343747-0114-457F-B035-B7F5ECC8C12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You can change PCF files to allow users to set these roles on submissions. You will also probably need to add some methods in the Gosu classes that are used by buttons on the PCF pages for adding and removing contacts. Exactly how and where you change the PCF files and Gosu classes depends on what you want to do with the contacts. You can examine how the existing contact roles are added in a submission and follow those patterns. </a:t>
            </a:r>
          </a:p>
          <a:p>
            <a:pPr eaLnBrk="1" hangingPunct="1"/>
            <a:r>
              <a:rPr lang="en-US" b="1" smtClean="0"/>
              <a:t>Note:</a:t>
            </a:r>
            <a:r>
              <a:rPr lang="en-US" smtClean="0"/>
              <a:t> Configuring AuditContact PCF and Gosu is out of scope of this course so the next few slides show you a matching role BillingContact’s configuration. For more information on how to configure PCF files, see the </a:t>
            </a:r>
            <a:r>
              <a:rPr lang="en-US" i="1" smtClean="0"/>
              <a:t>PolicyCenter Configuration Guide</a:t>
            </a:r>
            <a:r>
              <a:rPr lang="en-US" smtClean="0"/>
              <a:t>.</a:t>
            </a:r>
          </a:p>
          <a:p>
            <a:pPr eaLnBrk="1" hangingPunct="1"/>
            <a:endParaRPr lang="en-US" smtClean="0"/>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BillingContact is added in the Payment step of the Submission wizard. AuditContact seems to best match the role of BillingContact in the base application. This slide and the following slides show you how BillingContact is configured in Studio. </a:t>
            </a:r>
          </a:p>
          <a:p>
            <a:r>
              <a:rPr lang="en-US" smtClean="0"/>
              <a:t>Singleton data pattern means that you can have only one BillingContact at a time. If you want to choose another contact Ray Newton as the BillingContact then you can do so directly in the user interface and behind the scenes John Smith is removed as the BillingContact and Ray Newton will be added as the BillingContact. This is configured in Guidewire Studio.</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FBD7874-B415-4596-B964-7D1C9A7A2660}"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7589"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F8D93DFC-3AA3-489E-BA0E-4BF553783C5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8613"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The PolicyPeriodBaseEnhancement has all the methods that have the functionality to add or remove the contact roles in the base application. You can copy-paste and modify the code according to your requirement for a role such as AuditContact for example. Or if you cannot find a best match then you can write your own implementation of the contact role you want to define here.</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FFFDD5EF-E892-4429-91B1-8CC28E362659}"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9637"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F6539BC-0196-48D4-B1F8-302516BDA3EA}"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53E8563-CDAB-48BC-A890-FE525E96A342}"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28663" y="630238"/>
            <a:ext cx="5430837"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When locations are created on a policy, they are the available on the account and can be reused on other policies.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C4DF92C-953A-4010-B8A7-31D01AE45358}"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 list-detail view lists all the information on the locations on the account on the Account File Locations screen. These are stored in the AccountLocation entity.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DE4C2E16-7C8A-4F55-87C9-E000A89B1163}"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B5F7FF8-0DE4-4985-9ACC-3560A326BC7E}"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SectionName"/>
          <p:cNvSpPr txBox="1">
            <a:spLocks noGrp="1" noChangeArrowheads="1"/>
          </p:cNvSpPr>
          <p:nvPr/>
        </p:nvSpPr>
        <p:spPr bwMode="auto">
          <a:xfrm>
            <a:off x="695325" y="320675"/>
            <a:ext cx="54991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detail view at the bottom lists details of the location selected in the top list view. The detail view tabs may or may not appear depending on whether the questions set or additional coverages exist on the location selected at the top. The above is an example of </a:t>
            </a:r>
            <a:r>
              <a:rPr lang="en-US" dirty="0" err="1" smtClean="0"/>
              <a:t>BusinessOwners</a:t>
            </a:r>
            <a:r>
              <a:rPr lang="en-US" dirty="0" smtClean="0"/>
              <a:t> Policy’s locations screen. These are stored in the </a:t>
            </a:r>
            <a:r>
              <a:rPr lang="en-US" dirty="0" err="1" smtClean="0"/>
              <a:t>PolicyLocation</a:t>
            </a:r>
            <a:r>
              <a:rPr lang="en-US" dirty="0" smtClean="0"/>
              <a:t> entity. The Questions tab appears only for those LOBs for which question sets are configured.</a:t>
            </a:r>
          </a:p>
          <a:p>
            <a:pPr eaLnBrk="1" hangingPunct="1"/>
            <a:r>
              <a:rPr lang="en-US" dirty="0" smtClean="0"/>
              <a:t>All LOB’s do not have a separate listing of locations and correspondingly, do not have a Locations link.</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254D1E2F-010F-4861-9D0E-D9D117066BD6}"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autonumbering algorithm is configurable and can be changed, based on how a particular carrier wants to number and renumber locations within policies.</a:t>
            </a:r>
          </a:p>
          <a:p>
            <a:pPr eaLnBrk="1" hangingPunct="1"/>
            <a:r>
              <a:rPr lang="en-US" smtClean="0"/>
              <a:t>User can modify how the application numbers locations, if they do not want to use the default autonumbering.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BA1F7B88-E245-4DBB-BECD-6AFC76500705}"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numbering of locations as shown in the above example works as follows:</a:t>
            </a:r>
          </a:p>
          <a:p>
            <a:pPr lvl="1" eaLnBrk="1" hangingPunct="1"/>
            <a:r>
              <a:rPr lang="en-US" smtClean="0"/>
              <a:t>If you have five locations on an account, and use locations 1, 3, and 5 in a policy, the locations are numbered 1, 2, and 3 in the policy.</a:t>
            </a:r>
          </a:p>
          <a:p>
            <a:pPr lvl="1" eaLnBrk="1" hangingPunct="1"/>
            <a:r>
              <a:rPr lang="en-US" smtClean="0"/>
              <a:t>If, during a submission, you remove location 2 before binding the policy, the remaining locations are renumbered 1 and 2.</a:t>
            </a:r>
          </a:p>
          <a:p>
            <a:pPr eaLnBrk="1" hangingPunct="1"/>
            <a:r>
              <a:rPr lang="en-US" smtClean="0"/>
              <a:t>Note that if you have locations numbered 1, 2, and 3 in an issued policy, and remove location 2 through a policy change, then the remaining locations are numbered 1 and 3.</a:t>
            </a:r>
          </a:p>
          <a:p>
            <a:pPr eaLnBrk="1" hangingPunct="1"/>
            <a:r>
              <a:rPr lang="en-US" smtClean="0"/>
              <a:t>At renewal, the location numbers will be revised to 1 and 2. </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A600CCFF-AE24-4A47-9B33-A9B2EC789F21}"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SectionName"/>
          <p:cNvSpPr txBox="1">
            <a:spLocks noGrp="1" noChangeArrowheads="1"/>
          </p:cNvSpPr>
          <p:nvPr/>
        </p:nvSpPr>
        <p:spPr bwMode="auto">
          <a:xfrm>
            <a:off x="695325" y="320675"/>
            <a:ext cx="54991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There are only a few LOB specific location types. The above are the LOB specific location types and their respective policy lines in the base configuration. You often need LOB specific locations when either coverages or other coverables (like buildings) need to be attached to a location.</a:t>
            </a:r>
          </a:p>
          <a:p>
            <a:pPr eaLnBrk="1" hangingPunct="1"/>
            <a:r>
              <a:rPr lang="en-US" smtClean="0"/>
              <a:t>In general there are a couple of reasons you might need line-specific locations:</a:t>
            </a:r>
          </a:p>
          <a:p>
            <a:pPr lvl="1" eaLnBrk="1" hangingPunct="1"/>
            <a:r>
              <a:rPr lang="en-US" smtClean="0"/>
              <a:t>When the location itself is a coverable, that is coverages, modifiers, etc. are associated directly with the location</a:t>
            </a:r>
          </a:p>
          <a:p>
            <a:pPr lvl="1" eaLnBrk="1" hangingPunct="1"/>
            <a:r>
              <a:rPr lang="en-US" smtClean="0"/>
              <a:t>When you have other coverables that exist at the location (generally, buildings – IM, CP and BOP all have buildings)</a:t>
            </a:r>
          </a:p>
          <a:p>
            <a:pPr lvl="2" eaLnBrk="1" hangingPunct="1"/>
            <a:r>
              <a:rPr lang="en-US" smtClean="0"/>
              <a:t>Note, this is distinct from “garaging” locations because the vehicles could be garaged anywhere so though they are linked to a location, they don’t exist at that location</a:t>
            </a:r>
          </a:p>
          <a:p>
            <a:pPr eaLnBrk="1" hangingPunct="1"/>
            <a:r>
              <a:rPr lang="en-US" smtClean="0"/>
              <a:t>It is important to note that even if you do have line specific locations for a particular line, you still will be using the PolicyLocations.  They do not replace PolicyLocations and their behavior; they provide additional functionality.</a:t>
            </a:r>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007F926B-413E-4193-A09B-E61F90D2467D}"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above example show the use of account.newLocation() to create a new AccountLocation when the primary location on the account is null. The primary address on the account is checked and if it is not null the createPrimaryLocationFromMainContact() function checks if a primary location exists on the account. If it is does not exist, then the newLocation() method is called to create a new AccountLocation.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AE701D9-7121-4E00-A5CC-E789771B5E1A}"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t>If the associated account location </a:t>
            </a:r>
            <a:r>
              <a:rPr lang="en-US" i="1" dirty="0" smtClean="0"/>
              <a:t>is not </a:t>
            </a:r>
            <a:r>
              <a:rPr lang="en-US" dirty="0" smtClean="0"/>
              <a:t>yet defined on the account:</a:t>
            </a:r>
          </a:p>
          <a:p>
            <a:pPr marL="171450" indent="-171450" eaLnBrk="1" hangingPunct="1">
              <a:buFont typeface="Arial" pitchFamily="34" charset="0"/>
              <a:buChar char="•"/>
              <a:defRPr/>
            </a:pPr>
            <a:r>
              <a:rPr lang="en-US" dirty="0" smtClean="0"/>
              <a:t>A new account level location is created on the account, and a new associated policy level location is created on the policy.</a:t>
            </a:r>
          </a:p>
          <a:p>
            <a:pPr marL="171450" indent="-171450" eaLnBrk="1" hangingPunct="1">
              <a:buFont typeface="Arial" pitchFamily="34" charset="0"/>
              <a:buChar char="•"/>
              <a:defRPr/>
            </a:pPr>
            <a:r>
              <a:rPr lang="en-US" dirty="0" smtClean="0"/>
              <a:t>The policy level location has a foreign key to the account level location. </a:t>
            </a:r>
          </a:p>
          <a:p>
            <a:pPr eaLnBrk="1" hangingPunct="1">
              <a:defRPr/>
            </a:pPr>
            <a:r>
              <a:rPr lang="en-US" dirty="0" smtClean="0"/>
              <a:t>If the associated account location </a:t>
            </a:r>
            <a:r>
              <a:rPr lang="en-US" i="1" dirty="0" smtClean="0"/>
              <a:t>is </a:t>
            </a:r>
            <a:r>
              <a:rPr lang="en-US" dirty="0" smtClean="0"/>
              <a:t>already defined on the account:</a:t>
            </a:r>
          </a:p>
          <a:p>
            <a:pPr marL="171450" indent="-171450" eaLnBrk="1" hangingPunct="1">
              <a:buFont typeface="Arial" pitchFamily="34" charset="0"/>
              <a:buChar char="•"/>
              <a:defRPr/>
            </a:pPr>
            <a:r>
              <a:rPr lang="en-US" dirty="0" smtClean="0"/>
              <a:t>A new associated policy level location is created on the policy.</a:t>
            </a:r>
          </a:p>
          <a:p>
            <a:pPr eaLnBrk="1" hangingPunct="1">
              <a:defRPr/>
            </a:pPr>
            <a:r>
              <a:rPr lang="en-US" dirty="0" smtClean="0"/>
              <a:t>To add a new </a:t>
            </a:r>
            <a:r>
              <a:rPr lang="en-US" dirty="0" err="1" smtClean="0"/>
              <a:t>PolicyLocation</a:t>
            </a:r>
            <a:r>
              <a:rPr lang="en-US" dirty="0" smtClean="0"/>
              <a:t> from a policy period, call one of the methods in the </a:t>
            </a:r>
            <a:r>
              <a:rPr lang="en-US" dirty="0" err="1" smtClean="0"/>
              <a:t>PolicyPeriod</a:t>
            </a:r>
            <a:r>
              <a:rPr lang="en-US" dirty="0" smtClean="0"/>
              <a:t> class:</a:t>
            </a:r>
          </a:p>
          <a:p>
            <a:pPr eaLnBrk="1" hangingPunct="1">
              <a:defRPr/>
            </a:pPr>
            <a:r>
              <a:rPr lang="en-US" dirty="0" err="1" smtClean="0"/>
              <a:t>newLocation</a:t>
            </a:r>
            <a:r>
              <a:rPr lang="en-US" dirty="0" smtClean="0"/>
              <a:t>()</a:t>
            </a:r>
          </a:p>
          <a:p>
            <a:pPr eaLnBrk="1" hangingPunct="1">
              <a:defRPr/>
            </a:pPr>
            <a:r>
              <a:rPr lang="en-US" dirty="0" smtClean="0"/>
              <a:t>or</a:t>
            </a:r>
          </a:p>
          <a:p>
            <a:pPr eaLnBrk="1" hangingPunct="1">
              <a:defRPr/>
            </a:pPr>
            <a:r>
              <a:rPr lang="en-US" dirty="0" err="1" smtClean="0"/>
              <a:t>newLocation</a:t>
            </a:r>
            <a:r>
              <a:rPr lang="en-US" dirty="0" smtClean="0"/>
              <a:t>(</a:t>
            </a:r>
            <a:r>
              <a:rPr lang="en-US" dirty="0" err="1" smtClean="0"/>
              <a:t>AccountLocation</a:t>
            </a:r>
            <a:r>
              <a:rPr lang="en-US" dirty="0" smtClean="0"/>
              <a:t> </a:t>
            </a:r>
            <a:r>
              <a:rPr lang="en-US" dirty="0" err="1" smtClean="0"/>
              <a:t>accLoc</a:t>
            </a:r>
            <a:r>
              <a:rPr lang="en-US" dirty="0" smtClean="0"/>
              <a:t>)</a:t>
            </a:r>
          </a:p>
          <a:p>
            <a:pPr eaLnBrk="1" hangingPunct="1">
              <a:defRPr/>
            </a:pPr>
            <a:r>
              <a:rPr lang="en-US" dirty="0" smtClean="0"/>
              <a:t>The first method creates a new </a:t>
            </a:r>
            <a:r>
              <a:rPr lang="en-US" dirty="0" err="1" smtClean="0"/>
              <a:t>PolicyLocation</a:t>
            </a:r>
            <a:r>
              <a:rPr lang="en-US" dirty="0" smtClean="0"/>
              <a:t> as well as a new </a:t>
            </a:r>
            <a:r>
              <a:rPr lang="en-US" dirty="0" err="1" smtClean="0"/>
              <a:t>AccountLocation</a:t>
            </a:r>
            <a:r>
              <a:rPr lang="en-US" dirty="0" smtClean="0"/>
              <a:t>. The second method creates a new </a:t>
            </a:r>
            <a:r>
              <a:rPr lang="en-US" dirty="0" err="1" smtClean="0"/>
              <a:t>PolicyLocation</a:t>
            </a:r>
            <a:r>
              <a:rPr lang="en-US" dirty="0" smtClean="0"/>
              <a:t> that is linked to the existing </a:t>
            </a:r>
            <a:r>
              <a:rPr lang="en-US" dirty="0" err="1" smtClean="0"/>
              <a:t>AccountLocation</a:t>
            </a:r>
            <a:r>
              <a:rPr lang="en-US" dirty="0" smtClean="0"/>
              <a:t> passed into the method.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91B66A08-17D9-44B6-85EE-F40281A70D7D}"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1573DFC-0873-4480-8C9B-FF8822A98429}"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28663" y="630238"/>
            <a:ext cx="5430837"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 ContactConfigPlugin</a:t>
            </a:r>
          </a:p>
          <a:p>
            <a:pPr marL="209550" indent="-209550" eaLnBrk="1" hangingPunct="1">
              <a:buFontTx/>
              <a:buAutoNum type="arabicPeriod"/>
            </a:pPr>
            <a:r>
              <a:rPr lang="en-US" smtClean="0"/>
              <a:t>Normal, Singleton, Simple Details, Join Details</a:t>
            </a:r>
          </a:p>
          <a:p>
            <a:pPr marL="209550" indent="-209550" eaLnBrk="1" hangingPunct="1">
              <a:buFontTx/>
              <a:buAutoNum type="arabicPeriod"/>
            </a:pPr>
            <a:r>
              <a:rPr lang="en-US" smtClean="0"/>
              <a:t>LocationNum is the field that stores the sequential location number for account and policies.</a:t>
            </a:r>
          </a:p>
          <a:p>
            <a:pPr marL="209550" indent="-209550" eaLnBrk="1" hangingPunct="1">
              <a:buFontTx/>
              <a:buAutoNum type="arabicPeriod"/>
            </a:pPr>
            <a:r>
              <a:rPr lang="en-US" smtClean="0"/>
              <a:t>Locations are numbered separately between accounts and policies using LocationNum field. </a:t>
            </a:r>
          </a:p>
          <a:p>
            <a:pPr marL="209550" indent="-209550" eaLnBrk="1" hangingPunct="1">
              <a:buFontTx/>
              <a:buAutoNum type="arabicPeriod"/>
            </a:pPr>
            <a:r>
              <a:rPr lang="en-US" smtClean="0"/>
              <a:t>IM, CP and BOP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38</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12BE6C60-1B59-44E8-B2E7-AECAE0CBDA9E}"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28663" y="630238"/>
            <a:ext cx="5430837"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83804E0E-FA4E-452D-84A5-7AFD513C9C82}"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 list-detail view lists all the information on the contacts on the account on the Account File Contacts screen. Separate tabs list details of contact, roles of the contact, associated work orders, addresses and the policies the contact is associated with. The details view at the bottom with tabs is refreshed when you select a different contact from the list view on top to show details of that contact.</a:t>
            </a:r>
          </a:p>
          <a:p>
            <a:pPr eaLnBrk="1" hangingPunct="1"/>
            <a:r>
              <a:rPr lang="en-US" smtClean="0"/>
              <a:t>A contact that is set up from the Account File can be used by all policies within the account. One contact can play multiple roles on the account and on the policy. Take a personal auto policy for example. A contact can be the holder of the account, the primary named insured on the policy, and a driver of a vehicle insured by the policy.</a:t>
            </a:r>
          </a:p>
          <a:p>
            <a:pPr eaLnBrk="1" hangingPunct="1"/>
            <a:r>
              <a:rPr lang="en-US" smtClean="0"/>
              <a:t>You can access contacts through accounts and policies, which provide a centralized view of all contacts on the account and policy files. Some contact information is shared across policies. An update to the shared information propagates across all unbound usages of a contact. Other information is policy or usage specific, and does not propagate to other policies.</a:t>
            </a:r>
          </a:p>
          <a:p>
            <a:pPr eaLnBrk="1" hangingPunct="1"/>
            <a:r>
              <a:rPr lang="en-US" smtClean="0"/>
              <a:t>In the screenshot above, the contact Ray Newton has three roles: Account Holder, Driver and Named Insured.</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417462FB-8096-4BF7-A979-0045E6C2B18C}"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contact are listed on an account and contacts are added through this list on any new transactions or jobs.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42565FC-774C-42F5-9CEA-36A91FF848B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E9F325BE-4E7B-4336-B3CD-3999FBC9A9A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Generally, you define new contact roles by defining new subtypes of PolicyContactRole and AccountContactRole. It is also possible to extend any of the specific roles in the default configuration. Accompanied by appropriate account and policy level user interfaces, the new contact roles are automatically integrated into the contact scheme of the application. </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Guidewire recommends that you should find a contact role in the base application that best matches the behavior you want to implement in your new contact role. Then you can review the implementation of this role in the base application and utilize that behavior in implementing your new role.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Contacts and Locations - </a:t>
            </a:r>
            <a:fld id="{66912BDF-53AC-48BE-956F-13008191941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69946190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0709952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132989628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03711201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55671629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0016072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5028148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35659814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779141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2827021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4021933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54419614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2547299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5924529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9810373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4374075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339770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0235803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355640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375767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4357679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856431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algn="ct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lnSpc>
                <a:spcPts val="1800"/>
              </a:lnSpc>
              <a:spcBef>
                <a:spcPts val="600"/>
              </a:spcBef>
              <a:buFont typeface="Wingdings" pitchFamily="2" charset="2"/>
              <a:buNone/>
              <a:defRPr/>
            </a:pPr>
            <a:fld id="{26AB541B-BD3E-4098-923B-BC798E9C5FB1}" type="slidenum">
              <a:rPr lang="en-US" sz="1200" smtClean="0">
                <a:solidFill>
                  <a:srgbClr val="B2B2B2"/>
                </a:solidFill>
                <a:latin typeface="Calibri" pitchFamily="34" charset="0"/>
                <a:ea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20"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algn="ct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gn="ct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3476082124"/>
      </p:ext>
    </p:extLst>
  </p:cSld>
  <p:clrMap bg1="dk2" tx1="lt1" bg2="dk1"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Contacts and Locations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13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1963" y="120650"/>
            <a:ext cx="8442325" cy="742950"/>
          </a:xfrm>
        </p:spPr>
        <p:txBody>
          <a:bodyPr/>
          <a:lstStyle/>
          <a:p>
            <a:pPr eaLnBrk="1" hangingPunct="1"/>
            <a:r>
              <a:rPr lang="en-US" smtClean="0"/>
              <a:t>Contact role behavior patterns in PolicyCenter</a:t>
            </a:r>
          </a:p>
        </p:txBody>
      </p:sp>
      <p:sp>
        <p:nvSpPr>
          <p:cNvPr id="12291" name="Rectangle 3"/>
          <p:cNvSpPr>
            <a:spLocks noGrp="1" noChangeArrowheads="1"/>
          </p:cNvSpPr>
          <p:nvPr>
            <p:ph idx="1"/>
          </p:nvPr>
        </p:nvSpPr>
        <p:spPr/>
        <p:txBody>
          <a:bodyPr/>
          <a:lstStyle/>
          <a:p>
            <a:pPr>
              <a:buFont typeface="Arial" charset="0"/>
              <a:buChar char="•"/>
            </a:pPr>
            <a:r>
              <a:rPr lang="en-US" dirty="0" smtClean="0"/>
              <a:t>Normal </a:t>
            </a:r>
          </a:p>
          <a:p>
            <a:pPr lvl="1"/>
            <a:r>
              <a:rPr lang="en-US" dirty="0" smtClean="0"/>
              <a:t>Array connected to an entity, simple properties (</a:t>
            </a:r>
            <a:r>
              <a:rPr lang="en-US" i="1" dirty="0" err="1" smtClean="0"/>
              <a:t>additionalNamedInsured</a:t>
            </a:r>
            <a:r>
              <a:rPr lang="en-US" dirty="0" smtClean="0"/>
              <a:t>)</a:t>
            </a:r>
          </a:p>
          <a:p>
            <a:pPr>
              <a:buFont typeface="Arial" charset="0"/>
              <a:buChar char="•"/>
            </a:pPr>
            <a:r>
              <a:rPr lang="en-US" dirty="0" smtClean="0"/>
              <a:t>Singleton</a:t>
            </a:r>
          </a:p>
          <a:p>
            <a:pPr lvl="1"/>
            <a:r>
              <a:rPr lang="en-US" dirty="0" smtClean="0"/>
              <a:t>One and only one connected to an entity (</a:t>
            </a:r>
            <a:r>
              <a:rPr lang="en-US" i="1" dirty="0" err="1" smtClean="0"/>
              <a:t>BillingContact</a:t>
            </a:r>
            <a:r>
              <a:rPr lang="en-US" dirty="0" smtClean="0"/>
              <a:t>)</a:t>
            </a:r>
          </a:p>
          <a:p>
            <a:pPr>
              <a:buFont typeface="Arial" charset="0"/>
              <a:buChar char="•"/>
            </a:pPr>
            <a:r>
              <a:rPr lang="en-US" dirty="0" smtClean="0"/>
              <a:t>Simple Details</a:t>
            </a:r>
          </a:p>
          <a:p>
            <a:pPr lvl="1"/>
            <a:r>
              <a:rPr lang="en-US" dirty="0" smtClean="0"/>
              <a:t>One contact, array of detail entities (</a:t>
            </a:r>
            <a:r>
              <a:rPr lang="en-US" i="1" dirty="0" err="1" smtClean="0"/>
              <a:t>AdditionalInsured</a:t>
            </a:r>
            <a:r>
              <a:rPr lang="en-US" dirty="0" smtClean="0"/>
              <a:t>)</a:t>
            </a:r>
          </a:p>
          <a:p>
            <a:pPr>
              <a:buFont typeface="Arial" charset="0"/>
              <a:buChar char="•"/>
            </a:pPr>
            <a:r>
              <a:rPr lang="en-US" dirty="0" smtClean="0"/>
              <a:t>Join Details</a:t>
            </a:r>
          </a:p>
          <a:p>
            <a:pPr lvl="1"/>
            <a:r>
              <a:rPr lang="en-US" dirty="0" smtClean="0"/>
              <a:t>Details join contact to another entity (</a:t>
            </a:r>
            <a:r>
              <a:rPr lang="en-US" i="1" dirty="0" smtClean="0"/>
              <a:t>Driver</a:t>
            </a:r>
            <a:r>
              <a:rPr lang="en-US" dirty="0" smtClean="0"/>
              <a:t>)</a:t>
            </a:r>
          </a:p>
          <a:p>
            <a:r>
              <a:rPr lang="en-US" dirty="0" smtClean="0"/>
              <a:t>These patterns are only patterns of contact behavior, not something that would be automatically configured</a:t>
            </a:r>
          </a:p>
          <a:p>
            <a:pPr>
              <a:buFont typeface="Arial" charset="0"/>
              <a:buChar char="•"/>
            </a:pPr>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1963" y="120650"/>
            <a:ext cx="8442325" cy="742950"/>
          </a:xfrm>
        </p:spPr>
        <p:txBody>
          <a:bodyPr/>
          <a:lstStyle/>
          <a:p>
            <a:pPr eaLnBrk="1" hangingPunct="1"/>
            <a:r>
              <a:rPr lang="en-US" smtClean="0">
                <a:solidFill>
                  <a:srgbClr val="CC00CC"/>
                </a:solidFill>
              </a:rPr>
              <a:t>(Notes only slide)</a:t>
            </a:r>
            <a:endParaRPr lang="en-US" smtClean="0"/>
          </a:p>
        </p:txBody>
      </p:sp>
      <p:sp>
        <p:nvSpPr>
          <p:cNvPr id="13315"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Example policy contact role pattern</a:t>
            </a:r>
          </a:p>
        </p:txBody>
      </p:sp>
      <p:sp>
        <p:nvSpPr>
          <p:cNvPr id="14339" name="Rectangle 3"/>
          <p:cNvSpPr>
            <a:spLocks noGrp="1" noChangeArrowheads="1"/>
          </p:cNvSpPr>
          <p:nvPr>
            <p:ph idx="1"/>
          </p:nvPr>
        </p:nvSpPr>
        <p:spPr/>
        <p:txBody>
          <a:bodyPr/>
          <a:lstStyle/>
          <a:p>
            <a:pPr>
              <a:buFont typeface="Arial" charset="0"/>
              <a:buChar char="•"/>
            </a:pPr>
            <a:r>
              <a:rPr lang="en-US" i="1" smtClean="0"/>
              <a:t>Additional Insured </a:t>
            </a:r>
            <a:r>
              <a:rPr lang="en-US" smtClean="0"/>
              <a:t>contact</a:t>
            </a:r>
            <a:r>
              <a:rPr lang="en-US" i="1" smtClean="0"/>
              <a:t> </a:t>
            </a:r>
            <a:r>
              <a:rPr lang="en-US" smtClean="0"/>
              <a:t>uses a </a:t>
            </a:r>
            <a:r>
              <a:rPr lang="en-US" i="1" smtClean="0"/>
              <a:t>Simple Details</a:t>
            </a:r>
            <a:r>
              <a:rPr lang="en-US" smtClean="0"/>
              <a:t> pattern</a:t>
            </a:r>
          </a:p>
        </p:txBody>
      </p:sp>
      <p:sp>
        <p:nvSpPr>
          <p:cNvPr id="14341" name="Text Box 5"/>
          <p:cNvSpPr txBox="1">
            <a:spLocks noChangeArrowheads="1"/>
          </p:cNvSpPr>
          <p:nvPr/>
        </p:nvSpPr>
        <p:spPr bwMode="auto">
          <a:xfrm>
            <a:off x="1997075" y="5111750"/>
            <a:ext cx="5638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Contact is multiple types of </a:t>
            </a:r>
            <a:r>
              <a:rPr lang="en-US" i="1">
                <a:solidFill>
                  <a:srgbClr val="D33941"/>
                </a:solidFill>
              </a:rPr>
              <a:t>additionalInsureds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00138" y="1614488"/>
            <a:ext cx="7102611" cy="3421062"/>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Policy contact roles in default configuration</a:t>
            </a:r>
          </a:p>
        </p:txBody>
      </p:sp>
      <p:graphicFrame>
        <p:nvGraphicFramePr>
          <p:cNvPr id="3822595" name="Group 3"/>
          <p:cNvGraphicFramePr>
            <a:graphicFrameLocks noGrp="1"/>
          </p:cNvGraphicFramePr>
          <p:nvPr>
            <p:ph type="tbl" idx="1"/>
          </p:nvPr>
        </p:nvGraphicFramePr>
        <p:xfrm>
          <a:off x="509588" y="982663"/>
          <a:ext cx="7837487" cy="5407026"/>
        </p:xfrm>
        <a:graphic>
          <a:graphicData uri="http://schemas.openxmlformats.org/drawingml/2006/table">
            <a:tbl>
              <a:tblPr/>
              <a:tblGrid>
                <a:gridCol w="3363912"/>
                <a:gridCol w="2578100"/>
                <a:gridCol w="1895475"/>
              </a:tblGrid>
              <a:tr h="450850">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Policy Contact Role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Data Model Pattern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dirty="0" smtClean="0">
                          <a:ln>
                            <a:noFill/>
                          </a:ln>
                          <a:solidFill>
                            <a:schemeClr val="bg1"/>
                          </a:solidFill>
                          <a:effectLst/>
                          <a:latin typeface="Arial" charset="0"/>
                        </a:rPr>
                        <a:t>Attaches 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9CCFF"/>
                    </a:solid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Normal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Primary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Secondary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Location Named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Additional Insured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Billing Contact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Singleton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Driver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PA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Additional Interest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Join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Period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Owner Officer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Normal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Labor Client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Labor Contractor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Simple Details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WC 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4025" y="120650"/>
            <a:ext cx="8399463" cy="742950"/>
          </a:xfrm>
        </p:spPr>
        <p:txBody>
          <a:bodyPr/>
          <a:lstStyle/>
          <a:p>
            <a:pPr eaLnBrk="1" hangingPunct="1"/>
            <a:r>
              <a:rPr lang="en-US" dirty="0" err="1" smtClean="0"/>
              <a:t>ContactRoles</a:t>
            </a:r>
            <a:r>
              <a:rPr lang="en-US" dirty="0" smtClean="0"/>
              <a:t> for Accounts and Policies in PolicyCenter</a:t>
            </a:r>
          </a:p>
        </p:txBody>
      </p:sp>
      <p:sp>
        <p:nvSpPr>
          <p:cNvPr id="16387" name="Line 3"/>
          <p:cNvSpPr>
            <a:spLocks noChangeShapeType="1"/>
          </p:cNvSpPr>
          <p:nvPr/>
        </p:nvSpPr>
        <p:spPr bwMode="auto">
          <a:xfrm>
            <a:off x="2906713" y="1181100"/>
            <a:ext cx="5002212"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88" name="Line 4"/>
          <p:cNvSpPr>
            <a:spLocks noChangeShapeType="1"/>
          </p:cNvSpPr>
          <p:nvPr/>
        </p:nvSpPr>
        <p:spPr bwMode="auto">
          <a:xfrm flipV="1">
            <a:off x="7913688" y="1165225"/>
            <a:ext cx="0" cy="1019175"/>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89" name="Line 5"/>
          <p:cNvSpPr>
            <a:spLocks noChangeShapeType="1"/>
          </p:cNvSpPr>
          <p:nvPr/>
        </p:nvSpPr>
        <p:spPr bwMode="auto">
          <a:xfrm flipV="1">
            <a:off x="5600700" y="1008063"/>
            <a:ext cx="0" cy="173037"/>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390" name="Text Box 7"/>
          <p:cNvSpPr txBox="1">
            <a:spLocks noChangeArrowheads="1"/>
          </p:cNvSpPr>
          <p:nvPr/>
        </p:nvSpPr>
        <p:spPr bwMode="auto">
          <a:xfrm>
            <a:off x="4632325" y="693738"/>
            <a:ext cx="19510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Contact Roles </a:t>
            </a:r>
          </a:p>
        </p:txBody>
      </p:sp>
      <p:grpSp>
        <p:nvGrpSpPr>
          <p:cNvPr id="16391" name="Group 8"/>
          <p:cNvGrpSpPr>
            <a:grpSpLocks/>
          </p:cNvGrpSpPr>
          <p:nvPr/>
        </p:nvGrpSpPr>
        <p:grpSpPr bwMode="auto">
          <a:xfrm>
            <a:off x="5456238" y="1358900"/>
            <a:ext cx="3238500" cy="331788"/>
            <a:chOff x="3521" y="1054"/>
            <a:chExt cx="2040" cy="209"/>
          </a:xfrm>
        </p:grpSpPr>
        <p:sp>
          <p:nvSpPr>
            <p:cNvPr id="16465" name="AutoShape 9"/>
            <p:cNvSpPr>
              <a:spLocks noChangeArrowheads="1"/>
            </p:cNvSpPr>
            <p:nvPr/>
          </p:nvSpPr>
          <p:spPr bwMode="auto">
            <a:xfrm>
              <a:off x="3521" y="1054"/>
              <a:ext cx="2040" cy="209"/>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16466" name="Text Box 10"/>
            <p:cNvSpPr txBox="1">
              <a:spLocks noChangeArrowheads="1"/>
            </p:cNvSpPr>
            <p:nvPr/>
          </p:nvSpPr>
          <p:spPr bwMode="auto">
            <a:xfrm>
              <a:off x="3716" y="1058"/>
              <a:ext cx="1652" cy="192"/>
            </a:xfrm>
            <a:prstGeom prst="rect">
              <a:avLst/>
            </a:prstGeom>
            <a:solidFill>
              <a:srgbClr val="FF99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PolicyContactRole</a:t>
              </a:r>
            </a:p>
          </p:txBody>
        </p:sp>
      </p:grpSp>
      <p:sp>
        <p:nvSpPr>
          <p:cNvPr id="16392" name="Line 11"/>
          <p:cNvSpPr>
            <a:spLocks noChangeShapeType="1"/>
          </p:cNvSpPr>
          <p:nvPr/>
        </p:nvSpPr>
        <p:spPr bwMode="auto">
          <a:xfrm flipV="1">
            <a:off x="2905125" y="1165225"/>
            <a:ext cx="11113" cy="779463"/>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393" name="Group 12"/>
          <p:cNvGrpSpPr>
            <a:grpSpLocks/>
          </p:cNvGrpSpPr>
          <p:nvPr/>
        </p:nvGrpSpPr>
        <p:grpSpPr bwMode="auto">
          <a:xfrm>
            <a:off x="2058988" y="1358900"/>
            <a:ext cx="3209925" cy="365125"/>
            <a:chOff x="1381" y="1054"/>
            <a:chExt cx="2022" cy="230"/>
          </a:xfrm>
        </p:grpSpPr>
        <p:sp>
          <p:nvSpPr>
            <p:cNvPr id="16463" name="AutoShape 13"/>
            <p:cNvSpPr>
              <a:spLocks noChangeArrowheads="1"/>
            </p:cNvSpPr>
            <p:nvPr/>
          </p:nvSpPr>
          <p:spPr bwMode="auto">
            <a:xfrm>
              <a:off x="1381" y="1054"/>
              <a:ext cx="2022" cy="230"/>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16464" name="Text Box 14"/>
            <p:cNvSpPr txBox="1">
              <a:spLocks noChangeArrowheads="1"/>
            </p:cNvSpPr>
            <p:nvPr/>
          </p:nvSpPr>
          <p:spPr bwMode="auto">
            <a:xfrm>
              <a:off x="1448" y="1078"/>
              <a:ext cx="1888" cy="192"/>
            </a:xfrm>
            <a:prstGeom prst="rect">
              <a:avLst/>
            </a:prstGeom>
            <a:solidFill>
              <a:srgbClr val="FF99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AccountContactRole</a:t>
              </a:r>
            </a:p>
          </p:txBody>
        </p:sp>
      </p:grpSp>
      <p:sp>
        <p:nvSpPr>
          <p:cNvPr id="16394" name="Text Box 15"/>
          <p:cNvSpPr txBox="1">
            <a:spLocks noChangeArrowheads="1"/>
          </p:cNvSpPr>
          <p:nvPr/>
        </p:nvSpPr>
        <p:spPr bwMode="auto">
          <a:xfrm>
            <a:off x="134938" y="1168400"/>
            <a:ext cx="175101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Primary subtypes</a:t>
            </a:r>
          </a:p>
        </p:txBody>
      </p:sp>
      <p:sp>
        <p:nvSpPr>
          <p:cNvPr id="16395" name="Line 16"/>
          <p:cNvSpPr>
            <a:spLocks noChangeShapeType="1"/>
          </p:cNvSpPr>
          <p:nvPr/>
        </p:nvSpPr>
        <p:spPr bwMode="auto">
          <a:xfrm>
            <a:off x="1714500" y="1557338"/>
            <a:ext cx="331788" cy="0"/>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nvGrpSpPr>
          <p:cNvPr id="16396" name="Group 17"/>
          <p:cNvGrpSpPr>
            <a:grpSpLocks/>
          </p:cNvGrpSpPr>
          <p:nvPr/>
        </p:nvGrpSpPr>
        <p:grpSpPr bwMode="auto">
          <a:xfrm>
            <a:off x="425450" y="3687763"/>
            <a:ext cx="2574925" cy="342900"/>
            <a:chOff x="1507" y="2599"/>
            <a:chExt cx="1980" cy="216"/>
          </a:xfrm>
        </p:grpSpPr>
        <p:sp>
          <p:nvSpPr>
            <p:cNvPr id="16461" name="AutoShape 18"/>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62" name="Text Box 19"/>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InspectionContact</a:t>
              </a:r>
            </a:p>
          </p:txBody>
        </p:sp>
      </p:grpSp>
      <p:grpSp>
        <p:nvGrpSpPr>
          <p:cNvPr id="16397" name="Group 20"/>
          <p:cNvGrpSpPr>
            <a:grpSpLocks/>
          </p:cNvGrpSpPr>
          <p:nvPr/>
        </p:nvGrpSpPr>
        <p:grpSpPr bwMode="auto">
          <a:xfrm>
            <a:off x="425450" y="3308350"/>
            <a:ext cx="2574925" cy="342900"/>
            <a:chOff x="1507" y="2599"/>
            <a:chExt cx="1980" cy="216"/>
          </a:xfrm>
        </p:grpSpPr>
        <p:sp>
          <p:nvSpPr>
            <p:cNvPr id="16459" name="AutoShape 21"/>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60" name="Text Box 22"/>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ClaimsInfoContact</a:t>
              </a:r>
            </a:p>
          </p:txBody>
        </p:sp>
      </p:grpSp>
      <p:grpSp>
        <p:nvGrpSpPr>
          <p:cNvPr id="16398" name="Group 23"/>
          <p:cNvGrpSpPr>
            <a:grpSpLocks/>
          </p:cNvGrpSpPr>
          <p:nvPr/>
        </p:nvGrpSpPr>
        <p:grpSpPr bwMode="auto">
          <a:xfrm>
            <a:off x="425450" y="2928938"/>
            <a:ext cx="2574925" cy="342900"/>
            <a:chOff x="1507" y="2599"/>
            <a:chExt cx="1980" cy="216"/>
          </a:xfrm>
        </p:grpSpPr>
        <p:sp>
          <p:nvSpPr>
            <p:cNvPr id="16457" name="AutoShape 24"/>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8" name="Text Box 25"/>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SecondaryContact</a:t>
              </a:r>
            </a:p>
          </p:txBody>
        </p:sp>
      </p:grpSp>
      <p:grpSp>
        <p:nvGrpSpPr>
          <p:cNvPr id="16399" name="Group 26"/>
          <p:cNvGrpSpPr>
            <a:grpSpLocks/>
          </p:cNvGrpSpPr>
          <p:nvPr/>
        </p:nvGrpSpPr>
        <p:grpSpPr bwMode="auto">
          <a:xfrm>
            <a:off x="425450" y="2527300"/>
            <a:ext cx="2574925" cy="342900"/>
            <a:chOff x="1507" y="2599"/>
            <a:chExt cx="1980" cy="216"/>
          </a:xfrm>
        </p:grpSpPr>
        <p:sp>
          <p:nvSpPr>
            <p:cNvPr id="16455" name="AutoShape 27"/>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6" name="Text Box 28"/>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AccountingContact</a:t>
              </a:r>
            </a:p>
          </p:txBody>
        </p:sp>
      </p:grpSp>
      <p:grpSp>
        <p:nvGrpSpPr>
          <p:cNvPr id="16400" name="Group 29"/>
          <p:cNvGrpSpPr>
            <a:grpSpLocks/>
          </p:cNvGrpSpPr>
          <p:nvPr/>
        </p:nvGrpSpPr>
        <p:grpSpPr bwMode="auto">
          <a:xfrm>
            <a:off x="425450" y="2136775"/>
            <a:ext cx="2574925" cy="342900"/>
            <a:chOff x="1507" y="2599"/>
            <a:chExt cx="1980" cy="216"/>
          </a:xfrm>
        </p:grpSpPr>
        <p:sp>
          <p:nvSpPr>
            <p:cNvPr id="16453" name="AutoShape 30"/>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4" name="Text Box 31"/>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AccountHolder</a:t>
              </a:r>
            </a:p>
          </p:txBody>
        </p:sp>
      </p:grpSp>
      <p:sp>
        <p:nvSpPr>
          <p:cNvPr id="16401" name="Line 32"/>
          <p:cNvSpPr>
            <a:spLocks noChangeShapeType="1"/>
          </p:cNvSpPr>
          <p:nvPr/>
        </p:nvSpPr>
        <p:spPr bwMode="auto">
          <a:xfrm>
            <a:off x="1703388" y="1928813"/>
            <a:ext cx="2092325"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2" name="Line 33"/>
          <p:cNvSpPr>
            <a:spLocks noChangeShapeType="1"/>
          </p:cNvSpPr>
          <p:nvPr/>
        </p:nvSpPr>
        <p:spPr bwMode="auto">
          <a:xfrm flipV="1">
            <a:off x="1708150" y="1933575"/>
            <a:ext cx="0" cy="195263"/>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3" name="Line 34"/>
          <p:cNvSpPr>
            <a:spLocks noChangeShapeType="1"/>
          </p:cNvSpPr>
          <p:nvPr/>
        </p:nvSpPr>
        <p:spPr bwMode="auto">
          <a:xfrm flipV="1">
            <a:off x="3783013" y="1944688"/>
            <a:ext cx="0" cy="173037"/>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nvGrpSpPr>
          <p:cNvPr id="16404" name="Group 35"/>
          <p:cNvGrpSpPr>
            <a:grpSpLocks/>
          </p:cNvGrpSpPr>
          <p:nvPr/>
        </p:nvGrpSpPr>
        <p:grpSpPr bwMode="auto">
          <a:xfrm>
            <a:off x="3113088" y="4054475"/>
            <a:ext cx="2574925" cy="342900"/>
            <a:chOff x="1507" y="2599"/>
            <a:chExt cx="1980" cy="216"/>
          </a:xfrm>
        </p:grpSpPr>
        <p:sp>
          <p:nvSpPr>
            <p:cNvPr id="16451" name="AutoShape 36"/>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2" name="Text Box 37"/>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SuppliedEmployee</a:t>
              </a:r>
            </a:p>
          </p:txBody>
        </p:sp>
      </p:grpSp>
      <p:grpSp>
        <p:nvGrpSpPr>
          <p:cNvPr id="16405" name="Group 38"/>
          <p:cNvGrpSpPr>
            <a:grpSpLocks/>
          </p:cNvGrpSpPr>
          <p:nvPr/>
        </p:nvGrpSpPr>
        <p:grpSpPr bwMode="auto">
          <a:xfrm>
            <a:off x="3113088" y="3675063"/>
            <a:ext cx="2574925" cy="342900"/>
            <a:chOff x="1507" y="2599"/>
            <a:chExt cx="1980" cy="216"/>
          </a:xfrm>
        </p:grpSpPr>
        <p:sp>
          <p:nvSpPr>
            <p:cNvPr id="16449" name="AutoShape 39"/>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50" name="Text Box 40"/>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AdditionalInterest</a:t>
              </a:r>
            </a:p>
          </p:txBody>
        </p:sp>
      </p:grpSp>
      <p:grpSp>
        <p:nvGrpSpPr>
          <p:cNvPr id="16406" name="Group 41"/>
          <p:cNvGrpSpPr>
            <a:grpSpLocks/>
          </p:cNvGrpSpPr>
          <p:nvPr/>
        </p:nvGrpSpPr>
        <p:grpSpPr bwMode="auto">
          <a:xfrm>
            <a:off x="3113088" y="3295650"/>
            <a:ext cx="2574925" cy="342900"/>
            <a:chOff x="1507" y="2599"/>
            <a:chExt cx="1980" cy="216"/>
          </a:xfrm>
        </p:grpSpPr>
        <p:sp>
          <p:nvSpPr>
            <p:cNvPr id="16447" name="AutoShape 42"/>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8" name="Text Box 43"/>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AdditionalInsured</a:t>
              </a:r>
            </a:p>
          </p:txBody>
        </p:sp>
      </p:grpSp>
      <p:grpSp>
        <p:nvGrpSpPr>
          <p:cNvPr id="16407" name="Group 44"/>
          <p:cNvGrpSpPr>
            <a:grpSpLocks/>
          </p:cNvGrpSpPr>
          <p:nvPr/>
        </p:nvGrpSpPr>
        <p:grpSpPr bwMode="auto">
          <a:xfrm>
            <a:off x="3113088" y="2916238"/>
            <a:ext cx="2574925" cy="342900"/>
            <a:chOff x="1507" y="2599"/>
            <a:chExt cx="1980" cy="216"/>
          </a:xfrm>
        </p:grpSpPr>
        <p:sp>
          <p:nvSpPr>
            <p:cNvPr id="16445" name="AutoShape 45"/>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6" name="Text Box 46"/>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BillingContact</a:t>
              </a:r>
            </a:p>
          </p:txBody>
        </p:sp>
      </p:grpSp>
      <p:grpSp>
        <p:nvGrpSpPr>
          <p:cNvPr id="16408" name="Group 47"/>
          <p:cNvGrpSpPr>
            <a:grpSpLocks/>
          </p:cNvGrpSpPr>
          <p:nvPr/>
        </p:nvGrpSpPr>
        <p:grpSpPr bwMode="auto">
          <a:xfrm>
            <a:off x="3113088" y="2514600"/>
            <a:ext cx="2574925" cy="342900"/>
            <a:chOff x="1507" y="2599"/>
            <a:chExt cx="1980" cy="216"/>
          </a:xfrm>
        </p:grpSpPr>
        <p:sp>
          <p:nvSpPr>
            <p:cNvPr id="16443" name="AutoShape 48"/>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4" name="Text Box 49"/>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Driver</a:t>
              </a:r>
            </a:p>
          </p:txBody>
        </p:sp>
      </p:grpSp>
      <p:grpSp>
        <p:nvGrpSpPr>
          <p:cNvPr id="16409" name="Group 50"/>
          <p:cNvGrpSpPr>
            <a:grpSpLocks/>
          </p:cNvGrpSpPr>
          <p:nvPr/>
        </p:nvGrpSpPr>
        <p:grpSpPr bwMode="auto">
          <a:xfrm>
            <a:off x="3113088" y="2124075"/>
            <a:ext cx="2574925" cy="342900"/>
            <a:chOff x="1507" y="2599"/>
            <a:chExt cx="1980" cy="216"/>
          </a:xfrm>
        </p:grpSpPr>
        <p:sp>
          <p:nvSpPr>
            <p:cNvPr id="16441" name="AutoShape 51"/>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2" name="Text Box 52"/>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NamedInsured</a:t>
              </a:r>
            </a:p>
          </p:txBody>
        </p:sp>
      </p:grpSp>
      <p:grpSp>
        <p:nvGrpSpPr>
          <p:cNvPr id="16410" name="Group 53"/>
          <p:cNvGrpSpPr>
            <a:grpSpLocks/>
          </p:cNvGrpSpPr>
          <p:nvPr/>
        </p:nvGrpSpPr>
        <p:grpSpPr bwMode="auto">
          <a:xfrm>
            <a:off x="5756275" y="4075113"/>
            <a:ext cx="3354388" cy="342900"/>
            <a:chOff x="1507" y="2599"/>
            <a:chExt cx="1980" cy="216"/>
          </a:xfrm>
        </p:grpSpPr>
        <p:sp>
          <p:nvSpPr>
            <p:cNvPr id="16439" name="AutoShape 54"/>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40" name="Text Box 55"/>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PolicySuppliedEmployee</a:t>
              </a:r>
            </a:p>
          </p:txBody>
        </p:sp>
      </p:grpSp>
      <p:grpSp>
        <p:nvGrpSpPr>
          <p:cNvPr id="16411" name="Group 56"/>
          <p:cNvGrpSpPr>
            <a:grpSpLocks/>
          </p:cNvGrpSpPr>
          <p:nvPr/>
        </p:nvGrpSpPr>
        <p:grpSpPr bwMode="auto">
          <a:xfrm>
            <a:off x="6145213" y="3695700"/>
            <a:ext cx="2574925" cy="342900"/>
            <a:chOff x="1507" y="2599"/>
            <a:chExt cx="1980" cy="216"/>
          </a:xfrm>
        </p:grpSpPr>
        <p:sp>
          <p:nvSpPr>
            <p:cNvPr id="16437" name="AutoShape 57"/>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8" name="Text Box 58"/>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PolicyAddlInterest</a:t>
              </a:r>
            </a:p>
          </p:txBody>
        </p:sp>
      </p:grpSp>
      <p:grpSp>
        <p:nvGrpSpPr>
          <p:cNvPr id="16412" name="Group 59"/>
          <p:cNvGrpSpPr>
            <a:grpSpLocks/>
          </p:cNvGrpSpPr>
          <p:nvPr/>
        </p:nvGrpSpPr>
        <p:grpSpPr bwMode="auto">
          <a:xfrm>
            <a:off x="6145213" y="3316288"/>
            <a:ext cx="2574925" cy="342900"/>
            <a:chOff x="1507" y="2599"/>
            <a:chExt cx="1980" cy="216"/>
          </a:xfrm>
        </p:grpSpPr>
        <p:sp>
          <p:nvSpPr>
            <p:cNvPr id="16435" name="AutoShape 60"/>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6" name="Text Box 61"/>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PolicyAddInsured</a:t>
              </a:r>
            </a:p>
          </p:txBody>
        </p:sp>
      </p:grpSp>
      <p:grpSp>
        <p:nvGrpSpPr>
          <p:cNvPr id="16413" name="Group 62"/>
          <p:cNvGrpSpPr>
            <a:grpSpLocks/>
          </p:cNvGrpSpPr>
          <p:nvPr/>
        </p:nvGrpSpPr>
        <p:grpSpPr bwMode="auto">
          <a:xfrm>
            <a:off x="6145213" y="2535238"/>
            <a:ext cx="2574925" cy="342900"/>
            <a:chOff x="1507" y="2599"/>
            <a:chExt cx="1980" cy="216"/>
          </a:xfrm>
        </p:grpSpPr>
        <p:sp>
          <p:nvSpPr>
            <p:cNvPr id="16433" name="AutoShape 63"/>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4" name="Text Box 64"/>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PolicyDriver</a:t>
              </a:r>
            </a:p>
          </p:txBody>
        </p:sp>
      </p:grpSp>
      <p:grpSp>
        <p:nvGrpSpPr>
          <p:cNvPr id="16414" name="Group 65"/>
          <p:cNvGrpSpPr>
            <a:grpSpLocks/>
          </p:cNvGrpSpPr>
          <p:nvPr/>
        </p:nvGrpSpPr>
        <p:grpSpPr bwMode="auto">
          <a:xfrm>
            <a:off x="6100763" y="2144713"/>
            <a:ext cx="2663825" cy="342900"/>
            <a:chOff x="3913" y="1472"/>
            <a:chExt cx="1678" cy="216"/>
          </a:xfrm>
        </p:grpSpPr>
        <p:sp>
          <p:nvSpPr>
            <p:cNvPr id="16431" name="AutoShape 66"/>
            <p:cNvSpPr>
              <a:spLocks noChangeArrowheads="1"/>
            </p:cNvSpPr>
            <p:nvPr/>
          </p:nvSpPr>
          <p:spPr bwMode="auto">
            <a:xfrm>
              <a:off x="3913" y="1472"/>
              <a:ext cx="1678"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2" name="Text Box 67"/>
            <p:cNvSpPr txBox="1">
              <a:spLocks noChangeArrowheads="1"/>
            </p:cNvSpPr>
            <p:nvPr/>
          </p:nvSpPr>
          <p:spPr bwMode="auto">
            <a:xfrm>
              <a:off x="3969" y="1485"/>
              <a:ext cx="1601"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PolicyNamedInsured</a:t>
              </a:r>
            </a:p>
          </p:txBody>
        </p:sp>
      </p:grpSp>
      <p:grpSp>
        <p:nvGrpSpPr>
          <p:cNvPr id="16415" name="Group 68"/>
          <p:cNvGrpSpPr>
            <a:grpSpLocks/>
          </p:cNvGrpSpPr>
          <p:nvPr/>
        </p:nvGrpSpPr>
        <p:grpSpPr bwMode="auto">
          <a:xfrm>
            <a:off x="6100763" y="2933700"/>
            <a:ext cx="2663825" cy="342900"/>
            <a:chOff x="3913" y="1472"/>
            <a:chExt cx="1678" cy="216"/>
          </a:xfrm>
        </p:grpSpPr>
        <p:sp>
          <p:nvSpPr>
            <p:cNvPr id="16429" name="AutoShape 69"/>
            <p:cNvSpPr>
              <a:spLocks noChangeArrowheads="1"/>
            </p:cNvSpPr>
            <p:nvPr/>
          </p:nvSpPr>
          <p:spPr bwMode="auto">
            <a:xfrm>
              <a:off x="3913" y="1472"/>
              <a:ext cx="1678"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30" name="Text Box 70"/>
            <p:cNvSpPr txBox="1">
              <a:spLocks noChangeArrowheads="1"/>
            </p:cNvSpPr>
            <p:nvPr/>
          </p:nvSpPr>
          <p:spPr bwMode="auto">
            <a:xfrm>
              <a:off x="3969" y="1485"/>
              <a:ext cx="1601"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PolicyBillingContact</a:t>
              </a:r>
            </a:p>
          </p:txBody>
        </p:sp>
      </p:grpSp>
      <p:grpSp>
        <p:nvGrpSpPr>
          <p:cNvPr id="16416" name="Group 71"/>
          <p:cNvGrpSpPr>
            <a:grpSpLocks/>
          </p:cNvGrpSpPr>
          <p:nvPr/>
        </p:nvGrpSpPr>
        <p:grpSpPr bwMode="auto">
          <a:xfrm>
            <a:off x="3124200" y="4445000"/>
            <a:ext cx="2574925" cy="342900"/>
            <a:chOff x="1507" y="2599"/>
            <a:chExt cx="1980" cy="216"/>
          </a:xfrm>
        </p:grpSpPr>
        <p:sp>
          <p:nvSpPr>
            <p:cNvPr id="16427" name="AutoShape 72"/>
            <p:cNvSpPr>
              <a:spLocks noChangeArrowheads="1"/>
            </p:cNvSpPr>
            <p:nvPr/>
          </p:nvSpPr>
          <p:spPr bwMode="auto">
            <a:xfrm>
              <a:off x="1507" y="2599"/>
              <a:ext cx="1980" cy="216"/>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16428" name="Text Box 73"/>
            <p:cNvSpPr txBox="1">
              <a:spLocks noChangeArrowheads="1"/>
            </p:cNvSpPr>
            <p:nvPr/>
          </p:nvSpPr>
          <p:spPr bwMode="auto">
            <a:xfrm>
              <a:off x="1573" y="2612"/>
              <a:ext cx="1848"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MiscContact</a:t>
              </a:r>
            </a:p>
          </p:txBody>
        </p:sp>
      </p:grpSp>
      <p:sp>
        <p:nvSpPr>
          <p:cNvPr id="16417" name="AutoShape 75"/>
          <p:cNvSpPr>
            <a:spLocks noChangeArrowheads="1"/>
          </p:cNvSpPr>
          <p:nvPr/>
        </p:nvSpPr>
        <p:spPr bwMode="auto">
          <a:xfrm>
            <a:off x="5756275" y="4454525"/>
            <a:ext cx="3354388" cy="333375"/>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16418" name="Text Box 76"/>
          <p:cNvSpPr txBox="1">
            <a:spLocks noChangeArrowheads="1"/>
          </p:cNvSpPr>
          <p:nvPr/>
        </p:nvSpPr>
        <p:spPr bwMode="auto">
          <a:xfrm>
            <a:off x="5867400" y="4483100"/>
            <a:ext cx="3132138" cy="304800"/>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PolicyMiscContact</a:t>
            </a:r>
          </a:p>
        </p:txBody>
      </p:sp>
      <p:sp>
        <p:nvSpPr>
          <p:cNvPr id="16419" name="Text Box 78"/>
          <p:cNvSpPr txBox="1">
            <a:spLocks noChangeArrowheads="1"/>
          </p:cNvSpPr>
          <p:nvPr/>
        </p:nvSpPr>
        <p:spPr bwMode="auto">
          <a:xfrm>
            <a:off x="3179763" y="5414963"/>
            <a:ext cx="5399087"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 can correspond to many PolicyContactRole</a:t>
            </a:r>
          </a:p>
        </p:txBody>
      </p:sp>
      <p:sp>
        <p:nvSpPr>
          <p:cNvPr id="16420" name="Text Box 79"/>
          <p:cNvSpPr txBox="1">
            <a:spLocks noChangeArrowheads="1"/>
          </p:cNvSpPr>
          <p:nvPr/>
        </p:nvSpPr>
        <p:spPr bwMode="auto">
          <a:xfrm>
            <a:off x="236538" y="4899025"/>
            <a:ext cx="2870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No correspondence with PolicyContactRole</a:t>
            </a:r>
          </a:p>
        </p:txBody>
      </p:sp>
      <p:sp>
        <p:nvSpPr>
          <p:cNvPr id="16421" name="AutoShape 80"/>
          <p:cNvSpPr>
            <a:spLocks noChangeArrowheads="1"/>
          </p:cNvSpPr>
          <p:nvPr/>
        </p:nvSpPr>
        <p:spPr bwMode="auto">
          <a:xfrm>
            <a:off x="312738" y="2016125"/>
            <a:ext cx="2776537" cy="21415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22" name="Line 81"/>
          <p:cNvSpPr>
            <a:spLocks noChangeShapeType="1"/>
          </p:cNvSpPr>
          <p:nvPr/>
        </p:nvSpPr>
        <p:spPr bwMode="auto">
          <a:xfrm>
            <a:off x="1684338" y="4144963"/>
            <a:ext cx="0" cy="758825"/>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nvGrpSpPr>
          <p:cNvPr id="16423" name="Group 87"/>
          <p:cNvGrpSpPr>
            <a:grpSpLocks/>
          </p:cNvGrpSpPr>
          <p:nvPr/>
        </p:nvGrpSpPr>
        <p:grpSpPr bwMode="auto">
          <a:xfrm>
            <a:off x="4370388" y="4773613"/>
            <a:ext cx="3252787" cy="477837"/>
            <a:chOff x="2753" y="3128"/>
            <a:chExt cx="2049" cy="301"/>
          </a:xfrm>
        </p:grpSpPr>
        <p:sp>
          <p:nvSpPr>
            <p:cNvPr id="16424" name="Freeform 84"/>
            <p:cNvSpPr>
              <a:spLocks/>
            </p:cNvSpPr>
            <p:nvPr/>
          </p:nvSpPr>
          <p:spPr bwMode="auto">
            <a:xfrm>
              <a:off x="2753" y="3128"/>
              <a:ext cx="1935" cy="301"/>
            </a:xfrm>
            <a:custGeom>
              <a:avLst/>
              <a:gdLst>
                <a:gd name="T0" fmla="*/ 0 w 1935"/>
                <a:gd name="T1" fmla="*/ 13 h 301"/>
                <a:gd name="T2" fmla="*/ 0 w 1935"/>
                <a:gd name="T3" fmla="*/ 301 h 301"/>
                <a:gd name="T4" fmla="*/ 1935 w 1935"/>
                <a:gd name="T5" fmla="*/ 301 h 301"/>
                <a:gd name="T6" fmla="*/ 1935 w 1935"/>
                <a:gd name="T7" fmla="*/ 0 h 301"/>
                <a:gd name="T8" fmla="*/ 0 60000 65536"/>
                <a:gd name="T9" fmla="*/ 0 60000 65536"/>
                <a:gd name="T10" fmla="*/ 0 60000 65536"/>
                <a:gd name="T11" fmla="*/ 0 60000 65536"/>
                <a:gd name="T12" fmla="*/ 0 w 1935"/>
                <a:gd name="T13" fmla="*/ 0 h 301"/>
                <a:gd name="T14" fmla="*/ 1935 w 1935"/>
                <a:gd name="T15" fmla="*/ 301 h 301"/>
              </a:gdLst>
              <a:ahLst/>
              <a:cxnLst>
                <a:cxn ang="T8">
                  <a:pos x="T0" y="T1"/>
                </a:cxn>
                <a:cxn ang="T9">
                  <a:pos x="T2" y="T3"/>
                </a:cxn>
                <a:cxn ang="T10">
                  <a:pos x="T4" y="T5"/>
                </a:cxn>
                <a:cxn ang="T11">
                  <a:pos x="T6" y="T7"/>
                </a:cxn>
              </a:cxnLst>
              <a:rect l="T12" t="T13" r="T14" b="T15"/>
              <a:pathLst>
                <a:path w="1935" h="301">
                  <a:moveTo>
                    <a:pt x="0" y="13"/>
                  </a:moveTo>
                  <a:lnTo>
                    <a:pt x="0" y="301"/>
                  </a:lnTo>
                  <a:lnTo>
                    <a:pt x="1935" y="301"/>
                  </a:lnTo>
                  <a:lnTo>
                    <a:pt x="1935" y="0"/>
                  </a:lnTo>
                </a:path>
              </a:pathLst>
            </a:custGeom>
            <a:noFill/>
            <a:ln w="19050">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25" name="Line 85"/>
            <p:cNvSpPr>
              <a:spLocks noChangeShapeType="1"/>
            </p:cNvSpPr>
            <p:nvPr/>
          </p:nvSpPr>
          <p:spPr bwMode="auto">
            <a:xfrm flipH="1" flipV="1">
              <a:off x="4541" y="3128"/>
              <a:ext cx="147" cy="154"/>
            </a:xfrm>
            <a:prstGeom prst="line">
              <a:avLst/>
            </a:prstGeom>
            <a:noFill/>
            <a:ln w="19050">
              <a:solidFill>
                <a:srgbClr val="D3394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426" name="Line 86"/>
            <p:cNvSpPr>
              <a:spLocks noChangeShapeType="1"/>
            </p:cNvSpPr>
            <p:nvPr/>
          </p:nvSpPr>
          <p:spPr bwMode="auto">
            <a:xfrm flipV="1">
              <a:off x="4688" y="3148"/>
              <a:ext cx="114" cy="127"/>
            </a:xfrm>
            <a:prstGeom prst="line">
              <a:avLst/>
            </a:prstGeom>
            <a:noFill/>
            <a:ln w="19050">
              <a:solidFill>
                <a:srgbClr val="D3394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Contact configuration plugin</a:t>
            </a:r>
          </a:p>
        </p:txBody>
      </p:sp>
      <p:sp>
        <p:nvSpPr>
          <p:cNvPr id="17411" name="Rectangle 3"/>
          <p:cNvSpPr>
            <a:spLocks noGrp="1" noChangeArrowheads="1"/>
          </p:cNvSpPr>
          <p:nvPr>
            <p:ph idx="1"/>
          </p:nvPr>
        </p:nvSpPr>
        <p:spPr/>
        <p:txBody>
          <a:bodyPr/>
          <a:lstStyle/>
          <a:p>
            <a:pPr>
              <a:buFont typeface="Arial" charset="0"/>
              <a:buChar char="•"/>
            </a:pPr>
            <a:r>
              <a:rPr lang="en-US" b="1" smtClean="0"/>
              <a:t>ContactConfigPlugin</a:t>
            </a:r>
            <a:r>
              <a:rPr lang="en-US" smtClean="0"/>
              <a:t> configures the Contact entity</a:t>
            </a:r>
          </a:p>
          <a:p>
            <a:pPr lvl="1"/>
            <a:r>
              <a:rPr lang="en-US" smtClean="0"/>
              <a:t>Maps PolicyContactRole to AccountContactRole</a:t>
            </a:r>
          </a:p>
          <a:p>
            <a:pPr lvl="1"/>
            <a:r>
              <a:rPr lang="en-US" smtClean="0"/>
              <a:t>Controls contact subtypes allowed for each role</a:t>
            </a:r>
          </a:p>
          <a:p>
            <a:pPr lvl="1"/>
            <a:r>
              <a:rPr lang="en-US" smtClean="0"/>
              <a:t>Disables roles by setting first argument to false</a:t>
            </a:r>
          </a:p>
          <a:p>
            <a:pPr>
              <a:buFont typeface="Arial" charset="0"/>
              <a:buChar char="•"/>
            </a:pPr>
            <a:r>
              <a:rPr lang="en-US" smtClean="0"/>
              <a:t>Syntax: </a:t>
            </a:r>
            <a:r>
              <a:rPr lang="en-US" smtClean="0">
                <a:solidFill>
                  <a:srgbClr val="D33941"/>
                </a:solidFill>
              </a:rPr>
              <a:t>new ContactConfig(</a:t>
            </a:r>
            <a:r>
              <a:rPr lang="en-US" smtClean="0">
                <a:solidFill>
                  <a:srgbClr val="FF3300"/>
                </a:solidFill>
              </a:rPr>
              <a:t> </a:t>
            </a:r>
            <a:r>
              <a:rPr lang="en-US" i="1" smtClean="0">
                <a:solidFill>
                  <a:srgbClr val="04628C"/>
                </a:solidFill>
              </a:rPr>
              <a:t>enable</a:t>
            </a:r>
            <a:r>
              <a:rPr lang="en-US" smtClean="0">
                <a:solidFill>
                  <a:srgbClr val="D33941"/>
                </a:solidFill>
              </a:rPr>
              <a:t>,</a:t>
            </a:r>
            <a:r>
              <a:rPr lang="en-US" i="1" smtClean="0">
                <a:solidFill>
                  <a:srgbClr val="D33941"/>
                </a:solidFill>
              </a:rPr>
              <a:t> {</a:t>
            </a:r>
            <a:r>
              <a:rPr lang="en-US" i="1" smtClean="0">
                <a:solidFill>
                  <a:srgbClr val="0033CC"/>
                </a:solidFill>
              </a:rPr>
              <a:t> </a:t>
            </a:r>
            <a:r>
              <a:rPr lang="en-US" i="1" smtClean="0">
                <a:solidFill>
                  <a:srgbClr val="04628C"/>
                </a:solidFill>
              </a:rPr>
              <a:t>contactRoleType</a:t>
            </a:r>
            <a:r>
              <a:rPr lang="en-US" i="1" smtClean="0">
                <a:solidFill>
                  <a:srgbClr val="0033CC"/>
                </a:solidFill>
              </a:rPr>
              <a:t> </a:t>
            </a:r>
            <a:r>
              <a:rPr lang="en-US" i="1" smtClean="0">
                <a:solidFill>
                  <a:srgbClr val="D33941"/>
                </a:solidFill>
              </a:rPr>
              <a:t>}</a:t>
            </a:r>
            <a:r>
              <a:rPr lang="en-US" smtClean="0">
                <a:solidFill>
                  <a:srgbClr val="D33941"/>
                </a:solidFill>
              </a:rPr>
              <a:t>,</a:t>
            </a:r>
            <a:r>
              <a:rPr lang="en-US" i="1" smtClean="0">
                <a:solidFill>
                  <a:srgbClr val="D33941"/>
                </a:solidFill>
              </a:rPr>
              <a:t> </a:t>
            </a:r>
            <a:r>
              <a:rPr lang="en-US" i="1" smtClean="0">
                <a:solidFill>
                  <a:srgbClr val="04628C"/>
                </a:solidFill>
              </a:rPr>
              <a:t>AccountContactRole</a:t>
            </a:r>
            <a:r>
              <a:rPr lang="en-US" i="1" smtClean="0"/>
              <a:t> </a:t>
            </a:r>
            <a:r>
              <a:rPr lang="en-US" smtClean="0">
                <a:solidFill>
                  <a:srgbClr val="D33941"/>
                </a:solidFill>
              </a:rPr>
              <a:t>, </a:t>
            </a:r>
            <a:r>
              <a:rPr lang="en-US" i="1" smtClean="0">
                <a:solidFill>
                  <a:srgbClr val="D33941"/>
                </a:solidFill>
              </a:rPr>
              <a:t>{</a:t>
            </a:r>
            <a:r>
              <a:rPr lang="en-US" smtClean="0">
                <a:solidFill>
                  <a:srgbClr val="D33941"/>
                </a:solidFill>
              </a:rPr>
              <a:t> </a:t>
            </a:r>
            <a:r>
              <a:rPr lang="en-US" i="1" smtClean="0">
                <a:solidFill>
                  <a:srgbClr val="04628C"/>
                </a:solidFill>
              </a:rPr>
              <a:t>PolicyContactRole1</a:t>
            </a:r>
            <a:r>
              <a:rPr lang="en-US" i="1" smtClean="0">
                <a:solidFill>
                  <a:srgbClr val="D33941"/>
                </a:solidFill>
              </a:rPr>
              <a:t>,</a:t>
            </a:r>
            <a:r>
              <a:rPr lang="en-US" i="1" smtClean="0">
                <a:solidFill>
                  <a:srgbClr val="0033CC"/>
                </a:solidFill>
              </a:rPr>
              <a:t> </a:t>
            </a:r>
            <a:r>
              <a:rPr lang="en-US" i="1" smtClean="0">
                <a:solidFill>
                  <a:srgbClr val="04628C"/>
                </a:solidFill>
              </a:rPr>
              <a:t>PolicyContactRole2</a:t>
            </a:r>
            <a:r>
              <a:rPr lang="en-US" i="1" smtClean="0">
                <a:solidFill>
                  <a:srgbClr val="0033CC"/>
                </a:solidFill>
              </a:rPr>
              <a:t>, … </a:t>
            </a:r>
            <a:r>
              <a:rPr lang="en-US" i="1" smtClean="0">
                <a:solidFill>
                  <a:srgbClr val="D33941"/>
                </a:solidFill>
              </a:rPr>
              <a:t>} </a:t>
            </a:r>
            <a:r>
              <a:rPr lang="en-US" smtClean="0">
                <a:solidFill>
                  <a:srgbClr val="D33941"/>
                </a:solidFill>
              </a:rPr>
              <a:t>)</a:t>
            </a:r>
          </a:p>
          <a:p>
            <a:pPr>
              <a:buFont typeface="Arial" charset="0"/>
              <a:buChar char="•"/>
            </a:pPr>
            <a:r>
              <a:rPr lang="en-US" smtClean="0"/>
              <a:t>Default configuration:</a:t>
            </a:r>
          </a:p>
          <a:p>
            <a:pPr>
              <a:buFont typeface="Arial" charset="0"/>
              <a:buChar char="•"/>
            </a:pPr>
            <a:endParaRPr lang="en-US" smtClean="0"/>
          </a:p>
          <a:p>
            <a:pPr>
              <a:buFont typeface="Arial" charset="0"/>
              <a:buChar char="•"/>
            </a:pPr>
            <a:r>
              <a:rPr lang="en-US" smtClean="0"/>
              <a:t>Can be configured as:</a:t>
            </a:r>
          </a:p>
        </p:txBody>
      </p:sp>
      <p:grpSp>
        <p:nvGrpSpPr>
          <p:cNvPr id="17412" name="Group 4"/>
          <p:cNvGrpSpPr>
            <a:grpSpLocks/>
          </p:cNvGrpSpPr>
          <p:nvPr/>
        </p:nvGrpSpPr>
        <p:grpSpPr bwMode="auto">
          <a:xfrm>
            <a:off x="1073150" y="4456113"/>
            <a:ext cx="6410325" cy="328612"/>
            <a:chOff x="676" y="2675"/>
            <a:chExt cx="4038" cy="207"/>
          </a:xfrm>
        </p:grpSpPr>
        <p:sp>
          <p:nvSpPr>
            <p:cNvPr id="17421" name="Text Box 5"/>
            <p:cNvSpPr txBox="1">
              <a:spLocks noChangeArrowheads="1"/>
            </p:cNvSpPr>
            <p:nvPr/>
          </p:nvSpPr>
          <p:spPr bwMode="auto">
            <a:xfrm>
              <a:off x="3215" y="2682"/>
              <a:ext cx="1499" cy="200"/>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PolicyContactRole</a:t>
              </a:r>
            </a:p>
          </p:txBody>
        </p:sp>
        <p:sp>
          <p:nvSpPr>
            <p:cNvPr id="17422" name="Text Box 6"/>
            <p:cNvSpPr txBox="1">
              <a:spLocks noChangeArrowheads="1"/>
            </p:cNvSpPr>
            <p:nvPr/>
          </p:nvSpPr>
          <p:spPr bwMode="auto">
            <a:xfrm>
              <a:off x="676" y="2675"/>
              <a:ext cx="1697" cy="200"/>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a:t>
              </a:r>
            </a:p>
          </p:txBody>
        </p:sp>
        <p:sp>
          <p:nvSpPr>
            <p:cNvPr id="17423" name="Line 7"/>
            <p:cNvSpPr>
              <a:spLocks noChangeShapeType="1"/>
            </p:cNvSpPr>
            <p:nvPr/>
          </p:nvSpPr>
          <p:spPr bwMode="auto">
            <a:xfrm>
              <a:off x="2395" y="2782"/>
              <a:ext cx="808"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7413" name="Group 8"/>
          <p:cNvGrpSpPr>
            <a:grpSpLocks/>
          </p:cNvGrpSpPr>
          <p:nvPr/>
        </p:nvGrpSpPr>
        <p:grpSpPr bwMode="auto">
          <a:xfrm>
            <a:off x="1106488" y="5413375"/>
            <a:ext cx="6399212" cy="339725"/>
            <a:chOff x="697" y="3341"/>
            <a:chExt cx="4031" cy="214"/>
          </a:xfrm>
        </p:grpSpPr>
        <p:grpSp>
          <p:nvGrpSpPr>
            <p:cNvPr id="17414" name="Group 9"/>
            <p:cNvGrpSpPr>
              <a:grpSpLocks/>
            </p:cNvGrpSpPr>
            <p:nvPr/>
          </p:nvGrpSpPr>
          <p:grpSpPr bwMode="auto">
            <a:xfrm rot="-5400000">
              <a:off x="2687" y="3064"/>
              <a:ext cx="188" cy="776"/>
              <a:chOff x="2680" y="2728"/>
              <a:chExt cx="188" cy="776"/>
            </a:xfrm>
          </p:grpSpPr>
          <p:grpSp>
            <p:nvGrpSpPr>
              <p:cNvPr id="17417" name="Group 10"/>
              <p:cNvGrpSpPr>
                <a:grpSpLocks/>
              </p:cNvGrpSpPr>
              <p:nvPr/>
            </p:nvGrpSpPr>
            <p:grpSpPr bwMode="auto">
              <a:xfrm>
                <a:off x="2680" y="3396"/>
                <a:ext cx="188" cy="108"/>
                <a:chOff x="1672" y="2300"/>
                <a:chExt cx="188" cy="108"/>
              </a:xfrm>
            </p:grpSpPr>
            <p:sp>
              <p:nvSpPr>
                <p:cNvPr id="17419" name="Line 11"/>
                <p:cNvSpPr>
                  <a:spLocks noChangeShapeType="1"/>
                </p:cNvSpPr>
                <p:nvPr/>
              </p:nvSpPr>
              <p:spPr bwMode="auto">
                <a:xfrm flipH="1">
                  <a:off x="1672" y="2300"/>
                  <a:ext cx="96" cy="108"/>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20" name="Line 12"/>
                <p:cNvSpPr>
                  <a:spLocks noChangeShapeType="1"/>
                </p:cNvSpPr>
                <p:nvPr/>
              </p:nvSpPr>
              <p:spPr bwMode="auto">
                <a:xfrm>
                  <a:off x="1764" y="2300"/>
                  <a:ext cx="96" cy="108"/>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18" name="Line 13"/>
              <p:cNvSpPr>
                <a:spLocks noChangeShapeType="1"/>
              </p:cNvSpPr>
              <p:nvPr/>
            </p:nvSpPr>
            <p:spPr bwMode="auto">
              <a:xfrm flipV="1">
                <a:off x="2774" y="2728"/>
                <a:ext cx="0" cy="772"/>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17415" name="Text Box 14"/>
            <p:cNvSpPr txBox="1">
              <a:spLocks noChangeArrowheads="1"/>
            </p:cNvSpPr>
            <p:nvPr/>
          </p:nvSpPr>
          <p:spPr bwMode="auto">
            <a:xfrm>
              <a:off x="697" y="3341"/>
              <a:ext cx="1683" cy="200"/>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AccountContactRole</a:t>
              </a:r>
            </a:p>
          </p:txBody>
        </p:sp>
        <p:sp>
          <p:nvSpPr>
            <p:cNvPr id="17416" name="Text Box 15"/>
            <p:cNvSpPr txBox="1">
              <a:spLocks noChangeArrowheads="1"/>
            </p:cNvSpPr>
            <p:nvPr/>
          </p:nvSpPr>
          <p:spPr bwMode="auto">
            <a:xfrm>
              <a:off x="3173" y="3355"/>
              <a:ext cx="1555" cy="200"/>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PolicyContactRole</a:t>
              </a: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Adding new contact role</a:t>
            </a:r>
          </a:p>
        </p:txBody>
      </p:sp>
      <p:sp>
        <p:nvSpPr>
          <p:cNvPr id="19459" name="Rectangle 3"/>
          <p:cNvSpPr>
            <a:spLocks noGrp="1" noChangeArrowheads="1"/>
          </p:cNvSpPr>
          <p:nvPr>
            <p:ph idx="1"/>
          </p:nvPr>
        </p:nvSpPr>
        <p:spPr/>
        <p:txBody>
          <a:bodyPr/>
          <a:lstStyle/>
          <a:p>
            <a:pPr marL="457200" indent="-457200">
              <a:buFont typeface="Arial" charset="0"/>
              <a:buChar char="•"/>
            </a:pPr>
            <a:r>
              <a:rPr lang="en-US" dirty="0" smtClean="0"/>
              <a:t>New contact roles can be configured by defining new subtypes of </a:t>
            </a:r>
            <a:r>
              <a:rPr lang="en-US" sz="2200" i="1" dirty="0" err="1" smtClean="0"/>
              <a:t>PolicyContactRole</a:t>
            </a:r>
            <a:r>
              <a:rPr lang="en-US" sz="2200" dirty="0" smtClean="0"/>
              <a:t> or </a:t>
            </a:r>
            <a:r>
              <a:rPr lang="en-US" sz="2200" i="1" dirty="0" err="1" smtClean="0"/>
              <a:t>AccountContactRole</a:t>
            </a:r>
            <a:endParaRPr lang="en-US" sz="2200" i="1" dirty="0" smtClean="0"/>
          </a:p>
          <a:p>
            <a:pPr marL="457200" indent="-457200">
              <a:buFont typeface="Arial" charset="0"/>
              <a:buChar char="•"/>
            </a:pPr>
            <a:r>
              <a:rPr lang="en-US" dirty="0" smtClean="0"/>
              <a:t>Following are the steps to extend these entities:</a:t>
            </a:r>
          </a:p>
          <a:p>
            <a:pPr marL="819150" lvl="1" indent="-419100">
              <a:buFont typeface="Wingdings 2" pitchFamily="18" charset="2"/>
              <a:buAutoNum type="arabicPeriod"/>
            </a:pPr>
            <a:r>
              <a:rPr lang="en-US" sz="2400" dirty="0" smtClean="0"/>
              <a:t>Add extension file (*.</a:t>
            </a:r>
            <a:r>
              <a:rPr lang="en-US" sz="2400" dirty="0" err="1" smtClean="0"/>
              <a:t>eti</a:t>
            </a:r>
            <a:r>
              <a:rPr lang="en-US" sz="2400" dirty="0" smtClean="0"/>
              <a:t>) that defines the new subtype</a:t>
            </a:r>
          </a:p>
          <a:p>
            <a:pPr marL="819150" lvl="1" indent="-419100">
              <a:buFont typeface="Wingdings 2" pitchFamily="18" charset="2"/>
              <a:buAutoNum type="arabicPeriod"/>
            </a:pPr>
            <a:r>
              <a:rPr lang="en-US" sz="2400" dirty="0" smtClean="0"/>
              <a:t>Modify </a:t>
            </a:r>
            <a:r>
              <a:rPr lang="en-US" sz="2400" dirty="0" err="1" smtClean="0"/>
              <a:t>ContactConfigPlugin</a:t>
            </a:r>
            <a:r>
              <a:rPr lang="en-US" sz="2400" dirty="0" smtClean="0"/>
              <a:t> file to map new subtypes to each other</a:t>
            </a:r>
          </a:p>
          <a:p>
            <a:pPr marL="819150" lvl="1" indent="-419100">
              <a:buFont typeface="Wingdings 2" pitchFamily="18" charset="2"/>
              <a:buAutoNum type="arabicPeriod"/>
            </a:pPr>
            <a:r>
              <a:rPr lang="en-US" sz="2400" smtClean="0"/>
              <a:t>Add display keys as needed</a:t>
            </a:r>
          </a:p>
          <a:p>
            <a:pPr marL="819150" lvl="1" indent="-419100">
              <a:buFont typeface="Wingdings 2" pitchFamily="18" charset="2"/>
              <a:buAutoNum type="arabicPeriod"/>
            </a:pPr>
            <a:r>
              <a:rPr lang="en-US" sz="2400" smtClean="0"/>
              <a:t>Create entity name for new contact role</a:t>
            </a:r>
          </a:p>
          <a:p>
            <a:pPr marL="819150" lvl="1" indent="-419100">
              <a:buFont typeface="Wingdings 2" pitchFamily="18" charset="2"/>
              <a:buAutoNum type="arabicPeriod"/>
            </a:pPr>
            <a:r>
              <a:rPr lang="en-US" sz="2400" smtClean="0"/>
              <a:t>Reference </a:t>
            </a:r>
            <a:r>
              <a:rPr lang="en-US" sz="2400" dirty="0" smtClean="0"/>
              <a:t>display name as needed</a:t>
            </a:r>
          </a:p>
          <a:p>
            <a:pPr marL="819150" lvl="1" indent="-419100">
              <a:buFont typeface="Wingdings 2" pitchFamily="18" charset="2"/>
              <a:buAutoNum type="arabicPeriod"/>
            </a:pPr>
            <a:r>
              <a:rPr lang="en-US" sz="2400" dirty="0" smtClean="0"/>
              <a:t>Modify PCFs and </a:t>
            </a:r>
            <a:r>
              <a:rPr lang="en-US" sz="2400" dirty="0" err="1" smtClean="0"/>
              <a:t>Gosu</a:t>
            </a:r>
            <a:r>
              <a:rPr lang="en-US" sz="2400" dirty="0" smtClean="0"/>
              <a:t> classes as needed</a:t>
            </a:r>
          </a:p>
        </p:txBody>
      </p:sp>
      <p:grpSp>
        <p:nvGrpSpPr>
          <p:cNvPr id="19460" name="Group 4"/>
          <p:cNvGrpSpPr>
            <a:grpSpLocks/>
          </p:cNvGrpSpPr>
          <p:nvPr/>
        </p:nvGrpSpPr>
        <p:grpSpPr bwMode="auto">
          <a:xfrm>
            <a:off x="7480300" y="115888"/>
            <a:ext cx="836613" cy="763587"/>
            <a:chOff x="3908" y="113"/>
            <a:chExt cx="527" cy="481"/>
          </a:xfrm>
        </p:grpSpPr>
        <p:sp>
          <p:nvSpPr>
            <p:cNvPr id="19461" name="AutoShape 5"/>
            <p:cNvSpPr>
              <a:spLocks noChangeArrowheads="1"/>
            </p:cNvSpPr>
            <p:nvPr/>
          </p:nvSpPr>
          <p:spPr bwMode="auto">
            <a:xfrm>
              <a:off x="3908" y="113"/>
              <a:ext cx="472" cy="481"/>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19462" name="Group 6"/>
            <p:cNvGrpSpPr>
              <a:grpSpLocks/>
            </p:cNvGrpSpPr>
            <p:nvPr/>
          </p:nvGrpSpPr>
          <p:grpSpPr bwMode="auto">
            <a:xfrm>
              <a:off x="4229" y="308"/>
              <a:ext cx="206" cy="284"/>
              <a:chOff x="3105" y="1893"/>
              <a:chExt cx="415" cy="572"/>
            </a:xfrm>
          </p:grpSpPr>
          <p:sp>
            <p:nvSpPr>
              <p:cNvPr id="19463" name="Rectangle 7"/>
              <p:cNvSpPr>
                <a:spLocks noChangeArrowheads="1"/>
              </p:cNvSpPr>
              <p:nvPr/>
            </p:nvSpPr>
            <p:spPr bwMode="auto">
              <a:xfrm>
                <a:off x="3138" y="1993"/>
                <a:ext cx="382" cy="472"/>
              </a:xfrm>
              <a:prstGeom prst="rect">
                <a:avLst/>
              </a:prstGeom>
              <a:solidFill>
                <a:srgbClr val="777777"/>
              </a:solidFill>
              <a:ln w="12700" algn="ctr">
                <a:solidFill>
                  <a:schemeClr val="bg1"/>
                </a:solidFill>
                <a:miter lim="800000"/>
                <a:headEnd/>
                <a:tailEnd/>
              </a:ln>
            </p:spPr>
            <p:txBody>
              <a:bodyPr wrap="none" lIns="0" tIns="0" rIns="0" bIns="0" anchor="ctr">
                <a:spAutoFit/>
              </a:bodyPr>
              <a:lstStyle/>
              <a:p>
                <a:endParaRPr lang="en-US"/>
              </a:p>
            </p:txBody>
          </p:sp>
          <p:sp>
            <p:nvSpPr>
              <p:cNvPr id="19464" name="Rectangle 8"/>
              <p:cNvSpPr>
                <a:spLocks noChangeArrowheads="1"/>
              </p:cNvSpPr>
              <p:nvPr/>
            </p:nvSpPr>
            <p:spPr bwMode="auto">
              <a:xfrm>
                <a:off x="3105" y="1974"/>
                <a:ext cx="382" cy="47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65" name="Freeform 9"/>
              <p:cNvSpPr>
                <a:spLocks/>
              </p:cNvSpPr>
              <p:nvPr/>
            </p:nvSpPr>
            <p:spPr bwMode="auto">
              <a:xfrm>
                <a:off x="3174" y="1945"/>
                <a:ext cx="247" cy="90"/>
              </a:xfrm>
              <a:custGeom>
                <a:avLst/>
                <a:gdLst>
                  <a:gd name="T0" fmla="*/ 3 w 289"/>
                  <a:gd name="T1" fmla="*/ 3 h 105"/>
                  <a:gd name="T2" fmla="*/ 0 w 289"/>
                  <a:gd name="T3" fmla="*/ 3 h 105"/>
                  <a:gd name="T4" fmla="*/ 3 w 289"/>
                  <a:gd name="T5" fmla="*/ 7 h 105"/>
                  <a:gd name="T6" fmla="*/ 14 w 289"/>
                  <a:gd name="T7" fmla="*/ 7 h 105"/>
                  <a:gd name="T8" fmla="*/ 17 w 289"/>
                  <a:gd name="T9" fmla="*/ 3 h 105"/>
                  <a:gd name="T10" fmla="*/ 15 w 289"/>
                  <a:gd name="T11" fmla="*/ 0 h 105"/>
                  <a:gd name="T12" fmla="*/ 3 w 289"/>
                  <a:gd name="T13" fmla="*/ 3 h 105"/>
                  <a:gd name="T14" fmla="*/ 0 60000 65536"/>
                  <a:gd name="T15" fmla="*/ 0 60000 65536"/>
                  <a:gd name="T16" fmla="*/ 0 60000 65536"/>
                  <a:gd name="T17" fmla="*/ 0 60000 65536"/>
                  <a:gd name="T18" fmla="*/ 0 60000 65536"/>
                  <a:gd name="T19" fmla="*/ 0 60000 65536"/>
                  <a:gd name="T20" fmla="*/ 0 60000 65536"/>
                  <a:gd name="T21" fmla="*/ 0 w 289"/>
                  <a:gd name="T22" fmla="*/ 0 h 105"/>
                  <a:gd name="T23" fmla="*/ 289 w 289"/>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 h="105">
                    <a:moveTo>
                      <a:pt x="32" y="3"/>
                    </a:moveTo>
                    <a:lnTo>
                      <a:pt x="0" y="46"/>
                    </a:lnTo>
                    <a:lnTo>
                      <a:pt x="63" y="105"/>
                    </a:lnTo>
                    <a:lnTo>
                      <a:pt x="228" y="104"/>
                    </a:lnTo>
                    <a:lnTo>
                      <a:pt x="289" y="38"/>
                    </a:lnTo>
                    <a:lnTo>
                      <a:pt x="266" y="0"/>
                    </a:lnTo>
                    <a:lnTo>
                      <a:pt x="32" y="3"/>
                    </a:lnTo>
                    <a:close/>
                  </a:path>
                </a:pathLst>
              </a:custGeom>
              <a:solidFill>
                <a:srgbClr val="777777"/>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lIns="0" tIns="0" rIns="0" bIns="0" anchor="ctr">
                <a:spAutoFit/>
              </a:bodyPr>
              <a:lstStyle/>
              <a:p>
                <a:endParaRPr lang="en-US"/>
              </a:p>
            </p:txBody>
          </p:sp>
          <p:sp>
            <p:nvSpPr>
              <p:cNvPr id="19466" name="Freeform 10"/>
              <p:cNvSpPr>
                <a:spLocks/>
              </p:cNvSpPr>
              <p:nvPr/>
            </p:nvSpPr>
            <p:spPr bwMode="auto">
              <a:xfrm>
                <a:off x="3199" y="1893"/>
                <a:ext cx="207" cy="103"/>
              </a:xfrm>
              <a:custGeom>
                <a:avLst/>
                <a:gdLst>
                  <a:gd name="T0" fmla="*/ 0 w 630"/>
                  <a:gd name="T1" fmla="*/ 0 h 310"/>
                  <a:gd name="T2" fmla="*/ 0 w 630"/>
                  <a:gd name="T3" fmla="*/ 0 h 310"/>
                  <a:gd name="T4" fmla="*/ 0 w 630"/>
                  <a:gd name="T5" fmla="*/ 0 h 310"/>
                  <a:gd name="T6" fmla="*/ 0 w 630"/>
                  <a:gd name="T7" fmla="*/ 0 h 310"/>
                  <a:gd name="T8" fmla="*/ 0 w 630"/>
                  <a:gd name="T9" fmla="*/ 0 h 310"/>
                  <a:gd name="T10" fmla="*/ 0 w 630"/>
                  <a:gd name="T11" fmla="*/ 0 h 310"/>
                  <a:gd name="T12" fmla="*/ 0 w 630"/>
                  <a:gd name="T13" fmla="*/ 0 h 310"/>
                  <a:gd name="T14" fmla="*/ 0 60000 65536"/>
                  <a:gd name="T15" fmla="*/ 0 60000 65536"/>
                  <a:gd name="T16" fmla="*/ 0 60000 65536"/>
                  <a:gd name="T17" fmla="*/ 0 60000 65536"/>
                  <a:gd name="T18" fmla="*/ 0 60000 65536"/>
                  <a:gd name="T19" fmla="*/ 0 60000 65536"/>
                  <a:gd name="T20" fmla="*/ 0 60000 65536"/>
                  <a:gd name="T21" fmla="*/ 0 w 630"/>
                  <a:gd name="T22" fmla="*/ 0 h 310"/>
                  <a:gd name="T23" fmla="*/ 630 w 630"/>
                  <a:gd name="T24" fmla="*/ 310 h 3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310">
                    <a:moveTo>
                      <a:pt x="0" y="174"/>
                    </a:moveTo>
                    <a:lnTo>
                      <a:pt x="192" y="308"/>
                    </a:lnTo>
                    <a:lnTo>
                      <a:pt x="414" y="310"/>
                    </a:lnTo>
                    <a:lnTo>
                      <a:pt x="630" y="170"/>
                    </a:lnTo>
                    <a:lnTo>
                      <a:pt x="416" y="0"/>
                    </a:lnTo>
                    <a:lnTo>
                      <a:pt x="195" y="2"/>
                    </a:lnTo>
                    <a:lnTo>
                      <a:pt x="0" y="174"/>
                    </a:lnTo>
                    <a:close/>
                  </a:path>
                </a:pathLst>
              </a:custGeom>
              <a:solidFill>
                <a:srgbClr val="C0C0C0"/>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lIns="0" tIns="0" rIns="0" bIns="0" anchor="ctr">
                <a:spAutoFit/>
              </a:bodyPr>
              <a:lstStyle/>
              <a:p>
                <a:endParaRPr lang="en-US"/>
              </a:p>
            </p:txBody>
          </p:sp>
          <p:sp>
            <p:nvSpPr>
              <p:cNvPr id="19467" name="Oval 11"/>
              <p:cNvSpPr>
                <a:spLocks noChangeArrowheads="1"/>
              </p:cNvSpPr>
              <p:nvPr/>
            </p:nvSpPr>
            <p:spPr bwMode="auto">
              <a:xfrm>
                <a:off x="3247" y="1910"/>
                <a:ext cx="103" cy="55"/>
              </a:xfrm>
              <a:prstGeom prst="ellipse">
                <a:avLst/>
              </a:prstGeom>
              <a:solidFill>
                <a:schemeClr val="bg1"/>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19468" name="Freeform 12"/>
              <p:cNvSpPr>
                <a:spLocks/>
              </p:cNvSpPr>
              <p:nvPr/>
            </p:nvSpPr>
            <p:spPr bwMode="auto">
              <a:xfrm>
                <a:off x="3174" y="2087"/>
                <a:ext cx="264" cy="257"/>
              </a:xfrm>
              <a:custGeom>
                <a:avLst/>
                <a:gdLst>
                  <a:gd name="T0" fmla="*/ 0 w 883"/>
                  <a:gd name="T1" fmla="*/ 0 h 860"/>
                  <a:gd name="T2" fmla="*/ 0 w 883"/>
                  <a:gd name="T3" fmla="*/ 0 h 860"/>
                  <a:gd name="T4" fmla="*/ 0 w 883"/>
                  <a:gd name="T5" fmla="*/ 0 h 860"/>
                  <a:gd name="T6" fmla="*/ 0 w 883"/>
                  <a:gd name="T7" fmla="*/ 0 h 860"/>
                  <a:gd name="T8" fmla="*/ 0 w 883"/>
                  <a:gd name="T9" fmla="*/ 0 h 860"/>
                  <a:gd name="T10" fmla="*/ 0 w 883"/>
                  <a:gd name="T11" fmla="*/ 0 h 860"/>
                  <a:gd name="T12" fmla="*/ 0 w 883"/>
                  <a:gd name="T13" fmla="*/ 0 h 860"/>
                  <a:gd name="T14" fmla="*/ 0 w 883"/>
                  <a:gd name="T15" fmla="*/ 0 h 860"/>
                  <a:gd name="T16" fmla="*/ 0 w 883"/>
                  <a:gd name="T17" fmla="*/ 0 h 860"/>
                  <a:gd name="T18" fmla="*/ 0 w 883"/>
                  <a:gd name="T19" fmla="*/ 0 h 860"/>
                  <a:gd name="T20" fmla="*/ 0 w 883"/>
                  <a:gd name="T21" fmla="*/ 0 h 860"/>
                  <a:gd name="T22" fmla="*/ 0 w 883"/>
                  <a:gd name="T23" fmla="*/ 0 h 860"/>
                  <a:gd name="T24" fmla="*/ 0 w 883"/>
                  <a:gd name="T25" fmla="*/ 0 h 860"/>
                  <a:gd name="T26" fmla="*/ 0 w 883"/>
                  <a:gd name="T27" fmla="*/ 0 h 860"/>
                  <a:gd name="T28" fmla="*/ 0 w 883"/>
                  <a:gd name="T29" fmla="*/ 0 h 860"/>
                  <a:gd name="T30" fmla="*/ 0 w 883"/>
                  <a:gd name="T31" fmla="*/ 0 h 860"/>
                  <a:gd name="T32" fmla="*/ 0 w 883"/>
                  <a:gd name="T33" fmla="*/ 0 h 8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3"/>
                  <a:gd name="T52" fmla="*/ 0 h 860"/>
                  <a:gd name="T53" fmla="*/ 883 w 883"/>
                  <a:gd name="T54" fmla="*/ 860 h 8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3" h="860">
                    <a:moveTo>
                      <a:pt x="97" y="598"/>
                    </a:moveTo>
                    <a:lnTo>
                      <a:pt x="292" y="830"/>
                    </a:lnTo>
                    <a:lnTo>
                      <a:pt x="374" y="860"/>
                    </a:lnTo>
                    <a:lnTo>
                      <a:pt x="486" y="755"/>
                    </a:lnTo>
                    <a:lnTo>
                      <a:pt x="808" y="291"/>
                    </a:lnTo>
                    <a:lnTo>
                      <a:pt x="883" y="179"/>
                    </a:lnTo>
                    <a:lnTo>
                      <a:pt x="875" y="74"/>
                    </a:lnTo>
                    <a:lnTo>
                      <a:pt x="808" y="0"/>
                    </a:lnTo>
                    <a:lnTo>
                      <a:pt x="733" y="0"/>
                    </a:lnTo>
                    <a:lnTo>
                      <a:pt x="651" y="74"/>
                    </a:lnTo>
                    <a:lnTo>
                      <a:pt x="367" y="598"/>
                    </a:lnTo>
                    <a:lnTo>
                      <a:pt x="269" y="463"/>
                    </a:lnTo>
                    <a:lnTo>
                      <a:pt x="187" y="366"/>
                    </a:lnTo>
                    <a:lnTo>
                      <a:pt x="82" y="344"/>
                    </a:lnTo>
                    <a:lnTo>
                      <a:pt x="0" y="404"/>
                    </a:lnTo>
                    <a:lnTo>
                      <a:pt x="0" y="501"/>
                    </a:lnTo>
                    <a:lnTo>
                      <a:pt x="97" y="598"/>
                    </a:lnTo>
                    <a:close/>
                  </a:path>
                </a:pathLst>
              </a:custGeom>
              <a:solidFill>
                <a:srgbClr val="008000"/>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1. Add extension files (*.eti)</a:t>
            </a:r>
          </a:p>
        </p:txBody>
      </p:sp>
      <p:sp>
        <p:nvSpPr>
          <p:cNvPr id="20484" name="Rectangle 3"/>
          <p:cNvSpPr>
            <a:spLocks noGrp="1" noChangeArrowheads="1"/>
          </p:cNvSpPr>
          <p:nvPr>
            <p:ph idx="1"/>
          </p:nvPr>
        </p:nvSpPr>
        <p:spPr>
          <a:xfrm>
            <a:off x="423862" y="914400"/>
            <a:ext cx="8491538" cy="5486400"/>
          </a:xfrm>
        </p:spPr>
        <p:txBody>
          <a:bodyPr/>
          <a:lstStyle/>
          <a:p>
            <a:pPr marL="457200" indent="-457200">
              <a:buFont typeface="Arial" charset="0"/>
              <a:buChar char="•"/>
            </a:pPr>
            <a:r>
              <a:rPr lang="en-US" sz="2000" dirty="0" smtClean="0"/>
              <a:t>Add the subtypes that create the contact role</a:t>
            </a:r>
          </a:p>
          <a:p>
            <a:pPr marL="457200" indent="-457200">
              <a:buFont typeface="Arial" charset="0"/>
              <a:buChar char="•"/>
            </a:pPr>
            <a:r>
              <a:rPr lang="en-US" sz="2000" dirty="0" smtClean="0"/>
              <a:t>In Studio, </a:t>
            </a:r>
            <a:r>
              <a:rPr lang="en-US" sz="2000" b="1" dirty="0" err="1" smtClean="0"/>
              <a:t>config</a:t>
            </a:r>
            <a:r>
              <a:rPr lang="en-US" sz="2000" b="1" dirty="0" smtClean="0"/>
              <a:t> </a:t>
            </a:r>
            <a:r>
              <a:rPr lang="en-US" sz="2000" b="1" dirty="0" smtClean="0">
                <a:sym typeface="Wingdings" pitchFamily="2" charset="2"/>
              </a:rPr>
              <a:t> </a:t>
            </a:r>
            <a:r>
              <a:rPr lang="en-US" sz="2000" b="1" dirty="0" smtClean="0"/>
              <a:t>Extensions </a:t>
            </a:r>
            <a:r>
              <a:rPr lang="en-US" sz="2000" b="1" dirty="0" smtClean="0">
                <a:sym typeface="Wingdings" pitchFamily="2" charset="2"/>
              </a:rPr>
              <a:t></a:t>
            </a:r>
            <a:r>
              <a:rPr lang="en-US" sz="2000" b="1" dirty="0" smtClean="0"/>
              <a:t> </a:t>
            </a:r>
            <a:r>
              <a:rPr lang="en-US" sz="2000" dirty="0" smtClean="0"/>
              <a:t>Right click </a:t>
            </a:r>
            <a:r>
              <a:rPr lang="en-US" sz="2000" b="1" dirty="0" smtClean="0"/>
              <a:t>Entity </a:t>
            </a:r>
            <a:r>
              <a:rPr lang="en-US" sz="2000" b="1" dirty="0" smtClean="0">
                <a:sym typeface="Wingdings" pitchFamily="2" charset="2"/>
              </a:rPr>
              <a:t> New  Entity</a:t>
            </a:r>
            <a:endParaRPr lang="en-US" sz="2000" b="1"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r>
              <a:rPr lang="en-US" sz="2000" dirty="0" smtClean="0"/>
              <a:t>Define two new entities – </a:t>
            </a:r>
            <a:r>
              <a:rPr lang="en-US" sz="2000" dirty="0" err="1" smtClean="0"/>
              <a:t>AuditContact_Ext.eti</a:t>
            </a:r>
            <a:r>
              <a:rPr lang="en-US" sz="2000" dirty="0" smtClean="0"/>
              <a:t> and </a:t>
            </a:r>
            <a:r>
              <a:rPr lang="en-US" sz="2000" dirty="0" err="1" smtClean="0"/>
              <a:t>PolicyAuditContact_Ext.eti</a:t>
            </a:r>
            <a:r>
              <a:rPr lang="en-US" sz="2000" dirty="0" smtClean="0"/>
              <a:t> for account and policy</a:t>
            </a:r>
          </a:p>
        </p:txBody>
      </p:sp>
      <p:sp>
        <p:nvSpPr>
          <p:cNvPr id="20487" name="Line 7"/>
          <p:cNvSpPr>
            <a:spLocks noChangeShapeType="1"/>
          </p:cNvSpPr>
          <p:nvPr/>
        </p:nvSpPr>
        <p:spPr bwMode="auto">
          <a:xfrm flipV="1">
            <a:off x="6419850" y="2828925"/>
            <a:ext cx="568325" cy="457200"/>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927" y="1771650"/>
            <a:ext cx="4054885" cy="151447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91100" y="1652587"/>
            <a:ext cx="3790950" cy="21812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cxnSp>
        <p:nvCxnSpPr>
          <p:cNvPr id="3" name="Straight Connector 2"/>
          <p:cNvCxnSpPr/>
          <p:nvPr/>
        </p:nvCxnSpPr>
        <p:spPr bwMode="auto">
          <a:xfrm flipV="1">
            <a:off x="4219575" y="2085976"/>
            <a:ext cx="876300" cy="971549"/>
          </a:xfrm>
          <a:prstGeom prst="line">
            <a:avLst/>
          </a:prstGeom>
          <a:noFill/>
          <a:ln w="19050" algn="ctr">
            <a:solidFill>
              <a:srgbClr val="D33941"/>
            </a:solidFill>
            <a:round/>
            <a:headEnd/>
            <a:tailEnd/>
          </a:ln>
        </p:spPr>
      </p:cxnSp>
      <p:sp>
        <p:nvSpPr>
          <p:cNvPr id="4" name="Rounded Rectangle 3"/>
          <p:cNvSpPr/>
          <p:nvPr/>
        </p:nvSpPr>
        <p:spPr bwMode="auto">
          <a:xfrm>
            <a:off x="5095875" y="2314575"/>
            <a:ext cx="685800" cy="3190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5095875" y="2971800"/>
            <a:ext cx="1162050" cy="3810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17737" y="4491038"/>
            <a:ext cx="5403070" cy="1928812"/>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2. Modify the ContactConfigPlugin</a:t>
            </a:r>
          </a:p>
        </p:txBody>
      </p:sp>
      <p:sp>
        <p:nvSpPr>
          <p:cNvPr id="21507" name="Rectangle 3"/>
          <p:cNvSpPr>
            <a:spLocks noGrp="1" noChangeArrowheads="1"/>
          </p:cNvSpPr>
          <p:nvPr>
            <p:ph idx="1"/>
          </p:nvPr>
        </p:nvSpPr>
        <p:spPr/>
        <p:txBody>
          <a:bodyPr/>
          <a:lstStyle/>
          <a:p>
            <a:pPr>
              <a:buFont typeface="Arial" charset="0"/>
              <a:buChar char="•"/>
            </a:pPr>
            <a:r>
              <a:rPr lang="en-US" dirty="0" smtClean="0"/>
              <a:t>Go to ../gsrc/gw/plugin/contact/impl/ContactConfigPlugin.gs </a:t>
            </a:r>
          </a:p>
          <a:p>
            <a:pPr>
              <a:buFont typeface="Arial" charset="0"/>
              <a:buChar char="•"/>
            </a:pPr>
            <a:r>
              <a:rPr lang="en-US" dirty="0" smtClean="0"/>
              <a:t>In the </a:t>
            </a:r>
            <a:r>
              <a:rPr lang="en-US" dirty="0" err="1" smtClean="0"/>
              <a:t>DefaultConfigs</a:t>
            </a:r>
            <a:r>
              <a:rPr lang="en-US" dirty="0" smtClean="0"/>
              <a:t>() property, add code to map the new </a:t>
            </a:r>
            <a:r>
              <a:rPr lang="en-US" dirty="0" err="1" smtClean="0"/>
              <a:t>AccountContactRole</a:t>
            </a:r>
            <a:r>
              <a:rPr lang="en-US" dirty="0" smtClean="0"/>
              <a:t> to </a:t>
            </a:r>
            <a:r>
              <a:rPr lang="en-US" dirty="0" err="1" smtClean="0"/>
              <a:t>PolicyContactRole</a:t>
            </a:r>
            <a:r>
              <a:rPr lang="en-US" dirty="0" smtClean="0"/>
              <a:t/>
            </a:r>
            <a:br>
              <a:rPr lang="en-US" dirty="0" smtClean="0"/>
            </a:br>
            <a:endParaRPr lang="en-US" dirty="0" smtClean="0">
              <a:solidFill>
                <a:srgbClr val="FF0000"/>
              </a:solidFill>
            </a:endParaRPr>
          </a:p>
        </p:txBody>
      </p:sp>
      <p:sp>
        <p:nvSpPr>
          <p:cNvPr id="21509" name="Rounded Rectangle 6"/>
          <p:cNvSpPr>
            <a:spLocks noChangeArrowheads="1"/>
          </p:cNvSpPr>
          <p:nvPr/>
        </p:nvSpPr>
        <p:spPr bwMode="auto">
          <a:xfrm>
            <a:off x="1576388" y="3940175"/>
            <a:ext cx="6516687" cy="5445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688" y="2793206"/>
            <a:ext cx="8017063" cy="1893094"/>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Rounded Rectangle 1"/>
          <p:cNvSpPr/>
          <p:nvPr/>
        </p:nvSpPr>
        <p:spPr bwMode="auto">
          <a:xfrm>
            <a:off x="1866900" y="3981450"/>
            <a:ext cx="5915025" cy="4460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contacts and locations</a:t>
            </a:r>
          </a:p>
          <a:p>
            <a:pPr lvl="1" eaLnBrk="1" hangingPunct="1"/>
            <a:r>
              <a:rPr lang="en-US" smtClean="0"/>
              <a:t>Configure contact roles</a:t>
            </a:r>
          </a:p>
          <a:p>
            <a:pPr lvl="1" eaLnBrk="1" hangingPunct="1"/>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3. Add a display key</a:t>
            </a:r>
          </a:p>
        </p:txBody>
      </p:sp>
      <p:sp>
        <p:nvSpPr>
          <p:cNvPr id="22531" name="Rectangle 3"/>
          <p:cNvSpPr>
            <a:spLocks noGrp="1" noChangeArrowheads="1"/>
          </p:cNvSpPr>
          <p:nvPr>
            <p:ph idx="1"/>
          </p:nvPr>
        </p:nvSpPr>
        <p:spPr>
          <a:xfrm>
            <a:off x="519113" y="876300"/>
            <a:ext cx="8318500" cy="5553075"/>
          </a:xfrm>
        </p:spPr>
        <p:txBody>
          <a:bodyPr/>
          <a:lstStyle/>
          <a:p>
            <a:pPr>
              <a:buFont typeface="Arial" charset="0"/>
              <a:buChar char="•"/>
            </a:pPr>
            <a:r>
              <a:rPr lang="en-US" dirty="0" smtClean="0"/>
              <a:t>Add display key under </a:t>
            </a:r>
            <a:r>
              <a:rPr lang="en-US" b="1" dirty="0" smtClean="0"/>
              <a:t>Localizations </a:t>
            </a:r>
            <a:r>
              <a:rPr lang="en-US" b="1" dirty="0" smtClean="0">
                <a:sym typeface="Wingdings" pitchFamily="2" charset="2"/>
              </a:rPr>
              <a:t></a:t>
            </a:r>
            <a:r>
              <a:rPr lang="en-US" b="1" dirty="0" smtClean="0"/>
              <a:t> </a:t>
            </a:r>
            <a:r>
              <a:rPr lang="en-US" b="1" dirty="0" err="1" smtClean="0"/>
              <a:t>en_US</a:t>
            </a:r>
            <a:r>
              <a:rPr lang="en-US" b="1" dirty="0" smtClean="0"/>
              <a:t> </a:t>
            </a:r>
            <a:r>
              <a:rPr lang="en-US" b="1" dirty="0" smtClean="0">
                <a:sym typeface="Wingdings" pitchFamily="2" charset="2"/>
              </a:rPr>
              <a:t></a:t>
            </a:r>
            <a:r>
              <a:rPr lang="en-US" b="1" dirty="0" smtClean="0"/>
              <a:t> </a:t>
            </a:r>
            <a:r>
              <a:rPr lang="en-US" b="1" dirty="0" err="1" smtClean="0"/>
              <a:t>display.properties</a:t>
            </a:r>
            <a:endParaRPr lang="en-US" b="1"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Result in the Add Role and </a:t>
            </a:r>
          </a:p>
          <a:p>
            <a:pPr>
              <a:buFont typeface="Arial" charset="0"/>
              <a:buChar char="•"/>
            </a:pPr>
            <a:r>
              <a:rPr lang="en-US" dirty="0" smtClean="0"/>
              <a:t>Create new Contact drop-down lists in the UI:</a:t>
            </a:r>
          </a:p>
          <a:p>
            <a:pPr>
              <a:buFont typeface="Arial" charset="0"/>
              <a:buChar char="•"/>
            </a:pPr>
            <a:endParaRPr lang="en-US" dirty="0" smtClean="0"/>
          </a:p>
          <a:p>
            <a:pPr>
              <a:buFont typeface="Arial" charset="0"/>
              <a:buChar char="•"/>
            </a:pPr>
            <a:endParaRPr lang="en-US" dirty="0" smtClean="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93243" y="1595438"/>
            <a:ext cx="5574507" cy="172893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Rounded Rectangle 1"/>
          <p:cNvSpPr/>
          <p:nvPr/>
        </p:nvSpPr>
        <p:spPr bwMode="auto">
          <a:xfrm>
            <a:off x="5695950" y="2488480"/>
            <a:ext cx="2971800" cy="2166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7213" y="4299098"/>
            <a:ext cx="4086311" cy="1869133"/>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2535" name="AutoShape 7"/>
          <p:cNvSpPr>
            <a:spLocks noChangeArrowheads="1"/>
          </p:cNvSpPr>
          <p:nvPr/>
        </p:nvSpPr>
        <p:spPr bwMode="auto">
          <a:xfrm>
            <a:off x="830263" y="5565775"/>
            <a:ext cx="1379537" cy="3286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pic>
        <p:nvPicPr>
          <p:cNvPr id="8196"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100638" y="4237038"/>
            <a:ext cx="3222414" cy="208438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2536" name="AutoShape 8"/>
          <p:cNvSpPr>
            <a:spLocks noChangeArrowheads="1"/>
          </p:cNvSpPr>
          <p:nvPr/>
        </p:nvSpPr>
        <p:spPr bwMode="auto">
          <a:xfrm>
            <a:off x="5416550" y="6015038"/>
            <a:ext cx="1541463" cy="3063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4. Create entity name for new contact role</a:t>
            </a:r>
          </a:p>
        </p:txBody>
      </p:sp>
      <p:sp>
        <p:nvSpPr>
          <p:cNvPr id="23555" name="Content Placeholder 13"/>
          <p:cNvSpPr>
            <a:spLocks noGrp="1"/>
          </p:cNvSpPr>
          <p:nvPr>
            <p:ph idx="1"/>
          </p:nvPr>
        </p:nvSpPr>
        <p:spPr/>
        <p:txBody>
          <a:bodyPr/>
          <a:lstStyle/>
          <a:p>
            <a:pPr>
              <a:buFont typeface="Arial" charset="0"/>
              <a:buChar char="•"/>
            </a:pPr>
            <a:r>
              <a:rPr lang="en-US" smtClean="0"/>
              <a:t>When the object’s display name is used in user interface</a:t>
            </a:r>
          </a:p>
          <a:p>
            <a:pPr>
              <a:buFont typeface="Arial" charset="0"/>
              <a:buChar char="•"/>
            </a:pPr>
            <a:r>
              <a:rPr lang="en-US" smtClean="0"/>
              <a:t>If entity name is not created, PolicyCenter </a:t>
            </a:r>
            <a:br>
              <a:rPr lang="en-US" smtClean="0"/>
            </a:br>
            <a:r>
              <a:rPr lang="en-US" smtClean="0"/>
              <a:t>displays an error at runtime in the UI</a:t>
            </a:r>
          </a:p>
          <a:p>
            <a:pPr>
              <a:buFont typeface="Arial" charset="0"/>
              <a:buChar char="•"/>
            </a:pPr>
            <a:endParaRPr lang="en-US" smtClean="0"/>
          </a:p>
        </p:txBody>
      </p:sp>
      <p:sp>
        <p:nvSpPr>
          <p:cNvPr id="23558" name="Text Box 5"/>
          <p:cNvSpPr txBox="1">
            <a:spLocks noChangeArrowheads="1"/>
          </p:cNvSpPr>
          <p:nvPr/>
        </p:nvSpPr>
        <p:spPr bwMode="auto">
          <a:xfrm>
            <a:off x="6904038" y="3668216"/>
            <a:ext cx="2097087"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Wingdings 3" pitchFamily="18" charset="2"/>
              <a:buNone/>
            </a:pPr>
            <a:r>
              <a:rPr lang="en-US" dirty="0">
                <a:solidFill>
                  <a:srgbClr val="D33941"/>
                </a:solidFill>
              </a:rPr>
              <a:t>You must name an existing entity</a:t>
            </a:r>
          </a:p>
        </p:txBody>
      </p:sp>
      <p:sp>
        <p:nvSpPr>
          <p:cNvPr id="23561" name="Line 9"/>
          <p:cNvSpPr>
            <a:spLocks noChangeShapeType="1"/>
          </p:cNvSpPr>
          <p:nvPr/>
        </p:nvSpPr>
        <p:spPr bwMode="auto">
          <a:xfrm flipV="1">
            <a:off x="5476875" y="3397250"/>
            <a:ext cx="1019175" cy="46038"/>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2600" y="2338387"/>
            <a:ext cx="5115274" cy="1269999"/>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96049" y="2043112"/>
            <a:ext cx="1876425" cy="160327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3557" name="AutoShape 4"/>
          <p:cNvSpPr>
            <a:spLocks noChangeArrowheads="1"/>
          </p:cNvSpPr>
          <p:nvPr/>
        </p:nvSpPr>
        <p:spPr bwMode="auto">
          <a:xfrm>
            <a:off x="6645276" y="3157538"/>
            <a:ext cx="679450" cy="3349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pic>
        <p:nvPicPr>
          <p:cNvPr id="7174"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8565" y="4115594"/>
            <a:ext cx="6225406" cy="2342356"/>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Rounded Rectangle 1"/>
          <p:cNvSpPr/>
          <p:nvPr/>
        </p:nvSpPr>
        <p:spPr bwMode="auto">
          <a:xfrm>
            <a:off x="3519668" y="6181725"/>
            <a:ext cx="3204303"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560" name="Line 8"/>
          <p:cNvSpPr>
            <a:spLocks noChangeShapeType="1"/>
          </p:cNvSpPr>
          <p:nvPr/>
        </p:nvSpPr>
        <p:spPr bwMode="auto">
          <a:xfrm flipH="1">
            <a:off x="6296025" y="3646387"/>
            <a:ext cx="565151" cy="2525813"/>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5. Reference display name as needed</a:t>
            </a:r>
          </a:p>
        </p:txBody>
      </p:sp>
      <p:sp>
        <p:nvSpPr>
          <p:cNvPr id="24579" name="Rectangle 3"/>
          <p:cNvSpPr>
            <a:spLocks noGrp="1" noChangeArrowheads="1"/>
          </p:cNvSpPr>
          <p:nvPr>
            <p:ph idx="1"/>
          </p:nvPr>
        </p:nvSpPr>
        <p:spPr>
          <a:xfrm>
            <a:off x="519113" y="914400"/>
            <a:ext cx="8318500" cy="2228850"/>
          </a:xfrm>
        </p:spPr>
        <p:txBody>
          <a:bodyPr/>
          <a:lstStyle/>
          <a:p>
            <a:pPr>
              <a:buFont typeface="Arial" charset="0"/>
              <a:buChar char="•"/>
            </a:pPr>
            <a:r>
              <a:rPr lang="en-US" dirty="0" smtClean="0"/>
              <a:t>Account File Contacts page displays the newly added role</a:t>
            </a:r>
          </a:p>
          <a:p>
            <a:pPr>
              <a:buFont typeface="Arial" charset="0"/>
              <a:buChar char="•"/>
            </a:pPr>
            <a:r>
              <a:rPr lang="en-US" dirty="0" smtClean="0"/>
              <a:t>A contact can have many roles </a:t>
            </a:r>
          </a:p>
          <a:p>
            <a:pPr>
              <a:buFont typeface="Arial" charset="0"/>
              <a:buChar char="•"/>
            </a:pPr>
            <a:r>
              <a:rPr lang="en-US" dirty="0" smtClean="0"/>
              <a:t>Roles are displayed as a comma-separated list sorted alphabetically</a:t>
            </a:r>
          </a:p>
          <a:p>
            <a:pPr lvl="1">
              <a:buFont typeface="Arial" charset="0"/>
              <a:buChar char="•"/>
            </a:pPr>
            <a:r>
              <a:rPr lang="en-US" dirty="0" smtClean="0"/>
              <a:t>Method </a:t>
            </a:r>
            <a:r>
              <a:rPr lang="en-US" dirty="0" err="1" smtClean="0"/>
              <a:t>sortBy</a:t>
            </a:r>
            <a:r>
              <a:rPr lang="en-US" dirty="0" smtClean="0"/>
              <a:t> uses entity name created in step 4</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p:txBody>
      </p:sp>
      <p:sp>
        <p:nvSpPr>
          <p:cNvPr id="24583" name="AutoShape 7"/>
          <p:cNvSpPr>
            <a:spLocks noChangeArrowheads="1"/>
          </p:cNvSpPr>
          <p:nvPr/>
        </p:nvSpPr>
        <p:spPr bwMode="auto">
          <a:xfrm>
            <a:off x="4322763" y="5465763"/>
            <a:ext cx="1333500" cy="3302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6738" y="3282585"/>
            <a:ext cx="5424487" cy="262645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TextBox 1"/>
          <p:cNvSpPr txBox="1"/>
          <p:nvPr/>
        </p:nvSpPr>
        <p:spPr>
          <a:xfrm>
            <a:off x="6132913" y="3518265"/>
            <a:ext cx="2731688" cy="1200329"/>
          </a:xfrm>
          <a:prstGeom prst="rect">
            <a:avLst/>
          </a:prstGeom>
          <a:noFill/>
        </p:spPr>
        <p:txBody>
          <a:bodyPr wrap="square" rtlCol="0">
            <a:spAutoFit/>
          </a:bodyPr>
          <a:lstStyle/>
          <a:p>
            <a:pPr marL="285750" indent="-285750" algn="l" eaLnBrk="0" hangingPunct="0">
              <a:spcBef>
                <a:spcPct val="40000"/>
              </a:spcBef>
              <a:spcAft>
                <a:spcPct val="0"/>
              </a:spcAft>
              <a:buClr>
                <a:srgbClr val="04628C"/>
              </a:buClr>
              <a:buSzPct val="90000"/>
              <a:buFont typeface="Arial" charset="0"/>
              <a:buChar char="•"/>
            </a:pPr>
            <a:r>
              <a:rPr lang="en-US" sz="2400" b="0" dirty="0">
                <a:solidFill>
                  <a:schemeClr val="bg1"/>
                </a:solidFill>
                <a:latin typeface="+mn-lt"/>
                <a:ea typeface="Calibri" pitchFamily="34" charset="0"/>
                <a:cs typeface="Calibri" pitchFamily="34" charset="0"/>
              </a:rPr>
              <a:t>Restart the server to load entity names</a:t>
            </a:r>
          </a:p>
        </p:txBody>
      </p:sp>
      <p:sp>
        <p:nvSpPr>
          <p:cNvPr id="3" name="Rounded Rectangle 2"/>
          <p:cNvSpPr/>
          <p:nvPr/>
        </p:nvSpPr>
        <p:spPr bwMode="auto">
          <a:xfrm>
            <a:off x="4114800" y="5525722"/>
            <a:ext cx="1219200" cy="29527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Result: New contact role at account level</a:t>
            </a:r>
          </a:p>
        </p:txBody>
      </p:sp>
      <p:sp>
        <p:nvSpPr>
          <p:cNvPr id="25603" name="Rectangle 3"/>
          <p:cNvSpPr>
            <a:spLocks noGrp="1" noChangeArrowheads="1"/>
          </p:cNvSpPr>
          <p:nvPr>
            <p:ph idx="1"/>
          </p:nvPr>
        </p:nvSpPr>
        <p:spPr>
          <a:xfrm>
            <a:off x="519113" y="914400"/>
            <a:ext cx="8318500" cy="2028825"/>
          </a:xfrm>
        </p:spPr>
        <p:txBody>
          <a:bodyPr/>
          <a:lstStyle/>
          <a:p>
            <a:pPr marL="457200" indent="-457200">
              <a:buFont typeface="Arial" charset="0"/>
              <a:buChar char="•"/>
            </a:pPr>
            <a:r>
              <a:rPr lang="en-US" dirty="0" smtClean="0"/>
              <a:t>User can add new role Audit Contact to contacts through the Accounts File Contacts Screen</a:t>
            </a:r>
          </a:p>
          <a:p>
            <a:pPr marL="819150" lvl="1" indent="-419100">
              <a:buFont typeface="Wingdings 2" pitchFamily="18" charset="2"/>
              <a:buAutoNum type="arabicPeriod"/>
            </a:pPr>
            <a:r>
              <a:rPr lang="en-US" dirty="0" smtClean="0"/>
              <a:t>Open an account </a:t>
            </a:r>
          </a:p>
          <a:p>
            <a:pPr marL="819150" lvl="1" indent="-419100">
              <a:buFont typeface="Wingdings 2" pitchFamily="18" charset="2"/>
              <a:buAutoNum type="arabicPeriod"/>
            </a:pPr>
            <a:r>
              <a:rPr lang="en-US" dirty="0" smtClean="0"/>
              <a:t>Select contact to edit on the account</a:t>
            </a:r>
          </a:p>
          <a:p>
            <a:pPr marL="819150" lvl="1" indent="-419100">
              <a:buFont typeface="Wingdings 2" pitchFamily="18" charset="2"/>
              <a:buAutoNum type="arabicPeriod"/>
            </a:pPr>
            <a:r>
              <a:rPr lang="en-US" dirty="0" smtClean="0"/>
              <a:t>Add a new role to the contact</a:t>
            </a:r>
          </a:p>
        </p:txBody>
      </p:sp>
      <p:sp>
        <p:nvSpPr>
          <p:cNvPr id="25604" name="Text Box 4"/>
          <p:cNvSpPr txBox="1">
            <a:spLocks noChangeArrowheads="1"/>
          </p:cNvSpPr>
          <p:nvPr/>
        </p:nvSpPr>
        <p:spPr bwMode="auto">
          <a:xfrm>
            <a:off x="990600" y="3355975"/>
            <a:ext cx="42735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Contact role added at account level</a:t>
            </a:r>
          </a:p>
        </p:txBody>
      </p:sp>
      <p:sp>
        <p:nvSpPr>
          <p:cNvPr id="25610" name="Freeform 10"/>
          <p:cNvSpPr>
            <a:spLocks/>
          </p:cNvSpPr>
          <p:nvPr/>
        </p:nvSpPr>
        <p:spPr bwMode="auto">
          <a:xfrm>
            <a:off x="6332538" y="3946525"/>
            <a:ext cx="375444" cy="2182812"/>
          </a:xfrm>
          <a:custGeom>
            <a:avLst/>
            <a:gdLst>
              <a:gd name="T0" fmla="*/ 2147483647 w 473"/>
              <a:gd name="T1" fmla="*/ 0 h 1375"/>
              <a:gd name="T2" fmla="*/ 2147483647 w 473"/>
              <a:gd name="T3" fmla="*/ 2147483647 h 1375"/>
              <a:gd name="T4" fmla="*/ 0 w 473"/>
              <a:gd name="T5" fmla="*/ 2147483647 h 1375"/>
              <a:gd name="T6" fmla="*/ 0 60000 65536"/>
              <a:gd name="T7" fmla="*/ 0 60000 65536"/>
              <a:gd name="T8" fmla="*/ 0 60000 65536"/>
              <a:gd name="T9" fmla="*/ 0 w 473"/>
              <a:gd name="T10" fmla="*/ 0 h 1375"/>
              <a:gd name="T11" fmla="*/ 473 w 473"/>
              <a:gd name="T12" fmla="*/ 1375 h 1375"/>
            </a:gdLst>
            <a:ahLst/>
            <a:cxnLst>
              <a:cxn ang="T6">
                <a:pos x="T0" y="T1"/>
              </a:cxn>
              <a:cxn ang="T7">
                <a:pos x="T2" y="T3"/>
              </a:cxn>
              <a:cxn ang="T8">
                <a:pos x="T4" y="T5"/>
              </a:cxn>
            </a:cxnLst>
            <a:rect l="T9" t="T10" r="T11" b="T12"/>
            <a:pathLst>
              <a:path w="473" h="1375">
                <a:moveTo>
                  <a:pt x="473" y="0"/>
                </a:moveTo>
                <a:lnTo>
                  <a:pt x="473" y="1375"/>
                </a:lnTo>
                <a:lnTo>
                  <a:pt x="0" y="1375"/>
                </a:lnTo>
              </a:path>
            </a:pathLst>
          </a:custGeom>
          <a:noFill/>
          <a:ln w="19050">
            <a:solidFill>
              <a:srgbClr val="D3394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32538" y="1331913"/>
            <a:ext cx="1962150" cy="259080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5606" name="AutoShape 6"/>
          <p:cNvSpPr>
            <a:spLocks noChangeArrowheads="1"/>
          </p:cNvSpPr>
          <p:nvPr/>
        </p:nvSpPr>
        <p:spPr bwMode="auto">
          <a:xfrm>
            <a:off x="6443663" y="3522663"/>
            <a:ext cx="1617662" cy="2238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pic>
        <p:nvPicPr>
          <p:cNvPr id="1126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1512" y="3922712"/>
            <a:ext cx="5636433" cy="247808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Rounded Rectangle 1"/>
          <p:cNvSpPr/>
          <p:nvPr/>
        </p:nvSpPr>
        <p:spPr bwMode="auto">
          <a:xfrm>
            <a:off x="5199063" y="6019800"/>
            <a:ext cx="1108882"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95300" y="106363"/>
            <a:ext cx="8318500" cy="742950"/>
          </a:xfrm>
        </p:spPr>
        <p:txBody>
          <a:bodyPr/>
          <a:lstStyle/>
          <a:p>
            <a:r>
              <a:rPr lang="en-US" sz="3200" smtClean="0"/>
              <a:t>6. Modify PCFs and Gosu classes as needed</a:t>
            </a:r>
            <a:br>
              <a:rPr lang="en-US" sz="3200" smtClean="0"/>
            </a:br>
            <a:r>
              <a:rPr lang="en-US" sz="3200" smtClean="0"/>
              <a:t>a. Find best matching contact role</a:t>
            </a:r>
          </a:p>
        </p:txBody>
      </p:sp>
      <p:sp>
        <p:nvSpPr>
          <p:cNvPr id="26627" name="Content Placeholder 2"/>
          <p:cNvSpPr>
            <a:spLocks noGrp="1"/>
          </p:cNvSpPr>
          <p:nvPr>
            <p:ph idx="1"/>
          </p:nvPr>
        </p:nvSpPr>
        <p:spPr>
          <a:xfrm>
            <a:off x="519113" y="900113"/>
            <a:ext cx="8318500" cy="5486400"/>
          </a:xfrm>
        </p:spPr>
        <p:txBody>
          <a:bodyPr/>
          <a:lstStyle/>
          <a:p>
            <a:pPr>
              <a:buFont typeface="Arial" charset="0"/>
              <a:buChar char="•"/>
            </a:pPr>
            <a:r>
              <a:rPr lang="en-US" smtClean="0"/>
              <a:t>BillingContact (Singleton) best matches AuditContact</a:t>
            </a:r>
          </a:p>
          <a:p>
            <a:pPr>
              <a:buFont typeface="Arial" charset="0"/>
              <a:buChar char="•"/>
            </a:pPr>
            <a:r>
              <a:rPr lang="en-US" smtClean="0"/>
              <a:t>BillingContact in </a:t>
            </a:r>
            <a:br>
              <a:rPr lang="en-US" smtClean="0"/>
            </a:br>
            <a:r>
              <a:rPr lang="en-US" smtClean="0"/>
              <a:t>the User Interface </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02038" y="1382712"/>
            <a:ext cx="4991100" cy="508635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cxnSp>
        <p:nvCxnSpPr>
          <p:cNvPr id="26629" name="Straight Arrow Connector 6"/>
          <p:cNvCxnSpPr>
            <a:cxnSpLocks noChangeShapeType="1"/>
            <a:stCxn id="26631" idx="3"/>
          </p:cNvCxnSpPr>
          <p:nvPr/>
        </p:nvCxnSpPr>
        <p:spPr bwMode="auto">
          <a:xfrm flipV="1">
            <a:off x="5544343" y="3026638"/>
            <a:ext cx="415131" cy="1013549"/>
          </a:xfrm>
          <a:prstGeom prst="straightConnector1">
            <a:avLst/>
          </a:prstGeom>
          <a:noFill/>
          <a:ln w="19050" algn="ctr">
            <a:solidFill>
              <a:srgbClr val="D33941"/>
            </a:solidFill>
            <a:round/>
            <a:headEnd/>
            <a:tailEnd/>
          </a:ln>
          <a:extLst>
            <a:ext uri="{909E8E84-426E-40DD-AFC4-6F175D3DCCD1}">
              <a14:hiddenFill xmlns:a14="http://schemas.microsoft.com/office/drawing/2010/main" xmlns="">
                <a:noFill/>
              </a14:hiddenFill>
            </a:ext>
          </a:extLst>
        </p:spPr>
      </p:cxnSp>
      <p:sp>
        <p:nvSpPr>
          <p:cNvPr id="26631" name="Rounded Rectangle 19"/>
          <p:cNvSpPr>
            <a:spLocks noChangeArrowheads="1"/>
          </p:cNvSpPr>
          <p:nvPr/>
        </p:nvSpPr>
        <p:spPr bwMode="auto">
          <a:xfrm>
            <a:off x="5210968" y="3925887"/>
            <a:ext cx="333375" cy="22860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6636" name="TextBox 34"/>
          <p:cNvSpPr txBox="1">
            <a:spLocks noChangeArrowheads="1"/>
          </p:cNvSpPr>
          <p:nvPr/>
        </p:nvSpPr>
        <p:spPr bwMode="auto">
          <a:xfrm>
            <a:off x="334963" y="3825875"/>
            <a:ext cx="2595562"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Menu changes after a contact is added</a:t>
            </a:r>
          </a:p>
        </p:txBody>
      </p:sp>
      <p:sp>
        <p:nvSpPr>
          <p:cNvPr id="26639" name="Freeform 44"/>
          <p:cNvSpPr>
            <a:spLocks/>
          </p:cNvSpPr>
          <p:nvPr/>
        </p:nvSpPr>
        <p:spPr bwMode="auto">
          <a:xfrm>
            <a:off x="2057400" y="6091238"/>
            <a:ext cx="5019675" cy="217487"/>
          </a:xfrm>
          <a:custGeom>
            <a:avLst/>
            <a:gdLst>
              <a:gd name="T0" fmla="*/ 3466797 w 3470564"/>
              <a:gd name="T1" fmla="*/ 109484 h 218209"/>
              <a:gd name="T2" fmla="*/ 3466797 w 3470564"/>
              <a:gd name="T3" fmla="*/ 209014 h 218209"/>
              <a:gd name="T4" fmla="*/ 0 w 3470564"/>
              <a:gd name="T5" fmla="*/ 209014 h 218209"/>
              <a:gd name="T6" fmla="*/ 0 w 3470564"/>
              <a:gd name="T7" fmla="*/ 0 h 218209"/>
              <a:gd name="T8" fmla="*/ 0 60000 65536"/>
              <a:gd name="T9" fmla="*/ 0 60000 65536"/>
              <a:gd name="T10" fmla="*/ 0 60000 65536"/>
              <a:gd name="T11" fmla="*/ 0 60000 65536"/>
              <a:gd name="T12" fmla="*/ 0 w 3470564"/>
              <a:gd name="T13" fmla="*/ 0 h 218209"/>
              <a:gd name="T14" fmla="*/ 3470564 w 3470564"/>
              <a:gd name="T15" fmla="*/ 218209 h 218209"/>
            </a:gdLst>
            <a:ahLst/>
            <a:cxnLst>
              <a:cxn ang="T8">
                <a:pos x="T0" y="T1"/>
              </a:cxn>
              <a:cxn ang="T9">
                <a:pos x="T2" y="T3"/>
              </a:cxn>
              <a:cxn ang="T10">
                <a:pos x="T4" y="T5"/>
              </a:cxn>
              <a:cxn ang="T11">
                <a:pos x="T6" y="T7"/>
              </a:cxn>
            </a:cxnLst>
            <a:rect l="T12" t="T13" r="T14" b="T15"/>
            <a:pathLst>
              <a:path w="3470564" h="218209">
                <a:moveTo>
                  <a:pt x="3470564" y="114300"/>
                </a:moveTo>
                <a:lnTo>
                  <a:pt x="3470564" y="218209"/>
                </a:lnTo>
                <a:lnTo>
                  <a:pt x="0" y="218209"/>
                </a:lnTo>
                <a:lnTo>
                  <a:pt x="0" y="0"/>
                </a:lnTo>
              </a:path>
            </a:pathLst>
          </a:custGeom>
          <a:noFill/>
          <a:ln w="19050" algn="ctr">
            <a:solidFill>
              <a:srgbClr val="D3394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26633" name="TextBox 23"/>
          <p:cNvSpPr txBox="1">
            <a:spLocks noChangeArrowheads="1"/>
          </p:cNvSpPr>
          <p:nvPr/>
        </p:nvSpPr>
        <p:spPr bwMode="auto">
          <a:xfrm>
            <a:off x="7221538" y="2400300"/>
            <a:ext cx="5699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OR</a:t>
            </a:r>
          </a:p>
        </p:txBody>
      </p:sp>
      <p:pic>
        <p:nvPicPr>
          <p:cNvPr id="12295" name="Picture 7" descr="C:\Users\kshukla\AppData\Local\Temp\SNAGHTML6823a60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37213" y="2102751"/>
            <a:ext cx="2316162" cy="268074"/>
          </a:xfrm>
          <a:prstGeom prst="rect">
            <a:avLst/>
          </a:prstGeom>
          <a:noFill/>
          <a:ln>
            <a:solidFill>
              <a:srgbClr val="D33941"/>
            </a:solidFill>
            <a:prstDash val="sysDot"/>
          </a:ln>
          <a:extLst>
            <a:ext uri="{909E8E84-426E-40DD-AFC4-6F175D3DCCD1}">
              <a14:hiddenFill xmlns:a14="http://schemas.microsoft.com/office/drawing/2010/main" xmlns="">
                <a:solidFill>
                  <a:srgbClr val="FFFFFF"/>
                </a:solidFill>
              </a14:hiddenFill>
            </a:ext>
          </a:extLst>
        </p:spPr>
      </p:pic>
      <p:cxnSp>
        <p:nvCxnSpPr>
          <p:cNvPr id="26632" name="Straight Connector 21"/>
          <p:cNvCxnSpPr>
            <a:cxnSpLocks noChangeShapeType="1"/>
            <a:stCxn id="26631" idx="3"/>
          </p:cNvCxnSpPr>
          <p:nvPr/>
        </p:nvCxnSpPr>
        <p:spPr bwMode="auto">
          <a:xfrm flipV="1">
            <a:off x="5544343" y="2400300"/>
            <a:ext cx="239714" cy="1639887"/>
          </a:xfrm>
          <a:prstGeom prst="line">
            <a:avLst/>
          </a:prstGeom>
          <a:noFill/>
          <a:ln w="19050" algn="ctr">
            <a:solidFill>
              <a:srgbClr val="D33941"/>
            </a:solidFill>
            <a:round/>
            <a:headEnd/>
            <a:tailEnd/>
          </a:ln>
          <a:extLst>
            <a:ext uri="{909E8E84-426E-40DD-AFC4-6F175D3DCCD1}">
              <a14:hiddenFill xmlns:a14="http://schemas.microsoft.com/office/drawing/2010/main" xmlns="">
                <a:noFill/>
              </a14:hiddenFill>
            </a:ext>
          </a:extLst>
        </p:spPr>
      </p:cxnSp>
      <p:pic>
        <p:nvPicPr>
          <p:cNvPr id="12297" name="Picture 9" descr="C:\Users\kshukla\AppData\Local\Temp\SNAGHTML68249bd4.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784057" y="2816225"/>
            <a:ext cx="2074068" cy="210413"/>
          </a:xfrm>
          <a:prstGeom prst="rect">
            <a:avLst/>
          </a:prstGeom>
          <a:noFill/>
          <a:ln>
            <a:solidFill>
              <a:srgbClr val="D33941"/>
            </a:solidFill>
            <a:prstDash val="sysDot"/>
          </a:ln>
          <a:extLst>
            <a:ext uri="{909E8E84-426E-40DD-AFC4-6F175D3DCCD1}">
              <a14:hiddenFill xmlns:a14="http://schemas.microsoft.com/office/drawing/2010/main" xmlns="">
                <a:solidFill>
                  <a:srgbClr val="FFFFFF"/>
                </a:solidFill>
              </a14:hiddenFill>
            </a:ext>
          </a:extLst>
        </p:spPr>
      </p:pic>
      <p:pic>
        <p:nvPicPr>
          <p:cNvPr id="12298" name="Picture 1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90550" y="4556124"/>
            <a:ext cx="1851166" cy="1535113"/>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6637" name="Rounded Rectangle 36"/>
          <p:cNvSpPr>
            <a:spLocks noChangeArrowheads="1"/>
          </p:cNvSpPr>
          <p:nvPr/>
        </p:nvSpPr>
        <p:spPr bwMode="auto">
          <a:xfrm>
            <a:off x="582613" y="5373688"/>
            <a:ext cx="1858962" cy="19685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6638" name="Rounded Rectangle 37"/>
          <p:cNvSpPr>
            <a:spLocks noChangeArrowheads="1"/>
          </p:cNvSpPr>
          <p:nvPr/>
        </p:nvSpPr>
        <p:spPr bwMode="auto">
          <a:xfrm>
            <a:off x="592138" y="5880100"/>
            <a:ext cx="976312" cy="196850"/>
          </a:xfrm>
          <a:prstGeom prst="roundRect">
            <a:avLst>
              <a:gd name="adj" fmla="val 16667"/>
            </a:avLst>
          </a:prstGeom>
          <a:noFill/>
          <a:ln w="19050" algn="ctr">
            <a:solidFill>
              <a:srgbClr val="D3394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95300" y="93663"/>
            <a:ext cx="8318500" cy="742950"/>
          </a:xfrm>
        </p:spPr>
        <p:txBody>
          <a:bodyPr/>
          <a:lstStyle/>
          <a:p>
            <a:r>
              <a:rPr lang="en-US" sz="3200" smtClean="0"/>
              <a:t>6b. BillingContact configuration in Studio</a:t>
            </a:r>
          </a:p>
        </p:txBody>
      </p:sp>
      <p:sp>
        <p:nvSpPr>
          <p:cNvPr id="27651" name="Content Placeholder 2"/>
          <p:cNvSpPr>
            <a:spLocks noGrp="1"/>
          </p:cNvSpPr>
          <p:nvPr>
            <p:ph idx="1"/>
          </p:nvPr>
        </p:nvSpPr>
        <p:spPr>
          <a:xfrm>
            <a:off x="519113" y="709613"/>
            <a:ext cx="8318500" cy="5486400"/>
          </a:xfrm>
        </p:spPr>
        <p:txBody>
          <a:bodyPr/>
          <a:lstStyle/>
          <a:p>
            <a:pPr>
              <a:buFont typeface="Arial" charset="0"/>
              <a:buChar char="•"/>
            </a:pPr>
            <a:r>
              <a:rPr lang="en-US" smtClean="0"/>
              <a:t>Contact roles are configured using modal PCF PolicyContactRoleDetailsCV</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4350" y="1532731"/>
            <a:ext cx="4560564" cy="2093913"/>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921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29100" y="1601502"/>
            <a:ext cx="4522595" cy="476119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grpSp>
        <p:nvGrpSpPr>
          <p:cNvPr id="2" name="Group 1"/>
          <p:cNvGrpSpPr/>
          <p:nvPr/>
        </p:nvGrpSpPr>
        <p:grpSpPr>
          <a:xfrm>
            <a:off x="1655763" y="5027707"/>
            <a:ext cx="2419350" cy="708025"/>
            <a:chOff x="1846263" y="4027582"/>
            <a:chExt cx="2419350" cy="708025"/>
          </a:xfrm>
        </p:grpSpPr>
        <p:sp>
          <p:nvSpPr>
            <p:cNvPr id="27654" name="TextBox 11"/>
            <p:cNvSpPr txBox="1">
              <a:spLocks noChangeArrowheads="1"/>
            </p:cNvSpPr>
            <p:nvPr/>
          </p:nvSpPr>
          <p:spPr bwMode="auto">
            <a:xfrm>
              <a:off x="1846263" y="4027582"/>
              <a:ext cx="23780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AdditionalInsured</a:t>
              </a:r>
              <a:r>
                <a:rPr lang="en-US" dirty="0">
                  <a:solidFill>
                    <a:srgbClr val="D33941"/>
                  </a:solidFill>
                </a:rPr>
                <a:t> role has one field</a:t>
              </a:r>
            </a:p>
          </p:txBody>
        </p:sp>
        <p:sp>
          <p:nvSpPr>
            <p:cNvPr id="27655" name="Rounded Rectangular Callout 13"/>
            <p:cNvSpPr>
              <a:spLocks noChangeArrowheads="1"/>
            </p:cNvSpPr>
            <p:nvPr/>
          </p:nvSpPr>
          <p:spPr bwMode="auto">
            <a:xfrm>
              <a:off x="1897063" y="4029169"/>
              <a:ext cx="2368550" cy="706437"/>
            </a:xfrm>
            <a:prstGeom prst="wedgeRoundRectCallout">
              <a:avLst>
                <a:gd name="adj1" fmla="val 67327"/>
                <a:gd name="adj2" fmla="val -44519"/>
                <a:gd name="adj3" fmla="val 16667"/>
              </a:avLst>
            </a:prstGeom>
            <a:noFill/>
            <a:ln w="12700"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27657" name="Rounded Rectangle 17"/>
          <p:cNvSpPr>
            <a:spLocks noChangeArrowheads="1"/>
          </p:cNvSpPr>
          <p:nvPr/>
        </p:nvSpPr>
        <p:spPr bwMode="auto">
          <a:xfrm>
            <a:off x="5806184" y="2958305"/>
            <a:ext cx="1216025" cy="2079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3" name="Group 2"/>
          <p:cNvGrpSpPr/>
          <p:nvPr/>
        </p:nvGrpSpPr>
        <p:grpSpPr>
          <a:xfrm>
            <a:off x="584200" y="3763963"/>
            <a:ext cx="2644775" cy="815975"/>
            <a:chOff x="5080000" y="935038"/>
            <a:chExt cx="2644775" cy="815975"/>
          </a:xfrm>
        </p:grpSpPr>
        <p:sp>
          <p:nvSpPr>
            <p:cNvPr id="27656" name="TextBox 6"/>
            <p:cNvSpPr txBox="1">
              <a:spLocks noChangeArrowheads="1"/>
            </p:cNvSpPr>
            <p:nvPr/>
          </p:nvSpPr>
          <p:spPr bwMode="auto">
            <a:xfrm>
              <a:off x="5100638" y="1006475"/>
              <a:ext cx="2544762"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BillingContact</a:t>
              </a:r>
              <a:r>
                <a:rPr lang="en-US" dirty="0">
                  <a:solidFill>
                    <a:srgbClr val="D33941"/>
                  </a:solidFill>
                </a:rPr>
                <a:t> role uses default modal</a:t>
              </a:r>
            </a:p>
          </p:txBody>
        </p:sp>
        <p:sp>
          <p:nvSpPr>
            <p:cNvPr id="27658" name="Rounded Rectangular Callout 10"/>
            <p:cNvSpPr>
              <a:spLocks noChangeArrowheads="1"/>
            </p:cNvSpPr>
            <p:nvPr/>
          </p:nvSpPr>
          <p:spPr bwMode="auto">
            <a:xfrm>
              <a:off x="5080000" y="935038"/>
              <a:ext cx="2644775" cy="815975"/>
            </a:xfrm>
            <a:prstGeom prst="wedgeRoundRectCallout">
              <a:avLst>
                <a:gd name="adj1" fmla="val 19677"/>
                <a:gd name="adj2" fmla="val -123455"/>
                <a:gd name="adj3" fmla="val 16667"/>
              </a:avLst>
            </a:prstGeom>
            <a:noFill/>
            <a:ln w="12700"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4" name="Rounded Rectangle 3"/>
          <p:cNvSpPr/>
          <p:nvPr/>
        </p:nvSpPr>
        <p:spPr bwMode="auto">
          <a:xfrm>
            <a:off x="2085975" y="2924175"/>
            <a:ext cx="609600"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000" smtClean="0"/>
              <a:t>6c. Add/edit code in PolicyPeriodBaseEnhancement</a:t>
            </a:r>
          </a:p>
        </p:txBody>
      </p:sp>
      <p:sp>
        <p:nvSpPr>
          <p:cNvPr id="28675" name="Content Placeholder 2"/>
          <p:cNvSpPr>
            <a:spLocks noGrp="1"/>
          </p:cNvSpPr>
          <p:nvPr>
            <p:ph idx="1"/>
          </p:nvPr>
        </p:nvSpPr>
        <p:spPr/>
        <p:txBody>
          <a:bodyPr/>
          <a:lstStyle/>
          <a:p>
            <a:pPr>
              <a:buFont typeface="Arial" charset="0"/>
              <a:buChar char="•"/>
            </a:pPr>
            <a:r>
              <a:rPr lang="en-US" smtClean="0"/>
              <a:t>Add or edit the code to meet your requirement</a:t>
            </a: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3706" y="1514474"/>
            <a:ext cx="8407962" cy="17240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8677" name="Rounded Rectangle 1"/>
          <p:cNvSpPr>
            <a:spLocks noChangeArrowheads="1"/>
          </p:cNvSpPr>
          <p:nvPr/>
        </p:nvSpPr>
        <p:spPr bwMode="auto">
          <a:xfrm>
            <a:off x="1809750" y="1895475"/>
            <a:ext cx="2695575" cy="2190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lgn="ctr"/>
            <a:endParaRPr lang="en-US"/>
          </a:p>
        </p:txBody>
      </p:sp>
      <p:sp>
        <p:nvSpPr>
          <p:cNvPr id="28678" name="Rounded Rectangle 2"/>
          <p:cNvSpPr>
            <a:spLocks noChangeArrowheads="1"/>
          </p:cNvSpPr>
          <p:nvPr/>
        </p:nvSpPr>
        <p:spPr bwMode="auto">
          <a:xfrm>
            <a:off x="1837531" y="2752725"/>
            <a:ext cx="2476500" cy="1905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lgn="ct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t>Locations overview</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flipV="1">
            <a:off x="4586288"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23" name="Rectangle 3"/>
          <p:cNvSpPr>
            <a:spLocks noGrp="1" noChangeArrowheads="1"/>
          </p:cNvSpPr>
          <p:nvPr>
            <p:ph type="title"/>
          </p:nvPr>
        </p:nvSpPr>
        <p:spPr/>
        <p:txBody>
          <a:bodyPr/>
          <a:lstStyle/>
          <a:p>
            <a:pPr eaLnBrk="1" hangingPunct="1"/>
            <a:r>
              <a:rPr lang="en-US" smtClean="0"/>
              <a:t>Review: Locations</a:t>
            </a:r>
          </a:p>
        </p:txBody>
      </p:sp>
      <p:sp>
        <p:nvSpPr>
          <p:cNvPr id="30724" name="Rectangle 68"/>
          <p:cNvSpPr>
            <a:spLocks noGrp="1" noChangeArrowheads="1"/>
          </p:cNvSpPr>
          <p:nvPr>
            <p:ph idx="1"/>
          </p:nvPr>
        </p:nvSpPr>
        <p:spPr>
          <a:xfrm>
            <a:off x="5341938" y="944563"/>
            <a:ext cx="3495675" cy="5197475"/>
          </a:xfrm>
        </p:spPr>
        <p:txBody>
          <a:bodyPr/>
          <a:lstStyle/>
          <a:p>
            <a:pPr>
              <a:buFont typeface="Arial" charset="0"/>
              <a:buChar char="•"/>
            </a:pPr>
            <a:r>
              <a:rPr lang="en-US" smtClean="0"/>
              <a:t>A </a:t>
            </a:r>
            <a:r>
              <a:rPr lang="en-US" b="1" smtClean="0"/>
              <a:t>location</a:t>
            </a:r>
            <a:r>
              <a:rPr lang="en-US" smtClean="0"/>
              <a:t> is a physical location which may be referenced on a policy</a:t>
            </a:r>
          </a:p>
          <a:p>
            <a:pPr>
              <a:buFont typeface="Arial" charset="0"/>
              <a:buChar char="•"/>
            </a:pPr>
            <a:r>
              <a:rPr lang="en-US" smtClean="0"/>
              <a:t>Locations can be:</a:t>
            </a:r>
          </a:p>
          <a:p>
            <a:pPr lvl="1"/>
            <a:r>
              <a:rPr lang="en-US" smtClean="0"/>
              <a:t>Created on account and reused on policy</a:t>
            </a:r>
          </a:p>
          <a:p>
            <a:pPr lvl="1"/>
            <a:r>
              <a:rPr lang="en-US" smtClean="0"/>
              <a:t>Created on policy</a:t>
            </a:r>
          </a:p>
        </p:txBody>
      </p:sp>
      <p:sp>
        <p:nvSpPr>
          <p:cNvPr id="30725" name="Text Box 4"/>
          <p:cNvSpPr txBox="1">
            <a:spLocks noChangeArrowheads="1"/>
          </p:cNvSpPr>
          <p:nvPr/>
        </p:nvSpPr>
        <p:spPr bwMode="auto">
          <a:xfrm>
            <a:off x="333375"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contact</a:t>
            </a:r>
          </a:p>
        </p:txBody>
      </p:sp>
      <p:sp>
        <p:nvSpPr>
          <p:cNvPr id="30726" name="Text Box 5"/>
          <p:cNvSpPr txBox="1">
            <a:spLocks noChangeArrowheads="1"/>
          </p:cNvSpPr>
          <p:nvPr/>
        </p:nvSpPr>
        <p:spPr bwMode="auto">
          <a:xfrm>
            <a:off x="1420813"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t>location</a:t>
            </a:r>
          </a:p>
        </p:txBody>
      </p:sp>
      <p:sp>
        <p:nvSpPr>
          <p:cNvPr id="30727" name="Line 6"/>
          <p:cNvSpPr>
            <a:spLocks noChangeShapeType="1"/>
          </p:cNvSpPr>
          <p:nvPr/>
        </p:nvSpPr>
        <p:spPr bwMode="auto">
          <a:xfrm>
            <a:off x="784225" y="3479800"/>
            <a:ext cx="381000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28" name="Line 7"/>
          <p:cNvSpPr>
            <a:spLocks noChangeShapeType="1"/>
          </p:cNvSpPr>
          <p:nvPr/>
        </p:nvSpPr>
        <p:spPr bwMode="auto">
          <a:xfrm>
            <a:off x="803275"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29" name="Line 8"/>
          <p:cNvSpPr>
            <a:spLocks noChangeShapeType="1"/>
          </p:cNvSpPr>
          <p:nvPr/>
        </p:nvSpPr>
        <p:spPr bwMode="auto">
          <a:xfrm>
            <a:off x="1998663"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30" name="Text Box 9"/>
          <p:cNvSpPr txBox="1">
            <a:spLocks noChangeArrowheads="1"/>
          </p:cNvSpPr>
          <p:nvPr/>
        </p:nvSpPr>
        <p:spPr bwMode="auto">
          <a:xfrm>
            <a:off x="2725738"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account</a:t>
            </a:r>
          </a:p>
        </p:txBody>
      </p:sp>
      <p:grpSp>
        <p:nvGrpSpPr>
          <p:cNvPr id="30731" name="Group 10"/>
          <p:cNvGrpSpPr>
            <a:grpSpLocks/>
          </p:cNvGrpSpPr>
          <p:nvPr/>
        </p:nvGrpSpPr>
        <p:grpSpPr bwMode="auto">
          <a:xfrm>
            <a:off x="4122738" y="909638"/>
            <a:ext cx="1046162" cy="863600"/>
            <a:chOff x="465" y="602"/>
            <a:chExt cx="798" cy="659"/>
          </a:xfrm>
        </p:grpSpPr>
        <p:sp>
          <p:nvSpPr>
            <p:cNvPr id="30773"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0774"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0775"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0776"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0777"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30778"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0779"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80"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0781" name="Group 19"/>
            <p:cNvGrpSpPr>
              <a:grpSpLocks/>
            </p:cNvGrpSpPr>
            <p:nvPr/>
          </p:nvGrpSpPr>
          <p:grpSpPr bwMode="auto">
            <a:xfrm>
              <a:off x="575" y="644"/>
              <a:ext cx="508" cy="139"/>
              <a:chOff x="3046" y="1026"/>
              <a:chExt cx="502" cy="138"/>
            </a:xfrm>
          </p:grpSpPr>
          <p:sp>
            <p:nvSpPr>
              <p:cNvPr id="30782"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83"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84"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85"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86"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87"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88"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89"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90"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91"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792"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30732" name="Group 31"/>
          <p:cNvGrpSpPr>
            <a:grpSpLocks/>
          </p:cNvGrpSpPr>
          <p:nvPr/>
        </p:nvGrpSpPr>
        <p:grpSpPr bwMode="auto">
          <a:xfrm>
            <a:off x="4046538" y="2044700"/>
            <a:ext cx="1057275" cy="1190625"/>
            <a:chOff x="2324" y="435"/>
            <a:chExt cx="933" cy="1052"/>
          </a:xfrm>
        </p:grpSpPr>
        <p:sp>
          <p:nvSpPr>
            <p:cNvPr id="30764"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0765"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6"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7"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68" name="Group 36"/>
            <p:cNvGrpSpPr>
              <a:grpSpLocks/>
            </p:cNvGrpSpPr>
            <p:nvPr/>
          </p:nvGrpSpPr>
          <p:grpSpPr bwMode="auto">
            <a:xfrm>
              <a:off x="2889" y="957"/>
              <a:ext cx="348" cy="510"/>
              <a:chOff x="2784" y="3210"/>
              <a:chExt cx="523" cy="772"/>
            </a:xfrm>
          </p:grpSpPr>
          <p:sp>
            <p:nvSpPr>
              <p:cNvPr id="30769"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0770"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0771"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0772"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33" name="AutoShape 41"/>
          <p:cNvSpPr>
            <a:spLocks noChangeArrowheads="1"/>
          </p:cNvSpPr>
          <p:nvPr/>
        </p:nvSpPr>
        <p:spPr bwMode="auto">
          <a:xfrm>
            <a:off x="358775"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34" name="AutoShape 42"/>
          <p:cNvSpPr>
            <a:spLocks noChangeArrowheads="1"/>
          </p:cNvSpPr>
          <p:nvPr/>
        </p:nvSpPr>
        <p:spPr bwMode="auto">
          <a:xfrm>
            <a:off x="427038"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35" name="AutoShape 43"/>
          <p:cNvSpPr>
            <a:spLocks noChangeArrowheads="1"/>
          </p:cNvSpPr>
          <p:nvPr/>
        </p:nvSpPr>
        <p:spPr bwMode="auto">
          <a:xfrm>
            <a:off x="495300"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30736" name="Group 44"/>
          <p:cNvGrpSpPr>
            <a:grpSpLocks/>
          </p:cNvGrpSpPr>
          <p:nvPr/>
        </p:nvGrpSpPr>
        <p:grpSpPr bwMode="auto">
          <a:xfrm>
            <a:off x="1333500" y="4017963"/>
            <a:ext cx="1335088" cy="735012"/>
            <a:chOff x="786" y="2531"/>
            <a:chExt cx="841" cy="463"/>
          </a:xfrm>
        </p:grpSpPr>
        <p:sp>
          <p:nvSpPr>
            <p:cNvPr id="30753"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754"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755"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756"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757"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58"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759"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60"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61"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62"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63"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0737" name="Group 56"/>
          <p:cNvGrpSpPr>
            <a:grpSpLocks/>
          </p:cNvGrpSpPr>
          <p:nvPr/>
        </p:nvGrpSpPr>
        <p:grpSpPr bwMode="auto">
          <a:xfrm>
            <a:off x="1357313" y="4670425"/>
            <a:ext cx="1335087" cy="735013"/>
            <a:chOff x="786" y="2531"/>
            <a:chExt cx="841" cy="463"/>
          </a:xfrm>
        </p:grpSpPr>
        <p:sp>
          <p:nvSpPr>
            <p:cNvPr id="30742"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743"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744"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745"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746"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47"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748"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49"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50"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51"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752"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30738" name="Text Box 69"/>
          <p:cNvSpPr txBox="1">
            <a:spLocks noChangeArrowheads="1"/>
          </p:cNvSpPr>
          <p:nvPr/>
        </p:nvSpPr>
        <p:spPr bwMode="auto">
          <a:xfrm>
            <a:off x="2798763"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p>
        </p:txBody>
      </p:sp>
      <p:sp>
        <p:nvSpPr>
          <p:cNvPr id="30739" name="Line 70"/>
          <p:cNvSpPr>
            <a:spLocks noChangeShapeType="1"/>
          </p:cNvSpPr>
          <p:nvPr/>
        </p:nvSpPr>
        <p:spPr bwMode="auto">
          <a:xfrm flipH="1">
            <a:off x="796925" y="1389063"/>
            <a:ext cx="2116138" cy="0"/>
          </a:xfrm>
          <a:prstGeom prst="line">
            <a:avLst/>
          </a:prstGeom>
          <a:noFill/>
          <a:ln w="12700">
            <a:solidFill>
              <a:srgbClr val="FF0000"/>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40" name="Line 71"/>
          <p:cNvSpPr>
            <a:spLocks noChangeShapeType="1"/>
          </p:cNvSpPr>
          <p:nvPr/>
        </p:nvSpPr>
        <p:spPr bwMode="auto">
          <a:xfrm>
            <a:off x="796925" y="1389063"/>
            <a:ext cx="0" cy="1658937"/>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41" name="Line 72"/>
          <p:cNvSpPr>
            <a:spLocks noChangeShapeType="1"/>
          </p:cNvSpPr>
          <p:nvPr/>
        </p:nvSpPr>
        <p:spPr bwMode="auto">
          <a:xfrm>
            <a:off x="1982788" y="1371600"/>
            <a:ext cx="0" cy="1658938"/>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Locations on an account</a:t>
            </a:r>
          </a:p>
        </p:txBody>
      </p:sp>
      <p:sp>
        <p:nvSpPr>
          <p:cNvPr id="31747" name="Rectangle 3"/>
          <p:cNvSpPr>
            <a:spLocks noGrp="1" noChangeArrowheads="1"/>
          </p:cNvSpPr>
          <p:nvPr>
            <p:ph idx="1"/>
          </p:nvPr>
        </p:nvSpPr>
        <p:spPr>
          <a:xfrm>
            <a:off x="519113" y="804863"/>
            <a:ext cx="6870700" cy="5486400"/>
          </a:xfrm>
        </p:spPr>
        <p:txBody>
          <a:bodyPr/>
          <a:lstStyle/>
          <a:p>
            <a:pPr>
              <a:buFont typeface="Arial" charset="0"/>
              <a:buChar char="•"/>
            </a:pPr>
            <a:r>
              <a:rPr lang="en-US" smtClean="0"/>
              <a:t>Locations link on sidebar opens the Account File Locations</a:t>
            </a:r>
          </a:p>
        </p:txBody>
      </p:sp>
      <p:grpSp>
        <p:nvGrpSpPr>
          <p:cNvPr id="31759" name="Group 27"/>
          <p:cNvGrpSpPr>
            <a:grpSpLocks/>
          </p:cNvGrpSpPr>
          <p:nvPr/>
        </p:nvGrpSpPr>
        <p:grpSpPr bwMode="auto">
          <a:xfrm>
            <a:off x="7466013" y="177800"/>
            <a:ext cx="1047750" cy="865188"/>
            <a:chOff x="736" y="775"/>
            <a:chExt cx="753" cy="622"/>
          </a:xfrm>
        </p:grpSpPr>
        <p:grpSp>
          <p:nvGrpSpPr>
            <p:cNvPr id="31760" name="Group 28"/>
            <p:cNvGrpSpPr>
              <a:grpSpLocks/>
            </p:cNvGrpSpPr>
            <p:nvPr/>
          </p:nvGrpSpPr>
          <p:grpSpPr bwMode="auto">
            <a:xfrm>
              <a:off x="736" y="775"/>
              <a:ext cx="753" cy="622"/>
              <a:chOff x="465" y="602"/>
              <a:chExt cx="798" cy="659"/>
            </a:xfrm>
          </p:grpSpPr>
          <p:sp>
            <p:nvSpPr>
              <p:cNvPr id="31773" name="AutoShape 29"/>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1774" name="Rectangle 30"/>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1775" name="Rectangle 31"/>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1776" name="Rectangle 32"/>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1777" name="Rectangle 33"/>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31778" name="Rectangle 34"/>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1779" name="Line 35"/>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80" name="Line 36"/>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1781" name="Group 37"/>
              <p:cNvGrpSpPr>
                <a:grpSpLocks/>
              </p:cNvGrpSpPr>
              <p:nvPr/>
            </p:nvGrpSpPr>
            <p:grpSpPr bwMode="auto">
              <a:xfrm>
                <a:off x="575" y="644"/>
                <a:ext cx="508" cy="139"/>
                <a:chOff x="3046" y="1026"/>
                <a:chExt cx="502" cy="138"/>
              </a:xfrm>
            </p:grpSpPr>
            <p:sp>
              <p:nvSpPr>
                <p:cNvPr id="31782" name="Line 38"/>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83" name="Line 39"/>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84" name="Line 40"/>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85" name="Line 41"/>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86" name="Line 42"/>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87" name="Line 43"/>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88" name="Oval 44"/>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89" name="Freeform 45"/>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90" name="Freeform 46"/>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91" name="Freeform 47"/>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92" name="Freeform 48"/>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31761" name="Group 49"/>
            <p:cNvGrpSpPr>
              <a:grpSpLocks/>
            </p:cNvGrpSpPr>
            <p:nvPr/>
          </p:nvGrpSpPr>
          <p:grpSpPr bwMode="auto">
            <a:xfrm>
              <a:off x="816" y="1048"/>
              <a:ext cx="438" cy="296"/>
              <a:chOff x="786" y="2531"/>
              <a:chExt cx="841" cy="463"/>
            </a:xfrm>
          </p:grpSpPr>
          <p:sp>
            <p:nvSpPr>
              <p:cNvPr id="31762" name="Freeform 5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1763" name="Line 5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1764" name="Line 5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1765" name="Line 5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1766" name="Freeform 5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67" name="Freeform 5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1768" name="Freeform 5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1769" name="Freeform 5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70" name="Freeform 5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71" name="Freeform 5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72" name="Freeform 6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6099" y="1638300"/>
            <a:ext cx="6686550" cy="474345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31749" name="AutoShape 5"/>
          <p:cNvSpPr>
            <a:spLocks noChangeArrowheads="1"/>
          </p:cNvSpPr>
          <p:nvPr/>
        </p:nvSpPr>
        <p:spPr bwMode="auto">
          <a:xfrm>
            <a:off x="1116099" y="3149600"/>
            <a:ext cx="1144501"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31750" name="AutoShape 6"/>
          <p:cNvSpPr>
            <a:spLocks noChangeArrowheads="1"/>
          </p:cNvSpPr>
          <p:nvPr/>
        </p:nvSpPr>
        <p:spPr bwMode="auto">
          <a:xfrm>
            <a:off x="2749549" y="3766344"/>
            <a:ext cx="1222376" cy="266700"/>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31751" name="Text Box 7"/>
          <p:cNvSpPr txBox="1">
            <a:spLocks noChangeArrowheads="1"/>
          </p:cNvSpPr>
          <p:nvPr/>
        </p:nvSpPr>
        <p:spPr bwMode="auto">
          <a:xfrm>
            <a:off x="4629236" y="4005263"/>
            <a:ext cx="3006725" cy="553998"/>
          </a:xfrm>
          <a:prstGeom prst="rect">
            <a:avLst/>
          </a:prstGeom>
          <a:solidFill>
            <a:schemeClr val="tx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3F8E39"/>
                </a:solidFill>
              </a:rPr>
              <a:t>Details of location selected at the top</a:t>
            </a:r>
          </a:p>
        </p:txBody>
      </p:sp>
      <p:sp>
        <p:nvSpPr>
          <p:cNvPr id="31754" name="Line 10"/>
          <p:cNvSpPr>
            <a:spLocks noChangeShapeType="1"/>
          </p:cNvSpPr>
          <p:nvPr/>
        </p:nvSpPr>
        <p:spPr bwMode="auto">
          <a:xfrm flipH="1">
            <a:off x="4381500" y="2248675"/>
            <a:ext cx="1404938" cy="634225"/>
          </a:xfrm>
          <a:prstGeom prst="line">
            <a:avLst/>
          </a:prstGeom>
          <a:noFill/>
          <a:ln w="19050">
            <a:solidFill>
              <a:srgbClr val="04628C"/>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endParaRPr lang="en-US"/>
          </a:p>
        </p:txBody>
      </p:sp>
      <p:sp>
        <p:nvSpPr>
          <p:cNvPr id="31755" name="Text Box 11"/>
          <p:cNvSpPr txBox="1">
            <a:spLocks noChangeArrowheads="1"/>
          </p:cNvSpPr>
          <p:nvPr/>
        </p:nvSpPr>
        <p:spPr bwMode="auto">
          <a:xfrm>
            <a:off x="4243082" y="4643844"/>
            <a:ext cx="333424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3300"/>
                </a:solidFill>
              </a:rPr>
              <a:t>Policies with selected location</a:t>
            </a:r>
          </a:p>
        </p:txBody>
      </p:sp>
      <p:sp>
        <p:nvSpPr>
          <p:cNvPr id="31756" name="Text Box 12"/>
          <p:cNvSpPr txBox="1">
            <a:spLocks noChangeArrowheads="1"/>
          </p:cNvSpPr>
          <p:nvPr/>
        </p:nvSpPr>
        <p:spPr bwMode="auto">
          <a:xfrm>
            <a:off x="4205477" y="5785820"/>
            <a:ext cx="359220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rgbClr val="CC3300"/>
                </a:solidFill>
              </a:rPr>
              <a:t>Transactions using selected location</a:t>
            </a:r>
            <a:endParaRPr lang="en-US" sz="1600" dirty="0">
              <a:solidFill>
                <a:srgbClr val="CC3300"/>
              </a:solidFill>
            </a:endParaRPr>
          </a:p>
        </p:txBody>
      </p:sp>
      <p:sp>
        <p:nvSpPr>
          <p:cNvPr id="31757" name="AutoShape 13"/>
          <p:cNvSpPr>
            <a:spLocks noChangeArrowheads="1"/>
          </p:cNvSpPr>
          <p:nvPr/>
        </p:nvSpPr>
        <p:spPr bwMode="auto">
          <a:xfrm>
            <a:off x="2749549" y="4649788"/>
            <a:ext cx="1089025" cy="2651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31758" name="AutoShape 14"/>
          <p:cNvSpPr>
            <a:spLocks noChangeArrowheads="1"/>
          </p:cNvSpPr>
          <p:nvPr/>
        </p:nvSpPr>
        <p:spPr bwMode="auto">
          <a:xfrm>
            <a:off x="2778125" y="5786438"/>
            <a:ext cx="1493532" cy="2714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31753" name="Text Box 9"/>
          <p:cNvSpPr txBox="1">
            <a:spLocks noChangeArrowheads="1"/>
          </p:cNvSpPr>
          <p:nvPr/>
        </p:nvSpPr>
        <p:spPr bwMode="auto">
          <a:xfrm>
            <a:off x="4694276" y="1971676"/>
            <a:ext cx="315927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4628C"/>
                </a:solidFill>
              </a:rPr>
              <a:t>All locations on </a:t>
            </a:r>
            <a:r>
              <a:rPr lang="en-US" sz="1800" dirty="0" smtClean="0">
                <a:solidFill>
                  <a:srgbClr val="04628C"/>
                </a:solidFill>
              </a:rPr>
              <a:t>account</a:t>
            </a:r>
            <a:endParaRPr lang="en-US" sz="1800" dirty="0">
              <a:solidFill>
                <a:srgbClr val="04628C"/>
              </a:solidFill>
            </a:endParaRPr>
          </a:p>
        </p:txBody>
      </p:sp>
      <p:cxnSp>
        <p:nvCxnSpPr>
          <p:cNvPr id="3" name="Straight Connector 2"/>
          <p:cNvCxnSpPr>
            <a:stCxn id="31750" idx="3"/>
          </p:cNvCxnSpPr>
          <p:nvPr/>
        </p:nvCxnSpPr>
        <p:spPr bwMode="auto">
          <a:xfrm>
            <a:off x="3971925" y="3899694"/>
            <a:ext cx="755154" cy="105569"/>
          </a:xfrm>
          <a:prstGeom prst="line">
            <a:avLst/>
          </a:prstGeom>
          <a:noFill/>
          <a:ln w="19050" algn="ctr">
            <a:solidFill>
              <a:srgbClr val="3F8E39"/>
            </a:solidFill>
            <a:round/>
            <a:headEnd/>
            <a:tailEnd/>
          </a:ln>
          <a:extLst>
            <a:ext uri="{909E8E84-426E-40DD-AFC4-6F175D3DCCD1}">
              <a14:hiddenFill xmlns:a14="http://schemas.microsoft.com/office/drawing/2010/main" xmlns="">
                <a:solidFill>
                  <a:srgbClr val="FFFFFF"/>
                </a:solidFill>
              </a14:hiddenFill>
            </a:ext>
          </a:ex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smtClean="0"/>
              <a:t>Contacts overview</a:t>
            </a:r>
          </a:p>
          <a:p>
            <a:pPr>
              <a:lnSpc>
                <a:spcPct val="150000"/>
              </a:lnSpc>
              <a:buFont typeface="Arial" charset="0"/>
              <a:buChar char="•"/>
            </a:pPr>
            <a:r>
              <a:rPr lang="en-US" sz="2800" smtClean="0">
                <a:solidFill>
                  <a:schemeClr val="hlink"/>
                </a:solidFill>
              </a:rPr>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Locations on a policy</a:t>
            </a:r>
          </a:p>
        </p:txBody>
      </p:sp>
      <p:grpSp>
        <p:nvGrpSpPr>
          <p:cNvPr id="32778" name="Group 56"/>
          <p:cNvGrpSpPr>
            <a:grpSpLocks/>
          </p:cNvGrpSpPr>
          <p:nvPr/>
        </p:nvGrpSpPr>
        <p:grpSpPr bwMode="auto">
          <a:xfrm>
            <a:off x="8018463" y="174625"/>
            <a:ext cx="798512" cy="871538"/>
            <a:chOff x="3402" y="902"/>
            <a:chExt cx="602" cy="657"/>
          </a:xfrm>
        </p:grpSpPr>
        <p:sp>
          <p:nvSpPr>
            <p:cNvPr id="32779" name="AutoShape 57"/>
            <p:cNvSpPr>
              <a:spLocks noChangeArrowheads="1"/>
            </p:cNvSpPr>
            <p:nvPr/>
          </p:nvSpPr>
          <p:spPr bwMode="auto">
            <a:xfrm rot="-5400000">
              <a:off x="3374" y="930"/>
              <a:ext cx="657" cy="602"/>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2780" name="Freeform 58"/>
            <p:cNvSpPr>
              <a:spLocks/>
            </p:cNvSpPr>
            <p:nvPr/>
          </p:nvSpPr>
          <p:spPr bwMode="auto">
            <a:xfrm>
              <a:off x="3478" y="1141"/>
              <a:ext cx="147" cy="18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781" name="Freeform 59"/>
            <p:cNvSpPr>
              <a:spLocks/>
            </p:cNvSpPr>
            <p:nvPr/>
          </p:nvSpPr>
          <p:spPr bwMode="auto">
            <a:xfrm>
              <a:off x="3478" y="1348"/>
              <a:ext cx="147" cy="18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782" name="Group 60"/>
            <p:cNvGrpSpPr>
              <a:grpSpLocks/>
            </p:cNvGrpSpPr>
            <p:nvPr/>
          </p:nvGrpSpPr>
          <p:grpSpPr bwMode="auto">
            <a:xfrm>
              <a:off x="3766" y="1228"/>
              <a:ext cx="225" cy="318"/>
              <a:chOff x="2784" y="3210"/>
              <a:chExt cx="523" cy="772"/>
            </a:xfrm>
          </p:grpSpPr>
          <p:sp>
            <p:nvSpPr>
              <p:cNvPr id="32795" name="AutoShape 6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2796" name="AutoShape 6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2797" name="AutoShape 6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2798" name="Oval 6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nvGrpSpPr>
            <p:cNvPr id="32783" name="Group 65"/>
            <p:cNvGrpSpPr>
              <a:grpSpLocks/>
            </p:cNvGrpSpPr>
            <p:nvPr/>
          </p:nvGrpSpPr>
          <p:grpSpPr bwMode="auto">
            <a:xfrm>
              <a:off x="3433" y="915"/>
              <a:ext cx="439" cy="242"/>
              <a:chOff x="786" y="2531"/>
              <a:chExt cx="841" cy="463"/>
            </a:xfrm>
          </p:grpSpPr>
          <p:sp>
            <p:nvSpPr>
              <p:cNvPr id="32784" name="Freeform 6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2785" name="Line 6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786" name="Line 6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787" name="Line 6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788" name="Freeform 7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789" name="Freeform 7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2790" name="Freeform 7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2791" name="Freeform 7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792" name="Freeform 7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793" name="Freeform 7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794" name="Freeform 7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4088" y="919154"/>
            <a:ext cx="6732587" cy="5420213"/>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32773" name="Text Box 7"/>
          <p:cNvSpPr txBox="1">
            <a:spLocks noChangeArrowheads="1"/>
          </p:cNvSpPr>
          <p:nvPr/>
        </p:nvSpPr>
        <p:spPr bwMode="auto">
          <a:xfrm>
            <a:off x="4173538" y="1846263"/>
            <a:ext cx="29781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dirty="0">
                <a:solidFill>
                  <a:srgbClr val="04628C"/>
                </a:solidFill>
              </a:rPr>
              <a:t>Locations on a policy</a:t>
            </a:r>
          </a:p>
        </p:txBody>
      </p:sp>
      <p:sp>
        <p:nvSpPr>
          <p:cNvPr id="32774" name="Text Box 8"/>
          <p:cNvSpPr txBox="1">
            <a:spLocks noChangeArrowheads="1"/>
          </p:cNvSpPr>
          <p:nvPr/>
        </p:nvSpPr>
        <p:spPr bwMode="auto">
          <a:xfrm>
            <a:off x="5173663" y="4298950"/>
            <a:ext cx="2513012" cy="677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dirty="0">
                <a:solidFill>
                  <a:srgbClr val="3F8E39"/>
                </a:solidFill>
              </a:rPr>
              <a:t>Details of location selected at the top</a:t>
            </a:r>
          </a:p>
        </p:txBody>
      </p:sp>
      <p:sp>
        <p:nvSpPr>
          <p:cNvPr id="3" name="Rounded Rectangle 2"/>
          <p:cNvSpPr/>
          <p:nvPr/>
        </p:nvSpPr>
        <p:spPr bwMode="auto">
          <a:xfrm>
            <a:off x="2790825" y="3924300"/>
            <a:ext cx="3495675" cy="2667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Location numbering</a:t>
            </a:r>
          </a:p>
        </p:txBody>
      </p:sp>
      <p:sp>
        <p:nvSpPr>
          <p:cNvPr id="33795" name="Rectangle 3"/>
          <p:cNvSpPr>
            <a:spLocks noGrp="1" noChangeArrowheads="1"/>
          </p:cNvSpPr>
          <p:nvPr>
            <p:ph idx="1"/>
          </p:nvPr>
        </p:nvSpPr>
        <p:spPr>
          <a:xfrm>
            <a:off x="519113" y="792163"/>
            <a:ext cx="8318500" cy="5486400"/>
          </a:xfrm>
        </p:spPr>
        <p:txBody>
          <a:bodyPr/>
          <a:lstStyle/>
          <a:p>
            <a:pPr eaLnBrk="1" hangingPunct="1">
              <a:buFont typeface="Arial" charset="0"/>
              <a:buChar char="•"/>
            </a:pPr>
            <a:r>
              <a:rPr lang="en-US" smtClean="0"/>
              <a:t>System assigns each location a sequential number</a:t>
            </a:r>
          </a:p>
          <a:p>
            <a:pPr lvl="1" eaLnBrk="1" hangingPunct="1"/>
            <a:r>
              <a:rPr lang="en-US" smtClean="0"/>
              <a:t>AccountLocation and PolicyLocation are numbered separately</a:t>
            </a:r>
          </a:p>
          <a:p>
            <a:pPr lvl="1" eaLnBrk="1" hangingPunct="1"/>
            <a:r>
              <a:rPr lang="en-US" smtClean="0"/>
              <a:t>Stored in LocationNum field</a:t>
            </a:r>
          </a:p>
          <a:p>
            <a:pPr eaLnBrk="1" hangingPunct="1">
              <a:buFont typeface="Arial" charset="0"/>
              <a:buChar char="•"/>
            </a:pPr>
            <a:r>
              <a:rPr lang="en-US" smtClean="0"/>
              <a:t>LocationNum can be configured based on how a carrier wants to number and renumber locations within policies</a:t>
            </a:r>
          </a:p>
        </p:txBody>
      </p:sp>
      <p:sp>
        <p:nvSpPr>
          <p:cNvPr id="33796" name="Text Box 449"/>
          <p:cNvSpPr txBox="1">
            <a:spLocks noChangeArrowheads="1"/>
          </p:cNvSpPr>
          <p:nvPr/>
        </p:nvSpPr>
        <p:spPr bwMode="auto">
          <a:xfrm>
            <a:off x="5886450" y="3957638"/>
            <a:ext cx="275907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01/01/08 Submission with account</a:t>
            </a:r>
            <a:br>
              <a:rPr lang="en-US">
                <a:solidFill>
                  <a:srgbClr val="04628C"/>
                </a:solidFill>
              </a:rPr>
            </a:br>
            <a:r>
              <a:rPr lang="en-US">
                <a:solidFill>
                  <a:srgbClr val="04628C"/>
                </a:solidFill>
              </a:rPr>
              <a:t>LocationNum 1, 3, 5</a:t>
            </a:r>
          </a:p>
        </p:txBody>
      </p:sp>
      <p:grpSp>
        <p:nvGrpSpPr>
          <p:cNvPr id="33797" name="Group 136"/>
          <p:cNvGrpSpPr>
            <a:grpSpLocks/>
          </p:cNvGrpSpPr>
          <p:nvPr/>
        </p:nvGrpSpPr>
        <p:grpSpPr bwMode="auto">
          <a:xfrm>
            <a:off x="2359025" y="3889375"/>
            <a:ext cx="1195388" cy="995363"/>
            <a:chOff x="2359025" y="3791187"/>
            <a:chExt cx="1195388" cy="995362"/>
          </a:xfrm>
        </p:grpSpPr>
        <p:grpSp>
          <p:nvGrpSpPr>
            <p:cNvPr id="33848" name="Group 451"/>
            <p:cNvGrpSpPr>
              <a:grpSpLocks/>
            </p:cNvGrpSpPr>
            <p:nvPr/>
          </p:nvGrpSpPr>
          <p:grpSpPr bwMode="auto">
            <a:xfrm>
              <a:off x="2359025" y="3791187"/>
              <a:ext cx="1195388" cy="987425"/>
              <a:chOff x="465" y="602"/>
              <a:chExt cx="798" cy="659"/>
            </a:xfrm>
          </p:grpSpPr>
          <p:sp>
            <p:nvSpPr>
              <p:cNvPr id="33908" name="AutoShape 45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3909" name="Rectangle 45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3910" name="Rectangle 45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3911" name="Rectangle 45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3912" name="Rectangle 45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33913" name="Rectangle 45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3914" name="Line 45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915" name="Line 45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3916" name="Group 460"/>
              <p:cNvGrpSpPr>
                <a:grpSpLocks/>
              </p:cNvGrpSpPr>
              <p:nvPr/>
            </p:nvGrpSpPr>
            <p:grpSpPr bwMode="auto">
              <a:xfrm>
                <a:off x="575" y="644"/>
                <a:ext cx="508" cy="139"/>
                <a:chOff x="3046" y="1026"/>
                <a:chExt cx="502" cy="138"/>
              </a:xfrm>
            </p:grpSpPr>
            <p:sp>
              <p:nvSpPr>
                <p:cNvPr id="33917" name="Line 46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918" name="Line 46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919" name="Line 46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920" name="Line 46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921" name="Line 46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922" name="Line 46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923" name="Oval 46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924" name="Freeform 46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925" name="Freeform 46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926" name="Freeform 47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927" name="Freeform 47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33849" name="Group 472"/>
            <p:cNvGrpSpPr>
              <a:grpSpLocks/>
            </p:cNvGrpSpPr>
            <p:nvPr/>
          </p:nvGrpSpPr>
          <p:grpSpPr bwMode="auto">
            <a:xfrm>
              <a:off x="2540000" y="4075349"/>
              <a:ext cx="641350" cy="354012"/>
              <a:chOff x="786" y="2531"/>
              <a:chExt cx="841" cy="463"/>
            </a:xfrm>
          </p:grpSpPr>
          <p:sp>
            <p:nvSpPr>
              <p:cNvPr id="33897" name="Freeform 47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98" name="Line 47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99" name="Line 47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900" name="Line 47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901" name="Freeform 47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902" name="Freeform 47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903" name="Freeform 47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904" name="Freeform 48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905" name="Freeform 48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906" name="Freeform 48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907" name="Freeform 48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3850" name="Group 484"/>
            <p:cNvGrpSpPr>
              <a:grpSpLocks/>
            </p:cNvGrpSpPr>
            <p:nvPr/>
          </p:nvGrpSpPr>
          <p:grpSpPr bwMode="auto">
            <a:xfrm>
              <a:off x="2668588" y="4189649"/>
              <a:ext cx="641350" cy="354012"/>
              <a:chOff x="786" y="2531"/>
              <a:chExt cx="841" cy="463"/>
            </a:xfrm>
          </p:grpSpPr>
          <p:sp>
            <p:nvSpPr>
              <p:cNvPr id="33886" name="Freeform 48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87" name="Line 48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88" name="Line 48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89" name="Line 48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90" name="Freeform 48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91" name="Freeform 49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92" name="Freeform 49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93" name="Freeform 49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94" name="Freeform 49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95" name="Freeform 49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96" name="Freeform 49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3851" name="Group 496"/>
            <p:cNvGrpSpPr>
              <a:grpSpLocks/>
            </p:cNvGrpSpPr>
            <p:nvPr/>
          </p:nvGrpSpPr>
          <p:grpSpPr bwMode="auto">
            <a:xfrm>
              <a:off x="2784475" y="4316649"/>
              <a:ext cx="641350" cy="354012"/>
              <a:chOff x="786" y="2531"/>
              <a:chExt cx="841" cy="463"/>
            </a:xfrm>
          </p:grpSpPr>
          <p:sp>
            <p:nvSpPr>
              <p:cNvPr id="33875" name="Freeform 49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76" name="Line 49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77" name="Line 49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78" name="Line 50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79" name="Freeform 50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80" name="Freeform 50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81" name="Freeform 50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82" name="Freeform 50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83" name="Freeform 50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84" name="Freeform 50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85" name="Freeform 50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3852" name="Group 508"/>
            <p:cNvGrpSpPr>
              <a:grpSpLocks/>
            </p:cNvGrpSpPr>
            <p:nvPr/>
          </p:nvGrpSpPr>
          <p:grpSpPr bwMode="auto">
            <a:xfrm>
              <a:off x="2911475" y="4432537"/>
              <a:ext cx="641350" cy="354012"/>
              <a:chOff x="786" y="2531"/>
              <a:chExt cx="841" cy="463"/>
            </a:xfrm>
          </p:grpSpPr>
          <p:sp>
            <p:nvSpPr>
              <p:cNvPr id="33864" name="Freeform 50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65" name="Line 51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66" name="Line 51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67" name="Line 51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68" name="Freeform 51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69" name="Freeform 51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70" name="Freeform 51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71" name="Freeform 51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72" name="Freeform 51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73" name="Freeform 51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74" name="Freeform 51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3853" name="Group 520"/>
            <p:cNvGrpSpPr>
              <a:grpSpLocks/>
            </p:cNvGrpSpPr>
            <p:nvPr/>
          </p:nvGrpSpPr>
          <p:grpSpPr bwMode="auto">
            <a:xfrm>
              <a:off x="2395538" y="3938825"/>
              <a:ext cx="641350" cy="354012"/>
              <a:chOff x="786" y="2531"/>
              <a:chExt cx="841" cy="463"/>
            </a:xfrm>
          </p:grpSpPr>
          <p:sp>
            <p:nvSpPr>
              <p:cNvPr id="33854" name="Freeform 52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55" name="Line 52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56" name="Line 52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57" name="Line 52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58" name="Freeform 52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59" name="Freeform 52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60" name="Freeform 52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61" name="Freeform 52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62" name="Freeform 53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63" name="Freeform 53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grpSp>
        <p:nvGrpSpPr>
          <p:cNvPr id="33798" name="Group 532"/>
          <p:cNvGrpSpPr>
            <a:grpSpLocks/>
          </p:cNvGrpSpPr>
          <p:nvPr/>
        </p:nvGrpSpPr>
        <p:grpSpPr bwMode="auto">
          <a:xfrm>
            <a:off x="4868863" y="5316538"/>
            <a:ext cx="955675" cy="1042987"/>
            <a:chOff x="3585" y="2347"/>
            <a:chExt cx="555" cy="605"/>
          </a:xfrm>
        </p:grpSpPr>
        <p:sp>
          <p:nvSpPr>
            <p:cNvPr id="33804" name="AutoShape 533"/>
            <p:cNvSpPr>
              <a:spLocks noChangeArrowheads="1"/>
            </p:cNvSpPr>
            <p:nvPr/>
          </p:nvSpPr>
          <p:spPr bwMode="auto">
            <a:xfrm rot="-5400000">
              <a:off x="3560" y="2372"/>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805" name="Freeform 534"/>
            <p:cNvSpPr>
              <a:spLocks/>
            </p:cNvSpPr>
            <p:nvPr/>
          </p:nvSpPr>
          <p:spPr bwMode="auto">
            <a:xfrm>
              <a:off x="3655" y="2567"/>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806" name="Freeform 535"/>
            <p:cNvSpPr>
              <a:spLocks/>
            </p:cNvSpPr>
            <p:nvPr/>
          </p:nvSpPr>
          <p:spPr bwMode="auto">
            <a:xfrm>
              <a:off x="3655" y="2758"/>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807" name="Group 536"/>
            <p:cNvGrpSpPr>
              <a:grpSpLocks/>
            </p:cNvGrpSpPr>
            <p:nvPr/>
          </p:nvGrpSpPr>
          <p:grpSpPr bwMode="auto">
            <a:xfrm>
              <a:off x="3921" y="2647"/>
              <a:ext cx="207" cy="293"/>
              <a:chOff x="2784" y="3210"/>
              <a:chExt cx="523" cy="772"/>
            </a:xfrm>
          </p:grpSpPr>
          <p:sp>
            <p:nvSpPr>
              <p:cNvPr id="33844" name="AutoShape 5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3845" name="AutoShape 5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3846" name="AutoShape 5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3847" name="Oval 5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nvGrpSpPr>
            <p:cNvPr id="33808" name="Group 541"/>
            <p:cNvGrpSpPr>
              <a:grpSpLocks/>
            </p:cNvGrpSpPr>
            <p:nvPr/>
          </p:nvGrpSpPr>
          <p:grpSpPr bwMode="auto">
            <a:xfrm>
              <a:off x="3614" y="2359"/>
              <a:ext cx="404" cy="223"/>
              <a:chOff x="786" y="2531"/>
              <a:chExt cx="841" cy="463"/>
            </a:xfrm>
          </p:grpSpPr>
          <p:sp>
            <p:nvSpPr>
              <p:cNvPr id="33833" name="Freeform 54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34" name="Line 54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35" name="Line 54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36" name="Line 54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37" name="Freeform 54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38" name="Freeform 54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39" name="Freeform 54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40" name="Freeform 54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41" name="Freeform 55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42" name="Freeform 55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43" name="Freeform 55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3809" name="Group 553"/>
            <p:cNvGrpSpPr>
              <a:grpSpLocks/>
            </p:cNvGrpSpPr>
            <p:nvPr/>
          </p:nvGrpSpPr>
          <p:grpSpPr bwMode="auto">
            <a:xfrm>
              <a:off x="3614" y="2447"/>
              <a:ext cx="404" cy="223"/>
              <a:chOff x="786" y="2531"/>
              <a:chExt cx="841" cy="463"/>
            </a:xfrm>
          </p:grpSpPr>
          <p:sp>
            <p:nvSpPr>
              <p:cNvPr id="33822" name="Freeform 55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23" name="Line 55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24" name="Line 55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25" name="Line 55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26" name="Freeform 55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27" name="Freeform 55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28" name="Freeform 56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29" name="Freeform 56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30" name="Freeform 56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31" name="Freeform 56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32" name="Freeform 56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3810" name="Group 565"/>
            <p:cNvGrpSpPr>
              <a:grpSpLocks/>
            </p:cNvGrpSpPr>
            <p:nvPr/>
          </p:nvGrpSpPr>
          <p:grpSpPr bwMode="auto">
            <a:xfrm>
              <a:off x="3614" y="2540"/>
              <a:ext cx="404" cy="223"/>
              <a:chOff x="786" y="2531"/>
              <a:chExt cx="841" cy="463"/>
            </a:xfrm>
          </p:grpSpPr>
          <p:sp>
            <p:nvSpPr>
              <p:cNvPr id="33811" name="Freeform 56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3812" name="Line 56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13" name="Line 56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14" name="Line 56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815" name="Freeform 57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16" name="Freeform 57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17" name="Freeform 57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3818" name="Freeform 57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19" name="Freeform 57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20" name="Freeform 57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821" name="Freeform 57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sp>
        <p:nvSpPr>
          <p:cNvPr id="33799" name="Text Box 578"/>
          <p:cNvSpPr txBox="1">
            <a:spLocks noChangeArrowheads="1"/>
          </p:cNvSpPr>
          <p:nvPr/>
        </p:nvSpPr>
        <p:spPr bwMode="auto">
          <a:xfrm>
            <a:off x="554038" y="4098925"/>
            <a:ext cx="16938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3800" name="Text Box 579"/>
          <p:cNvSpPr txBox="1">
            <a:spLocks noChangeArrowheads="1"/>
          </p:cNvSpPr>
          <p:nvPr/>
        </p:nvSpPr>
        <p:spPr bwMode="auto">
          <a:xfrm>
            <a:off x="5946775" y="5416550"/>
            <a:ext cx="29241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Locations renumbered LocationNum 1, 2, 3</a:t>
            </a:r>
          </a:p>
        </p:txBody>
      </p:sp>
      <p:pic>
        <p:nvPicPr>
          <p:cNvPr id="33801" name="Picture 58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830763" y="4041775"/>
            <a:ext cx="925512" cy="85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802" name="Text Box 13"/>
          <p:cNvSpPr txBox="1">
            <a:spLocks noChangeArrowheads="1"/>
          </p:cNvSpPr>
          <p:nvPr/>
        </p:nvSpPr>
        <p:spPr bwMode="auto">
          <a:xfrm>
            <a:off x="1214438" y="3298825"/>
            <a:ext cx="2041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04628C"/>
                </a:solidFill>
              </a:rPr>
              <a:t>AccountLoc</a:t>
            </a:r>
          </a:p>
        </p:txBody>
      </p:sp>
      <p:sp>
        <p:nvSpPr>
          <p:cNvPr id="33803" name="Text Box 13"/>
          <p:cNvSpPr txBox="1">
            <a:spLocks noChangeArrowheads="1"/>
          </p:cNvSpPr>
          <p:nvPr/>
        </p:nvSpPr>
        <p:spPr bwMode="auto">
          <a:xfrm>
            <a:off x="5283200" y="3298825"/>
            <a:ext cx="2041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D33941"/>
                </a:solidFill>
              </a:rPr>
              <a:t>PolicyLoc</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Location numbering example</a:t>
            </a:r>
          </a:p>
        </p:txBody>
      </p:sp>
      <p:sp>
        <p:nvSpPr>
          <p:cNvPr id="34819" name="Text Box 13"/>
          <p:cNvSpPr txBox="1">
            <a:spLocks noChangeArrowheads="1"/>
          </p:cNvSpPr>
          <p:nvPr/>
        </p:nvSpPr>
        <p:spPr bwMode="auto">
          <a:xfrm>
            <a:off x="654050" y="860425"/>
            <a:ext cx="26463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04628C"/>
                </a:solidFill>
              </a:rPr>
              <a:t>AccountLocation</a:t>
            </a:r>
          </a:p>
        </p:txBody>
      </p:sp>
      <p:sp>
        <p:nvSpPr>
          <p:cNvPr id="34820" name="Text Box 5"/>
          <p:cNvSpPr txBox="1">
            <a:spLocks noChangeArrowheads="1"/>
          </p:cNvSpPr>
          <p:nvPr/>
        </p:nvSpPr>
        <p:spPr bwMode="auto">
          <a:xfrm>
            <a:off x="6342063" y="1487488"/>
            <a:ext cx="24923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Submission Acct </a:t>
            </a:r>
            <a:br>
              <a:rPr lang="en-US">
                <a:solidFill>
                  <a:srgbClr val="04628C"/>
                </a:solidFill>
              </a:rPr>
            </a:br>
            <a:r>
              <a:rPr lang="en-US">
                <a:solidFill>
                  <a:srgbClr val="04628C"/>
                </a:solidFill>
              </a:rPr>
              <a:t>LocationNum 1, 3, 5</a:t>
            </a:r>
          </a:p>
        </p:txBody>
      </p:sp>
      <p:sp>
        <p:nvSpPr>
          <p:cNvPr id="34821" name="Text Box 6"/>
          <p:cNvSpPr txBox="1">
            <a:spLocks noChangeArrowheads="1"/>
          </p:cNvSpPr>
          <p:nvPr/>
        </p:nvSpPr>
        <p:spPr bwMode="auto">
          <a:xfrm>
            <a:off x="6342063" y="3344863"/>
            <a:ext cx="2376487"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Change (remove 2)</a:t>
            </a:r>
            <a:br>
              <a:rPr lang="en-US">
                <a:solidFill>
                  <a:srgbClr val="D33941"/>
                </a:solidFill>
              </a:rPr>
            </a:br>
            <a:r>
              <a:rPr lang="en-US">
                <a:solidFill>
                  <a:srgbClr val="D33941"/>
                </a:solidFill>
              </a:rPr>
              <a:t>LocationNum 1, 3</a:t>
            </a:r>
          </a:p>
        </p:txBody>
      </p:sp>
      <p:sp>
        <p:nvSpPr>
          <p:cNvPr id="34822" name="Text Box 13"/>
          <p:cNvSpPr txBox="1">
            <a:spLocks noChangeArrowheads="1"/>
          </p:cNvSpPr>
          <p:nvPr/>
        </p:nvSpPr>
        <p:spPr bwMode="auto">
          <a:xfrm>
            <a:off x="554038" y="5187950"/>
            <a:ext cx="164465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4823" name="Text Box 8"/>
          <p:cNvSpPr txBox="1">
            <a:spLocks noChangeArrowheads="1"/>
          </p:cNvSpPr>
          <p:nvPr/>
        </p:nvSpPr>
        <p:spPr bwMode="auto">
          <a:xfrm>
            <a:off x="3659188" y="860425"/>
            <a:ext cx="137795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Model time</a:t>
            </a:r>
          </a:p>
        </p:txBody>
      </p:sp>
      <p:sp>
        <p:nvSpPr>
          <p:cNvPr id="34824" name="Text Box 9"/>
          <p:cNvSpPr txBox="1">
            <a:spLocks noChangeArrowheads="1"/>
          </p:cNvSpPr>
          <p:nvPr/>
        </p:nvSpPr>
        <p:spPr bwMode="auto">
          <a:xfrm>
            <a:off x="6342063" y="5019675"/>
            <a:ext cx="2598737"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Renewal renumbers LocationNum 1, 2</a:t>
            </a:r>
          </a:p>
        </p:txBody>
      </p:sp>
      <p:grpSp>
        <p:nvGrpSpPr>
          <p:cNvPr id="34825" name="Group 10"/>
          <p:cNvGrpSpPr>
            <a:grpSpLocks/>
          </p:cNvGrpSpPr>
          <p:nvPr/>
        </p:nvGrpSpPr>
        <p:grpSpPr bwMode="auto">
          <a:xfrm>
            <a:off x="2359025" y="1619250"/>
            <a:ext cx="1195388" cy="995363"/>
            <a:chOff x="758" y="2557"/>
            <a:chExt cx="753" cy="627"/>
          </a:xfrm>
        </p:grpSpPr>
        <p:grpSp>
          <p:nvGrpSpPr>
            <p:cNvPr id="35031" name="Group 11"/>
            <p:cNvGrpSpPr>
              <a:grpSpLocks/>
            </p:cNvGrpSpPr>
            <p:nvPr/>
          </p:nvGrpSpPr>
          <p:grpSpPr bwMode="auto">
            <a:xfrm>
              <a:off x="758" y="2557"/>
              <a:ext cx="753" cy="622"/>
              <a:chOff x="465" y="602"/>
              <a:chExt cx="798" cy="659"/>
            </a:xfrm>
          </p:grpSpPr>
          <p:sp>
            <p:nvSpPr>
              <p:cNvPr id="35092" name="AutoShape 1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5093" name="Rectangle 1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5094" name="Rectangle 1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5095" name="Rectangle 1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5096" name="Rectangle 1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35097" name="Rectangle 1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5098" name="Line 1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099" name="Line 1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5100" name="Group 20"/>
              <p:cNvGrpSpPr>
                <a:grpSpLocks/>
              </p:cNvGrpSpPr>
              <p:nvPr/>
            </p:nvGrpSpPr>
            <p:grpSpPr bwMode="auto">
              <a:xfrm>
                <a:off x="575" y="644"/>
                <a:ext cx="508" cy="139"/>
                <a:chOff x="3046" y="1026"/>
                <a:chExt cx="502" cy="138"/>
              </a:xfrm>
            </p:grpSpPr>
            <p:sp>
              <p:nvSpPr>
                <p:cNvPr id="35101" name="Line 2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102" name="Line 2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103" name="Line 2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104" name="Line 2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105" name="Line 2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106" name="Line 2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107" name="Oval 2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108" name="Freeform 2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109" name="Freeform 2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110" name="Freeform 3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111" name="Freeform 3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35032" name="Group 32"/>
            <p:cNvGrpSpPr>
              <a:grpSpLocks/>
            </p:cNvGrpSpPr>
            <p:nvPr/>
          </p:nvGrpSpPr>
          <p:grpSpPr bwMode="auto">
            <a:xfrm>
              <a:off x="872" y="2736"/>
              <a:ext cx="404" cy="223"/>
              <a:chOff x="786" y="2531"/>
              <a:chExt cx="841" cy="463"/>
            </a:xfrm>
          </p:grpSpPr>
          <p:sp>
            <p:nvSpPr>
              <p:cNvPr id="35081" name="Freeform 3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82" name="Line 3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83" name="Line 3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84" name="Line 3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85" name="Freeform 3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86" name="Freeform 3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87" name="Freeform 3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88" name="Freeform 4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89" name="Freeform 4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90" name="Freeform 4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91" name="Freeform 4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5033" name="Group 44"/>
            <p:cNvGrpSpPr>
              <a:grpSpLocks/>
            </p:cNvGrpSpPr>
            <p:nvPr/>
          </p:nvGrpSpPr>
          <p:grpSpPr bwMode="auto">
            <a:xfrm>
              <a:off x="953" y="2808"/>
              <a:ext cx="404" cy="223"/>
              <a:chOff x="786" y="2531"/>
              <a:chExt cx="841" cy="463"/>
            </a:xfrm>
          </p:grpSpPr>
          <p:sp>
            <p:nvSpPr>
              <p:cNvPr id="35070"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71"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72"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73"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74"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75"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76"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77"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78"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79"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80"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5034" name="Group 56"/>
            <p:cNvGrpSpPr>
              <a:grpSpLocks/>
            </p:cNvGrpSpPr>
            <p:nvPr/>
          </p:nvGrpSpPr>
          <p:grpSpPr bwMode="auto">
            <a:xfrm>
              <a:off x="1026" y="2888"/>
              <a:ext cx="404" cy="223"/>
              <a:chOff x="786" y="2531"/>
              <a:chExt cx="841" cy="463"/>
            </a:xfrm>
          </p:grpSpPr>
          <p:sp>
            <p:nvSpPr>
              <p:cNvPr id="35059"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60"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61"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62"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63"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64"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65"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66"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67"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68"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69"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5035" name="Group 68"/>
            <p:cNvGrpSpPr>
              <a:grpSpLocks/>
            </p:cNvGrpSpPr>
            <p:nvPr/>
          </p:nvGrpSpPr>
          <p:grpSpPr bwMode="auto">
            <a:xfrm>
              <a:off x="1106" y="2961"/>
              <a:ext cx="404" cy="223"/>
              <a:chOff x="786" y="2531"/>
              <a:chExt cx="841" cy="463"/>
            </a:xfrm>
          </p:grpSpPr>
          <p:sp>
            <p:nvSpPr>
              <p:cNvPr id="35048" name="Freeform 6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49" name="Line 7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50" name="Line 7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51" name="Line 7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52" name="Freeform 7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53" name="Freeform 7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54" name="Freeform 7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55" name="Freeform 7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56" name="Freeform 7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57" name="Freeform 7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58" name="Freeform 7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5036" name="Group 80"/>
            <p:cNvGrpSpPr>
              <a:grpSpLocks/>
            </p:cNvGrpSpPr>
            <p:nvPr/>
          </p:nvGrpSpPr>
          <p:grpSpPr bwMode="auto">
            <a:xfrm>
              <a:off x="781" y="2650"/>
              <a:ext cx="404" cy="223"/>
              <a:chOff x="786" y="2531"/>
              <a:chExt cx="841" cy="463"/>
            </a:xfrm>
          </p:grpSpPr>
          <p:sp>
            <p:nvSpPr>
              <p:cNvPr id="35037" name="Freeform 8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38" name="Line 8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39" name="Line 8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40" name="Line 8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41" name="Freeform 8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42" name="Freeform 8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43" name="Freeform 8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44" name="Freeform 8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45" name="Freeform 8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46" name="Freeform 9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47" name="Freeform 9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grpSp>
        <p:nvGrpSpPr>
          <p:cNvPr id="34826" name="Group 92"/>
          <p:cNvGrpSpPr>
            <a:grpSpLocks/>
          </p:cNvGrpSpPr>
          <p:nvPr/>
        </p:nvGrpSpPr>
        <p:grpSpPr bwMode="auto">
          <a:xfrm>
            <a:off x="5400675" y="1562100"/>
            <a:ext cx="785813" cy="857250"/>
            <a:chOff x="3585" y="2347"/>
            <a:chExt cx="555" cy="605"/>
          </a:xfrm>
        </p:grpSpPr>
        <p:sp>
          <p:nvSpPr>
            <p:cNvPr id="34987" name="AutoShape 93"/>
            <p:cNvSpPr>
              <a:spLocks noChangeArrowheads="1"/>
            </p:cNvSpPr>
            <p:nvPr/>
          </p:nvSpPr>
          <p:spPr bwMode="auto">
            <a:xfrm rot="-5400000">
              <a:off x="3560" y="2372"/>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988" name="Freeform 94"/>
            <p:cNvSpPr>
              <a:spLocks/>
            </p:cNvSpPr>
            <p:nvPr/>
          </p:nvSpPr>
          <p:spPr bwMode="auto">
            <a:xfrm>
              <a:off x="3655" y="2567"/>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989" name="Freeform 95"/>
            <p:cNvSpPr>
              <a:spLocks/>
            </p:cNvSpPr>
            <p:nvPr/>
          </p:nvSpPr>
          <p:spPr bwMode="auto">
            <a:xfrm>
              <a:off x="3655" y="2758"/>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990" name="Group 96"/>
            <p:cNvGrpSpPr>
              <a:grpSpLocks/>
            </p:cNvGrpSpPr>
            <p:nvPr/>
          </p:nvGrpSpPr>
          <p:grpSpPr bwMode="auto">
            <a:xfrm>
              <a:off x="3921" y="2647"/>
              <a:ext cx="207" cy="293"/>
              <a:chOff x="2784" y="3210"/>
              <a:chExt cx="523" cy="772"/>
            </a:xfrm>
          </p:grpSpPr>
          <p:sp>
            <p:nvSpPr>
              <p:cNvPr id="35027" name="AutoShape 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5028" name="AutoShape 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5029" name="AutoShape 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5030" name="Oval 1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nvGrpSpPr>
            <p:cNvPr id="34991" name="Group 101"/>
            <p:cNvGrpSpPr>
              <a:grpSpLocks/>
            </p:cNvGrpSpPr>
            <p:nvPr/>
          </p:nvGrpSpPr>
          <p:grpSpPr bwMode="auto">
            <a:xfrm>
              <a:off x="3614" y="2359"/>
              <a:ext cx="404" cy="223"/>
              <a:chOff x="786" y="2531"/>
              <a:chExt cx="841" cy="463"/>
            </a:xfrm>
          </p:grpSpPr>
          <p:sp>
            <p:nvSpPr>
              <p:cNvPr id="35016" name="Freeform 10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17" name="Line 10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18" name="Line 10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19" name="Line 10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20" name="Freeform 10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21" name="Freeform 10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22" name="Freeform 10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23" name="Freeform 10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24" name="Freeform 11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25" name="Freeform 11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26" name="Freeform 11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992" name="Group 113"/>
            <p:cNvGrpSpPr>
              <a:grpSpLocks/>
            </p:cNvGrpSpPr>
            <p:nvPr/>
          </p:nvGrpSpPr>
          <p:grpSpPr bwMode="auto">
            <a:xfrm>
              <a:off x="3614" y="2447"/>
              <a:ext cx="404" cy="223"/>
              <a:chOff x="786" y="2531"/>
              <a:chExt cx="841" cy="463"/>
            </a:xfrm>
          </p:grpSpPr>
          <p:sp>
            <p:nvSpPr>
              <p:cNvPr id="35005" name="Freeform 11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5006" name="Line 11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07" name="Line 11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08" name="Line 11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009" name="Freeform 11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10" name="Freeform 11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11" name="Freeform 12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12" name="Freeform 12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13" name="Freeform 12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14" name="Freeform 12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15" name="Freeform 12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993" name="Group 125"/>
            <p:cNvGrpSpPr>
              <a:grpSpLocks/>
            </p:cNvGrpSpPr>
            <p:nvPr/>
          </p:nvGrpSpPr>
          <p:grpSpPr bwMode="auto">
            <a:xfrm>
              <a:off x="3614" y="2540"/>
              <a:ext cx="404" cy="223"/>
              <a:chOff x="786" y="2531"/>
              <a:chExt cx="841" cy="463"/>
            </a:xfrm>
          </p:grpSpPr>
          <p:sp>
            <p:nvSpPr>
              <p:cNvPr id="34994" name="Freeform 12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95" name="Line 12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96" name="Line 12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97" name="Line 12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98" name="Freeform 13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99" name="Freeform 13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00" name="Freeform 13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5001" name="Freeform 13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02" name="Freeform 13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03" name="Freeform 13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5004" name="Freeform 13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grpSp>
        <p:nvGrpSpPr>
          <p:cNvPr id="34827" name="Group 137"/>
          <p:cNvGrpSpPr>
            <a:grpSpLocks/>
          </p:cNvGrpSpPr>
          <p:nvPr/>
        </p:nvGrpSpPr>
        <p:grpSpPr bwMode="auto">
          <a:xfrm>
            <a:off x="2359025" y="4840288"/>
            <a:ext cx="1195388" cy="995362"/>
            <a:chOff x="758" y="2557"/>
            <a:chExt cx="753" cy="627"/>
          </a:xfrm>
        </p:grpSpPr>
        <p:grpSp>
          <p:nvGrpSpPr>
            <p:cNvPr id="34906" name="Group 138"/>
            <p:cNvGrpSpPr>
              <a:grpSpLocks/>
            </p:cNvGrpSpPr>
            <p:nvPr/>
          </p:nvGrpSpPr>
          <p:grpSpPr bwMode="auto">
            <a:xfrm>
              <a:off x="758" y="2557"/>
              <a:ext cx="753" cy="622"/>
              <a:chOff x="465" y="602"/>
              <a:chExt cx="798" cy="659"/>
            </a:xfrm>
          </p:grpSpPr>
          <p:sp>
            <p:nvSpPr>
              <p:cNvPr id="34967" name="AutoShape 139"/>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4968" name="Rectangle 140"/>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4969" name="Rectangle 141"/>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4970" name="Rectangle 142"/>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4971" name="Rectangle 143"/>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34972" name="Rectangle 144"/>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4973" name="Line 145"/>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974" name="Line 146"/>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4975" name="Group 147"/>
              <p:cNvGrpSpPr>
                <a:grpSpLocks/>
              </p:cNvGrpSpPr>
              <p:nvPr/>
            </p:nvGrpSpPr>
            <p:grpSpPr bwMode="auto">
              <a:xfrm>
                <a:off x="575" y="644"/>
                <a:ext cx="508" cy="139"/>
                <a:chOff x="3046" y="1026"/>
                <a:chExt cx="502" cy="138"/>
              </a:xfrm>
            </p:grpSpPr>
            <p:sp>
              <p:nvSpPr>
                <p:cNvPr id="34976" name="Line 148"/>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977" name="Line 149"/>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978" name="Line 150"/>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979" name="Line 151"/>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980" name="Line 152"/>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981" name="Line 153"/>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982" name="Oval 154"/>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983" name="Freeform 155"/>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984" name="Freeform 156"/>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985" name="Freeform 157"/>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4986" name="Freeform 158"/>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34907" name="Group 159"/>
            <p:cNvGrpSpPr>
              <a:grpSpLocks/>
            </p:cNvGrpSpPr>
            <p:nvPr/>
          </p:nvGrpSpPr>
          <p:grpSpPr bwMode="auto">
            <a:xfrm>
              <a:off x="872" y="2736"/>
              <a:ext cx="404" cy="223"/>
              <a:chOff x="786" y="2531"/>
              <a:chExt cx="841" cy="463"/>
            </a:xfrm>
          </p:grpSpPr>
          <p:sp>
            <p:nvSpPr>
              <p:cNvPr id="34956" name="Freeform 16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57" name="Line 16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58" name="Line 16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59" name="Line 16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60" name="Freeform 16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61" name="Freeform 16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62" name="Freeform 16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63" name="Freeform 16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64" name="Freeform 16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65" name="Freeform 16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66" name="Freeform 17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908" name="Group 171"/>
            <p:cNvGrpSpPr>
              <a:grpSpLocks/>
            </p:cNvGrpSpPr>
            <p:nvPr/>
          </p:nvGrpSpPr>
          <p:grpSpPr bwMode="auto">
            <a:xfrm>
              <a:off x="953" y="2808"/>
              <a:ext cx="404" cy="223"/>
              <a:chOff x="786" y="2531"/>
              <a:chExt cx="841" cy="463"/>
            </a:xfrm>
          </p:grpSpPr>
          <p:sp>
            <p:nvSpPr>
              <p:cNvPr id="34945" name="Freeform 17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46" name="Line 17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47" name="Line 17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48" name="Line 17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49" name="Freeform 17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50" name="Freeform 17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51" name="Freeform 17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52" name="Freeform 17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53" name="Freeform 18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54" name="Freeform 18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55" name="Freeform 18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909" name="Group 183"/>
            <p:cNvGrpSpPr>
              <a:grpSpLocks/>
            </p:cNvGrpSpPr>
            <p:nvPr/>
          </p:nvGrpSpPr>
          <p:grpSpPr bwMode="auto">
            <a:xfrm>
              <a:off x="1026" y="2888"/>
              <a:ext cx="404" cy="223"/>
              <a:chOff x="786" y="2531"/>
              <a:chExt cx="841" cy="463"/>
            </a:xfrm>
          </p:grpSpPr>
          <p:sp>
            <p:nvSpPr>
              <p:cNvPr id="34934" name="Freeform 18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35" name="Line 18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36" name="Line 18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37" name="Line 18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38" name="Freeform 18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39" name="Freeform 18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40" name="Freeform 19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41" name="Freeform 19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42" name="Freeform 19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43" name="Freeform 19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44" name="Freeform 19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910" name="Group 195"/>
            <p:cNvGrpSpPr>
              <a:grpSpLocks/>
            </p:cNvGrpSpPr>
            <p:nvPr/>
          </p:nvGrpSpPr>
          <p:grpSpPr bwMode="auto">
            <a:xfrm>
              <a:off x="1106" y="2961"/>
              <a:ext cx="404" cy="223"/>
              <a:chOff x="786" y="2531"/>
              <a:chExt cx="841" cy="463"/>
            </a:xfrm>
          </p:grpSpPr>
          <p:sp>
            <p:nvSpPr>
              <p:cNvPr id="34923" name="Freeform 19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24" name="Line 19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25" name="Line 19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26" name="Line 19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27" name="Freeform 20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28" name="Freeform 20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29" name="Freeform 20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30" name="Freeform 20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31" name="Freeform 20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32" name="Freeform 20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33" name="Freeform 20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911" name="Group 207"/>
            <p:cNvGrpSpPr>
              <a:grpSpLocks/>
            </p:cNvGrpSpPr>
            <p:nvPr/>
          </p:nvGrpSpPr>
          <p:grpSpPr bwMode="auto">
            <a:xfrm>
              <a:off x="781" y="2650"/>
              <a:ext cx="404" cy="223"/>
              <a:chOff x="786" y="2531"/>
              <a:chExt cx="841" cy="463"/>
            </a:xfrm>
          </p:grpSpPr>
          <p:sp>
            <p:nvSpPr>
              <p:cNvPr id="34912" name="Freeform 20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913" name="Line 20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14" name="Line 21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15" name="Line 21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916" name="Freeform 21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17" name="Freeform 21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18" name="Freeform 21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919" name="Freeform 21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20" name="Freeform 21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21" name="Freeform 21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22" name="Freeform 21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grpSp>
        <p:nvGrpSpPr>
          <p:cNvPr id="34828" name="Group 219"/>
          <p:cNvGrpSpPr>
            <a:grpSpLocks/>
          </p:cNvGrpSpPr>
          <p:nvPr/>
        </p:nvGrpSpPr>
        <p:grpSpPr bwMode="auto">
          <a:xfrm>
            <a:off x="5400675" y="4906963"/>
            <a:ext cx="793750" cy="865187"/>
            <a:chOff x="3393" y="3499"/>
            <a:chExt cx="555" cy="605"/>
          </a:xfrm>
        </p:grpSpPr>
        <p:sp>
          <p:nvSpPr>
            <p:cNvPr id="34874" name="AutoShape 220"/>
            <p:cNvSpPr>
              <a:spLocks noChangeArrowheads="1"/>
            </p:cNvSpPr>
            <p:nvPr/>
          </p:nvSpPr>
          <p:spPr bwMode="auto">
            <a:xfrm rot="-5400000">
              <a:off x="3368" y="3524"/>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75" name="Freeform 221"/>
            <p:cNvSpPr>
              <a:spLocks/>
            </p:cNvSpPr>
            <p:nvPr/>
          </p:nvSpPr>
          <p:spPr bwMode="auto">
            <a:xfrm>
              <a:off x="3463" y="3719"/>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76" name="Freeform 222"/>
            <p:cNvSpPr>
              <a:spLocks/>
            </p:cNvSpPr>
            <p:nvPr/>
          </p:nvSpPr>
          <p:spPr bwMode="auto">
            <a:xfrm>
              <a:off x="3463" y="3910"/>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77" name="Group 223"/>
            <p:cNvGrpSpPr>
              <a:grpSpLocks/>
            </p:cNvGrpSpPr>
            <p:nvPr/>
          </p:nvGrpSpPr>
          <p:grpSpPr bwMode="auto">
            <a:xfrm>
              <a:off x="3729" y="3799"/>
              <a:ext cx="207" cy="293"/>
              <a:chOff x="2784" y="3210"/>
              <a:chExt cx="523" cy="772"/>
            </a:xfrm>
          </p:grpSpPr>
          <p:sp>
            <p:nvSpPr>
              <p:cNvPr id="34902" name="AutoShape 2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4903" name="AutoShape 2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4904" name="AutoShape 2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4905" name="Oval 2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nvGrpSpPr>
            <p:cNvPr id="34878" name="Group 228"/>
            <p:cNvGrpSpPr>
              <a:grpSpLocks/>
            </p:cNvGrpSpPr>
            <p:nvPr/>
          </p:nvGrpSpPr>
          <p:grpSpPr bwMode="auto">
            <a:xfrm>
              <a:off x="3422" y="3511"/>
              <a:ext cx="404" cy="223"/>
              <a:chOff x="786" y="2531"/>
              <a:chExt cx="841" cy="463"/>
            </a:xfrm>
          </p:grpSpPr>
          <p:sp>
            <p:nvSpPr>
              <p:cNvPr id="34891" name="Freeform 22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92" name="Line 23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93" name="Line 23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94" name="Line 23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95" name="Freeform 23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96" name="Freeform 23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97" name="Freeform 23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98" name="Freeform 23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99" name="Freeform 23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00" name="Freeform 23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901" name="Freeform 23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879" name="Group 240"/>
            <p:cNvGrpSpPr>
              <a:grpSpLocks/>
            </p:cNvGrpSpPr>
            <p:nvPr/>
          </p:nvGrpSpPr>
          <p:grpSpPr bwMode="auto">
            <a:xfrm>
              <a:off x="3422" y="3645"/>
              <a:ext cx="404" cy="223"/>
              <a:chOff x="786" y="2531"/>
              <a:chExt cx="841" cy="463"/>
            </a:xfrm>
          </p:grpSpPr>
          <p:sp>
            <p:nvSpPr>
              <p:cNvPr id="34880" name="Freeform 2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81" name="Line 2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82" name="Line 2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83" name="Line 2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84" name="Freeform 2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85" name="Freeform 2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86" name="Freeform 2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87" name="Freeform 2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88" name="Freeform 2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89" name="Freeform 2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90" name="Freeform 2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sp>
        <p:nvSpPr>
          <p:cNvPr id="34829" name="Text Box 252"/>
          <p:cNvSpPr txBox="1">
            <a:spLocks noChangeArrowheads="1"/>
          </p:cNvSpPr>
          <p:nvPr/>
        </p:nvSpPr>
        <p:spPr bwMode="auto">
          <a:xfrm>
            <a:off x="3843338" y="1627188"/>
            <a:ext cx="987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01/01/08</a:t>
            </a:r>
          </a:p>
        </p:txBody>
      </p:sp>
      <p:sp>
        <p:nvSpPr>
          <p:cNvPr id="34830" name="Text Box 253"/>
          <p:cNvSpPr txBox="1">
            <a:spLocks noChangeArrowheads="1"/>
          </p:cNvSpPr>
          <p:nvPr/>
        </p:nvSpPr>
        <p:spPr bwMode="auto">
          <a:xfrm>
            <a:off x="3843338" y="2824163"/>
            <a:ext cx="987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03/01/08</a:t>
            </a:r>
          </a:p>
        </p:txBody>
      </p:sp>
      <p:sp>
        <p:nvSpPr>
          <p:cNvPr id="34831" name="Text Box 254"/>
          <p:cNvSpPr txBox="1">
            <a:spLocks noChangeArrowheads="1"/>
          </p:cNvSpPr>
          <p:nvPr/>
        </p:nvSpPr>
        <p:spPr bwMode="auto">
          <a:xfrm>
            <a:off x="554038" y="1828800"/>
            <a:ext cx="16938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LocationNum </a:t>
            </a:r>
            <a:br>
              <a:rPr lang="en-US">
                <a:solidFill>
                  <a:srgbClr val="04628C"/>
                </a:solidFill>
              </a:rPr>
            </a:br>
            <a:r>
              <a:rPr lang="en-US">
                <a:solidFill>
                  <a:srgbClr val="04628C"/>
                </a:solidFill>
              </a:rPr>
              <a:t>1, 2, 3, 4, 5</a:t>
            </a:r>
          </a:p>
        </p:txBody>
      </p:sp>
      <p:sp>
        <p:nvSpPr>
          <p:cNvPr id="34832" name="Text Box 255"/>
          <p:cNvSpPr txBox="1">
            <a:spLocks noChangeArrowheads="1"/>
          </p:cNvSpPr>
          <p:nvPr/>
        </p:nvSpPr>
        <p:spPr bwMode="auto">
          <a:xfrm>
            <a:off x="6342063" y="2141538"/>
            <a:ext cx="24669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LocationNum 1, 2, 3</a:t>
            </a:r>
          </a:p>
        </p:txBody>
      </p:sp>
      <p:sp>
        <p:nvSpPr>
          <p:cNvPr id="34833" name="Line 256"/>
          <p:cNvSpPr>
            <a:spLocks noChangeShapeType="1"/>
          </p:cNvSpPr>
          <p:nvPr/>
        </p:nvSpPr>
        <p:spPr bwMode="auto">
          <a:xfrm>
            <a:off x="4357688" y="1989138"/>
            <a:ext cx="0" cy="723900"/>
          </a:xfrm>
          <a:prstGeom prst="line">
            <a:avLst/>
          </a:prstGeom>
          <a:noFill/>
          <a:ln w="19050">
            <a:solidFill>
              <a:srgbClr val="D3394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4834" name="Line 257"/>
          <p:cNvSpPr>
            <a:spLocks noChangeShapeType="1"/>
          </p:cNvSpPr>
          <p:nvPr/>
        </p:nvSpPr>
        <p:spPr bwMode="auto">
          <a:xfrm>
            <a:off x="4357688" y="3144838"/>
            <a:ext cx="0" cy="1296987"/>
          </a:xfrm>
          <a:prstGeom prst="line">
            <a:avLst/>
          </a:prstGeom>
          <a:noFill/>
          <a:ln w="19050">
            <a:solidFill>
              <a:srgbClr val="D3394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34835" name="Picture 258"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084763" y="1550988"/>
            <a:ext cx="382587" cy="354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36" name="Text Box 13"/>
          <p:cNvSpPr txBox="1">
            <a:spLocks noChangeArrowheads="1"/>
          </p:cNvSpPr>
          <p:nvPr/>
        </p:nvSpPr>
        <p:spPr bwMode="auto">
          <a:xfrm>
            <a:off x="5902325" y="819150"/>
            <a:ext cx="23971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D33941"/>
                </a:solidFill>
              </a:rPr>
              <a:t>PolicyLocation</a:t>
            </a:r>
          </a:p>
        </p:txBody>
      </p:sp>
      <p:sp>
        <p:nvSpPr>
          <p:cNvPr id="34837" name="Text Box 260"/>
          <p:cNvSpPr txBox="1">
            <a:spLocks noChangeArrowheads="1"/>
          </p:cNvSpPr>
          <p:nvPr/>
        </p:nvSpPr>
        <p:spPr bwMode="auto">
          <a:xfrm>
            <a:off x="3843338" y="4487863"/>
            <a:ext cx="987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06/01/08</a:t>
            </a:r>
          </a:p>
        </p:txBody>
      </p:sp>
      <p:sp>
        <p:nvSpPr>
          <p:cNvPr id="34838" name="Line 261"/>
          <p:cNvSpPr>
            <a:spLocks noChangeShapeType="1"/>
          </p:cNvSpPr>
          <p:nvPr/>
        </p:nvSpPr>
        <p:spPr bwMode="auto">
          <a:xfrm>
            <a:off x="4346575" y="4754563"/>
            <a:ext cx="0" cy="1146175"/>
          </a:xfrm>
          <a:prstGeom prst="line">
            <a:avLst/>
          </a:prstGeom>
          <a:noFill/>
          <a:ln w="19050">
            <a:solidFill>
              <a:srgbClr val="D33941"/>
            </a:solidFill>
            <a:round/>
            <a:headEnd/>
            <a:tailEnd type="arrow"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4839" name="Group 262"/>
          <p:cNvGrpSpPr>
            <a:grpSpLocks/>
          </p:cNvGrpSpPr>
          <p:nvPr/>
        </p:nvGrpSpPr>
        <p:grpSpPr bwMode="auto">
          <a:xfrm>
            <a:off x="5400675" y="3179763"/>
            <a:ext cx="793750" cy="865187"/>
            <a:chOff x="3393" y="3499"/>
            <a:chExt cx="555" cy="605"/>
          </a:xfrm>
        </p:grpSpPr>
        <p:sp>
          <p:nvSpPr>
            <p:cNvPr id="34842" name="AutoShape 263"/>
            <p:cNvSpPr>
              <a:spLocks noChangeArrowheads="1"/>
            </p:cNvSpPr>
            <p:nvPr/>
          </p:nvSpPr>
          <p:spPr bwMode="auto">
            <a:xfrm rot="-5400000">
              <a:off x="3368" y="3524"/>
              <a:ext cx="605" cy="55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4843" name="Freeform 264"/>
            <p:cNvSpPr>
              <a:spLocks/>
            </p:cNvSpPr>
            <p:nvPr/>
          </p:nvSpPr>
          <p:spPr bwMode="auto">
            <a:xfrm>
              <a:off x="3463" y="3719"/>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4844" name="Freeform 265"/>
            <p:cNvSpPr>
              <a:spLocks/>
            </p:cNvSpPr>
            <p:nvPr/>
          </p:nvSpPr>
          <p:spPr bwMode="auto">
            <a:xfrm>
              <a:off x="3463" y="3910"/>
              <a:ext cx="136" cy="16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4845" name="Group 266"/>
            <p:cNvGrpSpPr>
              <a:grpSpLocks/>
            </p:cNvGrpSpPr>
            <p:nvPr/>
          </p:nvGrpSpPr>
          <p:grpSpPr bwMode="auto">
            <a:xfrm>
              <a:off x="3729" y="3799"/>
              <a:ext cx="207" cy="293"/>
              <a:chOff x="2784" y="3210"/>
              <a:chExt cx="523" cy="772"/>
            </a:xfrm>
          </p:grpSpPr>
          <p:sp>
            <p:nvSpPr>
              <p:cNvPr id="34870" name="AutoShape 26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4871" name="AutoShape 26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4872" name="AutoShape 26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4873" name="Oval 27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nvGrpSpPr>
            <p:cNvPr id="34846" name="Group 271"/>
            <p:cNvGrpSpPr>
              <a:grpSpLocks/>
            </p:cNvGrpSpPr>
            <p:nvPr/>
          </p:nvGrpSpPr>
          <p:grpSpPr bwMode="auto">
            <a:xfrm>
              <a:off x="3422" y="3511"/>
              <a:ext cx="404" cy="223"/>
              <a:chOff x="786" y="2531"/>
              <a:chExt cx="841" cy="463"/>
            </a:xfrm>
          </p:grpSpPr>
          <p:sp>
            <p:nvSpPr>
              <p:cNvPr id="34859" name="Freeform 27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60" name="Line 27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61" name="Line 27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62" name="Line 27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63" name="Freeform 27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64" name="Freeform 27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65" name="Freeform 27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66" name="Freeform 27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67" name="Freeform 28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68" name="Freeform 28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69" name="Freeform 28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4847" name="Group 283"/>
            <p:cNvGrpSpPr>
              <a:grpSpLocks/>
            </p:cNvGrpSpPr>
            <p:nvPr/>
          </p:nvGrpSpPr>
          <p:grpSpPr bwMode="auto">
            <a:xfrm>
              <a:off x="3422" y="3645"/>
              <a:ext cx="404" cy="223"/>
              <a:chOff x="786" y="2531"/>
              <a:chExt cx="841" cy="463"/>
            </a:xfrm>
          </p:grpSpPr>
          <p:sp>
            <p:nvSpPr>
              <p:cNvPr id="34848" name="Freeform 284"/>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4849" name="Line 285"/>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50" name="Line 286"/>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51" name="Line 287"/>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52" name="Freeform 288"/>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53" name="Freeform 289"/>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54" name="Freeform 290"/>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4855" name="Freeform 291"/>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56" name="Freeform 292"/>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57" name="Freeform 293"/>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4858" name="Freeform 294"/>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pic>
        <p:nvPicPr>
          <p:cNvPr id="34840" name="Picture 29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084763" y="4897438"/>
            <a:ext cx="384175"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1" name="Picture 29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084763" y="3170238"/>
            <a:ext cx="384175"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LOB specific location types</a:t>
            </a:r>
          </a:p>
        </p:txBody>
      </p:sp>
      <p:sp>
        <p:nvSpPr>
          <p:cNvPr id="35843" name="Rectangle 3"/>
          <p:cNvSpPr>
            <a:spLocks noGrp="1" noChangeArrowheads="1"/>
          </p:cNvSpPr>
          <p:nvPr>
            <p:ph idx="1"/>
          </p:nvPr>
        </p:nvSpPr>
        <p:spPr>
          <a:xfrm>
            <a:off x="519113" y="914400"/>
            <a:ext cx="8318500" cy="1412875"/>
          </a:xfrm>
        </p:spPr>
        <p:txBody>
          <a:bodyPr/>
          <a:lstStyle/>
          <a:p>
            <a:pPr>
              <a:buFont typeface="Arial" charset="0"/>
              <a:buChar char="•"/>
            </a:pPr>
            <a:r>
              <a:rPr lang="en-US" smtClean="0"/>
              <a:t>Subtypes of </a:t>
            </a:r>
            <a:r>
              <a:rPr lang="en-US" i="1" smtClean="0"/>
              <a:t>PolicyLine</a:t>
            </a:r>
            <a:r>
              <a:rPr lang="en-US" smtClean="0"/>
              <a:t> entity have associated location type</a:t>
            </a:r>
          </a:p>
          <a:p>
            <a:pPr>
              <a:buFont typeface="Arial" charset="0"/>
              <a:buChar char="•"/>
            </a:pPr>
            <a:r>
              <a:rPr lang="en-US" smtClean="0"/>
              <a:t>LOB location types have foreign key </a:t>
            </a:r>
            <a:r>
              <a:rPr lang="en-US" i="1" smtClean="0"/>
              <a:t>Location</a:t>
            </a:r>
            <a:r>
              <a:rPr lang="en-US" smtClean="0"/>
              <a:t>, that point to </a:t>
            </a:r>
            <a:r>
              <a:rPr lang="en-US" i="1" smtClean="0"/>
              <a:t>PolicyLocation</a:t>
            </a:r>
          </a:p>
        </p:txBody>
      </p:sp>
      <p:sp>
        <p:nvSpPr>
          <p:cNvPr id="35844" name="AutoShape 8"/>
          <p:cNvSpPr>
            <a:spLocks noChangeArrowheads="1"/>
          </p:cNvSpPr>
          <p:nvPr/>
        </p:nvSpPr>
        <p:spPr bwMode="auto">
          <a:xfrm>
            <a:off x="938213" y="2514600"/>
            <a:ext cx="7439025" cy="350838"/>
          </a:xfrm>
          <a:prstGeom prst="roundRect">
            <a:avLst>
              <a:gd name="adj" fmla="val 16667"/>
            </a:avLst>
          </a:prstGeom>
          <a:solidFill>
            <a:srgbClr val="FF9999"/>
          </a:solidFill>
          <a:ln w="12700" algn="ctr">
            <a:solidFill>
              <a:schemeClr val="bg1"/>
            </a:solidFill>
            <a:round/>
            <a:headEnd/>
            <a:tailEnd/>
          </a:ln>
        </p:spPr>
        <p:txBody>
          <a:bodyPr lIns="0" tIns="0" rIns="0" bIns="0" anchor="ctr">
            <a:spAutoFit/>
          </a:bodyPr>
          <a:lstStyle/>
          <a:p>
            <a:endParaRPr lang="en-US"/>
          </a:p>
        </p:txBody>
      </p:sp>
      <p:sp>
        <p:nvSpPr>
          <p:cNvPr id="35845" name="Text Box 9"/>
          <p:cNvSpPr txBox="1">
            <a:spLocks noChangeArrowheads="1"/>
          </p:cNvSpPr>
          <p:nvPr/>
        </p:nvSpPr>
        <p:spPr bwMode="auto">
          <a:xfrm>
            <a:off x="974725" y="2530475"/>
            <a:ext cx="7396163" cy="304800"/>
          </a:xfrm>
          <a:prstGeom prst="rect">
            <a:avLst/>
          </a:prstGeom>
          <a:solidFill>
            <a:srgbClr val="FF99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Associated Location has foreign key to PolicyLine subtype</a:t>
            </a:r>
          </a:p>
        </p:txBody>
      </p:sp>
      <p:sp>
        <p:nvSpPr>
          <p:cNvPr id="35846" name="Line 28"/>
          <p:cNvSpPr>
            <a:spLocks noChangeShapeType="1"/>
          </p:cNvSpPr>
          <p:nvPr/>
        </p:nvSpPr>
        <p:spPr bwMode="auto">
          <a:xfrm>
            <a:off x="4468813" y="3352800"/>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5847" name="Line 29"/>
          <p:cNvSpPr>
            <a:spLocks noChangeShapeType="1"/>
          </p:cNvSpPr>
          <p:nvPr/>
        </p:nvSpPr>
        <p:spPr bwMode="auto">
          <a:xfrm>
            <a:off x="4478338" y="3841750"/>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5848" name="Group 52"/>
          <p:cNvGrpSpPr>
            <a:grpSpLocks/>
          </p:cNvGrpSpPr>
          <p:nvPr/>
        </p:nvGrpSpPr>
        <p:grpSpPr bwMode="auto">
          <a:xfrm>
            <a:off x="5715000" y="3133725"/>
            <a:ext cx="2590800" cy="1366838"/>
            <a:chOff x="630" y="2229"/>
            <a:chExt cx="1632" cy="861"/>
          </a:xfrm>
        </p:grpSpPr>
        <p:grpSp>
          <p:nvGrpSpPr>
            <p:cNvPr id="35859" name="Group 25"/>
            <p:cNvGrpSpPr>
              <a:grpSpLocks/>
            </p:cNvGrpSpPr>
            <p:nvPr/>
          </p:nvGrpSpPr>
          <p:grpSpPr bwMode="auto">
            <a:xfrm>
              <a:off x="638" y="2229"/>
              <a:ext cx="1624" cy="221"/>
              <a:chOff x="3305" y="1898"/>
              <a:chExt cx="1624" cy="221"/>
            </a:xfrm>
          </p:grpSpPr>
          <p:sp>
            <p:nvSpPr>
              <p:cNvPr id="35866" name="AutoShape 25"/>
              <p:cNvSpPr>
                <a:spLocks noChangeArrowheads="1"/>
              </p:cNvSpPr>
              <p:nvPr/>
            </p:nvSpPr>
            <p:spPr bwMode="auto">
              <a:xfrm>
                <a:off x="3305" y="1898"/>
                <a:ext cx="1624"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7" name="Text Box 26"/>
              <p:cNvSpPr txBox="1">
                <a:spLocks noChangeArrowheads="1"/>
              </p:cNvSpPr>
              <p:nvPr/>
            </p:nvSpPr>
            <p:spPr bwMode="auto">
              <a:xfrm>
                <a:off x="3316" y="1913"/>
                <a:ext cx="1601"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BOPLocation</a:t>
                </a:r>
              </a:p>
            </p:txBody>
          </p:sp>
        </p:grpSp>
        <p:grpSp>
          <p:nvGrpSpPr>
            <p:cNvPr id="35860" name="Group 24"/>
            <p:cNvGrpSpPr>
              <a:grpSpLocks/>
            </p:cNvGrpSpPr>
            <p:nvPr/>
          </p:nvGrpSpPr>
          <p:grpSpPr bwMode="auto">
            <a:xfrm>
              <a:off x="630" y="2547"/>
              <a:ext cx="1631" cy="221"/>
              <a:chOff x="3206" y="2368"/>
              <a:chExt cx="1631" cy="221"/>
            </a:xfrm>
          </p:grpSpPr>
          <p:sp>
            <p:nvSpPr>
              <p:cNvPr id="35864" name="AutoShape 28"/>
              <p:cNvSpPr>
                <a:spLocks noChangeArrowheads="1"/>
              </p:cNvSpPr>
              <p:nvPr/>
            </p:nvSpPr>
            <p:spPr bwMode="auto">
              <a:xfrm>
                <a:off x="3206" y="2368"/>
                <a:ext cx="1631"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5" name="Text Box 29"/>
              <p:cNvSpPr txBox="1">
                <a:spLocks noChangeArrowheads="1"/>
              </p:cNvSpPr>
              <p:nvPr/>
            </p:nvSpPr>
            <p:spPr bwMode="auto">
              <a:xfrm>
                <a:off x="3224" y="2383"/>
                <a:ext cx="1601"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CPLocation</a:t>
                </a:r>
              </a:p>
            </p:txBody>
          </p:sp>
        </p:grpSp>
        <p:grpSp>
          <p:nvGrpSpPr>
            <p:cNvPr id="35861" name="Group 44"/>
            <p:cNvGrpSpPr>
              <a:grpSpLocks/>
            </p:cNvGrpSpPr>
            <p:nvPr/>
          </p:nvGrpSpPr>
          <p:grpSpPr bwMode="auto">
            <a:xfrm>
              <a:off x="630" y="2869"/>
              <a:ext cx="1631" cy="221"/>
              <a:chOff x="3206" y="2368"/>
              <a:chExt cx="1631" cy="221"/>
            </a:xfrm>
          </p:grpSpPr>
          <p:sp>
            <p:nvSpPr>
              <p:cNvPr id="35862" name="AutoShape 28"/>
              <p:cNvSpPr>
                <a:spLocks noChangeArrowheads="1"/>
              </p:cNvSpPr>
              <p:nvPr/>
            </p:nvSpPr>
            <p:spPr bwMode="auto">
              <a:xfrm>
                <a:off x="3206" y="2368"/>
                <a:ext cx="1631"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63" name="Text Box 29"/>
              <p:cNvSpPr txBox="1">
                <a:spLocks noChangeArrowheads="1"/>
              </p:cNvSpPr>
              <p:nvPr/>
            </p:nvSpPr>
            <p:spPr bwMode="auto">
              <a:xfrm>
                <a:off x="3224" y="2383"/>
                <a:ext cx="1601"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IMLocation</a:t>
                </a:r>
              </a:p>
            </p:txBody>
          </p:sp>
        </p:grpSp>
      </p:grpSp>
      <p:grpSp>
        <p:nvGrpSpPr>
          <p:cNvPr id="35849" name="Group 27"/>
          <p:cNvGrpSpPr>
            <a:grpSpLocks/>
          </p:cNvGrpSpPr>
          <p:nvPr/>
        </p:nvGrpSpPr>
        <p:grpSpPr bwMode="auto">
          <a:xfrm>
            <a:off x="974725" y="3109913"/>
            <a:ext cx="3251200" cy="350837"/>
            <a:chOff x="3482" y="2501"/>
            <a:chExt cx="1718" cy="221"/>
          </a:xfrm>
        </p:grpSpPr>
        <p:sp>
          <p:nvSpPr>
            <p:cNvPr id="35857" name="AutoShape 22"/>
            <p:cNvSpPr>
              <a:spLocks noChangeArrowheads="1"/>
            </p:cNvSpPr>
            <p:nvPr/>
          </p:nvSpPr>
          <p:spPr bwMode="auto">
            <a:xfrm>
              <a:off x="3482" y="2501"/>
              <a:ext cx="1718" cy="221"/>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pPr algn="l"/>
              <a:endParaRPr lang="en-US"/>
            </a:p>
          </p:txBody>
        </p:sp>
        <p:sp>
          <p:nvSpPr>
            <p:cNvPr id="35858" name="Text Box 23"/>
            <p:cNvSpPr txBox="1">
              <a:spLocks noChangeArrowheads="1"/>
            </p:cNvSpPr>
            <p:nvPr/>
          </p:nvSpPr>
          <p:spPr bwMode="auto">
            <a:xfrm>
              <a:off x="3508" y="2517"/>
              <a:ext cx="1663" cy="192"/>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BusinessOwnersLine</a:t>
              </a:r>
            </a:p>
          </p:txBody>
        </p:sp>
      </p:grpSp>
      <p:grpSp>
        <p:nvGrpSpPr>
          <p:cNvPr id="35850" name="Group 30"/>
          <p:cNvGrpSpPr>
            <a:grpSpLocks/>
          </p:cNvGrpSpPr>
          <p:nvPr/>
        </p:nvGrpSpPr>
        <p:grpSpPr bwMode="auto">
          <a:xfrm>
            <a:off x="963613" y="3625850"/>
            <a:ext cx="3314700" cy="350838"/>
            <a:chOff x="3223" y="2826"/>
            <a:chExt cx="1971" cy="210"/>
          </a:xfrm>
        </p:grpSpPr>
        <p:sp>
          <p:nvSpPr>
            <p:cNvPr id="35855" name="AutoShape 31"/>
            <p:cNvSpPr>
              <a:spLocks noChangeArrowheads="1"/>
            </p:cNvSpPr>
            <p:nvPr/>
          </p:nvSpPr>
          <p:spPr bwMode="auto">
            <a:xfrm>
              <a:off x="3223" y="2826"/>
              <a:ext cx="1971" cy="21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56" name="Text Box 32"/>
            <p:cNvSpPr txBox="1">
              <a:spLocks noChangeArrowheads="1"/>
            </p:cNvSpPr>
            <p:nvPr/>
          </p:nvSpPr>
          <p:spPr bwMode="auto">
            <a:xfrm>
              <a:off x="3234" y="2836"/>
              <a:ext cx="1902" cy="183"/>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CommercialPropertyLine</a:t>
              </a:r>
            </a:p>
          </p:txBody>
        </p:sp>
      </p:grpSp>
      <p:grpSp>
        <p:nvGrpSpPr>
          <p:cNvPr id="35851" name="Group 47"/>
          <p:cNvGrpSpPr>
            <a:grpSpLocks/>
          </p:cNvGrpSpPr>
          <p:nvPr/>
        </p:nvGrpSpPr>
        <p:grpSpPr bwMode="auto">
          <a:xfrm>
            <a:off x="963613" y="4137025"/>
            <a:ext cx="3282950" cy="350838"/>
            <a:chOff x="3223" y="2826"/>
            <a:chExt cx="1971" cy="210"/>
          </a:xfrm>
        </p:grpSpPr>
        <p:sp>
          <p:nvSpPr>
            <p:cNvPr id="35853" name="AutoShape 31"/>
            <p:cNvSpPr>
              <a:spLocks noChangeArrowheads="1"/>
            </p:cNvSpPr>
            <p:nvPr/>
          </p:nvSpPr>
          <p:spPr bwMode="auto">
            <a:xfrm>
              <a:off x="3223" y="2826"/>
              <a:ext cx="1971" cy="21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5854" name="Text Box 32"/>
            <p:cNvSpPr txBox="1">
              <a:spLocks noChangeArrowheads="1"/>
            </p:cNvSpPr>
            <p:nvPr/>
          </p:nvSpPr>
          <p:spPr bwMode="auto">
            <a:xfrm>
              <a:off x="3233" y="2836"/>
              <a:ext cx="1903" cy="183"/>
            </a:xfrm>
            <a:prstGeom prst="rect">
              <a:avLst/>
            </a:prstGeom>
            <a:solidFill>
              <a:srgbClr val="FFCC9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InlandMarineLine</a:t>
              </a:r>
            </a:p>
          </p:txBody>
        </p:sp>
      </p:grpSp>
      <p:sp>
        <p:nvSpPr>
          <p:cNvPr id="35852" name="Line 50"/>
          <p:cNvSpPr>
            <a:spLocks noChangeShapeType="1"/>
          </p:cNvSpPr>
          <p:nvPr/>
        </p:nvSpPr>
        <p:spPr bwMode="auto">
          <a:xfrm>
            <a:off x="4478338" y="4352925"/>
            <a:ext cx="819150" cy="0"/>
          </a:xfrm>
          <a:prstGeom prst="line">
            <a:avLst/>
          </a:prstGeom>
          <a:noFill/>
          <a:ln w="19050">
            <a:solidFill>
              <a:srgbClr val="04628C"/>
            </a:solidFill>
            <a:round/>
            <a:headEnd/>
            <a:tailEnd type="arrow"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Creating a new account location</a:t>
            </a:r>
          </a:p>
        </p:txBody>
      </p:sp>
      <p:sp>
        <p:nvSpPr>
          <p:cNvPr id="36867" name="Rectangle 3"/>
          <p:cNvSpPr>
            <a:spLocks noGrp="1" noChangeArrowheads="1"/>
          </p:cNvSpPr>
          <p:nvPr>
            <p:ph idx="1"/>
          </p:nvPr>
        </p:nvSpPr>
        <p:spPr>
          <a:xfrm>
            <a:off x="519113" y="792163"/>
            <a:ext cx="8318500" cy="1433512"/>
          </a:xfrm>
        </p:spPr>
        <p:txBody>
          <a:bodyPr/>
          <a:lstStyle/>
          <a:p>
            <a:pPr>
              <a:buFont typeface="Arial" charset="0"/>
              <a:buChar char="•"/>
            </a:pPr>
            <a:r>
              <a:rPr lang="en-US" smtClean="0"/>
              <a:t>To add a new AccountLocation to the account, call </a:t>
            </a:r>
            <a:r>
              <a:rPr lang="en-US" smtClean="0">
                <a:solidFill>
                  <a:srgbClr val="D33941"/>
                </a:solidFill>
              </a:rPr>
              <a:t>newLocation() </a:t>
            </a:r>
            <a:r>
              <a:rPr lang="en-US" smtClean="0"/>
              <a:t>method on Account</a:t>
            </a:r>
          </a:p>
          <a:p>
            <a:pPr>
              <a:buFont typeface="Arial" charset="0"/>
              <a:buChar char="•"/>
            </a:pPr>
            <a:r>
              <a:rPr lang="en-US" smtClean="0"/>
              <a:t>Returns the AccountLocation created</a:t>
            </a:r>
          </a:p>
          <a:p>
            <a:pPr>
              <a:buFont typeface="Wingdings 3" pitchFamily="18" charset="2"/>
              <a:buNone/>
            </a:pPr>
            <a:endParaRPr lang="en-US" smtClean="0">
              <a:solidFill>
                <a:srgbClr val="FF0000"/>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7937" y="2160587"/>
            <a:ext cx="7969899" cy="4240213"/>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36870" name="Rounded Rectangle 4"/>
          <p:cNvSpPr>
            <a:spLocks noChangeArrowheads="1"/>
          </p:cNvSpPr>
          <p:nvPr/>
        </p:nvSpPr>
        <p:spPr bwMode="auto">
          <a:xfrm>
            <a:off x="1562100" y="5276850"/>
            <a:ext cx="4244934" cy="2381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lgn="ctr"/>
            <a:endParaRPr lang="en-US"/>
          </a:p>
        </p:txBody>
      </p:sp>
      <p:cxnSp>
        <p:nvCxnSpPr>
          <p:cNvPr id="36871" name="Straight Connector 6"/>
          <p:cNvCxnSpPr>
            <a:cxnSpLocks noChangeShapeType="1"/>
            <a:stCxn id="3" idx="2"/>
          </p:cNvCxnSpPr>
          <p:nvPr/>
        </p:nvCxnSpPr>
        <p:spPr bwMode="auto">
          <a:xfrm flipH="1">
            <a:off x="4073525" y="3761737"/>
            <a:ext cx="165966" cy="295913"/>
          </a:xfrm>
          <a:prstGeom prst="line">
            <a:avLst/>
          </a:prstGeom>
          <a:noFill/>
          <a:ln w="19050" algn="ctr">
            <a:solidFill>
              <a:srgbClr val="D33941"/>
            </a:solidFill>
            <a:round/>
            <a:headEnd/>
            <a:tailEnd/>
          </a:ln>
          <a:extLst>
            <a:ext uri="{909E8E84-426E-40DD-AFC4-6F175D3DCCD1}">
              <a14:hiddenFill xmlns:a14="http://schemas.microsoft.com/office/drawing/2010/main" xmlns="">
                <a:noFill/>
              </a14:hiddenFill>
            </a:ext>
          </a:extLst>
        </p:spPr>
      </p:cxnSp>
      <p:sp>
        <p:nvSpPr>
          <p:cNvPr id="3" name="Rounded Rectangle 2"/>
          <p:cNvSpPr/>
          <p:nvPr/>
        </p:nvSpPr>
        <p:spPr bwMode="auto">
          <a:xfrm>
            <a:off x="1864426" y="3525200"/>
            <a:ext cx="4750130" cy="23653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Creating a new policy location</a:t>
            </a:r>
          </a:p>
        </p:txBody>
      </p:sp>
      <p:sp>
        <p:nvSpPr>
          <p:cNvPr id="37891" name="Rectangle 3"/>
          <p:cNvSpPr>
            <a:spLocks noGrp="1" noChangeArrowheads="1"/>
          </p:cNvSpPr>
          <p:nvPr>
            <p:ph idx="1"/>
          </p:nvPr>
        </p:nvSpPr>
        <p:spPr>
          <a:xfrm>
            <a:off x="519113" y="763588"/>
            <a:ext cx="8318500" cy="5486400"/>
          </a:xfrm>
        </p:spPr>
        <p:txBody>
          <a:bodyPr/>
          <a:lstStyle/>
          <a:p>
            <a:pPr>
              <a:buFont typeface="Arial" charset="0"/>
              <a:buChar char="•"/>
            </a:pPr>
            <a:r>
              <a:rPr lang="en-US" dirty="0" smtClean="0"/>
              <a:t>Add a new </a:t>
            </a:r>
            <a:r>
              <a:rPr lang="en-US" dirty="0" err="1" smtClean="0"/>
              <a:t>PolicyLocation</a:t>
            </a:r>
            <a:r>
              <a:rPr lang="en-US" dirty="0" smtClean="0"/>
              <a:t> using </a:t>
            </a:r>
            <a:r>
              <a:rPr lang="en-US" dirty="0" err="1" smtClean="0"/>
              <a:t>newLocation</a:t>
            </a:r>
            <a:r>
              <a:rPr lang="en-US" dirty="0" smtClean="0"/>
              <a:t> method on PolicyPeriod</a:t>
            </a:r>
          </a:p>
          <a:p>
            <a:pPr lvl="1"/>
            <a:r>
              <a:rPr lang="en-US" dirty="0" err="1" smtClean="0">
                <a:solidFill>
                  <a:srgbClr val="D33941"/>
                </a:solidFill>
              </a:rPr>
              <a:t>newLocation</a:t>
            </a:r>
            <a:r>
              <a:rPr lang="en-US" dirty="0" smtClean="0">
                <a:solidFill>
                  <a:srgbClr val="D33941"/>
                </a:solidFill>
              </a:rPr>
              <a:t>() </a:t>
            </a:r>
            <a:r>
              <a:rPr lang="en-US" dirty="0" smtClean="0"/>
              <a:t>or</a:t>
            </a:r>
          </a:p>
          <a:p>
            <a:pPr lvl="1"/>
            <a:r>
              <a:rPr lang="en-US" dirty="0" err="1" smtClean="0">
                <a:solidFill>
                  <a:srgbClr val="D33941"/>
                </a:solidFill>
              </a:rPr>
              <a:t>newLocation</a:t>
            </a:r>
            <a:r>
              <a:rPr lang="en-US" dirty="0" smtClean="0">
                <a:solidFill>
                  <a:srgbClr val="D33941"/>
                </a:solidFill>
              </a:rPr>
              <a:t>(</a:t>
            </a:r>
            <a:r>
              <a:rPr lang="en-US" dirty="0" err="1" smtClean="0">
                <a:solidFill>
                  <a:srgbClr val="D33941"/>
                </a:solidFill>
              </a:rPr>
              <a:t>AccountLocation</a:t>
            </a:r>
            <a:r>
              <a:rPr lang="en-US" dirty="0" smtClean="0">
                <a:solidFill>
                  <a:srgbClr val="D33941"/>
                </a:solidFill>
              </a:rPr>
              <a:t> </a:t>
            </a:r>
            <a:r>
              <a:rPr lang="en-US" i="1" dirty="0" err="1" smtClean="0">
                <a:solidFill>
                  <a:srgbClr val="04628C"/>
                </a:solidFill>
              </a:rPr>
              <a:t>acctLoc</a:t>
            </a:r>
            <a:r>
              <a:rPr lang="en-US" dirty="0" smtClean="0">
                <a:solidFill>
                  <a:srgbClr val="D33941"/>
                </a:solidFill>
              </a:rPr>
              <a:t>)</a:t>
            </a:r>
            <a:br>
              <a:rPr lang="en-US" dirty="0" smtClean="0">
                <a:solidFill>
                  <a:srgbClr val="D33941"/>
                </a:solidFill>
              </a:rPr>
            </a:br>
            <a:r>
              <a:rPr lang="en-US" dirty="0" smtClean="0"/>
              <a:t>where: </a:t>
            </a:r>
            <a:r>
              <a:rPr lang="en-US" dirty="0" smtClean="0">
                <a:solidFill>
                  <a:schemeClr val="accent1"/>
                </a:solidFill>
              </a:rPr>
              <a:t/>
            </a:r>
            <a:br>
              <a:rPr lang="en-US" dirty="0" smtClean="0">
                <a:solidFill>
                  <a:schemeClr val="accent1"/>
                </a:solidFill>
              </a:rPr>
            </a:br>
            <a:r>
              <a:rPr lang="en-US" dirty="0" smtClean="0">
                <a:solidFill>
                  <a:schemeClr val="accent1"/>
                </a:solidFill>
              </a:rPr>
              <a:t>	</a:t>
            </a:r>
            <a:r>
              <a:rPr lang="en-US" i="1" dirty="0" err="1" smtClean="0">
                <a:solidFill>
                  <a:srgbClr val="04628C"/>
                </a:solidFill>
              </a:rPr>
              <a:t>acctLoc</a:t>
            </a:r>
            <a:r>
              <a:rPr lang="en-US" dirty="0" smtClean="0">
                <a:solidFill>
                  <a:schemeClr val="accent1"/>
                </a:solidFill>
              </a:rPr>
              <a:t> </a:t>
            </a:r>
            <a:r>
              <a:rPr lang="en-US" dirty="0" smtClean="0"/>
              <a:t>- existing </a:t>
            </a:r>
            <a:r>
              <a:rPr lang="en-US" dirty="0" err="1" smtClean="0"/>
              <a:t>AccountLocation</a:t>
            </a:r>
            <a:r>
              <a:rPr lang="en-US" dirty="0" smtClean="0"/>
              <a:t> to which the new 	policy location is associated with</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44459" y="3428999"/>
            <a:ext cx="7514853" cy="280554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Rounded Rectangle 1"/>
          <p:cNvSpPr/>
          <p:nvPr/>
        </p:nvSpPr>
        <p:spPr bwMode="auto">
          <a:xfrm>
            <a:off x="2505693" y="5023264"/>
            <a:ext cx="5953619" cy="34438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Lesson objectives review</a:t>
            </a:r>
          </a:p>
        </p:txBody>
      </p:sp>
      <p:sp>
        <p:nvSpPr>
          <p:cNvPr id="38915"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contacts and locations</a:t>
            </a:r>
          </a:p>
          <a:p>
            <a:pPr lvl="1" eaLnBrk="1" hangingPunct="1"/>
            <a:r>
              <a:rPr lang="en-US" smtClean="0"/>
              <a:t>Configure contact roles</a:t>
            </a:r>
          </a:p>
        </p:txBody>
      </p:sp>
      <p:sp>
        <p:nvSpPr>
          <p:cNvPr id="38916"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smtClean="0"/>
              <a:t>Review questions</a:t>
            </a:r>
          </a:p>
        </p:txBody>
      </p:sp>
      <p:sp>
        <p:nvSpPr>
          <p:cNvPr id="39939" name="Rectangle 45"/>
          <p:cNvSpPr>
            <a:spLocks noGrp="1" noChangeArrowheads="1"/>
          </p:cNvSpPr>
          <p:nvPr>
            <p:ph idx="1"/>
          </p:nvPr>
        </p:nvSpPr>
        <p:spPr/>
        <p:txBody>
          <a:bodyPr/>
          <a:lstStyle/>
          <a:p>
            <a:pPr marL="457200" indent="-457200">
              <a:buFont typeface="Webdings" pitchFamily="18" charset="2"/>
              <a:buAutoNum type="arabicPeriod"/>
            </a:pPr>
            <a:r>
              <a:rPr lang="en-US" smtClean="0"/>
              <a:t>Name the plugin that maps the AccountContactRole to the PolicyContactRole.</a:t>
            </a:r>
          </a:p>
          <a:p>
            <a:pPr marL="457200" indent="-457200">
              <a:buFont typeface="Webdings" pitchFamily="18" charset="2"/>
              <a:buAutoNum type="arabicPeriod"/>
            </a:pPr>
            <a:r>
              <a:rPr lang="en-US" smtClean="0"/>
              <a:t>Name the types of contact patterns available that occur in the base configuration of PolicyCenter.</a:t>
            </a:r>
          </a:p>
          <a:p>
            <a:pPr marL="457200" indent="-457200">
              <a:buFont typeface="Webdings" pitchFamily="18" charset="2"/>
              <a:buAutoNum type="arabicPeriod"/>
            </a:pPr>
            <a:r>
              <a:rPr lang="en-US" smtClean="0"/>
              <a:t>What is LocationNum?</a:t>
            </a:r>
          </a:p>
          <a:p>
            <a:pPr marL="457200" indent="-457200">
              <a:buFont typeface="Webdings" pitchFamily="18" charset="2"/>
              <a:buAutoNum type="arabicPeriod"/>
            </a:pPr>
            <a:r>
              <a:rPr lang="en-US" smtClean="0"/>
              <a:t>How are locations numbered between accounts and policies?</a:t>
            </a:r>
          </a:p>
          <a:p>
            <a:pPr marL="457200" indent="-457200">
              <a:buFont typeface="Webdings" pitchFamily="18" charset="2"/>
              <a:buAutoNum type="arabicPeriod"/>
            </a:pPr>
            <a:r>
              <a:rPr lang="en-US" smtClean="0"/>
              <a:t>Which lines of business in the base configuration have extendable location related entities?</a:t>
            </a:r>
          </a:p>
          <a:p>
            <a:pPr marL="457200" indent="-457200">
              <a:buFont typeface="Webdings"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xmlns="" val="8416837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6147" name="Rectangle 3"/>
          <p:cNvSpPr>
            <a:spLocks noGrp="1" noChangeArrowheads="1"/>
          </p:cNvSpPr>
          <p:nvPr>
            <p:ph type="title"/>
          </p:nvPr>
        </p:nvSpPr>
        <p:spPr/>
        <p:txBody>
          <a:bodyPr/>
          <a:lstStyle/>
          <a:p>
            <a:pPr eaLnBrk="1" hangingPunct="1"/>
            <a:r>
              <a:rPr lang="en-US" smtClean="0"/>
              <a:t>Review: Account data model</a:t>
            </a:r>
          </a:p>
        </p:txBody>
      </p:sp>
      <p:sp>
        <p:nvSpPr>
          <p:cNvPr id="6148" name="Line 4"/>
          <p:cNvSpPr>
            <a:spLocks noChangeShapeType="1"/>
          </p:cNvSpPr>
          <p:nvPr/>
        </p:nvSpPr>
        <p:spPr bwMode="auto">
          <a:xfrm>
            <a:off x="900113" y="3749675"/>
            <a:ext cx="749617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6149"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6150"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1"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2"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6153" name="Text Box 9"/>
          <p:cNvSpPr txBox="1">
            <a:spLocks noChangeArrowheads="1"/>
          </p:cNvSpPr>
          <p:nvPr/>
        </p:nvSpPr>
        <p:spPr bwMode="auto">
          <a:xfrm>
            <a:off x="5256213" y="14446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account</a:t>
            </a:r>
          </a:p>
        </p:txBody>
      </p:sp>
      <p:grpSp>
        <p:nvGrpSpPr>
          <p:cNvPr id="6154" name="Group 10"/>
          <p:cNvGrpSpPr>
            <a:grpSpLocks/>
          </p:cNvGrpSpPr>
          <p:nvPr/>
        </p:nvGrpSpPr>
        <p:grpSpPr bwMode="auto">
          <a:xfrm>
            <a:off x="3867150" y="1023938"/>
            <a:ext cx="1279525" cy="1055687"/>
            <a:chOff x="465" y="602"/>
            <a:chExt cx="798" cy="659"/>
          </a:xfrm>
        </p:grpSpPr>
        <p:sp>
          <p:nvSpPr>
            <p:cNvPr id="6292"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6293"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6294"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6295"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6296"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6297"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6298"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99"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6300" name="Group 19"/>
            <p:cNvGrpSpPr>
              <a:grpSpLocks/>
            </p:cNvGrpSpPr>
            <p:nvPr/>
          </p:nvGrpSpPr>
          <p:grpSpPr bwMode="auto">
            <a:xfrm>
              <a:off x="575" y="644"/>
              <a:ext cx="508" cy="139"/>
              <a:chOff x="3046" y="1026"/>
              <a:chExt cx="502" cy="138"/>
            </a:xfrm>
          </p:grpSpPr>
          <p:sp>
            <p:nvSpPr>
              <p:cNvPr id="6301"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02"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03"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04"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05"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06"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07"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308"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309"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310"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311"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6155" name="Text Box 31"/>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activity</a:t>
            </a:r>
          </a:p>
        </p:txBody>
      </p:sp>
      <p:sp>
        <p:nvSpPr>
          <p:cNvPr id="6156" name="Line 32"/>
          <p:cNvSpPr>
            <a:spLocks noChangeShapeType="1"/>
          </p:cNvSpPr>
          <p:nvPr/>
        </p:nvSpPr>
        <p:spPr bwMode="auto">
          <a:xfrm>
            <a:off x="7153275"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6157" name="Text Box 33"/>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D33941"/>
                </a:solidFill>
              </a:rPr>
              <a:t>contact</a:t>
            </a:r>
          </a:p>
        </p:txBody>
      </p:sp>
      <p:sp>
        <p:nvSpPr>
          <p:cNvPr id="6158" name="Text Box 34"/>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location</a:t>
            </a:r>
          </a:p>
        </p:txBody>
      </p:sp>
      <p:sp>
        <p:nvSpPr>
          <p:cNvPr id="6159" name="Line 35"/>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6160" name="AutoShape 36"/>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1" name="AutoShape 37"/>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2" name="AutoShape 38"/>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6163" name="Line 39"/>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6164" name="Group 40"/>
          <p:cNvGrpSpPr>
            <a:grpSpLocks/>
          </p:cNvGrpSpPr>
          <p:nvPr/>
        </p:nvGrpSpPr>
        <p:grpSpPr bwMode="auto">
          <a:xfrm>
            <a:off x="1455738" y="4287838"/>
            <a:ext cx="1335087" cy="735012"/>
            <a:chOff x="786" y="2531"/>
            <a:chExt cx="841" cy="463"/>
          </a:xfrm>
        </p:grpSpPr>
        <p:sp>
          <p:nvSpPr>
            <p:cNvPr id="6281" name="Freeform 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6282" name="Line 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83" name="Line 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84" name="Line 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85" name="Freeform 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86" name="Freeform 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287" name="Freeform 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88" name="Freeform 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89" name="Freeform 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90" name="Freeform 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91" name="Freeform 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6165" name="Group 52"/>
          <p:cNvGrpSpPr>
            <a:grpSpLocks/>
          </p:cNvGrpSpPr>
          <p:nvPr/>
        </p:nvGrpSpPr>
        <p:grpSpPr bwMode="auto">
          <a:xfrm>
            <a:off x="1479550" y="4940300"/>
            <a:ext cx="1335088" cy="735013"/>
            <a:chOff x="786" y="2531"/>
            <a:chExt cx="841" cy="463"/>
          </a:xfrm>
        </p:grpSpPr>
        <p:sp>
          <p:nvSpPr>
            <p:cNvPr id="6270" name="Freeform 5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6271" name="Line 5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72" name="Line 5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73" name="Line 5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74" name="Freeform 5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75" name="Freeform 5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276" name="Freeform 5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77" name="Freeform 6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78" name="Freeform 6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79" name="Freeform 6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80" name="Freeform 6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6166" name="Text Box 64"/>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a:t>
            </a:r>
          </a:p>
        </p:txBody>
      </p:sp>
      <p:grpSp>
        <p:nvGrpSpPr>
          <p:cNvPr id="6167" name="Group 65"/>
          <p:cNvGrpSpPr>
            <a:grpSpLocks/>
          </p:cNvGrpSpPr>
          <p:nvPr/>
        </p:nvGrpSpPr>
        <p:grpSpPr bwMode="auto">
          <a:xfrm>
            <a:off x="2317750" y="1350963"/>
            <a:ext cx="706438" cy="909637"/>
            <a:chOff x="2634" y="2618"/>
            <a:chExt cx="538" cy="692"/>
          </a:xfrm>
        </p:grpSpPr>
        <p:sp>
          <p:nvSpPr>
            <p:cNvPr id="6258" name="AutoShape 6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6259" name="Freeform 6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260" name="Freeform 6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261" name="Rectangle 6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262" name="Rectangle 7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263" name="Oval 7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4" name="Oval 7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5" name="Oval 7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6" name="Oval 7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67" name="Freeform 7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68" name="Freeform 7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69" name="Freeform 7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6168" name="Line 78"/>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6169" name="Group 79"/>
          <p:cNvGrpSpPr>
            <a:grpSpLocks/>
          </p:cNvGrpSpPr>
          <p:nvPr/>
        </p:nvGrpSpPr>
        <p:grpSpPr bwMode="auto">
          <a:xfrm>
            <a:off x="5389563" y="4206875"/>
            <a:ext cx="690562" cy="877888"/>
            <a:chOff x="2401" y="425"/>
            <a:chExt cx="907" cy="1154"/>
          </a:xfrm>
        </p:grpSpPr>
        <p:sp>
          <p:nvSpPr>
            <p:cNvPr id="6252"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53"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54"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55"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56" name="Freeform 84"/>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57"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6170" name="Group 86"/>
          <p:cNvGrpSpPr>
            <a:grpSpLocks/>
          </p:cNvGrpSpPr>
          <p:nvPr/>
        </p:nvGrpSpPr>
        <p:grpSpPr bwMode="auto">
          <a:xfrm>
            <a:off x="6630988" y="4281488"/>
            <a:ext cx="784225" cy="884237"/>
            <a:chOff x="2874" y="421"/>
            <a:chExt cx="723" cy="815"/>
          </a:xfrm>
        </p:grpSpPr>
        <p:sp>
          <p:nvSpPr>
            <p:cNvPr id="6246" name="AutoShape 87"/>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47" name="Line 88"/>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48" name="Line 89"/>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49" name="Line 90"/>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50" name="Line 91"/>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51" name="Freeform 92"/>
            <p:cNvSpPr>
              <a:spLocks/>
            </p:cNvSpPr>
            <p:nvPr/>
          </p:nvSpPr>
          <p:spPr bwMode="auto">
            <a:xfrm>
              <a:off x="2969" y="466"/>
              <a:ext cx="520" cy="235"/>
            </a:xfrm>
            <a:custGeom>
              <a:avLst/>
              <a:gdLst>
                <a:gd name="T0" fmla="*/ 0 w 609"/>
                <a:gd name="T1" fmla="*/ 13 h 275"/>
                <a:gd name="T2" fmla="*/ 4 w 609"/>
                <a:gd name="T3" fmla="*/ 4 h 275"/>
                <a:gd name="T4" fmla="*/ 5 w 609"/>
                <a:gd name="T5" fmla="*/ 15 h 275"/>
                <a:gd name="T6" fmla="*/ 6 w 609"/>
                <a:gd name="T7" fmla="*/ 8 h 275"/>
                <a:gd name="T8" fmla="*/ 8 w 609"/>
                <a:gd name="T9" fmla="*/ 15 h 275"/>
                <a:gd name="T10" fmla="*/ 9 w 609"/>
                <a:gd name="T11" fmla="*/ 3 h 275"/>
                <a:gd name="T12" fmla="*/ 12 w 609"/>
                <a:gd name="T13" fmla="*/ 9 h 275"/>
                <a:gd name="T14" fmla="*/ 17 w 609"/>
                <a:gd name="T15" fmla="*/ 8 h 275"/>
                <a:gd name="T16" fmla="*/ 19 w 609"/>
                <a:gd name="T17" fmla="*/ 13 h 275"/>
                <a:gd name="T18" fmla="*/ 22 w 609"/>
                <a:gd name="T19" fmla="*/ 11 h 275"/>
                <a:gd name="T20" fmla="*/ 27 w 609"/>
                <a:gd name="T21" fmla="*/ 9 h 275"/>
                <a:gd name="T22" fmla="*/ 32 w 609"/>
                <a:gd name="T23" fmla="*/ 14 h 275"/>
                <a:gd name="T24" fmla="*/ 36 w 609"/>
                <a:gd name="T25" fmla="*/ 1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6171" name="Group 93"/>
          <p:cNvGrpSpPr>
            <a:grpSpLocks/>
          </p:cNvGrpSpPr>
          <p:nvPr/>
        </p:nvGrpSpPr>
        <p:grpSpPr bwMode="auto">
          <a:xfrm>
            <a:off x="7950200" y="4260850"/>
            <a:ext cx="712788" cy="635000"/>
            <a:chOff x="2322" y="507"/>
            <a:chExt cx="1203" cy="1071"/>
          </a:xfrm>
        </p:grpSpPr>
        <p:sp>
          <p:nvSpPr>
            <p:cNvPr id="6237"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6238"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6239"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6240"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41"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42"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43"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44"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45"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6172" name="Group 103"/>
          <p:cNvGrpSpPr>
            <a:grpSpLocks/>
          </p:cNvGrpSpPr>
          <p:nvPr/>
        </p:nvGrpSpPr>
        <p:grpSpPr bwMode="auto">
          <a:xfrm>
            <a:off x="5541963" y="4359275"/>
            <a:ext cx="690562" cy="877888"/>
            <a:chOff x="2401" y="425"/>
            <a:chExt cx="907" cy="1154"/>
          </a:xfrm>
        </p:grpSpPr>
        <p:sp>
          <p:nvSpPr>
            <p:cNvPr id="6231" name="Rectangle 10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32" name="Line 10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33" name="Line 10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34" name="Rectangle 10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35" name="Freeform 108"/>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36" name="Line 10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6173" name="Group 110"/>
          <p:cNvGrpSpPr>
            <a:grpSpLocks/>
          </p:cNvGrpSpPr>
          <p:nvPr/>
        </p:nvGrpSpPr>
        <p:grpSpPr bwMode="auto">
          <a:xfrm>
            <a:off x="5694363" y="4527550"/>
            <a:ext cx="690562" cy="877888"/>
            <a:chOff x="2401" y="425"/>
            <a:chExt cx="907" cy="1154"/>
          </a:xfrm>
        </p:grpSpPr>
        <p:sp>
          <p:nvSpPr>
            <p:cNvPr id="6225" name="Rectangle 11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6226" name="Line 11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27" name="Line 11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28" name="Rectangle 11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6229" name="Freeform 115"/>
            <p:cNvSpPr>
              <a:spLocks/>
            </p:cNvSpPr>
            <p:nvPr/>
          </p:nvSpPr>
          <p:spPr bwMode="auto">
            <a:xfrm>
              <a:off x="2643" y="789"/>
              <a:ext cx="309" cy="257"/>
            </a:xfrm>
            <a:custGeom>
              <a:avLst/>
              <a:gdLst>
                <a:gd name="T0" fmla="*/ 18327 w 234"/>
                <a:gd name="T1" fmla="*/ 0 h 195"/>
                <a:gd name="T2" fmla="*/ 4069 w 234"/>
                <a:gd name="T3" fmla="*/ 5961 h 195"/>
                <a:gd name="T4" fmla="*/ 0 w 234"/>
                <a:gd name="T5" fmla="*/ 28104 h 195"/>
                <a:gd name="T6" fmla="*/ 26855 w 234"/>
                <a:gd name="T7" fmla="*/ 28104 h 195"/>
                <a:gd name="T8" fmla="*/ 34892 w 234"/>
                <a:gd name="T9" fmla="*/ 15918 h 195"/>
                <a:gd name="T10" fmla="*/ 183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6230" name="Line 11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
        <p:nvSpPr>
          <p:cNvPr id="6174" name="Text Box 117"/>
          <p:cNvSpPr txBox="1">
            <a:spLocks noChangeArrowheads="1"/>
          </p:cNvSpPr>
          <p:nvPr/>
        </p:nvSpPr>
        <p:spPr bwMode="auto">
          <a:xfrm>
            <a:off x="6538913" y="3968750"/>
            <a:ext cx="12382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document</a:t>
            </a:r>
          </a:p>
        </p:txBody>
      </p:sp>
      <p:grpSp>
        <p:nvGrpSpPr>
          <p:cNvPr id="6175" name="Group 118"/>
          <p:cNvGrpSpPr>
            <a:grpSpLocks/>
          </p:cNvGrpSpPr>
          <p:nvPr/>
        </p:nvGrpSpPr>
        <p:grpSpPr bwMode="auto">
          <a:xfrm>
            <a:off x="6934200" y="4733925"/>
            <a:ext cx="784225" cy="884238"/>
            <a:chOff x="2874" y="421"/>
            <a:chExt cx="723" cy="815"/>
          </a:xfrm>
        </p:grpSpPr>
        <p:sp>
          <p:nvSpPr>
            <p:cNvPr id="6219" name="AutoShape 119"/>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20" name="Line 120"/>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21" name="Line 121"/>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22" name="Line 122"/>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23" name="Line 123"/>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24" name="Freeform 124"/>
            <p:cNvSpPr>
              <a:spLocks/>
            </p:cNvSpPr>
            <p:nvPr/>
          </p:nvSpPr>
          <p:spPr bwMode="auto">
            <a:xfrm>
              <a:off x="2969" y="466"/>
              <a:ext cx="520" cy="235"/>
            </a:xfrm>
            <a:custGeom>
              <a:avLst/>
              <a:gdLst>
                <a:gd name="T0" fmla="*/ 0 w 609"/>
                <a:gd name="T1" fmla="*/ 13 h 275"/>
                <a:gd name="T2" fmla="*/ 4 w 609"/>
                <a:gd name="T3" fmla="*/ 4 h 275"/>
                <a:gd name="T4" fmla="*/ 5 w 609"/>
                <a:gd name="T5" fmla="*/ 15 h 275"/>
                <a:gd name="T6" fmla="*/ 6 w 609"/>
                <a:gd name="T7" fmla="*/ 8 h 275"/>
                <a:gd name="T8" fmla="*/ 8 w 609"/>
                <a:gd name="T9" fmla="*/ 15 h 275"/>
                <a:gd name="T10" fmla="*/ 9 w 609"/>
                <a:gd name="T11" fmla="*/ 3 h 275"/>
                <a:gd name="T12" fmla="*/ 12 w 609"/>
                <a:gd name="T13" fmla="*/ 9 h 275"/>
                <a:gd name="T14" fmla="*/ 17 w 609"/>
                <a:gd name="T15" fmla="*/ 8 h 275"/>
                <a:gd name="T16" fmla="*/ 19 w 609"/>
                <a:gd name="T17" fmla="*/ 13 h 275"/>
                <a:gd name="T18" fmla="*/ 22 w 609"/>
                <a:gd name="T19" fmla="*/ 11 h 275"/>
                <a:gd name="T20" fmla="*/ 27 w 609"/>
                <a:gd name="T21" fmla="*/ 9 h 275"/>
                <a:gd name="T22" fmla="*/ 32 w 609"/>
                <a:gd name="T23" fmla="*/ 14 h 275"/>
                <a:gd name="T24" fmla="*/ 36 w 609"/>
                <a:gd name="T25" fmla="*/ 1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6176" name="Text Box 125"/>
          <p:cNvSpPr txBox="1">
            <a:spLocks noChangeArrowheads="1"/>
          </p:cNvSpPr>
          <p:nvPr/>
        </p:nvSpPr>
        <p:spPr bwMode="auto">
          <a:xfrm>
            <a:off x="8021638" y="3968750"/>
            <a:ext cx="7572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note</a:t>
            </a:r>
          </a:p>
        </p:txBody>
      </p:sp>
      <p:sp>
        <p:nvSpPr>
          <p:cNvPr id="6177" name="Line 126"/>
          <p:cNvSpPr>
            <a:spLocks noChangeShapeType="1"/>
          </p:cNvSpPr>
          <p:nvPr/>
        </p:nvSpPr>
        <p:spPr bwMode="auto">
          <a:xfrm>
            <a:off x="8378825" y="3736975"/>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6178" name="Group 127"/>
          <p:cNvGrpSpPr>
            <a:grpSpLocks/>
          </p:cNvGrpSpPr>
          <p:nvPr/>
        </p:nvGrpSpPr>
        <p:grpSpPr bwMode="auto">
          <a:xfrm>
            <a:off x="8213725" y="4413250"/>
            <a:ext cx="712788" cy="635000"/>
            <a:chOff x="2322" y="507"/>
            <a:chExt cx="1203" cy="1071"/>
          </a:xfrm>
        </p:grpSpPr>
        <p:sp>
          <p:nvSpPr>
            <p:cNvPr id="6210" name="Freeform 128"/>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6211" name="Oval 129"/>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6212" name="Freeform 130"/>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6213" name="Line 131"/>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214" name="Freeform 132"/>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15" name="Freeform 133"/>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16" name="Freeform 134"/>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17" name="Freeform 135"/>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218" name="Oval 136"/>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6179" name="Text Box 137"/>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participant</a:t>
            </a:r>
          </a:p>
        </p:txBody>
      </p:sp>
      <p:sp>
        <p:nvSpPr>
          <p:cNvPr id="6180" name="Line 138"/>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6181" name="Text Box 139"/>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6182" name="Line 140"/>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6183" name="Group 141"/>
          <p:cNvGrpSpPr>
            <a:grpSpLocks/>
          </p:cNvGrpSpPr>
          <p:nvPr/>
        </p:nvGrpSpPr>
        <p:grpSpPr bwMode="auto">
          <a:xfrm>
            <a:off x="3074988" y="4829175"/>
            <a:ext cx="687387" cy="774700"/>
            <a:chOff x="2324" y="435"/>
            <a:chExt cx="933" cy="1052"/>
          </a:xfrm>
        </p:grpSpPr>
        <p:sp>
          <p:nvSpPr>
            <p:cNvPr id="6201" name="AutoShape 14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202" name="Freeform 14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03" name="Freeform 14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204" name="Freeform 14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205" name="Group 146"/>
            <p:cNvGrpSpPr>
              <a:grpSpLocks/>
            </p:cNvGrpSpPr>
            <p:nvPr/>
          </p:nvGrpSpPr>
          <p:grpSpPr bwMode="auto">
            <a:xfrm>
              <a:off x="2889" y="957"/>
              <a:ext cx="348" cy="510"/>
              <a:chOff x="2784" y="3210"/>
              <a:chExt cx="523" cy="772"/>
            </a:xfrm>
          </p:grpSpPr>
          <p:sp>
            <p:nvSpPr>
              <p:cNvPr id="6206" name="AutoShape 1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6207" name="AutoShape 1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6208" name="AutoShape 1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6209" name="Oval 1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6184" name="Group 151"/>
          <p:cNvGrpSpPr>
            <a:grpSpLocks/>
          </p:cNvGrpSpPr>
          <p:nvPr/>
        </p:nvGrpSpPr>
        <p:grpSpPr bwMode="auto">
          <a:xfrm>
            <a:off x="3327400" y="5197475"/>
            <a:ext cx="687388" cy="774700"/>
            <a:chOff x="2324" y="435"/>
            <a:chExt cx="933" cy="1052"/>
          </a:xfrm>
        </p:grpSpPr>
        <p:sp>
          <p:nvSpPr>
            <p:cNvPr id="6192" name="AutoShape 15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6193" name="Freeform 15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4" name="Freeform 15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6195" name="Freeform 15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6196" name="Group 156"/>
            <p:cNvGrpSpPr>
              <a:grpSpLocks/>
            </p:cNvGrpSpPr>
            <p:nvPr/>
          </p:nvGrpSpPr>
          <p:grpSpPr bwMode="auto">
            <a:xfrm>
              <a:off x="2889" y="957"/>
              <a:ext cx="348" cy="510"/>
              <a:chOff x="2784" y="3210"/>
              <a:chExt cx="523" cy="772"/>
            </a:xfrm>
          </p:grpSpPr>
          <p:sp>
            <p:nvSpPr>
              <p:cNvPr id="6197" name="AutoShape 15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6198" name="AutoShape 15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6199" name="AutoShape 15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6200" name="Oval 16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6185" name="Text Box 161"/>
          <p:cNvSpPr txBox="1">
            <a:spLocks noChangeArrowheads="1"/>
          </p:cNvSpPr>
          <p:nvPr/>
        </p:nvSpPr>
        <p:spPr bwMode="auto">
          <a:xfrm>
            <a:off x="4183063" y="3978275"/>
            <a:ext cx="113188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trans-</a:t>
            </a:r>
            <a:br>
              <a:rPr lang="en-US" sz="1800">
                <a:solidFill>
                  <a:schemeClr val="bg1"/>
                </a:solidFill>
              </a:rPr>
            </a:br>
            <a:r>
              <a:rPr lang="en-US" sz="1800">
                <a:solidFill>
                  <a:schemeClr val="bg1"/>
                </a:solidFill>
              </a:rPr>
              <a:t>actions</a:t>
            </a:r>
          </a:p>
        </p:txBody>
      </p:sp>
      <p:pic>
        <p:nvPicPr>
          <p:cNvPr id="6186" name="Picture 162"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87" name="Line 163"/>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6188" name="Picture 164"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89" name="Picture 16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90" name="Picture 16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91" name="Picture 167"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Contacts on an account</a:t>
            </a:r>
          </a:p>
        </p:txBody>
      </p:sp>
      <p:sp>
        <p:nvSpPr>
          <p:cNvPr id="7172" name="Rectangle 3"/>
          <p:cNvSpPr>
            <a:spLocks noGrp="1" noChangeArrowheads="1"/>
          </p:cNvSpPr>
          <p:nvPr>
            <p:ph idx="1"/>
          </p:nvPr>
        </p:nvSpPr>
        <p:spPr>
          <a:xfrm>
            <a:off x="519113" y="914400"/>
            <a:ext cx="6807200" cy="5486400"/>
          </a:xfrm>
        </p:spPr>
        <p:txBody>
          <a:bodyPr/>
          <a:lstStyle/>
          <a:p>
            <a:pPr>
              <a:buFont typeface="Arial" charset="0"/>
              <a:buChar char="•"/>
            </a:pPr>
            <a:r>
              <a:rPr lang="en-US" smtClean="0"/>
              <a:t>Account File Contacts page lists all contacts on an account</a:t>
            </a:r>
          </a:p>
        </p:txBody>
      </p:sp>
      <p:grpSp>
        <p:nvGrpSpPr>
          <p:cNvPr id="7181" name="Group 47"/>
          <p:cNvGrpSpPr>
            <a:grpSpLocks/>
          </p:cNvGrpSpPr>
          <p:nvPr/>
        </p:nvGrpSpPr>
        <p:grpSpPr bwMode="auto">
          <a:xfrm>
            <a:off x="7334250" y="138113"/>
            <a:ext cx="1136650" cy="938212"/>
            <a:chOff x="4620" y="87"/>
            <a:chExt cx="716" cy="591"/>
          </a:xfrm>
        </p:grpSpPr>
        <p:grpSp>
          <p:nvGrpSpPr>
            <p:cNvPr id="7182" name="Group 26"/>
            <p:cNvGrpSpPr>
              <a:grpSpLocks/>
            </p:cNvGrpSpPr>
            <p:nvPr/>
          </p:nvGrpSpPr>
          <p:grpSpPr bwMode="auto">
            <a:xfrm>
              <a:off x="4620" y="87"/>
              <a:ext cx="716" cy="591"/>
              <a:chOff x="465" y="602"/>
              <a:chExt cx="798" cy="659"/>
            </a:xfrm>
          </p:grpSpPr>
          <p:sp>
            <p:nvSpPr>
              <p:cNvPr id="7184" name="AutoShape 27"/>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185" name="Rectangle 28"/>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186" name="Rectangle 29"/>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7187" name="Rectangle 30"/>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7188" name="Rectangle 31"/>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7189" name="Rectangle 32"/>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190" name="Line 33"/>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1" name="Line 34"/>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7192" name="Group 35"/>
              <p:cNvGrpSpPr>
                <a:grpSpLocks/>
              </p:cNvGrpSpPr>
              <p:nvPr/>
            </p:nvGrpSpPr>
            <p:grpSpPr bwMode="auto">
              <a:xfrm>
                <a:off x="575" y="644"/>
                <a:ext cx="508" cy="139"/>
                <a:chOff x="3046" y="1026"/>
                <a:chExt cx="502" cy="138"/>
              </a:xfrm>
            </p:grpSpPr>
            <p:sp>
              <p:nvSpPr>
                <p:cNvPr id="7193" name="Line 36"/>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4" name="Line 37"/>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5" name="Line 38"/>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6" name="Line 39"/>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7" name="Line 40"/>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8" name="Line 41"/>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99" name="Oval 42"/>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00" name="Freeform 43"/>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01" name="Freeform 44"/>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02" name="Freeform 45"/>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03" name="Freeform 46"/>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7183" name="AutoShape 25"/>
            <p:cNvSpPr>
              <a:spLocks noChangeArrowheads="1"/>
            </p:cNvSpPr>
            <p:nvPr/>
          </p:nvSpPr>
          <p:spPr bwMode="auto">
            <a:xfrm>
              <a:off x="4786" y="294"/>
              <a:ext cx="317" cy="324"/>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pic>
        <p:nvPicPr>
          <p:cNvPr id="1028" name="Picture 4" descr="C:\Users\kshukla\AppData\Local\Temp\SNAGHTML673b5c7f.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6257" y="1670050"/>
            <a:ext cx="8528520" cy="4459288"/>
          </a:xfrm>
          <a:prstGeom prst="rect">
            <a:avLst/>
          </a:prstGeom>
          <a:noFill/>
          <a:ln>
            <a:solidFill>
              <a:schemeClr val="bg1"/>
            </a:solidFill>
          </a:ln>
          <a:extLst>
            <a:ext uri="{909E8E84-426E-40DD-AFC4-6F175D3DCCD1}">
              <a14:hiddenFill xmlns:a14="http://schemas.microsoft.com/office/drawing/2010/main" xmlns="">
                <a:solidFill>
                  <a:srgbClr val="FFFFFF"/>
                </a:solidFill>
              </a14:hiddenFill>
            </a:ext>
          </a:extLst>
        </p:spPr>
      </p:pic>
      <p:sp>
        <p:nvSpPr>
          <p:cNvPr id="7173" name="Text Box 11"/>
          <p:cNvSpPr txBox="1">
            <a:spLocks noChangeArrowheads="1"/>
          </p:cNvSpPr>
          <p:nvPr/>
        </p:nvSpPr>
        <p:spPr bwMode="auto">
          <a:xfrm>
            <a:off x="5994676" y="3476625"/>
            <a:ext cx="1646237" cy="304800"/>
          </a:xfrm>
          <a:prstGeom prst="rect">
            <a:avLst/>
          </a:prstGeom>
          <a:solidFill>
            <a:schemeClr val="tx1"/>
          </a:solid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66FF"/>
                </a:solidFill>
              </a:rPr>
              <a:t>Contacts list</a:t>
            </a:r>
          </a:p>
        </p:txBody>
      </p:sp>
      <p:sp>
        <p:nvSpPr>
          <p:cNvPr id="7174" name="Text Box 13"/>
          <p:cNvSpPr txBox="1">
            <a:spLocks noChangeArrowheads="1"/>
          </p:cNvSpPr>
          <p:nvPr/>
        </p:nvSpPr>
        <p:spPr bwMode="auto">
          <a:xfrm>
            <a:off x="5551488" y="5519738"/>
            <a:ext cx="2701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9900"/>
                </a:solidFill>
              </a:rPr>
              <a:t>Detail view of contact selected at the top</a:t>
            </a:r>
          </a:p>
        </p:txBody>
      </p:sp>
      <p:sp>
        <p:nvSpPr>
          <p:cNvPr id="7176" name="Rectangle 15"/>
          <p:cNvSpPr>
            <a:spLocks noChangeArrowheads="1"/>
          </p:cNvSpPr>
          <p:nvPr/>
        </p:nvSpPr>
        <p:spPr bwMode="auto">
          <a:xfrm>
            <a:off x="2143125" y="5178425"/>
            <a:ext cx="6505202" cy="965200"/>
          </a:xfrm>
          <a:prstGeom prst="rect">
            <a:avLst/>
          </a:prstGeom>
          <a:noFill/>
          <a:ln w="19050"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7177" name="Text Box 16"/>
          <p:cNvSpPr txBox="1">
            <a:spLocks noChangeArrowheads="1"/>
          </p:cNvSpPr>
          <p:nvPr/>
        </p:nvSpPr>
        <p:spPr bwMode="auto">
          <a:xfrm>
            <a:off x="5203825" y="5216525"/>
            <a:ext cx="33353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3300"/>
                </a:solidFill>
              </a:rPr>
              <a:t>Tabs display related details</a:t>
            </a:r>
          </a:p>
        </p:txBody>
      </p:sp>
      <p:sp>
        <p:nvSpPr>
          <p:cNvPr id="7178" name="Rectangle 17"/>
          <p:cNvSpPr>
            <a:spLocks noChangeArrowheads="1"/>
          </p:cNvSpPr>
          <p:nvPr/>
        </p:nvSpPr>
        <p:spPr bwMode="auto">
          <a:xfrm>
            <a:off x="2116931" y="4849813"/>
            <a:ext cx="6531396" cy="279400"/>
          </a:xfrm>
          <a:prstGeom prst="rect">
            <a:avLst/>
          </a:prstGeom>
          <a:noFill/>
          <a:ln w="19050" algn="ctr">
            <a:solidFill>
              <a:srgbClr val="D33941"/>
            </a:solidFill>
            <a:miter lim="800000"/>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7179" name="AutoShape 22"/>
          <p:cNvSpPr>
            <a:spLocks noChangeArrowheads="1"/>
          </p:cNvSpPr>
          <p:nvPr/>
        </p:nvSpPr>
        <p:spPr bwMode="auto">
          <a:xfrm>
            <a:off x="363538" y="3052763"/>
            <a:ext cx="1322387" cy="2667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7180" name="AutoShape 23"/>
          <p:cNvSpPr>
            <a:spLocks noChangeArrowheads="1"/>
          </p:cNvSpPr>
          <p:nvPr/>
        </p:nvSpPr>
        <p:spPr bwMode="auto">
          <a:xfrm>
            <a:off x="2633663" y="1687513"/>
            <a:ext cx="1731962" cy="266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 name="Rectangle 1"/>
          <p:cNvSpPr/>
          <p:nvPr/>
        </p:nvSpPr>
        <p:spPr bwMode="auto">
          <a:xfrm>
            <a:off x="2133599" y="3457575"/>
            <a:ext cx="6771177" cy="1349375"/>
          </a:xfrm>
          <a:prstGeom prst="rect">
            <a:avLst/>
          </a:prstGeom>
          <a:noFill/>
          <a:ln w="19050" algn="ctr">
            <a:solidFill>
              <a:srgbClr val="00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933950" y="4276725"/>
            <a:ext cx="1219200" cy="5302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Contacts on a policy</a:t>
            </a:r>
          </a:p>
        </p:txBody>
      </p:sp>
      <p:sp>
        <p:nvSpPr>
          <p:cNvPr id="8195" name="Rectangle 3"/>
          <p:cNvSpPr>
            <a:spLocks noGrp="1" noChangeArrowheads="1"/>
          </p:cNvSpPr>
          <p:nvPr>
            <p:ph idx="1"/>
          </p:nvPr>
        </p:nvSpPr>
        <p:spPr>
          <a:xfrm>
            <a:off x="519113" y="914400"/>
            <a:ext cx="7158037" cy="5486400"/>
          </a:xfrm>
        </p:spPr>
        <p:txBody>
          <a:bodyPr/>
          <a:lstStyle/>
          <a:p>
            <a:pPr>
              <a:buFont typeface="Arial" charset="0"/>
              <a:buChar char="•"/>
            </a:pPr>
            <a:r>
              <a:rPr lang="en-US" smtClean="0"/>
              <a:t>Policy may have some or all of the Account contacts</a:t>
            </a:r>
          </a:p>
        </p:txBody>
      </p:sp>
      <p:grpSp>
        <p:nvGrpSpPr>
          <p:cNvPr id="8199" name="Group 20"/>
          <p:cNvGrpSpPr>
            <a:grpSpLocks/>
          </p:cNvGrpSpPr>
          <p:nvPr/>
        </p:nvGrpSpPr>
        <p:grpSpPr bwMode="auto">
          <a:xfrm>
            <a:off x="7666038" y="120650"/>
            <a:ext cx="847725" cy="955675"/>
            <a:chOff x="4293" y="133"/>
            <a:chExt cx="534" cy="602"/>
          </a:xfrm>
        </p:grpSpPr>
        <p:grpSp>
          <p:nvGrpSpPr>
            <p:cNvPr id="8200" name="Group 19"/>
            <p:cNvGrpSpPr>
              <a:grpSpLocks/>
            </p:cNvGrpSpPr>
            <p:nvPr/>
          </p:nvGrpSpPr>
          <p:grpSpPr bwMode="auto">
            <a:xfrm>
              <a:off x="4293" y="133"/>
              <a:ext cx="534" cy="602"/>
              <a:chOff x="4293" y="133"/>
              <a:chExt cx="433" cy="488"/>
            </a:xfrm>
          </p:grpSpPr>
          <p:sp>
            <p:nvSpPr>
              <p:cNvPr id="8202" name="AutoShape 10"/>
              <p:cNvSpPr>
                <a:spLocks noChangeArrowheads="1"/>
              </p:cNvSpPr>
              <p:nvPr/>
            </p:nvSpPr>
            <p:spPr bwMode="auto">
              <a:xfrm rot="-5400000">
                <a:off x="4266" y="160"/>
                <a:ext cx="488" cy="4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3" name="Freeform 12"/>
              <p:cNvSpPr>
                <a:spLocks/>
              </p:cNvSpPr>
              <p:nvPr/>
            </p:nvSpPr>
            <p:spPr bwMode="auto">
              <a:xfrm>
                <a:off x="4348" y="311"/>
                <a:ext cx="106" cy="1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4" name="Freeform 13"/>
              <p:cNvSpPr>
                <a:spLocks/>
              </p:cNvSpPr>
              <p:nvPr/>
            </p:nvSpPr>
            <p:spPr bwMode="auto">
              <a:xfrm>
                <a:off x="4348" y="465"/>
                <a:ext cx="106" cy="1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5" name="Group 14"/>
              <p:cNvGrpSpPr>
                <a:grpSpLocks/>
              </p:cNvGrpSpPr>
              <p:nvPr/>
            </p:nvGrpSpPr>
            <p:grpSpPr bwMode="auto">
              <a:xfrm>
                <a:off x="4555" y="375"/>
                <a:ext cx="162" cy="237"/>
                <a:chOff x="2784" y="3210"/>
                <a:chExt cx="523" cy="772"/>
              </a:xfrm>
            </p:grpSpPr>
            <p:sp>
              <p:nvSpPr>
                <p:cNvPr id="8206" name="AutoShape 1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8207" name="AutoShape 1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8208" name="AutoShape 1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8209" name="Oval 1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1" name="AutoShape 8"/>
            <p:cNvSpPr>
              <a:spLocks noChangeArrowheads="1"/>
            </p:cNvSpPr>
            <p:nvPr/>
          </p:nvSpPr>
          <p:spPr bwMode="auto">
            <a:xfrm>
              <a:off x="4318" y="154"/>
              <a:ext cx="232" cy="237"/>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7860" y="1722438"/>
            <a:ext cx="7516336" cy="459263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8197" name="AutoShape 6"/>
          <p:cNvSpPr>
            <a:spLocks noChangeArrowheads="1"/>
          </p:cNvSpPr>
          <p:nvPr/>
        </p:nvSpPr>
        <p:spPr bwMode="auto">
          <a:xfrm>
            <a:off x="6829425" y="1741488"/>
            <a:ext cx="1455738" cy="2555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8198" name="Text Box 7"/>
          <p:cNvSpPr txBox="1">
            <a:spLocks noChangeArrowheads="1"/>
          </p:cNvSpPr>
          <p:nvPr/>
        </p:nvSpPr>
        <p:spPr bwMode="auto">
          <a:xfrm>
            <a:off x="3876675" y="2090738"/>
            <a:ext cx="2962275"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D33941"/>
                </a:solidFill>
              </a:rPr>
              <a:t>Two contacts from account are on this policy</a:t>
            </a:r>
          </a:p>
        </p:txBody>
      </p:sp>
      <p:sp>
        <p:nvSpPr>
          <p:cNvPr id="2" name="Rounded Rectangle 1"/>
          <p:cNvSpPr/>
          <p:nvPr/>
        </p:nvSpPr>
        <p:spPr bwMode="auto">
          <a:xfrm>
            <a:off x="2495550" y="3048000"/>
            <a:ext cx="1057275" cy="5524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H="1">
            <a:off x="3429001" y="2367737"/>
            <a:ext cx="676274" cy="680263"/>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Lesson outline</a:t>
            </a:r>
          </a:p>
        </p:txBody>
      </p:sp>
      <p:sp>
        <p:nvSpPr>
          <p:cNvPr id="921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Contacts overview</a:t>
            </a:r>
          </a:p>
          <a:p>
            <a:pPr>
              <a:lnSpc>
                <a:spcPct val="150000"/>
              </a:lnSpc>
              <a:buFont typeface="Arial" charset="0"/>
              <a:buChar char="•"/>
            </a:pPr>
            <a:r>
              <a:rPr lang="en-US" sz="2800" smtClean="0"/>
              <a:t>Extending the contact data model</a:t>
            </a:r>
          </a:p>
          <a:p>
            <a:pPr>
              <a:lnSpc>
                <a:spcPct val="150000"/>
              </a:lnSpc>
              <a:buFont typeface="Arial" charset="0"/>
              <a:buChar char="•"/>
            </a:pPr>
            <a:r>
              <a:rPr lang="en-US" sz="2800" smtClean="0">
                <a:solidFill>
                  <a:schemeClr val="hlink"/>
                </a:solidFill>
              </a:rPr>
              <a:t>Adding a new contact role</a:t>
            </a:r>
          </a:p>
          <a:p>
            <a:pPr>
              <a:lnSpc>
                <a:spcPct val="150000"/>
              </a:lnSpc>
              <a:buFont typeface="Arial" charset="0"/>
              <a:buChar char="•"/>
            </a:pPr>
            <a:r>
              <a:rPr lang="en-US" sz="2800" smtClean="0">
                <a:solidFill>
                  <a:schemeClr val="hlink"/>
                </a:solidFill>
              </a:rPr>
              <a:t>Locations overview</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Extending the contact data model</a:t>
            </a:r>
          </a:p>
        </p:txBody>
      </p:sp>
      <p:sp>
        <p:nvSpPr>
          <p:cNvPr id="10243" name="Rectangle 3"/>
          <p:cNvSpPr>
            <a:spLocks noGrp="1" noChangeArrowheads="1"/>
          </p:cNvSpPr>
          <p:nvPr>
            <p:ph idx="1"/>
          </p:nvPr>
        </p:nvSpPr>
        <p:spPr/>
        <p:txBody>
          <a:bodyPr/>
          <a:lstStyle/>
          <a:p>
            <a:pPr>
              <a:buFont typeface="Arial" charset="0"/>
              <a:buChar char="•"/>
            </a:pPr>
            <a:r>
              <a:rPr lang="en-US" smtClean="0"/>
              <a:t>Contacts are identified by the role they play</a:t>
            </a:r>
          </a:p>
          <a:p>
            <a:pPr>
              <a:buFont typeface="Arial" charset="0"/>
              <a:buChar char="•"/>
            </a:pPr>
            <a:r>
              <a:rPr lang="en-US" smtClean="0"/>
              <a:t>You can define roles for:</a:t>
            </a:r>
          </a:p>
          <a:p>
            <a:pPr lvl="1"/>
            <a:r>
              <a:rPr lang="en-US" smtClean="0"/>
              <a:t>Person or</a:t>
            </a:r>
          </a:p>
          <a:p>
            <a:pPr lvl="1"/>
            <a:r>
              <a:rPr lang="en-US" smtClean="0"/>
              <a:t>Company or </a:t>
            </a:r>
          </a:p>
          <a:p>
            <a:pPr lvl="1"/>
            <a:r>
              <a:rPr lang="en-US" smtClean="0"/>
              <a:t>Both</a:t>
            </a:r>
          </a:p>
          <a:p>
            <a:pPr>
              <a:buFont typeface="Arial" charset="0"/>
              <a:buChar char="•"/>
            </a:pPr>
            <a:r>
              <a:rPr lang="en-US" smtClean="0"/>
              <a:t>Roles can be disabled when not needed</a:t>
            </a:r>
          </a:p>
          <a:p>
            <a:pPr>
              <a:buFont typeface="Arial" charset="0"/>
              <a:buChar char="•"/>
            </a:pPr>
            <a:r>
              <a:rPr lang="en-US" smtClean="0"/>
              <a:t>Contacts entities that are extendable include:</a:t>
            </a:r>
          </a:p>
          <a:p>
            <a:pPr lvl="1"/>
            <a:r>
              <a:rPr lang="en-US" i="1" smtClean="0"/>
              <a:t>PolicyContactRole</a:t>
            </a:r>
            <a:r>
              <a:rPr lang="en-US" smtClean="0"/>
              <a:t> and </a:t>
            </a:r>
            <a:r>
              <a:rPr lang="en-US" i="1" smtClean="0"/>
              <a:t>AccountContactRole</a:t>
            </a:r>
          </a:p>
          <a:p>
            <a:pPr lvl="1"/>
            <a:r>
              <a:rPr lang="en-US" smtClean="0"/>
              <a:t>All other roles in the default configuration</a:t>
            </a:r>
          </a:p>
          <a:p>
            <a:pPr>
              <a:buFont typeface="Arial" charset="0"/>
              <a:buChar char="•"/>
            </a:pPr>
            <a:endParaRPr lang="en-US"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Strategy to configure a new contact role</a:t>
            </a:r>
          </a:p>
        </p:txBody>
      </p:sp>
      <p:sp>
        <p:nvSpPr>
          <p:cNvPr id="11267" name="Content Placeholder 2"/>
          <p:cNvSpPr>
            <a:spLocks noGrp="1"/>
          </p:cNvSpPr>
          <p:nvPr>
            <p:ph idx="1"/>
          </p:nvPr>
        </p:nvSpPr>
        <p:spPr/>
        <p:txBody>
          <a:bodyPr/>
          <a:lstStyle/>
          <a:p>
            <a:pPr>
              <a:buFont typeface="Arial" charset="0"/>
              <a:buChar char="•"/>
            </a:pPr>
            <a:r>
              <a:rPr lang="en-US" dirty="0" smtClean="0">
                <a:sym typeface="Wingdings" pitchFamily="2" charset="2"/>
              </a:rPr>
              <a:t>For a contact role that does </a:t>
            </a:r>
            <a:r>
              <a:rPr lang="en-US" b="1" dirty="0" smtClean="0">
                <a:sym typeface="Wingdings" pitchFamily="2" charset="2"/>
              </a:rPr>
              <a:t>not</a:t>
            </a:r>
            <a:r>
              <a:rPr lang="en-US" dirty="0" smtClean="0">
                <a:sym typeface="Wingdings" pitchFamily="2" charset="2"/>
              </a:rPr>
              <a:t> exist in base application:</a:t>
            </a:r>
          </a:p>
          <a:p>
            <a:pPr lvl="1"/>
            <a:r>
              <a:rPr lang="en-US" dirty="0" smtClean="0">
                <a:sym typeface="Wingdings" pitchFamily="2" charset="2"/>
              </a:rPr>
              <a:t>Add a new contact role and </a:t>
            </a:r>
          </a:p>
          <a:p>
            <a:pPr lvl="1"/>
            <a:r>
              <a:rPr lang="en-US" dirty="0">
                <a:sym typeface="Wingdings" pitchFamily="2" charset="2"/>
              </a:rPr>
              <a:t>C</a:t>
            </a:r>
            <a:r>
              <a:rPr lang="en-US" dirty="0" smtClean="0">
                <a:sym typeface="Wingdings" pitchFamily="2" charset="2"/>
              </a:rPr>
              <a:t>onfigure it to follow the implementation of an existing contact role</a:t>
            </a:r>
            <a:endParaRPr lang="en-US" dirty="0" smtClean="0"/>
          </a:p>
          <a:p>
            <a:pPr>
              <a:buFont typeface="Arial" charset="0"/>
              <a:buChar char="•"/>
            </a:pPr>
            <a:r>
              <a:rPr lang="en-US" dirty="0" smtClean="0"/>
              <a:t>Compare desired behavior of contact to roles in base application and find role with most similar behavior:</a:t>
            </a:r>
          </a:p>
          <a:p>
            <a:pPr lvl="1"/>
            <a:r>
              <a:rPr lang="en-US" dirty="0" smtClean="0"/>
              <a:t>How many of them can be created?</a:t>
            </a:r>
          </a:p>
          <a:p>
            <a:pPr lvl="1"/>
            <a:r>
              <a:rPr lang="en-US" dirty="0" smtClean="0"/>
              <a:t>How the match attaches to other roles or objects?</a:t>
            </a:r>
          </a:p>
        </p:txBody>
      </p:sp>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47124</TotalTime>
  <Words>4233</Words>
  <Application>Microsoft Office PowerPoint</Application>
  <PresentationFormat>On-screen Show (4:3)</PresentationFormat>
  <Paragraphs>470</Paragraphs>
  <Slides>38</Slides>
  <Notes>38</Notes>
  <HiddenSlides>1</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2_test-template</vt:lpstr>
      <vt:lpstr>1_test-template</vt:lpstr>
      <vt:lpstr>Contacts and Locations</vt:lpstr>
      <vt:lpstr>Lesson objectives</vt:lpstr>
      <vt:lpstr>Lesson outline</vt:lpstr>
      <vt:lpstr>Review: Account data model</vt:lpstr>
      <vt:lpstr>Contacts on an account</vt:lpstr>
      <vt:lpstr>Contacts on a policy</vt:lpstr>
      <vt:lpstr>Lesson outline</vt:lpstr>
      <vt:lpstr>Extending the contact data model</vt:lpstr>
      <vt:lpstr>Strategy to configure a new contact role</vt:lpstr>
      <vt:lpstr>Contact role behavior patterns in PolicyCenter</vt:lpstr>
      <vt:lpstr>(Notes only slide)</vt:lpstr>
      <vt:lpstr>Example policy contact role pattern</vt:lpstr>
      <vt:lpstr>Policy contact roles in default configuration</vt:lpstr>
      <vt:lpstr>ContactRoles for Accounts and Policies in PolicyCenter</vt:lpstr>
      <vt:lpstr>Contact configuration plugin</vt:lpstr>
      <vt:lpstr>Lesson outline</vt:lpstr>
      <vt:lpstr>Adding new contact role</vt:lpstr>
      <vt:lpstr>1. Add extension files (*.eti)</vt:lpstr>
      <vt:lpstr>2. Modify the ContactConfigPlugin</vt:lpstr>
      <vt:lpstr>3. Add a display key</vt:lpstr>
      <vt:lpstr>4. Create entity name for new contact role</vt:lpstr>
      <vt:lpstr>5. Reference display name as needed</vt:lpstr>
      <vt:lpstr>Result: New contact role at account level</vt:lpstr>
      <vt:lpstr>6. Modify PCFs and Gosu classes as needed a. Find best matching contact role</vt:lpstr>
      <vt:lpstr>6b. BillingContact configuration in Studio</vt:lpstr>
      <vt:lpstr>6c. Add/edit code in PolicyPeriodBaseEnhancement</vt:lpstr>
      <vt:lpstr>Lesson outline</vt:lpstr>
      <vt:lpstr>Review: Locations</vt:lpstr>
      <vt:lpstr>Locations on an account</vt:lpstr>
      <vt:lpstr>Locations on a policy</vt:lpstr>
      <vt:lpstr>Location numbering</vt:lpstr>
      <vt:lpstr>Location numbering example</vt:lpstr>
      <vt:lpstr>LOB specific location types</vt:lpstr>
      <vt:lpstr>Creating a new account location</vt:lpstr>
      <vt:lpstr>Creating a new policy location</vt:lpstr>
      <vt:lpstr>Lesson objectives review</vt:lpstr>
      <vt:lpstr>Review questions</vt:lpstr>
      <vt:lpstr>Notices</vt:lpstr>
    </vt:vector>
  </TitlesOfParts>
  <Company>Guidewire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rkalivem</cp:lastModifiedBy>
  <cp:revision>2853</cp:revision>
  <dcterms:created xsi:type="dcterms:W3CDTF">2007-08-02T20:13:16Z</dcterms:created>
  <dcterms:modified xsi:type="dcterms:W3CDTF">2016-04-12T11:52:01Z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