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1"/>
    <p:sldMasterId id="2147483813" r:id="rId2"/>
    <p:sldMasterId id="2147483825" r:id="rId3"/>
  </p:sldMasterIdLst>
  <p:notesMasterIdLst>
    <p:notesMasterId r:id="rId46"/>
  </p:notesMasterIdLst>
  <p:handoutMasterIdLst>
    <p:handoutMasterId r:id="rId47"/>
  </p:handoutMasterIdLst>
  <p:sldIdLst>
    <p:sldId id="1192" r:id="rId4"/>
    <p:sldId id="1299" r:id="rId5"/>
    <p:sldId id="1602" r:id="rId6"/>
    <p:sldId id="1579" r:id="rId7"/>
    <p:sldId id="1580" r:id="rId8"/>
    <p:sldId id="1588" r:id="rId9"/>
    <p:sldId id="1581" r:id="rId10"/>
    <p:sldId id="1582" r:id="rId11"/>
    <p:sldId id="1584" r:id="rId12"/>
    <p:sldId id="1585" r:id="rId13"/>
    <p:sldId id="1617" r:id="rId14"/>
    <p:sldId id="1601" r:id="rId15"/>
    <p:sldId id="1574" r:id="rId16"/>
    <p:sldId id="1575" r:id="rId17"/>
    <p:sldId id="1586" r:id="rId18"/>
    <p:sldId id="1587" r:id="rId19"/>
    <p:sldId id="1578" r:id="rId20"/>
    <p:sldId id="1589" r:id="rId21"/>
    <p:sldId id="1608" r:id="rId22"/>
    <p:sldId id="1616" r:id="rId23"/>
    <p:sldId id="1615" r:id="rId24"/>
    <p:sldId id="1618" r:id="rId25"/>
    <p:sldId id="1611" r:id="rId26"/>
    <p:sldId id="1612" r:id="rId27"/>
    <p:sldId id="1614" r:id="rId28"/>
    <p:sldId id="1609" r:id="rId29"/>
    <p:sldId id="1599" r:id="rId30"/>
    <p:sldId id="1591" r:id="rId31"/>
    <p:sldId id="1592" r:id="rId32"/>
    <p:sldId id="1593" r:id="rId33"/>
    <p:sldId id="1594" r:id="rId34"/>
    <p:sldId id="1596" r:id="rId35"/>
    <p:sldId id="1621" r:id="rId36"/>
    <p:sldId id="1603" r:id="rId37"/>
    <p:sldId id="1604" r:id="rId38"/>
    <p:sldId id="1598" r:id="rId39"/>
    <p:sldId id="1605" r:id="rId40"/>
    <p:sldId id="1606" r:id="rId41"/>
    <p:sldId id="1607" r:id="rId42"/>
    <p:sldId id="1551" r:id="rId43"/>
    <p:sldId id="1554" r:id="rId44"/>
    <p:sldId id="1622" r:id="rId45"/>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3F8E39"/>
    <a:srgbClr val="04628C"/>
    <a:srgbClr val="FF0000"/>
    <a:srgbClr val="0033CC"/>
    <a:srgbClr val="FFFF00"/>
    <a:srgbClr val="CCFF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86" autoAdjust="0"/>
    <p:restoredTop sz="76483" autoAdjust="0"/>
  </p:normalViewPr>
  <p:slideViewPr>
    <p:cSldViewPr snapToGrid="0">
      <p:cViewPr>
        <p:scale>
          <a:sx n="100" d="100"/>
          <a:sy n="100" d="100"/>
        </p:scale>
        <p:origin x="-1026" y="-9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261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2.xml"/><Relationship Id="rId1" Type="http://schemas.openxmlformats.org/officeDocument/2006/relationships/slide" Target="slides/slide3.xml"/><Relationship Id="rId5" Type="http://schemas.openxmlformats.org/officeDocument/2006/relationships/slide" Target="slides/slide36.xml"/><Relationship Id="rId4"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603CD63E-B965-448C-AC01-78F33C06AB23}" type="slidenum">
              <a:rPr lang="en-US" altLang="en-US"/>
              <a:pPr>
                <a:defRPr/>
              </a:pPr>
              <a:t>‹#›</a:t>
            </a:fld>
            <a:endParaRPr lang="en-US" altLang="en-US" dirty="0"/>
          </a:p>
        </p:txBody>
      </p:sp>
    </p:spTree>
    <p:extLst>
      <p:ext uri="{BB962C8B-B14F-4D97-AF65-F5344CB8AC3E}">
        <p14:creationId xmlns:p14="http://schemas.microsoft.com/office/powerpoint/2010/main" val="342449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Users, Groups, Organizations, and Permissions - &lt;#&gt;</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BB9C0638-93DD-47B8-8632-91E7BE2CB86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388520014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a:t>
            </a:r>
            <a:fld id="{9F546D8B-17D6-4E85-8AD8-D72301394DB5}"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0837"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3CA24919-DFE6-4DF5-8882-879C117C0B74}"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Restrictions can be placed upon access through producer code security beyond just the permissions associated with the matching producer code. </a:t>
            </a:r>
          </a:p>
          <a:p>
            <a:pPr eaLnBrk="1" hangingPunct="1"/>
            <a:r>
              <a:rPr lang="en-US" smtClean="0"/>
              <a:t>For a producer, the producer code security would typically be turned on, but for underwriters or auditors it may be off, thus allowing them to work on any policy. You can think of producer codes as an agreement between the producer and the carrier determining exactly what a producer can do. Attaching permissions to producer codes and attaching producer codes to users allows a carrier to:</a:t>
            </a:r>
          </a:p>
          <a:p>
            <a:pPr lvl="1" eaLnBrk="1" hangingPunct="1"/>
            <a:r>
              <a:rPr lang="en-US" smtClean="0"/>
              <a:t>Further customize what a producer can do</a:t>
            </a:r>
          </a:p>
          <a:p>
            <a:pPr lvl="1" eaLnBrk="1" hangingPunct="1"/>
            <a:r>
              <a:rPr lang="en-US" smtClean="0"/>
              <a:t>Track the performance of a producer</a:t>
            </a:r>
          </a:p>
          <a:p>
            <a:pPr lvl="1" eaLnBrk="1" hangingPunct="1"/>
            <a:r>
              <a:rPr lang="en-US" smtClean="0"/>
              <a:t>Tie the producer to a specific organization or region</a:t>
            </a:r>
          </a:p>
          <a:p>
            <a:pPr eaLnBrk="1" hangingPunct="1"/>
            <a:r>
              <a:rPr lang="en-US" smtClean="0"/>
              <a:t>Users inherit the producer codes through their group, and do not need to have producer codes assigned explicitly.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91AF5E6C-A85E-40FD-8893-11884005D470}"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Both the status of the matching producer code and the status of the user’s organization must be checked before allowing access through producer code security. Both statuses must either be </a:t>
            </a:r>
            <a:r>
              <a:rPr lang="en-US" b="1" smtClean="0"/>
              <a:t>Active</a:t>
            </a:r>
            <a:r>
              <a:rPr lang="en-US" smtClean="0"/>
              <a:t> or on the list of allowed statuses in the permission handler. Without any configuration to the security handlers, full permissions are granted when the status is </a:t>
            </a:r>
            <a:r>
              <a:rPr lang="en-US" b="1" smtClean="0"/>
              <a:t>Active</a:t>
            </a:r>
            <a:r>
              <a:rPr lang="en-US" smtClean="0"/>
              <a:t>. No permissions are allowed when the status is anything else, except for Renewals, which allow for </a:t>
            </a:r>
            <a:r>
              <a:rPr lang="en-US" b="1" smtClean="0"/>
              <a:t>Limited</a:t>
            </a:r>
            <a:r>
              <a:rPr lang="en-US" smtClean="0"/>
              <a:t> status. Producer codes are used for the account security checks in the absence of any policies or submissions. </a:t>
            </a:r>
          </a:p>
          <a:p>
            <a:r>
              <a:rPr lang="en-US" smtClean="0"/>
              <a:t>To configure which permissions are allowed when the status of the producer code or agency is other than </a:t>
            </a:r>
            <a:r>
              <a:rPr lang="en-US" b="1" smtClean="0"/>
              <a:t>Active</a:t>
            </a:r>
            <a:r>
              <a:rPr lang="en-US" smtClean="0"/>
              <a:t>, refer to the Permissions lesson set in the further study modules or the </a:t>
            </a:r>
            <a:r>
              <a:rPr lang="en-US" i="1" smtClean="0"/>
              <a:t>PolicyCenter Configuration Guide</a:t>
            </a:r>
            <a:r>
              <a:rPr lang="en-US" smtClean="0"/>
              <a:t>.</a:t>
            </a:r>
          </a:p>
          <a:p>
            <a:endParaRPr lang="en-US" smtClean="0"/>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a:t>
            </a:r>
            <a:fld id="{63A41D87-BFED-42C2-B082-B9306EABD6A1}"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1E889010-6DAC-4C75-8DC9-44898D8B3F27}"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policy is usually managed by several users. Every user assigned to a policy has a role on that policy, such as underwriter, customer service representative, or producer. </a:t>
            </a:r>
          </a:p>
          <a:p>
            <a:pPr eaLnBrk="1" hangingPunct="1"/>
            <a:r>
              <a:rPr lang="en-US" smtClean="0"/>
              <a:t>A user can:</a:t>
            </a:r>
          </a:p>
          <a:p>
            <a:pPr lvl="1" eaLnBrk="1" hangingPunct="1"/>
            <a:r>
              <a:rPr lang="en-US" smtClean="0"/>
              <a:t>perform policy transactions or look up the status of a policy</a:t>
            </a:r>
          </a:p>
          <a:p>
            <a:pPr lvl="1" eaLnBrk="1" hangingPunct="1"/>
            <a:r>
              <a:rPr lang="en-US" smtClean="0"/>
              <a:t>manage activities, assignment rules, notes, attached documents, history, team views and more</a:t>
            </a:r>
          </a:p>
          <a:p>
            <a:pPr lvl="1" eaLnBrk="1" hangingPunct="1"/>
            <a:r>
              <a:rPr lang="en-US" smtClean="0"/>
              <a:t>belong to one or more groups </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EAA22F5F-1FE8-43BF-98B2-5D056B90A07C}"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Typically, the user belongs to at least one group that represents the actual reporting relationship found in the company’s organizational chart. This is the main group that the user works in and the supervisor that the user normally reports to. Users can belong to an unlimited number of groups or need not belong to any group. </a:t>
            </a:r>
          </a:p>
          <a:p>
            <a:pPr eaLnBrk="1" hangingPunct="1"/>
            <a:r>
              <a:rPr lang="en-US" smtClean="0"/>
              <a:t>Captive agents are sometimes internal but they will often be external users because they are often not actually employees of the carrier, they just have an exclusive contract to do business with that carrier.  So they’ll often get modeled as external users.  In other cases, they will, in fact, be employees and so would get modeled as internal users.  You can also have internal users who are CSRs or something equivalent who are not agents, but are selling policies through a call center and might be using producer codes.</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CB5F6AC4-8A0A-4AF5-9FAD-07F274766A37}"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Administrators create groups based on:</a:t>
            </a:r>
          </a:p>
          <a:p>
            <a:pPr lvl="1" eaLnBrk="1" hangingPunct="1"/>
            <a:r>
              <a:rPr lang="en-US" dirty="0" smtClean="0"/>
              <a:t>geographical regions</a:t>
            </a:r>
          </a:p>
          <a:p>
            <a:pPr lvl="1" eaLnBrk="1" hangingPunct="1"/>
            <a:r>
              <a:rPr lang="en-US" dirty="0" smtClean="0"/>
              <a:t>divisions and </a:t>
            </a:r>
          </a:p>
          <a:p>
            <a:pPr lvl="1" eaLnBrk="1" hangingPunct="1"/>
            <a:r>
              <a:rPr lang="en-US" dirty="0" smtClean="0"/>
              <a:t>departments</a:t>
            </a:r>
          </a:p>
          <a:p>
            <a:pPr eaLnBrk="1" hangingPunct="1"/>
            <a:r>
              <a:rPr lang="en-US" dirty="0" smtClean="0"/>
              <a:t>Each group can also contain sub-groups which have their own users and producer codes etc.</a:t>
            </a:r>
          </a:p>
          <a:p>
            <a:pPr eaLnBrk="1" hangingPunct="1"/>
            <a:r>
              <a:rPr lang="en-US" dirty="0" smtClean="0"/>
              <a:t>Users can belong to one or more groups. Group membership influences several PolicyCenter aspects of functionality. For example, once a policy is assigned to a group, the assignment engine can automatically assign it to one of the users in the group using the round robin selection.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&lt;#&gt;</a:t>
            </a: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710C84E5-9950-44D6-9DCF-CF8F4D5E0CDD}"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needs to maintain information about how you organize people and their work. In many cases, you can edit this information within the PolicyCenter administration screens. </a:t>
            </a:r>
          </a:p>
          <a:p>
            <a:pPr eaLnBrk="1" hangingPunct="1"/>
            <a:r>
              <a:rPr lang="en-US" smtClean="0"/>
              <a:t>Users, groups, and producer codes all belong to one organization. Organization can be the organization of the carrier or an external organization, such as an agency. Organization has groups within it. A users can be assigned to any number of these groups. Producer codes can be assigned to groups or directly to users in an organization</a:t>
            </a:r>
          </a:p>
          <a:p>
            <a:pPr eaLnBrk="1" hangingPunct="1"/>
            <a:r>
              <a:rPr lang="en-US" smtClean="0"/>
              <a:t>Users have a list of producer codes that have been allowed for them, either explicitly, or through one of the groups to which the user is assigned. Internal users, groups, organizations, and permissions, as well as external, can have producer codes assigned to them. External users may only have producer codes from their organization assigned to them, but internal users may have any external producer codes assigned explicitly to them.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a:t>
            </a:r>
            <a:fld id="{EE786EFF-8833-4DA4-BA62-4696D8AD3682}"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D874910F-30CA-4EE4-8D2F-B2393C0D5A27}"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Administrators define users, giving them membership in groups, roles, credentials etc. Both the Team tab and the Administration tab contain User Profile screens that allow administrators to define and edit these characteristics. </a:t>
            </a:r>
          </a:p>
          <a:p>
            <a:pPr eaLnBrk="1" hangingPunct="1"/>
            <a:r>
              <a:rPr lang="en-US" smtClean="0"/>
              <a:t>User information can be viewed and managed in the </a:t>
            </a:r>
            <a:r>
              <a:rPr lang="en-US" b="1" smtClean="0"/>
              <a:t>Administration</a:t>
            </a:r>
            <a:r>
              <a:rPr lang="en-US" smtClean="0"/>
              <a:t> tab. Users can use the left sidebar links to search or edit users, groups, organizations, regions, or producer codes. They can view, edit or create roles (this is discussed in detail in the Permissions lesson). They can also define attributes that the system can use for making assignment decisions.</a:t>
            </a:r>
          </a:p>
          <a:p>
            <a:pPr eaLnBrk="1" hangingPunct="1"/>
            <a:r>
              <a:rPr lang="en-US" smtClean="0"/>
              <a:t>When you create an external user, the fields and available values in the </a:t>
            </a:r>
            <a:r>
              <a:rPr lang="en-US" b="1" smtClean="0"/>
              <a:t>User</a:t>
            </a:r>
            <a:r>
              <a:rPr lang="en-US" smtClean="0"/>
              <a:t> sub-tabs change. External users must be associated with an </a:t>
            </a:r>
            <a:r>
              <a:rPr lang="en-US" b="1" smtClean="0"/>
              <a:t>Organization</a:t>
            </a:r>
            <a:r>
              <a:rPr lang="en-US" smtClean="0"/>
              <a:t>. The tree browser (as seen on the </a:t>
            </a:r>
            <a:r>
              <a:rPr lang="en-US" b="1" smtClean="0"/>
              <a:t>Administration</a:t>
            </a:r>
            <a:r>
              <a:rPr lang="en-US" smtClean="0"/>
              <a:t> tab) will always show the home organization of the user (either internal or external). </a:t>
            </a:r>
          </a:p>
          <a:p>
            <a:pPr eaLnBrk="1" hangingPunct="1"/>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E9DAB6EF-EA85-4315-A663-604F3F1A6BC0}"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8CF1A4E3-1575-40F4-A8E2-52A2BFB916BA}"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Typically, the user belongs to at least one group that represents the actual reporting relationship found in the company’s organizational chart. This is the main group that the user works in and the supervisor that the user normally reports to. Users can belong to an unlimited number of groups or need not belong to any group. </a:t>
            </a:r>
          </a:p>
          <a:p>
            <a:pPr eaLnBrk="1" hangingPunct="1"/>
            <a:r>
              <a:rPr lang="en-US" smtClean="0"/>
              <a:t>An external user</a:t>
            </a:r>
            <a:r>
              <a:rPr lang="en-US" b="1" smtClean="0"/>
              <a:t> </a:t>
            </a:r>
            <a:r>
              <a:rPr lang="en-US" smtClean="0"/>
              <a:t>cannot view or edit internal user or their organization details.</a:t>
            </a:r>
          </a:p>
          <a:p>
            <a:pPr eaLnBrk="1" hangingPunct="1"/>
            <a:r>
              <a:rPr lang="en-US" smtClean="0"/>
              <a:t>Access is controlled through roles and producer codes.</a:t>
            </a:r>
          </a:p>
          <a:p>
            <a:pPr eaLnBrk="1" hangingPunct="1"/>
            <a:endParaRPr lang="en-US" smtClean="0"/>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F62B8E89-9BFC-4C08-B411-43AA7E244EF3}"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above slide shows users and producer codes in the group Eastern Mid-West Region. The producer codes tab shows all producer codes available to the parent group, which can be made available to the current group.  All users in this group can use the producer codes available to the group. This is not implicit, a user has to be granted access to producer codes and groups through the Access tab on the user. External user has to explicitly specify what organization they belong to.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 search for a user, group or a producer code click on similar links . After searching the results are displayed as links so the user can view the entity details by clicking on it.</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a:t>
            </a:r>
          </a:p>
        </p:txBody>
      </p:sp>
      <p:sp>
        <p:nvSpPr>
          <p:cNvPr id="696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97C8B6B1-2F8D-4B1C-A38C-509CF5676FB3}"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organization can be the carrier’s organization or an external organization, such as an agency. The tree structure of organization and the groups within it are displayed in the left sidebar. </a:t>
            </a:r>
          </a:p>
          <a:p>
            <a:pPr eaLnBrk="1" hangingPunct="1"/>
            <a:r>
              <a:rPr lang="en-US" dirty="0" smtClean="0"/>
              <a:t>The </a:t>
            </a:r>
            <a:r>
              <a:rPr lang="en-US" i="1" dirty="0" smtClean="0"/>
              <a:t>Basics</a:t>
            </a:r>
            <a:r>
              <a:rPr lang="en-US" dirty="0" smtClean="0"/>
              <a:t> card displays the Organization info like its name, type, address, supervisor and so on. The load factor used by assignment rules to assign an activity to a user or group within this organization is also displayed here.</a:t>
            </a:r>
          </a:p>
          <a:p>
            <a:pPr eaLnBrk="1" hangingPunct="1"/>
            <a:r>
              <a:rPr lang="en-US" dirty="0" smtClean="0"/>
              <a:t>The </a:t>
            </a:r>
            <a:r>
              <a:rPr lang="en-US" i="1" dirty="0" smtClean="0"/>
              <a:t>Users</a:t>
            </a:r>
            <a:r>
              <a:rPr lang="en-US" dirty="0" smtClean="0"/>
              <a:t> card on the screen lists users under that organization. Users have a list of producer codes that have been allowed for them, either explicitly, or through one of the groups to which the user is assigned. Internal Users, Groups, Organizations, and Permissions, as well as external, can have producer codes assigned to them. External users may only have producer codes from their organization assigned to them, but internal users may have any external producer codes assigned explicitly to them. </a:t>
            </a:r>
          </a:p>
          <a:p>
            <a:pPr eaLnBrk="1" hangingPunct="1"/>
            <a:r>
              <a:rPr lang="en-US" dirty="0" smtClean="0"/>
              <a:t>Carriers may think of producer codes as following their organization or group hierarchy, so assigning product codes to groups eases administration duties. </a:t>
            </a:r>
          </a:p>
          <a:p>
            <a:pPr eaLnBrk="1" hangingPunct="1"/>
            <a:r>
              <a:rPr lang="en-US" dirty="0" smtClean="0"/>
              <a:t>The </a:t>
            </a:r>
            <a:r>
              <a:rPr lang="en-US" i="1" dirty="0" smtClean="0"/>
              <a:t>Producer Codes</a:t>
            </a:r>
            <a:r>
              <a:rPr lang="en-US" dirty="0" smtClean="0"/>
              <a:t> card displays the producer codes and a list view of description, status, branch, and the preferred underwriter for each code. </a:t>
            </a:r>
          </a:p>
          <a:p>
            <a:pPr eaLnBrk="1" hangingPunct="1"/>
            <a:r>
              <a:rPr lang="en-US" dirty="0" smtClean="0"/>
              <a:t>You can click on Organizations to display the Organization screen. </a:t>
            </a:r>
          </a:p>
          <a:p>
            <a:pPr eaLnBrk="1" hangingPunct="1"/>
            <a:endParaRPr lang="en-US" dirty="0" smtClean="0"/>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3DB9FE4C-5F6D-4226-9730-BA693972A375}"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managing both the internal company and the external company can become quite complex, you can delegate management of external producer companies to a designated external </a:t>
            </a:r>
            <a:r>
              <a:rPr lang="en-US" b="1" smtClean="0"/>
              <a:t>User Admin</a:t>
            </a:r>
            <a:r>
              <a:rPr lang="en-US" smtClean="0"/>
              <a:t>. This can be done by assigning the </a:t>
            </a:r>
            <a:r>
              <a:rPr lang="en-US" b="1" smtClean="0"/>
              <a:t>User Admin </a:t>
            </a:r>
            <a:r>
              <a:rPr lang="en-US" smtClean="0"/>
              <a:t>role to a user within that external organization. That user will have permission to administer Users, Groups, Organizations, and Permissions within the user’s organization, but will not have access to other organizations. Delegating allows a </a:t>
            </a:r>
            <a:r>
              <a:rPr lang="en-US" b="1" smtClean="0"/>
              <a:t>User Admin </a:t>
            </a:r>
            <a:r>
              <a:rPr lang="en-US" smtClean="0"/>
              <a:t>to build the set of Users, Groups, Organizations, and Permissions that represent an external company. Even though you can delegate administration of these external companies, you still have access and complete administrative rights from the </a:t>
            </a:r>
            <a:r>
              <a:rPr lang="en-US" b="1" smtClean="0"/>
              <a:t>Administration</a:t>
            </a:r>
            <a:r>
              <a:rPr lang="en-US" smtClean="0"/>
              <a:t> tab. </a:t>
            </a:r>
          </a:p>
          <a:p>
            <a:pPr eaLnBrk="1" hangingPunct="1"/>
            <a:r>
              <a:rPr lang="en-US" smtClean="0"/>
              <a:t>The difference between a Supervisor and a User Admin is that a Supervisor has access to the Team screen related to a group whereas the User Admin has the ability to manage Users, Groups, Organizations, and Permissions. Also there is no limit on the number of User Admins in an organization.</a:t>
            </a:r>
          </a:p>
          <a:p>
            <a:pPr eaLnBrk="1" hangingPunct="1"/>
            <a:r>
              <a:rPr lang="en-US" smtClean="0"/>
              <a:t>Roles are discussed later in this lesson.</a:t>
            </a:r>
          </a:p>
          <a:p>
            <a:pPr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EB114532-E943-4570-800D-F17FA59CDEC8}"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t>
            </a:r>
            <a:r>
              <a:rPr lang="en-US" i="1" smtClean="0"/>
              <a:t>Basics</a:t>
            </a:r>
            <a:r>
              <a:rPr lang="en-US" smtClean="0"/>
              <a:t> tab lists the code, description, organization, status and other info related to the producer code.</a:t>
            </a:r>
          </a:p>
          <a:p>
            <a:pPr eaLnBrk="1" hangingPunct="1"/>
            <a:r>
              <a:rPr lang="en-US" smtClean="0"/>
              <a:t>The </a:t>
            </a:r>
            <a:r>
              <a:rPr lang="en-US" i="1" smtClean="0"/>
              <a:t>Groups</a:t>
            </a:r>
            <a:r>
              <a:rPr lang="en-US" smtClean="0"/>
              <a:t> tab lists the groups that have this producer code security. This defines what the users within these groups can access and what actions they can perform. </a:t>
            </a:r>
          </a:p>
          <a:p>
            <a:pPr eaLnBrk="1" hangingPunct="1"/>
            <a:r>
              <a:rPr lang="en-US" smtClean="0"/>
              <a:t>The </a:t>
            </a:r>
            <a:r>
              <a:rPr lang="en-US" i="1" smtClean="0"/>
              <a:t>Users</a:t>
            </a:r>
            <a:r>
              <a:rPr lang="en-US" smtClean="0"/>
              <a:t> tab lists the users that have access to this producer code. These users belong to one of the groups listed under the Groups tab.</a:t>
            </a:r>
          </a:p>
          <a:p>
            <a:pPr eaLnBrk="1" hangingPunct="1"/>
            <a:r>
              <a:rPr lang="en-US" smtClean="0"/>
              <a:t>Carriers may think of producer codes as following their organization or group hierarchy, so assigning product codes to groups eases administration duties.</a:t>
            </a:r>
          </a:p>
          <a:p>
            <a:pPr eaLnBrk="1" hangingPunct="1"/>
            <a:r>
              <a:rPr lang="en-US" smtClean="0"/>
              <a:t>One should have </a:t>
            </a:r>
            <a:r>
              <a:rPr lang="en-US" i="1" smtClean="0"/>
              <a:t>superuser</a:t>
            </a:r>
            <a:r>
              <a:rPr lang="en-US" smtClean="0"/>
              <a:t> or </a:t>
            </a:r>
            <a:r>
              <a:rPr lang="en-US" i="1" smtClean="0"/>
              <a:t>useradmin</a:t>
            </a:r>
            <a:r>
              <a:rPr lang="en-US" smtClean="0"/>
              <a:t> privileges to manage producer codes.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7308EBFB-3CAC-4E33-8312-0BB3C345480F}"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commands to create a new group, new producer code or a new organization are also listed under the Actions menu. Select the item you want to create and populate the fields in the different tabs with details about the entity.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a:t>
            </a:r>
            <a:fld id="{4DD8EAEF-5B0D-4003-A66B-9A570358AD11}"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CCE2FD7F-2102-4250-8D8D-E58268D8B33E}"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has a rich set of access functionality that is managed through a set of permissions.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A672D99B-4965-4028-B1CC-29EE363A8FD9}"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system permissions have been arranged in columns based on the thing the permission pertains to. The second column has only two permissions because you cannot own a group. The third column has only one permission because it pertains to an aspect of the PolicyCenter user interface. The team tab cannot be edited or owned.</a:t>
            </a:r>
          </a:p>
          <a:p>
            <a:pPr eaLnBrk="1" hangingPunct="1"/>
            <a:r>
              <a:rPr lang="en-US" smtClean="0"/>
              <a:t>System permissions are often referred to simply as "permissions".</a:t>
            </a:r>
          </a:p>
          <a:p>
            <a:pPr eaLnBrk="1" hangingPunct="1"/>
            <a:r>
              <a:rPr lang="en-US" smtClean="0"/>
              <a:t>The entire list of system permissions can be seen in the Security Dictionary.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E03FD1EE-E0EB-4B41-ADE3-D1B1D4CA7C88}"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724C222B-4803-4AB6-B2FE-2F9CEEEC3318}"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list of abilities in the slide above is meant as a general way of viewing of permissions and not an official categorization. There are some permissions which map directly to one of the words listed above. For example, there are "view accounts" and "view audit" permissions. Other permissions map less directly to the words listed above. For example, there is a “bind policy change" permission and a “bind submission" permission, both of which can be thought of as "act on" permissions.</a:t>
            </a:r>
          </a:p>
          <a:p>
            <a:pPr eaLnBrk="1" hangingPunct="1"/>
            <a:r>
              <a:rPr lang="en-US" smtClean="0"/>
              <a:t>All permissions change the user experience in one of two ways:</a:t>
            </a:r>
          </a:p>
          <a:p>
            <a:pPr lvl="1" eaLnBrk="1" hangingPunct="1"/>
            <a:r>
              <a:rPr lang="en-US" smtClean="0"/>
              <a:t>A permission could control whether an aspect of the user interface is visible or not. (For example, users who do not have the View Team permission simply don't see the Team tab, whereas users who do have this permission do see the tab.)</a:t>
            </a:r>
          </a:p>
          <a:p>
            <a:pPr lvl="1" eaLnBrk="1" hangingPunct="1"/>
            <a:r>
              <a:rPr lang="en-US" smtClean="0"/>
              <a:t>A permission could control whether or not a user succeeds or fails at a given task. (For example, if a user attempts to bind a submission or bind a policy change, the binding fails. The user can save a draft at that point, and a user with the bind submission or bind policy change permission respectively can perform those task successfully.)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126B1FE9-48E5-4092-84C7-55B248A5E2D9}"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PolicyCenter typically prevents the user from taking an action they are not allowed to do by not displaying the particular button or menu item for the permission. There may be cases where a permission is not controlled by a menu item or a button. In such cases, PolicyCenter may display an error message with the permission restriction. </a:t>
            </a:r>
          </a:p>
          <a:p>
            <a:pPr eaLnBrk="1" hangingPunct="1"/>
            <a:r>
              <a:rPr lang="en-US" dirty="0" smtClean="0"/>
              <a:t>In the example above:</a:t>
            </a:r>
          </a:p>
          <a:p>
            <a:pPr lvl="1" eaLnBrk="1" hangingPunct="1"/>
            <a:r>
              <a:rPr lang="en-US" dirty="0" smtClean="0"/>
              <a:t>Alice Applegate is an underwriter with the Create documents and Create a New Submission permissions. When she wants to create a document she clicks on the Actions menu and can create one using the New Document menu item. She also gets a further submenu with options to choose from to create a new document by Linking to an existing document or Create a new document from a template. Similarly, she can create new submissions from the menu.</a:t>
            </a:r>
          </a:p>
          <a:p>
            <a:pPr lvl="1" eaLnBrk="1" hangingPunct="1"/>
            <a:r>
              <a:rPr lang="en-US" dirty="0" smtClean="0"/>
              <a:t>Adam Auditor is an auditor</a:t>
            </a:r>
            <a:r>
              <a:rPr lang="en-US" baseline="0" dirty="0" smtClean="0"/>
              <a:t> </a:t>
            </a:r>
            <a:r>
              <a:rPr lang="en-US" dirty="0" smtClean="0"/>
              <a:t>and does not have Create a New Submission permission, so when he clicks on the Actions menu he does not get the menu item New Submission.</a:t>
            </a:r>
          </a:p>
          <a:p>
            <a:pPr eaLnBrk="1" hangingPunct="1"/>
            <a:r>
              <a:rPr lang="en-US" dirty="0" smtClean="0"/>
              <a:t>(The behavior of how you want the permission restriction to work in PolicyCenter application can be configured.)</a:t>
            </a:r>
          </a:p>
          <a:p>
            <a:pPr eaLnBrk="1" hangingPunct="1"/>
            <a:r>
              <a:rPr lang="en-US" dirty="0" smtClean="0"/>
              <a:t>Note: Some of the examples in this lesson have been created for training purposes and may not be available in sample data.</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BDF3D2BF-3081-4984-B8CF-4FCFF8B6B70F}"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eaLnBrk="1" hangingPunct="1"/>
            <a:r>
              <a:rPr lang="en-US" dirty="0" smtClean="0"/>
              <a:t>In the example above:</a:t>
            </a:r>
          </a:p>
          <a:p>
            <a:pPr lvl="1" eaLnBrk="1" hangingPunct="1"/>
            <a:r>
              <a:rPr lang="en-US" dirty="0" smtClean="0"/>
              <a:t>Bruce Baker is an underwriter with the Own Activity permission. When someone attempts to assign an activity to Bruce, he becomes the owner of the activity.</a:t>
            </a:r>
          </a:p>
          <a:p>
            <a:pPr lvl="1" eaLnBrk="1" hangingPunct="1"/>
            <a:r>
              <a:rPr lang="en-US" dirty="0" smtClean="0"/>
              <a:t>Brian </a:t>
            </a:r>
            <a:r>
              <a:rPr lang="en-US" dirty="0" err="1" smtClean="0"/>
              <a:t>Malouin</a:t>
            </a:r>
            <a:r>
              <a:rPr lang="en-US" dirty="0" smtClean="0"/>
              <a:t> is a user admin without the Own Activity permission. When someone attempts to assign an activity to Brian, the system prevents the assignment and informs the user that Bruce lacks the permission needed to own an activity.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dirty="0" smtClean="0">
                <a:solidFill>
                  <a:prstClr val="black"/>
                </a:solidFill>
              </a:rPr>
              <a:t>	Users, Groups, Organizations, and Permissions - </a:t>
            </a:r>
            <a:fld id="{93AFFC55-3578-450B-B7FD-AD0A32AF1990}" type="slidenum">
              <a:rPr lang="en-US" altLang="en-US" sz="1200" smtClean="0">
                <a:solidFill>
                  <a:prstClr val="black"/>
                </a:solidFill>
              </a:rPr>
              <a:pPr eaLnBrk="1" hangingPunct="1">
                <a:buClr>
                  <a:prstClr val="black"/>
                </a:buClr>
              </a:pPr>
              <a:t>33</a:t>
            </a:fld>
            <a:endParaRPr lang="en-US" altLang="en-US" sz="1200" dirty="0" smtClean="0">
              <a:solidFill>
                <a:prstClr val="black"/>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an end user attempts to log on to an application, the following occurs:</a:t>
            </a:r>
          </a:p>
          <a:p>
            <a:pPr lvl="1" eaLnBrk="1" hangingPunct="1"/>
            <a:r>
              <a:rPr lang="en-US" dirty="0" smtClean="0"/>
              <a:t>The user supplies their user name and password to PolicyCenter via the login page.</a:t>
            </a:r>
          </a:p>
          <a:p>
            <a:pPr lvl="1" eaLnBrk="1" hangingPunct="1"/>
            <a:r>
              <a:rPr lang="en-US" dirty="0" smtClean="0"/>
              <a:t>PolicyCenter queries its database to authenticate the user and determine which permissions are assigned to the user and what the user's start page is. In the base product, authentication is managed through the PolicyCenter database. There is a table in the database which stores user names and password. (The system can also be configured to authenticate against an existing user domain structure.) Permissions determine which screens the user can navigate to and which actions the user can perform. The startup view is the first page rendered after log in.</a:t>
            </a:r>
          </a:p>
          <a:p>
            <a:pPr lvl="1" eaLnBrk="1" hangingPunct="1"/>
            <a:r>
              <a:rPr lang="en-US" dirty="0" smtClean="0"/>
              <a:t>PolicyCenter authenticates the user.</a:t>
            </a:r>
          </a:p>
          <a:p>
            <a:pPr lvl="1" eaLnBrk="1" hangingPunct="1"/>
            <a:r>
              <a:rPr lang="en-US" dirty="0" smtClean="0"/>
              <a:t>PolicyCenter renders the appropriate startup view with permissions appropriate for that user.</a:t>
            </a:r>
          </a:p>
          <a:p>
            <a:pPr eaLnBrk="1" hangingPunct="1"/>
            <a:r>
              <a:rPr lang="en-US" dirty="0" smtClean="0"/>
              <a:t>Note that there is one login, “</a:t>
            </a:r>
            <a:r>
              <a:rPr lang="en-US" dirty="0" err="1" smtClean="0"/>
              <a:t>su</a:t>
            </a:r>
            <a:r>
              <a:rPr lang="en-US" dirty="0" smtClean="0"/>
              <a:t>” (for Super User), which is exempt from permission checks. This user is built in to the application by Guidewire, and inherently can do pretty much anything in the application. Generally, you would not assign any real user this login in a production implementation of PolicyCenter; but it can be very useful during development.</a:t>
            </a:r>
          </a:p>
          <a:p>
            <a:pPr eaLnBrk="1" hangingPunct="1"/>
            <a:r>
              <a:rPr lang="en-US" dirty="0" smtClean="0"/>
              <a:t>A user's permissions are determined during log-in. However, if an administrator changes a user's permissions while that user is logged in, the new permissions are applied immediately.</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BFB37CB8-98A7-4869-BE75-103A2F667A50}"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no absolute rules regarding how the permission/role structure must be built to accommodate users with varying levels of access. For example, if underwriters should be able to do everything an underwriter assistant can do as well as some underwriter-only tasks, then:</a:t>
            </a:r>
          </a:p>
          <a:p>
            <a:pPr lvl="1" eaLnBrk="1" hangingPunct="1"/>
            <a:r>
              <a:rPr lang="en-US" smtClean="0"/>
              <a:t>You could create the an Underwriter role so it has all the permissions of the Underwriter Assistant role plus the additional permissions. Underwriter Assistant users get just the Underwriter assistant role. Underwriter users get just the Underwriter role.</a:t>
            </a:r>
          </a:p>
          <a:p>
            <a:pPr lvl="1" eaLnBrk="1" hangingPunct="1"/>
            <a:r>
              <a:rPr lang="en-US" smtClean="0"/>
              <a:t>You could create the Underwriter role so it has only the additional permissions that Underwriter Assistants do not get. Underwriter Assistants users get just the Underwriter Assistants role. Underwriter gets both the Underwriter Assistant and the Underwriter role.</a:t>
            </a:r>
          </a:p>
          <a:p>
            <a:pPr eaLnBrk="1" hangingPunct="1"/>
            <a:r>
              <a:rPr lang="en-US" smtClean="0"/>
              <a:t>Roles have permissions that map to a job function. For example, the </a:t>
            </a:r>
            <a:r>
              <a:rPr lang="en-US" i="1" smtClean="0"/>
              <a:t>producer</a:t>
            </a:r>
            <a:r>
              <a:rPr lang="en-US" smtClean="0"/>
              <a:t> role contains the set of permissions appropriate for someone who is a producer. This role might have the </a:t>
            </a:r>
            <a:r>
              <a:rPr lang="en-US" i="1" smtClean="0"/>
              <a:t>create submissions</a:t>
            </a:r>
            <a:r>
              <a:rPr lang="en-US" smtClean="0"/>
              <a:t> or </a:t>
            </a:r>
            <a:r>
              <a:rPr lang="en-US" i="1" smtClean="0"/>
              <a:t>edit accounts</a:t>
            </a:r>
            <a:r>
              <a:rPr lang="en-US" smtClean="0"/>
              <a:t> permissions, but it would not have the </a:t>
            </a:r>
            <a:r>
              <a:rPr lang="en-US" i="1" smtClean="0"/>
              <a:t>create users</a:t>
            </a:r>
            <a:r>
              <a:rPr lang="en-US" smtClean="0"/>
              <a:t> or even </a:t>
            </a:r>
            <a:r>
              <a:rPr lang="en-US" i="1" smtClean="0"/>
              <a:t>issue submissions</a:t>
            </a:r>
            <a:r>
              <a:rPr lang="en-US" smtClean="0"/>
              <a:t> permissions. Similarly, a </a:t>
            </a:r>
            <a:r>
              <a:rPr lang="en-US" i="1" smtClean="0"/>
              <a:t>producer clerical</a:t>
            </a:r>
            <a:r>
              <a:rPr lang="en-US" smtClean="0"/>
              <a:t> role might have only </a:t>
            </a:r>
            <a:r>
              <a:rPr lang="en-US" i="1" smtClean="0"/>
              <a:t>create submissions</a:t>
            </a:r>
            <a:r>
              <a:rPr lang="en-US" smtClean="0"/>
              <a:t> and not </a:t>
            </a:r>
            <a:r>
              <a:rPr lang="en-US" i="1" smtClean="0"/>
              <a:t>edit accounts</a:t>
            </a:r>
            <a:r>
              <a:rPr lang="en-US" smtClean="0"/>
              <a:t>. You can have one or more roles (you must have at least one). You are granted all of the permissions that are contained in any of the roles that are assigned. Roles provide the basic security that governs which actions you can take within PolicyCenter.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538B6D28-F8E8-4D71-A1FB-BB7C7E70625D}"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a:t>
            </a:r>
          </a:p>
          <a:p>
            <a:pPr lvl="1" eaLnBrk="1" hangingPunct="1"/>
            <a:r>
              <a:rPr lang="en-US" smtClean="0"/>
              <a:t>Dennis Right is an underwriter assistant, and therefore has all the permissions of an underwriter assistant through the underwriter assistant role.</a:t>
            </a:r>
          </a:p>
          <a:p>
            <a:pPr lvl="1" eaLnBrk="1" hangingPunct="1"/>
            <a:r>
              <a:rPr lang="en-US" smtClean="0"/>
              <a:t>Bruce Baker is an underwriter , and therefore has all the permissions of a underwriter through the underwriter role.</a:t>
            </a:r>
          </a:p>
          <a:p>
            <a:pPr lvl="1" eaLnBrk="1" hangingPunct="1"/>
            <a:r>
              <a:rPr lang="en-US" smtClean="0"/>
              <a:t>Rick Ralston is an underwriting supervisor, and therefore has all the permissions of a underwriting supervisor. To accomplish this, he has both the Underwriter role and the Supervisor role. (Presumably, the Supervisor role does not contain all permissions normally associated to an underwriter.)</a:t>
            </a:r>
          </a:p>
          <a:p>
            <a:pPr eaLnBrk="1" hangingPunct="1"/>
            <a:r>
              <a:rPr lang="en-US" smtClean="0"/>
              <a:t>PolicyCenter permissions only give you the ability to do something. Unlike the permission structure of some other systems, PolicyCenter does not have any permissions that specifically deny a person the ability to do something. The only way to prevent someone from having a given permission is to not assign them any roles that have that permission.  Roles are cumulative which means that a user gets all of the permissions associated with one or more roles in which they have been assigned.</a:t>
            </a:r>
          </a:p>
          <a:p>
            <a:pPr lvl="1"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a:t>
            </a:r>
            <a:fld id="{10C9B988-523E-4FFE-BB53-A2956932F4CD}"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849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B0801AD9-4FDE-4485-8D37-D980B3262F37}"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screenshot above is taken from a superuser login. New role can be created via the Administration tab by superusers. Alternately users with specific </a:t>
            </a:r>
            <a:r>
              <a:rPr lang="en-US" i="1" smtClean="0"/>
              <a:t>manageroles</a:t>
            </a:r>
            <a:r>
              <a:rPr lang="en-US" smtClean="0"/>
              <a:t> permission can edit or create new roles. The </a:t>
            </a:r>
            <a:r>
              <a:rPr lang="en-US" i="1" smtClean="0"/>
              <a:t>manageroles</a:t>
            </a:r>
            <a:r>
              <a:rPr lang="en-US" smtClean="0"/>
              <a:t> permission is not linked specifically to superusers. But this can be configured using Guidewire Studio.</a:t>
            </a:r>
          </a:p>
          <a:p>
            <a:pPr eaLnBrk="1" hangingPunct="1"/>
            <a:r>
              <a:rPr lang="en-US" smtClean="0"/>
              <a:t>Roles displayed in this list view can be filtered based on role type using the filter drop-down at the top to display all roles, producer code roles or user roles. </a:t>
            </a:r>
          </a:p>
          <a:p>
            <a:pPr eaLnBrk="1" hangingPunct="1"/>
            <a:r>
              <a:rPr lang="en-US" smtClean="0"/>
              <a:t>A new role can be added or deleted through this screen.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0EFB4188-9CD3-490D-854D-62FB8A25D590}"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ln/>
        </p:spPr>
        <p:txBody>
          <a:bodyPr/>
          <a:lstStyle/>
          <a:p>
            <a:pPr marL="209550" indent="-209550" eaLnBrk="1" hangingPunct="1">
              <a:defRPr/>
            </a:pPr>
            <a:r>
              <a:rPr lang="en-US" dirty="0" smtClean="0"/>
              <a:t>To add a permission to a role:</a:t>
            </a:r>
          </a:p>
          <a:p>
            <a:pPr marL="438150" lvl="1" indent="-209550" eaLnBrk="1" hangingPunct="1">
              <a:buFontTx/>
              <a:buAutoNum type="arabicPeriod"/>
              <a:defRPr/>
            </a:pPr>
            <a:r>
              <a:rPr lang="en-US" dirty="0" smtClean="0"/>
              <a:t>Navigate to the role.</a:t>
            </a:r>
          </a:p>
          <a:p>
            <a:pPr marL="438150" lvl="1" indent="-209550" eaLnBrk="1" hangingPunct="1">
              <a:buFontTx/>
              <a:buAutoNum type="arabicPeriod"/>
              <a:defRPr/>
            </a:pPr>
            <a:r>
              <a:rPr lang="en-US" dirty="0" smtClean="0"/>
              <a:t>Click the Edit button in the screen toolbar.</a:t>
            </a:r>
          </a:p>
          <a:p>
            <a:pPr marL="438150" lvl="1" indent="-209550" eaLnBrk="1" hangingPunct="1">
              <a:buFontTx/>
              <a:buAutoNum type="arabicPeriod"/>
              <a:defRPr/>
            </a:pPr>
            <a:r>
              <a:rPr lang="en-US" dirty="0" smtClean="0"/>
              <a:t>Click the Add button in the permissions list view toolbar.</a:t>
            </a:r>
          </a:p>
          <a:p>
            <a:pPr marL="438150" lvl="1" indent="-209550" eaLnBrk="1" hangingPunct="1">
              <a:buFontTx/>
              <a:buAutoNum type="arabicPeriod"/>
              <a:defRPr/>
            </a:pPr>
            <a:r>
              <a:rPr lang="en-US" dirty="0" smtClean="0"/>
              <a:t>In the new row, select the desired permission from the drop-down.</a:t>
            </a:r>
          </a:p>
          <a:p>
            <a:pPr marL="438150" lvl="1" indent="-209550" eaLnBrk="1" hangingPunct="1">
              <a:buFontTx/>
              <a:buAutoNum type="arabicPeriod"/>
              <a:defRPr/>
            </a:pPr>
            <a:r>
              <a:rPr lang="en-US" dirty="0" smtClean="0"/>
              <a:t>Click Update.</a:t>
            </a:r>
          </a:p>
          <a:p>
            <a:pPr marL="209550" indent="-209550" eaLnBrk="1" hangingPunct="1">
              <a:defRPr/>
            </a:pPr>
            <a:r>
              <a:rPr lang="en-US" dirty="0" smtClean="0"/>
              <a:t>To remove a permission from a role:</a:t>
            </a:r>
          </a:p>
          <a:p>
            <a:pPr marL="438150" lvl="1" indent="-209550" eaLnBrk="1" hangingPunct="1">
              <a:buFontTx/>
              <a:buAutoNum type="arabicPeriod"/>
              <a:defRPr/>
            </a:pPr>
            <a:r>
              <a:rPr lang="en-US" dirty="0" smtClean="0"/>
              <a:t>Navigate to the role.</a:t>
            </a:r>
          </a:p>
          <a:p>
            <a:pPr marL="438150" lvl="1" indent="-209550" eaLnBrk="1" hangingPunct="1">
              <a:buFontTx/>
              <a:buAutoNum type="arabicPeriod"/>
              <a:defRPr/>
            </a:pPr>
            <a:r>
              <a:rPr lang="en-US" dirty="0" smtClean="0"/>
              <a:t>Click the Edit button in the screen toolbar.</a:t>
            </a:r>
          </a:p>
          <a:p>
            <a:pPr marL="438150" lvl="1" indent="-209550" eaLnBrk="1" hangingPunct="1">
              <a:buFontTx/>
              <a:buAutoNum type="arabicPeriod"/>
              <a:defRPr/>
            </a:pPr>
            <a:r>
              <a:rPr lang="en-US" dirty="0" smtClean="0"/>
              <a:t>Select the permission row to delete.</a:t>
            </a:r>
          </a:p>
          <a:p>
            <a:pPr marL="438150" lvl="1" indent="-209550" eaLnBrk="1" hangingPunct="1">
              <a:buFontTx/>
              <a:buAutoNum type="arabicPeriod"/>
              <a:defRPr/>
            </a:pPr>
            <a:r>
              <a:rPr lang="en-US" dirty="0" smtClean="0"/>
              <a:t>Click the Remove button in the permissions list view toolbar.</a:t>
            </a:r>
          </a:p>
          <a:p>
            <a:pPr marL="438150" lvl="1" indent="-209550" eaLnBrk="1" hangingPunct="1">
              <a:buFontTx/>
              <a:buAutoNum type="arabicPeriod"/>
              <a:defRPr/>
            </a:pPr>
            <a:r>
              <a:rPr lang="en-US" dirty="0" smtClean="0"/>
              <a:t>Click Update.</a:t>
            </a:r>
          </a:p>
          <a:p>
            <a:pPr eaLnBrk="1" hangingPunct="1">
              <a:defRPr/>
            </a:pPr>
            <a:r>
              <a:rPr lang="en-US" dirty="0" smtClean="0"/>
              <a:t>When adding new permissions to a role, the drop down list of permissions include only the permissions that the role currently does not have meaning that it is filtered.</a:t>
            </a:r>
          </a:p>
          <a:p>
            <a:pPr marL="209550" indent="-209550" eaLnBrk="1" hangingPunct="1">
              <a:buFontTx/>
              <a:buAutoNum type="arabicPeriod"/>
              <a:defRPr/>
            </a:pP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sz="1200" b="0" smtClean="0">
                <a:solidFill>
                  <a:schemeClr val="tx1"/>
                </a:solidFill>
              </a:rPr>
              <a:t> Users, Groups, Organizations, and Permissions </a:t>
            </a:r>
            <a:r>
              <a:rPr lang="en-US" altLang="en-US" sz="1200" b="0" smtClean="0">
                <a:solidFill>
                  <a:schemeClr val="tx1"/>
                </a:solidFill>
              </a:rPr>
              <a:t>- </a:t>
            </a:r>
            <a:fld id="{AC59FED9-4182-49E6-8BA9-E2687AFEFADA}"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8068" name="Rectangle 2"/>
          <p:cNvSpPr>
            <a:spLocks noGrp="1" noRot="1" noChangeAspect="1" noChangeArrowheads="1" noTextEdit="1"/>
          </p:cNvSpPr>
          <p:nvPr>
            <p:ph type="sldImg"/>
          </p:nvPr>
        </p:nvSpPr>
        <p:spPr>
          <a:xfrm>
            <a:off x="715963" y="630238"/>
            <a:ext cx="5432425" cy="40735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smtClean="0"/>
              <a:t>To grant a role to a user:</a:t>
            </a:r>
          </a:p>
          <a:p>
            <a:pPr marL="438150" lvl="1" indent="-209550" eaLnBrk="1" hangingPunct="1">
              <a:buFontTx/>
              <a:buAutoNum type="arabicPeriod"/>
            </a:pPr>
            <a:r>
              <a:rPr lang="en-US" smtClean="0"/>
              <a:t>Navigate to the user.</a:t>
            </a:r>
          </a:p>
          <a:p>
            <a:pPr marL="438150" lvl="1" indent="-209550" eaLnBrk="1" hangingPunct="1">
              <a:buFontTx/>
              <a:buAutoNum type="arabicPeriod"/>
            </a:pPr>
            <a:r>
              <a:rPr lang="en-US" smtClean="0"/>
              <a:t>Click the Edit button in the screen toolbar.</a:t>
            </a:r>
          </a:p>
          <a:p>
            <a:pPr marL="438150" lvl="1" indent="-209550" eaLnBrk="1" hangingPunct="1">
              <a:buFontTx/>
              <a:buAutoNum type="arabicPeriod"/>
            </a:pPr>
            <a:r>
              <a:rPr lang="en-US" smtClean="0"/>
              <a:t>Click the Add button in the roles list view toolbar.</a:t>
            </a:r>
          </a:p>
          <a:p>
            <a:pPr marL="438150" lvl="1" indent="-209550" eaLnBrk="1" hangingPunct="1">
              <a:buFontTx/>
              <a:buAutoNum type="arabicPeriod"/>
            </a:pPr>
            <a:r>
              <a:rPr lang="en-US" smtClean="0"/>
              <a:t>In the new row, select the desired role from the drop-down (this drop-down lists roles that this user does not already have only).</a:t>
            </a:r>
          </a:p>
          <a:p>
            <a:pPr marL="438150" lvl="1" indent="-209550" eaLnBrk="1" hangingPunct="1">
              <a:buFontTx/>
              <a:buAutoNum type="arabicPeriod"/>
            </a:pPr>
            <a:r>
              <a:rPr lang="en-US" smtClean="0"/>
              <a:t>Click Update.</a:t>
            </a:r>
          </a:p>
          <a:p>
            <a:pPr marL="209550" indent="-209550" eaLnBrk="1" hangingPunct="1"/>
            <a:r>
              <a:rPr lang="en-US" smtClean="0"/>
              <a:t>To revoke a role from a user:</a:t>
            </a:r>
          </a:p>
          <a:p>
            <a:pPr marL="438150" lvl="1" indent="-209550" eaLnBrk="1" hangingPunct="1">
              <a:buFontTx/>
              <a:buAutoNum type="arabicPeriod"/>
            </a:pPr>
            <a:r>
              <a:rPr lang="en-US" smtClean="0"/>
              <a:t>Navigate to the user.</a:t>
            </a:r>
          </a:p>
          <a:p>
            <a:pPr marL="438150" lvl="1" indent="-209550" eaLnBrk="1" hangingPunct="1">
              <a:buFontTx/>
              <a:buAutoNum type="arabicPeriod"/>
            </a:pPr>
            <a:r>
              <a:rPr lang="en-US" smtClean="0"/>
              <a:t>Click the Edit button in the screen toolbar.</a:t>
            </a:r>
          </a:p>
          <a:p>
            <a:pPr marL="438150" lvl="1" indent="-209550" eaLnBrk="1" hangingPunct="1">
              <a:buFontTx/>
              <a:buAutoNum type="arabicPeriod"/>
            </a:pPr>
            <a:r>
              <a:rPr lang="en-US" smtClean="0"/>
              <a:t>Select the role row to delete.</a:t>
            </a:r>
          </a:p>
          <a:p>
            <a:pPr marL="438150" lvl="1" indent="-209550" eaLnBrk="1" hangingPunct="1">
              <a:buFontTx/>
              <a:buAutoNum type="arabicPeriod"/>
            </a:pPr>
            <a:r>
              <a:rPr lang="en-US" smtClean="0"/>
              <a:t>Click the Remove button in the role list view toolbar.</a:t>
            </a:r>
          </a:p>
          <a:p>
            <a:pPr marL="438150" lvl="1" indent="-209550" eaLnBrk="1" hangingPunct="1">
              <a:buFontTx/>
              <a:buAutoNum type="arabicPeriod"/>
            </a:pPr>
            <a:r>
              <a:rPr lang="en-US" smtClean="0"/>
              <a:t>Click Update.</a:t>
            </a:r>
          </a:p>
          <a:p>
            <a:pPr marL="209550" indent="-209550" eaLnBrk="1" hangingPunct="1"/>
            <a:r>
              <a:rPr lang="en-US" smtClean="0"/>
              <a:t>Modifying a user's roles requires the "Grant roles to users" permission, which is typically given to managers.</a:t>
            </a:r>
          </a:p>
          <a:p>
            <a:pPr marL="209550" indent="-209550"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4E597E26-B458-40A2-9DB2-7F75FEF26C79}"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Security in PolicyCenter makes the application flexible, robust, and keeps your information protected. The PolicyCenter default application contains a set of roles that perform the policy tasks in most organizations. In order to perform these tasks, a user must be assigned a role with the appropriate permissions. Typically in the base configuration, the Superuser role is granted all permissions and is responsible for granting permissions to other roles. Once the roles are configured, then each PolicyCenter user is assigned a specific role that relates to the tasks to be performed. </a:t>
            </a:r>
          </a:p>
          <a:p>
            <a:pPr eaLnBrk="1" hangingPunct="1"/>
            <a:r>
              <a:rPr lang="en-US" smtClean="0"/>
              <a:t>Note: Although in the base configuration, Superuser has all permissions, but that could change if a customer adds custom permissions. Also, Superuser is configured in the base product as the role that would grant permissions to other roles, but a customer could configure any role to do that.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2A59A799-8834-41E0-9FD0-F2FCDB820C15}"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B043ABE3-3B11-4424-816A-96E76BAF1674}" type="slidenum">
              <a:rPr lang="en-US" altLang="en-US" sz="1200" b="0" smtClean="0">
                <a:solidFill>
                  <a:schemeClr val="tx1"/>
                </a:solidFill>
              </a:rPr>
              <a:pPr eaLnBrk="1" hangingPunct="1"/>
              <a:t>41</a:t>
            </a:fld>
            <a:endParaRPr lang="en-US" altLang="en-US" sz="1200" b="0" smtClean="0">
              <a:solidFill>
                <a:schemeClr val="tx1"/>
              </a:solidFill>
            </a:endParaRPr>
          </a:p>
        </p:txBody>
      </p:sp>
      <p:sp>
        <p:nvSpPr>
          <p:cNvPr id="901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6" name="Rectangle 2"/>
          <p:cNvSpPr>
            <a:spLocks noGrp="1" noRot="1" noChangeAspect="1" noChangeArrowheads="1" noTextEdit="1"/>
          </p:cNvSpPr>
          <p:nvPr>
            <p:ph type="sldImg"/>
          </p:nvPr>
        </p:nvSpPr>
        <p:spPr>
          <a:xfrm>
            <a:off x="715963" y="630238"/>
            <a:ext cx="5432425" cy="4073525"/>
          </a:xfrm>
          <a:ln/>
        </p:spPr>
      </p:sp>
      <p:sp>
        <p:nvSpPr>
          <p:cNvPr id="90117" name="Rectangle 3"/>
          <p:cNvSpPr>
            <a:spLocks noGrp="1" noChangeArrowheads="1"/>
          </p:cNvSpPr>
          <p:nvPr>
            <p:ph type="body" idx="1"/>
          </p:nvPr>
        </p:nvSpPr>
        <p:spPr>
          <a:ln/>
        </p:spPr>
        <p:txBody>
          <a:bodyPr/>
          <a:lstStyle/>
          <a:p>
            <a:pPr marL="209550" indent="-209550" eaLnBrk="1" hangingPunct="1">
              <a:defRPr/>
            </a:pPr>
            <a:r>
              <a:rPr lang="en-US" b="1" dirty="0" smtClean="0"/>
              <a:t>Answers</a:t>
            </a:r>
          </a:p>
          <a:p>
            <a:pPr marL="209550" indent="-209550">
              <a:buFontTx/>
              <a:buAutoNum type="arabicPeriod"/>
              <a:defRPr/>
            </a:pPr>
            <a:r>
              <a:rPr lang="en-US" dirty="0" smtClean="0"/>
              <a:t>1. Underwriter, Producer, Auditor, Underwriter assistant…</a:t>
            </a:r>
          </a:p>
          <a:p>
            <a:pPr marL="209550" indent="-209550">
              <a:buFontTx/>
              <a:buAutoNum type="arabicPeriod"/>
              <a:defRPr/>
            </a:pPr>
            <a:r>
              <a:rPr lang="en-US" dirty="0" smtClean="0"/>
              <a:t>A</a:t>
            </a:r>
            <a:r>
              <a:rPr lang="en-US" b="1" dirty="0" smtClean="0"/>
              <a:t> </a:t>
            </a:r>
            <a:r>
              <a:rPr lang="en-US" dirty="0" smtClean="0"/>
              <a:t>producer code is a unique ID (alphanumeric) assigned by the carrier to determine what a producer can do. Producer code and its description identify the sales office that sold the policy.</a:t>
            </a:r>
          </a:p>
          <a:p>
            <a:pPr marL="209550" indent="-209550">
              <a:buFontTx/>
              <a:buAutoNum type="arabicPeriod"/>
              <a:defRPr/>
            </a:pPr>
            <a:r>
              <a:rPr lang="en-US" dirty="0" smtClean="0"/>
              <a:t>An organization is a business entity which represents either the Carrier itself or an external company for any set of PC users, typically producers.</a:t>
            </a:r>
          </a:p>
          <a:p>
            <a:pPr marL="209550" indent="-209550">
              <a:buFontTx/>
              <a:buAutoNum type="arabicPeriod"/>
              <a:defRPr/>
            </a:pPr>
            <a:r>
              <a:rPr lang="en-US" dirty="0" smtClean="0"/>
              <a:t>PolicyCenter determines the permissions for a given user when that user logs in.</a:t>
            </a:r>
          </a:p>
          <a:p>
            <a:pPr marL="209550" indent="-209550">
              <a:buFontTx/>
              <a:buAutoNum type="arabicPeriod"/>
              <a:defRPr/>
            </a:pPr>
            <a:r>
              <a:rPr lang="en-US" dirty="0" smtClean="0"/>
              <a:t>A role can have any number of permissions. PolicyCenter has certain zero-permission roles in the base product to essentially show as placeholders.</a:t>
            </a:r>
          </a:p>
          <a:p>
            <a:pPr marL="209550" indent="-209550">
              <a:buFontTx/>
              <a:buAutoNum type="arabicPeriod"/>
              <a:defRPr/>
            </a:pPr>
            <a:r>
              <a:rPr lang="en-US" dirty="0" smtClean="0"/>
              <a:t>True or False:</a:t>
            </a:r>
          </a:p>
          <a:p>
            <a:pPr marL="438150" lvl="1" indent="-209550">
              <a:buFontTx/>
              <a:buAutoNum type="alphaLcParenR"/>
              <a:defRPr/>
            </a:pPr>
            <a:r>
              <a:rPr lang="en-US" dirty="0" smtClean="0"/>
              <a:t>True</a:t>
            </a:r>
          </a:p>
          <a:p>
            <a:pPr marL="438150" lvl="1" indent="-209550">
              <a:buFontTx/>
              <a:buAutoNum type="alphaLcParenR"/>
              <a:defRPr/>
            </a:pPr>
            <a:r>
              <a:rPr lang="en-US" dirty="0" smtClean="0"/>
              <a:t>True</a:t>
            </a:r>
          </a:p>
          <a:p>
            <a:pPr marL="209550" indent="-209550">
              <a:buFontTx/>
              <a:buAutoNum type="arabicPeriod"/>
              <a:defRPr/>
            </a:pPr>
            <a:endParaRPr lang="en-US" dirty="0" smtClean="0"/>
          </a:p>
          <a:p>
            <a:pPr marL="209550" indent="-209550">
              <a:buFontTx/>
              <a:buAutoNum type="arabicPeriod"/>
              <a:defRPr/>
            </a:pPr>
            <a:endParaRPr lang="en-US" dirty="0" smtClean="0"/>
          </a:p>
          <a:p>
            <a:pPr marL="95250" indent="-209550">
              <a:buFontTx/>
              <a:buAutoNum type="arabicPeriod"/>
              <a:defRPr/>
            </a:pP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solidFill>
                  <a:prstClr val="white"/>
                </a:solidFill>
              </a:rPr>
              <a:t>	Notices - </a:t>
            </a:r>
            <a:fld id="{31420597-1BF2-4B6D-A042-062358FE8272}" type="slidenum">
              <a:rPr lang="en-US" altLang="en-US">
                <a:solidFill>
                  <a:prstClr val="white"/>
                </a:solidFill>
              </a:rPr>
              <a:pPr>
                <a:buClr>
                  <a:prstClr val="black"/>
                </a:buClr>
                <a:defRPr/>
              </a:pPr>
              <a:t>42</a:t>
            </a:fld>
            <a:endParaRPr lang="en-US" altLang="en-US" dirty="0">
              <a:solidFill>
                <a:prstClr val="white"/>
              </a:solidFill>
            </a:endParaRPr>
          </a:p>
        </p:txBody>
      </p:sp>
      <p:sp>
        <p:nvSpPr>
          <p:cNvPr id="5123" name="SectionName"/>
          <p:cNvSpPr>
            <a:spLocks noGrp="1" noChangeArrowheads="1"/>
          </p:cNvSpPr>
          <p:nvPr>
            <p:ph type="hdr" sz="quarter"/>
          </p:nvPr>
        </p:nvSpPr>
        <p:spPr/>
        <p:txBody>
          <a:bodyPr/>
          <a:lstStyle/>
          <a:p>
            <a:pPr>
              <a:buClr>
                <a:prstClr val="black"/>
              </a:buClr>
              <a:defRPr/>
            </a:pPr>
            <a:r>
              <a:rPr lang="en-US" altLang="en-US">
                <a:solidFill>
                  <a:prstClr val="white"/>
                </a:solidFill>
              </a:rPr>
              <a:t>	</a:t>
            </a:r>
            <a:endParaRPr lang="en-US">
              <a:solidFill>
                <a:prstClr val="white"/>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BF1A9E86-0E6D-4848-934A-64D6BBD78F03}"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B3179CDF-C411-4110-8954-E5CE5C87C648}"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producer is a person or organization that has one or more agreements to sell business on behalf of the carrier. A producer could be responsible for many, one, or zero policies.</a:t>
            </a:r>
          </a:p>
          <a:p>
            <a:pPr eaLnBrk="1" hangingPunct="1"/>
            <a:r>
              <a:rPr lang="en-US" smtClean="0"/>
              <a:t>In the insurance industry, producers are typically referred to as agents, brokers, or internal sales force. The carrier may hold the account directly (the insurer contacts the account directly), in which case there is no producer. Producers typically get paid commissions for each policy underwritten through their assistance</a:t>
            </a:r>
          </a:p>
          <a:p>
            <a:pPr eaLnBrk="1" hangingPunct="1"/>
            <a:r>
              <a:rPr lang="en-US" smtClean="0"/>
              <a:t>In some cases, a producer agency has only one code associated with it. In other cases, a carrier may want to separately track two or more different categories of policies assigned to a single producer. In this case, the producer agency will have multiple codes, and the user must select the appropriate code.</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a:t>
            </a:r>
          </a:p>
        </p:txBody>
      </p:sp>
      <p:sp>
        <p:nvSpPr>
          <p:cNvPr id="5427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B822675C-516A-40EF-97B8-BB16C330DE9B}"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Producer of record</a:t>
            </a:r>
            <a:r>
              <a:rPr lang="en-US" smtClean="0"/>
              <a:t> is the one that created the policy. The producer of record may or may not service the account and have limited permissions on the policy and account. For a new policy, producer of record is the same as producer of service as shown in the example above.</a:t>
            </a:r>
          </a:p>
          <a:p>
            <a:pPr eaLnBrk="1" hangingPunct="1"/>
            <a:r>
              <a:rPr lang="en-US" smtClean="0"/>
              <a:t>If for some reason user decides they don’t like the agent and want a new one, then the producer of service changes. Producer that provides this new service is the producer of service. The old agent continues to get commission for the policy because he was the producer of record, the one that brought the business initially.</a:t>
            </a:r>
          </a:p>
          <a:p>
            <a:pPr eaLnBrk="1" hangingPunct="1"/>
            <a:r>
              <a:rPr lang="en-US" smtClean="0"/>
              <a:t>This can be viewed on the Policy Info page by typing the effective date in any policy. </a:t>
            </a:r>
          </a:p>
          <a:p>
            <a:pPr eaLnBrk="1" hangingPunct="1"/>
            <a:r>
              <a:rPr lang="en-US" smtClean="0"/>
              <a:t>A producer of service has permissions to edit policies for renewal and then becomes producer of record and can receive commissions.</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Users, Groups, Organizations, and Permissions - </a:t>
            </a:r>
            <a:fld id="{F75276BD-E07E-4AD2-B535-6E40B13E6E3C}"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Producer code is used to be able to accurately track which agent or agency is responsible for which policies and accounts. In some cases, a producer agency has only one code associated with it. In other cases, a carrier may want to separately track two or more different categories of policies assigned to a single producer. In this case, the producer agency will have multiple codes, and the user must select the appropriate code. Carriers may think of producer codes as following their organization or group hierarchy, so assigning product codes to groups eases administration duties.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8432286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9129957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76291868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5747784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077018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5618534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71649494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1804815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68681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13285243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509030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0126946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1709736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5361272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15180091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75869460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1084315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3813720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9446368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5480135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53903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8757227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823718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2864799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5697995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1722620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5742634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015151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312177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81526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0406488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983115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583092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74BD5DCC-BE0C-4308-92F6-6354E3945FE4}"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0D6B4BE-3BD2-4652-8571-AB8A417C4206}"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578804906"/>
      </p:ext>
    </p:extLst>
  </p:cSld>
  <p:clrMap bg1="dk2" tx1="lt1" bg2="dk1"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smtClean="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smtClean="0">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670CC9B2-0B59-46CF-B6B0-08927CA4CA9D}"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470408658"/>
      </p:ext>
    </p:extLst>
  </p:cSld>
  <p:clrMap bg1="dk2" tx1="lt1" bg2="dk1"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Users, Groups, Organizations, and Permissions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14 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Producer code security</a:t>
            </a:r>
          </a:p>
        </p:txBody>
      </p:sp>
      <p:sp>
        <p:nvSpPr>
          <p:cNvPr id="12291" name="Rectangle 3"/>
          <p:cNvSpPr>
            <a:spLocks noGrp="1" noChangeArrowheads="1"/>
          </p:cNvSpPr>
          <p:nvPr>
            <p:ph idx="1"/>
          </p:nvPr>
        </p:nvSpPr>
        <p:spPr/>
        <p:txBody>
          <a:bodyPr/>
          <a:lstStyle/>
          <a:p>
            <a:pPr>
              <a:buFont typeface="Arial" charset="0"/>
              <a:buChar char="•"/>
            </a:pPr>
            <a:r>
              <a:rPr lang="en-US" smtClean="0"/>
              <a:t>Producer code security applies at the following levels:</a:t>
            </a:r>
            <a:br>
              <a:rPr lang="en-US" smtClean="0"/>
            </a:br>
            <a:r>
              <a:rPr lang="en-US" smtClean="0"/>
              <a:t/>
            </a:r>
            <a:br>
              <a:rPr lang="en-US" smtClean="0"/>
            </a:br>
            <a:r>
              <a:rPr lang="en-US" smtClean="0"/>
              <a:t>   </a:t>
            </a:r>
            <a:r>
              <a:rPr lang="en-US" smtClean="0">
                <a:solidFill>
                  <a:srgbClr val="D33941"/>
                </a:solidFill>
              </a:rPr>
              <a:t>Account</a:t>
            </a:r>
            <a:r>
              <a:rPr lang="en-US" smtClean="0"/>
              <a:t>		 	</a:t>
            </a:r>
            <a:r>
              <a:rPr lang="en-US" smtClean="0">
                <a:solidFill>
                  <a:srgbClr val="D33941"/>
                </a:solidFill>
              </a:rPr>
              <a:t>Policy</a:t>
            </a:r>
            <a:r>
              <a:rPr lang="en-US" smtClean="0"/>
              <a:t>			</a:t>
            </a:r>
            <a:r>
              <a:rPr lang="en-US" smtClean="0">
                <a:solidFill>
                  <a:srgbClr val="D33941"/>
                </a:solidFill>
              </a:rPr>
              <a:t>Job</a:t>
            </a:r>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r>
              <a:rPr lang="en-US" smtClean="0"/>
              <a:t>Producer codes can :</a:t>
            </a:r>
          </a:p>
          <a:p>
            <a:pPr lvl="1"/>
            <a:r>
              <a:rPr lang="en-US" smtClean="0"/>
              <a:t>place restrictions on user actions and access</a:t>
            </a:r>
          </a:p>
          <a:p>
            <a:pPr lvl="1"/>
            <a:r>
              <a:rPr lang="en-US" smtClean="0"/>
              <a:t>have groups of permissions attached to them </a:t>
            </a:r>
          </a:p>
          <a:p>
            <a:pPr lvl="1"/>
            <a:r>
              <a:rPr lang="en-US" smtClean="0"/>
              <a:t>trickle down the organization or group hierarchy </a:t>
            </a:r>
          </a:p>
          <a:p>
            <a:pPr>
              <a:buFont typeface="Arial" charset="0"/>
              <a:buChar char="•"/>
            </a:pPr>
            <a:r>
              <a:rPr lang="en-US" smtClean="0"/>
              <a:t>Producer code security can be turned on or off</a:t>
            </a:r>
          </a:p>
        </p:txBody>
      </p:sp>
      <p:grpSp>
        <p:nvGrpSpPr>
          <p:cNvPr id="12292" name="Group 17"/>
          <p:cNvGrpSpPr>
            <a:grpSpLocks/>
          </p:cNvGrpSpPr>
          <p:nvPr/>
        </p:nvGrpSpPr>
        <p:grpSpPr bwMode="auto">
          <a:xfrm>
            <a:off x="885825" y="2274888"/>
            <a:ext cx="1266825" cy="1046162"/>
            <a:chOff x="465" y="602"/>
            <a:chExt cx="798" cy="659"/>
          </a:xfrm>
        </p:grpSpPr>
        <p:sp>
          <p:nvSpPr>
            <p:cNvPr id="12311" name="AutoShape 1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2312" name="Rectangle 1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2313" name="Rectangle 2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2314" name="Rectangle 2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2315" name="Rectangle 2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2316" name="Rectangle 23"/>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2317" name="Line 2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8" name="Line 2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319" name="Group 26"/>
            <p:cNvGrpSpPr>
              <a:grpSpLocks/>
            </p:cNvGrpSpPr>
            <p:nvPr/>
          </p:nvGrpSpPr>
          <p:grpSpPr bwMode="auto">
            <a:xfrm>
              <a:off x="575" y="644"/>
              <a:ext cx="508" cy="139"/>
              <a:chOff x="3046" y="1026"/>
              <a:chExt cx="502" cy="138"/>
            </a:xfrm>
          </p:grpSpPr>
          <p:sp>
            <p:nvSpPr>
              <p:cNvPr id="12320" name="Line 2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1" name="Line 2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2" name="Line 2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3" name="Line 3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4" name="Line 3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5" name="Line 3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6" name="Oval 3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27" name="Freeform 3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28" name="Freeform 3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29" name="Freeform 3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30" name="Freeform 3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2293" name="Group 38"/>
          <p:cNvGrpSpPr>
            <a:grpSpLocks/>
          </p:cNvGrpSpPr>
          <p:nvPr/>
        </p:nvGrpSpPr>
        <p:grpSpPr bwMode="auto">
          <a:xfrm>
            <a:off x="4102100" y="2274888"/>
            <a:ext cx="979488" cy="1103312"/>
            <a:chOff x="2324" y="435"/>
            <a:chExt cx="933" cy="1052"/>
          </a:xfrm>
        </p:grpSpPr>
        <p:sp>
          <p:nvSpPr>
            <p:cNvPr id="12302" name="AutoShape 3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03" name="Freeform 4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04" name="Freeform 4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05" name="Freeform 4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306" name="Group 43"/>
            <p:cNvGrpSpPr>
              <a:grpSpLocks/>
            </p:cNvGrpSpPr>
            <p:nvPr/>
          </p:nvGrpSpPr>
          <p:grpSpPr bwMode="auto">
            <a:xfrm>
              <a:off x="2889" y="957"/>
              <a:ext cx="348" cy="510"/>
              <a:chOff x="2784" y="3210"/>
              <a:chExt cx="523" cy="772"/>
            </a:xfrm>
          </p:grpSpPr>
          <p:sp>
            <p:nvSpPr>
              <p:cNvPr id="12307" name="AutoShape 4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08" name="AutoShape 4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09" name="AutoShape 4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10" name="Oval 4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pic>
        <p:nvPicPr>
          <p:cNvPr id="12294" name="Picture 48"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781800" y="2274888"/>
            <a:ext cx="1214438"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5" name="Group 49"/>
          <p:cNvGrpSpPr>
            <a:grpSpLocks/>
          </p:cNvGrpSpPr>
          <p:nvPr/>
        </p:nvGrpSpPr>
        <p:grpSpPr bwMode="auto">
          <a:xfrm>
            <a:off x="7431088" y="4164013"/>
            <a:ext cx="728662" cy="703262"/>
            <a:chOff x="1794" y="2016"/>
            <a:chExt cx="459" cy="443"/>
          </a:xfrm>
        </p:grpSpPr>
        <p:grpSp>
          <p:nvGrpSpPr>
            <p:cNvPr id="12296" name="Group 50"/>
            <p:cNvGrpSpPr>
              <a:grpSpLocks/>
            </p:cNvGrpSpPr>
            <p:nvPr/>
          </p:nvGrpSpPr>
          <p:grpSpPr bwMode="auto">
            <a:xfrm>
              <a:off x="1794" y="2016"/>
              <a:ext cx="355" cy="230"/>
              <a:chOff x="4831" y="3072"/>
              <a:chExt cx="355" cy="230"/>
            </a:xfrm>
          </p:grpSpPr>
          <p:sp>
            <p:nvSpPr>
              <p:cNvPr id="12300" name="Rectangle 51"/>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12301" name="Text Box 52"/>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grpSp>
          <p:nvGrpSpPr>
            <p:cNvPr id="12297" name="Group 53"/>
            <p:cNvGrpSpPr>
              <a:grpSpLocks/>
            </p:cNvGrpSpPr>
            <p:nvPr/>
          </p:nvGrpSpPr>
          <p:grpSpPr bwMode="auto">
            <a:xfrm>
              <a:off x="1898" y="2229"/>
              <a:ext cx="355" cy="230"/>
              <a:chOff x="4935" y="3285"/>
              <a:chExt cx="355" cy="230"/>
            </a:xfrm>
          </p:grpSpPr>
          <p:sp>
            <p:nvSpPr>
              <p:cNvPr id="12298" name="Rectangle 54"/>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12299" name="Text Box 55"/>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002</a:t>
                </a:r>
              </a:p>
            </p:txBody>
          </p:sp>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Prevent producer code misuse - Status field</a:t>
            </a:r>
          </a:p>
        </p:txBody>
      </p:sp>
      <p:sp>
        <p:nvSpPr>
          <p:cNvPr id="13315" name="Rectangle 3"/>
          <p:cNvSpPr>
            <a:spLocks noGrp="1" noChangeArrowheads="1"/>
          </p:cNvSpPr>
          <p:nvPr>
            <p:ph idx="1"/>
          </p:nvPr>
        </p:nvSpPr>
        <p:spPr/>
        <p:txBody>
          <a:bodyPr/>
          <a:lstStyle/>
          <a:p>
            <a:pPr>
              <a:buFont typeface="Arial" charset="0"/>
              <a:buChar char="•"/>
            </a:pPr>
            <a:r>
              <a:rPr lang="en-US" b="1" smtClean="0"/>
              <a:t>Status</a:t>
            </a:r>
            <a:r>
              <a:rPr lang="en-US" smtClean="0"/>
              <a:t> field limits access to an agency whose contract has expired or to prevent producer code misuse</a:t>
            </a:r>
          </a:p>
          <a:p>
            <a:pPr>
              <a:buFont typeface="Arial" charset="0"/>
              <a:buChar char="•"/>
            </a:pPr>
            <a:r>
              <a:rPr lang="en-US" smtClean="0"/>
              <a:t>Default statuses are obtained from a typelist</a:t>
            </a:r>
          </a:p>
          <a:p>
            <a:pPr>
              <a:buFont typeface="Arial" charset="0"/>
              <a:buChar char="•"/>
            </a:pPr>
            <a:r>
              <a:rPr lang="en-US" smtClean="0"/>
              <a:t>Status field</a:t>
            </a:r>
            <a:r>
              <a:rPr lang="en-US" i="1" smtClean="0"/>
              <a:t> </a:t>
            </a:r>
            <a:r>
              <a:rPr lang="en-US" smtClean="0"/>
              <a:t>is available on both the</a:t>
            </a:r>
            <a:r>
              <a:rPr lang="en-US" i="1" smtClean="0"/>
              <a:t> Producer code Search</a:t>
            </a:r>
            <a:r>
              <a:rPr lang="en-US" smtClean="0"/>
              <a:t> and </a:t>
            </a:r>
            <a:r>
              <a:rPr lang="en-US" i="1" smtClean="0"/>
              <a:t>Organization Search</a:t>
            </a:r>
            <a:r>
              <a:rPr lang="en-US" smtClean="0"/>
              <a:t> pages</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3114675"/>
            <a:ext cx="3181350" cy="329181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AutoShape 7"/>
          <p:cNvSpPr>
            <a:spLocks noChangeArrowheads="1"/>
          </p:cNvSpPr>
          <p:nvPr/>
        </p:nvSpPr>
        <p:spPr bwMode="auto">
          <a:xfrm>
            <a:off x="1038225" y="4543425"/>
            <a:ext cx="790575" cy="23984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063" y="3114675"/>
            <a:ext cx="2976126" cy="2714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5072063" y="3743325"/>
            <a:ext cx="1376362" cy="2952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Producers and producer codes</a:t>
            </a:r>
          </a:p>
          <a:p>
            <a:pPr>
              <a:lnSpc>
                <a:spcPct val="150000"/>
              </a:lnSpc>
              <a:buFont typeface="Arial" charset="0"/>
              <a:buChar char="•"/>
            </a:pPr>
            <a:r>
              <a:rPr lang="en-US" sz="2800" smtClean="0"/>
              <a:t>Users, groups, and organizations</a:t>
            </a:r>
          </a:p>
          <a:p>
            <a:pPr>
              <a:lnSpc>
                <a:spcPct val="150000"/>
              </a:lnSpc>
              <a:buFont typeface="Arial" charset="0"/>
              <a:buChar char="•"/>
            </a:pPr>
            <a:r>
              <a:rPr lang="en-US" sz="2800" smtClean="0">
                <a:solidFill>
                  <a:srgbClr val="C0C0C0"/>
                </a:solidFill>
              </a:rPr>
              <a:t>Working with users, groups, producer codes, and organizations</a:t>
            </a:r>
          </a:p>
          <a:p>
            <a:pPr>
              <a:lnSpc>
                <a:spcPct val="150000"/>
              </a:lnSpc>
              <a:buFont typeface="Arial" charset="0"/>
              <a:buChar char="•"/>
            </a:pPr>
            <a:r>
              <a:rPr lang="en-US" sz="2800" smtClean="0">
                <a:solidFill>
                  <a:srgbClr val="C0C0C0"/>
                </a:solidFill>
              </a:rPr>
              <a:t>Permissions and roles</a:t>
            </a:r>
          </a:p>
          <a:p>
            <a:pPr>
              <a:lnSpc>
                <a:spcPct val="150000"/>
              </a:lnSpc>
              <a:buFont typeface="Arial" charset="0"/>
              <a:buChar char="•"/>
            </a:pPr>
            <a:r>
              <a:rPr lang="en-US" sz="2800" smtClean="0">
                <a:solidFill>
                  <a:srgbClr val="C0C0C0"/>
                </a:solidFill>
              </a:rPr>
              <a:t>Grant permissions and assign roles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Users </a:t>
            </a:r>
          </a:p>
        </p:txBody>
      </p:sp>
      <p:sp>
        <p:nvSpPr>
          <p:cNvPr id="15363" name="Rectangle 3"/>
          <p:cNvSpPr>
            <a:spLocks noGrp="1" noChangeArrowheads="1"/>
          </p:cNvSpPr>
          <p:nvPr>
            <p:ph idx="1"/>
          </p:nvPr>
        </p:nvSpPr>
        <p:spPr/>
        <p:txBody>
          <a:bodyPr/>
          <a:lstStyle/>
          <a:p>
            <a:pPr>
              <a:buFont typeface="Arial" charset="0"/>
              <a:buChar char="•"/>
            </a:pPr>
            <a:r>
              <a:rPr lang="en-US" smtClean="0"/>
              <a:t>A </a:t>
            </a:r>
            <a:r>
              <a:rPr lang="en-US" b="1" smtClean="0"/>
              <a:t>user</a:t>
            </a:r>
            <a:r>
              <a:rPr lang="en-US" smtClean="0"/>
              <a:t> is an</a:t>
            </a:r>
            <a:r>
              <a:rPr lang="en-US" b="1" smtClean="0"/>
              <a:t> </a:t>
            </a:r>
            <a:r>
              <a:rPr lang="en-US" smtClean="0"/>
              <a:t>individual who interacts with PolicyCenter</a:t>
            </a:r>
          </a:p>
          <a:p>
            <a:pPr>
              <a:buFont typeface="Arial" charset="0"/>
              <a:buChar char="•"/>
            </a:pPr>
            <a:r>
              <a:rPr lang="en-US" smtClean="0"/>
              <a:t>Every user on the policy is assigned a role on that policy </a:t>
            </a:r>
          </a:p>
          <a:p>
            <a:pPr>
              <a:buFont typeface="Arial" charset="0"/>
              <a:buChar char="•"/>
            </a:pPr>
            <a:r>
              <a:rPr lang="en-US" smtClean="0"/>
              <a:t>Typical users are:</a:t>
            </a:r>
          </a:p>
          <a:p>
            <a:pPr lvl="1"/>
            <a:r>
              <a:rPr lang="en-US" smtClean="0"/>
              <a:t>Agent</a:t>
            </a:r>
          </a:p>
          <a:p>
            <a:pPr lvl="1"/>
            <a:r>
              <a:rPr lang="en-US" smtClean="0"/>
              <a:t>Underwriter</a:t>
            </a:r>
          </a:p>
          <a:p>
            <a:pPr lvl="1"/>
            <a:r>
              <a:rPr lang="en-US" smtClean="0"/>
              <a:t>Producer</a:t>
            </a:r>
          </a:p>
          <a:p>
            <a:pPr lvl="1"/>
            <a:r>
              <a:rPr lang="en-US" smtClean="0"/>
              <a:t>Auditor (internal and external)</a:t>
            </a:r>
          </a:p>
          <a:p>
            <a:pPr lvl="1"/>
            <a:r>
              <a:rPr lang="en-US" smtClean="0"/>
              <a:t>Insurer</a:t>
            </a:r>
          </a:p>
        </p:txBody>
      </p:sp>
      <p:sp>
        <p:nvSpPr>
          <p:cNvPr id="15364" name="AutoShape 4"/>
          <p:cNvSpPr>
            <a:spLocks noChangeArrowheads="1"/>
          </p:cNvSpPr>
          <p:nvPr/>
        </p:nvSpPr>
        <p:spPr bwMode="auto">
          <a:xfrm>
            <a:off x="8099425" y="85725"/>
            <a:ext cx="696913" cy="71120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User categories</a:t>
            </a:r>
          </a:p>
        </p:txBody>
      </p:sp>
      <p:sp>
        <p:nvSpPr>
          <p:cNvPr id="16387" name="Rectangle 3"/>
          <p:cNvSpPr>
            <a:spLocks noGrp="1" noChangeArrowheads="1"/>
          </p:cNvSpPr>
          <p:nvPr>
            <p:ph idx="1"/>
          </p:nvPr>
        </p:nvSpPr>
        <p:spPr/>
        <p:txBody>
          <a:bodyPr/>
          <a:lstStyle/>
          <a:p>
            <a:pPr>
              <a:buFont typeface="Arial" charset="0"/>
              <a:buChar char="•"/>
            </a:pPr>
            <a:r>
              <a:rPr lang="en-US" smtClean="0"/>
              <a:t>An</a:t>
            </a:r>
            <a:r>
              <a:rPr lang="en-US" b="1" smtClean="0"/>
              <a:t> internal</a:t>
            </a:r>
            <a:r>
              <a:rPr lang="en-US" smtClean="0"/>
              <a:t> </a:t>
            </a:r>
            <a:r>
              <a:rPr lang="en-US" b="1" smtClean="0"/>
              <a:t>user</a:t>
            </a:r>
            <a:r>
              <a:rPr lang="en-US" smtClean="0"/>
              <a:t> is an internal employee of the carrier</a:t>
            </a:r>
          </a:p>
          <a:p>
            <a:pPr lvl="1"/>
            <a:r>
              <a:rPr lang="en-US" smtClean="0"/>
              <a:t>Can potentially see external user’s group and permissions</a:t>
            </a:r>
          </a:p>
          <a:p>
            <a:pPr>
              <a:buFont typeface="Arial" charset="0"/>
              <a:buChar char="•"/>
            </a:pPr>
            <a:r>
              <a:rPr lang="en-US" smtClean="0"/>
              <a:t>An </a:t>
            </a:r>
            <a:r>
              <a:rPr lang="en-US" b="1" smtClean="0"/>
              <a:t>external</a:t>
            </a:r>
            <a:r>
              <a:rPr lang="en-US" smtClean="0"/>
              <a:t> </a:t>
            </a:r>
            <a:r>
              <a:rPr lang="en-US" b="1" smtClean="0"/>
              <a:t>user </a:t>
            </a:r>
            <a:r>
              <a:rPr lang="en-US" smtClean="0"/>
              <a:t>is a person outside the company</a:t>
            </a:r>
          </a:p>
          <a:p>
            <a:pPr lvl="1"/>
            <a:r>
              <a:rPr lang="en-US" smtClean="0"/>
              <a:t>And need to access PolicyCenter data</a:t>
            </a:r>
          </a:p>
          <a:p>
            <a:pPr lvl="1"/>
            <a:r>
              <a:rPr lang="en-US" smtClean="0"/>
              <a:t>Known by the system for assignment purposes </a:t>
            </a:r>
          </a:p>
          <a:p>
            <a:pPr lvl="1"/>
            <a:r>
              <a:rPr lang="en-US" smtClean="0"/>
              <a:t>Typically producers </a:t>
            </a:r>
          </a:p>
          <a:p>
            <a:pPr lvl="1"/>
            <a:r>
              <a:rPr lang="en-US" smtClean="0"/>
              <a:t>And must be associated with an </a:t>
            </a:r>
            <a:r>
              <a:rPr lang="en-US" i="1" smtClean="0"/>
              <a:t>organization</a:t>
            </a:r>
          </a:p>
          <a:p>
            <a:pPr>
              <a:buFont typeface="Arial" charset="0"/>
              <a:buChar char="•"/>
            </a:pPr>
            <a:r>
              <a:rPr lang="en-US" b="1" smtClean="0"/>
              <a:t>Captive agents </a:t>
            </a:r>
            <a:r>
              <a:rPr lang="en-US" smtClean="0"/>
              <a:t>are sometimes </a:t>
            </a:r>
          </a:p>
          <a:p>
            <a:pPr lvl="1"/>
            <a:r>
              <a:rPr lang="en-US" smtClean="0"/>
              <a:t>internal users when they are employees of the Carrier and</a:t>
            </a:r>
          </a:p>
          <a:p>
            <a:pPr lvl="1"/>
            <a:r>
              <a:rPr lang="en-US" smtClean="0"/>
              <a:t>sometimes external users who have an exclusive contract to do business with a carrier</a:t>
            </a:r>
          </a:p>
          <a:p>
            <a:pPr>
              <a:buFont typeface="Arial" charset="0"/>
              <a:buChar char="•"/>
            </a:pPr>
            <a:r>
              <a:rPr lang="en-US" smtClean="0"/>
              <a:t>Access is controlled through roles and producer codes</a:t>
            </a:r>
          </a:p>
        </p:txBody>
      </p:sp>
      <p:grpSp>
        <p:nvGrpSpPr>
          <p:cNvPr id="16388" name="Group 4"/>
          <p:cNvGrpSpPr>
            <a:grpSpLocks/>
          </p:cNvGrpSpPr>
          <p:nvPr/>
        </p:nvGrpSpPr>
        <p:grpSpPr bwMode="auto">
          <a:xfrm flipH="1">
            <a:off x="7900988" y="1833563"/>
            <a:ext cx="703262" cy="901700"/>
            <a:chOff x="2634" y="2618"/>
            <a:chExt cx="538" cy="692"/>
          </a:xfrm>
        </p:grpSpPr>
        <p:sp>
          <p:nvSpPr>
            <p:cNvPr id="16392" name="AutoShape 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6393" name="Freeform 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6394" name="Freeform 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6395" name="Rectangle 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6396" name="Rectangle 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6397" name="Oval 1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398" name="Oval 1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399" name="Oval 1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00" name="Oval 1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01" name="Freeform 1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02" name="Freeform 1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03" name="Freeform 1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6389" name="AutoShape 17"/>
          <p:cNvSpPr>
            <a:spLocks noChangeArrowheads="1"/>
          </p:cNvSpPr>
          <p:nvPr/>
        </p:nvSpPr>
        <p:spPr bwMode="auto">
          <a:xfrm>
            <a:off x="8316913" y="771525"/>
            <a:ext cx="565150" cy="61118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390" name="Text Box 18"/>
          <p:cNvSpPr txBox="1">
            <a:spLocks noChangeArrowheads="1"/>
          </p:cNvSpPr>
          <p:nvPr/>
        </p:nvSpPr>
        <p:spPr bwMode="auto">
          <a:xfrm>
            <a:off x="7661275" y="2720975"/>
            <a:ext cx="1101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producer</a:t>
            </a:r>
          </a:p>
        </p:txBody>
      </p:sp>
      <p:sp>
        <p:nvSpPr>
          <p:cNvPr id="16391" name="Text Box 19"/>
          <p:cNvSpPr txBox="1">
            <a:spLocks noChangeArrowheads="1"/>
          </p:cNvSpPr>
          <p:nvPr/>
        </p:nvSpPr>
        <p:spPr bwMode="auto">
          <a:xfrm>
            <a:off x="8234363" y="1370013"/>
            <a:ext cx="788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user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Groups</a:t>
            </a:r>
          </a:p>
        </p:txBody>
      </p:sp>
      <p:sp>
        <p:nvSpPr>
          <p:cNvPr id="17411" name="Rectangle 3"/>
          <p:cNvSpPr>
            <a:spLocks noGrp="1" noChangeArrowheads="1"/>
          </p:cNvSpPr>
          <p:nvPr>
            <p:ph idx="1"/>
          </p:nvPr>
        </p:nvSpPr>
        <p:spPr>
          <a:xfrm>
            <a:off x="519113" y="3116263"/>
            <a:ext cx="8239125" cy="2973387"/>
          </a:xfrm>
        </p:spPr>
        <p:txBody>
          <a:bodyPr/>
          <a:lstStyle/>
          <a:p>
            <a:pPr>
              <a:buFont typeface="Arial" charset="0"/>
              <a:buChar char="•"/>
            </a:pPr>
            <a:r>
              <a:rPr lang="en-US" smtClean="0"/>
              <a:t>A</a:t>
            </a:r>
            <a:r>
              <a:rPr lang="en-US" b="1" smtClean="0"/>
              <a:t> Group</a:t>
            </a:r>
            <a:r>
              <a:rPr lang="en-US" smtClean="0"/>
              <a:t> is a collection of users and activities queued for the group</a:t>
            </a:r>
          </a:p>
          <a:p>
            <a:pPr>
              <a:buFont typeface="Arial" charset="0"/>
              <a:buChar char="•"/>
            </a:pPr>
            <a:r>
              <a:rPr lang="en-US" smtClean="0"/>
              <a:t>PolicyCenter organizes users into groups and sub-groups</a:t>
            </a:r>
          </a:p>
          <a:p>
            <a:pPr>
              <a:buFont typeface="Arial" charset="0"/>
              <a:buChar char="•"/>
            </a:pPr>
            <a:r>
              <a:rPr lang="en-US" smtClean="0"/>
              <a:t>Each group contains: </a:t>
            </a:r>
          </a:p>
          <a:p>
            <a:pPr lvl="1"/>
            <a:r>
              <a:rPr lang="en-US" smtClean="0"/>
              <a:t>Users</a:t>
            </a:r>
          </a:p>
          <a:p>
            <a:pPr lvl="1"/>
            <a:r>
              <a:rPr lang="en-US" smtClean="0"/>
              <a:t>Producer codes</a:t>
            </a:r>
          </a:p>
          <a:p>
            <a:pPr lvl="1"/>
            <a:r>
              <a:rPr lang="en-US" smtClean="0"/>
              <a:t>Queues and Regions</a:t>
            </a:r>
          </a:p>
          <a:p>
            <a:pPr>
              <a:buFont typeface="Arial" charset="0"/>
              <a:buChar char="•"/>
            </a:pPr>
            <a:endParaRPr lang="en-US" smtClean="0"/>
          </a:p>
        </p:txBody>
      </p:sp>
      <p:grpSp>
        <p:nvGrpSpPr>
          <p:cNvPr id="17412" name="Group 4"/>
          <p:cNvGrpSpPr>
            <a:grpSpLocks/>
          </p:cNvGrpSpPr>
          <p:nvPr/>
        </p:nvGrpSpPr>
        <p:grpSpPr bwMode="auto">
          <a:xfrm>
            <a:off x="2324100" y="1289050"/>
            <a:ext cx="958850" cy="960438"/>
            <a:chOff x="2452" y="533"/>
            <a:chExt cx="808" cy="809"/>
          </a:xfrm>
        </p:grpSpPr>
        <p:sp>
          <p:nvSpPr>
            <p:cNvPr id="17453" name="AutoShape 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4" name="AutoShape 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5" name="AutoShape 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6" name="Rectangle 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13" name="Text Box 9"/>
          <p:cNvSpPr txBox="1">
            <a:spLocks noChangeArrowheads="1"/>
          </p:cNvSpPr>
          <p:nvPr/>
        </p:nvSpPr>
        <p:spPr bwMode="auto">
          <a:xfrm>
            <a:off x="1308100" y="2301875"/>
            <a:ext cx="21320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Eastern Region Underwriting</a:t>
            </a:r>
          </a:p>
        </p:txBody>
      </p:sp>
      <p:sp>
        <p:nvSpPr>
          <p:cNvPr id="17414" name="Text Box 10"/>
          <p:cNvSpPr txBox="1">
            <a:spLocks noChangeArrowheads="1"/>
          </p:cNvSpPr>
          <p:nvPr/>
        </p:nvSpPr>
        <p:spPr bwMode="auto">
          <a:xfrm>
            <a:off x="5207000" y="995363"/>
            <a:ext cx="2762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Alice Applegate (UW)</a:t>
            </a:r>
          </a:p>
        </p:txBody>
      </p:sp>
      <p:sp>
        <p:nvSpPr>
          <p:cNvPr id="17415" name="Text Box 26"/>
          <p:cNvSpPr txBox="1">
            <a:spLocks noChangeArrowheads="1"/>
          </p:cNvSpPr>
          <p:nvPr/>
        </p:nvSpPr>
        <p:spPr bwMode="auto">
          <a:xfrm>
            <a:off x="5207000" y="1593850"/>
            <a:ext cx="2662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Bruce Baker (UW)</a:t>
            </a:r>
          </a:p>
        </p:txBody>
      </p:sp>
      <p:sp>
        <p:nvSpPr>
          <p:cNvPr id="17416" name="Text Box 41"/>
          <p:cNvSpPr txBox="1">
            <a:spLocks noChangeArrowheads="1"/>
          </p:cNvSpPr>
          <p:nvPr/>
        </p:nvSpPr>
        <p:spPr bwMode="auto">
          <a:xfrm>
            <a:off x="5207000" y="2185988"/>
            <a:ext cx="1885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Steve Smith</a:t>
            </a:r>
            <a:br>
              <a:rPr lang="en-US">
                <a:solidFill>
                  <a:schemeClr val="bg1"/>
                </a:solidFill>
              </a:rPr>
            </a:br>
            <a:r>
              <a:rPr lang="en-US">
                <a:solidFill>
                  <a:schemeClr val="bg1"/>
                </a:solidFill>
              </a:rPr>
              <a:t>(supervisor)</a:t>
            </a:r>
          </a:p>
        </p:txBody>
      </p:sp>
      <p:sp>
        <p:nvSpPr>
          <p:cNvPr id="17417" name="Line 56"/>
          <p:cNvSpPr>
            <a:spLocks noChangeShapeType="1"/>
          </p:cNvSpPr>
          <p:nvPr/>
        </p:nvSpPr>
        <p:spPr bwMode="auto">
          <a:xfrm flipH="1">
            <a:off x="3252788" y="1331913"/>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8" name="Line 57"/>
          <p:cNvSpPr>
            <a:spLocks noChangeShapeType="1"/>
          </p:cNvSpPr>
          <p:nvPr/>
        </p:nvSpPr>
        <p:spPr bwMode="auto">
          <a:xfrm flipH="1">
            <a:off x="3252788" y="1751013"/>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9" name="Line 58"/>
          <p:cNvSpPr>
            <a:spLocks noChangeShapeType="1"/>
          </p:cNvSpPr>
          <p:nvPr/>
        </p:nvSpPr>
        <p:spPr bwMode="auto">
          <a:xfrm flipH="1">
            <a:off x="3252788" y="2170113"/>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7420" name="Group 59"/>
          <p:cNvGrpSpPr>
            <a:grpSpLocks/>
          </p:cNvGrpSpPr>
          <p:nvPr/>
        </p:nvGrpSpPr>
        <p:grpSpPr bwMode="auto">
          <a:xfrm>
            <a:off x="4344988" y="903288"/>
            <a:ext cx="693737" cy="625475"/>
            <a:chOff x="370" y="1819"/>
            <a:chExt cx="696" cy="627"/>
          </a:xfrm>
        </p:grpSpPr>
        <p:sp>
          <p:nvSpPr>
            <p:cNvPr id="17443" name="AutoShape 60"/>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44" name="Group 61"/>
            <p:cNvGrpSpPr>
              <a:grpSpLocks/>
            </p:cNvGrpSpPr>
            <p:nvPr/>
          </p:nvGrpSpPr>
          <p:grpSpPr bwMode="auto">
            <a:xfrm>
              <a:off x="760" y="2101"/>
              <a:ext cx="306" cy="345"/>
              <a:chOff x="2768" y="2267"/>
              <a:chExt cx="624" cy="704"/>
            </a:xfrm>
          </p:grpSpPr>
          <p:sp>
            <p:nvSpPr>
              <p:cNvPr id="17445" name="AutoShape 62"/>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63"/>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7447" name="Freeform 64"/>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7448" name="Group 65"/>
              <p:cNvGrpSpPr>
                <a:grpSpLocks/>
              </p:cNvGrpSpPr>
              <p:nvPr/>
            </p:nvGrpSpPr>
            <p:grpSpPr bwMode="auto">
              <a:xfrm>
                <a:off x="3146" y="2616"/>
                <a:ext cx="233" cy="342"/>
                <a:chOff x="2784" y="3210"/>
                <a:chExt cx="523" cy="772"/>
              </a:xfrm>
            </p:grpSpPr>
            <p:sp>
              <p:nvSpPr>
                <p:cNvPr id="17449" name="AutoShape 66"/>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50" name="AutoShape 67"/>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51" name="AutoShape 68"/>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52" name="Oval 69"/>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17421" name="Group 70"/>
          <p:cNvGrpSpPr>
            <a:grpSpLocks/>
          </p:cNvGrpSpPr>
          <p:nvPr/>
        </p:nvGrpSpPr>
        <p:grpSpPr bwMode="auto">
          <a:xfrm>
            <a:off x="4324350" y="1458913"/>
            <a:ext cx="693738" cy="625475"/>
            <a:chOff x="370" y="1819"/>
            <a:chExt cx="696" cy="627"/>
          </a:xfrm>
        </p:grpSpPr>
        <p:sp>
          <p:nvSpPr>
            <p:cNvPr id="17433" name="AutoShape 71"/>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34" name="Group 72"/>
            <p:cNvGrpSpPr>
              <a:grpSpLocks/>
            </p:cNvGrpSpPr>
            <p:nvPr/>
          </p:nvGrpSpPr>
          <p:grpSpPr bwMode="auto">
            <a:xfrm>
              <a:off x="760" y="2101"/>
              <a:ext cx="306" cy="345"/>
              <a:chOff x="2768" y="2267"/>
              <a:chExt cx="624" cy="704"/>
            </a:xfrm>
          </p:grpSpPr>
          <p:sp>
            <p:nvSpPr>
              <p:cNvPr id="17435" name="AutoShape 73"/>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Freeform 74"/>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7437" name="Freeform 75"/>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7438" name="Group 76"/>
              <p:cNvGrpSpPr>
                <a:grpSpLocks/>
              </p:cNvGrpSpPr>
              <p:nvPr/>
            </p:nvGrpSpPr>
            <p:grpSpPr bwMode="auto">
              <a:xfrm>
                <a:off x="3146" y="2616"/>
                <a:ext cx="233" cy="342"/>
                <a:chOff x="2784" y="3210"/>
                <a:chExt cx="523" cy="772"/>
              </a:xfrm>
            </p:grpSpPr>
            <p:sp>
              <p:nvSpPr>
                <p:cNvPr id="17439" name="AutoShape 77"/>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40" name="AutoShape 78"/>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41" name="AutoShape 79"/>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42" name="Oval 80"/>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17422" name="Group 81"/>
          <p:cNvGrpSpPr>
            <a:grpSpLocks/>
          </p:cNvGrpSpPr>
          <p:nvPr/>
        </p:nvGrpSpPr>
        <p:grpSpPr bwMode="auto">
          <a:xfrm>
            <a:off x="4341813" y="2009775"/>
            <a:ext cx="508000" cy="711200"/>
            <a:chOff x="3870" y="2092"/>
            <a:chExt cx="570" cy="800"/>
          </a:xfrm>
        </p:grpSpPr>
        <p:sp>
          <p:nvSpPr>
            <p:cNvPr id="17428" name="Line 82"/>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Line 83"/>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0" name="AutoShape 84"/>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7431" name="Freeform 85"/>
            <p:cNvSpPr>
              <a:spLocks/>
            </p:cNvSpPr>
            <p:nvPr/>
          </p:nvSpPr>
          <p:spPr bwMode="auto">
            <a:xfrm>
              <a:off x="4114" y="2691"/>
              <a:ext cx="97" cy="201"/>
            </a:xfrm>
            <a:custGeom>
              <a:avLst/>
              <a:gdLst>
                <a:gd name="T0" fmla="*/ 272 w 75"/>
                <a:gd name="T1" fmla="*/ 28 h 156"/>
                <a:gd name="T2" fmla="*/ 0 w 75"/>
                <a:gd name="T3" fmla="*/ 1117 h 156"/>
                <a:gd name="T4" fmla="*/ 393 w 75"/>
                <a:gd name="T5" fmla="*/ 1527 h 156"/>
                <a:gd name="T6" fmla="*/ 760 w 75"/>
                <a:gd name="T7" fmla="*/ 1117 h 156"/>
                <a:gd name="T8" fmla="*/ 480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7432" name="AutoShape 86"/>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17423" name="Group 87"/>
          <p:cNvGrpSpPr>
            <a:grpSpLocks/>
          </p:cNvGrpSpPr>
          <p:nvPr/>
        </p:nvGrpSpPr>
        <p:grpSpPr bwMode="auto">
          <a:xfrm>
            <a:off x="7832725" y="163513"/>
            <a:ext cx="873125" cy="873125"/>
            <a:chOff x="2452" y="533"/>
            <a:chExt cx="808" cy="809"/>
          </a:xfrm>
        </p:grpSpPr>
        <p:sp>
          <p:nvSpPr>
            <p:cNvPr id="17424" name="AutoShape 8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25" name="AutoShape 8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26" name="AutoShape 9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27" name="Rectangle 9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View groups using Administration tab</a:t>
            </a:r>
          </a:p>
        </p:txBody>
      </p:sp>
      <p:sp>
        <p:nvSpPr>
          <p:cNvPr id="18435" name="Content Placeholder 2"/>
          <p:cNvSpPr>
            <a:spLocks noGrp="1"/>
          </p:cNvSpPr>
          <p:nvPr>
            <p:ph idx="1"/>
          </p:nvPr>
        </p:nvSpPr>
        <p:spPr/>
        <p:txBody>
          <a:bodyPr/>
          <a:lstStyle/>
          <a:p>
            <a:pPr>
              <a:buFont typeface="Arial" charset="0"/>
              <a:buChar char="•"/>
            </a:pPr>
            <a:r>
              <a:rPr lang="en-US" dirty="0" smtClean="0"/>
              <a:t>User should have admin privileges to view the groups using </a:t>
            </a:r>
            <a:r>
              <a:rPr lang="en-US" b="1" dirty="0" smtClean="0"/>
              <a:t>Administration</a:t>
            </a:r>
            <a:r>
              <a:rPr lang="en-US" dirty="0" smtClean="0"/>
              <a:t> tab</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 y="1845004"/>
            <a:ext cx="8101400" cy="41757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Rounded Rectangle 4"/>
          <p:cNvSpPr>
            <a:spLocks noChangeArrowheads="1"/>
          </p:cNvSpPr>
          <p:nvPr/>
        </p:nvSpPr>
        <p:spPr bwMode="auto">
          <a:xfrm>
            <a:off x="1014412" y="4682188"/>
            <a:ext cx="1479405" cy="26982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0" name="Rounded Rectangle 5"/>
          <p:cNvSpPr>
            <a:spLocks noChangeArrowheads="1"/>
          </p:cNvSpPr>
          <p:nvPr/>
        </p:nvSpPr>
        <p:spPr bwMode="auto">
          <a:xfrm>
            <a:off x="3067172" y="2262963"/>
            <a:ext cx="2953617" cy="39711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11" name="Straight Connector 7"/>
          <p:cNvCxnSpPr>
            <a:cxnSpLocks noChangeShapeType="1"/>
            <a:stCxn id="9" idx="3"/>
          </p:cNvCxnSpPr>
          <p:nvPr/>
        </p:nvCxnSpPr>
        <p:spPr bwMode="auto">
          <a:xfrm flipV="1">
            <a:off x="2493817" y="2660074"/>
            <a:ext cx="573355" cy="2157025"/>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Organization / Community model</a:t>
            </a:r>
          </a:p>
        </p:txBody>
      </p:sp>
      <p:sp>
        <p:nvSpPr>
          <p:cNvPr id="19459" name="Rectangle 172"/>
          <p:cNvSpPr>
            <a:spLocks noGrp="1" noChangeArrowheads="1"/>
          </p:cNvSpPr>
          <p:nvPr>
            <p:ph idx="1"/>
          </p:nvPr>
        </p:nvSpPr>
        <p:spPr>
          <a:xfrm>
            <a:off x="519113" y="5176838"/>
            <a:ext cx="8318500" cy="977900"/>
          </a:xfrm>
        </p:spPr>
        <p:txBody>
          <a:bodyPr/>
          <a:lstStyle/>
          <a:p>
            <a:pPr>
              <a:buFont typeface="Arial" charset="0"/>
              <a:buChar char="•"/>
            </a:pPr>
            <a:r>
              <a:rPr lang="en-US" smtClean="0"/>
              <a:t>An </a:t>
            </a:r>
            <a:r>
              <a:rPr lang="en-US" b="1" smtClean="0"/>
              <a:t>organization</a:t>
            </a:r>
            <a:r>
              <a:rPr lang="en-US" smtClean="0"/>
              <a:t> is a business entity which represents either the carrier itself or an external company of producers</a:t>
            </a:r>
          </a:p>
        </p:txBody>
      </p:sp>
      <p:grpSp>
        <p:nvGrpSpPr>
          <p:cNvPr id="19460" name="Group 4"/>
          <p:cNvGrpSpPr>
            <a:grpSpLocks/>
          </p:cNvGrpSpPr>
          <p:nvPr/>
        </p:nvGrpSpPr>
        <p:grpSpPr bwMode="auto">
          <a:xfrm>
            <a:off x="1460500" y="3225800"/>
            <a:ext cx="704850" cy="706438"/>
            <a:chOff x="2452" y="533"/>
            <a:chExt cx="808" cy="809"/>
          </a:xfrm>
        </p:grpSpPr>
        <p:sp>
          <p:nvSpPr>
            <p:cNvPr id="19710" name="AutoShape 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711" name="AutoShape 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712" name="AutoShape 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713" name="Rectangle 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461" name="Group 9"/>
          <p:cNvGrpSpPr>
            <a:grpSpLocks/>
          </p:cNvGrpSpPr>
          <p:nvPr/>
        </p:nvGrpSpPr>
        <p:grpSpPr bwMode="auto">
          <a:xfrm flipH="1">
            <a:off x="5170488" y="4344988"/>
            <a:ext cx="484187" cy="623887"/>
            <a:chOff x="2634" y="2618"/>
            <a:chExt cx="538" cy="692"/>
          </a:xfrm>
        </p:grpSpPr>
        <p:sp>
          <p:nvSpPr>
            <p:cNvPr id="19698" name="AutoShape 10"/>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99" name="Freeform 11"/>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700" name="Freeform 12"/>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701" name="Rectangle 13"/>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702" name="Rectangle 14"/>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703" name="Oval 15"/>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704" name="Oval 16"/>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705" name="Oval 17"/>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706" name="Oval 18"/>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707" name="Freeform 19"/>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708" name="Freeform 20"/>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709" name="Freeform 21"/>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9462" name="Group 22"/>
          <p:cNvGrpSpPr>
            <a:grpSpLocks/>
          </p:cNvGrpSpPr>
          <p:nvPr/>
        </p:nvGrpSpPr>
        <p:grpSpPr bwMode="auto">
          <a:xfrm>
            <a:off x="2827338" y="3203575"/>
            <a:ext cx="704850" cy="706438"/>
            <a:chOff x="2452" y="533"/>
            <a:chExt cx="808" cy="809"/>
          </a:xfrm>
        </p:grpSpPr>
        <p:sp>
          <p:nvSpPr>
            <p:cNvPr id="19694" name="AutoShape 2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695" name="AutoShape 2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696" name="AutoShape 2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697" name="Rectangle 2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63" name="Line 27"/>
          <p:cNvSpPr>
            <a:spLocks noChangeShapeType="1"/>
          </p:cNvSpPr>
          <p:nvPr/>
        </p:nvSpPr>
        <p:spPr bwMode="auto">
          <a:xfrm flipH="1" flipV="1">
            <a:off x="1978025" y="3948113"/>
            <a:ext cx="55563" cy="46990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4" name="Line 28"/>
          <p:cNvSpPr>
            <a:spLocks noChangeShapeType="1"/>
          </p:cNvSpPr>
          <p:nvPr/>
        </p:nvSpPr>
        <p:spPr bwMode="auto">
          <a:xfrm flipV="1">
            <a:off x="2708275" y="3941763"/>
            <a:ext cx="223838" cy="68421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5" name="Line 29"/>
          <p:cNvSpPr>
            <a:spLocks noChangeShapeType="1"/>
          </p:cNvSpPr>
          <p:nvPr/>
        </p:nvSpPr>
        <p:spPr bwMode="auto">
          <a:xfrm flipV="1">
            <a:off x="1412875" y="3949700"/>
            <a:ext cx="190500" cy="487363"/>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Line 30"/>
          <p:cNvSpPr>
            <a:spLocks noChangeShapeType="1"/>
          </p:cNvSpPr>
          <p:nvPr/>
        </p:nvSpPr>
        <p:spPr bwMode="auto">
          <a:xfrm flipH="1" flipV="1">
            <a:off x="3344863" y="3654425"/>
            <a:ext cx="396875" cy="106680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7" name="Line 31"/>
          <p:cNvSpPr>
            <a:spLocks noChangeShapeType="1"/>
          </p:cNvSpPr>
          <p:nvPr/>
        </p:nvSpPr>
        <p:spPr bwMode="auto">
          <a:xfrm flipV="1">
            <a:off x="1814513" y="2063750"/>
            <a:ext cx="654050" cy="1154113"/>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8" name="Line 32"/>
          <p:cNvSpPr>
            <a:spLocks noChangeShapeType="1"/>
          </p:cNvSpPr>
          <p:nvPr/>
        </p:nvSpPr>
        <p:spPr bwMode="auto">
          <a:xfrm flipH="1" flipV="1">
            <a:off x="2517775" y="2116138"/>
            <a:ext cx="627063" cy="1095375"/>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Line 34"/>
          <p:cNvSpPr>
            <a:spLocks noChangeShapeType="1"/>
          </p:cNvSpPr>
          <p:nvPr/>
        </p:nvSpPr>
        <p:spPr bwMode="auto">
          <a:xfrm flipH="1" flipV="1">
            <a:off x="6045200" y="3821113"/>
            <a:ext cx="466725" cy="57626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0" name="Line 35"/>
          <p:cNvSpPr>
            <a:spLocks noChangeShapeType="1"/>
          </p:cNvSpPr>
          <p:nvPr/>
        </p:nvSpPr>
        <p:spPr bwMode="auto">
          <a:xfrm flipV="1">
            <a:off x="6711950" y="3757613"/>
            <a:ext cx="330200" cy="60801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1" name="Line 36"/>
          <p:cNvSpPr>
            <a:spLocks noChangeShapeType="1"/>
          </p:cNvSpPr>
          <p:nvPr/>
        </p:nvSpPr>
        <p:spPr bwMode="auto">
          <a:xfrm flipV="1">
            <a:off x="5424488" y="3827463"/>
            <a:ext cx="282575" cy="50800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2" name="Line 37"/>
          <p:cNvSpPr>
            <a:spLocks noChangeShapeType="1"/>
          </p:cNvSpPr>
          <p:nvPr/>
        </p:nvSpPr>
        <p:spPr bwMode="auto">
          <a:xfrm flipH="1" flipV="1">
            <a:off x="7359650" y="3779838"/>
            <a:ext cx="327025" cy="56515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Line 38"/>
          <p:cNvSpPr>
            <a:spLocks noChangeShapeType="1"/>
          </p:cNvSpPr>
          <p:nvPr/>
        </p:nvSpPr>
        <p:spPr bwMode="auto">
          <a:xfrm flipV="1">
            <a:off x="5819775" y="2033588"/>
            <a:ext cx="657225" cy="98901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4" name="Line 39"/>
          <p:cNvSpPr>
            <a:spLocks noChangeShapeType="1"/>
          </p:cNvSpPr>
          <p:nvPr/>
        </p:nvSpPr>
        <p:spPr bwMode="auto">
          <a:xfrm flipH="1" flipV="1">
            <a:off x="6521450" y="2022475"/>
            <a:ext cx="736600" cy="987425"/>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5" name="Group 40"/>
          <p:cNvGrpSpPr>
            <a:grpSpLocks/>
          </p:cNvGrpSpPr>
          <p:nvPr/>
        </p:nvGrpSpPr>
        <p:grpSpPr bwMode="auto">
          <a:xfrm flipH="1">
            <a:off x="6410325" y="4344988"/>
            <a:ext cx="484188" cy="623887"/>
            <a:chOff x="2634" y="2618"/>
            <a:chExt cx="538" cy="692"/>
          </a:xfrm>
        </p:grpSpPr>
        <p:sp>
          <p:nvSpPr>
            <p:cNvPr id="19682" name="AutoShape 41"/>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83" name="Freeform 42"/>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84" name="Freeform 43"/>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85" name="Rectangle 44"/>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86" name="Rectangle 45"/>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87" name="Oval 46"/>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88" name="Oval 47"/>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89" name="Oval 48"/>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90" name="Oval 49"/>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91" name="Freeform 50"/>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92" name="Freeform 51"/>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93" name="Freeform 52"/>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9476" name="Group 53"/>
          <p:cNvGrpSpPr>
            <a:grpSpLocks/>
          </p:cNvGrpSpPr>
          <p:nvPr/>
        </p:nvGrpSpPr>
        <p:grpSpPr bwMode="auto">
          <a:xfrm flipH="1">
            <a:off x="7510463" y="4344988"/>
            <a:ext cx="484187" cy="623887"/>
            <a:chOff x="2634" y="2618"/>
            <a:chExt cx="538" cy="692"/>
          </a:xfrm>
        </p:grpSpPr>
        <p:sp>
          <p:nvSpPr>
            <p:cNvPr id="19670" name="AutoShape 54"/>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71" name="Freeform 55"/>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72" name="Freeform 56"/>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73" name="Rectangle 57"/>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74" name="Rectangle 58"/>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75" name="Oval 59"/>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76" name="Oval 60"/>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77" name="Oval 61"/>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78" name="Oval 62"/>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79" name="Freeform 63"/>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80" name="Freeform 64"/>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81" name="Freeform 65"/>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9477" name="Group 66"/>
          <p:cNvGrpSpPr>
            <a:grpSpLocks/>
          </p:cNvGrpSpPr>
          <p:nvPr/>
        </p:nvGrpSpPr>
        <p:grpSpPr bwMode="auto">
          <a:xfrm flipH="1">
            <a:off x="5475288" y="3028950"/>
            <a:ext cx="779462" cy="781050"/>
            <a:chOff x="4166" y="1360"/>
            <a:chExt cx="1454" cy="1457"/>
          </a:xfrm>
        </p:grpSpPr>
        <p:grpSp>
          <p:nvGrpSpPr>
            <p:cNvPr id="19630" name="Group 67"/>
            <p:cNvGrpSpPr>
              <a:grpSpLocks/>
            </p:cNvGrpSpPr>
            <p:nvPr/>
          </p:nvGrpSpPr>
          <p:grpSpPr bwMode="auto">
            <a:xfrm>
              <a:off x="4878" y="1416"/>
              <a:ext cx="686" cy="884"/>
              <a:chOff x="2634" y="2618"/>
              <a:chExt cx="538" cy="692"/>
            </a:xfrm>
          </p:grpSpPr>
          <p:sp>
            <p:nvSpPr>
              <p:cNvPr id="19658" name="AutoShape 68"/>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59" name="Freeform 69"/>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60" name="Freeform 70"/>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61" name="Rectangle 71"/>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62" name="Rectangle 72"/>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63" name="Oval 73"/>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64" name="Oval 74"/>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65" name="Oval 75"/>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66" name="Oval 76"/>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67" name="Freeform 77"/>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68" name="Freeform 78"/>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69" name="Freeform 79"/>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9631" name="Group 80"/>
            <p:cNvGrpSpPr>
              <a:grpSpLocks/>
            </p:cNvGrpSpPr>
            <p:nvPr/>
          </p:nvGrpSpPr>
          <p:grpSpPr bwMode="auto">
            <a:xfrm>
              <a:off x="4556" y="1657"/>
              <a:ext cx="686" cy="884"/>
              <a:chOff x="2634" y="2618"/>
              <a:chExt cx="538" cy="692"/>
            </a:xfrm>
          </p:grpSpPr>
          <p:sp>
            <p:nvSpPr>
              <p:cNvPr id="19646" name="AutoShape 81"/>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47" name="Freeform 82"/>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48" name="Freeform 83"/>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49" name="Rectangle 84"/>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50" name="Rectangle 85"/>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51" name="Oval 86"/>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52" name="Oval 87"/>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53" name="Oval 88"/>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54" name="Oval 89"/>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55" name="Freeform 90"/>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6" name="Freeform 91"/>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7" name="Freeform 92"/>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9632" name="Rectangle 93"/>
            <p:cNvSpPr>
              <a:spLocks noChangeArrowheads="1"/>
            </p:cNvSpPr>
            <p:nvPr/>
          </p:nvSpPr>
          <p:spPr bwMode="auto">
            <a:xfrm>
              <a:off x="4166" y="1360"/>
              <a:ext cx="1454" cy="1457"/>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19633" name="Group 94"/>
            <p:cNvGrpSpPr>
              <a:grpSpLocks/>
            </p:cNvGrpSpPr>
            <p:nvPr/>
          </p:nvGrpSpPr>
          <p:grpSpPr bwMode="auto">
            <a:xfrm>
              <a:off x="4234" y="1898"/>
              <a:ext cx="686" cy="884"/>
              <a:chOff x="2634" y="2618"/>
              <a:chExt cx="538" cy="692"/>
            </a:xfrm>
          </p:grpSpPr>
          <p:sp>
            <p:nvSpPr>
              <p:cNvPr id="19634" name="AutoShape 9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35" name="Freeform 9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36" name="Freeform 9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37" name="Rectangle 9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38" name="Rectangle 9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39" name="Oval 10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40" name="Oval 10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41" name="Oval 10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42" name="Oval 10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43" name="Freeform 10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44" name="Freeform 10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45" name="Freeform 10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nvGrpSpPr>
          <p:cNvPr id="19478" name="Group 107"/>
          <p:cNvGrpSpPr>
            <a:grpSpLocks/>
          </p:cNvGrpSpPr>
          <p:nvPr/>
        </p:nvGrpSpPr>
        <p:grpSpPr bwMode="auto">
          <a:xfrm flipH="1">
            <a:off x="6837363" y="2997200"/>
            <a:ext cx="779462" cy="781050"/>
            <a:chOff x="4166" y="1360"/>
            <a:chExt cx="1454" cy="1457"/>
          </a:xfrm>
        </p:grpSpPr>
        <p:grpSp>
          <p:nvGrpSpPr>
            <p:cNvPr id="19590" name="Group 108"/>
            <p:cNvGrpSpPr>
              <a:grpSpLocks/>
            </p:cNvGrpSpPr>
            <p:nvPr/>
          </p:nvGrpSpPr>
          <p:grpSpPr bwMode="auto">
            <a:xfrm>
              <a:off x="4878" y="1416"/>
              <a:ext cx="686" cy="884"/>
              <a:chOff x="2634" y="2618"/>
              <a:chExt cx="538" cy="692"/>
            </a:xfrm>
          </p:grpSpPr>
          <p:sp>
            <p:nvSpPr>
              <p:cNvPr id="19618" name="AutoShape 10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19" name="Freeform 11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20" name="Freeform 11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21" name="Rectangle 11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22" name="Rectangle 11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23" name="Oval 11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24" name="Oval 11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25" name="Oval 11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26" name="Oval 11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27" name="Freeform 11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8" name="Freeform 11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9" name="Freeform 12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9591" name="Group 121"/>
            <p:cNvGrpSpPr>
              <a:grpSpLocks/>
            </p:cNvGrpSpPr>
            <p:nvPr/>
          </p:nvGrpSpPr>
          <p:grpSpPr bwMode="auto">
            <a:xfrm>
              <a:off x="4556" y="1657"/>
              <a:ext cx="686" cy="884"/>
              <a:chOff x="2634" y="2618"/>
              <a:chExt cx="538" cy="692"/>
            </a:xfrm>
          </p:grpSpPr>
          <p:sp>
            <p:nvSpPr>
              <p:cNvPr id="19606" name="AutoShape 122"/>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607" name="Freeform 123"/>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608" name="Freeform 124"/>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609" name="Rectangle 125"/>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610" name="Rectangle 126"/>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611" name="Oval 127"/>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12" name="Oval 128"/>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13" name="Oval 129"/>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14" name="Oval 130"/>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15" name="Freeform 131"/>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6" name="Freeform 132"/>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7" name="Freeform 133"/>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9592" name="Rectangle 134"/>
            <p:cNvSpPr>
              <a:spLocks noChangeArrowheads="1"/>
            </p:cNvSpPr>
            <p:nvPr/>
          </p:nvSpPr>
          <p:spPr bwMode="auto">
            <a:xfrm>
              <a:off x="4166" y="1360"/>
              <a:ext cx="1454" cy="1457"/>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19593" name="Group 135"/>
            <p:cNvGrpSpPr>
              <a:grpSpLocks/>
            </p:cNvGrpSpPr>
            <p:nvPr/>
          </p:nvGrpSpPr>
          <p:grpSpPr bwMode="auto">
            <a:xfrm>
              <a:off x="4234" y="1898"/>
              <a:ext cx="686" cy="884"/>
              <a:chOff x="2634" y="2618"/>
              <a:chExt cx="538" cy="692"/>
            </a:xfrm>
          </p:grpSpPr>
          <p:sp>
            <p:nvSpPr>
              <p:cNvPr id="19594" name="AutoShape 13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595" name="Freeform 13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596" name="Freeform 13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597" name="Rectangle 139"/>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98" name="Rectangle 140"/>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599" name="Oval 141"/>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00" name="Oval 142"/>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01" name="Oval 143"/>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02" name="Oval 144"/>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603" name="Freeform 14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04" name="Freeform 14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05" name="Freeform 14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nvGrpSpPr>
          <p:cNvPr id="19479" name="Group 148"/>
          <p:cNvGrpSpPr>
            <a:grpSpLocks/>
          </p:cNvGrpSpPr>
          <p:nvPr/>
        </p:nvGrpSpPr>
        <p:grpSpPr bwMode="auto">
          <a:xfrm>
            <a:off x="1066800" y="4397375"/>
            <a:ext cx="676275" cy="609600"/>
            <a:chOff x="370" y="1819"/>
            <a:chExt cx="696" cy="627"/>
          </a:xfrm>
        </p:grpSpPr>
        <p:sp>
          <p:nvSpPr>
            <p:cNvPr id="19580" name="AutoShape 149"/>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81" name="Group 150"/>
            <p:cNvGrpSpPr>
              <a:grpSpLocks/>
            </p:cNvGrpSpPr>
            <p:nvPr/>
          </p:nvGrpSpPr>
          <p:grpSpPr bwMode="auto">
            <a:xfrm>
              <a:off x="760" y="2101"/>
              <a:ext cx="306" cy="345"/>
              <a:chOff x="2768" y="2267"/>
              <a:chExt cx="624" cy="704"/>
            </a:xfrm>
          </p:grpSpPr>
          <p:sp>
            <p:nvSpPr>
              <p:cNvPr id="19582" name="AutoShape 151"/>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3" name="Freeform 152"/>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9584" name="Freeform 153"/>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9585" name="Group 154"/>
              <p:cNvGrpSpPr>
                <a:grpSpLocks/>
              </p:cNvGrpSpPr>
              <p:nvPr/>
            </p:nvGrpSpPr>
            <p:grpSpPr bwMode="auto">
              <a:xfrm>
                <a:off x="3146" y="2616"/>
                <a:ext cx="233" cy="342"/>
                <a:chOff x="2784" y="3210"/>
                <a:chExt cx="523" cy="772"/>
              </a:xfrm>
            </p:grpSpPr>
            <p:sp>
              <p:nvSpPr>
                <p:cNvPr id="19586" name="AutoShape 155"/>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87" name="AutoShape 156"/>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88" name="AutoShape 157"/>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89" name="Oval 158"/>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19480" name="Group 159"/>
          <p:cNvGrpSpPr>
            <a:grpSpLocks/>
          </p:cNvGrpSpPr>
          <p:nvPr/>
        </p:nvGrpSpPr>
        <p:grpSpPr bwMode="auto">
          <a:xfrm>
            <a:off x="2592388" y="4367213"/>
            <a:ext cx="676275" cy="609600"/>
            <a:chOff x="370" y="1819"/>
            <a:chExt cx="696" cy="627"/>
          </a:xfrm>
        </p:grpSpPr>
        <p:sp>
          <p:nvSpPr>
            <p:cNvPr id="19570" name="AutoShape 160"/>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71" name="Group 161"/>
            <p:cNvGrpSpPr>
              <a:grpSpLocks/>
            </p:cNvGrpSpPr>
            <p:nvPr/>
          </p:nvGrpSpPr>
          <p:grpSpPr bwMode="auto">
            <a:xfrm>
              <a:off x="760" y="2101"/>
              <a:ext cx="306" cy="345"/>
              <a:chOff x="2768" y="2267"/>
              <a:chExt cx="624" cy="704"/>
            </a:xfrm>
          </p:grpSpPr>
          <p:sp>
            <p:nvSpPr>
              <p:cNvPr id="19572" name="AutoShape 162"/>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3" name="Freeform 163"/>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9574" name="Freeform 164"/>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9575" name="Group 165"/>
              <p:cNvGrpSpPr>
                <a:grpSpLocks/>
              </p:cNvGrpSpPr>
              <p:nvPr/>
            </p:nvGrpSpPr>
            <p:grpSpPr bwMode="auto">
              <a:xfrm>
                <a:off x="3146" y="2616"/>
                <a:ext cx="233" cy="342"/>
                <a:chOff x="2784" y="3210"/>
                <a:chExt cx="523" cy="772"/>
              </a:xfrm>
            </p:grpSpPr>
            <p:sp>
              <p:nvSpPr>
                <p:cNvPr id="19576" name="AutoShape 166"/>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77" name="AutoShape 167"/>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78" name="AutoShape 168"/>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79" name="Oval 169"/>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19481" name="Text Box 170"/>
          <p:cNvSpPr txBox="1">
            <a:spLocks noChangeArrowheads="1"/>
          </p:cNvSpPr>
          <p:nvPr/>
        </p:nvSpPr>
        <p:spPr bwMode="auto">
          <a:xfrm>
            <a:off x="590550" y="733425"/>
            <a:ext cx="39385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Carrier</a:t>
            </a:r>
            <a:br>
              <a:rPr lang="en-US">
                <a:solidFill>
                  <a:srgbClr val="D33941"/>
                </a:solidFill>
              </a:rPr>
            </a:br>
            <a:r>
              <a:rPr lang="en-US">
                <a:solidFill>
                  <a:srgbClr val="D33941"/>
                </a:solidFill>
              </a:rPr>
              <a:t>(internal organization)</a:t>
            </a:r>
          </a:p>
        </p:txBody>
      </p:sp>
      <p:sp>
        <p:nvSpPr>
          <p:cNvPr id="19482" name="Text Box 171"/>
          <p:cNvSpPr txBox="1">
            <a:spLocks noChangeArrowheads="1"/>
          </p:cNvSpPr>
          <p:nvPr/>
        </p:nvSpPr>
        <p:spPr bwMode="auto">
          <a:xfrm>
            <a:off x="5356225" y="733425"/>
            <a:ext cx="307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Agency </a:t>
            </a:r>
            <a:br>
              <a:rPr lang="en-US">
                <a:solidFill>
                  <a:srgbClr val="D33941"/>
                </a:solidFill>
              </a:rPr>
            </a:br>
            <a:r>
              <a:rPr lang="en-US">
                <a:solidFill>
                  <a:srgbClr val="D33941"/>
                </a:solidFill>
              </a:rPr>
              <a:t>(external organization)</a:t>
            </a:r>
          </a:p>
        </p:txBody>
      </p:sp>
      <p:grpSp>
        <p:nvGrpSpPr>
          <p:cNvPr id="19483" name="Group 173"/>
          <p:cNvGrpSpPr>
            <a:grpSpLocks/>
          </p:cNvGrpSpPr>
          <p:nvPr/>
        </p:nvGrpSpPr>
        <p:grpSpPr bwMode="auto">
          <a:xfrm flipH="1">
            <a:off x="3402013" y="4421188"/>
            <a:ext cx="590550" cy="501650"/>
            <a:chOff x="3354" y="2648"/>
            <a:chExt cx="378" cy="374"/>
          </a:xfrm>
        </p:grpSpPr>
        <p:sp>
          <p:nvSpPr>
            <p:cNvPr id="19556" name="Rectangle 174"/>
            <p:cNvSpPr>
              <a:spLocks noChangeArrowheads="1"/>
            </p:cNvSpPr>
            <p:nvPr/>
          </p:nvSpPr>
          <p:spPr bwMode="auto">
            <a:xfrm>
              <a:off x="3362" y="2648"/>
              <a:ext cx="355" cy="230"/>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endParaRPr lang="en-US"/>
            </a:p>
          </p:txBody>
        </p:sp>
        <p:sp>
          <p:nvSpPr>
            <p:cNvPr id="19557" name="Text Box 175"/>
            <p:cNvSpPr txBox="1">
              <a:spLocks noChangeArrowheads="1"/>
            </p:cNvSpPr>
            <p:nvPr/>
          </p:nvSpPr>
          <p:spPr bwMode="auto">
            <a:xfrm>
              <a:off x="3411" y="2685"/>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001</a:t>
              </a:r>
            </a:p>
          </p:txBody>
        </p:sp>
        <p:grpSp>
          <p:nvGrpSpPr>
            <p:cNvPr id="19558" name="Group 176"/>
            <p:cNvGrpSpPr>
              <a:grpSpLocks/>
            </p:cNvGrpSpPr>
            <p:nvPr/>
          </p:nvGrpSpPr>
          <p:grpSpPr bwMode="auto">
            <a:xfrm>
              <a:off x="3354" y="2836"/>
              <a:ext cx="378" cy="186"/>
              <a:chOff x="3234" y="3292"/>
              <a:chExt cx="538" cy="266"/>
            </a:xfrm>
          </p:grpSpPr>
          <p:sp>
            <p:nvSpPr>
              <p:cNvPr id="19559" name="Freeform 177"/>
              <p:cNvSpPr>
                <a:spLocks/>
              </p:cNvSpPr>
              <p:nvPr/>
            </p:nvSpPr>
            <p:spPr bwMode="auto">
              <a:xfrm flipH="1">
                <a:off x="3324" y="3314"/>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560" name="Freeform 178"/>
              <p:cNvSpPr>
                <a:spLocks/>
              </p:cNvSpPr>
              <p:nvPr/>
            </p:nvSpPr>
            <p:spPr bwMode="auto">
              <a:xfrm flipH="1">
                <a:off x="3292" y="3299"/>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sp>
            <p:nvSpPr>
              <p:cNvPr id="19561" name="Rectangle 179"/>
              <p:cNvSpPr>
                <a:spLocks noChangeArrowheads="1"/>
              </p:cNvSpPr>
              <p:nvPr/>
            </p:nvSpPr>
            <p:spPr bwMode="auto">
              <a:xfrm rot="21419544" flipH="1">
                <a:off x="3690" y="3317"/>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62" name="Rectangle 180"/>
              <p:cNvSpPr>
                <a:spLocks noChangeArrowheads="1"/>
              </p:cNvSpPr>
              <p:nvPr/>
            </p:nvSpPr>
            <p:spPr bwMode="auto">
              <a:xfrm rot="1196180" flipH="1">
                <a:off x="3234" y="3292"/>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563" name="Oval 181"/>
              <p:cNvSpPr>
                <a:spLocks noChangeArrowheads="1"/>
              </p:cNvSpPr>
              <p:nvPr/>
            </p:nvSpPr>
            <p:spPr bwMode="auto">
              <a:xfrm flipH="1">
                <a:off x="3561" y="3455"/>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64" name="Oval 182"/>
              <p:cNvSpPr>
                <a:spLocks noChangeArrowheads="1"/>
              </p:cNvSpPr>
              <p:nvPr/>
            </p:nvSpPr>
            <p:spPr bwMode="auto">
              <a:xfrm flipH="1">
                <a:off x="3526" y="3479"/>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65" name="Oval 183"/>
              <p:cNvSpPr>
                <a:spLocks noChangeArrowheads="1"/>
              </p:cNvSpPr>
              <p:nvPr/>
            </p:nvSpPr>
            <p:spPr bwMode="auto">
              <a:xfrm rot="20190086" flipH="1">
                <a:off x="3482" y="3494"/>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66" name="Oval 184"/>
              <p:cNvSpPr>
                <a:spLocks noChangeArrowheads="1"/>
              </p:cNvSpPr>
              <p:nvPr/>
            </p:nvSpPr>
            <p:spPr bwMode="auto">
              <a:xfrm rot="18495068" flipH="1">
                <a:off x="3462" y="3514"/>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67" name="Freeform 185"/>
              <p:cNvSpPr>
                <a:spLocks/>
              </p:cNvSpPr>
              <p:nvPr/>
            </p:nvSpPr>
            <p:spPr bwMode="auto">
              <a:xfrm flipH="1">
                <a:off x="3369" y="3429"/>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68" name="Freeform 186"/>
              <p:cNvSpPr>
                <a:spLocks/>
              </p:cNvSpPr>
              <p:nvPr/>
            </p:nvSpPr>
            <p:spPr bwMode="auto">
              <a:xfrm flipH="1">
                <a:off x="3389" y="3445"/>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69" name="Freeform 187"/>
              <p:cNvSpPr>
                <a:spLocks/>
              </p:cNvSpPr>
              <p:nvPr/>
            </p:nvSpPr>
            <p:spPr bwMode="auto">
              <a:xfrm flipH="1">
                <a:off x="3420" y="3468"/>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lIns="0" tIns="0" rIns="0" bIns="0" anchor="ctr">
                <a:spAutoFit/>
              </a:bodyPr>
              <a:lstStyle/>
              <a:p>
                <a:endParaRPr lang="en-US"/>
              </a:p>
            </p:txBody>
          </p:sp>
        </p:grpSp>
      </p:grpSp>
      <p:sp>
        <p:nvSpPr>
          <p:cNvPr id="19484" name="Text Box 203"/>
          <p:cNvSpPr txBox="1">
            <a:spLocks noChangeArrowheads="1"/>
          </p:cNvSpPr>
          <p:nvPr/>
        </p:nvSpPr>
        <p:spPr bwMode="auto">
          <a:xfrm>
            <a:off x="7072313" y="2247900"/>
            <a:ext cx="14303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Groups of producers</a:t>
            </a:r>
          </a:p>
        </p:txBody>
      </p:sp>
      <p:sp>
        <p:nvSpPr>
          <p:cNvPr id="19485" name="Text Box 204"/>
          <p:cNvSpPr txBox="1">
            <a:spLocks noChangeArrowheads="1"/>
          </p:cNvSpPr>
          <p:nvPr/>
        </p:nvSpPr>
        <p:spPr bwMode="auto">
          <a:xfrm>
            <a:off x="866775" y="2381250"/>
            <a:ext cx="1209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Groups of users</a:t>
            </a:r>
          </a:p>
        </p:txBody>
      </p:sp>
      <p:sp>
        <p:nvSpPr>
          <p:cNvPr id="19486" name="Text Box 205"/>
          <p:cNvSpPr txBox="1">
            <a:spLocks noChangeArrowheads="1"/>
          </p:cNvSpPr>
          <p:nvPr/>
        </p:nvSpPr>
        <p:spPr bwMode="auto">
          <a:xfrm>
            <a:off x="3530600" y="3959225"/>
            <a:ext cx="917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D33941"/>
                </a:solidFill>
              </a:rPr>
              <a:t>Producer code</a:t>
            </a:r>
          </a:p>
        </p:txBody>
      </p:sp>
      <p:sp>
        <p:nvSpPr>
          <p:cNvPr id="19487" name="Text Box 206"/>
          <p:cNvSpPr txBox="1">
            <a:spLocks noChangeArrowheads="1"/>
          </p:cNvSpPr>
          <p:nvPr/>
        </p:nvSpPr>
        <p:spPr bwMode="auto">
          <a:xfrm>
            <a:off x="7591425" y="3946525"/>
            <a:ext cx="9001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D33941"/>
                </a:solidFill>
              </a:rPr>
              <a:t>Producer</a:t>
            </a:r>
          </a:p>
        </p:txBody>
      </p:sp>
      <p:sp>
        <p:nvSpPr>
          <p:cNvPr id="19488" name="Text Box 207"/>
          <p:cNvSpPr txBox="1">
            <a:spLocks noChangeArrowheads="1"/>
          </p:cNvSpPr>
          <p:nvPr/>
        </p:nvSpPr>
        <p:spPr bwMode="auto">
          <a:xfrm>
            <a:off x="158750" y="3786188"/>
            <a:ext cx="12541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D33941"/>
                </a:solidFill>
              </a:rPr>
              <a:t>User with a role on a policy</a:t>
            </a:r>
          </a:p>
        </p:txBody>
      </p:sp>
      <p:grpSp>
        <p:nvGrpSpPr>
          <p:cNvPr id="19489" name="Group 208"/>
          <p:cNvGrpSpPr>
            <a:grpSpLocks/>
          </p:cNvGrpSpPr>
          <p:nvPr/>
        </p:nvGrpSpPr>
        <p:grpSpPr bwMode="auto">
          <a:xfrm>
            <a:off x="2009775" y="1435100"/>
            <a:ext cx="1096963" cy="906463"/>
            <a:chOff x="1563" y="1492"/>
            <a:chExt cx="2552" cy="2107"/>
          </a:xfrm>
        </p:grpSpPr>
        <p:sp>
          <p:nvSpPr>
            <p:cNvPr id="19538" name="AutoShape 209"/>
            <p:cNvSpPr>
              <a:spLocks noChangeArrowheads="1"/>
            </p:cNvSpPr>
            <p:nvPr/>
          </p:nvSpPr>
          <p:spPr bwMode="auto">
            <a:xfrm>
              <a:off x="1563" y="1902"/>
              <a:ext cx="2552" cy="1697"/>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19539" name="Rectangle 210"/>
            <p:cNvSpPr>
              <a:spLocks noChangeArrowheads="1"/>
            </p:cNvSpPr>
            <p:nvPr/>
          </p:nvSpPr>
          <p:spPr bwMode="auto">
            <a:xfrm>
              <a:off x="2302" y="2422"/>
              <a:ext cx="736" cy="1177"/>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9540" name="Rectangle 211"/>
            <p:cNvSpPr>
              <a:spLocks noChangeArrowheads="1"/>
            </p:cNvSpPr>
            <p:nvPr/>
          </p:nvSpPr>
          <p:spPr bwMode="auto">
            <a:xfrm>
              <a:off x="1720" y="2422"/>
              <a:ext cx="372" cy="551"/>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541" name="Rectangle 212"/>
            <p:cNvSpPr>
              <a:spLocks noChangeArrowheads="1"/>
            </p:cNvSpPr>
            <p:nvPr/>
          </p:nvSpPr>
          <p:spPr bwMode="auto">
            <a:xfrm>
              <a:off x="3223" y="2422"/>
              <a:ext cx="385" cy="551"/>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9542" name="Rectangle 213"/>
            <p:cNvSpPr>
              <a:spLocks noChangeArrowheads="1"/>
            </p:cNvSpPr>
            <p:nvPr/>
          </p:nvSpPr>
          <p:spPr bwMode="auto">
            <a:xfrm>
              <a:off x="2856" y="2942"/>
              <a:ext cx="100" cy="244"/>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43" name="Rectangle 214"/>
            <p:cNvSpPr>
              <a:spLocks noChangeArrowheads="1"/>
            </p:cNvSpPr>
            <p:nvPr/>
          </p:nvSpPr>
          <p:spPr bwMode="auto">
            <a:xfrm>
              <a:off x="1823" y="1492"/>
              <a:ext cx="1825" cy="714"/>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9544" name="Line 215"/>
            <p:cNvSpPr>
              <a:spLocks noChangeShapeType="1"/>
            </p:cNvSpPr>
            <p:nvPr/>
          </p:nvSpPr>
          <p:spPr bwMode="auto">
            <a:xfrm>
              <a:off x="3633" y="1652"/>
              <a:ext cx="300" cy="32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5" name="Line 216"/>
            <p:cNvSpPr>
              <a:spLocks noChangeShapeType="1"/>
            </p:cNvSpPr>
            <p:nvPr/>
          </p:nvSpPr>
          <p:spPr bwMode="auto">
            <a:xfrm>
              <a:off x="3655" y="1927"/>
              <a:ext cx="159" cy="16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6" name="Oval 217"/>
            <p:cNvSpPr>
              <a:spLocks noChangeArrowheads="1"/>
            </p:cNvSpPr>
            <p:nvPr/>
          </p:nvSpPr>
          <p:spPr bwMode="auto">
            <a:xfrm>
              <a:off x="2020" y="1599"/>
              <a:ext cx="351" cy="426"/>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547" name="Group 218"/>
            <p:cNvGrpSpPr>
              <a:grpSpLocks/>
            </p:cNvGrpSpPr>
            <p:nvPr/>
          </p:nvGrpSpPr>
          <p:grpSpPr bwMode="auto">
            <a:xfrm>
              <a:off x="3001" y="1613"/>
              <a:ext cx="384" cy="412"/>
              <a:chOff x="3015" y="1638"/>
              <a:chExt cx="384" cy="412"/>
            </a:xfrm>
          </p:grpSpPr>
          <p:sp>
            <p:nvSpPr>
              <p:cNvPr id="19552" name="Freeform 219"/>
              <p:cNvSpPr>
                <a:spLocks/>
              </p:cNvSpPr>
              <p:nvPr/>
            </p:nvSpPr>
            <p:spPr bwMode="invGray">
              <a:xfrm>
                <a:off x="3016" y="1638"/>
                <a:ext cx="303" cy="206"/>
              </a:xfrm>
              <a:custGeom>
                <a:avLst/>
                <a:gdLst>
                  <a:gd name="T0" fmla="*/ 2331870 w 99"/>
                  <a:gd name="T1" fmla="*/ 807495 h 67"/>
                  <a:gd name="T2" fmla="*/ 2193833 w 99"/>
                  <a:gd name="T3" fmla="*/ 439324 h 67"/>
                  <a:gd name="T4" fmla="*/ 1886380 w 99"/>
                  <a:gd name="T5" fmla="*/ 176693 h 67"/>
                  <a:gd name="T6" fmla="*/ 1463876 w 99"/>
                  <a:gd name="T7" fmla="*/ 23604 h 67"/>
                  <a:gd name="T8" fmla="*/ 1039012 w 99"/>
                  <a:gd name="T9" fmla="*/ 72573 h 67"/>
                  <a:gd name="T10" fmla="*/ 683712 w 99"/>
                  <a:gd name="T11" fmla="*/ 176693 h 67"/>
                  <a:gd name="T12" fmla="*/ 355012 w 99"/>
                  <a:gd name="T13" fmla="*/ 439324 h 67"/>
                  <a:gd name="T14" fmla="*/ 70639 w 99"/>
                  <a:gd name="T15" fmla="*/ 1101522 h 67"/>
                  <a:gd name="T16" fmla="*/ 0 w 99"/>
                  <a:gd name="T17" fmla="*/ 1643886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53" name="Freeform 220"/>
              <p:cNvSpPr>
                <a:spLocks/>
              </p:cNvSpPr>
              <p:nvPr/>
            </p:nvSpPr>
            <p:spPr bwMode="invGray">
              <a:xfrm>
                <a:off x="3015" y="1838"/>
                <a:ext cx="309" cy="206"/>
              </a:xfrm>
              <a:custGeom>
                <a:avLst/>
                <a:gdLst>
                  <a:gd name="T0" fmla="*/ 309 w 309"/>
                  <a:gd name="T1" fmla="*/ 68 h 206"/>
                  <a:gd name="T2" fmla="*/ 285 w 309"/>
                  <a:gd name="T3" fmla="*/ 151 h 206"/>
                  <a:gd name="T4" fmla="*/ 245 w 309"/>
                  <a:gd name="T5" fmla="*/ 184 h 206"/>
                  <a:gd name="T6" fmla="*/ 190 w 309"/>
                  <a:gd name="T7" fmla="*/ 203 h 206"/>
                  <a:gd name="T8" fmla="*/ 135 w 309"/>
                  <a:gd name="T9" fmla="*/ 197 h 206"/>
                  <a:gd name="T10" fmla="*/ 89 w 309"/>
                  <a:gd name="T11" fmla="*/ 184 h 206"/>
                  <a:gd name="T12" fmla="*/ 46 w 309"/>
                  <a:gd name="T13" fmla="*/ 151 h 206"/>
                  <a:gd name="T14" fmla="*/ 9 w 309"/>
                  <a:gd name="T15" fmla="*/ 68 h 206"/>
                  <a:gd name="T16" fmla="*/ 0 w 309"/>
                  <a:gd name="T17" fmla="*/ 0 h 2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9"/>
                  <a:gd name="T28" fmla="*/ 0 h 206"/>
                  <a:gd name="T29" fmla="*/ 309 w 309"/>
                  <a:gd name="T30" fmla="*/ 206 h 2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9" h="206">
                    <a:moveTo>
                      <a:pt x="309" y="68"/>
                    </a:moveTo>
                    <a:cubicBezTo>
                      <a:pt x="305" y="82"/>
                      <a:pt x="296" y="132"/>
                      <a:pt x="285" y="151"/>
                    </a:cubicBezTo>
                    <a:cubicBezTo>
                      <a:pt x="274" y="170"/>
                      <a:pt x="260" y="175"/>
                      <a:pt x="245" y="184"/>
                    </a:cubicBezTo>
                    <a:cubicBezTo>
                      <a:pt x="230" y="194"/>
                      <a:pt x="208" y="200"/>
                      <a:pt x="190" y="203"/>
                    </a:cubicBezTo>
                    <a:cubicBezTo>
                      <a:pt x="171" y="206"/>
                      <a:pt x="150" y="200"/>
                      <a:pt x="135" y="197"/>
                    </a:cubicBezTo>
                    <a:cubicBezTo>
                      <a:pt x="119" y="194"/>
                      <a:pt x="104" y="191"/>
                      <a:pt x="89" y="184"/>
                    </a:cubicBezTo>
                    <a:cubicBezTo>
                      <a:pt x="73" y="178"/>
                      <a:pt x="58" y="169"/>
                      <a:pt x="46" y="151"/>
                    </a:cubicBezTo>
                    <a:cubicBezTo>
                      <a:pt x="34" y="132"/>
                      <a:pt x="15" y="92"/>
                      <a:pt x="9" y="68"/>
                    </a:cubicBezTo>
                    <a:cubicBezTo>
                      <a:pt x="3" y="43"/>
                      <a:pt x="0" y="15"/>
                      <a:pt x="0"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54" name="Line 221"/>
              <p:cNvSpPr>
                <a:spLocks noChangeShapeType="1"/>
              </p:cNvSpPr>
              <p:nvPr/>
            </p:nvSpPr>
            <p:spPr bwMode="auto">
              <a:xfrm flipH="1">
                <a:off x="3234" y="1910"/>
                <a:ext cx="16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55" name="Line 222"/>
              <p:cNvSpPr>
                <a:spLocks noChangeShapeType="1"/>
              </p:cNvSpPr>
              <p:nvPr/>
            </p:nvSpPr>
            <p:spPr bwMode="auto">
              <a:xfrm>
                <a:off x="3324" y="1904"/>
                <a:ext cx="0" cy="14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9548" name="Group 223"/>
            <p:cNvGrpSpPr>
              <a:grpSpLocks/>
            </p:cNvGrpSpPr>
            <p:nvPr/>
          </p:nvGrpSpPr>
          <p:grpSpPr bwMode="auto">
            <a:xfrm>
              <a:off x="2554" y="1597"/>
              <a:ext cx="264" cy="428"/>
              <a:chOff x="2561" y="1639"/>
              <a:chExt cx="264" cy="428"/>
            </a:xfrm>
          </p:grpSpPr>
          <p:sp>
            <p:nvSpPr>
              <p:cNvPr id="19549" name="Line 224"/>
              <p:cNvSpPr>
                <a:spLocks noChangeShapeType="1"/>
              </p:cNvSpPr>
              <p:nvPr/>
            </p:nvSpPr>
            <p:spPr bwMode="auto">
              <a:xfrm>
                <a:off x="2565" y="1639"/>
                <a:ext cx="0" cy="42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0" name="Freeform 225"/>
              <p:cNvSpPr>
                <a:spLocks/>
              </p:cNvSpPr>
              <p:nvPr/>
            </p:nvSpPr>
            <p:spPr bwMode="auto">
              <a:xfrm>
                <a:off x="2561" y="1639"/>
                <a:ext cx="258" cy="236"/>
              </a:xfrm>
              <a:custGeom>
                <a:avLst/>
                <a:gdLst>
                  <a:gd name="T0" fmla="*/ 0 w 258"/>
                  <a:gd name="T1" fmla="*/ 8 h 236"/>
                  <a:gd name="T2" fmla="*/ 76 w 258"/>
                  <a:gd name="T3" fmla="*/ 8 h 236"/>
                  <a:gd name="T4" fmla="*/ 162 w 258"/>
                  <a:gd name="T5" fmla="*/ 8 h 236"/>
                  <a:gd name="T6" fmla="*/ 242 w 258"/>
                  <a:gd name="T7" fmla="*/ 54 h 236"/>
                  <a:gd name="T8" fmla="*/ 256 w 258"/>
                  <a:gd name="T9" fmla="*/ 124 h 236"/>
                  <a:gd name="T10" fmla="*/ 242 w 258"/>
                  <a:gd name="T11" fmla="*/ 184 h 236"/>
                  <a:gd name="T12" fmla="*/ 182 w 258"/>
                  <a:gd name="T13" fmla="*/ 226 h 236"/>
                  <a:gd name="T14" fmla="*/ 78 w 258"/>
                  <a:gd name="T15" fmla="*/ 234 h 236"/>
                  <a:gd name="T16" fmla="*/ 2 w 258"/>
                  <a:gd name="T17" fmla="*/ 236 h 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8"/>
                  <a:gd name="T28" fmla="*/ 0 h 236"/>
                  <a:gd name="T29" fmla="*/ 258 w 258"/>
                  <a:gd name="T30" fmla="*/ 236 h 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8" h="236">
                    <a:moveTo>
                      <a:pt x="0" y="8"/>
                    </a:moveTo>
                    <a:cubicBezTo>
                      <a:pt x="24" y="8"/>
                      <a:pt x="49" y="8"/>
                      <a:pt x="76" y="8"/>
                    </a:cubicBezTo>
                    <a:cubicBezTo>
                      <a:pt x="103" y="8"/>
                      <a:pt x="134" y="0"/>
                      <a:pt x="162" y="8"/>
                    </a:cubicBezTo>
                    <a:cubicBezTo>
                      <a:pt x="190" y="16"/>
                      <a:pt x="226" y="35"/>
                      <a:pt x="242" y="54"/>
                    </a:cubicBezTo>
                    <a:cubicBezTo>
                      <a:pt x="258" y="73"/>
                      <a:pt x="256" y="102"/>
                      <a:pt x="256" y="124"/>
                    </a:cubicBezTo>
                    <a:cubicBezTo>
                      <a:pt x="256" y="146"/>
                      <a:pt x="254" y="167"/>
                      <a:pt x="242" y="184"/>
                    </a:cubicBezTo>
                    <a:cubicBezTo>
                      <a:pt x="230" y="201"/>
                      <a:pt x="209" y="218"/>
                      <a:pt x="182" y="226"/>
                    </a:cubicBezTo>
                    <a:cubicBezTo>
                      <a:pt x="155" y="234"/>
                      <a:pt x="108" y="232"/>
                      <a:pt x="78" y="234"/>
                    </a:cubicBezTo>
                    <a:cubicBezTo>
                      <a:pt x="48" y="236"/>
                      <a:pt x="25" y="236"/>
                      <a:pt x="2" y="23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1" name="Line 226"/>
              <p:cNvSpPr>
                <a:spLocks noChangeShapeType="1"/>
              </p:cNvSpPr>
              <p:nvPr/>
            </p:nvSpPr>
            <p:spPr bwMode="auto">
              <a:xfrm>
                <a:off x="2565" y="1873"/>
                <a:ext cx="260" cy="1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9490" name="Group 227"/>
          <p:cNvGrpSpPr>
            <a:grpSpLocks/>
          </p:cNvGrpSpPr>
          <p:nvPr/>
        </p:nvGrpSpPr>
        <p:grpSpPr bwMode="auto">
          <a:xfrm>
            <a:off x="6049963" y="1385888"/>
            <a:ext cx="925512" cy="1016000"/>
            <a:chOff x="2195" y="667"/>
            <a:chExt cx="773" cy="848"/>
          </a:xfrm>
        </p:grpSpPr>
        <p:grpSp>
          <p:nvGrpSpPr>
            <p:cNvPr id="19506" name="Group 228"/>
            <p:cNvGrpSpPr>
              <a:grpSpLocks/>
            </p:cNvGrpSpPr>
            <p:nvPr/>
          </p:nvGrpSpPr>
          <p:grpSpPr bwMode="auto">
            <a:xfrm>
              <a:off x="2195" y="667"/>
              <a:ext cx="773" cy="639"/>
              <a:chOff x="1815" y="825"/>
              <a:chExt cx="1085" cy="896"/>
            </a:xfrm>
          </p:grpSpPr>
          <p:sp>
            <p:nvSpPr>
              <p:cNvPr id="19519" name="AutoShape 229"/>
              <p:cNvSpPr>
                <a:spLocks noChangeArrowheads="1"/>
              </p:cNvSpPr>
              <p:nvPr/>
            </p:nvSpPr>
            <p:spPr bwMode="auto">
              <a:xfrm>
                <a:off x="1815" y="999"/>
                <a:ext cx="1085" cy="722"/>
              </a:xfrm>
              <a:prstGeom prst="cube">
                <a:avLst>
                  <a:gd name="adj" fmla="val 18921"/>
                </a:avLst>
              </a:prstGeom>
              <a:gradFill rotWithShape="1">
                <a:gsLst>
                  <a:gs pos="0">
                    <a:srgbClr val="FFCC99"/>
                  </a:gs>
                  <a:gs pos="100000">
                    <a:srgbClr val="FFFF99"/>
                  </a:gs>
                </a:gsLst>
                <a:lin ang="0" scaled="1"/>
              </a:gradFill>
              <a:ln w="12700">
                <a:solidFill>
                  <a:srgbClr val="000000"/>
                </a:solidFill>
                <a:miter lim="800000"/>
                <a:headEnd/>
                <a:tailEnd/>
              </a:ln>
            </p:spPr>
            <p:txBody>
              <a:bodyPr wrap="none" anchor="ctr"/>
              <a:lstStyle/>
              <a:p>
                <a:endParaRPr lang="en-US"/>
              </a:p>
            </p:txBody>
          </p:sp>
          <p:sp>
            <p:nvSpPr>
              <p:cNvPr id="19520" name="Freeform 230"/>
              <p:cNvSpPr>
                <a:spLocks/>
              </p:cNvSpPr>
              <p:nvPr/>
            </p:nvSpPr>
            <p:spPr bwMode="auto">
              <a:xfrm>
                <a:off x="1816" y="942"/>
                <a:ext cx="210" cy="192"/>
              </a:xfrm>
              <a:custGeom>
                <a:avLst/>
                <a:gdLst>
                  <a:gd name="T0" fmla="*/ 186 w 210"/>
                  <a:gd name="T1" fmla="*/ 0 h 192"/>
                  <a:gd name="T2" fmla="*/ 0 w 210"/>
                  <a:gd name="T3" fmla="*/ 192 h 192"/>
                  <a:gd name="T4" fmla="*/ 210 w 210"/>
                  <a:gd name="T5" fmla="*/ 192 h 192"/>
                  <a:gd name="T6" fmla="*/ 186 w 210"/>
                  <a:gd name="T7" fmla="*/ 0 h 192"/>
                  <a:gd name="T8" fmla="*/ 0 60000 65536"/>
                  <a:gd name="T9" fmla="*/ 0 60000 65536"/>
                  <a:gd name="T10" fmla="*/ 0 60000 65536"/>
                  <a:gd name="T11" fmla="*/ 0 60000 65536"/>
                  <a:gd name="T12" fmla="*/ 0 w 210"/>
                  <a:gd name="T13" fmla="*/ 0 h 192"/>
                  <a:gd name="T14" fmla="*/ 210 w 210"/>
                  <a:gd name="T15" fmla="*/ 192 h 192"/>
                </a:gdLst>
                <a:ahLst/>
                <a:cxnLst>
                  <a:cxn ang="T8">
                    <a:pos x="T0" y="T1"/>
                  </a:cxn>
                  <a:cxn ang="T9">
                    <a:pos x="T2" y="T3"/>
                  </a:cxn>
                  <a:cxn ang="T10">
                    <a:pos x="T4" y="T5"/>
                  </a:cxn>
                  <a:cxn ang="T11">
                    <a:pos x="T6" y="T7"/>
                  </a:cxn>
                </a:cxnLst>
                <a:rect l="T12" t="T13" r="T14" b="T15"/>
                <a:pathLst>
                  <a:path w="210" h="192">
                    <a:moveTo>
                      <a:pt x="186" y="0"/>
                    </a:moveTo>
                    <a:lnTo>
                      <a:pt x="0" y="192"/>
                    </a:lnTo>
                    <a:lnTo>
                      <a:pt x="210" y="192"/>
                    </a:lnTo>
                    <a:lnTo>
                      <a:pt x="186" y="0"/>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521" name="Rectangle 231"/>
              <p:cNvSpPr>
                <a:spLocks noChangeArrowheads="1"/>
              </p:cNvSpPr>
              <p:nvPr/>
            </p:nvSpPr>
            <p:spPr bwMode="auto">
              <a:xfrm>
                <a:off x="2129" y="1220"/>
                <a:ext cx="313" cy="501"/>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9522" name="Rectangle 232"/>
              <p:cNvSpPr>
                <a:spLocks noChangeArrowheads="1"/>
              </p:cNvSpPr>
              <p:nvPr/>
            </p:nvSpPr>
            <p:spPr bwMode="auto">
              <a:xfrm>
                <a:off x="1882" y="1220"/>
                <a:ext cx="158" cy="235"/>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19523" name="Rectangle 233"/>
              <p:cNvSpPr>
                <a:spLocks noChangeArrowheads="1"/>
              </p:cNvSpPr>
              <p:nvPr/>
            </p:nvSpPr>
            <p:spPr bwMode="auto">
              <a:xfrm>
                <a:off x="2521" y="1220"/>
                <a:ext cx="163" cy="235"/>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9524" name="Rectangle 234"/>
              <p:cNvSpPr>
                <a:spLocks noChangeArrowheads="1"/>
              </p:cNvSpPr>
              <p:nvPr/>
            </p:nvSpPr>
            <p:spPr bwMode="auto">
              <a:xfrm>
                <a:off x="2365" y="1442"/>
                <a:ext cx="42" cy="103"/>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525" name="Rectangle 235"/>
              <p:cNvSpPr>
                <a:spLocks noChangeArrowheads="1"/>
              </p:cNvSpPr>
              <p:nvPr/>
            </p:nvSpPr>
            <p:spPr bwMode="auto">
              <a:xfrm>
                <a:off x="1926" y="825"/>
                <a:ext cx="775" cy="304"/>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9526" name="Line 236"/>
              <p:cNvSpPr>
                <a:spLocks noChangeShapeType="1"/>
              </p:cNvSpPr>
              <p:nvPr/>
            </p:nvSpPr>
            <p:spPr bwMode="auto">
              <a:xfrm>
                <a:off x="2695" y="893"/>
                <a:ext cx="128"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7" name="Line 237"/>
              <p:cNvSpPr>
                <a:spLocks noChangeShapeType="1"/>
              </p:cNvSpPr>
              <p:nvPr/>
            </p:nvSpPr>
            <p:spPr bwMode="auto">
              <a:xfrm>
                <a:off x="2704" y="1010"/>
                <a:ext cx="68" cy="7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8" name="Oval 238"/>
              <p:cNvSpPr>
                <a:spLocks noChangeArrowheads="1"/>
              </p:cNvSpPr>
              <p:nvPr/>
            </p:nvSpPr>
            <p:spPr bwMode="auto">
              <a:xfrm>
                <a:off x="2009" y="871"/>
                <a:ext cx="150" cy="181"/>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529" name="Group 239"/>
              <p:cNvGrpSpPr>
                <a:grpSpLocks/>
              </p:cNvGrpSpPr>
              <p:nvPr/>
            </p:nvGrpSpPr>
            <p:grpSpPr bwMode="auto">
              <a:xfrm>
                <a:off x="2426" y="876"/>
                <a:ext cx="164" cy="176"/>
                <a:chOff x="3015" y="1638"/>
                <a:chExt cx="384" cy="412"/>
              </a:xfrm>
            </p:grpSpPr>
            <p:sp>
              <p:nvSpPr>
                <p:cNvPr id="19534" name="Freeform 240"/>
                <p:cNvSpPr>
                  <a:spLocks/>
                </p:cNvSpPr>
                <p:nvPr/>
              </p:nvSpPr>
              <p:spPr bwMode="invGray">
                <a:xfrm>
                  <a:off x="3016" y="1638"/>
                  <a:ext cx="303" cy="206"/>
                </a:xfrm>
                <a:custGeom>
                  <a:avLst/>
                  <a:gdLst>
                    <a:gd name="T0" fmla="*/ 2331870 w 99"/>
                    <a:gd name="T1" fmla="*/ 807495 h 67"/>
                    <a:gd name="T2" fmla="*/ 2193833 w 99"/>
                    <a:gd name="T3" fmla="*/ 439324 h 67"/>
                    <a:gd name="T4" fmla="*/ 1886380 w 99"/>
                    <a:gd name="T5" fmla="*/ 176693 h 67"/>
                    <a:gd name="T6" fmla="*/ 1463876 w 99"/>
                    <a:gd name="T7" fmla="*/ 23604 h 67"/>
                    <a:gd name="T8" fmla="*/ 1039012 w 99"/>
                    <a:gd name="T9" fmla="*/ 72573 h 67"/>
                    <a:gd name="T10" fmla="*/ 683712 w 99"/>
                    <a:gd name="T11" fmla="*/ 176693 h 67"/>
                    <a:gd name="T12" fmla="*/ 355012 w 99"/>
                    <a:gd name="T13" fmla="*/ 439324 h 67"/>
                    <a:gd name="T14" fmla="*/ 70639 w 99"/>
                    <a:gd name="T15" fmla="*/ 1101522 h 67"/>
                    <a:gd name="T16" fmla="*/ 0 w 99"/>
                    <a:gd name="T17" fmla="*/ 1643886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5" name="Freeform 241"/>
                <p:cNvSpPr>
                  <a:spLocks/>
                </p:cNvSpPr>
                <p:nvPr/>
              </p:nvSpPr>
              <p:spPr bwMode="invGray">
                <a:xfrm>
                  <a:off x="3015" y="1838"/>
                  <a:ext cx="309" cy="206"/>
                </a:xfrm>
                <a:custGeom>
                  <a:avLst/>
                  <a:gdLst>
                    <a:gd name="T0" fmla="*/ 309 w 309"/>
                    <a:gd name="T1" fmla="*/ 68 h 206"/>
                    <a:gd name="T2" fmla="*/ 285 w 309"/>
                    <a:gd name="T3" fmla="*/ 151 h 206"/>
                    <a:gd name="T4" fmla="*/ 245 w 309"/>
                    <a:gd name="T5" fmla="*/ 184 h 206"/>
                    <a:gd name="T6" fmla="*/ 190 w 309"/>
                    <a:gd name="T7" fmla="*/ 203 h 206"/>
                    <a:gd name="T8" fmla="*/ 135 w 309"/>
                    <a:gd name="T9" fmla="*/ 197 h 206"/>
                    <a:gd name="T10" fmla="*/ 89 w 309"/>
                    <a:gd name="T11" fmla="*/ 184 h 206"/>
                    <a:gd name="T12" fmla="*/ 46 w 309"/>
                    <a:gd name="T13" fmla="*/ 151 h 206"/>
                    <a:gd name="T14" fmla="*/ 9 w 309"/>
                    <a:gd name="T15" fmla="*/ 68 h 206"/>
                    <a:gd name="T16" fmla="*/ 0 w 309"/>
                    <a:gd name="T17" fmla="*/ 0 h 2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9"/>
                    <a:gd name="T28" fmla="*/ 0 h 206"/>
                    <a:gd name="T29" fmla="*/ 309 w 309"/>
                    <a:gd name="T30" fmla="*/ 206 h 2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9" h="206">
                      <a:moveTo>
                        <a:pt x="309" y="68"/>
                      </a:moveTo>
                      <a:cubicBezTo>
                        <a:pt x="305" y="82"/>
                        <a:pt x="296" y="132"/>
                        <a:pt x="285" y="151"/>
                      </a:cubicBezTo>
                      <a:cubicBezTo>
                        <a:pt x="274" y="170"/>
                        <a:pt x="260" y="175"/>
                        <a:pt x="245" y="184"/>
                      </a:cubicBezTo>
                      <a:cubicBezTo>
                        <a:pt x="230" y="194"/>
                        <a:pt x="208" y="200"/>
                        <a:pt x="190" y="203"/>
                      </a:cubicBezTo>
                      <a:cubicBezTo>
                        <a:pt x="171" y="206"/>
                        <a:pt x="150" y="200"/>
                        <a:pt x="135" y="197"/>
                      </a:cubicBezTo>
                      <a:cubicBezTo>
                        <a:pt x="119" y="194"/>
                        <a:pt x="104" y="191"/>
                        <a:pt x="89" y="184"/>
                      </a:cubicBezTo>
                      <a:cubicBezTo>
                        <a:pt x="73" y="178"/>
                        <a:pt x="58" y="169"/>
                        <a:pt x="46" y="151"/>
                      </a:cubicBezTo>
                      <a:cubicBezTo>
                        <a:pt x="34" y="132"/>
                        <a:pt x="15" y="92"/>
                        <a:pt x="9" y="68"/>
                      </a:cubicBezTo>
                      <a:cubicBezTo>
                        <a:pt x="3" y="43"/>
                        <a:pt x="0" y="15"/>
                        <a:pt x="0"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6" name="Line 242"/>
                <p:cNvSpPr>
                  <a:spLocks noChangeShapeType="1"/>
                </p:cNvSpPr>
                <p:nvPr/>
              </p:nvSpPr>
              <p:spPr bwMode="auto">
                <a:xfrm flipH="1">
                  <a:off x="3234" y="1910"/>
                  <a:ext cx="16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7" name="Line 243"/>
                <p:cNvSpPr>
                  <a:spLocks noChangeShapeType="1"/>
                </p:cNvSpPr>
                <p:nvPr/>
              </p:nvSpPr>
              <p:spPr bwMode="auto">
                <a:xfrm>
                  <a:off x="3324" y="1904"/>
                  <a:ext cx="0" cy="14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9530" name="Group 244"/>
              <p:cNvGrpSpPr>
                <a:grpSpLocks/>
              </p:cNvGrpSpPr>
              <p:nvPr/>
            </p:nvGrpSpPr>
            <p:grpSpPr bwMode="auto">
              <a:xfrm>
                <a:off x="2236" y="870"/>
                <a:ext cx="113" cy="182"/>
                <a:chOff x="2561" y="1639"/>
                <a:chExt cx="264" cy="428"/>
              </a:xfrm>
            </p:grpSpPr>
            <p:sp>
              <p:nvSpPr>
                <p:cNvPr id="19531" name="Line 245"/>
                <p:cNvSpPr>
                  <a:spLocks noChangeShapeType="1"/>
                </p:cNvSpPr>
                <p:nvPr/>
              </p:nvSpPr>
              <p:spPr bwMode="auto">
                <a:xfrm>
                  <a:off x="2565" y="1639"/>
                  <a:ext cx="0" cy="42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2" name="Freeform 246"/>
                <p:cNvSpPr>
                  <a:spLocks/>
                </p:cNvSpPr>
                <p:nvPr/>
              </p:nvSpPr>
              <p:spPr bwMode="auto">
                <a:xfrm>
                  <a:off x="2561" y="1639"/>
                  <a:ext cx="258" cy="236"/>
                </a:xfrm>
                <a:custGeom>
                  <a:avLst/>
                  <a:gdLst>
                    <a:gd name="T0" fmla="*/ 0 w 258"/>
                    <a:gd name="T1" fmla="*/ 8 h 236"/>
                    <a:gd name="T2" fmla="*/ 76 w 258"/>
                    <a:gd name="T3" fmla="*/ 8 h 236"/>
                    <a:gd name="T4" fmla="*/ 162 w 258"/>
                    <a:gd name="T5" fmla="*/ 8 h 236"/>
                    <a:gd name="T6" fmla="*/ 242 w 258"/>
                    <a:gd name="T7" fmla="*/ 54 h 236"/>
                    <a:gd name="T8" fmla="*/ 256 w 258"/>
                    <a:gd name="T9" fmla="*/ 124 h 236"/>
                    <a:gd name="T10" fmla="*/ 242 w 258"/>
                    <a:gd name="T11" fmla="*/ 184 h 236"/>
                    <a:gd name="T12" fmla="*/ 182 w 258"/>
                    <a:gd name="T13" fmla="*/ 226 h 236"/>
                    <a:gd name="T14" fmla="*/ 78 w 258"/>
                    <a:gd name="T15" fmla="*/ 234 h 236"/>
                    <a:gd name="T16" fmla="*/ 2 w 258"/>
                    <a:gd name="T17" fmla="*/ 236 h 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8"/>
                    <a:gd name="T28" fmla="*/ 0 h 236"/>
                    <a:gd name="T29" fmla="*/ 258 w 258"/>
                    <a:gd name="T30" fmla="*/ 236 h 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8" h="236">
                      <a:moveTo>
                        <a:pt x="0" y="8"/>
                      </a:moveTo>
                      <a:cubicBezTo>
                        <a:pt x="24" y="8"/>
                        <a:pt x="49" y="8"/>
                        <a:pt x="76" y="8"/>
                      </a:cubicBezTo>
                      <a:cubicBezTo>
                        <a:pt x="103" y="8"/>
                        <a:pt x="134" y="0"/>
                        <a:pt x="162" y="8"/>
                      </a:cubicBezTo>
                      <a:cubicBezTo>
                        <a:pt x="190" y="16"/>
                        <a:pt x="226" y="35"/>
                        <a:pt x="242" y="54"/>
                      </a:cubicBezTo>
                      <a:cubicBezTo>
                        <a:pt x="258" y="73"/>
                        <a:pt x="256" y="102"/>
                        <a:pt x="256" y="124"/>
                      </a:cubicBezTo>
                      <a:cubicBezTo>
                        <a:pt x="256" y="146"/>
                        <a:pt x="254" y="167"/>
                        <a:pt x="242" y="184"/>
                      </a:cubicBezTo>
                      <a:cubicBezTo>
                        <a:pt x="230" y="201"/>
                        <a:pt x="209" y="218"/>
                        <a:pt x="182" y="226"/>
                      </a:cubicBezTo>
                      <a:cubicBezTo>
                        <a:pt x="155" y="234"/>
                        <a:pt x="108" y="232"/>
                        <a:pt x="78" y="234"/>
                      </a:cubicBezTo>
                      <a:cubicBezTo>
                        <a:pt x="48" y="236"/>
                        <a:pt x="25" y="236"/>
                        <a:pt x="2" y="23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3" name="Line 247"/>
                <p:cNvSpPr>
                  <a:spLocks noChangeShapeType="1"/>
                </p:cNvSpPr>
                <p:nvPr/>
              </p:nvSpPr>
              <p:spPr bwMode="auto">
                <a:xfrm>
                  <a:off x="2565" y="1873"/>
                  <a:ext cx="260" cy="1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9507" name="Group 248"/>
            <p:cNvGrpSpPr>
              <a:grpSpLocks/>
            </p:cNvGrpSpPr>
            <p:nvPr/>
          </p:nvGrpSpPr>
          <p:grpSpPr bwMode="auto">
            <a:xfrm rot="262096" flipH="1">
              <a:off x="2237" y="1228"/>
              <a:ext cx="582" cy="287"/>
              <a:chOff x="4416" y="2870"/>
              <a:chExt cx="538" cy="266"/>
            </a:xfrm>
          </p:grpSpPr>
          <p:sp>
            <p:nvSpPr>
              <p:cNvPr id="19508" name="Freeform 249"/>
              <p:cNvSpPr>
                <a:spLocks/>
              </p:cNvSpPr>
              <p:nvPr/>
            </p:nvSpPr>
            <p:spPr bwMode="auto">
              <a:xfrm flipH="1">
                <a:off x="4506" y="2892"/>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19509" name="Freeform 250"/>
              <p:cNvSpPr>
                <a:spLocks/>
              </p:cNvSpPr>
              <p:nvPr/>
            </p:nvSpPr>
            <p:spPr bwMode="auto">
              <a:xfrm flipH="1">
                <a:off x="4474" y="2877"/>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510" name="Rectangle 251"/>
              <p:cNvSpPr>
                <a:spLocks noChangeArrowheads="1"/>
              </p:cNvSpPr>
              <p:nvPr/>
            </p:nvSpPr>
            <p:spPr bwMode="auto">
              <a:xfrm rot="21419544" flipH="1">
                <a:off x="4872" y="2895"/>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11" name="Rectangle 252"/>
              <p:cNvSpPr>
                <a:spLocks noChangeArrowheads="1"/>
              </p:cNvSpPr>
              <p:nvPr/>
            </p:nvSpPr>
            <p:spPr bwMode="auto">
              <a:xfrm rot="1196180" flipH="1">
                <a:off x="4416" y="2870"/>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512" name="Oval 253"/>
              <p:cNvSpPr>
                <a:spLocks noChangeArrowheads="1"/>
              </p:cNvSpPr>
              <p:nvPr/>
            </p:nvSpPr>
            <p:spPr bwMode="auto">
              <a:xfrm flipH="1">
                <a:off x="4743" y="3033"/>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13" name="Oval 254"/>
              <p:cNvSpPr>
                <a:spLocks noChangeArrowheads="1"/>
              </p:cNvSpPr>
              <p:nvPr/>
            </p:nvSpPr>
            <p:spPr bwMode="auto">
              <a:xfrm flipH="1">
                <a:off x="4708" y="3057"/>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14" name="Oval 255"/>
              <p:cNvSpPr>
                <a:spLocks noChangeArrowheads="1"/>
              </p:cNvSpPr>
              <p:nvPr/>
            </p:nvSpPr>
            <p:spPr bwMode="auto">
              <a:xfrm rot="20190086" flipH="1">
                <a:off x="4664" y="3072"/>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15" name="Oval 256"/>
              <p:cNvSpPr>
                <a:spLocks noChangeArrowheads="1"/>
              </p:cNvSpPr>
              <p:nvPr/>
            </p:nvSpPr>
            <p:spPr bwMode="auto">
              <a:xfrm rot="18495068" flipH="1">
                <a:off x="4644" y="3092"/>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16" name="Freeform 257"/>
              <p:cNvSpPr>
                <a:spLocks/>
              </p:cNvSpPr>
              <p:nvPr/>
            </p:nvSpPr>
            <p:spPr bwMode="auto">
              <a:xfrm flipH="1">
                <a:off x="4551" y="3007"/>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17" name="Freeform 258"/>
              <p:cNvSpPr>
                <a:spLocks/>
              </p:cNvSpPr>
              <p:nvPr/>
            </p:nvSpPr>
            <p:spPr bwMode="auto">
              <a:xfrm flipH="1">
                <a:off x="4571" y="3023"/>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18" name="Freeform 259"/>
              <p:cNvSpPr>
                <a:spLocks/>
              </p:cNvSpPr>
              <p:nvPr/>
            </p:nvSpPr>
            <p:spPr bwMode="auto">
              <a:xfrm flipH="1">
                <a:off x="4602" y="3046"/>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nvGrpSpPr>
          <p:cNvPr id="19491" name="Group 260"/>
          <p:cNvGrpSpPr>
            <a:grpSpLocks/>
          </p:cNvGrpSpPr>
          <p:nvPr/>
        </p:nvGrpSpPr>
        <p:grpSpPr bwMode="auto">
          <a:xfrm flipH="1">
            <a:off x="1900238" y="4440238"/>
            <a:ext cx="590550" cy="501650"/>
            <a:chOff x="3354" y="2648"/>
            <a:chExt cx="378" cy="374"/>
          </a:xfrm>
        </p:grpSpPr>
        <p:sp>
          <p:nvSpPr>
            <p:cNvPr id="19492" name="Rectangle 261"/>
            <p:cNvSpPr>
              <a:spLocks noChangeArrowheads="1"/>
            </p:cNvSpPr>
            <p:nvPr/>
          </p:nvSpPr>
          <p:spPr bwMode="auto">
            <a:xfrm>
              <a:off x="3362" y="2648"/>
              <a:ext cx="355" cy="230"/>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endParaRPr lang="en-US"/>
            </a:p>
          </p:txBody>
        </p:sp>
        <p:sp>
          <p:nvSpPr>
            <p:cNvPr id="19493" name="Text Box 262"/>
            <p:cNvSpPr txBox="1">
              <a:spLocks noChangeArrowheads="1"/>
            </p:cNvSpPr>
            <p:nvPr/>
          </p:nvSpPr>
          <p:spPr bwMode="auto">
            <a:xfrm>
              <a:off x="3411" y="2685"/>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001</a:t>
              </a:r>
            </a:p>
          </p:txBody>
        </p:sp>
        <p:grpSp>
          <p:nvGrpSpPr>
            <p:cNvPr id="19494" name="Group 263"/>
            <p:cNvGrpSpPr>
              <a:grpSpLocks/>
            </p:cNvGrpSpPr>
            <p:nvPr/>
          </p:nvGrpSpPr>
          <p:grpSpPr bwMode="auto">
            <a:xfrm>
              <a:off x="3354" y="2836"/>
              <a:ext cx="378" cy="186"/>
              <a:chOff x="3234" y="3292"/>
              <a:chExt cx="538" cy="266"/>
            </a:xfrm>
          </p:grpSpPr>
          <p:sp>
            <p:nvSpPr>
              <p:cNvPr id="19495" name="Freeform 264"/>
              <p:cNvSpPr>
                <a:spLocks/>
              </p:cNvSpPr>
              <p:nvPr/>
            </p:nvSpPr>
            <p:spPr bwMode="auto">
              <a:xfrm flipH="1">
                <a:off x="3324" y="3314"/>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496" name="Freeform 265"/>
              <p:cNvSpPr>
                <a:spLocks/>
              </p:cNvSpPr>
              <p:nvPr/>
            </p:nvSpPr>
            <p:spPr bwMode="auto">
              <a:xfrm flipH="1">
                <a:off x="3292" y="3299"/>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sp>
            <p:nvSpPr>
              <p:cNvPr id="19497" name="Rectangle 266"/>
              <p:cNvSpPr>
                <a:spLocks noChangeArrowheads="1"/>
              </p:cNvSpPr>
              <p:nvPr/>
            </p:nvSpPr>
            <p:spPr bwMode="auto">
              <a:xfrm rot="21419544" flipH="1">
                <a:off x="3690" y="3317"/>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498" name="Rectangle 267"/>
              <p:cNvSpPr>
                <a:spLocks noChangeArrowheads="1"/>
              </p:cNvSpPr>
              <p:nvPr/>
            </p:nvSpPr>
            <p:spPr bwMode="auto">
              <a:xfrm rot="1196180" flipH="1">
                <a:off x="3234" y="3292"/>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499" name="Oval 268"/>
              <p:cNvSpPr>
                <a:spLocks noChangeArrowheads="1"/>
              </p:cNvSpPr>
              <p:nvPr/>
            </p:nvSpPr>
            <p:spPr bwMode="auto">
              <a:xfrm flipH="1">
                <a:off x="3561" y="3455"/>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00" name="Oval 269"/>
              <p:cNvSpPr>
                <a:spLocks noChangeArrowheads="1"/>
              </p:cNvSpPr>
              <p:nvPr/>
            </p:nvSpPr>
            <p:spPr bwMode="auto">
              <a:xfrm flipH="1">
                <a:off x="3526" y="3479"/>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01" name="Oval 270"/>
              <p:cNvSpPr>
                <a:spLocks noChangeArrowheads="1"/>
              </p:cNvSpPr>
              <p:nvPr/>
            </p:nvSpPr>
            <p:spPr bwMode="auto">
              <a:xfrm rot="20190086" flipH="1">
                <a:off x="3482" y="3494"/>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02" name="Oval 271"/>
              <p:cNvSpPr>
                <a:spLocks noChangeArrowheads="1"/>
              </p:cNvSpPr>
              <p:nvPr/>
            </p:nvSpPr>
            <p:spPr bwMode="auto">
              <a:xfrm rot="18495068" flipH="1">
                <a:off x="3462" y="3514"/>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03" name="Freeform 272"/>
              <p:cNvSpPr>
                <a:spLocks/>
              </p:cNvSpPr>
              <p:nvPr/>
            </p:nvSpPr>
            <p:spPr bwMode="auto">
              <a:xfrm flipH="1">
                <a:off x="3369" y="3429"/>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04" name="Freeform 273"/>
              <p:cNvSpPr>
                <a:spLocks/>
              </p:cNvSpPr>
              <p:nvPr/>
            </p:nvSpPr>
            <p:spPr bwMode="auto">
              <a:xfrm flipH="1">
                <a:off x="3389" y="3445"/>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05" name="Freeform 274"/>
              <p:cNvSpPr>
                <a:spLocks/>
              </p:cNvSpPr>
              <p:nvPr/>
            </p:nvSpPr>
            <p:spPr bwMode="auto">
              <a:xfrm flipH="1">
                <a:off x="3420" y="3468"/>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Producers and producer codes</a:t>
            </a:r>
          </a:p>
          <a:p>
            <a:pPr>
              <a:lnSpc>
                <a:spcPct val="150000"/>
              </a:lnSpc>
              <a:buFont typeface="Arial" charset="0"/>
              <a:buChar char="•"/>
            </a:pPr>
            <a:r>
              <a:rPr lang="en-US" sz="2800" smtClean="0">
                <a:solidFill>
                  <a:srgbClr val="C0C0C0"/>
                </a:solidFill>
              </a:rPr>
              <a:t>Users, groups, and organizations</a:t>
            </a:r>
          </a:p>
          <a:p>
            <a:pPr>
              <a:lnSpc>
                <a:spcPct val="150000"/>
              </a:lnSpc>
              <a:buFont typeface="Arial" charset="0"/>
              <a:buChar char="•"/>
            </a:pPr>
            <a:r>
              <a:rPr lang="en-US" sz="2800" smtClean="0"/>
              <a:t>Working with users, groups, producer codes, and organizations</a:t>
            </a:r>
          </a:p>
          <a:p>
            <a:pPr>
              <a:lnSpc>
                <a:spcPct val="150000"/>
              </a:lnSpc>
              <a:buFont typeface="Arial" charset="0"/>
              <a:buChar char="•"/>
            </a:pPr>
            <a:r>
              <a:rPr lang="en-US" sz="2800" smtClean="0">
                <a:solidFill>
                  <a:srgbClr val="C0C0C0"/>
                </a:solidFill>
              </a:rPr>
              <a:t>Permissions and roles</a:t>
            </a:r>
          </a:p>
          <a:p>
            <a:pPr>
              <a:lnSpc>
                <a:spcPct val="150000"/>
              </a:lnSpc>
              <a:buFont typeface="Arial" charset="0"/>
              <a:buChar char="•"/>
            </a:pPr>
            <a:r>
              <a:rPr lang="en-US" sz="2800" smtClean="0">
                <a:solidFill>
                  <a:srgbClr val="C0C0C0"/>
                </a:solidFill>
              </a:rPr>
              <a:t>Grant permissions and assign roles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Managing users</a:t>
            </a:r>
          </a:p>
        </p:txBody>
      </p:sp>
      <p:sp>
        <p:nvSpPr>
          <p:cNvPr id="21507" name="Rectangle 3"/>
          <p:cNvSpPr>
            <a:spLocks noGrp="1" noChangeArrowheads="1"/>
          </p:cNvSpPr>
          <p:nvPr>
            <p:ph idx="1"/>
          </p:nvPr>
        </p:nvSpPr>
        <p:spPr>
          <a:xfrm>
            <a:off x="382588" y="757238"/>
            <a:ext cx="8318500" cy="5591175"/>
          </a:xfrm>
        </p:spPr>
        <p:txBody>
          <a:bodyPr/>
          <a:lstStyle/>
          <a:p>
            <a:pPr>
              <a:buFont typeface="Arial" charset="0"/>
              <a:buChar char="•"/>
            </a:pPr>
            <a:r>
              <a:rPr lang="en-US" smtClean="0"/>
              <a:t>Managed through Administration tab</a:t>
            </a:r>
          </a:p>
          <a:p>
            <a:pPr lvl="1"/>
            <a:r>
              <a:rPr lang="en-US" smtClean="0"/>
              <a:t>Every user field has details about:</a:t>
            </a:r>
          </a:p>
          <a:p>
            <a:pPr lvl="2"/>
            <a:r>
              <a:rPr lang="en-US" smtClean="0"/>
              <a:t>what a user owns (assignment) and/or </a:t>
            </a:r>
          </a:p>
          <a:p>
            <a:pPr lvl="2"/>
            <a:r>
              <a:rPr lang="en-US" smtClean="0"/>
              <a:t>what a user can access (permissions)</a:t>
            </a:r>
          </a:p>
        </p:txBody>
      </p:sp>
      <p:sp>
        <p:nvSpPr>
          <p:cNvPr id="12" name="Rounded Rectangle 18"/>
          <p:cNvSpPr>
            <a:spLocks noChangeArrowheads="1"/>
          </p:cNvSpPr>
          <p:nvPr/>
        </p:nvSpPr>
        <p:spPr bwMode="auto">
          <a:xfrm>
            <a:off x="587375" y="4067175"/>
            <a:ext cx="1227138" cy="3270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3" name="Picture 2" descr="C:\Users\kshukla\AppData\Local\Temp\SNAGHTML27c3ff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67" y="2444749"/>
            <a:ext cx="8277225" cy="35718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4" name="Rounded Rectangle 16"/>
          <p:cNvSpPr>
            <a:spLocks noChangeArrowheads="1"/>
          </p:cNvSpPr>
          <p:nvPr/>
        </p:nvSpPr>
        <p:spPr bwMode="auto">
          <a:xfrm>
            <a:off x="2374900" y="5284725"/>
            <a:ext cx="2770188"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5" name="Rounded Rectangle 17"/>
          <p:cNvSpPr>
            <a:spLocks noChangeArrowheads="1"/>
          </p:cNvSpPr>
          <p:nvPr/>
        </p:nvSpPr>
        <p:spPr bwMode="auto">
          <a:xfrm>
            <a:off x="2398650" y="5772149"/>
            <a:ext cx="2746438" cy="2444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0104" y="4292538"/>
            <a:ext cx="2954565" cy="150018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 name="AutoShape 12"/>
          <p:cNvSpPr>
            <a:spLocks noChangeArrowheads="1"/>
          </p:cNvSpPr>
          <p:nvPr/>
        </p:nvSpPr>
        <p:spPr bwMode="auto">
          <a:xfrm>
            <a:off x="5560104" y="5294188"/>
            <a:ext cx="2975883" cy="201612"/>
          </a:xfrm>
          <a:prstGeom prst="roundRect">
            <a:avLst>
              <a:gd name="adj" fmla="val 16667"/>
            </a:avLst>
          </a:prstGeom>
          <a:noFill/>
          <a:ln w="28575" cap="rnd"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 name="Rounded Rectangle 17"/>
          <p:cNvSpPr/>
          <p:nvPr/>
        </p:nvSpPr>
        <p:spPr bwMode="auto">
          <a:xfrm>
            <a:off x="6705600" y="4724400"/>
            <a:ext cx="381000" cy="2190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AutoShape 16"/>
          <p:cNvSpPr>
            <a:spLocks noChangeArrowheads="1"/>
          </p:cNvSpPr>
          <p:nvPr/>
        </p:nvSpPr>
        <p:spPr bwMode="auto">
          <a:xfrm>
            <a:off x="6734175" y="3208338"/>
            <a:ext cx="2149475" cy="977900"/>
          </a:xfrm>
          <a:prstGeom prst="wedgeRoundRectCallout">
            <a:avLst>
              <a:gd name="adj1" fmla="val 31020"/>
              <a:gd name="adj2" fmla="val 162340"/>
              <a:gd name="adj3" fmla="val 16667"/>
            </a:avLst>
          </a:prstGeom>
          <a:solidFill>
            <a:schemeClr val="tx1"/>
          </a:solidFill>
          <a:ln w="12700" algn="ctr">
            <a:solidFill>
              <a:schemeClr val="bg1"/>
            </a:solidFill>
            <a:miter lim="800000"/>
            <a:headEnd/>
            <a:tailEnd/>
          </a:ln>
        </p:spPr>
        <p:txBody>
          <a:bodyPr lIns="0" tIns="0" rIns="0" bIns="0" anchor="ctr"/>
          <a:lstStyle/>
          <a:p>
            <a:endParaRPr lang="en-US" dirty="0">
              <a:solidFill>
                <a:srgbClr val="D33941"/>
              </a:solidFill>
            </a:endParaRPr>
          </a:p>
          <a:p>
            <a:r>
              <a:rPr lang="en-US" dirty="0">
                <a:solidFill>
                  <a:srgbClr val="D33941"/>
                </a:solidFill>
              </a:rPr>
              <a:t>External user’s organization is explicitly listed</a:t>
            </a:r>
          </a:p>
          <a:p>
            <a:endParaRPr lang="en-US" dirty="0">
              <a:solidFill>
                <a:srgbClr val="D3394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community model in PolicyCenter</a:t>
            </a:r>
          </a:p>
          <a:p>
            <a:pPr lvl="1" eaLnBrk="1" hangingPunct="1"/>
            <a:r>
              <a:rPr lang="en-US" smtClean="0"/>
              <a:t>Explain the users, groups, producer codes, and organizations in PolicyCenter</a:t>
            </a:r>
          </a:p>
          <a:p>
            <a:pPr lvl="1" eaLnBrk="1" hangingPunct="1"/>
            <a:r>
              <a:rPr lang="en-US" smtClean="0"/>
              <a:t>Manage users, groups, producers codes, and organizations</a:t>
            </a:r>
          </a:p>
          <a:p>
            <a:pPr lvl="1" eaLnBrk="1" hangingPunct="1"/>
            <a:r>
              <a:rPr lang="en-US" smtClean="0"/>
              <a:t>Grant access using permissions and assign roles in PolicyCenter</a:t>
            </a:r>
          </a:p>
          <a:p>
            <a:pPr lvl="1" eaLnBrk="1" hangingPunct="1"/>
            <a:endParaRPr lang="en-US" smtClean="0"/>
          </a:p>
          <a:p>
            <a:pPr lvl="1" eaLnBrk="1" hangingPunct="1"/>
            <a:endParaRPr lang="en-US" smtClean="0"/>
          </a:p>
          <a:p>
            <a:pPr lvl="1" eaLnBrk="1" hangingPunct="1"/>
            <a:endParaRPr lang="en-US" smtClean="0"/>
          </a:p>
        </p:txBody>
      </p:sp>
      <p:sp>
        <p:nvSpPr>
          <p:cNvPr id="4100" name="Rectangle 4"/>
          <p:cNvSpPr>
            <a:spLocks noChangeArrowheads="1"/>
          </p:cNvSpPr>
          <p:nvPr/>
        </p:nvSpPr>
        <p:spPr bwMode="auto">
          <a:xfrm>
            <a:off x="463550" y="5883275"/>
            <a:ext cx="7937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Internal/external user access</a:t>
            </a:r>
          </a:p>
        </p:txBody>
      </p:sp>
      <p:sp>
        <p:nvSpPr>
          <p:cNvPr id="22531" name="Rectangle 3"/>
          <p:cNvSpPr>
            <a:spLocks noGrp="1" noChangeArrowheads="1"/>
          </p:cNvSpPr>
          <p:nvPr>
            <p:ph idx="1"/>
          </p:nvPr>
        </p:nvSpPr>
        <p:spPr>
          <a:xfrm>
            <a:off x="519113" y="900113"/>
            <a:ext cx="8318500" cy="750887"/>
          </a:xfrm>
        </p:spPr>
        <p:txBody>
          <a:bodyPr/>
          <a:lstStyle/>
          <a:p>
            <a:pPr>
              <a:buFont typeface="Arial" charset="0"/>
              <a:buChar char="•"/>
            </a:pPr>
            <a:r>
              <a:rPr lang="en-US" smtClean="0"/>
              <a:t>An</a:t>
            </a:r>
            <a:r>
              <a:rPr lang="en-US" b="1" smtClean="0"/>
              <a:t> </a:t>
            </a:r>
            <a:r>
              <a:rPr lang="en-US" smtClean="0"/>
              <a:t>internal user can potentially see or edit the external users' group and organization details</a:t>
            </a:r>
          </a:p>
          <a:p>
            <a:pPr>
              <a:buFont typeface="Arial" charset="0"/>
              <a:buChar char="•"/>
            </a:pPr>
            <a:endParaRPr lang="en-US"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1" y="1957388"/>
            <a:ext cx="8223933" cy="40052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 Box 22"/>
          <p:cNvSpPr txBox="1">
            <a:spLocks noChangeArrowheads="1"/>
          </p:cNvSpPr>
          <p:nvPr/>
        </p:nvSpPr>
        <p:spPr bwMode="auto">
          <a:xfrm>
            <a:off x="5556250" y="4306888"/>
            <a:ext cx="2843213" cy="61595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External organizations as seen by aapplegate</a:t>
            </a:r>
          </a:p>
        </p:txBody>
      </p:sp>
      <p:sp>
        <p:nvSpPr>
          <p:cNvPr id="9" name="Rounded Rectangle 9"/>
          <p:cNvSpPr>
            <a:spLocks noChangeArrowheads="1"/>
          </p:cNvSpPr>
          <p:nvPr/>
        </p:nvSpPr>
        <p:spPr bwMode="auto">
          <a:xfrm>
            <a:off x="2559050" y="5221288"/>
            <a:ext cx="5195888" cy="7429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Group detail - Users and producer codes</a:t>
            </a:r>
          </a:p>
        </p:txBody>
      </p:sp>
      <p:sp>
        <p:nvSpPr>
          <p:cNvPr id="23555" name="Rectangle 3"/>
          <p:cNvSpPr>
            <a:spLocks noGrp="1" noChangeArrowheads="1"/>
          </p:cNvSpPr>
          <p:nvPr>
            <p:ph idx="1"/>
          </p:nvPr>
        </p:nvSpPr>
        <p:spPr/>
        <p:txBody>
          <a:bodyPr/>
          <a:lstStyle/>
          <a:p>
            <a:pPr>
              <a:buFont typeface="Arial" charset="0"/>
              <a:buChar char="•"/>
            </a:pPr>
            <a:r>
              <a:rPr lang="en-US" smtClean="0"/>
              <a:t>Any user (internal or external), assigned to the group has access to all producer codes available to the group</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8" y="4122737"/>
            <a:ext cx="7001403" cy="22875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Text Box 11"/>
          <p:cNvSpPr txBox="1">
            <a:spLocks noChangeArrowheads="1"/>
          </p:cNvSpPr>
          <p:nvPr/>
        </p:nvSpPr>
        <p:spPr bwMode="auto">
          <a:xfrm>
            <a:off x="2266949" y="4412656"/>
            <a:ext cx="5782201" cy="615553"/>
          </a:xfrm>
          <a:prstGeom prst="rect">
            <a:avLst/>
          </a:prstGeom>
          <a:solidFill>
            <a:schemeClr val="tx1"/>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Producer Codes tab lists all producer codes assigned to the group</a:t>
            </a:r>
          </a:p>
        </p:txBody>
      </p:sp>
      <p:sp>
        <p:nvSpPr>
          <p:cNvPr id="12" name="AutoShape 19"/>
          <p:cNvSpPr>
            <a:spLocks noChangeArrowheads="1"/>
          </p:cNvSpPr>
          <p:nvPr/>
        </p:nvSpPr>
        <p:spPr bwMode="auto">
          <a:xfrm>
            <a:off x="2540000" y="5015309"/>
            <a:ext cx="1527175" cy="34051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3" name="Picture 5" descr="C:\Users\kshukla\AppData\Local\Temp\SNAGHTML31f26e5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225" y="1573664"/>
            <a:ext cx="5905138" cy="231735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4" name="AutoShape 16"/>
          <p:cNvSpPr>
            <a:spLocks noChangeArrowheads="1"/>
          </p:cNvSpPr>
          <p:nvPr/>
        </p:nvSpPr>
        <p:spPr bwMode="auto">
          <a:xfrm>
            <a:off x="2339975" y="2492629"/>
            <a:ext cx="619125" cy="3159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Text Box 20"/>
          <p:cNvSpPr txBox="1">
            <a:spLocks noChangeArrowheads="1"/>
          </p:cNvSpPr>
          <p:nvPr/>
        </p:nvSpPr>
        <p:spPr bwMode="auto">
          <a:xfrm>
            <a:off x="2892278" y="1872455"/>
            <a:ext cx="3651397" cy="615553"/>
          </a:xfrm>
          <a:prstGeom prst="rect">
            <a:avLst/>
          </a:prstGeom>
          <a:solidFill>
            <a:schemeClr val="tx1"/>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Users tab lists all users assigned to </a:t>
            </a:r>
            <a:r>
              <a:rPr lang="en-US" dirty="0" smtClean="0">
                <a:solidFill>
                  <a:srgbClr val="D33941"/>
                </a:solidFill>
              </a:rPr>
              <a:t>group</a:t>
            </a:r>
            <a:endParaRPr lang="en-US" dirty="0">
              <a:solidFill>
                <a:srgbClr val="D3394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Searching organizations</a:t>
            </a:r>
          </a:p>
        </p:txBody>
      </p:sp>
      <p:sp>
        <p:nvSpPr>
          <p:cNvPr id="24579" name="Text Box 9"/>
          <p:cNvSpPr txBox="1">
            <a:spLocks noChangeArrowheads="1"/>
          </p:cNvSpPr>
          <p:nvPr/>
        </p:nvSpPr>
        <p:spPr bwMode="auto">
          <a:xfrm>
            <a:off x="3816350" y="835025"/>
            <a:ext cx="4941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Search organizations beginning with “a”</a:t>
            </a:r>
          </a:p>
        </p:txBody>
      </p:sp>
      <p:sp>
        <p:nvSpPr>
          <p:cNvPr id="10" name="AutoShape 14"/>
          <p:cNvSpPr>
            <a:spLocks noChangeArrowheads="1"/>
          </p:cNvSpPr>
          <p:nvPr/>
        </p:nvSpPr>
        <p:spPr bwMode="auto">
          <a:xfrm>
            <a:off x="454025" y="4857750"/>
            <a:ext cx="1719263" cy="3032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1" name="Picture 2" descr="C:\Users\kshukla\AppData\Local\Temp\SNAGHTML36c606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201737"/>
            <a:ext cx="8508662" cy="459898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2" name="Text Box 7"/>
          <p:cNvSpPr txBox="1">
            <a:spLocks noChangeArrowheads="1"/>
          </p:cNvSpPr>
          <p:nvPr/>
        </p:nvSpPr>
        <p:spPr bwMode="auto">
          <a:xfrm>
            <a:off x="666456" y="5880100"/>
            <a:ext cx="58060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Click on name </a:t>
            </a:r>
            <a:r>
              <a:rPr lang="en-US" dirty="0" smtClean="0">
                <a:solidFill>
                  <a:srgbClr val="D33941"/>
                </a:solidFill>
              </a:rPr>
              <a:t>links </a:t>
            </a:r>
            <a:r>
              <a:rPr lang="en-US" dirty="0">
                <a:solidFill>
                  <a:srgbClr val="D33941"/>
                </a:solidFill>
              </a:rPr>
              <a:t>to view organization details</a:t>
            </a:r>
          </a:p>
        </p:txBody>
      </p:sp>
      <p:sp>
        <p:nvSpPr>
          <p:cNvPr id="13" name="Line 8"/>
          <p:cNvSpPr>
            <a:spLocks noChangeShapeType="1"/>
          </p:cNvSpPr>
          <p:nvPr/>
        </p:nvSpPr>
        <p:spPr bwMode="auto">
          <a:xfrm flipV="1">
            <a:off x="1990725" y="5619749"/>
            <a:ext cx="195262" cy="260349"/>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AutoShape 15"/>
          <p:cNvSpPr>
            <a:spLocks noChangeArrowheads="1"/>
          </p:cNvSpPr>
          <p:nvPr/>
        </p:nvSpPr>
        <p:spPr bwMode="auto">
          <a:xfrm>
            <a:off x="3948112" y="1624807"/>
            <a:ext cx="1457325" cy="3032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Managing organizations</a:t>
            </a:r>
          </a:p>
        </p:txBody>
      </p:sp>
      <p:pic>
        <p:nvPicPr>
          <p:cNvPr id="18" name="Picture 2" descr="C:\Users\kshukla\AppData\Local\Temp\SNAGHTML31d313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66761"/>
            <a:ext cx="6702750" cy="429101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9" name="Text Box 11"/>
          <p:cNvSpPr txBox="1">
            <a:spLocks noChangeArrowheads="1"/>
          </p:cNvSpPr>
          <p:nvPr/>
        </p:nvSpPr>
        <p:spPr bwMode="auto">
          <a:xfrm>
            <a:off x="328612" y="1135064"/>
            <a:ext cx="1641475" cy="274638"/>
          </a:xfrm>
          <a:prstGeom prst="rect">
            <a:avLst/>
          </a:prstGeom>
          <a:solidFill>
            <a:schemeClr val="tx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dirty="0">
                <a:solidFill>
                  <a:srgbClr val="D33941"/>
                </a:solidFill>
              </a:rPr>
              <a:t>Organization</a:t>
            </a:r>
          </a:p>
        </p:txBody>
      </p:sp>
      <p:sp>
        <p:nvSpPr>
          <p:cNvPr id="20" name="AutoShape 32"/>
          <p:cNvSpPr>
            <a:spLocks noChangeArrowheads="1"/>
          </p:cNvSpPr>
          <p:nvPr/>
        </p:nvSpPr>
        <p:spPr bwMode="auto">
          <a:xfrm>
            <a:off x="4882356" y="1558926"/>
            <a:ext cx="1181100" cy="220662"/>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buClr>
                <a:srgbClr val="FFFFFF"/>
              </a:buClr>
            </a:pPr>
            <a:endParaRPr lang="en-US"/>
          </a:p>
        </p:txBody>
      </p:sp>
      <p:sp>
        <p:nvSpPr>
          <p:cNvPr id="21" name="AutoShape 36"/>
          <p:cNvSpPr>
            <a:spLocks noChangeArrowheads="1"/>
          </p:cNvSpPr>
          <p:nvPr/>
        </p:nvSpPr>
        <p:spPr bwMode="auto">
          <a:xfrm>
            <a:off x="4187987" y="1549400"/>
            <a:ext cx="517525" cy="2301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buClr>
                <a:srgbClr val="FFFFFF"/>
              </a:buClr>
            </a:pPr>
            <a:endParaRPr lang="en-US"/>
          </a:p>
        </p:txBody>
      </p:sp>
      <p:sp>
        <p:nvSpPr>
          <p:cNvPr id="22" name="Text Box 12"/>
          <p:cNvSpPr txBox="1">
            <a:spLocks noChangeArrowheads="1"/>
          </p:cNvSpPr>
          <p:nvPr/>
        </p:nvSpPr>
        <p:spPr bwMode="auto">
          <a:xfrm>
            <a:off x="414337" y="2224088"/>
            <a:ext cx="881063" cy="823913"/>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dirty="0">
                <a:solidFill>
                  <a:srgbClr val="D33941"/>
                </a:solidFill>
              </a:rPr>
              <a:t>Groups within Org.</a:t>
            </a:r>
          </a:p>
        </p:txBody>
      </p:sp>
      <p:sp>
        <p:nvSpPr>
          <p:cNvPr id="23" name="Left Brace 20"/>
          <p:cNvSpPr>
            <a:spLocks/>
          </p:cNvSpPr>
          <p:nvPr/>
        </p:nvSpPr>
        <p:spPr bwMode="auto">
          <a:xfrm>
            <a:off x="1360487" y="2224088"/>
            <a:ext cx="168275" cy="785813"/>
          </a:xfrm>
          <a:prstGeom prst="leftBrace">
            <a:avLst>
              <a:gd name="adj1" fmla="val 8367"/>
              <a:gd name="adj2" fmla="val 50000"/>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buClr>
                <a:srgbClr val="FFFFFF"/>
              </a:buClr>
            </a:pPr>
            <a:endParaRPr lang="en-US"/>
          </a:p>
        </p:txBody>
      </p:sp>
      <p:cxnSp>
        <p:nvCxnSpPr>
          <p:cNvPr id="24" name="Straight Arrow Connector 22"/>
          <p:cNvCxnSpPr>
            <a:cxnSpLocks noChangeShapeType="1"/>
          </p:cNvCxnSpPr>
          <p:nvPr/>
        </p:nvCxnSpPr>
        <p:spPr bwMode="auto">
          <a:xfrm>
            <a:off x="4912519" y="1779588"/>
            <a:ext cx="0" cy="2962275"/>
          </a:xfrm>
          <a:prstGeom prst="straightConnector1">
            <a:avLst/>
          </a:prstGeom>
          <a:noFill/>
          <a:ln w="19050" algn="ctr">
            <a:solidFill>
              <a:srgbClr val="009900"/>
            </a:solidFill>
            <a:round/>
            <a:headEnd/>
            <a:tailEnd type="arrow" w="med" len="med"/>
          </a:ln>
          <a:extLst>
            <a:ext uri="{909E8E84-426E-40DD-AFC4-6F175D3DCCD1}">
              <a14:hiddenFill xmlns:a14="http://schemas.microsoft.com/office/drawing/2010/main">
                <a:noFill/>
              </a14:hiddenFill>
            </a:ext>
          </a:extLst>
        </p:spPr>
      </p:cxnSp>
      <p:sp>
        <p:nvSpPr>
          <p:cNvPr id="25" name="Rounded Rectangle 24"/>
          <p:cNvSpPr>
            <a:spLocks noChangeArrowheads="1"/>
          </p:cNvSpPr>
          <p:nvPr/>
        </p:nvSpPr>
        <p:spPr bwMode="auto">
          <a:xfrm>
            <a:off x="1360487" y="4848225"/>
            <a:ext cx="963613" cy="2571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012" y="2224088"/>
            <a:ext cx="1366737" cy="21574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 name="AutoShape 37"/>
          <p:cNvSpPr>
            <a:spLocks noChangeArrowheads="1"/>
          </p:cNvSpPr>
          <p:nvPr/>
        </p:nvSpPr>
        <p:spPr bwMode="auto">
          <a:xfrm>
            <a:off x="8124824" y="2224088"/>
            <a:ext cx="574675" cy="2635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buClr>
                <a:srgbClr val="FFFFFF"/>
              </a:buClr>
            </a:pPr>
            <a:endParaRPr lang="en-US"/>
          </a:p>
        </p:txBody>
      </p:sp>
      <p:sp>
        <p:nvSpPr>
          <p:cNvPr id="28" name="Freeform 27"/>
          <p:cNvSpPr/>
          <p:nvPr/>
        </p:nvSpPr>
        <p:spPr bwMode="auto">
          <a:xfrm>
            <a:off x="4476750" y="1457325"/>
            <a:ext cx="3857625" cy="762000"/>
          </a:xfrm>
          <a:custGeom>
            <a:avLst/>
            <a:gdLst>
              <a:gd name="connsiteX0" fmla="*/ 0 w 3857625"/>
              <a:gd name="connsiteY0" fmla="*/ 95250 h 762000"/>
              <a:gd name="connsiteX1" fmla="*/ 0 w 3857625"/>
              <a:gd name="connsiteY1" fmla="*/ 0 h 762000"/>
              <a:gd name="connsiteX2" fmla="*/ 3857625 w 3857625"/>
              <a:gd name="connsiteY2" fmla="*/ 0 h 762000"/>
              <a:gd name="connsiteX3" fmla="*/ 3857625 w 3857625"/>
              <a:gd name="connsiteY3" fmla="*/ 762000 h 762000"/>
            </a:gdLst>
            <a:ahLst/>
            <a:cxnLst>
              <a:cxn ang="0">
                <a:pos x="connsiteX0" y="connsiteY0"/>
              </a:cxn>
              <a:cxn ang="0">
                <a:pos x="connsiteX1" y="connsiteY1"/>
              </a:cxn>
              <a:cxn ang="0">
                <a:pos x="connsiteX2" y="connsiteY2"/>
              </a:cxn>
              <a:cxn ang="0">
                <a:pos x="connsiteX3" y="connsiteY3"/>
              </a:cxn>
            </a:cxnLst>
            <a:rect l="l" t="t" r="r" b="b"/>
            <a:pathLst>
              <a:path w="3857625" h="762000">
                <a:moveTo>
                  <a:pt x="0" y="95250"/>
                </a:moveTo>
                <a:lnTo>
                  <a:pt x="0" y="0"/>
                </a:lnTo>
                <a:lnTo>
                  <a:pt x="3857625" y="0"/>
                </a:lnTo>
                <a:lnTo>
                  <a:pt x="3857625" y="762000"/>
                </a:lnTo>
              </a:path>
            </a:pathLst>
          </a:custGeom>
          <a:noFill/>
          <a:ln w="19050" algn="ctr">
            <a:solidFill>
              <a:srgbClr val="D33941"/>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a:buClr>
                <a:srgbClr val="FFFFFF"/>
              </a:buClr>
            </a:pPr>
            <a:endParaRPr lang="en-US" smtClean="0"/>
          </a:p>
        </p:txBody>
      </p:sp>
      <p:pic>
        <p:nvPicPr>
          <p:cNvPr id="2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099" y="4797425"/>
            <a:ext cx="6491005" cy="153987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 name="AutoShape 42"/>
          <p:cNvSpPr>
            <a:spLocks noChangeArrowheads="1"/>
          </p:cNvSpPr>
          <p:nvPr/>
        </p:nvSpPr>
        <p:spPr bwMode="auto">
          <a:xfrm>
            <a:off x="3780000" y="4826000"/>
            <a:ext cx="1276350" cy="231775"/>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buClr>
                <a:srgbClr val="FFFFFF"/>
              </a:buClr>
            </a:pPr>
            <a:endParaRPr lang="en-US"/>
          </a:p>
        </p:txBody>
      </p:sp>
      <p:cxnSp>
        <p:nvCxnSpPr>
          <p:cNvPr id="31" name="Straight Connector 30"/>
          <p:cNvCxnSpPr/>
          <p:nvPr/>
        </p:nvCxnSpPr>
        <p:spPr bwMode="auto">
          <a:xfrm>
            <a:off x="854868" y="1457325"/>
            <a:ext cx="459583" cy="495300"/>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Delegate management using User Admin role</a:t>
            </a:r>
          </a:p>
        </p:txBody>
      </p:sp>
      <p:sp>
        <p:nvSpPr>
          <p:cNvPr id="26627" name="Rectangle 3"/>
          <p:cNvSpPr>
            <a:spLocks noGrp="1" noChangeArrowheads="1"/>
          </p:cNvSpPr>
          <p:nvPr>
            <p:ph idx="1"/>
          </p:nvPr>
        </p:nvSpPr>
        <p:spPr/>
        <p:txBody>
          <a:bodyPr/>
          <a:lstStyle/>
          <a:p>
            <a:pPr>
              <a:buFont typeface="Arial" charset="0"/>
              <a:buChar char="•"/>
            </a:pPr>
            <a:r>
              <a:rPr lang="en-US" smtClean="0"/>
              <a:t>Internal organizations delegate management of external companies</a:t>
            </a:r>
          </a:p>
          <a:p>
            <a:pPr lvl="1"/>
            <a:r>
              <a:rPr lang="en-US" smtClean="0"/>
              <a:t>By assigning User Admin role to a user within that external company</a:t>
            </a:r>
          </a:p>
          <a:p>
            <a:pPr lvl="1"/>
            <a:r>
              <a:rPr lang="en-US" smtClean="0"/>
              <a:t>User admin builds sets of Users, Groups, Organizations, and Permissions to represent external company</a:t>
            </a:r>
          </a:p>
          <a:p>
            <a:pPr lvl="1"/>
            <a:r>
              <a:rPr lang="en-US" smtClean="0"/>
              <a:t>User admin or other users in the external company do not have access to other organizations</a:t>
            </a:r>
          </a:p>
          <a:p>
            <a:pPr>
              <a:buFont typeface="Arial" charset="0"/>
              <a:buChar char="•"/>
            </a:pPr>
            <a:r>
              <a:rPr lang="en-US" smtClean="0"/>
              <a:t>Internal organization has access and complete administrative rights to the external company</a:t>
            </a:r>
          </a:p>
          <a:p>
            <a:pPr lvl="1"/>
            <a:r>
              <a:rPr lang="en-US" smtClean="0"/>
              <a:t>Using the </a:t>
            </a:r>
            <a:r>
              <a:rPr lang="en-US" b="1" smtClean="0"/>
              <a:t>Administration</a:t>
            </a:r>
            <a:r>
              <a:rPr lang="en-US" smtClean="0"/>
              <a:t> tab</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View or edit producer code details</a:t>
            </a:r>
          </a:p>
        </p:txBody>
      </p:sp>
      <p:sp>
        <p:nvSpPr>
          <p:cNvPr id="27651" name="AutoShape 3"/>
          <p:cNvSpPr>
            <a:spLocks noGrp="1" noChangeAspect="1" noChangeArrowheads="1"/>
          </p:cNvSpPr>
          <p:nvPr>
            <p:ph idx="1"/>
          </p:nvPr>
        </p:nvSpPr>
        <p:spPr>
          <a:xfrm>
            <a:off x="519113" y="804863"/>
            <a:ext cx="8318500" cy="5486400"/>
          </a:xfrm>
        </p:spPr>
        <p:txBody>
          <a:bodyPr/>
          <a:lstStyle/>
          <a:p>
            <a:pPr>
              <a:buFont typeface="Arial" charset="0"/>
              <a:buChar char="•"/>
            </a:pPr>
            <a:r>
              <a:rPr lang="en-US" smtClean="0"/>
              <a:t>Producer code details can be viewed or modified</a:t>
            </a:r>
          </a:p>
        </p:txBody>
      </p:sp>
      <p:sp>
        <p:nvSpPr>
          <p:cNvPr id="17" name="AutoShape 5"/>
          <p:cNvSpPr>
            <a:spLocks noChangeArrowheads="1"/>
          </p:cNvSpPr>
          <p:nvPr/>
        </p:nvSpPr>
        <p:spPr bwMode="auto">
          <a:xfrm>
            <a:off x="717550" y="4305300"/>
            <a:ext cx="2306638" cy="2063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 name="AutoShape 11"/>
          <p:cNvSpPr>
            <a:spLocks noChangeArrowheads="1"/>
          </p:cNvSpPr>
          <p:nvPr/>
        </p:nvSpPr>
        <p:spPr bwMode="auto">
          <a:xfrm>
            <a:off x="1809750" y="2632075"/>
            <a:ext cx="654050" cy="231775"/>
          </a:xfrm>
          <a:prstGeom prst="roundRect">
            <a:avLst>
              <a:gd name="adj" fmla="val 16667"/>
            </a:avLst>
          </a:prstGeom>
          <a:noFill/>
          <a:ln w="190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AutoShape 14"/>
          <p:cNvSpPr>
            <a:spLocks noChangeArrowheads="1"/>
          </p:cNvSpPr>
          <p:nvPr/>
        </p:nvSpPr>
        <p:spPr bwMode="auto">
          <a:xfrm>
            <a:off x="2473325" y="2633663"/>
            <a:ext cx="598488" cy="228600"/>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49" y="1852612"/>
            <a:ext cx="3432175" cy="45291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331" y="3962400"/>
            <a:ext cx="3050598" cy="22288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1706" y="1883568"/>
            <a:ext cx="4086226" cy="194743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 name="AutoShape 12"/>
          <p:cNvSpPr>
            <a:spLocks noChangeArrowheads="1"/>
          </p:cNvSpPr>
          <p:nvPr/>
        </p:nvSpPr>
        <p:spPr bwMode="auto">
          <a:xfrm>
            <a:off x="6287005" y="1888908"/>
            <a:ext cx="806450" cy="303213"/>
          </a:xfrm>
          <a:prstGeom prst="roundRect">
            <a:avLst>
              <a:gd name="adj" fmla="val 16667"/>
            </a:avLst>
          </a:prstGeom>
          <a:noFill/>
          <a:ln w="190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 name="AutoShape 13"/>
          <p:cNvSpPr>
            <a:spLocks noChangeArrowheads="1"/>
          </p:cNvSpPr>
          <p:nvPr/>
        </p:nvSpPr>
        <p:spPr bwMode="auto">
          <a:xfrm>
            <a:off x="7151904" y="3995738"/>
            <a:ext cx="708025" cy="307975"/>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25" name="Straight Connector 24"/>
          <p:cNvCxnSpPr/>
          <p:nvPr/>
        </p:nvCxnSpPr>
        <p:spPr bwMode="auto">
          <a:xfrm flipV="1">
            <a:off x="2473325" y="2124075"/>
            <a:ext cx="3861305" cy="608014"/>
          </a:xfrm>
          <a:prstGeom prst="line">
            <a:avLst/>
          </a:prstGeom>
          <a:noFill/>
          <a:ln w="19050" cap="flat" cmpd="sng" algn="ctr">
            <a:solidFill>
              <a:srgbClr val="0033CC"/>
            </a:solidFill>
            <a:prstDash val="solid"/>
            <a:round/>
            <a:headEnd type="none" w="med" len="med"/>
            <a:tailEnd type="none" w="med" len="med"/>
          </a:ln>
          <a:effectLst/>
        </p:spPr>
      </p:cxnSp>
      <p:sp>
        <p:nvSpPr>
          <p:cNvPr id="26" name="Freeform 25"/>
          <p:cNvSpPr/>
          <p:nvPr/>
        </p:nvSpPr>
        <p:spPr bwMode="auto">
          <a:xfrm>
            <a:off x="3495675" y="2857500"/>
            <a:ext cx="4057650" cy="1143000"/>
          </a:xfrm>
          <a:custGeom>
            <a:avLst/>
            <a:gdLst>
              <a:gd name="connsiteX0" fmla="*/ 0 w 4057650"/>
              <a:gd name="connsiteY0" fmla="*/ 0 h 1143000"/>
              <a:gd name="connsiteX1" fmla="*/ 952500 w 4057650"/>
              <a:gd name="connsiteY1" fmla="*/ 0 h 1143000"/>
              <a:gd name="connsiteX2" fmla="*/ 952500 w 4057650"/>
              <a:gd name="connsiteY2" fmla="*/ 1038225 h 1143000"/>
              <a:gd name="connsiteX3" fmla="*/ 4057650 w 4057650"/>
              <a:gd name="connsiteY3" fmla="*/ 1038225 h 1143000"/>
              <a:gd name="connsiteX4" fmla="*/ 4057650 w 4057650"/>
              <a:gd name="connsiteY4" fmla="*/ 114300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7650" h="1143000">
                <a:moveTo>
                  <a:pt x="0" y="0"/>
                </a:moveTo>
                <a:lnTo>
                  <a:pt x="952500" y="0"/>
                </a:lnTo>
                <a:lnTo>
                  <a:pt x="952500" y="1038225"/>
                </a:lnTo>
                <a:lnTo>
                  <a:pt x="4057650" y="1038225"/>
                </a:lnTo>
                <a:lnTo>
                  <a:pt x="4057650" y="1143000"/>
                </a:lnTo>
              </a:path>
            </a:pathLst>
          </a:custGeom>
          <a:noFill/>
          <a:ln w="19050" algn="ctr">
            <a:solidFill>
              <a:srgbClr val="009900"/>
            </a:solidFill>
            <a:round/>
            <a:headEnd/>
            <a:tailEn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7" name="Text Box 21"/>
          <p:cNvSpPr txBox="1">
            <a:spLocks noChangeArrowheads="1"/>
          </p:cNvSpPr>
          <p:nvPr/>
        </p:nvSpPr>
        <p:spPr bwMode="auto">
          <a:xfrm>
            <a:off x="471488" y="1470025"/>
            <a:ext cx="2678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Modify producer code</a:t>
            </a:r>
          </a:p>
        </p:txBody>
      </p:sp>
      <p:sp>
        <p:nvSpPr>
          <p:cNvPr id="28" name="Rounded Rectangle 27"/>
          <p:cNvSpPr/>
          <p:nvPr/>
        </p:nvSpPr>
        <p:spPr bwMode="auto">
          <a:xfrm>
            <a:off x="717550" y="2297113"/>
            <a:ext cx="1153319" cy="33178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9" name="Straight Connector 28"/>
          <p:cNvCxnSpPr/>
          <p:nvPr/>
        </p:nvCxnSpPr>
        <p:spPr bwMode="auto">
          <a:xfrm>
            <a:off x="552450" y="1758950"/>
            <a:ext cx="165100" cy="538163"/>
          </a:xfrm>
          <a:prstGeom prst="line">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Create a new user</a:t>
            </a:r>
          </a:p>
        </p:txBody>
      </p:sp>
      <p:sp>
        <p:nvSpPr>
          <p:cNvPr id="7" name="Rectangle 3"/>
          <p:cNvSpPr txBox="1">
            <a:spLocks noChangeArrowheads="1"/>
          </p:cNvSpPr>
          <p:nvPr/>
        </p:nvSpPr>
        <p:spPr bwMode="auto">
          <a:xfrm>
            <a:off x="519113" y="850900"/>
            <a:ext cx="351155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457200" indent="-457200">
              <a:buFont typeface="Wingdings 3" pitchFamily="18" charset="2"/>
              <a:buAutoNum type="arabicPeriod"/>
            </a:pPr>
            <a:r>
              <a:rPr lang="en-US" b="0" kern="0" smtClean="0"/>
              <a:t>Select </a:t>
            </a:r>
            <a:r>
              <a:rPr lang="en-US" b="1" kern="0" smtClean="0"/>
              <a:t>Administration</a:t>
            </a:r>
            <a:r>
              <a:rPr lang="en-US" b="0" kern="0" smtClean="0"/>
              <a:t> tab</a:t>
            </a:r>
          </a:p>
          <a:p>
            <a:pPr marL="457200" indent="-457200">
              <a:buFont typeface="Wingdings 3" pitchFamily="18" charset="2"/>
              <a:buAutoNum type="arabicPeriod"/>
            </a:pPr>
            <a:r>
              <a:rPr lang="en-US" b="1" kern="0" smtClean="0"/>
              <a:t>Actions </a:t>
            </a:r>
            <a:r>
              <a:rPr lang="en-US" b="0" kern="0" smtClean="0">
                <a:sym typeface="Wingdings" pitchFamily="2" charset="2"/>
              </a:rPr>
              <a:t> </a:t>
            </a:r>
            <a:r>
              <a:rPr lang="en-US" b="1" kern="0" smtClean="0">
                <a:sym typeface="Wingdings" pitchFamily="2" charset="2"/>
              </a:rPr>
              <a:t>New User</a:t>
            </a:r>
            <a:r>
              <a:rPr lang="en-US" b="0" kern="0" smtClean="0">
                <a:sym typeface="Wingdings" pitchFamily="2" charset="2"/>
              </a:rPr>
              <a:t/>
            </a:r>
            <a:br>
              <a:rPr lang="en-US" b="0" kern="0" smtClean="0">
                <a:sym typeface="Wingdings" pitchFamily="2" charset="2"/>
              </a:rPr>
            </a:br>
            <a:r>
              <a:rPr lang="en-US" b="0" kern="0" smtClean="0">
                <a:sym typeface="Wingdings" pitchFamily="2" charset="2"/>
              </a:rPr>
              <a:t/>
            </a:r>
            <a:br>
              <a:rPr lang="en-US" b="0" kern="0" smtClean="0">
                <a:sym typeface="Wingdings" pitchFamily="2" charset="2"/>
              </a:rPr>
            </a:br>
            <a:endParaRPr lang="en-US" b="0" kern="0" smtClean="0">
              <a:sym typeface="Wingdings" pitchFamily="2" charset="2"/>
            </a:endParaRPr>
          </a:p>
          <a:p>
            <a:pPr marL="457200" indent="-457200">
              <a:buFont typeface="Wingdings 3" pitchFamily="18" charset="2"/>
              <a:buAutoNum type="arabicPeriod"/>
            </a:pPr>
            <a:r>
              <a:rPr lang="en-US" b="0" kern="0" smtClean="0">
                <a:sym typeface="Wingdings" pitchFamily="2" charset="2"/>
              </a:rPr>
              <a:t>Enter user details </a:t>
            </a:r>
            <a:br>
              <a:rPr lang="en-US" b="0" kern="0" smtClean="0">
                <a:sym typeface="Wingdings" pitchFamily="2" charset="2"/>
              </a:rPr>
            </a:br>
            <a:r>
              <a:rPr lang="en-US" b="0" kern="0" smtClean="0">
                <a:sym typeface="Wingdings" pitchFamily="2" charset="2"/>
              </a:rPr>
              <a:t>in the different tabs</a:t>
            </a:r>
            <a:endParaRPr lang="en-US" b="0" kern="0" dirty="0" smtClean="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663" y="1316037"/>
            <a:ext cx="2031228" cy="121443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4" descr="C:\Users\kshukla\AppData\Local\Temp\SNAGHTML2ca6d2d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7" y="2673350"/>
            <a:ext cx="5047829" cy="367982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Producers and producer codes</a:t>
            </a:r>
          </a:p>
          <a:p>
            <a:pPr>
              <a:lnSpc>
                <a:spcPct val="150000"/>
              </a:lnSpc>
              <a:buFont typeface="Arial" charset="0"/>
              <a:buChar char="•"/>
            </a:pPr>
            <a:r>
              <a:rPr lang="en-US" sz="2800" smtClean="0">
                <a:solidFill>
                  <a:srgbClr val="C0C0C0"/>
                </a:solidFill>
              </a:rPr>
              <a:t>Users, groups, and organizations</a:t>
            </a:r>
          </a:p>
          <a:p>
            <a:pPr>
              <a:lnSpc>
                <a:spcPct val="150000"/>
              </a:lnSpc>
              <a:buFont typeface="Arial" charset="0"/>
              <a:buChar char="•"/>
            </a:pPr>
            <a:r>
              <a:rPr lang="en-US" sz="2800" smtClean="0">
                <a:solidFill>
                  <a:srgbClr val="C0C0C0"/>
                </a:solidFill>
              </a:rPr>
              <a:t>Working with users, groups, producer codes, and organizations</a:t>
            </a:r>
          </a:p>
          <a:p>
            <a:pPr>
              <a:lnSpc>
                <a:spcPct val="150000"/>
              </a:lnSpc>
              <a:buFont typeface="Arial" charset="0"/>
              <a:buChar char="•"/>
            </a:pPr>
            <a:r>
              <a:rPr lang="en-US" sz="2800" smtClean="0"/>
              <a:t>Permissions and roles</a:t>
            </a:r>
          </a:p>
          <a:p>
            <a:pPr>
              <a:lnSpc>
                <a:spcPct val="150000"/>
              </a:lnSpc>
              <a:buFont typeface="Arial" charset="0"/>
              <a:buChar char="•"/>
            </a:pPr>
            <a:r>
              <a:rPr lang="en-US" sz="2800" smtClean="0">
                <a:solidFill>
                  <a:srgbClr val="C0C0C0"/>
                </a:solidFill>
              </a:rPr>
              <a:t>Grant permissions and assign roles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smtClean="0"/>
              <a:t>Access</a:t>
            </a:r>
          </a:p>
        </p:txBody>
      </p:sp>
      <p:sp>
        <p:nvSpPr>
          <p:cNvPr id="30723" name="Rectangle 5"/>
          <p:cNvSpPr>
            <a:spLocks noGrp="1" noChangeArrowheads="1"/>
          </p:cNvSpPr>
          <p:nvPr>
            <p:ph idx="1"/>
          </p:nvPr>
        </p:nvSpPr>
        <p:spPr>
          <a:xfrm>
            <a:off x="538163" y="5546725"/>
            <a:ext cx="8318500" cy="644525"/>
          </a:xfrm>
        </p:spPr>
        <p:txBody>
          <a:bodyPr/>
          <a:lstStyle/>
          <a:p>
            <a:pPr>
              <a:buFont typeface="Arial" charset="0"/>
              <a:buChar char="•"/>
            </a:pPr>
            <a:r>
              <a:rPr lang="en-US" b="1" smtClean="0"/>
              <a:t>Access</a:t>
            </a:r>
            <a:r>
              <a:rPr lang="en-US" smtClean="0"/>
              <a:t> is the ability to see and do things within PolicyCenter based on your user identity</a:t>
            </a:r>
          </a:p>
        </p:txBody>
      </p:sp>
      <p:grpSp>
        <p:nvGrpSpPr>
          <p:cNvPr id="36" name="Group 13"/>
          <p:cNvGrpSpPr>
            <a:grpSpLocks/>
          </p:cNvGrpSpPr>
          <p:nvPr/>
        </p:nvGrpSpPr>
        <p:grpSpPr bwMode="auto">
          <a:xfrm>
            <a:off x="7585075" y="709613"/>
            <a:ext cx="862013" cy="1209675"/>
            <a:chOff x="3870" y="2092"/>
            <a:chExt cx="570" cy="800"/>
          </a:xfrm>
        </p:grpSpPr>
        <p:sp>
          <p:nvSpPr>
            <p:cNvPr id="37" name="Line 14"/>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5"/>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AutoShape 16"/>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40" name="Freeform 17"/>
            <p:cNvSpPr>
              <a:spLocks/>
            </p:cNvSpPr>
            <p:nvPr/>
          </p:nvSpPr>
          <p:spPr bwMode="auto">
            <a:xfrm>
              <a:off x="4114" y="2691"/>
              <a:ext cx="97" cy="201"/>
            </a:xfrm>
            <a:custGeom>
              <a:avLst/>
              <a:gdLst>
                <a:gd name="T0" fmla="*/ 760 w 75"/>
                <a:gd name="T1" fmla="*/ 76 h 156"/>
                <a:gd name="T2" fmla="*/ 0 w 75"/>
                <a:gd name="T3" fmla="*/ 3078 h 156"/>
                <a:gd name="T4" fmla="*/ 1099 w 75"/>
                <a:gd name="T5" fmla="*/ 4207 h 156"/>
                <a:gd name="T6" fmla="*/ 2126 w 75"/>
                <a:gd name="T7" fmla="*/ 3078 h 156"/>
                <a:gd name="T8" fmla="*/ 1344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 name="AutoShape 18"/>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pic>
        <p:nvPicPr>
          <p:cNvPr id="42" name="Picture 2" descr="C:\Users\kshukla\AppData\Local\Temp\SNAGHTML370b29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55" y="677863"/>
            <a:ext cx="6841920" cy="238821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3" name="AutoShape 42"/>
          <p:cNvSpPr>
            <a:spLocks noChangeArrowheads="1"/>
          </p:cNvSpPr>
          <p:nvPr/>
        </p:nvSpPr>
        <p:spPr bwMode="auto">
          <a:xfrm>
            <a:off x="442913" y="1651647"/>
            <a:ext cx="1385887" cy="148165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4" name="Text Box 19"/>
          <p:cNvSpPr txBox="1">
            <a:spLocks noChangeArrowheads="1"/>
          </p:cNvSpPr>
          <p:nvPr/>
        </p:nvSpPr>
        <p:spPr bwMode="auto">
          <a:xfrm>
            <a:off x="5175250" y="1089025"/>
            <a:ext cx="23034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solidFill>
                  <a:srgbClr val="D33941"/>
                </a:solidFill>
              </a:rPr>
              <a:t>Rick Ralston (SU)</a:t>
            </a:r>
          </a:p>
        </p:txBody>
      </p:sp>
      <p:pic>
        <p:nvPicPr>
          <p:cNvPr id="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758" y="2308726"/>
            <a:ext cx="6262687" cy="2048458"/>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46" name="Text Box 12"/>
          <p:cNvSpPr txBox="1">
            <a:spLocks noChangeArrowheads="1"/>
          </p:cNvSpPr>
          <p:nvPr/>
        </p:nvSpPr>
        <p:spPr bwMode="auto">
          <a:xfrm>
            <a:off x="503238" y="3171825"/>
            <a:ext cx="13858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D33941"/>
                </a:solidFill>
              </a:rPr>
              <a:t>Alice Applegate (UW)</a:t>
            </a:r>
          </a:p>
        </p:txBody>
      </p:sp>
      <p:grpSp>
        <p:nvGrpSpPr>
          <p:cNvPr id="47" name="Group 29"/>
          <p:cNvGrpSpPr>
            <a:grpSpLocks/>
          </p:cNvGrpSpPr>
          <p:nvPr/>
        </p:nvGrpSpPr>
        <p:grpSpPr bwMode="auto">
          <a:xfrm>
            <a:off x="1828800" y="3144838"/>
            <a:ext cx="1098550" cy="989012"/>
            <a:chOff x="370" y="1819"/>
            <a:chExt cx="696" cy="627"/>
          </a:xfrm>
        </p:grpSpPr>
        <p:sp>
          <p:nvSpPr>
            <p:cNvPr id="48" name="AutoShape 30"/>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49" name="Group 31"/>
            <p:cNvGrpSpPr>
              <a:grpSpLocks/>
            </p:cNvGrpSpPr>
            <p:nvPr/>
          </p:nvGrpSpPr>
          <p:grpSpPr bwMode="auto">
            <a:xfrm>
              <a:off x="760" y="2101"/>
              <a:ext cx="306" cy="345"/>
              <a:chOff x="2768" y="2267"/>
              <a:chExt cx="624" cy="704"/>
            </a:xfrm>
          </p:grpSpPr>
          <p:sp>
            <p:nvSpPr>
              <p:cNvPr id="50" name="AutoShape 32"/>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33"/>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2" name="Freeform 34"/>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53" name="Group 35"/>
              <p:cNvGrpSpPr>
                <a:grpSpLocks/>
              </p:cNvGrpSpPr>
              <p:nvPr/>
            </p:nvGrpSpPr>
            <p:grpSpPr bwMode="auto">
              <a:xfrm>
                <a:off x="3146" y="2616"/>
                <a:ext cx="233" cy="342"/>
                <a:chOff x="2784" y="3210"/>
                <a:chExt cx="523" cy="772"/>
              </a:xfrm>
            </p:grpSpPr>
            <p:sp>
              <p:nvSpPr>
                <p:cNvPr id="54" name="AutoShape 36"/>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5" name="AutoShape 37"/>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6" name="AutoShape 38"/>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7" name="Oval 39"/>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58" name="AutoShape 45"/>
          <p:cNvSpPr>
            <a:spLocks noChangeArrowheads="1"/>
          </p:cNvSpPr>
          <p:nvPr/>
        </p:nvSpPr>
        <p:spPr bwMode="auto">
          <a:xfrm>
            <a:off x="7358856" y="2308726"/>
            <a:ext cx="452437" cy="320675"/>
          </a:xfrm>
          <a:prstGeom prst="roundRect">
            <a:avLst>
              <a:gd name="adj" fmla="val 16667"/>
            </a:avLst>
          </a:prstGeom>
          <a:noFill/>
          <a:ln w="19050" cap="rnd" algn="ctr">
            <a:solidFill>
              <a:srgbClr val="C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5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4350" y="3947442"/>
            <a:ext cx="5786437" cy="147514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60" name="Text Box 41"/>
          <p:cNvSpPr txBox="1">
            <a:spLocks noChangeArrowheads="1"/>
          </p:cNvSpPr>
          <p:nvPr/>
        </p:nvSpPr>
        <p:spPr bwMode="auto">
          <a:xfrm>
            <a:off x="442913" y="4576512"/>
            <a:ext cx="19383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solidFill>
                  <a:srgbClr val="D33941"/>
                </a:solidFill>
              </a:rPr>
              <a:t>User</a:t>
            </a:r>
            <a:br>
              <a:rPr lang="en-US" sz="2000" b="1" dirty="0">
                <a:solidFill>
                  <a:srgbClr val="D33941"/>
                </a:solidFill>
              </a:rPr>
            </a:br>
            <a:r>
              <a:rPr lang="en-US" sz="2000" b="1" dirty="0">
                <a:solidFill>
                  <a:srgbClr val="D33941"/>
                </a:solidFill>
              </a:rPr>
              <a:t>(Internal admin</a:t>
            </a:r>
            <a:r>
              <a:rPr lang="en-US" sz="2000" dirty="0">
                <a:solidFill>
                  <a:srgbClr val="D33941"/>
                </a:solidFill>
              </a:rPr>
              <a:t>)</a:t>
            </a:r>
          </a:p>
        </p:txBody>
      </p:sp>
      <p:sp>
        <p:nvSpPr>
          <p:cNvPr id="61" name="AutoShape 44"/>
          <p:cNvSpPr>
            <a:spLocks noChangeArrowheads="1"/>
          </p:cNvSpPr>
          <p:nvPr/>
        </p:nvSpPr>
        <p:spPr bwMode="auto">
          <a:xfrm>
            <a:off x="3228396" y="4731317"/>
            <a:ext cx="852487" cy="492125"/>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62" name="Group 46"/>
          <p:cNvGrpSpPr>
            <a:grpSpLocks/>
          </p:cNvGrpSpPr>
          <p:nvPr/>
        </p:nvGrpSpPr>
        <p:grpSpPr bwMode="auto">
          <a:xfrm>
            <a:off x="2429541" y="4546857"/>
            <a:ext cx="901700" cy="823913"/>
            <a:chOff x="3878" y="2001"/>
            <a:chExt cx="548" cy="500"/>
          </a:xfrm>
        </p:grpSpPr>
        <p:sp>
          <p:nvSpPr>
            <p:cNvPr id="63" name="AutoShape 47"/>
            <p:cNvSpPr>
              <a:spLocks noChangeArrowheads="1"/>
            </p:cNvSpPr>
            <p:nvPr/>
          </p:nvSpPr>
          <p:spPr bwMode="auto">
            <a:xfrm>
              <a:off x="3878" y="2001"/>
              <a:ext cx="490" cy="50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64" name="Group 48"/>
            <p:cNvGrpSpPr>
              <a:grpSpLocks/>
            </p:cNvGrpSpPr>
            <p:nvPr/>
          </p:nvGrpSpPr>
          <p:grpSpPr bwMode="auto">
            <a:xfrm rot="1653103">
              <a:off x="4205" y="2261"/>
              <a:ext cx="221" cy="219"/>
              <a:chOff x="2064" y="3278"/>
              <a:chExt cx="500" cy="495"/>
            </a:xfrm>
          </p:grpSpPr>
          <p:sp>
            <p:nvSpPr>
              <p:cNvPr id="65" name="Rectangle 49"/>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66" name="Rectangle 50"/>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67" name="AutoShape 51"/>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sp>
        <p:nvSpPr>
          <p:cNvPr id="68" name="AutoShape 43"/>
          <p:cNvSpPr>
            <a:spLocks noChangeArrowheads="1"/>
          </p:cNvSpPr>
          <p:nvPr/>
        </p:nvSpPr>
        <p:spPr bwMode="auto">
          <a:xfrm>
            <a:off x="5191125" y="3925887"/>
            <a:ext cx="393700" cy="320675"/>
          </a:xfrm>
          <a:prstGeom prst="roundRect">
            <a:avLst>
              <a:gd name="adj" fmla="val 16667"/>
            </a:avLst>
          </a:prstGeom>
          <a:noFill/>
          <a:ln w="19050" cap="rnd" algn="ctr">
            <a:solidFill>
              <a:srgbClr val="C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System permissions</a:t>
            </a:r>
          </a:p>
        </p:txBody>
      </p:sp>
      <p:sp>
        <p:nvSpPr>
          <p:cNvPr id="31747" name="Rectangle 3"/>
          <p:cNvSpPr>
            <a:spLocks noGrp="1" noChangeArrowheads="1"/>
          </p:cNvSpPr>
          <p:nvPr>
            <p:ph idx="1"/>
          </p:nvPr>
        </p:nvSpPr>
        <p:spPr>
          <a:xfrm>
            <a:off x="498475" y="5519738"/>
            <a:ext cx="8007350" cy="935037"/>
          </a:xfrm>
        </p:spPr>
        <p:txBody>
          <a:bodyPr/>
          <a:lstStyle/>
          <a:p>
            <a:pPr>
              <a:buFont typeface="Arial" charset="0"/>
              <a:buChar char="•"/>
            </a:pPr>
            <a:r>
              <a:rPr lang="en-US" smtClean="0"/>
              <a:t>A </a:t>
            </a:r>
            <a:r>
              <a:rPr lang="en-US" b="1" smtClean="0"/>
              <a:t>system permission</a:t>
            </a:r>
            <a:r>
              <a:rPr lang="en-US" smtClean="0"/>
              <a:t> is a granular ability to see or do something within PolicyCenter</a:t>
            </a:r>
          </a:p>
        </p:txBody>
      </p:sp>
      <p:grpSp>
        <p:nvGrpSpPr>
          <p:cNvPr id="31748" name="Group 4"/>
          <p:cNvGrpSpPr>
            <a:grpSpLocks/>
          </p:cNvGrpSpPr>
          <p:nvPr/>
        </p:nvGrpSpPr>
        <p:grpSpPr bwMode="auto">
          <a:xfrm>
            <a:off x="963613" y="949325"/>
            <a:ext cx="1855787" cy="1089025"/>
            <a:chOff x="640" y="581"/>
            <a:chExt cx="1169" cy="686"/>
          </a:xfrm>
        </p:grpSpPr>
        <p:grpSp>
          <p:nvGrpSpPr>
            <p:cNvPr id="31785" name="Group 5"/>
            <p:cNvGrpSpPr>
              <a:grpSpLocks/>
            </p:cNvGrpSpPr>
            <p:nvPr/>
          </p:nvGrpSpPr>
          <p:grpSpPr bwMode="auto">
            <a:xfrm rot="5931751" flipV="1">
              <a:off x="944" y="277"/>
              <a:ext cx="541" cy="1149"/>
              <a:chOff x="2700" y="905"/>
              <a:chExt cx="1477" cy="3140"/>
            </a:xfrm>
          </p:grpSpPr>
          <p:sp>
            <p:nvSpPr>
              <p:cNvPr id="31787" name="Freeform 6"/>
              <p:cNvSpPr>
                <a:spLocks/>
              </p:cNvSpPr>
              <p:nvPr/>
            </p:nvSpPr>
            <p:spPr bwMode="auto">
              <a:xfrm>
                <a:off x="2700" y="905"/>
                <a:ext cx="1477" cy="3140"/>
              </a:xfrm>
              <a:custGeom>
                <a:avLst/>
                <a:gdLst>
                  <a:gd name="T0" fmla="*/ 47378 w 789"/>
                  <a:gd name="T1" fmla="*/ 203317 h 1677"/>
                  <a:gd name="T2" fmla="*/ 27151 w 789"/>
                  <a:gd name="T3" fmla="*/ 187194 h 1677"/>
                  <a:gd name="T4" fmla="*/ 12647 w 789"/>
                  <a:gd name="T5" fmla="*/ 164224 h 1677"/>
                  <a:gd name="T6" fmla="*/ 897 w 789"/>
                  <a:gd name="T7" fmla="*/ 132146 h 1677"/>
                  <a:gd name="T8" fmla="*/ 0 w 789"/>
                  <a:gd name="T9" fmla="*/ 101673 h 1677"/>
                  <a:gd name="T10" fmla="*/ 6756 w 789"/>
                  <a:gd name="T11" fmla="*/ 71993 h 1677"/>
                  <a:gd name="T12" fmla="*/ 23675 w 789"/>
                  <a:gd name="T13" fmla="*/ 41492 h 1677"/>
                  <a:gd name="T14" fmla="*/ 49149 w 789"/>
                  <a:gd name="T15" fmla="*/ 19411 h 1677"/>
                  <a:gd name="T16" fmla="*/ 74530 w 789"/>
                  <a:gd name="T17" fmla="*/ 6756 h 1677"/>
                  <a:gd name="T18" fmla="*/ 102555 w 789"/>
                  <a:gd name="T19" fmla="*/ 0 h 1677"/>
                  <a:gd name="T20" fmla="*/ 127863 w 789"/>
                  <a:gd name="T21" fmla="*/ 0 h 1677"/>
                  <a:gd name="T22" fmla="*/ 163449 w 789"/>
                  <a:gd name="T23" fmla="*/ 11023 h 1677"/>
                  <a:gd name="T24" fmla="*/ 188026 w 789"/>
                  <a:gd name="T25" fmla="*/ 29737 h 1677"/>
                  <a:gd name="T26" fmla="*/ 207518 w 789"/>
                  <a:gd name="T27" fmla="*/ 55908 h 1677"/>
                  <a:gd name="T28" fmla="*/ 218583 w 789"/>
                  <a:gd name="T29" fmla="*/ 80430 h 1677"/>
                  <a:gd name="T30" fmla="*/ 222742 w 789"/>
                  <a:gd name="T31" fmla="*/ 115251 h 1677"/>
                  <a:gd name="T32" fmla="*/ 216853 w 789"/>
                  <a:gd name="T33" fmla="*/ 149928 h 1677"/>
                  <a:gd name="T34" fmla="*/ 194855 w 789"/>
                  <a:gd name="T35" fmla="*/ 186309 h 1677"/>
                  <a:gd name="T36" fmla="*/ 171016 w 789"/>
                  <a:gd name="T37" fmla="*/ 207588 h 1677"/>
                  <a:gd name="T38" fmla="*/ 139774 w 789"/>
                  <a:gd name="T39" fmla="*/ 216931 h 1677"/>
                  <a:gd name="T40" fmla="*/ 140594 w 789"/>
                  <a:gd name="T41" fmla="*/ 232175 h 1677"/>
                  <a:gd name="T42" fmla="*/ 121958 w 789"/>
                  <a:gd name="T43" fmla="*/ 243924 h 1677"/>
                  <a:gd name="T44" fmla="*/ 118510 w 789"/>
                  <a:gd name="T45" fmla="*/ 275255 h 1677"/>
                  <a:gd name="T46" fmla="*/ 99975 w 789"/>
                  <a:gd name="T47" fmla="*/ 287182 h 1677"/>
                  <a:gd name="T48" fmla="*/ 97387 w 789"/>
                  <a:gd name="T49" fmla="*/ 305728 h 1677"/>
                  <a:gd name="T50" fmla="*/ 79612 w 789"/>
                  <a:gd name="T51" fmla="*/ 317662 h 1677"/>
                  <a:gd name="T52" fmla="*/ 76136 w 789"/>
                  <a:gd name="T53" fmla="*/ 331982 h 1677"/>
                  <a:gd name="T54" fmla="*/ 88948 w 789"/>
                  <a:gd name="T55" fmla="*/ 349001 h 1677"/>
                  <a:gd name="T56" fmla="*/ 84736 w 789"/>
                  <a:gd name="T57" fmla="*/ 383690 h 1677"/>
                  <a:gd name="T58" fmla="*/ 66965 w 789"/>
                  <a:gd name="T59" fmla="*/ 395481 h 1677"/>
                  <a:gd name="T60" fmla="*/ 65149 w 789"/>
                  <a:gd name="T61" fmla="*/ 412516 h 1677"/>
                  <a:gd name="T62" fmla="*/ 76136 w 789"/>
                  <a:gd name="T63" fmla="*/ 426104 h 1677"/>
                  <a:gd name="T64" fmla="*/ 75404 w 789"/>
                  <a:gd name="T65" fmla="*/ 445513 h 1677"/>
                  <a:gd name="T66" fmla="*/ 43125 w 789"/>
                  <a:gd name="T67" fmla="*/ 473503 h 1677"/>
                  <a:gd name="T68" fmla="*/ 25309 w 789"/>
                  <a:gd name="T69" fmla="*/ 470923 h 1677"/>
                  <a:gd name="T70" fmla="*/ 9336 w 789"/>
                  <a:gd name="T71" fmla="*/ 449793 h 1677"/>
                  <a:gd name="T72" fmla="*/ 47378 w 789"/>
                  <a:gd name="T73" fmla="*/ 20331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88" name="Oval 7"/>
              <p:cNvSpPr>
                <a:spLocks noChangeArrowheads="1"/>
              </p:cNvSpPr>
              <p:nvPr/>
            </p:nvSpPr>
            <p:spPr bwMode="auto">
              <a:xfrm>
                <a:off x="2808" y="1009"/>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89" name="Oval 8"/>
              <p:cNvSpPr>
                <a:spLocks noChangeArrowheads="1"/>
              </p:cNvSpPr>
              <p:nvPr/>
            </p:nvSpPr>
            <p:spPr bwMode="auto">
              <a:xfrm>
                <a:off x="3304"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90" name="Rectangle 9"/>
              <p:cNvSpPr>
                <a:spLocks noChangeArrowheads="1"/>
              </p:cNvSpPr>
              <p:nvPr/>
            </p:nvSpPr>
            <p:spPr bwMode="auto">
              <a:xfrm rot="545249">
                <a:off x="3019"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86" name="Text Box 10"/>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View user</a:t>
              </a:r>
            </a:p>
          </p:txBody>
        </p:sp>
      </p:grpSp>
      <p:grpSp>
        <p:nvGrpSpPr>
          <p:cNvPr id="31749" name="Group 11"/>
          <p:cNvGrpSpPr>
            <a:grpSpLocks/>
          </p:cNvGrpSpPr>
          <p:nvPr/>
        </p:nvGrpSpPr>
        <p:grpSpPr bwMode="auto">
          <a:xfrm>
            <a:off x="963613" y="2493963"/>
            <a:ext cx="1855787" cy="1089025"/>
            <a:chOff x="640" y="581"/>
            <a:chExt cx="1169" cy="686"/>
          </a:xfrm>
        </p:grpSpPr>
        <p:grpSp>
          <p:nvGrpSpPr>
            <p:cNvPr id="31779" name="Group 12"/>
            <p:cNvGrpSpPr>
              <a:grpSpLocks/>
            </p:cNvGrpSpPr>
            <p:nvPr/>
          </p:nvGrpSpPr>
          <p:grpSpPr bwMode="auto">
            <a:xfrm rot="5931751" flipV="1">
              <a:off x="944" y="277"/>
              <a:ext cx="541" cy="1149"/>
              <a:chOff x="2700" y="905"/>
              <a:chExt cx="1477" cy="3140"/>
            </a:xfrm>
          </p:grpSpPr>
          <p:sp>
            <p:nvSpPr>
              <p:cNvPr id="31781" name="Freeform 13"/>
              <p:cNvSpPr>
                <a:spLocks/>
              </p:cNvSpPr>
              <p:nvPr/>
            </p:nvSpPr>
            <p:spPr bwMode="auto">
              <a:xfrm>
                <a:off x="2700" y="905"/>
                <a:ext cx="1477" cy="3140"/>
              </a:xfrm>
              <a:custGeom>
                <a:avLst/>
                <a:gdLst>
                  <a:gd name="T0" fmla="*/ 47378 w 789"/>
                  <a:gd name="T1" fmla="*/ 203317 h 1677"/>
                  <a:gd name="T2" fmla="*/ 27151 w 789"/>
                  <a:gd name="T3" fmla="*/ 187194 h 1677"/>
                  <a:gd name="T4" fmla="*/ 12647 w 789"/>
                  <a:gd name="T5" fmla="*/ 164224 h 1677"/>
                  <a:gd name="T6" fmla="*/ 897 w 789"/>
                  <a:gd name="T7" fmla="*/ 132146 h 1677"/>
                  <a:gd name="T8" fmla="*/ 0 w 789"/>
                  <a:gd name="T9" fmla="*/ 101673 h 1677"/>
                  <a:gd name="T10" fmla="*/ 6756 w 789"/>
                  <a:gd name="T11" fmla="*/ 71993 h 1677"/>
                  <a:gd name="T12" fmla="*/ 23675 w 789"/>
                  <a:gd name="T13" fmla="*/ 41492 h 1677"/>
                  <a:gd name="T14" fmla="*/ 49149 w 789"/>
                  <a:gd name="T15" fmla="*/ 19411 h 1677"/>
                  <a:gd name="T16" fmla="*/ 74530 w 789"/>
                  <a:gd name="T17" fmla="*/ 6756 h 1677"/>
                  <a:gd name="T18" fmla="*/ 102555 w 789"/>
                  <a:gd name="T19" fmla="*/ 0 h 1677"/>
                  <a:gd name="T20" fmla="*/ 127863 w 789"/>
                  <a:gd name="T21" fmla="*/ 0 h 1677"/>
                  <a:gd name="T22" fmla="*/ 163449 w 789"/>
                  <a:gd name="T23" fmla="*/ 11023 h 1677"/>
                  <a:gd name="T24" fmla="*/ 188026 w 789"/>
                  <a:gd name="T25" fmla="*/ 29737 h 1677"/>
                  <a:gd name="T26" fmla="*/ 207518 w 789"/>
                  <a:gd name="T27" fmla="*/ 55908 h 1677"/>
                  <a:gd name="T28" fmla="*/ 218583 w 789"/>
                  <a:gd name="T29" fmla="*/ 80430 h 1677"/>
                  <a:gd name="T30" fmla="*/ 222742 w 789"/>
                  <a:gd name="T31" fmla="*/ 115251 h 1677"/>
                  <a:gd name="T32" fmla="*/ 216853 w 789"/>
                  <a:gd name="T33" fmla="*/ 149928 h 1677"/>
                  <a:gd name="T34" fmla="*/ 194855 w 789"/>
                  <a:gd name="T35" fmla="*/ 186309 h 1677"/>
                  <a:gd name="T36" fmla="*/ 171016 w 789"/>
                  <a:gd name="T37" fmla="*/ 207588 h 1677"/>
                  <a:gd name="T38" fmla="*/ 139774 w 789"/>
                  <a:gd name="T39" fmla="*/ 216931 h 1677"/>
                  <a:gd name="T40" fmla="*/ 140594 w 789"/>
                  <a:gd name="T41" fmla="*/ 232175 h 1677"/>
                  <a:gd name="T42" fmla="*/ 121958 w 789"/>
                  <a:gd name="T43" fmla="*/ 243924 h 1677"/>
                  <a:gd name="T44" fmla="*/ 118510 w 789"/>
                  <a:gd name="T45" fmla="*/ 275255 h 1677"/>
                  <a:gd name="T46" fmla="*/ 99975 w 789"/>
                  <a:gd name="T47" fmla="*/ 287182 h 1677"/>
                  <a:gd name="T48" fmla="*/ 97387 w 789"/>
                  <a:gd name="T49" fmla="*/ 305728 h 1677"/>
                  <a:gd name="T50" fmla="*/ 79612 w 789"/>
                  <a:gd name="T51" fmla="*/ 317662 h 1677"/>
                  <a:gd name="T52" fmla="*/ 76136 w 789"/>
                  <a:gd name="T53" fmla="*/ 331982 h 1677"/>
                  <a:gd name="T54" fmla="*/ 88948 w 789"/>
                  <a:gd name="T55" fmla="*/ 349001 h 1677"/>
                  <a:gd name="T56" fmla="*/ 84736 w 789"/>
                  <a:gd name="T57" fmla="*/ 383690 h 1677"/>
                  <a:gd name="T58" fmla="*/ 66965 w 789"/>
                  <a:gd name="T59" fmla="*/ 395481 h 1677"/>
                  <a:gd name="T60" fmla="*/ 65149 w 789"/>
                  <a:gd name="T61" fmla="*/ 412516 h 1677"/>
                  <a:gd name="T62" fmla="*/ 76136 w 789"/>
                  <a:gd name="T63" fmla="*/ 426104 h 1677"/>
                  <a:gd name="T64" fmla="*/ 75404 w 789"/>
                  <a:gd name="T65" fmla="*/ 445513 h 1677"/>
                  <a:gd name="T66" fmla="*/ 43125 w 789"/>
                  <a:gd name="T67" fmla="*/ 473503 h 1677"/>
                  <a:gd name="T68" fmla="*/ 25309 w 789"/>
                  <a:gd name="T69" fmla="*/ 470923 h 1677"/>
                  <a:gd name="T70" fmla="*/ 9336 w 789"/>
                  <a:gd name="T71" fmla="*/ 449793 h 1677"/>
                  <a:gd name="T72" fmla="*/ 47378 w 789"/>
                  <a:gd name="T73" fmla="*/ 20331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82" name="Oval 14"/>
              <p:cNvSpPr>
                <a:spLocks noChangeArrowheads="1"/>
              </p:cNvSpPr>
              <p:nvPr/>
            </p:nvSpPr>
            <p:spPr bwMode="auto">
              <a:xfrm>
                <a:off x="2808" y="1009"/>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83" name="Oval 15"/>
              <p:cNvSpPr>
                <a:spLocks noChangeArrowheads="1"/>
              </p:cNvSpPr>
              <p:nvPr/>
            </p:nvSpPr>
            <p:spPr bwMode="auto">
              <a:xfrm>
                <a:off x="3304"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84" name="Rectangle 16"/>
              <p:cNvSpPr>
                <a:spLocks noChangeArrowheads="1"/>
              </p:cNvSpPr>
              <p:nvPr/>
            </p:nvSpPr>
            <p:spPr bwMode="auto">
              <a:xfrm rot="545249">
                <a:off x="3019"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80" name="Text Box 17"/>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Edit users</a:t>
              </a:r>
            </a:p>
          </p:txBody>
        </p:sp>
      </p:grpSp>
      <p:grpSp>
        <p:nvGrpSpPr>
          <p:cNvPr id="31750" name="Group 19"/>
          <p:cNvGrpSpPr>
            <a:grpSpLocks/>
          </p:cNvGrpSpPr>
          <p:nvPr/>
        </p:nvGrpSpPr>
        <p:grpSpPr bwMode="auto">
          <a:xfrm rot="5931751" flipV="1">
            <a:off x="1448594" y="3555206"/>
            <a:ext cx="858838" cy="1825625"/>
            <a:chOff x="2702" y="903"/>
            <a:chExt cx="1477" cy="3141"/>
          </a:xfrm>
        </p:grpSpPr>
        <p:sp>
          <p:nvSpPr>
            <p:cNvPr id="31775" name="Freeform 20"/>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76" name="Oval 2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77" name="Oval 2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78" name="Rectangle 2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51" name="Text Box 24"/>
          <p:cNvSpPr txBox="1">
            <a:spLocks noChangeArrowheads="1"/>
          </p:cNvSpPr>
          <p:nvPr/>
        </p:nvSpPr>
        <p:spPr bwMode="auto">
          <a:xfrm>
            <a:off x="1081088" y="4854575"/>
            <a:ext cx="1738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Own activities</a:t>
            </a:r>
          </a:p>
        </p:txBody>
      </p:sp>
      <p:grpSp>
        <p:nvGrpSpPr>
          <p:cNvPr id="31752" name="Group 25"/>
          <p:cNvGrpSpPr>
            <a:grpSpLocks/>
          </p:cNvGrpSpPr>
          <p:nvPr/>
        </p:nvGrpSpPr>
        <p:grpSpPr bwMode="auto">
          <a:xfrm>
            <a:off x="6356350" y="949325"/>
            <a:ext cx="1855788" cy="1089025"/>
            <a:chOff x="640" y="581"/>
            <a:chExt cx="1169" cy="686"/>
          </a:xfrm>
        </p:grpSpPr>
        <p:grpSp>
          <p:nvGrpSpPr>
            <p:cNvPr id="31769" name="Group 26"/>
            <p:cNvGrpSpPr>
              <a:grpSpLocks/>
            </p:cNvGrpSpPr>
            <p:nvPr/>
          </p:nvGrpSpPr>
          <p:grpSpPr bwMode="auto">
            <a:xfrm rot="5931751" flipV="1">
              <a:off x="944" y="277"/>
              <a:ext cx="541" cy="1149"/>
              <a:chOff x="2700" y="905"/>
              <a:chExt cx="1477" cy="3140"/>
            </a:xfrm>
          </p:grpSpPr>
          <p:sp>
            <p:nvSpPr>
              <p:cNvPr id="31771" name="Freeform 27"/>
              <p:cNvSpPr>
                <a:spLocks/>
              </p:cNvSpPr>
              <p:nvPr/>
            </p:nvSpPr>
            <p:spPr bwMode="auto">
              <a:xfrm>
                <a:off x="2700" y="905"/>
                <a:ext cx="1477" cy="3140"/>
              </a:xfrm>
              <a:custGeom>
                <a:avLst/>
                <a:gdLst>
                  <a:gd name="T0" fmla="*/ 47378 w 789"/>
                  <a:gd name="T1" fmla="*/ 203317 h 1677"/>
                  <a:gd name="T2" fmla="*/ 27151 w 789"/>
                  <a:gd name="T3" fmla="*/ 187194 h 1677"/>
                  <a:gd name="T4" fmla="*/ 12647 w 789"/>
                  <a:gd name="T5" fmla="*/ 164224 h 1677"/>
                  <a:gd name="T6" fmla="*/ 897 w 789"/>
                  <a:gd name="T7" fmla="*/ 132146 h 1677"/>
                  <a:gd name="T8" fmla="*/ 0 w 789"/>
                  <a:gd name="T9" fmla="*/ 101673 h 1677"/>
                  <a:gd name="T10" fmla="*/ 6756 w 789"/>
                  <a:gd name="T11" fmla="*/ 71993 h 1677"/>
                  <a:gd name="T12" fmla="*/ 23675 w 789"/>
                  <a:gd name="T13" fmla="*/ 41492 h 1677"/>
                  <a:gd name="T14" fmla="*/ 49149 w 789"/>
                  <a:gd name="T15" fmla="*/ 19411 h 1677"/>
                  <a:gd name="T16" fmla="*/ 74530 w 789"/>
                  <a:gd name="T17" fmla="*/ 6756 h 1677"/>
                  <a:gd name="T18" fmla="*/ 102555 w 789"/>
                  <a:gd name="T19" fmla="*/ 0 h 1677"/>
                  <a:gd name="T20" fmla="*/ 127863 w 789"/>
                  <a:gd name="T21" fmla="*/ 0 h 1677"/>
                  <a:gd name="T22" fmla="*/ 163449 w 789"/>
                  <a:gd name="T23" fmla="*/ 11023 h 1677"/>
                  <a:gd name="T24" fmla="*/ 188026 w 789"/>
                  <a:gd name="T25" fmla="*/ 29737 h 1677"/>
                  <a:gd name="T26" fmla="*/ 207518 w 789"/>
                  <a:gd name="T27" fmla="*/ 55908 h 1677"/>
                  <a:gd name="T28" fmla="*/ 218583 w 789"/>
                  <a:gd name="T29" fmla="*/ 80430 h 1677"/>
                  <a:gd name="T30" fmla="*/ 222742 w 789"/>
                  <a:gd name="T31" fmla="*/ 115251 h 1677"/>
                  <a:gd name="T32" fmla="*/ 216853 w 789"/>
                  <a:gd name="T33" fmla="*/ 149928 h 1677"/>
                  <a:gd name="T34" fmla="*/ 194855 w 789"/>
                  <a:gd name="T35" fmla="*/ 186309 h 1677"/>
                  <a:gd name="T36" fmla="*/ 171016 w 789"/>
                  <a:gd name="T37" fmla="*/ 207588 h 1677"/>
                  <a:gd name="T38" fmla="*/ 139774 w 789"/>
                  <a:gd name="T39" fmla="*/ 216931 h 1677"/>
                  <a:gd name="T40" fmla="*/ 140594 w 789"/>
                  <a:gd name="T41" fmla="*/ 232175 h 1677"/>
                  <a:gd name="T42" fmla="*/ 121958 w 789"/>
                  <a:gd name="T43" fmla="*/ 243924 h 1677"/>
                  <a:gd name="T44" fmla="*/ 118510 w 789"/>
                  <a:gd name="T45" fmla="*/ 275255 h 1677"/>
                  <a:gd name="T46" fmla="*/ 99975 w 789"/>
                  <a:gd name="T47" fmla="*/ 287182 h 1677"/>
                  <a:gd name="T48" fmla="*/ 97387 w 789"/>
                  <a:gd name="T49" fmla="*/ 305728 h 1677"/>
                  <a:gd name="T50" fmla="*/ 79612 w 789"/>
                  <a:gd name="T51" fmla="*/ 317662 h 1677"/>
                  <a:gd name="T52" fmla="*/ 76136 w 789"/>
                  <a:gd name="T53" fmla="*/ 331982 h 1677"/>
                  <a:gd name="T54" fmla="*/ 88948 w 789"/>
                  <a:gd name="T55" fmla="*/ 349001 h 1677"/>
                  <a:gd name="T56" fmla="*/ 84736 w 789"/>
                  <a:gd name="T57" fmla="*/ 383690 h 1677"/>
                  <a:gd name="T58" fmla="*/ 66965 w 789"/>
                  <a:gd name="T59" fmla="*/ 395481 h 1677"/>
                  <a:gd name="T60" fmla="*/ 65149 w 789"/>
                  <a:gd name="T61" fmla="*/ 412516 h 1677"/>
                  <a:gd name="T62" fmla="*/ 76136 w 789"/>
                  <a:gd name="T63" fmla="*/ 426104 h 1677"/>
                  <a:gd name="T64" fmla="*/ 75404 w 789"/>
                  <a:gd name="T65" fmla="*/ 445513 h 1677"/>
                  <a:gd name="T66" fmla="*/ 43125 w 789"/>
                  <a:gd name="T67" fmla="*/ 473503 h 1677"/>
                  <a:gd name="T68" fmla="*/ 25309 w 789"/>
                  <a:gd name="T69" fmla="*/ 470923 h 1677"/>
                  <a:gd name="T70" fmla="*/ 9336 w 789"/>
                  <a:gd name="T71" fmla="*/ 449793 h 1677"/>
                  <a:gd name="T72" fmla="*/ 47378 w 789"/>
                  <a:gd name="T73" fmla="*/ 20331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72" name="Oval 28"/>
              <p:cNvSpPr>
                <a:spLocks noChangeArrowheads="1"/>
              </p:cNvSpPr>
              <p:nvPr/>
            </p:nvSpPr>
            <p:spPr bwMode="auto">
              <a:xfrm>
                <a:off x="2808" y="1009"/>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73" name="Oval 29"/>
              <p:cNvSpPr>
                <a:spLocks noChangeArrowheads="1"/>
              </p:cNvSpPr>
              <p:nvPr/>
            </p:nvSpPr>
            <p:spPr bwMode="auto">
              <a:xfrm>
                <a:off x="3304"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74" name="Rectangle 30"/>
              <p:cNvSpPr>
                <a:spLocks noChangeArrowheads="1"/>
              </p:cNvSpPr>
              <p:nvPr/>
            </p:nvSpPr>
            <p:spPr bwMode="auto">
              <a:xfrm rot="545249">
                <a:off x="3019"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70" name="Text Box 31"/>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View team</a:t>
              </a:r>
            </a:p>
          </p:txBody>
        </p:sp>
      </p:grpSp>
      <p:grpSp>
        <p:nvGrpSpPr>
          <p:cNvPr id="31753" name="Group 32"/>
          <p:cNvGrpSpPr>
            <a:grpSpLocks/>
          </p:cNvGrpSpPr>
          <p:nvPr/>
        </p:nvGrpSpPr>
        <p:grpSpPr bwMode="auto">
          <a:xfrm>
            <a:off x="3721100" y="949325"/>
            <a:ext cx="1855788" cy="1089025"/>
            <a:chOff x="640" y="581"/>
            <a:chExt cx="1169" cy="686"/>
          </a:xfrm>
        </p:grpSpPr>
        <p:grpSp>
          <p:nvGrpSpPr>
            <p:cNvPr id="31763" name="Group 33"/>
            <p:cNvGrpSpPr>
              <a:grpSpLocks/>
            </p:cNvGrpSpPr>
            <p:nvPr/>
          </p:nvGrpSpPr>
          <p:grpSpPr bwMode="auto">
            <a:xfrm rot="5931751" flipV="1">
              <a:off x="944" y="277"/>
              <a:ext cx="541" cy="1149"/>
              <a:chOff x="2700" y="905"/>
              <a:chExt cx="1477" cy="3140"/>
            </a:xfrm>
          </p:grpSpPr>
          <p:sp>
            <p:nvSpPr>
              <p:cNvPr id="31765" name="Freeform 34"/>
              <p:cNvSpPr>
                <a:spLocks/>
              </p:cNvSpPr>
              <p:nvPr/>
            </p:nvSpPr>
            <p:spPr bwMode="auto">
              <a:xfrm>
                <a:off x="2700" y="905"/>
                <a:ext cx="1477" cy="3140"/>
              </a:xfrm>
              <a:custGeom>
                <a:avLst/>
                <a:gdLst>
                  <a:gd name="T0" fmla="*/ 47378 w 789"/>
                  <a:gd name="T1" fmla="*/ 203317 h 1677"/>
                  <a:gd name="T2" fmla="*/ 27151 w 789"/>
                  <a:gd name="T3" fmla="*/ 187194 h 1677"/>
                  <a:gd name="T4" fmla="*/ 12647 w 789"/>
                  <a:gd name="T5" fmla="*/ 164224 h 1677"/>
                  <a:gd name="T6" fmla="*/ 897 w 789"/>
                  <a:gd name="T7" fmla="*/ 132146 h 1677"/>
                  <a:gd name="T8" fmla="*/ 0 w 789"/>
                  <a:gd name="T9" fmla="*/ 101673 h 1677"/>
                  <a:gd name="T10" fmla="*/ 6756 w 789"/>
                  <a:gd name="T11" fmla="*/ 71993 h 1677"/>
                  <a:gd name="T12" fmla="*/ 23675 w 789"/>
                  <a:gd name="T13" fmla="*/ 41492 h 1677"/>
                  <a:gd name="T14" fmla="*/ 49149 w 789"/>
                  <a:gd name="T15" fmla="*/ 19411 h 1677"/>
                  <a:gd name="T16" fmla="*/ 74530 w 789"/>
                  <a:gd name="T17" fmla="*/ 6756 h 1677"/>
                  <a:gd name="T18" fmla="*/ 102555 w 789"/>
                  <a:gd name="T19" fmla="*/ 0 h 1677"/>
                  <a:gd name="T20" fmla="*/ 127863 w 789"/>
                  <a:gd name="T21" fmla="*/ 0 h 1677"/>
                  <a:gd name="T22" fmla="*/ 163449 w 789"/>
                  <a:gd name="T23" fmla="*/ 11023 h 1677"/>
                  <a:gd name="T24" fmla="*/ 188026 w 789"/>
                  <a:gd name="T25" fmla="*/ 29737 h 1677"/>
                  <a:gd name="T26" fmla="*/ 207518 w 789"/>
                  <a:gd name="T27" fmla="*/ 55908 h 1677"/>
                  <a:gd name="T28" fmla="*/ 218583 w 789"/>
                  <a:gd name="T29" fmla="*/ 80430 h 1677"/>
                  <a:gd name="T30" fmla="*/ 222742 w 789"/>
                  <a:gd name="T31" fmla="*/ 115251 h 1677"/>
                  <a:gd name="T32" fmla="*/ 216853 w 789"/>
                  <a:gd name="T33" fmla="*/ 149928 h 1677"/>
                  <a:gd name="T34" fmla="*/ 194855 w 789"/>
                  <a:gd name="T35" fmla="*/ 186309 h 1677"/>
                  <a:gd name="T36" fmla="*/ 171016 w 789"/>
                  <a:gd name="T37" fmla="*/ 207588 h 1677"/>
                  <a:gd name="T38" fmla="*/ 139774 w 789"/>
                  <a:gd name="T39" fmla="*/ 216931 h 1677"/>
                  <a:gd name="T40" fmla="*/ 140594 w 789"/>
                  <a:gd name="T41" fmla="*/ 232175 h 1677"/>
                  <a:gd name="T42" fmla="*/ 121958 w 789"/>
                  <a:gd name="T43" fmla="*/ 243924 h 1677"/>
                  <a:gd name="T44" fmla="*/ 118510 w 789"/>
                  <a:gd name="T45" fmla="*/ 275255 h 1677"/>
                  <a:gd name="T46" fmla="*/ 99975 w 789"/>
                  <a:gd name="T47" fmla="*/ 287182 h 1677"/>
                  <a:gd name="T48" fmla="*/ 97387 w 789"/>
                  <a:gd name="T49" fmla="*/ 305728 h 1677"/>
                  <a:gd name="T50" fmla="*/ 79612 w 789"/>
                  <a:gd name="T51" fmla="*/ 317662 h 1677"/>
                  <a:gd name="T52" fmla="*/ 76136 w 789"/>
                  <a:gd name="T53" fmla="*/ 331982 h 1677"/>
                  <a:gd name="T54" fmla="*/ 88948 w 789"/>
                  <a:gd name="T55" fmla="*/ 349001 h 1677"/>
                  <a:gd name="T56" fmla="*/ 84736 w 789"/>
                  <a:gd name="T57" fmla="*/ 383690 h 1677"/>
                  <a:gd name="T58" fmla="*/ 66965 w 789"/>
                  <a:gd name="T59" fmla="*/ 395481 h 1677"/>
                  <a:gd name="T60" fmla="*/ 65149 w 789"/>
                  <a:gd name="T61" fmla="*/ 412516 h 1677"/>
                  <a:gd name="T62" fmla="*/ 76136 w 789"/>
                  <a:gd name="T63" fmla="*/ 426104 h 1677"/>
                  <a:gd name="T64" fmla="*/ 75404 w 789"/>
                  <a:gd name="T65" fmla="*/ 445513 h 1677"/>
                  <a:gd name="T66" fmla="*/ 43125 w 789"/>
                  <a:gd name="T67" fmla="*/ 473503 h 1677"/>
                  <a:gd name="T68" fmla="*/ 25309 w 789"/>
                  <a:gd name="T69" fmla="*/ 470923 h 1677"/>
                  <a:gd name="T70" fmla="*/ 9336 w 789"/>
                  <a:gd name="T71" fmla="*/ 449793 h 1677"/>
                  <a:gd name="T72" fmla="*/ 47378 w 789"/>
                  <a:gd name="T73" fmla="*/ 20331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66" name="Oval 35"/>
              <p:cNvSpPr>
                <a:spLocks noChangeArrowheads="1"/>
              </p:cNvSpPr>
              <p:nvPr/>
            </p:nvSpPr>
            <p:spPr bwMode="auto">
              <a:xfrm>
                <a:off x="2808" y="1009"/>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67" name="Oval 36"/>
              <p:cNvSpPr>
                <a:spLocks noChangeArrowheads="1"/>
              </p:cNvSpPr>
              <p:nvPr/>
            </p:nvSpPr>
            <p:spPr bwMode="auto">
              <a:xfrm>
                <a:off x="3304"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68" name="Rectangle 37"/>
              <p:cNvSpPr>
                <a:spLocks noChangeArrowheads="1"/>
              </p:cNvSpPr>
              <p:nvPr/>
            </p:nvSpPr>
            <p:spPr bwMode="auto">
              <a:xfrm rot="545249">
                <a:off x="3019"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64" name="Text Box 38"/>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View groups</a:t>
              </a:r>
            </a:p>
          </p:txBody>
        </p:sp>
      </p:grpSp>
      <p:grpSp>
        <p:nvGrpSpPr>
          <p:cNvPr id="31754" name="Group 39"/>
          <p:cNvGrpSpPr>
            <a:grpSpLocks/>
          </p:cNvGrpSpPr>
          <p:nvPr/>
        </p:nvGrpSpPr>
        <p:grpSpPr bwMode="auto">
          <a:xfrm>
            <a:off x="3721100" y="2493963"/>
            <a:ext cx="1855788" cy="1089025"/>
            <a:chOff x="640" y="581"/>
            <a:chExt cx="1169" cy="686"/>
          </a:xfrm>
        </p:grpSpPr>
        <p:grpSp>
          <p:nvGrpSpPr>
            <p:cNvPr id="31757" name="Group 40"/>
            <p:cNvGrpSpPr>
              <a:grpSpLocks/>
            </p:cNvGrpSpPr>
            <p:nvPr/>
          </p:nvGrpSpPr>
          <p:grpSpPr bwMode="auto">
            <a:xfrm rot="5931751" flipV="1">
              <a:off x="944" y="277"/>
              <a:ext cx="541" cy="1149"/>
              <a:chOff x="2700" y="905"/>
              <a:chExt cx="1477" cy="3140"/>
            </a:xfrm>
          </p:grpSpPr>
          <p:sp>
            <p:nvSpPr>
              <p:cNvPr id="31759" name="Freeform 41"/>
              <p:cNvSpPr>
                <a:spLocks/>
              </p:cNvSpPr>
              <p:nvPr/>
            </p:nvSpPr>
            <p:spPr bwMode="auto">
              <a:xfrm>
                <a:off x="2700" y="905"/>
                <a:ext cx="1477" cy="3140"/>
              </a:xfrm>
              <a:custGeom>
                <a:avLst/>
                <a:gdLst>
                  <a:gd name="T0" fmla="*/ 47378 w 789"/>
                  <a:gd name="T1" fmla="*/ 203317 h 1677"/>
                  <a:gd name="T2" fmla="*/ 27151 w 789"/>
                  <a:gd name="T3" fmla="*/ 187194 h 1677"/>
                  <a:gd name="T4" fmla="*/ 12647 w 789"/>
                  <a:gd name="T5" fmla="*/ 164224 h 1677"/>
                  <a:gd name="T6" fmla="*/ 897 w 789"/>
                  <a:gd name="T7" fmla="*/ 132146 h 1677"/>
                  <a:gd name="T8" fmla="*/ 0 w 789"/>
                  <a:gd name="T9" fmla="*/ 101673 h 1677"/>
                  <a:gd name="T10" fmla="*/ 6756 w 789"/>
                  <a:gd name="T11" fmla="*/ 71993 h 1677"/>
                  <a:gd name="T12" fmla="*/ 23675 w 789"/>
                  <a:gd name="T13" fmla="*/ 41492 h 1677"/>
                  <a:gd name="T14" fmla="*/ 49149 w 789"/>
                  <a:gd name="T15" fmla="*/ 19411 h 1677"/>
                  <a:gd name="T16" fmla="*/ 74530 w 789"/>
                  <a:gd name="T17" fmla="*/ 6756 h 1677"/>
                  <a:gd name="T18" fmla="*/ 102555 w 789"/>
                  <a:gd name="T19" fmla="*/ 0 h 1677"/>
                  <a:gd name="T20" fmla="*/ 127863 w 789"/>
                  <a:gd name="T21" fmla="*/ 0 h 1677"/>
                  <a:gd name="T22" fmla="*/ 163449 w 789"/>
                  <a:gd name="T23" fmla="*/ 11023 h 1677"/>
                  <a:gd name="T24" fmla="*/ 188026 w 789"/>
                  <a:gd name="T25" fmla="*/ 29737 h 1677"/>
                  <a:gd name="T26" fmla="*/ 207518 w 789"/>
                  <a:gd name="T27" fmla="*/ 55908 h 1677"/>
                  <a:gd name="T28" fmla="*/ 218583 w 789"/>
                  <a:gd name="T29" fmla="*/ 80430 h 1677"/>
                  <a:gd name="T30" fmla="*/ 222742 w 789"/>
                  <a:gd name="T31" fmla="*/ 115251 h 1677"/>
                  <a:gd name="T32" fmla="*/ 216853 w 789"/>
                  <a:gd name="T33" fmla="*/ 149928 h 1677"/>
                  <a:gd name="T34" fmla="*/ 194855 w 789"/>
                  <a:gd name="T35" fmla="*/ 186309 h 1677"/>
                  <a:gd name="T36" fmla="*/ 171016 w 789"/>
                  <a:gd name="T37" fmla="*/ 207588 h 1677"/>
                  <a:gd name="T38" fmla="*/ 139774 w 789"/>
                  <a:gd name="T39" fmla="*/ 216931 h 1677"/>
                  <a:gd name="T40" fmla="*/ 140594 w 789"/>
                  <a:gd name="T41" fmla="*/ 232175 h 1677"/>
                  <a:gd name="T42" fmla="*/ 121958 w 789"/>
                  <a:gd name="T43" fmla="*/ 243924 h 1677"/>
                  <a:gd name="T44" fmla="*/ 118510 w 789"/>
                  <a:gd name="T45" fmla="*/ 275255 h 1677"/>
                  <a:gd name="T46" fmla="*/ 99975 w 789"/>
                  <a:gd name="T47" fmla="*/ 287182 h 1677"/>
                  <a:gd name="T48" fmla="*/ 97387 w 789"/>
                  <a:gd name="T49" fmla="*/ 305728 h 1677"/>
                  <a:gd name="T50" fmla="*/ 79612 w 789"/>
                  <a:gd name="T51" fmla="*/ 317662 h 1677"/>
                  <a:gd name="T52" fmla="*/ 76136 w 789"/>
                  <a:gd name="T53" fmla="*/ 331982 h 1677"/>
                  <a:gd name="T54" fmla="*/ 88948 w 789"/>
                  <a:gd name="T55" fmla="*/ 349001 h 1677"/>
                  <a:gd name="T56" fmla="*/ 84736 w 789"/>
                  <a:gd name="T57" fmla="*/ 383690 h 1677"/>
                  <a:gd name="T58" fmla="*/ 66965 w 789"/>
                  <a:gd name="T59" fmla="*/ 395481 h 1677"/>
                  <a:gd name="T60" fmla="*/ 65149 w 789"/>
                  <a:gd name="T61" fmla="*/ 412516 h 1677"/>
                  <a:gd name="T62" fmla="*/ 76136 w 789"/>
                  <a:gd name="T63" fmla="*/ 426104 h 1677"/>
                  <a:gd name="T64" fmla="*/ 75404 w 789"/>
                  <a:gd name="T65" fmla="*/ 445513 h 1677"/>
                  <a:gd name="T66" fmla="*/ 43125 w 789"/>
                  <a:gd name="T67" fmla="*/ 473503 h 1677"/>
                  <a:gd name="T68" fmla="*/ 25309 w 789"/>
                  <a:gd name="T69" fmla="*/ 470923 h 1677"/>
                  <a:gd name="T70" fmla="*/ 9336 w 789"/>
                  <a:gd name="T71" fmla="*/ 449793 h 1677"/>
                  <a:gd name="T72" fmla="*/ 47378 w 789"/>
                  <a:gd name="T73" fmla="*/ 20331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760" name="Oval 42"/>
              <p:cNvSpPr>
                <a:spLocks noChangeArrowheads="1"/>
              </p:cNvSpPr>
              <p:nvPr/>
            </p:nvSpPr>
            <p:spPr bwMode="auto">
              <a:xfrm>
                <a:off x="2808" y="1009"/>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61" name="Oval 43"/>
              <p:cNvSpPr>
                <a:spLocks noChangeArrowheads="1"/>
              </p:cNvSpPr>
              <p:nvPr/>
            </p:nvSpPr>
            <p:spPr bwMode="auto">
              <a:xfrm>
                <a:off x="3304"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1762" name="Rectangle 44"/>
              <p:cNvSpPr>
                <a:spLocks noChangeArrowheads="1"/>
              </p:cNvSpPr>
              <p:nvPr/>
            </p:nvSpPr>
            <p:spPr bwMode="auto">
              <a:xfrm rot="545249">
                <a:off x="3019"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1758" name="Text Box 45"/>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Edit groups</a:t>
              </a:r>
            </a:p>
          </p:txBody>
        </p:sp>
      </p:grpSp>
      <p:sp>
        <p:nvSpPr>
          <p:cNvPr id="31755" name="Line 80"/>
          <p:cNvSpPr>
            <a:spLocks noChangeShapeType="1"/>
          </p:cNvSpPr>
          <p:nvPr/>
        </p:nvSpPr>
        <p:spPr bwMode="auto">
          <a:xfrm>
            <a:off x="3289300" y="1003300"/>
            <a:ext cx="0" cy="4151313"/>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56" name="Line 81"/>
          <p:cNvSpPr>
            <a:spLocks noChangeShapeType="1"/>
          </p:cNvSpPr>
          <p:nvPr/>
        </p:nvSpPr>
        <p:spPr bwMode="auto">
          <a:xfrm>
            <a:off x="5973763" y="1046163"/>
            <a:ext cx="0" cy="4151312"/>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p:txBody>
          <a:bodyPr/>
          <a:lstStyle/>
          <a:p>
            <a:pPr>
              <a:lnSpc>
                <a:spcPct val="150000"/>
              </a:lnSpc>
              <a:buFont typeface="Arial" charset="0"/>
              <a:buChar char="•"/>
            </a:pPr>
            <a:r>
              <a:rPr lang="en-US" sz="2800" smtClean="0"/>
              <a:t>Producers and producer codes</a:t>
            </a:r>
          </a:p>
          <a:p>
            <a:pPr>
              <a:lnSpc>
                <a:spcPct val="150000"/>
              </a:lnSpc>
              <a:buFont typeface="Arial" charset="0"/>
              <a:buChar char="•"/>
            </a:pPr>
            <a:r>
              <a:rPr lang="en-US" sz="2800" smtClean="0">
                <a:solidFill>
                  <a:srgbClr val="C0C0C0"/>
                </a:solidFill>
              </a:rPr>
              <a:t>Users, groups, and organizations</a:t>
            </a:r>
          </a:p>
          <a:p>
            <a:pPr>
              <a:lnSpc>
                <a:spcPct val="150000"/>
              </a:lnSpc>
              <a:buFont typeface="Arial" charset="0"/>
              <a:buChar char="•"/>
            </a:pPr>
            <a:r>
              <a:rPr lang="en-US" sz="2800" smtClean="0">
                <a:solidFill>
                  <a:srgbClr val="C0C0C0"/>
                </a:solidFill>
              </a:rPr>
              <a:t>Working with users, groups, producer codes, and organizations</a:t>
            </a:r>
          </a:p>
          <a:p>
            <a:pPr>
              <a:lnSpc>
                <a:spcPct val="150000"/>
              </a:lnSpc>
              <a:buFont typeface="Arial" charset="0"/>
              <a:buChar char="•"/>
            </a:pPr>
            <a:r>
              <a:rPr lang="en-US" sz="2800" smtClean="0">
                <a:solidFill>
                  <a:srgbClr val="C0C0C0"/>
                </a:solidFill>
              </a:rPr>
              <a:t>Permissions and roles</a:t>
            </a:r>
          </a:p>
          <a:p>
            <a:pPr>
              <a:lnSpc>
                <a:spcPct val="150000"/>
              </a:lnSpc>
              <a:buFont typeface="Arial" charset="0"/>
              <a:buChar char="•"/>
            </a:pPr>
            <a:r>
              <a:rPr lang="en-US" sz="2800" smtClean="0">
                <a:solidFill>
                  <a:srgbClr val="C0C0C0"/>
                </a:solidFill>
              </a:rPr>
              <a:t>Grant permissions and assign roles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Permissions can influence access</a:t>
            </a:r>
          </a:p>
        </p:txBody>
      </p:sp>
      <p:sp>
        <p:nvSpPr>
          <p:cNvPr id="32771" name="Rectangle 3"/>
          <p:cNvSpPr>
            <a:spLocks noGrp="1" noChangeArrowheads="1"/>
          </p:cNvSpPr>
          <p:nvPr>
            <p:ph idx="1"/>
          </p:nvPr>
        </p:nvSpPr>
        <p:spPr/>
        <p:txBody>
          <a:bodyPr/>
          <a:lstStyle/>
          <a:p>
            <a:pPr>
              <a:buFont typeface="Arial" charset="0"/>
              <a:buChar char="•"/>
            </a:pPr>
            <a:r>
              <a:rPr lang="en-US" smtClean="0"/>
              <a:t>Whether or not a user has a given permission can determine what they can:</a:t>
            </a:r>
          </a:p>
          <a:p>
            <a:pPr lvl="1"/>
            <a:r>
              <a:rPr lang="en-US" smtClean="0"/>
              <a:t>View/navigate to</a:t>
            </a:r>
          </a:p>
          <a:p>
            <a:pPr lvl="1"/>
            <a:r>
              <a:rPr lang="en-US" smtClean="0"/>
              <a:t>Create, edit, and/or delete</a:t>
            </a:r>
          </a:p>
          <a:p>
            <a:pPr lvl="1"/>
            <a:r>
              <a:rPr lang="en-US" smtClean="0"/>
              <a:t>Own</a:t>
            </a:r>
          </a:p>
          <a:p>
            <a:pPr lvl="1"/>
            <a:r>
              <a:rPr lang="en-US" smtClean="0"/>
              <a:t>Act on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Create object permissions</a:t>
            </a:r>
          </a:p>
        </p:txBody>
      </p:sp>
      <p:sp>
        <p:nvSpPr>
          <p:cNvPr id="43" name="Text Box 5"/>
          <p:cNvSpPr txBox="1">
            <a:spLocks noChangeArrowheads="1"/>
          </p:cNvSpPr>
          <p:nvPr/>
        </p:nvSpPr>
        <p:spPr bwMode="auto">
          <a:xfrm>
            <a:off x="1239838" y="1616075"/>
            <a:ext cx="16271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Alice </a:t>
            </a:r>
            <a:br>
              <a:rPr lang="en-US" sz="2000" b="1"/>
            </a:br>
            <a:r>
              <a:rPr lang="en-US" sz="2000" b="1"/>
              <a:t>Applegate</a:t>
            </a:r>
          </a:p>
        </p:txBody>
      </p:sp>
      <p:grpSp>
        <p:nvGrpSpPr>
          <p:cNvPr id="44" name="Group 6"/>
          <p:cNvGrpSpPr>
            <a:grpSpLocks/>
          </p:cNvGrpSpPr>
          <p:nvPr/>
        </p:nvGrpSpPr>
        <p:grpSpPr bwMode="auto">
          <a:xfrm>
            <a:off x="1362075" y="787400"/>
            <a:ext cx="1052513" cy="946150"/>
            <a:chOff x="370" y="1819"/>
            <a:chExt cx="696" cy="627"/>
          </a:xfrm>
        </p:grpSpPr>
        <p:sp>
          <p:nvSpPr>
            <p:cNvPr id="45" name="AutoShape 7"/>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46" name="Group 8"/>
            <p:cNvGrpSpPr>
              <a:grpSpLocks/>
            </p:cNvGrpSpPr>
            <p:nvPr/>
          </p:nvGrpSpPr>
          <p:grpSpPr bwMode="auto">
            <a:xfrm>
              <a:off x="760" y="2101"/>
              <a:ext cx="306" cy="345"/>
              <a:chOff x="2768" y="2267"/>
              <a:chExt cx="624" cy="704"/>
            </a:xfrm>
          </p:grpSpPr>
          <p:sp>
            <p:nvSpPr>
              <p:cNvPr id="47" name="AutoShape 9"/>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0"/>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9" name="Freeform 11"/>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50" name="Group 12"/>
              <p:cNvGrpSpPr>
                <a:grpSpLocks/>
              </p:cNvGrpSpPr>
              <p:nvPr/>
            </p:nvGrpSpPr>
            <p:grpSpPr bwMode="auto">
              <a:xfrm>
                <a:off x="3146" y="2616"/>
                <a:ext cx="233" cy="342"/>
                <a:chOff x="2784" y="3210"/>
                <a:chExt cx="523" cy="772"/>
              </a:xfrm>
            </p:grpSpPr>
            <p:sp>
              <p:nvSpPr>
                <p:cNvPr id="51" name="AutoShape 13"/>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2" name="AutoShape 14"/>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3" name="AutoShape 15"/>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4" name="Oval 16"/>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55" name="Group 17"/>
          <p:cNvGrpSpPr>
            <a:grpSpLocks/>
          </p:cNvGrpSpPr>
          <p:nvPr/>
        </p:nvGrpSpPr>
        <p:grpSpPr bwMode="auto">
          <a:xfrm rot="5931751" flipV="1">
            <a:off x="1640681" y="2235994"/>
            <a:ext cx="703263" cy="1495425"/>
            <a:chOff x="2702" y="903"/>
            <a:chExt cx="1477" cy="3141"/>
          </a:xfrm>
        </p:grpSpPr>
        <p:sp>
          <p:nvSpPr>
            <p:cNvPr id="56" name="Freeform 18"/>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7" name="Oval 19"/>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8" name="Oval 20"/>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59" name="Rectangle 21"/>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60" name="Text Box 22"/>
          <p:cNvSpPr txBox="1">
            <a:spLocks noChangeArrowheads="1"/>
          </p:cNvSpPr>
          <p:nvPr/>
        </p:nvSpPr>
        <p:spPr bwMode="auto">
          <a:xfrm>
            <a:off x="2952750" y="2747963"/>
            <a:ext cx="553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t>Create </a:t>
            </a:r>
            <a:r>
              <a:rPr lang="en-US" sz="2000" b="1" dirty="0" smtClean="0"/>
              <a:t> </a:t>
            </a:r>
            <a:r>
              <a:rPr lang="en-US" sz="2000" b="1" dirty="0"/>
              <a:t>submission</a:t>
            </a:r>
          </a:p>
        </p:txBody>
      </p:sp>
      <p:sp>
        <p:nvSpPr>
          <p:cNvPr id="61" name="Freeform 23"/>
          <p:cNvSpPr>
            <a:spLocks/>
          </p:cNvSpPr>
          <p:nvPr/>
        </p:nvSpPr>
        <p:spPr bwMode="auto">
          <a:xfrm rot="5862125" flipV="1">
            <a:off x="1720056" y="5172870"/>
            <a:ext cx="739775" cy="1573212"/>
          </a:xfrm>
          <a:custGeom>
            <a:avLst/>
            <a:gdLst>
              <a:gd name="T0" fmla="*/ 2147483647 w 789"/>
              <a:gd name="T1" fmla="*/ 2147483647 h 1677"/>
              <a:gd name="T2" fmla="*/ 2147483647 w 789"/>
              <a:gd name="T3" fmla="*/ 2147483647 h 1677"/>
              <a:gd name="T4" fmla="*/ 2147483647 w 789"/>
              <a:gd name="T5" fmla="*/ 2147483647 h 1677"/>
              <a:gd name="T6" fmla="*/ 2147483647 w 789"/>
              <a:gd name="T7" fmla="*/ 2147483647 h 1677"/>
              <a:gd name="T8" fmla="*/ 0 w 789"/>
              <a:gd name="T9" fmla="*/ 2147483647 h 1677"/>
              <a:gd name="T10" fmla="*/ 2147483647 w 789"/>
              <a:gd name="T11" fmla="*/ 2147483647 h 1677"/>
              <a:gd name="T12" fmla="*/ 2147483647 w 789"/>
              <a:gd name="T13" fmla="*/ 2147483647 h 1677"/>
              <a:gd name="T14" fmla="*/ 2147483647 w 789"/>
              <a:gd name="T15" fmla="*/ 2147483647 h 1677"/>
              <a:gd name="T16" fmla="*/ 2147483647 w 789"/>
              <a:gd name="T17" fmla="*/ 2147483647 h 1677"/>
              <a:gd name="T18" fmla="*/ 2147483647 w 789"/>
              <a:gd name="T19" fmla="*/ 0 h 1677"/>
              <a:gd name="T20" fmla="*/ 2147483647 w 789"/>
              <a:gd name="T21" fmla="*/ 0 h 1677"/>
              <a:gd name="T22" fmla="*/ 2147483647 w 789"/>
              <a:gd name="T23" fmla="*/ 2147483647 h 1677"/>
              <a:gd name="T24" fmla="*/ 2147483647 w 789"/>
              <a:gd name="T25" fmla="*/ 2147483647 h 1677"/>
              <a:gd name="T26" fmla="*/ 2147483647 w 789"/>
              <a:gd name="T27" fmla="*/ 2147483647 h 1677"/>
              <a:gd name="T28" fmla="*/ 2147483647 w 789"/>
              <a:gd name="T29" fmla="*/ 2147483647 h 1677"/>
              <a:gd name="T30" fmla="*/ 2147483647 w 789"/>
              <a:gd name="T31" fmla="*/ 2147483647 h 1677"/>
              <a:gd name="T32" fmla="*/ 2147483647 w 789"/>
              <a:gd name="T33" fmla="*/ 2147483647 h 1677"/>
              <a:gd name="T34" fmla="*/ 2147483647 w 789"/>
              <a:gd name="T35" fmla="*/ 2147483647 h 1677"/>
              <a:gd name="T36" fmla="*/ 2147483647 w 789"/>
              <a:gd name="T37" fmla="*/ 2147483647 h 1677"/>
              <a:gd name="T38" fmla="*/ 2147483647 w 789"/>
              <a:gd name="T39" fmla="*/ 2147483647 h 1677"/>
              <a:gd name="T40" fmla="*/ 2147483647 w 789"/>
              <a:gd name="T41" fmla="*/ 2147483647 h 1677"/>
              <a:gd name="T42" fmla="*/ 2147483647 w 789"/>
              <a:gd name="T43" fmla="*/ 2147483647 h 1677"/>
              <a:gd name="T44" fmla="*/ 2147483647 w 789"/>
              <a:gd name="T45" fmla="*/ 2147483647 h 1677"/>
              <a:gd name="T46" fmla="*/ 2147483647 w 789"/>
              <a:gd name="T47" fmla="*/ 2147483647 h 1677"/>
              <a:gd name="T48" fmla="*/ 2147483647 w 789"/>
              <a:gd name="T49" fmla="*/ 2147483647 h 1677"/>
              <a:gd name="T50" fmla="*/ 2147483647 w 789"/>
              <a:gd name="T51" fmla="*/ 2147483647 h 1677"/>
              <a:gd name="T52" fmla="*/ 2147483647 w 789"/>
              <a:gd name="T53" fmla="*/ 2147483647 h 1677"/>
              <a:gd name="T54" fmla="*/ 2147483647 w 789"/>
              <a:gd name="T55" fmla="*/ 2147483647 h 1677"/>
              <a:gd name="T56" fmla="*/ 2147483647 w 789"/>
              <a:gd name="T57" fmla="*/ 2147483647 h 1677"/>
              <a:gd name="T58" fmla="*/ 2147483647 w 789"/>
              <a:gd name="T59" fmla="*/ 2147483647 h 1677"/>
              <a:gd name="T60" fmla="*/ 2147483647 w 789"/>
              <a:gd name="T61" fmla="*/ 2147483647 h 1677"/>
              <a:gd name="T62" fmla="*/ 2147483647 w 789"/>
              <a:gd name="T63" fmla="*/ 2147483647 h 1677"/>
              <a:gd name="T64" fmla="*/ 2147483647 w 789"/>
              <a:gd name="T65" fmla="*/ 2147483647 h 1677"/>
              <a:gd name="T66" fmla="*/ 2147483647 w 789"/>
              <a:gd name="T67" fmla="*/ 2147483647 h 1677"/>
              <a:gd name="T68" fmla="*/ 2147483647 w 789"/>
              <a:gd name="T69" fmla="*/ 2147483647 h 1677"/>
              <a:gd name="T70" fmla="*/ 2147483647 w 789"/>
              <a:gd name="T71" fmla="*/ 2147483647 h 1677"/>
              <a:gd name="T72" fmla="*/ 2147483647 w 789"/>
              <a:gd name="T73" fmla="*/ 214748364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 name="Text Box 24"/>
          <p:cNvSpPr txBox="1">
            <a:spLocks noChangeArrowheads="1"/>
          </p:cNvSpPr>
          <p:nvPr/>
        </p:nvSpPr>
        <p:spPr bwMode="auto">
          <a:xfrm>
            <a:off x="3073400" y="5405438"/>
            <a:ext cx="3754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solidFill>
                  <a:srgbClr val="C0C0C0"/>
                </a:solidFill>
              </a:rPr>
              <a:t>Create </a:t>
            </a:r>
            <a:r>
              <a:rPr lang="en-US" sz="2000" b="1" dirty="0" smtClean="0">
                <a:solidFill>
                  <a:srgbClr val="C0C0C0"/>
                </a:solidFill>
              </a:rPr>
              <a:t>submission</a:t>
            </a:r>
            <a:endParaRPr lang="en-US" sz="2000" b="1" dirty="0">
              <a:solidFill>
                <a:srgbClr val="C0C0C0"/>
              </a:solidFill>
            </a:endParaRPr>
          </a:p>
        </p:txBody>
      </p:sp>
      <p:sp>
        <p:nvSpPr>
          <p:cNvPr id="63" name="Line 25"/>
          <p:cNvSpPr>
            <a:spLocks noChangeShapeType="1"/>
          </p:cNvSpPr>
          <p:nvPr/>
        </p:nvSpPr>
        <p:spPr bwMode="auto">
          <a:xfrm flipH="1">
            <a:off x="3314810" y="5551488"/>
            <a:ext cx="3256808" cy="3810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4" name="Group 48"/>
          <p:cNvGrpSpPr>
            <a:grpSpLocks/>
          </p:cNvGrpSpPr>
          <p:nvPr/>
        </p:nvGrpSpPr>
        <p:grpSpPr bwMode="auto">
          <a:xfrm>
            <a:off x="1239838" y="3727450"/>
            <a:ext cx="1179513" cy="1628775"/>
            <a:chOff x="1208" y="2341"/>
            <a:chExt cx="743" cy="1026"/>
          </a:xfrm>
        </p:grpSpPr>
        <p:sp>
          <p:nvSpPr>
            <p:cNvPr id="65" name="AutoShape 35"/>
            <p:cNvSpPr>
              <a:spLocks noChangeArrowheads="1"/>
            </p:cNvSpPr>
            <p:nvPr/>
          </p:nvSpPr>
          <p:spPr bwMode="auto">
            <a:xfrm>
              <a:off x="1270" y="2341"/>
              <a:ext cx="507" cy="51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66" name="Text Box 34"/>
            <p:cNvSpPr txBox="1">
              <a:spLocks noChangeArrowheads="1"/>
            </p:cNvSpPr>
            <p:nvPr/>
          </p:nvSpPr>
          <p:spPr bwMode="auto">
            <a:xfrm>
              <a:off x="1208" y="2979"/>
              <a:ext cx="74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smtClean="0"/>
                <a:t>Adam Auditor</a:t>
              </a:r>
              <a:endParaRPr lang="en-US" sz="2000" b="1" dirty="0"/>
            </a:p>
          </p:txBody>
        </p:sp>
      </p:grpSp>
      <p:grpSp>
        <p:nvGrpSpPr>
          <p:cNvPr id="67" name="Group 27"/>
          <p:cNvGrpSpPr>
            <a:grpSpLocks/>
          </p:cNvGrpSpPr>
          <p:nvPr/>
        </p:nvGrpSpPr>
        <p:grpSpPr bwMode="auto">
          <a:xfrm>
            <a:off x="1980049" y="4230302"/>
            <a:ext cx="365125" cy="503238"/>
            <a:chOff x="3105" y="1893"/>
            <a:chExt cx="415" cy="572"/>
          </a:xfrm>
        </p:grpSpPr>
        <p:sp>
          <p:nvSpPr>
            <p:cNvPr id="68" name="Rectangle 28"/>
            <p:cNvSpPr>
              <a:spLocks noChangeArrowheads="1"/>
            </p:cNvSpPr>
            <p:nvPr/>
          </p:nvSpPr>
          <p:spPr bwMode="auto">
            <a:xfrm>
              <a:off x="3138" y="1993"/>
              <a:ext cx="382" cy="472"/>
            </a:xfrm>
            <a:prstGeom prst="rect">
              <a:avLst/>
            </a:prstGeom>
            <a:solidFill>
              <a:srgbClr val="777777"/>
            </a:solidFill>
            <a:ln w="12700" algn="ctr">
              <a:solidFill>
                <a:schemeClr val="bg1"/>
              </a:solidFill>
              <a:miter lim="800000"/>
              <a:headEnd/>
              <a:tailEnd/>
            </a:ln>
          </p:spPr>
          <p:txBody>
            <a:bodyPr wrap="none" lIns="0" tIns="0" rIns="0" bIns="0" anchor="ctr">
              <a:spAutoFit/>
            </a:bodyPr>
            <a:lstStyle/>
            <a:p>
              <a:endParaRPr lang="en-US"/>
            </a:p>
          </p:txBody>
        </p:sp>
        <p:sp>
          <p:nvSpPr>
            <p:cNvPr id="69" name="Rectangle 29"/>
            <p:cNvSpPr>
              <a:spLocks noChangeArrowheads="1"/>
            </p:cNvSpPr>
            <p:nvPr/>
          </p:nvSpPr>
          <p:spPr bwMode="auto">
            <a:xfrm>
              <a:off x="3105" y="1974"/>
              <a:ext cx="382" cy="47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0" name="Freeform 30"/>
            <p:cNvSpPr>
              <a:spLocks/>
            </p:cNvSpPr>
            <p:nvPr/>
          </p:nvSpPr>
          <p:spPr bwMode="auto">
            <a:xfrm>
              <a:off x="3174" y="1945"/>
              <a:ext cx="247" cy="90"/>
            </a:xfrm>
            <a:custGeom>
              <a:avLst/>
              <a:gdLst>
                <a:gd name="T0" fmla="*/ 4 w 289"/>
                <a:gd name="T1" fmla="*/ 3 h 105"/>
                <a:gd name="T2" fmla="*/ 0 w 289"/>
                <a:gd name="T3" fmla="*/ 6 h 105"/>
                <a:gd name="T4" fmla="*/ 8 w 289"/>
                <a:gd name="T5" fmla="*/ 15 h 105"/>
                <a:gd name="T6" fmla="*/ 30 w 289"/>
                <a:gd name="T7" fmla="*/ 14 h 105"/>
                <a:gd name="T8" fmla="*/ 38 w 289"/>
                <a:gd name="T9" fmla="*/ 5 h 105"/>
                <a:gd name="T10" fmla="*/ 34 w 289"/>
                <a:gd name="T11" fmla="*/ 0 h 105"/>
                <a:gd name="T12" fmla="*/ 4 w 289"/>
                <a:gd name="T13" fmla="*/ 3 h 105"/>
                <a:gd name="T14" fmla="*/ 0 60000 65536"/>
                <a:gd name="T15" fmla="*/ 0 60000 65536"/>
                <a:gd name="T16" fmla="*/ 0 60000 65536"/>
                <a:gd name="T17" fmla="*/ 0 60000 65536"/>
                <a:gd name="T18" fmla="*/ 0 60000 65536"/>
                <a:gd name="T19" fmla="*/ 0 60000 65536"/>
                <a:gd name="T20" fmla="*/ 0 60000 65536"/>
                <a:gd name="T21" fmla="*/ 0 w 289"/>
                <a:gd name="T22" fmla="*/ 0 h 105"/>
                <a:gd name="T23" fmla="*/ 289 w 289"/>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9" h="105">
                  <a:moveTo>
                    <a:pt x="32" y="3"/>
                  </a:moveTo>
                  <a:lnTo>
                    <a:pt x="0" y="46"/>
                  </a:lnTo>
                  <a:lnTo>
                    <a:pt x="63" y="105"/>
                  </a:lnTo>
                  <a:lnTo>
                    <a:pt x="228" y="104"/>
                  </a:lnTo>
                  <a:lnTo>
                    <a:pt x="289" y="38"/>
                  </a:lnTo>
                  <a:lnTo>
                    <a:pt x="266" y="0"/>
                  </a:lnTo>
                  <a:lnTo>
                    <a:pt x="32" y="3"/>
                  </a:lnTo>
                  <a:close/>
                </a:path>
              </a:pathLst>
            </a:custGeom>
            <a:solidFill>
              <a:srgbClr val="777777"/>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1" name="Freeform 31"/>
            <p:cNvSpPr>
              <a:spLocks/>
            </p:cNvSpPr>
            <p:nvPr/>
          </p:nvSpPr>
          <p:spPr bwMode="auto">
            <a:xfrm>
              <a:off x="3199" y="1893"/>
              <a:ext cx="207" cy="103"/>
            </a:xfrm>
            <a:custGeom>
              <a:avLst/>
              <a:gdLst>
                <a:gd name="T0" fmla="*/ 0 w 630"/>
                <a:gd name="T1" fmla="*/ 0 h 310"/>
                <a:gd name="T2" fmla="*/ 0 w 630"/>
                <a:gd name="T3" fmla="*/ 0 h 310"/>
                <a:gd name="T4" fmla="*/ 0 w 630"/>
                <a:gd name="T5" fmla="*/ 0 h 310"/>
                <a:gd name="T6" fmla="*/ 0 w 630"/>
                <a:gd name="T7" fmla="*/ 0 h 310"/>
                <a:gd name="T8" fmla="*/ 0 w 630"/>
                <a:gd name="T9" fmla="*/ 0 h 310"/>
                <a:gd name="T10" fmla="*/ 0 w 630"/>
                <a:gd name="T11" fmla="*/ 0 h 310"/>
                <a:gd name="T12" fmla="*/ 0 w 630"/>
                <a:gd name="T13" fmla="*/ 0 h 310"/>
                <a:gd name="T14" fmla="*/ 0 60000 65536"/>
                <a:gd name="T15" fmla="*/ 0 60000 65536"/>
                <a:gd name="T16" fmla="*/ 0 60000 65536"/>
                <a:gd name="T17" fmla="*/ 0 60000 65536"/>
                <a:gd name="T18" fmla="*/ 0 60000 65536"/>
                <a:gd name="T19" fmla="*/ 0 60000 65536"/>
                <a:gd name="T20" fmla="*/ 0 60000 65536"/>
                <a:gd name="T21" fmla="*/ 0 w 630"/>
                <a:gd name="T22" fmla="*/ 0 h 310"/>
                <a:gd name="T23" fmla="*/ 630 w 630"/>
                <a:gd name="T24" fmla="*/ 310 h 3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310">
                  <a:moveTo>
                    <a:pt x="0" y="174"/>
                  </a:moveTo>
                  <a:lnTo>
                    <a:pt x="192" y="308"/>
                  </a:lnTo>
                  <a:lnTo>
                    <a:pt x="414" y="310"/>
                  </a:lnTo>
                  <a:lnTo>
                    <a:pt x="630" y="170"/>
                  </a:lnTo>
                  <a:lnTo>
                    <a:pt x="416" y="0"/>
                  </a:lnTo>
                  <a:lnTo>
                    <a:pt x="195" y="2"/>
                  </a:lnTo>
                  <a:lnTo>
                    <a:pt x="0" y="174"/>
                  </a:lnTo>
                  <a:close/>
                </a:path>
              </a:pathLst>
            </a:custGeom>
            <a:solidFill>
              <a:srgbClr val="C0C0C0"/>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Oval 32"/>
            <p:cNvSpPr>
              <a:spLocks noChangeArrowheads="1"/>
            </p:cNvSpPr>
            <p:nvPr/>
          </p:nvSpPr>
          <p:spPr bwMode="auto">
            <a:xfrm>
              <a:off x="3247" y="1910"/>
              <a:ext cx="103" cy="55"/>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73" name="Freeform 33"/>
            <p:cNvSpPr>
              <a:spLocks/>
            </p:cNvSpPr>
            <p:nvPr/>
          </p:nvSpPr>
          <p:spPr bwMode="auto">
            <a:xfrm>
              <a:off x="3174" y="2087"/>
              <a:ext cx="264" cy="257"/>
            </a:xfrm>
            <a:custGeom>
              <a:avLst/>
              <a:gdLst>
                <a:gd name="T0" fmla="*/ 0 w 883"/>
                <a:gd name="T1" fmla="*/ 0 h 860"/>
                <a:gd name="T2" fmla="*/ 0 w 883"/>
                <a:gd name="T3" fmla="*/ 0 h 860"/>
                <a:gd name="T4" fmla="*/ 0 w 883"/>
                <a:gd name="T5" fmla="*/ 0 h 860"/>
                <a:gd name="T6" fmla="*/ 0 w 883"/>
                <a:gd name="T7" fmla="*/ 0 h 860"/>
                <a:gd name="T8" fmla="*/ 0 w 883"/>
                <a:gd name="T9" fmla="*/ 0 h 860"/>
                <a:gd name="T10" fmla="*/ 0 w 883"/>
                <a:gd name="T11" fmla="*/ 0 h 860"/>
                <a:gd name="T12" fmla="*/ 0 w 883"/>
                <a:gd name="T13" fmla="*/ 0 h 860"/>
                <a:gd name="T14" fmla="*/ 0 w 883"/>
                <a:gd name="T15" fmla="*/ 0 h 860"/>
                <a:gd name="T16" fmla="*/ 0 w 883"/>
                <a:gd name="T17" fmla="*/ 0 h 860"/>
                <a:gd name="T18" fmla="*/ 0 w 883"/>
                <a:gd name="T19" fmla="*/ 0 h 860"/>
                <a:gd name="T20" fmla="*/ 0 w 883"/>
                <a:gd name="T21" fmla="*/ 0 h 860"/>
                <a:gd name="T22" fmla="*/ 0 w 883"/>
                <a:gd name="T23" fmla="*/ 0 h 860"/>
                <a:gd name="T24" fmla="*/ 0 w 883"/>
                <a:gd name="T25" fmla="*/ 0 h 860"/>
                <a:gd name="T26" fmla="*/ 0 w 883"/>
                <a:gd name="T27" fmla="*/ 0 h 860"/>
                <a:gd name="T28" fmla="*/ 0 w 883"/>
                <a:gd name="T29" fmla="*/ 0 h 860"/>
                <a:gd name="T30" fmla="*/ 0 w 883"/>
                <a:gd name="T31" fmla="*/ 0 h 860"/>
                <a:gd name="T32" fmla="*/ 0 w 883"/>
                <a:gd name="T33" fmla="*/ 0 h 8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3"/>
                <a:gd name="T52" fmla="*/ 0 h 860"/>
                <a:gd name="T53" fmla="*/ 883 w 883"/>
                <a:gd name="T54" fmla="*/ 860 h 8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3" h="860">
                  <a:moveTo>
                    <a:pt x="97" y="598"/>
                  </a:moveTo>
                  <a:lnTo>
                    <a:pt x="292" y="830"/>
                  </a:lnTo>
                  <a:lnTo>
                    <a:pt x="374" y="860"/>
                  </a:lnTo>
                  <a:lnTo>
                    <a:pt x="486" y="755"/>
                  </a:lnTo>
                  <a:lnTo>
                    <a:pt x="808" y="291"/>
                  </a:lnTo>
                  <a:lnTo>
                    <a:pt x="883" y="179"/>
                  </a:lnTo>
                  <a:lnTo>
                    <a:pt x="875" y="74"/>
                  </a:lnTo>
                  <a:lnTo>
                    <a:pt x="808" y="0"/>
                  </a:lnTo>
                  <a:lnTo>
                    <a:pt x="733" y="0"/>
                  </a:lnTo>
                  <a:lnTo>
                    <a:pt x="651" y="74"/>
                  </a:lnTo>
                  <a:lnTo>
                    <a:pt x="367" y="598"/>
                  </a:lnTo>
                  <a:lnTo>
                    <a:pt x="269" y="463"/>
                  </a:lnTo>
                  <a:lnTo>
                    <a:pt x="187" y="366"/>
                  </a:lnTo>
                  <a:lnTo>
                    <a:pt x="82" y="344"/>
                  </a:lnTo>
                  <a:lnTo>
                    <a:pt x="0" y="404"/>
                  </a:lnTo>
                  <a:lnTo>
                    <a:pt x="0" y="501"/>
                  </a:lnTo>
                  <a:lnTo>
                    <a:pt x="97" y="598"/>
                  </a:lnTo>
                  <a:close/>
                </a:path>
              </a:pathLst>
            </a:custGeom>
            <a:solidFill>
              <a:srgbClr val="008000"/>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gr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49" y="787400"/>
            <a:ext cx="4913139" cy="1791718"/>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75" name="AutoShape 42"/>
          <p:cNvSpPr>
            <a:spLocks noChangeArrowheads="1"/>
          </p:cNvSpPr>
          <p:nvPr/>
        </p:nvSpPr>
        <p:spPr bwMode="auto">
          <a:xfrm>
            <a:off x="3073400" y="1806005"/>
            <a:ext cx="1598613" cy="27146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6" name="AutoShape 43"/>
          <p:cNvSpPr>
            <a:spLocks noChangeArrowheads="1"/>
          </p:cNvSpPr>
          <p:nvPr/>
        </p:nvSpPr>
        <p:spPr bwMode="auto">
          <a:xfrm>
            <a:off x="3073400" y="2307655"/>
            <a:ext cx="1598613" cy="27146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7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050" y="3468302"/>
            <a:ext cx="4727576" cy="1827082"/>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78" name="AutoShape 45"/>
          <p:cNvSpPr>
            <a:spLocks noChangeArrowheads="1"/>
          </p:cNvSpPr>
          <p:nvPr/>
        </p:nvSpPr>
        <p:spPr bwMode="auto">
          <a:xfrm>
            <a:off x="2891544" y="4979194"/>
            <a:ext cx="1651882" cy="125412"/>
          </a:xfrm>
          <a:prstGeom prst="roundRect">
            <a:avLst>
              <a:gd name="adj" fmla="val 16667"/>
            </a:avLst>
          </a:prstGeom>
          <a:noFill/>
          <a:ln w="19050" algn="ctr">
            <a:solidFill>
              <a:srgbClr val="C0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title"/>
          </p:nvPr>
        </p:nvSpPr>
        <p:spPr/>
        <p:txBody>
          <a:bodyPr/>
          <a:lstStyle/>
          <a:p>
            <a:pPr eaLnBrk="1" hangingPunct="1"/>
            <a:r>
              <a:rPr lang="en-US" smtClean="0"/>
              <a:t>Own object permissions</a:t>
            </a:r>
          </a:p>
        </p:txBody>
      </p:sp>
      <p:pic>
        <p:nvPicPr>
          <p:cNvPr id="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324" y="1857258"/>
            <a:ext cx="5281505" cy="33672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881" y="5399406"/>
            <a:ext cx="6604696" cy="8841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63" name="Group 10"/>
          <p:cNvGrpSpPr>
            <a:grpSpLocks/>
          </p:cNvGrpSpPr>
          <p:nvPr/>
        </p:nvGrpSpPr>
        <p:grpSpPr bwMode="auto">
          <a:xfrm rot="5931751" flipV="1">
            <a:off x="975519" y="1599407"/>
            <a:ext cx="641350" cy="1363662"/>
            <a:chOff x="2702" y="903"/>
            <a:chExt cx="1477" cy="3141"/>
          </a:xfrm>
        </p:grpSpPr>
        <p:sp>
          <p:nvSpPr>
            <p:cNvPr id="64" name="Freeform 11"/>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5" name="Oval 1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6" name="Oval 1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67" name="Rectangle 1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68" name="Text Box 15"/>
          <p:cNvSpPr txBox="1">
            <a:spLocks noChangeArrowheads="1"/>
          </p:cNvSpPr>
          <p:nvPr/>
        </p:nvSpPr>
        <p:spPr bwMode="auto">
          <a:xfrm>
            <a:off x="573088" y="2690813"/>
            <a:ext cx="1951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Own Activity</a:t>
            </a:r>
          </a:p>
        </p:txBody>
      </p:sp>
      <p:sp>
        <p:nvSpPr>
          <p:cNvPr id="69" name="Text Box 16"/>
          <p:cNvSpPr txBox="1">
            <a:spLocks noChangeArrowheads="1"/>
          </p:cNvSpPr>
          <p:nvPr/>
        </p:nvSpPr>
        <p:spPr bwMode="auto">
          <a:xfrm>
            <a:off x="2006600" y="1376363"/>
            <a:ext cx="6905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Bruce Baker</a:t>
            </a:r>
          </a:p>
        </p:txBody>
      </p:sp>
      <p:sp>
        <p:nvSpPr>
          <p:cNvPr id="70" name="Text Box 34"/>
          <p:cNvSpPr txBox="1">
            <a:spLocks noChangeArrowheads="1"/>
          </p:cNvSpPr>
          <p:nvPr/>
        </p:nvSpPr>
        <p:spPr bwMode="auto">
          <a:xfrm>
            <a:off x="573088" y="570865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C0C0C0"/>
                </a:solidFill>
              </a:rPr>
              <a:t>Own Activity</a:t>
            </a:r>
          </a:p>
        </p:txBody>
      </p:sp>
      <p:sp>
        <p:nvSpPr>
          <p:cNvPr id="71" name="Text Box 41"/>
          <p:cNvSpPr txBox="1">
            <a:spLocks noChangeArrowheads="1"/>
          </p:cNvSpPr>
          <p:nvPr/>
        </p:nvSpPr>
        <p:spPr bwMode="auto">
          <a:xfrm>
            <a:off x="1704975" y="4456113"/>
            <a:ext cx="952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Brian Malouin</a:t>
            </a:r>
          </a:p>
        </p:txBody>
      </p:sp>
      <p:sp>
        <p:nvSpPr>
          <p:cNvPr id="72" name="Freeform 42"/>
          <p:cNvSpPr>
            <a:spLocks/>
          </p:cNvSpPr>
          <p:nvPr/>
        </p:nvSpPr>
        <p:spPr bwMode="auto">
          <a:xfrm rot="5931751" flipV="1">
            <a:off x="974726" y="4738687"/>
            <a:ext cx="641350" cy="1362075"/>
          </a:xfrm>
          <a:custGeom>
            <a:avLst/>
            <a:gdLst>
              <a:gd name="T0" fmla="*/ 2147483647 w 789"/>
              <a:gd name="T1" fmla="*/ 2147483647 h 1677"/>
              <a:gd name="T2" fmla="*/ 2147483647 w 789"/>
              <a:gd name="T3" fmla="*/ 2147483647 h 1677"/>
              <a:gd name="T4" fmla="*/ 2147483647 w 789"/>
              <a:gd name="T5" fmla="*/ 2147483647 h 1677"/>
              <a:gd name="T6" fmla="*/ 2147483647 w 789"/>
              <a:gd name="T7" fmla="*/ 2147483647 h 1677"/>
              <a:gd name="T8" fmla="*/ 0 w 789"/>
              <a:gd name="T9" fmla="*/ 2147483647 h 1677"/>
              <a:gd name="T10" fmla="*/ 2147483647 w 789"/>
              <a:gd name="T11" fmla="*/ 2147483647 h 1677"/>
              <a:gd name="T12" fmla="*/ 2147483647 w 789"/>
              <a:gd name="T13" fmla="*/ 2147483647 h 1677"/>
              <a:gd name="T14" fmla="*/ 2147483647 w 789"/>
              <a:gd name="T15" fmla="*/ 2147483647 h 1677"/>
              <a:gd name="T16" fmla="*/ 2147483647 w 789"/>
              <a:gd name="T17" fmla="*/ 2147483647 h 1677"/>
              <a:gd name="T18" fmla="*/ 2147483647 w 789"/>
              <a:gd name="T19" fmla="*/ 0 h 1677"/>
              <a:gd name="T20" fmla="*/ 2147483647 w 789"/>
              <a:gd name="T21" fmla="*/ 0 h 1677"/>
              <a:gd name="T22" fmla="*/ 2147483647 w 789"/>
              <a:gd name="T23" fmla="*/ 2147483647 h 1677"/>
              <a:gd name="T24" fmla="*/ 2147483647 w 789"/>
              <a:gd name="T25" fmla="*/ 2147483647 h 1677"/>
              <a:gd name="T26" fmla="*/ 2147483647 w 789"/>
              <a:gd name="T27" fmla="*/ 2147483647 h 1677"/>
              <a:gd name="T28" fmla="*/ 2147483647 w 789"/>
              <a:gd name="T29" fmla="*/ 2147483647 h 1677"/>
              <a:gd name="T30" fmla="*/ 2147483647 w 789"/>
              <a:gd name="T31" fmla="*/ 2147483647 h 1677"/>
              <a:gd name="T32" fmla="*/ 2147483647 w 789"/>
              <a:gd name="T33" fmla="*/ 2147483647 h 1677"/>
              <a:gd name="T34" fmla="*/ 2147483647 w 789"/>
              <a:gd name="T35" fmla="*/ 2147483647 h 1677"/>
              <a:gd name="T36" fmla="*/ 2147483647 w 789"/>
              <a:gd name="T37" fmla="*/ 2147483647 h 1677"/>
              <a:gd name="T38" fmla="*/ 2147483647 w 789"/>
              <a:gd name="T39" fmla="*/ 2147483647 h 1677"/>
              <a:gd name="T40" fmla="*/ 2147483647 w 789"/>
              <a:gd name="T41" fmla="*/ 2147483647 h 1677"/>
              <a:gd name="T42" fmla="*/ 2147483647 w 789"/>
              <a:gd name="T43" fmla="*/ 2147483647 h 1677"/>
              <a:gd name="T44" fmla="*/ 2147483647 w 789"/>
              <a:gd name="T45" fmla="*/ 2147483647 h 1677"/>
              <a:gd name="T46" fmla="*/ 2147483647 w 789"/>
              <a:gd name="T47" fmla="*/ 2147483647 h 1677"/>
              <a:gd name="T48" fmla="*/ 2147483647 w 789"/>
              <a:gd name="T49" fmla="*/ 2147483647 h 1677"/>
              <a:gd name="T50" fmla="*/ 2147483647 w 789"/>
              <a:gd name="T51" fmla="*/ 2147483647 h 1677"/>
              <a:gd name="T52" fmla="*/ 2147483647 w 789"/>
              <a:gd name="T53" fmla="*/ 2147483647 h 1677"/>
              <a:gd name="T54" fmla="*/ 2147483647 w 789"/>
              <a:gd name="T55" fmla="*/ 2147483647 h 1677"/>
              <a:gd name="T56" fmla="*/ 2147483647 w 789"/>
              <a:gd name="T57" fmla="*/ 2147483647 h 1677"/>
              <a:gd name="T58" fmla="*/ 2147483647 w 789"/>
              <a:gd name="T59" fmla="*/ 2147483647 h 1677"/>
              <a:gd name="T60" fmla="*/ 2147483647 w 789"/>
              <a:gd name="T61" fmla="*/ 2147483647 h 1677"/>
              <a:gd name="T62" fmla="*/ 2147483647 w 789"/>
              <a:gd name="T63" fmla="*/ 2147483647 h 1677"/>
              <a:gd name="T64" fmla="*/ 2147483647 w 789"/>
              <a:gd name="T65" fmla="*/ 2147483647 h 1677"/>
              <a:gd name="T66" fmla="*/ 2147483647 w 789"/>
              <a:gd name="T67" fmla="*/ 2147483647 h 1677"/>
              <a:gd name="T68" fmla="*/ 2147483647 w 789"/>
              <a:gd name="T69" fmla="*/ 2147483647 h 1677"/>
              <a:gd name="T70" fmla="*/ 2147483647 w 789"/>
              <a:gd name="T71" fmla="*/ 2147483647 h 1677"/>
              <a:gd name="T72" fmla="*/ 2147483647 w 789"/>
              <a:gd name="T73" fmla="*/ 214748364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3" name="Line 43"/>
          <p:cNvSpPr>
            <a:spLocks noChangeShapeType="1"/>
          </p:cNvSpPr>
          <p:nvPr/>
        </p:nvSpPr>
        <p:spPr bwMode="auto">
          <a:xfrm flipH="1">
            <a:off x="573088" y="5859463"/>
            <a:ext cx="1530350"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4" name="AutoShape 122"/>
          <p:cNvSpPr>
            <a:spLocks noChangeArrowheads="1"/>
          </p:cNvSpPr>
          <p:nvPr/>
        </p:nvSpPr>
        <p:spPr bwMode="auto">
          <a:xfrm>
            <a:off x="3128963" y="4794502"/>
            <a:ext cx="500062" cy="204787"/>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5" name="AutoShape 129"/>
          <p:cNvSpPr>
            <a:spLocks noChangeArrowheads="1"/>
          </p:cNvSpPr>
          <p:nvPr/>
        </p:nvSpPr>
        <p:spPr bwMode="auto">
          <a:xfrm>
            <a:off x="3116263" y="5019927"/>
            <a:ext cx="500062" cy="1857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76" name="Group 135"/>
          <p:cNvGrpSpPr>
            <a:grpSpLocks/>
          </p:cNvGrpSpPr>
          <p:nvPr/>
        </p:nvGrpSpPr>
        <p:grpSpPr bwMode="auto">
          <a:xfrm>
            <a:off x="1116013" y="1228725"/>
            <a:ext cx="784225" cy="704850"/>
            <a:chOff x="370" y="1819"/>
            <a:chExt cx="696" cy="627"/>
          </a:xfrm>
        </p:grpSpPr>
        <p:sp>
          <p:nvSpPr>
            <p:cNvPr id="77" name="AutoShape 136"/>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78" name="Group 137"/>
            <p:cNvGrpSpPr>
              <a:grpSpLocks/>
            </p:cNvGrpSpPr>
            <p:nvPr/>
          </p:nvGrpSpPr>
          <p:grpSpPr bwMode="auto">
            <a:xfrm>
              <a:off x="760" y="2101"/>
              <a:ext cx="306" cy="345"/>
              <a:chOff x="2768" y="2267"/>
              <a:chExt cx="624" cy="704"/>
            </a:xfrm>
          </p:grpSpPr>
          <p:sp>
            <p:nvSpPr>
              <p:cNvPr id="79" name="AutoShape 13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3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81" name="Freeform 14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82" name="Group 141"/>
              <p:cNvGrpSpPr>
                <a:grpSpLocks/>
              </p:cNvGrpSpPr>
              <p:nvPr/>
            </p:nvGrpSpPr>
            <p:grpSpPr bwMode="auto">
              <a:xfrm>
                <a:off x="3146" y="2616"/>
                <a:ext cx="233" cy="342"/>
                <a:chOff x="2784" y="3210"/>
                <a:chExt cx="523" cy="772"/>
              </a:xfrm>
            </p:grpSpPr>
            <p:sp>
              <p:nvSpPr>
                <p:cNvPr id="83" name="AutoShape 14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4" name="AutoShape 14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5" name="AutoShape 14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6" name="Oval 14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87" name="Line 156"/>
          <p:cNvSpPr>
            <a:spLocks noChangeShapeType="1"/>
          </p:cNvSpPr>
          <p:nvPr/>
        </p:nvSpPr>
        <p:spPr bwMode="auto">
          <a:xfrm flipH="1">
            <a:off x="685800" y="4046538"/>
            <a:ext cx="9525" cy="801687"/>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8" name="Line 157"/>
          <p:cNvSpPr>
            <a:spLocks noChangeShapeType="1"/>
          </p:cNvSpPr>
          <p:nvPr/>
        </p:nvSpPr>
        <p:spPr bwMode="auto">
          <a:xfrm>
            <a:off x="696913" y="4840288"/>
            <a:ext cx="339725"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9" name="Group 158"/>
          <p:cNvGrpSpPr>
            <a:grpSpLocks/>
          </p:cNvGrpSpPr>
          <p:nvPr/>
        </p:nvGrpSpPr>
        <p:grpSpPr bwMode="auto">
          <a:xfrm>
            <a:off x="420688" y="3887788"/>
            <a:ext cx="517525" cy="658812"/>
            <a:chOff x="2401" y="425"/>
            <a:chExt cx="907" cy="1154"/>
          </a:xfrm>
        </p:grpSpPr>
        <p:sp>
          <p:nvSpPr>
            <p:cNvPr id="90" name="Rectangle 15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1" name="Line 16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 name="Line 16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 name="Rectangle 16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4" name="Freeform 163"/>
            <p:cNvSpPr>
              <a:spLocks/>
            </p:cNvSpPr>
            <p:nvPr/>
          </p:nvSpPr>
          <p:spPr bwMode="auto">
            <a:xfrm>
              <a:off x="2643" y="789"/>
              <a:ext cx="309" cy="257"/>
            </a:xfrm>
            <a:custGeom>
              <a:avLst/>
              <a:gdLst>
                <a:gd name="T0" fmla="*/ 4564 w 234"/>
                <a:gd name="T1" fmla="*/ 0 h 195"/>
                <a:gd name="T2" fmla="*/ 1013 w 234"/>
                <a:gd name="T3" fmla="*/ 1499 h 195"/>
                <a:gd name="T4" fmla="*/ 0 w 234"/>
                <a:gd name="T5" fmla="*/ 7068 h 195"/>
                <a:gd name="T6" fmla="*/ 6688 w 234"/>
                <a:gd name="T7" fmla="*/ 7068 h 195"/>
                <a:gd name="T8" fmla="*/ 8690 w 234"/>
                <a:gd name="T9" fmla="*/ 4003 h 195"/>
                <a:gd name="T10" fmla="*/ 456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95" name="Line 16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6" name="Line 165"/>
          <p:cNvSpPr>
            <a:spLocks noChangeShapeType="1"/>
          </p:cNvSpPr>
          <p:nvPr/>
        </p:nvSpPr>
        <p:spPr bwMode="auto">
          <a:xfrm flipH="1">
            <a:off x="825500" y="981075"/>
            <a:ext cx="9525" cy="801688"/>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7" name="Line 166"/>
          <p:cNvSpPr>
            <a:spLocks noChangeShapeType="1"/>
          </p:cNvSpPr>
          <p:nvPr/>
        </p:nvSpPr>
        <p:spPr bwMode="auto">
          <a:xfrm>
            <a:off x="836613" y="1774825"/>
            <a:ext cx="339725"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8" name="Group 149"/>
          <p:cNvGrpSpPr>
            <a:grpSpLocks/>
          </p:cNvGrpSpPr>
          <p:nvPr/>
        </p:nvGrpSpPr>
        <p:grpSpPr bwMode="auto">
          <a:xfrm>
            <a:off x="458788" y="885825"/>
            <a:ext cx="517525" cy="658813"/>
            <a:chOff x="2401" y="425"/>
            <a:chExt cx="907" cy="1154"/>
          </a:xfrm>
        </p:grpSpPr>
        <p:sp>
          <p:nvSpPr>
            <p:cNvPr id="99" name="Rectangle 15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00" name="Line 15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15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 name="Rectangle 15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03" name="Freeform 154"/>
            <p:cNvSpPr>
              <a:spLocks/>
            </p:cNvSpPr>
            <p:nvPr/>
          </p:nvSpPr>
          <p:spPr bwMode="auto">
            <a:xfrm>
              <a:off x="2643" y="789"/>
              <a:ext cx="309" cy="257"/>
            </a:xfrm>
            <a:custGeom>
              <a:avLst/>
              <a:gdLst>
                <a:gd name="T0" fmla="*/ 4564 w 234"/>
                <a:gd name="T1" fmla="*/ 0 h 195"/>
                <a:gd name="T2" fmla="*/ 1013 w 234"/>
                <a:gd name="T3" fmla="*/ 1499 h 195"/>
                <a:gd name="T4" fmla="*/ 0 w 234"/>
                <a:gd name="T5" fmla="*/ 7068 h 195"/>
                <a:gd name="T6" fmla="*/ 6688 w 234"/>
                <a:gd name="T7" fmla="*/ 7068 h 195"/>
                <a:gd name="T8" fmla="*/ 8690 w 234"/>
                <a:gd name="T9" fmla="*/ 4003 h 195"/>
                <a:gd name="T10" fmla="*/ 456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04" name="Line 15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5" name="Group 167"/>
          <p:cNvGrpSpPr>
            <a:grpSpLocks/>
          </p:cNvGrpSpPr>
          <p:nvPr/>
        </p:nvGrpSpPr>
        <p:grpSpPr bwMode="auto">
          <a:xfrm>
            <a:off x="989013" y="4330700"/>
            <a:ext cx="630237" cy="781050"/>
            <a:chOff x="1489" y="1576"/>
            <a:chExt cx="570" cy="706"/>
          </a:xfrm>
        </p:grpSpPr>
        <p:sp>
          <p:nvSpPr>
            <p:cNvPr id="106" name="Line 168"/>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169"/>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AutoShape 170"/>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9" name="AutoShape 171"/>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10" name="AutoShape 172"/>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11" name="Freeform 173"/>
            <p:cNvSpPr>
              <a:spLocks/>
            </p:cNvSpPr>
            <p:nvPr/>
          </p:nvSpPr>
          <p:spPr bwMode="auto">
            <a:xfrm>
              <a:off x="1792" y="2116"/>
              <a:ext cx="145" cy="166"/>
            </a:xfrm>
            <a:custGeom>
              <a:avLst/>
              <a:gdLst>
                <a:gd name="T0" fmla="*/ 0 w 204"/>
                <a:gd name="T1" fmla="*/ 0 h 234"/>
                <a:gd name="T2" fmla="*/ 0 w 204"/>
                <a:gd name="T3" fmla="*/ 3 h 234"/>
                <a:gd name="T4" fmla="*/ 2 w 204"/>
                <a:gd name="T5" fmla="*/ 3 h 234"/>
                <a:gd name="T6" fmla="*/ 2 w 204"/>
                <a:gd name="T7" fmla="*/ 1 h 234"/>
                <a:gd name="T8" fmla="*/ 1 w 204"/>
                <a:gd name="T9" fmla="*/ 1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12" name="AutoShape 174"/>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13" name="AutoShape 175"/>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pic>
        <p:nvPicPr>
          <p:cNvPr id="1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963" y="707868"/>
            <a:ext cx="4355210" cy="9965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5" name="AutoShape 133"/>
          <p:cNvSpPr>
            <a:spLocks noChangeArrowheads="1"/>
          </p:cNvSpPr>
          <p:nvPr/>
        </p:nvSpPr>
        <p:spPr bwMode="auto">
          <a:xfrm>
            <a:off x="6500813" y="1054894"/>
            <a:ext cx="985838" cy="642938"/>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6" name="Straight Connector 115"/>
          <p:cNvCxnSpPr>
            <a:stCxn id="75" idx="1"/>
          </p:cNvCxnSpPr>
          <p:nvPr/>
        </p:nvCxnSpPr>
        <p:spPr bwMode="auto">
          <a:xfrm flipH="1">
            <a:off x="2924175" y="5112796"/>
            <a:ext cx="192088" cy="306928"/>
          </a:xfrm>
          <a:prstGeom prst="line">
            <a:avLst/>
          </a:prstGeom>
          <a:noFill/>
          <a:ln w="19050" cap="flat" cmpd="sng" algn="ctr">
            <a:solidFill>
              <a:srgbClr val="D33941"/>
            </a:solidFill>
            <a:prstDash val="solid"/>
            <a:round/>
            <a:headEnd type="none" w="med" len="med"/>
            <a:tailEnd type="none" w="med" len="med"/>
          </a:ln>
          <a:effectLst/>
        </p:spPr>
      </p:cxnSp>
      <p:sp>
        <p:nvSpPr>
          <p:cNvPr id="117" name="Rounded Rectangle 116"/>
          <p:cNvSpPr/>
          <p:nvPr/>
        </p:nvSpPr>
        <p:spPr bwMode="auto">
          <a:xfrm>
            <a:off x="2351881" y="5765294"/>
            <a:ext cx="6604696" cy="54025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8" name="Freeform 117"/>
          <p:cNvSpPr/>
          <p:nvPr/>
        </p:nvSpPr>
        <p:spPr bwMode="auto">
          <a:xfrm>
            <a:off x="2828925" y="1619250"/>
            <a:ext cx="323850" cy="3286125"/>
          </a:xfrm>
          <a:custGeom>
            <a:avLst/>
            <a:gdLst>
              <a:gd name="connsiteX0" fmla="*/ 276225 w 323850"/>
              <a:gd name="connsiteY0" fmla="*/ 3286125 h 3286125"/>
              <a:gd name="connsiteX1" fmla="*/ 0 w 323850"/>
              <a:gd name="connsiteY1" fmla="*/ 3286125 h 3286125"/>
              <a:gd name="connsiteX2" fmla="*/ 0 w 323850"/>
              <a:gd name="connsiteY2" fmla="*/ 0 h 3286125"/>
              <a:gd name="connsiteX3" fmla="*/ 323850 w 323850"/>
              <a:gd name="connsiteY3" fmla="*/ 0 h 3286125"/>
            </a:gdLst>
            <a:ahLst/>
            <a:cxnLst>
              <a:cxn ang="0">
                <a:pos x="connsiteX0" y="connsiteY0"/>
              </a:cxn>
              <a:cxn ang="0">
                <a:pos x="connsiteX1" y="connsiteY1"/>
              </a:cxn>
              <a:cxn ang="0">
                <a:pos x="connsiteX2" y="connsiteY2"/>
              </a:cxn>
              <a:cxn ang="0">
                <a:pos x="connsiteX3" y="connsiteY3"/>
              </a:cxn>
            </a:cxnLst>
            <a:rect l="l" t="t" r="r" b="b"/>
            <a:pathLst>
              <a:path w="323850" h="3286125">
                <a:moveTo>
                  <a:pt x="276225" y="3286125"/>
                </a:moveTo>
                <a:lnTo>
                  <a:pt x="0" y="3286125"/>
                </a:lnTo>
                <a:lnTo>
                  <a:pt x="0" y="0"/>
                </a:lnTo>
                <a:lnTo>
                  <a:pt x="323850" y="0"/>
                </a:lnTo>
              </a:path>
            </a:pathLst>
          </a:custGeom>
          <a:noFill/>
          <a:ln w="19050" algn="ctr">
            <a:solidFill>
              <a:srgbClr val="009900"/>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3"/>
          <p:cNvGrpSpPr>
            <a:grpSpLocks/>
          </p:cNvGrpSpPr>
          <p:nvPr/>
        </p:nvGrpSpPr>
        <p:grpSpPr bwMode="auto">
          <a:xfrm>
            <a:off x="8367713" y="34925"/>
            <a:ext cx="741362" cy="792163"/>
            <a:chOff x="3777" y="1768"/>
            <a:chExt cx="467" cy="499"/>
          </a:xfrm>
        </p:grpSpPr>
        <p:sp>
          <p:nvSpPr>
            <p:cNvPr id="12319" name="Rectangle 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buClr>
                  <a:srgbClr val="FFFFFF"/>
                </a:buClr>
              </a:pPr>
              <a:endParaRPr lang="en-US" sz="1400" b="0">
                <a:solidFill>
                  <a:srgbClr val="000000"/>
                </a:solidFill>
              </a:endParaRPr>
            </a:p>
          </p:txBody>
        </p:sp>
        <p:sp>
          <p:nvSpPr>
            <p:cNvPr id="12320" name="AutoShape 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buClr>
                  <a:srgbClr val="FFFFFF"/>
                </a:buClr>
              </a:pPr>
              <a:endParaRPr lang="en-US" sz="1400" b="0">
                <a:solidFill>
                  <a:srgbClr val="000000"/>
                </a:solidFill>
              </a:endParaRPr>
            </a:p>
          </p:txBody>
        </p:sp>
      </p:grpSp>
      <p:grpSp>
        <p:nvGrpSpPr>
          <p:cNvPr id="3" name="Group 6"/>
          <p:cNvGrpSpPr>
            <a:grpSpLocks/>
          </p:cNvGrpSpPr>
          <p:nvPr/>
        </p:nvGrpSpPr>
        <p:grpSpPr bwMode="auto">
          <a:xfrm>
            <a:off x="8367713" y="34925"/>
            <a:ext cx="741362" cy="792163"/>
            <a:chOff x="2967" y="1718"/>
            <a:chExt cx="467" cy="499"/>
          </a:xfrm>
        </p:grpSpPr>
        <p:sp>
          <p:nvSpPr>
            <p:cNvPr id="12317" name="Rectangle 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buClr>
                  <a:srgbClr val="FFFFFF"/>
                </a:buClr>
              </a:pPr>
              <a:endParaRPr lang="en-US" sz="1400" b="0">
                <a:solidFill>
                  <a:srgbClr val="000000"/>
                </a:solidFill>
              </a:endParaRPr>
            </a:p>
          </p:txBody>
        </p:sp>
        <p:sp>
          <p:nvSpPr>
            <p:cNvPr id="12318" name="Rectangle 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2292" name="Rectangle 9"/>
          <p:cNvSpPr>
            <a:spLocks noGrp="1" noChangeArrowheads="1"/>
          </p:cNvSpPr>
          <p:nvPr>
            <p:ph type="title"/>
          </p:nvPr>
        </p:nvSpPr>
        <p:spPr/>
        <p:txBody>
          <a:bodyPr/>
          <a:lstStyle/>
          <a:p>
            <a:pPr eaLnBrk="1" hangingPunct="1"/>
            <a:r>
              <a:rPr lang="en-US" smtClean="0"/>
              <a:t>A user's permissions are determined</a:t>
            </a:r>
            <a:br>
              <a:rPr lang="en-US" smtClean="0"/>
            </a:br>
            <a:r>
              <a:rPr lang="en-US" smtClean="0"/>
              <a:t>during login</a:t>
            </a:r>
          </a:p>
        </p:txBody>
      </p:sp>
      <p:sp>
        <p:nvSpPr>
          <p:cNvPr id="12293" name="AutoShape 10"/>
          <p:cNvSpPr>
            <a:spLocks noChangeArrowheads="1"/>
          </p:cNvSpPr>
          <p:nvPr/>
        </p:nvSpPr>
        <p:spPr bwMode="auto">
          <a:xfrm>
            <a:off x="2649538" y="1020763"/>
            <a:ext cx="901700" cy="919162"/>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sz="1400" b="0">
              <a:solidFill>
                <a:srgbClr val="000000"/>
              </a:solidFill>
            </a:endParaRPr>
          </a:p>
        </p:txBody>
      </p:sp>
      <p:sp>
        <p:nvSpPr>
          <p:cNvPr id="12294" name="AutoShape 12"/>
          <p:cNvSpPr>
            <a:spLocks noChangeArrowheads="1"/>
          </p:cNvSpPr>
          <p:nvPr/>
        </p:nvSpPr>
        <p:spPr bwMode="invGray">
          <a:xfrm>
            <a:off x="3692525" y="885825"/>
            <a:ext cx="1803400" cy="118745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FFFFFF"/>
              </a:buClr>
            </a:pPr>
            <a:endParaRPr lang="en-US" sz="1400" b="0">
              <a:solidFill>
                <a:srgbClr val="000000"/>
              </a:solidFill>
            </a:endParaRPr>
          </a:p>
        </p:txBody>
      </p:sp>
      <p:sp>
        <p:nvSpPr>
          <p:cNvPr id="12295" name="Line 13"/>
          <p:cNvSpPr>
            <a:spLocks noChangeShapeType="1"/>
          </p:cNvSpPr>
          <p:nvPr/>
        </p:nvSpPr>
        <p:spPr bwMode="invGray">
          <a:xfrm>
            <a:off x="5411788" y="920750"/>
            <a:ext cx="388937" cy="3190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sp>
        <p:nvSpPr>
          <p:cNvPr id="12296" name="Line 14"/>
          <p:cNvSpPr>
            <a:spLocks noChangeShapeType="1"/>
          </p:cNvSpPr>
          <p:nvPr/>
        </p:nvSpPr>
        <p:spPr bwMode="invGray">
          <a:xfrm flipV="1">
            <a:off x="5435600" y="1612900"/>
            <a:ext cx="371475" cy="4032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sp>
        <p:nvSpPr>
          <p:cNvPr id="12297" name="Line 15"/>
          <p:cNvSpPr>
            <a:spLocks noChangeShapeType="1"/>
          </p:cNvSpPr>
          <p:nvPr/>
        </p:nvSpPr>
        <p:spPr bwMode="invGray">
          <a:xfrm>
            <a:off x="5802313" y="1220788"/>
            <a:ext cx="0" cy="4064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sp>
        <p:nvSpPr>
          <p:cNvPr id="12298" name="Line 16"/>
          <p:cNvSpPr>
            <a:spLocks noChangeShapeType="1"/>
          </p:cNvSpPr>
          <p:nvPr/>
        </p:nvSpPr>
        <p:spPr bwMode="invGray">
          <a:xfrm flipH="1">
            <a:off x="3886200" y="2073275"/>
            <a:ext cx="69850" cy="1031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sp>
        <p:nvSpPr>
          <p:cNvPr id="12299" name="Line 17"/>
          <p:cNvSpPr>
            <a:spLocks noChangeShapeType="1"/>
          </p:cNvSpPr>
          <p:nvPr/>
        </p:nvSpPr>
        <p:spPr bwMode="invGray">
          <a:xfrm>
            <a:off x="5254625" y="2068513"/>
            <a:ext cx="61913" cy="920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sp>
        <p:nvSpPr>
          <p:cNvPr id="12300" name="Line 18"/>
          <p:cNvSpPr>
            <a:spLocks noChangeShapeType="1"/>
          </p:cNvSpPr>
          <p:nvPr/>
        </p:nvSpPr>
        <p:spPr bwMode="invGray">
          <a:xfrm>
            <a:off x="3889375" y="2168525"/>
            <a:ext cx="144145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sz="1400" b="0">
              <a:solidFill>
                <a:srgbClr val="000000"/>
              </a:solidFill>
            </a:endParaRPr>
          </a:p>
        </p:txBody>
      </p:sp>
      <p:grpSp>
        <p:nvGrpSpPr>
          <p:cNvPr id="9" name="Group 8"/>
          <p:cNvGrpSpPr/>
          <p:nvPr/>
        </p:nvGrpSpPr>
        <p:grpSpPr>
          <a:xfrm>
            <a:off x="1042988" y="4494213"/>
            <a:ext cx="4341812" cy="2187575"/>
            <a:chOff x="1042988" y="4494213"/>
            <a:chExt cx="4341812" cy="2187575"/>
          </a:xfrm>
        </p:grpSpPr>
        <p:sp>
          <p:nvSpPr>
            <p:cNvPr id="12301" name="AutoShape 20"/>
            <p:cNvSpPr>
              <a:spLocks noChangeArrowheads="1"/>
            </p:cNvSpPr>
            <p:nvPr/>
          </p:nvSpPr>
          <p:spPr bwMode="invGray">
            <a:xfrm>
              <a:off x="3906838" y="5273675"/>
              <a:ext cx="1462087" cy="1408113"/>
            </a:xfrm>
            <a:prstGeom prst="can">
              <a:avLst>
                <a:gd name="adj" fmla="val 25000"/>
              </a:avLst>
            </a:prstGeom>
            <a:solidFill>
              <a:schemeClr val="accent1"/>
            </a:solidFill>
            <a:ln w="28575">
              <a:solidFill>
                <a:schemeClr val="tx2"/>
              </a:solidFill>
              <a:round/>
              <a:headEnd/>
              <a:tailEnd/>
            </a:ln>
          </p:spPr>
          <p:txBody>
            <a:bodyPr wrap="none" anchor="ctr"/>
            <a:lstStyle/>
            <a:p>
              <a:pPr>
                <a:buClr>
                  <a:srgbClr val="FFFFFF"/>
                </a:buClr>
              </a:pPr>
              <a:endParaRPr lang="en-US" sz="1400" b="0">
                <a:solidFill>
                  <a:srgbClr val="000000"/>
                </a:solidFill>
              </a:endParaRPr>
            </a:p>
          </p:txBody>
        </p:sp>
        <p:sp>
          <p:nvSpPr>
            <p:cNvPr id="12302" name="Text Box 21"/>
            <p:cNvSpPr txBox="1">
              <a:spLocks noChangeArrowheads="1"/>
            </p:cNvSpPr>
            <p:nvPr/>
          </p:nvSpPr>
          <p:spPr bwMode="invGray">
            <a:xfrm>
              <a:off x="3889375" y="5589588"/>
              <a:ext cx="14954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800">
                  <a:solidFill>
                    <a:srgbClr val="99CCFF"/>
                  </a:solidFill>
                </a:rPr>
                <a:t>pc</a:t>
              </a:r>
              <a:br>
                <a:rPr lang="en-US" sz="2800">
                  <a:solidFill>
                    <a:srgbClr val="99CCFF"/>
                  </a:solidFill>
                </a:rPr>
              </a:br>
              <a:r>
                <a:rPr lang="en-US" sz="2800">
                  <a:solidFill>
                    <a:srgbClr val="99CCFF"/>
                  </a:solidFill>
                </a:rPr>
                <a:t>data</a:t>
              </a:r>
            </a:p>
          </p:txBody>
        </p:sp>
        <p:grpSp>
          <p:nvGrpSpPr>
            <p:cNvPr id="5" name="Group 25"/>
            <p:cNvGrpSpPr>
              <a:grpSpLocks/>
            </p:cNvGrpSpPr>
            <p:nvPr/>
          </p:nvGrpSpPr>
          <p:grpSpPr bwMode="auto">
            <a:xfrm>
              <a:off x="1042988" y="4494213"/>
              <a:ext cx="3427412" cy="1095375"/>
              <a:chOff x="657" y="2831"/>
              <a:chExt cx="2159" cy="690"/>
            </a:xfrm>
          </p:grpSpPr>
          <p:sp>
            <p:nvSpPr>
              <p:cNvPr id="12313" name="Text Box 26"/>
              <p:cNvSpPr txBox="1">
                <a:spLocks noChangeArrowheads="1"/>
              </p:cNvSpPr>
              <p:nvPr/>
            </p:nvSpPr>
            <p:spPr bwMode="auto">
              <a:xfrm>
                <a:off x="657" y="2831"/>
                <a:ext cx="1817"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buClr>
                    <a:srgbClr val="FFFFFF"/>
                  </a:buClr>
                </a:pPr>
                <a:r>
                  <a:rPr lang="en-US" sz="2400" dirty="0">
                    <a:solidFill>
                      <a:srgbClr val="000000"/>
                    </a:solidFill>
                  </a:rPr>
                  <a:t>authenticated?</a:t>
                </a:r>
                <a:br>
                  <a:rPr lang="en-US" sz="2400" dirty="0">
                    <a:solidFill>
                      <a:srgbClr val="000000"/>
                    </a:solidFill>
                  </a:rPr>
                </a:br>
                <a:r>
                  <a:rPr lang="en-US" sz="2400" dirty="0">
                    <a:solidFill>
                      <a:srgbClr val="000000"/>
                    </a:solidFill>
                  </a:rPr>
                  <a:t>what permissions?</a:t>
                </a:r>
                <a:br>
                  <a:rPr lang="en-US" sz="2400" dirty="0">
                    <a:solidFill>
                      <a:srgbClr val="000000"/>
                    </a:solidFill>
                  </a:rPr>
                </a:br>
                <a:r>
                  <a:rPr lang="en-US" sz="2400" dirty="0">
                    <a:solidFill>
                      <a:srgbClr val="000000"/>
                    </a:solidFill>
                  </a:rPr>
                  <a:t>which start page?</a:t>
                </a:r>
              </a:p>
            </p:txBody>
          </p:sp>
          <p:sp>
            <p:nvSpPr>
              <p:cNvPr id="12314" name="Line 27"/>
              <p:cNvSpPr>
                <a:spLocks noChangeShapeType="1"/>
              </p:cNvSpPr>
              <p:nvPr/>
            </p:nvSpPr>
            <p:spPr bwMode="auto">
              <a:xfrm>
                <a:off x="2816" y="2875"/>
                <a:ext cx="0" cy="551"/>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sz="1400" b="0">
                  <a:solidFill>
                    <a:srgbClr val="000000"/>
                  </a:solidFill>
                </a:endParaRPr>
              </a:p>
            </p:txBody>
          </p:sp>
        </p:grpSp>
      </p:grpSp>
      <p:grpSp>
        <p:nvGrpSpPr>
          <p:cNvPr id="6" name="Group 28"/>
          <p:cNvGrpSpPr>
            <a:grpSpLocks/>
          </p:cNvGrpSpPr>
          <p:nvPr/>
        </p:nvGrpSpPr>
        <p:grpSpPr bwMode="auto">
          <a:xfrm>
            <a:off x="4829175" y="4494213"/>
            <a:ext cx="3890963" cy="1108075"/>
            <a:chOff x="3042" y="2831"/>
            <a:chExt cx="2451" cy="698"/>
          </a:xfrm>
        </p:grpSpPr>
        <p:sp>
          <p:nvSpPr>
            <p:cNvPr id="12311" name="Line 29"/>
            <p:cNvSpPr>
              <a:spLocks noChangeShapeType="1"/>
            </p:cNvSpPr>
            <p:nvPr/>
          </p:nvSpPr>
          <p:spPr bwMode="auto">
            <a:xfrm>
              <a:off x="3042" y="2875"/>
              <a:ext cx="0" cy="551"/>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pPr>
                <a:buClr>
                  <a:srgbClr val="FFFFFF"/>
                </a:buClr>
              </a:pPr>
              <a:endParaRPr lang="en-US" sz="1400" b="0">
                <a:solidFill>
                  <a:srgbClr val="000000"/>
                </a:solidFill>
              </a:endParaRPr>
            </a:p>
          </p:txBody>
        </p:sp>
        <p:sp>
          <p:nvSpPr>
            <p:cNvPr id="12312" name="Text Box 30"/>
            <p:cNvSpPr txBox="1">
              <a:spLocks noChangeArrowheads="1"/>
            </p:cNvSpPr>
            <p:nvPr/>
          </p:nvSpPr>
          <p:spPr bwMode="auto">
            <a:xfrm>
              <a:off x="3509" y="2831"/>
              <a:ext cx="1984"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buClr>
                  <a:srgbClr val="FFFFFF"/>
                </a:buClr>
              </a:pPr>
              <a:r>
                <a:rPr lang="en-US" sz="2400" dirty="0">
                  <a:solidFill>
                    <a:srgbClr val="000000"/>
                  </a:solidFill>
                </a:rPr>
                <a:t>Yes!</a:t>
              </a:r>
              <a:br>
                <a:rPr lang="en-US" sz="2400" dirty="0">
                  <a:solidFill>
                    <a:srgbClr val="000000"/>
                  </a:solidFill>
                </a:rPr>
              </a:br>
              <a:r>
                <a:rPr lang="en-US" sz="2400" dirty="0">
                  <a:solidFill>
                    <a:srgbClr val="000000"/>
                  </a:solidFill>
                </a:rPr>
                <a:t>View Account, ...</a:t>
              </a:r>
              <a:br>
                <a:rPr lang="en-US" sz="2400" dirty="0">
                  <a:solidFill>
                    <a:srgbClr val="000000"/>
                  </a:solidFill>
                </a:rPr>
              </a:br>
              <a:r>
                <a:rPr lang="en-US" sz="2400" dirty="0">
                  <a:solidFill>
                    <a:srgbClr val="000000"/>
                  </a:solidFill>
                </a:rPr>
                <a:t>Desktop: Activities</a:t>
              </a:r>
            </a:p>
          </p:txBody>
        </p:sp>
      </p:grpSp>
      <p:grpSp>
        <p:nvGrpSpPr>
          <p:cNvPr id="11" name="Group 10"/>
          <p:cNvGrpSpPr/>
          <p:nvPr/>
        </p:nvGrpSpPr>
        <p:grpSpPr>
          <a:xfrm>
            <a:off x="1184275" y="2147888"/>
            <a:ext cx="4235450" cy="2373312"/>
            <a:chOff x="1184275" y="2147888"/>
            <a:chExt cx="4235450" cy="2373312"/>
          </a:xfrm>
        </p:grpSpPr>
        <p:grpSp>
          <p:nvGrpSpPr>
            <p:cNvPr id="4" name="Group 22"/>
            <p:cNvGrpSpPr>
              <a:grpSpLocks/>
            </p:cNvGrpSpPr>
            <p:nvPr/>
          </p:nvGrpSpPr>
          <p:grpSpPr bwMode="auto">
            <a:xfrm>
              <a:off x="1184275" y="2147888"/>
              <a:ext cx="3286125" cy="795337"/>
              <a:chOff x="746" y="1381"/>
              <a:chExt cx="2070" cy="501"/>
            </a:xfrm>
          </p:grpSpPr>
          <p:sp>
            <p:nvSpPr>
              <p:cNvPr id="12315" name="Line 23"/>
              <p:cNvSpPr>
                <a:spLocks noChangeShapeType="1"/>
              </p:cNvSpPr>
              <p:nvPr/>
            </p:nvSpPr>
            <p:spPr bwMode="auto">
              <a:xfrm>
                <a:off x="2816" y="1408"/>
                <a:ext cx="0" cy="474"/>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buClr>
                    <a:srgbClr val="FFFFFF"/>
                  </a:buClr>
                </a:pPr>
                <a:endParaRPr lang="en-US" sz="1400" b="0">
                  <a:solidFill>
                    <a:srgbClr val="000000"/>
                  </a:solidFill>
                </a:endParaRPr>
              </a:p>
            </p:txBody>
          </p:sp>
          <p:sp>
            <p:nvSpPr>
              <p:cNvPr id="12316" name="Text Box 24"/>
              <p:cNvSpPr txBox="1">
                <a:spLocks noChangeArrowheads="1"/>
              </p:cNvSpPr>
              <p:nvPr/>
            </p:nvSpPr>
            <p:spPr bwMode="auto">
              <a:xfrm>
                <a:off x="746" y="1381"/>
                <a:ext cx="172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buClr>
                    <a:srgbClr val="FFFFFF"/>
                  </a:buClr>
                </a:pPr>
                <a:r>
                  <a:rPr lang="en-US" sz="2400" dirty="0">
                    <a:solidFill>
                      <a:srgbClr val="000000"/>
                    </a:solidFill>
                  </a:rPr>
                  <a:t>username</a:t>
                </a:r>
                <a:br>
                  <a:rPr lang="en-US" sz="2400" dirty="0">
                    <a:solidFill>
                      <a:srgbClr val="000000"/>
                    </a:solidFill>
                  </a:rPr>
                </a:br>
                <a:r>
                  <a:rPr lang="en-US" sz="2400" dirty="0">
                    <a:solidFill>
                      <a:srgbClr val="000000"/>
                    </a:solidFill>
                  </a:rPr>
                  <a:t>and password</a:t>
                </a:r>
              </a:p>
            </p:txBody>
          </p:sp>
        </p:grpSp>
        <p:pic>
          <p:nvPicPr>
            <p:cNvPr id="12308" name="Picture 21" descr="policy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68738" y="2971800"/>
              <a:ext cx="1550987"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3283" y="958015"/>
            <a:ext cx="1713634" cy="10446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3720523" y="970715"/>
            <a:ext cx="4978977" cy="1983623"/>
            <a:chOff x="3720523" y="970715"/>
            <a:chExt cx="4978977" cy="1983623"/>
          </a:xfrm>
        </p:grpSpPr>
        <p:grpSp>
          <p:nvGrpSpPr>
            <p:cNvPr id="7" name="Group 31"/>
            <p:cNvGrpSpPr>
              <a:grpSpLocks/>
            </p:cNvGrpSpPr>
            <p:nvPr/>
          </p:nvGrpSpPr>
          <p:grpSpPr bwMode="auto">
            <a:xfrm>
              <a:off x="4829175" y="2201863"/>
              <a:ext cx="3870325" cy="752475"/>
              <a:chOff x="3042" y="1408"/>
              <a:chExt cx="2438" cy="474"/>
            </a:xfrm>
          </p:grpSpPr>
          <p:sp>
            <p:nvSpPr>
              <p:cNvPr id="12309" name="Line 32"/>
              <p:cNvSpPr>
                <a:spLocks noChangeShapeType="1"/>
              </p:cNvSpPr>
              <p:nvPr/>
            </p:nvSpPr>
            <p:spPr bwMode="auto">
              <a:xfrm>
                <a:off x="3042" y="1408"/>
                <a:ext cx="0" cy="474"/>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pPr>
                  <a:buClr>
                    <a:srgbClr val="FFFFFF"/>
                  </a:buClr>
                </a:pPr>
                <a:endParaRPr lang="en-US" sz="1400" b="0">
                  <a:solidFill>
                    <a:srgbClr val="000000"/>
                  </a:solidFill>
                </a:endParaRPr>
              </a:p>
            </p:txBody>
          </p:sp>
          <p:sp>
            <p:nvSpPr>
              <p:cNvPr id="12310" name="Text Box 33"/>
              <p:cNvSpPr txBox="1">
                <a:spLocks noChangeArrowheads="1"/>
              </p:cNvSpPr>
              <p:nvPr/>
            </p:nvSpPr>
            <p:spPr bwMode="auto">
              <a:xfrm>
                <a:off x="3509" y="1505"/>
                <a:ext cx="19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buClr>
                    <a:srgbClr val="FFFFFF"/>
                  </a:buClr>
                </a:pPr>
                <a:r>
                  <a:rPr lang="en-US" sz="2400" dirty="0">
                    <a:solidFill>
                      <a:srgbClr val="000000"/>
                    </a:solidFill>
                  </a:rPr>
                  <a:t>Desktop: Activities</a:t>
                </a:r>
              </a:p>
            </p:txBody>
          </p:sp>
        </p:grpSp>
        <p:pic>
          <p:nvPicPr>
            <p:cNvPr id="35" name="Picture 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20523" y="970715"/>
              <a:ext cx="1779154" cy="1031958"/>
            </a:xfrm>
            <a:prstGeom prst="rect">
              <a:avLst/>
            </a:prstGeom>
            <a:noFill/>
            <a:ln w="9525" cap="flat" cmpd="sng" algn="ctr">
              <a:solidFill>
                <a:schemeClr val="bg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1730690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Roles</a:t>
            </a:r>
          </a:p>
        </p:txBody>
      </p:sp>
      <p:sp>
        <p:nvSpPr>
          <p:cNvPr id="37891" name="Rectangle 3"/>
          <p:cNvSpPr>
            <a:spLocks noGrp="1" noChangeArrowheads="1"/>
          </p:cNvSpPr>
          <p:nvPr>
            <p:ph idx="1"/>
          </p:nvPr>
        </p:nvSpPr>
        <p:spPr>
          <a:xfrm>
            <a:off x="519113" y="4941888"/>
            <a:ext cx="8318500" cy="1447800"/>
          </a:xfrm>
        </p:spPr>
        <p:txBody>
          <a:bodyPr/>
          <a:lstStyle/>
          <a:p>
            <a:pPr>
              <a:buFont typeface="Arial" charset="0"/>
              <a:buChar char="•"/>
            </a:pPr>
            <a:r>
              <a:rPr lang="en-US" smtClean="0"/>
              <a:t>A </a:t>
            </a:r>
            <a:r>
              <a:rPr lang="en-US" b="1" smtClean="0"/>
              <a:t>role</a:t>
            </a:r>
            <a:r>
              <a:rPr lang="en-US" smtClean="0"/>
              <a:t> is a named collection of permissions used to simplify the assignment of permissions to users</a:t>
            </a:r>
          </a:p>
          <a:p>
            <a:pPr lvl="1"/>
            <a:r>
              <a:rPr lang="en-US" smtClean="0"/>
              <a:t>Typically, a role maps to a job title or a job function</a:t>
            </a:r>
          </a:p>
          <a:p>
            <a:pPr lvl="2"/>
            <a:endParaRPr lang="en-US" smtClean="0"/>
          </a:p>
        </p:txBody>
      </p:sp>
      <p:grpSp>
        <p:nvGrpSpPr>
          <p:cNvPr id="37892" name="Group 4"/>
          <p:cNvGrpSpPr>
            <a:grpSpLocks/>
          </p:cNvGrpSpPr>
          <p:nvPr/>
        </p:nvGrpSpPr>
        <p:grpSpPr bwMode="auto">
          <a:xfrm>
            <a:off x="598488" y="1371600"/>
            <a:ext cx="1111250" cy="1979613"/>
            <a:chOff x="629" y="864"/>
            <a:chExt cx="700" cy="1247"/>
          </a:xfrm>
        </p:grpSpPr>
        <p:grpSp>
          <p:nvGrpSpPr>
            <p:cNvPr id="37916" name="Group 5"/>
            <p:cNvGrpSpPr>
              <a:grpSpLocks/>
            </p:cNvGrpSpPr>
            <p:nvPr/>
          </p:nvGrpSpPr>
          <p:grpSpPr bwMode="auto">
            <a:xfrm rot="-1860773">
              <a:off x="901" y="1137"/>
              <a:ext cx="428" cy="911"/>
              <a:chOff x="2702" y="903"/>
              <a:chExt cx="1477" cy="3141"/>
            </a:xfrm>
          </p:grpSpPr>
          <p:sp>
            <p:nvSpPr>
              <p:cNvPr id="37923" name="Freeform 6"/>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7924"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7925"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7926"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37917" name="Group 10"/>
            <p:cNvGrpSpPr>
              <a:grpSpLocks/>
            </p:cNvGrpSpPr>
            <p:nvPr/>
          </p:nvGrpSpPr>
          <p:grpSpPr bwMode="auto">
            <a:xfrm>
              <a:off x="629" y="1199"/>
              <a:ext cx="428" cy="912"/>
              <a:chOff x="2702" y="903"/>
              <a:chExt cx="1477" cy="3141"/>
            </a:xfrm>
          </p:grpSpPr>
          <p:sp>
            <p:nvSpPr>
              <p:cNvPr id="37919" name="Freeform 11"/>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7920" name="Oval 1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7921" name="Oval 13"/>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37922" name="Rectangle 1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7918" name="Freeform 15"/>
            <p:cNvSpPr>
              <a:spLocks/>
            </p:cNvSpPr>
            <p:nvPr/>
          </p:nvSpPr>
          <p:spPr bwMode="auto">
            <a:xfrm>
              <a:off x="669" y="864"/>
              <a:ext cx="464" cy="461"/>
            </a:xfrm>
            <a:custGeom>
              <a:avLst/>
              <a:gdLst>
                <a:gd name="T0" fmla="*/ 24 w 622"/>
                <a:gd name="T1" fmla="*/ 45 h 617"/>
                <a:gd name="T2" fmla="*/ 21 w 622"/>
                <a:gd name="T3" fmla="*/ 45 h 617"/>
                <a:gd name="T4" fmla="*/ 18 w 622"/>
                <a:gd name="T5" fmla="*/ 43 h 617"/>
                <a:gd name="T6" fmla="*/ 10 w 622"/>
                <a:gd name="T7" fmla="*/ 41 h 617"/>
                <a:gd name="T8" fmla="*/ 4 w 622"/>
                <a:gd name="T9" fmla="*/ 36 h 617"/>
                <a:gd name="T10" fmla="*/ 1 w 622"/>
                <a:gd name="T11" fmla="*/ 29 h 617"/>
                <a:gd name="T12" fmla="*/ 0 w 622"/>
                <a:gd name="T13" fmla="*/ 21 h 617"/>
                <a:gd name="T14" fmla="*/ 1 w 622"/>
                <a:gd name="T15" fmla="*/ 13 h 617"/>
                <a:gd name="T16" fmla="*/ 5 w 622"/>
                <a:gd name="T17" fmla="*/ 9 h 617"/>
                <a:gd name="T18" fmla="*/ 9 w 622"/>
                <a:gd name="T19" fmla="*/ 4 h 617"/>
                <a:gd name="T20" fmla="*/ 14 w 622"/>
                <a:gd name="T21" fmla="*/ 1 h 617"/>
                <a:gd name="T22" fmla="*/ 20 w 622"/>
                <a:gd name="T23" fmla="*/ 0 h 617"/>
                <a:gd name="T24" fmla="*/ 26 w 622"/>
                <a:gd name="T25" fmla="*/ 0 h 617"/>
                <a:gd name="T26" fmla="*/ 31 w 622"/>
                <a:gd name="T27" fmla="*/ 1 h 617"/>
                <a:gd name="T28" fmla="*/ 36 w 622"/>
                <a:gd name="T29" fmla="*/ 4 h 617"/>
                <a:gd name="T30" fmla="*/ 41 w 622"/>
                <a:gd name="T31" fmla="*/ 10 h 617"/>
                <a:gd name="T32" fmla="*/ 43 w 622"/>
                <a:gd name="T33" fmla="*/ 16 h 617"/>
                <a:gd name="T34" fmla="*/ 45 w 622"/>
                <a:gd name="T35" fmla="*/ 21 h 617"/>
                <a:gd name="T36" fmla="*/ 43 w 622"/>
                <a:gd name="T37" fmla="*/ 27 h 617"/>
                <a:gd name="T38" fmla="*/ 41 w 622"/>
                <a:gd name="T39" fmla="*/ 32 h 617"/>
                <a:gd name="T40" fmla="*/ 40 w 622"/>
                <a:gd name="T41" fmla="*/ 32 h 617"/>
                <a:gd name="T42" fmla="*/ 37 w 622"/>
                <a:gd name="T43" fmla="*/ 31 h 617"/>
                <a:gd name="T44" fmla="*/ 38 w 622"/>
                <a:gd name="T45" fmla="*/ 28 h 617"/>
                <a:gd name="T46" fmla="*/ 40 w 622"/>
                <a:gd name="T47" fmla="*/ 24 h 617"/>
                <a:gd name="T48" fmla="*/ 40 w 622"/>
                <a:gd name="T49" fmla="*/ 18 h 617"/>
                <a:gd name="T50" fmla="*/ 38 w 622"/>
                <a:gd name="T51" fmla="*/ 13 h 617"/>
                <a:gd name="T52" fmla="*/ 34 w 622"/>
                <a:gd name="T53" fmla="*/ 7 h 617"/>
                <a:gd name="T54" fmla="*/ 28 w 622"/>
                <a:gd name="T55" fmla="*/ 5 h 617"/>
                <a:gd name="T56" fmla="*/ 24 w 622"/>
                <a:gd name="T57" fmla="*/ 4 h 617"/>
                <a:gd name="T58" fmla="*/ 19 w 622"/>
                <a:gd name="T59" fmla="*/ 4 h 617"/>
                <a:gd name="T60" fmla="*/ 12 w 622"/>
                <a:gd name="T61" fmla="*/ 5 h 617"/>
                <a:gd name="T62" fmla="*/ 9 w 622"/>
                <a:gd name="T63" fmla="*/ 9 h 617"/>
                <a:gd name="T64" fmla="*/ 6 w 622"/>
                <a:gd name="T65" fmla="*/ 13 h 617"/>
                <a:gd name="T66" fmla="*/ 4 w 622"/>
                <a:gd name="T67" fmla="*/ 19 h 617"/>
                <a:gd name="T68" fmla="*/ 4 w 622"/>
                <a:gd name="T69" fmla="*/ 25 h 617"/>
                <a:gd name="T70" fmla="*/ 5 w 622"/>
                <a:gd name="T71" fmla="*/ 29 h 617"/>
                <a:gd name="T72" fmla="*/ 8 w 622"/>
                <a:gd name="T73" fmla="*/ 34 h 617"/>
                <a:gd name="T74" fmla="*/ 12 w 622"/>
                <a:gd name="T75" fmla="*/ 37 h 617"/>
                <a:gd name="T76" fmla="*/ 16 w 622"/>
                <a:gd name="T77" fmla="*/ 39 h 617"/>
                <a:gd name="T78" fmla="*/ 21 w 622"/>
                <a:gd name="T79" fmla="*/ 40 h 617"/>
                <a:gd name="T80" fmla="*/ 23 w 622"/>
                <a:gd name="T81" fmla="*/ 41 h 617"/>
                <a:gd name="T82" fmla="*/ 23 w 622"/>
                <a:gd name="T83" fmla="*/ 43 h 617"/>
                <a:gd name="T84" fmla="*/ 24 w 622"/>
                <a:gd name="T85" fmla="*/ 45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37893" name="Text Box 16"/>
          <p:cNvSpPr txBox="1">
            <a:spLocks noChangeArrowheads="1"/>
          </p:cNvSpPr>
          <p:nvPr/>
        </p:nvSpPr>
        <p:spPr bwMode="auto">
          <a:xfrm>
            <a:off x="812800" y="869950"/>
            <a:ext cx="3054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4628C"/>
                </a:solidFill>
              </a:rPr>
              <a:t>Underwriter Assistant</a:t>
            </a:r>
          </a:p>
        </p:txBody>
      </p:sp>
      <p:sp>
        <p:nvSpPr>
          <p:cNvPr id="37894" name="Text Box 17"/>
          <p:cNvSpPr txBox="1">
            <a:spLocks noChangeArrowheads="1"/>
          </p:cNvSpPr>
          <p:nvPr/>
        </p:nvSpPr>
        <p:spPr bwMode="auto">
          <a:xfrm>
            <a:off x="1846263" y="1373188"/>
            <a:ext cx="188912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View account</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Create account Create activities</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Edit submission</a:t>
            </a:r>
            <a:br>
              <a:rPr lang="en-US" sz="1800">
                <a:solidFill>
                  <a:srgbClr val="D33941"/>
                </a:solidFill>
              </a:rPr>
            </a:br>
            <a:r>
              <a:rPr lang="en-US" sz="1800">
                <a:solidFill>
                  <a:srgbClr val="D33941"/>
                </a:solidFill>
              </a:rPr>
              <a:t>Edit rewrite</a:t>
            </a:r>
            <a:br>
              <a:rPr lang="en-US" sz="1800">
                <a:solidFill>
                  <a:srgbClr val="D33941"/>
                </a:solidFill>
              </a:rPr>
            </a:br>
            <a:r>
              <a:rPr lang="en-US" sz="1800">
                <a:solidFill>
                  <a:srgbClr val="D33941"/>
                </a:solidFill>
              </a:rPr>
              <a:t/>
            </a:r>
            <a:br>
              <a:rPr lang="en-US" sz="1800">
                <a:solidFill>
                  <a:srgbClr val="D33941"/>
                </a:solidFill>
              </a:rPr>
            </a:br>
            <a:r>
              <a:rPr lang="en-US" sz="1800">
                <a:solidFill>
                  <a:srgbClr val="D33941"/>
                </a:solidFill>
              </a:rPr>
              <a:t>...</a:t>
            </a:r>
          </a:p>
        </p:txBody>
      </p:sp>
      <p:grpSp>
        <p:nvGrpSpPr>
          <p:cNvPr id="37895" name="Group 18"/>
          <p:cNvGrpSpPr>
            <a:grpSpLocks/>
          </p:cNvGrpSpPr>
          <p:nvPr/>
        </p:nvGrpSpPr>
        <p:grpSpPr bwMode="auto">
          <a:xfrm>
            <a:off x="4130675" y="1371600"/>
            <a:ext cx="1149350" cy="1979613"/>
            <a:chOff x="2974" y="1863"/>
            <a:chExt cx="970" cy="1670"/>
          </a:xfrm>
        </p:grpSpPr>
        <p:grpSp>
          <p:nvGrpSpPr>
            <p:cNvPr id="37899" name="Group 19"/>
            <p:cNvGrpSpPr>
              <a:grpSpLocks/>
            </p:cNvGrpSpPr>
            <p:nvPr/>
          </p:nvGrpSpPr>
          <p:grpSpPr bwMode="auto">
            <a:xfrm rot="-1860773">
              <a:off x="3370" y="2228"/>
              <a:ext cx="574" cy="1221"/>
              <a:chOff x="2702" y="903"/>
              <a:chExt cx="1477" cy="3141"/>
            </a:xfrm>
          </p:grpSpPr>
          <p:sp>
            <p:nvSpPr>
              <p:cNvPr id="37912" name="Freeform 20"/>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7913" name="Oval 2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7914" name="Oval 2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7915" name="Rectangle 2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37900" name="Group 24"/>
            <p:cNvGrpSpPr>
              <a:grpSpLocks/>
            </p:cNvGrpSpPr>
            <p:nvPr/>
          </p:nvGrpSpPr>
          <p:grpSpPr bwMode="auto">
            <a:xfrm rot="962870">
              <a:off x="2974" y="2299"/>
              <a:ext cx="696" cy="1168"/>
              <a:chOff x="2707" y="1713"/>
              <a:chExt cx="1038" cy="1741"/>
            </a:xfrm>
          </p:grpSpPr>
          <p:sp>
            <p:nvSpPr>
              <p:cNvPr id="37907" name="Freeform 25"/>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37908" name="AutoShape 26"/>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7909" name="AutoShape 27"/>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7910" name="AutoShape 28"/>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37911" name="Rectangle 29"/>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37901" name="Group 30"/>
            <p:cNvGrpSpPr>
              <a:grpSpLocks/>
            </p:cNvGrpSpPr>
            <p:nvPr/>
          </p:nvGrpSpPr>
          <p:grpSpPr bwMode="auto">
            <a:xfrm>
              <a:off x="3006" y="2312"/>
              <a:ext cx="574" cy="1221"/>
              <a:chOff x="2702" y="903"/>
              <a:chExt cx="1477" cy="3141"/>
            </a:xfrm>
          </p:grpSpPr>
          <p:sp>
            <p:nvSpPr>
              <p:cNvPr id="37903" name="Freeform 31"/>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7904" name="Oval 3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7905" name="Oval 33"/>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37906" name="Rectangle 3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7902" name="Freeform 35"/>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37896" name="Text Box 36"/>
          <p:cNvSpPr txBox="1">
            <a:spLocks noChangeArrowheads="1"/>
          </p:cNvSpPr>
          <p:nvPr/>
        </p:nvSpPr>
        <p:spPr bwMode="auto">
          <a:xfrm>
            <a:off x="4679950" y="869950"/>
            <a:ext cx="1738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4628C"/>
                </a:solidFill>
              </a:rPr>
              <a:t>Underwriter</a:t>
            </a:r>
          </a:p>
        </p:txBody>
      </p:sp>
      <p:sp>
        <p:nvSpPr>
          <p:cNvPr id="37897" name="Text Box 37"/>
          <p:cNvSpPr txBox="1">
            <a:spLocks noChangeArrowheads="1"/>
          </p:cNvSpPr>
          <p:nvPr/>
        </p:nvSpPr>
        <p:spPr bwMode="auto">
          <a:xfrm>
            <a:off x="5235575" y="1373188"/>
            <a:ext cx="375602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View account</a:t>
            </a:r>
            <a:r>
              <a:rPr lang="en-US" sz="1800"/>
              <a:t/>
            </a:r>
            <a:br>
              <a:rPr lang="en-US" sz="1800"/>
            </a:br>
            <a:r>
              <a:rPr lang="en-US" sz="1800">
                <a:solidFill>
                  <a:srgbClr val="3F8E39"/>
                </a:solidFill>
              </a:rPr>
              <a:t>View sensitive notes</a:t>
            </a:r>
            <a:br>
              <a:rPr lang="en-US" sz="1800">
                <a:solidFill>
                  <a:srgbClr val="3F8E39"/>
                </a:solidFill>
              </a:rPr>
            </a:br>
            <a:r>
              <a:rPr lang="en-US" sz="1800">
                <a:solidFill>
                  <a:srgbClr val="3F8E39"/>
                </a:solidFill>
              </a:rPr>
              <a:t>View sensitive docs</a:t>
            </a:r>
            <a:r>
              <a:rPr lang="en-US" sz="1800">
                <a:solidFill>
                  <a:srgbClr val="009900"/>
                </a:solidFill>
              </a:rPr>
              <a:t/>
            </a:r>
            <a:br>
              <a:rPr lang="en-US" sz="1800">
                <a:solidFill>
                  <a:srgbClr val="009900"/>
                </a:solidFill>
              </a:rPr>
            </a:br>
            <a:r>
              <a:rPr lang="en-US" sz="1800">
                <a:solidFill>
                  <a:srgbClr val="009900"/>
                </a:solidFill>
              </a:rPr>
              <a:t/>
            </a:r>
            <a:br>
              <a:rPr lang="en-US" sz="1800">
                <a:solidFill>
                  <a:srgbClr val="009900"/>
                </a:solidFill>
              </a:rPr>
            </a:br>
            <a:r>
              <a:rPr lang="en-US" sz="1800">
                <a:solidFill>
                  <a:srgbClr val="D33941"/>
                </a:solidFill>
              </a:rPr>
              <a:t>Create account </a:t>
            </a:r>
            <a:br>
              <a:rPr lang="en-US" sz="1800">
                <a:solidFill>
                  <a:srgbClr val="D33941"/>
                </a:solidFill>
              </a:rPr>
            </a:br>
            <a:r>
              <a:rPr lang="en-US" sz="1800">
                <a:solidFill>
                  <a:srgbClr val="D33941"/>
                </a:solidFill>
              </a:rPr>
              <a:t>Create activities </a:t>
            </a:r>
            <a:r>
              <a:rPr lang="en-US" sz="1800"/>
              <a:t/>
            </a:r>
            <a:br>
              <a:rPr lang="en-US" sz="1800"/>
            </a:br>
            <a:r>
              <a:rPr lang="en-US" sz="1800">
                <a:solidFill>
                  <a:srgbClr val="3F8E39"/>
                </a:solidFill>
              </a:rPr>
              <a:t>Create audit</a:t>
            </a:r>
            <a:r>
              <a:rPr lang="en-US" sz="1800">
                <a:solidFill>
                  <a:srgbClr val="009900"/>
                </a:solidFill>
              </a:rPr>
              <a:t/>
            </a:r>
            <a:br>
              <a:rPr lang="en-US" sz="1800">
                <a:solidFill>
                  <a:srgbClr val="009900"/>
                </a:solidFill>
              </a:rPr>
            </a:br>
            <a:r>
              <a:rPr lang="en-US" sz="1800"/>
              <a:t/>
            </a:r>
            <a:br>
              <a:rPr lang="en-US" sz="1800"/>
            </a:br>
            <a:r>
              <a:rPr lang="en-US" sz="1800">
                <a:solidFill>
                  <a:srgbClr val="D33941"/>
                </a:solidFill>
              </a:rPr>
              <a:t>Edit submission</a:t>
            </a:r>
            <a:br>
              <a:rPr lang="en-US" sz="1800">
                <a:solidFill>
                  <a:srgbClr val="D33941"/>
                </a:solidFill>
              </a:rPr>
            </a:br>
            <a:r>
              <a:rPr lang="en-US" sz="1800">
                <a:solidFill>
                  <a:srgbClr val="D33941"/>
                </a:solidFill>
              </a:rPr>
              <a:t>Edit rewrite</a:t>
            </a:r>
            <a:r>
              <a:rPr lang="en-US" sz="1800"/>
              <a:t/>
            </a:r>
            <a:br>
              <a:rPr lang="en-US" sz="1800"/>
            </a:br>
            <a:r>
              <a:rPr lang="en-US" sz="1800">
                <a:solidFill>
                  <a:srgbClr val="3F8E39"/>
                </a:solidFill>
              </a:rPr>
              <a:t>Edit rates and premium overrides</a:t>
            </a:r>
            <a:r>
              <a:rPr lang="en-US" sz="1800"/>
              <a:t/>
            </a:r>
            <a:br>
              <a:rPr lang="en-US" sz="1800"/>
            </a:br>
            <a:r>
              <a:rPr lang="en-US" sz="1800">
                <a:solidFill>
                  <a:srgbClr val="D33941"/>
                </a:solidFill>
              </a:rPr>
              <a:t>...</a:t>
            </a:r>
          </a:p>
        </p:txBody>
      </p:sp>
      <p:sp>
        <p:nvSpPr>
          <p:cNvPr id="37898" name="Line 38"/>
          <p:cNvSpPr>
            <a:spLocks noChangeShapeType="1"/>
          </p:cNvSpPr>
          <p:nvPr/>
        </p:nvSpPr>
        <p:spPr bwMode="auto">
          <a:xfrm>
            <a:off x="4008438" y="1171575"/>
            <a:ext cx="0" cy="3306763"/>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reeform 2"/>
          <p:cNvSpPr>
            <a:spLocks/>
          </p:cNvSpPr>
          <p:nvPr/>
        </p:nvSpPr>
        <p:spPr bwMode="auto">
          <a:xfrm flipH="1">
            <a:off x="7177088" y="2224088"/>
            <a:ext cx="242887" cy="304800"/>
          </a:xfrm>
          <a:custGeom>
            <a:avLst/>
            <a:gdLst>
              <a:gd name="T0" fmla="*/ 2147483647 w 153"/>
              <a:gd name="T1" fmla="*/ 2147483647 h 192"/>
              <a:gd name="T2" fmla="*/ 2147483647 w 153"/>
              <a:gd name="T3" fmla="*/ 2147483647 h 192"/>
              <a:gd name="T4" fmla="*/ 2147483647 w 153"/>
              <a:gd name="T5" fmla="*/ 0 h 192"/>
              <a:gd name="T6" fmla="*/ 2147483647 w 153"/>
              <a:gd name="T7" fmla="*/ 2147483647 h 192"/>
              <a:gd name="T8" fmla="*/ 2147483647 w 153"/>
              <a:gd name="T9" fmla="*/ 2147483647 h 192"/>
              <a:gd name="T10" fmla="*/ 2147483647 w 153"/>
              <a:gd name="T11" fmla="*/ 2147483647 h 192"/>
              <a:gd name="T12" fmla="*/ 2147483647 w 153"/>
              <a:gd name="T13" fmla="*/ 2147483647 h 192"/>
              <a:gd name="T14" fmla="*/ 0 w 153"/>
              <a:gd name="T15" fmla="*/ 2147483647 h 192"/>
              <a:gd name="T16" fmla="*/ 2147483647 w 153"/>
              <a:gd name="T17" fmla="*/ 2147483647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
              <a:gd name="T28" fmla="*/ 0 h 192"/>
              <a:gd name="T29" fmla="*/ 153 w 153"/>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 h="192">
                <a:moveTo>
                  <a:pt x="9" y="144"/>
                </a:moveTo>
                <a:lnTo>
                  <a:pt x="42" y="87"/>
                </a:lnTo>
                <a:lnTo>
                  <a:pt x="48" y="0"/>
                </a:lnTo>
                <a:lnTo>
                  <a:pt x="153" y="12"/>
                </a:lnTo>
                <a:lnTo>
                  <a:pt x="114" y="102"/>
                </a:lnTo>
                <a:lnTo>
                  <a:pt x="69" y="189"/>
                </a:lnTo>
                <a:lnTo>
                  <a:pt x="21" y="192"/>
                </a:lnTo>
                <a:lnTo>
                  <a:pt x="0" y="171"/>
                </a:lnTo>
                <a:lnTo>
                  <a:pt x="9" y="144"/>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0" tIns="0" rIns="0" bIns="0" anchor="ctr">
            <a:spAutoFit/>
          </a:bodyPr>
          <a:lstStyle/>
          <a:p>
            <a:endParaRPr lang="en-US"/>
          </a:p>
        </p:txBody>
      </p:sp>
      <p:sp>
        <p:nvSpPr>
          <p:cNvPr id="38915" name="Freeform 3"/>
          <p:cNvSpPr>
            <a:spLocks/>
          </p:cNvSpPr>
          <p:nvPr/>
        </p:nvSpPr>
        <p:spPr bwMode="auto">
          <a:xfrm>
            <a:off x="6577013" y="2233613"/>
            <a:ext cx="242887" cy="304800"/>
          </a:xfrm>
          <a:custGeom>
            <a:avLst/>
            <a:gdLst>
              <a:gd name="T0" fmla="*/ 2147483647 w 153"/>
              <a:gd name="T1" fmla="*/ 2147483647 h 192"/>
              <a:gd name="T2" fmla="*/ 2147483647 w 153"/>
              <a:gd name="T3" fmla="*/ 2147483647 h 192"/>
              <a:gd name="T4" fmla="*/ 2147483647 w 153"/>
              <a:gd name="T5" fmla="*/ 0 h 192"/>
              <a:gd name="T6" fmla="*/ 2147483647 w 153"/>
              <a:gd name="T7" fmla="*/ 2147483647 h 192"/>
              <a:gd name="T8" fmla="*/ 2147483647 w 153"/>
              <a:gd name="T9" fmla="*/ 2147483647 h 192"/>
              <a:gd name="T10" fmla="*/ 2147483647 w 153"/>
              <a:gd name="T11" fmla="*/ 2147483647 h 192"/>
              <a:gd name="T12" fmla="*/ 2147483647 w 153"/>
              <a:gd name="T13" fmla="*/ 2147483647 h 192"/>
              <a:gd name="T14" fmla="*/ 0 w 153"/>
              <a:gd name="T15" fmla="*/ 2147483647 h 192"/>
              <a:gd name="T16" fmla="*/ 2147483647 w 153"/>
              <a:gd name="T17" fmla="*/ 2147483647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
              <a:gd name="T28" fmla="*/ 0 h 192"/>
              <a:gd name="T29" fmla="*/ 153 w 153"/>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 h="192">
                <a:moveTo>
                  <a:pt x="9" y="144"/>
                </a:moveTo>
                <a:lnTo>
                  <a:pt x="42" y="87"/>
                </a:lnTo>
                <a:lnTo>
                  <a:pt x="48" y="0"/>
                </a:lnTo>
                <a:lnTo>
                  <a:pt x="153" y="12"/>
                </a:lnTo>
                <a:lnTo>
                  <a:pt x="114" y="102"/>
                </a:lnTo>
                <a:lnTo>
                  <a:pt x="69" y="189"/>
                </a:lnTo>
                <a:lnTo>
                  <a:pt x="21" y="192"/>
                </a:lnTo>
                <a:lnTo>
                  <a:pt x="0" y="171"/>
                </a:lnTo>
                <a:lnTo>
                  <a:pt x="9" y="144"/>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0" tIns="0" rIns="0" bIns="0" anchor="ctr">
            <a:spAutoFit/>
          </a:bodyPr>
          <a:lstStyle/>
          <a:p>
            <a:endParaRPr lang="en-US"/>
          </a:p>
        </p:txBody>
      </p:sp>
      <p:sp>
        <p:nvSpPr>
          <p:cNvPr id="38916" name="Freeform 4"/>
          <p:cNvSpPr>
            <a:spLocks/>
          </p:cNvSpPr>
          <p:nvPr/>
        </p:nvSpPr>
        <p:spPr bwMode="auto">
          <a:xfrm>
            <a:off x="3251200" y="1971675"/>
            <a:ext cx="352425" cy="419100"/>
          </a:xfrm>
          <a:custGeom>
            <a:avLst/>
            <a:gdLst>
              <a:gd name="T0" fmla="*/ 2147483647 w 222"/>
              <a:gd name="T1" fmla="*/ 2147483647 h 264"/>
              <a:gd name="T2" fmla="*/ 0 w 222"/>
              <a:gd name="T3" fmla="*/ 2147483647 h 264"/>
              <a:gd name="T4" fmla="*/ 0 w 222"/>
              <a:gd name="T5" fmla="*/ 2147483647 h 264"/>
              <a:gd name="T6" fmla="*/ 2147483647 w 222"/>
              <a:gd name="T7" fmla="*/ 2147483647 h 264"/>
              <a:gd name="T8" fmla="*/ 2147483647 w 222"/>
              <a:gd name="T9" fmla="*/ 2147483647 h 264"/>
              <a:gd name="T10" fmla="*/ 2147483647 w 222"/>
              <a:gd name="T11" fmla="*/ 0 h 264"/>
              <a:gd name="T12" fmla="*/ 2147483647 w 222"/>
              <a:gd name="T13" fmla="*/ 2147483647 h 264"/>
              <a:gd name="T14" fmla="*/ 2147483647 w 222"/>
              <a:gd name="T15" fmla="*/ 2147483647 h 264"/>
              <a:gd name="T16" fmla="*/ 2147483647 w 222"/>
              <a:gd name="T17" fmla="*/ 2147483647 h 264"/>
              <a:gd name="T18" fmla="*/ 2147483647 w 222"/>
              <a:gd name="T19" fmla="*/ 2147483647 h 264"/>
              <a:gd name="T20" fmla="*/ 2147483647 w 222"/>
              <a:gd name="T21" fmla="*/ 2147483647 h 264"/>
              <a:gd name="T22" fmla="*/ 2147483647 w 222"/>
              <a:gd name="T23" fmla="*/ 2147483647 h 264"/>
              <a:gd name="T24" fmla="*/ 2147483647 w 222"/>
              <a:gd name="T25" fmla="*/ 2147483647 h 264"/>
              <a:gd name="T26" fmla="*/ 2147483647 w 222"/>
              <a:gd name="T27" fmla="*/ 2147483647 h 264"/>
              <a:gd name="T28" fmla="*/ 2147483647 w 222"/>
              <a:gd name="T29" fmla="*/ 2147483647 h 264"/>
              <a:gd name="T30" fmla="*/ 2147483647 w 222"/>
              <a:gd name="T31" fmla="*/ 2147483647 h 264"/>
              <a:gd name="T32" fmla="*/ 2147483647 w 222"/>
              <a:gd name="T33" fmla="*/ 2147483647 h 264"/>
              <a:gd name="T34" fmla="*/ 2147483647 w 222"/>
              <a:gd name="T35" fmla="*/ 2147483647 h 2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64"/>
              <a:gd name="T56" fmla="*/ 222 w 222"/>
              <a:gd name="T57" fmla="*/ 264 h 2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64">
                <a:moveTo>
                  <a:pt x="30" y="246"/>
                </a:moveTo>
                <a:lnTo>
                  <a:pt x="0" y="177"/>
                </a:lnTo>
                <a:lnTo>
                  <a:pt x="0" y="117"/>
                </a:lnTo>
                <a:lnTo>
                  <a:pt x="33" y="51"/>
                </a:lnTo>
                <a:lnTo>
                  <a:pt x="81" y="12"/>
                </a:lnTo>
                <a:lnTo>
                  <a:pt x="132" y="0"/>
                </a:lnTo>
                <a:lnTo>
                  <a:pt x="183" y="3"/>
                </a:lnTo>
                <a:lnTo>
                  <a:pt x="222" y="45"/>
                </a:lnTo>
                <a:lnTo>
                  <a:pt x="204" y="66"/>
                </a:lnTo>
                <a:lnTo>
                  <a:pt x="171" y="63"/>
                </a:lnTo>
                <a:lnTo>
                  <a:pt x="135" y="72"/>
                </a:lnTo>
                <a:lnTo>
                  <a:pt x="105" y="99"/>
                </a:lnTo>
                <a:lnTo>
                  <a:pt x="72" y="159"/>
                </a:lnTo>
                <a:lnTo>
                  <a:pt x="87" y="204"/>
                </a:lnTo>
                <a:lnTo>
                  <a:pt x="96" y="225"/>
                </a:lnTo>
                <a:lnTo>
                  <a:pt x="90" y="264"/>
                </a:lnTo>
                <a:lnTo>
                  <a:pt x="48" y="264"/>
                </a:lnTo>
                <a:lnTo>
                  <a:pt x="30" y="246"/>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0" tIns="0" rIns="0" bIns="0" anchor="ctr">
            <a:spAutoFit/>
          </a:bodyPr>
          <a:lstStyle/>
          <a:p>
            <a:endParaRPr lang="en-US"/>
          </a:p>
        </p:txBody>
      </p:sp>
      <p:sp>
        <p:nvSpPr>
          <p:cNvPr id="38917" name="Freeform 5"/>
          <p:cNvSpPr>
            <a:spLocks/>
          </p:cNvSpPr>
          <p:nvPr/>
        </p:nvSpPr>
        <p:spPr bwMode="auto">
          <a:xfrm>
            <a:off x="738188" y="1971675"/>
            <a:ext cx="352425" cy="419100"/>
          </a:xfrm>
          <a:custGeom>
            <a:avLst/>
            <a:gdLst>
              <a:gd name="T0" fmla="*/ 2147483647 w 222"/>
              <a:gd name="T1" fmla="*/ 2147483647 h 264"/>
              <a:gd name="T2" fmla="*/ 0 w 222"/>
              <a:gd name="T3" fmla="*/ 2147483647 h 264"/>
              <a:gd name="T4" fmla="*/ 0 w 222"/>
              <a:gd name="T5" fmla="*/ 2147483647 h 264"/>
              <a:gd name="T6" fmla="*/ 2147483647 w 222"/>
              <a:gd name="T7" fmla="*/ 2147483647 h 264"/>
              <a:gd name="T8" fmla="*/ 2147483647 w 222"/>
              <a:gd name="T9" fmla="*/ 2147483647 h 264"/>
              <a:gd name="T10" fmla="*/ 2147483647 w 222"/>
              <a:gd name="T11" fmla="*/ 0 h 264"/>
              <a:gd name="T12" fmla="*/ 2147483647 w 222"/>
              <a:gd name="T13" fmla="*/ 2147483647 h 264"/>
              <a:gd name="T14" fmla="*/ 2147483647 w 222"/>
              <a:gd name="T15" fmla="*/ 2147483647 h 264"/>
              <a:gd name="T16" fmla="*/ 2147483647 w 222"/>
              <a:gd name="T17" fmla="*/ 2147483647 h 264"/>
              <a:gd name="T18" fmla="*/ 2147483647 w 222"/>
              <a:gd name="T19" fmla="*/ 2147483647 h 264"/>
              <a:gd name="T20" fmla="*/ 2147483647 w 222"/>
              <a:gd name="T21" fmla="*/ 2147483647 h 264"/>
              <a:gd name="T22" fmla="*/ 2147483647 w 222"/>
              <a:gd name="T23" fmla="*/ 2147483647 h 264"/>
              <a:gd name="T24" fmla="*/ 2147483647 w 222"/>
              <a:gd name="T25" fmla="*/ 2147483647 h 264"/>
              <a:gd name="T26" fmla="*/ 2147483647 w 222"/>
              <a:gd name="T27" fmla="*/ 2147483647 h 264"/>
              <a:gd name="T28" fmla="*/ 2147483647 w 222"/>
              <a:gd name="T29" fmla="*/ 2147483647 h 264"/>
              <a:gd name="T30" fmla="*/ 2147483647 w 222"/>
              <a:gd name="T31" fmla="*/ 2147483647 h 264"/>
              <a:gd name="T32" fmla="*/ 2147483647 w 222"/>
              <a:gd name="T33" fmla="*/ 2147483647 h 264"/>
              <a:gd name="T34" fmla="*/ 2147483647 w 222"/>
              <a:gd name="T35" fmla="*/ 2147483647 h 2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64"/>
              <a:gd name="T56" fmla="*/ 222 w 222"/>
              <a:gd name="T57" fmla="*/ 264 h 2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64">
                <a:moveTo>
                  <a:pt x="30" y="246"/>
                </a:moveTo>
                <a:lnTo>
                  <a:pt x="0" y="177"/>
                </a:lnTo>
                <a:lnTo>
                  <a:pt x="0" y="117"/>
                </a:lnTo>
                <a:lnTo>
                  <a:pt x="33" y="51"/>
                </a:lnTo>
                <a:lnTo>
                  <a:pt x="81" y="12"/>
                </a:lnTo>
                <a:lnTo>
                  <a:pt x="132" y="0"/>
                </a:lnTo>
                <a:lnTo>
                  <a:pt x="183" y="3"/>
                </a:lnTo>
                <a:lnTo>
                  <a:pt x="222" y="45"/>
                </a:lnTo>
                <a:lnTo>
                  <a:pt x="204" y="66"/>
                </a:lnTo>
                <a:lnTo>
                  <a:pt x="171" y="63"/>
                </a:lnTo>
                <a:lnTo>
                  <a:pt x="135" y="72"/>
                </a:lnTo>
                <a:lnTo>
                  <a:pt x="105" y="99"/>
                </a:lnTo>
                <a:lnTo>
                  <a:pt x="72" y="159"/>
                </a:lnTo>
                <a:lnTo>
                  <a:pt x="87" y="204"/>
                </a:lnTo>
                <a:lnTo>
                  <a:pt x="96" y="225"/>
                </a:lnTo>
                <a:lnTo>
                  <a:pt x="90" y="264"/>
                </a:lnTo>
                <a:lnTo>
                  <a:pt x="48" y="264"/>
                </a:lnTo>
                <a:lnTo>
                  <a:pt x="30" y="246"/>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0" tIns="0" rIns="0" bIns="0" anchor="ctr">
            <a:spAutoFit/>
          </a:bodyPr>
          <a:lstStyle/>
          <a:p>
            <a:endParaRPr lang="en-US"/>
          </a:p>
        </p:txBody>
      </p:sp>
      <p:sp>
        <p:nvSpPr>
          <p:cNvPr id="38918" name="Rectangle 6"/>
          <p:cNvSpPr>
            <a:spLocks noGrp="1" noChangeArrowheads="1"/>
          </p:cNvSpPr>
          <p:nvPr>
            <p:ph type="title"/>
          </p:nvPr>
        </p:nvSpPr>
        <p:spPr/>
        <p:txBody>
          <a:bodyPr/>
          <a:lstStyle/>
          <a:p>
            <a:pPr eaLnBrk="1" hangingPunct="1"/>
            <a:r>
              <a:rPr lang="en-US" smtClean="0"/>
              <a:t>Mapping roles to users</a:t>
            </a:r>
          </a:p>
        </p:txBody>
      </p:sp>
      <p:sp>
        <p:nvSpPr>
          <p:cNvPr id="38919" name="Rectangle 7"/>
          <p:cNvSpPr>
            <a:spLocks noGrp="1" noChangeArrowheads="1"/>
          </p:cNvSpPr>
          <p:nvPr>
            <p:ph idx="1"/>
          </p:nvPr>
        </p:nvSpPr>
        <p:spPr>
          <a:xfrm>
            <a:off x="519113" y="5359400"/>
            <a:ext cx="8318500" cy="1030288"/>
          </a:xfrm>
        </p:spPr>
        <p:txBody>
          <a:bodyPr/>
          <a:lstStyle/>
          <a:p>
            <a:pPr>
              <a:buFont typeface="Arial" charset="0"/>
              <a:buChar char="•"/>
            </a:pPr>
            <a:r>
              <a:rPr lang="en-US" smtClean="0"/>
              <a:t>Each user is given one or more roles</a:t>
            </a:r>
          </a:p>
          <a:p>
            <a:pPr lvl="1"/>
            <a:r>
              <a:rPr lang="en-US" smtClean="0"/>
              <a:t>A user has all the permissions of the roles s/he is given</a:t>
            </a:r>
          </a:p>
        </p:txBody>
      </p:sp>
      <p:grpSp>
        <p:nvGrpSpPr>
          <p:cNvPr id="38920" name="Group 8"/>
          <p:cNvGrpSpPr>
            <a:grpSpLocks/>
          </p:cNvGrpSpPr>
          <p:nvPr/>
        </p:nvGrpSpPr>
        <p:grpSpPr bwMode="auto">
          <a:xfrm>
            <a:off x="944563" y="2524125"/>
            <a:ext cx="1111250" cy="1979613"/>
            <a:chOff x="629" y="864"/>
            <a:chExt cx="700" cy="1247"/>
          </a:xfrm>
        </p:grpSpPr>
        <p:grpSp>
          <p:nvGrpSpPr>
            <p:cNvPr id="39042" name="Group 9"/>
            <p:cNvGrpSpPr>
              <a:grpSpLocks/>
            </p:cNvGrpSpPr>
            <p:nvPr/>
          </p:nvGrpSpPr>
          <p:grpSpPr bwMode="auto">
            <a:xfrm rot="-1860773">
              <a:off x="901" y="1137"/>
              <a:ext cx="428" cy="911"/>
              <a:chOff x="2702" y="903"/>
              <a:chExt cx="1477" cy="3141"/>
            </a:xfrm>
          </p:grpSpPr>
          <p:sp>
            <p:nvSpPr>
              <p:cNvPr id="39049" name="Freeform 10"/>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50" name="Oval 1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51" name="Oval 1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9052" name="Rectangle 1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39043" name="Group 14"/>
            <p:cNvGrpSpPr>
              <a:grpSpLocks/>
            </p:cNvGrpSpPr>
            <p:nvPr/>
          </p:nvGrpSpPr>
          <p:grpSpPr bwMode="auto">
            <a:xfrm>
              <a:off x="629" y="1199"/>
              <a:ext cx="428" cy="912"/>
              <a:chOff x="2702" y="903"/>
              <a:chExt cx="1477" cy="3141"/>
            </a:xfrm>
          </p:grpSpPr>
          <p:sp>
            <p:nvSpPr>
              <p:cNvPr id="39045" name="Freeform 15"/>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46" name="Oval 16"/>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47" name="Oval 17"/>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39048" name="Rectangle 18"/>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9044" name="Freeform 19"/>
            <p:cNvSpPr>
              <a:spLocks/>
            </p:cNvSpPr>
            <p:nvPr/>
          </p:nvSpPr>
          <p:spPr bwMode="auto">
            <a:xfrm>
              <a:off x="669" y="864"/>
              <a:ext cx="464" cy="461"/>
            </a:xfrm>
            <a:custGeom>
              <a:avLst/>
              <a:gdLst>
                <a:gd name="T0" fmla="*/ 24 w 622"/>
                <a:gd name="T1" fmla="*/ 45 h 617"/>
                <a:gd name="T2" fmla="*/ 21 w 622"/>
                <a:gd name="T3" fmla="*/ 45 h 617"/>
                <a:gd name="T4" fmla="*/ 18 w 622"/>
                <a:gd name="T5" fmla="*/ 43 h 617"/>
                <a:gd name="T6" fmla="*/ 10 w 622"/>
                <a:gd name="T7" fmla="*/ 41 h 617"/>
                <a:gd name="T8" fmla="*/ 4 w 622"/>
                <a:gd name="T9" fmla="*/ 36 h 617"/>
                <a:gd name="T10" fmla="*/ 1 w 622"/>
                <a:gd name="T11" fmla="*/ 29 h 617"/>
                <a:gd name="T12" fmla="*/ 0 w 622"/>
                <a:gd name="T13" fmla="*/ 21 h 617"/>
                <a:gd name="T14" fmla="*/ 1 w 622"/>
                <a:gd name="T15" fmla="*/ 13 h 617"/>
                <a:gd name="T16" fmla="*/ 5 w 622"/>
                <a:gd name="T17" fmla="*/ 9 h 617"/>
                <a:gd name="T18" fmla="*/ 9 w 622"/>
                <a:gd name="T19" fmla="*/ 4 h 617"/>
                <a:gd name="T20" fmla="*/ 14 w 622"/>
                <a:gd name="T21" fmla="*/ 1 h 617"/>
                <a:gd name="T22" fmla="*/ 20 w 622"/>
                <a:gd name="T23" fmla="*/ 0 h 617"/>
                <a:gd name="T24" fmla="*/ 26 w 622"/>
                <a:gd name="T25" fmla="*/ 0 h 617"/>
                <a:gd name="T26" fmla="*/ 31 w 622"/>
                <a:gd name="T27" fmla="*/ 1 h 617"/>
                <a:gd name="T28" fmla="*/ 36 w 622"/>
                <a:gd name="T29" fmla="*/ 4 h 617"/>
                <a:gd name="T30" fmla="*/ 41 w 622"/>
                <a:gd name="T31" fmla="*/ 10 h 617"/>
                <a:gd name="T32" fmla="*/ 43 w 622"/>
                <a:gd name="T33" fmla="*/ 16 h 617"/>
                <a:gd name="T34" fmla="*/ 45 w 622"/>
                <a:gd name="T35" fmla="*/ 21 h 617"/>
                <a:gd name="T36" fmla="*/ 43 w 622"/>
                <a:gd name="T37" fmla="*/ 27 h 617"/>
                <a:gd name="T38" fmla="*/ 41 w 622"/>
                <a:gd name="T39" fmla="*/ 32 h 617"/>
                <a:gd name="T40" fmla="*/ 40 w 622"/>
                <a:gd name="T41" fmla="*/ 32 h 617"/>
                <a:gd name="T42" fmla="*/ 37 w 622"/>
                <a:gd name="T43" fmla="*/ 31 h 617"/>
                <a:gd name="T44" fmla="*/ 38 w 622"/>
                <a:gd name="T45" fmla="*/ 28 h 617"/>
                <a:gd name="T46" fmla="*/ 40 w 622"/>
                <a:gd name="T47" fmla="*/ 24 h 617"/>
                <a:gd name="T48" fmla="*/ 40 w 622"/>
                <a:gd name="T49" fmla="*/ 18 h 617"/>
                <a:gd name="T50" fmla="*/ 38 w 622"/>
                <a:gd name="T51" fmla="*/ 13 h 617"/>
                <a:gd name="T52" fmla="*/ 34 w 622"/>
                <a:gd name="T53" fmla="*/ 7 h 617"/>
                <a:gd name="T54" fmla="*/ 28 w 622"/>
                <a:gd name="T55" fmla="*/ 5 h 617"/>
                <a:gd name="T56" fmla="*/ 24 w 622"/>
                <a:gd name="T57" fmla="*/ 4 h 617"/>
                <a:gd name="T58" fmla="*/ 19 w 622"/>
                <a:gd name="T59" fmla="*/ 4 h 617"/>
                <a:gd name="T60" fmla="*/ 12 w 622"/>
                <a:gd name="T61" fmla="*/ 5 h 617"/>
                <a:gd name="T62" fmla="*/ 9 w 622"/>
                <a:gd name="T63" fmla="*/ 9 h 617"/>
                <a:gd name="T64" fmla="*/ 6 w 622"/>
                <a:gd name="T65" fmla="*/ 13 h 617"/>
                <a:gd name="T66" fmla="*/ 4 w 622"/>
                <a:gd name="T67" fmla="*/ 19 h 617"/>
                <a:gd name="T68" fmla="*/ 4 w 622"/>
                <a:gd name="T69" fmla="*/ 25 h 617"/>
                <a:gd name="T70" fmla="*/ 5 w 622"/>
                <a:gd name="T71" fmla="*/ 29 h 617"/>
                <a:gd name="T72" fmla="*/ 8 w 622"/>
                <a:gd name="T73" fmla="*/ 34 h 617"/>
                <a:gd name="T74" fmla="*/ 12 w 622"/>
                <a:gd name="T75" fmla="*/ 37 h 617"/>
                <a:gd name="T76" fmla="*/ 16 w 622"/>
                <a:gd name="T77" fmla="*/ 39 h 617"/>
                <a:gd name="T78" fmla="*/ 21 w 622"/>
                <a:gd name="T79" fmla="*/ 40 h 617"/>
                <a:gd name="T80" fmla="*/ 23 w 622"/>
                <a:gd name="T81" fmla="*/ 41 h 617"/>
                <a:gd name="T82" fmla="*/ 23 w 622"/>
                <a:gd name="T83" fmla="*/ 43 h 617"/>
                <a:gd name="T84" fmla="*/ 24 w 622"/>
                <a:gd name="T85" fmla="*/ 45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38921" name="Text Box 20"/>
          <p:cNvSpPr txBox="1">
            <a:spLocks noChangeArrowheads="1"/>
          </p:cNvSpPr>
          <p:nvPr/>
        </p:nvSpPr>
        <p:spPr bwMode="auto">
          <a:xfrm>
            <a:off x="558800" y="4537075"/>
            <a:ext cx="17383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Underwriter Assistant</a:t>
            </a:r>
          </a:p>
        </p:txBody>
      </p:sp>
      <p:grpSp>
        <p:nvGrpSpPr>
          <p:cNvPr id="38922" name="Group 21"/>
          <p:cNvGrpSpPr>
            <a:grpSpLocks/>
          </p:cNvGrpSpPr>
          <p:nvPr/>
        </p:nvGrpSpPr>
        <p:grpSpPr bwMode="auto">
          <a:xfrm>
            <a:off x="3451225" y="2524125"/>
            <a:ext cx="1149350" cy="1979613"/>
            <a:chOff x="2974" y="1863"/>
            <a:chExt cx="970" cy="1670"/>
          </a:xfrm>
        </p:grpSpPr>
        <p:grpSp>
          <p:nvGrpSpPr>
            <p:cNvPr id="39025" name="Group 22"/>
            <p:cNvGrpSpPr>
              <a:grpSpLocks/>
            </p:cNvGrpSpPr>
            <p:nvPr/>
          </p:nvGrpSpPr>
          <p:grpSpPr bwMode="auto">
            <a:xfrm rot="-1860773">
              <a:off x="3370" y="2228"/>
              <a:ext cx="574" cy="1221"/>
              <a:chOff x="2702" y="903"/>
              <a:chExt cx="1477" cy="3141"/>
            </a:xfrm>
          </p:grpSpPr>
          <p:sp>
            <p:nvSpPr>
              <p:cNvPr id="39038" name="Freeform 23"/>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39" name="Oval 2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40" name="Oval 2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9041" name="Rectangle 2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39026" name="Group 27"/>
            <p:cNvGrpSpPr>
              <a:grpSpLocks/>
            </p:cNvGrpSpPr>
            <p:nvPr/>
          </p:nvGrpSpPr>
          <p:grpSpPr bwMode="auto">
            <a:xfrm rot="962870">
              <a:off x="2974" y="2299"/>
              <a:ext cx="696" cy="1168"/>
              <a:chOff x="2707" y="1713"/>
              <a:chExt cx="1038" cy="1741"/>
            </a:xfrm>
          </p:grpSpPr>
          <p:sp>
            <p:nvSpPr>
              <p:cNvPr id="39033" name="Freeform 28"/>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39034" name="AutoShape 29"/>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35" name="AutoShape 30"/>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36" name="AutoShape 31"/>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39037" name="Rectangle 32"/>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39027" name="Group 33"/>
            <p:cNvGrpSpPr>
              <a:grpSpLocks/>
            </p:cNvGrpSpPr>
            <p:nvPr/>
          </p:nvGrpSpPr>
          <p:grpSpPr bwMode="auto">
            <a:xfrm>
              <a:off x="3006" y="2312"/>
              <a:ext cx="574" cy="1221"/>
              <a:chOff x="2702" y="903"/>
              <a:chExt cx="1477" cy="3141"/>
            </a:xfrm>
          </p:grpSpPr>
          <p:sp>
            <p:nvSpPr>
              <p:cNvPr id="39029" name="Freeform 34"/>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30" name="Oval 35"/>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31" name="Oval 36"/>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39032" name="Rectangle 37"/>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9028" name="Freeform 38"/>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38923" name="Text Box 39"/>
          <p:cNvSpPr txBox="1">
            <a:spLocks noChangeArrowheads="1"/>
          </p:cNvSpPr>
          <p:nvPr/>
        </p:nvSpPr>
        <p:spPr bwMode="auto">
          <a:xfrm>
            <a:off x="3225800" y="4537075"/>
            <a:ext cx="1738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Underwriter</a:t>
            </a:r>
          </a:p>
        </p:txBody>
      </p:sp>
      <p:grpSp>
        <p:nvGrpSpPr>
          <p:cNvPr id="38924" name="Group 40"/>
          <p:cNvGrpSpPr>
            <a:grpSpLocks/>
          </p:cNvGrpSpPr>
          <p:nvPr/>
        </p:nvGrpSpPr>
        <p:grpSpPr bwMode="auto">
          <a:xfrm>
            <a:off x="6546850" y="1258888"/>
            <a:ext cx="904875" cy="1270000"/>
            <a:chOff x="3870" y="2092"/>
            <a:chExt cx="570" cy="800"/>
          </a:xfrm>
        </p:grpSpPr>
        <p:sp>
          <p:nvSpPr>
            <p:cNvPr id="39020" name="Line 41"/>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021" name="Line 42"/>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022" name="AutoShape 43"/>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39023" name="Freeform 44"/>
            <p:cNvSpPr>
              <a:spLocks/>
            </p:cNvSpPr>
            <p:nvPr/>
          </p:nvSpPr>
          <p:spPr bwMode="auto">
            <a:xfrm>
              <a:off x="4114" y="2691"/>
              <a:ext cx="97" cy="201"/>
            </a:xfrm>
            <a:custGeom>
              <a:avLst/>
              <a:gdLst>
                <a:gd name="T0" fmla="*/ 272 w 75"/>
                <a:gd name="T1" fmla="*/ 28 h 156"/>
                <a:gd name="T2" fmla="*/ 0 w 75"/>
                <a:gd name="T3" fmla="*/ 1117 h 156"/>
                <a:gd name="T4" fmla="*/ 393 w 75"/>
                <a:gd name="T5" fmla="*/ 1527 h 156"/>
                <a:gd name="T6" fmla="*/ 760 w 75"/>
                <a:gd name="T7" fmla="*/ 1117 h 156"/>
                <a:gd name="T8" fmla="*/ 480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024" name="AutoShape 45"/>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38925" name="Text Box 46"/>
          <p:cNvSpPr txBox="1">
            <a:spLocks noChangeArrowheads="1"/>
          </p:cNvSpPr>
          <p:nvPr/>
        </p:nvSpPr>
        <p:spPr bwMode="auto">
          <a:xfrm>
            <a:off x="701675" y="922338"/>
            <a:ext cx="158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Dennis Right</a:t>
            </a:r>
          </a:p>
        </p:txBody>
      </p:sp>
      <p:sp>
        <p:nvSpPr>
          <p:cNvPr id="38926" name="Text Box 47"/>
          <p:cNvSpPr txBox="1">
            <a:spLocks noChangeArrowheads="1"/>
          </p:cNvSpPr>
          <p:nvPr/>
        </p:nvSpPr>
        <p:spPr bwMode="auto">
          <a:xfrm>
            <a:off x="3067050" y="903288"/>
            <a:ext cx="1766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Bruce Baker</a:t>
            </a:r>
          </a:p>
        </p:txBody>
      </p:sp>
      <p:sp>
        <p:nvSpPr>
          <p:cNvPr id="38927" name="Text Box 48"/>
          <p:cNvSpPr txBox="1">
            <a:spLocks noChangeArrowheads="1"/>
          </p:cNvSpPr>
          <p:nvPr/>
        </p:nvSpPr>
        <p:spPr bwMode="auto">
          <a:xfrm>
            <a:off x="5980113" y="903288"/>
            <a:ext cx="2071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Rick Ralston</a:t>
            </a:r>
          </a:p>
        </p:txBody>
      </p:sp>
      <p:grpSp>
        <p:nvGrpSpPr>
          <p:cNvPr id="38928" name="Group 49"/>
          <p:cNvGrpSpPr>
            <a:grpSpLocks/>
          </p:cNvGrpSpPr>
          <p:nvPr/>
        </p:nvGrpSpPr>
        <p:grpSpPr bwMode="auto">
          <a:xfrm>
            <a:off x="5678488" y="2524125"/>
            <a:ext cx="1149350" cy="1979613"/>
            <a:chOff x="2974" y="1863"/>
            <a:chExt cx="970" cy="1670"/>
          </a:xfrm>
        </p:grpSpPr>
        <p:grpSp>
          <p:nvGrpSpPr>
            <p:cNvPr id="39003" name="Group 50"/>
            <p:cNvGrpSpPr>
              <a:grpSpLocks/>
            </p:cNvGrpSpPr>
            <p:nvPr/>
          </p:nvGrpSpPr>
          <p:grpSpPr bwMode="auto">
            <a:xfrm rot="-1860773">
              <a:off x="3370" y="2228"/>
              <a:ext cx="574" cy="1221"/>
              <a:chOff x="2702" y="903"/>
              <a:chExt cx="1477" cy="3141"/>
            </a:xfrm>
          </p:grpSpPr>
          <p:sp>
            <p:nvSpPr>
              <p:cNvPr id="39016" name="Freeform 51"/>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17" name="Oval 5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18" name="Oval 5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39019" name="Rectangle 5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39004" name="Group 55"/>
            <p:cNvGrpSpPr>
              <a:grpSpLocks/>
            </p:cNvGrpSpPr>
            <p:nvPr/>
          </p:nvGrpSpPr>
          <p:grpSpPr bwMode="auto">
            <a:xfrm rot="962870">
              <a:off x="2974" y="2299"/>
              <a:ext cx="696" cy="1168"/>
              <a:chOff x="2707" y="1713"/>
              <a:chExt cx="1038" cy="1741"/>
            </a:xfrm>
          </p:grpSpPr>
          <p:sp>
            <p:nvSpPr>
              <p:cNvPr id="39011" name="Freeform 56"/>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39012" name="AutoShape 57"/>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13" name="AutoShape 58"/>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14" name="AutoShape 59"/>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39015" name="Rectangle 60"/>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39005" name="Group 61"/>
            <p:cNvGrpSpPr>
              <a:grpSpLocks/>
            </p:cNvGrpSpPr>
            <p:nvPr/>
          </p:nvGrpSpPr>
          <p:grpSpPr bwMode="auto">
            <a:xfrm>
              <a:off x="3006" y="2312"/>
              <a:ext cx="574" cy="1221"/>
              <a:chOff x="2702" y="903"/>
              <a:chExt cx="1477" cy="3141"/>
            </a:xfrm>
          </p:grpSpPr>
          <p:sp>
            <p:nvSpPr>
              <p:cNvPr id="39007" name="Freeform 62"/>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9008" name="Oval 63"/>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9009" name="Oval 64"/>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39010" name="Rectangle 65"/>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39006" name="Freeform 66"/>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38929" name="Text Box 67"/>
          <p:cNvSpPr txBox="1">
            <a:spLocks noChangeArrowheads="1"/>
          </p:cNvSpPr>
          <p:nvPr/>
        </p:nvSpPr>
        <p:spPr bwMode="auto">
          <a:xfrm>
            <a:off x="5659438" y="4537075"/>
            <a:ext cx="157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Underwriter</a:t>
            </a:r>
          </a:p>
        </p:txBody>
      </p:sp>
      <p:sp>
        <p:nvSpPr>
          <p:cNvPr id="38930" name="Text Box 68"/>
          <p:cNvSpPr txBox="1">
            <a:spLocks noChangeArrowheads="1"/>
          </p:cNvSpPr>
          <p:nvPr/>
        </p:nvSpPr>
        <p:spPr bwMode="auto">
          <a:xfrm>
            <a:off x="7315200" y="4537075"/>
            <a:ext cx="1593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Supervisor</a:t>
            </a:r>
          </a:p>
        </p:txBody>
      </p:sp>
      <p:grpSp>
        <p:nvGrpSpPr>
          <p:cNvPr id="38931" name="Group 69"/>
          <p:cNvGrpSpPr>
            <a:grpSpLocks/>
          </p:cNvGrpSpPr>
          <p:nvPr/>
        </p:nvGrpSpPr>
        <p:grpSpPr bwMode="auto">
          <a:xfrm>
            <a:off x="7248525" y="2555875"/>
            <a:ext cx="1200150" cy="1892300"/>
            <a:chOff x="4696" y="1588"/>
            <a:chExt cx="756" cy="1192"/>
          </a:xfrm>
        </p:grpSpPr>
        <p:grpSp>
          <p:nvGrpSpPr>
            <p:cNvPr id="38990" name="Group 70"/>
            <p:cNvGrpSpPr>
              <a:grpSpLocks/>
            </p:cNvGrpSpPr>
            <p:nvPr/>
          </p:nvGrpSpPr>
          <p:grpSpPr bwMode="auto">
            <a:xfrm>
              <a:off x="4933" y="1908"/>
              <a:ext cx="519" cy="872"/>
              <a:chOff x="2707" y="1713"/>
              <a:chExt cx="1038" cy="1741"/>
            </a:xfrm>
          </p:grpSpPr>
          <p:sp>
            <p:nvSpPr>
              <p:cNvPr id="38998" name="Freeform 71"/>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38999" name="AutoShape 72"/>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00" name="AutoShape 73"/>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001" name="AutoShape 74"/>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39002" name="Rectangle 75"/>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38991" name="Group 76"/>
            <p:cNvGrpSpPr>
              <a:grpSpLocks/>
            </p:cNvGrpSpPr>
            <p:nvPr/>
          </p:nvGrpSpPr>
          <p:grpSpPr bwMode="auto">
            <a:xfrm rot="1797651">
              <a:off x="4696" y="1875"/>
              <a:ext cx="519" cy="872"/>
              <a:chOff x="2707" y="1713"/>
              <a:chExt cx="1038" cy="1741"/>
            </a:xfrm>
          </p:grpSpPr>
          <p:sp>
            <p:nvSpPr>
              <p:cNvPr id="38993" name="Freeform 77"/>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38994" name="AutoShape 78"/>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95" name="AutoShape 79"/>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96" name="AutoShape 80"/>
              <p:cNvSpPr>
                <a:spLocks noChangeArrowheads="1"/>
              </p:cNvSpPr>
              <p:nvPr/>
            </p:nvSpPr>
            <p:spPr bwMode="auto">
              <a:xfrm rot="-1384604">
                <a:off x="2848" y="1945"/>
                <a:ext cx="474" cy="100"/>
              </a:xfrm>
              <a:prstGeom prst="roundRect">
                <a:avLst>
                  <a:gd name="adj" fmla="val 50000"/>
                </a:avLst>
              </a:prstGeom>
              <a:solidFill>
                <a:schemeClr val="bg1"/>
              </a:solidFill>
              <a:ln w="12700" algn="ctr">
                <a:solidFill>
                  <a:schemeClr val="bg1"/>
                </a:solidFill>
                <a:round/>
                <a:headEnd/>
                <a:tailEnd/>
              </a:ln>
            </p:spPr>
            <p:txBody>
              <a:bodyPr lIns="0" tIns="0" rIns="0" bIns="0" anchor="ctr">
                <a:spAutoFit/>
              </a:bodyPr>
              <a:lstStyle/>
              <a:p>
                <a:endParaRPr lang="en-US"/>
              </a:p>
            </p:txBody>
          </p:sp>
          <p:sp>
            <p:nvSpPr>
              <p:cNvPr id="38997" name="Rectangle 81"/>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sp>
          <p:nvSpPr>
            <p:cNvPr id="38992" name="Freeform 82"/>
            <p:cNvSpPr>
              <a:spLocks/>
            </p:cNvSpPr>
            <p:nvPr/>
          </p:nvSpPr>
          <p:spPr bwMode="auto">
            <a:xfrm>
              <a:off x="4844" y="1588"/>
              <a:ext cx="464" cy="461"/>
            </a:xfrm>
            <a:custGeom>
              <a:avLst/>
              <a:gdLst>
                <a:gd name="T0" fmla="*/ 24 w 622"/>
                <a:gd name="T1" fmla="*/ 45 h 617"/>
                <a:gd name="T2" fmla="*/ 21 w 622"/>
                <a:gd name="T3" fmla="*/ 45 h 617"/>
                <a:gd name="T4" fmla="*/ 18 w 622"/>
                <a:gd name="T5" fmla="*/ 43 h 617"/>
                <a:gd name="T6" fmla="*/ 10 w 622"/>
                <a:gd name="T7" fmla="*/ 41 h 617"/>
                <a:gd name="T8" fmla="*/ 4 w 622"/>
                <a:gd name="T9" fmla="*/ 36 h 617"/>
                <a:gd name="T10" fmla="*/ 1 w 622"/>
                <a:gd name="T11" fmla="*/ 29 h 617"/>
                <a:gd name="T12" fmla="*/ 0 w 622"/>
                <a:gd name="T13" fmla="*/ 21 h 617"/>
                <a:gd name="T14" fmla="*/ 1 w 622"/>
                <a:gd name="T15" fmla="*/ 13 h 617"/>
                <a:gd name="T16" fmla="*/ 5 w 622"/>
                <a:gd name="T17" fmla="*/ 9 h 617"/>
                <a:gd name="T18" fmla="*/ 9 w 622"/>
                <a:gd name="T19" fmla="*/ 4 h 617"/>
                <a:gd name="T20" fmla="*/ 14 w 622"/>
                <a:gd name="T21" fmla="*/ 1 h 617"/>
                <a:gd name="T22" fmla="*/ 20 w 622"/>
                <a:gd name="T23" fmla="*/ 0 h 617"/>
                <a:gd name="T24" fmla="*/ 26 w 622"/>
                <a:gd name="T25" fmla="*/ 0 h 617"/>
                <a:gd name="T26" fmla="*/ 31 w 622"/>
                <a:gd name="T27" fmla="*/ 1 h 617"/>
                <a:gd name="T28" fmla="*/ 36 w 622"/>
                <a:gd name="T29" fmla="*/ 4 h 617"/>
                <a:gd name="T30" fmla="*/ 41 w 622"/>
                <a:gd name="T31" fmla="*/ 10 h 617"/>
                <a:gd name="T32" fmla="*/ 43 w 622"/>
                <a:gd name="T33" fmla="*/ 16 h 617"/>
                <a:gd name="T34" fmla="*/ 45 w 622"/>
                <a:gd name="T35" fmla="*/ 21 h 617"/>
                <a:gd name="T36" fmla="*/ 43 w 622"/>
                <a:gd name="T37" fmla="*/ 27 h 617"/>
                <a:gd name="T38" fmla="*/ 41 w 622"/>
                <a:gd name="T39" fmla="*/ 32 h 617"/>
                <a:gd name="T40" fmla="*/ 40 w 622"/>
                <a:gd name="T41" fmla="*/ 32 h 617"/>
                <a:gd name="T42" fmla="*/ 37 w 622"/>
                <a:gd name="T43" fmla="*/ 31 h 617"/>
                <a:gd name="T44" fmla="*/ 38 w 622"/>
                <a:gd name="T45" fmla="*/ 28 h 617"/>
                <a:gd name="T46" fmla="*/ 40 w 622"/>
                <a:gd name="T47" fmla="*/ 24 h 617"/>
                <a:gd name="T48" fmla="*/ 40 w 622"/>
                <a:gd name="T49" fmla="*/ 18 h 617"/>
                <a:gd name="T50" fmla="*/ 38 w 622"/>
                <a:gd name="T51" fmla="*/ 13 h 617"/>
                <a:gd name="T52" fmla="*/ 34 w 622"/>
                <a:gd name="T53" fmla="*/ 7 h 617"/>
                <a:gd name="T54" fmla="*/ 28 w 622"/>
                <a:gd name="T55" fmla="*/ 5 h 617"/>
                <a:gd name="T56" fmla="*/ 24 w 622"/>
                <a:gd name="T57" fmla="*/ 4 h 617"/>
                <a:gd name="T58" fmla="*/ 19 w 622"/>
                <a:gd name="T59" fmla="*/ 4 h 617"/>
                <a:gd name="T60" fmla="*/ 12 w 622"/>
                <a:gd name="T61" fmla="*/ 5 h 617"/>
                <a:gd name="T62" fmla="*/ 9 w 622"/>
                <a:gd name="T63" fmla="*/ 9 h 617"/>
                <a:gd name="T64" fmla="*/ 6 w 622"/>
                <a:gd name="T65" fmla="*/ 13 h 617"/>
                <a:gd name="T66" fmla="*/ 4 w 622"/>
                <a:gd name="T67" fmla="*/ 19 h 617"/>
                <a:gd name="T68" fmla="*/ 4 w 622"/>
                <a:gd name="T69" fmla="*/ 25 h 617"/>
                <a:gd name="T70" fmla="*/ 5 w 622"/>
                <a:gd name="T71" fmla="*/ 29 h 617"/>
                <a:gd name="T72" fmla="*/ 8 w 622"/>
                <a:gd name="T73" fmla="*/ 34 h 617"/>
                <a:gd name="T74" fmla="*/ 12 w 622"/>
                <a:gd name="T75" fmla="*/ 37 h 617"/>
                <a:gd name="T76" fmla="*/ 16 w 622"/>
                <a:gd name="T77" fmla="*/ 39 h 617"/>
                <a:gd name="T78" fmla="*/ 21 w 622"/>
                <a:gd name="T79" fmla="*/ 40 h 617"/>
                <a:gd name="T80" fmla="*/ 23 w 622"/>
                <a:gd name="T81" fmla="*/ 41 h 617"/>
                <a:gd name="T82" fmla="*/ 23 w 622"/>
                <a:gd name="T83" fmla="*/ 43 h 617"/>
                <a:gd name="T84" fmla="*/ 24 w 622"/>
                <a:gd name="T85" fmla="*/ 45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grpSp>
        <p:nvGrpSpPr>
          <p:cNvPr id="38932" name="Group 83"/>
          <p:cNvGrpSpPr>
            <a:grpSpLocks/>
          </p:cNvGrpSpPr>
          <p:nvPr/>
        </p:nvGrpSpPr>
        <p:grpSpPr bwMode="auto">
          <a:xfrm rot="4285903">
            <a:off x="677863" y="2408237"/>
            <a:ext cx="812800" cy="530225"/>
            <a:chOff x="4250" y="2059"/>
            <a:chExt cx="438" cy="286"/>
          </a:xfrm>
        </p:grpSpPr>
        <p:sp>
          <p:nvSpPr>
            <p:cNvPr id="38981" name="Freeform 8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2" name="Freeform 8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3" name="Freeform 8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4" name="Freeform 8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5" name="Freeform 8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6" name="Freeform 8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7" name="Freeform 9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8" name="Freeform 9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9" name="Freeform 9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33" name="Group 93"/>
          <p:cNvGrpSpPr>
            <a:grpSpLocks/>
          </p:cNvGrpSpPr>
          <p:nvPr/>
        </p:nvGrpSpPr>
        <p:grpSpPr bwMode="auto">
          <a:xfrm rot="4285903">
            <a:off x="3190876" y="2408237"/>
            <a:ext cx="812800" cy="530225"/>
            <a:chOff x="4250" y="2059"/>
            <a:chExt cx="438" cy="286"/>
          </a:xfrm>
        </p:grpSpPr>
        <p:sp>
          <p:nvSpPr>
            <p:cNvPr id="38972" name="Freeform 9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3" name="Freeform 9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4" name="Freeform 9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5" name="Freeform 9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6" name="Freeform 9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7" name="Freeform 9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8" name="Freeform 10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9" name="Freeform 10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0" name="Freeform 10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34" name="Group 103"/>
          <p:cNvGrpSpPr>
            <a:grpSpLocks/>
          </p:cNvGrpSpPr>
          <p:nvPr/>
        </p:nvGrpSpPr>
        <p:grpSpPr bwMode="auto">
          <a:xfrm rot="4285903">
            <a:off x="7231063" y="2533650"/>
            <a:ext cx="647700" cy="422275"/>
            <a:chOff x="4250" y="2059"/>
            <a:chExt cx="438" cy="286"/>
          </a:xfrm>
        </p:grpSpPr>
        <p:sp>
          <p:nvSpPr>
            <p:cNvPr id="38963" name="Freeform 10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4" name="Freeform 10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5" name="Freeform 10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6" name="Freeform 10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7" name="Freeform 10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8" name="Freeform 10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9" name="Freeform 11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0" name="Freeform 11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1" name="Freeform 11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35" name="Group 113"/>
          <p:cNvGrpSpPr>
            <a:grpSpLocks/>
          </p:cNvGrpSpPr>
          <p:nvPr/>
        </p:nvGrpSpPr>
        <p:grpSpPr bwMode="auto">
          <a:xfrm rot="17314097" flipH="1">
            <a:off x="6105526" y="2525712"/>
            <a:ext cx="647700" cy="422275"/>
            <a:chOff x="4250" y="2059"/>
            <a:chExt cx="438" cy="286"/>
          </a:xfrm>
        </p:grpSpPr>
        <p:sp>
          <p:nvSpPr>
            <p:cNvPr id="38954" name="Freeform 11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5" name="Freeform 11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6" name="Freeform 11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7" name="Freeform 11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8" name="Freeform 11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9" name="Freeform 11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0" name="Freeform 12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1" name="Freeform 12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2" name="Freeform 12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936" name="Freeform 123"/>
          <p:cNvSpPr>
            <a:spLocks/>
          </p:cNvSpPr>
          <p:nvPr/>
        </p:nvSpPr>
        <p:spPr bwMode="auto">
          <a:xfrm>
            <a:off x="6557963" y="2214563"/>
            <a:ext cx="871537" cy="44450"/>
          </a:xfrm>
          <a:custGeom>
            <a:avLst/>
            <a:gdLst>
              <a:gd name="T0" fmla="*/ 0 w 549"/>
              <a:gd name="T1" fmla="*/ 0 h 28"/>
              <a:gd name="T2" fmla="*/ 2147483647 w 549"/>
              <a:gd name="T3" fmla="*/ 2147483647 h 28"/>
              <a:gd name="T4" fmla="*/ 2147483647 w 549"/>
              <a:gd name="T5" fmla="*/ 2147483647 h 28"/>
              <a:gd name="T6" fmla="*/ 2147483647 w 549"/>
              <a:gd name="T7" fmla="*/ 2147483647 h 28"/>
              <a:gd name="T8" fmla="*/ 0 60000 65536"/>
              <a:gd name="T9" fmla="*/ 0 60000 65536"/>
              <a:gd name="T10" fmla="*/ 0 60000 65536"/>
              <a:gd name="T11" fmla="*/ 0 60000 65536"/>
              <a:gd name="T12" fmla="*/ 0 w 549"/>
              <a:gd name="T13" fmla="*/ 0 h 28"/>
              <a:gd name="T14" fmla="*/ 549 w 549"/>
              <a:gd name="T15" fmla="*/ 28 h 28"/>
            </a:gdLst>
            <a:ahLst/>
            <a:cxnLst>
              <a:cxn ang="T8">
                <a:pos x="T0" y="T1"/>
              </a:cxn>
              <a:cxn ang="T9">
                <a:pos x="T2" y="T3"/>
              </a:cxn>
              <a:cxn ang="T10">
                <a:pos x="T4" y="T5"/>
              </a:cxn>
              <a:cxn ang="T11">
                <a:pos x="T6" y="T7"/>
              </a:cxn>
            </a:cxnLst>
            <a:rect l="T12" t="T13" r="T14" b="T15"/>
            <a:pathLst>
              <a:path w="549" h="28">
                <a:moveTo>
                  <a:pt x="0" y="0"/>
                </a:moveTo>
                <a:cubicBezTo>
                  <a:pt x="65" y="10"/>
                  <a:pt x="131" y="20"/>
                  <a:pt x="192" y="24"/>
                </a:cubicBezTo>
                <a:cubicBezTo>
                  <a:pt x="253" y="28"/>
                  <a:pt x="304" y="27"/>
                  <a:pt x="363" y="24"/>
                </a:cubicBezTo>
                <a:cubicBezTo>
                  <a:pt x="422" y="21"/>
                  <a:pt x="485" y="12"/>
                  <a:pt x="549" y="3"/>
                </a:cubicBezTo>
              </a:path>
            </a:pathLst>
          </a:custGeom>
          <a:noFill/>
          <a:ln w="28575">
            <a:solidFill>
              <a:srgbClr val="CC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8937" name="Group 124"/>
          <p:cNvGrpSpPr>
            <a:grpSpLocks/>
          </p:cNvGrpSpPr>
          <p:nvPr/>
        </p:nvGrpSpPr>
        <p:grpSpPr bwMode="auto">
          <a:xfrm>
            <a:off x="3454400" y="1319213"/>
            <a:ext cx="1112838" cy="1000125"/>
            <a:chOff x="370" y="1819"/>
            <a:chExt cx="696" cy="627"/>
          </a:xfrm>
        </p:grpSpPr>
        <p:sp>
          <p:nvSpPr>
            <p:cNvPr id="38944" name="AutoShape 125"/>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8945" name="Group 126"/>
            <p:cNvGrpSpPr>
              <a:grpSpLocks/>
            </p:cNvGrpSpPr>
            <p:nvPr/>
          </p:nvGrpSpPr>
          <p:grpSpPr bwMode="auto">
            <a:xfrm>
              <a:off x="760" y="2101"/>
              <a:ext cx="306" cy="345"/>
              <a:chOff x="2768" y="2267"/>
              <a:chExt cx="624" cy="704"/>
            </a:xfrm>
          </p:grpSpPr>
          <p:sp>
            <p:nvSpPr>
              <p:cNvPr id="38946" name="AutoShape 127"/>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7" name="Freeform 128"/>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8948" name="Freeform 129"/>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38949" name="Group 130"/>
              <p:cNvGrpSpPr>
                <a:grpSpLocks/>
              </p:cNvGrpSpPr>
              <p:nvPr/>
            </p:nvGrpSpPr>
            <p:grpSpPr bwMode="auto">
              <a:xfrm>
                <a:off x="3146" y="2616"/>
                <a:ext cx="233" cy="342"/>
                <a:chOff x="2784" y="3210"/>
                <a:chExt cx="523" cy="772"/>
              </a:xfrm>
            </p:grpSpPr>
            <p:sp>
              <p:nvSpPr>
                <p:cNvPr id="38950" name="AutoShape 131"/>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8951" name="AutoShape 132"/>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8952" name="AutoShape 133"/>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8953" name="Oval 134"/>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38938" name="Group 135"/>
          <p:cNvGrpSpPr>
            <a:grpSpLocks/>
          </p:cNvGrpSpPr>
          <p:nvPr/>
        </p:nvGrpSpPr>
        <p:grpSpPr bwMode="auto">
          <a:xfrm>
            <a:off x="944563" y="1339850"/>
            <a:ext cx="901700" cy="823913"/>
            <a:chOff x="3878" y="2001"/>
            <a:chExt cx="548" cy="500"/>
          </a:xfrm>
        </p:grpSpPr>
        <p:sp>
          <p:nvSpPr>
            <p:cNvPr id="38939" name="AutoShape 136"/>
            <p:cNvSpPr>
              <a:spLocks noChangeArrowheads="1"/>
            </p:cNvSpPr>
            <p:nvPr/>
          </p:nvSpPr>
          <p:spPr bwMode="auto">
            <a:xfrm>
              <a:off x="3878" y="2001"/>
              <a:ext cx="490" cy="50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8940" name="Group 137"/>
            <p:cNvGrpSpPr>
              <a:grpSpLocks/>
            </p:cNvGrpSpPr>
            <p:nvPr/>
          </p:nvGrpSpPr>
          <p:grpSpPr bwMode="auto">
            <a:xfrm rot="1653103">
              <a:off x="4205" y="2261"/>
              <a:ext cx="221" cy="219"/>
              <a:chOff x="2064" y="3278"/>
              <a:chExt cx="500" cy="495"/>
            </a:xfrm>
          </p:grpSpPr>
          <p:sp>
            <p:nvSpPr>
              <p:cNvPr id="38941" name="Rectangle 138"/>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38942" name="Rectangle 139"/>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38943" name="AutoShape 140"/>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Lesson outline</a:t>
            </a:r>
          </a:p>
        </p:txBody>
      </p:sp>
      <p:sp>
        <p:nvSpPr>
          <p:cNvPr id="39939"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Producers and producer codes</a:t>
            </a:r>
          </a:p>
          <a:p>
            <a:pPr>
              <a:lnSpc>
                <a:spcPct val="150000"/>
              </a:lnSpc>
              <a:buFont typeface="Arial" charset="0"/>
              <a:buChar char="•"/>
            </a:pPr>
            <a:r>
              <a:rPr lang="en-US" sz="2800" smtClean="0">
                <a:solidFill>
                  <a:srgbClr val="C0C0C0"/>
                </a:solidFill>
              </a:rPr>
              <a:t>Users, groups, and organizations</a:t>
            </a:r>
          </a:p>
          <a:p>
            <a:pPr>
              <a:lnSpc>
                <a:spcPct val="150000"/>
              </a:lnSpc>
              <a:buFont typeface="Arial" charset="0"/>
              <a:buChar char="•"/>
            </a:pPr>
            <a:r>
              <a:rPr lang="en-US" sz="2800" smtClean="0">
                <a:solidFill>
                  <a:srgbClr val="C0C0C0"/>
                </a:solidFill>
              </a:rPr>
              <a:t>Working with users, groups, producer codes and organizations</a:t>
            </a:r>
          </a:p>
          <a:p>
            <a:pPr>
              <a:lnSpc>
                <a:spcPct val="150000"/>
              </a:lnSpc>
              <a:buFont typeface="Arial" charset="0"/>
              <a:buChar char="•"/>
            </a:pPr>
            <a:r>
              <a:rPr lang="en-US" sz="2800" smtClean="0">
                <a:solidFill>
                  <a:srgbClr val="C0C0C0"/>
                </a:solidFill>
              </a:rPr>
              <a:t>Permissions and roles</a:t>
            </a:r>
          </a:p>
          <a:p>
            <a:pPr>
              <a:lnSpc>
                <a:spcPct val="150000"/>
              </a:lnSpc>
              <a:buFont typeface="Arial" charset="0"/>
              <a:buChar char="•"/>
            </a:pPr>
            <a:r>
              <a:rPr lang="en-US" sz="2800" smtClean="0"/>
              <a:t>Grant permissions and assign roles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Managing roles</a:t>
            </a:r>
          </a:p>
        </p:txBody>
      </p:sp>
      <p:sp>
        <p:nvSpPr>
          <p:cNvPr id="40963" name="Rectangle 3"/>
          <p:cNvSpPr>
            <a:spLocks noGrp="1" noChangeArrowheads="1"/>
          </p:cNvSpPr>
          <p:nvPr>
            <p:ph idx="1"/>
          </p:nvPr>
        </p:nvSpPr>
        <p:spPr>
          <a:xfrm>
            <a:off x="504825" y="838200"/>
            <a:ext cx="8318500" cy="5029200"/>
          </a:xfrm>
        </p:spPr>
        <p:txBody>
          <a:bodyPr/>
          <a:lstStyle/>
          <a:p>
            <a:pPr>
              <a:buFont typeface="Arial" charset="0"/>
              <a:buChar char="•"/>
            </a:pPr>
            <a:r>
              <a:rPr lang="en-US" b="1" dirty="0" smtClean="0"/>
              <a:t>Administration </a:t>
            </a:r>
            <a:r>
              <a:rPr lang="en-US" dirty="0" smtClean="0"/>
              <a:t>tab </a:t>
            </a:r>
            <a:r>
              <a:rPr lang="en-US" dirty="0" smtClean="0">
                <a:sym typeface="Wingdings" pitchFamily="2" charset="2"/>
              </a:rPr>
              <a:t> </a:t>
            </a:r>
            <a:r>
              <a:rPr lang="en-US" b="1" dirty="0" smtClean="0">
                <a:sym typeface="Wingdings" pitchFamily="2" charset="2"/>
              </a:rPr>
              <a:t>Users &amp; Security </a:t>
            </a:r>
            <a:r>
              <a:rPr lang="en-US" dirty="0" smtClean="0">
                <a:sym typeface="Wingdings" pitchFamily="2" charset="2"/>
              </a:rPr>
              <a:t> </a:t>
            </a:r>
            <a:r>
              <a:rPr lang="en-US" b="1" dirty="0" smtClean="0">
                <a:sym typeface="Wingdings" pitchFamily="2" charset="2"/>
              </a:rPr>
              <a:t>Roles</a:t>
            </a:r>
            <a:endParaRPr lang="en-US" b="1" dirty="0" smtClean="0"/>
          </a:p>
          <a:p>
            <a:pPr>
              <a:buFont typeface="Arial" charset="0"/>
              <a:buChar char="•"/>
            </a:pPr>
            <a:endParaRPr lang="en-US" dirty="0"/>
          </a:p>
          <a:p>
            <a:pPr>
              <a:buFont typeface="Arial" charset="0"/>
              <a:buChar char="•"/>
            </a:pPr>
            <a:endParaRPr lang="en-US" dirty="0" smtClean="0"/>
          </a:p>
          <a:p>
            <a:pPr>
              <a:buFont typeface="Arial" charset="0"/>
              <a:buChar char="•"/>
            </a:pPr>
            <a:endParaRPr lang="en-US" dirty="0"/>
          </a:p>
          <a:p>
            <a:pPr>
              <a:buFont typeface="Arial" charset="0"/>
              <a:buChar char="•"/>
            </a:pPr>
            <a:endParaRPr lang="en-US" dirty="0" smtClean="0"/>
          </a:p>
          <a:p>
            <a:pPr>
              <a:buFont typeface="Arial" charset="0"/>
              <a:buChar char="•"/>
            </a:pPr>
            <a:endParaRPr lang="en-US" dirty="0"/>
          </a:p>
          <a:p>
            <a:pPr>
              <a:buFont typeface="Arial" charset="0"/>
              <a:buChar char="•"/>
            </a:pPr>
            <a:r>
              <a:rPr lang="en-US" dirty="0" smtClean="0"/>
              <a:t>Accessing the Roles list view requires the "Manage Roles" permission that determines whether a user can edit/create roles</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59694"/>
            <a:ext cx="8462497" cy="24312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 Box 6"/>
          <p:cNvSpPr txBox="1">
            <a:spLocks noChangeArrowheads="1"/>
          </p:cNvSpPr>
          <p:nvPr/>
        </p:nvSpPr>
        <p:spPr bwMode="auto">
          <a:xfrm>
            <a:off x="4110038" y="1531937"/>
            <a:ext cx="2235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C00000"/>
                </a:solidFill>
              </a:rPr>
              <a:t>Roles can be filtered</a:t>
            </a:r>
          </a:p>
        </p:txBody>
      </p:sp>
      <p:sp>
        <p:nvSpPr>
          <p:cNvPr id="11" name="AutoShape 7"/>
          <p:cNvSpPr>
            <a:spLocks noChangeArrowheads="1"/>
          </p:cNvSpPr>
          <p:nvPr/>
        </p:nvSpPr>
        <p:spPr bwMode="auto">
          <a:xfrm>
            <a:off x="2800350" y="2048669"/>
            <a:ext cx="2085975" cy="1104106"/>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ounded Rectangle 1"/>
          <p:cNvSpPr/>
          <p:nvPr/>
        </p:nvSpPr>
        <p:spPr bwMode="auto">
          <a:xfrm>
            <a:off x="5010150" y="2048669"/>
            <a:ext cx="847725" cy="27543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title"/>
          </p:nvPr>
        </p:nvSpPr>
        <p:spPr/>
        <p:txBody>
          <a:bodyPr/>
          <a:lstStyle/>
          <a:p>
            <a:pPr eaLnBrk="1" hangingPunct="1"/>
            <a:r>
              <a:rPr lang="en-US" smtClean="0"/>
              <a:t>Modifying permissions in a role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44" y="792163"/>
            <a:ext cx="5530056" cy="219529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721" y="1666875"/>
            <a:ext cx="5758891" cy="47376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 name="AutoShape 5"/>
          <p:cNvSpPr>
            <a:spLocks noChangeArrowheads="1"/>
          </p:cNvSpPr>
          <p:nvPr/>
        </p:nvSpPr>
        <p:spPr bwMode="auto">
          <a:xfrm>
            <a:off x="947587" y="2101851"/>
            <a:ext cx="1182687" cy="244475"/>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5" name="Group 7"/>
          <p:cNvGrpSpPr>
            <a:grpSpLocks/>
          </p:cNvGrpSpPr>
          <p:nvPr/>
        </p:nvGrpSpPr>
        <p:grpSpPr bwMode="auto">
          <a:xfrm>
            <a:off x="7466013" y="2719388"/>
            <a:ext cx="855662" cy="1473200"/>
            <a:chOff x="2974" y="1863"/>
            <a:chExt cx="970" cy="1670"/>
          </a:xfrm>
        </p:grpSpPr>
        <p:grpSp>
          <p:nvGrpSpPr>
            <p:cNvPr id="46" name="Group 8"/>
            <p:cNvGrpSpPr>
              <a:grpSpLocks/>
            </p:cNvGrpSpPr>
            <p:nvPr/>
          </p:nvGrpSpPr>
          <p:grpSpPr bwMode="auto">
            <a:xfrm rot="-1860773">
              <a:off x="3370" y="2228"/>
              <a:ext cx="574" cy="1221"/>
              <a:chOff x="2702" y="903"/>
              <a:chExt cx="1477" cy="3141"/>
            </a:xfrm>
          </p:grpSpPr>
          <p:sp>
            <p:nvSpPr>
              <p:cNvPr id="59" name="Freeform 9"/>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0" name="Oval 10"/>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1" name="Oval 11"/>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62" name="Rectangle 12"/>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47" name="Group 13"/>
            <p:cNvGrpSpPr>
              <a:grpSpLocks/>
            </p:cNvGrpSpPr>
            <p:nvPr/>
          </p:nvGrpSpPr>
          <p:grpSpPr bwMode="auto">
            <a:xfrm rot="962870">
              <a:off x="2974" y="2299"/>
              <a:ext cx="696" cy="1168"/>
              <a:chOff x="2707" y="1713"/>
              <a:chExt cx="1038" cy="1741"/>
            </a:xfrm>
          </p:grpSpPr>
          <p:sp>
            <p:nvSpPr>
              <p:cNvPr id="54" name="Freeform 14"/>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55" name="AutoShape 15"/>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6" name="AutoShape 16"/>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7" name="AutoShape 17"/>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58" name="Rectangle 18"/>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48" name="Group 19"/>
            <p:cNvGrpSpPr>
              <a:grpSpLocks/>
            </p:cNvGrpSpPr>
            <p:nvPr/>
          </p:nvGrpSpPr>
          <p:grpSpPr bwMode="auto">
            <a:xfrm>
              <a:off x="3006" y="2312"/>
              <a:ext cx="574" cy="1221"/>
              <a:chOff x="2702" y="903"/>
              <a:chExt cx="1477" cy="3141"/>
            </a:xfrm>
          </p:grpSpPr>
          <p:sp>
            <p:nvSpPr>
              <p:cNvPr id="50" name="Freeform 20"/>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1" name="Oval 2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2" name="Oval 22"/>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53" name="Rectangle 2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9" name="Freeform 24"/>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grpSp>
        <p:nvGrpSpPr>
          <p:cNvPr id="63" name="Group 25"/>
          <p:cNvGrpSpPr>
            <a:grpSpLocks/>
          </p:cNvGrpSpPr>
          <p:nvPr/>
        </p:nvGrpSpPr>
        <p:grpSpPr bwMode="auto">
          <a:xfrm rot="5931751" flipV="1">
            <a:off x="2493963" y="5495925"/>
            <a:ext cx="225425" cy="479425"/>
            <a:chOff x="2702" y="903"/>
            <a:chExt cx="1477" cy="3141"/>
          </a:xfrm>
        </p:grpSpPr>
        <p:sp>
          <p:nvSpPr>
            <p:cNvPr id="64" name="Freeform 26"/>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5" name="Oval 2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6" name="Oval 2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67" name="Rectangle 2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68" name="Group 30"/>
          <p:cNvGrpSpPr>
            <a:grpSpLocks/>
          </p:cNvGrpSpPr>
          <p:nvPr/>
        </p:nvGrpSpPr>
        <p:grpSpPr bwMode="auto">
          <a:xfrm rot="5931751" flipV="1">
            <a:off x="2493963" y="5749925"/>
            <a:ext cx="225425" cy="479425"/>
            <a:chOff x="2702" y="903"/>
            <a:chExt cx="1477" cy="3141"/>
          </a:xfrm>
        </p:grpSpPr>
        <p:sp>
          <p:nvSpPr>
            <p:cNvPr id="69" name="Freeform 31"/>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0" name="Oval 3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1" name="Oval 3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72" name="Rectangle 3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73" name="Group 40"/>
          <p:cNvGrpSpPr>
            <a:grpSpLocks/>
          </p:cNvGrpSpPr>
          <p:nvPr/>
        </p:nvGrpSpPr>
        <p:grpSpPr bwMode="auto">
          <a:xfrm rot="5931751" flipV="1">
            <a:off x="2493963" y="6027738"/>
            <a:ext cx="225425" cy="479425"/>
            <a:chOff x="2702" y="903"/>
            <a:chExt cx="1477" cy="3141"/>
          </a:xfrm>
        </p:grpSpPr>
        <p:sp>
          <p:nvSpPr>
            <p:cNvPr id="74" name="Freeform 41"/>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5" name="Oval 4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6" name="Oval 4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77" name="Rectangle 4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78" name="Line 61"/>
          <p:cNvSpPr>
            <a:spLocks noChangeShapeType="1"/>
          </p:cNvSpPr>
          <p:nvPr/>
        </p:nvSpPr>
        <p:spPr bwMode="auto">
          <a:xfrm flipV="1">
            <a:off x="2035024" y="2000250"/>
            <a:ext cx="768697" cy="349251"/>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extBox 1"/>
          <p:cNvSpPr txBox="1"/>
          <p:nvPr/>
        </p:nvSpPr>
        <p:spPr>
          <a:xfrm>
            <a:off x="691428" y="4352896"/>
            <a:ext cx="2051023" cy="707886"/>
          </a:xfrm>
          <a:prstGeom prst="rect">
            <a:avLst/>
          </a:prstGeom>
          <a:noFill/>
        </p:spPr>
        <p:txBody>
          <a:bodyPr wrap="square" rtlCol="0">
            <a:spAutoFit/>
          </a:bodyPr>
          <a:lstStyle/>
          <a:p>
            <a:r>
              <a:rPr lang="en-US" dirty="0" smtClean="0">
                <a:solidFill>
                  <a:srgbClr val="D33941"/>
                </a:solidFill>
                <a:latin typeface="Calibri" pitchFamily="34" charset="0"/>
                <a:cs typeface="Calibri" pitchFamily="34" charset="0"/>
              </a:rPr>
              <a:t>Permission list is filtered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p:txBody>
          <a:bodyPr/>
          <a:lstStyle/>
          <a:p>
            <a:pPr eaLnBrk="1" hangingPunct="1"/>
            <a:r>
              <a:rPr lang="en-US" smtClean="0"/>
              <a:t>Modifying roles for a user</a:t>
            </a:r>
          </a:p>
        </p:txBody>
      </p:sp>
      <p:sp>
        <p:nvSpPr>
          <p:cNvPr id="47" name="Rectangle 4"/>
          <p:cNvSpPr txBox="1">
            <a:spLocks noChangeArrowheads="1"/>
          </p:cNvSpPr>
          <p:nvPr/>
        </p:nvSpPr>
        <p:spPr bwMode="auto">
          <a:xfrm>
            <a:off x="6480175" y="1962944"/>
            <a:ext cx="2511425" cy="371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smtClean="0"/>
              <a:t>A user can be given one or many roles </a:t>
            </a:r>
            <a:br>
              <a:rPr lang="en-US" b="0" kern="0" smtClean="0"/>
            </a:br>
            <a:r>
              <a:rPr lang="en-US" b="0" kern="0" smtClean="0"/>
              <a:t>using the Roles list in the Roles drop-down list</a:t>
            </a:r>
            <a:endParaRPr lang="en-US" b="0" kern="0" dirty="0" smtClean="0"/>
          </a:p>
        </p:txBody>
      </p:sp>
      <p:grpSp>
        <p:nvGrpSpPr>
          <p:cNvPr id="48" name="Group 5"/>
          <p:cNvGrpSpPr>
            <a:grpSpLocks/>
          </p:cNvGrpSpPr>
          <p:nvPr/>
        </p:nvGrpSpPr>
        <p:grpSpPr bwMode="auto">
          <a:xfrm>
            <a:off x="6761163" y="438150"/>
            <a:ext cx="904875" cy="1270000"/>
            <a:chOff x="3870" y="2092"/>
            <a:chExt cx="570" cy="800"/>
          </a:xfrm>
        </p:grpSpPr>
        <p:sp>
          <p:nvSpPr>
            <p:cNvPr id="49" name="Line 6"/>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7"/>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AutoShape 8"/>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52" name="Freeform 9"/>
            <p:cNvSpPr>
              <a:spLocks/>
            </p:cNvSpPr>
            <p:nvPr/>
          </p:nvSpPr>
          <p:spPr bwMode="auto">
            <a:xfrm>
              <a:off x="4114" y="2691"/>
              <a:ext cx="97" cy="201"/>
            </a:xfrm>
            <a:custGeom>
              <a:avLst/>
              <a:gdLst>
                <a:gd name="T0" fmla="*/ 760 w 75"/>
                <a:gd name="T1" fmla="*/ 76 h 156"/>
                <a:gd name="T2" fmla="*/ 0 w 75"/>
                <a:gd name="T3" fmla="*/ 3078 h 156"/>
                <a:gd name="T4" fmla="*/ 1099 w 75"/>
                <a:gd name="T5" fmla="*/ 4207 h 156"/>
                <a:gd name="T6" fmla="*/ 2126 w 75"/>
                <a:gd name="T7" fmla="*/ 3078 h 156"/>
                <a:gd name="T8" fmla="*/ 1344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53" name="AutoShape 10"/>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pic>
        <p:nvPicPr>
          <p:cNvPr id="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485" y="758934"/>
            <a:ext cx="5664076" cy="551804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55" name="Group 11"/>
          <p:cNvGrpSpPr>
            <a:grpSpLocks/>
          </p:cNvGrpSpPr>
          <p:nvPr/>
        </p:nvGrpSpPr>
        <p:grpSpPr bwMode="auto">
          <a:xfrm rot="4844135" flipH="1">
            <a:off x="366845" y="2297421"/>
            <a:ext cx="460255" cy="793669"/>
            <a:chOff x="2974" y="1863"/>
            <a:chExt cx="970" cy="1670"/>
          </a:xfrm>
        </p:grpSpPr>
        <p:grpSp>
          <p:nvGrpSpPr>
            <p:cNvPr id="56" name="Group 12"/>
            <p:cNvGrpSpPr>
              <a:grpSpLocks/>
            </p:cNvGrpSpPr>
            <p:nvPr/>
          </p:nvGrpSpPr>
          <p:grpSpPr bwMode="auto">
            <a:xfrm rot="-1860773">
              <a:off x="3370" y="2228"/>
              <a:ext cx="574" cy="1221"/>
              <a:chOff x="2702" y="903"/>
              <a:chExt cx="1477" cy="3141"/>
            </a:xfrm>
          </p:grpSpPr>
          <p:sp>
            <p:nvSpPr>
              <p:cNvPr id="69" name="Freeform 13"/>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0" name="Oval 1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1" name="Oval 1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72" name="Rectangle 1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57" name="Group 17"/>
            <p:cNvGrpSpPr>
              <a:grpSpLocks/>
            </p:cNvGrpSpPr>
            <p:nvPr/>
          </p:nvGrpSpPr>
          <p:grpSpPr bwMode="auto">
            <a:xfrm rot="962870">
              <a:off x="2974" y="2299"/>
              <a:ext cx="696" cy="1168"/>
              <a:chOff x="2707" y="1713"/>
              <a:chExt cx="1038" cy="1741"/>
            </a:xfrm>
          </p:grpSpPr>
          <p:sp>
            <p:nvSpPr>
              <p:cNvPr id="64" name="Freeform 18"/>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65" name="AutoShape 19"/>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6" name="AutoShape 20"/>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7" name="AutoShape 21"/>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68" name="Rectangle 22"/>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58" name="Group 23"/>
            <p:cNvGrpSpPr>
              <a:grpSpLocks/>
            </p:cNvGrpSpPr>
            <p:nvPr/>
          </p:nvGrpSpPr>
          <p:grpSpPr bwMode="auto">
            <a:xfrm>
              <a:off x="3006" y="2312"/>
              <a:ext cx="574" cy="1221"/>
              <a:chOff x="2702" y="903"/>
              <a:chExt cx="1477" cy="3141"/>
            </a:xfrm>
          </p:grpSpPr>
          <p:sp>
            <p:nvSpPr>
              <p:cNvPr id="60" name="Freeform 24"/>
              <p:cNvSpPr>
                <a:spLocks/>
              </p:cNvSpPr>
              <p:nvPr/>
            </p:nvSpPr>
            <p:spPr bwMode="auto">
              <a:xfrm>
                <a:off x="2702" y="903"/>
                <a:ext cx="1477" cy="3139"/>
              </a:xfrm>
              <a:custGeom>
                <a:avLst/>
                <a:gdLst>
                  <a:gd name="T0" fmla="*/ 581824 w 789"/>
                  <a:gd name="T1" fmla="*/ 2493390 h 1677"/>
                  <a:gd name="T2" fmla="*/ 333424 w 789"/>
                  <a:gd name="T3" fmla="*/ 2295693 h 1677"/>
                  <a:gd name="T4" fmla="*/ 155310 w 789"/>
                  <a:gd name="T5" fmla="*/ 2014012 h 1677"/>
                  <a:gd name="T6" fmla="*/ 11015 w 789"/>
                  <a:gd name="T7" fmla="*/ 1620587 h 1677"/>
                  <a:gd name="T8" fmla="*/ 0 w 789"/>
                  <a:gd name="T9" fmla="*/ 1246889 h 1677"/>
                  <a:gd name="T10" fmla="*/ 82965 w 789"/>
                  <a:gd name="T11" fmla="*/ 882866 h 1677"/>
                  <a:gd name="T12" fmla="*/ 290739 w 789"/>
                  <a:gd name="T13" fmla="*/ 508872 h 1677"/>
                  <a:gd name="T14" fmla="*/ 603567 w 789"/>
                  <a:gd name="T15" fmla="*/ 238044 h 1677"/>
                  <a:gd name="T16" fmla="*/ 915259 w 789"/>
                  <a:gd name="T17" fmla="*/ 82836 h 1677"/>
                  <a:gd name="T18" fmla="*/ 1259420 w 789"/>
                  <a:gd name="T19" fmla="*/ 0 h 1677"/>
                  <a:gd name="T20" fmla="*/ 1570214 w 789"/>
                  <a:gd name="T21" fmla="*/ 0 h 1677"/>
                  <a:gd name="T22" fmla="*/ 2007226 w 789"/>
                  <a:gd name="T23" fmla="*/ 135174 h 1677"/>
                  <a:gd name="T24" fmla="*/ 2309045 w 789"/>
                  <a:gd name="T25" fmla="*/ 364659 h 1677"/>
                  <a:gd name="T26" fmla="*/ 2548417 w 789"/>
                  <a:gd name="T27" fmla="*/ 685625 h 1677"/>
                  <a:gd name="T28" fmla="*/ 2684295 w 789"/>
                  <a:gd name="T29" fmla="*/ 986398 h 1677"/>
                  <a:gd name="T30" fmla="*/ 2735370 w 789"/>
                  <a:gd name="T31" fmla="*/ 1413375 h 1677"/>
                  <a:gd name="T32" fmla="*/ 2663053 w 789"/>
                  <a:gd name="T33" fmla="*/ 1838688 h 1677"/>
                  <a:gd name="T34" fmla="*/ 2392908 w 789"/>
                  <a:gd name="T35" fmla="*/ 2284791 h 1677"/>
                  <a:gd name="T36" fmla="*/ 2100152 w 789"/>
                  <a:gd name="T37" fmla="*/ 2545815 h 1677"/>
                  <a:gd name="T38" fmla="*/ 1716487 w 789"/>
                  <a:gd name="T39" fmla="*/ 2660360 h 1677"/>
                  <a:gd name="T40" fmla="*/ 1726561 w 789"/>
                  <a:gd name="T41" fmla="*/ 2847294 h 1677"/>
                  <a:gd name="T42" fmla="*/ 1497699 w 789"/>
                  <a:gd name="T43" fmla="*/ 2991387 h 1677"/>
                  <a:gd name="T44" fmla="*/ 1455358 w 789"/>
                  <a:gd name="T45" fmla="*/ 3375604 h 1677"/>
                  <a:gd name="T46" fmla="*/ 1227737 w 789"/>
                  <a:gd name="T47" fmla="*/ 3521878 h 1677"/>
                  <a:gd name="T48" fmla="*/ 1195953 w 789"/>
                  <a:gd name="T49" fmla="*/ 3749304 h 1677"/>
                  <a:gd name="T50" fmla="*/ 977671 w 789"/>
                  <a:gd name="T51" fmla="*/ 3895660 h 1677"/>
                  <a:gd name="T52" fmla="*/ 934984 w 789"/>
                  <a:gd name="T53" fmla="*/ 4071324 h 1677"/>
                  <a:gd name="T54" fmla="*/ 1092323 w 789"/>
                  <a:gd name="T55" fmla="*/ 4280001 h 1677"/>
                  <a:gd name="T56" fmla="*/ 1040594 w 789"/>
                  <a:gd name="T57" fmla="*/ 4705417 h 1677"/>
                  <a:gd name="T58" fmla="*/ 822361 w 789"/>
                  <a:gd name="T59" fmla="*/ 4850008 h 1677"/>
                  <a:gd name="T60" fmla="*/ 800057 w 789"/>
                  <a:gd name="T61" fmla="*/ 5058921 h 1677"/>
                  <a:gd name="T62" fmla="*/ 934984 w 789"/>
                  <a:gd name="T63" fmla="*/ 5225566 h 1677"/>
                  <a:gd name="T64" fmla="*/ 925999 w 789"/>
                  <a:gd name="T65" fmla="*/ 5463599 h 1677"/>
                  <a:gd name="T66" fmla="*/ 529597 w 789"/>
                  <a:gd name="T67" fmla="*/ 5806851 h 1677"/>
                  <a:gd name="T68" fmla="*/ 310805 w 789"/>
                  <a:gd name="T69" fmla="*/ 5775249 h 1677"/>
                  <a:gd name="T70" fmla="*/ 114652 w 789"/>
                  <a:gd name="T71" fmla="*/ 5516086 h 1677"/>
                  <a:gd name="T72" fmla="*/ 581824 w 789"/>
                  <a:gd name="T73" fmla="*/ 249339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1" name="Oval 25"/>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2" name="Oval 26"/>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63" name="Rectangle 27"/>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59" name="Freeform 28"/>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73" name="AutoShape 48"/>
          <p:cNvSpPr>
            <a:spLocks noChangeArrowheads="1"/>
          </p:cNvSpPr>
          <p:nvPr/>
        </p:nvSpPr>
        <p:spPr bwMode="auto">
          <a:xfrm>
            <a:off x="706674" y="1958975"/>
            <a:ext cx="1245951" cy="34290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Security in PolicyCenter</a:t>
            </a:r>
          </a:p>
        </p:txBody>
      </p:sp>
      <p:sp>
        <p:nvSpPr>
          <p:cNvPr id="6147" name="Rectangle 3"/>
          <p:cNvSpPr>
            <a:spLocks noGrp="1" noChangeArrowheads="1"/>
          </p:cNvSpPr>
          <p:nvPr>
            <p:ph idx="1"/>
          </p:nvPr>
        </p:nvSpPr>
        <p:spPr/>
        <p:txBody>
          <a:bodyPr/>
          <a:lstStyle/>
          <a:p>
            <a:pPr>
              <a:buFont typeface="Arial" charset="0"/>
              <a:buChar char="•"/>
            </a:pPr>
            <a:r>
              <a:rPr lang="en-US" smtClean="0"/>
              <a:t>Security is provided using:</a:t>
            </a:r>
          </a:p>
          <a:p>
            <a:pPr lvl="1"/>
            <a:endParaRPr lang="en-US" smtClean="0"/>
          </a:p>
          <a:p>
            <a:pPr lvl="1"/>
            <a:endParaRPr lang="en-US" smtClean="0"/>
          </a:p>
          <a:p>
            <a:pPr lvl="1"/>
            <a:endParaRPr lang="en-US" smtClean="0"/>
          </a:p>
          <a:p>
            <a:pPr>
              <a:buFont typeface="Arial" charset="0"/>
              <a:buChar char="•"/>
            </a:pPr>
            <a:endParaRPr lang="en-US" smtClean="0"/>
          </a:p>
          <a:p>
            <a:pPr>
              <a:buFont typeface="Arial" charset="0"/>
              <a:buChar char="•"/>
            </a:pPr>
            <a:r>
              <a:rPr lang="en-US" smtClean="0"/>
              <a:t>A user </a:t>
            </a:r>
            <a:r>
              <a:rPr lang="en-US" b="1" i="1" smtClean="0"/>
              <a:t>must</a:t>
            </a:r>
            <a:r>
              <a:rPr lang="en-US" smtClean="0"/>
              <a:t> be assigned a role with the appropriate permissions</a:t>
            </a:r>
          </a:p>
          <a:p>
            <a:pPr>
              <a:buFont typeface="Arial" charset="0"/>
              <a:buChar char="•"/>
            </a:pPr>
            <a:r>
              <a:rPr lang="en-US" smtClean="0"/>
              <a:t>In the base configuration, the </a:t>
            </a:r>
            <a:r>
              <a:rPr lang="en-US" b="1" smtClean="0"/>
              <a:t>Superuser</a:t>
            </a:r>
            <a:r>
              <a:rPr lang="en-US" smtClean="0"/>
              <a:t> role: </a:t>
            </a:r>
          </a:p>
          <a:p>
            <a:pPr lvl="1"/>
            <a:r>
              <a:rPr lang="en-US" smtClean="0"/>
              <a:t>is granted all permissions and</a:t>
            </a:r>
          </a:p>
          <a:p>
            <a:pPr lvl="1"/>
            <a:r>
              <a:rPr lang="en-US" smtClean="0"/>
              <a:t>is responsible for granting permissions to other roles</a:t>
            </a:r>
          </a:p>
        </p:txBody>
      </p:sp>
      <p:grpSp>
        <p:nvGrpSpPr>
          <p:cNvPr id="6148" name="Group 4"/>
          <p:cNvGrpSpPr>
            <a:grpSpLocks/>
          </p:cNvGrpSpPr>
          <p:nvPr/>
        </p:nvGrpSpPr>
        <p:grpSpPr bwMode="auto">
          <a:xfrm rot="-405483">
            <a:off x="1201738" y="1881188"/>
            <a:ext cx="730250" cy="1125537"/>
            <a:chOff x="2974" y="1863"/>
            <a:chExt cx="970" cy="1670"/>
          </a:xfrm>
        </p:grpSpPr>
        <p:grpSp>
          <p:nvGrpSpPr>
            <p:cNvPr id="6164" name="Group 5"/>
            <p:cNvGrpSpPr>
              <a:grpSpLocks/>
            </p:cNvGrpSpPr>
            <p:nvPr/>
          </p:nvGrpSpPr>
          <p:grpSpPr bwMode="auto">
            <a:xfrm rot="-1860773">
              <a:off x="3370" y="2228"/>
              <a:ext cx="574" cy="1221"/>
              <a:chOff x="2702" y="903"/>
              <a:chExt cx="1477" cy="3141"/>
            </a:xfrm>
          </p:grpSpPr>
          <p:sp>
            <p:nvSpPr>
              <p:cNvPr id="6177" name="Freeform 6"/>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178"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179"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6180"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6165" name="Group 10"/>
            <p:cNvGrpSpPr>
              <a:grpSpLocks/>
            </p:cNvGrpSpPr>
            <p:nvPr/>
          </p:nvGrpSpPr>
          <p:grpSpPr bwMode="auto">
            <a:xfrm rot="962870">
              <a:off x="2974" y="2299"/>
              <a:ext cx="696" cy="1168"/>
              <a:chOff x="2707" y="1713"/>
              <a:chExt cx="1038" cy="1741"/>
            </a:xfrm>
          </p:grpSpPr>
          <p:sp>
            <p:nvSpPr>
              <p:cNvPr id="6172" name="Freeform 11"/>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6173" name="AutoShape 12"/>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74" name="AutoShape 13"/>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75" name="AutoShape 14"/>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6176" name="Rectangle 15"/>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6166" name="Group 16"/>
            <p:cNvGrpSpPr>
              <a:grpSpLocks/>
            </p:cNvGrpSpPr>
            <p:nvPr/>
          </p:nvGrpSpPr>
          <p:grpSpPr bwMode="auto">
            <a:xfrm>
              <a:off x="3006" y="2312"/>
              <a:ext cx="574" cy="1221"/>
              <a:chOff x="2702" y="903"/>
              <a:chExt cx="1477" cy="3141"/>
            </a:xfrm>
          </p:grpSpPr>
          <p:sp>
            <p:nvSpPr>
              <p:cNvPr id="6168" name="Freeform 17"/>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169" name="Oval 1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170" name="Oval 19"/>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6171" name="Rectangle 2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6167" name="Freeform 21"/>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grpSp>
      <p:grpSp>
        <p:nvGrpSpPr>
          <p:cNvPr id="6149" name="Group 22"/>
          <p:cNvGrpSpPr>
            <a:grpSpLocks/>
          </p:cNvGrpSpPr>
          <p:nvPr/>
        </p:nvGrpSpPr>
        <p:grpSpPr bwMode="auto">
          <a:xfrm>
            <a:off x="6181725" y="2079625"/>
            <a:ext cx="728663" cy="703263"/>
            <a:chOff x="1794" y="2016"/>
            <a:chExt cx="459" cy="443"/>
          </a:xfrm>
        </p:grpSpPr>
        <p:grpSp>
          <p:nvGrpSpPr>
            <p:cNvPr id="6158" name="Group 23"/>
            <p:cNvGrpSpPr>
              <a:grpSpLocks/>
            </p:cNvGrpSpPr>
            <p:nvPr/>
          </p:nvGrpSpPr>
          <p:grpSpPr bwMode="auto">
            <a:xfrm>
              <a:off x="1794" y="2016"/>
              <a:ext cx="355" cy="230"/>
              <a:chOff x="4831" y="3072"/>
              <a:chExt cx="355" cy="230"/>
            </a:xfrm>
          </p:grpSpPr>
          <p:sp>
            <p:nvSpPr>
              <p:cNvPr id="6162" name="Rectangle 24"/>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6163" name="Text Box 25"/>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grpSp>
          <p:nvGrpSpPr>
            <p:cNvPr id="6159" name="Group 26"/>
            <p:cNvGrpSpPr>
              <a:grpSpLocks/>
            </p:cNvGrpSpPr>
            <p:nvPr/>
          </p:nvGrpSpPr>
          <p:grpSpPr bwMode="auto">
            <a:xfrm>
              <a:off x="1898" y="2229"/>
              <a:ext cx="355" cy="230"/>
              <a:chOff x="4935" y="3285"/>
              <a:chExt cx="355" cy="230"/>
            </a:xfrm>
          </p:grpSpPr>
          <p:sp>
            <p:nvSpPr>
              <p:cNvPr id="6160" name="Rectangle 27"/>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6161" name="Text Box 28"/>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002</a:t>
                </a:r>
              </a:p>
            </p:txBody>
          </p:sp>
        </p:grpSp>
      </p:grpSp>
      <p:grpSp>
        <p:nvGrpSpPr>
          <p:cNvPr id="6150" name="Group 29"/>
          <p:cNvGrpSpPr>
            <a:grpSpLocks/>
          </p:cNvGrpSpPr>
          <p:nvPr/>
        </p:nvGrpSpPr>
        <p:grpSpPr bwMode="auto">
          <a:xfrm rot="5931751" flipV="1">
            <a:off x="3733801" y="1874837"/>
            <a:ext cx="525462" cy="1116013"/>
            <a:chOff x="2702" y="903"/>
            <a:chExt cx="1477" cy="3141"/>
          </a:xfrm>
        </p:grpSpPr>
        <p:sp>
          <p:nvSpPr>
            <p:cNvPr id="6154" name="Freeform 30"/>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6155" name="Oval 3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156" name="Oval 3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6157" name="Rectangle 3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6151" name="Text Box 34"/>
          <p:cNvSpPr txBox="1">
            <a:spLocks noChangeArrowheads="1"/>
          </p:cNvSpPr>
          <p:nvPr/>
        </p:nvSpPr>
        <p:spPr bwMode="auto">
          <a:xfrm>
            <a:off x="3222625" y="1477963"/>
            <a:ext cx="1509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Permissions</a:t>
            </a:r>
          </a:p>
        </p:txBody>
      </p:sp>
      <p:sp>
        <p:nvSpPr>
          <p:cNvPr id="6152" name="Text Box 35"/>
          <p:cNvSpPr txBox="1">
            <a:spLocks noChangeArrowheads="1"/>
          </p:cNvSpPr>
          <p:nvPr/>
        </p:nvSpPr>
        <p:spPr bwMode="auto">
          <a:xfrm>
            <a:off x="1111250" y="1477963"/>
            <a:ext cx="550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Role</a:t>
            </a:r>
          </a:p>
        </p:txBody>
      </p:sp>
      <p:sp>
        <p:nvSpPr>
          <p:cNvPr id="6153" name="Text Box 36"/>
          <p:cNvSpPr txBox="1">
            <a:spLocks noChangeArrowheads="1"/>
          </p:cNvSpPr>
          <p:nvPr/>
        </p:nvSpPr>
        <p:spPr bwMode="auto">
          <a:xfrm>
            <a:off x="5737225" y="1477963"/>
            <a:ext cx="192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Producer codes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en-US" smtClean="0"/>
              <a:t> Lesson objectives review</a:t>
            </a:r>
          </a:p>
        </p:txBody>
      </p:sp>
      <p:sp>
        <p:nvSpPr>
          <p:cNvPr id="4403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community model in PolicyCenter</a:t>
            </a:r>
          </a:p>
          <a:p>
            <a:pPr lvl="1" eaLnBrk="1" hangingPunct="1"/>
            <a:r>
              <a:rPr lang="en-US" smtClean="0"/>
              <a:t>Explain the users, groups, producer codes, and organizations in PolicyCenter</a:t>
            </a:r>
          </a:p>
          <a:p>
            <a:pPr lvl="1" eaLnBrk="1" hangingPunct="1"/>
            <a:r>
              <a:rPr lang="en-US" smtClean="0"/>
              <a:t>Manage users, groups, producers codes, and organizations</a:t>
            </a:r>
          </a:p>
          <a:p>
            <a:pPr lvl="1" eaLnBrk="1" hangingPunct="1"/>
            <a:r>
              <a:rPr lang="en-US" smtClean="0"/>
              <a:t>Grant access using permissions and assign roles in PolicyCenter</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pPr eaLnBrk="1" hangingPunct="1"/>
            <a:r>
              <a:rPr lang="en-US" smtClean="0"/>
              <a:t>Review questions</a:t>
            </a:r>
          </a:p>
        </p:txBody>
      </p:sp>
      <p:sp>
        <p:nvSpPr>
          <p:cNvPr id="43011" name="Rectangle 45"/>
          <p:cNvSpPr>
            <a:spLocks noGrp="1" noChangeArrowheads="1"/>
          </p:cNvSpPr>
          <p:nvPr>
            <p:ph idx="1"/>
          </p:nvPr>
        </p:nvSpPr>
        <p:spPr/>
        <p:txBody>
          <a:bodyPr/>
          <a:lstStyle/>
          <a:p>
            <a:pPr marL="400050" indent="-400050">
              <a:buFont typeface="Webdings" pitchFamily="18" charset="2"/>
              <a:buAutoNum type="arabicPeriod"/>
              <a:defRPr/>
            </a:pPr>
            <a:r>
              <a:rPr lang="en-US" dirty="0" smtClean="0"/>
              <a:t>Name some of the user roles in PolicyCenter.</a:t>
            </a:r>
          </a:p>
          <a:p>
            <a:pPr marL="400050" indent="-400050">
              <a:buFont typeface="Webdings" pitchFamily="18" charset="2"/>
              <a:buAutoNum type="arabicPeriod"/>
              <a:defRPr/>
            </a:pPr>
            <a:r>
              <a:rPr lang="en-US" dirty="0" smtClean="0"/>
              <a:t>What is a producer code? What does it identify?</a:t>
            </a:r>
          </a:p>
          <a:p>
            <a:pPr marL="400050" indent="-400050">
              <a:buFont typeface="Webdings" pitchFamily="18" charset="2"/>
              <a:buAutoNum type="arabicPeriod"/>
              <a:defRPr/>
            </a:pPr>
            <a:r>
              <a:rPr lang="en-US" dirty="0" smtClean="0"/>
              <a:t>What is an organization?</a:t>
            </a:r>
          </a:p>
          <a:p>
            <a:pPr marL="457200" indent="-457200">
              <a:buFont typeface="Webdings" pitchFamily="18" charset="2"/>
              <a:buAutoNum type="arabicPeriod"/>
              <a:defRPr/>
            </a:pPr>
            <a:r>
              <a:rPr lang="en-US" dirty="0" smtClean="0"/>
              <a:t>When does PolicyCenter determine which permissions a given user has?</a:t>
            </a:r>
          </a:p>
          <a:p>
            <a:pPr marL="457200" indent="-457200">
              <a:buFont typeface="Webdings" pitchFamily="18" charset="2"/>
              <a:buAutoNum type="arabicPeriod"/>
              <a:defRPr/>
            </a:pPr>
            <a:r>
              <a:rPr lang="en-US" dirty="0" smtClean="0"/>
              <a:t>How many permissions can a given role have?</a:t>
            </a:r>
          </a:p>
          <a:p>
            <a:pPr marL="400050" indent="-400050">
              <a:buFont typeface="Webdings" pitchFamily="18" charset="2"/>
              <a:buAutoNum type="arabicPeriod"/>
              <a:defRPr/>
            </a:pPr>
            <a:r>
              <a:rPr lang="en-US" dirty="0" smtClean="0"/>
              <a:t>State true or false:</a:t>
            </a:r>
          </a:p>
          <a:p>
            <a:pPr marL="933450" lvl="1" indent="-419100">
              <a:buSzTx/>
              <a:buFont typeface="Webdings" pitchFamily="18" charset="2"/>
              <a:buAutoNum type="alphaLcParenR"/>
              <a:defRPr/>
            </a:pPr>
            <a:r>
              <a:rPr lang="en-US" dirty="0" smtClean="0"/>
              <a:t>Every user must have at least one role.</a:t>
            </a:r>
          </a:p>
          <a:p>
            <a:pPr marL="933450" lvl="1" indent="-419100">
              <a:buSzTx/>
              <a:buFont typeface="Webdings" pitchFamily="18" charset="2"/>
              <a:buAutoNum type="alphaLcParenR"/>
              <a:defRPr/>
            </a:pPr>
            <a:r>
              <a:rPr lang="en-US" dirty="0" smtClean="0"/>
              <a:t>An internal user could be assigned any producer code for any organization. </a:t>
            </a:r>
          </a:p>
          <a:p>
            <a:pPr marL="457200" indent="-457200">
              <a:buFont typeface="Webdings" pitchFamily="18" charset="2"/>
              <a:buAutoNum type="arabicPeriod"/>
              <a:defRPr/>
            </a:pPr>
            <a:endParaRPr lang="en-US" dirty="0" smtClean="0"/>
          </a:p>
          <a:p>
            <a:pPr marL="400050" indent="-400050">
              <a:buFont typeface="Webdings" pitchFamily="18" charset="2"/>
              <a:buAutoNum type="arabicPeriod"/>
              <a:defRPr/>
            </a:pPr>
            <a:endParaRPr lang="en-US" dirty="0" smtClean="0"/>
          </a:p>
          <a:p>
            <a:pPr marL="457200" indent="-457200">
              <a:buFont typeface="Webdings" pitchFamily="18" charset="2"/>
              <a:buAutoNum type="arabicPeriod"/>
              <a:defRPr/>
            </a:pPr>
            <a:endParaRPr lang="en-US"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val="20228585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Types of security</a:t>
            </a:r>
          </a:p>
        </p:txBody>
      </p:sp>
      <p:sp>
        <p:nvSpPr>
          <p:cNvPr id="7171" name="Rectangle 3"/>
          <p:cNvSpPr>
            <a:spLocks noGrp="1" noChangeArrowheads="1"/>
          </p:cNvSpPr>
          <p:nvPr>
            <p:ph idx="1"/>
          </p:nvPr>
        </p:nvSpPr>
        <p:spPr/>
        <p:txBody>
          <a:bodyPr/>
          <a:lstStyle/>
          <a:p>
            <a:pPr>
              <a:buFont typeface="Arial" charset="0"/>
              <a:buChar char="•"/>
            </a:pPr>
            <a:r>
              <a:rPr lang="en-US" smtClean="0"/>
              <a:t>Role-based security</a:t>
            </a:r>
          </a:p>
          <a:p>
            <a:pPr lvl="1"/>
            <a:r>
              <a:rPr lang="en-US" smtClean="0"/>
              <a:t>Permissions: A </a:t>
            </a:r>
            <a:r>
              <a:rPr lang="en-US" b="1" smtClean="0"/>
              <a:t>permission</a:t>
            </a:r>
            <a:r>
              <a:rPr lang="en-US" smtClean="0"/>
              <a:t> is a granular task or </a:t>
            </a:r>
            <a:br>
              <a:rPr lang="en-US" smtClean="0"/>
            </a:br>
            <a:r>
              <a:rPr lang="en-US" smtClean="0"/>
              <a:t>ability to see or do something within PolicyCenter </a:t>
            </a:r>
            <a:br>
              <a:rPr lang="en-US" smtClean="0"/>
            </a:br>
            <a:r>
              <a:rPr lang="en-US" smtClean="0"/>
              <a:t>such as “create submissions” or “edit accounts”</a:t>
            </a:r>
          </a:p>
          <a:p>
            <a:pPr lvl="1"/>
            <a:r>
              <a:rPr lang="en-US" smtClean="0"/>
              <a:t>Roles: A </a:t>
            </a:r>
            <a:r>
              <a:rPr lang="en-US" b="1" smtClean="0"/>
              <a:t>role</a:t>
            </a:r>
            <a:r>
              <a:rPr lang="en-US" smtClean="0"/>
              <a:t> is a named collection of permissions </a:t>
            </a:r>
            <a:br>
              <a:rPr lang="en-US" smtClean="0"/>
            </a:br>
            <a:r>
              <a:rPr lang="en-US" smtClean="0"/>
              <a:t>and typically maps to a job function or job title</a:t>
            </a:r>
          </a:p>
          <a:p>
            <a:pPr lvl="1"/>
            <a:endParaRPr lang="en-US" smtClean="0"/>
          </a:p>
          <a:p>
            <a:pPr>
              <a:buFont typeface="Arial" charset="0"/>
              <a:buChar char="•"/>
            </a:pPr>
            <a:r>
              <a:rPr lang="en-US" smtClean="0"/>
              <a:t>Data-based security</a:t>
            </a:r>
          </a:p>
          <a:p>
            <a:pPr lvl="1"/>
            <a:r>
              <a:rPr lang="en-US" b="1" smtClean="0"/>
              <a:t>Data-based security</a:t>
            </a:r>
            <a:r>
              <a:rPr lang="en-US" smtClean="0"/>
              <a:t> defines exactly what data one can access </a:t>
            </a:r>
          </a:p>
          <a:p>
            <a:pPr lvl="1"/>
            <a:r>
              <a:rPr lang="en-US" smtClean="0"/>
              <a:t>Typically managed through </a:t>
            </a:r>
            <a:r>
              <a:rPr lang="en-US" i="1" smtClean="0"/>
              <a:t>producer codes</a:t>
            </a:r>
          </a:p>
          <a:p>
            <a:pPr lvl="1"/>
            <a:r>
              <a:rPr lang="en-US" smtClean="0"/>
              <a:t>Examples: Policies and Accounts</a:t>
            </a:r>
          </a:p>
          <a:p>
            <a:pPr>
              <a:buFont typeface="Arial" charset="0"/>
              <a:buChar char="•"/>
            </a:pPr>
            <a:endParaRPr lang="en-US" smtClean="0"/>
          </a:p>
        </p:txBody>
      </p:sp>
      <p:grpSp>
        <p:nvGrpSpPr>
          <p:cNvPr id="7172" name="Group 4"/>
          <p:cNvGrpSpPr>
            <a:grpSpLocks/>
          </p:cNvGrpSpPr>
          <p:nvPr/>
        </p:nvGrpSpPr>
        <p:grpSpPr bwMode="auto">
          <a:xfrm rot="-405483">
            <a:off x="7466013" y="2228850"/>
            <a:ext cx="730250" cy="1125538"/>
            <a:chOff x="2974" y="1863"/>
            <a:chExt cx="970" cy="1670"/>
          </a:xfrm>
        </p:grpSpPr>
        <p:grpSp>
          <p:nvGrpSpPr>
            <p:cNvPr id="7185" name="Group 5"/>
            <p:cNvGrpSpPr>
              <a:grpSpLocks/>
            </p:cNvGrpSpPr>
            <p:nvPr/>
          </p:nvGrpSpPr>
          <p:grpSpPr bwMode="auto">
            <a:xfrm rot="-1860773">
              <a:off x="3370" y="2228"/>
              <a:ext cx="574" cy="1221"/>
              <a:chOff x="2702" y="903"/>
              <a:chExt cx="1477" cy="3141"/>
            </a:xfrm>
          </p:grpSpPr>
          <p:sp>
            <p:nvSpPr>
              <p:cNvPr id="7198" name="Freeform 6"/>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199"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200"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7201"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7186" name="Group 10"/>
            <p:cNvGrpSpPr>
              <a:grpSpLocks/>
            </p:cNvGrpSpPr>
            <p:nvPr/>
          </p:nvGrpSpPr>
          <p:grpSpPr bwMode="auto">
            <a:xfrm rot="962870">
              <a:off x="2974" y="2299"/>
              <a:ext cx="696" cy="1168"/>
              <a:chOff x="2707" y="1713"/>
              <a:chExt cx="1038" cy="1741"/>
            </a:xfrm>
          </p:grpSpPr>
          <p:sp>
            <p:nvSpPr>
              <p:cNvPr id="7193" name="Freeform 11"/>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7194" name="AutoShape 12"/>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5" name="AutoShape 13"/>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6" name="AutoShape 14"/>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7197" name="Rectangle 15"/>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7187" name="Group 16"/>
            <p:cNvGrpSpPr>
              <a:grpSpLocks/>
            </p:cNvGrpSpPr>
            <p:nvPr/>
          </p:nvGrpSpPr>
          <p:grpSpPr bwMode="auto">
            <a:xfrm>
              <a:off x="3006" y="2312"/>
              <a:ext cx="574" cy="1221"/>
              <a:chOff x="2702" y="903"/>
              <a:chExt cx="1477" cy="3141"/>
            </a:xfrm>
          </p:grpSpPr>
          <p:sp>
            <p:nvSpPr>
              <p:cNvPr id="7189" name="Freeform 17"/>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190" name="Oval 1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191" name="Oval 19"/>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7192" name="Rectangle 2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7188" name="Freeform 21"/>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grpSp>
      <p:grpSp>
        <p:nvGrpSpPr>
          <p:cNvPr id="7173" name="Group 22"/>
          <p:cNvGrpSpPr>
            <a:grpSpLocks/>
          </p:cNvGrpSpPr>
          <p:nvPr/>
        </p:nvGrpSpPr>
        <p:grpSpPr bwMode="auto">
          <a:xfrm>
            <a:off x="7632700" y="4654550"/>
            <a:ext cx="728663" cy="703263"/>
            <a:chOff x="1794" y="2016"/>
            <a:chExt cx="459" cy="443"/>
          </a:xfrm>
        </p:grpSpPr>
        <p:grpSp>
          <p:nvGrpSpPr>
            <p:cNvPr id="7179" name="Group 23"/>
            <p:cNvGrpSpPr>
              <a:grpSpLocks/>
            </p:cNvGrpSpPr>
            <p:nvPr/>
          </p:nvGrpSpPr>
          <p:grpSpPr bwMode="auto">
            <a:xfrm>
              <a:off x="1794" y="2016"/>
              <a:ext cx="355" cy="230"/>
              <a:chOff x="4831" y="3072"/>
              <a:chExt cx="355" cy="230"/>
            </a:xfrm>
          </p:grpSpPr>
          <p:sp>
            <p:nvSpPr>
              <p:cNvPr id="7183" name="Rectangle 24"/>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7184" name="Text Box 25"/>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grpSp>
          <p:nvGrpSpPr>
            <p:cNvPr id="7180" name="Group 26"/>
            <p:cNvGrpSpPr>
              <a:grpSpLocks/>
            </p:cNvGrpSpPr>
            <p:nvPr/>
          </p:nvGrpSpPr>
          <p:grpSpPr bwMode="auto">
            <a:xfrm>
              <a:off x="1898" y="2229"/>
              <a:ext cx="355" cy="230"/>
              <a:chOff x="4935" y="3285"/>
              <a:chExt cx="355" cy="230"/>
            </a:xfrm>
          </p:grpSpPr>
          <p:sp>
            <p:nvSpPr>
              <p:cNvPr id="7181" name="Rectangle 27"/>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7182" name="Text Box 28"/>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002</a:t>
                </a:r>
              </a:p>
            </p:txBody>
          </p:sp>
        </p:grpSp>
      </p:grpSp>
      <p:grpSp>
        <p:nvGrpSpPr>
          <p:cNvPr id="7174" name="Group 29"/>
          <p:cNvGrpSpPr>
            <a:grpSpLocks/>
          </p:cNvGrpSpPr>
          <p:nvPr/>
        </p:nvGrpSpPr>
        <p:grpSpPr bwMode="auto">
          <a:xfrm rot="5931751" flipV="1">
            <a:off x="7769225" y="1036638"/>
            <a:ext cx="587375" cy="1247775"/>
            <a:chOff x="2702" y="903"/>
            <a:chExt cx="1477" cy="3141"/>
          </a:xfrm>
        </p:grpSpPr>
        <p:sp>
          <p:nvSpPr>
            <p:cNvPr id="7175" name="Freeform 30"/>
            <p:cNvSpPr>
              <a:spLocks/>
            </p:cNvSpPr>
            <p:nvPr/>
          </p:nvSpPr>
          <p:spPr bwMode="auto">
            <a:xfrm>
              <a:off x="2702" y="903"/>
              <a:ext cx="1477" cy="3139"/>
            </a:xfrm>
            <a:custGeom>
              <a:avLst/>
              <a:gdLst>
                <a:gd name="T0" fmla="*/ 47378 w 789"/>
                <a:gd name="T1" fmla="*/ 203122 h 1677"/>
                <a:gd name="T2" fmla="*/ 27151 w 789"/>
                <a:gd name="T3" fmla="*/ 187017 h 1677"/>
                <a:gd name="T4" fmla="*/ 12647 w 789"/>
                <a:gd name="T5" fmla="*/ 164070 h 1677"/>
                <a:gd name="T6" fmla="*/ 897 w 789"/>
                <a:gd name="T7" fmla="*/ 132020 h 1677"/>
                <a:gd name="T8" fmla="*/ 0 w 789"/>
                <a:gd name="T9" fmla="*/ 101577 h 1677"/>
                <a:gd name="T10" fmla="*/ 6756 w 789"/>
                <a:gd name="T11" fmla="*/ 71922 h 1677"/>
                <a:gd name="T12" fmla="*/ 23675 w 789"/>
                <a:gd name="T13" fmla="*/ 41455 h 1677"/>
                <a:gd name="T14" fmla="*/ 49149 w 789"/>
                <a:gd name="T15" fmla="*/ 19392 h 1677"/>
                <a:gd name="T16" fmla="*/ 74530 w 789"/>
                <a:gd name="T17" fmla="*/ 6748 h 1677"/>
                <a:gd name="T18" fmla="*/ 102555 w 789"/>
                <a:gd name="T19" fmla="*/ 0 h 1677"/>
                <a:gd name="T20" fmla="*/ 127863 w 789"/>
                <a:gd name="T21" fmla="*/ 0 h 1677"/>
                <a:gd name="T22" fmla="*/ 163449 w 789"/>
                <a:gd name="T23" fmla="*/ 11012 h 1677"/>
                <a:gd name="T24" fmla="*/ 188026 w 789"/>
                <a:gd name="T25" fmla="*/ 29707 h 1677"/>
                <a:gd name="T26" fmla="*/ 207518 w 789"/>
                <a:gd name="T27" fmla="*/ 55854 h 1677"/>
                <a:gd name="T28" fmla="*/ 218583 w 789"/>
                <a:gd name="T29" fmla="*/ 80356 h 1677"/>
                <a:gd name="T30" fmla="*/ 222742 w 789"/>
                <a:gd name="T31" fmla="*/ 115140 h 1677"/>
                <a:gd name="T32" fmla="*/ 216853 w 789"/>
                <a:gd name="T33" fmla="*/ 149787 h 1677"/>
                <a:gd name="T34" fmla="*/ 194855 w 789"/>
                <a:gd name="T35" fmla="*/ 186129 h 1677"/>
                <a:gd name="T36" fmla="*/ 171016 w 789"/>
                <a:gd name="T37" fmla="*/ 207393 h 1677"/>
                <a:gd name="T38" fmla="*/ 139774 w 789"/>
                <a:gd name="T39" fmla="*/ 216724 h 1677"/>
                <a:gd name="T40" fmla="*/ 140594 w 789"/>
                <a:gd name="T41" fmla="*/ 231953 h 1677"/>
                <a:gd name="T42" fmla="*/ 121958 w 789"/>
                <a:gd name="T43" fmla="*/ 243691 h 1677"/>
                <a:gd name="T44" fmla="*/ 118510 w 789"/>
                <a:gd name="T45" fmla="*/ 274991 h 1677"/>
                <a:gd name="T46" fmla="*/ 99975 w 789"/>
                <a:gd name="T47" fmla="*/ 286907 h 1677"/>
                <a:gd name="T48" fmla="*/ 97387 w 789"/>
                <a:gd name="T49" fmla="*/ 305434 h 1677"/>
                <a:gd name="T50" fmla="*/ 79612 w 789"/>
                <a:gd name="T51" fmla="*/ 317357 h 1677"/>
                <a:gd name="T52" fmla="*/ 76136 w 789"/>
                <a:gd name="T53" fmla="*/ 331667 h 1677"/>
                <a:gd name="T54" fmla="*/ 88948 w 789"/>
                <a:gd name="T55" fmla="*/ 348667 h 1677"/>
                <a:gd name="T56" fmla="*/ 84736 w 789"/>
                <a:gd name="T57" fmla="*/ 383323 h 1677"/>
                <a:gd name="T58" fmla="*/ 66965 w 789"/>
                <a:gd name="T59" fmla="*/ 395102 h 1677"/>
                <a:gd name="T60" fmla="*/ 65149 w 789"/>
                <a:gd name="T61" fmla="*/ 412121 h 1677"/>
                <a:gd name="T62" fmla="*/ 76136 w 789"/>
                <a:gd name="T63" fmla="*/ 425697 h 1677"/>
                <a:gd name="T64" fmla="*/ 75404 w 789"/>
                <a:gd name="T65" fmla="*/ 445088 h 1677"/>
                <a:gd name="T66" fmla="*/ 43125 w 789"/>
                <a:gd name="T67" fmla="*/ 473051 h 1677"/>
                <a:gd name="T68" fmla="*/ 25309 w 789"/>
                <a:gd name="T69" fmla="*/ 470476 h 1677"/>
                <a:gd name="T70" fmla="*/ 9336 w 789"/>
                <a:gd name="T71" fmla="*/ 449364 h 1677"/>
                <a:gd name="T72" fmla="*/ 47378 w 789"/>
                <a:gd name="T73" fmla="*/ 203122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176" name="Oval 3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177" name="Oval 3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7178" name="Rectangle 3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Producers</a:t>
            </a:r>
          </a:p>
        </p:txBody>
      </p:sp>
      <p:sp>
        <p:nvSpPr>
          <p:cNvPr id="8195" name="Rectangle 3"/>
          <p:cNvSpPr>
            <a:spLocks noGrp="1" noChangeArrowheads="1"/>
          </p:cNvSpPr>
          <p:nvPr>
            <p:ph idx="1"/>
          </p:nvPr>
        </p:nvSpPr>
        <p:spPr>
          <a:xfrm>
            <a:off x="463550" y="3090863"/>
            <a:ext cx="8318500" cy="2717800"/>
          </a:xfrm>
        </p:spPr>
        <p:txBody>
          <a:bodyPr/>
          <a:lstStyle/>
          <a:p>
            <a:pPr>
              <a:buFont typeface="Arial" charset="0"/>
              <a:buChar char="•"/>
            </a:pPr>
            <a:r>
              <a:rPr lang="en-US" smtClean="0"/>
              <a:t>The </a:t>
            </a:r>
            <a:r>
              <a:rPr lang="en-US" b="1" smtClean="0"/>
              <a:t>producer</a:t>
            </a:r>
            <a:r>
              <a:rPr lang="en-US" smtClean="0"/>
              <a:t> is an intermediary who:</a:t>
            </a:r>
          </a:p>
          <a:p>
            <a:pPr lvl="1"/>
            <a:r>
              <a:rPr lang="en-US" smtClean="0"/>
              <a:t>Helps accounts find carriers that underwrite policies for them</a:t>
            </a:r>
          </a:p>
          <a:p>
            <a:pPr lvl="1"/>
            <a:r>
              <a:rPr lang="en-US" smtClean="0"/>
              <a:t>Helps carriers find accounts for whom they underwrite policies</a:t>
            </a:r>
          </a:p>
          <a:p>
            <a:pPr>
              <a:buFont typeface="Arial" charset="0"/>
              <a:buChar char="•"/>
            </a:pPr>
            <a:r>
              <a:rPr lang="en-US" smtClean="0"/>
              <a:t>Producers typically are paid commissions for each policy underwritten through their assistance </a:t>
            </a:r>
          </a:p>
          <a:p>
            <a:pPr>
              <a:buFont typeface="Arial" charset="0"/>
              <a:buChar char="•"/>
            </a:pPr>
            <a:r>
              <a:rPr lang="en-US" smtClean="0"/>
              <a:t>Identified by a unique producer code</a:t>
            </a:r>
          </a:p>
        </p:txBody>
      </p:sp>
      <p:sp>
        <p:nvSpPr>
          <p:cNvPr id="8196" name="AutoShape 4"/>
          <p:cNvSpPr>
            <a:spLocks noChangeArrowheads="1"/>
          </p:cNvSpPr>
          <p:nvPr/>
        </p:nvSpPr>
        <p:spPr bwMode="auto">
          <a:xfrm>
            <a:off x="4116388" y="933450"/>
            <a:ext cx="765175" cy="777875"/>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8197" name="Group 5"/>
          <p:cNvGrpSpPr>
            <a:grpSpLocks/>
          </p:cNvGrpSpPr>
          <p:nvPr/>
        </p:nvGrpSpPr>
        <p:grpSpPr bwMode="auto">
          <a:xfrm flipH="1">
            <a:off x="2606675" y="1609725"/>
            <a:ext cx="3810000" cy="422275"/>
            <a:chOff x="1660" y="1317"/>
            <a:chExt cx="2400" cy="266"/>
          </a:xfrm>
        </p:grpSpPr>
        <p:sp>
          <p:nvSpPr>
            <p:cNvPr id="8248" name="Rectangle 6"/>
            <p:cNvSpPr>
              <a:spLocks noChangeArrowheads="1"/>
            </p:cNvSpPr>
            <p:nvPr/>
          </p:nvSpPr>
          <p:spPr bwMode="auto">
            <a:xfrm>
              <a:off x="3074" y="1386"/>
              <a:ext cx="986" cy="88"/>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8249" name="Rectangle 7"/>
            <p:cNvSpPr>
              <a:spLocks noChangeArrowheads="1"/>
            </p:cNvSpPr>
            <p:nvPr/>
          </p:nvSpPr>
          <p:spPr bwMode="auto">
            <a:xfrm>
              <a:off x="1660" y="1358"/>
              <a:ext cx="986" cy="88"/>
            </a:xfrm>
            <a:prstGeom prst="rect">
              <a:avLst/>
            </a:prstGeom>
            <a:solidFill>
              <a:srgbClr val="FFFF99"/>
            </a:solidFill>
            <a:ln w="12700" algn="ctr">
              <a:solidFill>
                <a:schemeClr val="bg1"/>
              </a:solidFill>
              <a:miter lim="800000"/>
              <a:headEnd/>
              <a:tailEnd/>
            </a:ln>
          </p:spPr>
          <p:txBody>
            <a:bodyPr wrap="none" lIns="0" tIns="0" rIns="0" bIns="0" anchor="ctr">
              <a:spAutoFit/>
            </a:bodyPr>
            <a:lstStyle/>
            <a:p>
              <a:endParaRPr lang="en-US"/>
            </a:p>
          </p:txBody>
        </p:sp>
        <p:sp>
          <p:nvSpPr>
            <p:cNvPr id="8250" name="Freeform 8"/>
            <p:cNvSpPr>
              <a:spLocks/>
            </p:cNvSpPr>
            <p:nvPr/>
          </p:nvSpPr>
          <p:spPr bwMode="auto">
            <a:xfrm flipH="1">
              <a:off x="2691" y="1339"/>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8251" name="Freeform 9"/>
            <p:cNvSpPr>
              <a:spLocks/>
            </p:cNvSpPr>
            <p:nvPr/>
          </p:nvSpPr>
          <p:spPr bwMode="auto">
            <a:xfrm flipH="1">
              <a:off x="2659" y="1324"/>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8252" name="Rectangle 10"/>
            <p:cNvSpPr>
              <a:spLocks noChangeArrowheads="1"/>
            </p:cNvSpPr>
            <p:nvPr/>
          </p:nvSpPr>
          <p:spPr bwMode="auto">
            <a:xfrm rot="21419544" flipH="1">
              <a:off x="3057" y="1342"/>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8253" name="Rectangle 11"/>
            <p:cNvSpPr>
              <a:spLocks noChangeArrowheads="1"/>
            </p:cNvSpPr>
            <p:nvPr/>
          </p:nvSpPr>
          <p:spPr bwMode="auto">
            <a:xfrm rot="1196180" flipH="1">
              <a:off x="2601" y="1317"/>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8254" name="Oval 12"/>
            <p:cNvSpPr>
              <a:spLocks noChangeArrowheads="1"/>
            </p:cNvSpPr>
            <p:nvPr/>
          </p:nvSpPr>
          <p:spPr bwMode="auto">
            <a:xfrm flipH="1">
              <a:off x="2928" y="1480"/>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5" name="Oval 13"/>
            <p:cNvSpPr>
              <a:spLocks noChangeArrowheads="1"/>
            </p:cNvSpPr>
            <p:nvPr/>
          </p:nvSpPr>
          <p:spPr bwMode="auto">
            <a:xfrm flipH="1">
              <a:off x="2893" y="1504"/>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6" name="Oval 14"/>
            <p:cNvSpPr>
              <a:spLocks noChangeArrowheads="1"/>
            </p:cNvSpPr>
            <p:nvPr/>
          </p:nvSpPr>
          <p:spPr bwMode="auto">
            <a:xfrm rot="20190086" flipH="1">
              <a:off x="2849" y="1519"/>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7" name="Oval 15"/>
            <p:cNvSpPr>
              <a:spLocks noChangeArrowheads="1"/>
            </p:cNvSpPr>
            <p:nvPr/>
          </p:nvSpPr>
          <p:spPr bwMode="auto">
            <a:xfrm rot="18495068" flipH="1">
              <a:off x="2829" y="1539"/>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8" name="Freeform 16"/>
            <p:cNvSpPr>
              <a:spLocks/>
            </p:cNvSpPr>
            <p:nvPr/>
          </p:nvSpPr>
          <p:spPr bwMode="auto">
            <a:xfrm flipH="1">
              <a:off x="2736" y="1454"/>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59" name="Freeform 17"/>
            <p:cNvSpPr>
              <a:spLocks/>
            </p:cNvSpPr>
            <p:nvPr/>
          </p:nvSpPr>
          <p:spPr bwMode="auto">
            <a:xfrm flipH="1">
              <a:off x="2756" y="1470"/>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60" name="Freeform 18"/>
            <p:cNvSpPr>
              <a:spLocks/>
            </p:cNvSpPr>
            <p:nvPr/>
          </p:nvSpPr>
          <p:spPr bwMode="auto">
            <a:xfrm flipH="1">
              <a:off x="2787" y="1493"/>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8198" name="Text Box 19"/>
          <p:cNvSpPr txBox="1">
            <a:spLocks noChangeArrowheads="1"/>
          </p:cNvSpPr>
          <p:nvPr/>
        </p:nvSpPr>
        <p:spPr bwMode="auto">
          <a:xfrm>
            <a:off x="3870325" y="2370138"/>
            <a:ext cx="1262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Producer</a:t>
            </a:r>
          </a:p>
        </p:txBody>
      </p:sp>
      <p:grpSp>
        <p:nvGrpSpPr>
          <p:cNvPr id="8199" name="Group 20"/>
          <p:cNvGrpSpPr>
            <a:grpSpLocks/>
          </p:cNvGrpSpPr>
          <p:nvPr/>
        </p:nvGrpSpPr>
        <p:grpSpPr bwMode="auto">
          <a:xfrm>
            <a:off x="1263650" y="965200"/>
            <a:ext cx="1387475" cy="1376363"/>
            <a:chOff x="3935" y="883"/>
            <a:chExt cx="874" cy="867"/>
          </a:xfrm>
        </p:grpSpPr>
        <p:sp>
          <p:nvSpPr>
            <p:cNvPr id="8226" name="Text Box 21"/>
            <p:cNvSpPr txBox="1">
              <a:spLocks noChangeArrowheads="1"/>
            </p:cNvSpPr>
            <p:nvPr/>
          </p:nvSpPr>
          <p:spPr bwMode="auto">
            <a:xfrm>
              <a:off x="3935" y="1556"/>
              <a:ext cx="79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Account</a:t>
              </a:r>
            </a:p>
          </p:txBody>
        </p:sp>
        <p:grpSp>
          <p:nvGrpSpPr>
            <p:cNvPr id="8227" name="Group 22"/>
            <p:cNvGrpSpPr>
              <a:grpSpLocks/>
            </p:cNvGrpSpPr>
            <p:nvPr/>
          </p:nvGrpSpPr>
          <p:grpSpPr bwMode="auto">
            <a:xfrm>
              <a:off x="4011" y="883"/>
              <a:ext cx="798" cy="659"/>
              <a:chOff x="465" y="602"/>
              <a:chExt cx="798" cy="659"/>
            </a:xfrm>
          </p:grpSpPr>
          <p:sp>
            <p:nvSpPr>
              <p:cNvPr id="8228" name="AutoShape 23"/>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8229" name="Rectangle 24"/>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8230" name="Rectangle 25"/>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8231" name="Rectangle 26"/>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8232" name="Rectangle 27"/>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233" name="Rectangle 28"/>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8234" name="Line 29"/>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5" name="Line 30"/>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36" name="Group 31"/>
              <p:cNvGrpSpPr>
                <a:grpSpLocks/>
              </p:cNvGrpSpPr>
              <p:nvPr/>
            </p:nvGrpSpPr>
            <p:grpSpPr bwMode="auto">
              <a:xfrm>
                <a:off x="575" y="644"/>
                <a:ext cx="508" cy="139"/>
                <a:chOff x="3046" y="1026"/>
                <a:chExt cx="502" cy="138"/>
              </a:xfrm>
            </p:grpSpPr>
            <p:sp>
              <p:nvSpPr>
                <p:cNvPr id="8237" name="Line 32"/>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8" name="Line 33"/>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9" name="Line 34"/>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0" name="Line 35"/>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1" name="Line 36"/>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2" name="Line 37"/>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3" name="Oval 38"/>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44" name="Freeform 39"/>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45" name="Freeform 40"/>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46" name="Freeform 41"/>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47" name="Freeform 42"/>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grpSp>
        <p:nvGrpSpPr>
          <p:cNvPr id="8200" name="Group 43"/>
          <p:cNvGrpSpPr>
            <a:grpSpLocks/>
          </p:cNvGrpSpPr>
          <p:nvPr/>
        </p:nvGrpSpPr>
        <p:grpSpPr bwMode="auto">
          <a:xfrm>
            <a:off x="6284913" y="965200"/>
            <a:ext cx="1358900" cy="1382713"/>
            <a:chOff x="882" y="891"/>
            <a:chExt cx="856" cy="871"/>
          </a:xfrm>
        </p:grpSpPr>
        <p:sp>
          <p:nvSpPr>
            <p:cNvPr id="8201" name="Text Box 44"/>
            <p:cNvSpPr txBox="1">
              <a:spLocks noChangeArrowheads="1"/>
            </p:cNvSpPr>
            <p:nvPr/>
          </p:nvSpPr>
          <p:spPr bwMode="auto">
            <a:xfrm>
              <a:off x="882" y="1568"/>
              <a:ext cx="79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Carrier</a:t>
              </a:r>
            </a:p>
          </p:txBody>
        </p:sp>
        <p:grpSp>
          <p:nvGrpSpPr>
            <p:cNvPr id="8202" name="Group 45"/>
            <p:cNvGrpSpPr>
              <a:grpSpLocks/>
            </p:cNvGrpSpPr>
            <p:nvPr/>
          </p:nvGrpSpPr>
          <p:grpSpPr bwMode="auto">
            <a:xfrm>
              <a:off x="923" y="891"/>
              <a:ext cx="815" cy="673"/>
              <a:chOff x="1426" y="2489"/>
              <a:chExt cx="815" cy="673"/>
            </a:xfrm>
          </p:grpSpPr>
          <p:sp>
            <p:nvSpPr>
              <p:cNvPr id="8203" name="AutoShape 46"/>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8204" name="Rectangle 47"/>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8205" name="Rectangle 48"/>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8206" name="Rectangle 49"/>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8207" name="Rectangle 50"/>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208" name="Rectangle 51"/>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8209" name="Line 52"/>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53"/>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11" name="Group 54"/>
              <p:cNvGrpSpPr>
                <a:grpSpLocks/>
              </p:cNvGrpSpPr>
              <p:nvPr/>
            </p:nvGrpSpPr>
            <p:grpSpPr bwMode="auto">
              <a:xfrm>
                <a:off x="1534" y="2525"/>
                <a:ext cx="518" cy="139"/>
                <a:chOff x="2386" y="998"/>
                <a:chExt cx="529" cy="142"/>
              </a:xfrm>
            </p:grpSpPr>
            <p:sp>
              <p:nvSpPr>
                <p:cNvPr id="8212" name="Line 55"/>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56"/>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57"/>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5" name="Line 58"/>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6" name="Line 59"/>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7" name="Line 60"/>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8" name="Line 61"/>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62"/>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0" name="Line 63"/>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1" name="Line 64"/>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2" name="Line 65"/>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3" name="Line 66"/>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4" name="Freeform 67"/>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25" name="Freeform 68"/>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Internal and external producers</a:t>
            </a:r>
          </a:p>
        </p:txBody>
      </p:sp>
      <p:sp>
        <p:nvSpPr>
          <p:cNvPr id="9219" name="Rectangle 3"/>
          <p:cNvSpPr>
            <a:spLocks noGrp="1" noChangeArrowheads="1"/>
          </p:cNvSpPr>
          <p:nvPr>
            <p:ph idx="1"/>
          </p:nvPr>
        </p:nvSpPr>
        <p:spPr/>
        <p:txBody>
          <a:bodyPr/>
          <a:lstStyle/>
          <a:p>
            <a:pPr>
              <a:buFont typeface="Arial" charset="0"/>
              <a:buChar char="•"/>
            </a:pPr>
            <a:r>
              <a:rPr lang="en-US" b="1" smtClean="0"/>
              <a:t>Internal producers</a:t>
            </a:r>
            <a:r>
              <a:rPr lang="en-US" smtClean="0"/>
              <a:t> are employees or users in the company</a:t>
            </a:r>
          </a:p>
          <a:p>
            <a:pPr>
              <a:buFont typeface="Arial" charset="0"/>
              <a:buChar char="•"/>
            </a:pPr>
            <a:r>
              <a:rPr lang="en-US" smtClean="0"/>
              <a:t>Internal producers:</a:t>
            </a:r>
          </a:p>
          <a:p>
            <a:pPr lvl="1"/>
            <a:r>
              <a:rPr lang="en-US" smtClean="0"/>
              <a:t>sell insurance for company</a:t>
            </a:r>
          </a:p>
          <a:p>
            <a:pPr lvl="1"/>
            <a:r>
              <a:rPr lang="en-US" smtClean="0"/>
              <a:t>could be internal sales people from within company</a:t>
            </a:r>
          </a:p>
          <a:p>
            <a:pPr lvl="1"/>
            <a:r>
              <a:rPr lang="en-US" smtClean="0"/>
              <a:t>definition may vary depending upon country or carrier</a:t>
            </a:r>
          </a:p>
          <a:p>
            <a:pPr>
              <a:buFont typeface="Arial" charset="0"/>
              <a:buChar char="•"/>
            </a:pPr>
            <a:r>
              <a:rPr lang="en-US" b="1" smtClean="0"/>
              <a:t>External producers</a:t>
            </a:r>
            <a:r>
              <a:rPr lang="en-US" smtClean="0"/>
              <a:t> usually belong to an external agency or organization</a:t>
            </a:r>
          </a:p>
          <a:p>
            <a:pPr lvl="1"/>
            <a:r>
              <a:rPr lang="en-US" smtClean="0"/>
              <a:t>Some external producers are also called independent agents</a:t>
            </a:r>
          </a:p>
          <a:p>
            <a:pPr lvl="1"/>
            <a:r>
              <a:rPr lang="en-US" smtClean="0"/>
              <a:t>Independent agents will always be external users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Producer types</a:t>
            </a:r>
          </a:p>
        </p:txBody>
      </p:sp>
      <p:sp>
        <p:nvSpPr>
          <p:cNvPr id="10243" name="Rectangle 3"/>
          <p:cNvSpPr>
            <a:spLocks noGrp="1" noChangeArrowheads="1"/>
          </p:cNvSpPr>
          <p:nvPr>
            <p:ph idx="1"/>
          </p:nvPr>
        </p:nvSpPr>
        <p:spPr>
          <a:xfrm>
            <a:off x="519113" y="869950"/>
            <a:ext cx="8318500" cy="5486400"/>
          </a:xfrm>
        </p:spPr>
        <p:txBody>
          <a:bodyPr/>
          <a:lstStyle/>
          <a:p>
            <a:pPr marL="457200" indent="-457200">
              <a:buFont typeface="Wingdings 3" pitchFamily="18" charset="2"/>
              <a:buAutoNum type="arabicPeriod"/>
            </a:pPr>
            <a:r>
              <a:rPr lang="en-US" smtClean="0"/>
              <a:t>Producer of Record</a:t>
            </a:r>
          </a:p>
          <a:p>
            <a:pPr marL="819150" lvl="1" indent="-419100"/>
            <a:r>
              <a:rPr lang="en-US" smtClean="0"/>
              <a:t>Producer that created the submission or record</a:t>
            </a:r>
          </a:p>
          <a:p>
            <a:pPr marL="819150" lvl="1" indent="-419100"/>
            <a:r>
              <a:rPr lang="en-US" smtClean="0"/>
              <a:t>Receives commission based upon the premium</a:t>
            </a:r>
          </a:p>
          <a:p>
            <a:pPr marL="457200" indent="-457200">
              <a:buFont typeface="Wingdings 3" pitchFamily="18" charset="2"/>
              <a:buAutoNum type="arabicPeriod"/>
            </a:pPr>
            <a:r>
              <a:rPr lang="en-US" smtClean="0"/>
              <a:t>Producer of Service</a:t>
            </a:r>
          </a:p>
          <a:p>
            <a:pPr marL="819150" lvl="1" indent="-419100"/>
            <a:r>
              <a:rPr lang="en-US" smtClean="0"/>
              <a:t>Person servicing the policy</a:t>
            </a:r>
          </a:p>
          <a:p>
            <a:pPr marL="819150" lvl="1" indent="-419100"/>
            <a:r>
              <a:rPr lang="en-US" smtClean="0"/>
              <a:t>Usually the same as the producer of record</a:t>
            </a:r>
          </a:p>
          <a:p>
            <a:pPr marL="819150" lvl="1" indent="-419100"/>
            <a:r>
              <a:rPr lang="en-US" smtClean="0"/>
              <a:t>If different than producer of record then receives commission only after the policy is renewed</a:t>
            </a:r>
          </a:p>
          <a:p>
            <a:pPr marL="457200" indent="-457200">
              <a:buFont typeface="Arial" charset="0"/>
              <a:buChar char="•"/>
            </a:pPr>
            <a:r>
              <a:rPr lang="en-US" smtClean="0"/>
              <a:t>Displayed on </a:t>
            </a:r>
            <a:r>
              <a:rPr lang="en-US" i="1" smtClean="0"/>
              <a:t>Policy Info</a:t>
            </a:r>
            <a:r>
              <a:rPr lang="en-US" smtClean="0"/>
              <a:t> page and </a:t>
            </a:r>
            <a:r>
              <a:rPr lang="en-US" i="1" smtClean="0"/>
              <a:t>Summary</a:t>
            </a:r>
            <a:r>
              <a:rPr lang="en-US" smtClean="0"/>
              <a:t> pages</a:t>
            </a:r>
          </a:p>
          <a:p>
            <a:pPr marL="457200" indent="-457200">
              <a:buFont typeface="Arial" charset="0"/>
              <a:buChar char="•"/>
            </a:pPr>
            <a:endParaRPr lang="en-US" smtClean="0"/>
          </a:p>
        </p:txBody>
      </p:sp>
      <p:grpSp>
        <p:nvGrpSpPr>
          <p:cNvPr id="10244" name="Group 4"/>
          <p:cNvGrpSpPr>
            <a:grpSpLocks/>
          </p:cNvGrpSpPr>
          <p:nvPr/>
        </p:nvGrpSpPr>
        <p:grpSpPr bwMode="auto">
          <a:xfrm>
            <a:off x="1746250" y="4633913"/>
            <a:ext cx="5321300" cy="1757362"/>
            <a:chOff x="1787" y="3165"/>
            <a:chExt cx="2089" cy="690"/>
          </a:xfrm>
        </p:grpSpPr>
        <p:pic>
          <p:nvPicPr>
            <p:cNvPr id="1025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 y="3165"/>
              <a:ext cx="2088" cy="69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0260" name="AutoShape 6"/>
            <p:cNvSpPr>
              <a:spLocks noChangeArrowheads="1"/>
            </p:cNvSpPr>
            <p:nvPr/>
          </p:nvSpPr>
          <p:spPr bwMode="auto">
            <a:xfrm>
              <a:off x="1787" y="3171"/>
              <a:ext cx="911" cy="10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61" name="AutoShape 7"/>
            <p:cNvSpPr>
              <a:spLocks noChangeArrowheads="1"/>
            </p:cNvSpPr>
            <p:nvPr/>
          </p:nvSpPr>
          <p:spPr bwMode="auto">
            <a:xfrm>
              <a:off x="1787" y="3512"/>
              <a:ext cx="911" cy="10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0245" name="Group 8"/>
          <p:cNvGrpSpPr>
            <a:grpSpLocks/>
          </p:cNvGrpSpPr>
          <p:nvPr/>
        </p:nvGrpSpPr>
        <p:grpSpPr bwMode="auto">
          <a:xfrm>
            <a:off x="7883525" y="95250"/>
            <a:ext cx="892175" cy="1147763"/>
            <a:chOff x="4614" y="195"/>
            <a:chExt cx="689" cy="887"/>
          </a:xfrm>
        </p:grpSpPr>
        <p:sp>
          <p:nvSpPr>
            <p:cNvPr id="10246" name="AutoShape 9"/>
            <p:cNvSpPr>
              <a:spLocks noChangeArrowheads="1"/>
            </p:cNvSpPr>
            <p:nvPr/>
          </p:nvSpPr>
          <p:spPr bwMode="auto">
            <a:xfrm>
              <a:off x="4627" y="195"/>
              <a:ext cx="617" cy="628"/>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10247" name="Group 10"/>
            <p:cNvGrpSpPr>
              <a:grpSpLocks/>
            </p:cNvGrpSpPr>
            <p:nvPr/>
          </p:nvGrpSpPr>
          <p:grpSpPr bwMode="auto">
            <a:xfrm flipH="1">
              <a:off x="4614" y="741"/>
              <a:ext cx="689" cy="341"/>
              <a:chOff x="4614" y="741"/>
              <a:chExt cx="689" cy="341"/>
            </a:xfrm>
          </p:grpSpPr>
          <p:sp>
            <p:nvSpPr>
              <p:cNvPr id="10248" name="Freeform 11"/>
              <p:cNvSpPr>
                <a:spLocks/>
              </p:cNvSpPr>
              <p:nvPr/>
            </p:nvSpPr>
            <p:spPr bwMode="auto">
              <a:xfrm flipH="1">
                <a:off x="4729" y="769"/>
                <a:ext cx="497" cy="292"/>
              </a:xfrm>
              <a:custGeom>
                <a:avLst/>
                <a:gdLst>
                  <a:gd name="T0" fmla="*/ 1 w 941"/>
                  <a:gd name="T1" fmla="*/ 1 h 553"/>
                  <a:gd name="T2" fmla="*/ 1 w 941"/>
                  <a:gd name="T3" fmla="*/ 1 h 553"/>
                  <a:gd name="T4" fmla="*/ 2 w 941"/>
                  <a:gd name="T5" fmla="*/ 1 h 553"/>
                  <a:gd name="T6" fmla="*/ 2 w 941"/>
                  <a:gd name="T7" fmla="*/ 1 h 553"/>
                  <a:gd name="T8" fmla="*/ 3 w 941"/>
                  <a:gd name="T9" fmla="*/ 1 h 553"/>
                  <a:gd name="T10" fmla="*/ 3 w 941"/>
                  <a:gd name="T11" fmla="*/ 1 h 553"/>
                  <a:gd name="T12" fmla="*/ 2 w 941"/>
                  <a:gd name="T13" fmla="*/ 1 h 553"/>
                  <a:gd name="T14" fmla="*/ 2 w 941"/>
                  <a:gd name="T15" fmla="*/ 1 h 553"/>
                  <a:gd name="T16" fmla="*/ 3 w 941"/>
                  <a:gd name="T17" fmla="*/ 1 h 553"/>
                  <a:gd name="T18" fmla="*/ 3 w 941"/>
                  <a:gd name="T19" fmla="*/ 1 h 553"/>
                  <a:gd name="T20" fmla="*/ 3 w 941"/>
                  <a:gd name="T21" fmla="*/ 2 h 553"/>
                  <a:gd name="T22" fmla="*/ 3 w 941"/>
                  <a:gd name="T23" fmla="*/ 2 h 553"/>
                  <a:gd name="T24" fmla="*/ 3 w 941"/>
                  <a:gd name="T25" fmla="*/ 2 h 553"/>
                  <a:gd name="T26" fmla="*/ 3 w 941"/>
                  <a:gd name="T27" fmla="*/ 2 h 553"/>
                  <a:gd name="T28" fmla="*/ 3 w 941"/>
                  <a:gd name="T29" fmla="*/ 2 h 553"/>
                  <a:gd name="T30" fmla="*/ 3 w 941"/>
                  <a:gd name="T31" fmla="*/ 2 h 553"/>
                  <a:gd name="T32" fmla="*/ 2 w 941"/>
                  <a:gd name="T33" fmla="*/ 2 h 553"/>
                  <a:gd name="T34" fmla="*/ 2 w 941"/>
                  <a:gd name="T35" fmla="*/ 2 h 553"/>
                  <a:gd name="T36" fmla="*/ 2 w 941"/>
                  <a:gd name="T37" fmla="*/ 2 h 553"/>
                  <a:gd name="T38" fmla="*/ 2 w 941"/>
                  <a:gd name="T39" fmla="*/ 2 h 553"/>
                  <a:gd name="T40" fmla="*/ 2 w 941"/>
                  <a:gd name="T41" fmla="*/ 2 h 553"/>
                  <a:gd name="T42" fmla="*/ 2 w 941"/>
                  <a:gd name="T43" fmla="*/ 2 h 553"/>
                  <a:gd name="T44" fmla="*/ 1 w 941"/>
                  <a:gd name="T45" fmla="*/ 1 h 553"/>
                  <a:gd name="T46" fmla="*/ 1 w 941"/>
                  <a:gd name="T47" fmla="*/ 1 h 553"/>
                  <a:gd name="T48" fmla="*/ 1 w 941"/>
                  <a:gd name="T49" fmla="*/ 1 h 553"/>
                  <a:gd name="T50" fmla="*/ 1 w 941"/>
                  <a:gd name="T51" fmla="*/ 1 h 553"/>
                  <a:gd name="T52" fmla="*/ 1 w 941"/>
                  <a:gd name="T53" fmla="*/ 1 h 553"/>
                  <a:gd name="T54" fmla="*/ 1 w 941"/>
                  <a:gd name="T55" fmla="*/ 1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0249" name="Freeform 12"/>
              <p:cNvSpPr>
                <a:spLocks/>
              </p:cNvSpPr>
              <p:nvPr/>
            </p:nvSpPr>
            <p:spPr bwMode="auto">
              <a:xfrm flipH="1">
                <a:off x="4688" y="750"/>
                <a:ext cx="384" cy="223"/>
              </a:xfrm>
              <a:custGeom>
                <a:avLst/>
                <a:gdLst>
                  <a:gd name="T0" fmla="*/ 2 w 729"/>
                  <a:gd name="T1" fmla="*/ 1 h 420"/>
                  <a:gd name="T2" fmla="*/ 2 w 729"/>
                  <a:gd name="T3" fmla="*/ 1 h 420"/>
                  <a:gd name="T4" fmla="*/ 2 w 729"/>
                  <a:gd name="T5" fmla="*/ 1 h 420"/>
                  <a:gd name="T6" fmla="*/ 1 w 729"/>
                  <a:gd name="T7" fmla="*/ 1 h 420"/>
                  <a:gd name="T8" fmla="*/ 1 w 729"/>
                  <a:gd name="T9" fmla="*/ 1 h 420"/>
                  <a:gd name="T10" fmla="*/ 1 w 729"/>
                  <a:gd name="T11" fmla="*/ 1 h 420"/>
                  <a:gd name="T12" fmla="*/ 1 w 729"/>
                  <a:gd name="T13" fmla="*/ 1 h 420"/>
                  <a:gd name="T14" fmla="*/ 1 w 729"/>
                  <a:gd name="T15" fmla="*/ 1 h 420"/>
                  <a:gd name="T16" fmla="*/ 1 w 729"/>
                  <a:gd name="T17" fmla="*/ 1 h 420"/>
                  <a:gd name="T18" fmla="*/ 1 w 729"/>
                  <a:gd name="T19" fmla="*/ 1 h 420"/>
                  <a:gd name="T20" fmla="*/ 1 w 729"/>
                  <a:gd name="T21" fmla="*/ 1 h 420"/>
                  <a:gd name="T22" fmla="*/ 1 w 729"/>
                  <a:gd name="T23" fmla="*/ 1 h 420"/>
                  <a:gd name="T24" fmla="*/ 1 w 729"/>
                  <a:gd name="T25" fmla="*/ 1 h 420"/>
                  <a:gd name="T26" fmla="*/ 1 w 729"/>
                  <a:gd name="T27" fmla="*/ 1 h 420"/>
                  <a:gd name="T28" fmla="*/ 1 w 729"/>
                  <a:gd name="T29" fmla="*/ 1 h 420"/>
                  <a:gd name="T30" fmla="*/ 1 w 729"/>
                  <a:gd name="T31" fmla="*/ 1 h 420"/>
                  <a:gd name="T32" fmla="*/ 1 w 729"/>
                  <a:gd name="T33" fmla="*/ 1 h 420"/>
                  <a:gd name="T34" fmla="*/ 2 w 729"/>
                  <a:gd name="T35" fmla="*/ 1 h 420"/>
                  <a:gd name="T36" fmla="*/ 2 w 729"/>
                  <a:gd name="T37" fmla="*/ 1 h 420"/>
                  <a:gd name="T38" fmla="*/ 2 w 729"/>
                  <a:gd name="T39" fmla="*/ 2 h 420"/>
                  <a:gd name="T40" fmla="*/ 2 w 729"/>
                  <a:gd name="T41" fmla="*/ 1 h 420"/>
                  <a:gd name="T42" fmla="*/ 2 w 729"/>
                  <a:gd name="T43" fmla="*/ 1 h 420"/>
                  <a:gd name="T44" fmla="*/ 2 w 729"/>
                  <a:gd name="T45" fmla="*/ 1 h 420"/>
                  <a:gd name="T46" fmla="*/ 2 w 729"/>
                  <a:gd name="T47" fmla="*/ 1 h 420"/>
                  <a:gd name="T48" fmla="*/ 2 w 729"/>
                  <a:gd name="T49" fmla="*/ 1 h 420"/>
                  <a:gd name="T50" fmla="*/ 2 w 729"/>
                  <a:gd name="T51" fmla="*/ 1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0250" name="Rectangle 13"/>
              <p:cNvSpPr>
                <a:spLocks noChangeArrowheads="1"/>
              </p:cNvSpPr>
              <p:nvPr/>
            </p:nvSpPr>
            <p:spPr bwMode="auto">
              <a:xfrm rot="21419544" flipH="1">
                <a:off x="5198" y="773"/>
                <a:ext cx="105" cy="22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51" name="Rectangle 14"/>
              <p:cNvSpPr>
                <a:spLocks noChangeArrowheads="1"/>
              </p:cNvSpPr>
              <p:nvPr/>
            </p:nvSpPr>
            <p:spPr bwMode="auto">
              <a:xfrm rot="1196180" flipH="1">
                <a:off x="4614" y="741"/>
                <a:ext cx="105" cy="224"/>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0252" name="Oval 15"/>
              <p:cNvSpPr>
                <a:spLocks noChangeArrowheads="1"/>
              </p:cNvSpPr>
              <p:nvPr/>
            </p:nvSpPr>
            <p:spPr bwMode="auto">
              <a:xfrm flipH="1">
                <a:off x="5033" y="950"/>
                <a:ext cx="64" cy="7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53" name="Oval 16"/>
              <p:cNvSpPr>
                <a:spLocks noChangeArrowheads="1"/>
              </p:cNvSpPr>
              <p:nvPr/>
            </p:nvSpPr>
            <p:spPr bwMode="auto">
              <a:xfrm flipH="1">
                <a:off x="4988" y="981"/>
                <a:ext cx="60" cy="80"/>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54" name="Oval 17"/>
              <p:cNvSpPr>
                <a:spLocks noChangeArrowheads="1"/>
              </p:cNvSpPr>
              <p:nvPr/>
            </p:nvSpPr>
            <p:spPr bwMode="auto">
              <a:xfrm rot="20190086" flipH="1">
                <a:off x="4932" y="1000"/>
                <a:ext cx="62" cy="79"/>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55" name="Oval 18"/>
              <p:cNvSpPr>
                <a:spLocks noChangeArrowheads="1"/>
              </p:cNvSpPr>
              <p:nvPr/>
            </p:nvSpPr>
            <p:spPr bwMode="auto">
              <a:xfrm rot="18495068" flipH="1">
                <a:off x="4906" y="1026"/>
                <a:ext cx="38" cy="7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56" name="Freeform 19"/>
              <p:cNvSpPr>
                <a:spLocks/>
              </p:cNvSpPr>
              <p:nvPr/>
            </p:nvSpPr>
            <p:spPr bwMode="auto">
              <a:xfrm flipH="1">
                <a:off x="4787" y="917"/>
                <a:ext cx="95" cy="64"/>
              </a:xfrm>
              <a:custGeom>
                <a:avLst/>
                <a:gdLst>
                  <a:gd name="T0" fmla="*/ 1 w 180"/>
                  <a:gd name="T1" fmla="*/ 1 h 123"/>
                  <a:gd name="T2" fmla="*/ 1 w 180"/>
                  <a:gd name="T3" fmla="*/ 1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57" name="Freeform 20"/>
              <p:cNvSpPr>
                <a:spLocks/>
              </p:cNvSpPr>
              <p:nvPr/>
            </p:nvSpPr>
            <p:spPr bwMode="auto">
              <a:xfrm flipH="1">
                <a:off x="4813" y="937"/>
                <a:ext cx="101" cy="77"/>
              </a:xfrm>
              <a:custGeom>
                <a:avLst/>
                <a:gdLst>
                  <a:gd name="T0" fmla="*/ 1 w 189"/>
                  <a:gd name="T1" fmla="*/ 1 h 144"/>
                  <a:gd name="T2" fmla="*/ 1 w 189"/>
                  <a:gd name="T3" fmla="*/ 1 h 144"/>
                  <a:gd name="T4" fmla="*/ 1 w 189"/>
                  <a:gd name="T5" fmla="*/ 1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58" name="Freeform 21"/>
              <p:cNvSpPr>
                <a:spLocks/>
              </p:cNvSpPr>
              <p:nvPr/>
            </p:nvSpPr>
            <p:spPr bwMode="auto">
              <a:xfrm flipH="1">
                <a:off x="4852" y="967"/>
                <a:ext cx="96" cy="74"/>
              </a:xfrm>
              <a:custGeom>
                <a:avLst/>
                <a:gdLst>
                  <a:gd name="T0" fmla="*/ 1 w 183"/>
                  <a:gd name="T1" fmla="*/ 1 h 141"/>
                  <a:gd name="T2" fmla="*/ 1 w 183"/>
                  <a:gd name="T3" fmla="*/ 1 h 141"/>
                  <a:gd name="T4" fmla="*/ 1 w 183"/>
                  <a:gd name="T5" fmla="*/ 1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smtClean="0"/>
              <a:t>Producer code</a:t>
            </a:r>
          </a:p>
        </p:txBody>
      </p:sp>
      <p:sp>
        <p:nvSpPr>
          <p:cNvPr id="11270" name="Rectangle 20"/>
          <p:cNvSpPr>
            <a:spLocks noGrp="1" noChangeArrowheads="1"/>
          </p:cNvSpPr>
          <p:nvPr>
            <p:ph idx="1"/>
          </p:nvPr>
        </p:nvSpPr>
        <p:spPr>
          <a:xfrm>
            <a:off x="571500" y="735013"/>
            <a:ext cx="6778625" cy="2763837"/>
          </a:xfrm>
        </p:spPr>
        <p:txBody>
          <a:bodyPr/>
          <a:lstStyle/>
          <a:p>
            <a:pPr>
              <a:buFont typeface="Arial" charset="0"/>
              <a:buChar char="•"/>
            </a:pPr>
            <a:r>
              <a:rPr lang="en-US" smtClean="0"/>
              <a:t>A</a:t>
            </a:r>
            <a:r>
              <a:rPr lang="en-US" b="1" smtClean="0"/>
              <a:t> producer code</a:t>
            </a:r>
            <a:r>
              <a:rPr lang="en-US" smtClean="0"/>
              <a:t> is a unique ID (alphanumeric) assigned by the carrier to accurately track which agent or agency is responsible for which policies and accounts</a:t>
            </a:r>
          </a:p>
          <a:p>
            <a:pPr>
              <a:buFont typeface="Arial" charset="0"/>
              <a:buChar char="•"/>
            </a:pPr>
            <a:r>
              <a:rPr lang="en-US" smtClean="0"/>
              <a:t>Producer code also identifies the actual sales </a:t>
            </a:r>
            <a:br>
              <a:rPr lang="en-US" smtClean="0"/>
            </a:br>
            <a:r>
              <a:rPr lang="en-US" smtClean="0"/>
              <a:t>agent who </a:t>
            </a:r>
            <a:br>
              <a:rPr lang="en-US" smtClean="0"/>
            </a:br>
            <a:r>
              <a:rPr lang="en-US" smtClean="0"/>
              <a:t>sold the policy</a:t>
            </a:r>
          </a:p>
        </p:txBody>
      </p:sp>
      <p:grpSp>
        <p:nvGrpSpPr>
          <p:cNvPr id="11272" name="Group 34"/>
          <p:cNvGrpSpPr>
            <a:grpSpLocks/>
          </p:cNvGrpSpPr>
          <p:nvPr/>
        </p:nvGrpSpPr>
        <p:grpSpPr bwMode="auto">
          <a:xfrm>
            <a:off x="7783513" y="285750"/>
            <a:ext cx="728662" cy="703263"/>
            <a:chOff x="1794" y="2016"/>
            <a:chExt cx="459" cy="443"/>
          </a:xfrm>
        </p:grpSpPr>
        <p:grpSp>
          <p:nvGrpSpPr>
            <p:cNvPr id="11273" name="Group 35"/>
            <p:cNvGrpSpPr>
              <a:grpSpLocks/>
            </p:cNvGrpSpPr>
            <p:nvPr/>
          </p:nvGrpSpPr>
          <p:grpSpPr bwMode="auto">
            <a:xfrm>
              <a:off x="1794" y="2016"/>
              <a:ext cx="355" cy="230"/>
              <a:chOff x="4831" y="3072"/>
              <a:chExt cx="355" cy="230"/>
            </a:xfrm>
          </p:grpSpPr>
          <p:sp>
            <p:nvSpPr>
              <p:cNvPr id="11277" name="Rectangle 36"/>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11278" name="Text Box 37"/>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grpSp>
          <p:nvGrpSpPr>
            <p:cNvPr id="11274" name="Group 38"/>
            <p:cNvGrpSpPr>
              <a:grpSpLocks/>
            </p:cNvGrpSpPr>
            <p:nvPr/>
          </p:nvGrpSpPr>
          <p:grpSpPr bwMode="auto">
            <a:xfrm>
              <a:off x="1898" y="2229"/>
              <a:ext cx="355" cy="230"/>
              <a:chOff x="4935" y="3285"/>
              <a:chExt cx="355" cy="230"/>
            </a:xfrm>
          </p:grpSpPr>
          <p:sp>
            <p:nvSpPr>
              <p:cNvPr id="11275" name="Rectangle 39"/>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endParaRPr lang="en-US"/>
              </a:p>
            </p:txBody>
          </p:sp>
          <p:sp>
            <p:nvSpPr>
              <p:cNvPr id="11276" name="Text Box 40"/>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002</a:t>
                </a:r>
              </a:p>
            </p:txBody>
          </p:sp>
        </p:gr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331" y="2784126"/>
            <a:ext cx="5880539" cy="29784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184775"/>
            <a:ext cx="4180758" cy="996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7" name="Rectangle 18"/>
          <p:cNvSpPr>
            <a:spLocks noChangeArrowheads="1"/>
          </p:cNvSpPr>
          <p:nvPr/>
        </p:nvSpPr>
        <p:spPr bwMode="auto">
          <a:xfrm>
            <a:off x="6834187" y="4689475"/>
            <a:ext cx="1766887" cy="476250"/>
          </a:xfrm>
          <a:prstGeom prst="rect">
            <a:avLst/>
          </a:prstGeom>
          <a:noFill/>
          <a:ln w="1905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3" name="Straight Connector 2"/>
          <p:cNvCxnSpPr/>
          <p:nvPr/>
        </p:nvCxnSpPr>
        <p:spPr bwMode="auto">
          <a:xfrm flipH="1">
            <a:off x="4200525" y="4927600"/>
            <a:ext cx="2633662" cy="539750"/>
          </a:xfrm>
          <a:prstGeom prst="line">
            <a:avLst/>
          </a:prstGeom>
          <a:noFill/>
          <a:ln w="1905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22443</TotalTime>
  <Words>5639</Words>
  <Application>Microsoft Office PowerPoint</Application>
  <PresentationFormat>On-screen Show (4:3)</PresentationFormat>
  <Paragraphs>500</Paragraphs>
  <Slides>42</Slides>
  <Notes>42</Notes>
  <HiddenSlides>0</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2_test-template</vt:lpstr>
      <vt:lpstr>1_test-template</vt:lpstr>
      <vt:lpstr>3_test-template</vt:lpstr>
      <vt:lpstr>Users, Groups, Organizations, and Permissions</vt:lpstr>
      <vt:lpstr>Lesson objectives</vt:lpstr>
      <vt:lpstr>Lesson outline</vt:lpstr>
      <vt:lpstr>Security in PolicyCenter</vt:lpstr>
      <vt:lpstr>Types of security</vt:lpstr>
      <vt:lpstr>Producers</vt:lpstr>
      <vt:lpstr>Internal and external producers</vt:lpstr>
      <vt:lpstr>Producer types</vt:lpstr>
      <vt:lpstr>Producer code</vt:lpstr>
      <vt:lpstr>Producer code security</vt:lpstr>
      <vt:lpstr>Prevent producer code misuse - Status field</vt:lpstr>
      <vt:lpstr>Lesson outline</vt:lpstr>
      <vt:lpstr>Users </vt:lpstr>
      <vt:lpstr>User categories</vt:lpstr>
      <vt:lpstr>Groups</vt:lpstr>
      <vt:lpstr>View groups using Administration tab</vt:lpstr>
      <vt:lpstr>Organization / Community model</vt:lpstr>
      <vt:lpstr>Lesson outline</vt:lpstr>
      <vt:lpstr>Managing users</vt:lpstr>
      <vt:lpstr>Internal/external user access</vt:lpstr>
      <vt:lpstr>Group detail - Users and producer codes</vt:lpstr>
      <vt:lpstr>Searching organizations</vt:lpstr>
      <vt:lpstr>Managing organizations</vt:lpstr>
      <vt:lpstr>Delegate management using User Admin role</vt:lpstr>
      <vt:lpstr>View or edit producer code details</vt:lpstr>
      <vt:lpstr>Create a new user</vt:lpstr>
      <vt:lpstr>Lesson outline</vt:lpstr>
      <vt:lpstr>Access</vt:lpstr>
      <vt:lpstr>System permissions</vt:lpstr>
      <vt:lpstr>Permissions can influence access</vt:lpstr>
      <vt:lpstr>Create object permissions</vt:lpstr>
      <vt:lpstr>Own object permissions</vt:lpstr>
      <vt:lpstr>A user's permissions are determined during login</vt:lpstr>
      <vt:lpstr>Roles</vt:lpstr>
      <vt:lpstr>Mapping roles to users</vt:lpstr>
      <vt:lpstr>Lesson outline</vt:lpstr>
      <vt:lpstr>Managing roles</vt:lpstr>
      <vt:lpstr>Modifying permissions in a role</vt:lpstr>
      <vt:lpstr>Modifying roles for a user</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kshukla</cp:lastModifiedBy>
  <cp:revision>2015</cp:revision>
  <dcterms:created xsi:type="dcterms:W3CDTF">2007-08-02T20:13:16Z</dcterms:created>
  <dcterms:modified xsi:type="dcterms:W3CDTF">2013-11-14T18:51:31Z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