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771" r:id="rId2"/>
  </p:sldMasterIdLst>
  <p:notesMasterIdLst>
    <p:notesMasterId r:id="rId28"/>
  </p:notesMasterIdLst>
  <p:handoutMasterIdLst>
    <p:handoutMasterId r:id="rId29"/>
  </p:handoutMasterIdLst>
  <p:sldIdLst>
    <p:sldId id="1192" r:id="rId3"/>
    <p:sldId id="1299" r:id="rId4"/>
    <p:sldId id="1300" r:id="rId5"/>
    <p:sldId id="1566" r:id="rId6"/>
    <p:sldId id="1567" r:id="rId7"/>
    <p:sldId id="1601" r:id="rId8"/>
    <p:sldId id="1593" r:id="rId9"/>
    <p:sldId id="1580" r:id="rId10"/>
    <p:sldId id="1581" r:id="rId11"/>
    <p:sldId id="1582" r:id="rId12"/>
    <p:sldId id="1594" r:id="rId13"/>
    <p:sldId id="1595" r:id="rId14"/>
    <p:sldId id="1596" r:id="rId15"/>
    <p:sldId id="1583" r:id="rId16"/>
    <p:sldId id="1597" r:id="rId17"/>
    <p:sldId id="1598" r:id="rId18"/>
    <p:sldId id="1570" r:id="rId19"/>
    <p:sldId id="1577" r:id="rId20"/>
    <p:sldId id="1571" r:id="rId21"/>
    <p:sldId id="1600" r:id="rId22"/>
    <p:sldId id="1576" r:id="rId23"/>
    <p:sldId id="1604" r:id="rId24"/>
    <p:sldId id="1551" r:id="rId25"/>
    <p:sldId id="1599" r:id="rId26"/>
    <p:sldId id="1605" r:id="rId2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3F8E39"/>
    <a:srgbClr val="0033CC"/>
    <a:srgbClr val="FF0000"/>
    <a:srgbClr val="FFFF00"/>
    <a:srgbClr val="CCFF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3568" autoAdjust="0"/>
  </p:normalViewPr>
  <p:slideViewPr>
    <p:cSldViewPr snapToGrid="0">
      <p:cViewPr>
        <p:scale>
          <a:sx n="100" d="100"/>
          <a:sy n="100" d="100"/>
        </p:scale>
        <p:origin x="-1104" y="0"/>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70"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908D6A9-04F6-44D4-9456-FF9BE1EEDCF4}" type="slidenum">
              <a:rPr lang="en-US" altLang="en-US"/>
              <a:pPr>
                <a:defRPr/>
              </a:pPr>
              <a:t>‹#›</a:t>
            </a:fld>
            <a:endParaRPr lang="en-US" altLang="en-US" dirty="0"/>
          </a:p>
        </p:txBody>
      </p:sp>
    </p:spTree>
    <p:extLst>
      <p:ext uri="{BB962C8B-B14F-4D97-AF65-F5344CB8AC3E}">
        <p14:creationId xmlns:p14="http://schemas.microsoft.com/office/powerpoint/2010/main" val="318357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Field-Level Validation - </a:t>
            </a:r>
            <a:fld id="{04BC4D9B-A526-4312-A9C6-32BCDAB3498E}"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867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62284379-21EA-4B7B-86D1-94A453F0C3C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867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469644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3AE1663-5065-4A56-B6A4-D702E20DB51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D612C67-7782-4454-99B6-9619342C5F0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0523A74-899B-4C3E-BB4B-277286F409BC}"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99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B64BCFAC-B650-4E50-9F11-7100B69505B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screenshot above, the pattern for the Email validator is:</a:t>
            </a:r>
          </a:p>
          <a:p>
            <a:pPr lvl="1" eaLnBrk="1" hangingPunct="1"/>
            <a:r>
              <a:rPr lang="en-US" smtClean="0"/>
              <a:t>Any non-empty string, specified as: .+</a:t>
            </a:r>
          </a:p>
          <a:p>
            <a:pPr lvl="1" eaLnBrk="1" hangingPunct="1"/>
            <a:r>
              <a:rPr lang="en-US" smtClean="0"/>
              <a:t>An "at" symbol, specified as: @</a:t>
            </a:r>
          </a:p>
          <a:p>
            <a:pPr lvl="1" eaLnBrk="1" hangingPunct="1"/>
            <a:r>
              <a:rPr lang="en-US" smtClean="0"/>
              <a:t>Any non-empty string, specified as: .+</a:t>
            </a:r>
          </a:p>
          <a:p>
            <a:pPr lvl="1" eaLnBrk="1" hangingPunct="1"/>
            <a:r>
              <a:rPr lang="en-US" smtClean="0"/>
              <a:t>A period, specified as: \.</a:t>
            </a:r>
          </a:p>
          <a:p>
            <a:pPr lvl="1" eaLnBrk="1" hangingPunct="1"/>
            <a:r>
              <a:rPr lang="en-US" smtClean="0"/>
              <a:t>Any non-empty string, specified as: .+</a:t>
            </a:r>
          </a:p>
          <a:p>
            <a:pPr eaLnBrk="1" hangingPunct="1"/>
            <a:r>
              <a:rPr lang="en-US" smtClean="0"/>
              <a:t>In the screenshot above, the pattern for the SSN validator is:</a:t>
            </a:r>
          </a:p>
          <a:p>
            <a:pPr lvl="1" eaLnBrk="1" hangingPunct="1"/>
            <a:r>
              <a:rPr lang="en-US" smtClean="0"/>
              <a:t>Any 9 digits separated by a “-” after the 3</a:t>
            </a:r>
            <a:r>
              <a:rPr lang="en-US" baseline="30000" smtClean="0"/>
              <a:t>rd</a:t>
            </a:r>
            <a:r>
              <a:rPr lang="en-US" smtClean="0"/>
              <a:t> and the 5</a:t>
            </a:r>
            <a:r>
              <a:rPr lang="en-US" baseline="30000" smtClean="0"/>
              <a:t>th</a:t>
            </a:r>
            <a:r>
              <a:rPr lang="en-US" smtClean="0"/>
              <a:t> digit, specified as: [0-]{3}-[0-9]{2}-[0-9]{4}</a:t>
            </a:r>
          </a:p>
          <a:p>
            <a:pPr lvl="1" eaLnBrk="1" hangingPunct="1"/>
            <a:r>
              <a:rPr lang="en-US" smtClean="0"/>
              <a:t>A hyphen, specified as: -</a:t>
            </a:r>
          </a:p>
          <a:p>
            <a:pPr lvl="1" eaLnBrk="1" hangingPunct="1"/>
            <a:r>
              <a:rPr lang="en-US" smtClean="0"/>
              <a:t>Any three digits, specified as: [0-9]{3}</a:t>
            </a:r>
          </a:p>
          <a:p>
            <a:pPr eaLnBrk="1" hangingPunct="1"/>
            <a:r>
              <a:rPr lang="en-US" smtClean="0"/>
              <a:t>Characters that are not treated as literals and must be escaped include: [ ] ( ) { } . * + ?</a:t>
            </a:r>
          </a:p>
          <a:p>
            <a:pPr eaLnBrk="1" hangingPunct="1"/>
            <a:r>
              <a:rPr lang="en-US" smtClean="0"/>
              <a:t>The above example for Email has been modified from what appears in the fieldValidators.xml, to cover most of the patterns for examples.</a:t>
            </a:r>
          </a:p>
          <a:p>
            <a:pPr eaLnBrk="1" hangingPunct="1"/>
            <a:r>
              <a:rPr lang="en-US" smtClean="0"/>
              <a:t>For a complete listing of syntax for validator patterns, consult the </a:t>
            </a:r>
            <a:r>
              <a:rPr lang="en-US" i="1" smtClean="0"/>
              <a:t>Configuration Guide</a:t>
            </a:r>
            <a:r>
              <a:rPr lang="en-US" smtClean="0"/>
              <a:t> for PolicyCenter.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5DAE953-AEB2-4155-959B-2C186BCAA63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If a mask has fixed characters on the end, the application displays those characters outside of the text field. For example ####mph appears as a field #### with mph on the outside end of it.</a:t>
            </a:r>
          </a:p>
          <a:p>
            <a:pPr marL="190500" indent="-190500" eaLnBrk="1" hangingPunct="1"/>
            <a:r>
              <a:rPr lang="en-US" smtClean="0"/>
              <a:t>For a complete listing of syntax for input masks, consult the </a:t>
            </a:r>
            <a:r>
              <a:rPr lang="en-US" i="1" smtClean="0"/>
              <a:t>Configuration Guide</a:t>
            </a:r>
            <a:r>
              <a:rPr lang="en-US" smtClean="0"/>
              <a:t> for your PolicyCenter.  </a:t>
            </a:r>
          </a:p>
          <a:p>
            <a:pPr marL="190500" indent="-190500" eaLnBrk="1" hangingPunct="1"/>
            <a:r>
              <a:rPr lang="en-US" smtClean="0"/>
              <a:t>The default value used to display and input mask is a “.” but configuration users can change this symbol using the InputMaskPlaceholderCharacter setting in config.xml.</a:t>
            </a:r>
          </a:p>
          <a:p>
            <a:pPr marL="190500" indent="-190500" eaLnBrk="1" hangingPunct="1"/>
            <a:endParaRPr lang="en-US" smtClean="0"/>
          </a:p>
          <a:p>
            <a:pPr marL="419100" lvl="1" indent="-1905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BC9C91-2F8E-4830-AA73-3F480EC621B2}"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example has been </a:t>
            </a:r>
            <a:r>
              <a:rPr lang="en-US" dirty="0" smtClean="0"/>
              <a:t>borrowed</a:t>
            </a:r>
            <a:r>
              <a:rPr lang="en-US" baseline="0" dirty="0" smtClean="0"/>
              <a:t> from </a:t>
            </a:r>
            <a:r>
              <a:rPr lang="en-US" baseline="0" dirty="0" err="1" smtClean="0"/>
              <a:t>TrainingApp</a:t>
            </a:r>
            <a:r>
              <a:rPr lang="en-US" dirty="0" smtClean="0"/>
              <a:t>. </a:t>
            </a:r>
            <a:r>
              <a:rPr lang="en-US" dirty="0" smtClean="0"/>
              <a:t>There is no example in the base product of associating validator to an entity not declared in the base application.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501A3AE-B714-4CD3-81E3-9DE9BDD550B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0BBF6BA1-4914-4E53-A478-199809CFEF93}"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Because field-level validators are not listed in the Data Dictionary, there is no need to regenerate the Data Dictionary when you are making only field-level validator changes.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518CE7D-DFA9-4BD3-896F-F3B74B49F405}"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ABDC8DB4-5EB0-4E44-BB28-3D1B3DD5F8E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Field-level validation is typically tied to the two widget types used most often to enter data: inputs and cells.</a:t>
            </a:r>
          </a:p>
          <a:p>
            <a:pPr eaLnBrk="1" hangingPunct="1"/>
            <a:r>
              <a:rPr lang="en-US" smtClean="0"/>
              <a:t>Validation error messages are displayed at the top of the screen in the same way that other errors, such as required fields with missing values, are shown.</a:t>
            </a:r>
          </a:p>
          <a:p>
            <a:pPr eaLnBrk="1" hangingPunct="1"/>
            <a:r>
              <a:rPr lang="en-US" smtClean="0"/>
              <a:t>Field-level validation checks data only when it is entered through that specific PCF file. It does not check data entered other ways, such as through other PCF files, through Gosu code (such as business rules and enhancement functions), or through import processes.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3FE0AB-30F2-4FEA-8FFA-EA77021CD7AD}"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expressions can be a Gosu expression which returns either NULL or a string (such as a call to a function). </a:t>
            </a:r>
          </a:p>
          <a:p>
            <a:pPr eaLnBrk="1" hangingPunct="1"/>
            <a:r>
              <a:rPr lang="en-US" smtClean="0"/>
              <a:t>Sometimes they are written using a ternary expression that returns either NULL or a string (typically stored as a display key).</a:t>
            </a:r>
          </a:p>
          <a:p>
            <a:pPr lvl="1" eaLnBrk="1" hangingPunct="1"/>
            <a:r>
              <a:rPr lang="en-US" smtClean="0"/>
              <a:t>If NULL is returned, the data is considered valid and the save is allowed.</a:t>
            </a:r>
          </a:p>
          <a:p>
            <a:pPr lvl="1" eaLnBrk="1" hangingPunct="1"/>
            <a:r>
              <a:rPr lang="en-US" smtClean="0"/>
              <a:t>If errorMessage is returned:</a:t>
            </a:r>
          </a:p>
          <a:p>
            <a:pPr lvl="2" eaLnBrk="1" hangingPunct="1"/>
            <a:r>
              <a:rPr lang="en-US" smtClean="0"/>
              <a:t>The widget is flagged.</a:t>
            </a:r>
          </a:p>
          <a:p>
            <a:pPr lvl="2" eaLnBrk="1" hangingPunct="1"/>
            <a:r>
              <a:rPr lang="en-US" smtClean="0"/>
              <a:t>The string (the error message) is displayed.</a:t>
            </a:r>
          </a:p>
          <a:p>
            <a:pPr lvl="2" eaLnBrk="1" hangingPunct="1"/>
            <a:r>
              <a:rPr lang="en-US" smtClean="0"/>
              <a:t>The save is prevented.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0863D2D-341B-4143-8964-42FCC6A3482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AAFE0734-69EE-445B-BD9E-C9C8C8C32ADC}"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example is taken from the CPBuildingPopup pcf. The year built has a validationExpression property that calls the validateYearBuilt() function. This function is defined in the CPBuildingEnhancement.gsx. If the expression user wants to enter is simple enough that it can be specified using an if/else statement or a ternary expression, that can also be used in the ValidationExpression property. A return value of null implies the save is allowed because the validation condition was met. Otherwise the data is invalid and an error message is displayed and the user has to enter a valid value into the field.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16224EF9-3E2D-4BD7-9570-3739C6EC6E26}"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14E8A73-7F30-4E4A-B5B0-6313B09F32B3}"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Inputs and cells have two attribute which can be used for validation expressions: validationExpression and requestValidationExpression. Request validation expressions are executed during any call to the server, whether it is to commit data or to simply move to another part of the current location (such as from one card to another). This means that the condition can be evaluated before the user attempts to commit the data. However, the condition does not have access to the current value of any widget. It can check only the last saved value of widgets beyond the given widget.</a:t>
            </a:r>
          </a:p>
          <a:p>
            <a:pPr eaLnBrk="1" hangingPunct="1"/>
            <a:r>
              <a:rPr lang="en-US" smtClean="0"/>
              <a:t>Commit validation expressions are executed when the application attempts to commit the widget's value. This means that the condition is evaluated immediately before the data is saved. However, because all widget values are being saved at this point in time, the condition can check the value of other widgets as well.</a:t>
            </a:r>
          </a:p>
          <a:p>
            <a:pPr eaLnBrk="1" hangingPunct="1"/>
            <a:r>
              <a:rPr lang="en-US" smtClean="0"/>
              <a:t>The vast majority of the time that you want to implement a validation expression, it should be using the validationExpression attribute. This is considered to be the more user-friendly approach as it doesn't evaluate the data until the user is done with his or her work. requestValidationExpression is designed for the small number of cases where an invalid data value is so egregious that it may cause an egregious reaction such as a thrown exception, even before the user commits the data. As shown in the example above for DepositOverride, the value of deposit override percentage has to be between 0 and 100. If the value is not in this range then an error message is displayed using a displaykey.</a:t>
            </a:r>
          </a:p>
          <a:p>
            <a:pPr eaLnBrk="1" hangingPunct="1"/>
            <a:endParaRPr lang="en-US" smtClean="0"/>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6771E91-61B3-4797-A4A0-1CEDE3551B92}"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8E79946-47D7-403E-9D5C-E9FDAF2F7709}"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You would use the &lt;column-override&gt; tag when associating a field-level validator to a field in the base application data model.</a:t>
            </a:r>
          </a:p>
          <a:p>
            <a:pPr marL="209550" indent="-209550" eaLnBrk="1" hangingPunct="1">
              <a:buFontTx/>
              <a:buAutoNum type="arabicPeriod"/>
            </a:pPr>
            <a:r>
              <a:rPr lang="en-US" smtClean="0"/>
              <a:t>The save is allowed. (A return value of null signifies that the validation condition was met.)</a:t>
            </a:r>
          </a:p>
          <a:p>
            <a:pPr marL="209550" indent="-209550" eaLnBrk="1" hangingPunct="1">
              <a:buFontTx/>
              <a:buAutoNum type="arabicPeriod"/>
            </a:pPr>
            <a:r>
              <a:rPr lang="en-US" smtClean="0"/>
              <a:t>This would be a field level validation. The driver’s license would be a pattern such as first letter is a character, followed by all numbers. Everywhere the user has to enter a driver’s license id this pattern has to be matched. Hence it should be validated at the field level.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25</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3284C36-6964-4DE6-9553-871455F6F99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72822C2-3096-4F9B-B198-1EAB5F44B0CB}"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other types of validation beyond field-level validation. For example, business rules can execute validation behavior at a global level when the error may not relate to one specific field. For example, imagine that an insurance carrier allows up to 4 cars to be covered on a single personal auto policy. Then, imagine that on a given policy, an underwriter enters five cars. The business data is invalid, but there isn't any one field that is causing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78B6FBC9-511A-40C9-B761-E7F88B895BC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Field validators are useful when the validation logic involves simple pattern matching and the pattern holds true every time the field is used.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5205602-C13D-4629-8DE5-D65C9D14B92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One of the major advantages of using a field-level validator is they can be defined once and reused for fields that are accepting similar values. In the example above, all the phone numbers use the same validation that is defined only once.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Field is validated as</a:t>
            </a:r>
            <a:r>
              <a:rPr lang="en-US" baseline="0" dirty="0" smtClean="0"/>
              <a:t> you type in the value. Until the entire value is correct the field is displayed with a red background indicating that the value is not correct. When a correct value is entered the red background goes away.</a:t>
            </a:r>
            <a:endParaRPr lang="en-US" dirty="0"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EA9EB59-E97F-4146-9800-A3EC4A4372F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4F7F6B3-9FE5-48BB-9C75-C7200FCFD62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FDF55AA-4CF2-4A1E-A1A5-85A075B8A16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Display keys for locations or widgets are referenced in Studio. </a:t>
            </a:r>
            <a:r>
              <a:rPr lang="en-US" dirty="0" smtClean="0"/>
              <a:t>When you create a reference to a display key (a string starting with "</a:t>
            </a:r>
            <a:r>
              <a:rPr lang="en-US" dirty="0" err="1" smtClean="0"/>
              <a:t>displaykey</a:t>
            </a:r>
            <a:r>
              <a:rPr lang="en-US" dirty="0" smtClean="0"/>
              <a:t>."), you can name a display key that doesn't already exist and then specify the value for the new display key by pressing ALT + Enter. This opens a dialog box in which you can enter the display key value.</a:t>
            </a:r>
          </a:p>
          <a:p>
            <a:pPr eaLnBrk="1" hangingPunct="1"/>
            <a:r>
              <a:rPr lang="en-US" dirty="0" smtClean="0"/>
              <a:t>Field-level validator display keys are referenced in XML files, not in Studio. Therefore, there is no way when editing the validator to open a dialog box in which the value of a new display key can be entered. Consequently, the display key must be created "manually" in the appropriate </a:t>
            </a:r>
            <a:r>
              <a:rPr lang="en-US" dirty="0" err="1" smtClean="0"/>
              <a:t>display.properties</a:t>
            </a:r>
            <a:r>
              <a:rPr lang="en-US" dirty="0" smtClean="0"/>
              <a:t> files separate from the editing of the field validator.</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145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920074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045632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725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283496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251597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89665292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459454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98764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653553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089133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69445"/>
            <a:ext cx="8318500" cy="742950"/>
          </a:xfrm>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804675"/>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400474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620213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14200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6952414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308798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5634995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19025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591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94531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761545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52188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939FB26F-C26F-4C53-B73F-096795D3762A}"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64793528"/>
      </p:ext>
    </p:extLst>
  </p:cSld>
  <p:clrMap bg1="dk2" tx1="lt1" bg2="dk1"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r>
              <a:rPr lang="en-US" smtClean="0"/>
              <a:t>Field-Level Validation</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19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50800"/>
            <a:ext cx="8318500" cy="742950"/>
          </a:xfrm>
        </p:spPr>
        <p:txBody>
          <a:bodyPr/>
          <a:lstStyle/>
          <a:p>
            <a:r>
              <a:rPr lang="en-US" smtClean="0"/>
              <a:t>Step 2: Create field validator</a:t>
            </a:r>
          </a:p>
        </p:txBody>
      </p:sp>
      <p:sp>
        <p:nvSpPr>
          <p:cNvPr id="12291" name="Rectangle 3"/>
          <p:cNvSpPr>
            <a:spLocks noGrp="1" noChangeArrowheads="1"/>
          </p:cNvSpPr>
          <p:nvPr>
            <p:ph idx="1"/>
          </p:nvPr>
        </p:nvSpPr>
        <p:spPr>
          <a:xfrm>
            <a:off x="519113" y="844550"/>
            <a:ext cx="8318500" cy="5486400"/>
          </a:xfrm>
        </p:spPr>
        <p:txBody>
          <a:bodyPr/>
          <a:lstStyle/>
          <a:p>
            <a:pPr>
              <a:buFont typeface="Arial" charset="0"/>
              <a:buChar char="•"/>
            </a:pPr>
            <a:r>
              <a:rPr lang="en-US" smtClean="0"/>
              <a:t>Field validators declared in fieldvalidators.xml</a:t>
            </a:r>
          </a:p>
        </p:txBody>
      </p:sp>
      <p:cxnSp>
        <p:nvCxnSpPr>
          <p:cNvPr id="12298" name="Straight Connector 15"/>
          <p:cNvCxnSpPr>
            <a:cxnSpLocks noChangeShapeType="1"/>
            <a:stCxn id="12297" idx="1"/>
          </p:cNvCxnSpPr>
          <p:nvPr/>
        </p:nvCxnSpPr>
        <p:spPr bwMode="auto">
          <a:xfrm flipH="1">
            <a:off x="2097090" y="2864644"/>
            <a:ext cx="303210" cy="459581"/>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5122" name="Picture 2" descr="C:\Users\kshukla\AppData\Local\Temp\SNAGHTML15a842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311275"/>
            <a:ext cx="8422770" cy="211772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 y="4559300"/>
            <a:ext cx="8528339" cy="600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7" name="AutoShape 11"/>
          <p:cNvSpPr>
            <a:spLocks noChangeArrowheads="1"/>
          </p:cNvSpPr>
          <p:nvPr/>
        </p:nvSpPr>
        <p:spPr bwMode="auto">
          <a:xfrm>
            <a:off x="2400300" y="2767013"/>
            <a:ext cx="6315076" cy="1952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8" name="Straight Connector 7"/>
          <p:cNvCxnSpPr>
            <a:stCxn id="12297" idx="1"/>
          </p:cNvCxnSpPr>
          <p:nvPr/>
        </p:nvCxnSpPr>
        <p:spPr bwMode="auto">
          <a:xfrm flipH="1">
            <a:off x="288131" y="2864644"/>
            <a:ext cx="2112169" cy="1694656"/>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cxnSp>
        <p:nvCxnSpPr>
          <p:cNvPr id="10" name="Straight Connector 9"/>
          <p:cNvCxnSpPr>
            <a:stCxn id="12297" idx="3"/>
          </p:cNvCxnSpPr>
          <p:nvPr/>
        </p:nvCxnSpPr>
        <p:spPr bwMode="auto">
          <a:xfrm>
            <a:off x="8715376" y="2864644"/>
            <a:ext cx="101094" cy="1694656"/>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
        <p:nvSpPr>
          <p:cNvPr id="11" name="Rounded Rectangle 10"/>
          <p:cNvSpPr/>
          <p:nvPr/>
        </p:nvSpPr>
        <p:spPr bwMode="auto">
          <a:xfrm>
            <a:off x="393700" y="1311275"/>
            <a:ext cx="3159125" cy="1746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69850"/>
            <a:ext cx="8318500" cy="742950"/>
          </a:xfrm>
        </p:spPr>
        <p:txBody>
          <a:bodyPr/>
          <a:lstStyle/>
          <a:p>
            <a:r>
              <a:rPr lang="en-US" smtClean="0"/>
              <a:t>Validator def: Name and description</a:t>
            </a:r>
          </a:p>
        </p:txBody>
      </p:sp>
      <p:sp>
        <p:nvSpPr>
          <p:cNvPr id="13315"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Each validator declared in &lt;ValidatorDef&gt; tag</a:t>
            </a:r>
          </a:p>
          <a:p>
            <a:pPr lvl="1"/>
            <a:r>
              <a:rPr lang="en-US" smtClean="0"/>
              <a:t>name attribute names validator</a:t>
            </a:r>
          </a:p>
          <a:p>
            <a:pPr lvl="1"/>
            <a:r>
              <a:rPr lang="en-US" smtClean="0"/>
              <a:t>description attribute names display key</a:t>
            </a:r>
          </a:p>
          <a:p>
            <a:pPr lvl="2"/>
            <a:r>
              <a:rPr lang="en-US" smtClean="0"/>
              <a:t>Display keys must be used (cannot be hard-coded string)</a:t>
            </a:r>
          </a:p>
          <a:p>
            <a:pPr lvl="2"/>
            <a:r>
              <a:rPr lang="en-US" smtClean="0"/>
              <a:t>Do not include "displaykey." in value</a:t>
            </a:r>
          </a:p>
        </p:txBody>
      </p:sp>
      <p:pic>
        <p:nvPicPr>
          <p:cNvPr id="6148" name="Picture 4" descr="C:\Users\kshukla\AppData\Local\Temp\SNAGHTML15b004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3" y="3230563"/>
            <a:ext cx="8133665" cy="264636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69850"/>
            <a:ext cx="8318500" cy="742950"/>
          </a:xfrm>
        </p:spPr>
        <p:txBody>
          <a:bodyPr/>
          <a:lstStyle/>
          <a:p>
            <a:r>
              <a:rPr lang="en-US" smtClean="0"/>
              <a:t>Validator def: Value</a:t>
            </a:r>
          </a:p>
        </p:txBody>
      </p:sp>
      <p:sp>
        <p:nvSpPr>
          <p:cNvPr id="14339"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Syntax for pattern includes:</a:t>
            </a:r>
          </a:p>
          <a:p>
            <a:pPr lvl="1"/>
            <a:r>
              <a:rPr lang="en-US" smtClean="0">
                <a:solidFill>
                  <a:srgbClr val="D33941"/>
                </a:solidFill>
              </a:rPr>
              <a:t>[</a:t>
            </a:r>
            <a:r>
              <a:rPr lang="en-US" i="1" smtClean="0">
                <a:solidFill>
                  <a:srgbClr val="04628C"/>
                </a:solidFill>
              </a:rPr>
              <a:t>charRange</a:t>
            </a:r>
            <a:r>
              <a:rPr lang="en-US" smtClean="0">
                <a:solidFill>
                  <a:srgbClr val="D33941"/>
                </a:solidFill>
              </a:rPr>
              <a:t>]{</a:t>
            </a:r>
            <a:r>
              <a:rPr lang="en-US" i="1" smtClean="0">
                <a:solidFill>
                  <a:srgbClr val="04628C"/>
                </a:solidFill>
              </a:rPr>
              <a:t>X</a:t>
            </a:r>
            <a:r>
              <a:rPr lang="en-US" smtClean="0">
                <a:solidFill>
                  <a:srgbClr val="D33941"/>
                </a:solidFill>
              </a:rPr>
              <a:t>}</a:t>
            </a:r>
            <a:r>
              <a:rPr lang="en-US" smtClean="0"/>
              <a:t> - </a:t>
            </a:r>
            <a:r>
              <a:rPr lang="en-US" i="1" smtClean="0">
                <a:solidFill>
                  <a:srgbClr val="0033CC"/>
                </a:solidFill>
              </a:rPr>
              <a:t>X</a:t>
            </a:r>
            <a:r>
              <a:rPr lang="en-US" smtClean="0"/>
              <a:t> characters in </a:t>
            </a:r>
            <a:r>
              <a:rPr lang="en-US" i="1" smtClean="0">
                <a:solidFill>
                  <a:srgbClr val="04628C"/>
                </a:solidFill>
              </a:rPr>
              <a:t>charRange</a:t>
            </a:r>
            <a:r>
              <a:rPr lang="en-US" smtClean="0"/>
              <a:t>, which can be any combination of </a:t>
            </a:r>
            <a:r>
              <a:rPr lang="en-US" smtClean="0">
                <a:solidFill>
                  <a:srgbClr val="D33941"/>
                </a:solidFill>
              </a:rPr>
              <a:t>0-9</a:t>
            </a:r>
            <a:r>
              <a:rPr lang="en-US" smtClean="0"/>
              <a:t>, </a:t>
            </a:r>
            <a:r>
              <a:rPr lang="en-US" smtClean="0">
                <a:solidFill>
                  <a:srgbClr val="D33941"/>
                </a:solidFill>
              </a:rPr>
              <a:t>a-z</a:t>
            </a:r>
            <a:r>
              <a:rPr lang="en-US" smtClean="0"/>
              <a:t>, and </a:t>
            </a:r>
            <a:r>
              <a:rPr lang="en-US" smtClean="0">
                <a:solidFill>
                  <a:srgbClr val="D33941"/>
                </a:solidFill>
              </a:rPr>
              <a:t>A-Z</a:t>
            </a:r>
          </a:p>
          <a:p>
            <a:pPr lvl="1"/>
            <a:r>
              <a:rPr lang="en-US" smtClean="0">
                <a:solidFill>
                  <a:srgbClr val="D33941"/>
                </a:solidFill>
              </a:rPr>
              <a:t>[</a:t>
            </a:r>
            <a:r>
              <a:rPr lang="en-US" i="1" smtClean="0">
                <a:solidFill>
                  <a:srgbClr val="04628C"/>
                </a:solidFill>
              </a:rPr>
              <a:t>charRange</a:t>
            </a:r>
            <a:r>
              <a:rPr lang="en-US" smtClean="0">
                <a:solidFill>
                  <a:srgbClr val="D33941"/>
                </a:solidFill>
              </a:rPr>
              <a:t>]{</a:t>
            </a:r>
            <a:r>
              <a:rPr lang="en-US" i="1" smtClean="0">
                <a:solidFill>
                  <a:srgbClr val="04628C"/>
                </a:solidFill>
              </a:rPr>
              <a:t>X</a:t>
            </a:r>
            <a:r>
              <a:rPr lang="en-US" smtClean="0">
                <a:solidFill>
                  <a:srgbClr val="D33941"/>
                </a:solidFill>
              </a:rPr>
              <a:t>,</a:t>
            </a:r>
            <a:r>
              <a:rPr lang="en-US" smtClean="0">
                <a:solidFill>
                  <a:srgbClr val="FF3300"/>
                </a:solidFill>
              </a:rPr>
              <a:t> </a:t>
            </a:r>
            <a:r>
              <a:rPr lang="en-US" i="1" smtClean="0">
                <a:solidFill>
                  <a:srgbClr val="04628C"/>
                </a:solidFill>
              </a:rPr>
              <a:t>Y</a:t>
            </a:r>
            <a:r>
              <a:rPr lang="en-US" smtClean="0">
                <a:solidFill>
                  <a:srgbClr val="D33941"/>
                </a:solidFill>
              </a:rPr>
              <a:t>}</a:t>
            </a:r>
            <a:r>
              <a:rPr lang="en-US" smtClean="0"/>
              <a:t> - From </a:t>
            </a:r>
            <a:r>
              <a:rPr lang="en-US" i="1" smtClean="0">
                <a:solidFill>
                  <a:srgbClr val="04628C"/>
                </a:solidFill>
              </a:rPr>
              <a:t>X</a:t>
            </a:r>
            <a:r>
              <a:rPr lang="en-US" smtClean="0"/>
              <a:t> to </a:t>
            </a:r>
            <a:r>
              <a:rPr lang="en-US" i="1" smtClean="0">
                <a:solidFill>
                  <a:srgbClr val="04628C"/>
                </a:solidFill>
              </a:rPr>
              <a:t>Y</a:t>
            </a:r>
            <a:r>
              <a:rPr lang="en-US" smtClean="0"/>
              <a:t> characters in </a:t>
            </a:r>
            <a:r>
              <a:rPr lang="en-US" i="1" smtClean="0">
                <a:solidFill>
                  <a:srgbClr val="04628C"/>
                </a:solidFill>
              </a:rPr>
              <a:t>charRange</a:t>
            </a:r>
          </a:p>
          <a:p>
            <a:pPr lvl="1"/>
            <a:r>
              <a:rPr lang="en-US" smtClean="0">
                <a:solidFill>
                  <a:srgbClr val="D33941"/>
                </a:solidFill>
              </a:rPr>
              <a:t>.+</a:t>
            </a:r>
            <a:r>
              <a:rPr lang="en-US" smtClean="0">
                <a:solidFill>
                  <a:srgbClr val="FF3300"/>
                </a:solidFill>
              </a:rPr>
              <a:t> </a:t>
            </a:r>
            <a:r>
              <a:rPr lang="en-US" smtClean="0"/>
              <a:t>- Any non-empty string</a:t>
            </a:r>
          </a:p>
          <a:p>
            <a:pPr lvl="1"/>
            <a:r>
              <a:rPr lang="en-US" smtClean="0">
                <a:solidFill>
                  <a:srgbClr val="D33941"/>
                </a:solidFill>
              </a:rPr>
              <a:t>\.</a:t>
            </a:r>
            <a:r>
              <a:rPr lang="en-US" smtClean="0"/>
              <a:t> - A period (the "\" is an escape character</a:t>
            </a:r>
          </a:p>
          <a:p>
            <a:pPr lvl="1"/>
            <a:r>
              <a:rPr lang="en-US" smtClean="0"/>
              <a:t>Most other characters (such as -) are treated as literals</a:t>
            </a:r>
          </a:p>
        </p:txBody>
      </p:sp>
      <p:pic>
        <p:nvPicPr>
          <p:cNvPr id="7170" name="Picture 2" descr="C:\Users\kshukla\AppData\Local\Temp\SNAGHTML15b004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9" y="3754437"/>
            <a:ext cx="7840915" cy="255111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5300" y="69850"/>
            <a:ext cx="8318500" cy="742950"/>
          </a:xfrm>
        </p:spPr>
        <p:txBody>
          <a:bodyPr/>
          <a:lstStyle/>
          <a:p>
            <a:r>
              <a:rPr lang="en-US" smtClean="0"/>
              <a:t>Validator def: Input Mask</a:t>
            </a:r>
          </a:p>
        </p:txBody>
      </p:sp>
      <p:sp>
        <p:nvSpPr>
          <p:cNvPr id="15363" name="Rectangle 3"/>
          <p:cNvSpPr>
            <a:spLocks noGrp="1" noChangeArrowheads="1"/>
          </p:cNvSpPr>
          <p:nvPr>
            <p:ph idx="1"/>
          </p:nvPr>
        </p:nvSpPr>
        <p:spPr>
          <a:xfrm>
            <a:off x="519113" y="804863"/>
            <a:ext cx="8318500" cy="5486400"/>
          </a:xfrm>
        </p:spPr>
        <p:txBody>
          <a:bodyPr/>
          <a:lstStyle/>
          <a:p>
            <a:pPr>
              <a:buFont typeface="Arial" charset="0"/>
              <a:buChar char="•"/>
            </a:pPr>
            <a:r>
              <a:rPr lang="en-US" dirty="0" smtClean="0"/>
              <a:t>Syntax for input masks:</a:t>
            </a:r>
          </a:p>
          <a:p>
            <a:pPr lvl="1"/>
            <a:r>
              <a:rPr lang="en-US" dirty="0" smtClean="0">
                <a:solidFill>
                  <a:srgbClr val="D33941"/>
                </a:solidFill>
              </a:rPr>
              <a:t>#</a:t>
            </a:r>
            <a:r>
              <a:rPr lang="en-US" dirty="0" smtClean="0"/>
              <a:t> - </a:t>
            </a:r>
            <a:r>
              <a:rPr lang="en-US" dirty="0" smtClean="0"/>
              <a:t>Numeric </a:t>
            </a:r>
            <a:r>
              <a:rPr lang="en-US" dirty="0" smtClean="0"/>
              <a:t>characters the user can type</a:t>
            </a:r>
          </a:p>
          <a:p>
            <a:pPr lvl="2"/>
            <a:r>
              <a:rPr lang="en-US" dirty="0" smtClean="0"/>
              <a:t>Rendered in UI as a </a:t>
            </a:r>
            <a:r>
              <a:rPr lang="en-US" dirty="0" smtClean="0"/>
              <a:t>“#"</a:t>
            </a:r>
            <a:endParaRPr lang="en-US" dirty="0" smtClean="0"/>
          </a:p>
          <a:p>
            <a:pPr lvl="1"/>
            <a:r>
              <a:rPr lang="en-US" dirty="0" smtClean="0"/>
              <a:t>All other characters (such as -) are treated as literals</a:t>
            </a:r>
            <a:br>
              <a:rPr lang="en-US" dirty="0" smtClean="0"/>
            </a:br>
            <a:endParaRPr lang="en-US" dirty="0" smtClean="0"/>
          </a:p>
          <a:p>
            <a:pPr>
              <a:buFont typeface="Arial" charset="0"/>
              <a:buChar char="•"/>
            </a:pPr>
            <a:r>
              <a:rPr lang="en-US" dirty="0" smtClean="0"/>
              <a:t>To specify no input mask, use</a:t>
            </a:r>
            <a:r>
              <a:rPr lang="en-US" dirty="0" smtClean="0">
                <a:solidFill>
                  <a:srgbClr val="FF3300"/>
                </a:solidFill>
              </a:rPr>
              <a:t> </a:t>
            </a:r>
            <a:r>
              <a:rPr lang="en-US" dirty="0" smtClean="0">
                <a:solidFill>
                  <a:srgbClr val="D33941"/>
                </a:solidFill>
              </a:rPr>
              <a:t>""</a:t>
            </a:r>
          </a:p>
        </p:txBody>
      </p:sp>
      <p:pic>
        <p:nvPicPr>
          <p:cNvPr id="8194" name="Picture 2" descr="C:\Users\kshukla\AppData\Local\Temp\SNAGHTML15b004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544887"/>
            <a:ext cx="8250770" cy="268446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3" y="1176339"/>
            <a:ext cx="1561111" cy="4619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038" y="2786063"/>
            <a:ext cx="1843087" cy="436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95300" y="69850"/>
            <a:ext cx="8318500" cy="742950"/>
          </a:xfrm>
        </p:spPr>
        <p:txBody>
          <a:bodyPr/>
          <a:lstStyle/>
          <a:p>
            <a:r>
              <a:rPr lang="en-US" smtClean="0"/>
              <a:t>Step 3: Associate validator to entity field (1)</a:t>
            </a:r>
          </a:p>
        </p:txBody>
      </p:sp>
      <p:sp>
        <p:nvSpPr>
          <p:cNvPr id="16388" name="Rectangle 3"/>
          <p:cNvSpPr>
            <a:spLocks noGrp="1" noChangeArrowheads="1"/>
          </p:cNvSpPr>
          <p:nvPr>
            <p:ph idx="1"/>
          </p:nvPr>
        </p:nvSpPr>
        <p:spPr>
          <a:xfrm>
            <a:off x="519113" y="804863"/>
            <a:ext cx="8318500" cy="5486400"/>
          </a:xfrm>
        </p:spPr>
        <p:txBody>
          <a:bodyPr/>
          <a:lstStyle/>
          <a:p>
            <a:pPr>
              <a:buFont typeface="Arial" charset="0"/>
              <a:buChar char="•"/>
            </a:pPr>
            <a:r>
              <a:rPr lang="en-US" dirty="0" smtClean="0"/>
              <a:t>For custom fields (fields not declared in base app), use child &lt;</a:t>
            </a:r>
            <a:r>
              <a:rPr lang="en-US" dirty="0" err="1" smtClean="0"/>
              <a:t>columnParam</a:t>
            </a:r>
            <a:r>
              <a:rPr lang="en-US" dirty="0" smtClean="0"/>
              <a:t>&gt; tag in appropriate extension file </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92" y="2757487"/>
            <a:ext cx="8223293" cy="2794001"/>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6"/>
          <p:cNvSpPr>
            <a:spLocks noChangeArrowheads="1"/>
          </p:cNvSpPr>
          <p:nvPr/>
        </p:nvSpPr>
        <p:spPr bwMode="auto">
          <a:xfrm>
            <a:off x="576553" y="4319848"/>
            <a:ext cx="4111646"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TextBox 7"/>
          <p:cNvSpPr txBox="1"/>
          <p:nvPr/>
        </p:nvSpPr>
        <p:spPr>
          <a:xfrm>
            <a:off x="6951112" y="2782338"/>
            <a:ext cx="914400" cy="4572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Edit here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95300" y="69850"/>
            <a:ext cx="8318500" cy="742950"/>
          </a:xfrm>
        </p:spPr>
        <p:txBody>
          <a:bodyPr/>
          <a:lstStyle/>
          <a:p>
            <a:r>
              <a:rPr lang="en-US" smtClean="0"/>
              <a:t>Step 3: Associate validator to entity field (2)</a:t>
            </a:r>
          </a:p>
        </p:txBody>
      </p:sp>
      <p:sp>
        <p:nvSpPr>
          <p:cNvPr id="17412" name="Rectangle 3"/>
          <p:cNvSpPr>
            <a:spLocks noGrp="1" noChangeArrowheads="1"/>
          </p:cNvSpPr>
          <p:nvPr>
            <p:ph idx="1"/>
          </p:nvPr>
        </p:nvSpPr>
        <p:spPr>
          <a:xfrm>
            <a:off x="519113" y="804863"/>
            <a:ext cx="8318500" cy="5486400"/>
          </a:xfrm>
        </p:spPr>
        <p:txBody>
          <a:bodyPr/>
          <a:lstStyle/>
          <a:p>
            <a:pPr>
              <a:buFont typeface="Arial" charset="0"/>
              <a:buChar char="•"/>
            </a:pPr>
            <a:r>
              <a:rPr lang="en-US" dirty="0" smtClean="0"/>
              <a:t>For base app fields, use &lt;column-override&gt; tag with child &lt;</a:t>
            </a:r>
            <a:r>
              <a:rPr lang="en-US" dirty="0" err="1" smtClean="0"/>
              <a:t>columnParam</a:t>
            </a:r>
            <a:r>
              <a:rPr lang="en-US" dirty="0" smtClean="0"/>
              <a:t>&gt; tag in appropriate extension </a:t>
            </a:r>
            <a:r>
              <a:rPr lang="en-US" dirty="0" smtClean="0"/>
              <a:t>file</a:t>
            </a:r>
            <a:endParaRPr lang="en-US" dirty="0" smtClean="0"/>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900238"/>
            <a:ext cx="8510747" cy="31480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981325" y="4410075"/>
            <a:ext cx="2847975" cy="638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69850"/>
            <a:ext cx="8318500" cy="742950"/>
          </a:xfrm>
        </p:spPr>
        <p:txBody>
          <a:bodyPr/>
          <a:lstStyle/>
          <a:p>
            <a:r>
              <a:rPr lang="en-US" smtClean="0"/>
              <a:t>Step 4: Deploy changes</a:t>
            </a:r>
          </a:p>
        </p:txBody>
      </p:sp>
      <p:sp>
        <p:nvSpPr>
          <p:cNvPr id="18435"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New and modified field validators are data model changes</a:t>
            </a:r>
          </a:p>
          <a:p>
            <a:pPr lvl="1"/>
            <a:r>
              <a:rPr lang="en-US" smtClean="0"/>
              <a:t>To deploy data model changes, restart application server</a:t>
            </a:r>
          </a:p>
          <a:p>
            <a:pPr>
              <a:buFont typeface="Arial" charset="0"/>
              <a:buChar char="•"/>
            </a:pPr>
            <a:r>
              <a:rPr lang="en-US" smtClean="0"/>
              <a:t>Field-level validators are not listed in Data Dictionary</a:t>
            </a:r>
          </a:p>
          <a:p>
            <a:pPr lvl="1"/>
            <a:endParaRPr lang="en-US" smtClean="0"/>
          </a:p>
          <a:p>
            <a:pPr lvl="1"/>
            <a:endParaRPr lang="en-US"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01" y="2343148"/>
            <a:ext cx="8483060" cy="30003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69850"/>
            <a:ext cx="8318500" cy="742950"/>
          </a:xfrm>
        </p:spPr>
        <p:txBody>
          <a:bodyPr/>
          <a:lstStyle/>
          <a:p>
            <a:r>
              <a:rPr lang="en-US" smtClean="0"/>
              <a:t>Lesson outline</a:t>
            </a:r>
          </a:p>
        </p:txBody>
      </p:sp>
      <p:sp>
        <p:nvSpPr>
          <p:cNvPr id="19459" name="Rectangle 3"/>
          <p:cNvSpPr>
            <a:spLocks noGrp="1" noChangeArrowheads="1"/>
          </p:cNvSpPr>
          <p:nvPr>
            <p:ph idx="1"/>
          </p:nvPr>
        </p:nvSpPr>
        <p:spPr>
          <a:xfrm>
            <a:off x="519113" y="804863"/>
            <a:ext cx="8318500" cy="5486400"/>
          </a:xfrm>
        </p:spPr>
        <p:txBody>
          <a:bodyPr/>
          <a:lstStyle/>
          <a:p>
            <a:pPr>
              <a:lnSpc>
                <a:spcPct val="150000"/>
              </a:lnSpc>
              <a:buFont typeface="Arial" charset="0"/>
              <a:buChar char="•"/>
            </a:pPr>
            <a:r>
              <a:rPr lang="en-US" sz="2800" smtClean="0">
                <a:solidFill>
                  <a:srgbClr val="C0C0C0"/>
                </a:solidFill>
              </a:rPr>
              <a:t>Field-level validation in data model</a:t>
            </a:r>
          </a:p>
          <a:p>
            <a:pPr>
              <a:lnSpc>
                <a:spcPct val="150000"/>
              </a:lnSpc>
              <a:buFont typeface="Arial" charset="0"/>
              <a:buChar char="•"/>
            </a:pPr>
            <a:r>
              <a:rPr lang="en-US" sz="2800" smtClean="0"/>
              <a:t>Field-level validation in UI</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69850"/>
            <a:ext cx="8318500" cy="742950"/>
          </a:xfrm>
        </p:spPr>
        <p:txBody>
          <a:bodyPr/>
          <a:lstStyle/>
          <a:p>
            <a:r>
              <a:rPr lang="en-US" smtClean="0"/>
              <a:t>Field-level validation in the user interface</a:t>
            </a:r>
          </a:p>
        </p:txBody>
      </p:sp>
      <p:sp>
        <p:nvSpPr>
          <p:cNvPr id="20483"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Implemented by logic tied to given atomic widget</a:t>
            </a:r>
          </a:p>
          <a:p>
            <a:pPr lvl="1"/>
            <a:r>
              <a:rPr lang="en-US" smtClean="0"/>
              <a:t>Useful when you want same field to be treated differently in different parts of application, or</a:t>
            </a:r>
          </a:p>
          <a:p>
            <a:pPr lvl="1"/>
            <a:r>
              <a:rPr lang="en-US" smtClean="0"/>
              <a:t>Logic is simple enough that it makes sense to store it at UI level</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3" y="2595563"/>
            <a:ext cx="6281281" cy="3405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5" name="AutoShape 5"/>
          <p:cNvSpPr>
            <a:spLocks noChangeArrowheads="1"/>
          </p:cNvSpPr>
          <p:nvPr/>
        </p:nvSpPr>
        <p:spPr bwMode="auto">
          <a:xfrm>
            <a:off x="2366962" y="3695700"/>
            <a:ext cx="4624388" cy="3810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69850"/>
            <a:ext cx="8318500" cy="742950"/>
          </a:xfrm>
        </p:spPr>
        <p:txBody>
          <a:bodyPr/>
          <a:lstStyle/>
          <a:p>
            <a:r>
              <a:rPr lang="en-US" smtClean="0"/>
              <a:t>Validation expression</a:t>
            </a:r>
          </a:p>
        </p:txBody>
      </p:sp>
      <p:sp>
        <p:nvSpPr>
          <p:cNvPr id="21507"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A </a:t>
            </a:r>
            <a:r>
              <a:rPr lang="en-US" b="1" smtClean="0"/>
              <a:t>validation expression</a:t>
            </a:r>
            <a:r>
              <a:rPr lang="en-US" smtClean="0"/>
              <a:t> is an expression associated to a single atomic widget that implements field-level validation</a:t>
            </a:r>
          </a:p>
          <a:p>
            <a:pPr lvl="1"/>
            <a:r>
              <a:rPr lang="en-US" smtClean="0"/>
              <a:t>If expressions returns NULL, save is allowed</a:t>
            </a:r>
          </a:p>
          <a:p>
            <a:pPr lvl="1"/>
            <a:r>
              <a:rPr lang="en-US" smtClean="0"/>
              <a:t>If expression returns string (an error message), then save is prevented, field is flagged, and message is displayed at top of screen</a:t>
            </a:r>
          </a:p>
        </p:txBody>
      </p:sp>
      <p:sp>
        <p:nvSpPr>
          <p:cNvPr id="21509" name="Text Box 25"/>
          <p:cNvSpPr txBox="1">
            <a:spLocks noChangeArrowheads="1"/>
          </p:cNvSpPr>
          <p:nvPr/>
        </p:nvSpPr>
        <p:spPr bwMode="auto">
          <a:xfrm>
            <a:off x="1277938" y="3524250"/>
            <a:ext cx="2486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If year is between 1700 and next year?</a:t>
            </a:r>
          </a:p>
        </p:txBody>
      </p:sp>
      <p:sp>
        <p:nvSpPr>
          <p:cNvPr id="21510" name="Line 26"/>
          <p:cNvSpPr>
            <a:spLocks noChangeShapeType="1"/>
          </p:cNvSpPr>
          <p:nvPr/>
        </p:nvSpPr>
        <p:spPr bwMode="auto">
          <a:xfrm>
            <a:off x="3854450" y="3852863"/>
            <a:ext cx="430213" cy="0"/>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Text Box 27"/>
          <p:cNvSpPr txBox="1">
            <a:spLocks noChangeArrowheads="1"/>
          </p:cNvSpPr>
          <p:nvPr/>
        </p:nvSpPr>
        <p:spPr bwMode="auto">
          <a:xfrm>
            <a:off x="4484688" y="3524250"/>
            <a:ext cx="10112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Returns NULL</a:t>
            </a:r>
          </a:p>
        </p:txBody>
      </p:sp>
      <p:sp>
        <p:nvSpPr>
          <p:cNvPr id="21512" name="Line 28"/>
          <p:cNvSpPr>
            <a:spLocks noChangeShapeType="1"/>
          </p:cNvSpPr>
          <p:nvPr/>
        </p:nvSpPr>
        <p:spPr bwMode="auto">
          <a:xfrm>
            <a:off x="5651500" y="3832225"/>
            <a:ext cx="430213" cy="0"/>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Text Box 29"/>
          <p:cNvSpPr txBox="1">
            <a:spLocks noChangeArrowheads="1"/>
          </p:cNvSpPr>
          <p:nvPr/>
        </p:nvSpPr>
        <p:spPr bwMode="auto">
          <a:xfrm>
            <a:off x="6219825" y="3524250"/>
            <a:ext cx="10810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Save allowed</a:t>
            </a:r>
          </a:p>
        </p:txBody>
      </p:sp>
      <p:sp>
        <p:nvSpPr>
          <p:cNvPr id="21514" name="Line 30"/>
          <p:cNvSpPr>
            <a:spLocks noChangeShapeType="1"/>
          </p:cNvSpPr>
          <p:nvPr/>
        </p:nvSpPr>
        <p:spPr bwMode="auto">
          <a:xfrm>
            <a:off x="1635125" y="4276725"/>
            <a:ext cx="0" cy="3810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31"/>
          <p:cNvSpPr>
            <a:spLocks noChangeShapeType="1"/>
          </p:cNvSpPr>
          <p:nvPr/>
        </p:nvSpPr>
        <p:spPr bwMode="auto">
          <a:xfrm>
            <a:off x="1635125" y="5427663"/>
            <a:ext cx="0" cy="31908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Text Box 32"/>
          <p:cNvSpPr txBox="1">
            <a:spLocks noChangeArrowheads="1"/>
          </p:cNvSpPr>
          <p:nvPr/>
        </p:nvSpPr>
        <p:spPr bwMode="auto">
          <a:xfrm>
            <a:off x="1277938" y="5732463"/>
            <a:ext cx="1897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Save prevented</a:t>
            </a:r>
          </a:p>
        </p:txBody>
      </p:sp>
      <p:sp>
        <p:nvSpPr>
          <p:cNvPr id="21517" name="Text Box 38"/>
          <p:cNvSpPr txBox="1">
            <a:spLocks noChangeArrowheads="1"/>
          </p:cNvSpPr>
          <p:nvPr/>
        </p:nvSpPr>
        <p:spPr bwMode="auto">
          <a:xfrm>
            <a:off x="1277938" y="4768850"/>
            <a:ext cx="10652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Returns Error</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4768849"/>
            <a:ext cx="5686303" cy="441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95300" y="69850"/>
            <a:ext cx="8318500" cy="742950"/>
          </a:xfrm>
        </p:spPr>
        <p:txBody>
          <a:bodyPr/>
          <a:lstStyle/>
          <a:p>
            <a:r>
              <a:rPr lang="en-US" smtClean="0"/>
              <a:t>Lesson objectives</a:t>
            </a:r>
          </a:p>
        </p:txBody>
      </p:sp>
      <p:sp>
        <p:nvSpPr>
          <p:cNvPr id="4099"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By the end of this lesson, you should be able to:</a:t>
            </a:r>
          </a:p>
          <a:p>
            <a:pPr lvl="1" eaLnBrk="1" hangingPunct="1"/>
            <a:r>
              <a:rPr lang="en-US" smtClean="0"/>
              <a:t>Implement field-level validation in the data model</a:t>
            </a:r>
          </a:p>
          <a:p>
            <a:pPr lvl="1" eaLnBrk="1" hangingPunct="1"/>
            <a:r>
              <a:rPr lang="en-US" smtClean="0"/>
              <a:t>Implement field-level validation in the user interface</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69850"/>
            <a:ext cx="8318500" cy="742950"/>
          </a:xfrm>
        </p:spPr>
        <p:txBody>
          <a:bodyPr/>
          <a:lstStyle/>
          <a:p>
            <a:r>
              <a:rPr lang="en-US" smtClean="0"/>
              <a:t>validationExpression example</a:t>
            </a:r>
          </a:p>
        </p:txBody>
      </p:sp>
      <p:sp>
        <p:nvSpPr>
          <p:cNvPr id="22541" name="Rounded Rectangle 12"/>
          <p:cNvSpPr>
            <a:spLocks noChangeArrowheads="1"/>
          </p:cNvSpPr>
          <p:nvPr/>
        </p:nvSpPr>
        <p:spPr bwMode="auto">
          <a:xfrm>
            <a:off x="2300288" y="3687763"/>
            <a:ext cx="1919287" cy="301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2295" name="Picture 7" descr="C:\Users\kshukla\AppData\Local\Temp\SNAGHTML15e5606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649287"/>
            <a:ext cx="6466311" cy="237490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2540" name="Rounded Rectangle 11"/>
          <p:cNvSpPr>
            <a:spLocks noChangeArrowheads="1"/>
          </p:cNvSpPr>
          <p:nvPr/>
        </p:nvSpPr>
        <p:spPr bwMode="auto">
          <a:xfrm>
            <a:off x="642938" y="2848768"/>
            <a:ext cx="6466312" cy="17541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3321844"/>
            <a:ext cx="6301069" cy="18851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3" name="Line 6"/>
          <p:cNvSpPr>
            <a:spLocks noChangeShapeType="1"/>
          </p:cNvSpPr>
          <p:nvPr/>
        </p:nvSpPr>
        <p:spPr bwMode="auto">
          <a:xfrm flipH="1">
            <a:off x="4500563" y="3024188"/>
            <a:ext cx="482600" cy="59531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9"/>
          <p:cNvSpPr>
            <a:spLocks noChangeShapeType="1"/>
          </p:cNvSpPr>
          <p:nvPr/>
        </p:nvSpPr>
        <p:spPr bwMode="auto">
          <a:xfrm>
            <a:off x="6862763" y="5216525"/>
            <a:ext cx="0" cy="25717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Text Box 10"/>
          <p:cNvSpPr txBox="1">
            <a:spLocks noChangeArrowheads="1"/>
          </p:cNvSpPr>
          <p:nvPr/>
        </p:nvSpPr>
        <p:spPr bwMode="auto">
          <a:xfrm>
            <a:off x="5842000" y="5541963"/>
            <a:ext cx="184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save prevented</a:t>
            </a:r>
          </a:p>
        </p:txBody>
      </p:sp>
      <p:sp>
        <p:nvSpPr>
          <p:cNvPr id="22538" name="Line 11"/>
          <p:cNvSpPr>
            <a:spLocks noChangeShapeType="1"/>
          </p:cNvSpPr>
          <p:nvPr/>
        </p:nvSpPr>
        <p:spPr bwMode="auto">
          <a:xfrm>
            <a:off x="2486025" y="5253038"/>
            <a:ext cx="0" cy="441325"/>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Text Box 12"/>
          <p:cNvSpPr txBox="1">
            <a:spLocks noChangeArrowheads="1"/>
          </p:cNvSpPr>
          <p:nvPr/>
        </p:nvSpPr>
        <p:spPr bwMode="auto">
          <a:xfrm>
            <a:off x="1258888" y="5670550"/>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save allowed</a:t>
            </a: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6425" y="6005511"/>
            <a:ext cx="5604486" cy="434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Arrow Connector 2"/>
          <p:cNvCxnSpPr/>
          <p:nvPr/>
        </p:nvCxnSpPr>
        <p:spPr bwMode="auto">
          <a:xfrm>
            <a:off x="6862763" y="5850731"/>
            <a:ext cx="0" cy="249237"/>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69850"/>
            <a:ext cx="8318500" cy="742950"/>
          </a:xfrm>
        </p:spPr>
        <p:txBody>
          <a:bodyPr/>
          <a:lstStyle/>
          <a:p>
            <a:r>
              <a:rPr lang="en-US" smtClean="0"/>
              <a:t>Value in an expression</a:t>
            </a:r>
          </a:p>
        </p:txBody>
      </p:sp>
      <p:sp>
        <p:nvSpPr>
          <p:cNvPr id="23555"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Written using function call statement or a ternary operator if the code is simple</a:t>
            </a:r>
          </a:p>
          <a:p>
            <a:pPr>
              <a:buFont typeface="Arial" charset="0"/>
              <a:buChar char="•"/>
            </a:pPr>
            <a:r>
              <a:rPr lang="en-US" smtClean="0"/>
              <a:t>Using ternary operator</a:t>
            </a:r>
          </a:p>
          <a:p>
            <a:pPr lvl="1"/>
            <a:r>
              <a:rPr lang="en-US" smtClean="0"/>
              <a:t>Syntax:  	</a:t>
            </a:r>
            <a:r>
              <a:rPr lang="en-US" i="1" smtClean="0">
                <a:solidFill>
                  <a:srgbClr val="04628C"/>
                </a:solidFill>
              </a:rPr>
              <a:t>condition</a:t>
            </a:r>
            <a:r>
              <a:rPr lang="en-US" smtClean="0">
                <a:solidFill>
                  <a:srgbClr val="FF3300"/>
                </a:solidFill>
              </a:rPr>
              <a:t> </a:t>
            </a:r>
            <a:r>
              <a:rPr lang="en-US" smtClean="0">
                <a:solidFill>
                  <a:srgbClr val="D33941"/>
                </a:solidFill>
              </a:rPr>
              <a:t>? NULL : </a:t>
            </a:r>
            <a:r>
              <a:rPr lang="en-US" i="1" smtClean="0">
                <a:solidFill>
                  <a:srgbClr val="04628C"/>
                </a:solidFill>
              </a:rPr>
              <a:t>errorMessage</a:t>
            </a:r>
            <a:r>
              <a:rPr lang="en-US" smtClean="0"/>
              <a:t>, or</a:t>
            </a:r>
            <a:br>
              <a:rPr lang="en-US" smtClean="0"/>
            </a:br>
            <a:r>
              <a:rPr lang="en-US" smtClean="0"/>
              <a:t>		</a:t>
            </a:r>
            <a:r>
              <a:rPr lang="en-US" i="1" smtClean="0">
                <a:solidFill>
                  <a:srgbClr val="04628C"/>
                </a:solidFill>
              </a:rPr>
              <a:t>condition</a:t>
            </a:r>
            <a:r>
              <a:rPr lang="en-US" smtClean="0">
                <a:solidFill>
                  <a:srgbClr val="FF3300"/>
                </a:solidFill>
              </a:rPr>
              <a:t> </a:t>
            </a:r>
            <a:r>
              <a:rPr lang="en-US" smtClean="0">
                <a:solidFill>
                  <a:srgbClr val="D33941"/>
                </a:solidFill>
              </a:rPr>
              <a:t>?</a:t>
            </a:r>
            <a:r>
              <a:rPr lang="en-US" smtClean="0">
                <a:solidFill>
                  <a:srgbClr val="FF3300"/>
                </a:solidFill>
              </a:rPr>
              <a:t> </a:t>
            </a:r>
            <a:r>
              <a:rPr lang="en-US" i="1" smtClean="0">
                <a:solidFill>
                  <a:srgbClr val="04628C"/>
                </a:solidFill>
              </a:rPr>
              <a:t>errorMessage</a:t>
            </a:r>
            <a:r>
              <a:rPr lang="en-US" smtClean="0"/>
              <a:t> </a:t>
            </a:r>
            <a:r>
              <a:rPr lang="en-US" smtClean="0">
                <a:solidFill>
                  <a:srgbClr val="D33941"/>
                </a:solidFill>
              </a:rPr>
              <a:t>: NULL</a:t>
            </a:r>
          </a:p>
          <a:p>
            <a:pPr lvl="1"/>
            <a:r>
              <a:rPr lang="en-US" smtClean="0"/>
              <a:t>NULL and error message can come in either order</a:t>
            </a:r>
          </a:p>
          <a:p>
            <a:pPr lvl="1"/>
            <a:r>
              <a:rPr lang="en-US" smtClean="0"/>
              <a:t>Left side value returned when condition evaluates to true </a:t>
            </a:r>
          </a:p>
          <a:p>
            <a:pPr lvl="1"/>
            <a:r>
              <a:rPr lang="en-US" smtClean="0"/>
              <a:t>Right side value returned when condition evaluates to false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69850"/>
            <a:ext cx="8318500" cy="742950"/>
          </a:xfrm>
        </p:spPr>
        <p:txBody>
          <a:bodyPr/>
          <a:lstStyle/>
          <a:p>
            <a:r>
              <a:rPr lang="en-US" smtClean="0"/>
              <a:t>requestValidationExpression property</a:t>
            </a:r>
          </a:p>
        </p:txBody>
      </p:sp>
      <p:sp>
        <p:nvSpPr>
          <p:cNvPr id="24579" name="Rectangle 3"/>
          <p:cNvSpPr>
            <a:spLocks noGrp="1" noChangeArrowheads="1"/>
          </p:cNvSpPr>
          <p:nvPr>
            <p:ph idx="1"/>
          </p:nvPr>
        </p:nvSpPr>
        <p:spPr>
          <a:xfrm>
            <a:off x="519113" y="804863"/>
            <a:ext cx="8318500" cy="5486400"/>
          </a:xfrm>
        </p:spPr>
        <p:txBody>
          <a:bodyPr/>
          <a:lstStyle/>
          <a:p>
            <a:pPr>
              <a:buFont typeface="Arial" charset="0"/>
              <a:buChar char="•"/>
            </a:pPr>
            <a:r>
              <a:rPr lang="en-US" dirty="0" err="1" smtClean="0"/>
              <a:t>requestValidationExpression</a:t>
            </a:r>
            <a:r>
              <a:rPr lang="en-US" dirty="0" smtClean="0"/>
              <a:t> using ternary operator:</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Request </a:t>
            </a:r>
            <a:r>
              <a:rPr lang="en-US" dirty="0" smtClean="0"/>
              <a:t>validation expressions are executed during any call to the server</a:t>
            </a:r>
          </a:p>
          <a:p>
            <a:pPr lvl="1">
              <a:buFont typeface="Arial" charset="0"/>
              <a:buChar char="•"/>
            </a:pPr>
            <a:r>
              <a:rPr lang="en-US" dirty="0" smtClean="0"/>
              <a:t>Whether to commit data or</a:t>
            </a:r>
          </a:p>
          <a:p>
            <a:pPr lvl="1">
              <a:buFont typeface="Arial" charset="0"/>
              <a:buChar char="•"/>
            </a:pPr>
            <a:r>
              <a:rPr lang="en-US" dirty="0" smtClean="0"/>
              <a:t>To move to another part of current location such as from one card to another</a:t>
            </a:r>
          </a:p>
        </p:txBody>
      </p:sp>
      <p:pic>
        <p:nvPicPr>
          <p:cNvPr id="2458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3741738"/>
            <a:ext cx="8377237" cy="331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582" name="Line 14"/>
          <p:cNvSpPr>
            <a:spLocks noChangeShapeType="1"/>
          </p:cNvSpPr>
          <p:nvPr/>
        </p:nvSpPr>
        <p:spPr bwMode="auto">
          <a:xfrm flipH="1">
            <a:off x="3268663" y="2628900"/>
            <a:ext cx="430212" cy="2286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4" y="1323975"/>
            <a:ext cx="7980363" cy="2105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3" name="AutoShape 15"/>
          <p:cNvSpPr>
            <a:spLocks noChangeArrowheads="1"/>
          </p:cNvSpPr>
          <p:nvPr/>
        </p:nvSpPr>
        <p:spPr bwMode="auto">
          <a:xfrm>
            <a:off x="2374900" y="3224213"/>
            <a:ext cx="6269037" cy="2460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69850"/>
            <a:ext cx="8318500" cy="742950"/>
          </a:xfrm>
          <a:noFill/>
        </p:spPr>
        <p:txBody>
          <a:bodyPr/>
          <a:lstStyle/>
          <a:p>
            <a:r>
              <a:rPr lang="en-US" smtClean="0"/>
              <a:t>Lesson objectives review</a:t>
            </a:r>
          </a:p>
        </p:txBody>
      </p:sp>
      <p:sp>
        <p:nvSpPr>
          <p:cNvPr id="25603" name="Rectangle 3"/>
          <p:cNvSpPr>
            <a:spLocks noGrp="1" noChangeArrowheads="1"/>
          </p:cNvSpPr>
          <p:nvPr>
            <p:ph idx="1"/>
          </p:nvPr>
        </p:nvSpPr>
        <p:spPr>
          <a:xfrm>
            <a:off x="519113" y="804863"/>
            <a:ext cx="8318500" cy="5486400"/>
          </a:xfrm>
        </p:spPr>
        <p:txBody>
          <a:bodyPr/>
          <a:lstStyle/>
          <a:p>
            <a:pPr>
              <a:buFont typeface="Wingdings 3" pitchFamily="18" charset="2"/>
              <a:buNone/>
            </a:pPr>
            <a:r>
              <a:rPr lang="en-US" smtClean="0"/>
              <a:t>You should now be able to:</a:t>
            </a:r>
          </a:p>
          <a:p>
            <a:pPr lvl="1" eaLnBrk="1" hangingPunct="1"/>
            <a:r>
              <a:rPr lang="en-US" smtClean="0"/>
              <a:t>Implement field-level validation in the data model</a:t>
            </a:r>
          </a:p>
          <a:p>
            <a:pPr lvl="1" eaLnBrk="1" hangingPunct="1"/>
            <a:r>
              <a:rPr lang="en-US" smtClean="0"/>
              <a:t>Implement field-level validation in the user interface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95300" y="69850"/>
            <a:ext cx="8318500" cy="742950"/>
          </a:xfrm>
          <a:noFill/>
        </p:spPr>
        <p:txBody>
          <a:bodyPr/>
          <a:lstStyle/>
          <a:p>
            <a:r>
              <a:rPr lang="en-US" smtClean="0"/>
              <a:t>Review questions</a:t>
            </a:r>
          </a:p>
        </p:txBody>
      </p:sp>
      <p:sp>
        <p:nvSpPr>
          <p:cNvPr id="26627" name="Rectangle 3"/>
          <p:cNvSpPr>
            <a:spLocks noGrp="1" noChangeArrowheads="1"/>
          </p:cNvSpPr>
          <p:nvPr>
            <p:ph idx="1"/>
          </p:nvPr>
        </p:nvSpPr>
        <p:spPr>
          <a:xfrm>
            <a:off x="519113" y="804863"/>
            <a:ext cx="8318500" cy="5486400"/>
          </a:xfrm>
        </p:spPr>
        <p:txBody>
          <a:bodyPr/>
          <a:lstStyle/>
          <a:p>
            <a:pPr marL="457200" indent="-457200" eaLnBrk="1" hangingPunct="1">
              <a:buFont typeface="Arial" charset="0"/>
              <a:buAutoNum type="arabicPeriod"/>
            </a:pPr>
            <a:r>
              <a:rPr lang="en-US" smtClean="0"/>
              <a:t>With regards to field-level validation, under what circumstances would you use a &lt;column-override&gt; tag?</a:t>
            </a:r>
          </a:p>
          <a:p>
            <a:pPr marL="457200" indent="-457200" eaLnBrk="1" hangingPunct="1">
              <a:buFont typeface="Arial" charset="0"/>
              <a:buAutoNum type="arabicPeriod"/>
            </a:pPr>
            <a:r>
              <a:rPr lang="en-US" smtClean="0"/>
              <a:t>What happens if a widget's validation expression returns null?</a:t>
            </a:r>
          </a:p>
          <a:p>
            <a:pPr marL="457200" indent="-457200" eaLnBrk="1" hangingPunct="1">
              <a:buFont typeface="Arial" charset="0"/>
              <a:buAutoNum type="arabicPeriod"/>
            </a:pPr>
            <a:r>
              <a:rPr lang="en-US" smtClean="0"/>
              <a:t>You need to create a driver’s license ID field. Would this be a data level validation or field level validation?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18210036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5300" y="69850"/>
            <a:ext cx="8318500" cy="742950"/>
          </a:xfrm>
        </p:spPr>
        <p:txBody>
          <a:bodyPr/>
          <a:lstStyle/>
          <a:p>
            <a:r>
              <a:rPr lang="en-US" smtClean="0"/>
              <a:t>Lesson outline</a:t>
            </a:r>
          </a:p>
        </p:txBody>
      </p:sp>
      <p:sp>
        <p:nvSpPr>
          <p:cNvPr id="5123" name="Rectangle 3"/>
          <p:cNvSpPr>
            <a:spLocks noGrp="1" noChangeArrowheads="1"/>
          </p:cNvSpPr>
          <p:nvPr>
            <p:ph idx="1"/>
          </p:nvPr>
        </p:nvSpPr>
        <p:spPr>
          <a:xfrm>
            <a:off x="519113" y="723900"/>
            <a:ext cx="8318500" cy="5486400"/>
          </a:xfrm>
        </p:spPr>
        <p:txBody>
          <a:bodyPr/>
          <a:lstStyle/>
          <a:p>
            <a:pPr>
              <a:lnSpc>
                <a:spcPct val="150000"/>
              </a:lnSpc>
              <a:buFont typeface="Arial" charset="0"/>
              <a:buChar char="•"/>
            </a:pPr>
            <a:r>
              <a:rPr lang="en-US" sz="2800" smtClean="0"/>
              <a:t>Field-level validation in data model</a:t>
            </a:r>
          </a:p>
          <a:p>
            <a:pPr>
              <a:lnSpc>
                <a:spcPct val="150000"/>
              </a:lnSpc>
              <a:buFont typeface="Arial" charset="0"/>
              <a:buChar char="•"/>
            </a:pPr>
            <a:r>
              <a:rPr lang="en-US" sz="2800" smtClean="0">
                <a:solidFill>
                  <a:srgbClr val="C0C0C0"/>
                </a:solidFill>
              </a:rPr>
              <a:t>Field-level validation in UI</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69850"/>
            <a:ext cx="8318500" cy="742950"/>
          </a:xfrm>
        </p:spPr>
        <p:txBody>
          <a:bodyPr/>
          <a:lstStyle/>
          <a:p>
            <a:r>
              <a:rPr lang="en-US" smtClean="0"/>
              <a:t>Field-level validation</a:t>
            </a:r>
          </a:p>
        </p:txBody>
      </p:sp>
      <p:sp>
        <p:nvSpPr>
          <p:cNvPr id="6147" name="Rectangle 3"/>
          <p:cNvSpPr>
            <a:spLocks noGrp="1" noChangeArrowheads="1"/>
          </p:cNvSpPr>
          <p:nvPr>
            <p:ph idx="1"/>
          </p:nvPr>
        </p:nvSpPr>
        <p:spPr>
          <a:xfrm>
            <a:off x="519113" y="863600"/>
            <a:ext cx="8318500" cy="5486400"/>
          </a:xfrm>
        </p:spPr>
        <p:txBody>
          <a:bodyPr/>
          <a:lstStyle/>
          <a:p>
            <a:pPr>
              <a:buFont typeface="Arial" charset="0"/>
              <a:buChar char="•"/>
            </a:pPr>
            <a:r>
              <a:rPr lang="en-US" b="1" smtClean="0"/>
              <a:t>Validation</a:t>
            </a:r>
            <a:r>
              <a:rPr lang="en-US" smtClean="0"/>
              <a:t> is a general application behavior that prevents a user from saving invalid business data</a:t>
            </a:r>
          </a:p>
          <a:p>
            <a:pPr lvl="1"/>
            <a:r>
              <a:rPr lang="en-US" smtClean="0"/>
              <a:t>For example, specifying a policy expiration date that is prior to the policy's effective date</a:t>
            </a:r>
          </a:p>
          <a:p>
            <a:pPr>
              <a:buFont typeface="Arial" charset="0"/>
              <a:buChar char="•"/>
            </a:pPr>
            <a:r>
              <a:rPr lang="en-US" b="1" smtClean="0"/>
              <a:t>Field-level validation</a:t>
            </a:r>
            <a:r>
              <a:rPr lang="en-US" smtClean="0"/>
              <a:t> is a validation behavior tied to one or more specific fields</a:t>
            </a:r>
          </a:p>
          <a:p>
            <a:pPr lvl="1"/>
            <a:r>
              <a:rPr lang="en-US" smtClean="0"/>
              <a:t>Can be implemented at:</a:t>
            </a:r>
          </a:p>
          <a:p>
            <a:pPr lvl="2"/>
            <a:r>
              <a:rPr lang="en-US" smtClean="0"/>
              <a:t>Data model level (using field-level validators)</a:t>
            </a:r>
          </a:p>
          <a:p>
            <a:pPr lvl="2"/>
            <a:r>
              <a:rPr lang="en-US" smtClean="0"/>
              <a:t>UI level (using validation expressions)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69850"/>
            <a:ext cx="8318500" cy="742950"/>
          </a:xfrm>
        </p:spPr>
        <p:txBody>
          <a:bodyPr/>
          <a:lstStyle/>
          <a:p>
            <a:r>
              <a:rPr lang="en-US" smtClean="0"/>
              <a:t>Field-level validators</a:t>
            </a:r>
          </a:p>
        </p:txBody>
      </p:sp>
      <p:sp>
        <p:nvSpPr>
          <p:cNvPr id="7171" name="Rectangle 3"/>
          <p:cNvSpPr>
            <a:spLocks noGrp="1" noChangeArrowheads="1"/>
          </p:cNvSpPr>
          <p:nvPr>
            <p:ph idx="1"/>
          </p:nvPr>
        </p:nvSpPr>
        <p:spPr>
          <a:xfrm>
            <a:off x="519113" y="863600"/>
            <a:ext cx="8318500" cy="5486400"/>
          </a:xfrm>
        </p:spPr>
        <p:txBody>
          <a:bodyPr/>
          <a:lstStyle/>
          <a:p>
            <a:pPr>
              <a:buFont typeface="Arial" charset="0"/>
              <a:buChar char="•"/>
            </a:pPr>
            <a:r>
              <a:rPr lang="en-US" smtClean="0"/>
              <a:t>A </a:t>
            </a:r>
            <a:r>
              <a:rPr lang="en-US" b="1" smtClean="0"/>
              <a:t>field-level validator</a:t>
            </a:r>
            <a:r>
              <a:rPr lang="en-US" smtClean="0"/>
              <a:t> is a pattern that is tied to one or more fields in the data model</a:t>
            </a:r>
          </a:p>
          <a:p>
            <a:pPr lvl="1"/>
            <a:r>
              <a:rPr lang="en-US" smtClean="0"/>
              <a:t>If field value does not match pattern, data cannot be saved and error message is displayed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2495549"/>
            <a:ext cx="8483060" cy="30003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438150" y="3429000"/>
            <a:ext cx="8392573" cy="8001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38150" y="5086350"/>
            <a:ext cx="4295775" cy="36194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450" y="69850"/>
            <a:ext cx="8507413" cy="742950"/>
          </a:xfrm>
        </p:spPr>
        <p:txBody>
          <a:bodyPr/>
          <a:lstStyle/>
          <a:p>
            <a:r>
              <a:rPr lang="en-US" smtClean="0"/>
              <a:t>Field validators can be reused</a:t>
            </a:r>
          </a:p>
        </p:txBody>
      </p:sp>
      <p:sp>
        <p:nvSpPr>
          <p:cNvPr id="8195" name="Rectangle 3"/>
          <p:cNvSpPr>
            <a:spLocks noGrp="1" noChangeArrowheads="1"/>
          </p:cNvSpPr>
          <p:nvPr>
            <p:ph idx="1"/>
          </p:nvPr>
        </p:nvSpPr>
        <p:spPr>
          <a:xfrm>
            <a:off x="519113" y="863600"/>
            <a:ext cx="8318500" cy="5486400"/>
          </a:xfrm>
        </p:spPr>
        <p:txBody>
          <a:bodyPr/>
          <a:lstStyle/>
          <a:p>
            <a:pPr>
              <a:buFont typeface="Arial" charset="0"/>
              <a:buChar char="•"/>
            </a:pPr>
            <a:r>
              <a:rPr lang="en-US" dirty="0" smtClean="0"/>
              <a:t>Same </a:t>
            </a:r>
            <a:r>
              <a:rPr lang="en-US" dirty="0" smtClean="0"/>
              <a:t>field validator can be used for multiple fields</a:t>
            </a:r>
          </a:p>
        </p:txBody>
      </p:sp>
      <p:pic>
        <p:nvPicPr>
          <p:cNvPr id="2050" name="Picture 2" descr="C:\Users\kshukla\AppData\Local\Temp\SNAGHTML1583a4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5" y="1258887"/>
            <a:ext cx="5486400" cy="51816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60325"/>
            <a:ext cx="8318500" cy="742950"/>
          </a:xfrm>
        </p:spPr>
        <p:txBody>
          <a:bodyPr/>
          <a:lstStyle/>
          <a:p>
            <a:r>
              <a:rPr lang="en-US" smtClean="0"/>
              <a:t>Components of a field-level validator</a:t>
            </a:r>
          </a:p>
        </p:txBody>
      </p:sp>
      <p:sp>
        <p:nvSpPr>
          <p:cNvPr id="9219" name="Rectangle 3"/>
          <p:cNvSpPr>
            <a:spLocks noGrp="1" noChangeArrowheads="1"/>
          </p:cNvSpPr>
          <p:nvPr>
            <p:ph idx="1"/>
          </p:nvPr>
        </p:nvSpPr>
        <p:spPr>
          <a:xfrm>
            <a:off x="519113" y="854075"/>
            <a:ext cx="8318500" cy="5486400"/>
          </a:xfrm>
        </p:spPr>
        <p:txBody>
          <a:bodyPr/>
          <a:lstStyle/>
          <a:p>
            <a:pPr>
              <a:buFont typeface="Arial" charset="0"/>
              <a:buChar char="•"/>
            </a:pPr>
            <a:r>
              <a:rPr lang="en-US" smtClean="0"/>
              <a:t>Name - Name of validator, such as </a:t>
            </a:r>
            <a:r>
              <a:rPr lang="en-US" i="1" smtClean="0"/>
              <a:t>SSN</a:t>
            </a:r>
          </a:p>
          <a:p>
            <a:pPr>
              <a:buFont typeface="Arial" charset="0"/>
              <a:buChar char="•"/>
            </a:pPr>
            <a:r>
              <a:rPr lang="en-US" smtClean="0"/>
              <a:t>Value - Pattern which must be matched, such as:</a:t>
            </a:r>
            <a:br>
              <a:rPr lang="en-US" smtClean="0"/>
            </a:br>
            <a:r>
              <a:rPr lang="en-US" i="1" smtClean="0"/>
              <a:t>	Nine digits, hyphens after third and fifth digit</a:t>
            </a:r>
          </a:p>
          <a:p>
            <a:pPr>
              <a:buFont typeface="Arial" charset="0"/>
              <a:buChar char="•"/>
            </a:pPr>
            <a:r>
              <a:rPr lang="en-US" smtClean="0"/>
              <a:t>Description - Display message when pattern not matched,</a:t>
            </a:r>
            <a:br>
              <a:rPr lang="en-US" smtClean="0"/>
            </a:br>
            <a:r>
              <a:rPr lang="en-US" smtClean="0"/>
              <a:t>	such as: </a:t>
            </a:r>
            <a:r>
              <a:rPr lang="en-US" i="1" smtClean="0"/>
              <a:t>TaxID must either be a nine-digit social   	security number or a nine-digit employee id number…</a:t>
            </a:r>
          </a:p>
          <a:p>
            <a:pPr>
              <a:buFont typeface="Arial" charset="0"/>
              <a:buChar char="•"/>
            </a:pPr>
            <a:r>
              <a:rPr lang="en-US" smtClean="0"/>
              <a:t>Input mask - Optional mask applied to any field tied to validator, such as “###-##-####"</a:t>
            </a:r>
          </a:p>
          <a:p>
            <a:pPr>
              <a:buFont typeface="Arial" charset="0"/>
              <a:buChar char="•"/>
            </a:pPr>
            <a:endParaRPr lang="en-US"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 y="4296569"/>
            <a:ext cx="6592001" cy="21804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2" name="Line 7"/>
          <p:cNvSpPr>
            <a:spLocks noChangeShapeType="1"/>
          </p:cNvSpPr>
          <p:nvPr/>
        </p:nvSpPr>
        <p:spPr bwMode="auto">
          <a:xfrm flipV="1">
            <a:off x="3715098" y="5648325"/>
            <a:ext cx="3823940" cy="72905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663" y="6101159"/>
            <a:ext cx="9620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663" y="5462587"/>
            <a:ext cx="8286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a:off x="8001000" y="5800725"/>
            <a:ext cx="0" cy="262334"/>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
        <p:nvSpPr>
          <p:cNvPr id="4" name="Rounded Rectangle 3"/>
          <p:cNvSpPr/>
          <p:nvPr/>
        </p:nvSpPr>
        <p:spPr bwMode="auto">
          <a:xfrm>
            <a:off x="2533650" y="6082109"/>
            <a:ext cx="1085850" cy="37584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60325"/>
            <a:ext cx="8318500" cy="742950"/>
          </a:xfrm>
        </p:spPr>
        <p:txBody>
          <a:bodyPr/>
          <a:lstStyle/>
          <a:p>
            <a:r>
              <a:rPr lang="en-US" smtClean="0"/>
              <a:t>Steps to implement field-level validator</a:t>
            </a:r>
          </a:p>
        </p:txBody>
      </p:sp>
      <p:sp>
        <p:nvSpPr>
          <p:cNvPr id="10243" name="Rectangle 3"/>
          <p:cNvSpPr>
            <a:spLocks noGrp="1" noChangeArrowheads="1"/>
          </p:cNvSpPr>
          <p:nvPr>
            <p:ph idx="1"/>
          </p:nvPr>
        </p:nvSpPr>
        <p:spPr>
          <a:xfrm>
            <a:off x="519113" y="854075"/>
            <a:ext cx="8318500" cy="5486400"/>
          </a:xfrm>
        </p:spPr>
        <p:txBody>
          <a:bodyPr/>
          <a:lstStyle/>
          <a:p>
            <a:pPr marL="457200" indent="-457200">
              <a:buFont typeface="Wingdings 3" pitchFamily="18" charset="2"/>
              <a:buAutoNum type="arabicPeriod"/>
            </a:pPr>
            <a:r>
              <a:rPr lang="en-US" smtClean="0"/>
              <a:t>Create error message display key</a:t>
            </a:r>
          </a:p>
          <a:p>
            <a:pPr marL="457200" indent="-457200">
              <a:buFont typeface="Wingdings 3" pitchFamily="18" charset="2"/>
              <a:buAutoNum type="arabicPeriod"/>
            </a:pPr>
            <a:r>
              <a:rPr lang="en-US" smtClean="0"/>
              <a:t>Create field validator</a:t>
            </a:r>
          </a:p>
          <a:p>
            <a:pPr marL="457200" indent="-457200">
              <a:buFont typeface="Wingdings 3" pitchFamily="18" charset="2"/>
              <a:buAutoNum type="arabicPeriod"/>
            </a:pPr>
            <a:r>
              <a:rPr lang="en-US" smtClean="0"/>
              <a:t>Associate field validator to entity field</a:t>
            </a:r>
          </a:p>
          <a:p>
            <a:pPr marL="457200" indent="-457200">
              <a:buFont typeface="Wingdings 3" pitchFamily="18" charset="2"/>
              <a:buAutoNum type="arabicPeriod"/>
            </a:pPr>
            <a:r>
              <a:rPr lang="en-US" smtClean="0"/>
              <a:t>Deploy the changes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39688"/>
            <a:ext cx="8318500" cy="742950"/>
          </a:xfrm>
        </p:spPr>
        <p:txBody>
          <a:bodyPr/>
          <a:lstStyle/>
          <a:p>
            <a:r>
              <a:rPr lang="en-US" dirty="0" smtClean="0"/>
              <a:t>1. </a:t>
            </a:r>
            <a:r>
              <a:rPr lang="en-US" dirty="0" smtClean="0"/>
              <a:t>Create error message display key</a:t>
            </a:r>
          </a:p>
        </p:txBody>
      </p:sp>
      <p:sp>
        <p:nvSpPr>
          <p:cNvPr id="11267" name="Rectangle 3"/>
          <p:cNvSpPr>
            <a:spLocks noGrp="1" noChangeArrowheads="1"/>
          </p:cNvSpPr>
          <p:nvPr>
            <p:ph idx="1"/>
          </p:nvPr>
        </p:nvSpPr>
        <p:spPr>
          <a:xfrm>
            <a:off x="519113" y="833438"/>
            <a:ext cx="8318500" cy="5486400"/>
          </a:xfrm>
        </p:spPr>
        <p:txBody>
          <a:bodyPr/>
          <a:lstStyle/>
          <a:p>
            <a:pPr>
              <a:buFont typeface="Arial" charset="0"/>
              <a:buChar char="•"/>
            </a:pPr>
            <a:r>
              <a:rPr lang="en-US" dirty="0" smtClean="0"/>
              <a:t>In Studio, go to </a:t>
            </a:r>
            <a:r>
              <a:rPr lang="en-US" b="1" dirty="0" smtClean="0"/>
              <a:t>configuration</a:t>
            </a:r>
            <a:r>
              <a:rPr lang="en-US" dirty="0" smtClean="0"/>
              <a:t> </a:t>
            </a:r>
            <a:r>
              <a:rPr lang="en-US" dirty="0" smtClean="0">
                <a:sym typeface="Wingdings" pitchFamily="2" charset="2"/>
              </a:rPr>
              <a:t> </a:t>
            </a:r>
            <a:r>
              <a:rPr lang="en-US" b="1" dirty="0" err="1" smtClean="0">
                <a:sym typeface="Wingdings" pitchFamily="2" charset="2"/>
              </a:rPr>
              <a:t>config</a:t>
            </a:r>
            <a:r>
              <a:rPr lang="en-US" dirty="0" smtClean="0">
                <a:sym typeface="Wingdings" pitchFamily="2" charset="2"/>
              </a:rPr>
              <a:t>  </a:t>
            </a:r>
            <a:r>
              <a:rPr lang="en-US" b="1" dirty="0" smtClean="0">
                <a:sym typeface="Wingdings" pitchFamily="2" charset="2"/>
              </a:rPr>
              <a:t>Localizations</a:t>
            </a:r>
            <a:r>
              <a:rPr lang="en-US" dirty="0" smtClean="0">
                <a:sym typeface="Wingdings" pitchFamily="2" charset="2"/>
              </a:rPr>
              <a:t>  </a:t>
            </a:r>
            <a:r>
              <a:rPr lang="en-US" b="1" dirty="0" err="1" smtClean="0">
                <a:sym typeface="Wingdings" pitchFamily="2" charset="2"/>
              </a:rPr>
              <a:t>en_US</a:t>
            </a:r>
            <a:r>
              <a:rPr lang="en-US" dirty="0" smtClean="0">
                <a:sym typeface="Wingdings" pitchFamily="2" charset="2"/>
              </a:rPr>
              <a:t>  </a:t>
            </a:r>
            <a:r>
              <a:rPr lang="en-US" b="1" dirty="0" err="1" smtClean="0">
                <a:sym typeface="Wingdings" pitchFamily="2" charset="2"/>
              </a:rPr>
              <a:t>display.properties</a:t>
            </a:r>
            <a:endParaRPr lang="en-US" b="1" dirty="0" smtClean="0"/>
          </a:p>
          <a:p>
            <a:pPr>
              <a:buFont typeface="Arial" charset="0"/>
              <a:buChar char="•"/>
            </a:pPr>
            <a:r>
              <a:rPr lang="en-US" dirty="0" smtClean="0"/>
              <a:t>Field-level validator error message conventions</a:t>
            </a:r>
          </a:p>
          <a:p>
            <a:pPr lvl="1"/>
            <a:r>
              <a:rPr lang="en-US" dirty="0" smtClean="0"/>
              <a:t>Grouped under Validator node</a:t>
            </a:r>
          </a:p>
          <a:p>
            <a:pPr lvl="1"/>
            <a:r>
              <a:rPr lang="en-US" dirty="0" smtClean="0"/>
              <a:t>Begin with place-holder for widget name: {0}</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167063"/>
            <a:ext cx="8421182" cy="2119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486150" y="4293394"/>
            <a:ext cx="5330320" cy="32623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990600" y="4914900"/>
            <a:ext cx="1847850" cy="3619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13460</TotalTime>
  <Words>2427</Words>
  <Application>Microsoft Office PowerPoint</Application>
  <PresentationFormat>On-screen Show (4:3)</PresentationFormat>
  <Paragraphs>212</Paragraphs>
  <Slides>25</Slides>
  <Notes>25</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2_test-template</vt:lpstr>
      <vt:lpstr>1_test-template</vt:lpstr>
      <vt:lpstr>Field-Level Validation</vt:lpstr>
      <vt:lpstr>Lesson objectives</vt:lpstr>
      <vt:lpstr>Lesson outline</vt:lpstr>
      <vt:lpstr>Field-level validation</vt:lpstr>
      <vt:lpstr>Field-level validators</vt:lpstr>
      <vt:lpstr>Field validators can be reused</vt:lpstr>
      <vt:lpstr>Components of a field-level validator</vt:lpstr>
      <vt:lpstr>Steps to implement field-level validator</vt:lpstr>
      <vt:lpstr>1. Create error message display key</vt:lpstr>
      <vt:lpstr>Step 2: Create field validator</vt:lpstr>
      <vt:lpstr>Validator def: Name and description</vt:lpstr>
      <vt:lpstr>Validator def: Value</vt:lpstr>
      <vt:lpstr>Validator def: Input Mask</vt:lpstr>
      <vt:lpstr>Step 3: Associate validator to entity field (1)</vt:lpstr>
      <vt:lpstr>Step 3: Associate validator to entity field (2)</vt:lpstr>
      <vt:lpstr>Step 4: Deploy changes</vt:lpstr>
      <vt:lpstr>Lesson outline</vt:lpstr>
      <vt:lpstr>Field-level validation in the user interface</vt:lpstr>
      <vt:lpstr>Validation expression</vt:lpstr>
      <vt:lpstr>validationExpression example</vt:lpstr>
      <vt:lpstr>Value in an expression</vt:lpstr>
      <vt:lpstr>requestValidationExpression property</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Field-Level Validation</dc:title>
  <dc:creator>Kashmira Shukla</dc:creator>
  <dc:description>310</dc:description>
  <cp:lastModifiedBy>kshukla</cp:lastModifiedBy>
  <cp:revision>1850</cp:revision>
  <dcterms:created xsi:type="dcterms:W3CDTF">2007-08-02T20:13:16Z</dcterms:created>
  <dcterms:modified xsi:type="dcterms:W3CDTF">2013-11-19T23:41:53Z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