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 id="2147483759" r:id="rId2"/>
  </p:sldMasterIdLst>
  <p:notesMasterIdLst>
    <p:notesMasterId r:id="rId33"/>
  </p:notesMasterIdLst>
  <p:handoutMasterIdLst>
    <p:handoutMasterId r:id="rId34"/>
  </p:handoutMasterIdLst>
  <p:sldIdLst>
    <p:sldId id="1192" r:id="rId3"/>
    <p:sldId id="1299" r:id="rId4"/>
    <p:sldId id="1739" r:id="rId5"/>
    <p:sldId id="1749" r:id="rId6"/>
    <p:sldId id="1771" r:id="rId7"/>
    <p:sldId id="1772" r:id="rId8"/>
    <p:sldId id="1744" r:id="rId9"/>
    <p:sldId id="1765" r:id="rId10"/>
    <p:sldId id="1760" r:id="rId11"/>
    <p:sldId id="1773" r:id="rId12"/>
    <p:sldId id="1775" r:id="rId13"/>
    <p:sldId id="1792" r:id="rId14"/>
    <p:sldId id="1794" r:id="rId15"/>
    <p:sldId id="1776" r:id="rId16"/>
    <p:sldId id="1795" r:id="rId17"/>
    <p:sldId id="1780" r:id="rId18"/>
    <p:sldId id="1782" r:id="rId19"/>
    <p:sldId id="1796" r:id="rId20"/>
    <p:sldId id="1766" r:id="rId21"/>
    <p:sldId id="1781" r:id="rId22"/>
    <p:sldId id="1787" r:id="rId23"/>
    <p:sldId id="1708" r:id="rId24"/>
    <p:sldId id="1711" r:id="rId25"/>
    <p:sldId id="1720" r:id="rId26"/>
    <p:sldId id="1721" r:id="rId27"/>
    <p:sldId id="1757" r:id="rId28"/>
    <p:sldId id="1758" r:id="rId29"/>
    <p:sldId id="1551" r:id="rId30"/>
    <p:sldId id="1554" r:id="rId31"/>
    <p:sldId id="1799" r:id="rId32"/>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0033CC"/>
    <a:srgbClr val="FF0000"/>
    <a:srgbClr val="FFFF00"/>
    <a:srgbClr val="CCFFCC"/>
    <a:srgbClr val="3366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73769" autoAdjust="0"/>
  </p:normalViewPr>
  <p:slideViewPr>
    <p:cSldViewPr snapToGrid="0">
      <p:cViewPr>
        <p:scale>
          <a:sx n="100" d="100"/>
          <a:sy n="100" d="100"/>
        </p:scale>
        <p:origin x="-972"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36"/>
    </p:cViewPr>
  </p:sorterViewPr>
  <p:notesViewPr>
    <p:cSldViewPr snapToGrid="0">
      <p:cViewPr varScale="1">
        <p:scale>
          <a:sx n="99" d="100"/>
          <a:sy n="99" d="100"/>
        </p:scale>
        <p:origin x="-2616"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8.xml"/><Relationship Id="rId1" Type="http://schemas.openxmlformats.org/officeDocument/2006/relationships/slide" Target="slides/slide3.xml"/><Relationship Id="rId4"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053FCB2-FD66-41B6-91CB-B3A671812DE7}" type="slidenum">
              <a:rPr lang="en-US" altLang="en-US"/>
              <a:pPr>
                <a:defRPr/>
              </a:pPr>
              <a:t>‹#›</a:t>
            </a:fld>
            <a:endParaRPr lang="en-US" altLang="en-US" dirty="0"/>
          </a:p>
        </p:txBody>
      </p:sp>
    </p:spTree>
    <p:extLst>
      <p:ext uri="{BB962C8B-B14F-4D97-AF65-F5344CB8AC3E}">
        <p14:creationId xmlns:p14="http://schemas.microsoft.com/office/powerpoint/2010/main" val="2122224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F4683C66-7A28-44E3-B99C-3243007DCB1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Validation Rules - </a:t>
            </a:r>
            <a:fld id="{6DE6BD5E-B1A0-4CFE-A620-64BFBC52AB3D}" type="slidenum">
              <a:rPr lang="en-US" altLang="en-US"/>
              <a:pPr>
                <a:defRPr/>
              </a:pPr>
              <a:t>‹#›</a:t>
            </a:fld>
            <a:endParaRPr lang="en-US" altLang="en-US"/>
          </a:p>
        </p:txBody>
      </p:sp>
    </p:spTree>
    <p:extLst>
      <p:ext uri="{BB962C8B-B14F-4D97-AF65-F5344CB8AC3E}">
        <p14:creationId xmlns:p14="http://schemas.microsoft.com/office/powerpoint/2010/main" val="217971877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EB5B16B-A243-43C6-BC16-3C39105413D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0837"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D417CC97-0AB6-4847-80A5-A388A7186A7E}"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data must pass “</a:t>
            </a:r>
            <a:r>
              <a:rPr lang="en-US" dirty="0" err="1" smtClean="0"/>
              <a:t>loadsave</a:t>
            </a:r>
            <a:r>
              <a:rPr lang="en-US" dirty="0" smtClean="0"/>
              <a:t>” level to be saved to the database. </a:t>
            </a:r>
          </a:p>
          <a:p>
            <a:r>
              <a:rPr lang="en-US" dirty="0" smtClean="0"/>
              <a:t>When data is brought in from an external account PolicyCenter validates that data against the default validation level.</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C0D8337-524E-4B1D-8595-FD38EAB2023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gathers the entities that reference a changed entity into a virtual graph. This graph maps all the paths from each type of entity to the top-level validatable entities like Account and ProducerCode. PolicyCenter queries these paths in the database or in memory to determine which validatable entities (if any) reference the entity that was inserted, updated, or removed. </a:t>
            </a:r>
          </a:p>
          <a:p>
            <a:pPr eaLnBrk="1" hangingPunct="1"/>
            <a:r>
              <a:rPr lang="en-US" smtClean="0"/>
              <a:t>The rule engine determines the validation graph by traversing the set of foreign keys and arrays that trigger validation. For example, the data model marks the ProducerCodeRoles array on ProducerCode as triggering validation. Therefore, any changes made to a producer code role causes the Rules engine to validate the producer code as well.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FAF0CF7E-4679-4CAD-8F75-F1E39876054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be validatable, an entity (or subtype, or delegate, or base object) must implement the Validatable delegate. For a complete list of entities that trigger validation in the base PolicyCenter configuration refer to the </a:t>
            </a:r>
            <a:r>
              <a:rPr lang="en-US" i="1" smtClean="0"/>
              <a:t>PolicyCenter Rules Guide</a:t>
            </a:r>
            <a:r>
              <a:rPr lang="en-US" smtClean="0"/>
              <a:t>. </a:t>
            </a:r>
          </a:p>
          <a:p>
            <a:pPr eaLnBrk="1" hangingPunct="1"/>
            <a:r>
              <a:rPr lang="en-US" smtClean="0"/>
              <a:t>Note: All validatable entities in the default configuration already have this attribute. Users would need to add this line, only if you made a new entity validatable. Only non-policy objects can be made validatable.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1EBC3224-791B-4950-8844-8E271473B049}"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sets the validation triggers so that modifying a validatable entity in a bundle causes system to validate that entity and all its parents.</a:t>
            </a:r>
          </a:p>
          <a:p>
            <a:pPr eaLnBrk="1" hangingPunct="1"/>
            <a:r>
              <a:rPr lang="en-US" smtClean="0"/>
              <a:t>If you update a user's credential, you might reasonably expect validation rules to execute before the Rule engine commits the updates to the database. However, updating a user’s credential does not by default trigger rules to the container or parent object (User, in this case). The reason is that implementation (at the metadata level) of a user’s credential is a pointer (link) from a User entity to a Credential entity. To get it to trigger validation, you need to use the “triggersValidation” attribute.</a:t>
            </a:r>
          </a:p>
          <a:p>
            <a:pPr eaLnBrk="1" hangingPunct="1"/>
            <a:r>
              <a:rPr lang="en-US" smtClean="0"/>
              <a:t>The objects related to the trigger validation are marked in the data model using the triggersValidation tag. The virtual validation graph maps all the paths from each type of entity to the top-level validatable entities like Account or User. PolicyCenter queries these paths in the database or in memory to determine which validatable entities (if any) reference the entity that was inserted, updated, or removed.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8F3435E-F99E-4A08-BD82-25B98BD2887C}"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sets the validation triggers so that modifying a </a:t>
            </a:r>
            <a:r>
              <a:rPr lang="en-US" dirty="0" err="1" smtClean="0"/>
              <a:t>validatable</a:t>
            </a:r>
            <a:r>
              <a:rPr lang="en-US" dirty="0" smtClean="0"/>
              <a:t> entity causes PolicyCenter to validate that entity and all its parents. Otherwise PolicyCenter does not check all of the indirect objects.</a:t>
            </a:r>
          </a:p>
          <a:p>
            <a:pPr eaLnBrk="1" hangingPunct="1"/>
            <a:r>
              <a:rPr lang="en-US" dirty="0" smtClean="0"/>
              <a:t>Consider the example where you update an object linked to an object. In the example above, the data model marks the Contact, Credential, and </a:t>
            </a:r>
            <a:r>
              <a:rPr lang="en-US" dirty="0" err="1" smtClean="0"/>
              <a:t>UserSettings</a:t>
            </a:r>
            <a:r>
              <a:rPr lang="en-US" dirty="0" smtClean="0"/>
              <a:t> fields on User as triggering validation. Therefore, any changes made to Contact, Credential, or </a:t>
            </a:r>
            <a:r>
              <a:rPr lang="en-US" dirty="0" err="1" smtClean="0"/>
              <a:t>UserSettings</a:t>
            </a:r>
            <a:r>
              <a:rPr lang="en-US" dirty="0" smtClean="0"/>
              <a:t> causes the rules engine to validate the User. </a:t>
            </a:r>
          </a:p>
          <a:p>
            <a:pPr eaLnBrk="1" hangingPunct="1"/>
            <a:r>
              <a:rPr lang="en-US" dirty="0" smtClean="0"/>
              <a:t>Guidewire PolicyCenter comes preconfigured with a number of high-level entities that trigger validation (meaning that they are </a:t>
            </a:r>
            <a:r>
              <a:rPr lang="en-US" dirty="0" err="1" smtClean="0"/>
              <a:t>validatable</a:t>
            </a:r>
            <a:r>
              <a:rPr lang="en-US" dirty="0" smtClean="0"/>
              <a:t>). These entities are (in alphabetic order):</a:t>
            </a:r>
          </a:p>
          <a:p>
            <a:pPr eaLnBrk="1" hangingPunct="1"/>
            <a:r>
              <a:rPr lang="en-US" dirty="0" smtClean="0"/>
              <a:t>• Account</a:t>
            </a:r>
          </a:p>
          <a:p>
            <a:pPr eaLnBrk="1" hangingPunct="1"/>
            <a:r>
              <a:rPr lang="en-US" dirty="0" smtClean="0"/>
              <a:t>• Activity</a:t>
            </a:r>
          </a:p>
          <a:p>
            <a:pPr eaLnBrk="1" hangingPunct="1"/>
            <a:r>
              <a:rPr lang="en-US" dirty="0" smtClean="0"/>
              <a:t>• Contact</a:t>
            </a:r>
          </a:p>
          <a:p>
            <a:pPr eaLnBrk="1" hangingPunct="1"/>
            <a:r>
              <a:rPr lang="en-US" dirty="0" smtClean="0"/>
              <a:t>• Group</a:t>
            </a:r>
          </a:p>
          <a:p>
            <a:pPr eaLnBrk="1" hangingPunct="1"/>
            <a:r>
              <a:rPr lang="en-US" dirty="0" smtClean="0"/>
              <a:t>• </a:t>
            </a:r>
            <a:r>
              <a:rPr lang="en-US" dirty="0" err="1" smtClean="0"/>
              <a:t>ProducerCode</a:t>
            </a:r>
            <a:endParaRPr lang="en-US" dirty="0" smtClean="0"/>
          </a:p>
          <a:p>
            <a:pPr eaLnBrk="1" hangingPunct="1"/>
            <a:r>
              <a:rPr lang="en-US" dirty="0" smtClean="0"/>
              <a:t>• Region</a:t>
            </a:r>
          </a:p>
          <a:p>
            <a:pPr eaLnBrk="1" hangingPunct="1"/>
            <a:r>
              <a:rPr lang="en-US" dirty="0" smtClean="0"/>
              <a:t>• User</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0E08456D-2A7F-4C9B-88D8-2E089ECF18DE}"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The Rule engine determines the validation graph by traversing the set of foreign keys and arrays that trigger validation. </a:t>
            </a:r>
          </a:p>
          <a:p>
            <a:pPr marL="190500" indent="-190500" eaLnBrk="1" hangingPunct="1"/>
            <a:r>
              <a:rPr lang="en-US" dirty="0" smtClean="0"/>
              <a:t>If the </a:t>
            </a:r>
            <a:r>
              <a:rPr lang="en-US" dirty="0" err="1" smtClean="0"/>
              <a:t>triggersValidation</a:t>
            </a:r>
            <a:r>
              <a:rPr lang="en-US" dirty="0" smtClean="0"/>
              <a:t> was not set to true for Contact for example, then a change to Contact will not trigger validation to the User.</a:t>
            </a:r>
          </a:p>
          <a:p>
            <a:pPr marL="190500" indent="-190500" eaLnBrk="1" hangingPunct="1"/>
            <a:r>
              <a:rPr lang="en-US" dirty="0" smtClean="0"/>
              <a:t>Setting the </a:t>
            </a:r>
            <a:r>
              <a:rPr lang="en-US" dirty="0" err="1" smtClean="0"/>
              <a:t>triggersValidation</a:t>
            </a:r>
            <a:r>
              <a:rPr lang="en-US" dirty="0" smtClean="0"/>
              <a:t> attribute to true ensures that the Rule engine runs validation rules on the parent object any time that you modify the sub-object such as the Contact or Credential. (This is only true if the container object implements the </a:t>
            </a:r>
            <a:r>
              <a:rPr lang="en-US" dirty="0" err="1" smtClean="0"/>
              <a:t>Validatable</a:t>
            </a:r>
            <a:r>
              <a:rPr lang="en-US" dirty="0" smtClean="0"/>
              <a:t> delegate.) If you want to validate a child object that is not a </a:t>
            </a:r>
            <a:r>
              <a:rPr lang="en-US" dirty="0" err="1" smtClean="0"/>
              <a:t>validatable</a:t>
            </a:r>
            <a:r>
              <a:rPr lang="en-US" dirty="0" smtClean="0"/>
              <a:t> entity itself you need to do it this way.  Indeed, that is probably the primary use case for </a:t>
            </a:r>
            <a:r>
              <a:rPr lang="en-US" dirty="0" err="1" smtClean="0"/>
              <a:t>triggersValidation</a:t>
            </a:r>
            <a:r>
              <a:rPr lang="en-US" dirty="0" smtClean="0"/>
              <a:t>. </a:t>
            </a:r>
          </a:p>
          <a:p>
            <a:pPr marL="190500" indent="-190500" eaLnBrk="1" hangingPunct="1"/>
            <a:r>
              <a:rPr lang="en-US" dirty="0" smtClean="0"/>
              <a:t>New validation rule sets can be created for any entity that is not on the policy graph. So in the case of the example above, a new rule set can be theoretically created for Credential to write validation rules on it. </a:t>
            </a:r>
          </a:p>
          <a:p>
            <a:pPr marL="190500" indent="-190500" eaLnBrk="1" hangingPunct="1"/>
            <a:r>
              <a:rPr lang="en-US" dirty="0" smtClean="0"/>
              <a:t>WARNING Guidewire places the base entity definition files in .../modules/configuration/</a:t>
            </a:r>
            <a:r>
              <a:rPr lang="en-US" dirty="0" err="1" smtClean="0"/>
              <a:t>config</a:t>
            </a:r>
            <a:r>
              <a:rPr lang="en-US" dirty="0" smtClean="0"/>
              <a:t>/metadata. Do not modify these files in any way.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E4447D5-4FAE-4261-8340-DF4E68DAE25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7AE32276-C89C-4096-A76A-A6AA459E14E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is the list of validatable entities in the base application. If you want to add validation rules on any of these non-policy objects, create validation rules in the appropriate rule set.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4817738-A78D-4C11-894A-AA0256B447FA}"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configuration, rule sets have been created for some of the non-policy objects in PolicyCenter. If you want to validate a non-policy object that does not have its own rule set, then you will have to first create a rule set for that entity and then you can define validation rules on that entity in the rule set.</a:t>
            </a:r>
          </a:p>
          <a:p>
            <a:pPr eaLnBrk="1" hangingPunct="1"/>
            <a:r>
              <a:rPr lang="en-US" smtClean="0"/>
              <a:t>Creating rule sets and rules is discussed in detail in the Gosu Rules lesson in the Configuration Fundamentals course.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09746A3-D13F-46B7-81C6-F566AB41257A}"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275A4BE-E367-4ADA-90F0-366411A97A33}"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42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AD89123-E880-4AC8-A57F-A7D8FD932F7F}" type="slidenum">
              <a:rPr lang="en-US" altLang="en-US" sz="1200" b="0" smtClean="0">
                <a:solidFill>
                  <a:schemeClr val="tx1"/>
                </a:solidFill>
              </a:rPr>
              <a:pPr eaLnBrk="1" hangingPunct="1"/>
              <a:t>20</a:t>
            </a:fld>
            <a:endParaRPr lang="en-US" alt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53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AB4712DD-4F34-4C08-B219-D2A2B200327E}" type="slidenum">
              <a:rPr lang="en-US" altLang="en-US" sz="1200" b="0" smtClean="0">
                <a:solidFill>
                  <a:schemeClr val="tx1"/>
                </a:solidFill>
              </a:rPr>
              <a:pPr eaLnBrk="1" hangingPunct="1"/>
              <a:t>21</a:t>
            </a:fld>
            <a:endParaRPr lang="en-US" altLang="en-US" sz="1200" b="0" smtClean="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FDC041E-DA83-487C-A5EF-F9B5C6193625}"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Since the rule condition is not met in the example screenshot above an error message is displayed. The user tries to save a newly created </a:t>
            </a:r>
            <a:r>
              <a:rPr lang="en-US" dirty="0" err="1" smtClean="0"/>
              <a:t>ProducerCode</a:t>
            </a:r>
            <a:r>
              <a:rPr lang="en-US" dirty="0" smtClean="0"/>
              <a:t> which does not have any roles by clicking the Update button, hence an error message is displayed. The error is written to be displayed at the “</a:t>
            </a:r>
            <a:r>
              <a:rPr lang="en-US" dirty="0" err="1" smtClean="0"/>
              <a:t>loadsave</a:t>
            </a:r>
            <a:r>
              <a:rPr lang="en-US" dirty="0" smtClean="0"/>
              <a:t>” validation level within the </a:t>
            </a:r>
            <a:r>
              <a:rPr lang="en-US" dirty="0" err="1" smtClean="0"/>
              <a:t>ProducerCodeValidation</a:t>
            </a:r>
            <a:r>
              <a:rPr lang="en-US" dirty="0" smtClean="0"/>
              <a:t> </a:t>
            </a:r>
            <a:r>
              <a:rPr lang="en-US" dirty="0" err="1" smtClean="0"/>
              <a:t>Ruleset</a:t>
            </a:r>
            <a:r>
              <a:rPr lang="en-US" dirty="0" smtClean="0"/>
              <a:t>. The </a:t>
            </a:r>
            <a:r>
              <a:rPr lang="en-US" i="1" dirty="0" err="1" smtClean="0"/>
              <a:t>errorMessage</a:t>
            </a:r>
            <a:r>
              <a:rPr lang="en-US" dirty="0" smtClean="0"/>
              <a:t> string is in the </a:t>
            </a:r>
            <a:r>
              <a:rPr lang="en-US" dirty="0" err="1" smtClean="0"/>
              <a:t>displaykey</a:t>
            </a:r>
            <a:r>
              <a:rPr lang="en-US" dirty="0" smtClean="0"/>
              <a:t> </a:t>
            </a:r>
            <a:r>
              <a:rPr lang="en-US" dirty="0" err="1" smtClean="0"/>
              <a:t>NoRoles</a:t>
            </a:r>
            <a:r>
              <a:rPr lang="en-US" dirty="0" smtClean="0"/>
              <a:t>.</a:t>
            </a:r>
          </a:p>
          <a:p>
            <a:pPr eaLnBrk="1" hangingPunct="1"/>
            <a:r>
              <a:rPr lang="en-US" dirty="0" smtClean="0"/>
              <a:t>Note: PolicyCenter default configuration does not have many rules defined and uses the rule-based validation extensively. Hence, the example above and most of the examples in this section have been created for training purposes.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5654DB0-218F-4E6B-B0B1-C51C4ED430BA}"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difference between a reject warning and a reject error is the arguments passed to the reject method.</a:t>
            </a:r>
          </a:p>
          <a:p>
            <a:pPr eaLnBrk="1" hangingPunct="1"/>
            <a:r>
              <a:rPr lang="en-US" smtClean="0"/>
              <a:t>Depending on their requirement, configuration developers can use reject method to create warning or errors. The main difference between warnings and errors is that a warning displays the error message but allows data to be saved when the Update button is clicked the second time, whereas in case of reject method for error, data cannot be saved until the error is corrected.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D959BB5D-DB1C-4772-84D2-6616AD7B9AF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strRelativeFieldPath argument is the relative path rendered as a string from the root object to the field that failed validation. Do not specify the root object in the relative path string. PolicyCenter implicitly adds the root object at the beginning of the path. If you specify the root object (for example, if you specify “producerCode.Description" in the example above), then PolicyCenter will typically not be able to find the desired field to highlight. (It will look for a field following the path "producerCode.Description". Given that no such field exists, no field will get highlighted.)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5E567C8D-4304-4210-81C7-D2F527D7C7DF}"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the screen is in edit mode, a red background</a:t>
            </a:r>
            <a:r>
              <a:rPr lang="en-US" baseline="0" dirty="0" smtClean="0"/>
              <a:t> </a:t>
            </a:r>
            <a:r>
              <a:rPr lang="en-US" dirty="0" smtClean="0"/>
              <a:t>appears next to the field (whether it was raised by a warning or an error).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1C0CF4F1-7213-4F53-A036-79628B4AECD2}"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rejecting a sub-field, the strRelativeFieldPath argument should be written relative to the relatedObject. For example, the code above shows the related object to be asnQ (which is the current value of the iterator on the AssignableQueues array.) Therefore, the queue represented by “asnQ” is implicitly added to the second parameter. The parameter itself only needs to specify the field on the related object, which in this case is "Description".</a:t>
            </a:r>
          </a:p>
          <a:p>
            <a:pPr eaLnBrk="1" hangingPunct="1"/>
            <a:r>
              <a:rPr lang="en-US" smtClean="0"/>
              <a:t>Note that the above rejection could have been done using rejectField, but it would be somewhat uglier since the call to rejectField would need to explicitly call out the specific item in the array being rejected:</a:t>
            </a:r>
          </a:p>
          <a:p>
            <a:pPr eaLnBrk="1" hangingPunct="1"/>
            <a:r>
              <a:rPr lang="en-US" smtClean="0"/>
              <a:t>for (asnQ in group.AssignableQueues index i) {</a:t>
            </a:r>
          </a:p>
          <a:p>
            <a:pPr eaLnBrk="1" hangingPunct="1"/>
            <a:r>
              <a:rPr lang="en-US" smtClean="0"/>
              <a:t>  if (asnQ.Description == null) {</a:t>
            </a:r>
          </a:p>
          <a:p>
            <a:pPr eaLnBrk="1" hangingPunct="1"/>
            <a:r>
              <a:rPr lang="en-US" smtClean="0"/>
              <a:t>    group.rejectField("AssignableQueues [" + i +"].Description", “loadsave", displaykey.Validation.Group.NoQueueDesc, null, null)</a:t>
            </a:r>
          </a:p>
          <a:p>
            <a:pPr eaLnBrk="1" hangingPunct="1"/>
            <a:r>
              <a:rPr lang="en-US" smtClean="0"/>
              <a:t>  }</a:t>
            </a:r>
          </a:p>
          <a:p>
            <a:pPr eaLnBrk="1" hangingPunct="1"/>
            <a:r>
              <a:rPr lang="en-US" smtClean="0"/>
              <a:t>}</a:t>
            </a:r>
          </a:p>
          <a:p>
            <a:pPr eaLnBrk="1" hangingPunct="1"/>
            <a:r>
              <a:rPr lang="en-US" smtClean="0"/>
              <a:t>Note: The above example has been created for training.</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9C7F194-6AD0-41F7-AD67-CC597A9DC2C6}"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BBA20388-C0B0-40CC-9472-A78BCEB5372B}"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6639B96-C45A-474A-94F5-4ACD448FF03B}"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28600" indent="-228600" eaLnBrk="1" hangingPunct="1">
              <a:buFont typeface="+mj-lt"/>
              <a:buAutoNum type="arabicPeriod"/>
              <a:defRPr/>
            </a:pPr>
            <a:r>
              <a:rPr lang="en-US" dirty="0" smtClean="0"/>
              <a:t>All non-policy objects use validation rules in PolicyCenter. Examples of non-policy objects are account, users, regions, </a:t>
            </a:r>
            <a:r>
              <a:rPr lang="en-US" dirty="0" err="1" smtClean="0"/>
              <a:t>producercodes</a:t>
            </a:r>
            <a:r>
              <a:rPr lang="en-US" dirty="0" smtClean="0"/>
              <a:t>, groups, activity, and contact.</a:t>
            </a:r>
          </a:p>
          <a:p>
            <a:pPr marL="228600" indent="-228600" eaLnBrk="1" hangingPunct="1">
              <a:buFont typeface="+mj-lt"/>
              <a:buAutoNum type="arabicPeriod"/>
              <a:defRPr/>
            </a:pPr>
            <a:r>
              <a:rPr lang="en-US" dirty="0" smtClean="0"/>
              <a:t>Yes, any of the non-internal level can be removed. However, the three internal levels (</a:t>
            </a:r>
            <a:r>
              <a:rPr lang="en-US" dirty="0" err="1" smtClean="0"/>
              <a:t>loadsave</a:t>
            </a:r>
            <a:r>
              <a:rPr lang="en-US" dirty="0" smtClean="0"/>
              <a:t>, default, and quotable) cannot be removed. Yes, new levels can be added. </a:t>
            </a:r>
          </a:p>
          <a:p>
            <a:pPr marL="228600" indent="-228600" eaLnBrk="1" hangingPunct="1">
              <a:buFont typeface="+mj-lt"/>
              <a:buAutoNum type="arabicPeriod"/>
              <a:defRPr/>
            </a:pPr>
            <a:r>
              <a:rPr lang="en-US" dirty="0" smtClean="0"/>
              <a:t>You would swap the order of the final two pairs of arguments. The first pair should be the last pair and vice versa.</a:t>
            </a:r>
          </a:p>
          <a:p>
            <a:pPr marL="228600" indent="-228600" eaLnBrk="1" hangingPunct="1">
              <a:buFont typeface="+mj-lt"/>
              <a:buAutoNum type="arabicPeriod"/>
              <a:defRPr/>
            </a:pPr>
            <a:r>
              <a:rPr lang="en-US" dirty="0" smtClean="0"/>
              <a:t>It is important to keep this in mind because the root object must be omitted from the path. If you include the root object, then PolicyCenter will not be able to find the field to highlight.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3F57E66-B92A-4429-8361-93493BF1044F}"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30</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371C1DC-9A78-4A0C-9035-C207AD02B180}"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lesson discusses adding rule based validation using Gosu. To validate objects on a policy validation classes are used which are discussed in a separate lesson.</a:t>
            </a:r>
          </a:p>
          <a:p>
            <a:pPr eaLnBrk="1" hangingPunct="1"/>
            <a:r>
              <a:rPr lang="en-US" smtClean="0"/>
              <a:t>IMPORTANT PolicyCenter does not permit you to modify objects during validation rule execution that require changes to the database. If it is allowed, that would make it impossible to ever completely validate data. (Data validation would be an ever-shifting target.)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FF36EBC2-5601-4FAB-A68F-A6CD9F42667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Use the validation rules to flag problems with data that needs to be fixed before allowing the user to submit the item for further processing. Rule-based validation is also known as commit-cycle validation because it occurs only during a data bundle commit. </a:t>
            </a:r>
          </a:p>
          <a:p>
            <a:pPr eaLnBrk="1" hangingPunct="1"/>
            <a:r>
              <a:rPr lang="en-US" smtClean="0"/>
              <a:t>The screenshot above shows the different objects on which validation rules can be written in the base configuration. For example, validation rules on producer code are written in the ProducerCodeValidationRules and rules validating the account object are written in the AccountValidationRules folder.</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7DA0AEB-95C4-4DD2-AC8A-C074DA4DE43C}"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Validation rules prevent invalid data from being saved. Validation rules can be used to validate the data before save. Validation rules are used for validation associated to non-policy objects.</a:t>
            </a:r>
          </a:p>
          <a:p>
            <a:pPr eaLnBrk="1" hangingPunct="1"/>
            <a:r>
              <a:rPr lang="en-US" smtClean="0"/>
              <a:t>At the time PolicyCenter commits a data “bundle” containing that object to the database; specific “validatable” entities trigger execution of rule-based validation.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333458D-919E-4340-BDEB-A6D5E45A5742}"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the validation logic states that if a producer code does not have any role then the producer code should not be saved.</a:t>
            </a:r>
          </a:p>
          <a:p>
            <a:pPr eaLnBrk="1" hangingPunct="1"/>
            <a:r>
              <a:rPr lang="en-US" smtClean="0"/>
              <a:t>In the top example, the producer code is modified in a way that does not meet the validation logic. When the user clicks Update, the save is prevented.</a:t>
            </a:r>
          </a:p>
          <a:p>
            <a:pPr eaLnBrk="1" hangingPunct="1"/>
            <a:r>
              <a:rPr lang="en-US" smtClean="0"/>
              <a:t>In the bottom example, the producer code is modified in a way that meets the validation logic. When the user clicks Update, the save is allowed.</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A84CCF7-3E97-4EF4-B7DC-CFBAD940A8C3}"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D4EF1A11-932B-49DE-BF89-156CD5E36889}"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configuration, PolicyCenter defines a set of validation levels (in typelist </a:t>
            </a:r>
            <a:r>
              <a:rPr lang="en-US" dirty="0" err="1" smtClean="0"/>
              <a:t>ValidationLevel</a:t>
            </a:r>
            <a:r>
              <a:rPr lang="en-US" dirty="0" smtClean="0"/>
              <a:t>) that you can use to verify how valid data is before continuing. (It is possible for you to create your own validation levels.) PolicyCenter uses the “priority” attribute of the type keys to order the validation levels.</a:t>
            </a:r>
          </a:p>
          <a:p>
            <a:pPr eaLnBrk="1" hangingPunct="1"/>
            <a:r>
              <a:rPr lang="en-US" dirty="0" smtClean="0"/>
              <a:t>In the base configuration, Guidewire defines three immutable validation levels – </a:t>
            </a:r>
            <a:r>
              <a:rPr lang="en-US" dirty="0" err="1" smtClean="0"/>
              <a:t>loadsave</a:t>
            </a:r>
            <a:r>
              <a:rPr lang="en-US" dirty="0" smtClean="0"/>
              <a:t>, default and quotable. (They are defined in configuration</a:t>
            </a:r>
            <a:r>
              <a:rPr lang="en-US" baseline="0" dirty="0" smtClean="0"/>
              <a:t> </a:t>
            </a:r>
            <a:r>
              <a:rPr lang="en-US" baseline="0" dirty="0" smtClean="0">
                <a:sym typeface="Wingdings" pitchFamily="2" charset="2"/>
              </a:rPr>
              <a:t> </a:t>
            </a:r>
            <a:r>
              <a:rPr lang="en-US" dirty="0" err="1" smtClean="0"/>
              <a:t>config</a:t>
            </a:r>
            <a:r>
              <a:rPr lang="en-US" dirty="0" smtClean="0"/>
              <a:t> </a:t>
            </a:r>
            <a:r>
              <a:rPr lang="en-US" dirty="0" smtClean="0">
                <a:sym typeface="Wingdings" pitchFamily="2" charset="2"/>
              </a:rPr>
              <a:t> M</a:t>
            </a:r>
            <a:r>
              <a:rPr lang="en-US" dirty="0" smtClean="0"/>
              <a:t>etadata </a:t>
            </a:r>
            <a:r>
              <a:rPr lang="en-US" dirty="0" smtClean="0">
                <a:sym typeface="Wingdings" pitchFamily="2" charset="2"/>
              </a:rPr>
              <a:t> </a:t>
            </a:r>
            <a:r>
              <a:rPr lang="en-US" dirty="0" smtClean="0"/>
              <a:t>typelist </a:t>
            </a:r>
            <a:r>
              <a:rPr lang="en-US" dirty="0" smtClean="0">
                <a:sym typeface="Wingdings" pitchFamily="2" charset="2"/>
              </a:rPr>
              <a:t> </a:t>
            </a:r>
            <a:r>
              <a:rPr lang="en-US" dirty="0" err="1" smtClean="0"/>
              <a:t>ValidationLevel.tti</a:t>
            </a:r>
            <a:r>
              <a:rPr lang="en-US" dirty="0" smtClean="0"/>
              <a:t>, you cannot modify them.) </a:t>
            </a:r>
          </a:p>
          <a:p>
            <a:pPr eaLnBrk="1" hangingPunct="1"/>
            <a:r>
              <a:rPr lang="en-US" dirty="0" smtClean="0"/>
              <a:t>PolicyCenter provides other validation levels – </a:t>
            </a:r>
            <a:r>
              <a:rPr lang="en-US" dirty="0" err="1" smtClean="0"/>
              <a:t>bindable</a:t>
            </a:r>
            <a:r>
              <a:rPr lang="en-US" dirty="0" smtClean="0"/>
              <a:t>, </a:t>
            </a:r>
            <a:r>
              <a:rPr lang="en-US" dirty="0" err="1" smtClean="0"/>
              <a:t>quickquotable</a:t>
            </a:r>
            <a:r>
              <a:rPr lang="en-US" dirty="0" smtClean="0"/>
              <a:t>, and </a:t>
            </a:r>
            <a:r>
              <a:rPr lang="en-US" dirty="0" err="1" smtClean="0"/>
              <a:t>readyforissue</a:t>
            </a:r>
            <a:r>
              <a:rPr lang="en-US" dirty="0" smtClean="0"/>
              <a:t> in the base configuration. However, as Guidewire defines these levels in the </a:t>
            </a:r>
            <a:r>
              <a:rPr lang="en-US" dirty="0" err="1" smtClean="0"/>
              <a:t>ValidationLevel.ttx</a:t>
            </a:r>
            <a:r>
              <a:rPr lang="en-US" dirty="0" smtClean="0"/>
              <a:t> typelist, it is possible to modify, remove, or even add to them using the Studio typelist editor.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888919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23833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93338831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908993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253984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6139585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433988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546208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59677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1979413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776945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81905"/>
            <a:ext cx="8318500" cy="742950"/>
          </a:xfrm>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821412"/>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2554519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5224688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3019663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1473565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958465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5690975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41471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2611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480595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406440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709298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37358A52-7938-47EA-A4EC-103F6539DD4D}"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229484817"/>
      </p:ext>
    </p:extLst>
  </p:cSld>
  <p:clrMap bg1="dk2" tx1="lt1" bg2="dk1"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r>
              <a:rPr lang="en-US" smtClean="0"/>
              <a:t>Validation Rules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22 </a:t>
            </a:r>
            <a:r>
              <a:rPr lang="en-US" dirty="0" smtClean="0"/>
              <a:t>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5300" y="82550"/>
            <a:ext cx="8318500" cy="742950"/>
          </a:xfrm>
        </p:spPr>
        <p:txBody>
          <a:bodyPr/>
          <a:lstStyle/>
          <a:p>
            <a:r>
              <a:rPr lang="en-US" smtClean="0"/>
              <a:t>Rule-based validation and validation levels</a:t>
            </a:r>
          </a:p>
        </p:txBody>
      </p:sp>
      <p:sp>
        <p:nvSpPr>
          <p:cNvPr id="12291" name="Rectangle 3"/>
          <p:cNvSpPr>
            <a:spLocks noGrp="1" noChangeArrowheads="1"/>
          </p:cNvSpPr>
          <p:nvPr>
            <p:ph idx="1"/>
          </p:nvPr>
        </p:nvSpPr>
        <p:spPr>
          <a:xfrm>
            <a:off x="519113" y="820738"/>
            <a:ext cx="8318500" cy="5486400"/>
          </a:xfrm>
        </p:spPr>
        <p:txBody>
          <a:bodyPr/>
          <a:lstStyle/>
          <a:p>
            <a:pPr>
              <a:buFont typeface="Arial" charset="0"/>
              <a:buChar char="•"/>
            </a:pPr>
            <a:r>
              <a:rPr lang="en-US" dirty="0" smtClean="0"/>
              <a:t>Every validation rule is tied to a validation level</a:t>
            </a:r>
          </a:p>
          <a:p>
            <a:pPr>
              <a:buFont typeface="Arial" charset="0"/>
              <a:buChar char="•"/>
            </a:pPr>
            <a:r>
              <a:rPr lang="en-US" dirty="0" smtClean="0"/>
              <a:t>At </a:t>
            </a:r>
            <a:r>
              <a:rPr lang="en-US" b="1" dirty="0" smtClean="0"/>
              <a:t>default</a:t>
            </a:r>
            <a:r>
              <a:rPr lang="en-US" dirty="0" smtClean="0"/>
              <a:t> validation level</a:t>
            </a:r>
          </a:p>
          <a:p>
            <a:pPr lvl="1"/>
            <a:r>
              <a:rPr lang="en-US" dirty="0" smtClean="0"/>
              <a:t>PolicyCenter runs validation rules during commit process</a:t>
            </a:r>
          </a:p>
          <a:p>
            <a:pPr lvl="1"/>
            <a:r>
              <a:rPr lang="en-US" dirty="0" smtClean="0"/>
              <a:t>PolicyCenter validates data imported from an external account</a:t>
            </a:r>
          </a:p>
          <a:p>
            <a:pPr>
              <a:buFont typeface="Arial" charset="0"/>
              <a:buChar char="•"/>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82550"/>
            <a:ext cx="8318500" cy="742950"/>
          </a:xfrm>
        </p:spPr>
        <p:txBody>
          <a:bodyPr/>
          <a:lstStyle/>
          <a:p>
            <a:r>
              <a:rPr lang="en-US" smtClean="0"/>
              <a:t>Validation graph</a:t>
            </a:r>
          </a:p>
        </p:txBody>
      </p:sp>
      <p:sp>
        <p:nvSpPr>
          <p:cNvPr id="13315" name="Rectangle 4"/>
          <p:cNvSpPr>
            <a:spLocks noGrp="1" noChangeArrowheads="1"/>
          </p:cNvSpPr>
          <p:nvPr>
            <p:ph idx="1"/>
          </p:nvPr>
        </p:nvSpPr>
        <p:spPr>
          <a:xfrm>
            <a:off x="519113" y="820738"/>
            <a:ext cx="8318500" cy="5486400"/>
          </a:xfrm>
        </p:spPr>
        <p:txBody>
          <a:bodyPr/>
          <a:lstStyle/>
          <a:p>
            <a:pPr>
              <a:buFont typeface="Arial" charset="0"/>
              <a:buChar char="•"/>
            </a:pPr>
            <a:r>
              <a:rPr lang="en-US" dirty="0" smtClean="0"/>
              <a:t>During database commit, rules engine performs validation</a:t>
            </a:r>
          </a:p>
          <a:p>
            <a:pPr>
              <a:buFont typeface="Arial" charset="0"/>
              <a:buChar char="•"/>
            </a:pPr>
            <a:r>
              <a:rPr lang="en-US" dirty="0" smtClean="0"/>
              <a:t>Validation is triggered when:</a:t>
            </a:r>
          </a:p>
          <a:p>
            <a:pPr lvl="1"/>
            <a:r>
              <a:rPr lang="en-US" dirty="0" err="1" smtClean="0"/>
              <a:t>Validatable</a:t>
            </a:r>
            <a:r>
              <a:rPr lang="en-US" dirty="0" smtClean="0"/>
              <a:t> object is created or changed</a:t>
            </a:r>
          </a:p>
          <a:p>
            <a:pPr lvl="1"/>
            <a:r>
              <a:rPr lang="en-US" dirty="0" err="1" smtClean="0"/>
              <a:t>Validatable</a:t>
            </a:r>
            <a:r>
              <a:rPr lang="en-US" dirty="0" smtClean="0"/>
              <a:t> sub-object is created, changed, or removed</a:t>
            </a:r>
          </a:p>
          <a:p>
            <a:pPr lvl="2"/>
            <a:r>
              <a:rPr lang="en-US" dirty="0" smtClean="0"/>
              <a:t>"</a:t>
            </a:r>
            <a:r>
              <a:rPr lang="en-US" b="1" dirty="0" err="1" smtClean="0"/>
              <a:t>triggersValidation</a:t>
            </a:r>
            <a:r>
              <a:rPr lang="en-US" dirty="0" smtClean="0"/>
              <a:t>" attribute on the field controls this behavior</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5300" y="82550"/>
            <a:ext cx="8318500" cy="742950"/>
          </a:xfrm>
        </p:spPr>
        <p:txBody>
          <a:bodyPr/>
          <a:lstStyle/>
          <a:p>
            <a:pPr marL="571500" indent="-571500"/>
            <a:r>
              <a:rPr lang="en-US" smtClean="0"/>
              <a:t>Validating entities</a:t>
            </a:r>
          </a:p>
        </p:txBody>
      </p:sp>
      <p:sp>
        <p:nvSpPr>
          <p:cNvPr id="14339" name="Rectangle 3"/>
          <p:cNvSpPr>
            <a:spLocks noGrp="1" noChangeArrowheads="1"/>
          </p:cNvSpPr>
          <p:nvPr>
            <p:ph idx="1"/>
          </p:nvPr>
        </p:nvSpPr>
        <p:spPr>
          <a:xfrm>
            <a:off x="519113" y="820738"/>
            <a:ext cx="8318500" cy="5486400"/>
          </a:xfrm>
        </p:spPr>
        <p:txBody>
          <a:bodyPr/>
          <a:lstStyle/>
          <a:p>
            <a:pPr>
              <a:buFont typeface="Arial" charset="0"/>
              <a:buChar char="•"/>
            </a:pPr>
            <a:r>
              <a:rPr lang="en-US" dirty="0" smtClean="0"/>
              <a:t>Entity must implement </a:t>
            </a:r>
            <a:r>
              <a:rPr lang="en-US" dirty="0" err="1" smtClean="0"/>
              <a:t>Validatable</a:t>
            </a:r>
            <a:r>
              <a:rPr lang="en-US" dirty="0" smtClean="0"/>
              <a:t> delegate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493" y="1481138"/>
            <a:ext cx="6323105" cy="25193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438275" y="3057525"/>
            <a:ext cx="2809875" cy="2952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95300" y="82550"/>
            <a:ext cx="8318500" cy="742950"/>
          </a:xfrm>
        </p:spPr>
        <p:txBody>
          <a:bodyPr/>
          <a:lstStyle/>
          <a:p>
            <a:r>
              <a:rPr lang="en-US" smtClean="0"/>
              <a:t>triggersValidation attribute</a:t>
            </a:r>
          </a:p>
        </p:txBody>
      </p:sp>
      <p:sp>
        <p:nvSpPr>
          <p:cNvPr id="15363" name="Rectangle 3"/>
          <p:cNvSpPr>
            <a:spLocks noGrp="1" noChangeArrowheads="1"/>
          </p:cNvSpPr>
          <p:nvPr>
            <p:ph idx="1"/>
          </p:nvPr>
        </p:nvSpPr>
        <p:spPr>
          <a:xfrm>
            <a:off x="519113" y="730250"/>
            <a:ext cx="8318500" cy="5267325"/>
          </a:xfrm>
        </p:spPr>
        <p:txBody>
          <a:bodyPr/>
          <a:lstStyle/>
          <a:p>
            <a:pPr>
              <a:buFont typeface="Arial" charset="0"/>
              <a:buChar char="•"/>
            </a:pPr>
            <a:r>
              <a:rPr lang="en-US" dirty="0" smtClean="0"/>
              <a:t>Sub-objects don’t get validation rules run on them</a:t>
            </a:r>
          </a:p>
          <a:p>
            <a:pPr>
              <a:buFont typeface="Arial" charset="0"/>
              <a:buChar char="•"/>
            </a:pPr>
            <a:r>
              <a:rPr lang="en-US" dirty="0" smtClean="0"/>
              <a:t>Sub-objects or child objects are not defined as </a:t>
            </a:r>
            <a:r>
              <a:rPr lang="en-US" dirty="0" err="1" smtClean="0"/>
              <a:t>validatable</a:t>
            </a:r>
            <a:endParaRPr lang="en-US" dirty="0" smtClean="0"/>
          </a:p>
          <a:p>
            <a:pPr>
              <a:buFont typeface="Arial" charset="0"/>
              <a:buChar char="•"/>
            </a:pPr>
            <a:r>
              <a:rPr lang="en-US" dirty="0" smtClean="0"/>
              <a:t>Use </a:t>
            </a:r>
            <a:r>
              <a:rPr lang="en-US" dirty="0" err="1" smtClean="0"/>
              <a:t>triggersValidation</a:t>
            </a:r>
            <a:r>
              <a:rPr lang="en-US" dirty="0" smtClean="0"/>
              <a:t> attribute on sub-objects such as </a:t>
            </a:r>
            <a:r>
              <a:rPr lang="en-US" dirty="0" err="1" smtClean="0"/>
              <a:t>foreignkeys</a:t>
            </a:r>
            <a:r>
              <a:rPr lang="en-US" dirty="0" smtClean="0"/>
              <a:t> or arrays, to trigger validation rules on the </a:t>
            </a:r>
            <a:r>
              <a:rPr lang="en-US" dirty="0" err="1" smtClean="0"/>
              <a:t>validatable</a:t>
            </a:r>
            <a:r>
              <a:rPr lang="en-US" dirty="0" smtClean="0"/>
              <a:t> entity when sub-object changes</a:t>
            </a:r>
          </a:p>
          <a:p>
            <a:pPr>
              <a:buFont typeface="Arial" charset="0"/>
              <a:buChar char="•"/>
            </a:pPr>
            <a:r>
              <a:rPr lang="en-US" dirty="0" smtClean="0"/>
              <a:t>Set </a:t>
            </a:r>
            <a:r>
              <a:rPr lang="en-US" dirty="0" err="1" smtClean="0"/>
              <a:t>triggersValidation</a:t>
            </a:r>
            <a:r>
              <a:rPr lang="en-US" dirty="0" smtClean="0"/>
              <a:t> to true in parent entity’s metadata file</a:t>
            </a:r>
          </a:p>
          <a:p>
            <a:pPr>
              <a:buFont typeface="Arial" charset="0"/>
              <a:buChar char="•"/>
            </a:pPr>
            <a:endParaRPr lang="en-US" dirty="0" smtClean="0"/>
          </a:p>
          <a:p>
            <a:pPr>
              <a:buFont typeface="Arial" charset="0"/>
              <a:buChar char="•"/>
            </a:pPr>
            <a:endParaRPr lang="en-US" dirty="0" smtClean="0"/>
          </a:p>
        </p:txBody>
      </p:sp>
      <p:pic>
        <p:nvPicPr>
          <p:cNvPr id="5122" name="Picture 2" descr="C:\Users\kshukla\AppData\Local\Temp\SNAGHTML1a2b55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3622675"/>
            <a:ext cx="7665591" cy="25685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5365" name="AutoShape 7"/>
          <p:cNvSpPr>
            <a:spLocks noChangeArrowheads="1"/>
          </p:cNvSpPr>
          <p:nvPr/>
        </p:nvSpPr>
        <p:spPr bwMode="auto">
          <a:xfrm>
            <a:off x="5905501" y="5829300"/>
            <a:ext cx="2190750" cy="2952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942975" y="5910262"/>
            <a:ext cx="3914775" cy="30956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flipV="1">
            <a:off x="4857750" y="5976937"/>
            <a:ext cx="1047751" cy="88106"/>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5300" y="82550"/>
            <a:ext cx="8318500" cy="742950"/>
          </a:xfrm>
        </p:spPr>
        <p:txBody>
          <a:bodyPr/>
          <a:lstStyle/>
          <a:p>
            <a:r>
              <a:rPr lang="en-US" smtClean="0"/>
              <a:t>Traversing the validation graph</a:t>
            </a:r>
          </a:p>
        </p:txBody>
      </p:sp>
      <p:sp>
        <p:nvSpPr>
          <p:cNvPr id="16387" name="Rectangle 3"/>
          <p:cNvSpPr>
            <a:spLocks noGrp="1" noChangeArrowheads="1"/>
          </p:cNvSpPr>
          <p:nvPr>
            <p:ph idx="1"/>
          </p:nvPr>
        </p:nvSpPr>
        <p:spPr>
          <a:xfrm>
            <a:off x="519113" y="754063"/>
            <a:ext cx="8318500" cy="5486400"/>
          </a:xfrm>
        </p:spPr>
        <p:txBody>
          <a:bodyPr/>
          <a:lstStyle/>
          <a:p>
            <a:pPr>
              <a:buFont typeface="Arial" charset="0"/>
              <a:buChar char="•"/>
            </a:pPr>
            <a:r>
              <a:rPr lang="en-US" dirty="0" smtClean="0"/>
              <a:t>Rules engine applies validation rules any time you modify a </a:t>
            </a:r>
            <a:r>
              <a:rPr lang="en-US" dirty="0" err="1" smtClean="0"/>
              <a:t>validatable</a:t>
            </a:r>
            <a:r>
              <a:rPr lang="en-US" dirty="0" smtClean="0"/>
              <a:t> entity’s contents directly</a:t>
            </a:r>
          </a:p>
          <a:p>
            <a:pPr>
              <a:buFont typeface="Arial" charset="0"/>
              <a:buChar char="•"/>
            </a:pPr>
            <a:r>
              <a:rPr lang="en-US" dirty="0" smtClean="0"/>
              <a:t>Example: Changes to sub-objects Contact, Credential, and </a:t>
            </a:r>
            <a:r>
              <a:rPr lang="en-US" dirty="0" err="1" smtClean="0"/>
              <a:t>UserSettings</a:t>
            </a:r>
            <a:r>
              <a:rPr lang="en-US" dirty="0" smtClean="0"/>
              <a:t> trigger validation of the parent object User (but not vice versa)</a:t>
            </a:r>
          </a:p>
        </p:txBody>
      </p:sp>
      <p:grpSp>
        <p:nvGrpSpPr>
          <p:cNvPr id="16388" name="Group 5"/>
          <p:cNvGrpSpPr>
            <a:grpSpLocks/>
          </p:cNvGrpSpPr>
          <p:nvPr/>
        </p:nvGrpSpPr>
        <p:grpSpPr bwMode="auto">
          <a:xfrm>
            <a:off x="1866900" y="3386138"/>
            <a:ext cx="1266825" cy="1076325"/>
            <a:chOff x="2516" y="594"/>
            <a:chExt cx="798" cy="678"/>
          </a:xfrm>
        </p:grpSpPr>
        <p:sp>
          <p:nvSpPr>
            <p:cNvPr id="16404" name="AutoShape 6"/>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405" name="Text Box 7"/>
            <p:cNvSpPr txBox="1">
              <a:spLocks noChangeArrowheads="1"/>
            </p:cNvSpPr>
            <p:nvPr/>
          </p:nvSpPr>
          <p:spPr bwMode="auto">
            <a:xfrm>
              <a:off x="2520" y="690"/>
              <a:ext cx="7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a:t>
              </a:r>
            </a:p>
          </p:txBody>
        </p:sp>
      </p:grpSp>
      <p:sp>
        <p:nvSpPr>
          <p:cNvPr id="16389" name="Line 8"/>
          <p:cNvSpPr>
            <a:spLocks noChangeShapeType="1"/>
          </p:cNvSpPr>
          <p:nvPr/>
        </p:nvSpPr>
        <p:spPr bwMode="auto">
          <a:xfrm>
            <a:off x="3490913" y="3830638"/>
            <a:ext cx="1279525" cy="0"/>
          </a:xfrm>
          <a:prstGeom prst="line">
            <a:avLst/>
          </a:prstGeom>
          <a:noFill/>
          <a:ln w="19050">
            <a:solidFill>
              <a:schemeClr val="bg1"/>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0" name="Group 16"/>
          <p:cNvGrpSpPr>
            <a:grpSpLocks/>
          </p:cNvGrpSpPr>
          <p:nvPr/>
        </p:nvGrpSpPr>
        <p:grpSpPr bwMode="auto">
          <a:xfrm>
            <a:off x="1866900" y="3373438"/>
            <a:ext cx="1266825" cy="1076325"/>
            <a:chOff x="2516" y="594"/>
            <a:chExt cx="798" cy="678"/>
          </a:xfrm>
        </p:grpSpPr>
        <p:sp>
          <p:nvSpPr>
            <p:cNvPr id="16402" name="AutoShape 17"/>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403" name="Text Box 18"/>
            <p:cNvSpPr txBox="1">
              <a:spLocks noChangeArrowheads="1"/>
            </p:cNvSpPr>
            <p:nvPr/>
          </p:nvSpPr>
          <p:spPr bwMode="auto">
            <a:xfrm>
              <a:off x="2520" y="690"/>
              <a:ext cx="7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a:t>
              </a:r>
            </a:p>
          </p:txBody>
        </p:sp>
      </p:grpSp>
      <p:grpSp>
        <p:nvGrpSpPr>
          <p:cNvPr id="16391" name="Group 23"/>
          <p:cNvGrpSpPr>
            <a:grpSpLocks/>
          </p:cNvGrpSpPr>
          <p:nvPr/>
        </p:nvGrpSpPr>
        <p:grpSpPr bwMode="auto">
          <a:xfrm>
            <a:off x="5132388" y="3201988"/>
            <a:ext cx="1371600" cy="1135062"/>
            <a:chOff x="2516" y="594"/>
            <a:chExt cx="798" cy="678"/>
          </a:xfrm>
        </p:grpSpPr>
        <p:sp>
          <p:nvSpPr>
            <p:cNvPr id="16400" name="AutoShape 24"/>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401" name="Text Box 25"/>
            <p:cNvSpPr txBox="1">
              <a:spLocks noChangeArrowheads="1"/>
            </p:cNvSpPr>
            <p:nvPr/>
          </p:nvSpPr>
          <p:spPr bwMode="auto">
            <a:xfrm>
              <a:off x="2520" y="690"/>
              <a:ext cx="7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p>
          </p:txBody>
        </p:sp>
      </p:grpSp>
      <p:grpSp>
        <p:nvGrpSpPr>
          <p:cNvPr id="16392" name="Group 20"/>
          <p:cNvGrpSpPr>
            <a:grpSpLocks/>
          </p:cNvGrpSpPr>
          <p:nvPr/>
        </p:nvGrpSpPr>
        <p:grpSpPr bwMode="auto">
          <a:xfrm>
            <a:off x="5289550" y="3849688"/>
            <a:ext cx="1487488" cy="1284287"/>
            <a:chOff x="2516" y="594"/>
            <a:chExt cx="798" cy="678"/>
          </a:xfrm>
        </p:grpSpPr>
        <p:sp>
          <p:nvSpPr>
            <p:cNvPr id="16398" name="AutoShape 21"/>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399" name="Text Box 22"/>
            <p:cNvSpPr txBox="1">
              <a:spLocks noChangeArrowheads="1"/>
            </p:cNvSpPr>
            <p:nvPr/>
          </p:nvSpPr>
          <p:spPr bwMode="auto">
            <a:xfrm>
              <a:off x="2520" y="690"/>
              <a:ext cx="73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Credential</a:t>
              </a:r>
            </a:p>
          </p:txBody>
        </p:sp>
      </p:grpSp>
      <p:grpSp>
        <p:nvGrpSpPr>
          <p:cNvPr id="16393" name="Group 26"/>
          <p:cNvGrpSpPr>
            <a:grpSpLocks/>
          </p:cNvGrpSpPr>
          <p:nvPr/>
        </p:nvGrpSpPr>
        <p:grpSpPr bwMode="auto">
          <a:xfrm>
            <a:off x="5441950" y="4570413"/>
            <a:ext cx="1741488" cy="1203325"/>
            <a:chOff x="2516" y="594"/>
            <a:chExt cx="798" cy="678"/>
          </a:xfrm>
        </p:grpSpPr>
        <p:sp>
          <p:nvSpPr>
            <p:cNvPr id="16396" name="AutoShape 27"/>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397" name="Text Box 28"/>
            <p:cNvSpPr txBox="1">
              <a:spLocks noChangeArrowheads="1"/>
            </p:cNvSpPr>
            <p:nvPr/>
          </p:nvSpPr>
          <p:spPr bwMode="auto">
            <a:xfrm>
              <a:off x="2520" y="690"/>
              <a:ext cx="73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UserSettings</a:t>
              </a:r>
            </a:p>
          </p:txBody>
        </p:sp>
      </p:grpSp>
      <p:sp>
        <p:nvSpPr>
          <p:cNvPr id="16394" name="Text Box 29"/>
          <p:cNvSpPr txBox="1">
            <a:spLocks noChangeArrowheads="1"/>
          </p:cNvSpPr>
          <p:nvPr/>
        </p:nvSpPr>
        <p:spPr bwMode="auto">
          <a:xfrm>
            <a:off x="1587500" y="4776788"/>
            <a:ext cx="17621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User is parent object</a:t>
            </a:r>
          </a:p>
        </p:txBody>
      </p:sp>
      <p:sp>
        <p:nvSpPr>
          <p:cNvPr id="16395" name="Text Box 32"/>
          <p:cNvSpPr txBox="1">
            <a:spLocks noChangeArrowheads="1"/>
          </p:cNvSpPr>
          <p:nvPr/>
        </p:nvSpPr>
        <p:spPr bwMode="auto">
          <a:xfrm>
            <a:off x="4187825" y="5967413"/>
            <a:ext cx="4471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Sub-objects have foreign key to User</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82550"/>
            <a:ext cx="8318500" cy="742950"/>
          </a:xfrm>
        </p:spPr>
        <p:txBody>
          <a:bodyPr/>
          <a:lstStyle/>
          <a:p>
            <a:r>
              <a:rPr lang="en-US" smtClean="0"/>
              <a:t>Validation graph example</a:t>
            </a:r>
          </a:p>
        </p:txBody>
      </p:sp>
      <p:sp>
        <p:nvSpPr>
          <p:cNvPr id="17411" name="Rectangle 3"/>
          <p:cNvSpPr>
            <a:spLocks noGrp="1" noChangeArrowheads="1"/>
          </p:cNvSpPr>
          <p:nvPr>
            <p:ph idx="1"/>
          </p:nvPr>
        </p:nvSpPr>
        <p:spPr>
          <a:xfrm>
            <a:off x="519113" y="795338"/>
            <a:ext cx="8318500" cy="1354137"/>
          </a:xfrm>
        </p:spPr>
        <p:txBody>
          <a:bodyPr/>
          <a:lstStyle/>
          <a:p>
            <a:pPr>
              <a:buFont typeface="Arial" charset="0"/>
              <a:buChar char="•"/>
            </a:pPr>
            <a:r>
              <a:rPr lang="en-US" smtClean="0"/>
              <a:t>In the parent entity’s metadata file such as User.eti</a:t>
            </a:r>
          </a:p>
          <a:p>
            <a:pPr lvl="1"/>
            <a:r>
              <a:rPr lang="en-US" smtClean="0">
                <a:solidFill>
                  <a:srgbClr val="D33941"/>
                </a:solidFill>
              </a:rPr>
              <a:t>triggersValidation=“</a:t>
            </a:r>
            <a:r>
              <a:rPr lang="en-US" smtClean="0">
                <a:solidFill>
                  <a:srgbClr val="04628C"/>
                </a:solidFill>
              </a:rPr>
              <a:t>true</a:t>
            </a:r>
            <a:r>
              <a:rPr lang="en-US" smtClean="0">
                <a:solidFill>
                  <a:srgbClr val="D33941"/>
                </a:solidFill>
              </a:rPr>
              <a:t>”</a:t>
            </a:r>
            <a:r>
              <a:rPr lang="en-US" smtClean="0"/>
              <a:t> for all sub-objects (Contact, Credential etc.) that should trigger validation on parent</a:t>
            </a:r>
          </a:p>
          <a:p>
            <a:pPr>
              <a:buFont typeface="Arial" charset="0"/>
              <a:buChar char="•"/>
            </a:pPr>
            <a:endParaRPr lang="en-US" smtClean="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468" y="3827431"/>
            <a:ext cx="7241300" cy="12990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9" name="Picture 5" descr="C:\Users\kshukla\AppData\Local\Temp\SNAGHTML1a31e3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80" y="1938369"/>
            <a:ext cx="7472816" cy="176209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6151" name="Picture 7" descr="C:\Users\kshukla\AppData\Local\Temp\SNAGHTML1a32c6a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707" y="5183187"/>
            <a:ext cx="7279886" cy="12604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7413" name="AutoShape 5"/>
          <p:cNvSpPr>
            <a:spLocks noChangeArrowheads="1"/>
          </p:cNvSpPr>
          <p:nvPr/>
        </p:nvSpPr>
        <p:spPr bwMode="auto">
          <a:xfrm>
            <a:off x="1131450" y="4826001"/>
            <a:ext cx="6869550"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4" name="AutoShape 6"/>
          <p:cNvSpPr>
            <a:spLocks noChangeArrowheads="1"/>
          </p:cNvSpPr>
          <p:nvPr/>
        </p:nvSpPr>
        <p:spPr bwMode="auto">
          <a:xfrm>
            <a:off x="519112" y="3397251"/>
            <a:ext cx="7234237"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5" name="AutoShape 7"/>
          <p:cNvSpPr>
            <a:spLocks noChangeArrowheads="1"/>
          </p:cNvSpPr>
          <p:nvPr/>
        </p:nvSpPr>
        <p:spPr bwMode="auto">
          <a:xfrm>
            <a:off x="1711324" y="6134100"/>
            <a:ext cx="6918325"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418080" y="1938369"/>
            <a:ext cx="1086627" cy="32858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82550"/>
            <a:ext cx="8318500" cy="742950"/>
          </a:xfrm>
        </p:spPr>
        <p:txBody>
          <a:bodyPr/>
          <a:lstStyle/>
          <a:p>
            <a:r>
              <a:rPr lang="en-US" smtClean="0"/>
              <a:t>Lesson outline</a:t>
            </a:r>
          </a:p>
        </p:txBody>
      </p:sp>
      <p:sp>
        <p:nvSpPr>
          <p:cNvPr id="18435" name="Rectangle 3"/>
          <p:cNvSpPr>
            <a:spLocks noGrp="1" noChangeArrowheads="1"/>
          </p:cNvSpPr>
          <p:nvPr>
            <p:ph idx="1"/>
          </p:nvPr>
        </p:nvSpPr>
        <p:spPr>
          <a:xfrm>
            <a:off x="519113" y="820738"/>
            <a:ext cx="8318500" cy="5486400"/>
          </a:xfrm>
        </p:spPr>
        <p:txBody>
          <a:bodyPr/>
          <a:lstStyle/>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solidFill>
                  <a:srgbClr val="C0C0C0"/>
                </a:solidFill>
              </a:rPr>
              <a:t>Validation levels and the validation graph</a:t>
            </a:r>
          </a:p>
          <a:p>
            <a:pPr>
              <a:lnSpc>
                <a:spcPct val="150000"/>
              </a:lnSpc>
              <a:buFont typeface="Arial" charset="0"/>
              <a:buChar char="•"/>
            </a:pPr>
            <a:r>
              <a:rPr lang="en-US" sz="2800" smtClean="0"/>
              <a:t>Create validation rules</a:t>
            </a:r>
          </a:p>
          <a:p>
            <a:pPr>
              <a:lnSpc>
                <a:spcPct val="150000"/>
              </a:lnSpc>
              <a:buFont typeface="Arial" charset="0"/>
              <a:buChar char="•"/>
            </a:pPr>
            <a:r>
              <a:rPr lang="en-US" sz="2800" smtClean="0">
                <a:solidFill>
                  <a:srgbClr val="C0C0C0"/>
                </a:solidFill>
              </a:rPr>
              <a:t>Warnings and errors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82550"/>
            <a:ext cx="8318500" cy="742950"/>
          </a:xfrm>
        </p:spPr>
        <p:txBody>
          <a:bodyPr/>
          <a:lstStyle/>
          <a:p>
            <a:r>
              <a:rPr lang="en-US" smtClean="0"/>
              <a:t>Validation rule set</a:t>
            </a:r>
          </a:p>
        </p:txBody>
      </p:sp>
      <p:sp>
        <p:nvSpPr>
          <p:cNvPr id="19459" name="Rectangle 3"/>
          <p:cNvSpPr>
            <a:spLocks noGrp="1" noChangeArrowheads="1"/>
          </p:cNvSpPr>
          <p:nvPr>
            <p:ph idx="1"/>
          </p:nvPr>
        </p:nvSpPr>
        <p:spPr>
          <a:xfrm>
            <a:off x="519113" y="820738"/>
            <a:ext cx="8318500" cy="5486400"/>
          </a:xfrm>
        </p:spPr>
        <p:txBody>
          <a:bodyPr/>
          <a:lstStyle/>
          <a:p>
            <a:pPr>
              <a:buFont typeface="Arial" charset="0"/>
              <a:buChar char="•"/>
            </a:pPr>
            <a:r>
              <a:rPr lang="en-US" smtClean="0"/>
              <a:t>PolicyCenter has some Validatable entities, that have their own rules set</a:t>
            </a:r>
          </a:p>
          <a:p>
            <a:pPr>
              <a:buFont typeface="Arial" charset="0"/>
              <a:buChar char="•"/>
            </a:pPr>
            <a:r>
              <a:rPr lang="en-US" smtClean="0"/>
              <a:t>To create a new validation rule, create it in the appropriate validation rule set</a:t>
            </a:r>
          </a:p>
          <a:p>
            <a:pPr>
              <a:buFont typeface="Arial" charset="0"/>
              <a:buChar char="•"/>
            </a:pPr>
            <a:endParaRPr lang="en-US"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476499"/>
            <a:ext cx="4701881" cy="3609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82550"/>
            <a:ext cx="8318500" cy="742950"/>
          </a:xfrm>
        </p:spPr>
        <p:txBody>
          <a:bodyPr/>
          <a:lstStyle/>
          <a:p>
            <a:r>
              <a:rPr lang="en-US" smtClean="0"/>
              <a:t>Create a new rule set</a:t>
            </a:r>
          </a:p>
        </p:txBody>
      </p:sp>
      <p:sp>
        <p:nvSpPr>
          <p:cNvPr id="20483" name="Rectangle 3"/>
          <p:cNvSpPr>
            <a:spLocks noGrp="1" noChangeArrowheads="1"/>
          </p:cNvSpPr>
          <p:nvPr>
            <p:ph idx="1"/>
          </p:nvPr>
        </p:nvSpPr>
        <p:spPr>
          <a:xfrm>
            <a:off x="519113" y="820738"/>
            <a:ext cx="8318500" cy="5486400"/>
          </a:xfrm>
        </p:spPr>
        <p:txBody>
          <a:bodyPr/>
          <a:lstStyle/>
          <a:p>
            <a:pPr>
              <a:buFont typeface="Arial" charset="0"/>
              <a:buChar char="•"/>
            </a:pPr>
            <a:r>
              <a:rPr lang="en-US" dirty="0" smtClean="0"/>
              <a:t>If rule set exists for an entity such as Account, add rules to </a:t>
            </a:r>
            <a:r>
              <a:rPr lang="en-US" dirty="0" err="1" smtClean="0"/>
              <a:t>AccountValidationRules</a:t>
            </a:r>
            <a:endParaRPr lang="en-US" dirty="0" smtClean="0"/>
          </a:p>
          <a:p>
            <a:pPr>
              <a:buFont typeface="Arial" charset="0"/>
              <a:buChar char="•"/>
            </a:pPr>
            <a:r>
              <a:rPr lang="en-US" dirty="0" smtClean="0"/>
              <a:t>If rule set does not exist on the new non-policy entity, then create a new rule set </a:t>
            </a:r>
          </a:p>
          <a:p>
            <a:pPr>
              <a:buFont typeface="Arial" charset="0"/>
              <a:buChar char="•"/>
            </a:pPr>
            <a:r>
              <a:rPr lang="en-US" b="1" dirty="0" smtClean="0"/>
              <a:t>configuration</a:t>
            </a:r>
            <a:r>
              <a:rPr lang="en-US" dirty="0" smtClean="0"/>
              <a:t> </a:t>
            </a:r>
            <a:r>
              <a:rPr lang="en-US" dirty="0" smtClean="0">
                <a:sym typeface="Wingdings" pitchFamily="2" charset="2"/>
              </a:rPr>
              <a:t> </a:t>
            </a:r>
            <a:br>
              <a:rPr lang="en-US" dirty="0" smtClean="0">
                <a:sym typeface="Wingdings" pitchFamily="2" charset="2"/>
              </a:rPr>
            </a:br>
            <a:r>
              <a:rPr lang="en-US" b="1" dirty="0" smtClean="0">
                <a:sym typeface="Wingdings" pitchFamily="2" charset="2"/>
              </a:rPr>
              <a:t>Rule Sets </a:t>
            </a:r>
            <a:r>
              <a:rPr lang="en-US" dirty="0" smtClean="0">
                <a:sym typeface="Wingdings" pitchFamily="2" charset="2"/>
              </a:rPr>
              <a:t> </a:t>
            </a:r>
            <a:br>
              <a:rPr lang="en-US" dirty="0" smtClean="0">
                <a:sym typeface="Wingdings" pitchFamily="2" charset="2"/>
              </a:rPr>
            </a:br>
            <a:r>
              <a:rPr lang="en-US" dirty="0" smtClean="0">
                <a:sym typeface="Wingdings" pitchFamily="2" charset="2"/>
              </a:rPr>
              <a:t>right click </a:t>
            </a:r>
            <a:r>
              <a:rPr lang="en-US" b="1" dirty="0" smtClean="0"/>
              <a:t>Validation </a:t>
            </a:r>
            <a:r>
              <a:rPr lang="en-US" dirty="0" smtClean="0">
                <a:sym typeface="Wingdings" pitchFamily="2" charset="2"/>
              </a:rPr>
              <a:t></a:t>
            </a:r>
            <a:br>
              <a:rPr lang="en-US" dirty="0" smtClean="0">
                <a:sym typeface="Wingdings" pitchFamily="2" charset="2"/>
              </a:rPr>
            </a:br>
            <a:r>
              <a:rPr lang="en-US" b="1" dirty="0" smtClean="0">
                <a:sym typeface="Wingdings" pitchFamily="2" charset="2"/>
              </a:rPr>
              <a:t>New </a:t>
            </a:r>
            <a:r>
              <a:rPr lang="en-US" dirty="0" smtClean="0">
                <a:sym typeface="Wingdings" pitchFamily="2" charset="2"/>
              </a:rPr>
              <a:t> </a:t>
            </a:r>
            <a:r>
              <a:rPr lang="en-US" b="1" dirty="0" smtClean="0">
                <a:sym typeface="Wingdings" pitchFamily="2" charset="2"/>
              </a:rPr>
              <a:t>Rule Set</a:t>
            </a:r>
          </a:p>
          <a:p>
            <a:pPr>
              <a:buFont typeface="Arial" charset="0"/>
              <a:buChar char="•"/>
            </a:pPr>
            <a:endParaRPr lang="en-US" dirty="0" smtClean="0">
              <a:sym typeface="Wingdings" pitchFamily="2" charset="2"/>
            </a:endParaRPr>
          </a:p>
          <a:p>
            <a:pPr>
              <a:buFont typeface="Arial" charset="0"/>
              <a:buChar char="•"/>
            </a:pPr>
            <a:endParaRPr lang="en-US" dirty="0" smtClean="0">
              <a:sym typeface="Wingdings" pitchFamily="2" charset="2"/>
            </a:endParaRPr>
          </a:p>
          <a:p>
            <a:pPr>
              <a:buFont typeface="Arial" charset="0"/>
              <a:buChar char="•"/>
            </a:pPr>
            <a:endParaRPr lang="en-US" dirty="0" smtClean="0">
              <a:sym typeface="Wingdings" pitchFamily="2" charset="2"/>
            </a:endParaRPr>
          </a:p>
          <a:p>
            <a:pPr>
              <a:buFont typeface="Arial" charset="0"/>
              <a:buChar char="•"/>
            </a:pPr>
            <a:r>
              <a:rPr lang="en-US" dirty="0" smtClean="0">
                <a:sym typeface="Wingdings" pitchFamily="2" charset="2"/>
              </a:rPr>
              <a:t>Create rules to validate the entity in the new rule set</a:t>
            </a:r>
          </a:p>
          <a:p>
            <a:pPr>
              <a:buFont typeface="Arial" charset="0"/>
              <a:buChar char="•"/>
            </a:pPr>
            <a:endParaRPr lang="en-US" dirty="0" smtClean="0">
              <a:sym typeface="Wingdings" pitchFamily="2" charset="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788" y="2486024"/>
            <a:ext cx="4662487" cy="30108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4572000" y="4867275"/>
            <a:ext cx="4105275" cy="62963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5300" y="82550"/>
            <a:ext cx="8318500" cy="742950"/>
          </a:xfrm>
        </p:spPr>
        <p:txBody>
          <a:bodyPr/>
          <a:lstStyle/>
          <a:p>
            <a:r>
              <a:rPr lang="en-US" smtClean="0"/>
              <a:t>Lesson outline</a:t>
            </a:r>
          </a:p>
        </p:txBody>
      </p:sp>
      <p:sp>
        <p:nvSpPr>
          <p:cNvPr id="21507" name="Rectangle 3"/>
          <p:cNvSpPr>
            <a:spLocks noGrp="1" noChangeArrowheads="1"/>
          </p:cNvSpPr>
          <p:nvPr>
            <p:ph idx="1"/>
          </p:nvPr>
        </p:nvSpPr>
        <p:spPr>
          <a:xfrm>
            <a:off x="519113" y="820738"/>
            <a:ext cx="8318500" cy="5486400"/>
          </a:xfrm>
        </p:spPr>
        <p:txBody>
          <a:bodyPr/>
          <a:lstStyle/>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solidFill>
                  <a:srgbClr val="C0C0C0"/>
                </a:solidFill>
              </a:rPr>
              <a:t>Validation levels and the validation graph</a:t>
            </a:r>
          </a:p>
          <a:p>
            <a:pPr>
              <a:lnSpc>
                <a:spcPct val="150000"/>
              </a:lnSpc>
              <a:buFont typeface="Arial" charset="0"/>
              <a:buChar char="•"/>
            </a:pPr>
            <a:r>
              <a:rPr lang="en-US" sz="2800" smtClean="0">
                <a:solidFill>
                  <a:srgbClr val="C0C0C0"/>
                </a:solidFill>
              </a:rPr>
              <a:t>Create validation rules</a:t>
            </a:r>
          </a:p>
          <a:p>
            <a:pPr>
              <a:lnSpc>
                <a:spcPct val="150000"/>
              </a:lnSpc>
              <a:buFont typeface="Arial" charset="0"/>
              <a:buChar char="•"/>
            </a:pPr>
            <a:r>
              <a:rPr lang="en-US" sz="2800" smtClean="0"/>
              <a:t>Warnings and errors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95300" y="82550"/>
            <a:ext cx="8318500" cy="742950"/>
          </a:xfrm>
        </p:spPr>
        <p:txBody>
          <a:bodyPr/>
          <a:lstStyle/>
          <a:p>
            <a:r>
              <a:rPr lang="en-US" smtClean="0"/>
              <a:t>Lesson objectives</a:t>
            </a:r>
          </a:p>
        </p:txBody>
      </p:sp>
      <p:sp>
        <p:nvSpPr>
          <p:cNvPr id="4099" name="Rectangle 3"/>
          <p:cNvSpPr>
            <a:spLocks noGrp="1" noChangeArrowheads="1"/>
          </p:cNvSpPr>
          <p:nvPr>
            <p:ph idx="1"/>
          </p:nvPr>
        </p:nvSpPr>
        <p:spPr>
          <a:xfrm>
            <a:off x="519113" y="820738"/>
            <a:ext cx="8318500" cy="5486400"/>
          </a:xfrm>
        </p:spPr>
        <p:txBody>
          <a:bodyPr/>
          <a:lstStyle/>
          <a:p>
            <a:pPr>
              <a:buFont typeface="Arial" charset="0"/>
              <a:buChar char="•"/>
            </a:pPr>
            <a:r>
              <a:rPr lang="en-US" dirty="0" smtClean="0"/>
              <a:t>By the end of this lesson, you should be able to:</a:t>
            </a:r>
          </a:p>
          <a:p>
            <a:pPr lvl="1" eaLnBrk="1" hangingPunct="1"/>
            <a:r>
              <a:rPr lang="en-US" dirty="0" smtClean="0"/>
              <a:t>Describe basic validation rule behavior</a:t>
            </a:r>
          </a:p>
          <a:p>
            <a:pPr lvl="1" eaLnBrk="1" hangingPunct="1"/>
            <a:r>
              <a:rPr lang="en-US" dirty="0" smtClean="0"/>
              <a:t>Use validation rules to validate non-policy objects in PolicyCenter</a:t>
            </a:r>
          </a:p>
          <a:p>
            <a:pPr lvl="1" eaLnBrk="1" hangingPunct="1"/>
            <a:r>
              <a:rPr lang="en-US" dirty="0" smtClean="0"/>
              <a:t>Create validation rules that raise warnings and errors</a:t>
            </a:r>
          </a:p>
          <a:p>
            <a:pPr lvl="1" eaLnBrk="1" hangingPunct="1"/>
            <a:r>
              <a:rPr lang="en-US" dirty="0" smtClean="0"/>
              <a:t>Create validation rules that identify invalid fields</a:t>
            </a:r>
          </a:p>
          <a:p>
            <a:pPr lvl="1" eaLnBrk="1" hangingPunct="1">
              <a:buFont typeface="Wingdings 2" pitchFamily="18" charset="2"/>
              <a:buNone/>
            </a:pPr>
            <a:endParaRPr lang="en-US" dirty="0"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82550"/>
            <a:ext cx="8318500" cy="742950"/>
          </a:xfrm>
        </p:spPr>
        <p:txBody>
          <a:bodyPr/>
          <a:lstStyle/>
          <a:p>
            <a:r>
              <a:rPr lang="en-US" smtClean="0"/>
              <a:t>Validation rule outcomes</a:t>
            </a:r>
          </a:p>
        </p:txBody>
      </p:sp>
      <p:sp>
        <p:nvSpPr>
          <p:cNvPr id="22531" name="Rectangle 3"/>
          <p:cNvSpPr>
            <a:spLocks noGrp="1" noChangeArrowheads="1"/>
          </p:cNvSpPr>
          <p:nvPr>
            <p:ph idx="1"/>
          </p:nvPr>
        </p:nvSpPr>
        <p:spPr>
          <a:xfrm>
            <a:off x="519113" y="820738"/>
            <a:ext cx="8318500" cy="5486400"/>
          </a:xfrm>
        </p:spPr>
        <p:txBody>
          <a:bodyPr/>
          <a:lstStyle/>
          <a:p>
            <a:pPr>
              <a:buFont typeface="Arial" charset="0"/>
              <a:buChar char="•"/>
            </a:pPr>
            <a:r>
              <a:rPr lang="en-US" smtClean="0"/>
              <a:t>There are three possible outcomes to a validation rule:</a:t>
            </a:r>
          </a:p>
          <a:p>
            <a:pPr lvl="1">
              <a:buFont typeface="Arial" charset="0"/>
              <a:buChar char="•"/>
            </a:pPr>
            <a:r>
              <a:rPr lang="en-US" b="1" smtClean="0"/>
              <a:t>Reject with error </a:t>
            </a:r>
            <a:r>
              <a:rPr lang="en-US" smtClean="0"/>
              <a:t>- The action is prevented and a message is displayed to the user interface</a:t>
            </a:r>
          </a:p>
          <a:p>
            <a:pPr lvl="1">
              <a:buFont typeface="Arial" charset="0"/>
              <a:buChar char="•"/>
            </a:pPr>
            <a:r>
              <a:rPr lang="en-US" b="1" smtClean="0"/>
              <a:t>Reject with warning </a:t>
            </a:r>
            <a:r>
              <a:rPr lang="en-US" smtClean="0"/>
              <a:t>- The action is permitted, but the user is warned of some potential issue</a:t>
            </a:r>
          </a:p>
          <a:p>
            <a:pPr lvl="1">
              <a:buFont typeface="Arial" charset="0"/>
              <a:buChar char="•"/>
            </a:pPr>
            <a:r>
              <a:rPr lang="en-US" b="1" smtClean="0"/>
              <a:t>No rejection </a:t>
            </a:r>
            <a:r>
              <a:rPr lang="en-US" smtClean="0"/>
              <a:t>- The object is valid and the action is permitted</a:t>
            </a:r>
          </a:p>
          <a:p>
            <a:pPr>
              <a:buFont typeface="Arial" charset="0"/>
              <a:buChar char="•"/>
            </a:pPr>
            <a:endParaRPr lang="en-US"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82550"/>
            <a:ext cx="8318500" cy="742950"/>
          </a:xfrm>
        </p:spPr>
        <p:txBody>
          <a:bodyPr/>
          <a:lstStyle/>
          <a:p>
            <a:r>
              <a:rPr lang="en-US" smtClean="0"/>
              <a:t>Validation methods</a:t>
            </a:r>
          </a:p>
        </p:txBody>
      </p:sp>
      <p:sp>
        <p:nvSpPr>
          <p:cNvPr id="23555" name="Rectangle 3"/>
          <p:cNvSpPr>
            <a:spLocks noGrp="1" noChangeArrowheads="1"/>
          </p:cNvSpPr>
          <p:nvPr>
            <p:ph idx="1"/>
          </p:nvPr>
        </p:nvSpPr>
        <p:spPr>
          <a:xfrm>
            <a:off x="519113" y="820738"/>
            <a:ext cx="8318500" cy="5486400"/>
          </a:xfrm>
        </p:spPr>
        <p:txBody>
          <a:bodyPr/>
          <a:lstStyle/>
          <a:p>
            <a:pPr>
              <a:buFont typeface="Arial" charset="0"/>
              <a:buChar char="•"/>
            </a:pPr>
            <a:r>
              <a:rPr lang="en-US" smtClean="0"/>
              <a:t>Validation methods</a:t>
            </a:r>
          </a:p>
          <a:p>
            <a:pPr lvl="1"/>
            <a:r>
              <a:rPr lang="en-US" smtClean="0">
                <a:solidFill>
                  <a:srgbClr val="D33941"/>
                </a:solidFill>
              </a:rPr>
              <a:t>reject() </a:t>
            </a:r>
            <a:r>
              <a:rPr lang="en-US" smtClean="0"/>
              <a:t>- Error or warning; no highlighting of widget</a:t>
            </a:r>
          </a:p>
          <a:p>
            <a:pPr lvl="1"/>
            <a:r>
              <a:rPr lang="en-US" smtClean="0">
                <a:solidFill>
                  <a:srgbClr val="D33941"/>
                </a:solidFill>
              </a:rPr>
              <a:t>rejectField() </a:t>
            </a:r>
            <a:r>
              <a:rPr lang="en-US" smtClean="0"/>
              <a:t>- Error or warning; highlights widget corresponding to given field on root object</a:t>
            </a:r>
          </a:p>
          <a:p>
            <a:pPr lvl="1"/>
            <a:r>
              <a:rPr lang="en-US" smtClean="0">
                <a:solidFill>
                  <a:srgbClr val="D33941"/>
                </a:solidFill>
              </a:rPr>
              <a:t>rejectSubField() </a:t>
            </a:r>
            <a:r>
              <a:rPr lang="en-US" smtClean="0"/>
              <a:t>- Error or warning; highlights widget corresponding to given field on a related object</a:t>
            </a:r>
          </a:p>
          <a:p>
            <a:pPr>
              <a:buFont typeface="Arial" charset="0"/>
              <a:buChar char="•"/>
            </a:pPr>
            <a:r>
              <a:rPr lang="en-US" smtClean="0"/>
              <a:t>All methods are available on every validatable object</a:t>
            </a:r>
          </a:p>
          <a:p>
            <a:pPr>
              <a:buFont typeface="Arial" charset="0"/>
              <a:buChar char="•"/>
            </a:pPr>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5300" y="82550"/>
            <a:ext cx="8318500" cy="742950"/>
          </a:xfrm>
        </p:spPr>
        <p:txBody>
          <a:bodyPr/>
          <a:lstStyle/>
          <a:p>
            <a:r>
              <a:rPr lang="en-US" smtClean="0"/>
              <a:t>The reject method</a:t>
            </a:r>
          </a:p>
        </p:txBody>
      </p:sp>
      <p:sp>
        <p:nvSpPr>
          <p:cNvPr id="24579" name="Rectangle 3"/>
          <p:cNvSpPr>
            <a:spLocks noGrp="1" noChangeArrowheads="1"/>
          </p:cNvSpPr>
          <p:nvPr>
            <p:ph idx="1"/>
          </p:nvPr>
        </p:nvSpPr>
        <p:spPr>
          <a:xfrm>
            <a:off x="519113" y="771525"/>
            <a:ext cx="8318500" cy="1317625"/>
          </a:xfrm>
        </p:spPr>
        <p:txBody>
          <a:bodyPr/>
          <a:lstStyle/>
          <a:p>
            <a:pPr>
              <a:buFont typeface="Arial" charset="0"/>
              <a:buChar char="•"/>
            </a:pPr>
            <a:r>
              <a:rPr lang="en-US" smtClean="0"/>
              <a:t>Used for both warning and errors</a:t>
            </a:r>
          </a:p>
          <a:p>
            <a:pPr>
              <a:buFont typeface="Arial" charset="0"/>
              <a:buChar char="•"/>
            </a:pPr>
            <a:r>
              <a:rPr lang="en-US" smtClean="0"/>
              <a:t>Syntax: </a:t>
            </a:r>
            <a:r>
              <a:rPr lang="en-US" i="1" smtClean="0">
                <a:solidFill>
                  <a:srgbClr val="04628C"/>
                </a:solidFill>
              </a:rPr>
              <a:t>object</a:t>
            </a:r>
            <a:r>
              <a:rPr lang="en-US" smtClean="0">
                <a:solidFill>
                  <a:srgbClr val="D33941"/>
                </a:solidFill>
              </a:rPr>
              <a:t>.reject(</a:t>
            </a:r>
            <a:r>
              <a:rPr lang="en-US" i="1" smtClean="0">
                <a:solidFill>
                  <a:srgbClr val="04628C"/>
                </a:solidFill>
              </a:rPr>
              <a:t>errorLevel</a:t>
            </a:r>
            <a:r>
              <a:rPr lang="en-US" i="1" smtClean="0">
                <a:solidFill>
                  <a:srgbClr val="D33941"/>
                </a:solidFill>
              </a:rPr>
              <a:t>,</a:t>
            </a:r>
            <a:r>
              <a:rPr lang="en-US" i="1" smtClean="0">
                <a:solidFill>
                  <a:srgbClr val="0033CC"/>
                </a:solidFill>
              </a:rPr>
              <a:t> </a:t>
            </a:r>
            <a:r>
              <a:rPr lang="en-US" i="1" smtClean="0">
                <a:solidFill>
                  <a:srgbClr val="04628C"/>
                </a:solidFill>
              </a:rPr>
              <a:t>errorMessage</a:t>
            </a:r>
            <a:r>
              <a:rPr lang="en-US" i="1" smtClean="0">
                <a:solidFill>
                  <a:srgbClr val="D33941"/>
                </a:solidFill>
              </a:rPr>
              <a:t>, </a:t>
            </a:r>
            <a:r>
              <a:rPr lang="en-US" i="1" smtClean="0">
                <a:solidFill>
                  <a:srgbClr val="0033CC"/>
                </a:solidFill>
              </a:rPr>
              <a:t/>
            </a:r>
            <a:br>
              <a:rPr lang="en-US" i="1" smtClean="0">
                <a:solidFill>
                  <a:srgbClr val="0033CC"/>
                </a:solidFill>
              </a:rPr>
            </a:br>
            <a:r>
              <a:rPr lang="en-US" i="1" smtClean="0">
                <a:solidFill>
                  <a:srgbClr val="0033CC"/>
                </a:solidFill>
              </a:rPr>
              <a:t>	                           </a:t>
            </a:r>
            <a:r>
              <a:rPr lang="en-US" i="1" smtClean="0">
                <a:solidFill>
                  <a:srgbClr val="04628C"/>
                </a:solidFill>
              </a:rPr>
              <a:t>warnLevel</a:t>
            </a:r>
            <a:r>
              <a:rPr lang="en-US" i="1" smtClean="0">
                <a:solidFill>
                  <a:srgbClr val="D33941"/>
                </a:solidFill>
              </a:rPr>
              <a:t>,</a:t>
            </a:r>
            <a:r>
              <a:rPr lang="en-US" i="1" smtClean="0">
                <a:solidFill>
                  <a:srgbClr val="FF0000"/>
                </a:solidFill>
              </a:rPr>
              <a:t> </a:t>
            </a:r>
            <a:r>
              <a:rPr lang="en-US" i="1" smtClean="0">
                <a:solidFill>
                  <a:srgbClr val="04628C"/>
                </a:solidFill>
              </a:rPr>
              <a:t>warnMessage</a:t>
            </a:r>
            <a:r>
              <a:rPr lang="en-US" smtClean="0">
                <a:solidFill>
                  <a:srgbClr val="D33941"/>
                </a:solidFill>
              </a:rPr>
              <a:t>)</a:t>
            </a:r>
          </a:p>
          <a:p>
            <a:pPr>
              <a:buFont typeface="Arial" charset="0"/>
              <a:buChar char="•"/>
            </a:pPr>
            <a:endParaRPr lang="en-US"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57413"/>
            <a:ext cx="6827684" cy="2035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81513"/>
            <a:ext cx="6959965" cy="1752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3" name="Text Box 13"/>
          <p:cNvSpPr txBox="1">
            <a:spLocks noChangeArrowheads="1"/>
          </p:cNvSpPr>
          <p:nvPr/>
        </p:nvSpPr>
        <p:spPr bwMode="auto">
          <a:xfrm>
            <a:off x="2680333" y="5429250"/>
            <a:ext cx="54502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Reject method gives error – data cannot be saved</a:t>
            </a:r>
          </a:p>
        </p:txBody>
      </p:sp>
      <p:sp>
        <p:nvSpPr>
          <p:cNvPr id="2" name="Rounded Rectangle 1"/>
          <p:cNvSpPr/>
          <p:nvPr/>
        </p:nvSpPr>
        <p:spPr bwMode="auto">
          <a:xfrm>
            <a:off x="1219200" y="3314700"/>
            <a:ext cx="6827684" cy="6762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5300" y="82550"/>
            <a:ext cx="8318500" cy="742950"/>
          </a:xfrm>
        </p:spPr>
        <p:txBody>
          <a:bodyPr/>
          <a:lstStyle/>
          <a:p>
            <a:r>
              <a:rPr lang="en-US" smtClean="0"/>
              <a:t>reject method gives warning</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857250"/>
            <a:ext cx="7228652" cy="2152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49" y="3252788"/>
            <a:ext cx="7944267" cy="1971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5" name="Text Box 10"/>
          <p:cNvSpPr txBox="1">
            <a:spLocks noChangeArrowheads="1"/>
          </p:cNvSpPr>
          <p:nvPr/>
        </p:nvSpPr>
        <p:spPr bwMode="auto">
          <a:xfrm>
            <a:off x="2206832" y="4243388"/>
            <a:ext cx="4787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Reject method gives warning</a:t>
            </a:r>
            <a:br>
              <a:rPr lang="en-US" dirty="0">
                <a:solidFill>
                  <a:srgbClr val="D33941"/>
                </a:solidFill>
              </a:rPr>
            </a:br>
            <a:r>
              <a:rPr lang="en-US" dirty="0">
                <a:solidFill>
                  <a:srgbClr val="D33941"/>
                </a:solidFill>
              </a:rPr>
              <a:t>Data can be saved</a:t>
            </a:r>
          </a:p>
        </p:txBody>
      </p:sp>
      <p:sp>
        <p:nvSpPr>
          <p:cNvPr id="2" name="Rounded Rectangle 1"/>
          <p:cNvSpPr/>
          <p:nvPr/>
        </p:nvSpPr>
        <p:spPr bwMode="auto">
          <a:xfrm>
            <a:off x="1419225" y="2381250"/>
            <a:ext cx="6882577" cy="4762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95300" y="82550"/>
            <a:ext cx="8318500" cy="742950"/>
          </a:xfrm>
        </p:spPr>
        <p:txBody>
          <a:bodyPr/>
          <a:lstStyle/>
          <a:p>
            <a:r>
              <a:rPr lang="en-US" smtClean="0"/>
              <a:t>The rejectField method</a:t>
            </a:r>
          </a:p>
        </p:txBody>
      </p:sp>
      <p:sp>
        <p:nvSpPr>
          <p:cNvPr id="26628" name="Rectangle 3"/>
          <p:cNvSpPr>
            <a:spLocks noGrp="1" noChangeArrowheads="1"/>
          </p:cNvSpPr>
          <p:nvPr>
            <p:ph idx="1"/>
          </p:nvPr>
        </p:nvSpPr>
        <p:spPr>
          <a:xfrm>
            <a:off x="519113" y="820738"/>
            <a:ext cx="8318500" cy="5486400"/>
          </a:xfrm>
        </p:spPr>
        <p:txBody>
          <a:bodyPr/>
          <a:lstStyle/>
          <a:p>
            <a:pPr>
              <a:buFont typeface="Arial" charset="0"/>
              <a:buChar char="•"/>
            </a:pPr>
            <a:r>
              <a:rPr lang="en-US" smtClean="0"/>
              <a:t>Used for both warning and errors</a:t>
            </a:r>
          </a:p>
          <a:p>
            <a:pPr>
              <a:buFont typeface="Arial" charset="0"/>
              <a:buChar char="•"/>
            </a:pPr>
            <a:r>
              <a:rPr lang="en-US" smtClean="0"/>
              <a:t>Highlights the field that gave error or warning in the UI</a:t>
            </a:r>
          </a:p>
          <a:p>
            <a:pPr>
              <a:buFont typeface="Arial" charset="0"/>
              <a:buChar char="•"/>
            </a:pPr>
            <a:r>
              <a:rPr lang="en-US" smtClean="0"/>
              <a:t>Syntax: </a:t>
            </a:r>
            <a:r>
              <a:rPr lang="en-US" i="1" smtClean="0">
                <a:solidFill>
                  <a:srgbClr val="04628C"/>
                </a:solidFill>
              </a:rPr>
              <a:t>object</a:t>
            </a:r>
            <a:r>
              <a:rPr lang="en-US" smtClean="0">
                <a:solidFill>
                  <a:srgbClr val="D33941"/>
                </a:solidFill>
              </a:rPr>
              <a:t>.rejectField(</a:t>
            </a:r>
            <a:r>
              <a:rPr lang="en-US" i="1" smtClean="0">
                <a:solidFill>
                  <a:srgbClr val="04628C"/>
                </a:solidFill>
              </a:rPr>
              <a:t>strRelativeFieldPath</a:t>
            </a:r>
            <a:r>
              <a:rPr lang="en-US" smtClean="0">
                <a:solidFill>
                  <a:srgbClr val="D33941"/>
                </a:solidFill>
              </a:rPr>
              <a:t>,</a:t>
            </a:r>
            <a:r>
              <a:rPr lang="en-US" i="1" smtClean="0">
                <a:solidFill>
                  <a:srgbClr val="0033CC"/>
                </a:solidFill>
              </a:rPr>
              <a:t/>
            </a:r>
            <a:br>
              <a:rPr lang="en-US" i="1" smtClean="0">
                <a:solidFill>
                  <a:srgbClr val="0033CC"/>
                </a:solidFill>
              </a:rPr>
            </a:br>
            <a:r>
              <a:rPr lang="en-US" i="1" smtClean="0">
                <a:solidFill>
                  <a:srgbClr val="0033CC"/>
                </a:solidFill>
              </a:rPr>
              <a:t>	</a:t>
            </a:r>
            <a:r>
              <a:rPr lang="en-US" i="1" smtClean="0">
                <a:solidFill>
                  <a:srgbClr val="04628C"/>
                </a:solidFill>
              </a:rPr>
              <a:t>errorLevel</a:t>
            </a:r>
            <a:r>
              <a:rPr lang="en-US" i="1" smtClean="0">
                <a:solidFill>
                  <a:srgbClr val="D33941"/>
                </a:solidFill>
              </a:rPr>
              <a:t>, </a:t>
            </a:r>
            <a:r>
              <a:rPr lang="en-US" i="1" smtClean="0">
                <a:solidFill>
                  <a:srgbClr val="04628C"/>
                </a:solidFill>
              </a:rPr>
              <a:t>errorMessage</a:t>
            </a:r>
            <a:r>
              <a:rPr lang="en-US" i="1" smtClean="0">
                <a:solidFill>
                  <a:srgbClr val="D33941"/>
                </a:solidFill>
              </a:rPr>
              <a:t>,</a:t>
            </a:r>
            <a:r>
              <a:rPr lang="en-US" i="1" smtClean="0">
                <a:solidFill>
                  <a:srgbClr val="0033CC"/>
                </a:solidFill>
              </a:rPr>
              <a:t> </a:t>
            </a:r>
            <a:br>
              <a:rPr lang="en-US" i="1" smtClean="0">
                <a:solidFill>
                  <a:srgbClr val="0033CC"/>
                </a:solidFill>
              </a:rPr>
            </a:br>
            <a:r>
              <a:rPr lang="en-US" i="1" smtClean="0">
                <a:solidFill>
                  <a:srgbClr val="0033CC"/>
                </a:solidFill>
              </a:rPr>
              <a:t>	</a:t>
            </a:r>
            <a:r>
              <a:rPr lang="en-US" i="1" smtClean="0">
                <a:solidFill>
                  <a:srgbClr val="04628C"/>
                </a:solidFill>
              </a:rPr>
              <a:t>warnLevel</a:t>
            </a:r>
            <a:r>
              <a:rPr lang="en-US" i="1" smtClean="0">
                <a:solidFill>
                  <a:srgbClr val="D33941"/>
                </a:solidFill>
              </a:rPr>
              <a:t>,</a:t>
            </a:r>
            <a:r>
              <a:rPr lang="en-US" i="1" smtClean="0">
                <a:solidFill>
                  <a:srgbClr val="FF0000"/>
                </a:solidFill>
              </a:rPr>
              <a:t> </a:t>
            </a:r>
            <a:r>
              <a:rPr lang="en-US" i="1" smtClean="0">
                <a:solidFill>
                  <a:srgbClr val="04628C"/>
                </a:solidFill>
              </a:rPr>
              <a:t>warnMessage</a:t>
            </a:r>
            <a:r>
              <a:rPr lang="en-US" smtClean="0">
                <a:solidFill>
                  <a:srgbClr val="D33941"/>
                </a:solidFill>
              </a:rPr>
              <a:t>)</a:t>
            </a:r>
          </a:p>
          <a:p>
            <a:pPr>
              <a:buFont typeface="Arial" charset="0"/>
              <a:buChar char="•"/>
            </a:pPr>
            <a:endParaRPr lang="en-US" smtClean="0"/>
          </a:p>
        </p:txBody>
      </p:sp>
      <p:pic>
        <p:nvPicPr>
          <p:cNvPr id="11266" name="Picture 2" descr="C:\Users\kshukla\AppData\Local\Temp\SNAGHTML1ac700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3573463"/>
            <a:ext cx="8366374" cy="255111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6629" name="Text Box 10"/>
          <p:cNvSpPr txBox="1">
            <a:spLocks noChangeArrowheads="1"/>
          </p:cNvSpPr>
          <p:nvPr/>
        </p:nvSpPr>
        <p:spPr bwMode="auto">
          <a:xfrm>
            <a:off x="5816600" y="2354263"/>
            <a:ext cx="2638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path is relative to </a:t>
            </a:r>
            <a:r>
              <a:rPr lang="en-US" dirty="0" err="1">
                <a:solidFill>
                  <a:srgbClr val="D33941"/>
                </a:solidFill>
              </a:rPr>
              <a:t>producerCode</a:t>
            </a:r>
            <a:r>
              <a:rPr lang="en-US" dirty="0">
                <a:solidFill>
                  <a:srgbClr val="D33941"/>
                </a:solidFill>
              </a:rPr>
              <a:t>;</a:t>
            </a:r>
            <a:br>
              <a:rPr lang="en-US" dirty="0">
                <a:solidFill>
                  <a:srgbClr val="D33941"/>
                </a:solidFill>
              </a:rPr>
            </a:br>
            <a:r>
              <a:rPr lang="en-US" dirty="0">
                <a:solidFill>
                  <a:srgbClr val="D33941"/>
                </a:solidFill>
              </a:rPr>
              <a:t>does </a:t>
            </a:r>
            <a:r>
              <a:rPr lang="en-US" i="1" dirty="0">
                <a:solidFill>
                  <a:srgbClr val="D33941"/>
                </a:solidFill>
              </a:rPr>
              <a:t>not</a:t>
            </a:r>
            <a:r>
              <a:rPr lang="en-US" dirty="0">
                <a:solidFill>
                  <a:srgbClr val="D33941"/>
                </a:solidFill>
              </a:rPr>
              <a:t> start with “</a:t>
            </a:r>
            <a:r>
              <a:rPr lang="en-US" dirty="0" err="1">
                <a:solidFill>
                  <a:srgbClr val="D33941"/>
                </a:solidFill>
              </a:rPr>
              <a:t>producerCode</a:t>
            </a:r>
            <a:r>
              <a:rPr lang="en-US" dirty="0">
                <a:solidFill>
                  <a:srgbClr val="D33941"/>
                </a:solidFill>
              </a:rPr>
              <a:t>"</a:t>
            </a:r>
          </a:p>
        </p:txBody>
      </p:sp>
      <p:sp>
        <p:nvSpPr>
          <p:cNvPr id="26630" name="Line 11"/>
          <p:cNvSpPr>
            <a:spLocks noChangeShapeType="1"/>
          </p:cNvSpPr>
          <p:nvPr/>
        </p:nvSpPr>
        <p:spPr bwMode="auto">
          <a:xfrm flipH="1">
            <a:off x="5591173" y="3573462"/>
            <a:ext cx="962026" cy="177958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4314825" y="5353049"/>
            <a:ext cx="1581150" cy="26670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95300" y="82550"/>
            <a:ext cx="8318500" cy="742950"/>
          </a:xfrm>
        </p:spPr>
        <p:txBody>
          <a:bodyPr/>
          <a:lstStyle/>
          <a:p>
            <a:r>
              <a:rPr lang="en-US" smtClean="0"/>
              <a:t>rejectField example</a:t>
            </a:r>
          </a:p>
        </p:txBody>
      </p:sp>
      <p:pic>
        <p:nvPicPr>
          <p:cNvPr id="8" name="Picture 2" descr="C:\Users\kshukla\AppData\Local\Temp\SNAGHTML1ac700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687388"/>
            <a:ext cx="6788150" cy="206987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2290" name="Picture 2" descr="C:\Users\kshukla\AppData\Local\Temp\SNAGHTML1ae1bf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2598736"/>
            <a:ext cx="5217496" cy="382111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2638425" y="5810252"/>
            <a:ext cx="5217496" cy="60959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180975" y="4191000"/>
            <a:ext cx="2457450" cy="707886"/>
          </a:xfrm>
          <a:prstGeom prst="rect">
            <a:avLst/>
          </a:prstGeom>
          <a:noFill/>
        </p:spPr>
        <p:txBody>
          <a:bodyPr wrap="square" rtlCol="0">
            <a:spAutoFit/>
          </a:bodyPr>
          <a:lstStyle/>
          <a:p>
            <a:r>
              <a:rPr lang="en-US" dirty="0" smtClean="0">
                <a:solidFill>
                  <a:srgbClr val="D33941"/>
                </a:solidFill>
                <a:latin typeface="Calibri" pitchFamily="34" charset="0"/>
                <a:cs typeface="Calibri" pitchFamily="34" charset="0"/>
              </a:rPr>
              <a:t>Invalid field is highlighted</a:t>
            </a:r>
          </a:p>
        </p:txBody>
      </p:sp>
      <p:cxnSp>
        <p:nvCxnSpPr>
          <p:cNvPr id="5" name="Straight Connector 4"/>
          <p:cNvCxnSpPr/>
          <p:nvPr/>
        </p:nvCxnSpPr>
        <p:spPr bwMode="auto">
          <a:xfrm flipV="1">
            <a:off x="2443162" y="4391055"/>
            <a:ext cx="2081213" cy="1"/>
          </a:xfrm>
          <a:prstGeom prst="line">
            <a:avLst/>
          </a:prstGeom>
          <a:noFill/>
          <a:ln w="19050" algn="ctr">
            <a:solidFill>
              <a:srgbClr val="D33941"/>
            </a:solidFill>
            <a:round/>
            <a:headEnd/>
            <a:tailEnd/>
          </a:ln>
        </p:spPr>
      </p:cxnSp>
      <p:sp>
        <p:nvSpPr>
          <p:cNvPr id="11" name="TextBox 10"/>
          <p:cNvSpPr txBox="1"/>
          <p:nvPr/>
        </p:nvSpPr>
        <p:spPr>
          <a:xfrm>
            <a:off x="4524375" y="5410141"/>
            <a:ext cx="1924181"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Page </a:t>
            </a:r>
            <a:r>
              <a:rPr lang="en-US" dirty="0">
                <a:solidFill>
                  <a:srgbClr val="D33941"/>
                </a:solidFill>
                <a:latin typeface="Calibri" pitchFamily="34" charset="0"/>
                <a:cs typeface="Calibri" pitchFamily="34" charset="0"/>
              </a:rPr>
              <a:t>is </a:t>
            </a:r>
            <a:r>
              <a:rPr lang="en-US" dirty="0" smtClean="0">
                <a:solidFill>
                  <a:srgbClr val="D33941"/>
                </a:solidFill>
                <a:latin typeface="Calibri" pitchFamily="34" charset="0"/>
                <a:cs typeface="Calibri" pitchFamily="34" charset="0"/>
              </a:rPr>
              <a:t>specified</a:t>
            </a:r>
            <a:endParaRPr lang="en-US" dirty="0">
              <a:solidFill>
                <a:srgbClr val="D33941"/>
              </a:solidFill>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495300" y="82550"/>
            <a:ext cx="8318500" cy="742950"/>
          </a:xfrm>
        </p:spPr>
        <p:txBody>
          <a:bodyPr/>
          <a:lstStyle/>
          <a:p>
            <a:r>
              <a:rPr lang="en-US" smtClean="0"/>
              <a:t>The rejectSubField method</a:t>
            </a:r>
          </a:p>
        </p:txBody>
      </p:sp>
      <p:sp>
        <p:nvSpPr>
          <p:cNvPr id="28675" name="Rectangle 4"/>
          <p:cNvSpPr>
            <a:spLocks noGrp="1" noChangeArrowheads="1"/>
          </p:cNvSpPr>
          <p:nvPr>
            <p:ph idx="1"/>
          </p:nvPr>
        </p:nvSpPr>
        <p:spPr>
          <a:xfrm>
            <a:off x="519113" y="784225"/>
            <a:ext cx="8318500" cy="2030413"/>
          </a:xfrm>
        </p:spPr>
        <p:txBody>
          <a:bodyPr/>
          <a:lstStyle/>
          <a:p>
            <a:pPr>
              <a:buFont typeface="Arial" charset="0"/>
              <a:buChar char="•"/>
            </a:pPr>
            <a:r>
              <a:rPr lang="en-US" smtClean="0"/>
              <a:t>Recommended when field is within an array on root object</a:t>
            </a:r>
          </a:p>
          <a:p>
            <a:pPr>
              <a:buFont typeface="Arial" charset="0"/>
              <a:buChar char="•"/>
            </a:pPr>
            <a:r>
              <a:rPr lang="en-US" smtClean="0"/>
              <a:t>Syntax:</a:t>
            </a:r>
            <a:br>
              <a:rPr lang="en-US" smtClean="0"/>
            </a:br>
            <a:r>
              <a:rPr lang="en-US" i="1" smtClean="0">
                <a:solidFill>
                  <a:srgbClr val="04628C"/>
                </a:solidFill>
              </a:rPr>
              <a:t>object</a:t>
            </a:r>
            <a:r>
              <a:rPr lang="en-US" smtClean="0">
                <a:solidFill>
                  <a:srgbClr val="D33941"/>
                </a:solidFill>
              </a:rPr>
              <a:t>.rejectSubField(</a:t>
            </a:r>
            <a:r>
              <a:rPr lang="en-US" i="1" smtClean="0">
                <a:solidFill>
                  <a:srgbClr val="04628C"/>
                </a:solidFill>
              </a:rPr>
              <a:t>relatedObject</a:t>
            </a:r>
            <a:r>
              <a:rPr lang="en-US" i="1" smtClean="0">
                <a:solidFill>
                  <a:srgbClr val="D33941"/>
                </a:solidFill>
              </a:rPr>
              <a:t>,</a:t>
            </a:r>
            <a:r>
              <a:rPr lang="en-US" i="1" smtClean="0">
                <a:solidFill>
                  <a:srgbClr val="0033CC"/>
                </a:solidFill>
              </a:rPr>
              <a:t> </a:t>
            </a:r>
            <a:r>
              <a:rPr lang="en-US" i="1" smtClean="0">
                <a:solidFill>
                  <a:srgbClr val="04628C"/>
                </a:solidFill>
              </a:rPr>
              <a:t>strRelativeFieldPath</a:t>
            </a:r>
            <a:r>
              <a:rPr lang="en-US" smtClean="0">
                <a:solidFill>
                  <a:srgbClr val="D33941"/>
                </a:solidFill>
              </a:rPr>
              <a:t>,</a:t>
            </a:r>
            <a:r>
              <a:rPr lang="en-US" i="1" smtClean="0">
                <a:solidFill>
                  <a:srgbClr val="0033CC"/>
                </a:solidFill>
              </a:rPr>
              <a:t/>
            </a:r>
            <a:br>
              <a:rPr lang="en-US" i="1" smtClean="0">
                <a:solidFill>
                  <a:srgbClr val="0033CC"/>
                </a:solidFill>
              </a:rPr>
            </a:br>
            <a:r>
              <a:rPr lang="en-US" i="1" smtClean="0">
                <a:solidFill>
                  <a:srgbClr val="0033CC"/>
                </a:solidFill>
              </a:rPr>
              <a:t>	                             </a:t>
            </a:r>
            <a:r>
              <a:rPr lang="en-US" i="1" smtClean="0">
                <a:solidFill>
                  <a:srgbClr val="04628C"/>
                </a:solidFill>
              </a:rPr>
              <a:t>errorLevel</a:t>
            </a:r>
            <a:r>
              <a:rPr lang="en-US" i="1" smtClean="0">
                <a:solidFill>
                  <a:srgbClr val="D33941"/>
                </a:solidFill>
              </a:rPr>
              <a:t>,</a:t>
            </a:r>
            <a:r>
              <a:rPr lang="en-US" i="1" smtClean="0">
                <a:solidFill>
                  <a:srgbClr val="0033CC"/>
                </a:solidFill>
              </a:rPr>
              <a:t> </a:t>
            </a:r>
            <a:r>
              <a:rPr lang="en-US" i="1" smtClean="0">
                <a:solidFill>
                  <a:srgbClr val="04628C"/>
                </a:solidFill>
              </a:rPr>
              <a:t>errorMessage</a:t>
            </a:r>
            <a:r>
              <a:rPr lang="en-US" i="1" smtClean="0">
                <a:solidFill>
                  <a:srgbClr val="D33941"/>
                </a:solidFill>
              </a:rPr>
              <a:t>,</a:t>
            </a:r>
            <a:r>
              <a:rPr lang="en-US" i="1" smtClean="0">
                <a:solidFill>
                  <a:srgbClr val="0033CC"/>
                </a:solidFill>
              </a:rPr>
              <a:t> </a:t>
            </a:r>
            <a:br>
              <a:rPr lang="en-US" i="1" smtClean="0">
                <a:solidFill>
                  <a:srgbClr val="0033CC"/>
                </a:solidFill>
              </a:rPr>
            </a:br>
            <a:r>
              <a:rPr lang="en-US" i="1" smtClean="0">
                <a:solidFill>
                  <a:srgbClr val="0033CC"/>
                </a:solidFill>
              </a:rPr>
              <a:t>	                             </a:t>
            </a:r>
            <a:r>
              <a:rPr lang="en-US" i="1" smtClean="0">
                <a:solidFill>
                  <a:srgbClr val="04628C"/>
                </a:solidFill>
              </a:rPr>
              <a:t>warnLevel</a:t>
            </a:r>
            <a:r>
              <a:rPr lang="en-US" i="1" smtClean="0">
                <a:solidFill>
                  <a:srgbClr val="D33941"/>
                </a:solidFill>
              </a:rPr>
              <a:t>,</a:t>
            </a:r>
            <a:r>
              <a:rPr lang="en-US" i="1" smtClean="0">
                <a:solidFill>
                  <a:srgbClr val="FF0000"/>
                </a:solidFill>
              </a:rPr>
              <a:t> </a:t>
            </a:r>
            <a:r>
              <a:rPr lang="en-US" i="1" smtClean="0">
                <a:solidFill>
                  <a:srgbClr val="04628C"/>
                </a:solidFill>
              </a:rPr>
              <a:t>warnMessage</a:t>
            </a:r>
            <a:r>
              <a:rPr lang="en-US" smtClean="0">
                <a:solidFill>
                  <a:srgbClr val="D33941"/>
                </a:solidFill>
              </a:rPr>
              <a:t>)</a:t>
            </a:r>
          </a:p>
          <a:p>
            <a:pPr>
              <a:buFont typeface="Arial" charset="0"/>
              <a:buChar char="•"/>
            </a:pPr>
            <a:endParaRPr lang="en-US"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3071813"/>
            <a:ext cx="7417387" cy="31289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228850" y="5448300"/>
            <a:ext cx="6183900" cy="5905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5300" y="82550"/>
            <a:ext cx="8318500" cy="742950"/>
          </a:xfrm>
        </p:spPr>
        <p:txBody>
          <a:bodyPr/>
          <a:lstStyle/>
          <a:p>
            <a:r>
              <a:rPr lang="en-US" smtClean="0"/>
              <a:t>rejectSubField example</a:t>
            </a:r>
          </a:p>
        </p:txBody>
      </p:sp>
      <p:sp>
        <p:nvSpPr>
          <p:cNvPr id="29699" name="Rectangle 14"/>
          <p:cNvSpPr>
            <a:spLocks noGrp="1" noChangeArrowheads="1"/>
          </p:cNvSpPr>
          <p:nvPr>
            <p:ph idx="1"/>
          </p:nvPr>
        </p:nvSpPr>
        <p:spPr>
          <a:xfrm>
            <a:off x="519112" y="808038"/>
            <a:ext cx="3570287" cy="1093094"/>
          </a:xfrm>
        </p:spPr>
        <p:txBody>
          <a:bodyPr/>
          <a:lstStyle/>
          <a:p>
            <a:pPr>
              <a:buFont typeface="Arial" charset="0"/>
              <a:buChar char="•"/>
            </a:pPr>
            <a:r>
              <a:rPr lang="en-US" dirty="0" smtClean="0"/>
              <a:t>Provides link to page/tab if you are on a different tab or page</a:t>
            </a:r>
          </a:p>
        </p:txBody>
      </p:sp>
      <p:pic>
        <p:nvPicPr>
          <p:cNvPr id="13317" name="Picture 5" descr="C:\Users\kshukla\AppData\Local\Temp\SNAGHTML1af9be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723" y="2265362"/>
            <a:ext cx="3873501" cy="414585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9702" name="Rounded Rectangle 6"/>
          <p:cNvSpPr>
            <a:spLocks noChangeArrowheads="1"/>
          </p:cNvSpPr>
          <p:nvPr/>
        </p:nvSpPr>
        <p:spPr bwMode="auto">
          <a:xfrm>
            <a:off x="5772150" y="3760787"/>
            <a:ext cx="1066800" cy="8778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3319" name="Picture 7" descr="C:\Users\kshukla\AppData\Local\Temp\SNAGHTML1afb92d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4" y="2265362"/>
            <a:ext cx="3495675" cy="413385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593724" y="5876925"/>
            <a:ext cx="882651"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593724" y="2990850"/>
            <a:ext cx="635001"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7210425" y="3019425"/>
            <a:ext cx="723900"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tangle 14"/>
          <p:cNvSpPr txBox="1">
            <a:spLocks noChangeArrowheads="1"/>
          </p:cNvSpPr>
          <p:nvPr/>
        </p:nvSpPr>
        <p:spPr bwMode="auto">
          <a:xfrm>
            <a:off x="4364038" y="808038"/>
            <a:ext cx="3570287" cy="109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t>Highlights all fields in the array that violate the condition</a:t>
            </a:r>
          </a:p>
        </p:txBody>
      </p:sp>
      <p:cxnSp>
        <p:nvCxnSpPr>
          <p:cNvPr id="13" name="Straight Connector 12"/>
          <p:cNvCxnSpPr>
            <a:stCxn id="13319" idx="0"/>
          </p:cNvCxnSpPr>
          <p:nvPr/>
        </p:nvCxnSpPr>
        <p:spPr bwMode="auto">
          <a:xfrm flipH="1" flipV="1">
            <a:off x="2341561" y="2009775"/>
            <a:ext cx="1" cy="255587"/>
          </a:xfrm>
          <a:prstGeom prst="line">
            <a:avLst/>
          </a:prstGeom>
          <a:noFill/>
          <a:ln w="19050" algn="ctr">
            <a:solidFill>
              <a:srgbClr val="D33941"/>
            </a:solidFill>
            <a:round/>
            <a:headEnd/>
            <a:tailEnd/>
          </a:ln>
        </p:spPr>
      </p:cxnSp>
      <p:cxnSp>
        <p:nvCxnSpPr>
          <p:cNvPr id="25" name="Straight Connector 24"/>
          <p:cNvCxnSpPr/>
          <p:nvPr/>
        </p:nvCxnSpPr>
        <p:spPr bwMode="auto">
          <a:xfrm flipH="1" flipV="1">
            <a:off x="6551611" y="2032793"/>
            <a:ext cx="1" cy="255587"/>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5300" y="82550"/>
            <a:ext cx="8318500" cy="742950"/>
          </a:xfrm>
          <a:noFill/>
        </p:spPr>
        <p:txBody>
          <a:bodyPr/>
          <a:lstStyle/>
          <a:p>
            <a:r>
              <a:rPr lang="en-US" smtClean="0"/>
              <a:t> Lesson objectives review</a:t>
            </a:r>
          </a:p>
        </p:txBody>
      </p:sp>
      <p:sp>
        <p:nvSpPr>
          <p:cNvPr id="30723" name="Rectangle 3"/>
          <p:cNvSpPr>
            <a:spLocks noGrp="1" noChangeArrowheads="1"/>
          </p:cNvSpPr>
          <p:nvPr>
            <p:ph idx="1"/>
          </p:nvPr>
        </p:nvSpPr>
        <p:spPr>
          <a:xfrm>
            <a:off x="519113" y="820738"/>
            <a:ext cx="8318500" cy="5486400"/>
          </a:xfrm>
        </p:spPr>
        <p:txBody>
          <a:bodyPr/>
          <a:lstStyle/>
          <a:p>
            <a:pPr>
              <a:buFont typeface="Wingdings 3" pitchFamily="18" charset="2"/>
              <a:buNone/>
            </a:pPr>
            <a:r>
              <a:rPr lang="en-US" dirty="0" smtClean="0"/>
              <a:t>You should now be able to:</a:t>
            </a:r>
          </a:p>
          <a:p>
            <a:pPr lvl="1" eaLnBrk="1" hangingPunct="1"/>
            <a:r>
              <a:rPr lang="en-US" dirty="0" smtClean="0"/>
              <a:t>Describe basic validation rule behavior</a:t>
            </a:r>
          </a:p>
          <a:p>
            <a:pPr lvl="1" eaLnBrk="1" hangingPunct="1"/>
            <a:r>
              <a:rPr lang="en-US" dirty="0" smtClean="0"/>
              <a:t>Use validation rules to validate non-policy objects in PolicyCenter</a:t>
            </a:r>
          </a:p>
          <a:p>
            <a:pPr lvl="1" eaLnBrk="1" hangingPunct="1"/>
            <a:r>
              <a:rPr lang="en-US" dirty="0" smtClean="0"/>
              <a:t>Create validation rules that raise warnings and errors</a:t>
            </a:r>
          </a:p>
          <a:p>
            <a:pPr lvl="1" eaLnBrk="1" hangingPunct="1"/>
            <a:r>
              <a:rPr lang="en-US" dirty="0" smtClean="0"/>
              <a:t>Create validation rules that identify invalid fields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95300" y="82550"/>
            <a:ext cx="8318500" cy="742950"/>
          </a:xfrm>
          <a:noFill/>
        </p:spPr>
        <p:txBody>
          <a:bodyPr/>
          <a:lstStyle/>
          <a:p>
            <a:r>
              <a:rPr lang="en-US" smtClean="0"/>
              <a:t>Review questions</a:t>
            </a:r>
          </a:p>
        </p:txBody>
      </p:sp>
      <p:sp>
        <p:nvSpPr>
          <p:cNvPr id="31747" name="Rectangle 45"/>
          <p:cNvSpPr>
            <a:spLocks noGrp="1" noChangeArrowheads="1"/>
          </p:cNvSpPr>
          <p:nvPr>
            <p:ph idx="1"/>
          </p:nvPr>
        </p:nvSpPr>
        <p:spPr>
          <a:xfrm>
            <a:off x="519113" y="820738"/>
            <a:ext cx="8318500" cy="5486400"/>
          </a:xfrm>
        </p:spPr>
        <p:txBody>
          <a:bodyPr/>
          <a:lstStyle/>
          <a:p>
            <a:pPr marL="457200" indent="-457200">
              <a:buFont typeface="Webdings" pitchFamily="18" charset="2"/>
              <a:buAutoNum type="arabicPeriod"/>
            </a:pPr>
            <a:r>
              <a:rPr lang="en-US" smtClean="0"/>
              <a:t>Which type of objects in PolicyCenter use validation rules? Give two examples.</a:t>
            </a:r>
          </a:p>
          <a:p>
            <a:pPr marL="457200" indent="-457200">
              <a:buFont typeface="Webdings" pitchFamily="18" charset="2"/>
              <a:buAutoNum type="arabicPeriod"/>
            </a:pPr>
            <a:r>
              <a:rPr lang="en-US" smtClean="0"/>
              <a:t>Can existing validation levels be removed from PolicyCenter? Can new levels be added?</a:t>
            </a:r>
          </a:p>
          <a:p>
            <a:pPr marL="457200" indent="-457200">
              <a:buFont typeface="Webdings" pitchFamily="18" charset="2"/>
              <a:buAutoNum type="arabicPeriod"/>
            </a:pPr>
            <a:r>
              <a:rPr lang="en-US" smtClean="0"/>
              <a:t>If you have an existing reject statement which raises only a warning, how would you change it to instead raise an error?</a:t>
            </a:r>
          </a:p>
          <a:p>
            <a:pPr marL="457200" indent="-457200">
              <a:buFont typeface="Webdings" pitchFamily="18" charset="2"/>
              <a:buAutoNum type="arabicPeriod"/>
            </a:pPr>
            <a:r>
              <a:rPr lang="en-US" smtClean="0"/>
              <a:t>The first argument of rejectField is a "relative path" to the object to highlight. Why is it relevant to keep in mind that the path is relative?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5300" y="82550"/>
            <a:ext cx="8318500" cy="742950"/>
          </a:xfrm>
        </p:spPr>
        <p:txBody>
          <a:bodyPr/>
          <a:lstStyle/>
          <a:p>
            <a:r>
              <a:rPr lang="en-US" smtClean="0"/>
              <a:t>Lesson outline</a:t>
            </a:r>
          </a:p>
        </p:txBody>
      </p:sp>
      <p:sp>
        <p:nvSpPr>
          <p:cNvPr id="5123" name="Rectangle 3"/>
          <p:cNvSpPr>
            <a:spLocks noGrp="1" noChangeArrowheads="1"/>
          </p:cNvSpPr>
          <p:nvPr>
            <p:ph idx="1"/>
          </p:nvPr>
        </p:nvSpPr>
        <p:spPr>
          <a:xfrm>
            <a:off x="519113" y="820738"/>
            <a:ext cx="8318500" cy="5486400"/>
          </a:xfrm>
        </p:spPr>
        <p:txBody>
          <a:bodyPr/>
          <a:lstStyle/>
          <a:p>
            <a:pPr>
              <a:lnSpc>
                <a:spcPct val="150000"/>
              </a:lnSpc>
              <a:buFont typeface="Arial" charset="0"/>
              <a:buChar char="•"/>
            </a:pPr>
            <a:r>
              <a:rPr lang="en-US" sz="2800" smtClean="0"/>
              <a:t>Validation rule basics</a:t>
            </a:r>
          </a:p>
          <a:p>
            <a:pPr>
              <a:lnSpc>
                <a:spcPct val="150000"/>
              </a:lnSpc>
              <a:buFont typeface="Arial" charset="0"/>
              <a:buChar char="•"/>
            </a:pPr>
            <a:r>
              <a:rPr lang="en-US" sz="2800" smtClean="0">
                <a:solidFill>
                  <a:srgbClr val="C0C0C0"/>
                </a:solidFill>
              </a:rPr>
              <a:t>Validation levels and the validation graph</a:t>
            </a:r>
          </a:p>
          <a:p>
            <a:pPr>
              <a:lnSpc>
                <a:spcPct val="150000"/>
              </a:lnSpc>
              <a:buFont typeface="Arial" charset="0"/>
              <a:buChar char="•"/>
            </a:pPr>
            <a:r>
              <a:rPr lang="en-US" sz="2800" smtClean="0">
                <a:solidFill>
                  <a:srgbClr val="C0C0C0"/>
                </a:solidFill>
              </a:rPr>
              <a:t>Create validation rules</a:t>
            </a:r>
          </a:p>
          <a:p>
            <a:pPr>
              <a:lnSpc>
                <a:spcPct val="150000"/>
              </a:lnSpc>
              <a:buFont typeface="Arial" charset="0"/>
              <a:buChar char="•"/>
            </a:pPr>
            <a:r>
              <a:rPr lang="en-US" sz="2800" smtClean="0">
                <a:solidFill>
                  <a:srgbClr val="C0C0C0"/>
                </a:solidFill>
              </a:rPr>
              <a:t>Warnings and errors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292678795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5300" y="82550"/>
            <a:ext cx="8318500" cy="742950"/>
          </a:xfrm>
        </p:spPr>
        <p:txBody>
          <a:bodyPr/>
          <a:lstStyle/>
          <a:p>
            <a:r>
              <a:rPr lang="en-US" smtClean="0"/>
              <a:t>Validation rules </a:t>
            </a:r>
          </a:p>
        </p:txBody>
      </p:sp>
      <p:sp>
        <p:nvSpPr>
          <p:cNvPr id="6147" name="Rectangle 3"/>
          <p:cNvSpPr>
            <a:spLocks noGrp="1" noChangeArrowheads="1"/>
          </p:cNvSpPr>
          <p:nvPr>
            <p:ph idx="1"/>
          </p:nvPr>
        </p:nvSpPr>
        <p:spPr>
          <a:xfrm>
            <a:off x="519113" y="703263"/>
            <a:ext cx="8318500" cy="5486400"/>
          </a:xfrm>
        </p:spPr>
        <p:txBody>
          <a:bodyPr/>
          <a:lstStyle/>
          <a:p>
            <a:pPr marL="457200" indent="-457200">
              <a:buFont typeface="Arial" charset="0"/>
              <a:buChar char="•"/>
            </a:pPr>
            <a:r>
              <a:rPr lang="en-US" b="1" smtClean="0"/>
              <a:t>Validation rules</a:t>
            </a:r>
            <a:r>
              <a:rPr lang="en-US" smtClean="0"/>
              <a:t> check the validity of the data in non-policy objects such as an account or a producer code, and if necessary warn the user of potential issues or prevent the data from being committed</a:t>
            </a:r>
          </a:p>
          <a:p>
            <a:pPr marL="457200" indent="-457200">
              <a:buFont typeface="Arial" charset="0"/>
              <a:buChar char="•"/>
            </a:pPr>
            <a:r>
              <a:rPr lang="en-US" smtClean="0"/>
              <a:t>Validation rules are written as business rules in Gosu </a:t>
            </a:r>
          </a:p>
          <a:p>
            <a:pPr marL="457200" indent="-457200">
              <a:buFont typeface="Arial" charset="0"/>
              <a:buChar char="•"/>
            </a:pPr>
            <a:r>
              <a:rPr lang="en-US" smtClean="0"/>
              <a:t>Rule-based validation is also known as validation on-commit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82550"/>
            <a:ext cx="8318500" cy="742950"/>
          </a:xfrm>
        </p:spPr>
        <p:txBody>
          <a:bodyPr/>
          <a:lstStyle/>
          <a:p>
            <a:r>
              <a:rPr lang="en-US" smtClean="0"/>
              <a:t>Performing validation through business rules</a:t>
            </a:r>
          </a:p>
        </p:txBody>
      </p:sp>
      <p:sp>
        <p:nvSpPr>
          <p:cNvPr id="7171" name="Rectangle 3"/>
          <p:cNvSpPr>
            <a:spLocks noGrp="1" noChangeArrowheads="1"/>
          </p:cNvSpPr>
          <p:nvPr>
            <p:ph idx="1"/>
          </p:nvPr>
        </p:nvSpPr>
        <p:spPr>
          <a:xfrm>
            <a:off x="519113" y="714375"/>
            <a:ext cx="8318500" cy="1781175"/>
          </a:xfrm>
        </p:spPr>
        <p:txBody>
          <a:bodyPr/>
          <a:lstStyle/>
          <a:p>
            <a:pPr>
              <a:buFont typeface="Arial" charset="0"/>
              <a:buChar char="•"/>
            </a:pPr>
            <a:r>
              <a:rPr lang="en-US" smtClean="0"/>
              <a:t>Validation rules can be used to:</a:t>
            </a:r>
          </a:p>
          <a:p>
            <a:pPr lvl="1"/>
            <a:r>
              <a:rPr lang="en-US" smtClean="0"/>
              <a:t>Ensure that the user enters data that makes sense</a:t>
            </a:r>
          </a:p>
          <a:p>
            <a:pPr lvl="1"/>
            <a:r>
              <a:rPr lang="en-US" smtClean="0"/>
              <a:t>Ensure that the user enters all necessary data</a:t>
            </a:r>
          </a:p>
          <a:p>
            <a:pPr lvl="1"/>
            <a:r>
              <a:rPr lang="en-US" smtClean="0"/>
              <a:t>Manage relationships between data fields</a:t>
            </a:r>
          </a:p>
        </p:txBody>
      </p:sp>
      <p:pic>
        <p:nvPicPr>
          <p:cNvPr id="1026" name="Picture 2" descr="C:\Users\kshukla\AppData\Local\Temp\SNAGHTML1a014c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4" y="2462212"/>
            <a:ext cx="3771463" cy="371475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3105150" y="3895725"/>
            <a:ext cx="2955487" cy="2281238"/>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5300" y="82550"/>
            <a:ext cx="8318500" cy="742950"/>
          </a:xfrm>
        </p:spPr>
        <p:txBody>
          <a:bodyPr/>
          <a:lstStyle/>
          <a:p>
            <a:r>
              <a:rPr lang="en-US" smtClean="0"/>
              <a:t>Validation during save</a:t>
            </a:r>
          </a:p>
        </p:txBody>
      </p:sp>
      <p:sp>
        <p:nvSpPr>
          <p:cNvPr id="8195" name="Rectangle 3"/>
          <p:cNvSpPr>
            <a:spLocks noGrp="1" noChangeArrowheads="1"/>
          </p:cNvSpPr>
          <p:nvPr>
            <p:ph idx="1"/>
          </p:nvPr>
        </p:nvSpPr>
        <p:spPr>
          <a:xfrm>
            <a:off x="519113" y="4954588"/>
            <a:ext cx="8318500" cy="1343025"/>
          </a:xfrm>
        </p:spPr>
        <p:txBody>
          <a:bodyPr/>
          <a:lstStyle/>
          <a:p>
            <a:pPr>
              <a:buFont typeface="Arial" charset="0"/>
              <a:buChar char="•"/>
            </a:pPr>
            <a:r>
              <a:rPr lang="en-US" smtClean="0"/>
              <a:t>Consists of validation checks coded in business rules for validatable entities</a:t>
            </a:r>
          </a:p>
          <a:p>
            <a:pPr>
              <a:buFont typeface="Arial" charset="0"/>
              <a:buChar char="•"/>
            </a:pPr>
            <a:r>
              <a:rPr lang="en-US" smtClean="0"/>
              <a:t>Checked when validatable entity is committed to database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776288"/>
            <a:ext cx="7499695" cy="40624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7" name="AutoShape 5"/>
          <p:cNvSpPr>
            <a:spLocks noChangeArrowheads="1"/>
          </p:cNvSpPr>
          <p:nvPr/>
        </p:nvSpPr>
        <p:spPr bwMode="auto">
          <a:xfrm>
            <a:off x="3171825" y="1288256"/>
            <a:ext cx="742950" cy="2555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82550"/>
            <a:ext cx="8318500" cy="742950"/>
          </a:xfrm>
        </p:spPr>
        <p:txBody>
          <a:bodyPr/>
          <a:lstStyle/>
          <a:p>
            <a:r>
              <a:rPr lang="en-US" smtClean="0"/>
              <a:t>Logic that prevents invalid data</a:t>
            </a:r>
          </a:p>
        </p:txBody>
      </p:sp>
      <p:grpSp>
        <p:nvGrpSpPr>
          <p:cNvPr id="2" name="Group 66"/>
          <p:cNvGrpSpPr>
            <a:grpSpLocks/>
          </p:cNvGrpSpPr>
          <p:nvPr/>
        </p:nvGrpSpPr>
        <p:grpSpPr bwMode="auto">
          <a:xfrm>
            <a:off x="4249738" y="2636838"/>
            <a:ext cx="4556125" cy="1454150"/>
            <a:chOff x="4249738" y="1722438"/>
            <a:chExt cx="4556125" cy="1454150"/>
          </a:xfrm>
        </p:grpSpPr>
        <p:grpSp>
          <p:nvGrpSpPr>
            <p:cNvPr id="9269" name="Group 250"/>
            <p:cNvGrpSpPr>
              <a:grpSpLocks/>
            </p:cNvGrpSpPr>
            <p:nvPr/>
          </p:nvGrpSpPr>
          <p:grpSpPr bwMode="auto">
            <a:xfrm>
              <a:off x="7778750" y="2216150"/>
              <a:ext cx="1027113" cy="874713"/>
              <a:chOff x="4324" y="1324"/>
              <a:chExt cx="647" cy="551"/>
            </a:xfrm>
          </p:grpSpPr>
          <p:sp>
            <p:nvSpPr>
              <p:cNvPr id="9283" name="AutoShape 4"/>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9284" name="Text Box 5"/>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pc</a:t>
                </a:r>
                <a:br>
                  <a:rPr lang="en-US">
                    <a:solidFill>
                      <a:srgbClr val="99CCFF"/>
                    </a:solidFill>
                  </a:rPr>
                </a:br>
                <a:r>
                  <a:rPr lang="en-US">
                    <a:solidFill>
                      <a:srgbClr val="99CCFF"/>
                    </a:solidFill>
                  </a:rPr>
                  <a:t>data</a:t>
                </a:r>
              </a:p>
            </p:txBody>
          </p:sp>
        </p:grpSp>
        <p:grpSp>
          <p:nvGrpSpPr>
            <p:cNvPr id="9270" name="Group 260"/>
            <p:cNvGrpSpPr>
              <a:grpSpLocks/>
            </p:cNvGrpSpPr>
            <p:nvPr/>
          </p:nvGrpSpPr>
          <p:grpSpPr bwMode="auto">
            <a:xfrm>
              <a:off x="6043613" y="1722438"/>
              <a:ext cx="1147762" cy="449262"/>
              <a:chOff x="3591" y="1357"/>
              <a:chExt cx="723" cy="283"/>
            </a:xfrm>
          </p:grpSpPr>
          <p:sp>
            <p:nvSpPr>
              <p:cNvPr id="9278" name="Freeform 47"/>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9" name="Freeform 48"/>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0" name="Freeform 49"/>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1" name="Freeform 50"/>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2" name="Freeform 51"/>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71" name="Rectangle 262"/>
            <p:cNvSpPr>
              <a:spLocks noChangeArrowheads="1"/>
            </p:cNvSpPr>
            <p:nvPr/>
          </p:nvSpPr>
          <p:spPr bwMode="auto">
            <a:xfrm>
              <a:off x="4779963" y="2149475"/>
              <a:ext cx="2351087" cy="912813"/>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grpSp>
          <p:nvGrpSpPr>
            <p:cNvPr id="9272" name="Group 58"/>
            <p:cNvGrpSpPr>
              <a:grpSpLocks/>
            </p:cNvGrpSpPr>
            <p:nvPr/>
          </p:nvGrpSpPr>
          <p:grpSpPr bwMode="auto">
            <a:xfrm>
              <a:off x="4249738" y="2540000"/>
              <a:ext cx="669925" cy="636588"/>
              <a:chOff x="2149" y="1480"/>
              <a:chExt cx="523" cy="497"/>
            </a:xfrm>
          </p:grpSpPr>
          <p:sp>
            <p:nvSpPr>
              <p:cNvPr id="9274" name="Freeform 59"/>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5" name="Freeform 60"/>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6" name="Freeform 61"/>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7" name="Freeform 62"/>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73" name="Text Box 268"/>
            <p:cNvSpPr txBox="1">
              <a:spLocks noChangeArrowheads="1"/>
            </p:cNvSpPr>
            <p:nvPr/>
          </p:nvSpPr>
          <p:spPr bwMode="auto">
            <a:xfrm>
              <a:off x="4813300" y="2197100"/>
              <a:ext cx="2222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Condition: Producer code should have at least one role</a:t>
              </a:r>
            </a:p>
          </p:txBody>
        </p:sp>
      </p:grpSp>
      <p:grpSp>
        <p:nvGrpSpPr>
          <p:cNvPr id="9220" name="Group 281"/>
          <p:cNvGrpSpPr>
            <a:grpSpLocks/>
          </p:cNvGrpSpPr>
          <p:nvPr/>
        </p:nvGrpSpPr>
        <p:grpSpPr bwMode="auto">
          <a:xfrm>
            <a:off x="8632825" y="79375"/>
            <a:ext cx="431800" cy="461963"/>
            <a:chOff x="3777" y="1768"/>
            <a:chExt cx="467" cy="499"/>
          </a:xfrm>
        </p:grpSpPr>
        <p:sp>
          <p:nvSpPr>
            <p:cNvPr id="9267" name="Rectangle 28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8" name="AutoShape 28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 name="Group 284"/>
          <p:cNvGrpSpPr>
            <a:grpSpLocks/>
          </p:cNvGrpSpPr>
          <p:nvPr/>
        </p:nvGrpSpPr>
        <p:grpSpPr bwMode="auto">
          <a:xfrm>
            <a:off x="8632825" y="79375"/>
            <a:ext cx="431800" cy="461963"/>
            <a:chOff x="2967" y="1718"/>
            <a:chExt cx="467" cy="499"/>
          </a:xfrm>
        </p:grpSpPr>
        <p:sp>
          <p:nvSpPr>
            <p:cNvPr id="9265" name="Rectangle 28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6" name="Rectangle 286"/>
            <p:cNvSpPr>
              <a:spLocks noChangeArrowheads="1"/>
            </p:cNvSpPr>
            <p:nvPr/>
          </p:nvSpPr>
          <p:spPr bwMode="hidden">
            <a:xfrm>
              <a:off x="3043" y="1810"/>
              <a:ext cx="315" cy="315"/>
            </a:xfrm>
            <a:prstGeom prst="rect">
              <a:avLst/>
            </a:prstGeom>
            <a:solidFill>
              <a:srgbClr val="D33941"/>
            </a:solidFill>
            <a:ln w="28575" algn="ctr">
              <a:solidFill>
                <a:srgbClr val="D33941"/>
              </a:solidFill>
              <a:miter lim="800000"/>
              <a:headEnd/>
              <a:tailEnd/>
            </a:ln>
          </p:spPr>
          <p:txBody>
            <a:bodyPr wrap="none" lIns="0" tIns="0" rIns="0" bIns="0" anchor="ctr">
              <a:spAutoFit/>
            </a:bodyPr>
            <a:lstStyle/>
            <a:p>
              <a:endParaRPr lang="en-US"/>
            </a:p>
          </p:txBody>
        </p:sp>
      </p:grpSp>
      <p:grpSp>
        <p:nvGrpSpPr>
          <p:cNvPr id="8" name="Group 75"/>
          <p:cNvGrpSpPr>
            <a:grpSpLocks/>
          </p:cNvGrpSpPr>
          <p:nvPr/>
        </p:nvGrpSpPr>
        <p:grpSpPr bwMode="auto">
          <a:xfrm>
            <a:off x="542925" y="4208463"/>
            <a:ext cx="7259638" cy="798512"/>
            <a:chOff x="542925" y="3021013"/>
            <a:chExt cx="7259638" cy="798512"/>
          </a:xfrm>
        </p:grpSpPr>
        <p:sp>
          <p:nvSpPr>
            <p:cNvPr id="9245" name="Text Box 210"/>
            <p:cNvSpPr txBox="1">
              <a:spLocks noChangeArrowheads="1"/>
            </p:cNvSpPr>
            <p:nvPr/>
          </p:nvSpPr>
          <p:spPr bwMode="auto">
            <a:xfrm>
              <a:off x="1260475" y="3219450"/>
              <a:ext cx="1685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ProducerCode Roles.length=2</a:t>
              </a:r>
            </a:p>
          </p:txBody>
        </p:sp>
        <p:pic>
          <p:nvPicPr>
            <p:cNvPr id="9246" name="Picture 211" descr="Up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938" y="3259138"/>
              <a:ext cx="925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47" name="Group 70"/>
            <p:cNvGrpSpPr>
              <a:grpSpLocks/>
            </p:cNvGrpSpPr>
            <p:nvPr/>
          </p:nvGrpSpPr>
          <p:grpSpPr bwMode="auto">
            <a:xfrm>
              <a:off x="3989388" y="3021013"/>
              <a:ext cx="3813175" cy="417512"/>
              <a:chOff x="3989388" y="3021013"/>
              <a:chExt cx="3813175" cy="417512"/>
            </a:xfrm>
          </p:grpSpPr>
          <p:sp>
            <p:nvSpPr>
              <p:cNvPr id="9263" name="Line 253"/>
              <p:cNvSpPr>
                <a:spLocks noChangeShapeType="1"/>
              </p:cNvSpPr>
              <p:nvPr/>
            </p:nvSpPr>
            <p:spPr bwMode="auto">
              <a:xfrm>
                <a:off x="3989388" y="3438525"/>
                <a:ext cx="3173840"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4" name="Line 254"/>
              <p:cNvSpPr>
                <a:spLocks noChangeShapeType="1"/>
              </p:cNvSpPr>
              <p:nvPr/>
            </p:nvSpPr>
            <p:spPr bwMode="auto">
              <a:xfrm flipV="1">
                <a:off x="7163228" y="3021013"/>
                <a:ext cx="639335" cy="417512"/>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9248" name="Group 71"/>
            <p:cNvGrpSpPr>
              <a:grpSpLocks/>
            </p:cNvGrpSpPr>
            <p:nvPr/>
          </p:nvGrpSpPr>
          <p:grpSpPr bwMode="auto">
            <a:xfrm>
              <a:off x="542925" y="3225800"/>
              <a:ext cx="600075" cy="593725"/>
              <a:chOff x="542925" y="3225800"/>
              <a:chExt cx="600075" cy="593725"/>
            </a:xfrm>
          </p:grpSpPr>
          <p:sp>
            <p:nvSpPr>
              <p:cNvPr id="9249" name="Rectangle 306"/>
              <p:cNvSpPr>
                <a:spLocks noChangeArrowheads="1"/>
              </p:cNvSpPr>
              <p:nvPr/>
            </p:nvSpPr>
            <p:spPr bwMode="auto">
              <a:xfrm>
                <a:off x="555625" y="3225800"/>
                <a:ext cx="563563" cy="365125"/>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9250" name="Text Box 307"/>
              <p:cNvSpPr txBox="1">
                <a:spLocks noChangeArrowheads="1"/>
              </p:cNvSpPr>
              <p:nvPr/>
            </p:nvSpPr>
            <p:spPr bwMode="auto">
              <a:xfrm>
                <a:off x="633413" y="3284538"/>
                <a:ext cx="409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nvGrpSpPr>
              <p:cNvPr id="9251" name="Group 308"/>
              <p:cNvGrpSpPr>
                <a:grpSpLocks/>
              </p:cNvGrpSpPr>
              <p:nvPr/>
            </p:nvGrpSpPr>
            <p:grpSpPr bwMode="auto">
              <a:xfrm flipH="1">
                <a:off x="542925" y="3524250"/>
                <a:ext cx="600075" cy="295275"/>
                <a:chOff x="3234" y="3292"/>
                <a:chExt cx="538" cy="266"/>
              </a:xfrm>
            </p:grpSpPr>
            <p:sp>
              <p:nvSpPr>
                <p:cNvPr id="9252" name="Freeform 309"/>
                <p:cNvSpPr>
                  <a:spLocks/>
                </p:cNvSpPr>
                <p:nvPr/>
              </p:nvSpPr>
              <p:spPr bwMode="auto">
                <a:xfrm flipH="1">
                  <a:off x="3324" y="3314"/>
                  <a:ext cx="388" cy="228"/>
                </a:xfrm>
                <a:custGeom>
                  <a:avLst/>
                  <a:gdLst>
                    <a:gd name="T0" fmla="*/ 1 w 941"/>
                    <a:gd name="T1" fmla="*/ 1 h 553"/>
                    <a:gd name="T2" fmla="*/ 4 w 941"/>
                    <a:gd name="T3" fmla="*/ 0 h 553"/>
                    <a:gd name="T4" fmla="*/ 5 w 941"/>
                    <a:gd name="T5" fmla="*/ 0 h 553"/>
                    <a:gd name="T6" fmla="*/ 8 w 941"/>
                    <a:gd name="T7" fmla="*/ 0 h 553"/>
                    <a:gd name="T8" fmla="*/ 10 w 941"/>
                    <a:gd name="T9" fmla="*/ 1 h 553"/>
                    <a:gd name="T10" fmla="*/ 11 w 941"/>
                    <a:gd name="T11" fmla="*/ 2 h 553"/>
                    <a:gd name="T12" fmla="*/ 9 w 941"/>
                    <a:gd name="T13" fmla="*/ 2 h 553"/>
                    <a:gd name="T14" fmla="*/ 8 w 941"/>
                    <a:gd name="T15" fmla="*/ 2 h 553"/>
                    <a:gd name="T16" fmla="*/ 10 w 941"/>
                    <a:gd name="T17" fmla="*/ 3 h 553"/>
                    <a:gd name="T18" fmla="*/ 10 w 941"/>
                    <a:gd name="T19" fmla="*/ 5 h 553"/>
                    <a:gd name="T20" fmla="*/ 10 w 941"/>
                    <a:gd name="T21" fmla="*/ 5 h 553"/>
                    <a:gd name="T22" fmla="*/ 10 w 941"/>
                    <a:gd name="T23" fmla="*/ 5 h 553"/>
                    <a:gd name="T24" fmla="*/ 10 w 941"/>
                    <a:gd name="T25" fmla="*/ 5 h 553"/>
                    <a:gd name="T26" fmla="*/ 9 w 941"/>
                    <a:gd name="T27" fmla="*/ 5 h 553"/>
                    <a:gd name="T28" fmla="*/ 9 w 941"/>
                    <a:gd name="T29" fmla="*/ 5 h 553"/>
                    <a:gd name="T30" fmla="*/ 9 w 941"/>
                    <a:gd name="T31" fmla="*/ 6 h 553"/>
                    <a:gd name="T32" fmla="*/ 9 w 941"/>
                    <a:gd name="T33" fmla="*/ 6 h 553"/>
                    <a:gd name="T34" fmla="*/ 9 w 941"/>
                    <a:gd name="T35" fmla="*/ 6 h 553"/>
                    <a:gd name="T36" fmla="*/ 8 w 941"/>
                    <a:gd name="T37" fmla="*/ 7 h 553"/>
                    <a:gd name="T38" fmla="*/ 8 w 941"/>
                    <a:gd name="T39" fmla="*/ 7 h 553"/>
                    <a:gd name="T40" fmla="*/ 7 w 941"/>
                    <a:gd name="T41" fmla="*/ 6 h 553"/>
                    <a:gd name="T42" fmla="*/ 5 w 941"/>
                    <a:gd name="T43" fmla="*/ 5 h 553"/>
                    <a:gd name="T44" fmla="*/ 3 w 941"/>
                    <a:gd name="T45" fmla="*/ 5 h 553"/>
                    <a:gd name="T46" fmla="*/ 2 w 941"/>
                    <a:gd name="T47" fmla="*/ 4 h 553"/>
                    <a:gd name="T48" fmla="*/ 0 w 941"/>
                    <a:gd name="T49" fmla="*/ 4 h 553"/>
                    <a:gd name="T50" fmla="*/ 0 w 941"/>
                    <a:gd name="T51" fmla="*/ 4 h 553"/>
                    <a:gd name="T52" fmla="*/ 0 w 941"/>
                    <a:gd name="T53" fmla="*/ 3 h 553"/>
                    <a:gd name="T54" fmla="*/ 1 w 941"/>
                    <a:gd name="T55" fmla="*/ 1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53" name="Freeform 310"/>
                <p:cNvSpPr>
                  <a:spLocks/>
                </p:cNvSpPr>
                <p:nvPr/>
              </p:nvSpPr>
              <p:spPr bwMode="auto">
                <a:xfrm flipH="1">
                  <a:off x="3292" y="3299"/>
                  <a:ext cx="300" cy="174"/>
                </a:xfrm>
                <a:custGeom>
                  <a:avLst/>
                  <a:gdLst>
                    <a:gd name="T0" fmla="*/ 8 w 729"/>
                    <a:gd name="T1" fmla="*/ 1 h 420"/>
                    <a:gd name="T2" fmla="*/ 7 w 729"/>
                    <a:gd name="T3" fmla="*/ 1 h 420"/>
                    <a:gd name="T4" fmla="*/ 6 w 729"/>
                    <a:gd name="T5" fmla="*/ 1 h 420"/>
                    <a:gd name="T6" fmla="*/ 5 w 729"/>
                    <a:gd name="T7" fmla="*/ 0 h 420"/>
                    <a:gd name="T8" fmla="*/ 4 w 729"/>
                    <a:gd name="T9" fmla="*/ 0 h 420"/>
                    <a:gd name="T10" fmla="*/ 2 w 729"/>
                    <a:gd name="T11" fmla="*/ 0 h 420"/>
                    <a:gd name="T12" fmla="*/ 2 w 729"/>
                    <a:gd name="T13" fmla="*/ 1 h 420"/>
                    <a:gd name="T14" fmla="*/ 1 w 729"/>
                    <a:gd name="T15" fmla="*/ 2 h 420"/>
                    <a:gd name="T16" fmla="*/ 0 w 729"/>
                    <a:gd name="T17" fmla="*/ 2 h 420"/>
                    <a:gd name="T18" fmla="*/ 0 w 729"/>
                    <a:gd name="T19" fmla="*/ 2 h 420"/>
                    <a:gd name="T20" fmla="*/ 0 w 729"/>
                    <a:gd name="T21" fmla="*/ 2 h 420"/>
                    <a:gd name="T22" fmla="*/ 1 w 729"/>
                    <a:gd name="T23" fmla="*/ 2 h 420"/>
                    <a:gd name="T24" fmla="*/ 2 w 729"/>
                    <a:gd name="T25" fmla="*/ 2 h 420"/>
                    <a:gd name="T26" fmla="*/ 2 w 729"/>
                    <a:gd name="T27" fmla="*/ 2 h 420"/>
                    <a:gd name="T28" fmla="*/ 3 w 729"/>
                    <a:gd name="T29" fmla="*/ 2 h 420"/>
                    <a:gd name="T30" fmla="*/ 4 w 729"/>
                    <a:gd name="T31" fmla="*/ 2 h 420"/>
                    <a:gd name="T32" fmla="*/ 5 w 729"/>
                    <a:gd name="T33" fmla="*/ 2 h 420"/>
                    <a:gd name="T34" fmla="*/ 6 w 729"/>
                    <a:gd name="T35" fmla="*/ 3 h 420"/>
                    <a:gd name="T36" fmla="*/ 7 w 729"/>
                    <a:gd name="T37" fmla="*/ 5 h 420"/>
                    <a:gd name="T38" fmla="*/ 7 w 729"/>
                    <a:gd name="T39" fmla="*/ 5 h 420"/>
                    <a:gd name="T40" fmla="*/ 7 w 729"/>
                    <a:gd name="T41" fmla="*/ 5 h 420"/>
                    <a:gd name="T42" fmla="*/ 8 w 729"/>
                    <a:gd name="T43" fmla="*/ 5 h 420"/>
                    <a:gd name="T44" fmla="*/ 8 w 729"/>
                    <a:gd name="T45" fmla="*/ 4 h 420"/>
                    <a:gd name="T46" fmla="*/ 9 w 729"/>
                    <a:gd name="T47" fmla="*/ 4 h 420"/>
                    <a:gd name="T48" fmla="*/ 8 w 729"/>
                    <a:gd name="T49" fmla="*/ 3 h 420"/>
                    <a:gd name="T50" fmla="*/ 8 w 729"/>
                    <a:gd name="T51" fmla="*/ 1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54" name="Rectangle 311"/>
                <p:cNvSpPr>
                  <a:spLocks noChangeArrowheads="1"/>
                </p:cNvSpPr>
                <p:nvPr/>
              </p:nvSpPr>
              <p:spPr bwMode="auto">
                <a:xfrm rot="21419544" flipH="1">
                  <a:off x="3690" y="3317"/>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55" name="Rectangle 312"/>
                <p:cNvSpPr>
                  <a:spLocks noChangeArrowheads="1"/>
                </p:cNvSpPr>
                <p:nvPr/>
              </p:nvSpPr>
              <p:spPr bwMode="auto">
                <a:xfrm rot="1196180" flipH="1">
                  <a:off x="3234" y="3292"/>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9256" name="Oval 313"/>
                <p:cNvSpPr>
                  <a:spLocks noChangeArrowheads="1"/>
                </p:cNvSpPr>
                <p:nvPr/>
              </p:nvSpPr>
              <p:spPr bwMode="auto">
                <a:xfrm flipH="1">
                  <a:off x="3561" y="3455"/>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57" name="Oval 314"/>
                <p:cNvSpPr>
                  <a:spLocks noChangeArrowheads="1"/>
                </p:cNvSpPr>
                <p:nvPr/>
              </p:nvSpPr>
              <p:spPr bwMode="auto">
                <a:xfrm flipH="1">
                  <a:off x="3526" y="3479"/>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58" name="Oval 315"/>
                <p:cNvSpPr>
                  <a:spLocks noChangeArrowheads="1"/>
                </p:cNvSpPr>
                <p:nvPr/>
              </p:nvSpPr>
              <p:spPr bwMode="auto">
                <a:xfrm rot="20190086" flipH="1">
                  <a:off x="3482" y="3494"/>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59" name="Oval 316"/>
                <p:cNvSpPr>
                  <a:spLocks noChangeArrowheads="1"/>
                </p:cNvSpPr>
                <p:nvPr/>
              </p:nvSpPr>
              <p:spPr bwMode="auto">
                <a:xfrm rot="18495068" flipH="1">
                  <a:off x="3462" y="3514"/>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60" name="Freeform 317"/>
                <p:cNvSpPr>
                  <a:spLocks/>
                </p:cNvSpPr>
                <p:nvPr/>
              </p:nvSpPr>
              <p:spPr bwMode="auto">
                <a:xfrm flipH="1">
                  <a:off x="3369" y="3429"/>
                  <a:ext cx="74" cy="50"/>
                </a:xfrm>
                <a:custGeom>
                  <a:avLst/>
                  <a:gdLst>
                    <a:gd name="T0" fmla="*/ 2 w 180"/>
                    <a:gd name="T1" fmla="*/ 1 h 123"/>
                    <a:gd name="T2" fmla="*/ 1 w 180"/>
                    <a:gd name="T3" fmla="*/ 1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61" name="Freeform 318"/>
                <p:cNvSpPr>
                  <a:spLocks/>
                </p:cNvSpPr>
                <p:nvPr/>
              </p:nvSpPr>
              <p:spPr bwMode="auto">
                <a:xfrm flipH="1">
                  <a:off x="3389" y="3445"/>
                  <a:ext cx="79" cy="60"/>
                </a:xfrm>
                <a:custGeom>
                  <a:avLst/>
                  <a:gdLst>
                    <a:gd name="T0" fmla="*/ 3 w 189"/>
                    <a:gd name="T1" fmla="*/ 2 h 144"/>
                    <a:gd name="T2" fmla="*/ 2 w 189"/>
                    <a:gd name="T3" fmla="*/ 2 h 144"/>
                    <a:gd name="T4" fmla="*/ 1 w 189"/>
                    <a:gd name="T5" fmla="*/ 1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62" name="Freeform 319"/>
                <p:cNvSpPr>
                  <a:spLocks/>
                </p:cNvSpPr>
                <p:nvPr/>
              </p:nvSpPr>
              <p:spPr bwMode="auto">
                <a:xfrm flipH="1">
                  <a:off x="3420" y="3468"/>
                  <a:ext cx="75" cy="58"/>
                </a:xfrm>
                <a:custGeom>
                  <a:avLst/>
                  <a:gdLst>
                    <a:gd name="T0" fmla="*/ 2 w 183"/>
                    <a:gd name="T1" fmla="*/ 2 h 141"/>
                    <a:gd name="T2" fmla="*/ 1 w 183"/>
                    <a:gd name="T3" fmla="*/ 1 h 141"/>
                    <a:gd name="T4" fmla="*/ 1 w 183"/>
                    <a:gd name="T5" fmla="*/ 1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cap="flat" cmpd="sng">
                  <a:solidFill>
                    <a:schemeClr val="bg1"/>
                  </a:solidFill>
                  <a:prstDash val="solid"/>
                  <a:round/>
                  <a:headEnd/>
                  <a:tailEnd/>
                </a:ln>
              </p:spPr>
              <p:txBody>
                <a:bodyPr lIns="0" tIns="0" rIns="0" bIns="0" anchor="ctr">
                  <a:spAutoFit/>
                </a:bodyPr>
                <a:lstStyle/>
                <a:p>
                  <a:endParaRPr lang="en-US"/>
                </a:p>
              </p:txBody>
            </p:sp>
          </p:grpSp>
        </p:grpSp>
      </p:grpSp>
      <p:grpSp>
        <p:nvGrpSpPr>
          <p:cNvPr id="12" name="Group 67"/>
          <p:cNvGrpSpPr>
            <a:grpSpLocks/>
          </p:cNvGrpSpPr>
          <p:nvPr/>
        </p:nvGrpSpPr>
        <p:grpSpPr bwMode="auto">
          <a:xfrm>
            <a:off x="436563" y="1300163"/>
            <a:ext cx="5383212" cy="1981200"/>
            <a:chOff x="435985" y="896938"/>
            <a:chExt cx="5383790" cy="1980170"/>
          </a:xfrm>
        </p:grpSpPr>
        <p:grpSp>
          <p:nvGrpSpPr>
            <p:cNvPr id="9225" name="Group 334"/>
            <p:cNvGrpSpPr>
              <a:grpSpLocks/>
            </p:cNvGrpSpPr>
            <p:nvPr/>
          </p:nvGrpSpPr>
          <p:grpSpPr bwMode="auto">
            <a:xfrm>
              <a:off x="487363" y="896938"/>
              <a:ext cx="5332412" cy="900112"/>
              <a:chOff x="307" y="565"/>
              <a:chExt cx="3359" cy="567"/>
            </a:xfrm>
          </p:grpSpPr>
          <p:sp>
            <p:nvSpPr>
              <p:cNvPr id="9227" name="Text Box 248"/>
              <p:cNvSpPr txBox="1">
                <a:spLocks noChangeArrowheads="1"/>
              </p:cNvSpPr>
              <p:nvPr/>
            </p:nvSpPr>
            <p:spPr bwMode="auto">
              <a:xfrm>
                <a:off x="772" y="695"/>
                <a:ext cx="106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ProducerCodeRoles.length=0</a:t>
                </a:r>
              </a:p>
            </p:txBody>
          </p:sp>
          <p:pic>
            <p:nvPicPr>
              <p:cNvPr id="9228" name="Picture 249" descr="Up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 y="709"/>
                <a:ext cx="58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Line 251"/>
              <p:cNvSpPr>
                <a:spLocks noChangeShapeType="1"/>
              </p:cNvSpPr>
              <p:nvPr/>
            </p:nvSpPr>
            <p:spPr bwMode="auto">
              <a:xfrm>
                <a:off x="2480" y="816"/>
                <a:ext cx="1112"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0" name="Rectangle 275"/>
              <p:cNvSpPr>
                <a:spLocks noChangeArrowheads="1"/>
              </p:cNvSpPr>
              <p:nvPr/>
            </p:nvSpPr>
            <p:spPr bwMode="auto">
              <a:xfrm rot="2645782">
                <a:off x="3542" y="565"/>
                <a:ext cx="124" cy="497"/>
              </a:xfrm>
              <a:prstGeom prst="rect">
                <a:avLst/>
              </a:prstGeom>
              <a:solidFill>
                <a:srgbClr val="D33941"/>
              </a:solidFill>
              <a:ln w="28575" algn="ctr">
                <a:solidFill>
                  <a:srgbClr val="D33941"/>
                </a:solidFill>
                <a:miter lim="800000"/>
                <a:headEnd/>
                <a:tailEnd/>
              </a:ln>
            </p:spPr>
            <p:txBody>
              <a:bodyPr lIns="0" tIns="0" rIns="0" bIns="0" anchor="ctr">
                <a:spAutoFit/>
              </a:bodyPr>
              <a:lstStyle/>
              <a:p>
                <a:endParaRPr lang="en-US"/>
              </a:p>
            </p:txBody>
          </p:sp>
          <p:sp>
            <p:nvSpPr>
              <p:cNvPr id="9231" name="Rectangle 276"/>
              <p:cNvSpPr>
                <a:spLocks noChangeArrowheads="1"/>
              </p:cNvSpPr>
              <p:nvPr/>
            </p:nvSpPr>
            <p:spPr bwMode="auto">
              <a:xfrm rot="18954218" flipH="1">
                <a:off x="3542" y="565"/>
                <a:ext cx="124" cy="497"/>
              </a:xfrm>
              <a:prstGeom prst="rect">
                <a:avLst/>
              </a:prstGeom>
              <a:solidFill>
                <a:srgbClr val="D33941"/>
              </a:solidFill>
              <a:ln w="28575" algn="ctr">
                <a:solidFill>
                  <a:srgbClr val="D33941"/>
                </a:solidFill>
                <a:miter lim="800000"/>
                <a:headEnd/>
                <a:tailEnd/>
              </a:ln>
            </p:spPr>
            <p:txBody>
              <a:bodyPr lIns="0" tIns="0" rIns="0" bIns="0" anchor="ctr">
                <a:spAutoFit/>
              </a:bodyPr>
              <a:lstStyle/>
              <a:p>
                <a:endParaRPr lang="en-US"/>
              </a:p>
            </p:txBody>
          </p:sp>
          <p:sp>
            <p:nvSpPr>
              <p:cNvPr id="9232" name="Rectangle 291"/>
              <p:cNvSpPr>
                <a:spLocks noChangeArrowheads="1"/>
              </p:cNvSpPr>
              <p:nvPr/>
            </p:nvSpPr>
            <p:spPr bwMode="auto">
              <a:xfrm>
                <a:off x="315" y="758"/>
                <a:ext cx="355" cy="230"/>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9233" name="Text Box 292"/>
              <p:cNvSpPr txBox="1">
                <a:spLocks noChangeArrowheads="1"/>
              </p:cNvSpPr>
              <p:nvPr/>
            </p:nvSpPr>
            <p:spPr bwMode="auto">
              <a:xfrm>
                <a:off x="364" y="795"/>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sp>
            <p:nvSpPr>
              <p:cNvPr id="9234" name="Freeform 294"/>
              <p:cNvSpPr>
                <a:spLocks/>
              </p:cNvSpPr>
              <p:nvPr/>
            </p:nvSpPr>
            <p:spPr bwMode="auto">
              <a:xfrm>
                <a:off x="349" y="961"/>
                <a:ext cx="273" cy="160"/>
              </a:xfrm>
              <a:custGeom>
                <a:avLst/>
                <a:gdLst>
                  <a:gd name="T0" fmla="*/ 0 w 941"/>
                  <a:gd name="T1" fmla="*/ 0 h 553"/>
                  <a:gd name="T2" fmla="*/ 1 w 941"/>
                  <a:gd name="T3" fmla="*/ 0 h 553"/>
                  <a:gd name="T4" fmla="*/ 1 w 941"/>
                  <a:gd name="T5" fmla="*/ 0 h 553"/>
                  <a:gd name="T6" fmla="*/ 1 w 941"/>
                  <a:gd name="T7" fmla="*/ 0 h 553"/>
                  <a:gd name="T8" fmla="*/ 2 w 941"/>
                  <a:gd name="T9" fmla="*/ 0 h 553"/>
                  <a:gd name="T10" fmla="*/ 2 w 941"/>
                  <a:gd name="T11" fmla="*/ 0 h 553"/>
                  <a:gd name="T12" fmla="*/ 1 w 941"/>
                  <a:gd name="T13" fmla="*/ 0 h 553"/>
                  <a:gd name="T14" fmla="*/ 1 w 941"/>
                  <a:gd name="T15" fmla="*/ 0 h 553"/>
                  <a:gd name="T16" fmla="*/ 2 w 941"/>
                  <a:gd name="T17" fmla="*/ 1 h 553"/>
                  <a:gd name="T18" fmla="*/ 2 w 941"/>
                  <a:gd name="T19" fmla="*/ 1 h 553"/>
                  <a:gd name="T20" fmla="*/ 2 w 941"/>
                  <a:gd name="T21" fmla="*/ 1 h 553"/>
                  <a:gd name="T22" fmla="*/ 2 w 941"/>
                  <a:gd name="T23" fmla="*/ 1 h 553"/>
                  <a:gd name="T24" fmla="*/ 2 w 941"/>
                  <a:gd name="T25" fmla="*/ 1 h 553"/>
                  <a:gd name="T26" fmla="*/ 2 w 941"/>
                  <a:gd name="T27" fmla="*/ 1 h 553"/>
                  <a:gd name="T28" fmla="*/ 2 w 941"/>
                  <a:gd name="T29" fmla="*/ 1 h 553"/>
                  <a:gd name="T30" fmla="*/ 2 w 941"/>
                  <a:gd name="T31" fmla="*/ 1 h 553"/>
                  <a:gd name="T32" fmla="*/ 2 w 941"/>
                  <a:gd name="T33" fmla="*/ 1 h 553"/>
                  <a:gd name="T34" fmla="*/ 1 w 941"/>
                  <a:gd name="T35" fmla="*/ 1 h 553"/>
                  <a:gd name="T36" fmla="*/ 1 w 941"/>
                  <a:gd name="T37" fmla="*/ 1 h 553"/>
                  <a:gd name="T38" fmla="*/ 1 w 941"/>
                  <a:gd name="T39" fmla="*/ 1 h 553"/>
                  <a:gd name="T40" fmla="*/ 1 w 941"/>
                  <a:gd name="T41" fmla="*/ 1 h 553"/>
                  <a:gd name="T42" fmla="*/ 1 w 941"/>
                  <a:gd name="T43" fmla="*/ 1 h 553"/>
                  <a:gd name="T44" fmla="*/ 1 w 941"/>
                  <a:gd name="T45" fmla="*/ 1 h 553"/>
                  <a:gd name="T46" fmla="*/ 0 w 941"/>
                  <a:gd name="T47" fmla="*/ 1 h 553"/>
                  <a:gd name="T48" fmla="*/ 0 w 941"/>
                  <a:gd name="T49" fmla="*/ 1 h 553"/>
                  <a:gd name="T50" fmla="*/ 0 w 941"/>
                  <a:gd name="T51" fmla="*/ 1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35" name="Freeform 295"/>
              <p:cNvSpPr>
                <a:spLocks/>
              </p:cNvSpPr>
              <p:nvPr/>
            </p:nvSpPr>
            <p:spPr bwMode="auto">
              <a:xfrm>
                <a:off x="433" y="951"/>
                <a:ext cx="211" cy="122"/>
              </a:xfrm>
              <a:custGeom>
                <a:avLst/>
                <a:gdLst>
                  <a:gd name="T0" fmla="*/ 1 w 729"/>
                  <a:gd name="T1" fmla="*/ 0 h 420"/>
                  <a:gd name="T2" fmla="*/ 1 w 729"/>
                  <a:gd name="T3" fmla="*/ 0 h 420"/>
                  <a:gd name="T4" fmla="*/ 1 w 729"/>
                  <a:gd name="T5" fmla="*/ 0 h 420"/>
                  <a:gd name="T6" fmla="*/ 1 w 729"/>
                  <a:gd name="T7" fmla="*/ 0 h 420"/>
                  <a:gd name="T8" fmla="*/ 1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1 w 729"/>
                  <a:gd name="T29" fmla="*/ 0 h 420"/>
                  <a:gd name="T30" fmla="*/ 1 w 729"/>
                  <a:gd name="T31" fmla="*/ 0 h 420"/>
                  <a:gd name="T32" fmla="*/ 1 w 729"/>
                  <a:gd name="T33" fmla="*/ 0 h 420"/>
                  <a:gd name="T34" fmla="*/ 1 w 729"/>
                  <a:gd name="T35" fmla="*/ 1 h 420"/>
                  <a:gd name="T36" fmla="*/ 1 w 729"/>
                  <a:gd name="T37" fmla="*/ 1 h 420"/>
                  <a:gd name="T38" fmla="*/ 1 w 729"/>
                  <a:gd name="T39" fmla="*/ 1 h 420"/>
                  <a:gd name="T40" fmla="*/ 1 w 729"/>
                  <a:gd name="T41" fmla="*/ 1 h 420"/>
                  <a:gd name="T42" fmla="*/ 1 w 729"/>
                  <a:gd name="T43" fmla="*/ 1 h 420"/>
                  <a:gd name="T44" fmla="*/ 1 w 729"/>
                  <a:gd name="T45" fmla="*/ 1 h 420"/>
                  <a:gd name="T46" fmla="*/ 1 w 729"/>
                  <a:gd name="T47" fmla="*/ 1 h 420"/>
                  <a:gd name="T48" fmla="*/ 1 w 729"/>
                  <a:gd name="T49" fmla="*/ 1 h 420"/>
                  <a:gd name="T50" fmla="*/ 1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36" name="Rectangle 296"/>
              <p:cNvSpPr>
                <a:spLocks noChangeArrowheads="1"/>
              </p:cNvSpPr>
              <p:nvPr/>
            </p:nvSpPr>
            <p:spPr bwMode="auto">
              <a:xfrm rot="180456">
                <a:off x="307" y="963"/>
                <a:ext cx="58" cy="124"/>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37" name="Rectangle 297"/>
              <p:cNvSpPr>
                <a:spLocks noChangeArrowheads="1"/>
              </p:cNvSpPr>
              <p:nvPr/>
            </p:nvSpPr>
            <p:spPr bwMode="auto">
              <a:xfrm rot="-1196180">
                <a:off x="627" y="946"/>
                <a:ext cx="58" cy="122"/>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9238" name="Oval 298"/>
              <p:cNvSpPr>
                <a:spLocks noChangeArrowheads="1"/>
              </p:cNvSpPr>
              <p:nvPr/>
            </p:nvSpPr>
            <p:spPr bwMode="auto">
              <a:xfrm>
                <a:off x="420" y="1060"/>
                <a:ext cx="35" cy="41"/>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39" name="Oval 299"/>
              <p:cNvSpPr>
                <a:spLocks noChangeArrowheads="1"/>
              </p:cNvSpPr>
              <p:nvPr/>
            </p:nvSpPr>
            <p:spPr bwMode="auto">
              <a:xfrm>
                <a:off x="447" y="1077"/>
                <a:ext cx="33" cy="4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0" name="Oval 300"/>
              <p:cNvSpPr>
                <a:spLocks noChangeArrowheads="1"/>
              </p:cNvSpPr>
              <p:nvPr/>
            </p:nvSpPr>
            <p:spPr bwMode="auto">
              <a:xfrm rot="1409914">
                <a:off x="476" y="1087"/>
                <a:ext cx="35" cy="4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1" name="Oval 301"/>
              <p:cNvSpPr>
                <a:spLocks noChangeArrowheads="1"/>
              </p:cNvSpPr>
              <p:nvPr/>
            </p:nvSpPr>
            <p:spPr bwMode="auto">
              <a:xfrm rot="3104932">
                <a:off x="504" y="1102"/>
                <a:ext cx="21" cy="4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2" name="Freeform 302"/>
              <p:cNvSpPr>
                <a:spLocks/>
              </p:cNvSpPr>
              <p:nvPr/>
            </p:nvSpPr>
            <p:spPr bwMode="auto">
              <a:xfrm>
                <a:off x="538" y="1042"/>
                <a:ext cx="52" cy="35"/>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3" name="Freeform 303"/>
              <p:cNvSpPr>
                <a:spLocks/>
              </p:cNvSpPr>
              <p:nvPr/>
            </p:nvSpPr>
            <p:spPr bwMode="auto">
              <a:xfrm>
                <a:off x="521" y="1053"/>
                <a:ext cx="55" cy="42"/>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4" name="Freeform 304"/>
              <p:cNvSpPr>
                <a:spLocks/>
              </p:cNvSpPr>
              <p:nvPr/>
            </p:nvSpPr>
            <p:spPr bwMode="auto">
              <a:xfrm>
                <a:off x="502" y="1069"/>
                <a:ext cx="52" cy="41"/>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cap="flat" cmpd="sng">
                <a:solidFill>
                  <a:schemeClr val="bg1"/>
                </a:solidFill>
                <a:prstDash val="solid"/>
                <a:round/>
                <a:headEnd/>
                <a:tailEnd/>
              </a:ln>
            </p:spPr>
            <p:txBody>
              <a:bodyPr lIns="0" tIns="0" rIns="0" bIns="0" anchor="ctr">
                <a:spAutoFit/>
              </a:bodyPr>
              <a:lstStyle/>
              <a:p>
                <a:endParaRPr lang="en-US"/>
              </a:p>
            </p:txBody>
          </p:sp>
        </p:grpSp>
        <p:sp>
          <p:nvSpPr>
            <p:cNvPr id="66" name="Rectangle 3"/>
            <p:cNvSpPr txBox="1">
              <a:spLocks noChangeArrowheads="1"/>
            </p:cNvSpPr>
            <p:nvPr/>
          </p:nvSpPr>
          <p:spPr bwMode="auto">
            <a:xfrm>
              <a:off x="435985" y="2099637"/>
              <a:ext cx="4289886" cy="777471"/>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kern="0" dirty="0">
                  <a:solidFill>
                    <a:schemeClr val="bg1"/>
                  </a:solidFill>
                  <a:latin typeface="+mn-lt"/>
                  <a:ea typeface="Calibri" pitchFamily="34" charset="0"/>
                  <a:cs typeface="Calibri" pitchFamily="34" charset="0"/>
                </a:rPr>
                <a:t>When condition is not met</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a:solidFill>
                    <a:schemeClr val="bg1"/>
                  </a:solidFill>
                  <a:latin typeface="+mn-lt"/>
                  <a:ea typeface="Calibri" pitchFamily="34" charset="0"/>
                  <a:cs typeface="Calibri" pitchFamily="34" charset="0"/>
                </a:rPr>
                <a:t>Save is not allowed</a:t>
              </a:r>
            </a:p>
          </p:txBody>
        </p:sp>
      </p:grpSp>
      <p:sp>
        <p:nvSpPr>
          <p:cNvPr id="75" name="Rectangle 3"/>
          <p:cNvSpPr>
            <a:spLocks noGrp="1" noChangeArrowheads="1"/>
          </p:cNvSpPr>
          <p:nvPr>
            <p:ph idx="1"/>
          </p:nvPr>
        </p:nvSpPr>
        <p:spPr>
          <a:xfrm>
            <a:off x="519113" y="5329238"/>
            <a:ext cx="8318500" cy="777875"/>
          </a:xfrm>
        </p:spPr>
        <p:txBody>
          <a:bodyPr/>
          <a:lstStyle/>
          <a:p>
            <a:pPr>
              <a:buFont typeface="Arial" charset="0"/>
              <a:buChar char="•"/>
            </a:pPr>
            <a:r>
              <a:rPr lang="en-US" smtClean="0"/>
              <a:t>When condition is met</a:t>
            </a:r>
          </a:p>
          <a:p>
            <a:pPr lvl="1"/>
            <a:r>
              <a:rPr lang="en-US" smtClean="0"/>
              <a:t>Save is allowed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2550"/>
            <a:ext cx="8318500" cy="742950"/>
          </a:xfrm>
        </p:spPr>
        <p:txBody>
          <a:bodyPr/>
          <a:lstStyle/>
          <a:p>
            <a:r>
              <a:rPr lang="en-US" smtClean="0"/>
              <a:t>Lesson outline</a:t>
            </a:r>
          </a:p>
        </p:txBody>
      </p:sp>
      <p:sp>
        <p:nvSpPr>
          <p:cNvPr id="10243" name="Rectangle 3"/>
          <p:cNvSpPr>
            <a:spLocks noGrp="1" noChangeArrowheads="1"/>
          </p:cNvSpPr>
          <p:nvPr>
            <p:ph idx="1"/>
          </p:nvPr>
        </p:nvSpPr>
        <p:spPr>
          <a:xfrm>
            <a:off x="519113" y="820738"/>
            <a:ext cx="8318500" cy="5486400"/>
          </a:xfrm>
        </p:spPr>
        <p:txBody>
          <a:bodyPr/>
          <a:lstStyle/>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t>Validation levels and the validation graph</a:t>
            </a:r>
          </a:p>
          <a:p>
            <a:pPr>
              <a:lnSpc>
                <a:spcPct val="150000"/>
              </a:lnSpc>
              <a:buFont typeface="Arial" charset="0"/>
              <a:buChar char="•"/>
            </a:pPr>
            <a:r>
              <a:rPr lang="en-US" sz="2800" smtClean="0">
                <a:solidFill>
                  <a:srgbClr val="C0C0C0"/>
                </a:solidFill>
              </a:rPr>
              <a:t>Create validation rules</a:t>
            </a:r>
          </a:p>
          <a:p>
            <a:pPr>
              <a:lnSpc>
                <a:spcPct val="150000"/>
              </a:lnSpc>
              <a:buFont typeface="Arial" charset="0"/>
              <a:buChar char="•"/>
            </a:pPr>
            <a:r>
              <a:rPr lang="en-US" sz="2800" smtClean="0">
                <a:solidFill>
                  <a:srgbClr val="C0C0C0"/>
                </a:solidFill>
              </a:rPr>
              <a:t>Warnings and errors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5300" y="82550"/>
            <a:ext cx="8318500" cy="742950"/>
          </a:xfrm>
        </p:spPr>
        <p:txBody>
          <a:bodyPr/>
          <a:lstStyle/>
          <a:p>
            <a:r>
              <a:rPr lang="en-US" smtClean="0"/>
              <a:t>Validation levels</a:t>
            </a:r>
          </a:p>
        </p:txBody>
      </p:sp>
      <p:sp>
        <p:nvSpPr>
          <p:cNvPr id="11267" name="Rectangle 10"/>
          <p:cNvSpPr>
            <a:spLocks noGrp="1" noChangeArrowheads="1"/>
          </p:cNvSpPr>
          <p:nvPr>
            <p:ph idx="1"/>
          </p:nvPr>
        </p:nvSpPr>
        <p:spPr>
          <a:xfrm>
            <a:off x="484188" y="4786313"/>
            <a:ext cx="8318500" cy="1504950"/>
          </a:xfrm>
        </p:spPr>
        <p:txBody>
          <a:bodyPr/>
          <a:lstStyle/>
          <a:p>
            <a:pPr>
              <a:buFont typeface="Arial" charset="0"/>
              <a:buChar char="•"/>
            </a:pPr>
            <a:r>
              <a:rPr lang="en-US" dirty="0" smtClean="0"/>
              <a:t>Defined in </a:t>
            </a:r>
            <a:r>
              <a:rPr lang="en-US" dirty="0" err="1" smtClean="0"/>
              <a:t>ValidationLevel</a:t>
            </a:r>
            <a:r>
              <a:rPr lang="en-US" dirty="0" smtClean="0"/>
              <a:t> typelist</a:t>
            </a:r>
          </a:p>
          <a:p>
            <a:pPr lvl="1"/>
            <a:r>
              <a:rPr lang="en-US" dirty="0" smtClean="0"/>
              <a:t>Three internal levels cannot be deleted</a:t>
            </a:r>
          </a:p>
          <a:p>
            <a:pPr lvl="1"/>
            <a:r>
              <a:rPr lang="en-US" dirty="0" smtClean="0"/>
              <a:t>Non-internal levels can be modified or deleted</a:t>
            </a:r>
          </a:p>
          <a:p>
            <a:pPr lvl="1"/>
            <a:r>
              <a:rPr lang="en-US" dirty="0" smtClean="0"/>
              <a:t>New levels can be added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339974"/>
            <a:ext cx="8337489" cy="2365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723106"/>
            <a:ext cx="4572526" cy="17692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9" name="Text Box 9"/>
          <p:cNvSpPr txBox="1">
            <a:spLocks noChangeArrowheads="1"/>
          </p:cNvSpPr>
          <p:nvPr/>
        </p:nvSpPr>
        <p:spPr bwMode="auto">
          <a:xfrm>
            <a:off x="4695825" y="723106"/>
            <a:ext cx="1828800" cy="307975"/>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Internal levels</a:t>
            </a:r>
          </a:p>
        </p:txBody>
      </p:sp>
      <p:sp>
        <p:nvSpPr>
          <p:cNvPr id="2" name="Rectangle 1"/>
          <p:cNvSpPr/>
          <p:nvPr/>
        </p:nvSpPr>
        <p:spPr bwMode="auto">
          <a:xfrm>
            <a:off x="3648075" y="1809750"/>
            <a:ext cx="800100" cy="66357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2752725" y="723106"/>
            <a:ext cx="1524000" cy="23891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438150" y="2339974"/>
            <a:ext cx="1533525" cy="26035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4"/>
          <p:cNvSpPr/>
          <p:nvPr/>
        </p:nvSpPr>
        <p:spPr bwMode="auto">
          <a:xfrm>
            <a:off x="1419225" y="3400425"/>
            <a:ext cx="619125" cy="61912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20851</TotalTime>
  <Words>3216</Words>
  <Application>Microsoft Office PowerPoint</Application>
  <PresentationFormat>On-screen Show (4:3)</PresentationFormat>
  <Paragraphs>270</Paragraphs>
  <Slides>30</Slides>
  <Notes>30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2_test-template</vt:lpstr>
      <vt:lpstr>1_test-template</vt:lpstr>
      <vt:lpstr>Validation Rules</vt:lpstr>
      <vt:lpstr>Lesson objectives</vt:lpstr>
      <vt:lpstr>Lesson outline</vt:lpstr>
      <vt:lpstr>Validation rules </vt:lpstr>
      <vt:lpstr>Performing validation through business rules</vt:lpstr>
      <vt:lpstr>Validation during save</vt:lpstr>
      <vt:lpstr>Logic that prevents invalid data</vt:lpstr>
      <vt:lpstr>Lesson outline</vt:lpstr>
      <vt:lpstr>Validation levels</vt:lpstr>
      <vt:lpstr>Rule-based validation and validation levels</vt:lpstr>
      <vt:lpstr>Validation graph</vt:lpstr>
      <vt:lpstr>Validating entities</vt:lpstr>
      <vt:lpstr>triggersValidation attribute</vt:lpstr>
      <vt:lpstr>Traversing the validation graph</vt:lpstr>
      <vt:lpstr>Validation graph example</vt:lpstr>
      <vt:lpstr>Lesson outline</vt:lpstr>
      <vt:lpstr>Validation rule set</vt:lpstr>
      <vt:lpstr>Create a new rule set</vt:lpstr>
      <vt:lpstr>Lesson outline</vt:lpstr>
      <vt:lpstr>Validation rule outcomes</vt:lpstr>
      <vt:lpstr>Validation methods</vt:lpstr>
      <vt:lpstr>The reject method</vt:lpstr>
      <vt:lpstr>reject method gives warning</vt:lpstr>
      <vt:lpstr>The rejectField method</vt:lpstr>
      <vt:lpstr>rejectField example</vt:lpstr>
      <vt:lpstr>The rejectSubField method</vt:lpstr>
      <vt:lpstr>rejectSubField example</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Rules</dc:title>
  <dc:creator>Kashmira Shukla</dc:creator>
  <dc:description>2070</dc:description>
  <cp:lastModifiedBy>kshukla</cp:lastModifiedBy>
  <cp:revision>2049</cp:revision>
  <dcterms:created xsi:type="dcterms:W3CDTF">2007-08-02T20:13:16Z</dcterms:created>
  <dcterms:modified xsi:type="dcterms:W3CDTF">2013-11-22T17:39:11Z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