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1" r:id="rId1"/>
    <p:sldMasterId id="2147483967" r:id="rId2"/>
    <p:sldMasterId id="2147484267" r:id="rId3"/>
    <p:sldMasterId id="2147484279" r:id="rId4"/>
    <p:sldMasterId id="2147484291" r:id="rId5"/>
    <p:sldMasterId id="2147484303" r:id="rId6"/>
    <p:sldMasterId id="2147484315" r:id="rId7"/>
  </p:sldMasterIdLst>
  <p:notesMasterIdLst>
    <p:notesMasterId r:id="rId50"/>
  </p:notesMasterIdLst>
  <p:handoutMasterIdLst>
    <p:handoutMasterId r:id="rId51"/>
  </p:handoutMasterIdLst>
  <p:sldIdLst>
    <p:sldId id="1192" r:id="rId8"/>
    <p:sldId id="1299" r:id="rId9"/>
    <p:sldId id="1300" r:id="rId10"/>
    <p:sldId id="1583" r:id="rId11"/>
    <p:sldId id="1652" r:id="rId12"/>
    <p:sldId id="1593" r:id="rId13"/>
    <p:sldId id="1628" r:id="rId14"/>
    <p:sldId id="1622" r:id="rId15"/>
    <p:sldId id="1577" r:id="rId16"/>
    <p:sldId id="1611" r:id="rId17"/>
    <p:sldId id="1575" r:id="rId18"/>
    <p:sldId id="1594" r:id="rId19"/>
    <p:sldId id="1597" r:id="rId20"/>
    <p:sldId id="1610" r:id="rId21"/>
    <p:sldId id="1623" r:id="rId22"/>
    <p:sldId id="1598" r:id="rId23"/>
    <p:sldId id="1587" r:id="rId24"/>
    <p:sldId id="1644" r:id="rId25"/>
    <p:sldId id="1645" r:id="rId26"/>
    <p:sldId id="1646" r:id="rId27"/>
    <p:sldId id="1647" r:id="rId28"/>
    <p:sldId id="1648" r:id="rId29"/>
    <p:sldId id="1612" r:id="rId30"/>
    <p:sldId id="1617" r:id="rId31"/>
    <p:sldId id="1641" r:id="rId32"/>
    <p:sldId id="1631" r:id="rId33"/>
    <p:sldId id="1642" r:id="rId34"/>
    <p:sldId id="1658" r:id="rId35"/>
    <p:sldId id="1640" r:id="rId36"/>
    <p:sldId id="1643" r:id="rId37"/>
    <p:sldId id="1632" r:id="rId38"/>
    <p:sldId id="1607" r:id="rId39"/>
    <p:sldId id="1654" r:id="rId40"/>
    <p:sldId id="1655" r:id="rId41"/>
    <p:sldId id="1656" r:id="rId42"/>
    <p:sldId id="1657" r:id="rId43"/>
    <p:sldId id="1582" r:id="rId44"/>
    <p:sldId id="1608" r:id="rId45"/>
    <p:sldId id="1609" r:id="rId46"/>
    <p:sldId id="1551" r:id="rId47"/>
    <p:sldId id="1554" r:id="rId48"/>
    <p:sldId id="1627" r:id="rId49"/>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3F8E39"/>
    <a:srgbClr val="990099"/>
    <a:srgbClr val="0033CC"/>
    <a:srgbClr val="AADBA6"/>
    <a:srgbClr val="C0BAD6"/>
    <a:srgbClr val="A09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2" autoAdjust="0"/>
    <p:restoredTop sz="75477" autoAdjust="0"/>
  </p:normalViewPr>
  <p:slideViewPr>
    <p:cSldViewPr snapToGrid="0">
      <p:cViewPr>
        <p:scale>
          <a:sx n="100" d="100"/>
          <a:sy n="100" d="100"/>
        </p:scale>
        <p:origin x="-1026" y="-9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9.xml"/><Relationship Id="rId1" Type="http://schemas.openxmlformats.org/officeDocument/2006/relationships/slide" Target="slides/slide3.xml"/><Relationship Id="rId5" Type="http://schemas.openxmlformats.org/officeDocument/2006/relationships/slide" Target="slides/slide32.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50CE09D9-3A42-4C5F-875D-583C5C5F3608}" type="slidenum">
              <a:rPr lang="en-US" altLang="en-US"/>
              <a:pPr>
                <a:defRPr/>
              </a:pPr>
              <a:t>‹#›</a:t>
            </a:fld>
            <a:endParaRPr lang="en-US" altLang="en-US"/>
          </a:p>
        </p:txBody>
      </p:sp>
    </p:spTree>
    <p:extLst>
      <p:ext uri="{BB962C8B-B14F-4D97-AF65-F5344CB8AC3E}">
        <p14:creationId xmlns:p14="http://schemas.microsoft.com/office/powerpoint/2010/main" val="357229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dirty="0">
                <a:solidFill>
                  <a:schemeClr val="tx1"/>
                </a:solidFill>
                <a:cs typeface="+mn-cs"/>
              </a:defRPr>
            </a:lvl1pPr>
          </a:lstStyle>
          <a:p>
            <a:pPr>
              <a:defRPr/>
            </a:pPr>
            <a:r>
              <a:rPr lang="en-US" altLang="en-US"/>
              <a:t>	 </a:t>
            </a:r>
            <a:r>
              <a:rPr lang="en-US" altLang="en-US" smtClean="0"/>
              <a:t>Product Designer - </a:t>
            </a:r>
            <a:fld id="{E7872CEF-AECC-43B9-B250-A951E9D277DF}"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48134"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F38EFF26-5AB1-46F3-9E85-F7CEC73C49A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8135"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77784572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smtClean="0"/>
              <a:t>	 Product Designer - </a:t>
            </a:r>
            <a:fld id="{DEBC4065-4F6E-4DF9-A898-94A20B0715C5}" type="slidenum">
              <a:rPr lang="en-US" altLang="en-US" smtClean="0"/>
              <a:pPr>
                <a:defRPr/>
              </a:pPr>
              <a:t>1</a:t>
            </a:fld>
            <a:endParaRPr lang="en-US" altLang="en-US" smtClean="0"/>
          </a:p>
        </p:txBody>
      </p:sp>
      <p:sp>
        <p:nvSpPr>
          <p:cNvPr id="20483"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49156" name="Rectangle 2"/>
          <p:cNvSpPr>
            <a:spLocks noGrp="1" noRot="1" noChangeAspect="1" noChangeArrowheads="1" noTextEdit="1"/>
          </p:cNvSpPr>
          <p:nvPr>
            <p:ph type="sldImg"/>
          </p:nvPr>
        </p:nvSpPr>
        <p:spPr>
          <a:xfrm>
            <a:off x="715963" y="630238"/>
            <a:ext cx="5430837"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Toolbar</a:t>
            </a:r>
          </a:p>
          <a:p>
            <a:r>
              <a:rPr lang="en-US" dirty="0" smtClean="0"/>
              <a:t>The toolbar stretches across the top of every Product Designer page.</a:t>
            </a:r>
          </a:p>
          <a:p>
            <a:r>
              <a:rPr lang="en-US" b="1" dirty="0" smtClean="0"/>
              <a:t>Breadcrumbs</a:t>
            </a:r>
          </a:p>
          <a:p>
            <a:r>
              <a:rPr lang="en-US" dirty="0" smtClean="0"/>
              <a:t>Breadcrumbs appear below the toolbar. Product Designer uses hierarchical breadcrumbs. Hierarchical breadcrumbs represent the location of the current page in the tree hierarchy.</a:t>
            </a:r>
          </a:p>
          <a:p>
            <a:r>
              <a:rPr lang="en-US" b="1" dirty="0" smtClean="0"/>
              <a:t>Navigation Panel</a:t>
            </a:r>
          </a:p>
          <a:p>
            <a:r>
              <a:rPr lang="en-US" dirty="0" smtClean="0"/>
              <a:t>On the left side of each page, the Navigation Panel displays a hierarchical tree view. The tree contains all of the nodes of the objects that can be edited, with the selected node highlighted.</a:t>
            </a:r>
          </a:p>
          <a:p>
            <a:r>
              <a:rPr lang="en-US" b="1" dirty="0" smtClean="0"/>
              <a:t>[Object]</a:t>
            </a:r>
            <a:r>
              <a:rPr lang="en-US" b="1" baseline="0" dirty="0" smtClean="0"/>
              <a:t> page</a:t>
            </a:r>
          </a:p>
          <a:p>
            <a:r>
              <a:rPr lang="en-US" dirty="0" smtClean="0"/>
              <a:t>Typical</a:t>
            </a:r>
            <a:r>
              <a:rPr lang="en-US" baseline="0" dirty="0" smtClean="0"/>
              <a:t> Product Designer page, in the example above </a:t>
            </a:r>
            <a:r>
              <a:rPr lang="en-US" baseline="0" dirty="0" err="1" smtClean="0"/>
              <a:t>BusinessOwners</a:t>
            </a:r>
            <a:r>
              <a:rPr lang="en-US" baseline="0" dirty="0" smtClean="0"/>
              <a:t> product page.</a:t>
            </a:r>
            <a:endParaRPr lang="en-US" dirty="0" smtClean="0"/>
          </a:p>
          <a:p>
            <a:r>
              <a:rPr lang="en-US" dirty="0" smtClean="0"/>
              <a:t>Toolbar and Navigation Panel are always displayed. </a:t>
            </a:r>
          </a:p>
          <a:p>
            <a:r>
              <a:rPr lang="en-US" dirty="0" smtClean="0"/>
              <a:t>The [Object] page and breadcrumbs update depending upon the element selected in the Navigation Panel on the left side.</a:t>
            </a:r>
          </a:p>
          <a:p>
            <a:r>
              <a:rPr lang="en-US" sz="1000" b="1" i="0" kern="1200" dirty="0" smtClean="0">
                <a:solidFill>
                  <a:schemeClr val="tx1"/>
                </a:solidFill>
                <a:effectLst/>
                <a:latin typeface="Arial" charset="0"/>
                <a:ea typeface="+mn-ea"/>
                <a:cs typeface="+mn-cs"/>
              </a:rPr>
              <a:t>Go to</a:t>
            </a:r>
            <a:r>
              <a:rPr lang="en-US" sz="1000" b="0" i="0" kern="1200" dirty="0" smtClean="0">
                <a:solidFill>
                  <a:schemeClr val="tx1"/>
                </a:solidFill>
                <a:effectLst/>
                <a:latin typeface="Arial" charset="0"/>
                <a:ea typeface="+mn-ea"/>
                <a:cs typeface="+mn-cs"/>
              </a:rPr>
              <a:t> links </a:t>
            </a:r>
          </a:p>
          <a:p>
            <a:r>
              <a:rPr lang="en-US" sz="1000" b="0" i="0" kern="1200" dirty="0" smtClean="0">
                <a:solidFill>
                  <a:schemeClr val="tx1"/>
                </a:solidFill>
                <a:effectLst/>
                <a:latin typeface="Arial" charset="0"/>
                <a:ea typeface="+mn-ea"/>
                <a:cs typeface="+mn-cs"/>
              </a:rPr>
              <a:t>For convenience, click to navigate directly to the associated page. Some of the links under </a:t>
            </a:r>
            <a:r>
              <a:rPr lang="en-US" sz="1000" b="1" i="0" kern="1200" dirty="0" smtClean="0">
                <a:solidFill>
                  <a:schemeClr val="tx1"/>
                </a:solidFill>
                <a:effectLst/>
                <a:latin typeface="Arial" charset="0"/>
                <a:ea typeface="+mn-ea"/>
                <a:cs typeface="+mn-cs"/>
              </a:rPr>
              <a:t>Go to</a:t>
            </a:r>
            <a:r>
              <a:rPr lang="en-US" sz="1000" b="0" i="0" kern="1200" dirty="0" smtClean="0">
                <a:solidFill>
                  <a:schemeClr val="tx1"/>
                </a:solidFill>
                <a:effectLst/>
                <a:latin typeface="Arial" charset="0"/>
                <a:ea typeface="+mn-ea"/>
                <a:cs typeface="+mn-cs"/>
              </a:rPr>
              <a:t> are also available in the navigation tree.</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868DDE53-0F9E-4593-89E1-F5269C3660BC}" type="slidenum">
              <a:rPr lang="en-US" altLang="en-US" smtClean="0"/>
              <a:pPr>
                <a:defRPr/>
              </a:pPr>
              <a:t>10</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1" dirty="0" smtClean="0"/>
              <a:t>Toolbar </a:t>
            </a:r>
          </a:p>
          <a:p>
            <a:pPr marL="171450" indent="-171450">
              <a:buFont typeface="Arial" pitchFamily="34" charset="0"/>
              <a:buChar char="•"/>
              <a:defRPr/>
            </a:pPr>
            <a:r>
              <a:rPr lang="en-US" dirty="0" smtClean="0"/>
              <a:t>The toolbar stretches across the top of every Product Designer page. It contains the navigation elements as show above. Your user name appears adjacent to the user menu icon.</a:t>
            </a:r>
          </a:p>
          <a:p>
            <a:pPr fontAlgn="t">
              <a:defRPr/>
            </a:pPr>
            <a:r>
              <a:rPr lang="en-US" b="1" dirty="0" smtClean="0"/>
              <a:t>User menu</a:t>
            </a:r>
          </a:p>
          <a:p>
            <a:pPr marL="171450" indent="-171450" fontAlgn="t">
              <a:buFont typeface="Arial" pitchFamily="34" charset="0"/>
              <a:buChar char="•"/>
              <a:defRPr/>
            </a:pPr>
            <a:r>
              <a:rPr lang="en-US" dirty="0" smtClean="0"/>
              <a:t>User Settings - Displays the User Settings page where you can change your user name, full name, user interface language, and regional format.</a:t>
            </a:r>
          </a:p>
          <a:p>
            <a:pPr marL="171450" indent="-171450" fontAlgn="t">
              <a:buFont typeface="Arial" pitchFamily="34" charset="0"/>
              <a:buChar char="•"/>
              <a:defRPr/>
            </a:pPr>
            <a:r>
              <a:rPr lang="en-US" dirty="0" smtClean="0"/>
              <a:t>My Change lists - Displays the My Change Lists page where you can add and delete change lists see which of your change lists is active, and reassign change lists to other users.</a:t>
            </a:r>
          </a:p>
          <a:p>
            <a:pPr marL="171450" indent="-171450" fontAlgn="t">
              <a:buFont typeface="Arial" pitchFamily="34" charset="0"/>
              <a:buChar char="•"/>
              <a:defRPr/>
            </a:pPr>
            <a:r>
              <a:rPr lang="en-US" dirty="0" smtClean="0"/>
              <a:t>Log Out - Logs you out of Product Designer and displays the login screen.</a:t>
            </a:r>
          </a:p>
          <a:p>
            <a:pPr fontAlgn="t">
              <a:defRPr/>
            </a:pPr>
            <a:r>
              <a:rPr lang="en-US" b="1" dirty="0" smtClean="0"/>
              <a:t>Options menu</a:t>
            </a:r>
          </a:p>
          <a:p>
            <a:pPr marL="171450" indent="-171450" fontAlgn="t">
              <a:buFont typeface="Arial" pitchFamily="34" charset="0"/>
              <a:buChar char="•"/>
              <a:defRPr/>
            </a:pPr>
            <a:r>
              <a:rPr lang="en-US" dirty="0" smtClean="0"/>
              <a:t>Users - Displays the Users page where you can add or delete users and designate one or more users as administrators. Available only to administrators.</a:t>
            </a:r>
          </a:p>
          <a:p>
            <a:pPr marL="171450" indent="-171450" fontAlgn="t">
              <a:buFont typeface="Arial" pitchFamily="34" charset="0"/>
              <a:buChar char="•"/>
              <a:defRPr/>
            </a:pPr>
            <a:r>
              <a:rPr lang="en-US" dirty="0" smtClean="0"/>
              <a:t>Change Lists - Displays the Change Lists page where you can add or delete change lists, see which of your change lists is active, and reassign change lists to users. Available only to administrators.</a:t>
            </a:r>
          </a:p>
          <a:p>
            <a:pPr marL="171450" indent="-171450" fontAlgn="t">
              <a:buFont typeface="Arial" pitchFamily="34" charset="0"/>
              <a:buChar char="•"/>
              <a:defRPr/>
            </a:pPr>
            <a:r>
              <a:rPr lang="en-US" dirty="0" smtClean="0"/>
              <a:t>Workspaces - Displays the Workspaces page where you can add or delete workspaces. Available only to administrators.</a:t>
            </a:r>
          </a:p>
          <a:p>
            <a:pPr marL="171450" indent="-171450" fontAlgn="t">
              <a:buFont typeface="Arial" pitchFamily="34" charset="0"/>
              <a:buChar char="•"/>
              <a:defRPr/>
            </a:pPr>
            <a:r>
              <a:rPr lang="en-US" dirty="0" smtClean="0"/>
              <a:t>Synchronize Product Model - Displays the Synchronize Product Model dialog box, enabling you to deploy your committed product model changes to a PolicyCenter server that is running in development mode.</a:t>
            </a:r>
          </a:p>
          <a:p>
            <a:pPr marL="171450" indent="-171450" fontAlgn="t">
              <a:buFont typeface="Arial" pitchFamily="34" charset="0"/>
              <a:buChar char="•"/>
              <a:defRPr/>
            </a:pPr>
            <a:r>
              <a:rPr lang="en-US" dirty="0" smtClean="0"/>
              <a:t>Synchronize System Tables - Displays the Synchronize System Tables dialog box, enabling you to deploy your committed system table changes to a PolicyCenter server that is running in development mode.</a:t>
            </a:r>
          </a:p>
          <a:p>
            <a:pPr marL="171450" indent="-171450">
              <a:buFont typeface="Arial" pitchFamily="34" charset="0"/>
              <a:buChar char="•"/>
              <a:defRPr/>
            </a:pPr>
            <a:r>
              <a:rPr lang="en-US" dirty="0" smtClean="0"/>
              <a:t>About Product Designer </a:t>
            </a:r>
            <a:r>
              <a:rPr lang="en-US" b="1" dirty="0" smtClean="0"/>
              <a:t>- </a:t>
            </a:r>
            <a:r>
              <a:rPr lang="en-US" dirty="0" smtClean="0"/>
              <a:t>Displays the About Product Designer dialog box, which includes the Product Designer version number.</a:t>
            </a:r>
          </a:p>
          <a:p>
            <a:pPr>
              <a:defRPr/>
            </a:pPr>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C0803F88-0FC1-4261-854E-DC1417DA6E3B}" type="slidenum">
              <a:rPr lang="en-US" altLang="en-US" smtClean="0"/>
              <a:pPr>
                <a:defRPr/>
              </a:pPr>
              <a:t>11</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The Help Panel displays help on the current page in the Product Designer. In the example above, the Product Model home page is the current page so help on Product Model Page is displayed.</a:t>
            </a:r>
          </a:p>
          <a:p>
            <a:pPr>
              <a:defRPr/>
            </a:pPr>
            <a:r>
              <a:rPr lang="en-US" dirty="0" smtClean="0"/>
              <a:t>Changes Panel: Alternately displays/hides the Changes Panel and changes to indicate the state of your changes, as follows:</a:t>
            </a:r>
          </a:p>
          <a:p>
            <a:pPr marL="171450" indent="-171450">
              <a:buFont typeface="Arial" pitchFamily="34" charset="0"/>
              <a:buChar char="•"/>
              <a:defRPr/>
            </a:pPr>
            <a:r>
              <a:rPr lang="en-US" dirty="0" smtClean="0"/>
              <a:t>Greyed icon – You have not made any changes.</a:t>
            </a:r>
          </a:p>
          <a:p>
            <a:pPr marL="171450" indent="-171450">
              <a:buFont typeface="Arial" pitchFamily="34" charset="0"/>
              <a:buChar char="•"/>
              <a:defRPr/>
            </a:pPr>
            <a:r>
              <a:rPr lang="en-US" dirty="0" smtClean="0"/>
              <a:t>Green icon – You have made changes. Use the Changes page to commit or revert your changes.</a:t>
            </a:r>
          </a:p>
          <a:p>
            <a:pPr marL="171450" indent="-171450">
              <a:buFont typeface="Arial" pitchFamily="34" charset="0"/>
              <a:buChar char="•"/>
              <a:defRPr/>
            </a:pPr>
            <a:r>
              <a:rPr lang="en-US" dirty="0" smtClean="0"/>
              <a:t>Green with a red x at the bottom – You have made changes but there are validation errors.</a:t>
            </a:r>
          </a:p>
          <a:p>
            <a:pPr>
              <a:buFont typeface="Arial" pitchFamily="34" charset="0"/>
              <a:buNone/>
              <a:defRPr/>
            </a:pPr>
            <a:r>
              <a:rPr lang="en-US" dirty="0" smtClean="0"/>
              <a:t>Change Lists and Change List page are discussed in detail later in the lesson.</a:t>
            </a:r>
            <a:endParaRPr lang="en-US" dirty="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98DCCD65-BB7D-4B4F-9203-DF890AA56218}" type="slidenum">
              <a:rPr lang="en-US" altLang="en-US" smtClean="0"/>
              <a:pPr>
                <a:defRPr/>
              </a:pPr>
              <a:t>12</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Sequence</a:t>
            </a:r>
          </a:p>
          <a:p>
            <a:r>
              <a:rPr lang="en-US" dirty="0" smtClean="0"/>
              <a:t>Sequences are relative numberings.  You can drag and drop or change the sequence number to change the order listed. The Sequence column in the screenshot above decides </a:t>
            </a:r>
            <a:r>
              <a:rPr lang="en-US" dirty="0" smtClean="0">
                <a:sym typeface="Wingdings" pitchFamily="2" charset="2"/>
              </a:rPr>
              <a:t>order in which products appear in UI.</a:t>
            </a:r>
            <a:endParaRPr lang="en-US" dirty="0" smtClean="0"/>
          </a:p>
          <a:p>
            <a:r>
              <a:rPr lang="en-US" b="1" dirty="0" smtClean="0"/>
              <a:t>Common operations</a:t>
            </a:r>
            <a:r>
              <a:rPr lang="en-US" dirty="0" smtClean="0"/>
              <a:t> </a:t>
            </a:r>
            <a:r>
              <a:rPr lang="en-US" b="1" dirty="0" smtClean="0"/>
              <a:t> for all pages</a:t>
            </a:r>
          </a:p>
          <a:p>
            <a:r>
              <a:rPr lang="en-US" dirty="0" smtClean="0"/>
              <a:t>Sort – Click any column header to sort by that column. Click again to reverse the sort order.</a:t>
            </a:r>
          </a:p>
          <a:p>
            <a:r>
              <a:rPr lang="en-US" dirty="0" smtClean="0"/>
              <a:t>Change order – If the table is sorted by Sequence, drag a single row to a new position to change the order in which it appears in PolicyCenter. Alternatively, edit the sequence number to establish the required order. You can change the order of only one row at a time.</a:t>
            </a:r>
          </a:p>
          <a:p>
            <a:r>
              <a:rPr lang="en-US" dirty="0" smtClean="0"/>
              <a:t>Edit – Click the blue item name to open a page where you can edit the item.</a:t>
            </a:r>
          </a:p>
          <a:p>
            <a:r>
              <a:rPr lang="en-US" dirty="0" smtClean="0"/>
              <a:t>Show/hide columns – Click the triangle next to each column name that appears when you mouse over the column header. This displays sort options and columns sub-menu. Check-uncheck a column to show or hide it. By default all columns appear. </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147E142A-9475-4D10-8F16-05DCFCD4105D}" type="slidenum">
              <a:rPr lang="en-US" altLang="en-US"/>
              <a:pPr>
                <a:defRPr/>
              </a:pPr>
              <a:t>13</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Reverting a change removes your edits on the object. </a:t>
            </a:r>
          </a:p>
          <a:p>
            <a:r>
              <a:rPr lang="en-US" smtClean="0"/>
              <a:t>Validating a change displays a validation message. Validation errors appear at the top of the page on a red background (shown on next slide). The errors are marked with x and appear on a red background. When no validation errors exist, clicking Validate displays the message No validation errors marked with a check mark on a green background as shown in the screenshot. </a:t>
            </a:r>
          </a:p>
          <a:p>
            <a:r>
              <a:rPr lang="en-US" smtClean="0"/>
              <a:t>Deleting a page gives highlights what got deleted and gives you the options to Cancel Deletion. You can click on Cancel Deletion to retrieve your page.</a:t>
            </a:r>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7F3E2063-5D80-44EE-AF84-3311B9DD1A55}" type="slidenum">
              <a:rPr lang="en-US" altLang="en-US" smtClean="0"/>
              <a:pPr>
                <a:defRPr/>
              </a:pPr>
              <a:t>14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Product Designer validates changes as you move from one page to another. It indicates whether there are validation errors by displaying a red x on the Changes icon in the toolbar.</a:t>
            </a:r>
          </a:p>
          <a:p>
            <a:r>
              <a:rPr lang="en-US" smtClean="0"/>
              <a:t>Additionally, when you are on any page that enables you to make changes to the product model or system tables, you can click Validate to manually validate your changes. Validation errors appear at the top of the page on a red background. The errors are marked with and appear on a red background. </a:t>
            </a:r>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6916DD6F-F473-45F4-803C-A698873DF3CE}" type="slidenum">
              <a:rPr lang="en-US" altLang="en-US" smtClean="0"/>
              <a:pPr>
                <a:defRPr/>
              </a:pPr>
              <a:t>15</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You can edit the text of name and description directly in the field using the current language. You can set the current language in the User Settings page.</a:t>
            </a:r>
          </a:p>
          <a:p>
            <a:r>
              <a:rPr lang="en-US" dirty="0" smtClean="0"/>
              <a:t>Click Translate icon to display the Display Key Values by Language dialog box, where you can enter or edit the text in any supported language. </a:t>
            </a:r>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9C55B452-D34C-40E9-BC63-B8AB8BC18926}" type="slidenum">
              <a:rPr lang="en-US" altLang="en-US" smtClean="0"/>
              <a:pPr>
                <a:defRPr/>
              </a:pPr>
              <a:t>16</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On the left side of each page, the Navigation Panel displays a hierarchical tree view. The tree contains all of the nodes of the objects that can be edited, with the selected node highlighted. Click the triangle icon to expand a node. Continue expanding nodes until you locate the node you want to select. Click a node label to select it. The corresponding page appears to the right of the Navigation Panel.</a:t>
            </a:r>
          </a:p>
          <a:p>
            <a:r>
              <a:rPr lang="en-US" sz="1000" b="0" i="0" kern="1200" smtClean="0">
                <a:solidFill>
                  <a:schemeClr val="tx1"/>
                </a:solidFill>
                <a:effectLst/>
                <a:latin typeface="Arial" charset="0"/>
                <a:ea typeface="+mn-ea"/>
                <a:cs typeface="+mn-cs"/>
              </a:rPr>
              <a:t>Filter box - Type </a:t>
            </a:r>
            <a:r>
              <a:rPr lang="en-US" sz="1000" b="0" i="0" kern="1200" dirty="0" smtClean="0">
                <a:solidFill>
                  <a:schemeClr val="tx1"/>
                </a:solidFill>
                <a:effectLst/>
                <a:latin typeface="Arial" charset="0"/>
                <a:ea typeface="+mn-ea"/>
                <a:cs typeface="+mn-cs"/>
              </a:rPr>
              <a:t>the beginning characters of a node name. As you type, the filter hides every node in the tree except the nodes whose names or codes begin with the characters you typed. The code is the portion at the end of the label enclosed in square brackets. Note that the filtered tree also shows the parent nodes of each matching item, to help identify its location in the product model. Click the adjacent </a:t>
            </a:r>
            <a:r>
              <a:rPr lang="en-US" sz="1000" b="1" i="0" kern="1200" dirty="0" smtClean="0">
                <a:solidFill>
                  <a:schemeClr val="tx1"/>
                </a:solidFill>
                <a:effectLst/>
                <a:latin typeface="Arial" charset="0"/>
                <a:ea typeface="+mn-ea"/>
                <a:cs typeface="+mn-cs"/>
              </a:rPr>
              <a:t>X</a:t>
            </a:r>
            <a:r>
              <a:rPr lang="en-US" sz="1000" b="0" i="0" kern="1200" dirty="0" smtClean="0">
                <a:solidFill>
                  <a:schemeClr val="tx1"/>
                </a:solidFill>
                <a:effectLst/>
                <a:latin typeface="Arial" charset="0"/>
                <a:ea typeface="+mn-ea"/>
                <a:cs typeface="+mn-cs"/>
              </a:rPr>
              <a:t> to clear the filter and restore all nodes to the tree.</a:t>
            </a:r>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36E5C183-8825-4A18-95B3-A5DC193387DE}" type="slidenum">
              <a:rPr lang="en-US" altLang="en-US" smtClean="0"/>
              <a:pPr>
                <a:defRPr/>
              </a:pPr>
              <a:t>17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Product Designer - </a:t>
            </a:r>
            <a:fld id="{9B651C72-6C7D-43A5-A325-BAAE922A2DED}" type="slidenum">
              <a:rPr lang="en-US" altLang="en-US"/>
              <a:pPr>
                <a:defRPr/>
              </a:pPr>
              <a:t>18</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a:t>	</a:t>
            </a:r>
            <a:endParaRPr lang="en-US" dirty="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Users select a workspace when creating a change list to identify the PolicyCenter instance to which their changes are to be committed.</a:t>
            </a:r>
          </a:p>
          <a:p>
            <a:pPr fontAlgn="base"/>
            <a:r>
              <a:rPr lang="en-US" sz="1000" b="0" i="0" kern="1200" dirty="0" smtClean="0">
                <a:solidFill>
                  <a:schemeClr val="tx1"/>
                </a:solidFill>
                <a:effectLst/>
                <a:latin typeface="Arial" charset="0"/>
                <a:ea typeface="+mn-ea"/>
                <a:cs typeface="+mn-cs"/>
              </a:rPr>
              <a:t>When running as single-user instance, Product Designer has a preconfigured workspace named </a:t>
            </a:r>
            <a:r>
              <a:rPr lang="en-US" sz="1000" b="1" i="0" kern="1200" dirty="0" smtClean="0">
                <a:solidFill>
                  <a:schemeClr val="tx1"/>
                </a:solidFill>
                <a:effectLst/>
                <a:latin typeface="Arial" charset="0"/>
                <a:ea typeface="+mn-ea"/>
                <a:cs typeface="+mn-cs"/>
              </a:rPr>
              <a:t>Default workspace</a:t>
            </a:r>
            <a:r>
              <a:rPr lang="en-US" sz="1000" b="0" i="0" kern="1200" dirty="0" smtClean="0">
                <a:solidFill>
                  <a:schemeClr val="tx1"/>
                </a:solidFill>
                <a:effectLst/>
                <a:latin typeface="Arial" charset="0"/>
                <a:ea typeface="+mn-ea"/>
                <a:cs typeface="+mn-cs"/>
              </a:rPr>
              <a:t> that uses the PolicyCenter instance in which it resides. If needed, you can define additional workspaces that point to other PolicyCenter instances.</a:t>
            </a:r>
          </a:p>
          <a:p>
            <a:pPr fontAlgn="base"/>
            <a:r>
              <a:rPr lang="en-US" sz="1000" b="0" i="0" kern="1200" dirty="0" smtClean="0">
                <a:solidFill>
                  <a:schemeClr val="tx1"/>
                </a:solidFill>
                <a:effectLst/>
                <a:latin typeface="Arial" charset="0"/>
                <a:ea typeface="+mn-ea"/>
                <a:cs typeface="+mn-cs"/>
              </a:rPr>
              <a:t>When installed as a multi-user instance, you must define at least one workspace before anyone can use Product Designer. You define this initial workspace by running Product Designer. You are prompted to define a workspace as soon as you log in. As with a single-user instance, you also can define additional workspaces as needed.</a:t>
            </a:r>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Only users who are designated as Administrators can edit</a:t>
            </a:r>
            <a:r>
              <a:rPr lang="en-US" baseline="0" dirty="0" smtClean="0"/>
              <a:t> </a:t>
            </a:r>
            <a:r>
              <a:rPr lang="en-US" dirty="0" smtClean="0"/>
              <a:t>workspaces. </a:t>
            </a:r>
          </a:p>
          <a:p>
            <a:pPr fontAlgn="base"/>
            <a:r>
              <a:rPr lang="en-US" sz="1000" b="1" i="0" kern="1200" dirty="0" smtClean="0">
                <a:solidFill>
                  <a:schemeClr val="tx1"/>
                </a:solidFill>
                <a:effectLst/>
                <a:latin typeface="Arial" charset="0"/>
                <a:ea typeface="+mn-ea"/>
                <a:cs typeface="+mn-cs"/>
              </a:rPr>
              <a:t>Version Control System </a:t>
            </a:r>
            <a:r>
              <a:rPr lang="en-US" sz="1000" b="0" i="0" kern="1200" dirty="0" smtClean="0">
                <a:solidFill>
                  <a:schemeClr val="tx1"/>
                </a:solidFill>
                <a:effectLst/>
                <a:latin typeface="Arial" charset="0"/>
                <a:ea typeface="+mn-ea"/>
                <a:cs typeface="+mn-cs"/>
              </a:rPr>
              <a:t>column</a:t>
            </a:r>
          </a:p>
          <a:p>
            <a:pPr fontAlgn="base"/>
            <a:r>
              <a:rPr lang="en-US" sz="1000" b="0" i="0" kern="1200" dirty="0" smtClean="0">
                <a:solidFill>
                  <a:schemeClr val="tx1"/>
                </a:solidFill>
                <a:effectLst/>
                <a:latin typeface="Arial" charset="0"/>
                <a:ea typeface="+mn-ea"/>
                <a:cs typeface="+mn-cs"/>
              </a:rPr>
              <a:t>Name of version control system, one of:</a:t>
            </a:r>
          </a:p>
          <a:p>
            <a:pPr fontAlgn="base"/>
            <a:r>
              <a:rPr lang="en-US" sz="1000" b="1" i="0" kern="1200" dirty="0" smtClean="0">
                <a:solidFill>
                  <a:schemeClr val="tx1"/>
                </a:solidFill>
                <a:effectLst/>
                <a:latin typeface="Arial" charset="0"/>
                <a:ea typeface="+mn-ea"/>
                <a:cs typeface="+mn-cs"/>
              </a:rPr>
              <a:t>None</a:t>
            </a:r>
            <a:r>
              <a:rPr lang="en-US" sz="1000" b="0" i="0" kern="1200" dirty="0" smtClean="0">
                <a:solidFill>
                  <a:schemeClr val="tx1"/>
                </a:solidFill>
                <a:effectLst/>
                <a:latin typeface="Arial" charset="0"/>
                <a:ea typeface="+mn-ea"/>
                <a:cs typeface="+mn-cs"/>
              </a:rPr>
              <a:t> – No version control system is configured.</a:t>
            </a:r>
          </a:p>
          <a:p>
            <a:pPr fontAlgn="base"/>
            <a:r>
              <a:rPr lang="en-US" sz="1000" b="1" i="0" kern="1200" dirty="0" smtClean="0">
                <a:solidFill>
                  <a:schemeClr val="tx1"/>
                </a:solidFill>
                <a:effectLst/>
                <a:latin typeface="Arial" charset="0"/>
                <a:ea typeface="+mn-ea"/>
                <a:cs typeface="+mn-cs"/>
              </a:rPr>
              <a:t>Perforce</a:t>
            </a:r>
            <a:r>
              <a:rPr lang="en-US" sz="1000" b="0" i="0" kern="1200" dirty="0" smtClean="0">
                <a:solidFill>
                  <a:schemeClr val="tx1"/>
                </a:solidFill>
                <a:effectLst/>
                <a:latin typeface="Arial" charset="0"/>
                <a:ea typeface="+mn-ea"/>
                <a:cs typeface="+mn-cs"/>
              </a:rPr>
              <a:t> – Perforce version control is configured.</a:t>
            </a:r>
          </a:p>
          <a:p>
            <a:pPr fontAlgn="base"/>
            <a:r>
              <a:rPr lang="en-US" sz="1000" b="1" i="0" kern="1200" dirty="0" smtClean="0">
                <a:solidFill>
                  <a:schemeClr val="tx1"/>
                </a:solidFill>
                <a:effectLst/>
                <a:latin typeface="Arial" charset="0"/>
                <a:ea typeface="+mn-ea"/>
                <a:cs typeface="+mn-cs"/>
              </a:rPr>
              <a:t>Note</a:t>
            </a:r>
            <a:r>
              <a:rPr lang="en-US" sz="1000" b="0" i="0" kern="1200" dirty="0" smtClean="0">
                <a:solidFill>
                  <a:schemeClr val="tx1"/>
                </a:solidFill>
                <a:effectLst/>
                <a:latin typeface="Arial" charset="0"/>
                <a:ea typeface="+mn-ea"/>
                <a:cs typeface="+mn-cs"/>
              </a:rPr>
              <a:t>   Product Designer interacts directly with Perforce version management software to check out product configuration files, which you then must check in manually. You can use a different version control system by manually checking out files as needed prior to changing them. For</a:t>
            </a:r>
            <a:r>
              <a:rPr lang="en-US" sz="1000" b="0" i="0" kern="1200" baseline="0" dirty="0" smtClean="0">
                <a:solidFill>
                  <a:schemeClr val="tx1"/>
                </a:solidFill>
                <a:effectLst/>
                <a:latin typeface="Arial" charset="0"/>
                <a:ea typeface="+mn-ea"/>
                <a:cs typeface="+mn-cs"/>
              </a:rPr>
              <a:t> details on using a version control system such as Perforce with Product Designer refer to the </a:t>
            </a:r>
            <a:r>
              <a:rPr lang="en-US" sz="1000" b="0" i="1" kern="1200" baseline="0" dirty="0" smtClean="0">
                <a:solidFill>
                  <a:schemeClr val="tx1"/>
                </a:solidFill>
                <a:effectLst/>
                <a:latin typeface="Arial" charset="0"/>
                <a:ea typeface="+mn-ea"/>
                <a:cs typeface="+mn-cs"/>
              </a:rPr>
              <a:t>Product Designer Guide</a:t>
            </a:r>
            <a:r>
              <a:rPr lang="en-US" sz="1000" b="0" i="0" kern="1200" baseline="0" dirty="0" smtClean="0">
                <a:solidFill>
                  <a:schemeClr val="tx1"/>
                </a:solidFill>
                <a:effectLst/>
                <a:latin typeface="Arial" charset="0"/>
                <a:ea typeface="+mn-ea"/>
                <a:cs typeface="+mn-cs"/>
              </a:rPr>
              <a:t>.</a:t>
            </a:r>
            <a:endParaRPr lang="en-US" sz="10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pPr fontAlgn="base"/>
            <a:endParaRPr lang="en-US" sz="1000" b="0" i="0" kern="1200" dirty="0" smtClean="0">
              <a:solidFill>
                <a:schemeClr val="tx1"/>
              </a:solidFill>
              <a:effectLst/>
              <a:latin typeface="Arial" charset="0"/>
              <a:ea typeface="+mn-ea"/>
              <a:cs typeface="+mn-cs"/>
            </a:endParaRPr>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4E343760-449B-4D77-92F8-4A36B23D3A2C}" type="slidenum">
              <a:rPr lang="en-US" altLang="en-US"/>
              <a:pPr>
                <a:defRPr/>
              </a:pPr>
              <a:t>19</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smtClean="0"/>
              <a:t>	 Product Designer - </a:t>
            </a:r>
            <a:fld id="{24DEE761-E3D8-4D9E-BFE3-77AAE650B0EF}" type="slidenum">
              <a:rPr lang="en-US" altLang="en-US" smtClean="0"/>
              <a:pPr>
                <a:defRPr/>
              </a:pPr>
              <a:t>2</a:t>
            </a:fld>
            <a:endParaRPr lang="en-US" altLang="en-US" smtClean="0"/>
          </a:p>
        </p:txBody>
      </p:sp>
      <p:sp>
        <p:nvSpPr>
          <p:cNvPr id="21507"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An administrator user can create workspaces too in addition to adding or deleting change lists. In case of a single user system, </a:t>
            </a:r>
            <a:r>
              <a:rPr lang="en-US" dirty="0" smtClean="0"/>
              <a:t>the user is essentially the administrator. </a:t>
            </a:r>
          </a:p>
          <a:p>
            <a:r>
              <a:rPr lang="en-US" dirty="0" smtClean="0"/>
              <a:t>You can click on user name to edit the user settings such as user name, full name, user interface language, and region format.</a:t>
            </a:r>
          </a:p>
          <a:p>
            <a:r>
              <a:rPr lang="en-US" dirty="0" smtClean="0"/>
              <a:t>Users cannot add other users, but administrators can. Users can edit their own user settings, administrators can edit everyone’s.</a:t>
            </a:r>
          </a:p>
          <a:p>
            <a:r>
              <a:rPr lang="en-US" sz="1000" b="1" i="0" kern="1200" dirty="0" smtClean="0">
                <a:solidFill>
                  <a:schemeClr val="tx1"/>
                </a:solidFill>
                <a:effectLst/>
                <a:latin typeface="Arial" charset="0"/>
                <a:ea typeface="+mn-ea"/>
                <a:cs typeface="+mn-cs"/>
              </a:rPr>
              <a:t>Note:</a:t>
            </a:r>
            <a:r>
              <a:rPr lang="en-US" sz="1000" b="0" i="0" kern="1200" dirty="0" smtClean="0">
                <a:solidFill>
                  <a:schemeClr val="tx1"/>
                </a:solidFill>
                <a:effectLst/>
                <a:latin typeface="Arial" charset="0"/>
                <a:ea typeface="+mn-ea"/>
                <a:cs typeface="+mn-cs"/>
              </a:rPr>
              <a:t> This setting affects Product Designer administration only. It has no effect on PolicyCenter administration.</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146D92BB-CB9A-441F-BDA7-52685F9E944B}" type="slidenum">
              <a:rPr lang="en-US" altLang="en-US"/>
              <a:pPr>
                <a:defRPr/>
              </a:pPr>
              <a:t>20</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fontAlgn="t">
              <a:defRPr/>
            </a:pPr>
            <a:r>
              <a:rPr lang="en-US" b="1" dirty="0" smtClean="0"/>
              <a:t>User menu</a:t>
            </a:r>
          </a:p>
          <a:p>
            <a:pPr marL="171450" indent="-171450" fontAlgn="t">
              <a:buFont typeface="Arial" pitchFamily="34" charset="0"/>
              <a:buChar char="•"/>
              <a:defRPr/>
            </a:pPr>
            <a:r>
              <a:rPr lang="en-US" dirty="0" smtClean="0"/>
              <a:t>User Settings - Displays the User Settings page where you can change your user name, full name, user interface language, and regional format. User can also change their passwords using this page.</a:t>
            </a:r>
          </a:p>
          <a:p>
            <a:pPr marL="171450" indent="-171450" fontAlgn="t">
              <a:buFont typeface="Arial" pitchFamily="34" charset="0"/>
              <a:buChar char="•"/>
              <a:defRPr/>
            </a:pPr>
            <a:r>
              <a:rPr lang="en-US" dirty="0" smtClean="0"/>
              <a:t>My Change lists - Displays the My Change Lists page where you can add and delete change lists see which of your change lists is active, and reassign change lists to other users.</a:t>
            </a:r>
          </a:p>
          <a:p>
            <a:pPr marL="171450" indent="-171450" fontAlgn="t">
              <a:buFont typeface="Arial" pitchFamily="34" charset="0"/>
              <a:buChar char="•"/>
              <a:defRPr/>
            </a:pPr>
            <a:r>
              <a:rPr lang="en-US" dirty="0" smtClean="0"/>
              <a:t>Log Out - Logs you out of Product Designer and displays the login screen.</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1ABD4AEE-3B7F-4FE4-9CF3-101A5266F69D}" type="slidenum">
              <a:rPr lang="en-US" altLang="en-US"/>
              <a:pPr>
                <a:defRPr/>
              </a:pPr>
              <a:t>21</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When you click on Synchronize Product Model it displays the Synchronize Product Model dialog box, enabling you to deploy your committed product model changes to a PolicyCenter server that is running in development mode.</a:t>
            </a:r>
          </a:p>
          <a:p>
            <a:r>
              <a:rPr lang="en-US" dirty="0" smtClean="0"/>
              <a:t>The Synchronize Product Model dialog box prompts you for a user name and password. You must supply the PolicyCenter user name and password of a user who belongs to a role with appropriate permission. </a:t>
            </a:r>
          </a:p>
          <a:p>
            <a:r>
              <a:rPr lang="en-US" dirty="0" smtClean="0"/>
              <a:t>A “Synchronization Successful” message is displayed if the synchronization is successful. During this process, it also performs all of the verification checks. If there is an error, Product Designer displays these at the bottom of the screen. </a:t>
            </a:r>
          </a:p>
          <a:p>
            <a:r>
              <a:rPr lang="en-US" dirty="0" smtClean="0"/>
              <a:t>A user must have administration privileges in PolicyCenter to perform this task.</a:t>
            </a:r>
          </a:p>
          <a:p>
            <a:r>
              <a:rPr lang="en-US" dirty="0" smtClean="0"/>
              <a:t>Alternatively, you can set PolicyCenter login information under Workspaces </a:t>
            </a:r>
            <a:r>
              <a:rPr lang="en-US" dirty="0" smtClean="0">
                <a:sym typeface="Wingdings" pitchFamily="2" charset="2"/>
              </a:rPr>
              <a:t> PolicyCenter page. If you set the login information there, then the above dialog to enter login information will not appear. And the you will see the Synchronization Successful or error message at the end.</a:t>
            </a:r>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38EE23D2-D69A-4777-BC88-0738F2FC7153}" type="slidenum">
              <a:rPr lang="en-US" altLang="en-US"/>
              <a:pPr>
                <a:defRPr/>
              </a:pPr>
              <a:t>22</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Product Designer - </a:t>
            </a:r>
            <a:fld id="{9B651C72-6C7D-43A5-A325-BAAE922A2DED}" type="slidenum">
              <a:rPr lang="en-US" altLang="en-US"/>
              <a:pPr>
                <a:defRPr/>
              </a:pPr>
              <a:t>23</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a:t>	</a:t>
            </a:r>
            <a:endParaRPr lang="en-US" dirty="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Before you can make any changes in Product Designer, you must create a change list. You can add any number of change lists. The changes in each change list are independent from each other. </a:t>
            </a:r>
          </a:p>
          <a:p>
            <a:r>
              <a:rPr lang="en-US" dirty="0" smtClean="0"/>
              <a:t>For example, a Business Analyst might be adding a new line of business in the Crime LOB change list. Another change might be in the BOP Platinum Offering change list, where they were told to make changes to this offering for a certain class of customers. Or Modify PA </a:t>
            </a:r>
            <a:r>
              <a:rPr lang="en-US" dirty="0" err="1" smtClean="0"/>
              <a:t>Qual</a:t>
            </a:r>
            <a:r>
              <a:rPr lang="en-US" dirty="0" smtClean="0"/>
              <a:t> Questions, where the company wants to change the qualification questions that they ask new personal auto customers. </a:t>
            </a:r>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F9B6F21F-468C-4A2F-BD23-E91A278A3537}" type="slidenum">
              <a:rPr lang="en-US" altLang="en-US"/>
              <a:pPr>
                <a:defRPr/>
              </a:pPr>
              <a:t>24</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multiple change lists, and then select the active change list from among them. The active change list is the one you are using now. All changes you make become part of the active change list. Using multiple change lists enables you to group your changes into separate sets and independently commit each change list at the appropriate time. </a:t>
            </a:r>
          </a:p>
          <a:p>
            <a:r>
              <a:rPr lang="en-US" sz="1000" b="0" i="0" kern="1200" dirty="0" smtClean="0">
                <a:solidFill>
                  <a:schemeClr val="tx1"/>
                </a:solidFill>
                <a:effectLst/>
                <a:latin typeface="Arial" charset="0"/>
                <a:ea typeface="+mn-ea"/>
                <a:cs typeface="+mn-cs"/>
              </a:rPr>
              <a:t>Unless you assign it to another user, each change list and the changes it contains belong to you. Other users have their own change lists. A change list remains under your control unless you reassign it to another Product Designer user.</a:t>
            </a:r>
          </a:p>
          <a:p>
            <a:r>
              <a:rPr lang="en-US" sz="1000" b="1" i="0" kern="1200" dirty="0" smtClean="0">
                <a:solidFill>
                  <a:schemeClr val="tx1"/>
                </a:solidFill>
                <a:effectLst/>
                <a:latin typeface="Arial" charset="0"/>
                <a:ea typeface="+mn-ea"/>
                <a:cs typeface="+mn-cs"/>
              </a:rPr>
              <a:t>Note: </a:t>
            </a:r>
            <a:r>
              <a:rPr lang="en-US" sz="1000" b="0" i="0" kern="1200" dirty="0" smtClean="0">
                <a:solidFill>
                  <a:schemeClr val="tx1"/>
                </a:solidFill>
                <a:effectLst/>
                <a:latin typeface="Arial" charset="0"/>
                <a:ea typeface="+mn-ea"/>
                <a:cs typeface="+mn-cs"/>
              </a:rPr>
              <a:t>If you have multiple change lists, the changes in each of your change lists are completely separate from one another. Until you commit them, the changes you make in one change list do not appear in your other change lists. Therefore, if you create a new change list, its state matches the state of the PolicyCenter instance as of the previous commit operation.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Product Designer - </a:t>
            </a:r>
            <a:fld id="{E7872CEF-AECC-43B9-B250-A951E9D277DF}" type="slidenum">
              <a:rPr lang="en-US" altLang="en-US" smtClean="0"/>
              <a:pPr>
                <a:defRPr/>
              </a:pPr>
              <a:t>25</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485201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FE5B0F79-39AD-4824-AC3B-B3F3383E4280}" type="slidenum">
              <a:rPr lang="en-US" altLang="en-US"/>
              <a:pPr>
                <a:defRPr/>
              </a:pPr>
              <a:t>26</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Product Designer - </a:t>
            </a:r>
            <a:fld id="{E7872CEF-AECC-43B9-B250-A951E9D277DF}" type="slidenum">
              <a:rPr lang="en-US" altLang="en-US" smtClean="0"/>
              <a:pPr>
                <a:defRPr/>
              </a:pPr>
              <a:t>27</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781996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To synchronize the Product Model from Product Designer, select Options</a:t>
            </a:r>
            <a:r>
              <a:rPr lang="en-US" baseline="0" dirty="0" smtClean="0"/>
              <a:t> menu </a:t>
            </a:r>
            <a:r>
              <a:rPr lang="en-US" dirty="0" smtClean="0"/>
              <a:t>-&gt; Synchronize Product Model.</a:t>
            </a:r>
          </a:p>
          <a:p>
            <a:pPr eaLnBrk="1" hangingPunct="1"/>
            <a:r>
              <a:rPr lang="en-US" dirty="0" smtClean="0"/>
              <a:t>Synchronizing the Product Model temporarily puts the server in maintenance mode and syncs the Product Designer data to the app-server data. During this process, it also performs all of the validations. If there is an error, Product Designer displays these in the top of the page you are working in or in the Changes Panel. </a:t>
            </a:r>
          </a:p>
          <a:p>
            <a:pPr eaLnBrk="1" hangingPunct="1"/>
            <a:r>
              <a:rPr lang="en-US" dirty="0" smtClean="0"/>
              <a:t>During this time, users cannot access the server. User must be connected to the server to synchronize the product model. </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Product Designer - </a:t>
            </a:r>
            <a:fld id="{E7872CEF-AECC-43B9-B250-A951E9D277DF}" type="slidenum">
              <a:rPr lang="en-US" altLang="en-US" smtClean="0"/>
              <a:pPr>
                <a:defRPr/>
              </a:pPr>
              <a:t>28</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28107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b="0" i="0" kern="1200" dirty="0" smtClean="0">
                <a:solidFill>
                  <a:schemeClr val="tx1"/>
                </a:solidFill>
                <a:effectLst/>
                <a:latin typeface="Arial" charset="0"/>
                <a:ea typeface="+mn-ea"/>
                <a:cs typeface="+mn-cs"/>
              </a:rPr>
              <a:t>Finally, when you select Commit, Product Designer performs validation of all changes in your active change list and proceeds only if it does not detect any validation errors. Your commit operation is blocked until you resolve all errors in the change list.</a:t>
            </a:r>
            <a:endParaRPr lang="en-US" dirty="0" smtClean="0"/>
          </a:p>
          <a:p>
            <a:r>
              <a:rPr lang="en-US" dirty="0" smtClean="0"/>
              <a:t>Committing your changes means copying them to the application’s configuration files on the PolicyCenter server. Because your changes are in a change list, you can safely make changes and then later choose to commit or not commit some or all of those changes. </a:t>
            </a:r>
          </a:p>
          <a:p>
            <a:r>
              <a:rPr lang="en-US" dirty="0" smtClean="0"/>
              <a:t>You can commit, revert, or validate all change lists. It is a good practice to validate all change lists before committing.</a:t>
            </a:r>
          </a:p>
          <a:p>
            <a:r>
              <a:rPr lang="en-US" dirty="0" smtClean="0"/>
              <a:t>The only way you can rollback a commit is to use source control, which is not managed within Product Designer. </a:t>
            </a:r>
          </a:p>
          <a:p>
            <a:pPr fontAlgn="base"/>
            <a:r>
              <a:rPr lang="en-US" sz="1000" b="1" i="0" kern="1200" dirty="0" smtClean="0">
                <a:solidFill>
                  <a:schemeClr val="tx1"/>
                </a:solidFill>
                <a:effectLst/>
                <a:latin typeface="Arial" charset="0"/>
                <a:ea typeface="+mn-ea"/>
                <a:cs typeface="+mn-cs"/>
              </a:rPr>
              <a:t>Column	Description</a:t>
            </a:r>
          </a:p>
          <a:p>
            <a:pPr fontAlgn="base"/>
            <a:r>
              <a:rPr lang="en-US" sz="1000" b="1" i="0" kern="1200" dirty="0" smtClean="0">
                <a:solidFill>
                  <a:schemeClr val="tx1"/>
                </a:solidFill>
                <a:effectLst/>
                <a:latin typeface="Arial" charset="0"/>
                <a:ea typeface="+mn-ea"/>
                <a:cs typeface="+mn-cs"/>
              </a:rPr>
              <a:t>Location	</a:t>
            </a:r>
            <a:r>
              <a:rPr lang="en-US" sz="1000" b="0" i="0" kern="1200" dirty="0" smtClean="0">
                <a:solidFill>
                  <a:schemeClr val="tx1"/>
                </a:solidFill>
                <a:effectLst/>
                <a:latin typeface="Arial" charset="0"/>
                <a:ea typeface="+mn-ea"/>
                <a:cs typeface="+mn-cs"/>
              </a:rPr>
              <a:t>Location of the changed object. Click this name to jump to the object so that you can examine the change.</a:t>
            </a:r>
          </a:p>
          <a:p>
            <a:pPr fontAlgn="base"/>
            <a:r>
              <a:rPr lang="en-US" sz="1000" b="1" i="0" kern="1200" dirty="0" smtClean="0">
                <a:solidFill>
                  <a:schemeClr val="tx1"/>
                </a:solidFill>
                <a:effectLst/>
                <a:latin typeface="Arial" charset="0"/>
                <a:ea typeface="+mn-ea"/>
                <a:cs typeface="+mn-cs"/>
              </a:rPr>
              <a:t>Context	</a:t>
            </a:r>
            <a:r>
              <a:rPr lang="en-US" sz="1000" b="0" i="0" kern="1200" dirty="0" smtClean="0">
                <a:solidFill>
                  <a:schemeClr val="tx1"/>
                </a:solidFill>
                <a:effectLst/>
                <a:latin typeface="Arial" charset="0"/>
                <a:ea typeface="+mn-ea"/>
                <a:cs typeface="+mn-cs"/>
              </a:rPr>
              <a:t>Description or type of changed object.</a:t>
            </a:r>
          </a:p>
          <a:p>
            <a:pPr fontAlgn="base"/>
            <a:r>
              <a:rPr lang="en-US" sz="1000" b="1" i="0" kern="1200" dirty="0" smtClean="0">
                <a:solidFill>
                  <a:schemeClr val="tx1"/>
                </a:solidFill>
                <a:effectLst/>
                <a:latin typeface="Arial" charset="0"/>
                <a:ea typeface="+mn-ea"/>
                <a:cs typeface="+mn-cs"/>
              </a:rPr>
              <a:t>Change	</a:t>
            </a:r>
            <a:r>
              <a:rPr lang="en-US" sz="1000" b="0" i="0" kern="1200" dirty="0" smtClean="0">
                <a:solidFill>
                  <a:schemeClr val="tx1"/>
                </a:solidFill>
                <a:effectLst/>
                <a:latin typeface="Arial" charset="0"/>
                <a:ea typeface="+mn-ea"/>
                <a:cs typeface="+mn-cs"/>
              </a:rPr>
              <a:t>Type of change, for example, edited, added, deleted.</a:t>
            </a:r>
          </a:p>
          <a:p>
            <a:pPr fontAlgn="base"/>
            <a:r>
              <a:rPr lang="en-US" sz="1000" b="1" i="0" kern="1200" dirty="0" smtClean="0">
                <a:solidFill>
                  <a:schemeClr val="tx1"/>
                </a:solidFill>
                <a:effectLst/>
                <a:latin typeface="Arial" charset="0"/>
                <a:ea typeface="+mn-ea"/>
                <a:cs typeface="+mn-cs"/>
              </a:rPr>
              <a:t>When	</a:t>
            </a:r>
            <a:r>
              <a:rPr lang="en-US" sz="1000" b="0" i="0" kern="1200" dirty="0" smtClean="0">
                <a:solidFill>
                  <a:schemeClr val="tx1"/>
                </a:solidFill>
                <a:effectLst/>
                <a:latin typeface="Arial" charset="0"/>
                <a:ea typeface="+mn-ea"/>
                <a:cs typeface="+mn-cs"/>
              </a:rPr>
              <a:t>Date and time of the change.</a:t>
            </a:r>
          </a:p>
          <a:p>
            <a:pPr fontAlgn="base"/>
            <a:r>
              <a:rPr lang="en-US" sz="1000" b="1" i="0" kern="1200" dirty="0" smtClean="0">
                <a:solidFill>
                  <a:schemeClr val="tx1"/>
                </a:solidFill>
                <a:effectLst/>
                <a:latin typeface="Arial" charset="0"/>
                <a:ea typeface="+mn-ea"/>
                <a:cs typeface="+mn-cs"/>
              </a:rPr>
              <a:t>Revert	</a:t>
            </a:r>
            <a:r>
              <a:rPr lang="en-US" sz="1000" b="0" i="0" kern="1200" dirty="0" smtClean="0">
                <a:solidFill>
                  <a:schemeClr val="tx1"/>
                </a:solidFill>
                <a:effectLst/>
                <a:latin typeface="Arial" charset="0"/>
                <a:ea typeface="+mn-ea"/>
                <a:cs typeface="+mn-cs"/>
              </a:rPr>
              <a:t>Click Revert  icon to revert the single change described in this row. Reverting a change removes it from the change list.</a:t>
            </a:r>
          </a:p>
          <a:p>
            <a:r>
              <a:rPr lang="en-US" sz="1000" b="1" i="0" kern="1200" dirty="0" smtClean="0">
                <a:solidFill>
                  <a:schemeClr val="tx1"/>
                </a:solidFill>
                <a:effectLst/>
                <a:latin typeface="Arial" charset="0"/>
                <a:ea typeface="+mn-ea"/>
                <a:cs typeface="+mn-cs"/>
              </a:rPr>
              <a:t>Note: </a:t>
            </a:r>
            <a:r>
              <a:rPr lang="en-US" sz="1000" b="0" i="0" kern="1200" dirty="0" smtClean="0">
                <a:solidFill>
                  <a:schemeClr val="tx1"/>
                </a:solidFill>
                <a:effectLst/>
                <a:latin typeface="Arial" charset="0"/>
                <a:ea typeface="+mn-ea"/>
                <a:cs typeface="+mn-cs"/>
              </a:rPr>
              <a:t>Product Designer commits changes in a logical order determined by the software. It does not commit changes in change list order, nor is it possible to influence the commit order of a single change list. If you need to control the order of changes, make your changes in separate change lists and commit the change lists in the required order.</a:t>
            </a:r>
            <a:r>
              <a:rPr lang="en-US" dirty="0" smtClean="0"/>
              <a:t/>
            </a:r>
            <a:br>
              <a:rPr lang="en-US" dirty="0" smtClean="0"/>
            </a:br>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593B5305-D43E-4C70-AEF5-49A083FF2FBC}" type="slidenum">
              <a:rPr lang="en-US" altLang="en-US"/>
              <a:pPr>
                <a:defRPr/>
              </a:pPr>
              <a:t>29</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smtClean="0"/>
              <a:t>	 Product Designer - </a:t>
            </a:r>
            <a:fld id="{5D227FA0-E640-4D08-BA3E-E6BF6F2D2E78}" type="slidenum">
              <a:rPr lang="en-US" altLang="en-US" smtClean="0"/>
              <a:pPr>
                <a:defRPr/>
              </a:pPr>
              <a:t>3</a:t>
            </a:fld>
            <a:endParaRPr lang="en-US" altLang="en-US" smtClean="0"/>
          </a:p>
        </p:txBody>
      </p:sp>
      <p:sp>
        <p:nvSpPr>
          <p:cNvPr id="22531"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 sentence case for topics.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Assigning a change list to another user enables them to review your changes and perhaps make additional changes. They could then assign the change list back to you, enabling you to review their changes. When everyone is satisfied with the changes, you can commit them.</a:t>
            </a:r>
          </a:p>
          <a:p>
            <a:pPr>
              <a:defRPr/>
            </a:pPr>
            <a:r>
              <a:rPr lang="en-US" dirty="0" smtClean="0"/>
              <a:t>Unless you assign it to another user, each change list and the change it contains belong to you. Other users have their own change lists. Examples of when you might want to reassign a change list include: </a:t>
            </a:r>
          </a:p>
          <a:p>
            <a:pPr marL="171450" indent="-171450">
              <a:buFont typeface="Arial" pitchFamily="34" charset="0"/>
              <a:buChar char="•"/>
              <a:defRPr/>
            </a:pPr>
            <a:r>
              <a:rPr lang="en-US" dirty="0" smtClean="0"/>
              <a:t>You are sharing the project with another user, and now want the other user to review your changes or make additional changes. </a:t>
            </a:r>
          </a:p>
          <a:p>
            <a:pPr marL="171450" indent="-171450">
              <a:buFont typeface="Arial" pitchFamily="34" charset="0"/>
              <a:buChar char="•"/>
              <a:defRPr/>
            </a:pPr>
            <a:r>
              <a:rPr lang="en-US" dirty="0" smtClean="0"/>
              <a:t>You need a user with different skills or knowledge to complete the work you started. </a:t>
            </a:r>
          </a:p>
          <a:p>
            <a:pPr marL="171450" indent="-171450">
              <a:buFont typeface="Arial" pitchFamily="34" charset="0"/>
              <a:buChar char="•"/>
              <a:defRPr/>
            </a:pPr>
            <a:r>
              <a:rPr lang="en-US" dirty="0" smtClean="0"/>
              <a:t>You are busy and need to allow other users to do some of the work you started. </a:t>
            </a:r>
          </a:p>
          <a:p>
            <a:pPr marL="171450" indent="-171450">
              <a:buFont typeface="Arial" pitchFamily="34" charset="0"/>
              <a:buChar char="•"/>
              <a:defRPr/>
            </a:pPr>
            <a:r>
              <a:rPr lang="en-US" dirty="0" smtClean="0"/>
              <a:t>You are leaving the company and need to assign your work to other users.</a:t>
            </a:r>
          </a:p>
          <a:p>
            <a:pPr marL="171450" indent="-171450">
              <a:buFont typeface="Arial" pitchFamily="34" charset="0"/>
              <a:buChar char="•"/>
              <a:defRPr/>
            </a:pPr>
            <a:endParaRPr lang="en-US" dirty="0" smtClean="0"/>
          </a:p>
          <a:p>
            <a:pPr marL="171450" indent="-171450">
              <a:buFont typeface="Arial" pitchFamily="34" charset="0"/>
              <a:buChar char="•"/>
              <a:defRPr/>
            </a:pPr>
            <a:endParaRPr lang="en-US" dirty="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03088090-7C69-48E7-B97E-D225541D6D10}" type="slidenum">
              <a:rPr lang="en-US" altLang="en-US"/>
              <a:pPr>
                <a:defRPr/>
              </a:pPr>
              <a:t>31</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Product Designer - </a:t>
            </a:r>
            <a:fld id="{85F09D58-8DEF-4ED8-AE17-36341AB8A6BC}" type="slidenum">
              <a:rPr lang="en-US" altLang="en-US"/>
              <a:pPr>
                <a:defRPr/>
              </a:pPr>
              <a:t>32</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a:t>	</a:t>
            </a:r>
            <a:endParaRPr lang="en-US" dirty="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 sentence case for topics.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Introduction to Product Model Configuration - </a:t>
            </a:r>
            <a:fld id="{F2413346-D453-4C9D-BBAF-60181BF2E267}" type="slidenum">
              <a:rPr lang="en-US" altLang="en-US" sz="1200" b="0" smtClean="0">
                <a:solidFill>
                  <a:prstClr val="black"/>
                </a:solidFill>
              </a:rPr>
              <a:pPr eaLnBrk="1" hangingPunct="1">
                <a:buClr>
                  <a:prstClr val="black"/>
                </a:buClr>
              </a:pPr>
              <a:t>33</a:t>
            </a:fld>
            <a:endParaRPr lang="en-US" altLang="en-US" sz="1200" b="0" smtClean="0">
              <a:solidFill>
                <a:prstClr val="black"/>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System tables are used when there are cases that require additional metadata that a typelist cannot support. They are not really considered as one of the core entities for PolicyCenter. </a:t>
            </a:r>
          </a:p>
          <a:p>
            <a:pPr eaLnBrk="1" hangingPunct="1"/>
            <a:r>
              <a:rPr lang="en-US" sz="1000" b="0" i="0" kern="1200" dirty="0" smtClean="0">
                <a:solidFill>
                  <a:schemeClr val="tx1"/>
                </a:solidFill>
                <a:effectLst/>
                <a:latin typeface="Arial" charset="0"/>
                <a:ea typeface="+mn-ea"/>
                <a:cs typeface="+mn-cs"/>
              </a:rPr>
              <a:t>Access system tables in Studio if you are configuring new system tables. Access system tables in Product Designer, if you are adding, removing, or changing data in an existing system table.</a:t>
            </a:r>
            <a:endParaRPr lang="en-US" dirty="0" smtClean="0"/>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Introduction to Product Model Configuration - </a:t>
            </a:r>
            <a:fld id="{45840786-429B-4231-9B74-39CBDBE25A20}" type="slidenum">
              <a:rPr lang="en-US" altLang="en-US" sz="1200" b="0" smtClean="0">
                <a:solidFill>
                  <a:prstClr val="black"/>
                </a:solidFill>
              </a:rPr>
              <a:pPr eaLnBrk="1" hangingPunct="1">
                <a:buClr>
                  <a:prstClr val="black"/>
                </a:buClr>
              </a:pPr>
              <a:t>34</a:t>
            </a:fld>
            <a:endParaRPr lang="en-US" altLang="en-US" sz="1200" b="0" smtClean="0">
              <a:solidFill>
                <a:prstClr val="black"/>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Configuration users must add new system table XML file to the </a:t>
            </a:r>
            <a:r>
              <a:rPr lang="en-US" dirty="0" err="1" smtClean="0"/>
              <a:t>systables</a:t>
            </a:r>
            <a:r>
              <a:rPr lang="en-US" dirty="0" smtClean="0"/>
              <a:t> folder </a:t>
            </a:r>
            <a:r>
              <a:rPr lang="en-US" b="1" i="0" dirty="0" smtClean="0"/>
              <a:t>and</a:t>
            </a:r>
            <a:r>
              <a:rPr lang="en-US" i="1" dirty="0" smtClean="0"/>
              <a:t> </a:t>
            </a:r>
            <a:r>
              <a:rPr lang="en-US" dirty="0" smtClean="0"/>
              <a:t>include the name of the new system table XML file in systables.xml in conformance with the schema defined in systables.xsd. If they do not:</a:t>
            </a:r>
          </a:p>
          <a:p>
            <a:pPr eaLnBrk="1" hangingPunct="1"/>
            <a:r>
              <a:rPr lang="en-US" dirty="0" smtClean="0"/>
              <a:t>• Studio</a:t>
            </a:r>
            <a:r>
              <a:rPr lang="en-US" baseline="0" dirty="0" smtClean="0"/>
              <a:t> </a:t>
            </a:r>
            <a:r>
              <a:rPr lang="en-US" dirty="0" smtClean="0"/>
              <a:t>does not consider the file to be a resource.</a:t>
            </a:r>
          </a:p>
          <a:p>
            <a:pPr eaLnBrk="1" hangingPunct="1"/>
            <a:r>
              <a:rPr lang="en-US" dirty="0" smtClean="0"/>
              <a:t>• Studio</a:t>
            </a:r>
            <a:r>
              <a:rPr lang="en-US" baseline="0" dirty="0" smtClean="0"/>
              <a:t> </a:t>
            </a:r>
            <a:r>
              <a:rPr lang="en-US" dirty="0" smtClean="0"/>
              <a:t>does not load it into the database.</a:t>
            </a:r>
          </a:p>
          <a:p>
            <a:pPr eaLnBrk="1" hangingPunct="1"/>
            <a:r>
              <a:rPr lang="en-US" dirty="0" smtClean="0"/>
              <a:t>• Studio</a:t>
            </a:r>
            <a:r>
              <a:rPr lang="en-US" baseline="0" dirty="0" smtClean="0"/>
              <a:t> </a:t>
            </a:r>
            <a:r>
              <a:rPr lang="en-US" dirty="0" smtClean="0"/>
              <a:t>does not display the system table in the PolicyCenter interface.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Introduction to Product Model Configuration - </a:t>
            </a:r>
            <a:fld id="{295A5166-7D19-40C9-A0D6-FE353D9C594F}" type="slidenum">
              <a:rPr lang="en-US" altLang="en-US" sz="1200" b="0" smtClean="0">
                <a:solidFill>
                  <a:prstClr val="black"/>
                </a:solidFill>
              </a:rPr>
              <a:pPr eaLnBrk="1" hangingPunct="1">
                <a:buClr>
                  <a:prstClr val="black"/>
                </a:buClr>
              </a:pPr>
              <a:t>35</a:t>
            </a:fld>
            <a:endParaRPr lang="en-US" altLang="en-US" sz="1200" b="0" smtClean="0">
              <a:solidFill>
                <a:prstClr val="black"/>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Specify the order in which to load the </a:t>
            </a:r>
            <a:r>
              <a:rPr lang="en-US" dirty="0" err="1" smtClean="0"/>
              <a:t>systable</a:t>
            </a:r>
            <a:r>
              <a:rPr lang="en-US" dirty="0" smtClean="0"/>
              <a:t> files using the </a:t>
            </a:r>
            <a:r>
              <a:rPr lang="en-US" dirty="0" err="1" smtClean="0"/>
              <a:t>FileDefinition</a:t>
            </a:r>
            <a:r>
              <a:rPr lang="en-US" dirty="0" smtClean="0"/>
              <a:t> Priority attribute. </a:t>
            </a:r>
            <a:r>
              <a:rPr lang="en-US" i="1" dirty="0" smtClean="0"/>
              <a:t>As PolicyCenter</a:t>
            </a:r>
            <a:r>
              <a:rPr lang="en-US" i="1" baseline="0" dirty="0" smtClean="0"/>
              <a:t> </a:t>
            </a:r>
            <a:r>
              <a:rPr lang="en-US" i="1" dirty="0" smtClean="0"/>
              <a:t>loads the product model, it loads lower priority files before higher priority files. </a:t>
            </a:r>
            <a:r>
              <a:rPr lang="en-US" dirty="0" smtClean="0"/>
              <a:t>(</a:t>
            </a:r>
            <a:r>
              <a:rPr lang="en-US" i="0" dirty="0" smtClean="0"/>
              <a:t>PolicyCenter</a:t>
            </a:r>
            <a:r>
              <a:rPr lang="en-US" i="1" baseline="0" dirty="0" smtClean="0"/>
              <a:t> </a:t>
            </a:r>
            <a:r>
              <a:rPr lang="en-US" dirty="0" smtClean="0"/>
              <a:t>loads files with the same priority concurrently.) This is critical if there are dependencies between the system tables. For example, the line-specific class code system tables must be loaded prior to the industry codes system table. Therefore, Guidewire sets the priority for the class code files </a:t>
            </a:r>
            <a:r>
              <a:rPr lang="en-US" i="1" dirty="0" smtClean="0"/>
              <a:t>lower </a:t>
            </a:r>
            <a:r>
              <a:rPr lang="en-US" dirty="0" smtClean="0"/>
              <a:t>than priority value for the industry code file. For example, </a:t>
            </a:r>
          </a:p>
          <a:p>
            <a:pPr eaLnBrk="1" hangingPunct="1"/>
            <a:r>
              <a:rPr lang="en-US" i="1" dirty="0" smtClean="0"/>
              <a:t>class codes for </a:t>
            </a:r>
            <a:r>
              <a:rPr lang="en-US" i="1" dirty="0" err="1" smtClean="0"/>
              <a:t>gl</a:t>
            </a:r>
            <a:r>
              <a:rPr lang="en-US" dirty="0" smtClean="0"/>
              <a:t>, the priority is 1 and for </a:t>
            </a:r>
            <a:r>
              <a:rPr lang="en-US" dirty="0" err="1" smtClean="0"/>
              <a:t>industrycodes</a:t>
            </a:r>
            <a:r>
              <a:rPr lang="en-US" dirty="0" smtClean="0"/>
              <a:t> the priority is 2.</a:t>
            </a:r>
          </a:p>
          <a:p>
            <a:pPr eaLnBrk="1" hangingPunct="1"/>
            <a:r>
              <a:rPr lang="en-US" b="1" dirty="0" err="1" smtClean="0"/>
              <a:t>ExternallyManaged</a:t>
            </a:r>
            <a:r>
              <a:rPr lang="en-US" dirty="0" smtClean="0"/>
              <a:t>:</a:t>
            </a:r>
          </a:p>
          <a:p>
            <a:pPr fontAlgn="base"/>
            <a:r>
              <a:rPr lang="en-US" sz="1000" b="0" i="0" kern="1200" dirty="0" smtClean="0">
                <a:solidFill>
                  <a:schemeClr val="tx1"/>
                </a:solidFill>
                <a:effectLst/>
                <a:latin typeface="Arial" charset="0"/>
                <a:ea typeface="+mn-ea"/>
                <a:cs typeface="+mn-cs"/>
              </a:rPr>
              <a:t>Possible values of the </a:t>
            </a:r>
            <a:r>
              <a:rPr lang="en-US" sz="1000" b="0" i="0" kern="1200" dirty="0" err="1" smtClean="0">
                <a:solidFill>
                  <a:schemeClr val="tx1"/>
                </a:solidFill>
                <a:effectLst/>
                <a:latin typeface="Arial" charset="0"/>
                <a:ea typeface="+mn-ea"/>
                <a:cs typeface="+mn-cs"/>
              </a:rPr>
              <a:t>ExternallyManaged</a:t>
            </a:r>
            <a:r>
              <a:rPr lang="en-US" sz="1000" b="0" i="0" kern="1200" dirty="0" smtClean="0">
                <a:solidFill>
                  <a:schemeClr val="tx1"/>
                </a:solidFill>
                <a:effectLst/>
                <a:latin typeface="Arial" charset="0"/>
                <a:ea typeface="+mn-ea"/>
                <a:cs typeface="+mn-cs"/>
              </a:rPr>
              <a:t> attribute and their meanings are:</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true – You cannot view or edit the system table in Product Designer. You must use an external editor to view or make changes to the system table.</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false (or not-specified) – You can edit and manage the system table values in Product Designer.</a:t>
            </a:r>
          </a:p>
          <a:p>
            <a:pPr fontAlgn="base"/>
            <a:r>
              <a:rPr lang="en-US" sz="1000" b="0" i="0" kern="1200" dirty="0" smtClean="0">
                <a:solidFill>
                  <a:schemeClr val="tx1"/>
                </a:solidFill>
                <a:effectLst/>
                <a:latin typeface="Arial" charset="0"/>
                <a:ea typeface="+mn-ea"/>
                <a:cs typeface="+mn-cs"/>
              </a:rPr>
              <a:t>A typical use case for setting </a:t>
            </a:r>
            <a:r>
              <a:rPr lang="en-US" sz="1000" b="0" i="0" kern="1200" dirty="0" err="1" smtClean="0">
                <a:solidFill>
                  <a:schemeClr val="tx1"/>
                </a:solidFill>
                <a:effectLst/>
                <a:latin typeface="Arial" charset="0"/>
                <a:ea typeface="+mn-ea"/>
                <a:cs typeface="+mn-cs"/>
              </a:rPr>
              <a:t>ExternallyManaged</a:t>
            </a:r>
            <a:r>
              <a:rPr lang="en-US" sz="1000" b="0" i="0" kern="1200" dirty="0" smtClean="0">
                <a:solidFill>
                  <a:schemeClr val="tx1"/>
                </a:solidFill>
                <a:effectLst/>
                <a:latin typeface="Arial" charset="0"/>
                <a:ea typeface="+mn-ea"/>
                <a:cs typeface="+mn-cs"/>
              </a:rPr>
              <a:t> to true is when dealing with very large system tables. Very large system tables are not efficient to edit in Product Designer due to its page-at-a-time view of system table data.</a:t>
            </a:r>
          </a:p>
          <a:p>
            <a:pPr fontAlgn="base"/>
            <a:r>
              <a:rPr lang="en-US" sz="1000" b="0" i="0" kern="1200" dirty="0" smtClean="0">
                <a:solidFill>
                  <a:schemeClr val="tx1"/>
                </a:solidFill>
                <a:effectLst/>
                <a:latin typeface="Arial" charset="0"/>
                <a:ea typeface="+mn-ea"/>
                <a:cs typeface="+mn-cs"/>
              </a:rPr>
              <a:t>Territory codes provide an example use case. Territory codes are a way of encoding a given geographical location for the purpose of rating. Therefore, the territory code system table, territory_codes.xml, can become very large, containing as many as a million entities. If you find that editing this system table is not practical using Product Designer, set the </a:t>
            </a:r>
            <a:r>
              <a:rPr lang="en-US" sz="1000" b="0" i="0" kern="1200" dirty="0" err="1" smtClean="0">
                <a:solidFill>
                  <a:schemeClr val="tx1"/>
                </a:solidFill>
                <a:effectLst/>
                <a:latin typeface="Arial" charset="0"/>
                <a:ea typeface="+mn-ea"/>
                <a:cs typeface="+mn-cs"/>
              </a:rPr>
              <a:t>ExternallyManaged</a:t>
            </a:r>
            <a:r>
              <a:rPr lang="en-US" sz="1000" b="0" i="0" kern="1200" dirty="0" smtClean="0">
                <a:solidFill>
                  <a:schemeClr val="tx1"/>
                </a:solidFill>
                <a:effectLst/>
                <a:latin typeface="Arial" charset="0"/>
                <a:ea typeface="+mn-ea"/>
                <a:cs typeface="+mn-cs"/>
              </a:rPr>
              <a:t> attribute for the territory code system table to true, as follows:</a:t>
            </a:r>
          </a:p>
          <a:p>
            <a:pPr fontAlgn="base"/>
            <a:r>
              <a:rPr lang="en-US" dirty="0" smtClean="0"/>
              <a:t>&lt;</a:t>
            </a:r>
            <a:r>
              <a:rPr lang="en-US" dirty="0" err="1" smtClean="0"/>
              <a:t>FileDefinition</a:t>
            </a:r>
            <a:r>
              <a:rPr lang="en-US" dirty="0" smtClean="0"/>
              <a:t> Name="territory_codes.xml" Priority="0" </a:t>
            </a:r>
            <a:r>
              <a:rPr lang="en-US" b="1" dirty="0" err="1" smtClean="0">
                <a:effectLst/>
              </a:rPr>
              <a:t>ExternallyManaged</a:t>
            </a:r>
            <a:r>
              <a:rPr lang="en-US" b="1" dirty="0" smtClean="0">
                <a:effectLst/>
              </a:rPr>
              <a:t>="true"</a:t>
            </a:r>
            <a:r>
              <a:rPr lang="en-US" dirty="0" smtClean="0"/>
              <a:t>&gt;   </a:t>
            </a:r>
          </a:p>
          <a:p>
            <a:pPr fontAlgn="base"/>
            <a:r>
              <a:rPr lang="en-US" dirty="0" smtClean="0"/>
              <a:t> 	&lt;Entity Type="</a:t>
            </a:r>
            <a:r>
              <a:rPr lang="en-US" dirty="0" err="1" smtClean="0"/>
              <a:t>DB_Territory</a:t>
            </a:r>
            <a:r>
              <a:rPr lang="en-US" dirty="0" smtClean="0"/>
              <a:t>"/&gt;</a:t>
            </a:r>
          </a:p>
          <a:p>
            <a:pPr fontAlgn="base"/>
            <a:r>
              <a:rPr lang="en-US" dirty="0" smtClean="0"/>
              <a:t>&lt;/</a:t>
            </a:r>
            <a:r>
              <a:rPr lang="en-US" dirty="0" err="1" smtClean="0"/>
              <a:t>FileDefinition</a:t>
            </a:r>
            <a:r>
              <a:rPr lang="en-US" dirty="0" smtClean="0"/>
              <a:t>&gt;</a:t>
            </a:r>
            <a:r>
              <a:rPr lang="en-US" sz="1000" b="0" i="0" kern="1200" dirty="0" smtClean="0">
                <a:solidFill>
                  <a:schemeClr val="tx1"/>
                </a:solidFill>
                <a:effectLst/>
                <a:latin typeface="Arial" charset="0"/>
                <a:ea typeface="+mn-ea"/>
                <a:cs typeface="+mn-cs"/>
              </a:rPr>
              <a:t>Setting </a:t>
            </a:r>
            <a:r>
              <a:rPr lang="en-US" sz="1000" b="0" i="0" kern="1200" dirty="0" err="1" smtClean="0">
                <a:solidFill>
                  <a:schemeClr val="tx1"/>
                </a:solidFill>
                <a:effectLst/>
                <a:latin typeface="Arial" charset="0"/>
                <a:ea typeface="+mn-ea"/>
                <a:cs typeface="+mn-cs"/>
              </a:rPr>
              <a:t>ExternallyManaged</a:t>
            </a:r>
            <a:r>
              <a:rPr lang="en-US" sz="1000" b="0" i="0" kern="1200" dirty="0" smtClean="0">
                <a:solidFill>
                  <a:schemeClr val="tx1"/>
                </a:solidFill>
                <a:effectLst/>
                <a:latin typeface="Arial" charset="0"/>
                <a:ea typeface="+mn-ea"/>
                <a:cs typeface="+mn-cs"/>
              </a:rPr>
              <a:t> to true affects only the ability of Product Designer to load the system table for viewing and editing. It does not affect the way in which PolicyCenter loads the system table during system startup.</a:t>
            </a:r>
          </a:p>
          <a:p>
            <a:pPr eaLnBrk="1" hangingPunct="1"/>
            <a:endParaRPr lang="en-US"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Introduction to Product Model Configuration - </a:t>
            </a:r>
            <a:fld id="{240790FD-0A24-4C02-9B2C-2BAEBAF1FC0A}" type="slidenum">
              <a:rPr lang="en-US" altLang="en-US" sz="1200" b="0" smtClean="0">
                <a:solidFill>
                  <a:prstClr val="black"/>
                </a:solidFill>
              </a:rPr>
              <a:pPr eaLnBrk="1" hangingPunct="1">
                <a:buClr>
                  <a:prstClr val="black"/>
                </a:buClr>
              </a:pPr>
              <a:t>36</a:t>
            </a:fld>
            <a:endParaRPr lang="en-US" altLang="en-US" sz="1200" b="0" smtClean="0">
              <a:solidFill>
                <a:prstClr val="black"/>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Refer to the </a:t>
            </a:r>
            <a:r>
              <a:rPr lang="en-US" i="1" dirty="0" smtClean="0"/>
              <a:t>Product Model Guide </a:t>
            </a:r>
            <a:r>
              <a:rPr lang="en-US" dirty="0" smtClean="0"/>
              <a:t>for more details on system table configuration.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System tables are displayed in the Navigation Panel. Choose the table you want to edit. The table page displays all rows in the table. You can add, delete, revert or validate rows. Select row by clicking on it. </a:t>
            </a:r>
          </a:p>
          <a:p>
            <a:r>
              <a:rPr lang="en-US" smtClean="0"/>
              <a:t>You can edit rows in a system table in their own page or in the table page also by directly editing contents of row in that page.</a:t>
            </a:r>
          </a:p>
          <a:p>
            <a:endParaRPr lang="en-US"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07070B02-834A-4CEA-8D5E-272A28FA2FD4}" type="slidenum">
              <a:rPr lang="en-US" altLang="en-US" smtClean="0"/>
              <a:pPr>
                <a:defRPr/>
              </a:pPr>
              <a:t>37</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logic of committing and deploying changes to system tables is the same as deploying product model changes using the synchronize Product Model command.</a:t>
            </a:r>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BB32F005-116B-4DD3-8A97-E20D6DCBC618}" type="slidenum">
              <a:rPr lang="en-US" altLang="en-US" smtClean="0"/>
              <a:pPr>
                <a:defRPr/>
              </a:pPr>
              <a:t>38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Changes made to audit schedules are also added to the Changes Panel along with other changes in the change list. These changes are also committed and deployed to PolicyCenter in the same way as other changes to the product model.</a:t>
            </a:r>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F8CB367C-1ED7-4EFB-9679-85857169E6C6}" type="slidenum">
              <a:rPr lang="en-US" altLang="en-US" smtClean="0"/>
              <a:pPr>
                <a:defRPr/>
              </a:pPr>
              <a:t>39</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smtClean="0"/>
              <a:t>	 Product Designer - </a:t>
            </a:r>
            <a:fld id="{4E8D5EEE-7EF6-4448-BDB6-B8DCDF86327A}" type="slidenum">
              <a:rPr lang="en-US" altLang="en-US" smtClean="0"/>
              <a:pPr>
                <a:defRPr/>
              </a:pPr>
              <a:t>40</a:t>
            </a:fld>
            <a:endParaRPr lang="en-US" altLang="en-US" smtClean="0"/>
          </a:p>
        </p:txBody>
      </p:sp>
      <p:sp>
        <p:nvSpPr>
          <p:cNvPr id="24579"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Product Designer makes it easier for non-developers such as business analysts to configure the product model, system tables and audit schedules.</a:t>
            </a:r>
          </a:p>
          <a:p>
            <a:r>
              <a:rPr lang="en-US" dirty="0" smtClean="0"/>
              <a:t>Product Designer has been abbreviated as PD throughout this course.</a:t>
            </a:r>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62102495-22E4-4341-87E0-AC430790B8D7}" type="slidenum">
              <a:rPr lang="en-US" altLang="en-US" smtClean="0"/>
              <a:pPr>
                <a:defRPr/>
              </a:pPr>
              <a:t>4</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p:txBody>
          <a:bodyPr/>
          <a:lstStyle/>
          <a:p>
            <a:pPr>
              <a:defRPr/>
            </a:pPr>
            <a:r>
              <a:rPr lang="en-US" altLang="en-US" smtClean="0"/>
              <a:t>	 Product Designer - </a:t>
            </a:r>
            <a:fld id="{8640AD9B-FE23-41A8-8110-BA2E9625B3A6}" type="slidenum">
              <a:rPr lang="en-US" altLang="en-US" smtClean="0"/>
              <a:pPr>
                <a:defRPr/>
              </a:pPr>
              <a:t>41</a:t>
            </a:fld>
            <a:endParaRPr lang="en-US" altLang="en-US" smtClean="0"/>
          </a:p>
        </p:txBody>
      </p:sp>
      <p:sp>
        <p:nvSpPr>
          <p:cNvPr id="25603" name="SectionName"/>
          <p:cNvSpPr>
            <a:spLocks noGrp="1" noChangeArrowheads="1"/>
          </p:cNvSpPr>
          <p:nvPr>
            <p:ph type="hdr" sz="quarter"/>
          </p:nvPr>
        </p:nvSpPr>
        <p:spPr/>
        <p:txBody>
          <a:bodyPr/>
          <a:lstStyle/>
          <a:p>
            <a:pPr>
              <a:defRPr/>
            </a:pPr>
            <a:r>
              <a:rPr lang="en-US" altLang="en-US" dirty="0" smtClean="0"/>
              <a:t>	</a:t>
            </a:r>
            <a:endParaRPr lang="en-US" dirty="0" smtClean="0"/>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10035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defRPr/>
            </a:pPr>
            <a:r>
              <a:rPr lang="en-US" b="1" dirty="0" smtClean="0"/>
              <a:t>Answers</a:t>
            </a:r>
          </a:p>
          <a:p>
            <a:pPr marL="228600" indent="-228600" eaLnBrk="1" hangingPunct="1">
              <a:buFontTx/>
              <a:buAutoNum type="arabicPeriod"/>
              <a:defRPr/>
            </a:pPr>
            <a:r>
              <a:rPr lang="en-US" dirty="0" smtClean="0"/>
              <a:t>Workspace is the connection to the PolicyCenter instance. Only administrator can create or remove workspaces.</a:t>
            </a:r>
          </a:p>
          <a:p>
            <a:pPr marL="228600" indent="-228600" eaLnBrk="1" hangingPunct="1">
              <a:buFontTx/>
              <a:buAutoNum type="arabicPeriod"/>
              <a:defRPr/>
            </a:pPr>
            <a:r>
              <a:rPr lang="en-US" dirty="0" smtClean="0"/>
              <a:t>A change list is a named collection of changes held in Product Designer until committed or reverted. Yes. </a:t>
            </a:r>
          </a:p>
          <a:p>
            <a:pPr marL="228600" indent="-228600" eaLnBrk="1" hangingPunct="1">
              <a:buFontTx/>
              <a:buAutoNum type="arabicPeriod"/>
              <a:defRPr/>
            </a:pPr>
            <a:r>
              <a:rPr lang="en-US" dirty="0" smtClean="0"/>
              <a:t>Fill in the blanks:</a:t>
            </a:r>
          </a:p>
          <a:p>
            <a:pPr marL="571500" lvl="1" indent="-228600" eaLnBrk="1" hangingPunct="1">
              <a:buFont typeface="+mj-lt"/>
              <a:buAutoNum type="alphaLcPeriod"/>
              <a:defRPr/>
            </a:pPr>
            <a:r>
              <a:rPr lang="en-US" dirty="0" smtClean="0"/>
              <a:t>Active</a:t>
            </a:r>
          </a:p>
          <a:p>
            <a:pPr marL="571500" lvl="1" indent="-228600" eaLnBrk="1" hangingPunct="1">
              <a:buFont typeface="+mj-lt"/>
              <a:buAutoNum type="alphaLcPeriod"/>
              <a:defRPr/>
            </a:pPr>
            <a:r>
              <a:rPr lang="en-US" dirty="0" smtClean="0"/>
              <a:t>Navigation Panel</a:t>
            </a:r>
          </a:p>
          <a:p>
            <a:pPr marL="571500" lvl="1" indent="-228600" eaLnBrk="1" hangingPunct="1">
              <a:buFont typeface="+mj-lt"/>
              <a:buAutoNum type="alphaLcPeriod"/>
              <a:defRPr/>
            </a:pPr>
            <a:r>
              <a:rPr lang="en-US" dirty="0" smtClean="0"/>
              <a:t>User</a:t>
            </a:r>
          </a:p>
          <a:p>
            <a:pPr marL="571500" lvl="1" indent="-228600" eaLnBrk="1" hangingPunct="1">
              <a:buFont typeface="+mj-lt"/>
              <a:buAutoNum type="alphaLcPeriod"/>
              <a:defRPr/>
            </a:pPr>
            <a:r>
              <a:rPr lang="en-US" dirty="0" smtClean="0"/>
              <a:t>Options</a:t>
            </a:r>
          </a:p>
          <a:p>
            <a:pPr marL="228600" indent="-228600" eaLnBrk="1" hangingPunct="1">
              <a:buFontTx/>
              <a:buAutoNum type="arabicPeriod"/>
              <a:defRPr/>
            </a:pPr>
            <a:endParaRPr lang="en-US" dirty="0" smtClean="0"/>
          </a:p>
          <a:p>
            <a:pPr marL="228600" indent="-228600" eaLnBrk="1" hangingPunct="1">
              <a:buFontTx/>
              <a:buAutoNum type="arabicPeriod"/>
              <a:defRPr/>
            </a:pPr>
            <a:endParaRPr lang="en-US" dirty="0" smtClean="0"/>
          </a:p>
          <a:p>
            <a:pPr marL="228600" indent="-228600" eaLnBrk="1" hangingPunct="1">
              <a:buFontTx/>
              <a:buAutoNum type="arabicPeriod"/>
              <a:defRPr/>
            </a:pP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defRPr/>
            </a:pPr>
            <a:r>
              <a:rPr lang="en-US" altLang="en-US" dirty="0"/>
              <a:t>	Notices - </a:t>
            </a:r>
            <a:fld id="{B6DE569B-66AB-4FF1-88B2-BE30C5B94CDA}" type="slidenum">
              <a:rPr lang="en-US" altLang="en-US"/>
              <a:pPr>
                <a:defRPr/>
              </a:pPr>
              <a:t>42</a:t>
            </a:fld>
            <a:endParaRPr lang="en-US" altLang="en-US" dirty="0"/>
          </a:p>
        </p:txBody>
      </p:sp>
      <p:sp>
        <p:nvSpPr>
          <p:cNvPr id="5123" name="SectionName"/>
          <p:cNvSpPr>
            <a:spLocks noGrp="1" noChangeArrowheads="1"/>
          </p:cNvSpPr>
          <p:nvPr>
            <p:ph type="hdr" sz="quarter"/>
          </p:nvPr>
        </p:nvSpPr>
        <p:spPr/>
        <p:txBody>
          <a:bodyPr/>
          <a:lstStyle/>
          <a:p>
            <a:pP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Introduction to Product Model Configuration - </a:t>
            </a:r>
            <a:fld id="{8EC1F355-17A6-4C60-ADFF-907CCF1D1E39}" type="slidenum">
              <a:rPr lang="en-US" altLang="en-US" sz="1200" b="0" smtClean="0">
                <a:solidFill>
                  <a:prstClr val="black"/>
                </a:solidFill>
              </a:rPr>
              <a:pPr eaLnBrk="1" hangingPunct="1">
                <a:buClr>
                  <a:prstClr val="black"/>
                </a:buClr>
              </a:pPr>
              <a:t>5</a:t>
            </a:fld>
            <a:endParaRPr lang="en-US" altLang="en-US" sz="1200" b="0" smtClean="0">
              <a:solidFill>
                <a:prstClr val="black"/>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product model in Product Designer, comes with the above products, policy lines, and question sets. Each of these can be individually configured to meet the customers requirements. </a:t>
            </a:r>
          </a:p>
          <a:p>
            <a:pPr eaLnBrk="1" hangingPunct="1"/>
            <a:r>
              <a:rPr lang="en-US" dirty="0" smtClean="0"/>
              <a:t>The Audit Schedules node is used for configuring audits.</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data model configuration requiring creating new tables for the product model is out of scope of this course and will not be discussed in this course.</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single-user mode too, the admin can create multiple user accounts and they all can log on to the same instance of Product Designer. A user with administrative privileges can create other users and manipulate changes made by users. When the admin creates the account they decide whether they want to give administrator privileges to that user. </a:t>
            </a:r>
          </a:p>
          <a:p>
            <a:r>
              <a:rPr lang="en-US" smtClean="0"/>
              <a:t>Users perform all operations within a web browser.</a:t>
            </a:r>
          </a:p>
          <a:p>
            <a:r>
              <a:rPr lang="en-US" smtClean="0"/>
              <a:t>For training purpose, we will be using single-user mode and everyone will be logging in as su in Product Designer as well as in PolicyCenter.</a:t>
            </a:r>
          </a:p>
        </p:txBody>
      </p:sp>
      <p:sp>
        <p:nvSpPr>
          <p:cNvPr id="4" name="Slide Number Placeholder 3"/>
          <p:cNvSpPr>
            <a:spLocks noGrp="1"/>
          </p:cNvSpPr>
          <p:nvPr>
            <p:ph type="sldNum" sz="quarter" idx="5"/>
          </p:nvPr>
        </p:nvSpPr>
        <p:spPr/>
        <p:txBody>
          <a:bodyPr/>
          <a:lstStyle/>
          <a:p>
            <a:pPr>
              <a:defRPr/>
            </a:pPr>
            <a:r>
              <a:rPr lang="en-US" altLang="en-US" smtClean="0"/>
              <a:t>	 Product Designer - </a:t>
            </a:r>
            <a:fld id="{9CF43192-450D-4CF5-AC2D-15F30573694F}" type="slidenum">
              <a:rPr lang="en-US" altLang="en-US" smtClean="0"/>
              <a:pPr>
                <a:defRPr/>
              </a:pPr>
              <a:t>6</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000" b="0" i="0" kern="1200" dirty="0" smtClean="0">
                <a:solidFill>
                  <a:schemeClr val="tx1"/>
                </a:solidFill>
                <a:effectLst/>
                <a:latin typeface="Arial" charset="0"/>
                <a:ea typeface="+mn-ea"/>
                <a:cs typeface="+mn-cs"/>
              </a:rPr>
              <a:t>When running in single-user mode, the following parameters can be used in the startup script, </a:t>
            </a:r>
            <a:r>
              <a:rPr lang="en-US" sz="1000" b="0" i="0" kern="1200" dirty="0" err="1" smtClean="0">
                <a:solidFill>
                  <a:schemeClr val="tx1"/>
                </a:solidFill>
                <a:effectLst/>
                <a:latin typeface="Arial" charset="0"/>
                <a:ea typeface="+mn-ea"/>
                <a:cs typeface="+mn-cs"/>
              </a:rPr>
              <a:t>launchPD</a:t>
            </a:r>
            <a:r>
              <a:rPr lang="en-US" sz="1000" b="0" i="0" kern="1200" dirty="0" smtClean="0">
                <a:solidFill>
                  <a:schemeClr val="tx1"/>
                </a:solidFill>
                <a:effectLst/>
                <a:latin typeface="Arial" charset="0"/>
                <a:ea typeface="+mn-ea"/>
                <a:cs typeface="+mn-cs"/>
              </a:rPr>
              <a:t> or launchPD.bat:</a:t>
            </a:r>
          </a:p>
          <a:p>
            <a:pPr fontAlgn="base"/>
            <a:r>
              <a:rPr lang="en-US" sz="1000" b="0" i="0" kern="1200" dirty="0" smtClean="0">
                <a:solidFill>
                  <a:schemeClr val="tx1"/>
                </a:solidFill>
                <a:effectLst/>
                <a:latin typeface="Arial" charset="0"/>
                <a:ea typeface="+mn-ea"/>
                <a:cs typeface="+mn-cs"/>
              </a:rPr>
              <a:t>-port=</a:t>
            </a:r>
            <a:r>
              <a:rPr lang="en-US" sz="1000" b="0" i="1" kern="1200" dirty="0" err="1" smtClean="0">
                <a:solidFill>
                  <a:schemeClr val="tx1"/>
                </a:solidFill>
                <a:effectLst/>
                <a:latin typeface="Arial" charset="0"/>
                <a:ea typeface="+mn-ea"/>
                <a:cs typeface="+mn-cs"/>
              </a:rPr>
              <a:t>nnnn</a:t>
            </a:r>
            <a:r>
              <a:rPr lang="en-US" sz="1000" b="0" i="1" kern="1200" baseline="0" dirty="0" smtClean="0">
                <a:solidFill>
                  <a:schemeClr val="tx1"/>
                </a:solidFill>
                <a:effectLst/>
                <a:latin typeface="Arial" charset="0"/>
                <a:ea typeface="+mn-ea"/>
                <a:cs typeface="+mn-cs"/>
              </a:rPr>
              <a:t> - </a:t>
            </a:r>
            <a:r>
              <a:rPr lang="en-US" sz="1000" b="0" i="0" kern="1200" dirty="0" smtClean="0">
                <a:solidFill>
                  <a:schemeClr val="tx1"/>
                </a:solidFill>
                <a:effectLst/>
                <a:latin typeface="Arial" charset="0"/>
                <a:ea typeface="+mn-ea"/>
                <a:cs typeface="+mn-cs"/>
              </a:rPr>
              <a:t>TCP port number to assign to the built-in application server. Default: 8780.</a:t>
            </a:r>
          </a:p>
          <a:p>
            <a:pPr fontAlgn="base"/>
            <a:r>
              <a:rPr lang="en-US" sz="1000" b="0" i="0" kern="1200" dirty="0" smtClean="0">
                <a:solidFill>
                  <a:schemeClr val="tx1"/>
                </a:solidFill>
                <a:effectLst/>
                <a:latin typeface="Arial" charset="0"/>
                <a:ea typeface="+mn-ea"/>
                <a:cs typeface="+mn-cs"/>
              </a:rPr>
              <a:t>-</a:t>
            </a:r>
            <a:r>
              <a:rPr lang="en-US" sz="1000" b="0" i="0" kern="1200" dirty="0" err="1" smtClean="0">
                <a:solidFill>
                  <a:schemeClr val="tx1"/>
                </a:solidFill>
                <a:effectLst/>
                <a:latin typeface="Arial" charset="0"/>
                <a:ea typeface="+mn-ea"/>
                <a:cs typeface="+mn-cs"/>
              </a:rPr>
              <a:t>openPageInWebBrowser</a:t>
            </a:r>
            <a:r>
              <a:rPr lang="en-US" sz="1000" b="0" i="0" kern="1200" dirty="0" smtClean="0">
                <a:solidFill>
                  <a:schemeClr val="tx1"/>
                </a:solidFill>
                <a:effectLst/>
                <a:latin typeface="Arial" charset="0"/>
                <a:ea typeface="+mn-ea"/>
                <a:cs typeface="+mn-cs"/>
              </a:rPr>
              <a:t> - Automatically starts your default web browser and opens the Log In page of Product Designer after startup completes. Remove this parameter if you do not want your web browser to start up automatically.</a:t>
            </a:r>
          </a:p>
          <a:p>
            <a:pPr fontAlgn="base"/>
            <a:r>
              <a:rPr lang="en-US" sz="1000" b="0" i="0" kern="1200" dirty="0" smtClean="0">
                <a:solidFill>
                  <a:schemeClr val="tx1"/>
                </a:solidFill>
                <a:effectLst/>
                <a:latin typeface="Arial" charset="0"/>
                <a:ea typeface="+mn-ea"/>
                <a:cs typeface="+mn-cs"/>
              </a:rPr>
              <a:t>Refer</a:t>
            </a:r>
            <a:r>
              <a:rPr lang="en-US" sz="1000" b="0" i="0" kern="1200" baseline="0" dirty="0" smtClean="0">
                <a:solidFill>
                  <a:schemeClr val="tx1"/>
                </a:solidFill>
                <a:effectLst/>
                <a:latin typeface="Arial" charset="0"/>
                <a:ea typeface="+mn-ea"/>
                <a:cs typeface="+mn-cs"/>
              </a:rPr>
              <a:t> to the Product Designer Guide to see instructions on installing a multi-user instance of Product Designer.</a:t>
            </a:r>
            <a:endParaRPr lang="en-US" sz="10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Product Designer - </a:t>
            </a:r>
            <a:fld id="{E7872CEF-AECC-43B9-B250-A951E9D277DF}" type="slidenum">
              <a:rPr lang="en-US" altLang="en-US" smtClean="0"/>
              <a:pPr>
                <a:defRPr/>
              </a:pPr>
              <a:t>7</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415605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i="0" kern="1200" dirty="0" smtClean="0">
                <a:solidFill>
                  <a:schemeClr val="tx1"/>
                </a:solidFill>
                <a:effectLst/>
                <a:latin typeface="Arial" charset="0"/>
                <a:ea typeface="+mn-ea"/>
                <a:cs typeface="+mn-cs"/>
              </a:rPr>
              <a:t>Guidewire recommends for security reasons that you create a new administrative user and delete the default user.</a:t>
            </a:r>
          </a:p>
          <a:p>
            <a:r>
              <a:rPr lang="en-US" sz="1000" b="1" i="0" kern="1200" dirty="0" smtClean="0">
                <a:solidFill>
                  <a:schemeClr val="tx1"/>
                </a:solidFill>
                <a:effectLst/>
                <a:latin typeface="Arial" charset="0"/>
                <a:ea typeface="+mn-ea"/>
                <a:cs typeface="+mn-cs"/>
              </a:rPr>
              <a:t>Note: </a:t>
            </a:r>
            <a:r>
              <a:rPr lang="en-US" sz="1000" b="0" i="0" kern="1200" dirty="0" smtClean="0">
                <a:solidFill>
                  <a:schemeClr val="tx1"/>
                </a:solidFill>
                <a:effectLst/>
                <a:latin typeface="Arial" charset="0"/>
                <a:ea typeface="+mn-ea"/>
                <a:cs typeface="+mn-cs"/>
              </a:rPr>
              <a:t>Your Product Designer session automatically terminates after 120 minutes of inactivity. This timeout is not configurable. However, because Product Designer continually maintains all of your changes in the active change list until you commit them, after logging in again, none of your work is lost.</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r>
              <a:rPr lang="en-US" altLang="en-US"/>
              <a:t>	 </a:t>
            </a:r>
            <a:r>
              <a:rPr lang="en-US" altLang="en-US" smtClean="0"/>
              <a:t>Product Designer - </a:t>
            </a:r>
            <a:fld id="{65458FC2-8817-441A-B912-F67ABB73D02D}" type="slidenum">
              <a:rPr lang="en-US" altLang="en-US"/>
              <a:pPr>
                <a:defRPr/>
              </a:pPr>
              <a:t>8</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a:t>
            </a:r>
            <a:r>
              <a:rPr lang="en-US" altLang="en-US" smtClean="0"/>
              <a:t>Product Designer - </a:t>
            </a:r>
            <a:fld id="{B0D86F2E-3E7F-4FFC-A6B5-71EAEA845DBD}" type="slidenum">
              <a:rPr lang="en-US" altLang="en-US"/>
              <a:pPr>
                <a:defRPr/>
              </a:pPr>
              <a:t>9</a:t>
            </a:fld>
            <a:endParaRPr lang="en-US" altLang="en-US"/>
          </a:p>
        </p:txBody>
      </p:sp>
      <p:sp>
        <p:nvSpPr>
          <p:cNvPr id="22531" name="SectionName"/>
          <p:cNvSpPr>
            <a:spLocks noGrp="1" noChangeArrowheads="1"/>
          </p:cNvSpPr>
          <p:nvPr>
            <p:ph type="hdr" sz="quarter"/>
          </p:nvPr>
        </p:nvSpPr>
        <p:spPr/>
        <p:txBody>
          <a:bodyPr/>
          <a:lstStyle/>
          <a:p>
            <a:pPr>
              <a:defRPr/>
            </a:pPr>
            <a:r>
              <a:rPr lang="en-US" altLang="en-US" dirty="0"/>
              <a:t>	</a:t>
            </a:r>
            <a:endParaRPr lang="en-US" dirty="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 sentence case for topics.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smtClean="0"/>
              <a:t>Click to edit Master title style</a:t>
            </a:r>
            <a:endParaRPr lang="en-US" altLang="en-US" dirty="0"/>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smtClean="0"/>
              <a:t>Click to edit Master text styles</a:t>
            </a:r>
          </a:p>
        </p:txBody>
      </p:sp>
    </p:spTree>
    <p:extLst>
      <p:ext uri="{BB962C8B-B14F-4D97-AF65-F5344CB8AC3E}">
        <p14:creationId xmlns:p14="http://schemas.microsoft.com/office/powerpoint/2010/main" val="3232416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7513487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1633270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432216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414756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641278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17986809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219883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7332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7019889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80656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4844482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787593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4646870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4717681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3701437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1386182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1399307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8294165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61987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38169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56479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9996132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0524590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2486243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625687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1553873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66661489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043672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9281682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1282525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383056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9758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Tree>
    <p:extLst>
      <p:ext uri="{BB962C8B-B14F-4D97-AF65-F5344CB8AC3E}">
        <p14:creationId xmlns:p14="http://schemas.microsoft.com/office/powerpoint/2010/main" val="266497714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461522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6308920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038888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2556841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5915894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01081729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4459642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7536641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22083803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6268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57135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69680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3278770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132844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087256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0693566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9456523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54303817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933543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2632780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742772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74052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807945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68361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532095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2421133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117275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9876029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610679903"/>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5647984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798132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65076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433408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5553832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846745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27870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21763068"/>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4071017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5126266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7820822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80776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13991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582272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A0A397C9-4711-4B58-9DB2-782F6832F4B7}"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265"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2050" name="Group 110"/>
          <p:cNvGrpSpPr>
            <a:grpSpLocks/>
          </p:cNvGrpSpPr>
          <p:nvPr/>
        </p:nvGrpSpPr>
        <p:grpSpPr bwMode="auto">
          <a:xfrm>
            <a:off x="127000" y="0"/>
            <a:ext cx="8885238" cy="6858000"/>
            <a:chOff x="80" y="0"/>
            <a:chExt cx="5597" cy="4320"/>
          </a:xfrm>
        </p:grpSpPr>
        <p:sp>
          <p:nvSpPr>
            <p:cNvPr id="2057"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endParaRPr>
            </a:p>
          </p:txBody>
        </p:sp>
        <p:sp>
          <p:nvSpPr>
            <p:cNvPr id="2058"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2051"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2053"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30000"/>
              </a:spcAft>
              <a:buClr>
                <a:srgbClr val="FFFFFF"/>
              </a:buClr>
              <a:buFont typeface="Wingdings" pitchFamily="2" charset="2"/>
              <a:buNone/>
              <a:defRPr/>
            </a:pPr>
            <a:fld id="{657B44F8-862F-4D7A-80F3-67DEA0154F2C}" type="slidenum">
              <a:rPr lang="en-US" sz="1200" smtClean="0">
                <a:solidFill>
                  <a:srgbClr val="B2B2B2"/>
                </a:solidFill>
                <a:latin typeface="Calibri" pitchFamily="34" charset="0"/>
              </a:rPr>
              <a:pPr algn="ctr">
                <a:lnSpc>
                  <a:spcPts val="1800"/>
                </a:lnSpc>
                <a:spcBef>
                  <a:spcPts val="600"/>
                </a:spcBef>
                <a:spcAft>
                  <a:spcPct val="30000"/>
                </a:spcAft>
                <a:buClr>
                  <a:srgbClr val="FFFFFF"/>
                </a:buClr>
                <a:buFont typeface="Wingdings" pitchFamily="2" charset="2"/>
                <a:buNone/>
                <a:defRPr/>
              </a:pPr>
              <a:t>‹#›</a:t>
            </a:fld>
            <a:r>
              <a:rPr lang="en-US" sz="1800" i="1" smtClean="0">
                <a:solidFill>
                  <a:srgbClr val="B2B2B2"/>
                </a:solidFill>
                <a:cs typeface="Times New Roman" pitchFamily="18" charset="0"/>
              </a:rPr>
              <a:t> </a:t>
            </a:r>
          </a:p>
        </p:txBody>
      </p:sp>
      <p:pic>
        <p:nvPicPr>
          <p:cNvPr id="2054"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3000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266"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mtClean="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9819512A-4354-41F5-B6EF-1155C89E33FD}"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575754462"/>
      </p:ext>
    </p:extLst>
  </p:cSld>
  <p:clrMap bg1="dk2" tx1="lt1" bg2="dk1"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2A3D4B7F-9477-4CEA-9535-A4FE449A2CBA}"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spcAft>
                <a:spcPct val="30000"/>
              </a:spcAft>
              <a:buClr>
                <a:srgbClr val="DADAB3"/>
              </a:buClr>
              <a:buFont typeface="Arial" charset="0"/>
              <a:buNone/>
            </a:pPr>
            <a:r>
              <a:rPr lang="en-US" sz="60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502353129"/>
      </p:ext>
    </p:extLst>
  </p:cSld>
  <p:clrMap bg1="dk2" tx1="lt1" bg2="dk1" tx2="lt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cs typeface="+mn-cs"/>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2A3D4B7F-9477-4CEA-9535-A4FE449A2CBA}"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spcAft>
                <a:spcPct val="30000"/>
              </a:spcAft>
              <a:buClr>
                <a:srgbClr val="DADAB3"/>
              </a:buClr>
              <a:buFont typeface="Arial" charset="0"/>
              <a:buNone/>
            </a:pPr>
            <a:r>
              <a:rPr lang="en-US" sz="600">
                <a:solidFill>
                  <a:srgbClr val="B2B2B2"/>
                </a:solidFill>
                <a:cs typeface="+mn-cs"/>
              </a:rPr>
              <a:t>© Guidewire Software, Inc. All rights reserved. Do not distribute without permission.</a:t>
            </a:r>
          </a:p>
        </p:txBody>
      </p:sp>
    </p:spTree>
    <p:extLst>
      <p:ext uri="{BB962C8B-B14F-4D97-AF65-F5344CB8AC3E}">
        <p14:creationId xmlns:p14="http://schemas.microsoft.com/office/powerpoint/2010/main" val="441749064"/>
      </p:ext>
    </p:extLst>
  </p:cSld>
  <p:clrMap bg1="dk2" tx1="lt1" bg2="dk1"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cs typeface="+mn-cs"/>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2A3D4B7F-9477-4CEA-9535-A4FE449A2CBA}"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spcAft>
                <a:spcPct val="30000"/>
              </a:spcAft>
              <a:buClr>
                <a:srgbClr val="DADAB3"/>
              </a:buClr>
              <a:buFont typeface="Arial" charset="0"/>
              <a:buNone/>
            </a:pPr>
            <a:r>
              <a:rPr lang="en-US" sz="600">
                <a:solidFill>
                  <a:srgbClr val="B2B2B2"/>
                </a:solidFill>
                <a:cs typeface="+mn-cs"/>
              </a:rPr>
              <a:t>© Guidewire Software, Inc. All rights reserved. Do not distribute without permission.</a:t>
            </a:r>
          </a:p>
        </p:txBody>
      </p:sp>
    </p:spTree>
    <p:extLst>
      <p:ext uri="{BB962C8B-B14F-4D97-AF65-F5344CB8AC3E}">
        <p14:creationId xmlns:p14="http://schemas.microsoft.com/office/powerpoint/2010/main" val="2886675675"/>
      </p:ext>
    </p:extLst>
  </p:cSld>
  <p:clrMap bg1="dk2" tx1="lt1" bg2="dk1" tx2="lt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cs typeface="+mn-cs"/>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2A3D4B7F-9477-4CEA-9535-A4FE449A2CBA}" type="slidenum">
              <a:rPr lang="en-US" sz="120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spcAft>
                <a:spcPct val="30000"/>
              </a:spcAft>
              <a:buClr>
                <a:srgbClr val="DADAB3"/>
              </a:buClr>
              <a:buFont typeface="Arial" charset="0"/>
              <a:buNone/>
            </a:pPr>
            <a:r>
              <a:rPr lang="en-US" sz="600">
                <a:solidFill>
                  <a:srgbClr val="B2B2B2"/>
                </a:solidFill>
                <a:cs typeface="+mn-cs"/>
              </a:rPr>
              <a:t>© Guidewire Software, Inc. All rights reserved. Do not distribute without permission.</a:t>
            </a:r>
          </a:p>
        </p:txBody>
      </p:sp>
    </p:spTree>
    <p:extLst>
      <p:ext uri="{BB962C8B-B14F-4D97-AF65-F5344CB8AC3E}">
        <p14:creationId xmlns:p14="http://schemas.microsoft.com/office/powerpoint/2010/main" val="1697723823"/>
      </p:ext>
    </p:extLst>
  </p:cSld>
  <p:clrMap bg1="dk2" tx1="lt1" bg2="dk1" tx2="lt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8788" y="2957513"/>
            <a:ext cx="8348662" cy="457200"/>
          </a:xfrm>
        </p:spPr>
        <p:txBody>
          <a:bodyPr/>
          <a:lstStyle/>
          <a:p>
            <a:pPr eaLnBrk="1" hangingPunct="1"/>
            <a:r>
              <a:rPr lang="en-US" dirty="0" smtClean="0"/>
              <a:t>Introduction to Product Designer</a:t>
            </a:r>
          </a:p>
        </p:txBody>
      </p:sp>
      <p:sp>
        <p:nvSpPr>
          <p:cNvPr id="5123" name="Text Placeholder 6"/>
          <p:cNvSpPr>
            <a:spLocks noGrp="1"/>
          </p:cNvSpPr>
          <p:nvPr>
            <p:ph type="body" sz="quarter" idx="10"/>
          </p:nvPr>
        </p:nvSpPr>
        <p:spPr>
          <a:xfrm>
            <a:off x="5718175" y="6167438"/>
            <a:ext cx="3089275" cy="273050"/>
          </a:xfrm>
        </p:spPr>
        <p:txBody>
          <a:bodyPr/>
          <a:lstStyle/>
          <a:p>
            <a:pPr eaLnBrk="1" hangingPunct="1"/>
            <a:r>
              <a:rPr lang="en-US" dirty="0" smtClean="0"/>
              <a:t>01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300" smtClean="0"/>
              <a:t>Product Designer basic navigation terminology</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619250"/>
            <a:ext cx="8001000" cy="32660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3" name="Rounded Rectangle 3"/>
          <p:cNvSpPr>
            <a:spLocks noChangeArrowheads="1"/>
          </p:cNvSpPr>
          <p:nvPr/>
        </p:nvSpPr>
        <p:spPr bwMode="auto">
          <a:xfrm>
            <a:off x="571500" y="1609725"/>
            <a:ext cx="8001000" cy="371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2294" name="TextBox 4"/>
          <p:cNvSpPr txBox="1">
            <a:spLocks noChangeArrowheads="1"/>
          </p:cNvSpPr>
          <p:nvPr/>
        </p:nvSpPr>
        <p:spPr bwMode="auto">
          <a:xfrm>
            <a:off x="3791165" y="1562100"/>
            <a:ext cx="982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Toolbar</a:t>
            </a:r>
          </a:p>
        </p:txBody>
      </p:sp>
      <p:sp>
        <p:nvSpPr>
          <p:cNvPr id="12295" name="Rectangle 6"/>
          <p:cNvSpPr>
            <a:spLocks noChangeArrowheads="1"/>
          </p:cNvSpPr>
          <p:nvPr/>
        </p:nvSpPr>
        <p:spPr bwMode="auto">
          <a:xfrm>
            <a:off x="571500" y="2667000"/>
            <a:ext cx="2114550" cy="225742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2296" name="TextBox 7"/>
          <p:cNvSpPr txBox="1">
            <a:spLocks noChangeArrowheads="1"/>
          </p:cNvSpPr>
          <p:nvPr/>
        </p:nvSpPr>
        <p:spPr bwMode="auto">
          <a:xfrm>
            <a:off x="571500" y="5105400"/>
            <a:ext cx="427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Navigation Panel – tree view hierarchy</a:t>
            </a:r>
          </a:p>
        </p:txBody>
      </p:sp>
      <p:sp>
        <p:nvSpPr>
          <p:cNvPr id="12297" name="Rectangle 8"/>
          <p:cNvSpPr>
            <a:spLocks noChangeArrowheads="1"/>
          </p:cNvSpPr>
          <p:nvPr/>
        </p:nvSpPr>
        <p:spPr bwMode="auto">
          <a:xfrm>
            <a:off x="2752725" y="2343150"/>
            <a:ext cx="5819775" cy="2581275"/>
          </a:xfrm>
          <a:prstGeom prst="rect">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2298" name="TextBox 9"/>
          <p:cNvSpPr txBox="1">
            <a:spLocks noChangeArrowheads="1"/>
          </p:cNvSpPr>
          <p:nvPr/>
        </p:nvSpPr>
        <p:spPr bwMode="auto">
          <a:xfrm>
            <a:off x="5867400" y="2343150"/>
            <a:ext cx="14773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3F8E39"/>
                </a:solidFill>
                <a:latin typeface="Calibri" pitchFamily="34" charset="0"/>
              </a:rPr>
              <a:t>[Object] page</a:t>
            </a:r>
          </a:p>
        </p:txBody>
      </p:sp>
      <p:cxnSp>
        <p:nvCxnSpPr>
          <p:cNvPr id="12299" name="Straight Connector 15"/>
          <p:cNvCxnSpPr>
            <a:cxnSpLocks noChangeShapeType="1"/>
          </p:cNvCxnSpPr>
          <p:nvPr/>
        </p:nvCxnSpPr>
        <p:spPr bwMode="auto">
          <a:xfrm>
            <a:off x="1123950" y="4924425"/>
            <a:ext cx="0" cy="18097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2300" name="Rounded Rectangle 16"/>
          <p:cNvSpPr>
            <a:spLocks noChangeArrowheads="1"/>
          </p:cNvSpPr>
          <p:nvPr/>
        </p:nvSpPr>
        <p:spPr bwMode="auto">
          <a:xfrm>
            <a:off x="571500" y="2114550"/>
            <a:ext cx="1981200" cy="22860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2301" name="TextBox 17"/>
          <p:cNvSpPr txBox="1">
            <a:spLocks noChangeArrowheads="1"/>
          </p:cNvSpPr>
          <p:nvPr/>
        </p:nvSpPr>
        <p:spPr bwMode="auto">
          <a:xfrm>
            <a:off x="2514600" y="2000250"/>
            <a:ext cx="5817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04628C"/>
                </a:solidFill>
                <a:latin typeface="Calibri" pitchFamily="34" charset="0"/>
              </a:rPr>
              <a:t>Breadcrumbs – </a:t>
            </a:r>
            <a:r>
              <a:rPr lang="en-US" sz="1800" dirty="0" smtClean="0">
                <a:solidFill>
                  <a:srgbClr val="04628C"/>
                </a:solidFill>
                <a:latin typeface="Calibri" pitchFamily="34" charset="0"/>
              </a:rPr>
              <a:t>hierarchy of objects leading to current page</a:t>
            </a:r>
            <a:endParaRPr lang="en-US" sz="1800" dirty="0">
              <a:solidFill>
                <a:srgbClr val="04628C"/>
              </a:solidFill>
              <a:latin typeface="Calibri" pitchFamily="34" charset="0"/>
            </a:endParaRPr>
          </a:p>
        </p:txBody>
      </p:sp>
      <p:sp>
        <p:nvSpPr>
          <p:cNvPr id="2" name="Rounded Rectangle 1"/>
          <p:cNvSpPr/>
          <p:nvPr/>
        </p:nvSpPr>
        <p:spPr bwMode="auto">
          <a:xfrm>
            <a:off x="2809875" y="2838450"/>
            <a:ext cx="419100" cy="2762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171825" y="2681287"/>
            <a:ext cx="1198405" cy="369332"/>
          </a:xfrm>
          <a:prstGeom prst="rect">
            <a:avLst/>
          </a:prstGeom>
          <a:noFill/>
        </p:spPr>
        <p:txBody>
          <a:bodyPr wrap="none" rtlCol="0">
            <a:spAutoFit/>
          </a:bodyPr>
          <a:lstStyle/>
          <a:p>
            <a:r>
              <a:rPr lang="en-US" sz="1800" dirty="0" smtClean="0">
                <a:solidFill>
                  <a:srgbClr val="D33941"/>
                </a:solidFill>
                <a:latin typeface="Calibri" pitchFamily="34" charset="0"/>
                <a:cs typeface="Calibri" pitchFamily="34" charset="0"/>
              </a:rPr>
              <a:t>Go to links</a:t>
            </a:r>
          </a:p>
        </p:txBody>
      </p:sp>
      <p:sp>
        <p:nvSpPr>
          <p:cNvPr id="4" name="TextBox 3"/>
          <p:cNvSpPr txBox="1"/>
          <p:nvPr/>
        </p:nvSpPr>
        <p:spPr>
          <a:xfrm>
            <a:off x="599202" y="771465"/>
            <a:ext cx="6383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a:solidFill>
                  <a:srgbClr val="D33941"/>
                </a:solidFill>
                <a:latin typeface="Calibri"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Click </a:t>
            </a:r>
            <a:r>
              <a:rPr lang="en-US" dirty="0" smtClean="0"/>
              <a:t>Product </a:t>
            </a:r>
            <a:r>
              <a:rPr lang="en-US" dirty="0"/>
              <a:t>Designer link to go to </a:t>
            </a:r>
            <a:r>
              <a:rPr lang="en-US" dirty="0" smtClean="0"/>
              <a:t>home </a:t>
            </a:r>
            <a:r>
              <a:rPr lang="en-US" dirty="0"/>
              <a:t>page at any time</a:t>
            </a:r>
          </a:p>
        </p:txBody>
      </p:sp>
      <p:cxnSp>
        <p:nvCxnSpPr>
          <p:cNvPr id="6" name="Straight Connector 5"/>
          <p:cNvCxnSpPr/>
          <p:nvPr/>
        </p:nvCxnSpPr>
        <p:spPr bwMode="auto">
          <a:xfrm flipV="1">
            <a:off x="2428875" y="1085850"/>
            <a:ext cx="9525" cy="533400"/>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200" smtClean="0"/>
              <a:t>Common elements on a page in Product Designer</a:t>
            </a:r>
          </a:p>
        </p:txBody>
      </p:sp>
      <p:sp>
        <p:nvSpPr>
          <p:cNvPr id="13315" name="Content Placeholder 2"/>
          <p:cNvSpPr>
            <a:spLocks noGrp="1"/>
          </p:cNvSpPr>
          <p:nvPr>
            <p:ph idx="1"/>
          </p:nvPr>
        </p:nvSpPr>
        <p:spPr/>
        <p:txBody>
          <a:bodyPr/>
          <a:lstStyle/>
          <a:p>
            <a:pPr eaLnBrk="1" hangingPunct="1">
              <a:buFont typeface="Arial" charset="0"/>
              <a:buChar char="•"/>
            </a:pPr>
            <a:r>
              <a:rPr lang="en-US" dirty="0" smtClean="0"/>
              <a:t>Toolbar</a:t>
            </a:r>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r>
              <a:rPr lang="en-US" dirty="0" smtClean="0"/>
              <a:t>User Tools displays</a:t>
            </a:r>
            <a:br>
              <a:rPr lang="en-US" dirty="0" smtClean="0"/>
            </a:br>
            <a:r>
              <a:rPr lang="en-US" dirty="0" smtClean="0"/>
              <a:t>user menu </a:t>
            </a:r>
          </a:p>
          <a:p>
            <a:pPr eaLnBrk="1" hangingPunct="1">
              <a:buFont typeface="Arial" charset="0"/>
              <a:buChar char="•"/>
            </a:pPr>
            <a:endParaRPr lang="en-US" dirty="0" smtClean="0"/>
          </a:p>
          <a:p>
            <a:pPr eaLnBrk="1" hangingPunct="1">
              <a:buFont typeface="Arial" charset="0"/>
              <a:buChar char="•"/>
            </a:pPr>
            <a:r>
              <a:rPr lang="en-US" dirty="0" smtClean="0"/>
              <a:t>Options menu</a:t>
            </a:r>
          </a:p>
        </p:txBody>
      </p:sp>
      <p:pic>
        <p:nvPicPr>
          <p:cNvPr id="133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563688"/>
            <a:ext cx="7375525" cy="47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7" name="TextBox 5"/>
          <p:cNvSpPr txBox="1">
            <a:spLocks noChangeArrowheads="1"/>
          </p:cNvSpPr>
          <p:nvPr/>
        </p:nvSpPr>
        <p:spPr bwMode="auto">
          <a:xfrm>
            <a:off x="5256213" y="919163"/>
            <a:ext cx="12781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User </a:t>
            </a:r>
            <a:r>
              <a:rPr lang="en-US" dirty="0" smtClean="0">
                <a:solidFill>
                  <a:srgbClr val="D33941"/>
                </a:solidFill>
                <a:latin typeface="Calibri" pitchFamily="34" charset="0"/>
              </a:rPr>
              <a:t>Tools</a:t>
            </a:r>
            <a:endParaRPr lang="en-US" dirty="0">
              <a:solidFill>
                <a:srgbClr val="D33941"/>
              </a:solidFill>
              <a:latin typeface="Calibri" pitchFamily="34" charset="0"/>
            </a:endParaRPr>
          </a:p>
        </p:txBody>
      </p:sp>
      <p:cxnSp>
        <p:nvCxnSpPr>
          <p:cNvPr id="13318" name="Straight Connector 7"/>
          <p:cNvCxnSpPr>
            <a:cxnSpLocks noChangeShapeType="1"/>
          </p:cNvCxnSpPr>
          <p:nvPr/>
        </p:nvCxnSpPr>
        <p:spPr bwMode="auto">
          <a:xfrm>
            <a:off x="6251575" y="1319213"/>
            <a:ext cx="449263" cy="24447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3319" name="Rounded Rectangle 8"/>
          <p:cNvSpPr>
            <a:spLocks noChangeArrowheads="1"/>
          </p:cNvSpPr>
          <p:nvPr/>
        </p:nvSpPr>
        <p:spPr bwMode="auto">
          <a:xfrm>
            <a:off x="6659563" y="1571625"/>
            <a:ext cx="652462" cy="4079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3320" name="TextBox 1"/>
          <p:cNvSpPr txBox="1">
            <a:spLocks noChangeArrowheads="1"/>
          </p:cNvSpPr>
          <p:nvPr/>
        </p:nvSpPr>
        <p:spPr bwMode="auto">
          <a:xfrm>
            <a:off x="5086439" y="2205098"/>
            <a:ext cx="16952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defRPr/>
            </a:pPr>
            <a:r>
              <a:rPr lang="en-US" dirty="0" smtClean="0">
                <a:solidFill>
                  <a:schemeClr val="accent6"/>
                </a:solidFill>
                <a:latin typeface="Calibri" pitchFamily="34" charset="0"/>
              </a:rPr>
              <a:t>Options menu</a:t>
            </a:r>
          </a:p>
        </p:txBody>
      </p:sp>
      <p:cxnSp>
        <p:nvCxnSpPr>
          <p:cNvPr id="13321" name="Straight Connector 3"/>
          <p:cNvCxnSpPr>
            <a:cxnSpLocks noChangeShapeType="1"/>
          </p:cNvCxnSpPr>
          <p:nvPr/>
        </p:nvCxnSpPr>
        <p:spPr bwMode="auto">
          <a:xfrm flipH="1">
            <a:off x="5969000" y="1949450"/>
            <a:ext cx="1517650" cy="330200"/>
          </a:xfrm>
          <a:prstGeom prst="line">
            <a:avLst/>
          </a:prstGeom>
          <a:noFill/>
          <a:ln w="19050" algn="ctr">
            <a:solidFill>
              <a:schemeClr val="accent6"/>
            </a:solidFill>
            <a:round/>
            <a:headEnd/>
            <a:tailEnd/>
          </a:ln>
          <a:extLst>
            <a:ext uri="{909E8E84-426E-40DD-AFC4-6F175D3DCCD1}">
              <a14:hiddenFill xmlns:a14="http://schemas.microsoft.com/office/drawing/2010/main">
                <a:noFill/>
              </a14:hiddenFill>
            </a:ext>
          </a:extLst>
        </p:spPr>
      </p:cxnSp>
      <p:sp>
        <p:nvSpPr>
          <p:cNvPr id="13322" name="TextBox 5"/>
          <p:cNvSpPr txBox="1">
            <a:spLocks noChangeArrowheads="1"/>
          </p:cNvSpPr>
          <p:nvPr/>
        </p:nvSpPr>
        <p:spPr bwMode="auto">
          <a:xfrm>
            <a:off x="6937375" y="841375"/>
            <a:ext cx="1746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4628C"/>
                </a:solidFill>
                <a:latin typeface="Calibri" pitchFamily="34" charset="0"/>
              </a:rPr>
              <a:t>Displays/hides Help Panel</a:t>
            </a:r>
          </a:p>
        </p:txBody>
      </p:sp>
      <p:cxnSp>
        <p:nvCxnSpPr>
          <p:cNvPr id="13323" name="Straight Connector 8"/>
          <p:cNvCxnSpPr>
            <a:cxnSpLocks noChangeShapeType="1"/>
          </p:cNvCxnSpPr>
          <p:nvPr/>
        </p:nvCxnSpPr>
        <p:spPr bwMode="auto">
          <a:xfrm flipV="1">
            <a:off x="7839075" y="1495425"/>
            <a:ext cx="0" cy="15240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
        <p:nvSpPr>
          <p:cNvPr id="13324" name="TextBox 11"/>
          <p:cNvSpPr txBox="1">
            <a:spLocks noChangeArrowheads="1"/>
          </p:cNvSpPr>
          <p:nvPr/>
        </p:nvSpPr>
        <p:spPr bwMode="auto">
          <a:xfrm>
            <a:off x="7170738" y="2044700"/>
            <a:ext cx="1916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Displays/hides Changes Panel</a:t>
            </a:r>
          </a:p>
        </p:txBody>
      </p:sp>
      <p:cxnSp>
        <p:nvCxnSpPr>
          <p:cNvPr id="13325" name="Straight Connector 13"/>
          <p:cNvCxnSpPr>
            <a:cxnSpLocks noChangeShapeType="1"/>
          </p:cNvCxnSpPr>
          <p:nvPr/>
        </p:nvCxnSpPr>
        <p:spPr bwMode="auto">
          <a:xfrm>
            <a:off x="8229600" y="1922463"/>
            <a:ext cx="257175" cy="185737"/>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3326" name="TextBox 28"/>
          <p:cNvSpPr txBox="1">
            <a:spLocks noChangeArrowheads="1"/>
          </p:cNvSpPr>
          <p:nvPr/>
        </p:nvSpPr>
        <p:spPr bwMode="auto">
          <a:xfrm>
            <a:off x="2322513" y="2192338"/>
            <a:ext cx="203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Active change list</a:t>
            </a:r>
          </a:p>
        </p:txBody>
      </p:sp>
      <p:cxnSp>
        <p:nvCxnSpPr>
          <p:cNvPr id="13327" name="Straight Connector 30"/>
          <p:cNvCxnSpPr>
            <a:cxnSpLocks noChangeShapeType="1"/>
          </p:cNvCxnSpPr>
          <p:nvPr/>
        </p:nvCxnSpPr>
        <p:spPr bwMode="auto">
          <a:xfrm flipH="1">
            <a:off x="3019425" y="1892300"/>
            <a:ext cx="1684338" cy="38735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332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4452938"/>
            <a:ext cx="2438400" cy="1885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30" name="Rounded Rectangle 1"/>
          <p:cNvSpPr>
            <a:spLocks noChangeArrowheads="1"/>
          </p:cNvSpPr>
          <p:nvPr/>
        </p:nvSpPr>
        <p:spPr bwMode="auto">
          <a:xfrm>
            <a:off x="4675188" y="1647825"/>
            <a:ext cx="820737" cy="244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2857086"/>
            <a:ext cx="2000250" cy="14660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Help and Changes Panels on the toolbar</a:t>
            </a:r>
          </a:p>
        </p:txBody>
      </p:sp>
      <p:sp>
        <p:nvSpPr>
          <p:cNvPr id="14339" name="Content Placeholder 2"/>
          <p:cNvSpPr>
            <a:spLocks noGrp="1"/>
          </p:cNvSpPr>
          <p:nvPr>
            <p:ph idx="1"/>
          </p:nvPr>
        </p:nvSpPr>
        <p:spPr>
          <a:xfrm>
            <a:off x="519113" y="800100"/>
            <a:ext cx="8318500" cy="5600700"/>
          </a:xfrm>
        </p:spPr>
        <p:txBody>
          <a:bodyPr/>
          <a:lstStyle/>
          <a:p>
            <a:pPr>
              <a:buFont typeface="Arial" charset="0"/>
              <a:buChar char="•"/>
            </a:pPr>
            <a:r>
              <a:rPr lang="en-US" dirty="0" smtClean="0"/>
              <a:t>Help and Changes Panels slide in/out when opened/closed</a:t>
            </a:r>
          </a:p>
          <a:p>
            <a:pPr>
              <a:buFont typeface="Arial" charset="0"/>
              <a:buChar char="•"/>
            </a:pPr>
            <a:r>
              <a:rPr lang="en-US" dirty="0" smtClean="0"/>
              <a:t>Help Panel</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Changes </a:t>
            </a:r>
            <a:br>
              <a:rPr lang="en-US" dirty="0" smtClean="0"/>
            </a:br>
            <a:r>
              <a:rPr lang="en-US" dirty="0" smtClean="0"/>
              <a:t>Panel</a:t>
            </a:r>
          </a:p>
          <a:p>
            <a:pPr lvl="1">
              <a:buFont typeface="Arial" charset="0"/>
              <a:buChar char="•"/>
            </a:pPr>
            <a:r>
              <a:rPr lang="en-US" dirty="0" smtClean="0"/>
              <a:t>Icons: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583" y="1285875"/>
            <a:ext cx="6105525" cy="1914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1" name="Rectangle 4"/>
          <p:cNvSpPr>
            <a:spLocks noChangeArrowheads="1"/>
          </p:cNvSpPr>
          <p:nvPr/>
        </p:nvSpPr>
        <p:spPr bwMode="auto">
          <a:xfrm>
            <a:off x="5934075" y="1685925"/>
            <a:ext cx="2760350" cy="151447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4351" name="TextBox 15"/>
          <p:cNvSpPr txBox="1">
            <a:spLocks noChangeArrowheads="1"/>
          </p:cNvSpPr>
          <p:nvPr/>
        </p:nvSpPr>
        <p:spPr bwMode="auto">
          <a:xfrm>
            <a:off x="6524625" y="1647825"/>
            <a:ext cx="1328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Help Panel</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755" y="3454400"/>
            <a:ext cx="6429179" cy="2924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3" name="Rounded Rectangle 5"/>
          <p:cNvSpPr>
            <a:spLocks noChangeArrowheads="1"/>
          </p:cNvSpPr>
          <p:nvPr/>
        </p:nvSpPr>
        <p:spPr bwMode="auto">
          <a:xfrm>
            <a:off x="6005512" y="4448175"/>
            <a:ext cx="2861422" cy="1930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4344" name="TextBox 7"/>
          <p:cNvSpPr txBox="1">
            <a:spLocks noChangeArrowheads="1"/>
          </p:cNvSpPr>
          <p:nvPr/>
        </p:nvSpPr>
        <p:spPr bwMode="auto">
          <a:xfrm>
            <a:off x="7253287" y="4583113"/>
            <a:ext cx="171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Changes made by user</a:t>
            </a:r>
          </a:p>
        </p:txBody>
      </p:sp>
      <p:sp>
        <p:nvSpPr>
          <p:cNvPr id="14345" name="Rounded Rectangle 8"/>
          <p:cNvSpPr>
            <a:spLocks noChangeArrowheads="1"/>
          </p:cNvSpPr>
          <p:nvPr/>
        </p:nvSpPr>
        <p:spPr bwMode="auto">
          <a:xfrm>
            <a:off x="8305800" y="3852862"/>
            <a:ext cx="228600"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4346" name="TextBox 9"/>
          <p:cNvSpPr txBox="1">
            <a:spLocks noChangeArrowheads="1"/>
          </p:cNvSpPr>
          <p:nvPr/>
        </p:nvSpPr>
        <p:spPr bwMode="auto">
          <a:xfrm>
            <a:off x="5921270" y="4048064"/>
            <a:ext cx="18558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D33941"/>
                </a:solidFill>
                <a:latin typeface="Calibri" pitchFamily="34" charset="0"/>
              </a:rPr>
              <a:t>Show Full Panel</a:t>
            </a:r>
            <a:endParaRPr lang="en-US" dirty="0">
              <a:solidFill>
                <a:srgbClr val="D33941"/>
              </a:solidFill>
              <a:latin typeface="Calibri" pitchFamily="34" charset="0"/>
            </a:endParaRPr>
          </a:p>
        </p:txBody>
      </p:sp>
      <p:sp>
        <p:nvSpPr>
          <p:cNvPr id="14347" name="Rounded Rectangle 10"/>
          <p:cNvSpPr>
            <a:spLocks noChangeArrowheads="1"/>
          </p:cNvSpPr>
          <p:nvPr/>
        </p:nvSpPr>
        <p:spPr bwMode="auto">
          <a:xfrm>
            <a:off x="8572500" y="3852862"/>
            <a:ext cx="219075" cy="22860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4348" name="TextBox 11"/>
          <p:cNvSpPr txBox="1">
            <a:spLocks noChangeArrowheads="1"/>
          </p:cNvSpPr>
          <p:nvPr/>
        </p:nvSpPr>
        <p:spPr bwMode="auto">
          <a:xfrm>
            <a:off x="7625447" y="4114800"/>
            <a:ext cx="13226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04628C"/>
                </a:solidFill>
                <a:latin typeface="Calibri" pitchFamily="34" charset="0"/>
              </a:rPr>
              <a:t>Hide Panel</a:t>
            </a:r>
            <a:endParaRPr lang="en-US" dirty="0">
              <a:solidFill>
                <a:srgbClr val="04628C"/>
              </a:solidFill>
              <a:latin typeface="Calibri" pitchFamily="34" charset="0"/>
            </a:endParaRPr>
          </a:p>
        </p:txBody>
      </p:sp>
      <p:sp>
        <p:nvSpPr>
          <p:cNvPr id="14352" name="Rounded Rectangle 1"/>
          <p:cNvSpPr>
            <a:spLocks noChangeArrowheads="1"/>
          </p:cNvSpPr>
          <p:nvPr/>
        </p:nvSpPr>
        <p:spPr bwMode="auto">
          <a:xfrm>
            <a:off x="8609759" y="3463925"/>
            <a:ext cx="257175"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3" name="Freeform 2"/>
          <p:cNvSpPr/>
          <p:nvPr/>
        </p:nvSpPr>
        <p:spPr bwMode="auto">
          <a:xfrm>
            <a:off x="7086600" y="3962400"/>
            <a:ext cx="1219200" cy="152400"/>
          </a:xfrm>
          <a:custGeom>
            <a:avLst/>
            <a:gdLst>
              <a:gd name="connsiteX0" fmla="*/ 1219200 w 1219200"/>
              <a:gd name="connsiteY0" fmla="*/ 0 h 152400"/>
              <a:gd name="connsiteX1" fmla="*/ 0 w 1219200"/>
              <a:gd name="connsiteY1" fmla="*/ 0 h 152400"/>
              <a:gd name="connsiteX2" fmla="*/ 0 w 1219200"/>
              <a:gd name="connsiteY2" fmla="*/ 152400 h 152400"/>
            </a:gdLst>
            <a:ahLst/>
            <a:cxnLst>
              <a:cxn ang="0">
                <a:pos x="connsiteX0" y="connsiteY0"/>
              </a:cxn>
              <a:cxn ang="0">
                <a:pos x="connsiteX1" y="connsiteY1"/>
              </a:cxn>
              <a:cxn ang="0">
                <a:pos x="connsiteX2" y="connsiteY2"/>
              </a:cxn>
            </a:cxnLst>
            <a:rect l="l" t="t" r="r" b="b"/>
            <a:pathLst>
              <a:path w="1219200" h="152400">
                <a:moveTo>
                  <a:pt x="1219200" y="0"/>
                </a:moveTo>
                <a:lnTo>
                  <a:pt x="0" y="0"/>
                </a:lnTo>
                <a:lnTo>
                  <a:pt x="0" y="152400"/>
                </a:lnTo>
              </a:path>
            </a:pathLst>
          </a:custGeom>
          <a:noFill/>
          <a:ln w="19050" algn="ctr">
            <a:solidFill>
              <a:srgbClr val="D33941"/>
            </a:solidFill>
            <a:round/>
            <a:headEnd/>
            <a:tailEn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5" name="Straight Connector 4"/>
          <p:cNvCxnSpPr/>
          <p:nvPr/>
        </p:nvCxnSpPr>
        <p:spPr bwMode="auto">
          <a:xfrm flipH="1">
            <a:off x="8420100" y="4062412"/>
            <a:ext cx="261938" cy="166657"/>
          </a:xfrm>
          <a:prstGeom prst="line">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628" y="4526021"/>
            <a:ext cx="394111" cy="33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628" y="4976901"/>
            <a:ext cx="358775"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628" y="5543726"/>
            <a:ext cx="37671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Common changes and operations in a page</a:t>
            </a:r>
          </a:p>
        </p:txBody>
      </p:sp>
      <p:sp>
        <p:nvSpPr>
          <p:cNvPr id="15363" name="Content Placeholder 2"/>
          <p:cNvSpPr>
            <a:spLocks noGrp="1"/>
          </p:cNvSpPr>
          <p:nvPr>
            <p:ph idx="1"/>
          </p:nvPr>
        </p:nvSpPr>
        <p:spPr>
          <a:xfrm>
            <a:off x="519113" y="933450"/>
            <a:ext cx="8318500" cy="5467350"/>
          </a:xfrm>
        </p:spPr>
        <p:txBody>
          <a:bodyPr/>
          <a:lstStyle/>
          <a:p>
            <a:pPr>
              <a:buFont typeface="Arial" charset="0"/>
              <a:buChar char="•"/>
            </a:pPr>
            <a:r>
              <a:rPr lang="en-US" dirty="0" smtClean="0">
                <a:sym typeface="Wingdings" pitchFamily="2" charset="2"/>
              </a:rPr>
              <a:t>Sequence decides order in which [object] appears in UI</a:t>
            </a:r>
          </a:p>
          <a:p>
            <a:pPr>
              <a:buFont typeface="Arial" charset="0"/>
              <a:buChar char="•"/>
            </a:pPr>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a:buFont typeface="Arial" charset="0"/>
              <a:buChar char="•"/>
            </a:pPr>
            <a:r>
              <a:rPr lang="en-US" dirty="0" smtClean="0">
                <a:sym typeface="Wingdings" pitchFamily="2" charset="2"/>
              </a:rPr>
              <a:t>Select a row and drag-n-drop row to change sequence</a:t>
            </a:r>
          </a:p>
          <a:p>
            <a:pPr>
              <a:buFont typeface="Arial" charset="0"/>
              <a:buChar char="•"/>
            </a:pPr>
            <a:r>
              <a:rPr lang="en-US" dirty="0" smtClean="0"/>
              <a:t>Click column name in header to sort by that column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343025"/>
            <a:ext cx="7316788" cy="379249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Rounded Rectangle 4"/>
          <p:cNvSpPr>
            <a:spLocks noChangeArrowheads="1"/>
          </p:cNvSpPr>
          <p:nvPr/>
        </p:nvSpPr>
        <p:spPr bwMode="auto">
          <a:xfrm>
            <a:off x="6953250" y="3657600"/>
            <a:ext cx="180975"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15366" name="TextBox 5"/>
          <p:cNvSpPr txBox="1">
            <a:spLocks noChangeArrowheads="1"/>
          </p:cNvSpPr>
          <p:nvPr/>
        </p:nvSpPr>
        <p:spPr bwMode="auto">
          <a:xfrm>
            <a:off x="6953250" y="3048000"/>
            <a:ext cx="1381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C00000"/>
                </a:solidFill>
                <a:latin typeface="Calibri" pitchFamily="34" charset="0"/>
              </a:rPr>
              <a:t>Show/hide columns</a:t>
            </a:r>
          </a:p>
        </p:txBody>
      </p:sp>
      <p:sp>
        <p:nvSpPr>
          <p:cNvPr id="15367" name="Rounded Rectangle 8"/>
          <p:cNvSpPr>
            <a:spLocks noChangeArrowheads="1"/>
          </p:cNvSpPr>
          <p:nvPr/>
        </p:nvSpPr>
        <p:spPr bwMode="auto">
          <a:xfrm>
            <a:off x="2876551" y="2800350"/>
            <a:ext cx="5267326" cy="29527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15368" name="TextBox 9"/>
          <p:cNvSpPr txBox="1">
            <a:spLocks noChangeArrowheads="1"/>
          </p:cNvSpPr>
          <p:nvPr/>
        </p:nvSpPr>
        <p:spPr bwMode="auto">
          <a:xfrm>
            <a:off x="6396038" y="2181225"/>
            <a:ext cx="1816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04628C"/>
                </a:solidFill>
                <a:latin typeface="Calibri" pitchFamily="34" charset="0"/>
              </a:rPr>
              <a:t>Column header</a:t>
            </a:r>
          </a:p>
        </p:txBody>
      </p:sp>
      <p:cxnSp>
        <p:nvCxnSpPr>
          <p:cNvPr id="15369" name="Straight Connector 11"/>
          <p:cNvCxnSpPr>
            <a:cxnSpLocks noChangeShapeType="1"/>
          </p:cNvCxnSpPr>
          <p:nvPr/>
        </p:nvCxnSpPr>
        <p:spPr bwMode="auto">
          <a:xfrm>
            <a:off x="7059613" y="2505075"/>
            <a:ext cx="0" cy="295275"/>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
        <p:nvSpPr>
          <p:cNvPr id="15370" name="TextBox 3"/>
          <p:cNvSpPr txBox="1">
            <a:spLocks noChangeArrowheads="1"/>
          </p:cNvSpPr>
          <p:nvPr/>
        </p:nvSpPr>
        <p:spPr bwMode="auto">
          <a:xfrm>
            <a:off x="3916363" y="2171700"/>
            <a:ext cx="2727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Sorted by Sequence</a:t>
            </a:r>
          </a:p>
        </p:txBody>
      </p:sp>
      <p:cxnSp>
        <p:nvCxnSpPr>
          <p:cNvPr id="15371" name="Straight Connector 5"/>
          <p:cNvCxnSpPr>
            <a:cxnSpLocks noChangeShapeType="1"/>
          </p:cNvCxnSpPr>
          <p:nvPr/>
        </p:nvCxnSpPr>
        <p:spPr bwMode="auto">
          <a:xfrm flipV="1">
            <a:off x="4038600" y="2505075"/>
            <a:ext cx="581025" cy="442913"/>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5372" name="Rounded Rectangle 8"/>
          <p:cNvSpPr>
            <a:spLocks noChangeArrowheads="1"/>
          </p:cNvSpPr>
          <p:nvPr/>
        </p:nvSpPr>
        <p:spPr bwMode="auto">
          <a:xfrm>
            <a:off x="3925888" y="2947988"/>
            <a:ext cx="122237" cy="1000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5373" name="Rounded Rectangle 9"/>
          <p:cNvSpPr>
            <a:spLocks noChangeArrowheads="1"/>
          </p:cNvSpPr>
          <p:nvPr/>
        </p:nvSpPr>
        <p:spPr bwMode="auto">
          <a:xfrm>
            <a:off x="5553075" y="2867025"/>
            <a:ext cx="180975" cy="219075"/>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5374" name="TextBox 10"/>
          <p:cNvSpPr txBox="1">
            <a:spLocks noChangeArrowheads="1"/>
          </p:cNvSpPr>
          <p:nvPr/>
        </p:nvSpPr>
        <p:spPr bwMode="auto">
          <a:xfrm>
            <a:off x="4889500" y="1825625"/>
            <a:ext cx="302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3F8E39"/>
                </a:solidFill>
                <a:latin typeface="Calibri" pitchFamily="34" charset="0"/>
              </a:rPr>
              <a:t>Appears when mouse over</a:t>
            </a:r>
          </a:p>
        </p:txBody>
      </p:sp>
      <p:cxnSp>
        <p:nvCxnSpPr>
          <p:cNvPr id="15375" name="Straight Connector 12"/>
          <p:cNvCxnSpPr>
            <a:cxnSpLocks noChangeShapeType="1"/>
          </p:cNvCxnSpPr>
          <p:nvPr/>
        </p:nvCxnSpPr>
        <p:spPr bwMode="auto">
          <a:xfrm flipV="1">
            <a:off x="5634038" y="2162175"/>
            <a:ext cx="919162" cy="704850"/>
          </a:xfrm>
          <a:prstGeom prst="line">
            <a:avLst/>
          </a:prstGeom>
          <a:noFill/>
          <a:ln w="19050" algn="ctr">
            <a:solidFill>
              <a:srgbClr val="3F8E39"/>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49" y="709318"/>
            <a:ext cx="4429126" cy="20008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Title 1"/>
          <p:cNvSpPr>
            <a:spLocks noGrp="1"/>
          </p:cNvSpPr>
          <p:nvPr>
            <p:ph type="title"/>
          </p:nvPr>
        </p:nvSpPr>
        <p:spPr/>
        <p:txBody>
          <a:bodyPr/>
          <a:lstStyle/>
          <a:p>
            <a:r>
              <a:rPr lang="en-US" smtClean="0"/>
              <a:t>Revert, validate or delete object on a page</a:t>
            </a:r>
          </a:p>
        </p:txBody>
      </p:sp>
      <p:grpSp>
        <p:nvGrpSpPr>
          <p:cNvPr id="41" name="Group 10"/>
          <p:cNvGrpSpPr>
            <a:grpSpLocks/>
          </p:cNvGrpSpPr>
          <p:nvPr/>
        </p:nvGrpSpPr>
        <p:grpSpPr bwMode="auto">
          <a:xfrm>
            <a:off x="8632825" y="79375"/>
            <a:ext cx="431800" cy="461963"/>
            <a:chOff x="8632825" y="79375"/>
            <a:chExt cx="431800" cy="461963"/>
          </a:xfrm>
        </p:grpSpPr>
        <p:sp>
          <p:nvSpPr>
            <p:cNvPr id="42"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43"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sp>
        <p:nvSpPr>
          <p:cNvPr id="16389" name="Rounded Rectangle 1"/>
          <p:cNvSpPr>
            <a:spLocks noChangeArrowheads="1"/>
          </p:cNvSpPr>
          <p:nvPr/>
        </p:nvSpPr>
        <p:spPr bwMode="auto">
          <a:xfrm>
            <a:off x="5376864" y="1971675"/>
            <a:ext cx="1090613" cy="2952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grpSp>
        <p:nvGrpSpPr>
          <p:cNvPr id="22" name="Group 21"/>
          <p:cNvGrpSpPr/>
          <p:nvPr/>
        </p:nvGrpSpPr>
        <p:grpSpPr>
          <a:xfrm>
            <a:off x="2345955" y="90488"/>
            <a:ext cx="6707558" cy="6274394"/>
            <a:chOff x="2345955" y="90488"/>
            <a:chExt cx="6707558" cy="6274394"/>
          </a:xfrm>
        </p:grpSpPr>
        <p:grpSp>
          <p:nvGrpSpPr>
            <p:cNvPr id="44" name="Group 9"/>
            <p:cNvGrpSpPr>
              <a:grpSpLocks/>
            </p:cNvGrpSpPr>
            <p:nvPr/>
          </p:nvGrpSpPr>
          <p:grpSpPr bwMode="auto">
            <a:xfrm>
              <a:off x="8621713" y="90488"/>
              <a:ext cx="431800" cy="461962"/>
              <a:chOff x="8632825" y="79375"/>
              <a:chExt cx="431800" cy="461963"/>
            </a:xfrm>
          </p:grpSpPr>
          <p:sp>
            <p:nvSpPr>
              <p:cNvPr id="45"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46"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nvGrpSpPr>
            <p:cNvPr id="20" name="Group 19"/>
            <p:cNvGrpSpPr/>
            <p:nvPr/>
          </p:nvGrpSpPr>
          <p:grpSpPr>
            <a:xfrm>
              <a:off x="2345955" y="1019175"/>
              <a:ext cx="4583483" cy="5345707"/>
              <a:chOff x="2345955" y="1019175"/>
              <a:chExt cx="4583483" cy="5345707"/>
            </a:xfrm>
          </p:grpSpPr>
          <p:sp>
            <p:nvSpPr>
              <p:cNvPr id="8" name="Rounded Rectangle 7"/>
              <p:cNvSpPr/>
              <p:nvPr/>
            </p:nvSpPr>
            <p:spPr bwMode="auto">
              <a:xfrm>
                <a:off x="6467477" y="1019175"/>
                <a:ext cx="461961"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955" y="4400550"/>
                <a:ext cx="3486150" cy="19643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407" name="TextBox 4"/>
              <p:cNvSpPr txBox="1">
                <a:spLocks noChangeArrowheads="1"/>
              </p:cNvSpPr>
              <p:nvPr/>
            </p:nvSpPr>
            <p:spPr bwMode="auto">
              <a:xfrm>
                <a:off x="4089030" y="4400550"/>
                <a:ext cx="881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Delete</a:t>
                </a:r>
              </a:p>
            </p:txBody>
          </p:sp>
          <p:sp>
            <p:nvSpPr>
              <p:cNvPr id="2" name="Rounded Rectangle 1"/>
              <p:cNvSpPr/>
              <p:nvPr/>
            </p:nvSpPr>
            <p:spPr bwMode="auto">
              <a:xfrm>
                <a:off x="3744727" y="4835661"/>
                <a:ext cx="1036823" cy="30474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grpSp>
      <p:grpSp>
        <p:nvGrpSpPr>
          <p:cNvPr id="19" name="Group 18"/>
          <p:cNvGrpSpPr/>
          <p:nvPr/>
        </p:nvGrpSpPr>
        <p:grpSpPr>
          <a:xfrm>
            <a:off x="5376864" y="1485900"/>
            <a:ext cx="3430252" cy="3654501"/>
            <a:chOff x="5376864" y="1485900"/>
            <a:chExt cx="3430252" cy="3654501"/>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4" y="2710155"/>
              <a:ext cx="3430252" cy="24302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Freeform 10"/>
            <p:cNvSpPr/>
            <p:nvPr/>
          </p:nvSpPr>
          <p:spPr bwMode="auto">
            <a:xfrm>
              <a:off x="6496050" y="1485900"/>
              <a:ext cx="866775" cy="1285875"/>
            </a:xfrm>
            <a:custGeom>
              <a:avLst/>
              <a:gdLst>
                <a:gd name="connsiteX0" fmla="*/ 0 w 866775"/>
                <a:gd name="connsiteY0" fmla="*/ 0 h 1285875"/>
                <a:gd name="connsiteX1" fmla="*/ 866775 w 866775"/>
                <a:gd name="connsiteY1" fmla="*/ 0 h 1285875"/>
                <a:gd name="connsiteX2" fmla="*/ 866775 w 866775"/>
                <a:gd name="connsiteY2" fmla="*/ 1285875 h 1285875"/>
              </a:gdLst>
              <a:ahLst/>
              <a:cxnLst>
                <a:cxn ang="0">
                  <a:pos x="connsiteX0" y="connsiteY0"/>
                </a:cxn>
                <a:cxn ang="0">
                  <a:pos x="connsiteX1" y="connsiteY1"/>
                </a:cxn>
                <a:cxn ang="0">
                  <a:pos x="connsiteX2" y="connsiteY2"/>
                </a:cxn>
              </a:cxnLst>
              <a:rect l="l" t="t" r="r" b="b"/>
              <a:pathLst>
                <a:path w="866775" h="1285875">
                  <a:moveTo>
                    <a:pt x="0" y="0"/>
                  </a:moveTo>
                  <a:lnTo>
                    <a:pt x="866775" y="0"/>
                  </a:lnTo>
                  <a:lnTo>
                    <a:pt x="866775" y="1285875"/>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4" name="TextBox 13"/>
            <p:cNvSpPr txBox="1"/>
            <p:nvPr/>
          </p:nvSpPr>
          <p:spPr>
            <a:xfrm>
              <a:off x="6929438" y="2686081"/>
              <a:ext cx="1051442"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Validate</a:t>
              </a:r>
            </a:p>
          </p:txBody>
        </p:sp>
      </p:grpSp>
      <p:grpSp>
        <p:nvGrpSpPr>
          <p:cNvPr id="21" name="Group 20"/>
          <p:cNvGrpSpPr/>
          <p:nvPr/>
        </p:nvGrpSpPr>
        <p:grpSpPr>
          <a:xfrm>
            <a:off x="500062" y="1600200"/>
            <a:ext cx="5129213" cy="3200459"/>
            <a:chOff x="500062" y="1600200"/>
            <a:chExt cx="5129213" cy="3200459"/>
          </a:xfrm>
        </p:grpSpPr>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 y="2771774"/>
              <a:ext cx="3446799" cy="20288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404" name="TextBox 2"/>
            <p:cNvSpPr txBox="1">
              <a:spLocks noChangeArrowheads="1"/>
            </p:cNvSpPr>
            <p:nvPr/>
          </p:nvSpPr>
          <p:spPr bwMode="auto">
            <a:xfrm>
              <a:off x="2209799" y="2757488"/>
              <a:ext cx="882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Revert</a:t>
              </a:r>
            </a:p>
          </p:txBody>
        </p:sp>
        <p:sp>
          <p:nvSpPr>
            <p:cNvPr id="6" name="Rounded Rectangle 5"/>
            <p:cNvSpPr/>
            <p:nvPr/>
          </p:nvSpPr>
          <p:spPr bwMode="auto">
            <a:xfrm>
              <a:off x="2744685" y="4029075"/>
              <a:ext cx="695325" cy="285750"/>
            </a:xfrm>
            <a:prstGeom prst="roundRect">
              <a:avLst/>
            </a:prstGeom>
            <a:noFill/>
            <a:ln w="19050" algn="ctr">
              <a:solidFill>
                <a:srgbClr val="D33941"/>
              </a:solidFill>
              <a:prstDash val="sysDot"/>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3" name="Straight Arrow Connector 12"/>
            <p:cNvCxnSpPr/>
            <p:nvPr/>
          </p:nvCxnSpPr>
          <p:spPr bwMode="auto">
            <a:xfrm flipH="1">
              <a:off x="3946861" y="1600200"/>
              <a:ext cx="1682414" cy="1357343"/>
            </a:xfrm>
            <a:prstGeom prst="straightConnector1">
              <a:avLst/>
            </a:prstGeom>
            <a:noFill/>
            <a:ln w="19050" algn="ctr">
              <a:solidFill>
                <a:srgbClr val="D33941"/>
              </a:solidFill>
              <a:round/>
              <a:headEnd type="none" w="med" len="med"/>
              <a:tailEnd type="arrow"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Errors</a:t>
            </a:r>
          </a:p>
        </p:txBody>
      </p:sp>
      <p:sp>
        <p:nvSpPr>
          <p:cNvPr id="17411" name="Content Placeholder 2"/>
          <p:cNvSpPr>
            <a:spLocks noGrp="1"/>
          </p:cNvSpPr>
          <p:nvPr>
            <p:ph idx="1"/>
          </p:nvPr>
        </p:nvSpPr>
        <p:spPr>
          <a:xfrm>
            <a:off x="519113" y="3190875"/>
            <a:ext cx="8318500" cy="3209925"/>
          </a:xfrm>
        </p:spPr>
        <p:txBody>
          <a:bodyPr/>
          <a:lstStyle/>
          <a:p>
            <a:pPr>
              <a:buFont typeface="Arial" charset="0"/>
              <a:buChar char="•"/>
            </a:pPr>
            <a:r>
              <a:rPr lang="en-US" dirty="0" smtClean="0"/>
              <a:t>Errors appear on top of a page on a red background</a:t>
            </a:r>
          </a:p>
          <a:p>
            <a:pPr lvl="1"/>
            <a:r>
              <a:rPr lang="en-US" dirty="0" smtClean="0"/>
              <a:t>Highlights field that has error</a:t>
            </a:r>
          </a:p>
          <a:p>
            <a:pPr>
              <a:buFont typeface="Arial" charset="0"/>
              <a:buChar char="•"/>
            </a:pPr>
            <a:r>
              <a:rPr lang="en-US" dirty="0" smtClean="0"/>
              <a:t>Changes icon in the toolbar displays a red x</a:t>
            </a:r>
          </a:p>
          <a:p>
            <a:pPr lvl="1"/>
            <a:r>
              <a:rPr lang="en-US" dirty="0" smtClean="0"/>
              <a:t>Change list displays change with a red x indicating there are validation errors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82" y="862011"/>
            <a:ext cx="8597143" cy="22240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3" name="Rounded Rectangle 3"/>
          <p:cNvSpPr>
            <a:spLocks noChangeArrowheads="1"/>
          </p:cNvSpPr>
          <p:nvPr/>
        </p:nvSpPr>
        <p:spPr bwMode="auto">
          <a:xfrm>
            <a:off x="8667750" y="923925"/>
            <a:ext cx="266700" cy="32384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7414" name="Rounded Rectangle 4"/>
          <p:cNvSpPr>
            <a:spLocks noChangeArrowheads="1"/>
          </p:cNvSpPr>
          <p:nvPr/>
        </p:nvSpPr>
        <p:spPr bwMode="auto">
          <a:xfrm>
            <a:off x="6248400" y="2247900"/>
            <a:ext cx="876300"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Localization</a:t>
            </a:r>
          </a:p>
        </p:txBody>
      </p:sp>
      <p:sp>
        <p:nvSpPr>
          <p:cNvPr id="18435" name="Content Placeholder 2"/>
          <p:cNvSpPr>
            <a:spLocks noGrp="1"/>
          </p:cNvSpPr>
          <p:nvPr>
            <p:ph idx="1"/>
          </p:nvPr>
        </p:nvSpPr>
        <p:spPr/>
        <p:txBody>
          <a:bodyPr/>
          <a:lstStyle/>
          <a:p>
            <a:pPr>
              <a:buFont typeface="Arial" charset="0"/>
              <a:buChar char="•"/>
            </a:pPr>
            <a:r>
              <a:rPr lang="en-US" smtClean="0"/>
              <a:t>Every name and description can be localized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49" y="1452561"/>
            <a:ext cx="6564197" cy="18526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8" name="TextBox 3"/>
          <p:cNvSpPr txBox="1">
            <a:spLocks noChangeArrowheads="1"/>
          </p:cNvSpPr>
          <p:nvPr/>
        </p:nvSpPr>
        <p:spPr bwMode="auto">
          <a:xfrm>
            <a:off x="7161213" y="2333625"/>
            <a:ext cx="1663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Click Translate icon</a:t>
            </a:r>
          </a:p>
        </p:txBody>
      </p:sp>
      <p:sp>
        <p:nvSpPr>
          <p:cNvPr id="18439" name="Rounded Rectangle 6"/>
          <p:cNvSpPr>
            <a:spLocks noChangeArrowheads="1"/>
          </p:cNvSpPr>
          <p:nvPr/>
        </p:nvSpPr>
        <p:spPr bwMode="auto">
          <a:xfrm>
            <a:off x="6665118" y="2628900"/>
            <a:ext cx="328613" cy="276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cxnSp>
        <p:nvCxnSpPr>
          <p:cNvPr id="18440" name="Straight Connector 8"/>
          <p:cNvCxnSpPr>
            <a:cxnSpLocks noChangeShapeType="1"/>
          </p:cNvCxnSpPr>
          <p:nvPr/>
        </p:nvCxnSpPr>
        <p:spPr bwMode="auto">
          <a:xfrm flipH="1">
            <a:off x="4562475" y="2905125"/>
            <a:ext cx="2266949" cy="89535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3600450"/>
            <a:ext cx="37528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Viewing and editing elements in a node</a:t>
            </a:r>
          </a:p>
        </p:txBody>
      </p:sp>
      <p:sp>
        <p:nvSpPr>
          <p:cNvPr id="19459" name="Content Placeholder 2"/>
          <p:cNvSpPr>
            <a:spLocks noGrp="1"/>
          </p:cNvSpPr>
          <p:nvPr>
            <p:ph idx="1"/>
          </p:nvPr>
        </p:nvSpPr>
        <p:spPr/>
        <p:txBody>
          <a:bodyPr/>
          <a:lstStyle/>
          <a:p>
            <a:pPr eaLnBrk="1" hangingPunct="1">
              <a:buFont typeface="Arial" charset="0"/>
              <a:buChar char="•"/>
            </a:pPr>
            <a:r>
              <a:rPr lang="en-US" smtClean="0"/>
              <a:t>Navigation Panel on left displays a hierarchical tree view</a:t>
            </a:r>
          </a:p>
          <a:p>
            <a:pPr eaLnBrk="1" hangingPunct="1">
              <a:buFont typeface="Arial" charset="0"/>
              <a:buChar char="•"/>
            </a:pPr>
            <a:r>
              <a:rPr lang="en-US" smtClean="0"/>
              <a:t>Right side page is element selected in Navigation Panel</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914565"/>
            <a:ext cx="8097837" cy="4543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1" name="Rounded Rectangle 3"/>
          <p:cNvSpPr>
            <a:spLocks noChangeArrowheads="1"/>
          </p:cNvSpPr>
          <p:nvPr/>
        </p:nvSpPr>
        <p:spPr bwMode="auto">
          <a:xfrm>
            <a:off x="857250" y="4800601"/>
            <a:ext cx="222250" cy="203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462" name="TextBox 4"/>
          <p:cNvSpPr txBox="1">
            <a:spLocks noChangeArrowheads="1"/>
          </p:cNvSpPr>
          <p:nvPr/>
        </p:nvSpPr>
        <p:spPr bwMode="auto">
          <a:xfrm>
            <a:off x="1715293" y="4667251"/>
            <a:ext cx="24376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Last element displayed with a dot</a:t>
            </a:r>
          </a:p>
        </p:txBody>
      </p:sp>
      <p:cxnSp>
        <p:nvCxnSpPr>
          <p:cNvPr id="19463" name="Straight Connector 6"/>
          <p:cNvCxnSpPr>
            <a:cxnSpLocks noChangeShapeType="1"/>
          </p:cNvCxnSpPr>
          <p:nvPr/>
        </p:nvCxnSpPr>
        <p:spPr bwMode="auto">
          <a:xfrm>
            <a:off x="1079500" y="4800601"/>
            <a:ext cx="695325"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9464" name="Rounded Rectangle 8"/>
          <p:cNvSpPr>
            <a:spLocks noChangeArrowheads="1"/>
          </p:cNvSpPr>
          <p:nvPr/>
        </p:nvSpPr>
        <p:spPr bwMode="auto">
          <a:xfrm>
            <a:off x="857250" y="4591050"/>
            <a:ext cx="174625" cy="1571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465" name="Rounded Rectangle 11"/>
          <p:cNvSpPr>
            <a:spLocks noChangeArrowheads="1"/>
          </p:cNvSpPr>
          <p:nvPr/>
        </p:nvSpPr>
        <p:spPr bwMode="auto">
          <a:xfrm>
            <a:off x="671513" y="4378325"/>
            <a:ext cx="176212" cy="1571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467" name="TextBox 9"/>
          <p:cNvSpPr txBox="1">
            <a:spLocks noChangeArrowheads="1"/>
          </p:cNvSpPr>
          <p:nvPr/>
        </p:nvSpPr>
        <p:spPr bwMode="auto">
          <a:xfrm>
            <a:off x="1589088" y="4449763"/>
            <a:ext cx="2751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Triangles expand/collapse</a:t>
            </a:r>
          </a:p>
        </p:txBody>
      </p:sp>
      <p:cxnSp>
        <p:nvCxnSpPr>
          <p:cNvPr id="19468" name="Straight Connector 16"/>
          <p:cNvCxnSpPr>
            <a:cxnSpLocks noChangeShapeType="1"/>
          </p:cNvCxnSpPr>
          <p:nvPr/>
        </p:nvCxnSpPr>
        <p:spPr bwMode="auto">
          <a:xfrm>
            <a:off x="1031875" y="4591050"/>
            <a:ext cx="544513"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9470" name="TextBox 22"/>
          <p:cNvSpPr txBox="1">
            <a:spLocks noChangeArrowheads="1"/>
          </p:cNvSpPr>
          <p:nvPr/>
        </p:nvSpPr>
        <p:spPr bwMode="auto">
          <a:xfrm>
            <a:off x="5734050" y="4275931"/>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0070C0"/>
                </a:solidFill>
                <a:latin typeface="Calibri" pitchFamily="34" charset="0"/>
              </a:rPr>
              <a:t>Text in blue is a link</a:t>
            </a:r>
          </a:p>
        </p:txBody>
      </p:sp>
      <p:sp>
        <p:nvSpPr>
          <p:cNvPr id="19471" name="TextBox 21"/>
          <p:cNvSpPr txBox="1">
            <a:spLocks noChangeArrowheads="1"/>
          </p:cNvSpPr>
          <p:nvPr/>
        </p:nvSpPr>
        <p:spPr bwMode="auto">
          <a:xfrm>
            <a:off x="4700588" y="5984875"/>
            <a:ext cx="313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Select element to view details</a:t>
            </a:r>
          </a:p>
        </p:txBody>
      </p:sp>
      <p:cxnSp>
        <p:nvCxnSpPr>
          <p:cNvPr id="19472" name="Straight Connector 24"/>
          <p:cNvCxnSpPr>
            <a:cxnSpLocks noChangeShapeType="1"/>
          </p:cNvCxnSpPr>
          <p:nvPr/>
        </p:nvCxnSpPr>
        <p:spPr bwMode="auto">
          <a:xfrm>
            <a:off x="3657600" y="5486400"/>
            <a:ext cx="1123950" cy="579438"/>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19473" name="TextBox 3"/>
          <p:cNvSpPr txBox="1">
            <a:spLocks noChangeArrowheads="1"/>
          </p:cNvSpPr>
          <p:nvPr/>
        </p:nvSpPr>
        <p:spPr bwMode="auto">
          <a:xfrm>
            <a:off x="1655762" y="2903568"/>
            <a:ext cx="2071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err="1">
                <a:solidFill>
                  <a:srgbClr val="3F8E39"/>
                </a:solidFill>
                <a:latin typeface="Calibri" pitchFamily="34" charset="0"/>
              </a:rPr>
              <a:t>ObjectName</a:t>
            </a:r>
            <a:r>
              <a:rPr lang="en-US" sz="1800" dirty="0">
                <a:solidFill>
                  <a:srgbClr val="3F8E39"/>
                </a:solidFill>
                <a:latin typeface="Calibri" pitchFamily="34" charset="0"/>
              </a:rPr>
              <a:t> [Code]</a:t>
            </a:r>
          </a:p>
        </p:txBody>
      </p:sp>
      <p:sp>
        <p:nvSpPr>
          <p:cNvPr id="19474" name="Rounded Rectangle 1"/>
          <p:cNvSpPr>
            <a:spLocks noChangeArrowheads="1"/>
          </p:cNvSpPr>
          <p:nvPr/>
        </p:nvSpPr>
        <p:spPr bwMode="auto">
          <a:xfrm>
            <a:off x="908050" y="3298825"/>
            <a:ext cx="1733550" cy="20955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475" name="Rectangle 3"/>
          <p:cNvSpPr>
            <a:spLocks noChangeArrowheads="1"/>
          </p:cNvSpPr>
          <p:nvPr/>
        </p:nvSpPr>
        <p:spPr bwMode="auto">
          <a:xfrm>
            <a:off x="4359275" y="2674938"/>
            <a:ext cx="4222750" cy="3201987"/>
          </a:xfrm>
          <a:prstGeom prst="rect">
            <a:avLst/>
          </a:prstGeom>
          <a:noFill/>
          <a:ln w="1905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solidFill>
                <a:srgbClr val="7030A0"/>
              </a:solidFill>
            </a:endParaRPr>
          </a:p>
        </p:txBody>
      </p:sp>
      <p:sp>
        <p:nvSpPr>
          <p:cNvPr id="19476" name="TextBox 4"/>
          <p:cNvSpPr txBox="1">
            <a:spLocks noChangeArrowheads="1"/>
          </p:cNvSpPr>
          <p:nvPr/>
        </p:nvSpPr>
        <p:spPr bwMode="auto">
          <a:xfrm>
            <a:off x="5330825" y="2638425"/>
            <a:ext cx="1417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7030A0"/>
                </a:solidFill>
                <a:latin typeface="Calibri" pitchFamily="34" charset="0"/>
              </a:rPr>
              <a:t>[Terms] page</a:t>
            </a:r>
          </a:p>
        </p:txBody>
      </p:sp>
      <p:cxnSp>
        <p:nvCxnSpPr>
          <p:cNvPr id="19477" name="Straight Connector 6"/>
          <p:cNvCxnSpPr>
            <a:cxnSpLocks noChangeShapeType="1"/>
            <a:endCxn id="19470" idx="1"/>
          </p:cNvCxnSpPr>
          <p:nvPr/>
        </p:nvCxnSpPr>
        <p:spPr bwMode="auto">
          <a:xfrm>
            <a:off x="5148263" y="4264025"/>
            <a:ext cx="585787" cy="19685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9478" name="Straight Connector 8"/>
          <p:cNvCxnSpPr>
            <a:cxnSpLocks noChangeShapeType="1"/>
          </p:cNvCxnSpPr>
          <p:nvPr/>
        </p:nvCxnSpPr>
        <p:spPr bwMode="auto">
          <a:xfrm>
            <a:off x="6470650" y="4133850"/>
            <a:ext cx="0" cy="212725"/>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sp>
        <p:nvSpPr>
          <p:cNvPr id="19479" name="Rounded Rectangle 16"/>
          <p:cNvSpPr>
            <a:spLocks noChangeArrowheads="1"/>
          </p:cNvSpPr>
          <p:nvPr/>
        </p:nvSpPr>
        <p:spPr bwMode="auto">
          <a:xfrm>
            <a:off x="533400" y="2333625"/>
            <a:ext cx="226219" cy="2555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480" name="TextBox 17"/>
          <p:cNvSpPr txBox="1">
            <a:spLocks noChangeArrowheads="1"/>
          </p:cNvSpPr>
          <p:nvPr/>
        </p:nvSpPr>
        <p:spPr bwMode="auto">
          <a:xfrm>
            <a:off x="3353594" y="1936751"/>
            <a:ext cx="1389856" cy="369332"/>
          </a:xfrm>
          <a:prstGeom prst="rect">
            <a:avLst/>
          </a:prstGeom>
          <a:solidFill>
            <a:schemeClr val="tx1"/>
          </a:solidFill>
          <a:ln>
            <a:noFill/>
          </a:ln>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Home page</a:t>
            </a:r>
          </a:p>
        </p:txBody>
      </p:sp>
      <p:cxnSp>
        <p:nvCxnSpPr>
          <p:cNvPr id="19481" name="Straight Connector 19"/>
          <p:cNvCxnSpPr>
            <a:cxnSpLocks noChangeShapeType="1"/>
          </p:cNvCxnSpPr>
          <p:nvPr/>
        </p:nvCxnSpPr>
        <p:spPr bwMode="auto">
          <a:xfrm flipV="1">
            <a:off x="804863" y="2171700"/>
            <a:ext cx="2708637" cy="16589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6" name="TextBox 5"/>
          <p:cNvSpPr txBox="1"/>
          <p:nvPr/>
        </p:nvSpPr>
        <p:spPr>
          <a:xfrm>
            <a:off x="2333625" y="2503458"/>
            <a:ext cx="1179875"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Filter box</a:t>
            </a:r>
          </a:p>
        </p:txBody>
      </p:sp>
      <p:cxnSp>
        <p:nvCxnSpPr>
          <p:cNvPr id="8" name="Straight Connector 7"/>
          <p:cNvCxnSpPr/>
          <p:nvPr/>
        </p:nvCxnSpPr>
        <p:spPr bwMode="auto">
          <a:xfrm>
            <a:off x="2040731" y="2703513"/>
            <a:ext cx="359569"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4" name="Straight Connector 3"/>
          <p:cNvCxnSpPr/>
          <p:nvPr/>
        </p:nvCxnSpPr>
        <p:spPr bwMode="auto">
          <a:xfrm>
            <a:off x="857250" y="4507706"/>
            <a:ext cx="719138" cy="72232"/>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bwMode="gray"/>
        <p:txBody>
          <a:bodyPr/>
          <a:lstStyle/>
          <a:p>
            <a:pPr eaLnBrk="1" hangingPunct="1">
              <a:lnSpc>
                <a:spcPct val="150000"/>
              </a:lnSpc>
              <a:buFont typeface="Arial" charset="0"/>
              <a:buChar char="•"/>
            </a:pPr>
            <a:r>
              <a:rPr lang="en-US" sz="2800" dirty="0" smtClean="0">
                <a:solidFill>
                  <a:srgbClr val="C0C0C0"/>
                </a:solidFill>
              </a:rPr>
              <a:t>Product Designer overview</a:t>
            </a:r>
          </a:p>
          <a:p>
            <a:pPr eaLnBrk="1" hangingPunct="1">
              <a:lnSpc>
                <a:spcPct val="150000"/>
              </a:lnSpc>
              <a:buFont typeface="Arial" charset="0"/>
              <a:buChar char="•"/>
            </a:pPr>
            <a:r>
              <a:rPr lang="en-US" sz="2800" dirty="0" smtClean="0">
                <a:solidFill>
                  <a:srgbClr val="C0C0C0"/>
                </a:solidFill>
              </a:rPr>
              <a:t>Product Designer elements and </a:t>
            </a:r>
            <a:r>
              <a:rPr lang="en-US" sz="2800" dirty="0">
                <a:solidFill>
                  <a:srgbClr val="C0C0C0"/>
                </a:solidFill>
              </a:rPr>
              <a:t>User Interface </a:t>
            </a:r>
            <a:endParaRPr lang="en-US" sz="2800" dirty="0" smtClean="0">
              <a:solidFill>
                <a:srgbClr val="C0C0C0"/>
              </a:solidFill>
            </a:endParaRPr>
          </a:p>
          <a:p>
            <a:pPr eaLnBrk="1" hangingPunct="1">
              <a:lnSpc>
                <a:spcPct val="150000"/>
              </a:lnSpc>
              <a:buFont typeface="Arial" charset="0"/>
              <a:buChar char="•"/>
            </a:pPr>
            <a:r>
              <a:rPr lang="en-US" sz="2800" dirty="0"/>
              <a:t>Product Designer administration</a:t>
            </a:r>
          </a:p>
          <a:p>
            <a:pPr eaLnBrk="1" hangingPunct="1">
              <a:lnSpc>
                <a:spcPct val="150000"/>
              </a:lnSpc>
              <a:buFont typeface="Arial" charset="0"/>
              <a:buChar char="•"/>
            </a:pPr>
            <a:r>
              <a:rPr lang="en-US" sz="2800" dirty="0" smtClean="0">
                <a:solidFill>
                  <a:srgbClr val="C0C0C0"/>
                </a:solidFill>
              </a:rPr>
              <a:t>Creating and managing </a:t>
            </a:r>
            <a:r>
              <a:rPr lang="en-US" sz="2800" dirty="0">
                <a:solidFill>
                  <a:srgbClr val="C0C0C0"/>
                </a:solidFill>
              </a:rPr>
              <a:t>your change lists</a:t>
            </a:r>
          </a:p>
          <a:p>
            <a:pPr eaLnBrk="1" hangingPunct="1">
              <a:lnSpc>
                <a:spcPct val="150000"/>
              </a:lnSpc>
              <a:buFont typeface="Arial" charset="0"/>
              <a:buChar char="•"/>
            </a:pPr>
            <a:r>
              <a:rPr lang="en-US" sz="2800" dirty="0" smtClean="0">
                <a:solidFill>
                  <a:srgbClr val="C0C0C0"/>
                </a:solidFill>
              </a:rPr>
              <a:t>System tables and audit schedules</a:t>
            </a:r>
          </a:p>
        </p:txBody>
      </p:sp>
    </p:spTree>
    <p:extLst>
      <p:ext uri="{BB962C8B-B14F-4D97-AF65-F5344CB8AC3E}">
        <p14:creationId xmlns:p14="http://schemas.microsoft.com/office/powerpoint/2010/main" val="16519075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Workspaces</a:t>
            </a:r>
          </a:p>
        </p:txBody>
      </p:sp>
      <p:sp>
        <p:nvSpPr>
          <p:cNvPr id="21507" name="Content Placeholder 2"/>
          <p:cNvSpPr>
            <a:spLocks noGrp="1"/>
          </p:cNvSpPr>
          <p:nvPr>
            <p:ph idx="1"/>
          </p:nvPr>
        </p:nvSpPr>
        <p:spPr>
          <a:xfrm>
            <a:off x="519113" y="914400"/>
            <a:ext cx="8318500" cy="1066800"/>
          </a:xfrm>
        </p:spPr>
        <p:txBody>
          <a:bodyPr/>
          <a:lstStyle/>
          <a:p>
            <a:pPr>
              <a:buFont typeface="Arial" charset="0"/>
              <a:buChar char="•"/>
            </a:pPr>
            <a:r>
              <a:rPr lang="en-US" dirty="0" smtClean="0"/>
              <a:t>A </a:t>
            </a:r>
            <a:r>
              <a:rPr lang="en-US" b="1" dirty="0" smtClean="0"/>
              <a:t>workspace</a:t>
            </a:r>
            <a:r>
              <a:rPr lang="en-US" dirty="0" smtClean="0"/>
              <a:t> is named reference to root folder of a  PolicyCenter instance</a:t>
            </a:r>
          </a:p>
          <a:p>
            <a:pPr>
              <a:buFont typeface="Arial" charset="0"/>
              <a:buChar char="•"/>
            </a:pPr>
            <a:r>
              <a:rPr lang="en-US" dirty="0" smtClean="0"/>
              <a:t>Only administrators can Add or Delete workspaces</a:t>
            </a:r>
          </a:p>
        </p:txBody>
      </p:sp>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290763"/>
            <a:ext cx="2154237" cy="11763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21510" name="Straight Connector 4"/>
          <p:cNvCxnSpPr>
            <a:cxnSpLocks noChangeShapeType="1"/>
          </p:cNvCxnSpPr>
          <p:nvPr/>
        </p:nvCxnSpPr>
        <p:spPr bwMode="auto">
          <a:xfrm>
            <a:off x="838200" y="3467100"/>
            <a:ext cx="0" cy="433387"/>
          </a:xfrm>
          <a:prstGeom prst="line">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21515" name="Rounded Rectangle 14"/>
          <p:cNvSpPr>
            <a:spLocks noChangeArrowheads="1"/>
          </p:cNvSpPr>
          <p:nvPr/>
        </p:nvSpPr>
        <p:spPr bwMode="auto">
          <a:xfrm>
            <a:off x="2103438" y="2381250"/>
            <a:ext cx="334962"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900487"/>
            <a:ext cx="8232690" cy="13763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270919" y="3852862"/>
            <a:ext cx="6157776"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Default workspace is already created in base application</a:t>
            </a:r>
          </a:p>
        </p:txBody>
      </p:sp>
      <p:sp>
        <p:nvSpPr>
          <p:cNvPr id="5" name="TextBox 4"/>
          <p:cNvSpPr txBox="1"/>
          <p:nvPr/>
        </p:nvSpPr>
        <p:spPr>
          <a:xfrm>
            <a:off x="630238" y="5288756"/>
            <a:ext cx="4838312"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Administrators can create more workspaces</a:t>
            </a:r>
          </a:p>
        </p:txBody>
      </p:sp>
      <p:sp>
        <p:nvSpPr>
          <p:cNvPr id="2" name="TextBox 1"/>
          <p:cNvSpPr txBox="1"/>
          <p:nvPr/>
        </p:nvSpPr>
        <p:spPr>
          <a:xfrm>
            <a:off x="2806700" y="2290763"/>
            <a:ext cx="1695272" cy="400110"/>
          </a:xfrm>
          <a:prstGeom prst="rect">
            <a:avLst/>
          </a:prstGeom>
          <a:noFill/>
        </p:spPr>
        <p:txBody>
          <a:bodyPr wrap="none" rtlCol="0">
            <a:spAutoFit/>
          </a:bodyPr>
          <a:lstStyle>
            <a:defPPr>
              <a:defRPr lang="en-US"/>
            </a:defPPr>
            <a:lvl1pPr>
              <a:defRPr>
                <a:solidFill>
                  <a:srgbClr val="D33941"/>
                </a:solidFill>
                <a:latin typeface="Calibri" pitchFamily="34" charset="0"/>
                <a:cs typeface="Calibri" pitchFamily="34" charset="0"/>
              </a:defRPr>
            </a:lvl1pPr>
          </a:lstStyle>
          <a:p>
            <a:r>
              <a:rPr lang="en-US" dirty="0"/>
              <a:t>Options menu</a:t>
            </a:r>
          </a:p>
        </p:txBody>
      </p:sp>
      <p:sp>
        <p:nvSpPr>
          <p:cNvPr id="7" name="Freeform 6"/>
          <p:cNvSpPr/>
          <p:nvPr/>
        </p:nvSpPr>
        <p:spPr bwMode="auto">
          <a:xfrm>
            <a:off x="333375" y="4486275"/>
            <a:ext cx="361950" cy="971550"/>
          </a:xfrm>
          <a:custGeom>
            <a:avLst/>
            <a:gdLst>
              <a:gd name="connsiteX0" fmla="*/ 333375 w 361950"/>
              <a:gd name="connsiteY0" fmla="*/ 0 h 971550"/>
              <a:gd name="connsiteX1" fmla="*/ 0 w 361950"/>
              <a:gd name="connsiteY1" fmla="*/ 0 h 971550"/>
              <a:gd name="connsiteX2" fmla="*/ 0 w 361950"/>
              <a:gd name="connsiteY2" fmla="*/ 971550 h 971550"/>
              <a:gd name="connsiteX3" fmla="*/ 361950 w 361950"/>
              <a:gd name="connsiteY3" fmla="*/ 971550 h 971550"/>
            </a:gdLst>
            <a:ahLst/>
            <a:cxnLst>
              <a:cxn ang="0">
                <a:pos x="connsiteX0" y="connsiteY0"/>
              </a:cxn>
              <a:cxn ang="0">
                <a:pos x="connsiteX1" y="connsiteY1"/>
              </a:cxn>
              <a:cxn ang="0">
                <a:pos x="connsiteX2" y="connsiteY2"/>
              </a:cxn>
              <a:cxn ang="0">
                <a:pos x="connsiteX3" y="connsiteY3"/>
              </a:cxn>
            </a:cxnLst>
            <a:rect l="l" t="t" r="r" b="b"/>
            <a:pathLst>
              <a:path w="361950" h="971550">
                <a:moveTo>
                  <a:pt x="333375" y="0"/>
                </a:moveTo>
                <a:lnTo>
                  <a:pt x="0" y="0"/>
                </a:lnTo>
                <a:lnTo>
                  <a:pt x="0" y="971550"/>
                </a:lnTo>
                <a:lnTo>
                  <a:pt x="361950" y="971550"/>
                </a:lnTo>
              </a:path>
            </a:pathLst>
          </a:custGeom>
          <a:noFill/>
          <a:ln w="19050" algn="ctr">
            <a:solidFill>
              <a:srgbClr val="D33941"/>
            </a:solidFill>
            <a:round/>
            <a:headEnd/>
            <a:tailEnd/>
          </a:ln>
        </p:spPr>
        <p:txBody>
          <a:bodyPr vert="horz" wrap="none" lIns="0" tIns="0" rIns="0" bIns="0" numCol="1" rtlCol="0" anchor="ctr" anchorCtr="0" compatLnSpc="1">
            <a:prstTxWarp prst="textNoShape">
              <a:avLst/>
            </a:prstTxWarp>
            <a:spAutoFit/>
          </a:bodyPr>
          <a:lstStyle/>
          <a:p>
            <a:pPr algn="ctr">
              <a:spcBef>
                <a:spcPct val="50000"/>
              </a:spcBef>
              <a:spcAft>
                <a:spcPct val="30000"/>
              </a:spcAft>
              <a:buClr>
                <a:srgbClr val="FFFFFF"/>
              </a:buClr>
            </a:pPr>
            <a:endParaRPr lang="en-US" smtClean="0"/>
          </a:p>
        </p:txBody>
      </p:sp>
      <p:sp>
        <p:nvSpPr>
          <p:cNvPr id="14" name="Content Placeholder 2"/>
          <p:cNvSpPr txBox="1">
            <a:spLocks/>
          </p:cNvSpPr>
          <p:nvPr/>
        </p:nvSpPr>
        <p:spPr bwMode="auto">
          <a:xfrm>
            <a:off x="333375" y="5688865"/>
            <a:ext cx="8318500" cy="86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solidFill>
                  <a:srgbClr val="000000"/>
                </a:solidFill>
              </a:rPr>
              <a:t>PD must have at least one workspace defined</a:t>
            </a:r>
          </a:p>
        </p:txBody>
      </p:sp>
      <p:cxnSp>
        <p:nvCxnSpPr>
          <p:cNvPr id="9" name="Straight Connector 8"/>
          <p:cNvCxnSpPr/>
          <p:nvPr/>
        </p:nvCxnSpPr>
        <p:spPr bwMode="auto">
          <a:xfrm flipV="1">
            <a:off x="1314450" y="4162425"/>
            <a:ext cx="1123950" cy="876300"/>
          </a:xfrm>
          <a:prstGeom prst="line">
            <a:avLst/>
          </a:prstGeom>
          <a:noFill/>
          <a:ln w="19050" algn="ctr">
            <a:solidFill>
              <a:srgbClr val="D33941"/>
            </a:solidFill>
            <a:round/>
            <a:headEnd/>
            <a:tailEnd/>
          </a:ln>
        </p:spPr>
      </p:cxnSp>
    </p:spTree>
    <p:extLst>
      <p:ext uri="{BB962C8B-B14F-4D97-AF65-F5344CB8AC3E}">
        <p14:creationId xmlns:p14="http://schemas.microsoft.com/office/powerpoint/2010/main" val="15101561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objectives</a:t>
            </a:r>
          </a:p>
        </p:txBody>
      </p:sp>
      <p:sp>
        <p:nvSpPr>
          <p:cNvPr id="6147" name="Rectangle 3"/>
          <p:cNvSpPr>
            <a:spLocks noGrp="1" noChangeArrowheads="1"/>
          </p:cNvSpPr>
          <p:nvPr>
            <p:ph idx="1"/>
          </p:nvPr>
        </p:nvSpPr>
        <p:spPr/>
        <p:txBody>
          <a:bodyPr/>
          <a:lstStyle/>
          <a:p>
            <a:pPr eaLnBrk="1" hangingPunct="1">
              <a:buFont typeface="Arial" charset="0"/>
              <a:buChar char="•"/>
            </a:pPr>
            <a:r>
              <a:rPr lang="en-US" smtClean="0"/>
              <a:t>By the end of this lesson, you should be able to:</a:t>
            </a:r>
          </a:p>
          <a:p>
            <a:pPr lvl="1" eaLnBrk="1" hangingPunct="1"/>
            <a:r>
              <a:rPr lang="en-US" smtClean="0"/>
              <a:t>Use the new Product Designer tool</a:t>
            </a:r>
          </a:p>
          <a:p>
            <a:pPr lvl="1" eaLnBrk="1" hangingPunct="1"/>
            <a:r>
              <a:rPr lang="en-US" smtClean="0"/>
              <a:t>Manage users, workspaces, and change lists</a:t>
            </a:r>
          </a:p>
          <a:p>
            <a:pPr lvl="1" eaLnBrk="1" hangingPunct="1"/>
            <a:r>
              <a:rPr lang="en-US" smtClean="0"/>
              <a:t>Work with the product model, system tables, and audit schedules</a:t>
            </a:r>
          </a:p>
        </p:txBody>
      </p:sp>
      <p:sp>
        <p:nvSpPr>
          <p:cNvPr id="6148"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Users</a:t>
            </a:r>
          </a:p>
        </p:txBody>
      </p:sp>
      <p:sp>
        <p:nvSpPr>
          <p:cNvPr id="3" name="Content Placeholder 2"/>
          <p:cNvSpPr>
            <a:spLocks noGrp="1"/>
          </p:cNvSpPr>
          <p:nvPr>
            <p:ph idx="1"/>
          </p:nvPr>
        </p:nvSpPr>
        <p:spPr>
          <a:xfrm>
            <a:off x="519113" y="828675"/>
            <a:ext cx="8318500" cy="5572125"/>
          </a:xfrm>
        </p:spPr>
        <p:txBody>
          <a:bodyPr/>
          <a:lstStyle/>
          <a:p>
            <a:pPr fontAlgn="t">
              <a:defRPr/>
            </a:pPr>
            <a:r>
              <a:rPr lang="en-US" kern="1200" dirty="0" smtClean="0">
                <a:latin typeface="Arial" charset="0"/>
              </a:rPr>
              <a:t>Users can add or delete change lists</a:t>
            </a:r>
          </a:p>
          <a:p>
            <a:pPr lvl="1" fontAlgn="t">
              <a:defRPr/>
            </a:pPr>
            <a:r>
              <a:rPr lang="en-US" kern="1200" dirty="0" smtClean="0">
                <a:latin typeface="Arial" charset="0"/>
              </a:rPr>
              <a:t>Administrative </a:t>
            </a:r>
            <a:r>
              <a:rPr lang="en-US" kern="1200" dirty="0">
                <a:latin typeface="Arial" charset="0"/>
              </a:rPr>
              <a:t>users can manage users, workspaces, and change lists for all </a:t>
            </a:r>
            <a:r>
              <a:rPr lang="en-US" kern="1200" dirty="0" smtClean="0">
                <a:latin typeface="Arial" charset="0"/>
              </a:rPr>
              <a:t>users</a:t>
            </a:r>
            <a:endParaRPr lang="en-US" dirty="0"/>
          </a:p>
          <a:p>
            <a:pPr lvl="1">
              <a:defRPr/>
            </a:pPr>
            <a:r>
              <a:rPr lang="en-US" dirty="0" smtClean="0"/>
              <a:t>Make a user administrator by clicking Administrator check box</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2362200"/>
            <a:ext cx="5448300" cy="1771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25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4514850"/>
            <a:ext cx="3003550" cy="1695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TextBox 4"/>
          <p:cNvSpPr txBox="1">
            <a:spLocks noChangeArrowheads="1"/>
          </p:cNvSpPr>
          <p:nvPr/>
        </p:nvSpPr>
        <p:spPr bwMode="auto">
          <a:xfrm>
            <a:off x="819150" y="2747963"/>
            <a:ext cx="2238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Users page available to admins only</a:t>
            </a:r>
          </a:p>
        </p:txBody>
      </p:sp>
      <p:sp>
        <p:nvSpPr>
          <p:cNvPr id="22536" name="Rounded Rectangle 5"/>
          <p:cNvSpPr>
            <a:spLocks noChangeArrowheads="1"/>
          </p:cNvSpPr>
          <p:nvPr/>
        </p:nvSpPr>
        <p:spPr bwMode="auto">
          <a:xfrm>
            <a:off x="6496050" y="2733675"/>
            <a:ext cx="714375"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22537" name="Rounded Rectangle 6"/>
          <p:cNvSpPr>
            <a:spLocks noChangeArrowheads="1"/>
          </p:cNvSpPr>
          <p:nvPr/>
        </p:nvSpPr>
        <p:spPr bwMode="auto">
          <a:xfrm>
            <a:off x="7562850" y="2362200"/>
            <a:ext cx="304800" cy="371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cxnSp>
        <p:nvCxnSpPr>
          <p:cNvPr id="22538" name="Straight Connector 8"/>
          <p:cNvCxnSpPr>
            <a:cxnSpLocks noChangeShapeType="1"/>
          </p:cNvCxnSpPr>
          <p:nvPr/>
        </p:nvCxnSpPr>
        <p:spPr bwMode="auto">
          <a:xfrm flipH="1">
            <a:off x="1219200" y="3362325"/>
            <a:ext cx="1971676" cy="866775"/>
          </a:xfrm>
          <a:prstGeom prst="line">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22539" name="Rounded Rectangle 9"/>
          <p:cNvSpPr>
            <a:spLocks noChangeArrowheads="1"/>
          </p:cNvSpPr>
          <p:nvPr/>
        </p:nvSpPr>
        <p:spPr bwMode="auto">
          <a:xfrm>
            <a:off x="3190875" y="3248025"/>
            <a:ext cx="304800" cy="276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4133850"/>
            <a:ext cx="49720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540" name="Straight Connector 11"/>
          <p:cNvCxnSpPr>
            <a:cxnSpLocks noChangeShapeType="1"/>
          </p:cNvCxnSpPr>
          <p:nvPr/>
        </p:nvCxnSpPr>
        <p:spPr bwMode="auto">
          <a:xfrm>
            <a:off x="5029200" y="6086475"/>
            <a:ext cx="739775" cy="0"/>
          </a:xfrm>
          <a:prstGeom prst="line">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2" name="Rounded Rectangle 1"/>
          <p:cNvSpPr/>
          <p:nvPr/>
        </p:nvSpPr>
        <p:spPr bwMode="auto">
          <a:xfrm>
            <a:off x="1681162" y="5648325"/>
            <a:ext cx="257175" cy="1809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rgbClr val="FFFFFF"/>
              </a:buClr>
            </a:pPr>
            <a:endParaRPr lang="en-US"/>
          </a:p>
        </p:txBody>
      </p:sp>
    </p:spTree>
    <p:extLst>
      <p:ext uri="{BB962C8B-B14F-4D97-AF65-F5344CB8AC3E}">
        <p14:creationId xmlns:p14="http://schemas.microsoft.com/office/powerpoint/2010/main" val="10469524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User menu</a:t>
            </a:r>
          </a:p>
        </p:txBody>
      </p:sp>
      <p:sp>
        <p:nvSpPr>
          <p:cNvPr id="23555" name="Content Placeholder 2"/>
          <p:cNvSpPr>
            <a:spLocks noGrp="1"/>
          </p:cNvSpPr>
          <p:nvPr>
            <p:ph idx="1"/>
          </p:nvPr>
        </p:nvSpPr>
        <p:spPr>
          <a:xfrm>
            <a:off x="519113" y="3152775"/>
            <a:ext cx="8318500" cy="3248025"/>
          </a:xfrm>
        </p:spPr>
        <p:txBody>
          <a:bodyPr/>
          <a:lstStyle/>
          <a:p>
            <a:pPr>
              <a:buFont typeface="Arial" charset="0"/>
              <a:buChar char="•"/>
            </a:pPr>
            <a:r>
              <a:rPr lang="en-US" dirty="0" smtClean="0"/>
              <a:t>User Settings – displays user settings page to set user name, full name, language, format, and change password</a:t>
            </a:r>
          </a:p>
          <a:p>
            <a:pPr>
              <a:buFont typeface="Arial" charset="0"/>
              <a:buChar char="•"/>
            </a:pPr>
            <a:r>
              <a:rPr lang="en-US" dirty="0" smtClean="0"/>
              <a:t>My Change Lists – displays My Change Lists page to manage your change lists</a:t>
            </a:r>
          </a:p>
          <a:p>
            <a:pPr>
              <a:buFont typeface="Arial" charset="0"/>
              <a:buChar char="•"/>
            </a:pPr>
            <a:r>
              <a:rPr lang="en-US" dirty="0" smtClean="0"/>
              <a:t>Log Out – logs user out of Product Designer</a:t>
            </a:r>
          </a:p>
          <a:p>
            <a:pPr>
              <a:buFont typeface="Arial" charset="0"/>
              <a:buChar char="•"/>
            </a:pPr>
            <a:endParaRPr lang="en-US" dirty="0" smtClean="0"/>
          </a:p>
        </p:txBody>
      </p:sp>
      <p:sp>
        <p:nvSpPr>
          <p:cNvPr id="23557" name="Rounded Rectangle 3"/>
          <p:cNvSpPr>
            <a:spLocks noChangeArrowheads="1"/>
          </p:cNvSpPr>
          <p:nvPr/>
        </p:nvSpPr>
        <p:spPr bwMode="auto">
          <a:xfrm>
            <a:off x="5286375" y="933450"/>
            <a:ext cx="2085975" cy="11811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499" y="933450"/>
            <a:ext cx="6660833" cy="2114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91866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Synchronizing product model</a:t>
            </a:r>
          </a:p>
        </p:txBody>
      </p:sp>
      <p:sp>
        <p:nvSpPr>
          <p:cNvPr id="3" name="Content Placeholder 2"/>
          <p:cNvSpPr>
            <a:spLocks noGrp="1"/>
          </p:cNvSpPr>
          <p:nvPr>
            <p:ph idx="1"/>
          </p:nvPr>
        </p:nvSpPr>
        <p:spPr>
          <a:xfrm>
            <a:off x="538163" y="752474"/>
            <a:ext cx="8318500" cy="5429251"/>
          </a:xfrm>
        </p:spPr>
        <p:txBody>
          <a:bodyPr/>
          <a:lstStyle/>
          <a:p>
            <a:pPr>
              <a:defRPr/>
            </a:pPr>
            <a:r>
              <a:rPr lang="en-US" dirty="0" smtClean="0"/>
              <a:t>Synchronize changes to product model after committing</a:t>
            </a:r>
          </a:p>
          <a:p>
            <a:pPr>
              <a:defRPr/>
            </a:pPr>
            <a:r>
              <a:rPr lang="en-US" dirty="0"/>
              <a:t>PolicyCenter is in </a:t>
            </a:r>
            <a:r>
              <a:rPr lang="en-US" dirty="0" smtClean="0"/>
              <a:t>development mode</a:t>
            </a:r>
            <a:endParaRPr lang="en-US" dirty="0"/>
          </a:p>
          <a:p>
            <a:pPr marL="0" indent="0">
              <a:buNone/>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marL="0" indent="0">
              <a:buFont typeface="Arial" pitchFamily="34" charset="0"/>
              <a:buNone/>
              <a:defRPr/>
            </a:pPr>
            <a:endParaRPr lang="en-US" dirty="0" smtClean="0"/>
          </a:p>
          <a:p>
            <a:pPr>
              <a:defRPr/>
            </a:pPr>
            <a:endParaRPr lang="en-US" dirty="0"/>
          </a:p>
          <a:p>
            <a:pPr>
              <a:defRPr/>
            </a:pPr>
            <a:endParaRPr lang="en-US" dirty="0" smtClean="0"/>
          </a:p>
          <a:p>
            <a:pPr>
              <a:defRPr/>
            </a:pPr>
            <a:endParaRPr lang="en-US" dirty="0" smtClean="0"/>
          </a:p>
        </p:txBody>
      </p:sp>
      <p:sp>
        <p:nvSpPr>
          <p:cNvPr id="28680" name="TextBox 6"/>
          <p:cNvSpPr txBox="1">
            <a:spLocks noChangeArrowheads="1"/>
          </p:cNvSpPr>
          <p:nvPr/>
        </p:nvSpPr>
        <p:spPr bwMode="auto">
          <a:xfrm>
            <a:off x="5619750" y="3833813"/>
            <a:ext cx="3190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Prompts for username and password for PC user with admin permissions</a:t>
            </a:r>
          </a:p>
        </p:txBody>
      </p:sp>
      <p:pic>
        <p:nvPicPr>
          <p:cNvPr id="286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5" y="4932362"/>
            <a:ext cx="2867025" cy="1485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82" name="Rounded Rectangle 9"/>
          <p:cNvSpPr>
            <a:spLocks noChangeArrowheads="1"/>
          </p:cNvSpPr>
          <p:nvPr/>
        </p:nvSpPr>
        <p:spPr bwMode="auto">
          <a:xfrm>
            <a:off x="5876925" y="5324474"/>
            <a:ext cx="2171700"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28683" name="Freeform 1"/>
          <p:cNvSpPr>
            <a:spLocks/>
          </p:cNvSpPr>
          <p:nvPr/>
        </p:nvSpPr>
        <p:spPr bwMode="auto">
          <a:xfrm>
            <a:off x="5000625" y="6099175"/>
            <a:ext cx="866775" cy="161925"/>
          </a:xfrm>
          <a:custGeom>
            <a:avLst/>
            <a:gdLst>
              <a:gd name="T0" fmla="*/ 0 w 866775"/>
              <a:gd name="T1" fmla="*/ 0 h 161925"/>
              <a:gd name="T2" fmla="*/ 0 w 866775"/>
              <a:gd name="T3" fmla="*/ 161925 h 161925"/>
              <a:gd name="T4" fmla="*/ 866775 w 866775"/>
              <a:gd name="T5" fmla="*/ 161925 h 161925"/>
              <a:gd name="T6" fmla="*/ 0 60000 65536"/>
              <a:gd name="T7" fmla="*/ 0 60000 65536"/>
              <a:gd name="T8" fmla="*/ 0 60000 65536"/>
            </a:gdLst>
            <a:ahLst/>
            <a:cxnLst>
              <a:cxn ang="T6">
                <a:pos x="T0" y="T1"/>
              </a:cxn>
              <a:cxn ang="T7">
                <a:pos x="T2" y="T3"/>
              </a:cxn>
              <a:cxn ang="T8">
                <a:pos x="T4" y="T5"/>
              </a:cxn>
            </a:cxnLst>
            <a:rect l="0" t="0" r="r" b="b"/>
            <a:pathLst>
              <a:path w="866775" h="161925">
                <a:moveTo>
                  <a:pt x="0" y="0"/>
                </a:moveTo>
                <a:lnTo>
                  <a:pt x="0" y="161925"/>
                </a:lnTo>
                <a:lnTo>
                  <a:pt x="866775" y="161925"/>
                </a:lnTo>
              </a:path>
            </a:pathLst>
          </a:custGeom>
          <a:noFill/>
          <a:ln w="19050" algn="ctr">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76" y="1736723"/>
            <a:ext cx="7117024" cy="1698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Rounded Rectangle 3"/>
          <p:cNvSpPr>
            <a:spLocks noChangeArrowheads="1"/>
          </p:cNvSpPr>
          <p:nvPr/>
        </p:nvSpPr>
        <p:spPr bwMode="auto">
          <a:xfrm>
            <a:off x="6134100" y="2889250"/>
            <a:ext cx="2400300"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pic>
        <p:nvPicPr>
          <p:cNvPr id="286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184525"/>
            <a:ext cx="49339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8679" name="Straight Arrow Connector 5"/>
          <p:cNvCxnSpPr>
            <a:cxnSpLocks noChangeShapeType="1"/>
          </p:cNvCxnSpPr>
          <p:nvPr/>
        </p:nvCxnSpPr>
        <p:spPr bwMode="auto">
          <a:xfrm flipH="1">
            <a:off x="5619750" y="3146425"/>
            <a:ext cx="514350" cy="609600"/>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595372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bwMode="gray"/>
        <p:txBody>
          <a:bodyPr/>
          <a:lstStyle/>
          <a:p>
            <a:pPr eaLnBrk="1" hangingPunct="1">
              <a:lnSpc>
                <a:spcPct val="150000"/>
              </a:lnSpc>
              <a:buFont typeface="Arial" charset="0"/>
              <a:buChar char="•"/>
            </a:pPr>
            <a:r>
              <a:rPr lang="en-US" sz="2800" dirty="0" smtClean="0">
                <a:solidFill>
                  <a:srgbClr val="C0C0C0"/>
                </a:solidFill>
              </a:rPr>
              <a:t>Product Designer overview</a:t>
            </a:r>
          </a:p>
          <a:p>
            <a:pPr eaLnBrk="1" hangingPunct="1">
              <a:lnSpc>
                <a:spcPct val="150000"/>
              </a:lnSpc>
              <a:buFont typeface="Arial" charset="0"/>
              <a:buChar char="•"/>
            </a:pPr>
            <a:r>
              <a:rPr lang="en-US" sz="2800" dirty="0" smtClean="0">
                <a:solidFill>
                  <a:srgbClr val="C0C0C0"/>
                </a:solidFill>
              </a:rPr>
              <a:t>Product Designer elements and </a:t>
            </a:r>
            <a:r>
              <a:rPr lang="en-US" sz="2800" dirty="0">
                <a:solidFill>
                  <a:srgbClr val="C0C0C0"/>
                </a:solidFill>
              </a:rPr>
              <a:t>User Interface </a:t>
            </a:r>
            <a:endParaRPr lang="en-US" sz="2800" dirty="0" smtClean="0">
              <a:solidFill>
                <a:srgbClr val="C0C0C0"/>
              </a:solidFill>
            </a:endParaRPr>
          </a:p>
          <a:p>
            <a:pPr eaLnBrk="1" hangingPunct="1">
              <a:lnSpc>
                <a:spcPct val="150000"/>
              </a:lnSpc>
              <a:buFont typeface="Arial" charset="0"/>
              <a:buChar char="•"/>
            </a:pPr>
            <a:r>
              <a:rPr lang="en-US" sz="2800" dirty="0">
                <a:solidFill>
                  <a:srgbClr val="C0C0C0"/>
                </a:solidFill>
              </a:rPr>
              <a:t>Product Designer administration</a:t>
            </a:r>
          </a:p>
          <a:p>
            <a:pPr eaLnBrk="1" hangingPunct="1">
              <a:lnSpc>
                <a:spcPct val="150000"/>
              </a:lnSpc>
              <a:buFont typeface="Arial" charset="0"/>
              <a:buChar char="•"/>
            </a:pPr>
            <a:r>
              <a:rPr lang="en-US" sz="2800" dirty="0" smtClean="0"/>
              <a:t>Creating and managing change lists</a:t>
            </a:r>
          </a:p>
          <a:p>
            <a:pPr eaLnBrk="1" hangingPunct="1">
              <a:lnSpc>
                <a:spcPct val="150000"/>
              </a:lnSpc>
              <a:buFont typeface="Arial" charset="0"/>
              <a:buChar char="•"/>
            </a:pPr>
            <a:r>
              <a:rPr lang="en-US" sz="2800" dirty="0" smtClean="0">
                <a:solidFill>
                  <a:srgbClr val="C0C0C0"/>
                </a:solidFill>
              </a:rPr>
              <a:t>System tables and audit schedules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Change lists</a:t>
            </a:r>
          </a:p>
        </p:txBody>
      </p:sp>
      <p:sp>
        <p:nvSpPr>
          <p:cNvPr id="24579" name="Content Placeholder 2"/>
          <p:cNvSpPr>
            <a:spLocks noGrp="1"/>
          </p:cNvSpPr>
          <p:nvPr>
            <p:ph idx="1"/>
          </p:nvPr>
        </p:nvSpPr>
        <p:spPr/>
        <p:txBody>
          <a:bodyPr/>
          <a:lstStyle/>
          <a:p>
            <a:pPr>
              <a:buFont typeface="Arial" charset="0"/>
              <a:buChar char="•"/>
            </a:pPr>
            <a:r>
              <a:rPr lang="en-US" dirty="0" smtClean="0"/>
              <a:t>A </a:t>
            </a:r>
            <a:r>
              <a:rPr lang="en-US" b="1" dirty="0" smtClean="0"/>
              <a:t>change list </a:t>
            </a:r>
            <a:r>
              <a:rPr lang="en-US" dirty="0" smtClean="0"/>
              <a:t>is a named collection of changes held in Product Designer until you decide either to commit or revert the changes</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Change lists are displayed on toolbar to easily make another change list active</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108200"/>
            <a:ext cx="6969125" cy="1895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1" name="Rounded Rectangle 3"/>
          <p:cNvSpPr>
            <a:spLocks noChangeArrowheads="1"/>
          </p:cNvSpPr>
          <p:nvPr/>
        </p:nvSpPr>
        <p:spPr bwMode="auto">
          <a:xfrm>
            <a:off x="2952750" y="3736975"/>
            <a:ext cx="285750"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24582" name="TextBox 4"/>
          <p:cNvSpPr txBox="1">
            <a:spLocks noChangeArrowheads="1"/>
          </p:cNvSpPr>
          <p:nvPr/>
        </p:nvSpPr>
        <p:spPr bwMode="auto">
          <a:xfrm>
            <a:off x="3238500" y="2374900"/>
            <a:ext cx="4473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Change list you are currently working on</a:t>
            </a:r>
          </a:p>
        </p:txBody>
      </p:sp>
      <p:cxnSp>
        <p:nvCxnSpPr>
          <p:cNvPr id="24583" name="Straight Connector 6"/>
          <p:cNvCxnSpPr>
            <a:cxnSpLocks noChangeShapeType="1"/>
          </p:cNvCxnSpPr>
          <p:nvPr/>
        </p:nvCxnSpPr>
        <p:spPr bwMode="auto">
          <a:xfrm flipH="1">
            <a:off x="3238500" y="2774950"/>
            <a:ext cx="276225" cy="96202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5129213"/>
            <a:ext cx="6580187" cy="1162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5" name="Rounded Rectangle 7"/>
          <p:cNvSpPr>
            <a:spLocks noChangeArrowheads="1"/>
          </p:cNvSpPr>
          <p:nvPr/>
        </p:nvSpPr>
        <p:spPr bwMode="auto">
          <a:xfrm>
            <a:off x="4619625" y="5129213"/>
            <a:ext cx="1400175" cy="8524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and deleting your change lists</a:t>
            </a:r>
            <a:endParaRPr lang="en-US" dirty="0"/>
          </a:p>
        </p:txBody>
      </p:sp>
      <p:sp>
        <p:nvSpPr>
          <p:cNvPr id="3" name="Content Placeholder 2"/>
          <p:cNvSpPr>
            <a:spLocks noGrp="1"/>
          </p:cNvSpPr>
          <p:nvPr>
            <p:ph idx="1"/>
          </p:nvPr>
        </p:nvSpPr>
        <p:spPr/>
        <p:txBody>
          <a:bodyPr/>
          <a:lstStyle/>
          <a:p>
            <a:r>
              <a:rPr lang="en-US" dirty="0" smtClean="0"/>
              <a:t>Add a change list</a:t>
            </a:r>
          </a:p>
          <a:p>
            <a:endParaRPr lang="en-US" dirty="0"/>
          </a:p>
          <a:p>
            <a:endParaRPr lang="en-US" dirty="0" smtClean="0"/>
          </a:p>
          <a:p>
            <a:endParaRPr lang="en-US" dirty="0"/>
          </a:p>
          <a:p>
            <a:endParaRPr lang="en-US" dirty="0" smtClean="0"/>
          </a:p>
          <a:p>
            <a:r>
              <a:rPr lang="en-US" dirty="0" smtClean="0"/>
              <a:t>You can Delete or Reassign a change list after it is created</a:t>
            </a:r>
          </a:p>
          <a:p>
            <a:endParaRPr lang="en-US" dirty="0"/>
          </a:p>
          <a:p>
            <a:endParaRPr lang="en-US" dirty="0" smtClean="0"/>
          </a:p>
          <a:p>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385888"/>
            <a:ext cx="1809414" cy="1547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2076450" y="1819275"/>
            <a:ext cx="542925" cy="4381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rgbClr val="FFFFFF"/>
              </a:buClr>
            </a:pPr>
            <a:endParaRPr lang="en-US"/>
          </a:p>
        </p:txBody>
      </p:sp>
      <p:cxnSp>
        <p:nvCxnSpPr>
          <p:cNvPr id="6" name="Straight Connector 5"/>
          <p:cNvCxnSpPr/>
          <p:nvPr/>
        </p:nvCxnSpPr>
        <p:spPr bwMode="auto">
          <a:xfrm>
            <a:off x="2619375" y="2159794"/>
            <a:ext cx="1466850" cy="0"/>
          </a:xfrm>
          <a:prstGeom prst="line">
            <a:avLst/>
          </a:prstGeom>
          <a:noFill/>
          <a:ln w="19050" algn="ctr">
            <a:solidFill>
              <a:srgbClr val="D33941"/>
            </a:solidFill>
            <a:round/>
            <a:headEnd/>
            <a:tailEnd/>
          </a:ln>
        </p:spPr>
      </p:cxn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1385887"/>
            <a:ext cx="1581150" cy="923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1385888"/>
            <a:ext cx="48768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bwMode="auto">
          <a:xfrm flipV="1">
            <a:off x="1747837" y="1638300"/>
            <a:ext cx="395288" cy="451247"/>
          </a:xfrm>
          <a:prstGeom prst="line">
            <a:avLst/>
          </a:prstGeom>
          <a:noFill/>
          <a:ln w="19050" algn="ctr">
            <a:solidFill>
              <a:srgbClr val="D33941"/>
            </a:solidFill>
            <a:round/>
            <a:headEnd/>
            <a:tailEnd/>
          </a:ln>
        </p:spPr>
      </p:cxnSp>
      <p:pic>
        <p:nvPicPr>
          <p:cNvPr id="2056" name="Picture 8" descr="C:\Users\kshukla\AppData\Local\Temp\SNAGHTML1f0f45b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7837" y="4130675"/>
            <a:ext cx="6069412" cy="15367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33299" y="5857845"/>
            <a:ext cx="4298100"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Select  change list to delete or reassign</a:t>
            </a:r>
          </a:p>
        </p:txBody>
      </p:sp>
      <p:cxnSp>
        <p:nvCxnSpPr>
          <p:cNvPr id="13" name="Straight Connector 12"/>
          <p:cNvCxnSpPr/>
          <p:nvPr/>
        </p:nvCxnSpPr>
        <p:spPr bwMode="auto">
          <a:xfrm>
            <a:off x="2619375" y="5667375"/>
            <a:ext cx="361782" cy="285750"/>
          </a:xfrm>
          <a:prstGeom prst="line">
            <a:avLst/>
          </a:prstGeom>
          <a:noFill/>
          <a:ln w="19050" algn="ctr">
            <a:solidFill>
              <a:srgbClr val="D33941"/>
            </a:solidFill>
            <a:round/>
            <a:headEnd/>
            <a:tailEnd/>
          </a:ln>
        </p:spPr>
      </p:cxnSp>
    </p:spTree>
    <p:extLst>
      <p:ext uri="{BB962C8B-B14F-4D97-AF65-F5344CB8AC3E}">
        <p14:creationId xmlns:p14="http://schemas.microsoft.com/office/powerpoint/2010/main" val="384524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Creating changes in your change list</a:t>
            </a:r>
          </a:p>
        </p:txBody>
      </p:sp>
      <p:sp>
        <p:nvSpPr>
          <p:cNvPr id="36867" name="Content Placeholder 2"/>
          <p:cNvSpPr>
            <a:spLocks noGrp="1"/>
          </p:cNvSpPr>
          <p:nvPr>
            <p:ph idx="1"/>
          </p:nvPr>
        </p:nvSpPr>
        <p:spPr/>
        <p:txBody>
          <a:bodyPr/>
          <a:lstStyle/>
          <a:p>
            <a:pPr>
              <a:buFont typeface="Arial" charset="0"/>
              <a:buChar char="•"/>
              <a:defRPr/>
            </a:pPr>
            <a:r>
              <a:rPr lang="en-US" dirty="0" smtClean="0"/>
              <a:t>View your changes in Changes Panel</a:t>
            </a:r>
          </a:p>
          <a:p>
            <a:pPr lvl="1">
              <a:defRPr/>
            </a:pPr>
            <a:r>
              <a:rPr lang="en-US" dirty="0" smtClean="0"/>
              <a:t>Go to any change and edit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31" y="3071811"/>
            <a:ext cx="8338409" cy="26336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5" name="Rectangle 4"/>
          <p:cNvSpPr>
            <a:spLocks noChangeArrowheads="1"/>
          </p:cNvSpPr>
          <p:nvPr/>
        </p:nvSpPr>
        <p:spPr bwMode="auto">
          <a:xfrm>
            <a:off x="6134100" y="3429001"/>
            <a:ext cx="2657539" cy="2276474"/>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25606" name="Rounded Rectangle 1"/>
          <p:cNvSpPr>
            <a:spLocks noChangeArrowheads="1"/>
          </p:cNvSpPr>
          <p:nvPr/>
        </p:nvSpPr>
        <p:spPr bwMode="auto">
          <a:xfrm>
            <a:off x="6246812" y="3057525"/>
            <a:ext cx="960438" cy="3143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sp>
        <p:nvSpPr>
          <p:cNvPr id="25607" name="TextBox 2"/>
          <p:cNvSpPr txBox="1">
            <a:spLocks noChangeArrowheads="1"/>
          </p:cNvSpPr>
          <p:nvPr/>
        </p:nvSpPr>
        <p:spPr bwMode="auto">
          <a:xfrm>
            <a:off x="6445281" y="2409825"/>
            <a:ext cx="203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Active change list</a:t>
            </a:r>
          </a:p>
        </p:txBody>
      </p:sp>
      <p:cxnSp>
        <p:nvCxnSpPr>
          <p:cNvPr id="25608" name="Straight Connector 4"/>
          <p:cNvCxnSpPr>
            <a:cxnSpLocks noChangeShapeType="1"/>
          </p:cNvCxnSpPr>
          <p:nvPr/>
        </p:nvCxnSpPr>
        <p:spPr bwMode="auto">
          <a:xfrm flipH="1">
            <a:off x="6674643" y="2767011"/>
            <a:ext cx="1" cy="304800"/>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25609" name="TextBox 5"/>
          <p:cNvSpPr txBox="1">
            <a:spLocks noChangeArrowheads="1"/>
          </p:cNvSpPr>
          <p:nvPr/>
        </p:nvSpPr>
        <p:spPr bwMode="auto">
          <a:xfrm>
            <a:off x="6134101" y="3581400"/>
            <a:ext cx="2533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Changes in active change list</a:t>
            </a:r>
          </a:p>
        </p:txBody>
      </p:sp>
    </p:spTree>
    <p:extLst>
      <p:ext uri="{BB962C8B-B14F-4D97-AF65-F5344CB8AC3E}">
        <p14:creationId xmlns:p14="http://schemas.microsoft.com/office/powerpoint/2010/main" val="13733334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your changes</a:t>
            </a:r>
            <a:endParaRPr lang="en-US" dirty="0"/>
          </a:p>
        </p:txBody>
      </p:sp>
      <p:sp>
        <p:nvSpPr>
          <p:cNvPr id="3" name="Content Placeholder 2"/>
          <p:cNvSpPr>
            <a:spLocks noGrp="1"/>
          </p:cNvSpPr>
          <p:nvPr>
            <p:ph idx="1"/>
          </p:nvPr>
        </p:nvSpPr>
        <p:spPr/>
        <p:txBody>
          <a:bodyPr/>
          <a:lstStyle/>
          <a:p>
            <a:r>
              <a:rPr lang="en-US" dirty="0" smtClean="0"/>
              <a:t>PD validates changes as you move from one page to other</a:t>
            </a:r>
            <a:endParaRPr lang="en-US" dirty="0"/>
          </a:p>
          <a:p>
            <a:r>
              <a:rPr lang="en-US" dirty="0" smtClean="0"/>
              <a:t>Additionally, click Validate to manually validate a change</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Error or no error message</a:t>
            </a:r>
            <a:br>
              <a:rPr lang="en-US" dirty="0" smtClean="0"/>
            </a:br>
            <a:r>
              <a:rPr lang="en-US" dirty="0" smtClean="0"/>
              <a:t>appears on top of page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2005013"/>
            <a:ext cx="7075487" cy="2524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6562725" y="3114675"/>
            <a:ext cx="942975" cy="5715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p:nvSpPr>
        <p:spPr>
          <a:xfrm>
            <a:off x="6948488" y="2740164"/>
            <a:ext cx="1928812" cy="646331"/>
          </a:xfrm>
          <a:prstGeom prst="rect">
            <a:avLst/>
          </a:prstGeom>
          <a:solidFill>
            <a:schemeClr val="tx1"/>
          </a:solidFill>
        </p:spPr>
        <p:txBody>
          <a:bodyPr wrap="square" rtlCol="0">
            <a:spAutoFit/>
          </a:bodyPr>
          <a:lstStyle/>
          <a:p>
            <a:r>
              <a:rPr lang="en-US" sz="1800" dirty="0" smtClean="0">
                <a:solidFill>
                  <a:srgbClr val="D33941"/>
                </a:solidFill>
                <a:latin typeface="Calibri" pitchFamily="34" charset="0"/>
                <a:cs typeface="Calibri" pitchFamily="34" charset="0"/>
              </a:rPr>
              <a:t>Change with error marked with red x</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646" y="4695821"/>
            <a:ext cx="3928158" cy="1724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7772400" y="2005013"/>
            <a:ext cx="336550" cy="34766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4267200" y="3619500"/>
            <a:ext cx="581025" cy="2190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346190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477250" cy="742950"/>
          </a:xfrm>
        </p:spPr>
        <p:txBody>
          <a:bodyPr/>
          <a:lstStyle/>
          <a:p>
            <a:r>
              <a:rPr lang="en-US" sz="3300" dirty="0" smtClean="0"/>
              <a:t>Synchronizing product model with PolicyCenter</a:t>
            </a:r>
            <a:endParaRPr lang="en-US" sz="33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47738"/>
            <a:ext cx="6818313" cy="1571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200" y="2595563"/>
            <a:ext cx="5238750" cy="2295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bwMode="auto">
          <a:xfrm>
            <a:off x="7294563" y="2228849"/>
            <a:ext cx="0" cy="366714"/>
          </a:xfrm>
          <a:prstGeom prst="straightConnector1">
            <a:avLst/>
          </a:prstGeom>
          <a:noFill/>
          <a:ln w="19050" algn="ctr">
            <a:solidFill>
              <a:srgbClr val="D33941"/>
            </a:solidFill>
            <a:round/>
            <a:headEnd type="none" w="med" len="med"/>
            <a:tailEnd type="arrow" w="med" len="med"/>
          </a:ln>
        </p:spPr>
      </p:cxnSp>
      <p:pic>
        <p:nvPicPr>
          <p:cNvPr id="1030" name="Picture 6" descr="C:\Users\kshukla\AppData\Local\Temp\SNAGHTML34b4d6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786312"/>
            <a:ext cx="3105150" cy="16192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2781300" y="4786312"/>
            <a:ext cx="5238750" cy="490538"/>
          </a:xfrm>
          <a:prstGeom prst="straightConnector1">
            <a:avLst/>
          </a:prstGeom>
          <a:noFill/>
          <a:ln w="19050" algn="ctr">
            <a:solidFill>
              <a:srgbClr val="D33941"/>
            </a:solidFill>
            <a:round/>
            <a:headEnd type="none" w="med" len="med"/>
            <a:tailEnd type="arrow" w="med" len="med"/>
          </a:ln>
        </p:spPr>
      </p:cxnSp>
    </p:spTree>
    <p:extLst>
      <p:ext uri="{BB962C8B-B14F-4D97-AF65-F5344CB8AC3E}">
        <p14:creationId xmlns:p14="http://schemas.microsoft.com/office/powerpoint/2010/main" val="239957105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Commit or revert changes on Changes page</a:t>
            </a:r>
          </a:p>
        </p:txBody>
      </p:sp>
      <p:sp>
        <p:nvSpPr>
          <p:cNvPr id="27651" name="Content Placeholder 2"/>
          <p:cNvSpPr>
            <a:spLocks noGrp="1"/>
          </p:cNvSpPr>
          <p:nvPr>
            <p:ph idx="1"/>
          </p:nvPr>
        </p:nvSpPr>
        <p:spPr>
          <a:xfrm>
            <a:off x="519113" y="895350"/>
            <a:ext cx="8318500" cy="5581650"/>
          </a:xfrm>
        </p:spPr>
        <p:txBody>
          <a:bodyPr/>
          <a:lstStyle/>
          <a:p>
            <a:pPr marL="285750" lvl="1" indent="-285750">
              <a:spcBef>
                <a:spcPct val="40000"/>
              </a:spcBef>
              <a:buFont typeface="Arial" charset="0"/>
              <a:buChar char="•"/>
            </a:pPr>
            <a:r>
              <a:rPr lang="en-US" dirty="0"/>
              <a:t>Configuration files are modified and no persistence in PD</a:t>
            </a:r>
          </a:p>
          <a:p>
            <a:pPr lvl="1">
              <a:buFont typeface="Arial" charset="0"/>
              <a:buChar char="•"/>
            </a:pPr>
            <a:r>
              <a:rPr lang="en-US" dirty="0" smtClean="0"/>
              <a:t>Commit All validates your changes and if </a:t>
            </a:r>
          </a:p>
          <a:p>
            <a:pPr lvl="2">
              <a:buFont typeface="Arial" charset="0"/>
              <a:buChar char="•"/>
            </a:pPr>
            <a:r>
              <a:rPr lang="en-US" dirty="0" smtClean="0"/>
              <a:t>No errors detected, writes your changes in active change list to PC configuration files</a:t>
            </a:r>
          </a:p>
          <a:p>
            <a:pPr lvl="2">
              <a:buFont typeface="Arial" charset="0"/>
              <a:buChar char="•"/>
            </a:pPr>
            <a:r>
              <a:rPr lang="en-US" dirty="0" smtClean="0"/>
              <a:t>Errors exist, errors are displayed at top of page and all errors must be corrected before commit</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You cannot rollback after committing</a:t>
            </a:r>
          </a:p>
          <a:p>
            <a:pPr marL="285750" lvl="1" indent="-285750">
              <a:spcBef>
                <a:spcPct val="40000"/>
              </a:spcBef>
              <a:buFont typeface="Arial" charset="0"/>
              <a:buChar char="•"/>
            </a:pPr>
            <a:r>
              <a:rPr lang="en-US" sz="2400" dirty="0"/>
              <a:t>You can create multiple change lists and commit </a:t>
            </a:r>
            <a:r>
              <a:rPr lang="en-US" sz="2400" dirty="0" smtClean="0"/>
              <a:t>independently</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990850"/>
            <a:ext cx="6181725" cy="21872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3" name="Rounded Rectangle 3"/>
          <p:cNvSpPr>
            <a:spLocks noChangeArrowheads="1"/>
          </p:cNvSpPr>
          <p:nvPr/>
        </p:nvSpPr>
        <p:spPr bwMode="auto">
          <a:xfrm>
            <a:off x="7038975" y="3535363"/>
            <a:ext cx="266700"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4300" y="3344863"/>
            <a:ext cx="1009650" cy="533400"/>
          </a:xfrm>
          <a:prstGeom prst="rect">
            <a:avLst/>
          </a:prstGeom>
          <a:noFill/>
          <a:ln w="19050">
            <a:solidFill>
              <a:srgbClr val="D33941"/>
            </a:solidFill>
            <a:prstDash val="sysDot"/>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Arrow Connector 2"/>
          <p:cNvCxnSpPr/>
          <p:nvPr/>
        </p:nvCxnSpPr>
        <p:spPr bwMode="auto">
          <a:xfrm flipH="1">
            <a:off x="7477125" y="3878263"/>
            <a:ext cx="371475" cy="142875"/>
          </a:xfrm>
          <a:prstGeom prst="straightConnector1">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2" name="Rounded Rectangle 1"/>
          <p:cNvSpPr/>
          <p:nvPr/>
        </p:nvSpPr>
        <p:spPr bwMode="auto">
          <a:xfrm>
            <a:off x="1543050" y="3525838"/>
            <a:ext cx="790575"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rgbClr val="FFFFFF"/>
              </a:buClr>
            </a:pPr>
            <a:endParaRPr lang="en-US"/>
          </a:p>
        </p:txBody>
      </p:sp>
      <p:sp>
        <p:nvSpPr>
          <p:cNvPr id="4" name="Rounded Rectangle 3"/>
          <p:cNvSpPr/>
          <p:nvPr/>
        </p:nvSpPr>
        <p:spPr bwMode="auto">
          <a:xfrm>
            <a:off x="7362825" y="3067050"/>
            <a:ext cx="266700"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rgbClr val="FFFFFF"/>
              </a:buClr>
            </a:pPr>
            <a:endParaRPr lang="en-US"/>
          </a:p>
        </p:txBody>
      </p:sp>
    </p:spTree>
    <p:extLst>
      <p:ext uri="{BB962C8B-B14F-4D97-AF65-F5344CB8AC3E}">
        <p14:creationId xmlns:p14="http://schemas.microsoft.com/office/powerpoint/2010/main" val="16215296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Lesson outline</a:t>
            </a:r>
          </a:p>
        </p:txBody>
      </p:sp>
      <p:sp>
        <p:nvSpPr>
          <p:cNvPr id="7171" name="Rectangle 3"/>
          <p:cNvSpPr>
            <a:spLocks noGrp="1" noChangeArrowheads="1"/>
          </p:cNvSpPr>
          <p:nvPr>
            <p:ph idx="1"/>
          </p:nvPr>
        </p:nvSpPr>
        <p:spPr bwMode="gray"/>
        <p:txBody>
          <a:bodyPr/>
          <a:lstStyle/>
          <a:p>
            <a:pPr eaLnBrk="1" hangingPunct="1">
              <a:lnSpc>
                <a:spcPct val="150000"/>
              </a:lnSpc>
              <a:buFont typeface="Arial" charset="0"/>
              <a:buChar char="•"/>
            </a:pPr>
            <a:r>
              <a:rPr lang="en-US" sz="2800" dirty="0" smtClean="0"/>
              <a:t>Product Designer overview</a:t>
            </a:r>
          </a:p>
          <a:p>
            <a:pPr eaLnBrk="1" hangingPunct="1">
              <a:lnSpc>
                <a:spcPct val="150000"/>
              </a:lnSpc>
              <a:buFont typeface="Arial" charset="0"/>
              <a:buChar char="•"/>
            </a:pPr>
            <a:r>
              <a:rPr lang="en-US" sz="2800" dirty="0" smtClean="0">
                <a:solidFill>
                  <a:srgbClr val="C0C0C0"/>
                </a:solidFill>
              </a:rPr>
              <a:t>Product Designer elements and User Interface</a:t>
            </a:r>
          </a:p>
          <a:p>
            <a:pPr eaLnBrk="1" hangingPunct="1">
              <a:lnSpc>
                <a:spcPct val="150000"/>
              </a:lnSpc>
              <a:buFont typeface="Arial" charset="0"/>
              <a:buChar char="•"/>
            </a:pPr>
            <a:r>
              <a:rPr lang="en-US" sz="2800" dirty="0">
                <a:solidFill>
                  <a:srgbClr val="C0C0C0"/>
                </a:solidFill>
              </a:rPr>
              <a:t>Product Designer administration</a:t>
            </a:r>
          </a:p>
          <a:p>
            <a:pPr eaLnBrk="1" hangingPunct="1">
              <a:lnSpc>
                <a:spcPct val="150000"/>
              </a:lnSpc>
              <a:buFont typeface="Arial" charset="0"/>
              <a:buChar char="•"/>
            </a:pPr>
            <a:r>
              <a:rPr lang="en-US" sz="2800" dirty="0" smtClean="0">
                <a:solidFill>
                  <a:srgbClr val="C0C0C0"/>
                </a:solidFill>
              </a:rPr>
              <a:t>Creating </a:t>
            </a:r>
            <a:r>
              <a:rPr lang="en-US" sz="2800" dirty="0">
                <a:solidFill>
                  <a:srgbClr val="C0C0C0"/>
                </a:solidFill>
              </a:rPr>
              <a:t>and m</a:t>
            </a:r>
            <a:r>
              <a:rPr lang="en-US" sz="2800" dirty="0" smtClean="0">
                <a:solidFill>
                  <a:srgbClr val="C0C0C0"/>
                </a:solidFill>
              </a:rPr>
              <a:t>anaging </a:t>
            </a:r>
            <a:r>
              <a:rPr lang="en-US" sz="2800" dirty="0">
                <a:solidFill>
                  <a:srgbClr val="C0C0C0"/>
                </a:solidFill>
              </a:rPr>
              <a:t>your change lists</a:t>
            </a:r>
          </a:p>
          <a:p>
            <a:pPr eaLnBrk="1" hangingPunct="1">
              <a:lnSpc>
                <a:spcPct val="150000"/>
              </a:lnSpc>
              <a:buFont typeface="Arial" charset="0"/>
              <a:buChar char="•"/>
            </a:pPr>
            <a:r>
              <a:rPr lang="en-US" sz="2800" dirty="0" smtClean="0">
                <a:solidFill>
                  <a:srgbClr val="C0C0C0"/>
                </a:solidFill>
              </a:rPr>
              <a:t>System tables and audit schedules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 lists</a:t>
            </a:r>
            <a:endParaRPr lang="en-US" dirty="0"/>
          </a:p>
        </p:txBody>
      </p:sp>
      <p:sp>
        <p:nvSpPr>
          <p:cNvPr id="3" name="Content Placeholder 2"/>
          <p:cNvSpPr>
            <a:spLocks noGrp="1"/>
          </p:cNvSpPr>
          <p:nvPr>
            <p:ph idx="1"/>
          </p:nvPr>
        </p:nvSpPr>
        <p:spPr/>
        <p:txBody>
          <a:bodyPr/>
          <a:lstStyle/>
          <a:p>
            <a:r>
              <a:rPr lang="en-US" dirty="0" smtClean="0"/>
              <a:t>All users can:</a:t>
            </a:r>
          </a:p>
          <a:p>
            <a:pPr lvl="1"/>
            <a:r>
              <a:rPr lang="en-US" dirty="0" smtClean="0"/>
              <a:t>Create their own change lists</a:t>
            </a:r>
          </a:p>
          <a:p>
            <a:pPr lvl="1"/>
            <a:r>
              <a:rPr lang="en-US" dirty="0" smtClean="0"/>
              <a:t>Commit or revert changes in their active change list</a:t>
            </a:r>
          </a:p>
          <a:p>
            <a:pPr lvl="1"/>
            <a:r>
              <a:rPr lang="en-US" dirty="0" smtClean="0"/>
              <a:t>Change their active change list</a:t>
            </a:r>
          </a:p>
          <a:p>
            <a:pPr lvl="1"/>
            <a:r>
              <a:rPr lang="en-US" dirty="0" smtClean="0"/>
              <a:t>Assign their change lists to other users</a:t>
            </a:r>
          </a:p>
          <a:p>
            <a:pPr lvl="1"/>
            <a:r>
              <a:rPr lang="en-US" dirty="0" smtClean="0"/>
              <a:t>Delete their own change lists</a:t>
            </a:r>
          </a:p>
          <a:p>
            <a:r>
              <a:rPr lang="en-US" dirty="0" smtClean="0"/>
              <a:t>Administrative users can do all of the above plus: </a:t>
            </a:r>
          </a:p>
          <a:p>
            <a:pPr lvl="1"/>
            <a:r>
              <a:rPr lang="en-US" dirty="0" smtClean="0"/>
              <a:t>Reassign any user’s change list to another user</a:t>
            </a:r>
          </a:p>
          <a:p>
            <a:pPr lvl="1"/>
            <a:r>
              <a:rPr lang="en-US" dirty="0" smtClean="0"/>
              <a:t>Delete any user’s change list</a:t>
            </a:r>
            <a:endParaRPr lang="en-US" dirty="0"/>
          </a:p>
        </p:txBody>
      </p:sp>
    </p:spTree>
    <p:extLst>
      <p:ext uri="{BB962C8B-B14F-4D97-AF65-F5344CB8AC3E}">
        <p14:creationId xmlns:p14="http://schemas.microsoft.com/office/powerpoint/2010/main" val="1570364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Assign a change list to another user</a:t>
            </a:r>
          </a:p>
        </p:txBody>
      </p:sp>
      <p:sp>
        <p:nvSpPr>
          <p:cNvPr id="26627" name="Content Placeholder 2"/>
          <p:cNvSpPr>
            <a:spLocks noGrp="1"/>
          </p:cNvSpPr>
          <p:nvPr>
            <p:ph idx="1"/>
          </p:nvPr>
        </p:nvSpPr>
        <p:spPr/>
        <p:txBody>
          <a:bodyPr/>
          <a:lstStyle/>
          <a:p>
            <a:pPr>
              <a:buFont typeface="Arial" charset="0"/>
              <a:buChar char="•"/>
            </a:pPr>
            <a:r>
              <a:rPr lang="en-US" dirty="0" smtClean="0"/>
              <a:t>Enables user to review your changes and add more</a:t>
            </a:r>
          </a:p>
          <a:p>
            <a:pPr lvl="1"/>
            <a:r>
              <a:rPr lang="en-US" dirty="0" smtClean="0"/>
              <a:t>Can be assigned back to you so you can review their changes</a:t>
            </a:r>
          </a:p>
          <a:p>
            <a:pPr>
              <a:buFont typeface="Arial" charset="0"/>
              <a:buChar char="•"/>
            </a:pPr>
            <a:r>
              <a:rPr lang="en-US" dirty="0" smtClean="0"/>
              <a:t>Change list is under your control unless reassigned</a:t>
            </a:r>
          </a:p>
          <a:p>
            <a:pPr>
              <a:buFont typeface="Arial" charset="0"/>
              <a:buChar char="•"/>
            </a:pPr>
            <a:r>
              <a:rPr lang="en-US" dirty="0" smtClean="0"/>
              <a:t>Go to </a:t>
            </a:r>
            <a:r>
              <a:rPr lang="en-US" b="1" dirty="0" smtClean="0"/>
              <a:t>[User]</a:t>
            </a:r>
            <a:r>
              <a:rPr lang="en-US" dirty="0" smtClean="0"/>
              <a:t> menu </a:t>
            </a:r>
            <a:r>
              <a:rPr lang="en-US" dirty="0" smtClean="0">
                <a:sym typeface="Wingdings" pitchFamily="2" charset="2"/>
              </a:rPr>
              <a:t> </a:t>
            </a:r>
            <a:r>
              <a:rPr lang="en-US" b="1" dirty="0" smtClean="0">
                <a:sym typeface="Wingdings" pitchFamily="2" charset="2"/>
              </a:rPr>
              <a:t>My Change Lists  Reassign  Select User</a:t>
            </a:r>
            <a:endParaRPr lang="en-US" b="1" dirty="0" smtClean="0"/>
          </a:p>
        </p:txBody>
      </p:sp>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086100"/>
            <a:ext cx="4305300" cy="1581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9" name="TextBox 3"/>
          <p:cNvSpPr txBox="1">
            <a:spLocks noChangeArrowheads="1"/>
          </p:cNvSpPr>
          <p:nvPr/>
        </p:nvSpPr>
        <p:spPr bwMode="auto">
          <a:xfrm>
            <a:off x="5276850" y="4056063"/>
            <a:ext cx="314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C00000"/>
                </a:solidFill>
                <a:latin typeface="Calibri" pitchFamily="34" charset="0"/>
              </a:rPr>
              <a:t>1. Select change list to reassign</a:t>
            </a:r>
          </a:p>
        </p:txBody>
      </p:sp>
      <p:sp>
        <p:nvSpPr>
          <p:cNvPr id="26630" name="TextBox 4"/>
          <p:cNvSpPr txBox="1">
            <a:spLocks noChangeArrowheads="1"/>
          </p:cNvSpPr>
          <p:nvPr/>
        </p:nvSpPr>
        <p:spPr bwMode="auto">
          <a:xfrm>
            <a:off x="2600325" y="3390900"/>
            <a:ext cx="1452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solidFill>
                  <a:srgbClr val="C00000"/>
                </a:solidFill>
                <a:latin typeface="Calibri" pitchFamily="34" charset="0"/>
              </a:rPr>
              <a:t>2. Select user</a:t>
            </a:r>
          </a:p>
        </p:txBody>
      </p:sp>
      <p:cxnSp>
        <p:nvCxnSpPr>
          <p:cNvPr id="26631" name="Straight Connector 7"/>
          <p:cNvCxnSpPr>
            <a:cxnSpLocks noChangeShapeType="1"/>
          </p:cNvCxnSpPr>
          <p:nvPr/>
        </p:nvCxnSpPr>
        <p:spPr bwMode="auto">
          <a:xfrm>
            <a:off x="4600575" y="4259263"/>
            <a:ext cx="676275"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266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4410075"/>
            <a:ext cx="5186363"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33" name="TextBox 9"/>
          <p:cNvSpPr txBox="1">
            <a:spLocks noChangeArrowheads="1"/>
          </p:cNvSpPr>
          <p:nvPr/>
        </p:nvSpPr>
        <p:spPr bwMode="auto">
          <a:xfrm>
            <a:off x="7105650" y="5572125"/>
            <a:ext cx="1182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solidFill>
                  <a:srgbClr val="C00000"/>
                </a:solidFill>
                <a:latin typeface="Calibri" pitchFamily="34" charset="0"/>
              </a:rPr>
              <a:t>3. Confirm</a:t>
            </a:r>
          </a:p>
        </p:txBody>
      </p:sp>
    </p:spTree>
    <p:extLst>
      <p:ext uri="{BB962C8B-B14F-4D97-AF65-F5344CB8AC3E}">
        <p14:creationId xmlns:p14="http://schemas.microsoft.com/office/powerpoint/2010/main" val="38326857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Lesson outline</a:t>
            </a:r>
          </a:p>
        </p:txBody>
      </p:sp>
      <p:sp>
        <p:nvSpPr>
          <p:cNvPr id="40963" name="Rectangle 3"/>
          <p:cNvSpPr>
            <a:spLocks noGrp="1" noChangeArrowheads="1"/>
          </p:cNvSpPr>
          <p:nvPr>
            <p:ph idx="1"/>
          </p:nvPr>
        </p:nvSpPr>
        <p:spPr bwMode="gray"/>
        <p:txBody>
          <a:bodyPr/>
          <a:lstStyle/>
          <a:p>
            <a:pPr eaLnBrk="1" hangingPunct="1">
              <a:lnSpc>
                <a:spcPct val="150000"/>
              </a:lnSpc>
              <a:buFont typeface="Arial" charset="0"/>
              <a:buChar char="•"/>
            </a:pPr>
            <a:r>
              <a:rPr lang="en-US" sz="2800" dirty="0" smtClean="0">
                <a:solidFill>
                  <a:srgbClr val="C0C0C0"/>
                </a:solidFill>
              </a:rPr>
              <a:t>Product Designer overview</a:t>
            </a:r>
          </a:p>
          <a:p>
            <a:pPr eaLnBrk="1" hangingPunct="1">
              <a:lnSpc>
                <a:spcPct val="150000"/>
              </a:lnSpc>
              <a:buFont typeface="Arial" charset="0"/>
              <a:buChar char="•"/>
            </a:pPr>
            <a:r>
              <a:rPr lang="en-US" sz="2800" dirty="0" smtClean="0">
                <a:solidFill>
                  <a:srgbClr val="C0C0C0"/>
                </a:solidFill>
              </a:rPr>
              <a:t>Product Designer elements and </a:t>
            </a:r>
            <a:r>
              <a:rPr lang="en-US" sz="2800" dirty="0">
                <a:solidFill>
                  <a:srgbClr val="C0C0C0"/>
                </a:solidFill>
              </a:rPr>
              <a:t>User Interface</a:t>
            </a:r>
            <a:endParaRPr lang="en-US" sz="2800" dirty="0" smtClean="0">
              <a:solidFill>
                <a:srgbClr val="C0C0C0"/>
              </a:solidFill>
            </a:endParaRPr>
          </a:p>
          <a:p>
            <a:pPr eaLnBrk="1" hangingPunct="1">
              <a:lnSpc>
                <a:spcPct val="150000"/>
              </a:lnSpc>
              <a:buFont typeface="Arial" charset="0"/>
              <a:buChar char="•"/>
            </a:pPr>
            <a:r>
              <a:rPr lang="en-US" sz="2800" dirty="0">
                <a:solidFill>
                  <a:srgbClr val="C0C0C0"/>
                </a:solidFill>
              </a:rPr>
              <a:t>Product Designer administration</a:t>
            </a:r>
          </a:p>
          <a:p>
            <a:pPr eaLnBrk="1" hangingPunct="1">
              <a:lnSpc>
                <a:spcPct val="150000"/>
              </a:lnSpc>
              <a:buFont typeface="Arial" charset="0"/>
              <a:buChar char="•"/>
            </a:pPr>
            <a:r>
              <a:rPr lang="en-US" sz="2800" dirty="0" smtClean="0">
                <a:solidFill>
                  <a:srgbClr val="C0C0C0"/>
                </a:solidFill>
              </a:rPr>
              <a:t>Creating </a:t>
            </a:r>
            <a:r>
              <a:rPr lang="en-US" sz="2800" dirty="0">
                <a:solidFill>
                  <a:srgbClr val="C0C0C0"/>
                </a:solidFill>
              </a:rPr>
              <a:t>and </a:t>
            </a:r>
            <a:r>
              <a:rPr lang="en-US" sz="2800" dirty="0" smtClean="0">
                <a:solidFill>
                  <a:srgbClr val="C0C0C0"/>
                </a:solidFill>
              </a:rPr>
              <a:t>managing </a:t>
            </a:r>
            <a:r>
              <a:rPr lang="en-US" sz="2800" dirty="0">
                <a:solidFill>
                  <a:srgbClr val="C0C0C0"/>
                </a:solidFill>
              </a:rPr>
              <a:t>your change lists</a:t>
            </a:r>
          </a:p>
          <a:p>
            <a:pPr eaLnBrk="1" hangingPunct="1">
              <a:lnSpc>
                <a:spcPct val="150000"/>
              </a:lnSpc>
              <a:buFont typeface="Arial" charset="0"/>
              <a:buChar char="•"/>
            </a:pPr>
            <a:r>
              <a:rPr lang="en-US" sz="2800" dirty="0" smtClean="0"/>
              <a:t>System tables and audit schedules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System tables</a:t>
            </a:r>
          </a:p>
        </p:txBody>
      </p:sp>
      <p:sp>
        <p:nvSpPr>
          <p:cNvPr id="10243" name="Rectangle 3"/>
          <p:cNvSpPr>
            <a:spLocks noGrp="1" noChangeArrowheads="1"/>
          </p:cNvSpPr>
          <p:nvPr>
            <p:ph idx="1"/>
          </p:nvPr>
        </p:nvSpPr>
        <p:spPr/>
        <p:txBody>
          <a:bodyPr/>
          <a:lstStyle/>
          <a:p>
            <a:pPr>
              <a:buFont typeface="Arial" charset="0"/>
              <a:buChar char="•"/>
            </a:pPr>
            <a:r>
              <a:rPr lang="en-US" b="1" dirty="0" smtClean="0"/>
              <a:t>System tables</a:t>
            </a:r>
            <a:r>
              <a:rPr lang="en-US" dirty="0" smtClean="0"/>
              <a:t> are tables used to support business logic in PolicyCenter lines of business</a:t>
            </a:r>
          </a:p>
          <a:p>
            <a:pPr lvl="1">
              <a:buFont typeface="Arial" charset="0"/>
              <a:buChar char="•"/>
            </a:pPr>
            <a:r>
              <a:rPr lang="en-US" dirty="0"/>
              <a:t>PolicyCenter loads system tables into </a:t>
            </a:r>
            <a:r>
              <a:rPr lang="en-US" dirty="0" smtClean="0"/>
              <a:t>database </a:t>
            </a:r>
            <a:r>
              <a:rPr lang="en-US" dirty="0"/>
              <a:t>at </a:t>
            </a:r>
            <a:r>
              <a:rPr lang="en-US" dirty="0" smtClean="0"/>
              <a:t>startup</a:t>
            </a:r>
          </a:p>
          <a:p>
            <a:pPr>
              <a:buFont typeface="Arial" charset="0"/>
              <a:buChar char="•"/>
            </a:pPr>
            <a:r>
              <a:rPr lang="en-US" dirty="0" smtClean="0"/>
              <a:t>Developers define system tables with needed columns as entities in data model using Studio</a:t>
            </a:r>
          </a:p>
          <a:p>
            <a:pPr>
              <a:buFont typeface="Arial" charset="0"/>
              <a:buChar char="•"/>
            </a:pPr>
            <a:r>
              <a:rPr lang="en-US" dirty="0" smtClean="0"/>
              <a:t>Business analysts can use PD to view and manage them</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3509963"/>
            <a:ext cx="6529068" cy="28527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7145161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Configuring system tables</a:t>
            </a:r>
          </a:p>
        </p:txBody>
      </p:sp>
      <p:sp>
        <p:nvSpPr>
          <p:cNvPr id="11267" name="Rectangle 3"/>
          <p:cNvSpPr>
            <a:spLocks noGrp="1" noChangeArrowheads="1"/>
          </p:cNvSpPr>
          <p:nvPr>
            <p:ph idx="1"/>
          </p:nvPr>
        </p:nvSpPr>
        <p:spPr>
          <a:xfrm>
            <a:off x="519113" y="914400"/>
            <a:ext cx="8318500" cy="2649538"/>
          </a:xfrm>
        </p:spPr>
        <p:txBody>
          <a:bodyPr/>
          <a:lstStyle/>
          <a:p>
            <a:pPr>
              <a:buFont typeface="Arial" charset="0"/>
              <a:buChar char="•"/>
            </a:pPr>
            <a:r>
              <a:rPr lang="en-US" dirty="0" smtClean="0"/>
              <a:t>Defined in systables.xml at </a:t>
            </a:r>
            <a:r>
              <a:rPr lang="en-US" b="1" dirty="0" smtClean="0"/>
              <a:t>configuration </a:t>
            </a:r>
            <a:r>
              <a:rPr lang="en-US" b="1" dirty="0" smtClean="0">
                <a:sym typeface="Wingdings" pitchFamily="2" charset="2"/>
              </a:rPr>
              <a:t> </a:t>
            </a:r>
            <a:r>
              <a:rPr lang="en-US" b="1" dirty="0" err="1" smtClean="0"/>
              <a:t>config</a:t>
            </a:r>
            <a:r>
              <a:rPr lang="en-US" b="1" dirty="0" smtClean="0"/>
              <a:t> </a:t>
            </a:r>
            <a:r>
              <a:rPr lang="en-US" b="1" dirty="0" smtClean="0">
                <a:sym typeface="Wingdings" pitchFamily="2" charset="2"/>
              </a:rPr>
              <a:t> </a:t>
            </a:r>
            <a:r>
              <a:rPr lang="en-US" b="1" dirty="0" smtClean="0"/>
              <a:t>resources </a:t>
            </a:r>
            <a:r>
              <a:rPr lang="en-US" dirty="0" smtClean="0"/>
              <a:t>using Studio</a:t>
            </a:r>
          </a:p>
          <a:p>
            <a:r>
              <a:rPr lang="en-US" dirty="0" smtClean="0"/>
              <a:t>Only files defined under systables.xml show up in Product Designer</a:t>
            </a:r>
          </a:p>
          <a:p>
            <a:pPr>
              <a:buFont typeface="Arial" charset="0"/>
              <a:buChar char="•"/>
            </a:pPr>
            <a:r>
              <a:rPr lang="en-US" dirty="0" smtClean="0"/>
              <a:t>System tables are specified using </a:t>
            </a:r>
            <a:r>
              <a:rPr lang="en-US" i="1" dirty="0" err="1" smtClean="0">
                <a:solidFill>
                  <a:srgbClr val="D33941"/>
                </a:solidFill>
              </a:rPr>
              <a:t>FileDefinition</a:t>
            </a:r>
            <a:r>
              <a:rPr lang="en-US" dirty="0" smtClean="0"/>
              <a:t> tag:</a:t>
            </a:r>
          </a:p>
        </p:txBody>
      </p:sp>
      <p:sp>
        <p:nvSpPr>
          <p:cNvPr id="11268" name="Rectangle 5"/>
          <p:cNvSpPr>
            <a:spLocks noChangeArrowheads="1"/>
          </p:cNvSpPr>
          <p:nvPr/>
        </p:nvSpPr>
        <p:spPr bwMode="auto">
          <a:xfrm>
            <a:off x="576262" y="3200400"/>
            <a:ext cx="7861300" cy="1107996"/>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spcBef>
                <a:spcPct val="50000"/>
              </a:spcBef>
              <a:spcAft>
                <a:spcPct val="30000"/>
              </a:spcAft>
              <a:buClr>
                <a:srgbClr val="FFFFFF"/>
              </a:buClr>
            </a:pPr>
            <a:r>
              <a:rPr lang="en-US" sz="2400" b="0" dirty="0">
                <a:solidFill>
                  <a:srgbClr val="D33941"/>
                </a:solidFill>
                <a:cs typeface="+mn-cs"/>
              </a:rPr>
              <a:t>&lt;</a:t>
            </a:r>
            <a:r>
              <a:rPr lang="en-US" sz="2400" b="0" dirty="0" err="1">
                <a:solidFill>
                  <a:srgbClr val="D33941"/>
                </a:solidFill>
                <a:cs typeface="+mn-cs"/>
              </a:rPr>
              <a:t>FileDefinition</a:t>
            </a:r>
            <a:r>
              <a:rPr lang="en-US" sz="2400" b="0" dirty="0">
                <a:solidFill>
                  <a:srgbClr val="D33941"/>
                </a:solidFill>
                <a:cs typeface="+mn-cs"/>
              </a:rPr>
              <a:t> Name=“</a:t>
            </a:r>
            <a:r>
              <a:rPr lang="en-US" sz="2400" b="0" dirty="0">
                <a:solidFill>
                  <a:srgbClr val="04628C"/>
                </a:solidFill>
                <a:cs typeface="+mn-cs"/>
              </a:rPr>
              <a:t>string</a:t>
            </a:r>
            <a:r>
              <a:rPr lang="en-US" sz="2400" b="0" dirty="0">
                <a:solidFill>
                  <a:srgbClr val="D33941"/>
                </a:solidFill>
                <a:cs typeface="+mn-cs"/>
              </a:rPr>
              <a:t>"</a:t>
            </a:r>
            <a:r>
              <a:rPr lang="en-US" sz="2400" b="0" dirty="0">
                <a:cs typeface="+mn-cs"/>
              </a:rPr>
              <a:t> </a:t>
            </a:r>
            <a:br>
              <a:rPr lang="en-US" sz="2400" b="0" dirty="0">
                <a:cs typeface="+mn-cs"/>
              </a:rPr>
            </a:br>
            <a:r>
              <a:rPr lang="en-US" sz="2400" b="0" dirty="0">
                <a:cs typeface="+mn-cs"/>
              </a:rPr>
              <a:t>                            </a:t>
            </a:r>
            <a:r>
              <a:rPr lang="en-US" sz="2400" b="0" dirty="0">
                <a:solidFill>
                  <a:srgbClr val="D33941"/>
                </a:solidFill>
                <a:cs typeface="+mn-cs"/>
              </a:rPr>
              <a:t>Priority=“</a:t>
            </a:r>
            <a:r>
              <a:rPr lang="en-US" sz="2400" b="0" dirty="0">
                <a:solidFill>
                  <a:srgbClr val="04628C"/>
                </a:solidFill>
                <a:cs typeface="+mn-cs"/>
              </a:rPr>
              <a:t>0-3</a:t>
            </a:r>
            <a:r>
              <a:rPr lang="en-US" sz="2400" b="0" dirty="0">
                <a:solidFill>
                  <a:srgbClr val="D33941"/>
                </a:solidFill>
                <a:cs typeface="+mn-cs"/>
              </a:rPr>
              <a:t>“ </a:t>
            </a:r>
            <a:r>
              <a:rPr lang="en-US" sz="2400" b="0" dirty="0">
                <a:solidFill>
                  <a:srgbClr val="3F8E39"/>
                </a:solidFill>
                <a:cs typeface="+mn-cs"/>
              </a:rPr>
              <a:t>…</a:t>
            </a:r>
            <a:r>
              <a:rPr lang="en-US" sz="2400" b="0" dirty="0">
                <a:solidFill>
                  <a:srgbClr val="D33941"/>
                </a:solidFill>
                <a:cs typeface="+mn-cs"/>
              </a:rPr>
              <a:t> </a:t>
            </a:r>
            <a:r>
              <a:rPr lang="en-US" sz="2400" b="0" dirty="0">
                <a:cs typeface="+mn-cs"/>
              </a:rPr>
              <a:t/>
            </a:r>
            <a:br>
              <a:rPr lang="en-US" sz="2400" b="0" dirty="0">
                <a:cs typeface="+mn-cs"/>
              </a:rPr>
            </a:br>
            <a:r>
              <a:rPr lang="en-US" sz="2400" b="0" dirty="0">
                <a:cs typeface="+mn-cs"/>
              </a:rPr>
              <a:t>                                 </a:t>
            </a:r>
            <a:r>
              <a:rPr lang="en-US" sz="2400" b="0" dirty="0" err="1">
                <a:solidFill>
                  <a:srgbClr val="D33941"/>
                </a:solidFill>
                <a:cs typeface="+mn-cs"/>
              </a:rPr>
              <a:t>ExternallyManaged</a:t>
            </a:r>
            <a:r>
              <a:rPr lang="en-US" sz="2400" b="0" dirty="0">
                <a:solidFill>
                  <a:srgbClr val="D33941"/>
                </a:solidFill>
                <a:cs typeface="+mn-cs"/>
              </a:rPr>
              <a:t>=“</a:t>
            </a:r>
            <a:r>
              <a:rPr lang="en-US" sz="2400" b="0" dirty="0">
                <a:solidFill>
                  <a:srgbClr val="04628C"/>
                </a:solidFill>
                <a:cs typeface="+mn-cs"/>
              </a:rPr>
              <a:t>true/false</a:t>
            </a:r>
            <a:r>
              <a:rPr lang="en-US" sz="2400" b="0" dirty="0">
                <a:solidFill>
                  <a:srgbClr val="D33941"/>
                </a:solidFill>
                <a:cs typeface="+mn-cs"/>
              </a:rPr>
              <a: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15" y="4679949"/>
            <a:ext cx="8408312" cy="1235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858771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Attributes: Priority and </a:t>
            </a:r>
            <a:r>
              <a:rPr lang="en-US" dirty="0" err="1" smtClean="0"/>
              <a:t>ExternallyManaged</a:t>
            </a:r>
            <a:endParaRPr lang="en-US" dirty="0" smtClean="0"/>
          </a:p>
        </p:txBody>
      </p:sp>
      <p:sp>
        <p:nvSpPr>
          <p:cNvPr id="12291" name="Rectangle 3"/>
          <p:cNvSpPr>
            <a:spLocks noGrp="1" noChangeArrowheads="1"/>
          </p:cNvSpPr>
          <p:nvPr>
            <p:ph idx="1"/>
          </p:nvPr>
        </p:nvSpPr>
        <p:spPr>
          <a:xfrm>
            <a:off x="490865" y="1019175"/>
            <a:ext cx="8318500" cy="5486400"/>
          </a:xfrm>
        </p:spPr>
        <p:txBody>
          <a:bodyPr/>
          <a:lstStyle/>
          <a:p>
            <a:pPr>
              <a:buFont typeface="Arial" charset="0"/>
              <a:buChar char="•"/>
            </a:pPr>
            <a:r>
              <a:rPr lang="en-US" dirty="0" smtClean="0"/>
              <a:t>Priority attribute specifies order of loading </a:t>
            </a:r>
            <a:r>
              <a:rPr lang="en-US" dirty="0" err="1" smtClean="0"/>
              <a:t>systables</a:t>
            </a:r>
            <a:r>
              <a:rPr lang="en-US" dirty="0" smtClean="0"/>
              <a:t> during PolicyCenter startup</a:t>
            </a:r>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r>
              <a:rPr lang="en-US" dirty="0" err="1" smtClean="0"/>
              <a:t>ExternallyManaged</a:t>
            </a:r>
            <a:r>
              <a:rPr lang="en-US" dirty="0" smtClean="0"/>
              <a:t> sets whether PD or an external system manages a particular system table</a:t>
            </a:r>
          </a:p>
          <a:p>
            <a:r>
              <a:rPr lang="en-US" kern="1200" dirty="0" smtClean="0">
                <a:solidFill>
                  <a:schemeClr val="tx1"/>
                </a:solidFill>
                <a:latin typeface="Arial" charset="0"/>
              </a:rPr>
              <a:t>&lt;</a:t>
            </a:r>
            <a:r>
              <a:rPr lang="en-US" dirty="0">
                <a:solidFill>
                  <a:srgbClr val="D33941"/>
                </a:solidFill>
              </a:rPr>
              <a:t>&lt;</a:t>
            </a:r>
            <a:r>
              <a:rPr lang="en-US" dirty="0" err="1">
                <a:solidFill>
                  <a:srgbClr val="D33941"/>
                </a:solidFill>
              </a:rPr>
              <a:t>FileDefinition</a:t>
            </a:r>
            <a:r>
              <a:rPr lang="en-US" dirty="0">
                <a:solidFill>
                  <a:srgbClr val="D33941"/>
                </a:solidFill>
              </a:rPr>
              <a:t> Name=“</a:t>
            </a:r>
            <a:r>
              <a:rPr lang="en-US" dirty="0">
                <a:solidFill>
                  <a:srgbClr val="04628C"/>
                </a:solidFill>
              </a:rPr>
              <a:t>string</a:t>
            </a:r>
            <a:r>
              <a:rPr lang="en-US" dirty="0">
                <a:solidFill>
                  <a:srgbClr val="D33941"/>
                </a:solidFill>
              </a:rPr>
              <a:t>"</a:t>
            </a:r>
            <a:r>
              <a:rPr lang="en-US" dirty="0"/>
              <a:t> </a:t>
            </a:r>
            <a:br>
              <a:rPr lang="en-US" dirty="0"/>
            </a:br>
            <a:r>
              <a:rPr lang="en-US" dirty="0"/>
              <a:t>                            </a:t>
            </a:r>
            <a:r>
              <a:rPr lang="en-US" dirty="0">
                <a:solidFill>
                  <a:srgbClr val="D33941"/>
                </a:solidFill>
              </a:rPr>
              <a:t>Priority=“</a:t>
            </a:r>
            <a:r>
              <a:rPr lang="en-US" dirty="0">
                <a:solidFill>
                  <a:srgbClr val="04628C"/>
                </a:solidFill>
              </a:rPr>
              <a:t>0-3</a:t>
            </a:r>
            <a:r>
              <a:rPr lang="en-US" dirty="0">
                <a:solidFill>
                  <a:srgbClr val="D33941"/>
                </a:solidFill>
              </a:rPr>
              <a:t>“ </a:t>
            </a:r>
            <a:r>
              <a:rPr lang="en-US" dirty="0">
                <a:solidFill>
                  <a:srgbClr val="3F8E39"/>
                </a:solidFill>
              </a:rPr>
              <a:t>…</a:t>
            </a:r>
            <a:r>
              <a:rPr lang="en-US" dirty="0">
                <a:solidFill>
                  <a:srgbClr val="D33941"/>
                </a:solidFill>
              </a:rPr>
              <a:t> </a:t>
            </a:r>
            <a:r>
              <a:rPr lang="en-US" dirty="0"/>
              <a:t/>
            </a:r>
            <a:br>
              <a:rPr lang="en-US" dirty="0"/>
            </a:br>
            <a:r>
              <a:rPr lang="en-US" dirty="0"/>
              <a:t>                                 </a:t>
            </a:r>
            <a:r>
              <a:rPr lang="en-US" dirty="0" err="1">
                <a:solidFill>
                  <a:srgbClr val="D33941"/>
                </a:solidFill>
              </a:rPr>
              <a:t>ExternallyManaged</a:t>
            </a:r>
            <a:r>
              <a:rPr lang="en-US" dirty="0">
                <a:solidFill>
                  <a:srgbClr val="D33941"/>
                </a:solidFill>
              </a:rPr>
              <a:t>=“</a:t>
            </a:r>
            <a:r>
              <a:rPr lang="en-US" dirty="0">
                <a:solidFill>
                  <a:srgbClr val="04628C"/>
                </a:solidFill>
              </a:rPr>
              <a:t>true/false</a:t>
            </a:r>
            <a:r>
              <a:rPr lang="en-US" dirty="0">
                <a:solidFill>
                  <a:srgbClr val="D33941"/>
                </a:solidFill>
              </a:rPr>
              <a:t>"&gt;</a:t>
            </a:r>
          </a:p>
          <a:p>
            <a:pPr marL="0" indent="0">
              <a:buNone/>
            </a:pPr>
            <a:endParaRPr lang="en-US"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65" y="1946274"/>
            <a:ext cx="8408312" cy="1235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873824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Steps to add a new system table</a:t>
            </a:r>
          </a:p>
        </p:txBody>
      </p:sp>
      <p:sp>
        <p:nvSpPr>
          <p:cNvPr id="13315"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a new data entity</a:t>
            </a:r>
          </a:p>
          <a:p>
            <a:pPr marL="457200" indent="-457200">
              <a:buFont typeface="Wingdings 3" pitchFamily="18" charset="2"/>
              <a:buAutoNum type="arabicPeriod"/>
            </a:pPr>
            <a:r>
              <a:rPr lang="en-US" smtClean="0"/>
              <a:t>Define entity and its attributes</a:t>
            </a:r>
          </a:p>
          <a:p>
            <a:pPr marL="457200" indent="-457200">
              <a:buFont typeface="Wingdings 3" pitchFamily="18" charset="2"/>
              <a:buAutoNum type="arabicPeriod"/>
            </a:pPr>
            <a:r>
              <a:rPr lang="en-US" smtClean="0"/>
              <a:t>Define system table as a new xml file in systables directory</a:t>
            </a:r>
          </a:p>
          <a:p>
            <a:pPr marL="457200" indent="-457200">
              <a:buFont typeface="Wingdings 3" pitchFamily="18" charset="2"/>
              <a:buAutoNum type="arabicPeriod"/>
            </a:pPr>
            <a:r>
              <a:rPr lang="en-US" smtClean="0"/>
              <a:t>Open systables.xml </a:t>
            </a:r>
          </a:p>
          <a:p>
            <a:pPr marL="800100" lvl="1" indent="-457200">
              <a:buFont typeface="Arial" charset="0"/>
              <a:buAutoNum type="alphaLcPeriod"/>
            </a:pPr>
            <a:r>
              <a:rPr lang="en-US" smtClean="0"/>
              <a:t>Add an entry for new system table</a:t>
            </a:r>
          </a:p>
          <a:p>
            <a:pPr marL="800100" lvl="1" indent="-457200">
              <a:buFont typeface="Arial" charset="0"/>
              <a:buAutoNum type="alphaLcPeriod"/>
            </a:pPr>
            <a:r>
              <a:rPr lang="en-US" smtClean="0"/>
              <a:t>Specify the attributes </a:t>
            </a:r>
            <a:r>
              <a:rPr lang="en-US" i="1" smtClean="0"/>
              <a:t>Priority</a:t>
            </a:r>
            <a:r>
              <a:rPr lang="en-US" smtClean="0"/>
              <a:t> and </a:t>
            </a:r>
            <a:r>
              <a:rPr lang="en-US" i="1" smtClean="0"/>
              <a:t>ExternallyManaged</a:t>
            </a:r>
          </a:p>
        </p:txBody>
      </p:sp>
    </p:spTree>
    <p:extLst>
      <p:ext uri="{BB962C8B-B14F-4D97-AF65-F5344CB8AC3E}">
        <p14:creationId xmlns:p14="http://schemas.microsoft.com/office/powerpoint/2010/main" val="130567342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System tables</a:t>
            </a:r>
          </a:p>
        </p:txBody>
      </p:sp>
      <p:sp>
        <p:nvSpPr>
          <p:cNvPr id="41987" name="Content Placeholder 2"/>
          <p:cNvSpPr>
            <a:spLocks noGrp="1"/>
          </p:cNvSpPr>
          <p:nvPr>
            <p:ph idx="1"/>
          </p:nvPr>
        </p:nvSpPr>
        <p:spPr/>
        <p:txBody>
          <a:bodyPr/>
          <a:lstStyle/>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endParaRPr lang="en-US" dirty="0" smtClean="0"/>
          </a:p>
          <a:p>
            <a:pPr eaLnBrk="1" hangingPunct="1">
              <a:buFont typeface="Arial" charset="0"/>
              <a:buChar char="•"/>
            </a:pPr>
            <a:r>
              <a:rPr lang="en-US" dirty="0" smtClean="0"/>
              <a:t>Modify tables as needed</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 y="781050"/>
            <a:ext cx="7923213" cy="2343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9" name="Rounded Rectangle 1"/>
          <p:cNvSpPr>
            <a:spLocks noChangeArrowheads="1"/>
          </p:cNvSpPr>
          <p:nvPr/>
        </p:nvSpPr>
        <p:spPr bwMode="auto">
          <a:xfrm>
            <a:off x="2581275" y="2452688"/>
            <a:ext cx="333375"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cxnSp>
        <p:nvCxnSpPr>
          <p:cNvPr id="41991" name="Straight Arrow Connector 3"/>
          <p:cNvCxnSpPr>
            <a:cxnSpLocks noChangeShapeType="1"/>
          </p:cNvCxnSpPr>
          <p:nvPr/>
        </p:nvCxnSpPr>
        <p:spPr bwMode="auto">
          <a:xfrm>
            <a:off x="2914650" y="2633663"/>
            <a:ext cx="887886" cy="704850"/>
          </a:xfrm>
          <a:prstGeom prst="straightConnector1">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536" y="3224213"/>
            <a:ext cx="4834258" cy="2200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92" name="TextBox 4"/>
          <p:cNvSpPr txBox="1">
            <a:spLocks noChangeArrowheads="1"/>
          </p:cNvSpPr>
          <p:nvPr/>
        </p:nvSpPr>
        <p:spPr bwMode="auto">
          <a:xfrm>
            <a:off x="5043488" y="3562351"/>
            <a:ext cx="3471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dirty="0">
                <a:solidFill>
                  <a:srgbClr val="D33941"/>
                </a:solidFill>
                <a:latin typeface="Calibri" pitchFamily="34" charset="0"/>
              </a:rPr>
              <a:t>Opens row for edit in its own page</a:t>
            </a:r>
          </a:p>
        </p:txBody>
      </p:sp>
      <p:sp>
        <p:nvSpPr>
          <p:cNvPr id="41993" name="Rounded Rectangle 5"/>
          <p:cNvSpPr>
            <a:spLocks noChangeArrowheads="1"/>
          </p:cNvSpPr>
          <p:nvPr/>
        </p:nvSpPr>
        <p:spPr bwMode="auto">
          <a:xfrm>
            <a:off x="3876674" y="3579813"/>
            <a:ext cx="1095375" cy="3683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41994" name="Rounded Rectangle 6"/>
          <p:cNvSpPr>
            <a:spLocks noChangeArrowheads="1"/>
          </p:cNvSpPr>
          <p:nvPr/>
        </p:nvSpPr>
        <p:spPr bwMode="auto">
          <a:xfrm>
            <a:off x="8170069" y="3243263"/>
            <a:ext cx="466725" cy="190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System table changes are added to change list</a:t>
            </a:r>
          </a:p>
        </p:txBody>
      </p:sp>
      <p:sp>
        <p:nvSpPr>
          <p:cNvPr id="43011" name="Content Placeholder 2"/>
          <p:cNvSpPr>
            <a:spLocks noGrp="1"/>
          </p:cNvSpPr>
          <p:nvPr>
            <p:ph idx="1"/>
          </p:nvPr>
        </p:nvSpPr>
        <p:spPr/>
        <p:txBody>
          <a:bodyPr/>
          <a:lstStyle/>
          <a:p>
            <a:pPr eaLnBrk="1" hangingPunct="1">
              <a:buFont typeface="Arial" charset="0"/>
              <a:buChar char="•"/>
            </a:pPr>
            <a:r>
              <a:rPr lang="en-US" smtClean="0"/>
              <a:t>System table changes are committed and deployed like other changes in Product Designer</a:t>
            </a:r>
          </a:p>
          <a:p>
            <a:pPr eaLnBrk="1" hangingPunct="1">
              <a:buFont typeface="Arial" charset="0"/>
              <a:buChar char="•"/>
            </a:pPr>
            <a:r>
              <a:rPr lang="en-US" b="1" smtClean="0"/>
              <a:t>Options</a:t>
            </a:r>
            <a:r>
              <a:rPr lang="en-US" smtClean="0"/>
              <a:t> menu </a:t>
            </a:r>
            <a:r>
              <a:rPr lang="en-US" smtClean="0">
                <a:sym typeface="Wingdings" pitchFamily="2" charset="2"/>
              </a:rPr>
              <a:t> </a:t>
            </a:r>
            <a:r>
              <a:rPr lang="en-US" b="1" smtClean="0">
                <a:sym typeface="Wingdings" pitchFamily="2" charset="2"/>
              </a:rPr>
              <a:t>Synchronize System Tables</a:t>
            </a:r>
            <a:endParaRPr lang="en-US" b="1"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2490787"/>
            <a:ext cx="7939482" cy="3024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3" name="Rounded Rectangle 1"/>
          <p:cNvSpPr>
            <a:spLocks noChangeArrowheads="1"/>
          </p:cNvSpPr>
          <p:nvPr/>
        </p:nvSpPr>
        <p:spPr bwMode="auto">
          <a:xfrm>
            <a:off x="5143500" y="3852863"/>
            <a:ext cx="1809750" cy="600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Audit schedules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757238"/>
            <a:ext cx="6742113" cy="5610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7" name="TextBox 4"/>
          <p:cNvSpPr txBox="1">
            <a:spLocks noChangeArrowheads="1"/>
          </p:cNvSpPr>
          <p:nvPr/>
        </p:nvSpPr>
        <p:spPr bwMode="auto">
          <a:xfrm>
            <a:off x="4305300" y="709613"/>
            <a:ext cx="2341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D33941"/>
                </a:solidFill>
                <a:latin typeface="Calibri" pitchFamily="34" charset="0"/>
              </a:rPr>
              <a:t>Audit schedule page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Product Designer</a:t>
            </a:r>
          </a:p>
        </p:txBody>
      </p:sp>
      <p:sp>
        <p:nvSpPr>
          <p:cNvPr id="8195" name="Content Placeholder 2"/>
          <p:cNvSpPr>
            <a:spLocks noGrp="1"/>
          </p:cNvSpPr>
          <p:nvPr>
            <p:ph idx="1"/>
          </p:nvPr>
        </p:nvSpPr>
        <p:spPr/>
        <p:txBody>
          <a:bodyPr/>
          <a:lstStyle/>
          <a:p>
            <a:pPr eaLnBrk="1" hangingPunct="1">
              <a:buFont typeface="Arial" charset="0"/>
              <a:buChar char="•"/>
            </a:pPr>
            <a:r>
              <a:rPr lang="en-US" b="1" dirty="0" smtClean="0"/>
              <a:t>Product Designer </a:t>
            </a:r>
            <a:r>
              <a:rPr lang="en-US" dirty="0" smtClean="0"/>
              <a:t>is a web-based tool for business users to edit product model information in an easier way</a:t>
            </a:r>
          </a:p>
          <a:p>
            <a:pPr eaLnBrk="1" hangingPunct="1">
              <a:buFont typeface="Arial" charset="0"/>
              <a:buChar char="•"/>
            </a:pPr>
            <a:r>
              <a:rPr lang="en-US" dirty="0" smtClean="0"/>
              <a:t>Deployment process is simpler</a:t>
            </a:r>
          </a:p>
          <a:p>
            <a:pPr eaLnBrk="1" hangingPunct="1">
              <a:buFont typeface="Arial" charset="0"/>
              <a:buChar char="•"/>
            </a:pPr>
            <a:r>
              <a:rPr lang="en-US" dirty="0" smtClean="0"/>
              <a:t>Includes product model, system tables, and audit schedules information</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3062288"/>
            <a:ext cx="7196137" cy="32734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5600701" y="5600700"/>
            <a:ext cx="2209800" cy="707886"/>
          </a:xfrm>
          <a:prstGeom prst="rect">
            <a:avLst/>
          </a:prstGeom>
          <a:noFill/>
        </p:spPr>
        <p:txBody>
          <a:bodyPr wrap="square" rtlCol="0">
            <a:spAutoFit/>
          </a:bodyPr>
          <a:lstStyle/>
          <a:p>
            <a:r>
              <a:rPr lang="en-US" dirty="0" smtClean="0">
                <a:solidFill>
                  <a:srgbClr val="D33941"/>
                </a:solidFill>
                <a:latin typeface="Calibri" pitchFamily="34" charset="0"/>
                <a:cs typeface="Calibri" pitchFamily="34" charset="0"/>
              </a:rPr>
              <a:t>Product Designer home page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03225" y="120650"/>
            <a:ext cx="8318500" cy="742950"/>
          </a:xfrm>
        </p:spPr>
        <p:txBody>
          <a:bodyPr/>
          <a:lstStyle/>
          <a:p>
            <a:pPr eaLnBrk="1" hangingPunct="1"/>
            <a:r>
              <a:rPr lang="en-US" smtClean="0"/>
              <a:t> Lesson objectives review</a:t>
            </a:r>
          </a:p>
        </p:txBody>
      </p:sp>
      <p:sp>
        <p:nvSpPr>
          <p:cNvPr id="45059" name="Rectangle 3"/>
          <p:cNvSpPr>
            <a:spLocks noGrp="1" noChangeArrowheads="1"/>
          </p:cNvSpPr>
          <p:nvPr>
            <p:ph idx="1"/>
          </p:nvPr>
        </p:nvSpPr>
        <p:spPr/>
        <p:txBody>
          <a:bodyPr/>
          <a:lstStyle/>
          <a:p>
            <a:pPr eaLnBrk="1" hangingPunct="1">
              <a:buFont typeface="Wingdings 3" pitchFamily="18" charset="2"/>
              <a:buNone/>
            </a:pPr>
            <a:r>
              <a:rPr lang="en-US" smtClean="0"/>
              <a:t>You should now be able to:</a:t>
            </a:r>
          </a:p>
          <a:p>
            <a:pPr lvl="1" eaLnBrk="1" hangingPunct="1"/>
            <a:r>
              <a:rPr lang="en-US" smtClean="0"/>
              <a:t>Use the new Product Designer tool</a:t>
            </a:r>
          </a:p>
          <a:p>
            <a:pPr lvl="1" eaLnBrk="1" hangingPunct="1"/>
            <a:r>
              <a:rPr lang="en-US" smtClean="0"/>
              <a:t>Manage users, workspaces and change lists</a:t>
            </a:r>
          </a:p>
          <a:p>
            <a:pPr lvl="1" eaLnBrk="1" hangingPunct="1"/>
            <a:r>
              <a:rPr lang="en-US" smtClean="0"/>
              <a:t>Work with the product model, system tables, and audit schedules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Review questions</a:t>
            </a:r>
          </a:p>
        </p:txBody>
      </p:sp>
      <p:sp>
        <p:nvSpPr>
          <p:cNvPr id="46083" name="Rectangle 45"/>
          <p:cNvSpPr>
            <a:spLocks noGrp="1" noChangeArrowheads="1"/>
          </p:cNvSpPr>
          <p:nvPr>
            <p:ph idx="1"/>
          </p:nvPr>
        </p:nvSpPr>
        <p:spPr/>
        <p:txBody>
          <a:bodyPr/>
          <a:lstStyle/>
          <a:p>
            <a:pPr marL="457200" indent="-457200" eaLnBrk="1" hangingPunct="1">
              <a:buFont typeface="Webdings" pitchFamily="18" charset="2"/>
              <a:buAutoNum type="arabicPeriod"/>
            </a:pPr>
            <a:r>
              <a:rPr lang="en-US" dirty="0" smtClean="0"/>
              <a:t>What is a workspace? Can any user create or remove a workspace?</a:t>
            </a:r>
          </a:p>
          <a:p>
            <a:pPr marL="457200" indent="-457200" eaLnBrk="1" hangingPunct="1">
              <a:buFont typeface="Webdings" pitchFamily="18" charset="2"/>
              <a:buAutoNum type="arabicPeriod"/>
            </a:pPr>
            <a:r>
              <a:rPr lang="en-US" dirty="0" smtClean="0"/>
              <a:t>What is a change list? Can users create multiple change lists?</a:t>
            </a:r>
          </a:p>
          <a:p>
            <a:pPr marL="457200" indent="-457200" eaLnBrk="1" hangingPunct="1">
              <a:buFont typeface="Webdings" pitchFamily="18" charset="2"/>
              <a:buAutoNum type="arabicPeriod"/>
            </a:pPr>
            <a:r>
              <a:rPr lang="en-US" dirty="0" smtClean="0"/>
              <a:t>Fill in the blanks:</a:t>
            </a:r>
          </a:p>
          <a:p>
            <a:pPr marL="800100" lvl="1" indent="-457200" eaLnBrk="1" hangingPunct="1">
              <a:buFont typeface="Arial" charset="0"/>
              <a:buAutoNum type="alphaLcPeriod"/>
            </a:pPr>
            <a:r>
              <a:rPr lang="en-US" dirty="0" smtClean="0"/>
              <a:t>The change list you are working in is called ____________ change list.</a:t>
            </a:r>
          </a:p>
          <a:p>
            <a:pPr marL="800100" lvl="1" indent="-457200" eaLnBrk="1" hangingPunct="1">
              <a:buFont typeface="Arial" charset="0"/>
              <a:buAutoNum type="alphaLcPeriod"/>
            </a:pPr>
            <a:r>
              <a:rPr lang="en-US" dirty="0" smtClean="0"/>
              <a:t>The left side which displays an hierarchical tree view is called ____________.</a:t>
            </a:r>
          </a:p>
          <a:p>
            <a:pPr marL="800100" lvl="1" indent="-457200" eaLnBrk="1" hangingPunct="1">
              <a:buFont typeface="Arial" charset="0"/>
              <a:buAutoNum type="alphaLcPeriod"/>
            </a:pPr>
            <a:r>
              <a:rPr lang="en-US" dirty="0" smtClean="0"/>
              <a:t>The ____________ menu displays the user settings, user change lists and an option to log out.</a:t>
            </a:r>
          </a:p>
          <a:p>
            <a:pPr marL="800100" lvl="1" indent="-457200" eaLnBrk="1" hangingPunct="1">
              <a:buFont typeface="Arial" charset="0"/>
              <a:buAutoNum type="alphaLcPeriod"/>
            </a:pPr>
            <a:r>
              <a:rPr lang="en-US" dirty="0" smtClean="0"/>
              <a:t>The ___________ menu displays the synchronize and administrative commands.</a:t>
            </a:r>
          </a:p>
          <a:p>
            <a:pPr marL="457200" indent="-457200" eaLnBrk="1" hangingPunct="1">
              <a:buFont typeface="Webdings" pitchFamily="18" charset="2"/>
              <a:buAutoNum type="arabicPeriod"/>
            </a:pPr>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2258581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Product model nodes in Product Designer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094" y="731837"/>
            <a:ext cx="1706456" cy="1544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731838"/>
            <a:ext cx="2866852" cy="1771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4" name="Line 7"/>
          <p:cNvSpPr>
            <a:spLocks noChangeShapeType="1"/>
          </p:cNvSpPr>
          <p:nvPr/>
        </p:nvSpPr>
        <p:spPr bwMode="auto">
          <a:xfrm flipH="1" flipV="1">
            <a:off x="3009898" y="819150"/>
            <a:ext cx="790576" cy="4064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a:spcBef>
                <a:spcPct val="50000"/>
              </a:spcBef>
              <a:spcAft>
                <a:spcPct val="30000"/>
              </a:spcAft>
              <a:buClr>
                <a:srgbClr val="FFFFFF"/>
              </a:buClr>
            </a:pPr>
            <a:endParaRPr lang="en-US">
              <a:cs typeface="+mn-cs"/>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8037" y="671512"/>
            <a:ext cx="2924788" cy="20034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3" name="Line 8"/>
          <p:cNvSpPr>
            <a:spLocks noChangeShapeType="1"/>
          </p:cNvSpPr>
          <p:nvPr/>
        </p:nvSpPr>
        <p:spPr bwMode="auto">
          <a:xfrm flipV="1">
            <a:off x="4781550" y="731838"/>
            <a:ext cx="1106488" cy="77231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a:spcBef>
                <a:spcPct val="50000"/>
              </a:spcBef>
              <a:spcAft>
                <a:spcPct val="30000"/>
              </a:spcAft>
              <a:buClr>
                <a:srgbClr val="FFFFFF"/>
              </a:buClr>
            </a:pPr>
            <a:endParaRPr lang="en-US">
              <a:cs typeface="+mn-cs"/>
            </a:endParaRP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5237" y="2674938"/>
            <a:ext cx="4522788" cy="37585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Line 9"/>
          <p:cNvSpPr>
            <a:spLocks noChangeShapeType="1"/>
          </p:cNvSpPr>
          <p:nvPr/>
        </p:nvSpPr>
        <p:spPr bwMode="auto">
          <a:xfrm flipH="1">
            <a:off x="3405186" y="1895476"/>
            <a:ext cx="395288" cy="77946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a:spcBef>
                <a:spcPct val="50000"/>
              </a:spcBef>
              <a:spcAft>
                <a:spcPct val="30000"/>
              </a:spcAft>
              <a:buClr>
                <a:srgbClr val="FFFFFF"/>
              </a:buClr>
            </a:pPr>
            <a:endParaRPr lang="en-US">
              <a:cs typeface="+mn-cs"/>
            </a:endParaRPr>
          </a:p>
        </p:txBody>
      </p:sp>
    </p:spTree>
    <p:extLst>
      <p:ext uri="{BB962C8B-B14F-4D97-AF65-F5344CB8AC3E}">
        <p14:creationId xmlns:p14="http://schemas.microsoft.com/office/powerpoint/2010/main" val="94821034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Product Designer modes</a:t>
            </a:r>
          </a:p>
        </p:txBody>
      </p:sp>
      <p:sp>
        <p:nvSpPr>
          <p:cNvPr id="9219" name="Content Placeholder 2"/>
          <p:cNvSpPr>
            <a:spLocks noGrp="1"/>
          </p:cNvSpPr>
          <p:nvPr>
            <p:ph idx="1"/>
          </p:nvPr>
        </p:nvSpPr>
        <p:spPr>
          <a:xfrm>
            <a:off x="519113" y="914400"/>
            <a:ext cx="8348662" cy="5486400"/>
          </a:xfrm>
        </p:spPr>
        <p:txBody>
          <a:bodyPr/>
          <a:lstStyle/>
          <a:p>
            <a:pPr>
              <a:buFont typeface="Arial" charset="0"/>
              <a:buChar char="•"/>
            </a:pPr>
            <a:r>
              <a:rPr lang="en-US" dirty="0" smtClean="0"/>
              <a:t>Single-user mode: Standalone instance, PolicyCenter development environment</a:t>
            </a:r>
          </a:p>
          <a:p>
            <a:pPr>
              <a:buFont typeface="Arial" charset="0"/>
              <a:buChar char="•"/>
            </a:pPr>
            <a:endParaRPr lang="en-US" dirty="0" smtClean="0"/>
          </a:p>
          <a:p>
            <a:pPr>
              <a:buFont typeface="Arial" charset="0"/>
              <a:buChar char="•"/>
            </a:pPr>
            <a:r>
              <a:rPr lang="en-US" dirty="0" smtClean="0"/>
              <a:t>Multi-user mode: Shared instance, typically on a dedicated server</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3219450"/>
            <a:ext cx="238283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1" name="AutoShape 23"/>
          <p:cNvSpPr>
            <a:spLocks noChangeArrowheads="1"/>
          </p:cNvSpPr>
          <p:nvPr/>
        </p:nvSpPr>
        <p:spPr bwMode="auto">
          <a:xfrm>
            <a:off x="2587625" y="4945063"/>
            <a:ext cx="503238" cy="512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22" name="AutoShape 23"/>
          <p:cNvSpPr>
            <a:spLocks noChangeArrowheads="1"/>
          </p:cNvSpPr>
          <p:nvPr/>
        </p:nvSpPr>
        <p:spPr bwMode="auto">
          <a:xfrm>
            <a:off x="3540125" y="4945063"/>
            <a:ext cx="503238" cy="512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23" name="AutoShape 23"/>
          <p:cNvSpPr>
            <a:spLocks noChangeArrowheads="1"/>
          </p:cNvSpPr>
          <p:nvPr/>
        </p:nvSpPr>
        <p:spPr bwMode="auto">
          <a:xfrm>
            <a:off x="4516438" y="4945063"/>
            <a:ext cx="501650" cy="512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24" name="TextBox 16"/>
          <p:cNvSpPr txBox="1">
            <a:spLocks noChangeArrowheads="1"/>
          </p:cNvSpPr>
          <p:nvPr/>
        </p:nvSpPr>
        <p:spPr bwMode="auto">
          <a:xfrm>
            <a:off x="4611688" y="3838575"/>
            <a:ext cx="1712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Admin creates user accounts</a:t>
            </a:r>
          </a:p>
        </p:txBody>
      </p:sp>
      <p:pic>
        <p:nvPicPr>
          <p:cNvPr id="92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90688"/>
            <a:ext cx="2209800" cy="55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6" name="TextBox 26"/>
          <p:cNvSpPr txBox="1">
            <a:spLocks noChangeArrowheads="1"/>
          </p:cNvSpPr>
          <p:nvPr/>
        </p:nvSpPr>
        <p:spPr bwMode="auto">
          <a:xfrm>
            <a:off x="4983163" y="1771650"/>
            <a:ext cx="1144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One user</a:t>
            </a:r>
          </a:p>
        </p:txBody>
      </p:sp>
      <p:cxnSp>
        <p:nvCxnSpPr>
          <p:cNvPr id="9227" name="Straight Connector 29"/>
          <p:cNvCxnSpPr>
            <a:cxnSpLocks noChangeShapeType="1"/>
            <a:endCxn id="9226" idx="1"/>
          </p:cNvCxnSpPr>
          <p:nvPr/>
        </p:nvCxnSpPr>
        <p:spPr bwMode="auto">
          <a:xfrm>
            <a:off x="4216400" y="1971675"/>
            <a:ext cx="766763" cy="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9228" name="TextBox 30"/>
          <p:cNvSpPr txBox="1">
            <a:spLocks noChangeArrowheads="1"/>
          </p:cNvSpPr>
          <p:nvPr/>
        </p:nvSpPr>
        <p:spPr bwMode="auto">
          <a:xfrm>
            <a:off x="2424113" y="5476875"/>
            <a:ext cx="830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UserA</a:t>
            </a:r>
          </a:p>
        </p:txBody>
      </p:sp>
      <p:sp>
        <p:nvSpPr>
          <p:cNvPr id="9229" name="TextBox 32"/>
          <p:cNvSpPr txBox="1">
            <a:spLocks noChangeArrowheads="1"/>
          </p:cNvSpPr>
          <p:nvPr/>
        </p:nvSpPr>
        <p:spPr bwMode="auto">
          <a:xfrm>
            <a:off x="3386138" y="5457825"/>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UserB</a:t>
            </a:r>
          </a:p>
        </p:txBody>
      </p:sp>
      <p:sp>
        <p:nvSpPr>
          <p:cNvPr id="9230" name="TextBox 33"/>
          <p:cNvSpPr txBox="1">
            <a:spLocks noChangeArrowheads="1"/>
          </p:cNvSpPr>
          <p:nvPr/>
        </p:nvSpPr>
        <p:spPr bwMode="auto">
          <a:xfrm>
            <a:off x="4351338" y="5457825"/>
            <a:ext cx="81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D33941"/>
                </a:solidFill>
                <a:latin typeface="Calibri" pitchFamily="34" charset="0"/>
              </a:rPr>
              <a:t>UserC</a:t>
            </a:r>
          </a:p>
        </p:txBody>
      </p:sp>
      <p:cxnSp>
        <p:nvCxnSpPr>
          <p:cNvPr id="9231" name="Straight Connector 34"/>
          <p:cNvCxnSpPr>
            <a:cxnSpLocks noChangeShapeType="1"/>
            <a:stCxn id="9220" idx="2"/>
          </p:cNvCxnSpPr>
          <p:nvPr/>
        </p:nvCxnSpPr>
        <p:spPr bwMode="auto">
          <a:xfrm flipH="1">
            <a:off x="2840038" y="3819525"/>
            <a:ext cx="952500" cy="99060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9232" name="Straight Connector 36"/>
          <p:cNvCxnSpPr>
            <a:cxnSpLocks noChangeShapeType="1"/>
          </p:cNvCxnSpPr>
          <p:nvPr/>
        </p:nvCxnSpPr>
        <p:spPr bwMode="auto">
          <a:xfrm>
            <a:off x="3792538" y="3819525"/>
            <a:ext cx="0" cy="99060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9233" name="Straight Connector 38"/>
          <p:cNvCxnSpPr>
            <a:cxnSpLocks noChangeShapeType="1"/>
          </p:cNvCxnSpPr>
          <p:nvPr/>
        </p:nvCxnSpPr>
        <p:spPr bwMode="auto">
          <a:xfrm>
            <a:off x="3792538" y="3819525"/>
            <a:ext cx="965200" cy="99060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single user instance of PD</a:t>
            </a:r>
            <a:endParaRPr lang="en-US" dirty="0"/>
          </a:p>
        </p:txBody>
      </p:sp>
      <p:sp>
        <p:nvSpPr>
          <p:cNvPr id="3" name="Content Placeholder 2"/>
          <p:cNvSpPr>
            <a:spLocks noGrp="1"/>
          </p:cNvSpPr>
          <p:nvPr>
            <p:ph idx="1"/>
          </p:nvPr>
        </p:nvSpPr>
        <p:spPr>
          <a:xfrm>
            <a:off x="519113" y="819150"/>
            <a:ext cx="8318500" cy="5581650"/>
          </a:xfrm>
        </p:spPr>
        <p:txBody>
          <a:bodyPr/>
          <a:lstStyle/>
          <a:p>
            <a:r>
              <a:rPr lang="en-US" dirty="0" smtClean="0"/>
              <a:t>Navigate to </a:t>
            </a:r>
            <a:r>
              <a:rPr lang="en-US" dirty="0" err="1" smtClean="0"/>
              <a:t>productdesigner</a:t>
            </a:r>
            <a:r>
              <a:rPr lang="en-US" dirty="0" smtClean="0"/>
              <a:t>/bin under PolicyCenter folder</a:t>
            </a:r>
          </a:p>
          <a:p>
            <a:r>
              <a:rPr lang="en-US" dirty="0" smtClean="0"/>
              <a:t>Run launchPD.bat</a:t>
            </a:r>
            <a:br>
              <a:rPr lang="en-US" dirty="0" smtClean="0"/>
            </a:br>
            <a:r>
              <a:rPr lang="en-US" dirty="0" smtClean="0"/>
              <a:t/>
            </a:r>
            <a:br>
              <a:rPr lang="en-US" dirty="0" smtClean="0"/>
            </a:br>
            <a:endParaRPr lang="en-US" dirty="0" smtClean="0"/>
          </a:p>
          <a:p>
            <a:endParaRPr lang="en-US" dirty="0" smtClean="0"/>
          </a:p>
          <a:p>
            <a:r>
              <a:rPr lang="en-US" dirty="0" smtClean="0"/>
              <a:t>Application starts in command window</a:t>
            </a:r>
          </a:p>
          <a:p>
            <a:pPr lvl="1"/>
            <a:r>
              <a:rPr lang="en-US" dirty="0" smtClean="0"/>
              <a:t>Keep it open while using Product Designer</a:t>
            </a:r>
          </a:p>
          <a:p>
            <a:pPr lvl="1"/>
            <a:r>
              <a:rPr lang="en-US" dirty="0" smtClean="0"/>
              <a:t>Closing it stops application server</a:t>
            </a:r>
          </a:p>
          <a:p>
            <a:r>
              <a:rPr lang="en-US" dirty="0" smtClean="0"/>
              <a:t>Product Designer opens in</a:t>
            </a:r>
            <a:br>
              <a:rPr lang="en-US" dirty="0" smtClean="0"/>
            </a:br>
            <a:r>
              <a:rPr lang="en-US" dirty="0" smtClean="0"/>
              <a:t>default browser</a:t>
            </a:r>
          </a:p>
          <a:p>
            <a:r>
              <a:rPr lang="en-US" dirty="0" smtClean="0"/>
              <a:t>http://localhost:8780/#</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945" y="4469054"/>
            <a:ext cx="4255295" cy="1870459"/>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5491163" y="4469055"/>
            <a:ext cx="1139430" cy="27439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4" y="1714500"/>
            <a:ext cx="6748462" cy="1387843"/>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1128714" y="1990725"/>
            <a:ext cx="4081461"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554725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Login screen</a:t>
            </a:r>
          </a:p>
        </p:txBody>
      </p:sp>
      <p:sp>
        <p:nvSpPr>
          <p:cNvPr id="11267" name="Content Placeholder 2"/>
          <p:cNvSpPr>
            <a:spLocks noGrp="1"/>
          </p:cNvSpPr>
          <p:nvPr>
            <p:ph idx="1"/>
          </p:nvPr>
        </p:nvSpPr>
        <p:spPr/>
        <p:txBody>
          <a:bodyPr/>
          <a:lstStyle/>
          <a:p>
            <a:pPr eaLnBrk="1" hangingPunct="1">
              <a:buFont typeface="Arial" charset="0"/>
              <a:buChar char="•"/>
            </a:pPr>
            <a:r>
              <a:rPr lang="en-US" dirty="0" smtClean="0"/>
              <a:t>For security purpose, password must be at least 4 letters long</a:t>
            </a:r>
          </a:p>
          <a:p>
            <a:pPr lvl="1" eaLnBrk="1" hangingPunct="1">
              <a:buFont typeface="Arial" charset="0"/>
              <a:buChar char="•"/>
            </a:pPr>
            <a:r>
              <a:rPr lang="en-US" dirty="0" err="1" smtClean="0"/>
              <a:t>gwgw</a:t>
            </a:r>
            <a:r>
              <a:rPr lang="en-US" dirty="0" smtClean="0"/>
              <a:t> instead of standard </a:t>
            </a:r>
            <a:r>
              <a:rPr lang="en-US" dirty="0" err="1" smtClean="0"/>
              <a:t>gw</a:t>
            </a:r>
            <a:endParaRPr lang="en-US" dirty="0" smtClean="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2705100"/>
            <a:ext cx="5759450" cy="2095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bwMode="gray"/>
        <p:txBody>
          <a:bodyPr/>
          <a:lstStyle/>
          <a:p>
            <a:pPr eaLnBrk="1" hangingPunct="1">
              <a:lnSpc>
                <a:spcPct val="150000"/>
              </a:lnSpc>
              <a:buFont typeface="Arial" charset="0"/>
              <a:buChar char="•"/>
            </a:pPr>
            <a:r>
              <a:rPr lang="en-US" sz="2800" dirty="0" smtClean="0">
                <a:solidFill>
                  <a:srgbClr val="C0C0C0"/>
                </a:solidFill>
              </a:rPr>
              <a:t>Product Designer overview</a:t>
            </a:r>
          </a:p>
          <a:p>
            <a:pPr eaLnBrk="1" hangingPunct="1">
              <a:lnSpc>
                <a:spcPct val="150000"/>
              </a:lnSpc>
              <a:buFont typeface="Arial" charset="0"/>
              <a:buChar char="•"/>
            </a:pPr>
            <a:r>
              <a:rPr lang="en-US" sz="2800" dirty="0" smtClean="0"/>
              <a:t>Product Designer elements and </a:t>
            </a:r>
            <a:r>
              <a:rPr lang="en-US" sz="2800" dirty="0"/>
              <a:t>User Interface </a:t>
            </a:r>
          </a:p>
          <a:p>
            <a:pPr eaLnBrk="1" hangingPunct="1">
              <a:lnSpc>
                <a:spcPct val="150000"/>
              </a:lnSpc>
              <a:buFont typeface="Arial" charset="0"/>
              <a:buChar char="•"/>
            </a:pPr>
            <a:r>
              <a:rPr lang="en-US" sz="2800" dirty="0">
                <a:solidFill>
                  <a:srgbClr val="C0C0C0"/>
                </a:solidFill>
              </a:rPr>
              <a:t>Product Designer administration</a:t>
            </a:r>
          </a:p>
          <a:p>
            <a:pPr eaLnBrk="1" hangingPunct="1">
              <a:lnSpc>
                <a:spcPct val="150000"/>
              </a:lnSpc>
              <a:buFont typeface="Arial" charset="0"/>
              <a:buChar char="•"/>
            </a:pPr>
            <a:r>
              <a:rPr lang="en-US" sz="2800" dirty="0" smtClean="0">
                <a:solidFill>
                  <a:srgbClr val="C0C0C0"/>
                </a:solidFill>
              </a:rPr>
              <a:t>Creating </a:t>
            </a:r>
            <a:r>
              <a:rPr lang="en-US" sz="2800" dirty="0">
                <a:solidFill>
                  <a:srgbClr val="C0C0C0"/>
                </a:solidFill>
              </a:rPr>
              <a:t>and </a:t>
            </a:r>
            <a:r>
              <a:rPr lang="en-US" sz="2800" dirty="0" smtClean="0">
                <a:solidFill>
                  <a:srgbClr val="C0C0C0"/>
                </a:solidFill>
              </a:rPr>
              <a:t>managing </a:t>
            </a:r>
            <a:r>
              <a:rPr lang="en-US" sz="2800" dirty="0">
                <a:solidFill>
                  <a:srgbClr val="C0C0C0"/>
                </a:solidFill>
              </a:rPr>
              <a:t>your change lists</a:t>
            </a:r>
          </a:p>
          <a:p>
            <a:pPr eaLnBrk="1" hangingPunct="1">
              <a:lnSpc>
                <a:spcPct val="150000"/>
              </a:lnSpc>
              <a:buFont typeface="Arial" charset="0"/>
              <a:buChar char="•"/>
            </a:pPr>
            <a:r>
              <a:rPr lang="en-US" sz="2800" dirty="0" smtClean="0">
                <a:solidFill>
                  <a:srgbClr val="C0C0C0"/>
                </a:solidFill>
              </a:rPr>
              <a:t>System tables and audit schedules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tionTemplate_Dartmouth">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PresentationTemplate_Dartmouth</Template>
  <TotalTime>18080</TotalTime>
  <Words>4234</Words>
  <Application>Microsoft Office PowerPoint</Application>
  <PresentationFormat>On-screen Show (4:3)</PresentationFormat>
  <Paragraphs>515</Paragraphs>
  <Slides>42</Slides>
  <Notes>41</Notes>
  <HiddenSlides>0</HiddenSlides>
  <MMClips>0</MMClips>
  <ScaleCrop>false</ScaleCrop>
  <HeadingPairs>
    <vt:vector size="4" baseType="variant">
      <vt:variant>
        <vt:lpstr>Theme</vt:lpstr>
      </vt:variant>
      <vt:variant>
        <vt:i4>7</vt:i4>
      </vt:variant>
      <vt:variant>
        <vt:lpstr>Slide Titles</vt:lpstr>
      </vt:variant>
      <vt:variant>
        <vt:i4>42</vt:i4>
      </vt:variant>
    </vt:vector>
  </HeadingPairs>
  <TitlesOfParts>
    <vt:vector size="49" baseType="lpstr">
      <vt:lpstr>PresentationTemplate_Dartmouth</vt:lpstr>
      <vt:lpstr>2_test-template</vt:lpstr>
      <vt:lpstr>5_test-template</vt:lpstr>
      <vt:lpstr>3_test-template</vt:lpstr>
      <vt:lpstr>4_test-template</vt:lpstr>
      <vt:lpstr>6_test-template</vt:lpstr>
      <vt:lpstr>7_test-template</vt:lpstr>
      <vt:lpstr>Introduction to Product Designer</vt:lpstr>
      <vt:lpstr>Lesson objectives</vt:lpstr>
      <vt:lpstr>Lesson outline</vt:lpstr>
      <vt:lpstr>Product Designer</vt:lpstr>
      <vt:lpstr>Product model nodes in Product Designer</vt:lpstr>
      <vt:lpstr>Product Designer modes</vt:lpstr>
      <vt:lpstr>Running a single user instance of PD</vt:lpstr>
      <vt:lpstr>Login screen</vt:lpstr>
      <vt:lpstr>Lesson outline</vt:lpstr>
      <vt:lpstr>Product Designer basic navigation terminology</vt:lpstr>
      <vt:lpstr>Common elements on a page in Product Designer</vt:lpstr>
      <vt:lpstr>Help and Changes Panels on the toolbar</vt:lpstr>
      <vt:lpstr>Common changes and operations in a page</vt:lpstr>
      <vt:lpstr>Revert, validate or delete object on a page</vt:lpstr>
      <vt:lpstr>Errors</vt:lpstr>
      <vt:lpstr>Localization</vt:lpstr>
      <vt:lpstr>Viewing and editing elements in a node</vt:lpstr>
      <vt:lpstr>Lesson outline</vt:lpstr>
      <vt:lpstr>Workspaces</vt:lpstr>
      <vt:lpstr>Users</vt:lpstr>
      <vt:lpstr>User menu</vt:lpstr>
      <vt:lpstr>Synchronizing product model</vt:lpstr>
      <vt:lpstr>Lesson outline</vt:lpstr>
      <vt:lpstr>Change lists</vt:lpstr>
      <vt:lpstr>Adding and deleting your change lists</vt:lpstr>
      <vt:lpstr>Creating changes in your change list</vt:lpstr>
      <vt:lpstr>Validating your changes</vt:lpstr>
      <vt:lpstr>Synchronizing product model with PolicyCenter</vt:lpstr>
      <vt:lpstr>Commit or revert changes on Changes page</vt:lpstr>
      <vt:lpstr>Managing change lists</vt:lpstr>
      <vt:lpstr>Assign a change list to another user</vt:lpstr>
      <vt:lpstr>Lesson outline</vt:lpstr>
      <vt:lpstr>System tables</vt:lpstr>
      <vt:lpstr>Configuring system tables</vt:lpstr>
      <vt:lpstr>Attributes: Priority and ExternallyManaged</vt:lpstr>
      <vt:lpstr>Steps to add a new system table</vt:lpstr>
      <vt:lpstr>System tables</vt:lpstr>
      <vt:lpstr>System table changes are added to change list</vt:lpstr>
      <vt:lpstr>Audit schedules</vt:lpstr>
      <vt:lpstr> Lesson objectives review</vt:lpstr>
      <vt:lpstr>Review questions</vt:lpstr>
      <vt:lpstr>Notices</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Designer</dc:title>
  <dc:subject>ClaimCenter 4.0 Foundation Training</dc:subject>
  <dc:creator>kshukla</dc:creator>
  <dc:description>DO NOT DISTRIBUTE WITHOUT PERMISSION!</dc:description>
  <cp:lastModifiedBy>kshukla</cp:lastModifiedBy>
  <cp:revision>295</cp:revision>
  <dcterms:created xsi:type="dcterms:W3CDTF">2013-02-07T18:14:43Z</dcterms:created>
  <dcterms:modified xsi:type="dcterms:W3CDTF">2013-11-01T23:15:11Z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