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63"/>
  </p:notesMasterIdLst>
  <p:handoutMasterIdLst>
    <p:handoutMasterId r:id="rId64"/>
  </p:handoutMasterIdLst>
  <p:sldIdLst>
    <p:sldId id="256" r:id="rId2"/>
    <p:sldId id="257" r:id="rId3"/>
    <p:sldId id="258" r:id="rId4"/>
    <p:sldId id="259" r:id="rId5"/>
    <p:sldId id="352" r:id="rId6"/>
    <p:sldId id="353" r:id="rId7"/>
    <p:sldId id="281" r:id="rId8"/>
    <p:sldId id="263" r:id="rId9"/>
    <p:sldId id="264" r:id="rId10"/>
    <p:sldId id="267" r:id="rId11"/>
    <p:sldId id="324" r:id="rId12"/>
    <p:sldId id="286" r:id="rId13"/>
    <p:sldId id="325" r:id="rId14"/>
    <p:sldId id="287" r:id="rId15"/>
    <p:sldId id="265" r:id="rId16"/>
    <p:sldId id="326" r:id="rId17"/>
    <p:sldId id="266" r:id="rId18"/>
    <p:sldId id="290" r:id="rId19"/>
    <p:sldId id="327" r:id="rId20"/>
    <p:sldId id="329" r:id="rId21"/>
    <p:sldId id="330" r:id="rId22"/>
    <p:sldId id="359" r:id="rId23"/>
    <p:sldId id="355" r:id="rId24"/>
    <p:sldId id="331" r:id="rId25"/>
    <p:sldId id="357" r:id="rId26"/>
    <p:sldId id="356" r:id="rId27"/>
    <p:sldId id="360" r:id="rId28"/>
    <p:sldId id="361" r:id="rId29"/>
    <p:sldId id="363" r:id="rId30"/>
    <p:sldId id="270" r:id="rId31"/>
    <p:sldId id="273" r:id="rId32"/>
    <p:sldId id="309" r:id="rId33"/>
    <p:sldId id="311" r:id="rId34"/>
    <p:sldId id="314" r:id="rId35"/>
    <p:sldId id="316" r:id="rId36"/>
    <p:sldId id="348" r:id="rId37"/>
    <p:sldId id="332" r:id="rId38"/>
    <p:sldId id="364" r:id="rId39"/>
    <p:sldId id="365" r:id="rId40"/>
    <p:sldId id="366" r:id="rId41"/>
    <p:sldId id="367" r:id="rId42"/>
    <p:sldId id="368" r:id="rId43"/>
    <p:sldId id="369" r:id="rId44"/>
    <p:sldId id="370" r:id="rId45"/>
    <p:sldId id="371" r:id="rId46"/>
    <p:sldId id="272" r:id="rId47"/>
    <p:sldId id="349" r:id="rId48"/>
    <p:sldId id="341" r:id="rId49"/>
    <p:sldId id="340" r:id="rId50"/>
    <p:sldId id="343" r:id="rId51"/>
    <p:sldId id="358" r:id="rId52"/>
    <p:sldId id="347" r:id="rId53"/>
    <p:sldId id="372" r:id="rId54"/>
    <p:sldId id="374" r:id="rId55"/>
    <p:sldId id="375" r:id="rId56"/>
    <p:sldId id="376" r:id="rId57"/>
    <p:sldId id="377" r:id="rId58"/>
    <p:sldId id="378" r:id="rId59"/>
    <p:sldId id="379" r:id="rId60"/>
    <p:sldId id="260" r:id="rId61"/>
    <p:sldId id="262"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59"/>
            <p14:sldId id="352"/>
            <p14:sldId id="353"/>
            <p14:sldId id="281"/>
          </p14:sldIdLst>
        </p14:section>
        <p14:section name="AccountProducer" id="{9AB265C6-82C7-403F-A73D-4F5DDCF28E70}">
          <p14:sldIdLst>
            <p14:sldId id="263"/>
            <p14:sldId id="264"/>
            <p14:sldId id="267"/>
            <p14:sldId id="324"/>
            <p14:sldId id="286"/>
            <p14:sldId id="325"/>
            <p14:sldId id="287"/>
          </p14:sldIdLst>
        </p14:section>
        <p14:section name="Billing instructions" id="{6B47C053-8AE8-4597-A5C0-7395324E1480}">
          <p14:sldIdLst>
            <p14:sldId id="265"/>
            <p14:sldId id="326"/>
            <p14:sldId id="266"/>
            <p14:sldId id="290"/>
            <p14:sldId id="327"/>
            <p14:sldId id="329"/>
            <p14:sldId id="330"/>
            <p14:sldId id="359"/>
            <p14:sldId id="355"/>
            <p14:sldId id="331"/>
            <p14:sldId id="357"/>
            <p14:sldId id="356"/>
            <p14:sldId id="360"/>
            <p14:sldId id="361"/>
            <p14:sldId id="363"/>
          </p14:sldIdLst>
        </p14:section>
        <p14:section name="Billing Status" id="{65203A99-51EB-4DF5-B7B3-F1FE25468D59}">
          <p14:sldIdLst>
            <p14:sldId id="270"/>
            <p14:sldId id="273"/>
            <p14:sldId id="309"/>
            <p14:sldId id="311"/>
            <p14:sldId id="314"/>
            <p14:sldId id="316"/>
            <p14:sldId id="348"/>
            <p14:sldId id="332"/>
            <p14:sldId id="364"/>
            <p14:sldId id="365"/>
            <p14:sldId id="366"/>
            <p14:sldId id="367"/>
            <p14:sldId id="368"/>
            <p14:sldId id="369"/>
            <p14:sldId id="370"/>
            <p14:sldId id="371"/>
          </p14:sldIdLst>
        </p14:section>
        <p14:section name="LatePaymentCancleeation" id="{6B92115A-FE9E-4D14-A51A-A6820A89F306}">
          <p14:sldIdLst>
            <p14:sldId id="272"/>
            <p14:sldId id="349"/>
            <p14:sldId id="341"/>
            <p14:sldId id="340"/>
            <p14:sldId id="343"/>
            <p14:sldId id="358"/>
            <p14:sldId id="347"/>
            <p14:sldId id="372"/>
            <p14:sldId id="374"/>
            <p14:sldId id="375"/>
            <p14:sldId id="376"/>
            <p14:sldId id="377"/>
            <p14:sldId id="378"/>
            <p14:sldId id="379"/>
          </p14:sldIdLst>
        </p14:section>
        <p14:section name="Review" id="{CD3E2942-0691-4B15-B842-079311E6BD2A}">
          <p14:sldIdLst>
            <p14:sldId id="260"/>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6985" autoAdjust="0"/>
  </p:normalViewPr>
  <p:slideViewPr>
    <p:cSldViewPr showGuides="1">
      <p:cViewPr varScale="1">
        <p:scale>
          <a:sx n="106" d="100"/>
          <a:sy n="106" d="100"/>
        </p:scale>
        <p:origin x="-804" y="-96"/>
      </p:cViewPr>
      <p:guideLst>
        <p:guide orient="horz" pos="1776"/>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p:scale>
          <a:sx n="125" d="100"/>
          <a:sy n="125" d="100"/>
        </p:scale>
        <p:origin x="-1968" y="492"/>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2014-11-14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PolicyCenter, an organization can have multiple producer codes. An organization in PolicyCenter corresponds to a producer in BillingCenter. In BillingCenter, a producer can have multiple producer codes.</a:t>
            </a:r>
          </a:p>
          <a:p>
            <a:r>
              <a:rPr lang="en-US" dirty="0" smtClean="0"/>
              <a:t>PolicyCenter manages and sends updates to BillingCenter.</a:t>
            </a:r>
          </a:p>
          <a:p>
            <a:endParaRPr lang="en-US" dirty="0" smtClean="0"/>
          </a:p>
          <a:p>
            <a:r>
              <a:rPr lang="en-US" b="1" dirty="0" smtClean="0"/>
              <a:t>External Producer Management</a:t>
            </a:r>
          </a:p>
          <a:p>
            <a:r>
              <a:rPr lang="en-US" dirty="0" smtClean="0"/>
              <a:t>If a carrier has an external producer management system, the external system manages the producer and producer code and sends details to both PolicyCenter and BillingCenter. Additional configuration is necessary to implement this approach. For example, you need to:</a:t>
            </a:r>
          </a:p>
          <a:p>
            <a:pPr marL="171450" indent="-171450">
              <a:buFont typeface="Arial" pitchFamily="34" charset="0"/>
              <a:buChar char="•"/>
            </a:pPr>
            <a:r>
              <a:rPr lang="en-US" dirty="0" smtClean="0"/>
              <a:t>Disable the ability to edit producers and producer codes in the PolicyCenter and BillingCenter applications</a:t>
            </a:r>
          </a:p>
          <a:p>
            <a:pPr marL="171450" indent="-171450">
              <a:buFont typeface="Arial" pitchFamily="34" charset="0"/>
              <a:buChar char="•"/>
            </a:pPr>
            <a:r>
              <a:rPr lang="en-US" dirty="0" smtClean="0"/>
              <a:t>Turn off add/update messaging for producers from PolicyCenter to BillingCenter</a:t>
            </a:r>
          </a:p>
          <a:p>
            <a:pPr marL="171450" indent="-171450">
              <a:buFont typeface="Arial" pitchFamily="34" charset="0"/>
              <a:buChar char="•"/>
            </a:pPr>
            <a:r>
              <a:rPr lang="en-US" dirty="0" smtClean="0"/>
              <a:t>Provide integration to update tables in PolicyCenter and BillingCenter databases</a:t>
            </a:r>
          </a:p>
          <a:p>
            <a:endParaRPr lang="en-US" dirty="0" smtClean="0"/>
          </a:p>
          <a:p>
            <a:r>
              <a:rPr lang="en-US" b="1" dirty="0" smtClean="0"/>
              <a:t>Differences in Producer Models Between PolicyCenter and BillingCenter</a:t>
            </a:r>
          </a:p>
          <a:p>
            <a:r>
              <a:rPr lang="en-US" dirty="0" smtClean="0"/>
              <a:t>BillingCenter customers may have a requirement to integrate to policy administration systems other than PolicyCenter.  For this reason, the producer model in BillingCenter differs in some respects from that in PolicyCenter:</a:t>
            </a:r>
            <a:r>
              <a:rPr lang="en-US" baseline="0" dirty="0" smtClean="0"/>
              <a:t> </a:t>
            </a:r>
            <a:r>
              <a:rPr lang="en-US" dirty="0" smtClean="0"/>
              <a:t>BillingCenter allows a user to transfer multiple policies between a source and destination producer, whereas this feature is not supported in PolicyCenter;</a:t>
            </a:r>
            <a:r>
              <a:rPr lang="en-US" baseline="0" dirty="0" smtClean="0"/>
              <a:t> and </a:t>
            </a:r>
            <a:r>
              <a:rPr lang="en-US" dirty="0" smtClean="0"/>
              <a:t>PolicyCenter users can select a primary producer only, whereas BillingCenter allows selection of primary, secondary, and referrer producers.</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create producer organizations and producer codes in PolicyCenter, which are then pushed into BillingCenter. Public IDs provide the means for matching a PolicyCenter Organization entity with the corresponding BillingCenter Producer entity. At the time the PolicyCenter producer organization is created, PolicyCenter obtains valid agency bill plan choices from BillingCenter. When producer codes are created in PolicyCenter, PolicyCenter obtains valid commission plans from BillingCenter. After PolicyCenter sends a producer to BillingCenter, these plan assignments become the responsibility of BillingCenter. PolicyCenter also sends contact information for producer contacts and sends updates whenever contact details are subsequently changed in PolicyCenter. BillingCenter does not send updates back to PolicyCenter if producer details are changed within BillingCenter. </a:t>
            </a:r>
          </a:p>
          <a:p>
            <a:endParaRPr lang="en-US" dirty="0" smtClean="0"/>
          </a:p>
          <a:p>
            <a:r>
              <a:rPr lang="en-US" b="1" dirty="0" smtClean="0"/>
              <a:t>Transferring Policies Between Producers</a:t>
            </a:r>
          </a:p>
          <a:p>
            <a:r>
              <a:rPr lang="en-US" dirty="0" smtClean="0"/>
              <a:t>The Transfer Producer Wizard in BillingCenter enables you to transfer multiple policies from one producer to another in a single operation. In the default configuration, BillingCenter does not inform PolicyCenter when policies have been transferred to another producer. Typically, a billing representative would inform underwriting to switch the producer of service in PolicyCenter as soon as BillingCenter completes the transfer operation.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 organization in PolicyCenter corresponds to a producer in BillingCenter. You can group organizations in PolicyCenter.</a:t>
            </a:r>
            <a:r>
              <a:rPr lang="en-US" baseline="0" smtClean="0"/>
              <a:t>  Organizations are grouped in the Actions sidebar as a hiearchy tree.  The hierarchial groupings of producers are not replicated in BillingCenter.</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74449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PolicyCenter sends information about new accounts to BillingCenter only when the account has a bound submission. In many cases, accounts known to PolicyCenter never complete any submission. Therefore, there are typically PolicyCenter accounts that are never made known to BillingCenter.</a:t>
            </a:r>
          </a:p>
          <a:p>
            <a:endParaRPr lang="en-US" dirty="0" smtClean="0">
              <a:latin typeface="Arial" pitchFamily="34" charset="0"/>
            </a:endParaRPr>
          </a:p>
          <a:p>
            <a:r>
              <a:rPr lang="en-US" dirty="0" smtClean="0">
                <a:latin typeface="Arial" pitchFamily="34" charset="0"/>
              </a:rPr>
              <a:t>To avoid duplicating existing billing accounts, PolicyCenter always searches BillingCenter to determine whether the account exists prior to sending a new account. </a:t>
            </a:r>
          </a:p>
          <a:p>
            <a:r>
              <a:rPr lang="en-US" dirty="0" smtClean="0">
                <a:latin typeface="Arial" pitchFamily="34" charset="0"/>
              </a:rPr>
              <a:t>When BillingCenter receives a billing instruction, it becomes the system of record for the billing-related information for an account. Subsequently, BillingCenter matches account updates from PolicyCenter by means of the account number. In the default configuration, a one-to-one relationship is assumed between PolicyCenter and BillingCenter accounts. BillingCenter also can support the creation of subaccounts. In this case, BillingCenter creates new billing accounts that are not stored in PolicyCenter. When you update an account in BillingCenter, BillingCenter does not send the updates to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When a job with billing implications is bound, a billing instruction is sent to BillingCenter. If it references an account that is unknown to BillingCenter, then the account is also created in BillingCenter at this time.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75246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05958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new policy is created in BillingCenter on submission. In some cases, a new policy can be created on renewal. A new policy period is created for submission, renewal, and rewrite. Any mid-term changes to payment plans or billing method for a policy must be done in BillingCenter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message sent to BillingCenter includes billing instructions regarding charges and any changes to the policy period. PolicyCenter informs BillingCenter about a new policy, new policy period, cancellation, reinstatement, and so 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new </a:t>
            </a:r>
            <a:r>
              <a:rPr lang="en-US" i="1" dirty="0" smtClean="0"/>
              <a:t>policy</a:t>
            </a:r>
            <a:r>
              <a:rPr lang="en-US" dirty="0" smtClean="0"/>
              <a:t> is created in BillingCenter on submission (that is, when a policy is bound or issued). In some cases, a new policy can be created on renewal. A new </a:t>
            </a:r>
            <a:r>
              <a:rPr lang="en-US" i="1" dirty="0" smtClean="0"/>
              <a:t>policy period </a:t>
            </a:r>
            <a:r>
              <a:rPr lang="en-US" dirty="0" smtClean="0"/>
              <a:t>is created for submission, renewal, and rewrite. Any mid-term changes to payment plans or billing method for a policy must be done in BillingCenter directly.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binding a transaction with payment implications, PolicyCenter displays a list of </a:t>
            </a:r>
            <a:r>
              <a:rPr lang="en-US" i="1" dirty="0" smtClean="0"/>
              <a:t>installment</a:t>
            </a:r>
            <a:r>
              <a:rPr lang="en-US" dirty="0" smtClean="0"/>
              <a:t> plans.</a:t>
            </a:r>
            <a:r>
              <a:rPr lang="en-US" baseline="0" dirty="0" smtClean="0"/>
              <a:t> Note that the term "installment plans" in PC refers to BillingCenter </a:t>
            </a:r>
            <a:r>
              <a:rPr lang="en-US" i="1" dirty="0" smtClean="0"/>
              <a:t>payment </a:t>
            </a:r>
            <a:r>
              <a:rPr lang="en-US" dirty="0" smtClean="0"/>
              <a:t>plans with the </a:t>
            </a:r>
            <a:r>
              <a:rPr lang="en-US" dirty="0" err="1" smtClean="0"/>
              <a:t>IsReporting</a:t>
            </a:r>
            <a:r>
              <a:rPr lang="en-US" dirty="0" smtClean="0"/>
              <a:t> property set to No. PolicyCenter queries the plans every time a transaction is quoted because the down payment, installment, and total need to be calculated with every quote, and this calculation occurs in BillingCenter.</a:t>
            </a:r>
          </a:p>
          <a:p>
            <a:endParaRPr lang="en-US" dirty="0" smtClean="0"/>
          </a:p>
          <a:p>
            <a:r>
              <a:rPr lang="en-US" dirty="0" smtClean="0"/>
              <a:t>The sample data payment plans in BillingCenter were not designed with all lines of business in mind. For example, personal auto policies typically have a 6-month term, but all the payment plans are designed to accommodate annual-term policies.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9655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selected a payment plan, the Preview Payments button appears. This provides details about each payment that would occur if the associated plan is selected. The dates, payment types, and amounts come from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511017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message sent to BillingCenter includes billing instructions regarding charges and any changes to the policy period. PolicyCenter informs BillingCenter about a new policy, new policy period, cancellation, and reinstatement. </a:t>
            </a:r>
            <a:r>
              <a:rPr lang="en-US" dirty="0" smtClean="0"/>
              <a:t>Note that PolicyCenter does not send an actual billing instruction.  Instead, it sends a message from which BillingCenter generates the billing instruction.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66225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When a job with billing implications is bound, a billing instruction is sent to BillingCenter. If it references an account that is unknown to BillingCenter, then the account is also created in BillingCenter at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transaction with billing implications is bound, PolicyCenter sends a message that results in a billing instruction to BillingCenter. The message sent to BillingCenter includes billing instructions regarding charges and any changes to the policy period. PolicyCenter informs BillingCenter about a new policy, new policy period, cancellation, or reinstatement.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52462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enabled, account, producer, and billing instruction processing work in the following way:</a:t>
            </a:r>
          </a:p>
          <a:p>
            <a:pPr marL="228600" indent="-228600">
              <a:buFont typeface="+mj-lt"/>
              <a:buAutoNum type="arabicPeriod"/>
              <a:defRPr/>
            </a:pPr>
            <a:r>
              <a:rPr lang="en-US" dirty="0" smtClean="0"/>
              <a:t>Once a policy transaction is issued, the </a:t>
            </a:r>
            <a:r>
              <a:rPr lang="en-US" dirty="0" err="1" smtClean="0"/>
              <a:t>IBillingSystem</a:t>
            </a:r>
            <a:r>
              <a:rPr lang="en-US" dirty="0" smtClean="0"/>
              <a:t> plugin is triggered. The plugin registry entry points to the </a:t>
            </a:r>
            <a:r>
              <a:rPr lang="en-US" dirty="0" smtClean="0">
                <a:solidFill>
                  <a:srgbClr val="FF3300"/>
                </a:solidFill>
              </a:rPr>
              <a:t>gw.plugin.billing.bc800.BCBillingSystemPlugin class.</a:t>
            </a:r>
            <a:endParaRPr lang="en-US" dirty="0" smtClean="0"/>
          </a:p>
          <a:p>
            <a:pPr marL="228600" indent="-228600">
              <a:buFont typeface="+mj-lt"/>
              <a:buAutoNum type="arabicPeriod"/>
              <a:defRPr/>
            </a:pPr>
            <a:r>
              <a:rPr lang="en-US" dirty="0" smtClean="0"/>
              <a:t>The </a:t>
            </a:r>
            <a:r>
              <a:rPr lang="en-US" dirty="0" err="1" smtClean="0">
                <a:solidFill>
                  <a:srgbClr val="FF3300"/>
                </a:solidFill>
              </a:rPr>
              <a:t>BCBillingSystemPlugin</a:t>
            </a:r>
            <a:r>
              <a:rPr lang="en-US" dirty="0" smtClean="0">
                <a:solidFill>
                  <a:srgbClr val="FF3300"/>
                </a:solidFill>
              </a:rPr>
              <a:t> </a:t>
            </a:r>
            <a:r>
              <a:rPr lang="en-US" dirty="0" smtClean="0"/>
              <a:t>class makes use of a web service,  </a:t>
            </a:r>
            <a:r>
              <a:rPr lang="en-US" dirty="0" err="1" smtClean="0"/>
              <a:t>BCBillingSystemAPI</a:t>
            </a:r>
            <a:r>
              <a:rPr lang="en-US" dirty="0" smtClean="0"/>
              <a:t>, that references the BillingCenter web service, </a:t>
            </a:r>
            <a:r>
              <a:rPr lang="en-US" dirty="0" err="1" smtClean="0"/>
              <a:t>BillingAPI</a:t>
            </a:r>
            <a:r>
              <a:rPr lang="en-US" dirty="0" smtClean="0"/>
              <a:t>. This API contains the methods needed to verify the existence of or create producers and accounts, as well as to submit billing instructions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
        <p:nvSpPr>
          <p:cNvPr id="5" name="Notes Placeholder 4"/>
          <p:cNvSpPr>
            <a:spLocks noGrp="1"/>
          </p:cNvSpPr>
          <p:nvPr>
            <p:ph type="body" sz="quarter" idx="11"/>
          </p:nvPr>
        </p:nvSpPr>
        <p:spPr/>
        <p:txBody>
          <a:bodyPr/>
          <a:lstStyle/>
          <a:p>
            <a:r>
              <a:rPr lang="en-US" dirty="0" smtClean="0"/>
              <a:t>The </a:t>
            </a:r>
            <a:r>
              <a:rPr lang="en-US" dirty="0"/>
              <a:t>instructions above identify the "</a:t>
            </a:r>
            <a:r>
              <a:rPr lang="en-US" dirty="0" smtClean="0"/>
              <a:t>800" </a:t>
            </a:r>
            <a:r>
              <a:rPr lang="en-US" dirty="0"/>
              <a:t>version of the plugin class. This works when integrating PolicyCenter with BillingCenter 8.0.2, but it may or may not work with later versions of BillingCenter. </a:t>
            </a:r>
            <a:endParaRPr lang="en-US" dirty="0" smtClean="0"/>
          </a:p>
          <a:p>
            <a:endParaRPr lang="en-US" dirty="0"/>
          </a:p>
          <a:p>
            <a:r>
              <a:rPr lang="en-US" dirty="0" smtClean="0"/>
              <a:t>If </a:t>
            </a:r>
            <a:r>
              <a:rPr lang="en-US" dirty="0"/>
              <a:t>you are integrating PolicyCenter with a version of BillingCenter later than </a:t>
            </a:r>
            <a:r>
              <a:rPr lang="en-US" dirty="0" smtClean="0"/>
              <a:t>8.0.2, </a:t>
            </a:r>
            <a:r>
              <a:rPr lang="en-US" dirty="0"/>
              <a:t>you should consult the PolicyCenter Installation Guide to determine if there are later versions of these resource that would be better to use.</a:t>
            </a:r>
          </a:p>
          <a:p>
            <a:endParaRPr lang="en-US" dirty="0"/>
          </a:p>
        </p:txBody>
      </p:sp>
      <p:sp>
        <p:nvSpPr>
          <p:cNvPr id="6" name="Notes Placeholder 5"/>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gw.plugin.billing.bc800.BCBillingSystemPlugin is the fully</a:t>
            </a:r>
            <a:r>
              <a:rPr lang="en-US" baseline="0" dirty="0" smtClean="0"/>
              <a:t> qualified c</a:t>
            </a:r>
            <a:r>
              <a:rPr lang="en-US" dirty="0" smtClean="0"/>
              <a:t>lass</a:t>
            </a:r>
            <a:r>
              <a:rPr lang="en-US" baseline="0" dirty="0" smtClean="0"/>
              <a:t> name.</a:t>
            </a:r>
            <a:endParaRPr lang="en-US" dirty="0" smtClean="0"/>
          </a:p>
          <a:p>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should be aware of the fact that when you load sample data into PolicyCenter, the producers and accounts are copied over to BillingCenter. If you are working with integrated instances of PolicyCenter and BillingCenter and wish to have the sample data between the two applications synchronized, then you should load sample data in this order:</a:t>
            </a:r>
          </a:p>
          <a:p>
            <a:pPr marL="228600" indent="-228600">
              <a:buFont typeface="+mj-lt"/>
              <a:buAutoNum type="arabicPeriod"/>
            </a:pPr>
            <a:r>
              <a:rPr lang="en-US" dirty="0" smtClean="0"/>
              <a:t>Start BillingCenter, and load the BillingCenter sample data.</a:t>
            </a:r>
          </a:p>
          <a:p>
            <a:pPr marL="228600" indent="-228600">
              <a:buFont typeface="+mj-lt"/>
              <a:buAutoNum type="arabicPeriod"/>
            </a:pPr>
            <a:r>
              <a:rPr lang="en-US" dirty="0" smtClean="0"/>
              <a:t>If you have already loaded the PolicyCenter sample data, drop the PolicyCenter database. </a:t>
            </a:r>
          </a:p>
          <a:p>
            <a:pPr marL="228600" indent="-228600">
              <a:buFont typeface="+mj-lt"/>
              <a:buAutoNum type="arabicPeriod"/>
            </a:pPr>
            <a:r>
              <a:rPr lang="en-US" dirty="0" smtClean="0"/>
              <a:t>Enable to account, producer, and policy transaction processing integration point per the instructions in the slide above.</a:t>
            </a:r>
          </a:p>
          <a:p>
            <a:pPr marL="228600" indent="-228600">
              <a:buFont typeface="+mj-lt"/>
              <a:buAutoNum type="arabicPeriod"/>
            </a:pPr>
            <a:r>
              <a:rPr lang="en-US" dirty="0" smtClean="0"/>
              <a:t>Start PolicyCenter and load the PolicyCenter sample data. (Because the integration is enabled when the sample data load occurs, the producers and accounts are copied over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BillingCenter is using the default port (8580).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BillingCenter is not using the default port (8580).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BillingCenter server must be running in order to fetch the</a:t>
            </a:r>
            <a:r>
              <a:rPr lang="en-US" baseline="0" dirty="0" smtClean="0"/>
              <a:t> WSDL.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878212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1033930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producer is an independent agent and therefore an external user. </a:t>
            </a:r>
          </a:p>
          <a:p>
            <a:endParaRPr lang="en-US" smtClean="0"/>
          </a:p>
          <a:p>
            <a:r>
              <a:rPr lang="en-US" smtClean="0"/>
              <a:t>If the carrier is a direct writer, the producer could be an employee and therefore an internal user.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831844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694254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any account (including sample data account), internal and external users can view account-level billing information on the account's Billing screen in PolicyCenter.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984605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For any account (including a sample data account), an underwriter with a user account in BillingCenter can view more detailed billing information through an exit point to BillingCenter.</a:t>
            </a:r>
          </a:p>
          <a:p>
            <a:r>
              <a:rPr lang="en-US" dirty="0" smtClean="0">
                <a:latin typeface="Arial" pitchFamily="34" charset="0"/>
              </a:rPr>
              <a:t> </a:t>
            </a:r>
          </a:p>
          <a:p>
            <a:r>
              <a:rPr lang="en-US" dirty="0" smtClean="0">
                <a:latin typeface="Arial" pitchFamily="34" charset="0"/>
              </a:rPr>
              <a:t>The</a:t>
            </a:r>
            <a:r>
              <a:rPr lang="en-US" baseline="0" dirty="0" smtClean="0">
                <a:latin typeface="Arial" pitchFamily="34" charset="0"/>
              </a:rPr>
              <a:t> "View in BillingCenter" button is visible when there is both a value for the </a:t>
            </a:r>
            <a:r>
              <a:rPr lang="en-US" baseline="0" dirty="0" err="1" smtClean="0">
                <a:latin typeface="Arial" pitchFamily="34" charset="0"/>
              </a:rPr>
              <a:t>BillingSystemURL</a:t>
            </a:r>
            <a:r>
              <a:rPr lang="en-US" baseline="0" dirty="0" smtClean="0">
                <a:latin typeface="Arial" pitchFamily="34" charset="0"/>
              </a:rPr>
              <a:t> attribute in the config.xml file and if the user viewing the Account Billing page belongs to a PolicyCenter role that has the view billing system permissions.</a:t>
            </a:r>
            <a:endParaRPr lang="en-US" dirty="0" smtClean="0">
              <a:latin typeface="Arial" pitchFamily="34" charset="0"/>
            </a:endParaRP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704927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any policy (including sample data policies), internal and external users can view some billing information on the policy's Billing screen in PolicyCenter.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713577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policy (including sample data policies), an underwriter with a user account in BillingCenter can view more detailed billing information through an exit point to BillingCenter.</a:t>
            </a:r>
          </a:p>
          <a:p>
            <a:r>
              <a:rPr lang="en-US" dirty="0" smtClean="0">
                <a:latin typeface="Arial" pitchFamily="34" charset="0"/>
              </a:rPr>
              <a:t> </a:t>
            </a:r>
          </a:p>
          <a:p>
            <a:r>
              <a:rPr lang="en-US" dirty="0" smtClean="0">
                <a:latin typeface="Arial" pitchFamily="34" charset="0"/>
              </a:rPr>
              <a:t>The</a:t>
            </a:r>
            <a:r>
              <a:rPr lang="en-US" baseline="0" dirty="0" smtClean="0">
                <a:latin typeface="Arial" pitchFamily="34" charset="0"/>
              </a:rPr>
              <a:t> "View in BillingCenter" button is visible when there is both a value for the </a:t>
            </a:r>
            <a:r>
              <a:rPr lang="en-US" baseline="0" dirty="0" err="1" smtClean="0">
                <a:latin typeface="Arial" pitchFamily="34" charset="0"/>
              </a:rPr>
              <a:t>BillingSystemURL</a:t>
            </a:r>
            <a:r>
              <a:rPr lang="en-US" baseline="0" dirty="0" smtClean="0">
                <a:latin typeface="Arial" pitchFamily="34" charset="0"/>
              </a:rPr>
              <a:t> attribute in the config.xml file and if the user viewing the Account Billing page belongs to a PolicyCenter role that has the view billing system permissions.</a:t>
            </a:r>
            <a:endParaRPr lang="en-US" dirty="0" smtClean="0">
              <a:latin typeface="Arial" pitchFamily="34" charset="0"/>
            </a:endParaRPr>
          </a:p>
          <a:p>
            <a:endParaRPr lang="en-US" dirty="0" smtClean="0">
              <a:latin typeface="Arial"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89800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it is enabled, billing status works in the following way:</a:t>
            </a:r>
          </a:p>
          <a:p>
            <a:pPr marL="171450" indent="-171450">
              <a:buFont typeface="Arial" pitchFamily="34" charset="0"/>
              <a:buChar char="•"/>
            </a:pPr>
            <a:r>
              <a:rPr lang="en-US" dirty="0" smtClean="0"/>
              <a:t>Whenever </a:t>
            </a:r>
            <a:r>
              <a:rPr lang="en-US" dirty="0"/>
              <a:t>a PolicyCenter user requests to view billing information in PolicyCenter, </a:t>
            </a:r>
            <a:r>
              <a:rPr lang="en-US" dirty="0" smtClean="0"/>
              <a:t>the request triggers the </a:t>
            </a:r>
            <a:r>
              <a:rPr lang="en-US" dirty="0" err="1" smtClean="0"/>
              <a:t>IBillingSummary</a:t>
            </a:r>
            <a:r>
              <a:rPr lang="en-US" dirty="0" smtClean="0"/>
              <a:t> plugin. The </a:t>
            </a:r>
            <a:r>
              <a:rPr lang="en-US" dirty="0"/>
              <a:t>plugin registry entry for this plugin points to the gw.plugin.billing.bc800.BCBillingSummaryPlugin class</a:t>
            </a:r>
            <a:r>
              <a:rPr lang="en-US" dirty="0" smtClean="0"/>
              <a:t>.</a:t>
            </a:r>
          </a:p>
          <a:p>
            <a:pPr marL="171450" indent="-171450">
              <a:buFont typeface="Arial" pitchFamily="34" charset="0"/>
              <a:buChar char="•"/>
            </a:pPr>
            <a:endParaRPr lang="en-US" dirty="0"/>
          </a:p>
          <a:p>
            <a:pPr marL="171450" indent="-171450">
              <a:buFont typeface="Arial" pitchFamily="34" charset="0"/>
              <a:buChar char="•"/>
            </a:pPr>
            <a:r>
              <a:rPr lang="en-US" dirty="0"/>
              <a:t>The </a:t>
            </a:r>
            <a:r>
              <a:rPr lang="en-US" dirty="0" err="1"/>
              <a:t>BCBillingSummaryPlugin</a:t>
            </a:r>
            <a:r>
              <a:rPr lang="en-US" dirty="0"/>
              <a:t> class makes use of a web service endpoint, </a:t>
            </a:r>
            <a:r>
              <a:rPr lang="en-US" dirty="0" err="1"/>
              <a:t>BCBillingSummaryAPI</a:t>
            </a:r>
            <a:r>
              <a:rPr lang="en-US" dirty="0"/>
              <a:t>, that references the BillingCenter web </a:t>
            </a:r>
            <a:r>
              <a:rPr lang="en-US" dirty="0" smtClean="0"/>
              <a:t>service, </a:t>
            </a:r>
            <a:r>
              <a:rPr lang="en-US" dirty="0" err="1" smtClean="0"/>
              <a:t>BillingSummaryAPI</a:t>
            </a:r>
            <a:r>
              <a:rPr lang="en-US" dirty="0"/>
              <a:t>. This API contains the methods needed to retrieve information from BillingCenter about the billing status of the policy or account.</a:t>
            </a:r>
          </a:p>
          <a:p>
            <a:pPr marL="171450" indent="-171450">
              <a:buFont typeface="Arial" pitchFamily="34" charset="0"/>
              <a:buChar char="•"/>
            </a:pPr>
            <a:r>
              <a:rPr lang="en-US" dirty="0" smtClean="0"/>
              <a:t>When a PolicyCenter user </a:t>
            </a:r>
            <a:r>
              <a:rPr lang="en-US" dirty="0"/>
              <a:t>clicks the "View in BillingCenter" button, this button navigates to the PolicyCenter </a:t>
            </a:r>
            <a:r>
              <a:rPr lang="en-US" dirty="0" err="1"/>
              <a:t>BCPolicy</a:t>
            </a:r>
            <a:r>
              <a:rPr lang="en-US" dirty="0"/>
              <a:t> exit </a:t>
            </a:r>
            <a:r>
              <a:rPr lang="en-US" dirty="0" smtClean="0"/>
              <a:t>point </a:t>
            </a:r>
            <a:r>
              <a:rPr lang="en-US" dirty="0"/>
              <a:t>which in turn navigates to the </a:t>
            </a:r>
            <a:r>
              <a:rPr lang="en-US" dirty="0" err="1"/>
              <a:t>PolicyPeriodEntry</a:t>
            </a:r>
            <a:r>
              <a:rPr lang="en-US" dirty="0"/>
              <a:t> entry point in BillingCenter.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Exit point configuration parameters are configured in config.xml and not in suite-config.xml.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The configuration parameters in suite-config.xml support integration between Guidewire applications through web services. The exit point configuration parameters in config.xml support integration between web browsers.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is designed to exchange information with other Guidewire applications. Each point of exchange is known as a cross-application integration point.</a:t>
            </a:r>
          </a:p>
          <a:p>
            <a:r>
              <a:rPr lang="en-US" dirty="0" smtClean="0"/>
              <a:t>The cross-application integration points are designed to</a:t>
            </a:r>
            <a:r>
              <a:rPr lang="en-US" dirty="0"/>
              <a:t> </a:t>
            </a:r>
            <a:r>
              <a:rPr lang="en-US" dirty="0" smtClean="0"/>
              <a:t>require minimal work to enable and re as little configuration work as possible to meet the needs of any customer.</a:t>
            </a:r>
          </a:p>
          <a:p>
            <a:endParaRPr lang="en-US" dirty="0" smtClean="0"/>
          </a:p>
          <a:p>
            <a:r>
              <a:rPr lang="en-US" dirty="0" smtClean="0"/>
              <a:t>There are also cross-application integration points between:</a:t>
            </a:r>
          </a:p>
          <a:p>
            <a:pPr marL="171450" indent="-171450">
              <a:buFont typeface="Arial" pitchFamily="34" charset="0"/>
              <a:buChar char="•"/>
            </a:pPr>
            <a:r>
              <a:rPr lang="en-US" dirty="0" smtClean="0"/>
              <a:t>ContactManager and BillingCenter</a:t>
            </a:r>
          </a:p>
          <a:p>
            <a:pPr marL="171450" indent="-171450">
              <a:buFont typeface="Arial" pitchFamily="34" charset="0"/>
              <a:buChar char="•"/>
            </a:pPr>
            <a:r>
              <a:rPr lang="en-US" dirty="0" smtClean="0"/>
              <a:t>ContactManager and PolicyCenter</a:t>
            </a:r>
          </a:p>
          <a:p>
            <a:pPr marL="171450" indent="-171450">
              <a:buFont typeface="Arial" pitchFamily="34" charset="0"/>
              <a:buChar char="•"/>
            </a:pPr>
            <a:r>
              <a:rPr lang="en-US" dirty="0" smtClean="0"/>
              <a:t>ContactManager and ClaimCenter</a:t>
            </a:r>
          </a:p>
          <a:p>
            <a:pPr marL="171450" indent="-171450">
              <a:buFont typeface="Arial" pitchFamily="34" charset="0"/>
              <a:buChar char="•"/>
            </a:pPr>
            <a:endParaRPr lang="en-US" dirty="0" smtClean="0"/>
          </a:p>
          <a:p>
            <a:r>
              <a:rPr lang="en-US" dirty="0" smtClean="0"/>
              <a:t>There are no cross-application integration points between BillingCenter and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17694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
        <p:nvSpPr>
          <p:cNvPr id="5" name="Notes Placeholder 4"/>
          <p:cNvSpPr>
            <a:spLocks noGrp="1"/>
          </p:cNvSpPr>
          <p:nvPr>
            <p:ph type="body" sz="quarter" idx="11"/>
          </p:nvPr>
        </p:nvSpPr>
        <p:spPr/>
        <p:txBody>
          <a:bodyPr/>
          <a:lstStyle/>
          <a:p>
            <a:r>
              <a:rPr lang="en-US" dirty="0" smtClean="0"/>
              <a:t>The </a:t>
            </a:r>
            <a:r>
              <a:rPr lang="en-US" dirty="0"/>
              <a:t>instructions above identify the "</a:t>
            </a:r>
            <a:r>
              <a:rPr lang="en-US" dirty="0" smtClean="0"/>
              <a:t>800" </a:t>
            </a:r>
            <a:r>
              <a:rPr lang="en-US" dirty="0"/>
              <a:t>version of the plugin class. This works when integrating PolicyCenter with BillingCenter 8.0.2, but it may or may not work with later versions of BillingCenter. </a:t>
            </a:r>
            <a:endParaRPr lang="en-US" dirty="0" smtClean="0"/>
          </a:p>
          <a:p>
            <a:endParaRPr lang="en-US" dirty="0"/>
          </a:p>
          <a:p>
            <a:r>
              <a:rPr lang="en-US" dirty="0" smtClean="0"/>
              <a:t>If </a:t>
            </a:r>
            <a:r>
              <a:rPr lang="en-US" dirty="0"/>
              <a:t>you are integrating PolicyCenter with a version of BillingCenter later than </a:t>
            </a:r>
            <a:r>
              <a:rPr lang="en-US" dirty="0" smtClean="0"/>
              <a:t>8.0.2, </a:t>
            </a:r>
            <a:r>
              <a:rPr lang="en-US" dirty="0"/>
              <a:t>you should consult the PolicyCenter Installation Guide to determine if there are later versions of these resource that would be better to use.</a:t>
            </a:r>
          </a:p>
          <a:p>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gw.plugin.billing.bc800.BCBillingSummaryPlugin is the fully</a:t>
            </a:r>
            <a:r>
              <a:rPr lang="en-US" baseline="0" dirty="0" smtClean="0"/>
              <a:t> qualified c</a:t>
            </a:r>
            <a:r>
              <a:rPr lang="en-US" dirty="0" smtClean="0"/>
              <a:t>lass</a:t>
            </a:r>
            <a:r>
              <a:rPr lang="en-US" baseline="0" dirty="0" smtClean="0"/>
              <a:t> name.</a:t>
            </a:r>
            <a:endParaRPr lang="en-US" dirty="0" smtClean="0"/>
          </a:p>
          <a:p>
            <a:endParaRPr lang="en-US" dirty="0" smtClean="0"/>
          </a:p>
          <a:p>
            <a:r>
              <a:rPr lang="en-US" dirty="0" smtClean="0"/>
              <a:t>Developers should be aware of the fact that when you load sample data into PolicyCenter, the producers and accounts are copied over to BillingCenter. If you are working with integrated instances of PolicyCenter and BillingCenter and wish to have the sample data between the two applications synchronized, then you should load sample data in this order:</a:t>
            </a:r>
          </a:p>
          <a:p>
            <a:pPr marL="228600" indent="-228600">
              <a:buFont typeface="+mj-lt"/>
              <a:buAutoNum type="arabicPeriod"/>
            </a:pPr>
            <a:r>
              <a:rPr lang="en-US" dirty="0" smtClean="0"/>
              <a:t>Start BillingCenter, and load the BillingCenter sample data.</a:t>
            </a:r>
          </a:p>
          <a:p>
            <a:pPr marL="228600" indent="-228600">
              <a:buFont typeface="+mj-lt"/>
              <a:buAutoNum type="arabicPeriod"/>
            </a:pPr>
            <a:r>
              <a:rPr lang="en-US" dirty="0" smtClean="0"/>
              <a:t>If you have already loaded the PolicyCenter sample data, drop the PolicyCenter database. </a:t>
            </a:r>
          </a:p>
          <a:p>
            <a:pPr marL="228600" indent="-228600">
              <a:buFont typeface="+mj-lt"/>
              <a:buAutoNum type="arabicPeriod"/>
            </a:pPr>
            <a:r>
              <a:rPr lang="en-US" dirty="0" smtClean="0"/>
              <a:t>Enable to account, producer, and policy transaction processing integration point per the instructions in the slide above.</a:t>
            </a:r>
          </a:p>
          <a:p>
            <a:pPr marL="228600" indent="-228600">
              <a:buFont typeface="+mj-lt"/>
              <a:buAutoNum type="arabicPeriod"/>
            </a:pPr>
            <a:r>
              <a:rPr lang="en-US" dirty="0" smtClean="0"/>
              <a:t>Start PolicyCenter and load the PolicyCenter sample data. (Because the integration is enabled when the sample data load occurs, the producers and accounts are copied over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BillingCenter is using the default port (8580).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BillingCenter is not using the default port (8580).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BillingCenter server must be running in order to fetch the</a:t>
            </a:r>
            <a:r>
              <a:rPr lang="en-US" baseline="0" dirty="0" smtClean="0"/>
              <a:t> WSDL.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If you already updated the WSDL for the bc800.wsc collection, then you do</a:t>
            </a:r>
            <a:r>
              <a:rPr lang="en-US" sz="1200" kern="1200" baseline="0" dirty="0" smtClean="0">
                <a:solidFill>
                  <a:schemeClr val="tx1"/>
                </a:solidFill>
                <a:effectLst/>
                <a:latin typeface="Arial" pitchFamily="34" charset="0"/>
                <a:ea typeface="+mn-ea"/>
                <a:cs typeface="Arial" pitchFamily="34" charset="0"/>
              </a:rPr>
              <a:t> not need to update the WSDL again.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or modify destinations, plugin registry elements, and/or reply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a:p>
        </p:txBody>
      </p:sp>
    </p:spTree>
    <p:extLst>
      <p:ext uri="{BB962C8B-B14F-4D97-AF65-F5344CB8AC3E}">
        <p14:creationId xmlns:p14="http://schemas.microsoft.com/office/powerpoint/2010/main" val="1509236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Cancellations can be initiated by the carrier or the insured.  Cancellation processing starts in either PolicyCenter or BillingCenter. </a:t>
            </a:r>
            <a:r>
              <a:rPr lang="en-US" smtClean="0">
                <a:latin typeface="Arial" pitchFamily="34" charset="0"/>
              </a:rPr>
              <a:t>In the slide example, there</a:t>
            </a:r>
            <a:r>
              <a:rPr lang="en-US" baseline="0" smtClean="0">
                <a:latin typeface="Arial" pitchFamily="34" charset="0"/>
              </a:rPr>
              <a:t> are a few reasons for why</a:t>
            </a:r>
            <a:r>
              <a:rPr lang="en-US" smtClean="0">
                <a:latin typeface="Arial" pitchFamily="34" charset="0"/>
              </a:rPr>
              <a:t> a policy can be cancelled. Regardless of the nature of the cancellation, the Cancellation job is handled by PolicyCenter. </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2618686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process for</a:t>
            </a:r>
            <a:r>
              <a:rPr lang="en-US" baseline="0" smtClean="0"/>
              <a:t> a </a:t>
            </a:r>
            <a:r>
              <a:rPr lang="en-US" smtClean="0"/>
              <a:t>late payment cancellation.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In the BillingCenter base application, the delinquency workflow does not contain the logic to determine </a:t>
            </a:r>
            <a:r>
              <a:rPr lang="en-US" dirty="0" err="1" smtClean="0">
                <a:latin typeface="Arial" pitchFamily="34" charset="0"/>
              </a:rPr>
              <a:t>ow</a:t>
            </a:r>
            <a:r>
              <a:rPr lang="en-US" dirty="0" smtClean="0">
                <a:latin typeface="Arial" pitchFamily="34" charset="0"/>
              </a:rPr>
              <a:t> to reinstate a policy after the cancellation date.</a:t>
            </a:r>
          </a:p>
          <a:p>
            <a:pPr eaLnBrk="1" hangingPunct="1"/>
            <a:endParaRPr lang="en-US" dirty="0"/>
          </a:p>
          <a:p>
            <a:pPr eaLnBrk="1" hangingPunct="1"/>
            <a:r>
              <a:rPr lang="en-US" dirty="0" smtClean="0">
                <a:latin typeface="Arial" pitchFamily="34" charset="0"/>
              </a:rPr>
              <a:t>In the slide examples, after Step 5,  the billing representative (not BillingCenter) informs PolicyCenter of the late payment. </a:t>
            </a:r>
          </a:p>
          <a:p>
            <a:pPr eaLnBrk="1" hangingPunct="1"/>
            <a:endParaRPr lang="en-US" dirty="0" smtClean="0">
              <a:latin typeface="Arial" pitchFamily="34" charset="0"/>
            </a:endParaRPr>
          </a:p>
          <a:p>
            <a:pPr eaLnBrk="1" hangingPunct="1"/>
            <a:r>
              <a:rPr lang="en-US" dirty="0" smtClean="0">
                <a:latin typeface="Arial" pitchFamily="34" charset="0"/>
              </a:rPr>
              <a:t>A carrier is obligated to rescind a cancellation when payment is received prior to the cancellation effective date. However, the carrier is not obligated to reinstate the policy after the cancellation effective date has been reached (and is “in effect”). This is why someone in PolicyCenter needs to make a decision whether to reinstate (this is, in general, a judgment call).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Cross-application integration points are built almost entirely from the standard Guidewire integration mechanisms. Some of the integration points use functionality that are not strictly integration mechanisms, such as xml files, assignment rules, and activity patterns.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777217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 enabled, late payment</a:t>
            </a:r>
            <a:r>
              <a:rPr lang="en-US" baseline="0" dirty="0" smtClean="0"/>
              <a:t> cancellation w</a:t>
            </a:r>
            <a:r>
              <a:rPr lang="en-US" dirty="0" smtClean="0"/>
              <a:t>orks in the following way:</a:t>
            </a:r>
          </a:p>
          <a:p>
            <a:pPr marL="228600" indent="-228600">
              <a:buFont typeface="+mj-lt"/>
              <a:buAutoNum type="arabicPeriod"/>
              <a:defRPr/>
            </a:pPr>
            <a:r>
              <a:rPr lang="en-US" dirty="0" smtClean="0"/>
              <a:t>In </a:t>
            </a:r>
            <a:r>
              <a:rPr lang="en-US" dirty="0"/>
              <a:t>BillingCenter, when a delinquency workflow reaches a cancellation step, it triggers the </a:t>
            </a:r>
            <a:r>
              <a:rPr lang="en-US" dirty="0" err="1"/>
              <a:t>IPolicySystemPlugin</a:t>
            </a:r>
            <a:r>
              <a:rPr lang="en-US" dirty="0"/>
              <a:t>. The plugin registry entry for this plugin points to the gw.plugin.pas.pc800.PCPolicySystemPlugin class</a:t>
            </a:r>
            <a:r>
              <a:rPr lang="en-US" dirty="0" smtClean="0"/>
              <a:t>. </a:t>
            </a:r>
          </a:p>
          <a:p>
            <a:pPr marL="228600" indent="-228600">
              <a:buFont typeface="+mj-lt"/>
              <a:buAutoNum type="arabicPeriod"/>
              <a:defRPr/>
            </a:pPr>
            <a:r>
              <a:rPr lang="en-US" dirty="0" smtClean="0"/>
              <a:t>The </a:t>
            </a:r>
            <a:r>
              <a:rPr lang="en-US" dirty="0" err="1"/>
              <a:t>PCPolicySystemPlugin</a:t>
            </a:r>
            <a:r>
              <a:rPr lang="en-US" dirty="0"/>
              <a:t> class makes use of two web services in the web service collection wsi.remote.gw.webservice.pc.pc800. The web service collection references both the PolicyCenter </a:t>
            </a:r>
            <a:r>
              <a:rPr lang="en-US" dirty="0" err="1"/>
              <a:t>CancellationAPI</a:t>
            </a:r>
            <a:r>
              <a:rPr lang="en-US" dirty="0"/>
              <a:t> web service (PolicyCenter's wsi.remote.gw.webservice.pc.pc800.cancellationapi.CancellationAPI) and </a:t>
            </a:r>
            <a:r>
              <a:rPr lang="en-US" dirty="0" err="1"/>
              <a:t>PolicyRenewalAPI</a:t>
            </a:r>
            <a:r>
              <a:rPr lang="en-US" dirty="0"/>
              <a:t> web service (PolicyCenter's wsi.remote.gw.webservice.pc.pc800.policyrenewalapi.PolicyRenewalAPI). These APIs contain the methods needed to determine if a policy is currently under renewal, and to cancel or reinstate the policy as appropriate</a:t>
            </a:r>
            <a:r>
              <a:rPr lang="en-US" dirty="0" smtClean="0"/>
              <a:t>.</a:t>
            </a:r>
          </a:p>
          <a:p>
            <a:pPr>
              <a:defRPr/>
            </a:pPr>
            <a:endParaRPr lang="en-US" dirty="0"/>
          </a:p>
          <a:p>
            <a:pPr>
              <a:defRPr/>
            </a:pPr>
            <a:r>
              <a:rPr lang="en-US" dirty="0"/>
              <a:t>In the slide example, the diagram describes integration between PolicyCenter </a:t>
            </a:r>
            <a:r>
              <a:rPr lang="en-US" dirty="0" smtClean="0"/>
              <a:t>8.0.2 </a:t>
            </a:r>
            <a:r>
              <a:rPr lang="en-US" dirty="0"/>
              <a:t>and BillingCenter </a:t>
            </a:r>
            <a:r>
              <a:rPr lang="en-US" dirty="0" smtClean="0"/>
              <a:t>8.0.2. </a:t>
            </a:r>
            <a:r>
              <a:rPr lang="en-US" dirty="0"/>
              <a:t>Later versions of either product may come with updated versions of resources that are more appropriate to use. </a:t>
            </a:r>
            <a:r>
              <a:rPr lang="en-US" dirty="0" smtClean="0"/>
              <a:t>For </a:t>
            </a:r>
            <a:r>
              <a:rPr lang="en-US" dirty="0"/>
              <a:t>example, when integrating with a version of BillingCenter later than </a:t>
            </a:r>
            <a:r>
              <a:rPr lang="en-US" dirty="0" smtClean="0"/>
              <a:t>8.0.2, </a:t>
            </a:r>
            <a:r>
              <a:rPr lang="en-US" dirty="0"/>
              <a:t>there may be a more up-to-date web service endpoint to use</a:t>
            </a:r>
            <a:r>
              <a:rPr lang="en-US" dirty="0" smtClean="0"/>
              <a:t>. </a:t>
            </a:r>
            <a:r>
              <a:rPr lang="en-US" dirty="0"/>
              <a:t>If you are integrating products later than </a:t>
            </a:r>
            <a:r>
              <a:rPr lang="en-US" dirty="0" smtClean="0"/>
              <a:t>8.0.2, consult </a:t>
            </a:r>
            <a:r>
              <a:rPr lang="en-US" dirty="0"/>
              <a:t>the installation guides for each product to determine the best resources to use.</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a:t>
            </a:r>
            <a:r>
              <a:rPr lang="en-US" baseline="0" dirty="0" smtClean="0"/>
              <a:t> t</a:t>
            </a:r>
            <a:r>
              <a:rPr lang="en-US" dirty="0" smtClean="0"/>
              <a: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modified Gosu plugin classes, you can Make Project or Reload Changed classes</a:t>
            </a:r>
            <a:r>
              <a:rPr lang="en-US" baseline="0" dirty="0" smtClean="0"/>
              <a:t>. </a:t>
            </a:r>
            <a:r>
              <a:rPr lang="en-US" dirty="0" smtClean="0"/>
              <a:t>You must restart the server when you create a new Gosu plugin class.  </a:t>
            </a: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a:p>
        </p:txBody>
      </p:sp>
    </p:spTree>
    <p:extLst>
      <p:ext uri="{BB962C8B-B14F-4D97-AF65-F5344CB8AC3E}">
        <p14:creationId xmlns:p14="http://schemas.microsoft.com/office/powerpoint/2010/main" val="23446080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PolicyRenewalAPI</a:t>
            </a:r>
            <a:r>
              <a:rPr lang="en-US" dirty="0" smtClean="0"/>
              <a:t> manages renewals on policies in PolicyCenter.  The </a:t>
            </a:r>
            <a:r>
              <a:rPr lang="en-US" dirty="0" err="1" smtClean="0"/>
              <a:t>CancellationAPI</a:t>
            </a:r>
            <a:r>
              <a:rPr lang="en-US" dirty="0" smtClean="0"/>
              <a:t> manages cancellations</a:t>
            </a:r>
            <a:r>
              <a:rPr lang="en-US" baseline="0" dirty="0" smtClean="0"/>
              <a:t> on policies in PolicyCenter.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gw.plugin.pas.pc800.PCPolicySystemPlugin is the fully</a:t>
            </a:r>
            <a:r>
              <a:rPr lang="en-US" baseline="0" dirty="0" smtClean="0"/>
              <a:t> qualified c</a:t>
            </a:r>
            <a:r>
              <a:rPr lang="en-US" dirty="0" smtClean="0"/>
              <a:t>lass</a:t>
            </a:r>
            <a:r>
              <a:rPr lang="en-US" baseline="0" dirty="0" smtClean="0"/>
              <a:t> name.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PolicyCenter is using the default port (8180).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PolicyCenter is not using the default port (8180).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a:p>
        </p:txBody>
      </p:sp>
    </p:spTree>
    <p:extLst>
      <p:ext uri="{BB962C8B-B14F-4D97-AF65-F5344CB8AC3E}">
        <p14:creationId xmlns:p14="http://schemas.microsoft.com/office/powerpoint/2010/main" val="2468829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PolicyCenter server must be running in order to fetch the</a:t>
            </a:r>
            <a:r>
              <a:rPr lang="en-US" baseline="0" dirty="0" smtClean="0"/>
              <a:t> WSDL.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a:p>
        </p:txBody>
      </p:sp>
    </p:spTree>
    <p:extLst>
      <p:ext uri="{BB962C8B-B14F-4D97-AF65-F5344CB8AC3E}">
        <p14:creationId xmlns:p14="http://schemas.microsoft.com/office/powerpoint/2010/main" val="19001296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suite-config.xml file exists in every Guidewire application. For a given instance of a Guidewire application, the file specifies</a:t>
            </a:r>
            <a:r>
              <a:rPr lang="en-US" baseline="0" smtClean="0"/>
              <a:t> </a:t>
            </a:r>
            <a:r>
              <a:rPr lang="en-US" smtClean="0"/>
              <a:t>the URLs required to connect to other Guidewire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When enabling cross-application integration points, edit the file</a:t>
            </a:r>
            <a:r>
              <a:rPr lang="en-US" baseline="0" smtClean="0"/>
              <a:t> and specify the correct URLs for each application.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3744465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60</a:t>
            </a:fld>
            <a:endParaRPr lang="en-US"/>
          </a:p>
        </p:txBody>
      </p:sp>
    </p:spTree>
    <p:extLst>
      <p:ext uri="{BB962C8B-B14F-4D97-AF65-F5344CB8AC3E}">
        <p14:creationId xmlns:p14="http://schemas.microsoft.com/office/powerpoint/2010/main" val="3130158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61</a:t>
            </a:fld>
            <a:endParaRPr lang="en-US"/>
          </a:p>
        </p:txBody>
      </p:sp>
    </p:spTree>
    <p:extLst>
      <p:ext uri="{BB962C8B-B14F-4D97-AF65-F5344CB8AC3E}">
        <p14:creationId xmlns:p14="http://schemas.microsoft.com/office/powerpoint/2010/main" val="240703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diagram shows a high-level view of PolicyCenter and BillingCenter integration.</a:t>
            </a:r>
          </a:p>
          <a:p>
            <a:endParaRPr lang="en-US" dirty="0" smtClean="0"/>
          </a:p>
          <a:p>
            <a:r>
              <a:rPr lang="en-US" dirty="0" smtClean="0"/>
              <a:t>Account and producer processing consists of PolicyCenter sending newly created producers, producer codes, and accounts to BillingCenter.</a:t>
            </a:r>
          </a:p>
          <a:p>
            <a:endParaRPr lang="en-US" dirty="0" smtClean="0"/>
          </a:p>
          <a:p>
            <a:r>
              <a:rPr lang="en-US" dirty="0" smtClean="0"/>
              <a:t>Billing instructions consists of PolicyCenter sending a billing instruction to BillingCenter whenever a policy transaction is issued.</a:t>
            </a:r>
          </a:p>
          <a:p>
            <a:endParaRPr lang="en-US" dirty="0" smtClean="0"/>
          </a:p>
          <a:p>
            <a:r>
              <a:rPr lang="en-US" dirty="0" smtClean="0"/>
              <a:t>Late payment cancellation consists of BillingCenter initiating the cancellation process in </a:t>
            </a:r>
          </a:p>
          <a:p>
            <a:endParaRPr lang="en-US" dirty="0" smtClean="0"/>
          </a:p>
          <a:p>
            <a:r>
              <a:rPr lang="en-US" dirty="0" smtClean="0"/>
              <a:t>PolicyCenter when a given account reaches the end of a delinquency process.</a:t>
            </a:r>
          </a:p>
          <a:p>
            <a:r>
              <a:rPr lang="en-US" dirty="0" smtClean="0"/>
              <a:t>Billing status consists of PolicyCenter users viewing data about policy billing in BillingCenter.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42713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29451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BillingCenter and the policy administration system maintain shared account, policy period, billing, and other information. While both applications have access to the information, only one application, either PolicyCenter or BillingCenter, is the system of record (</a:t>
            </a:r>
            <a:r>
              <a:rPr lang="en-US" dirty="0" err="1" smtClean="0"/>
              <a:t>SOR</a:t>
            </a:r>
            <a:r>
              <a:rPr lang="en-US" dirty="0" smtClean="0"/>
              <a:t>) for each piece of information. Most information originates in PolicyCenter and the relevant information is "pushed" to BillingCenter. Updates made to accounts, policies, and producers in BillingCenter typically are not updated in PolicyCenter.</a:t>
            </a:r>
          </a:p>
          <a:p>
            <a:endParaRPr lang="en-US" dirty="0" smtClean="0"/>
          </a:p>
          <a:p>
            <a:r>
              <a:rPr lang="en-US" dirty="0" smtClean="0"/>
              <a:t>You can customize some aspects of the integration to use a third party application as the system of record. That system may provide shared information to both BillingCenter and the policy system. For example, a carrier can have a producer management system that manages producers and producer codes for both systems.</a:t>
            </a:r>
          </a:p>
          <a:p>
            <a:endParaRPr lang="en-US" dirty="0" smtClean="0"/>
          </a:p>
          <a:p>
            <a:r>
              <a:rPr lang="en-US" dirty="0" smtClean="0"/>
              <a:t>PolicyCenter retrieves billing information from BillingCenter and displays this billing information in account and policy files to provide PolicyCenter users with various aspects of billing status. A PolicyCenter user with a BillingCenter login can use links to view billing information within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338383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microsoft.com/office/2007/relationships/hdphoto" Target="../media/hdphoto4.wdp"/><Relationship Id="rId5" Type="http://schemas.openxmlformats.org/officeDocument/2006/relationships/image" Target="../media/image22.png"/><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24.png"/><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microsoft.com/office/2007/relationships/hdphoto" Target="../media/hdphoto6.wdp"/><Relationship Id="rId5" Type="http://schemas.openxmlformats.org/officeDocument/2006/relationships/image" Target="../media/image27.png"/><Relationship Id="rId4" Type="http://schemas.microsoft.com/office/2007/relationships/hdphoto" Target="../media/hdphoto3.wdp"/><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0.xml"/><Relationship Id="rId5" Type="http://schemas.openxmlformats.org/officeDocument/2006/relationships/image" Target="../media/image15.png"/><Relationship Id="rId4" Type="http://schemas.microsoft.com/office/2007/relationships/hdphoto" Target="../media/hdphoto7.wdp"/></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37.png"/><Relationship Id="rId4" Type="http://schemas.microsoft.com/office/2007/relationships/hdphoto" Target="../media/hdphoto7.wdp"/></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2.xml"/><Relationship Id="rId5" Type="http://schemas.openxmlformats.org/officeDocument/2006/relationships/image" Target="../media/image15.png"/><Relationship Id="rId4" Type="http://schemas.microsoft.com/office/2007/relationships/hdphoto" Target="../media/hdphoto8.wdp"/></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39.png"/><Relationship Id="rId5" Type="http://schemas.openxmlformats.org/officeDocument/2006/relationships/image" Target="../media/image15.png"/><Relationship Id="rId4" Type="http://schemas.microsoft.com/office/2007/relationships/hdphoto" Target="../media/hdphoto8.wdp"/></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6.png"/><Relationship Id="rId7" Type="http://schemas.openxmlformats.org/officeDocument/2006/relationships/image" Target="../media/image6.emf"/><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5.png"/><Relationship Id="rId4" Type="http://schemas.openxmlformats.org/officeDocument/2006/relationships/image" Target="../media/image7.emf"/><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30.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5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6.png"/><Relationship Id="rId7" Type="http://schemas.openxmlformats.org/officeDocument/2006/relationships/image" Target="../media/image8.emf"/><Relationship Id="rId2" Type="http://schemas.openxmlformats.org/officeDocument/2006/relationships/notesSlide" Target="../notesSlides/notesSlide50.xml"/><Relationship Id="rId1" Type="http://schemas.openxmlformats.org/officeDocument/2006/relationships/slideLayout" Target="../slideLayouts/slideLayout3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16.png"/><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November 14, </a:t>
            </a:r>
            <a:r>
              <a:rPr lang="en-US" dirty="0" smtClean="0"/>
              <a:t>2014</a:t>
            </a:r>
            <a:endParaRPr lang="en-US" dirty="0"/>
          </a:p>
        </p:txBody>
      </p:sp>
      <p:sp>
        <p:nvSpPr>
          <p:cNvPr id="3" name="Title 2"/>
          <p:cNvSpPr>
            <a:spLocks noGrp="1"/>
          </p:cNvSpPr>
          <p:nvPr>
            <p:ph type="ctrTitle"/>
          </p:nvPr>
        </p:nvSpPr>
        <p:spPr/>
        <p:txBody>
          <a:bodyPr/>
          <a:lstStyle/>
          <a:p>
            <a:r>
              <a:rPr lang="en-US" dirty="0"/>
              <a:t>Integrating PolicyCenter with BillingCenter</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PolicyCenter manages producers (1)</a:t>
            </a:r>
            <a:endParaRPr lang="en-US" dirty="0"/>
          </a:p>
        </p:txBody>
      </p:sp>
      <p:sp>
        <p:nvSpPr>
          <p:cNvPr id="2" name="Content Placeholder 1"/>
          <p:cNvSpPr>
            <a:spLocks noGrp="1"/>
          </p:cNvSpPr>
          <p:nvPr>
            <p:ph sz="half" idx="1"/>
          </p:nvPr>
        </p:nvSpPr>
        <p:spPr>
          <a:xfrm>
            <a:off x="519113" y="3429001"/>
            <a:ext cx="4083050" cy="2971798"/>
          </a:xfrm>
        </p:spPr>
        <p:txBody>
          <a:bodyPr/>
          <a:lstStyle/>
          <a:p>
            <a:r>
              <a:rPr lang="en-US" dirty="0"/>
              <a:t>Producer </a:t>
            </a:r>
            <a:r>
              <a:rPr lang="en-US" dirty="0" smtClean="0"/>
              <a:t>code</a:t>
            </a:r>
          </a:p>
          <a:p>
            <a:pPr lvl="1"/>
            <a:r>
              <a:rPr lang="en-US" dirty="0" smtClean="0"/>
              <a:t>Associates policies </a:t>
            </a:r>
            <a:r>
              <a:rPr lang="en-US" dirty="0"/>
              <a:t>to </a:t>
            </a:r>
            <a:r>
              <a:rPr lang="en-US" dirty="0" smtClean="0"/>
              <a:t>the organization </a:t>
            </a:r>
          </a:p>
          <a:p>
            <a:pPr lvl="1"/>
            <a:r>
              <a:rPr lang="en-US" dirty="0" smtClean="0"/>
              <a:t>Manages </a:t>
            </a:r>
            <a:r>
              <a:rPr lang="en-US" dirty="0"/>
              <a:t>permissions and data-level security</a:t>
            </a:r>
          </a:p>
          <a:p>
            <a:r>
              <a:rPr lang="en-US" dirty="0"/>
              <a:t>Agents </a:t>
            </a:r>
            <a:r>
              <a:rPr lang="en-US" dirty="0" smtClean="0"/>
              <a:t>are organization users that have </a:t>
            </a:r>
            <a:r>
              <a:rPr lang="en-US" dirty="0"/>
              <a:t>access </a:t>
            </a:r>
            <a:r>
              <a:rPr lang="en-US" dirty="0" smtClean="0"/>
              <a:t>to producer </a:t>
            </a:r>
            <a:r>
              <a:rPr lang="en-US" dirty="0"/>
              <a:t>codes</a:t>
            </a:r>
          </a:p>
          <a:p>
            <a:endParaRPr lang="en-US" dirty="0"/>
          </a:p>
        </p:txBody>
      </p:sp>
      <p:sp>
        <p:nvSpPr>
          <p:cNvPr id="5" name="Content Placeholder 4"/>
          <p:cNvSpPr>
            <a:spLocks noGrp="1"/>
          </p:cNvSpPr>
          <p:nvPr>
            <p:ph sz="half" idx="2"/>
          </p:nvPr>
        </p:nvSpPr>
        <p:spPr>
          <a:xfrm>
            <a:off x="4754563" y="3429001"/>
            <a:ext cx="4083050" cy="2971798"/>
          </a:xfrm>
        </p:spPr>
        <p:txBody>
          <a:bodyPr/>
          <a:lstStyle/>
          <a:p>
            <a:r>
              <a:rPr lang="en-US" dirty="0"/>
              <a:t>Producer code </a:t>
            </a:r>
            <a:endParaRPr lang="en-US" dirty="0" smtClean="0"/>
          </a:p>
          <a:p>
            <a:pPr lvl="1"/>
            <a:r>
              <a:rPr lang="en-US" dirty="0" smtClean="0"/>
              <a:t>Associates commission </a:t>
            </a:r>
            <a:r>
              <a:rPr lang="en-US" dirty="0"/>
              <a:t>plans to producer</a:t>
            </a:r>
          </a:p>
          <a:p>
            <a:r>
              <a:rPr lang="en-US" dirty="0"/>
              <a:t>Agents do not have direct access to BillingCenter</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248" y="878392"/>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514600"/>
            <a:ext cx="3871594" cy="77409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514600"/>
            <a:ext cx="3871594" cy="77409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42"/>
          <p:cNvGrpSpPr>
            <a:grpSpLocks/>
          </p:cNvGrpSpPr>
          <p:nvPr/>
        </p:nvGrpSpPr>
        <p:grpSpPr bwMode="auto">
          <a:xfrm>
            <a:off x="8104188" y="179388"/>
            <a:ext cx="703262" cy="906462"/>
            <a:chOff x="2634" y="2618"/>
            <a:chExt cx="538" cy="692"/>
          </a:xfrm>
          <a:effectLst>
            <a:outerShdw blurRad="50800" dist="38100" dir="2700000" algn="tl" rotWithShape="0">
              <a:prstClr val="black">
                <a:alpha val="40000"/>
              </a:prstClr>
            </a:outerShdw>
          </a:effectLst>
        </p:grpSpPr>
        <p:sp>
          <p:nvSpPr>
            <p:cNvPr id="17"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8"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0"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2"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5"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23471529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13"/>
          <p:cNvSpPr txBox="1">
            <a:spLocks noChangeArrowheads="1"/>
          </p:cNvSpPr>
          <p:nvPr/>
        </p:nvSpPr>
        <p:spPr bwMode="auto">
          <a:xfrm>
            <a:off x="2667000" y="914400"/>
            <a:ext cx="3962400" cy="2000548"/>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285750" indent="-285750">
              <a:spcBef>
                <a:spcPct val="40000"/>
              </a:spcBef>
              <a:buClr>
                <a:srgbClr val="0146AD"/>
              </a:buClr>
              <a:buFont typeface="Arial" pitchFamily="34" charset="0"/>
              <a:buChar char="•"/>
              <a:defRPr/>
            </a:pPr>
            <a:r>
              <a:rPr lang="en-US" b="0" kern="0">
                <a:solidFill>
                  <a:schemeClr val="bg1"/>
                </a:solidFill>
              </a:rPr>
              <a:t>Add new producer</a:t>
            </a:r>
          </a:p>
          <a:p>
            <a:pPr marL="285750" indent="-285750">
              <a:spcBef>
                <a:spcPct val="40000"/>
              </a:spcBef>
              <a:buClr>
                <a:srgbClr val="0146AD"/>
              </a:buClr>
              <a:buFont typeface="Arial" pitchFamily="34" charset="0"/>
              <a:buChar char="•"/>
              <a:defRPr/>
            </a:pPr>
            <a:r>
              <a:rPr lang="en-US" b="0" kern="0">
                <a:solidFill>
                  <a:schemeClr val="bg1"/>
                </a:solidFill>
              </a:rPr>
              <a:t>Add new producer code</a:t>
            </a:r>
          </a:p>
          <a:p>
            <a:pPr marL="285750" indent="-285750">
              <a:spcBef>
                <a:spcPct val="40000"/>
              </a:spcBef>
              <a:buClr>
                <a:srgbClr val="0146AD"/>
              </a:buClr>
              <a:buFont typeface="Arial" pitchFamily="34" charset="0"/>
              <a:buChar char="•"/>
              <a:defRPr/>
            </a:pPr>
            <a:r>
              <a:rPr lang="en-US" b="0" kern="0">
                <a:solidFill>
                  <a:schemeClr val="bg1"/>
                </a:solidFill>
              </a:rPr>
              <a:t>Change producer name, tier, contact details</a:t>
            </a:r>
          </a:p>
          <a:p>
            <a:pPr marL="285750" indent="-285750">
              <a:spcBef>
                <a:spcPct val="40000"/>
              </a:spcBef>
              <a:buClr>
                <a:srgbClr val="0146AD"/>
              </a:buClr>
              <a:buFont typeface="Arial" pitchFamily="34" charset="0"/>
              <a:buChar char="•"/>
              <a:defRPr/>
            </a:pPr>
            <a:r>
              <a:rPr lang="en-US" b="0" kern="0">
                <a:solidFill>
                  <a:schemeClr val="bg1"/>
                </a:solidFill>
              </a:rPr>
              <a:t>Change producer code status</a:t>
            </a:r>
            <a:endParaRPr lang="en-US" b="0" kern="0" dirty="0">
              <a:solidFill>
                <a:schemeClr val="bg1"/>
              </a:solidFill>
            </a:endParaRPr>
          </a:p>
        </p:txBody>
      </p:sp>
      <p:sp>
        <p:nvSpPr>
          <p:cNvPr id="3" name="Title 2"/>
          <p:cNvSpPr>
            <a:spLocks noGrp="1"/>
          </p:cNvSpPr>
          <p:nvPr>
            <p:ph type="title"/>
          </p:nvPr>
        </p:nvSpPr>
        <p:spPr/>
        <p:txBody>
          <a:bodyPr/>
          <a:lstStyle/>
          <a:p>
            <a:r>
              <a:rPr lang="en-US" dirty="0" smtClean="0"/>
              <a:t>PolicyCenter manages </a:t>
            </a:r>
            <a:r>
              <a:rPr lang="en-US" smtClean="0"/>
              <a:t>producers (2)</a:t>
            </a:r>
            <a:endParaRPr lang="en-US" dirty="0"/>
          </a:p>
        </p:txBody>
      </p:sp>
      <p:sp>
        <p:nvSpPr>
          <p:cNvPr id="2" name="Content Placeholder 1"/>
          <p:cNvSpPr>
            <a:spLocks noGrp="1"/>
          </p:cNvSpPr>
          <p:nvPr>
            <p:ph sz="half" idx="1"/>
          </p:nvPr>
        </p:nvSpPr>
        <p:spPr>
          <a:xfrm>
            <a:off x="519113" y="3429001"/>
            <a:ext cx="4083050" cy="2971798"/>
          </a:xfrm>
        </p:spPr>
        <p:txBody>
          <a:bodyPr/>
          <a:lstStyle/>
          <a:p>
            <a:r>
              <a:rPr lang="en-US"/>
              <a:t>PolicyCenter provides default values for a small set of fields related </a:t>
            </a:r>
            <a:r>
              <a:rPr lang="en-US" smtClean="0"/>
              <a:t>to </a:t>
            </a:r>
            <a:r>
              <a:rPr lang="en-US"/>
              <a:t>commission plans and agency bill </a:t>
            </a:r>
            <a:r>
              <a:rPr lang="en-US" smtClean="0"/>
              <a:t>plans in order to create </a:t>
            </a:r>
            <a:r>
              <a:rPr lang="en-US"/>
              <a:t>producers and producer codes</a:t>
            </a:r>
          </a:p>
          <a:p>
            <a:endParaRPr lang="en-US"/>
          </a:p>
        </p:txBody>
      </p:sp>
      <p:sp>
        <p:nvSpPr>
          <p:cNvPr id="5" name="Content Placeholder 4"/>
          <p:cNvSpPr>
            <a:spLocks noGrp="1"/>
          </p:cNvSpPr>
          <p:nvPr>
            <p:ph sz="half" idx="2"/>
          </p:nvPr>
        </p:nvSpPr>
        <p:spPr>
          <a:xfrm>
            <a:off x="4754563" y="3429001"/>
            <a:ext cx="4083050" cy="2971798"/>
          </a:xfrm>
        </p:spPr>
        <p:txBody>
          <a:bodyPr/>
          <a:lstStyle/>
          <a:p>
            <a:r>
              <a:rPr lang="en-US"/>
              <a:t>BillingCenter is the SOR for anything related to </a:t>
            </a:r>
            <a:endParaRPr lang="en-US" smtClean="0"/>
          </a:p>
          <a:p>
            <a:pPr lvl="1"/>
            <a:r>
              <a:rPr lang="en-US" smtClean="0"/>
              <a:t>Agency </a:t>
            </a:r>
            <a:r>
              <a:rPr lang="en-US"/>
              <a:t>bill plans and commission </a:t>
            </a:r>
            <a:r>
              <a:rPr lang="en-US" smtClean="0"/>
              <a:t>plans</a:t>
            </a:r>
          </a:p>
          <a:p>
            <a:pPr lvl="1"/>
            <a:r>
              <a:rPr lang="en-US" smtClean="0"/>
              <a:t>Assignment </a:t>
            </a:r>
            <a:r>
              <a:rPr lang="en-US"/>
              <a:t>of plans to a producer or producer code</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010" y="864454"/>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sp>
        <p:nvSpPr>
          <p:cNvPr id="9" name="Right Arrow 8"/>
          <p:cNvSpPr/>
          <p:nvPr/>
        </p:nvSpPr>
        <p:spPr bwMode="auto">
          <a:xfrm>
            <a:off x="1911311" y="1259792"/>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a:off x="6700022" y="134370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7" name="Group 42"/>
          <p:cNvGrpSpPr>
            <a:grpSpLocks/>
          </p:cNvGrpSpPr>
          <p:nvPr/>
        </p:nvGrpSpPr>
        <p:grpSpPr bwMode="auto">
          <a:xfrm>
            <a:off x="8104188" y="2141538"/>
            <a:ext cx="703262" cy="906462"/>
            <a:chOff x="2634" y="2618"/>
            <a:chExt cx="538" cy="692"/>
          </a:xfrm>
          <a:effectLst>
            <a:outerShdw blurRad="50800" dist="38100" dir="2700000" algn="tl" rotWithShape="0">
              <a:prstClr val="black">
                <a:alpha val="40000"/>
              </a:prstClr>
            </a:outerShdw>
          </a:effectLst>
        </p:grpSpPr>
        <p:sp>
          <p:nvSpPr>
            <p:cNvPr id="28"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9"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0"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31"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2"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33"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4"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5"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6"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7"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33231328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1000" y="1152525"/>
            <a:ext cx="5010150" cy="3114675"/>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93776" y="118872"/>
            <a:ext cx="8802624" cy="742951"/>
          </a:xfrm>
        </p:spPr>
        <p:txBody>
          <a:bodyPr/>
          <a:lstStyle/>
          <a:p>
            <a:r>
              <a:rPr lang="en-US" dirty="0"/>
              <a:t>Producers in PolicyCenter and BillingCenter</a:t>
            </a:r>
          </a:p>
        </p:txBody>
      </p:sp>
      <p:sp>
        <p:nvSpPr>
          <p:cNvPr id="30" name="Content Placeholder 29"/>
          <p:cNvSpPr>
            <a:spLocks noGrp="1"/>
          </p:cNvSpPr>
          <p:nvPr>
            <p:ph idx="1"/>
          </p:nvPr>
        </p:nvSpPr>
        <p:spPr>
          <a:xfrm>
            <a:off x="519113" y="5181600"/>
            <a:ext cx="8318500" cy="1219200"/>
          </a:xfrm>
        </p:spPr>
        <p:txBody>
          <a:bodyPr/>
          <a:lstStyle/>
          <a:p>
            <a:r>
              <a:rPr lang="en-US" dirty="0"/>
              <a:t>An organization in </a:t>
            </a:r>
            <a:r>
              <a:rPr lang="en-US" dirty="0" smtClean="0"/>
              <a:t/>
            </a:r>
            <a:br>
              <a:rPr lang="en-US" dirty="0" smtClean="0"/>
            </a:br>
            <a:r>
              <a:rPr lang="en-US" dirty="0" smtClean="0"/>
              <a:t>PolicyCenter </a:t>
            </a:r>
            <a:r>
              <a:rPr lang="en-US" dirty="0"/>
              <a:t>corresponds </a:t>
            </a:r>
            <a:r>
              <a:rPr lang="en-US" dirty="0" smtClean="0"/>
              <a:t/>
            </a:r>
            <a:br>
              <a:rPr lang="en-US" dirty="0" smtClean="0"/>
            </a:br>
            <a:r>
              <a:rPr lang="en-US" dirty="0" smtClean="0"/>
              <a:t>to </a:t>
            </a:r>
            <a:r>
              <a:rPr lang="en-US" dirty="0"/>
              <a:t>a </a:t>
            </a:r>
            <a:r>
              <a:rPr lang="en-US" dirty="0" smtClean="0"/>
              <a:t>producer in </a:t>
            </a:r>
            <a:r>
              <a:rPr lang="en-US" dirty="0"/>
              <a:t>BillingCenter</a:t>
            </a:r>
          </a:p>
        </p:txBody>
      </p:sp>
      <p:pic>
        <p:nvPicPr>
          <p:cNvPr id="2054" name="Picture 6"/>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343400" y="1485900"/>
            <a:ext cx="5410200" cy="4457700"/>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3400" y="1290606"/>
            <a:ext cx="565485" cy="548640"/>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165" y="899160"/>
            <a:ext cx="565862" cy="548640"/>
          </a:xfrm>
          <a:prstGeom prst="rect">
            <a:avLst/>
          </a:prstGeom>
          <a:effectLst>
            <a:outerShdw blurRad="50800" dist="38100" dir="2700000" algn="tl" rotWithShape="0">
              <a:prstClr val="black">
                <a:alpha val="40000"/>
              </a:prstClr>
            </a:outerShdw>
          </a:effectLst>
        </p:spPr>
      </p:pic>
      <p:sp>
        <p:nvSpPr>
          <p:cNvPr id="5" name="Rounded Rectangle 4"/>
          <p:cNvSpPr/>
          <p:nvPr/>
        </p:nvSpPr>
        <p:spPr bwMode="auto">
          <a:xfrm rot="-120000">
            <a:off x="1600536" y="3967127"/>
            <a:ext cx="1005840"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rot="21240000">
            <a:off x="5242560" y="5849149"/>
            <a:ext cx="1005840"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889783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13"/>
          <p:cNvSpPr txBox="1">
            <a:spLocks noChangeArrowheads="1"/>
          </p:cNvSpPr>
          <p:nvPr/>
        </p:nvSpPr>
        <p:spPr bwMode="auto">
          <a:xfrm>
            <a:off x="2667000" y="914400"/>
            <a:ext cx="3962400" cy="2585323"/>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285750" indent="-285750">
              <a:spcBef>
                <a:spcPct val="40000"/>
              </a:spcBef>
              <a:buClr>
                <a:srgbClr val="0146AD"/>
              </a:buClr>
              <a:buFont typeface="Arial" pitchFamily="34" charset="0"/>
              <a:buChar char="•"/>
              <a:defRPr/>
            </a:pPr>
            <a:r>
              <a:rPr lang="en-US" sz="1800" b="0" kern="0" dirty="0">
                <a:solidFill>
                  <a:schemeClr val="bg1"/>
                </a:solidFill>
              </a:rPr>
              <a:t>Add new account at time of binding first policy</a:t>
            </a:r>
          </a:p>
          <a:p>
            <a:pPr marL="285750" indent="-285750">
              <a:spcBef>
                <a:spcPct val="40000"/>
              </a:spcBef>
              <a:buClr>
                <a:srgbClr val="0146AD"/>
              </a:buClr>
              <a:buFont typeface="Arial" pitchFamily="34" charset="0"/>
              <a:buChar char="•"/>
              <a:defRPr/>
            </a:pPr>
            <a:r>
              <a:rPr lang="en-US" sz="1800" b="0" kern="0" dirty="0">
                <a:solidFill>
                  <a:schemeClr val="bg1"/>
                </a:solidFill>
              </a:rPr>
              <a:t>Change account holder</a:t>
            </a:r>
          </a:p>
          <a:p>
            <a:pPr marL="285750" indent="-285750">
              <a:spcBef>
                <a:spcPct val="40000"/>
              </a:spcBef>
              <a:buClr>
                <a:srgbClr val="0146AD"/>
              </a:buClr>
              <a:buFont typeface="Arial" pitchFamily="34" charset="0"/>
              <a:buChar char="•"/>
              <a:defRPr/>
            </a:pPr>
            <a:r>
              <a:rPr lang="en-US" sz="1800" b="0" kern="0" dirty="0">
                <a:solidFill>
                  <a:schemeClr val="bg1"/>
                </a:solidFill>
              </a:rPr>
              <a:t>Add a billing contact</a:t>
            </a:r>
          </a:p>
          <a:p>
            <a:pPr marL="285750" indent="-285750">
              <a:spcBef>
                <a:spcPct val="40000"/>
              </a:spcBef>
              <a:buClr>
                <a:srgbClr val="0146AD"/>
              </a:buClr>
              <a:buFont typeface="Arial" pitchFamily="34" charset="0"/>
              <a:buChar char="•"/>
              <a:defRPr/>
            </a:pPr>
            <a:r>
              <a:rPr lang="en-US" sz="1800" b="0" kern="0" dirty="0">
                <a:solidFill>
                  <a:schemeClr val="bg1"/>
                </a:solidFill>
              </a:rPr>
              <a:t>Change billing contact info</a:t>
            </a:r>
          </a:p>
          <a:p>
            <a:pPr marL="285750" indent="-285750">
              <a:spcBef>
                <a:spcPct val="40000"/>
              </a:spcBef>
              <a:buClr>
                <a:srgbClr val="0146AD"/>
              </a:buClr>
              <a:buFont typeface="Arial" pitchFamily="34" charset="0"/>
              <a:buChar char="•"/>
              <a:defRPr/>
            </a:pPr>
            <a:r>
              <a:rPr lang="en-US" sz="1800" b="0" kern="0" dirty="0">
                <a:solidFill>
                  <a:schemeClr val="bg1"/>
                </a:solidFill>
              </a:rPr>
              <a:t>Merge accounts</a:t>
            </a:r>
          </a:p>
          <a:p>
            <a:pPr marL="285750" indent="-285750">
              <a:spcBef>
                <a:spcPct val="40000"/>
              </a:spcBef>
              <a:buClr>
                <a:srgbClr val="0146AD"/>
              </a:buClr>
              <a:buFont typeface="Arial" pitchFamily="34" charset="0"/>
              <a:buChar char="•"/>
              <a:defRPr/>
            </a:pPr>
            <a:r>
              <a:rPr lang="en-US" sz="1800" b="0" kern="0" dirty="0">
                <a:solidFill>
                  <a:schemeClr val="bg1"/>
                </a:solidFill>
              </a:rPr>
              <a:t>Transfer policy to another account</a:t>
            </a:r>
          </a:p>
        </p:txBody>
      </p:sp>
      <p:sp>
        <p:nvSpPr>
          <p:cNvPr id="3" name="Title 2"/>
          <p:cNvSpPr>
            <a:spLocks noGrp="1"/>
          </p:cNvSpPr>
          <p:nvPr>
            <p:ph type="title"/>
          </p:nvPr>
        </p:nvSpPr>
        <p:spPr/>
        <p:txBody>
          <a:bodyPr/>
          <a:lstStyle/>
          <a:p>
            <a:r>
              <a:rPr lang="en-US" dirty="0"/>
              <a:t>PolicyCenter manages accounts</a:t>
            </a:r>
          </a:p>
        </p:txBody>
      </p:sp>
      <p:sp>
        <p:nvSpPr>
          <p:cNvPr id="2" name="Content Placeholder 1"/>
          <p:cNvSpPr>
            <a:spLocks noGrp="1"/>
          </p:cNvSpPr>
          <p:nvPr>
            <p:ph sz="half" idx="1"/>
          </p:nvPr>
        </p:nvSpPr>
        <p:spPr>
          <a:xfrm>
            <a:off x="519113" y="3809999"/>
            <a:ext cx="4083050" cy="2590799"/>
          </a:xfrm>
        </p:spPr>
        <p:txBody>
          <a:bodyPr/>
          <a:lstStyle/>
          <a:p>
            <a:r>
              <a:rPr lang="en-US" dirty="0"/>
              <a:t>PolicyCenter provides default values for a small set of account fields that BillingCenter </a:t>
            </a:r>
            <a:r>
              <a:rPr lang="en-US" dirty="0" smtClean="0"/>
              <a:t>maintains in order to create </a:t>
            </a:r>
            <a:r>
              <a:rPr lang="en-US" dirty="0"/>
              <a:t>new accounts</a:t>
            </a:r>
          </a:p>
          <a:p>
            <a:endParaRPr lang="en-US" dirty="0"/>
          </a:p>
        </p:txBody>
      </p:sp>
      <p:sp>
        <p:nvSpPr>
          <p:cNvPr id="5" name="Content Placeholder 4"/>
          <p:cNvSpPr>
            <a:spLocks noGrp="1"/>
          </p:cNvSpPr>
          <p:nvPr>
            <p:ph sz="half" idx="2"/>
          </p:nvPr>
        </p:nvSpPr>
        <p:spPr>
          <a:xfrm>
            <a:off x="4754563" y="3809999"/>
            <a:ext cx="4083050" cy="2590799"/>
          </a:xfrm>
        </p:spPr>
        <p:txBody>
          <a:bodyPr/>
          <a:lstStyle/>
          <a:p>
            <a:r>
              <a:rPr lang="en-US" dirty="0"/>
              <a:t>BillingCenter is the </a:t>
            </a:r>
            <a:r>
              <a:rPr lang="en-US" dirty="0" err="1"/>
              <a:t>SOR</a:t>
            </a:r>
            <a:r>
              <a:rPr lang="en-US" dirty="0"/>
              <a:t> </a:t>
            </a:r>
            <a:r>
              <a:rPr lang="en-US" dirty="0" smtClean="0"/>
              <a:t/>
            </a:r>
            <a:br>
              <a:rPr lang="en-US" dirty="0" smtClean="0"/>
            </a:br>
            <a:r>
              <a:rPr lang="en-US" dirty="0" smtClean="0"/>
              <a:t>for billing plan and </a:t>
            </a:r>
            <a:br>
              <a:rPr lang="en-US" dirty="0" smtClean="0"/>
            </a:br>
            <a:r>
              <a:rPr lang="en-US" dirty="0" smtClean="0"/>
              <a:t>account-level </a:t>
            </a:r>
            <a:r>
              <a:rPr lang="en-US" dirty="0"/>
              <a:t>settings that control invoicing</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010" y="864454"/>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sp>
        <p:nvSpPr>
          <p:cNvPr id="9" name="Right Arrow 8"/>
          <p:cNvSpPr/>
          <p:nvPr/>
        </p:nvSpPr>
        <p:spPr bwMode="auto">
          <a:xfrm>
            <a:off x="1911311" y="1259792"/>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a:off x="6700022" y="134370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4" name="Group 5"/>
          <p:cNvGrpSpPr>
            <a:grpSpLocks/>
          </p:cNvGrpSpPr>
          <p:nvPr/>
        </p:nvGrpSpPr>
        <p:grpSpPr bwMode="auto">
          <a:xfrm>
            <a:off x="8126413" y="2206625"/>
            <a:ext cx="833437" cy="688975"/>
            <a:chOff x="465" y="602"/>
            <a:chExt cx="798" cy="659"/>
          </a:xfrm>
          <a:effectLst>
            <a:outerShdw blurRad="50800" dist="38100" dir="2700000" algn="tl" rotWithShape="0">
              <a:prstClr val="black">
                <a:alpha val="40000"/>
              </a:prstClr>
            </a:outerShdw>
          </a:effectLst>
        </p:grpSpPr>
        <p:sp>
          <p:nvSpPr>
            <p:cNvPr id="15" name="AutoShape 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6" name="Rectangle 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7" name="Rectangle 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8" name="Rectangle 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9" name="Rectangle 1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0" name="Rectangle 1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1" name="Line 1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 name="Group 14"/>
            <p:cNvGrpSpPr>
              <a:grpSpLocks/>
            </p:cNvGrpSpPr>
            <p:nvPr/>
          </p:nvGrpSpPr>
          <p:grpSpPr bwMode="auto">
            <a:xfrm>
              <a:off x="539" y="644"/>
              <a:ext cx="502" cy="139"/>
              <a:chOff x="3046" y="1026"/>
              <a:chExt cx="502" cy="138"/>
            </a:xfrm>
          </p:grpSpPr>
          <p:sp>
            <p:nvSpPr>
              <p:cNvPr id="24" name="Line 1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Oval 2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Freeform 2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Freeform 2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 name="Freeform 2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Freeform 2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extLst>
      <p:ext uri="{BB962C8B-B14F-4D97-AF65-F5344CB8AC3E}">
        <p14:creationId xmlns:p14="http://schemas.microsoft.com/office/powerpoint/2010/main" val="870113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85800" y="1371600"/>
            <a:ext cx="3705225" cy="2181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Title 4"/>
          <p:cNvSpPr>
            <a:spLocks noGrp="1"/>
          </p:cNvSpPr>
          <p:nvPr>
            <p:ph type="title"/>
          </p:nvPr>
        </p:nvSpPr>
        <p:spPr/>
        <p:txBody>
          <a:bodyPr/>
          <a:lstStyle/>
          <a:p>
            <a:r>
              <a:rPr lang="en-US" dirty="0" smtClean="0"/>
              <a:t>PC job binding sends new accounts to BC</a:t>
            </a:r>
            <a:endParaRPr lang="en-US" dirty="0"/>
          </a:p>
        </p:txBody>
      </p:sp>
      <p:sp>
        <p:nvSpPr>
          <p:cNvPr id="6" name="Content Placeholder 5"/>
          <p:cNvSpPr>
            <a:spLocks noGrp="1"/>
          </p:cNvSpPr>
          <p:nvPr>
            <p:ph idx="1"/>
          </p:nvPr>
        </p:nvSpPr>
        <p:spPr>
          <a:xfrm>
            <a:off x="519113" y="3810000"/>
            <a:ext cx="8318500" cy="2590800"/>
          </a:xfrm>
        </p:spPr>
        <p:txBody>
          <a:bodyPr/>
          <a:lstStyle/>
          <a:p>
            <a:r>
              <a:rPr lang="en-US" dirty="0" smtClean="0"/>
              <a:t>Mechanism</a:t>
            </a:r>
            <a:br>
              <a:rPr lang="en-US" dirty="0" smtClean="0"/>
            </a:br>
            <a:r>
              <a:rPr lang="en-US" dirty="0" smtClean="0"/>
              <a:t>that sends </a:t>
            </a:r>
            <a:br>
              <a:rPr lang="en-US" dirty="0" smtClean="0"/>
            </a:br>
            <a:r>
              <a:rPr lang="en-US" dirty="0" smtClean="0"/>
              <a:t>billing instructions </a:t>
            </a:r>
            <a:br>
              <a:rPr lang="en-US" dirty="0" smtClean="0"/>
            </a:br>
            <a:r>
              <a:rPr lang="en-US" dirty="0" smtClean="0"/>
              <a:t>manages </a:t>
            </a:r>
            <a:br>
              <a:rPr lang="en-US" dirty="0" smtClean="0"/>
            </a:br>
            <a:r>
              <a:rPr lang="en-US" dirty="0" smtClean="0"/>
              <a:t>new account </a:t>
            </a:r>
            <a:r>
              <a:rPr lang="en-US" dirty="0"/>
              <a:t/>
            </a:r>
            <a:br>
              <a:rPr lang="en-US" dirty="0"/>
            </a:br>
            <a:r>
              <a:rPr lang="en-US" dirty="0"/>
              <a:t>and producer </a:t>
            </a:r>
            <a:r>
              <a:rPr lang="en-US" dirty="0" smtClean="0"/>
              <a:t>data</a:t>
            </a:r>
            <a:endParaRPr lang="en-US" dirty="0"/>
          </a:p>
          <a:p>
            <a:endParaRPr lang="en-US" dirty="0"/>
          </a:p>
        </p:txBody>
      </p:sp>
      <p:pic>
        <p:nvPicPr>
          <p:cNvPr id="3075"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682204" y="1114425"/>
            <a:ext cx="6551613" cy="4524375"/>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2204" y="89220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069" y="888882"/>
            <a:ext cx="565862" cy="548640"/>
          </a:xfrm>
          <a:prstGeom prst="rect">
            <a:avLst/>
          </a:prstGeom>
          <a:effectLst>
            <a:outerShdw blurRad="50800" dist="38100" dir="2700000" algn="tl" rotWithShape="0">
              <a:prstClr val="black">
                <a:alpha val="40000"/>
              </a:prstClr>
            </a:outerShdw>
          </a:effectLst>
        </p:spPr>
      </p:pic>
      <p:sp>
        <p:nvSpPr>
          <p:cNvPr id="9" name="Rounded Rectangle 8"/>
          <p:cNvSpPr/>
          <p:nvPr/>
        </p:nvSpPr>
        <p:spPr bwMode="auto">
          <a:xfrm rot="-120000">
            <a:off x="4229876" y="5825734"/>
            <a:ext cx="1338773"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2466619" y="2327516"/>
            <a:ext cx="957022" cy="231291"/>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rot="120000">
            <a:off x="5257800" y="2279337"/>
            <a:ext cx="1338773"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rot="1800000">
            <a:off x="3429811" y="3387162"/>
            <a:ext cx="888638"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107755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solidFill>
                  <a:schemeClr val="bg1"/>
                </a:solidFill>
              </a:rPr>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10007749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ounded Rectangle 39"/>
          <p:cNvSpPr/>
          <p:nvPr/>
        </p:nvSpPr>
        <p:spPr bwMode="auto">
          <a:xfrm>
            <a:off x="6418762" y="4759780"/>
            <a:ext cx="2377440" cy="1600200"/>
          </a:xfrm>
          <a:prstGeom prst="roundRect">
            <a:avLst>
              <a:gd name="adj" fmla="val 4734"/>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Rounded Rectangle 38"/>
          <p:cNvSpPr/>
          <p:nvPr/>
        </p:nvSpPr>
        <p:spPr bwMode="auto">
          <a:xfrm>
            <a:off x="609600" y="2596006"/>
            <a:ext cx="3048000" cy="1577750"/>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smtClean="0"/>
              <a:t>Billing instructions</a:t>
            </a:r>
            <a:endParaRPr lang="en-US" dirty="0"/>
          </a:p>
        </p:txBody>
      </p:sp>
      <p:sp>
        <p:nvSpPr>
          <p:cNvPr id="11" name="Right Arrow 10"/>
          <p:cNvSpPr/>
          <p:nvPr/>
        </p:nvSpPr>
        <p:spPr bwMode="auto">
          <a:xfrm>
            <a:off x="3657600" y="17526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Left Arrow 11"/>
          <p:cNvSpPr/>
          <p:nvPr/>
        </p:nvSpPr>
        <p:spPr bwMode="auto">
          <a:xfrm>
            <a:off x="5814060" y="38862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762000" y="171450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quotes</a:t>
            </a:r>
            <a:endParaRPr lang="en-US" dirty="0">
              <a:solidFill>
                <a:schemeClr val="bg1"/>
              </a:solidFill>
            </a:endParaRPr>
          </a:p>
        </p:txBody>
      </p:sp>
      <p:sp>
        <p:nvSpPr>
          <p:cNvPr id="18" name="Rounded Rectangle 17"/>
          <p:cNvSpPr/>
          <p:nvPr/>
        </p:nvSpPr>
        <p:spPr bwMode="auto">
          <a:xfrm>
            <a:off x="723900" y="448436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issues </a:t>
            </a:r>
            <a:r>
              <a:rPr lang="en-US" dirty="0" smtClean="0">
                <a:solidFill>
                  <a:schemeClr val="bg1"/>
                </a:solidFill>
              </a:rPr>
              <a:t>policy</a:t>
            </a:r>
            <a:endParaRPr lang="en-US" dirty="0">
              <a:solidFill>
                <a:schemeClr val="bg1"/>
              </a:solidFill>
            </a:endParaRPr>
          </a:p>
        </p:txBody>
      </p:sp>
      <p:sp>
        <p:nvSpPr>
          <p:cNvPr id="20" name="Rounded Rectangle 19"/>
          <p:cNvSpPr/>
          <p:nvPr/>
        </p:nvSpPr>
        <p:spPr bwMode="auto">
          <a:xfrm>
            <a:off x="6515100" y="2190751"/>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Perform plan </a:t>
            </a:r>
            <a:br>
              <a:rPr lang="en-US" dirty="0" smtClean="0">
                <a:solidFill>
                  <a:schemeClr val="bg1"/>
                </a:solidFill>
              </a:rPr>
            </a:br>
            <a:r>
              <a:rPr lang="en-US" dirty="0" smtClean="0">
                <a:solidFill>
                  <a:schemeClr val="bg1"/>
                </a:solidFill>
              </a:rPr>
              <a:t>lookup</a:t>
            </a:r>
            <a:endParaRPr lang="en-US" dirty="0">
              <a:solidFill>
                <a:schemeClr val="bg1"/>
              </a:solidFill>
            </a:endParaRPr>
          </a:p>
        </p:txBody>
      </p:sp>
      <p:sp>
        <p:nvSpPr>
          <p:cNvPr id="21" name="Rounded Rectangle 20"/>
          <p:cNvSpPr/>
          <p:nvPr/>
        </p:nvSpPr>
        <p:spPr bwMode="auto">
          <a:xfrm>
            <a:off x="6515100" y="3802062"/>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Calculate payment </a:t>
            </a:r>
            <a:br>
              <a:rPr lang="en-US" dirty="0" smtClean="0">
                <a:solidFill>
                  <a:schemeClr val="bg1"/>
                </a:solidFill>
              </a:rPr>
            </a:br>
            <a:r>
              <a:rPr lang="en-US" dirty="0" smtClean="0">
                <a:solidFill>
                  <a:schemeClr val="bg1"/>
                </a:solidFill>
              </a:rPr>
              <a:t>schedule</a:t>
            </a:r>
            <a:endParaRPr lang="en-US" dirty="0">
              <a:solidFill>
                <a:schemeClr val="bg1"/>
              </a:solidFill>
            </a:endParaRPr>
          </a:p>
        </p:txBody>
      </p:sp>
      <p:sp>
        <p:nvSpPr>
          <p:cNvPr id="23" name="Right Arrow 22"/>
          <p:cNvSpPr/>
          <p:nvPr/>
        </p:nvSpPr>
        <p:spPr bwMode="auto">
          <a:xfrm>
            <a:off x="3657600" y="312918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Left Arrow 24"/>
          <p:cNvSpPr/>
          <p:nvPr/>
        </p:nvSpPr>
        <p:spPr bwMode="auto">
          <a:xfrm>
            <a:off x="5814060" y="2228509"/>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6507480" y="483598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Create account </a:t>
            </a:r>
            <a:endParaRPr lang="en-US" dirty="0">
              <a:solidFill>
                <a:schemeClr val="bg1"/>
              </a:solidFill>
            </a:endParaRPr>
          </a:p>
        </p:txBody>
      </p:sp>
      <p:sp>
        <p:nvSpPr>
          <p:cNvPr id="32" name="Rounded Rectangle 31"/>
          <p:cNvSpPr/>
          <p:nvPr/>
        </p:nvSpPr>
        <p:spPr bwMode="auto">
          <a:xfrm>
            <a:off x="6509658" y="5597980"/>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Create policy / </a:t>
            </a:r>
            <a:br>
              <a:rPr lang="en-US" dirty="0" smtClean="0">
                <a:solidFill>
                  <a:schemeClr val="bg1"/>
                </a:solidFill>
              </a:rPr>
            </a:br>
            <a:r>
              <a:rPr lang="en-US" dirty="0" smtClean="0">
                <a:solidFill>
                  <a:schemeClr val="bg1"/>
                </a:solidFill>
              </a:rPr>
              <a:t>policy period</a:t>
            </a:r>
            <a:endParaRPr lang="en-US" dirty="0">
              <a:solidFill>
                <a:schemeClr val="bg1"/>
              </a:solidFill>
            </a:endParaRPr>
          </a:p>
        </p:txBody>
      </p:sp>
      <p:sp>
        <p:nvSpPr>
          <p:cNvPr id="34" name="Rounded Rectangle 33"/>
          <p:cNvSpPr/>
          <p:nvPr/>
        </p:nvSpPr>
        <p:spPr bwMode="auto">
          <a:xfrm>
            <a:off x="734786" y="3459162"/>
            <a:ext cx="283464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requests </a:t>
            </a:r>
            <a:r>
              <a:rPr lang="en-US" dirty="0" smtClean="0">
                <a:solidFill>
                  <a:schemeClr val="bg1"/>
                </a:solidFill>
              </a:rPr>
              <a:t>payment </a:t>
            </a:r>
            <a:br>
              <a:rPr lang="en-US" dirty="0" smtClean="0">
                <a:solidFill>
                  <a:schemeClr val="bg1"/>
                </a:solidFill>
              </a:rPr>
            </a:br>
            <a:r>
              <a:rPr lang="en-US" dirty="0" smtClean="0">
                <a:solidFill>
                  <a:schemeClr val="bg1"/>
                </a:solidFill>
              </a:rPr>
              <a:t>schedule preview</a:t>
            </a:r>
            <a:endParaRPr lang="en-US" dirty="0">
              <a:solidFill>
                <a:schemeClr val="bg1"/>
              </a:solidFill>
            </a:endParaRPr>
          </a:p>
        </p:txBody>
      </p:sp>
      <p:sp>
        <p:nvSpPr>
          <p:cNvPr id="35" name="Rounded Rectangle 34"/>
          <p:cNvSpPr/>
          <p:nvPr/>
        </p:nvSpPr>
        <p:spPr bwMode="auto">
          <a:xfrm>
            <a:off x="723900" y="2679085"/>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selects plan</a:t>
            </a:r>
            <a:endParaRPr lang="en-US" dirty="0">
              <a:solidFill>
                <a:schemeClr val="bg1"/>
              </a:solidFill>
            </a:endParaRPr>
          </a:p>
        </p:txBody>
      </p:sp>
      <p:sp>
        <p:nvSpPr>
          <p:cNvPr id="42" name="num4"/>
          <p:cNvSpPr/>
          <p:nvPr/>
        </p:nvSpPr>
        <p:spPr bwMode="auto">
          <a:xfrm>
            <a:off x="568325" y="334486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4</a:t>
            </a:r>
            <a:endParaRPr lang="en-US" dirty="0">
              <a:solidFill>
                <a:schemeClr val="bg1"/>
              </a:solidFill>
            </a:endParaRPr>
          </a:p>
        </p:txBody>
      </p:sp>
      <p:sp>
        <p:nvSpPr>
          <p:cNvPr id="43" name="num3"/>
          <p:cNvSpPr/>
          <p:nvPr/>
        </p:nvSpPr>
        <p:spPr bwMode="auto">
          <a:xfrm>
            <a:off x="568780" y="2564785"/>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3</a:t>
            </a:r>
            <a:endParaRPr lang="en-US" dirty="0">
              <a:solidFill>
                <a:schemeClr val="bg1"/>
              </a:solidFill>
            </a:endParaRPr>
          </a:p>
        </p:txBody>
      </p:sp>
      <p:sp>
        <p:nvSpPr>
          <p:cNvPr id="44" name="num1"/>
          <p:cNvSpPr/>
          <p:nvPr/>
        </p:nvSpPr>
        <p:spPr bwMode="auto">
          <a:xfrm>
            <a:off x="575583" y="16002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1</a:t>
            </a:r>
            <a:endParaRPr lang="en-US" dirty="0">
              <a:solidFill>
                <a:schemeClr val="bg1"/>
              </a:solidFill>
            </a:endParaRPr>
          </a:p>
        </p:txBody>
      </p:sp>
      <p:sp>
        <p:nvSpPr>
          <p:cNvPr id="45" name="num2"/>
          <p:cNvSpPr/>
          <p:nvPr/>
        </p:nvSpPr>
        <p:spPr bwMode="auto">
          <a:xfrm>
            <a:off x="568325" y="437333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6</a:t>
            </a:r>
            <a:endParaRPr lang="en-US" dirty="0">
              <a:solidFill>
                <a:schemeClr val="bg1"/>
              </a:solidFill>
            </a:endParaRPr>
          </a:p>
        </p:txBody>
      </p:sp>
      <p:sp>
        <p:nvSpPr>
          <p:cNvPr id="46" name="num4"/>
          <p:cNvSpPr/>
          <p:nvPr/>
        </p:nvSpPr>
        <p:spPr bwMode="auto">
          <a:xfrm>
            <a:off x="6362700" y="3693289"/>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5</a:t>
            </a:r>
            <a:endParaRPr lang="en-US" dirty="0">
              <a:solidFill>
                <a:schemeClr val="bg1"/>
              </a:solidFill>
            </a:endParaRPr>
          </a:p>
        </p:txBody>
      </p:sp>
      <p:sp>
        <p:nvSpPr>
          <p:cNvPr id="47" name="num3"/>
          <p:cNvSpPr/>
          <p:nvPr/>
        </p:nvSpPr>
        <p:spPr bwMode="auto">
          <a:xfrm>
            <a:off x="6359579" y="472168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7</a:t>
            </a:r>
            <a:endParaRPr lang="en-US" dirty="0">
              <a:solidFill>
                <a:schemeClr val="bg1"/>
              </a:solidFill>
            </a:endParaRPr>
          </a:p>
        </p:txBody>
      </p:sp>
      <p:sp>
        <p:nvSpPr>
          <p:cNvPr id="48" name="num1"/>
          <p:cNvSpPr/>
          <p:nvPr/>
        </p:nvSpPr>
        <p:spPr bwMode="auto">
          <a:xfrm>
            <a:off x="6358578" y="2076452"/>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2</a:t>
            </a:r>
            <a:endParaRPr lang="en-US" dirty="0">
              <a:solidFill>
                <a:schemeClr val="bg1"/>
              </a:solidFill>
            </a:endParaRPr>
          </a:p>
        </p:txBody>
      </p:sp>
      <p:sp>
        <p:nvSpPr>
          <p:cNvPr id="49" name="num2"/>
          <p:cNvSpPr/>
          <p:nvPr/>
        </p:nvSpPr>
        <p:spPr bwMode="auto">
          <a:xfrm>
            <a:off x="6362700" y="548594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8</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54" name="Right Arrow 53"/>
          <p:cNvSpPr/>
          <p:nvPr/>
        </p:nvSpPr>
        <p:spPr bwMode="auto">
          <a:xfrm>
            <a:off x="3657600" y="4525732"/>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666965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Installment plans queried with every quote</a:t>
            </a:r>
          </a:p>
        </p:txBody>
      </p:sp>
      <p:sp>
        <p:nvSpPr>
          <p:cNvPr id="2" name="Content Placeholder 1"/>
          <p:cNvSpPr>
            <a:spLocks noGrp="1"/>
          </p:cNvSpPr>
          <p:nvPr>
            <p:ph sz="half" idx="2"/>
          </p:nvPr>
        </p:nvSpPr>
        <p:spPr/>
        <p:txBody>
          <a:bodyPr/>
          <a:lstStyle/>
          <a:p>
            <a:r>
              <a:rPr lang="en-US" dirty="0"/>
              <a:t>PolicyCenter queries </a:t>
            </a:r>
            <a:r>
              <a:rPr lang="en-US" dirty="0" smtClean="0"/>
              <a:t>for payments plans from BillingCenter for each job quote</a:t>
            </a:r>
          </a:p>
          <a:p>
            <a:r>
              <a:rPr lang="en-US" dirty="0" smtClean="0"/>
              <a:t>"Installment plan" refers to BillingCenter payment plan</a:t>
            </a:r>
            <a:endParaRPr lang="en-US" dirty="0"/>
          </a:p>
        </p:txBody>
      </p:sp>
      <p:pic>
        <p:nvPicPr>
          <p:cNvPr id="409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2752" y="989125"/>
            <a:ext cx="5084064" cy="490728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442765"/>
            <a:ext cx="5181600" cy="29503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9247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4724400" y="4378036"/>
            <a:ext cx="1391307" cy="235527"/>
          </a:xfrm>
          <a:prstGeom prst="roundRect">
            <a:avLst/>
          </a:prstGeom>
          <a:solidFill>
            <a:schemeClr val="tx1"/>
          </a:solidFill>
          <a:ln w="28575" algn="ctr">
            <a:solidFill>
              <a:schemeClr val="tx2"/>
            </a:solidFill>
            <a:round/>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a:t>Previewing payment details in PolicyCenter</a:t>
            </a:r>
          </a:p>
        </p:txBody>
      </p:sp>
      <p:sp>
        <p:nvSpPr>
          <p:cNvPr id="6" name="Content Placeholder 5"/>
          <p:cNvSpPr>
            <a:spLocks noGrp="1"/>
          </p:cNvSpPr>
          <p:nvPr>
            <p:ph idx="1"/>
          </p:nvPr>
        </p:nvSpPr>
        <p:spPr>
          <a:xfrm>
            <a:off x="523875" y="4689763"/>
            <a:ext cx="8318500" cy="1787237"/>
          </a:xfrm>
        </p:spPr>
        <p:txBody>
          <a:bodyPr/>
          <a:lstStyle/>
          <a:p>
            <a:r>
              <a:rPr lang="en-US" smtClean="0"/>
              <a:t>BillingCenter provides the </a:t>
            </a:r>
            <a:br>
              <a:rPr lang="en-US" smtClean="0"/>
            </a:br>
            <a:r>
              <a:rPr lang="en-US" smtClean="0"/>
              <a:t>preview payments details </a:t>
            </a:r>
            <a:br>
              <a:rPr lang="en-US" smtClean="0"/>
            </a:br>
            <a:r>
              <a:rPr lang="en-US" smtClean="0"/>
              <a:t>for PolicyCenter</a:t>
            </a:r>
            <a:endParaRPr lang="en-US"/>
          </a:p>
        </p:txBody>
      </p:sp>
      <p:sp>
        <p:nvSpPr>
          <p:cNvPr id="13" name="Rounded Rectangle 12"/>
          <p:cNvSpPr/>
          <p:nvPr/>
        </p:nvSpPr>
        <p:spPr bwMode="auto">
          <a:xfrm>
            <a:off x="1188268" y="3616037"/>
            <a:ext cx="1433465" cy="235527"/>
          </a:xfrm>
          <a:prstGeom prst="roundRect">
            <a:avLst/>
          </a:prstGeom>
          <a:solidFill>
            <a:schemeClr val="tx1"/>
          </a:solidFill>
          <a:ln w="28575" algn="ctr">
            <a:solidFill>
              <a:schemeClr val="tx2"/>
            </a:solidFill>
            <a:round/>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914399"/>
            <a:ext cx="5366667" cy="30557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0" name="Straight Arrow Connector 19"/>
          <p:cNvCxnSpPr/>
          <p:nvPr/>
        </p:nvCxnSpPr>
        <p:spPr bwMode="auto">
          <a:xfrm>
            <a:off x="414062" y="1371600"/>
            <a:ext cx="31487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6009" y="3505199"/>
            <a:ext cx="4424762" cy="311047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8" name="Elbow Connector 7"/>
          <p:cNvCxnSpPr>
            <a:stCxn id="13" idx="2"/>
            <a:endCxn id="16" idx="1"/>
          </p:cNvCxnSpPr>
          <p:nvPr/>
        </p:nvCxnSpPr>
        <p:spPr bwMode="auto">
          <a:xfrm rot="16200000" flipH="1">
            <a:off x="2992582" y="2763982"/>
            <a:ext cx="644236" cy="2819399"/>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24792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533400" y="1371600"/>
            <a:ext cx="3200400" cy="2051956"/>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dirty="0" smtClean="0"/>
              <a:t>Billing process</a:t>
            </a:r>
            <a:endParaRPr lang="en-US" dirty="0"/>
          </a:p>
        </p:txBody>
      </p:sp>
      <p:sp>
        <p:nvSpPr>
          <p:cNvPr id="2" name="Content Placeholder 1"/>
          <p:cNvSpPr>
            <a:spLocks noGrp="1"/>
          </p:cNvSpPr>
          <p:nvPr>
            <p:ph sz="half" idx="1"/>
          </p:nvPr>
        </p:nvSpPr>
        <p:spPr>
          <a:xfrm>
            <a:off x="519112" y="4518124"/>
            <a:ext cx="5525100" cy="1871566"/>
          </a:xfrm>
        </p:spPr>
        <p:txBody>
          <a:bodyPr/>
          <a:lstStyle/>
          <a:p>
            <a:r>
              <a:rPr lang="en-US" dirty="0"/>
              <a:t>Policy transactions </a:t>
            </a:r>
            <a:r>
              <a:rPr lang="en-US" dirty="0" smtClean="0"/>
              <a:t/>
            </a:r>
            <a:br>
              <a:rPr lang="en-US" dirty="0" smtClean="0"/>
            </a:br>
            <a:r>
              <a:rPr lang="en-US" dirty="0" smtClean="0"/>
              <a:t>include submission</a:t>
            </a:r>
            <a:r>
              <a:rPr lang="en-US" dirty="0"/>
              <a:t>, </a:t>
            </a:r>
            <a:r>
              <a:rPr lang="en-US" dirty="0" smtClean="0"/>
              <a:t/>
            </a:r>
            <a:br>
              <a:rPr lang="en-US" dirty="0" smtClean="0"/>
            </a:br>
            <a:r>
              <a:rPr lang="en-US" dirty="0" smtClean="0"/>
              <a:t>policy </a:t>
            </a:r>
            <a:r>
              <a:rPr lang="en-US" dirty="0"/>
              <a:t>change, </a:t>
            </a:r>
            <a:r>
              <a:rPr lang="en-US" dirty="0" smtClean="0"/>
              <a:t>cancellation</a:t>
            </a:r>
            <a:r>
              <a:rPr lang="en-US" dirty="0"/>
              <a:t>, reinstatement, </a:t>
            </a:r>
            <a:r>
              <a:rPr lang="en-US" dirty="0" smtClean="0"/>
              <a:t>renewal</a:t>
            </a:r>
            <a:r>
              <a:rPr lang="en-US" dirty="0"/>
              <a:t>, rewrite, final audit, </a:t>
            </a:r>
            <a:r>
              <a:rPr lang="en-US" dirty="0" smtClean="0"/>
              <a:t>and </a:t>
            </a:r>
            <a:r>
              <a:rPr lang="en-US" dirty="0"/>
              <a:t>premium report </a:t>
            </a:r>
          </a:p>
          <a:p>
            <a:endParaRPr lang="en-US" dirty="0"/>
          </a:p>
        </p:txBody>
      </p:sp>
      <p:sp>
        <p:nvSpPr>
          <p:cNvPr id="16" name="Rounded Rectangle 15"/>
          <p:cNvSpPr/>
          <p:nvPr/>
        </p:nvSpPr>
        <p:spPr bwMode="auto">
          <a:xfrm>
            <a:off x="726620" y="171450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quote</a:t>
            </a:r>
            <a:endParaRPr lang="en-US" dirty="0">
              <a:solidFill>
                <a:schemeClr val="bg1"/>
              </a:solidFill>
            </a:endParaRPr>
          </a:p>
        </p:txBody>
      </p:sp>
      <p:sp>
        <p:nvSpPr>
          <p:cNvPr id="20" name="Rounded Rectangle 19"/>
          <p:cNvSpPr/>
          <p:nvPr/>
        </p:nvSpPr>
        <p:spPr bwMode="auto">
          <a:xfrm>
            <a:off x="6515100" y="3423555"/>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a:solidFill>
                  <a:schemeClr val="bg1"/>
                </a:solidFill>
              </a:rPr>
              <a:t>Allocate charges </a:t>
            </a:r>
            <a:r>
              <a:rPr lang="en-US" dirty="0" smtClean="0">
                <a:solidFill>
                  <a:schemeClr val="bg1"/>
                </a:solidFill>
              </a:rPr>
              <a:t>to </a:t>
            </a:r>
            <a:br>
              <a:rPr lang="en-US" dirty="0" smtClean="0">
                <a:solidFill>
                  <a:schemeClr val="bg1"/>
                </a:solidFill>
              </a:rPr>
            </a:br>
            <a:r>
              <a:rPr lang="en-US" dirty="0" smtClean="0">
                <a:solidFill>
                  <a:schemeClr val="bg1"/>
                </a:solidFill>
              </a:rPr>
              <a:t>payment </a:t>
            </a:r>
            <a:r>
              <a:rPr lang="en-US" dirty="0">
                <a:solidFill>
                  <a:schemeClr val="bg1"/>
                </a:solidFill>
              </a:rPr>
              <a:t>schedule</a:t>
            </a:r>
          </a:p>
        </p:txBody>
      </p:sp>
      <p:sp>
        <p:nvSpPr>
          <p:cNvPr id="21" name="Rounded Rectangle 20"/>
          <p:cNvSpPr/>
          <p:nvPr/>
        </p:nvSpPr>
        <p:spPr bwMode="auto">
          <a:xfrm>
            <a:off x="6515100" y="4288885"/>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Calculate </a:t>
            </a:r>
            <a:br>
              <a:rPr lang="en-US" dirty="0" smtClean="0">
                <a:solidFill>
                  <a:schemeClr val="bg1"/>
                </a:solidFill>
              </a:rPr>
            </a:br>
            <a:r>
              <a:rPr lang="en-US" dirty="0" smtClean="0">
                <a:solidFill>
                  <a:schemeClr val="bg1"/>
                </a:solidFill>
              </a:rPr>
              <a:t>commissions</a:t>
            </a:r>
            <a:endParaRPr lang="en-US" dirty="0">
              <a:solidFill>
                <a:schemeClr val="bg1"/>
              </a:solidFill>
            </a:endParaRPr>
          </a:p>
        </p:txBody>
      </p:sp>
      <p:sp>
        <p:nvSpPr>
          <p:cNvPr id="29" name="Rounded Rectangle 28"/>
          <p:cNvSpPr/>
          <p:nvPr/>
        </p:nvSpPr>
        <p:spPr bwMode="auto">
          <a:xfrm>
            <a:off x="6507480" y="5130118"/>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Make any policy </a:t>
            </a:r>
            <a:br>
              <a:rPr lang="en-US" dirty="0" smtClean="0">
                <a:solidFill>
                  <a:schemeClr val="bg1"/>
                </a:solidFill>
              </a:rPr>
            </a:br>
            <a:r>
              <a:rPr lang="en-US" dirty="0" smtClean="0">
                <a:solidFill>
                  <a:schemeClr val="bg1"/>
                </a:solidFill>
              </a:rPr>
              <a:t>period changes</a:t>
            </a:r>
            <a:endParaRPr lang="en-US" dirty="0">
              <a:solidFill>
                <a:schemeClr val="bg1"/>
              </a:solidFill>
            </a:endParaRPr>
          </a:p>
        </p:txBody>
      </p:sp>
      <p:sp>
        <p:nvSpPr>
          <p:cNvPr id="35" name="Rounded Rectangle 34"/>
          <p:cNvSpPr/>
          <p:nvPr/>
        </p:nvSpPr>
        <p:spPr bwMode="auto">
          <a:xfrm>
            <a:off x="723900" y="2552700"/>
            <a:ext cx="283464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binds </a:t>
            </a:r>
            <a:r>
              <a:rPr lang="en-US" dirty="0" smtClean="0">
                <a:solidFill>
                  <a:schemeClr val="bg1"/>
                </a:solidFill>
              </a:rPr>
              <a:t>policy </a:t>
            </a:r>
            <a:br>
              <a:rPr lang="en-US" dirty="0" smtClean="0">
                <a:solidFill>
                  <a:schemeClr val="bg1"/>
                </a:solidFill>
              </a:rPr>
            </a:br>
            <a:r>
              <a:rPr lang="en-US" dirty="0" smtClean="0">
                <a:solidFill>
                  <a:schemeClr val="bg1"/>
                </a:solidFill>
              </a:rPr>
              <a:t>transaction </a:t>
            </a:r>
            <a:endParaRPr lang="en-US" dirty="0">
              <a:solidFill>
                <a:schemeClr val="bg1"/>
              </a:solidFill>
            </a:endParaRPr>
          </a:p>
        </p:txBody>
      </p:sp>
      <p:sp>
        <p:nvSpPr>
          <p:cNvPr id="43" name="num3"/>
          <p:cNvSpPr/>
          <p:nvPr/>
        </p:nvSpPr>
        <p:spPr bwMode="auto">
          <a:xfrm>
            <a:off x="568780" y="2438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2</a:t>
            </a:r>
            <a:endParaRPr lang="en-US" dirty="0">
              <a:solidFill>
                <a:schemeClr val="bg1"/>
              </a:solidFill>
            </a:endParaRPr>
          </a:p>
        </p:txBody>
      </p:sp>
      <p:sp>
        <p:nvSpPr>
          <p:cNvPr id="44" name="num1"/>
          <p:cNvSpPr/>
          <p:nvPr/>
        </p:nvSpPr>
        <p:spPr bwMode="auto">
          <a:xfrm>
            <a:off x="575583" y="16002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1</a:t>
            </a:r>
            <a:endParaRPr lang="en-US" dirty="0">
              <a:solidFill>
                <a:schemeClr val="bg1"/>
              </a:solidFill>
            </a:endParaRPr>
          </a:p>
        </p:txBody>
      </p:sp>
      <p:sp>
        <p:nvSpPr>
          <p:cNvPr id="46" name="num4"/>
          <p:cNvSpPr/>
          <p:nvPr/>
        </p:nvSpPr>
        <p:spPr bwMode="auto">
          <a:xfrm>
            <a:off x="6362700" y="4180112"/>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4</a:t>
            </a:r>
            <a:endParaRPr lang="en-US" dirty="0">
              <a:solidFill>
                <a:schemeClr val="bg1"/>
              </a:solidFill>
            </a:endParaRPr>
          </a:p>
        </p:txBody>
      </p:sp>
      <p:sp>
        <p:nvSpPr>
          <p:cNvPr id="47" name="num3"/>
          <p:cNvSpPr/>
          <p:nvPr/>
        </p:nvSpPr>
        <p:spPr bwMode="auto">
          <a:xfrm>
            <a:off x="6359579" y="5015818"/>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5</a:t>
            </a:r>
            <a:endParaRPr lang="en-US" dirty="0">
              <a:solidFill>
                <a:schemeClr val="bg1"/>
              </a:solidFill>
            </a:endParaRPr>
          </a:p>
        </p:txBody>
      </p:sp>
      <p:sp>
        <p:nvSpPr>
          <p:cNvPr id="48" name="num1"/>
          <p:cNvSpPr/>
          <p:nvPr/>
        </p:nvSpPr>
        <p:spPr bwMode="auto">
          <a:xfrm>
            <a:off x="6358578" y="3309256"/>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3</a:t>
            </a:r>
            <a:endParaRPr lang="en-US" dirty="0">
              <a:solidFill>
                <a:schemeClr val="bg1"/>
              </a:solidFill>
            </a:endParaRPr>
          </a:p>
        </p:txBody>
      </p:sp>
      <p:sp>
        <p:nvSpPr>
          <p:cNvPr id="33" name="TextBox 113"/>
          <p:cNvSpPr txBox="1">
            <a:spLocks noChangeArrowheads="1"/>
          </p:cNvSpPr>
          <p:nvPr/>
        </p:nvSpPr>
        <p:spPr bwMode="auto">
          <a:xfrm>
            <a:off x="4114800" y="2209800"/>
            <a:ext cx="1752600" cy="2308324"/>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chemeClr val="bg1"/>
                </a:solidFill>
              </a:rPr>
              <a:t>Billing instructions </a:t>
            </a:r>
            <a:r>
              <a:rPr lang="en-US" sz="1800" b="0" dirty="0" smtClean="0">
                <a:solidFill>
                  <a:schemeClr val="bg1"/>
                </a:solidFill>
              </a:rPr>
              <a:t>with </a:t>
            </a:r>
            <a:r>
              <a:rPr lang="en-US" sz="1800" b="0" dirty="0">
                <a:solidFill>
                  <a:schemeClr val="bg1"/>
                </a:solidFill>
              </a:rPr>
              <a:t>transaction </a:t>
            </a:r>
            <a:r>
              <a:rPr lang="en-US" sz="1800" b="0" dirty="0" smtClean="0">
                <a:solidFill>
                  <a:schemeClr val="bg1"/>
                </a:solidFill>
              </a:rPr>
              <a:t>amounts </a:t>
            </a:r>
            <a:br>
              <a:rPr lang="en-US" sz="1800" b="0" dirty="0" smtClean="0">
                <a:solidFill>
                  <a:schemeClr val="bg1"/>
                </a:solidFill>
              </a:rPr>
            </a:br>
            <a:r>
              <a:rPr lang="en-US" sz="1800" b="0" dirty="0" smtClean="0">
                <a:solidFill>
                  <a:schemeClr val="bg1"/>
                </a:solidFill>
              </a:rPr>
              <a:t>and/or </a:t>
            </a:r>
            <a:br>
              <a:rPr lang="en-US" sz="1800" b="0" dirty="0" smtClean="0">
                <a:solidFill>
                  <a:schemeClr val="bg1"/>
                </a:solidFill>
              </a:rPr>
            </a:br>
            <a:r>
              <a:rPr lang="en-US" sz="1800" b="0" dirty="0" smtClean="0">
                <a:solidFill>
                  <a:schemeClr val="bg1"/>
                </a:solidFill>
              </a:rPr>
              <a:t>changes </a:t>
            </a:r>
            <a:r>
              <a:rPr lang="en-US" sz="1800" b="0" dirty="0">
                <a:solidFill>
                  <a:schemeClr val="bg1"/>
                </a:solidFill>
              </a:rPr>
              <a:t>to policy period</a:t>
            </a:r>
          </a:p>
        </p:txBody>
      </p:sp>
      <p:sp>
        <p:nvSpPr>
          <p:cNvPr id="11" name="Right Arrow 10"/>
          <p:cNvSpPr/>
          <p:nvPr/>
        </p:nvSpPr>
        <p:spPr bwMode="auto">
          <a:xfrm>
            <a:off x="3642360" y="256222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ight Arrow 30"/>
          <p:cNvSpPr/>
          <p:nvPr/>
        </p:nvSpPr>
        <p:spPr bwMode="auto">
          <a:xfrm>
            <a:off x="5829300" y="34290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23" name="Picture 2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grpSp>
        <p:nvGrpSpPr>
          <p:cNvPr id="24" name="Group 106"/>
          <p:cNvGrpSpPr>
            <a:grpSpLocks/>
          </p:cNvGrpSpPr>
          <p:nvPr/>
        </p:nvGrpSpPr>
        <p:grpSpPr bwMode="auto">
          <a:xfrm rot="1637485">
            <a:off x="5301536" y="1923112"/>
            <a:ext cx="717550" cy="542925"/>
            <a:chOff x="3586" y="978"/>
            <a:chExt cx="452" cy="342"/>
          </a:xfrm>
          <a:effectLst>
            <a:outerShdw blurRad="50800" dist="38100" dir="2700000" algn="tl" rotWithShape="0">
              <a:prstClr val="black">
                <a:alpha val="40000"/>
              </a:prstClr>
            </a:outerShdw>
          </a:effectLst>
        </p:grpSpPr>
        <p:sp>
          <p:nvSpPr>
            <p:cNvPr id="25" name="Freeform 50"/>
            <p:cNvSpPr>
              <a:spLocks/>
            </p:cNvSpPr>
            <p:nvPr/>
          </p:nvSpPr>
          <p:spPr bwMode="auto">
            <a:xfrm rot="-1165455">
              <a:off x="3693" y="978"/>
              <a:ext cx="345" cy="342"/>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26" name="Freeform 51"/>
            <p:cNvSpPr>
              <a:spLocks/>
            </p:cNvSpPr>
            <p:nvPr/>
          </p:nvSpPr>
          <p:spPr bwMode="auto">
            <a:xfrm rot="-1165455">
              <a:off x="3586" y="985"/>
              <a:ext cx="128" cy="123"/>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 name="Oval 52"/>
            <p:cNvSpPr>
              <a:spLocks noChangeArrowheads="1"/>
            </p:cNvSpPr>
            <p:nvPr/>
          </p:nvSpPr>
          <p:spPr bwMode="auto">
            <a:xfrm rot="-1165455">
              <a:off x="3694" y="1057"/>
              <a:ext cx="52" cy="5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28" name="Picture 5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3865455">
              <a:off x="3789" y="1033"/>
              <a:ext cx="1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261757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cross-application integration points between PolicyCenter and BillingCenter</a:t>
            </a:r>
          </a:p>
          <a:p>
            <a:pPr lvl="1"/>
            <a:r>
              <a:rPr lang="en-US" dirty="0"/>
              <a:t>Enable account and producer management</a:t>
            </a:r>
          </a:p>
          <a:p>
            <a:pPr lvl="1"/>
            <a:r>
              <a:rPr lang="en-US" dirty="0"/>
              <a:t>Enable policy transaction processing</a:t>
            </a:r>
          </a:p>
          <a:p>
            <a:pPr lvl="1"/>
            <a:r>
              <a:rPr lang="en-US" dirty="0"/>
              <a:t>Enable delinquency</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85800" y="1371600"/>
            <a:ext cx="3705225" cy="2181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4" name="Right Arrow 13"/>
          <p:cNvSpPr/>
          <p:nvPr/>
        </p:nvSpPr>
        <p:spPr bwMode="auto">
          <a:xfrm>
            <a:off x="914400" y="925029"/>
            <a:ext cx="281940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146"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733800" y="1115309"/>
            <a:ext cx="6449932" cy="4665483"/>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5" name="Title 4"/>
          <p:cNvSpPr>
            <a:spLocks noGrp="1"/>
          </p:cNvSpPr>
          <p:nvPr>
            <p:ph type="title"/>
          </p:nvPr>
        </p:nvSpPr>
        <p:spPr/>
        <p:txBody>
          <a:bodyPr/>
          <a:lstStyle/>
          <a:p>
            <a:r>
              <a:rPr lang="en-US" smtClean="0"/>
              <a:t>Sending billing instructions</a:t>
            </a:r>
            <a:endParaRPr lang="en-US" dirty="0"/>
          </a:p>
        </p:txBody>
      </p:sp>
      <p:sp>
        <p:nvSpPr>
          <p:cNvPr id="6" name="Content Placeholder 5"/>
          <p:cNvSpPr>
            <a:spLocks noGrp="1"/>
          </p:cNvSpPr>
          <p:nvPr>
            <p:ph idx="1"/>
          </p:nvPr>
        </p:nvSpPr>
        <p:spPr>
          <a:xfrm>
            <a:off x="519113" y="3810000"/>
            <a:ext cx="8318500" cy="2590800"/>
          </a:xfrm>
        </p:spPr>
        <p:txBody>
          <a:bodyPr/>
          <a:lstStyle/>
          <a:p>
            <a:r>
              <a:rPr lang="en-US" dirty="0"/>
              <a:t>When a transaction </a:t>
            </a:r>
            <a:r>
              <a:rPr lang="en-US" dirty="0" smtClean="0"/>
              <a:t/>
            </a:r>
            <a:br>
              <a:rPr lang="en-US" dirty="0" smtClean="0"/>
            </a:br>
            <a:r>
              <a:rPr lang="en-US" dirty="0" smtClean="0"/>
              <a:t>with </a:t>
            </a:r>
            <a:r>
              <a:rPr lang="en-US" dirty="0"/>
              <a:t>billing </a:t>
            </a:r>
            <a:r>
              <a:rPr lang="en-US" dirty="0" smtClean="0"/>
              <a:t>implications </a:t>
            </a:r>
            <a:br>
              <a:rPr lang="en-US" dirty="0" smtClean="0"/>
            </a:br>
            <a:r>
              <a:rPr lang="en-US" dirty="0" smtClean="0"/>
              <a:t>is </a:t>
            </a:r>
            <a:r>
              <a:rPr lang="en-US" dirty="0"/>
              <a:t>bound, PolicyCenter </a:t>
            </a:r>
            <a:r>
              <a:rPr lang="en-US" dirty="0" smtClean="0"/>
              <a:t/>
            </a:r>
            <a:br>
              <a:rPr lang="en-US" dirty="0" smtClean="0"/>
            </a:br>
            <a:r>
              <a:rPr lang="en-US" dirty="0" smtClean="0"/>
              <a:t>sends </a:t>
            </a:r>
            <a:r>
              <a:rPr lang="en-US" dirty="0"/>
              <a:t>a message </a:t>
            </a:r>
            <a:r>
              <a:rPr lang="en-US" dirty="0" smtClean="0"/>
              <a:t/>
            </a:r>
            <a:br>
              <a:rPr lang="en-US" dirty="0" smtClean="0"/>
            </a:br>
            <a:r>
              <a:rPr lang="en-US" dirty="0" smtClean="0"/>
              <a:t>to BillingCenter that </a:t>
            </a:r>
            <a:br>
              <a:rPr lang="en-US" dirty="0" smtClean="0"/>
            </a:br>
            <a:r>
              <a:rPr lang="en-US" dirty="0" smtClean="0"/>
              <a:t>results </a:t>
            </a:r>
            <a:r>
              <a:rPr lang="en-US" dirty="0"/>
              <a:t>in a </a:t>
            </a:r>
            <a:r>
              <a:rPr lang="en-US" dirty="0" smtClean="0"/>
              <a:t/>
            </a:r>
            <a:br>
              <a:rPr lang="en-US" dirty="0" smtClean="0"/>
            </a:br>
            <a:r>
              <a:rPr lang="en-US" dirty="0" smtClean="0"/>
              <a:t>billing instruction </a:t>
            </a:r>
            <a:br>
              <a:rPr lang="en-US" dirty="0" smtClean="0"/>
            </a:br>
            <a:endParaRPr lang="en-US" dirty="0"/>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2204" y="89220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069" y="888882"/>
            <a:ext cx="565862" cy="548640"/>
          </a:xfrm>
          <a:prstGeom prst="rect">
            <a:avLst/>
          </a:prstGeom>
          <a:effectLst>
            <a:outerShdw blurRad="50800" dist="38100" dir="2700000" algn="tl" rotWithShape="0">
              <a:prstClr val="black">
                <a:alpha val="40000"/>
              </a:prstClr>
            </a:outerShdw>
          </a:effectLst>
        </p:spPr>
      </p:pic>
      <p:sp>
        <p:nvSpPr>
          <p:cNvPr id="13" name="Text Box 54"/>
          <p:cNvSpPr txBox="1">
            <a:spLocks noChangeArrowheads="1"/>
          </p:cNvSpPr>
          <p:nvPr/>
        </p:nvSpPr>
        <p:spPr bwMode="auto">
          <a:xfrm>
            <a:off x="1117342" y="801918"/>
            <a:ext cx="18187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Billing instruction</a:t>
            </a:r>
          </a:p>
        </p:txBody>
      </p:sp>
      <p:grpSp>
        <p:nvGrpSpPr>
          <p:cNvPr id="17" name="Group 106"/>
          <p:cNvGrpSpPr>
            <a:grpSpLocks/>
          </p:cNvGrpSpPr>
          <p:nvPr/>
        </p:nvGrpSpPr>
        <p:grpSpPr bwMode="auto">
          <a:xfrm rot="1637485">
            <a:off x="2789737" y="925898"/>
            <a:ext cx="717550" cy="542925"/>
            <a:chOff x="3586" y="978"/>
            <a:chExt cx="452" cy="342"/>
          </a:xfrm>
          <a:effectLst>
            <a:outerShdw blurRad="50800" dist="38100" dir="2700000" algn="tl" rotWithShape="0">
              <a:prstClr val="black">
                <a:alpha val="40000"/>
              </a:prstClr>
            </a:outerShdw>
          </a:effectLst>
        </p:grpSpPr>
        <p:sp>
          <p:nvSpPr>
            <p:cNvPr id="18" name="Freeform 50"/>
            <p:cNvSpPr>
              <a:spLocks/>
            </p:cNvSpPr>
            <p:nvPr/>
          </p:nvSpPr>
          <p:spPr bwMode="auto">
            <a:xfrm rot="-1165455">
              <a:off x="3693" y="978"/>
              <a:ext cx="345" cy="342"/>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19" name="Freeform 51"/>
            <p:cNvSpPr>
              <a:spLocks/>
            </p:cNvSpPr>
            <p:nvPr/>
          </p:nvSpPr>
          <p:spPr bwMode="auto">
            <a:xfrm rot="-1165455">
              <a:off x="3586" y="985"/>
              <a:ext cx="128" cy="123"/>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 name="Oval 52"/>
            <p:cNvSpPr>
              <a:spLocks noChangeArrowheads="1"/>
            </p:cNvSpPr>
            <p:nvPr/>
          </p:nvSpPr>
          <p:spPr bwMode="auto">
            <a:xfrm rot="-1165455">
              <a:off x="3694" y="1057"/>
              <a:ext cx="52" cy="5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21" name="Picture 53" descr="BS01887_"/>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3865455">
              <a:off x="3789" y="1033"/>
              <a:ext cx="1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5113329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How do account, producer, and billing</a:t>
            </a:r>
            <a:endParaRPr lang="en-US" dirty="0"/>
          </a:p>
        </p:txBody>
      </p:sp>
      <p:sp>
        <p:nvSpPr>
          <p:cNvPr id="5" name="Rounded Rectangle 4"/>
          <p:cNvSpPr/>
          <p:nvPr/>
        </p:nvSpPr>
        <p:spPr bwMode="auto">
          <a:xfrm>
            <a:off x="6324600" y="1371600"/>
            <a:ext cx="2560320" cy="5105400"/>
          </a:xfrm>
          <a:prstGeom prst="roundRect">
            <a:avLst>
              <a:gd name="adj" fmla="val 5270"/>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729685" y="4267200"/>
            <a:ext cx="1050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Billing</a:t>
            </a:r>
            <a:br>
              <a:rPr lang="en-US" sz="1600">
                <a:solidFill>
                  <a:schemeClr val="bg1"/>
                </a:solidFill>
                <a:latin typeface="+mn-lt"/>
              </a:rPr>
            </a:br>
            <a:r>
              <a:rPr lang="en-US" sz="1600">
                <a:solidFill>
                  <a:schemeClr val="bg1"/>
                </a:solidFill>
                <a:latin typeface="+mn-lt"/>
              </a:rPr>
              <a:t>API</a:t>
            </a:r>
          </a:p>
        </p:txBody>
      </p:sp>
      <p:sp>
        <p:nvSpPr>
          <p:cNvPr id="29" name="TextBox 84"/>
          <p:cNvSpPr txBox="1">
            <a:spLocks noChangeArrowheads="1"/>
          </p:cNvSpPr>
          <p:nvPr/>
        </p:nvSpPr>
        <p:spPr bwMode="auto">
          <a:xfrm>
            <a:off x="615173" y="4267200"/>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30" name="TextBox 85"/>
          <p:cNvSpPr txBox="1">
            <a:spLocks noChangeArrowheads="1"/>
          </p:cNvSpPr>
          <p:nvPr/>
        </p:nvSpPr>
        <p:spPr bwMode="auto">
          <a:xfrm>
            <a:off x="2110907" y="4267200"/>
            <a:ext cx="18764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31" name="TextBox 86"/>
          <p:cNvSpPr txBox="1">
            <a:spLocks noChangeArrowheads="1"/>
          </p:cNvSpPr>
          <p:nvPr/>
        </p:nvSpPr>
        <p:spPr bwMode="auto">
          <a:xfrm>
            <a:off x="4191000" y="4267200"/>
            <a:ext cx="12461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API</a:t>
            </a:r>
          </a:p>
        </p:txBody>
      </p:sp>
      <p:sp>
        <p:nvSpPr>
          <p:cNvPr id="32" name="TextBox 84"/>
          <p:cNvSpPr txBox="1">
            <a:spLocks noChangeArrowheads="1"/>
          </p:cNvSpPr>
          <p:nvPr/>
        </p:nvSpPr>
        <p:spPr bwMode="auto">
          <a:xfrm>
            <a:off x="533400" y="1606127"/>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Policy transaction issued</a:t>
            </a: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32"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instruction processing </a:t>
            </a:r>
            <a:r>
              <a:rPr lang="en-US" dirty="0"/>
              <a:t>work?</a:t>
            </a:r>
          </a:p>
        </p:txBody>
      </p:sp>
    </p:spTree>
    <p:extLst>
      <p:ext uri="{BB962C8B-B14F-4D97-AF65-F5344CB8AC3E}">
        <p14:creationId xmlns:p14="http://schemas.microsoft.com/office/powerpoint/2010/main" val="426983373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enable account, producer,  and</a:t>
            </a:r>
            <a:endParaRPr lang="en-US" dirty="0"/>
          </a:p>
        </p:txBody>
      </p:sp>
      <p:sp>
        <p:nvSpPr>
          <p:cNvPr id="5" name="Subtitle 4"/>
          <p:cNvSpPr>
            <a:spLocks noGrp="1"/>
          </p:cNvSpPr>
          <p:nvPr>
            <p:ph type="subTitle" idx="10"/>
          </p:nvPr>
        </p:nvSpPr>
        <p:spPr/>
        <p:txBody>
          <a:bodyPr/>
          <a:lstStyle/>
          <a:p>
            <a:r>
              <a:rPr lang="en-US" dirty="0" smtClean="0"/>
              <a:t>        BillingCenter</a:t>
            </a:r>
            <a:endParaRPr lang="en-US" dirty="0"/>
          </a:p>
        </p:txBody>
      </p:sp>
      <p:sp>
        <p:nvSpPr>
          <p:cNvPr id="12" name="Text Placeholder 11"/>
          <p:cNvSpPr>
            <a:spLocks noGrp="1"/>
          </p:cNvSpPr>
          <p:nvPr>
            <p:ph type="body" sz="quarter" idx="11"/>
          </p:nvPr>
        </p:nvSpPr>
        <p:spPr/>
        <p:txBody>
          <a:bodyPr/>
          <a:lstStyle/>
          <a:p>
            <a:r>
              <a:rPr lang="en-US" dirty="0" smtClean="0"/>
              <a:t>        PolicyCenter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Open </a:t>
            </a:r>
            <a:r>
              <a:rPr lang="en-US" dirty="0" err="1" smtClean="0"/>
              <a:t>IBillingSystemPlugin</a:t>
            </a:r>
            <a:endParaRPr lang="en-US" dirty="0" smtClean="0"/>
          </a:p>
          <a:p>
            <a:pPr marL="457200" indent="-457200">
              <a:buFont typeface="+mj-lt"/>
              <a:buAutoNum type="arabicPeriod" startAt="2"/>
            </a:pPr>
            <a:r>
              <a:rPr lang="en-US" dirty="0" smtClean="0"/>
              <a:t>Change the Gosu class</a:t>
            </a:r>
          </a:p>
          <a:p>
            <a:pPr marL="457200" indent="-457200">
              <a:buFont typeface="+mj-lt"/>
              <a:buAutoNum type="arabicPeriod" startAt="2"/>
            </a:pPr>
            <a:r>
              <a:rPr lang="en-US" dirty="0" smtClean="0"/>
              <a:t>Edit the plugin configuration</a:t>
            </a:r>
          </a:p>
          <a:p>
            <a:pPr marL="457200" indent="-457200">
              <a:buFont typeface="+mj-lt"/>
              <a:buAutoNum type="arabicPeriod" startAt="2"/>
            </a:pPr>
            <a:r>
              <a:rPr lang="en-US" dirty="0"/>
              <a:t>Edit suite-config.xml</a:t>
            </a:r>
          </a:p>
          <a:p>
            <a:pPr marL="457200" indent="-457200">
              <a:buFont typeface="+mj-lt"/>
              <a:buAutoNum type="arabicPeriod" startAt="2"/>
            </a:pPr>
            <a:r>
              <a:rPr lang="en-US" dirty="0" smtClean="0"/>
              <a:t>Refresh the Web </a:t>
            </a:r>
            <a:r>
              <a:rPr lang="en-US" dirty="0"/>
              <a:t>Service collection </a:t>
            </a:r>
            <a:r>
              <a:rPr lang="en-US" dirty="0" smtClean="0"/>
              <a:t>WSDL</a:t>
            </a:r>
          </a:p>
          <a:p>
            <a:pPr marL="457200" indent="-457200">
              <a:buFont typeface="+mj-lt"/>
              <a:buAutoNum type="arabicPeriod" startAt="2"/>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BillingCenter</a:t>
            </a:r>
            <a:br>
              <a:rPr lang="en-US" dirty="0" smtClean="0"/>
            </a:br>
            <a:endParaRPr lang="en-US" dirty="0" smtClean="0"/>
          </a:p>
          <a:p>
            <a:pPr marL="457200" indent="-457200">
              <a:buFont typeface="+mj-lt"/>
              <a:buAutoNum type="arabicPeriod"/>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pic>
        <p:nvPicPr>
          <p:cNvPr id="10"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023" y="889000"/>
            <a:ext cx="565862" cy="548640"/>
          </a:xfrm>
          <a:prstGeom prst="rect">
            <a:avLst/>
          </a:prstGeom>
          <a:effectLst>
            <a:outerShdw blurRad="50800" dist="38100" dir="2700000" algn="tl" rotWithShape="0">
              <a:prstClr val="black">
                <a:alpha val="40000"/>
              </a:prstClr>
            </a:outerShdw>
          </a:effectLst>
        </p:spPr>
      </p:pic>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350" y="889000"/>
            <a:ext cx="565485" cy="548640"/>
          </a:xfrm>
          <a:prstGeom prst="rect">
            <a:avLst/>
          </a:prstGeom>
          <a:effectLst>
            <a:outerShdw blurRad="50800" dist="38100" dir="2700000" algn="tl" rotWithShape="0">
              <a:prstClr val="black">
                <a:alpha val="40000"/>
              </a:prstClr>
            </a:outerShdw>
          </a:effectLst>
        </p:spPr>
      </p:pic>
      <p:sp>
        <p:nvSpPr>
          <p:cNvPr id="1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billing instruction processing</a:t>
            </a:r>
            <a:endParaRPr lang="en-US" dirty="0"/>
          </a:p>
        </p:txBody>
      </p:sp>
    </p:spTree>
    <p:extLst>
      <p:ext uri="{BB962C8B-B14F-4D97-AF65-F5344CB8AC3E}">
        <p14:creationId xmlns:p14="http://schemas.microsoft.com/office/powerpoint/2010/main" val="18459521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Logo B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Start BillingCenter</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gwbc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BillingCenter </a:t>
            </a:r>
          </a:p>
          <a:p>
            <a:r>
              <a:rPr lang="en-US" dirty="0" err="1" smtClean="0"/>
              <a:t>BillingAPI</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Guidewire\BillingCenter\bin&gt;gwbc </a:t>
            </a: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p>
          <a:p>
            <a:pPr>
              <a:spcBef>
                <a:spcPct val="50000"/>
              </a:spcBef>
              <a:spcAft>
                <a:spcPct val="30000"/>
              </a:spcAft>
              <a:buClr>
                <a:schemeClr val="tx1"/>
              </a:buClr>
            </a:pP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com.guidewire.commons.jetty.GWServerJettyServerMain</a:t>
            </a:r>
            <a:endParaRPr lang="en-US" sz="1600" dirty="0" smtClean="0">
              <a:solidFill>
                <a:schemeClr val="bg1"/>
              </a:solidFill>
              <a:latin typeface="Lucida Console" pitchFamily="49" charset="0"/>
            </a:endParaRPr>
          </a:p>
          <a:p>
            <a:pPr>
              <a:spcBef>
                <a:spcPct val="50000"/>
              </a:spcBef>
              <a:spcAft>
                <a:spcPct val="30000"/>
              </a:spcAft>
              <a:buClr>
                <a:schemeClr val="tx1"/>
              </a:buClr>
            </a:pPr>
            <a:r>
              <a:rPr lang="en-US" sz="1600" dirty="0" smtClean="0">
                <a:solidFill>
                  <a:schemeClr val="bg1"/>
                </a:solidFill>
                <a:latin typeface="Lucida Console" pitchFamily="49" charset="0"/>
              </a:rPr>
              <a:t>…</a:t>
            </a:r>
          </a:p>
          <a:p>
            <a:pPr>
              <a:spcBef>
                <a:spcPct val="50000"/>
              </a:spcBef>
              <a:spcAft>
                <a:spcPct val="30000"/>
              </a:spcAft>
              <a:buClr>
                <a:schemeClr val="tx1"/>
              </a:buClr>
            </a:pPr>
            <a:r>
              <a:rPr lang="en-US" sz="1600" dirty="0" smtClean="0">
                <a:solidFill>
                  <a:schemeClr val="bg1"/>
                </a:solidFill>
                <a:latin typeface="Lucida Console" pitchFamily="49" charset="0"/>
              </a:rPr>
              <a:t>[JAVA] machine   2014-10-10  INFO </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BillingCenter </a:t>
            </a:r>
            <a:r>
              <a:rPr lang="en-US" sz="1600" dirty="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spTree>
    <p:extLst>
      <p:ext uri="{BB962C8B-B14F-4D97-AF65-F5344CB8AC3E}">
        <p14:creationId xmlns:p14="http://schemas.microsoft.com/office/powerpoint/2010/main" val="40331896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sluersen\AppData\Local\Temp\SNAGHTML6320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a:t>Open </a:t>
            </a:r>
            <a:r>
              <a:rPr lang="en-US" dirty="0" err="1"/>
              <a:t>IBillingSystemPlugin</a:t>
            </a:r>
            <a:r>
              <a:rPr lang="en-US" dirty="0"/>
              <a:t> </a:t>
            </a:r>
          </a:p>
        </p:txBody>
      </p:sp>
      <p:sp>
        <p:nvSpPr>
          <p:cNvPr id="3" name="Content Placeholder 2"/>
          <p:cNvSpPr>
            <a:spLocks noGrp="1"/>
          </p:cNvSpPr>
          <p:nvPr>
            <p:ph sz="half" idx="2"/>
          </p:nvPr>
        </p:nvSpPr>
        <p:spPr>
          <a:xfrm>
            <a:off x="4008664" y="914401"/>
            <a:ext cx="5059136" cy="5475289"/>
          </a:xfrm>
        </p:spPr>
        <p:txBody>
          <a:bodyPr/>
          <a:lstStyle/>
          <a:p>
            <a:r>
              <a:rPr lang="en-US" dirty="0"/>
              <a:t>In Guidewire Studio for  PolicyCenter</a:t>
            </a:r>
            <a:r>
              <a:rPr lang="en-US" dirty="0" smtClean="0"/>
              <a:t>, open</a:t>
            </a:r>
            <a:br>
              <a:rPr lang="en-US" dirty="0" smtClean="0"/>
            </a:br>
            <a:r>
              <a:rPr lang="en-US" dirty="0" err="1" smtClean="0"/>
              <a:t>IBillingSystemPlugin.gwp</a:t>
            </a:r>
            <a:endParaRPr lang="en-US" dirty="0" smtClean="0"/>
          </a:p>
          <a:p>
            <a:pPr marL="0" indent="0">
              <a:buNone/>
            </a:pPr>
            <a:endParaRPr lang="en-US"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2728995" cy="25033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2678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C:\Users\sluersen\AppData\Local\Temp\SNAGHTML6035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pic>
        <p:nvPicPr>
          <p:cNvPr id="14" name="pic DLG" descr="C:\Users\sluersen\AppData\Local\Temp\SNAGHTMLbe1526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550" y="2126796"/>
            <a:ext cx="4175860" cy="19880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BCBillingSystemPlugin</a:t>
            </a:r>
            <a:r>
              <a:rPr lang="en-US" dirty="0" smtClean="0"/>
              <a:t> (</a:t>
            </a:r>
            <a:r>
              <a:rPr lang="en-US" dirty="0"/>
              <a:t>bc800</a:t>
            </a:r>
            <a:r>
              <a:rPr lang="en-US" dirty="0" smtClean="0"/>
              <a:t>)</a:t>
            </a:r>
          </a:p>
          <a:p>
            <a:pPr marL="857250" lvl="1" indent="-457200">
              <a:buFont typeface="+mj-lt"/>
              <a:buAutoNum type="arabicPeriod"/>
            </a:pPr>
            <a:endParaRPr lang="en-US" dirty="0"/>
          </a:p>
          <a:p>
            <a:pPr marL="0" indent="0">
              <a:buNone/>
            </a:pPr>
            <a:endParaRPr lang="en-US" dirty="0"/>
          </a:p>
        </p:txBody>
      </p:sp>
      <p:sp>
        <p:nvSpPr>
          <p:cNvPr id="10" name="num2"/>
          <p:cNvSpPr/>
          <p:nvPr/>
        </p:nvSpPr>
        <p:spPr bwMode="auto">
          <a:xfrm>
            <a:off x="7848600" y="366372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11" name="num1"/>
          <p:cNvSpPr/>
          <p:nvPr/>
        </p:nvSpPr>
        <p:spPr bwMode="auto">
          <a:xfrm>
            <a:off x="7772400"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5293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Users\sluersen\AppData\Local\Temp\SNAGHTML6035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pPr marL="0" indent="0">
              <a:buNone/>
            </a:pPr>
            <a:endParaRPr lang="en-US" dirty="0"/>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54533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349846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7868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447800"/>
            <a:ext cx="7810143" cy="1863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dirty="0" smtClean="0"/>
              <a:t>Edit </a:t>
            </a:r>
            <a:r>
              <a:rPr lang="en-US" dirty="0"/>
              <a:t>suite-config.xml</a:t>
            </a:r>
            <a:br>
              <a:rPr lang="en-US" dirty="0"/>
            </a:br>
            <a:endParaRPr lang="en-US" dirty="0"/>
          </a:p>
        </p:txBody>
      </p:sp>
      <p:sp>
        <p:nvSpPr>
          <p:cNvPr id="15" name="Text Placeholder 14"/>
          <p:cNvSpPr>
            <a:spLocks noGrp="1"/>
          </p:cNvSpPr>
          <p:nvPr>
            <p:ph idx="1"/>
          </p:nvPr>
        </p:nvSpPr>
        <p:spPr/>
        <p:txBody>
          <a:bodyPr/>
          <a:lstStyle/>
          <a:p>
            <a:r>
              <a:rPr lang="en-US" dirty="0" smtClean="0"/>
              <a:t>Specify the URL for BillingCenter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20" name="Rounded Rectangle 19"/>
          <p:cNvSpPr/>
          <p:nvPr/>
        </p:nvSpPr>
        <p:spPr bwMode="auto">
          <a:xfrm>
            <a:off x="1583907" y="2739977"/>
            <a:ext cx="5274704" cy="30642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39548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luersen\AppData\Local\Temp\SNAGHTML7f7c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7" y="2819400"/>
            <a:ext cx="8018252" cy="3581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Refresh web service collection WSDL</a:t>
            </a:r>
            <a:endParaRPr lang="en-US" dirty="0"/>
          </a:p>
        </p:txBody>
      </p:sp>
      <p:sp>
        <p:nvSpPr>
          <p:cNvPr id="3" name="Content Placeholder 2"/>
          <p:cNvSpPr>
            <a:spLocks noGrp="1"/>
          </p:cNvSpPr>
          <p:nvPr>
            <p:ph idx="1"/>
          </p:nvPr>
        </p:nvSpPr>
        <p:spPr/>
        <p:txBody>
          <a:bodyPr/>
          <a:lstStyle/>
          <a:p>
            <a:r>
              <a:rPr lang="en-US" dirty="0" smtClean="0"/>
              <a:t>Open the </a:t>
            </a:r>
            <a:r>
              <a:rPr lang="en-US" dirty="0"/>
              <a:t>b</a:t>
            </a:r>
            <a:r>
              <a:rPr lang="en-US" dirty="0" smtClean="0"/>
              <a:t>c800.wsc collection in Studio</a:t>
            </a:r>
            <a:endParaRPr lang="en-US" dirty="0"/>
          </a:p>
          <a:p>
            <a:pPr lvl="1"/>
            <a:r>
              <a:rPr lang="en-US" b="1" dirty="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bc</a:t>
            </a:r>
            <a:r>
              <a:rPr lang="en-US" b="1" dirty="0" smtClean="0">
                <a:latin typeface="Courier New" pitchFamily="49" charset="0"/>
                <a:cs typeface="Courier New" pitchFamily="49" charset="0"/>
              </a:rPr>
              <a:t>\bc800.wsc</a:t>
            </a:r>
            <a:endParaRPr lang="en-US" b="1" dirty="0">
              <a:latin typeface="Courier New" pitchFamily="49" charset="0"/>
              <a:cs typeface="Courier New" pitchFamily="49" charset="0"/>
            </a:endParaRPr>
          </a:p>
          <a:p>
            <a:r>
              <a:rPr lang="en-US" dirty="0" smtClean="0">
                <a:cs typeface="Courier New" pitchFamily="49" charset="0"/>
              </a:rPr>
              <a:t>To refresh the web service collection WSDL, click Fetch Updates</a:t>
            </a:r>
            <a:endParaRPr lang="en-US" dirty="0">
              <a:cs typeface="Courier New" pitchFamily="49" charset="0"/>
            </a:endParaRPr>
          </a:p>
        </p:txBody>
      </p:sp>
      <p:cxnSp>
        <p:nvCxnSpPr>
          <p:cNvPr id="8" name="Straight Arrow Connector 7"/>
          <p:cNvCxnSpPr/>
          <p:nvPr/>
        </p:nvCxnSpPr>
        <p:spPr bwMode="auto">
          <a:xfrm flipH="1">
            <a:off x="4953000" y="42672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11"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30838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7</a:t>
            </a:r>
            <a:endParaRPr lang="en-US" dirty="0"/>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67242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PC/BC integration</a:t>
            </a:r>
          </a:p>
          <a:p>
            <a:r>
              <a:rPr lang="en-US" dirty="0"/>
              <a:t>Account and producer processing</a:t>
            </a:r>
          </a:p>
          <a:p>
            <a:r>
              <a:rPr lang="en-US" dirty="0"/>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t>Billing instructions</a:t>
            </a:r>
          </a:p>
          <a:p>
            <a:r>
              <a:rPr lang="en-US" dirty="0">
                <a:solidFill>
                  <a:schemeClr val="bg1"/>
                </a:solidFill>
              </a:rPr>
              <a:t>Billing status</a:t>
            </a:r>
          </a:p>
          <a:p>
            <a:r>
              <a:rPr lang="en-US" dirty="0"/>
              <a:t>Late payment cancellation</a:t>
            </a:r>
          </a:p>
          <a:p>
            <a:endParaRPr lang="en-US" dirty="0"/>
          </a:p>
        </p:txBody>
      </p:sp>
    </p:spTree>
    <p:extLst>
      <p:ext uri="{BB962C8B-B14F-4D97-AF65-F5344CB8AC3E}">
        <p14:creationId xmlns:p14="http://schemas.microsoft.com/office/powerpoint/2010/main" val="93907271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18872"/>
            <a:ext cx="8802624" cy="742951"/>
          </a:xfrm>
        </p:spPr>
        <p:txBody>
          <a:bodyPr/>
          <a:lstStyle/>
          <a:p>
            <a:r>
              <a:rPr lang="en-US" dirty="0"/>
              <a:t>PolicyCenter has internal and external users</a:t>
            </a:r>
          </a:p>
        </p:txBody>
      </p:sp>
      <p:sp>
        <p:nvSpPr>
          <p:cNvPr id="6" name="Subtitle 5"/>
          <p:cNvSpPr>
            <a:spLocks noGrp="1"/>
          </p:cNvSpPr>
          <p:nvPr>
            <p:ph type="subTitle" idx="10"/>
          </p:nvPr>
        </p:nvSpPr>
        <p:spPr/>
        <p:txBody>
          <a:bodyPr/>
          <a:lstStyle/>
          <a:p>
            <a:r>
              <a:rPr lang="en-US"/>
              <a:t>External user</a:t>
            </a:r>
          </a:p>
          <a:p>
            <a:endParaRPr lang="en-US"/>
          </a:p>
        </p:txBody>
      </p:sp>
      <p:sp>
        <p:nvSpPr>
          <p:cNvPr id="7" name="Text Placeholder 6"/>
          <p:cNvSpPr>
            <a:spLocks noGrp="1"/>
          </p:cNvSpPr>
          <p:nvPr>
            <p:ph type="body" sz="quarter" idx="11"/>
          </p:nvPr>
        </p:nvSpPr>
        <p:spPr/>
        <p:txBody>
          <a:bodyPr/>
          <a:lstStyle/>
          <a:p>
            <a:r>
              <a:rPr lang="en-US"/>
              <a:t>Internal user</a:t>
            </a:r>
          </a:p>
          <a:p>
            <a:endParaRPr lang="en-US"/>
          </a:p>
        </p:txBody>
      </p:sp>
      <p:sp>
        <p:nvSpPr>
          <p:cNvPr id="5" name="Content Placeholder 4"/>
          <p:cNvSpPr>
            <a:spLocks noGrp="1"/>
          </p:cNvSpPr>
          <p:nvPr>
            <p:ph sz="half" idx="2"/>
          </p:nvPr>
        </p:nvSpPr>
        <p:spPr/>
        <p:txBody>
          <a:bodyPr/>
          <a:lstStyle/>
          <a:p>
            <a:r>
              <a:rPr lang="en-US" dirty="0"/>
              <a:t>Works </a:t>
            </a:r>
            <a:r>
              <a:rPr lang="en-US" dirty="0" smtClean="0"/>
              <a:t>for carrier</a:t>
            </a:r>
            <a:endParaRPr lang="en-US" dirty="0"/>
          </a:p>
          <a:p>
            <a:r>
              <a:rPr lang="en-US" dirty="0"/>
              <a:t>Probably has access to BillingCenter</a:t>
            </a:r>
          </a:p>
          <a:p>
            <a:r>
              <a:rPr lang="en-US" dirty="0"/>
              <a:t>Gets basic </a:t>
            </a:r>
            <a:r>
              <a:rPr lang="en-US" dirty="0" smtClean="0"/>
              <a:t>information </a:t>
            </a:r>
            <a:br>
              <a:rPr lang="en-US" dirty="0" smtClean="0"/>
            </a:br>
            <a:r>
              <a:rPr lang="en-US" dirty="0" smtClean="0"/>
              <a:t>from </a:t>
            </a:r>
            <a:r>
              <a:rPr lang="en-US" dirty="0"/>
              <a:t>PolicyCenter</a:t>
            </a:r>
          </a:p>
          <a:p>
            <a:r>
              <a:rPr lang="en-US" dirty="0" smtClean="0"/>
              <a:t>When necessary, uses BillingCenter to view</a:t>
            </a:r>
            <a:br>
              <a:rPr lang="en-US" dirty="0" smtClean="0"/>
            </a:br>
            <a:r>
              <a:rPr lang="en-US" dirty="0" smtClean="0"/>
              <a:t>billing details</a:t>
            </a:r>
            <a:endParaRPr lang="en-US" dirty="0"/>
          </a:p>
        </p:txBody>
      </p:sp>
      <p:sp>
        <p:nvSpPr>
          <p:cNvPr id="2" name="Content Placeholder 1"/>
          <p:cNvSpPr>
            <a:spLocks noGrp="1"/>
          </p:cNvSpPr>
          <p:nvPr>
            <p:ph sz="half" idx="1"/>
          </p:nvPr>
        </p:nvSpPr>
        <p:spPr/>
        <p:txBody>
          <a:bodyPr/>
          <a:lstStyle/>
          <a:p>
            <a:r>
              <a:rPr lang="en-US" dirty="0" smtClean="0"/>
              <a:t>Independent agent </a:t>
            </a:r>
            <a:r>
              <a:rPr lang="en-US" dirty="0"/>
              <a:t>that does not </a:t>
            </a:r>
            <a:r>
              <a:rPr lang="en-US" dirty="0" smtClean="0"/>
              <a:t>work </a:t>
            </a:r>
            <a:r>
              <a:rPr lang="en-US" dirty="0"/>
              <a:t>for carrier</a:t>
            </a:r>
          </a:p>
          <a:p>
            <a:r>
              <a:rPr lang="en-US" dirty="0"/>
              <a:t>Has </a:t>
            </a:r>
            <a:r>
              <a:rPr lang="en-US" dirty="0" smtClean="0"/>
              <a:t>access to </a:t>
            </a:r>
            <a:r>
              <a:rPr lang="en-US" dirty="0"/>
              <a:t>PolicyCenter, but not BillingCenter</a:t>
            </a:r>
          </a:p>
          <a:p>
            <a:r>
              <a:rPr lang="en-US" dirty="0"/>
              <a:t>Gets basic information </a:t>
            </a:r>
            <a:r>
              <a:rPr lang="en-US" dirty="0" smtClean="0"/>
              <a:t/>
            </a:r>
            <a:br>
              <a:rPr lang="en-US" dirty="0" smtClean="0"/>
            </a:br>
            <a:r>
              <a:rPr lang="en-US" dirty="0" smtClean="0"/>
              <a:t>from </a:t>
            </a:r>
            <a:r>
              <a:rPr lang="en-US" dirty="0"/>
              <a:t>PolicyCenter</a:t>
            </a:r>
          </a:p>
          <a:p>
            <a:endParaRPr lang="en-US" dirty="0"/>
          </a:p>
        </p:txBody>
      </p:sp>
      <p:grpSp>
        <p:nvGrpSpPr>
          <p:cNvPr id="8" name="Group 37"/>
          <p:cNvGrpSpPr>
            <a:grpSpLocks/>
          </p:cNvGrpSpPr>
          <p:nvPr/>
        </p:nvGrpSpPr>
        <p:grpSpPr bwMode="auto">
          <a:xfrm>
            <a:off x="5006975" y="5196522"/>
            <a:ext cx="849313" cy="904875"/>
            <a:chOff x="7441660" y="928255"/>
            <a:chExt cx="848840" cy="904906"/>
          </a:xfrm>
          <a:effectLst>
            <a:outerShdw blurRad="50800" dist="38100" dir="2700000" algn="tl" rotWithShape="0">
              <a:prstClr val="black">
                <a:alpha val="40000"/>
              </a:prstClr>
            </a:outerShdw>
          </a:effectLst>
        </p:grpSpPr>
        <p:sp>
          <p:nvSpPr>
            <p:cNvPr id="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 name="Group 157"/>
            <p:cNvGrpSpPr>
              <a:grpSpLocks/>
            </p:cNvGrpSpPr>
            <p:nvPr/>
          </p:nvGrpSpPr>
          <p:grpSpPr bwMode="auto">
            <a:xfrm>
              <a:off x="7896855" y="1389421"/>
              <a:ext cx="393645" cy="443740"/>
              <a:chOff x="2768" y="2267"/>
              <a:chExt cx="624" cy="704"/>
            </a:xfrm>
          </p:grpSpPr>
          <p:sp>
            <p:nvSpPr>
              <p:cNvPr id="1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4" name="Group 161"/>
              <p:cNvGrpSpPr>
                <a:grpSpLocks/>
              </p:cNvGrpSpPr>
              <p:nvPr/>
            </p:nvGrpSpPr>
            <p:grpSpPr bwMode="auto">
              <a:xfrm>
                <a:off x="3136" y="2620"/>
                <a:ext cx="231" cy="343"/>
                <a:chOff x="2784" y="3210"/>
                <a:chExt cx="523" cy="772"/>
              </a:xfrm>
            </p:grpSpPr>
            <p:sp>
              <p:nvSpPr>
                <p:cNvPr id="1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9" name="Group 42"/>
          <p:cNvGrpSpPr>
            <a:grpSpLocks/>
          </p:cNvGrpSpPr>
          <p:nvPr/>
        </p:nvGrpSpPr>
        <p:grpSpPr bwMode="auto">
          <a:xfrm>
            <a:off x="812800" y="5198484"/>
            <a:ext cx="703263" cy="906462"/>
            <a:chOff x="2634" y="2618"/>
            <a:chExt cx="538" cy="692"/>
          </a:xfrm>
          <a:effectLst>
            <a:outerShdw blurRad="50800" dist="38100" dir="2700000" algn="tl" rotWithShape="0">
              <a:prstClr val="black">
                <a:alpha val="40000"/>
              </a:prstClr>
            </a:outerShdw>
          </a:effectLst>
        </p:grpSpPr>
        <p:sp>
          <p:nvSpPr>
            <p:cNvPr id="20"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1"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2"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4"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5"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7"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8"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9"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32" name="Text Box 41"/>
          <p:cNvSpPr txBox="1">
            <a:spLocks noChangeArrowheads="1"/>
          </p:cNvSpPr>
          <p:nvPr/>
        </p:nvSpPr>
        <p:spPr bwMode="auto">
          <a:xfrm>
            <a:off x="4800600"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33" name="Text Box 41"/>
          <p:cNvSpPr txBox="1">
            <a:spLocks noChangeArrowheads="1"/>
          </p:cNvSpPr>
          <p:nvPr/>
        </p:nvSpPr>
        <p:spPr bwMode="auto">
          <a:xfrm>
            <a:off x="533400" y="6126162"/>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spTree>
    <p:extLst>
      <p:ext uri="{BB962C8B-B14F-4D97-AF65-F5344CB8AC3E}">
        <p14:creationId xmlns:p14="http://schemas.microsoft.com/office/powerpoint/2010/main" val="57211118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Viewing billing info in/from PolicyCenter</a:t>
            </a:r>
          </a:p>
        </p:txBody>
      </p:sp>
      <p:sp>
        <p:nvSpPr>
          <p:cNvPr id="6" name="Subtitle 5"/>
          <p:cNvSpPr>
            <a:spLocks noGrp="1"/>
          </p:cNvSpPr>
          <p:nvPr>
            <p:ph type="subTitle" idx="10"/>
          </p:nvPr>
        </p:nvSpPr>
        <p:spPr/>
        <p:txBody>
          <a:bodyPr/>
          <a:lstStyle/>
          <a:p>
            <a:r>
              <a:rPr lang="en-US" smtClean="0"/>
              <a:t>       in PolicyCenter</a:t>
            </a:r>
            <a:endParaRPr lang="en-US"/>
          </a:p>
        </p:txBody>
      </p:sp>
      <p:sp>
        <p:nvSpPr>
          <p:cNvPr id="7" name="Text Placeholder 6"/>
          <p:cNvSpPr>
            <a:spLocks noGrp="1"/>
          </p:cNvSpPr>
          <p:nvPr>
            <p:ph type="body" sz="quarter" idx="11"/>
          </p:nvPr>
        </p:nvSpPr>
        <p:spPr/>
        <p:txBody>
          <a:bodyPr/>
          <a:lstStyle/>
          <a:p>
            <a:r>
              <a:rPr lang="en-US" smtClean="0"/>
              <a:t>       in BillingCenter</a:t>
            </a:r>
            <a:endParaRPr lang="en-US"/>
          </a:p>
        </p:txBody>
      </p:sp>
      <p:sp>
        <p:nvSpPr>
          <p:cNvPr id="5" name="Content Placeholder 4"/>
          <p:cNvSpPr>
            <a:spLocks noGrp="1"/>
          </p:cNvSpPr>
          <p:nvPr>
            <p:ph sz="half" idx="2"/>
          </p:nvPr>
        </p:nvSpPr>
        <p:spPr/>
        <p:txBody>
          <a:bodyPr/>
          <a:lstStyle/>
          <a:p>
            <a:r>
              <a:rPr lang="en-US" dirty="0"/>
              <a:t>What item is past due</a:t>
            </a:r>
            <a:r>
              <a:rPr lang="en-US" dirty="0" smtClean="0"/>
              <a:t>?</a:t>
            </a:r>
          </a:p>
          <a:p>
            <a:r>
              <a:rPr lang="en-US" dirty="0" smtClean="0"/>
              <a:t>What </a:t>
            </a:r>
            <a:r>
              <a:rPr lang="en-US" dirty="0"/>
              <a:t>is the delinquency </a:t>
            </a:r>
            <a:br>
              <a:rPr lang="en-US" dirty="0"/>
            </a:br>
            <a:r>
              <a:rPr lang="en-US" dirty="0"/>
              <a:t>history for this account?</a:t>
            </a:r>
          </a:p>
          <a:p>
            <a:endParaRPr lang="en-US" dirty="0"/>
          </a:p>
        </p:txBody>
      </p:sp>
      <p:sp>
        <p:nvSpPr>
          <p:cNvPr id="2" name="Content Placeholder 1"/>
          <p:cNvSpPr>
            <a:spLocks noGrp="1"/>
          </p:cNvSpPr>
          <p:nvPr>
            <p:ph sz="half" idx="1"/>
          </p:nvPr>
        </p:nvSpPr>
        <p:spPr/>
        <p:txBody>
          <a:bodyPr/>
          <a:lstStyle/>
          <a:p>
            <a:r>
              <a:rPr lang="en-US"/>
              <a:t>Is the policy current? </a:t>
            </a:r>
            <a:endParaRPr lang="en-US" smtClean="0"/>
          </a:p>
          <a:p>
            <a:r>
              <a:rPr lang="en-US" smtClean="0"/>
              <a:t>When </a:t>
            </a:r>
            <a:r>
              <a:rPr lang="en-US"/>
              <a:t>is next invoice due</a:t>
            </a:r>
            <a:r>
              <a:rPr lang="en-US" smtClean="0"/>
              <a:t>?</a:t>
            </a:r>
          </a:p>
          <a:p>
            <a:r>
              <a:rPr lang="en-US" smtClean="0"/>
              <a:t>How </a:t>
            </a:r>
            <a:r>
              <a:rPr lang="en-US"/>
              <a:t>much has been paid </a:t>
            </a:r>
            <a:br>
              <a:rPr lang="en-US"/>
            </a:br>
            <a:r>
              <a:rPr lang="en-US"/>
              <a:t>on current invoice? </a:t>
            </a:r>
          </a:p>
          <a:p>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895350"/>
            <a:ext cx="565485" cy="548640"/>
          </a:xfrm>
          <a:prstGeom prst="rect">
            <a:avLst/>
          </a:prstGeom>
          <a:effectLst>
            <a:outerShdw blurRad="50800" dist="38100" dir="2700000" algn="tl" rotWithShape="0">
              <a:prstClr val="black">
                <a:alpha val="40000"/>
              </a:prstClr>
            </a:outerShdw>
          </a:effectLst>
        </p:spPr>
      </p:pic>
      <p:pic>
        <p:nvPicPr>
          <p:cNvPr id="9" name="Picture 8"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5350"/>
            <a:ext cx="565862" cy="548640"/>
          </a:xfrm>
          <a:prstGeom prst="rect">
            <a:avLst/>
          </a:prstGeom>
          <a:effectLst>
            <a:outerShdw blurRad="50800" dist="38100" dir="2700000" algn="tl" rotWithShape="0">
              <a:prstClr val="black">
                <a:alpha val="40000"/>
              </a:prstClr>
            </a:outerShdw>
          </a:effectLst>
        </p:spPr>
      </p:pic>
      <p:grpSp>
        <p:nvGrpSpPr>
          <p:cNvPr id="62" name="Group 37"/>
          <p:cNvGrpSpPr>
            <a:grpSpLocks/>
          </p:cNvGrpSpPr>
          <p:nvPr/>
        </p:nvGrpSpPr>
        <p:grpSpPr bwMode="auto">
          <a:xfrm>
            <a:off x="2144713" y="5196522"/>
            <a:ext cx="849313" cy="904875"/>
            <a:chOff x="7441660" y="928255"/>
            <a:chExt cx="848840" cy="904906"/>
          </a:xfrm>
          <a:effectLst>
            <a:outerShdw blurRad="50800" dist="38100" dir="2700000" algn="tl" rotWithShape="0">
              <a:prstClr val="black">
                <a:alpha val="40000"/>
              </a:prstClr>
            </a:outerShdw>
          </a:effectLst>
        </p:grpSpPr>
        <p:sp>
          <p:nvSpPr>
            <p:cNvPr id="63"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4" name="Group 157"/>
            <p:cNvGrpSpPr>
              <a:grpSpLocks/>
            </p:cNvGrpSpPr>
            <p:nvPr/>
          </p:nvGrpSpPr>
          <p:grpSpPr bwMode="auto">
            <a:xfrm>
              <a:off x="7896855" y="1389421"/>
              <a:ext cx="393645" cy="443740"/>
              <a:chOff x="2768" y="2267"/>
              <a:chExt cx="624" cy="704"/>
            </a:xfrm>
          </p:grpSpPr>
          <p:sp>
            <p:nvSpPr>
              <p:cNvPr id="65"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67"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68" name="Group 161"/>
              <p:cNvGrpSpPr>
                <a:grpSpLocks/>
              </p:cNvGrpSpPr>
              <p:nvPr/>
            </p:nvGrpSpPr>
            <p:grpSpPr bwMode="auto">
              <a:xfrm>
                <a:off x="3136" y="2620"/>
                <a:ext cx="231" cy="343"/>
                <a:chOff x="2784" y="3210"/>
                <a:chExt cx="523" cy="772"/>
              </a:xfrm>
            </p:grpSpPr>
            <p:sp>
              <p:nvSpPr>
                <p:cNvPr id="69"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0"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1"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73" name="Group 42"/>
          <p:cNvGrpSpPr>
            <a:grpSpLocks/>
          </p:cNvGrpSpPr>
          <p:nvPr/>
        </p:nvGrpSpPr>
        <p:grpSpPr bwMode="auto">
          <a:xfrm>
            <a:off x="812800" y="5198484"/>
            <a:ext cx="703263" cy="906462"/>
            <a:chOff x="2634" y="2618"/>
            <a:chExt cx="538" cy="692"/>
          </a:xfrm>
          <a:effectLst>
            <a:outerShdw blurRad="50800" dist="38100" dir="2700000" algn="tl" rotWithShape="0">
              <a:prstClr val="black">
                <a:alpha val="40000"/>
              </a:prstClr>
            </a:outerShdw>
          </a:effectLst>
        </p:grpSpPr>
        <p:sp>
          <p:nvSpPr>
            <p:cNvPr id="74"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75"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76"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77"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8"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79"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0"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1"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3"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4"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5"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86" name="Text Box 41"/>
          <p:cNvSpPr txBox="1">
            <a:spLocks noChangeArrowheads="1"/>
          </p:cNvSpPr>
          <p:nvPr/>
        </p:nvSpPr>
        <p:spPr bwMode="auto">
          <a:xfrm>
            <a:off x="1938338"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87" name="Text Box 41"/>
          <p:cNvSpPr txBox="1">
            <a:spLocks noChangeArrowheads="1"/>
          </p:cNvSpPr>
          <p:nvPr/>
        </p:nvSpPr>
        <p:spPr bwMode="auto">
          <a:xfrm>
            <a:off x="533400" y="6124575"/>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grpSp>
        <p:nvGrpSpPr>
          <p:cNvPr id="88" name="Group 37"/>
          <p:cNvGrpSpPr>
            <a:grpSpLocks/>
          </p:cNvGrpSpPr>
          <p:nvPr/>
        </p:nvGrpSpPr>
        <p:grpSpPr bwMode="auto">
          <a:xfrm>
            <a:off x="5016500" y="5196522"/>
            <a:ext cx="849313" cy="904875"/>
            <a:chOff x="7441660" y="928255"/>
            <a:chExt cx="848840" cy="904906"/>
          </a:xfrm>
          <a:effectLst>
            <a:outerShdw blurRad="50800" dist="38100" dir="2700000" algn="tl" rotWithShape="0">
              <a:prstClr val="black">
                <a:alpha val="40000"/>
              </a:prstClr>
            </a:outerShdw>
          </a:effectLst>
        </p:grpSpPr>
        <p:sp>
          <p:nvSpPr>
            <p:cNvPr id="8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0" name="Group 157"/>
            <p:cNvGrpSpPr>
              <a:grpSpLocks/>
            </p:cNvGrpSpPr>
            <p:nvPr/>
          </p:nvGrpSpPr>
          <p:grpSpPr bwMode="auto">
            <a:xfrm>
              <a:off x="7896855" y="1389421"/>
              <a:ext cx="393645" cy="443740"/>
              <a:chOff x="2768" y="2267"/>
              <a:chExt cx="624" cy="704"/>
            </a:xfrm>
          </p:grpSpPr>
          <p:sp>
            <p:nvSpPr>
              <p:cNvPr id="9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9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94" name="Group 161"/>
              <p:cNvGrpSpPr>
                <a:grpSpLocks/>
              </p:cNvGrpSpPr>
              <p:nvPr/>
            </p:nvGrpSpPr>
            <p:grpSpPr bwMode="auto">
              <a:xfrm>
                <a:off x="3136" y="2620"/>
                <a:ext cx="231" cy="343"/>
                <a:chOff x="2784" y="3210"/>
                <a:chExt cx="523" cy="772"/>
              </a:xfrm>
            </p:grpSpPr>
            <p:sp>
              <p:nvSpPr>
                <p:cNvPr id="9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99" name="Group 42"/>
          <p:cNvGrpSpPr>
            <a:grpSpLocks/>
          </p:cNvGrpSpPr>
          <p:nvPr/>
        </p:nvGrpSpPr>
        <p:grpSpPr bwMode="auto">
          <a:xfrm>
            <a:off x="822325" y="5198484"/>
            <a:ext cx="703263" cy="906462"/>
            <a:chOff x="2634" y="2618"/>
            <a:chExt cx="538" cy="692"/>
          </a:xfrm>
          <a:effectLst>
            <a:outerShdw blurRad="50800" dist="38100" dir="2700000" algn="tl" rotWithShape="0">
              <a:prstClr val="black">
                <a:alpha val="40000"/>
              </a:prstClr>
            </a:outerShdw>
          </a:effectLst>
        </p:grpSpPr>
        <p:sp>
          <p:nvSpPr>
            <p:cNvPr id="100"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01"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02"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03"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4"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05"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6"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7"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8"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9"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0"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1"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12" name="Text Box 41"/>
          <p:cNvSpPr txBox="1">
            <a:spLocks noChangeArrowheads="1"/>
          </p:cNvSpPr>
          <p:nvPr/>
        </p:nvSpPr>
        <p:spPr bwMode="auto">
          <a:xfrm>
            <a:off x="4810125"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113" name="Text Box 41"/>
          <p:cNvSpPr txBox="1">
            <a:spLocks noChangeArrowheads="1"/>
          </p:cNvSpPr>
          <p:nvPr/>
        </p:nvSpPr>
        <p:spPr bwMode="auto">
          <a:xfrm>
            <a:off x="542925" y="6154737"/>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spTree>
    <p:extLst>
      <p:ext uri="{BB962C8B-B14F-4D97-AF65-F5344CB8AC3E}">
        <p14:creationId xmlns:p14="http://schemas.microsoft.com/office/powerpoint/2010/main" val="205264879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13932" y="1251663"/>
            <a:ext cx="6439268" cy="43871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0" name="Picture 9"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4338" y="96266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Viewing billing information for an account</a:t>
            </a:r>
            <a:endParaRPr lang="en-US" sz="2800" dirty="0"/>
          </a:p>
        </p:txBody>
      </p:sp>
      <p:sp>
        <p:nvSpPr>
          <p:cNvPr id="5" name="Content Placeholder 4"/>
          <p:cNvSpPr>
            <a:spLocks noGrp="1"/>
          </p:cNvSpPr>
          <p:nvPr>
            <p:ph sz="half" idx="2"/>
          </p:nvPr>
        </p:nvSpPr>
        <p:spPr>
          <a:xfrm>
            <a:off x="6248400" y="914401"/>
            <a:ext cx="2575560" cy="5475289"/>
          </a:xfrm>
        </p:spPr>
        <p:txBody>
          <a:bodyPr/>
          <a:lstStyle/>
          <a:p>
            <a:r>
              <a:rPr lang="en-US" dirty="0" smtClean="0"/>
              <a:t>View account-level billing information on Account </a:t>
            </a:r>
            <a:r>
              <a:rPr lang="en-US" dirty="0" smtClean="0">
                <a:sym typeface="Wingdings"/>
              </a:rPr>
              <a:t></a:t>
            </a:r>
            <a:r>
              <a:rPr lang="en-US" dirty="0" smtClean="0"/>
              <a:t> Billing</a:t>
            </a:r>
          </a:p>
          <a:p>
            <a:r>
              <a:rPr lang="en-US" dirty="0" smtClean="0"/>
              <a:t>For internal and external users with BillingCenter access</a:t>
            </a:r>
            <a:endParaRPr lang="en-US" dirty="0"/>
          </a:p>
        </p:txBody>
      </p:sp>
      <p:sp>
        <p:nvSpPr>
          <p:cNvPr id="7" name="Rounded Rectangle 6"/>
          <p:cNvSpPr/>
          <p:nvPr/>
        </p:nvSpPr>
        <p:spPr bwMode="auto">
          <a:xfrm rot="180000">
            <a:off x="1780036" y="2312400"/>
            <a:ext cx="1449699"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4" name="Group 30"/>
          <p:cNvGrpSpPr>
            <a:grpSpLocks/>
          </p:cNvGrpSpPr>
          <p:nvPr/>
        </p:nvGrpSpPr>
        <p:grpSpPr bwMode="auto">
          <a:xfrm>
            <a:off x="6553200" y="5715000"/>
            <a:ext cx="1474787" cy="706438"/>
            <a:chOff x="6754800" y="593380"/>
            <a:chExt cx="1474794" cy="706710"/>
          </a:xfrm>
          <a:effectLst>
            <a:outerShdw blurRad="50800" dist="38100" dir="2700000" algn="tl" rotWithShape="0">
              <a:prstClr val="black">
                <a:alpha val="40000"/>
              </a:prstClr>
            </a:outerShdw>
          </a:effectLst>
        </p:grpSpPr>
        <p:grpSp>
          <p:nvGrpSpPr>
            <p:cNvPr id="35" name="Group 6"/>
            <p:cNvGrpSpPr>
              <a:grpSpLocks/>
            </p:cNvGrpSpPr>
            <p:nvPr/>
          </p:nvGrpSpPr>
          <p:grpSpPr bwMode="auto">
            <a:xfrm>
              <a:off x="7567808" y="593851"/>
              <a:ext cx="661786" cy="705498"/>
              <a:chOff x="7441660" y="928255"/>
              <a:chExt cx="848840" cy="904906"/>
            </a:xfrm>
          </p:grpSpPr>
          <p:sp>
            <p:nvSpPr>
              <p:cNvPr id="4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50" name="Group 157"/>
              <p:cNvGrpSpPr>
                <a:grpSpLocks/>
              </p:cNvGrpSpPr>
              <p:nvPr/>
            </p:nvGrpSpPr>
            <p:grpSpPr bwMode="auto">
              <a:xfrm>
                <a:off x="7896855" y="1389421"/>
                <a:ext cx="393645" cy="443740"/>
                <a:chOff x="2768" y="2267"/>
                <a:chExt cx="624" cy="704"/>
              </a:xfrm>
            </p:grpSpPr>
            <p:sp>
              <p:nvSpPr>
                <p:cNvPr id="5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4" name="Group 161"/>
                <p:cNvGrpSpPr>
                  <a:grpSpLocks/>
                </p:cNvGrpSpPr>
                <p:nvPr/>
              </p:nvGrpSpPr>
              <p:grpSpPr bwMode="auto">
                <a:xfrm>
                  <a:off x="3136" y="2620"/>
                  <a:ext cx="231" cy="343"/>
                  <a:chOff x="2784" y="3210"/>
                  <a:chExt cx="523" cy="772"/>
                </a:xfrm>
              </p:grpSpPr>
              <p:sp>
                <p:nvSpPr>
                  <p:cNvPr id="5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36" name="Group 42"/>
            <p:cNvGrpSpPr>
              <a:grpSpLocks/>
            </p:cNvGrpSpPr>
            <p:nvPr/>
          </p:nvGrpSpPr>
          <p:grpSpPr bwMode="auto">
            <a:xfrm>
              <a:off x="6754800" y="593380"/>
              <a:ext cx="548284" cy="706710"/>
              <a:chOff x="2634" y="2618"/>
              <a:chExt cx="538" cy="692"/>
            </a:xfrm>
          </p:grpSpPr>
          <p:sp>
            <p:nvSpPr>
              <p:cNvPr id="37"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38"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9"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40"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1"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42"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3"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4"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5"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6"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7"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8"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 PolicyCenter</a:t>
            </a:r>
            <a:endParaRPr lang="en-US" dirty="0"/>
          </a:p>
        </p:txBody>
      </p:sp>
    </p:spTree>
    <p:extLst>
      <p:ext uri="{BB962C8B-B14F-4D97-AF65-F5344CB8AC3E}">
        <p14:creationId xmlns:p14="http://schemas.microsoft.com/office/powerpoint/2010/main" val="33687964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billing information for an account</a:t>
            </a:r>
            <a:endParaRPr lang="en-US" sz="2800" dirty="0"/>
          </a:p>
        </p:txBody>
      </p:sp>
      <p:sp>
        <p:nvSpPr>
          <p:cNvPr id="4" name="Content Placeholder 3"/>
          <p:cNvSpPr>
            <a:spLocks noGrp="1"/>
          </p:cNvSpPr>
          <p:nvPr>
            <p:ph sz="half" idx="2"/>
          </p:nvPr>
        </p:nvSpPr>
        <p:spPr>
          <a:xfrm>
            <a:off x="6248400" y="914401"/>
            <a:ext cx="2743200" cy="5475289"/>
          </a:xfrm>
        </p:spPr>
        <p:txBody>
          <a:bodyPr/>
          <a:lstStyle/>
          <a:p>
            <a:r>
              <a:rPr lang="en-US" dirty="0" smtClean="0"/>
              <a:t>"View In BillingCenter" is exit point</a:t>
            </a:r>
          </a:p>
          <a:p>
            <a:pPr lvl="1"/>
            <a:r>
              <a:rPr lang="en-US" dirty="0"/>
              <a:t>Button </a:t>
            </a:r>
            <a:r>
              <a:rPr lang="en-US" dirty="0" smtClean="0"/>
              <a:t>appears </a:t>
            </a:r>
            <a:br>
              <a:rPr lang="en-US" dirty="0" smtClean="0"/>
            </a:br>
            <a:r>
              <a:rPr lang="en-US" dirty="0" smtClean="0"/>
              <a:t>for users that have view billing system permissions</a:t>
            </a:r>
            <a:endParaRPr lang="en-US" dirty="0"/>
          </a:p>
          <a:p>
            <a:r>
              <a:rPr lang="en-US" dirty="0" smtClean="0"/>
              <a:t>Allows direct access to detailed billing information in BillingCenter</a:t>
            </a:r>
          </a:p>
        </p:txBody>
      </p:sp>
      <p:pic>
        <p:nvPicPr>
          <p:cNvPr id="5"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13932" y="1251663"/>
            <a:ext cx="6439268" cy="43871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760" y="2831166"/>
            <a:ext cx="4598552" cy="364583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1827" y="5959736"/>
            <a:ext cx="565485" cy="548640"/>
          </a:xfrm>
          <a:prstGeom prst="rect">
            <a:avLst/>
          </a:prstGeom>
          <a:effectLst>
            <a:outerShdw blurRad="50800" dist="38100" dir="2700000" algn="tl" rotWithShape="0">
              <a:prstClr val="black">
                <a:alpha val="40000"/>
              </a:prstClr>
            </a:outerShdw>
          </a:effectLst>
        </p:spPr>
      </p:pic>
      <p:pic>
        <p:nvPicPr>
          <p:cNvPr id="12" name="Picture 11"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4338" y="966395"/>
            <a:ext cx="565862" cy="548640"/>
          </a:xfrm>
          <a:prstGeom prst="rect">
            <a:avLst/>
          </a:prstGeom>
          <a:effectLst>
            <a:outerShdw blurRad="50800" dist="38100" dir="2700000" algn="tl" rotWithShape="0">
              <a:prstClr val="black">
                <a:alpha val="40000"/>
              </a:prstClr>
            </a:outerShdw>
          </a:effectLst>
        </p:spPr>
      </p:pic>
      <p:sp>
        <p:nvSpPr>
          <p:cNvPr id="8" name="Rounded Rectangle 7"/>
          <p:cNvSpPr/>
          <p:nvPr/>
        </p:nvSpPr>
        <p:spPr bwMode="auto">
          <a:xfrm rot="180000">
            <a:off x="1780036" y="2312400"/>
            <a:ext cx="1449699"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6" name="Group 6"/>
          <p:cNvGrpSpPr>
            <a:grpSpLocks/>
          </p:cNvGrpSpPr>
          <p:nvPr/>
        </p:nvGrpSpPr>
        <p:grpSpPr bwMode="auto">
          <a:xfrm>
            <a:off x="6553200" y="5718497"/>
            <a:ext cx="661987" cy="704850"/>
            <a:chOff x="7441660" y="928255"/>
            <a:chExt cx="848840" cy="904906"/>
          </a:xfrm>
          <a:effectLst>
            <a:outerShdw blurRad="50800" dist="38100" dir="2700000" algn="tl" rotWithShape="0">
              <a:prstClr val="black">
                <a:alpha val="40000"/>
              </a:prstClr>
            </a:outerShdw>
          </a:effectLst>
        </p:grpSpPr>
        <p:sp>
          <p:nvSpPr>
            <p:cNvPr id="37"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 name="Group 157"/>
            <p:cNvGrpSpPr>
              <a:grpSpLocks/>
            </p:cNvGrpSpPr>
            <p:nvPr/>
          </p:nvGrpSpPr>
          <p:grpSpPr bwMode="auto">
            <a:xfrm>
              <a:off x="7896855" y="1389421"/>
              <a:ext cx="393645" cy="443740"/>
              <a:chOff x="2768" y="2267"/>
              <a:chExt cx="624" cy="704"/>
            </a:xfrm>
          </p:grpSpPr>
          <p:sp>
            <p:nvSpPr>
              <p:cNvPr id="39"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42" name="Group 161"/>
              <p:cNvGrpSpPr>
                <a:grpSpLocks/>
              </p:cNvGrpSpPr>
              <p:nvPr/>
            </p:nvGrpSpPr>
            <p:grpSpPr bwMode="auto">
              <a:xfrm>
                <a:off x="3136" y="2620"/>
                <a:ext cx="231" cy="343"/>
                <a:chOff x="2784" y="3210"/>
                <a:chExt cx="523" cy="772"/>
              </a:xfrm>
            </p:grpSpPr>
            <p:sp>
              <p:nvSpPr>
                <p:cNvPr id="43"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4"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5"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6"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2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BillingCenter</a:t>
            </a:r>
          </a:p>
        </p:txBody>
      </p:sp>
    </p:spTree>
    <p:extLst>
      <p:ext uri="{BB962C8B-B14F-4D97-AF65-F5344CB8AC3E}">
        <p14:creationId xmlns:p14="http://schemas.microsoft.com/office/powerpoint/2010/main" val="22888537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billing information for a policy </a:t>
            </a:r>
          </a:p>
        </p:txBody>
      </p:sp>
      <p:sp>
        <p:nvSpPr>
          <p:cNvPr id="4" name="Content Placeholder 3"/>
          <p:cNvSpPr>
            <a:spLocks noGrp="1"/>
          </p:cNvSpPr>
          <p:nvPr>
            <p:ph sz="half" idx="2"/>
          </p:nvPr>
        </p:nvSpPr>
        <p:spPr>
          <a:xfrm>
            <a:off x="6248399" y="914401"/>
            <a:ext cx="2589213" cy="5475289"/>
          </a:xfrm>
        </p:spPr>
        <p:txBody>
          <a:bodyPr/>
          <a:lstStyle/>
          <a:p>
            <a:r>
              <a:rPr lang="en-US" dirty="0"/>
              <a:t>View account-level billing information </a:t>
            </a:r>
            <a:r>
              <a:rPr lang="en-US" dirty="0" smtClean="0"/>
              <a:t>on Policy </a:t>
            </a:r>
            <a:r>
              <a:rPr lang="en-US" dirty="0" smtClean="0">
                <a:sym typeface="Wingdings"/>
              </a:rPr>
              <a:t></a:t>
            </a:r>
            <a:r>
              <a:rPr lang="en-US" dirty="0" smtClean="0"/>
              <a:t> </a:t>
            </a:r>
            <a:r>
              <a:rPr lang="en-US" dirty="0"/>
              <a:t>Billing</a:t>
            </a:r>
          </a:p>
          <a:p>
            <a:r>
              <a:rPr lang="en-US" dirty="0" smtClean="0"/>
              <a:t>For </a:t>
            </a:r>
            <a:r>
              <a:rPr lang="en-US" dirty="0"/>
              <a:t>internal and external users with BillingCenter access</a:t>
            </a:r>
          </a:p>
          <a:p>
            <a:endParaRPr lang="en-US" dirty="0"/>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9878" y="1298053"/>
            <a:ext cx="5896122" cy="4569347"/>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975360"/>
            <a:ext cx="565862" cy="548640"/>
          </a:xfrm>
          <a:prstGeom prst="rect">
            <a:avLst/>
          </a:prstGeom>
          <a:effectLst>
            <a:outerShdw blurRad="50800" dist="38100" dir="2700000" algn="tl" rotWithShape="0">
              <a:prstClr val="black">
                <a:alpha val="40000"/>
              </a:prstClr>
            </a:outerShdw>
          </a:effectLst>
        </p:spPr>
      </p:pic>
      <p:sp>
        <p:nvSpPr>
          <p:cNvPr id="10" name="Rounded Rectangle 9"/>
          <p:cNvSpPr/>
          <p:nvPr/>
        </p:nvSpPr>
        <p:spPr bwMode="auto">
          <a:xfrm rot="180000">
            <a:off x="1707374" y="2278081"/>
            <a:ext cx="1407064"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6" name="Group 30"/>
          <p:cNvGrpSpPr>
            <a:grpSpLocks/>
          </p:cNvGrpSpPr>
          <p:nvPr/>
        </p:nvGrpSpPr>
        <p:grpSpPr bwMode="auto">
          <a:xfrm>
            <a:off x="6553200" y="5715000"/>
            <a:ext cx="1474787" cy="706438"/>
            <a:chOff x="6754800" y="593380"/>
            <a:chExt cx="1474794" cy="706710"/>
          </a:xfrm>
          <a:effectLst>
            <a:outerShdw blurRad="50800" dist="38100" dir="2700000" algn="tl" rotWithShape="0">
              <a:prstClr val="black">
                <a:alpha val="40000"/>
              </a:prstClr>
            </a:outerShdw>
          </a:effectLst>
        </p:grpSpPr>
        <p:grpSp>
          <p:nvGrpSpPr>
            <p:cNvPr id="37" name="Group 6"/>
            <p:cNvGrpSpPr>
              <a:grpSpLocks/>
            </p:cNvGrpSpPr>
            <p:nvPr/>
          </p:nvGrpSpPr>
          <p:grpSpPr bwMode="auto">
            <a:xfrm>
              <a:off x="7567808" y="593851"/>
              <a:ext cx="661786" cy="705498"/>
              <a:chOff x="7441660" y="928255"/>
              <a:chExt cx="848840" cy="904906"/>
            </a:xfrm>
          </p:grpSpPr>
          <p:sp>
            <p:nvSpPr>
              <p:cNvPr id="51"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52" name="Group 157"/>
              <p:cNvGrpSpPr>
                <a:grpSpLocks/>
              </p:cNvGrpSpPr>
              <p:nvPr/>
            </p:nvGrpSpPr>
            <p:grpSpPr bwMode="auto">
              <a:xfrm>
                <a:off x="7896855" y="1389421"/>
                <a:ext cx="393645" cy="443740"/>
                <a:chOff x="2768" y="2267"/>
                <a:chExt cx="624" cy="704"/>
              </a:xfrm>
            </p:grpSpPr>
            <p:sp>
              <p:nvSpPr>
                <p:cNvPr id="53"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5"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6" name="Group 161"/>
                <p:cNvGrpSpPr>
                  <a:grpSpLocks/>
                </p:cNvGrpSpPr>
                <p:nvPr/>
              </p:nvGrpSpPr>
              <p:grpSpPr bwMode="auto">
                <a:xfrm>
                  <a:off x="3136" y="2620"/>
                  <a:ext cx="231" cy="343"/>
                  <a:chOff x="2784" y="3210"/>
                  <a:chExt cx="523" cy="772"/>
                </a:xfrm>
              </p:grpSpPr>
              <p:sp>
                <p:nvSpPr>
                  <p:cNvPr id="57"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8"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9"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0"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38" name="Group 42"/>
            <p:cNvGrpSpPr>
              <a:grpSpLocks/>
            </p:cNvGrpSpPr>
            <p:nvPr/>
          </p:nvGrpSpPr>
          <p:grpSpPr bwMode="auto">
            <a:xfrm>
              <a:off x="6754800" y="593380"/>
              <a:ext cx="548284" cy="706710"/>
              <a:chOff x="2634" y="2618"/>
              <a:chExt cx="538" cy="692"/>
            </a:xfrm>
          </p:grpSpPr>
          <p:sp>
            <p:nvSpPr>
              <p:cNvPr id="39"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40"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41"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42"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3"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44"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5"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6"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7"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8"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9"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0"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 PolicyCenter</a:t>
            </a:r>
            <a:endParaRPr lang="en-US" dirty="0"/>
          </a:p>
        </p:txBody>
      </p:sp>
    </p:spTree>
    <p:extLst>
      <p:ext uri="{BB962C8B-B14F-4D97-AF65-F5344CB8AC3E}">
        <p14:creationId xmlns:p14="http://schemas.microsoft.com/office/powerpoint/2010/main" val="168866308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billing information for a policy</a:t>
            </a:r>
            <a:br>
              <a:rPr lang="en-US" dirty="0"/>
            </a:br>
            <a:endParaRPr lang="en-US" dirty="0"/>
          </a:p>
        </p:txBody>
      </p:sp>
      <p:sp>
        <p:nvSpPr>
          <p:cNvPr id="4" name="Content Placeholder 3"/>
          <p:cNvSpPr>
            <a:spLocks noGrp="1"/>
          </p:cNvSpPr>
          <p:nvPr>
            <p:ph sz="half" idx="2"/>
          </p:nvPr>
        </p:nvSpPr>
        <p:spPr>
          <a:xfrm>
            <a:off x="6248399" y="914401"/>
            <a:ext cx="2589213" cy="5475289"/>
          </a:xfrm>
        </p:spPr>
        <p:txBody>
          <a:bodyPr/>
          <a:lstStyle/>
          <a:p>
            <a:r>
              <a:rPr lang="en-US" dirty="0"/>
              <a:t>"View In BillingCenter" is exit </a:t>
            </a:r>
            <a:r>
              <a:rPr lang="en-US" dirty="0" smtClean="0"/>
              <a:t>point</a:t>
            </a:r>
          </a:p>
          <a:p>
            <a:pPr lvl="1"/>
            <a:r>
              <a:rPr lang="en-US" dirty="0"/>
              <a:t>Button appears </a:t>
            </a:r>
            <a:br>
              <a:rPr lang="en-US" dirty="0"/>
            </a:br>
            <a:r>
              <a:rPr lang="en-US" dirty="0"/>
              <a:t>for users that have view billing system permissions</a:t>
            </a:r>
          </a:p>
          <a:p>
            <a:r>
              <a:rPr lang="en-US" dirty="0" smtClean="0"/>
              <a:t>Allows </a:t>
            </a:r>
            <a:r>
              <a:rPr lang="en-US" dirty="0"/>
              <a:t>direct access to </a:t>
            </a:r>
            <a:r>
              <a:rPr lang="en-US" dirty="0" err="1"/>
              <a:t>detailied</a:t>
            </a:r>
            <a:r>
              <a:rPr lang="en-US" dirty="0"/>
              <a:t> billing information in BillingCenter</a:t>
            </a:r>
          </a:p>
          <a:p>
            <a:endParaRPr lang="en-US" dirty="0"/>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9878" y="1298053"/>
            <a:ext cx="5896122" cy="4569347"/>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975360"/>
            <a:ext cx="565862" cy="548640"/>
          </a:xfrm>
          <a:prstGeom prst="rect">
            <a:avLst/>
          </a:prstGeom>
          <a:effectLst>
            <a:outerShdw blurRad="50800" dist="38100" dir="2700000" algn="tl" rotWithShape="0">
              <a:prstClr val="black">
                <a:alpha val="40000"/>
              </a:prstClr>
            </a:outerShdw>
          </a:effec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784736"/>
            <a:ext cx="3798771" cy="36922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19286" y="5962850"/>
            <a:ext cx="565485" cy="548640"/>
          </a:xfrm>
          <a:prstGeom prst="rect">
            <a:avLst/>
          </a:prstGeom>
          <a:effectLst>
            <a:outerShdw blurRad="50800" dist="38100" dir="2700000" algn="tl" rotWithShape="0">
              <a:prstClr val="black">
                <a:alpha val="40000"/>
              </a:prstClr>
            </a:outerShdw>
          </a:effectLst>
        </p:spPr>
      </p:pic>
      <p:sp>
        <p:nvSpPr>
          <p:cNvPr id="8" name="Rounded Rectangle 7"/>
          <p:cNvSpPr/>
          <p:nvPr/>
        </p:nvSpPr>
        <p:spPr bwMode="auto">
          <a:xfrm rot="180000">
            <a:off x="1707374" y="2278081"/>
            <a:ext cx="1407064"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0" name="Group 6"/>
          <p:cNvGrpSpPr>
            <a:grpSpLocks/>
          </p:cNvGrpSpPr>
          <p:nvPr/>
        </p:nvGrpSpPr>
        <p:grpSpPr bwMode="auto">
          <a:xfrm>
            <a:off x="6553200" y="5715000"/>
            <a:ext cx="661987" cy="704850"/>
            <a:chOff x="7441660" y="928255"/>
            <a:chExt cx="848840" cy="904906"/>
          </a:xfrm>
          <a:effectLst>
            <a:outerShdw blurRad="50800" dist="38100" dir="2700000" algn="tl" rotWithShape="0">
              <a:prstClr val="black">
                <a:alpha val="40000"/>
              </a:prstClr>
            </a:outerShdw>
          </a:effectLst>
        </p:grpSpPr>
        <p:sp>
          <p:nvSpPr>
            <p:cNvPr id="11"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 name="Group 157"/>
            <p:cNvGrpSpPr>
              <a:grpSpLocks/>
            </p:cNvGrpSpPr>
            <p:nvPr/>
          </p:nvGrpSpPr>
          <p:grpSpPr bwMode="auto">
            <a:xfrm>
              <a:off x="7896855" y="1389421"/>
              <a:ext cx="393645" cy="443740"/>
              <a:chOff x="2768" y="2267"/>
              <a:chExt cx="624" cy="704"/>
            </a:xfrm>
          </p:grpSpPr>
          <p:sp>
            <p:nvSpPr>
              <p:cNvPr id="13"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5"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6" name="Group 161"/>
              <p:cNvGrpSpPr>
                <a:grpSpLocks/>
              </p:cNvGrpSpPr>
              <p:nvPr/>
            </p:nvGrpSpPr>
            <p:grpSpPr bwMode="auto">
              <a:xfrm>
                <a:off x="3136" y="2620"/>
                <a:ext cx="231" cy="343"/>
                <a:chOff x="2784" y="3210"/>
                <a:chExt cx="523" cy="772"/>
              </a:xfrm>
            </p:grpSpPr>
            <p:sp>
              <p:nvSpPr>
                <p:cNvPr id="17"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0"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21"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BillingCenter</a:t>
            </a:r>
          </a:p>
        </p:txBody>
      </p:sp>
    </p:spTree>
    <p:extLst>
      <p:ext uri="{BB962C8B-B14F-4D97-AF65-F5344CB8AC3E}">
        <p14:creationId xmlns:p14="http://schemas.microsoft.com/office/powerpoint/2010/main" val="25221787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How does viewing billing data work?</a:t>
            </a:r>
          </a:p>
        </p:txBody>
      </p:sp>
      <p:sp>
        <p:nvSpPr>
          <p:cNvPr id="5" name="Rounded Rectangle 4"/>
          <p:cNvSpPr/>
          <p:nvPr/>
        </p:nvSpPr>
        <p:spPr bwMode="auto">
          <a:xfrm>
            <a:off x="6324600" y="1371600"/>
            <a:ext cx="2560320" cy="5105400"/>
          </a:xfrm>
          <a:prstGeom prst="roundRect">
            <a:avLst>
              <a:gd name="adj" fmla="val 5270"/>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535409" y="4273550"/>
            <a:ext cx="15417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Billing</a:t>
            </a:r>
            <a:br>
              <a:rPr lang="en-US" sz="1600" smtClean="0">
                <a:solidFill>
                  <a:schemeClr val="bg1"/>
                </a:solidFill>
                <a:latin typeface="+mn-lt"/>
              </a:rPr>
            </a:br>
            <a:r>
              <a:rPr lang="en-US" sz="1600" smtClean="0">
                <a:solidFill>
                  <a:schemeClr val="bg1"/>
                </a:solidFill>
                <a:latin typeface="+mn-lt"/>
              </a:rPr>
              <a:t>Summary</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API</a:t>
            </a:r>
          </a:p>
        </p:txBody>
      </p:sp>
      <p:sp>
        <p:nvSpPr>
          <p:cNvPr id="29" name="TextBox 84"/>
          <p:cNvSpPr txBox="1">
            <a:spLocks noChangeArrowheads="1"/>
          </p:cNvSpPr>
          <p:nvPr/>
        </p:nvSpPr>
        <p:spPr bwMode="auto">
          <a:xfrm>
            <a:off x="615173" y="4273550"/>
            <a:ext cx="134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dirty="0" err="1">
                <a:solidFill>
                  <a:schemeClr val="bg1"/>
                </a:solidFill>
                <a:latin typeface="+mn-lt"/>
              </a:rPr>
              <a:t>IBilling</a:t>
            </a:r>
            <a:r>
              <a:rPr lang="en-US" sz="1600" dirty="0">
                <a:solidFill>
                  <a:schemeClr val="bg1"/>
                </a:solidFill>
                <a:latin typeface="+mn-lt"/>
              </a:rPr>
              <a:t/>
            </a:r>
            <a:br>
              <a:rPr lang="en-US" sz="1600" dirty="0">
                <a:solidFill>
                  <a:schemeClr val="bg1"/>
                </a:solidFill>
                <a:latin typeface="+mn-lt"/>
              </a:rPr>
            </a:br>
            <a:r>
              <a:rPr lang="en-US" sz="1600" dirty="0" smtClean="0">
                <a:solidFill>
                  <a:schemeClr val="bg1"/>
                </a:solidFill>
                <a:latin typeface="+mn-lt"/>
              </a:rPr>
              <a:t>Summary</a:t>
            </a:r>
            <a:br>
              <a:rPr lang="en-US" sz="1600" dirty="0" smtClean="0">
                <a:solidFill>
                  <a:schemeClr val="bg1"/>
                </a:solidFill>
                <a:latin typeface="+mn-lt"/>
              </a:rPr>
            </a:br>
            <a:r>
              <a:rPr lang="en-US" sz="1600" dirty="0" smtClean="0">
                <a:solidFill>
                  <a:schemeClr val="bg1"/>
                </a:solidFill>
                <a:latin typeface="+mn-lt"/>
              </a:rPr>
              <a:t>Plugin</a:t>
            </a:r>
            <a:endParaRPr lang="en-US" sz="1600" dirty="0">
              <a:solidFill>
                <a:schemeClr val="bg1"/>
              </a:solidFill>
              <a:latin typeface="+mn-lt"/>
            </a:endParaRPr>
          </a:p>
        </p:txBody>
      </p:sp>
      <p:sp>
        <p:nvSpPr>
          <p:cNvPr id="30" name="TextBox 85"/>
          <p:cNvSpPr txBox="1">
            <a:spLocks noChangeArrowheads="1"/>
          </p:cNvSpPr>
          <p:nvPr/>
        </p:nvSpPr>
        <p:spPr bwMode="auto">
          <a:xfrm>
            <a:off x="2110907" y="4270547"/>
            <a:ext cx="1876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smtClean="0">
                <a:solidFill>
                  <a:schemeClr val="bg1"/>
                </a:solidFill>
                <a:latin typeface="+mn-lt"/>
              </a:rPr>
              <a:t>Summary</a:t>
            </a:r>
            <a:br>
              <a:rPr lang="en-US" sz="1600" smtClean="0">
                <a:solidFill>
                  <a:schemeClr val="bg1"/>
                </a:solidFill>
                <a:latin typeface="+mn-lt"/>
              </a:rPr>
            </a:br>
            <a:r>
              <a:rPr lang="en-US" sz="1600" smtClean="0">
                <a:solidFill>
                  <a:schemeClr val="bg1"/>
                </a:solidFill>
                <a:latin typeface="+mn-lt"/>
              </a:rPr>
              <a:t>Plugin</a:t>
            </a:r>
            <a:endParaRPr lang="en-US" sz="1600">
              <a:solidFill>
                <a:schemeClr val="bg1"/>
              </a:solidFill>
              <a:latin typeface="+mn-lt"/>
            </a:endParaRPr>
          </a:p>
        </p:txBody>
      </p:sp>
      <p:sp>
        <p:nvSpPr>
          <p:cNvPr id="31" name="TextBox 86"/>
          <p:cNvSpPr txBox="1">
            <a:spLocks noChangeArrowheads="1"/>
          </p:cNvSpPr>
          <p:nvPr/>
        </p:nvSpPr>
        <p:spPr bwMode="auto">
          <a:xfrm>
            <a:off x="4212999" y="4226091"/>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smtClean="0">
                <a:solidFill>
                  <a:schemeClr val="bg1"/>
                </a:solidFill>
                <a:latin typeface="+mn-lt"/>
              </a:rPr>
              <a:t>SummaryAPI</a:t>
            </a:r>
            <a:endParaRPr lang="en-US" sz="1600">
              <a:solidFill>
                <a:schemeClr val="bg1"/>
              </a:solidFill>
              <a:latin typeface="+mn-lt"/>
            </a:endParaRPr>
          </a:p>
        </p:txBody>
      </p:sp>
      <p:sp>
        <p:nvSpPr>
          <p:cNvPr id="32" name="TextBox 84"/>
          <p:cNvSpPr txBox="1">
            <a:spLocks noChangeArrowheads="1"/>
          </p:cNvSpPr>
          <p:nvPr/>
        </p:nvSpPr>
        <p:spPr bwMode="auto">
          <a:xfrm>
            <a:off x="533400" y="1606127"/>
            <a:ext cx="1346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dirty="0" smtClean="0">
                <a:solidFill>
                  <a:schemeClr val="bg1"/>
                </a:solidFill>
                <a:latin typeface="+mn-lt"/>
              </a:rPr>
              <a:t>User requests to view billing information</a:t>
            </a:r>
            <a:endParaRPr lang="en-US" sz="1600" dirty="0">
              <a:solidFill>
                <a:schemeClr val="bg1"/>
              </a:solidFill>
              <a:latin typeface="+mn-lt"/>
            </a:endParaRP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651626"/>
            <a:ext cx="0" cy="378444"/>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2" descr="C:\Users\sluersen\AppData\Local\Temp\SNAGHTML24dd7d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9400" y="5482006"/>
            <a:ext cx="650572" cy="611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11" descr="C:\Users\sluersen\AppData\Local\Temp\SNAGHTML1d825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78271" y="5488591"/>
            <a:ext cx="652762" cy="608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5" idx="3"/>
          </p:cNvCxnSpPr>
          <p:nvPr/>
        </p:nvCxnSpPr>
        <p:spPr bwMode="auto">
          <a:xfrm flipV="1">
            <a:off x="4231033" y="5791971"/>
            <a:ext cx="2304376" cy="1096"/>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41" name="TextBox 86"/>
          <p:cNvSpPr txBox="1">
            <a:spLocks noChangeArrowheads="1"/>
          </p:cNvSpPr>
          <p:nvPr/>
        </p:nvSpPr>
        <p:spPr bwMode="auto">
          <a:xfrm>
            <a:off x="1828800" y="5502526"/>
            <a:ext cx="1749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BCPolicy</a:t>
            </a:r>
            <a:br>
              <a:rPr lang="en-US" sz="1600" smtClean="0">
                <a:solidFill>
                  <a:schemeClr val="bg1"/>
                </a:solidFill>
                <a:latin typeface="+mn-lt"/>
              </a:rPr>
            </a:br>
            <a:r>
              <a:rPr lang="en-US" sz="1600" smtClean="0">
                <a:solidFill>
                  <a:schemeClr val="bg1"/>
                </a:solidFill>
                <a:latin typeface="+mn-lt"/>
              </a:rPr>
              <a:t>(exit point)</a:t>
            </a:r>
            <a:endParaRPr lang="en-US" sz="1600">
              <a:solidFill>
                <a:schemeClr val="bg1"/>
              </a:solidFill>
              <a:latin typeface="+mn-lt"/>
            </a:endParaRPr>
          </a:p>
        </p:txBody>
      </p:sp>
      <p:sp>
        <p:nvSpPr>
          <p:cNvPr id="42" name="TextBox 86"/>
          <p:cNvSpPr txBox="1">
            <a:spLocks noChangeArrowheads="1"/>
          </p:cNvSpPr>
          <p:nvPr/>
        </p:nvSpPr>
        <p:spPr bwMode="auto">
          <a:xfrm>
            <a:off x="7306304" y="5381625"/>
            <a:ext cx="15786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smtClean="0">
                <a:solidFill>
                  <a:schemeClr val="bg1"/>
                </a:solidFill>
                <a:latin typeface="+mn-lt"/>
              </a:rPr>
              <a:t>Policy</a:t>
            </a:r>
            <a:br>
              <a:rPr lang="en-US" sz="1600" smtClean="0">
                <a:solidFill>
                  <a:schemeClr val="bg1"/>
                </a:solidFill>
                <a:latin typeface="+mn-lt"/>
              </a:rPr>
            </a:br>
            <a:r>
              <a:rPr lang="en-US" sz="1600" smtClean="0">
                <a:solidFill>
                  <a:schemeClr val="bg1"/>
                </a:solidFill>
                <a:latin typeface="+mn-lt"/>
              </a:rPr>
              <a:t>PeriodEntry</a:t>
            </a:r>
            <a:br>
              <a:rPr lang="en-US" sz="1600" smtClean="0">
                <a:solidFill>
                  <a:schemeClr val="bg1"/>
                </a:solidFill>
                <a:latin typeface="+mn-lt"/>
              </a:rPr>
            </a:br>
            <a:r>
              <a:rPr lang="en-US" sz="1600" smtClean="0">
                <a:solidFill>
                  <a:schemeClr val="bg1"/>
                </a:solidFill>
                <a:latin typeface="+mn-lt"/>
              </a:rPr>
              <a:t>(entry point)</a:t>
            </a:r>
            <a:endParaRPr lang="en-US" sz="1600">
              <a:solidFill>
                <a:schemeClr val="bg1"/>
              </a:solidFill>
              <a:latin typeface="+mn-lt"/>
            </a:endParaRPr>
          </a:p>
        </p:txBody>
      </p:sp>
      <p:pic>
        <p:nvPicPr>
          <p:cNvPr id="43" name="Picture 42" descr="PolicyCent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4149986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enable viewing billing data</a:t>
            </a:r>
            <a:endParaRPr lang="en-US" dirty="0"/>
          </a:p>
        </p:txBody>
      </p:sp>
      <p:sp>
        <p:nvSpPr>
          <p:cNvPr id="5" name="Subtitle 4"/>
          <p:cNvSpPr>
            <a:spLocks noGrp="1"/>
          </p:cNvSpPr>
          <p:nvPr>
            <p:ph type="subTitle" idx="10"/>
          </p:nvPr>
        </p:nvSpPr>
        <p:spPr/>
        <p:txBody>
          <a:bodyPr/>
          <a:lstStyle/>
          <a:p>
            <a:r>
              <a:rPr lang="en-US" dirty="0" smtClean="0"/>
              <a:t>        BillingCenter</a:t>
            </a:r>
            <a:endParaRPr lang="en-US" dirty="0"/>
          </a:p>
        </p:txBody>
      </p:sp>
      <p:sp>
        <p:nvSpPr>
          <p:cNvPr id="12" name="Text Placeholder 11"/>
          <p:cNvSpPr>
            <a:spLocks noGrp="1"/>
          </p:cNvSpPr>
          <p:nvPr>
            <p:ph type="body" sz="quarter" idx="11"/>
          </p:nvPr>
        </p:nvSpPr>
        <p:spPr/>
        <p:txBody>
          <a:bodyPr/>
          <a:lstStyle/>
          <a:p>
            <a:r>
              <a:rPr lang="en-US" dirty="0" smtClean="0"/>
              <a:t>        PolicyCenter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Open </a:t>
            </a:r>
            <a:r>
              <a:rPr lang="en-US" dirty="0" err="1" smtClean="0"/>
              <a:t>IBillingSummaryPlugin</a:t>
            </a:r>
            <a:endParaRPr lang="en-US" dirty="0" smtClean="0"/>
          </a:p>
          <a:p>
            <a:pPr marL="457200" indent="-457200">
              <a:buFont typeface="+mj-lt"/>
              <a:buAutoNum type="arabicPeriod" startAt="2"/>
            </a:pPr>
            <a:r>
              <a:rPr lang="en-US" dirty="0" smtClean="0"/>
              <a:t>Change the Gosu class</a:t>
            </a:r>
          </a:p>
          <a:p>
            <a:pPr marL="457200" indent="-457200">
              <a:buFont typeface="+mj-lt"/>
              <a:buAutoNum type="arabicPeriod" startAt="2"/>
            </a:pPr>
            <a:r>
              <a:rPr lang="en-US" dirty="0" smtClean="0"/>
              <a:t>Edit the plugin configuration</a:t>
            </a:r>
          </a:p>
          <a:p>
            <a:pPr marL="457200" indent="-457200">
              <a:buFont typeface="+mj-lt"/>
              <a:buAutoNum type="arabicPeriod" startAt="2"/>
            </a:pPr>
            <a:r>
              <a:rPr lang="en-US" dirty="0" smtClean="0"/>
              <a:t>Edit configuration xml files</a:t>
            </a:r>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BillingCenter</a:t>
            </a:r>
            <a:br>
              <a:rPr lang="en-US" dirty="0" smtClean="0"/>
            </a:br>
            <a:endParaRPr lang="en-US" dirty="0" smtClean="0"/>
          </a:p>
          <a:p>
            <a:pPr marL="457200" indent="-457200">
              <a:buFont typeface="+mj-lt"/>
              <a:buAutoNum type="arabicPeriod"/>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pic>
        <p:nvPicPr>
          <p:cNvPr id="10"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023" y="889000"/>
            <a:ext cx="565862" cy="548640"/>
          </a:xfrm>
          <a:prstGeom prst="rect">
            <a:avLst/>
          </a:prstGeom>
          <a:effectLst>
            <a:outerShdw blurRad="50800" dist="38100" dir="2700000" algn="tl" rotWithShape="0">
              <a:prstClr val="black">
                <a:alpha val="40000"/>
              </a:prstClr>
            </a:outerShdw>
          </a:effectLst>
        </p:spPr>
      </p:pic>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350" y="88900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2034460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Logo B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Start BillingCenter</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gwbc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BillingCenter </a:t>
            </a:r>
          </a:p>
          <a:p>
            <a:r>
              <a:rPr lang="en-US" dirty="0" err="1" smtClean="0"/>
              <a:t>BillingSummaryAPI</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Guidewire\BillingCenter\bin&gt;gwbc </a:t>
            </a: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p>
          <a:p>
            <a:pPr>
              <a:spcBef>
                <a:spcPct val="50000"/>
              </a:spcBef>
              <a:spcAft>
                <a:spcPct val="30000"/>
              </a:spcAft>
              <a:buClr>
                <a:schemeClr val="tx1"/>
              </a:buClr>
            </a:pP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com.guidewire.commons.jetty.GWServerJettyServerMain</a:t>
            </a:r>
            <a:endParaRPr lang="en-US" sz="1600" dirty="0" smtClean="0">
              <a:solidFill>
                <a:schemeClr val="bg1"/>
              </a:solidFill>
              <a:latin typeface="Lucida Console" pitchFamily="49" charset="0"/>
            </a:endParaRPr>
          </a:p>
          <a:p>
            <a:pPr>
              <a:spcBef>
                <a:spcPct val="50000"/>
              </a:spcBef>
              <a:spcAft>
                <a:spcPct val="30000"/>
              </a:spcAft>
              <a:buClr>
                <a:schemeClr val="tx1"/>
              </a:buClr>
            </a:pPr>
            <a:r>
              <a:rPr lang="en-US" sz="1600" dirty="0" smtClean="0">
                <a:solidFill>
                  <a:schemeClr val="bg1"/>
                </a:solidFill>
                <a:latin typeface="Lucida Console" pitchFamily="49" charset="0"/>
              </a:rPr>
              <a:t>…</a:t>
            </a:r>
          </a:p>
          <a:p>
            <a:pPr>
              <a:spcBef>
                <a:spcPct val="50000"/>
              </a:spcBef>
              <a:spcAft>
                <a:spcPct val="30000"/>
              </a:spcAft>
              <a:buClr>
                <a:schemeClr val="tx1"/>
              </a:buClr>
            </a:pPr>
            <a:r>
              <a:rPr lang="en-US" sz="1600" dirty="0" smtClean="0">
                <a:solidFill>
                  <a:schemeClr val="bg1"/>
                </a:solidFill>
                <a:latin typeface="Lucida Console" pitchFamily="49" charset="0"/>
              </a:rPr>
              <a:t>[JAVA] machine   2014-10-10  INFO </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BillingCenter </a:t>
            </a:r>
            <a:r>
              <a:rPr lang="en-US" sz="1600" dirty="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spTree>
    <p:extLst>
      <p:ext uri="{BB962C8B-B14F-4D97-AF65-F5344CB8AC3E}">
        <p14:creationId xmlns:p14="http://schemas.microsoft.com/office/powerpoint/2010/main" val="16463776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Cross-application integration points</a:t>
            </a:r>
          </a:p>
        </p:txBody>
      </p:sp>
      <p:sp>
        <p:nvSpPr>
          <p:cNvPr id="2" name="Content Placeholder 1"/>
          <p:cNvSpPr>
            <a:spLocks noGrp="1"/>
          </p:cNvSpPr>
          <p:nvPr>
            <p:ph idx="1"/>
          </p:nvPr>
        </p:nvSpPr>
        <p:spPr/>
        <p:txBody>
          <a:bodyPr/>
          <a:lstStyle/>
          <a:p>
            <a:r>
              <a:rPr lang="en-US" dirty="0" smtClean="0"/>
              <a:t>Guidewire applications are designed to </a:t>
            </a:r>
            <a:r>
              <a:rPr lang="en-US" dirty="0"/>
              <a:t>exchange information with other Guidewire applications</a:t>
            </a:r>
          </a:p>
          <a:p>
            <a:r>
              <a:rPr lang="en-US" dirty="0" smtClean="0"/>
              <a:t>A </a:t>
            </a:r>
            <a:r>
              <a:rPr lang="en-US" b="1" dirty="0" smtClean="0"/>
              <a:t>cross-application </a:t>
            </a:r>
            <a:r>
              <a:rPr lang="en-US" b="1" dirty="0"/>
              <a:t>integration </a:t>
            </a:r>
            <a:r>
              <a:rPr lang="en-US" b="1" dirty="0" smtClean="0"/>
              <a:t>point</a:t>
            </a:r>
            <a:r>
              <a:rPr lang="en-US" dirty="0" smtClean="0"/>
              <a:t> represents an exchange of information between two Guidewire applications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681" y="1143000"/>
            <a:ext cx="1465190" cy="1421546"/>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585" y="1143000"/>
            <a:ext cx="1434015" cy="1390371"/>
          </a:xfrm>
          <a:prstGeom prst="rect">
            <a:avLst/>
          </a:prstGeom>
          <a:effectLst>
            <a:outerShdw blurRad="50800" dist="38100" dir="2700000" algn="tl" rotWithShape="0">
              <a:prstClr val="black">
                <a:alpha val="40000"/>
              </a:prstClr>
            </a:outerShdw>
          </a:effec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6221" y="1143000"/>
            <a:ext cx="1434015" cy="1390371"/>
          </a:xfrm>
          <a:prstGeom prst="rect">
            <a:avLst/>
          </a:prstGeom>
          <a:effectLst>
            <a:outerShdw blurRad="50800" dist="38100" dir="2700000" algn="tl" rotWithShape="0">
              <a:prstClr val="black">
                <a:alpha val="40000"/>
              </a:prstClr>
            </a:outerShdw>
          </a:effectLst>
        </p:spPr>
      </p:pic>
      <p:sp>
        <p:nvSpPr>
          <p:cNvPr id="9" name="Left-Right Arrow 8"/>
          <p:cNvSpPr/>
          <p:nvPr/>
        </p:nvSpPr>
        <p:spPr bwMode="auto">
          <a:xfrm>
            <a:off x="2292946" y="1747708"/>
            <a:ext cx="1600200" cy="385892"/>
          </a:xfrm>
          <a:prstGeom prst="lef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Left-Right Arrow 10"/>
          <p:cNvSpPr/>
          <p:nvPr/>
        </p:nvSpPr>
        <p:spPr bwMode="auto">
          <a:xfrm>
            <a:off x="5493311" y="1747708"/>
            <a:ext cx="1600200" cy="385892"/>
          </a:xfrm>
          <a:prstGeom prst="lef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 Plugin Summary" descr="C:\Users\sluersen\AppData\Local\Temp\SNAGHTMLa368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342"/>
            <a:ext cx="2728994" cy="25033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a:t>Open </a:t>
            </a:r>
            <a:r>
              <a:rPr lang="en-US" dirty="0" err="1" smtClean="0"/>
              <a:t>IBillingSummaryPlugin</a:t>
            </a:r>
            <a:r>
              <a:rPr lang="en-US" dirty="0" smtClean="0"/>
              <a:t> </a:t>
            </a:r>
            <a:endParaRPr lang="en-US" dirty="0"/>
          </a:p>
        </p:txBody>
      </p:sp>
      <p:sp>
        <p:nvSpPr>
          <p:cNvPr id="3" name="Content Placeholder 2"/>
          <p:cNvSpPr>
            <a:spLocks noGrp="1"/>
          </p:cNvSpPr>
          <p:nvPr>
            <p:ph sz="half" idx="2"/>
          </p:nvPr>
        </p:nvSpPr>
        <p:spPr>
          <a:xfrm>
            <a:off x="4008664" y="914401"/>
            <a:ext cx="5059136" cy="5475289"/>
          </a:xfrm>
        </p:spPr>
        <p:txBody>
          <a:bodyPr/>
          <a:lstStyle/>
          <a:p>
            <a:r>
              <a:rPr lang="en-US" dirty="0"/>
              <a:t>In Guidewire Studio for  </a:t>
            </a:r>
            <a:r>
              <a:rPr lang="en-US" dirty="0" smtClean="0"/>
              <a:t>PolicyCenter, open </a:t>
            </a:r>
            <a:br>
              <a:rPr lang="en-US" dirty="0" smtClean="0"/>
            </a:br>
            <a:r>
              <a:rPr lang="en-US" dirty="0" err="1" smtClean="0"/>
              <a:t>IBillingSummaryPlugin.gwp</a:t>
            </a:r>
            <a:endParaRPr lang="en-US" dirty="0" smtClean="0"/>
          </a:p>
          <a:p>
            <a:pPr marL="0" indent="0">
              <a:buNone/>
            </a:pPr>
            <a:endParaRPr lang="en-US" dirty="0"/>
          </a:p>
        </p:txBody>
      </p:sp>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7518468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luersen\AppData\Local\Temp\SNAGHTMLa51b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BCBillingSummaryPlugin</a:t>
            </a:r>
            <a:r>
              <a:rPr lang="en-US" dirty="0" smtClean="0"/>
              <a:t> (</a:t>
            </a:r>
            <a:r>
              <a:rPr lang="en-US" dirty="0"/>
              <a:t>bc800</a:t>
            </a:r>
            <a:r>
              <a:rPr lang="en-US" dirty="0" smtClean="0"/>
              <a:t>)</a:t>
            </a:r>
          </a:p>
          <a:p>
            <a:pPr marL="857250" lvl="1" indent="-457200">
              <a:buFont typeface="+mj-lt"/>
              <a:buAutoNum type="arabicPeriod"/>
            </a:pPr>
            <a:endParaRPr lang="en-US" dirty="0"/>
          </a:p>
          <a:p>
            <a:pPr marL="0" indent="0">
              <a:buNone/>
            </a:pPr>
            <a:endParaRPr lang="en-US" dirty="0"/>
          </a:p>
        </p:txBody>
      </p:sp>
      <p:sp>
        <p:nvSpPr>
          <p:cNvPr id="11" name="num1"/>
          <p:cNvSpPr/>
          <p:nvPr/>
        </p:nvSpPr>
        <p:spPr bwMode="auto">
          <a:xfrm>
            <a:off x="7772400" y="436024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486" y="5185497"/>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9" descr="C:\Users\sluersen\AppData\Local\Temp\SNAGHTMLdd78a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218267"/>
            <a:ext cx="4210050" cy="20631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num2"/>
          <p:cNvSpPr/>
          <p:nvPr/>
        </p:nvSpPr>
        <p:spPr bwMode="auto">
          <a:xfrm>
            <a:off x="4423886" y="3657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Tree>
    <p:extLst>
      <p:ext uri="{BB962C8B-B14F-4D97-AF65-F5344CB8AC3E}">
        <p14:creationId xmlns:p14="http://schemas.microsoft.com/office/powerpoint/2010/main" val="1039578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luersen\AppData\Local\Temp\SNAGHTMLa51b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pPr marL="0" indent="0">
              <a:buNone/>
            </a:pPr>
            <a:endParaRPr lang="en-US" dirty="0"/>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41960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58317546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sluersen\AppData\Local\Temp\SNAGHTML7b6c4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4258375"/>
            <a:ext cx="7744500" cy="10756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descr="C:\Users\sluersen\AppData\Local\Temp\SNAGHTML78683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6" y="1447800"/>
            <a:ext cx="7810143" cy="1863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a:t>Edit configuration xml files</a:t>
            </a:r>
          </a:p>
        </p:txBody>
      </p:sp>
      <p:sp>
        <p:nvSpPr>
          <p:cNvPr id="3" name="Content Placeholder 2"/>
          <p:cNvSpPr>
            <a:spLocks noGrp="1"/>
          </p:cNvSpPr>
          <p:nvPr>
            <p:ph idx="1"/>
          </p:nvPr>
        </p:nvSpPr>
        <p:spPr/>
        <p:txBody>
          <a:bodyPr/>
          <a:lstStyle/>
          <a:p>
            <a:r>
              <a:rPr lang="en-US" dirty="0" smtClean="0"/>
              <a:t>Add the exit point URL for BillingCenter in config.xml</a:t>
            </a:r>
          </a:p>
        </p:txBody>
      </p:sp>
      <p:sp>
        <p:nvSpPr>
          <p:cNvPr id="15" name="Text Placeholder 14"/>
          <p:cNvSpPr>
            <a:spLocks noGrp="1"/>
          </p:cNvSpPr>
          <p:nvPr>
            <p:ph type="body" sz="quarter" idx="10"/>
          </p:nvPr>
        </p:nvSpPr>
        <p:spPr/>
        <p:txBody>
          <a:bodyPr/>
          <a:lstStyle/>
          <a:p>
            <a:r>
              <a:rPr lang="en-US" dirty="0" smtClean="0"/>
              <a:t>Specify the URL for BillingCenter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18" name="Rounded Rectangle 17"/>
          <p:cNvSpPr/>
          <p:nvPr/>
        </p:nvSpPr>
        <p:spPr bwMode="auto">
          <a:xfrm>
            <a:off x="4864020" y="5017911"/>
            <a:ext cx="3274292"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1583907" y="2739977"/>
            <a:ext cx="5274704" cy="30642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96295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luersen\AppData\Local\Temp\SNAGHTML9e83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8153400" cy="33773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bc800.wsc 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bc</a:t>
            </a:r>
            <a:r>
              <a:rPr lang="en-US" b="1" dirty="0" smtClean="0">
                <a:latin typeface="Courier New" pitchFamily="49" charset="0"/>
                <a:cs typeface="Courier New" pitchFamily="49" charset="0"/>
              </a:rPr>
              <a:t>\bc800.wsc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553275" y="41148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11"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76521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smtClean="0"/>
              <a:t>Always required for</a:t>
            </a:r>
            <a:br>
              <a:rPr lang="en-US" dirty="0" smtClean="0"/>
            </a:br>
            <a:r>
              <a:rPr lang="en-US" dirty="0" smtClean="0"/>
              <a:t>cross-point integration</a:t>
            </a:r>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7</a:t>
            </a:r>
            <a:endParaRPr lang="en-US" dirty="0"/>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55862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t>Billing instructions</a:t>
            </a:r>
          </a:p>
          <a:p>
            <a:r>
              <a:rPr lang="en-US" dirty="0"/>
              <a:t>Billing status</a:t>
            </a:r>
          </a:p>
          <a:p>
            <a:r>
              <a:rPr lang="en-US" dirty="0">
                <a:solidFill>
                  <a:schemeClr val="bg1"/>
                </a:solidFill>
              </a:rPr>
              <a:t>Late payment cancellation</a:t>
            </a:r>
          </a:p>
          <a:p>
            <a:endParaRPr lang="en-US" dirty="0"/>
          </a:p>
        </p:txBody>
      </p:sp>
    </p:spTree>
    <p:extLst>
      <p:ext uri="{BB962C8B-B14F-4D97-AF65-F5344CB8AC3E}">
        <p14:creationId xmlns:p14="http://schemas.microsoft.com/office/powerpoint/2010/main" val="32311144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Cancellations</a:t>
            </a:r>
            <a:endParaRPr lang="en-US"/>
          </a:p>
        </p:txBody>
      </p:sp>
      <p:sp>
        <p:nvSpPr>
          <p:cNvPr id="5" name="Content Placeholder 4"/>
          <p:cNvSpPr>
            <a:spLocks noGrp="1"/>
          </p:cNvSpPr>
          <p:nvPr>
            <p:ph idx="1"/>
          </p:nvPr>
        </p:nvSpPr>
        <p:spPr/>
        <p:txBody>
          <a:bodyPr/>
          <a:lstStyle/>
          <a:p>
            <a:r>
              <a:rPr lang="en-US" smtClean="0"/>
              <a:t>Initiated </a:t>
            </a:r>
            <a:r>
              <a:rPr lang="en-US"/>
              <a:t>by the carrier or the insured</a:t>
            </a:r>
          </a:p>
          <a:p>
            <a:r>
              <a:rPr lang="en-US" smtClean="0"/>
              <a:t>Starts </a:t>
            </a:r>
            <a:r>
              <a:rPr lang="en-US"/>
              <a:t>in either PolicyCenter or BillingCenter</a:t>
            </a:r>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78417194"/>
              </p:ext>
            </p:extLst>
          </p:nvPr>
        </p:nvGraphicFramePr>
        <p:xfrm>
          <a:off x="533400" y="1905000"/>
          <a:ext cx="8458200" cy="4456770"/>
        </p:xfrm>
        <a:graphic>
          <a:graphicData uri="http://schemas.openxmlformats.org/drawingml/2006/table">
            <a:tbl>
              <a:tblPr firstRow="1" firstCol="1" bandRow="1">
                <a:tableStyleId>{93296810-A885-4BE3-A3E7-6D5BEEA58F35}</a:tableStyleId>
              </a:tblPr>
              <a:tblGrid>
                <a:gridCol w="1752600"/>
                <a:gridCol w="3048000"/>
                <a:gridCol w="3657600"/>
              </a:tblGrid>
              <a:tr h="860151">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lang="en-US" smtClean="0"/>
                        <a:t>Carrier initiates cancellation when policy holder…</a:t>
                      </a:r>
                      <a:endParaRPr lang="en-US"/>
                    </a:p>
                  </a:txBody>
                  <a:tcPr>
                    <a:lnL w="12700" cmpd="sng">
                      <a:noFill/>
                    </a:lnL>
                  </a:tcPr>
                </a:tc>
                <a:tc>
                  <a:txBody>
                    <a:bodyPr/>
                    <a:lstStyle/>
                    <a:p>
                      <a:r>
                        <a:rPr lang="en-US" smtClean="0"/>
                        <a:t>Insured initiates cancellation when…</a:t>
                      </a:r>
                      <a:endParaRPr lang="en-US"/>
                    </a:p>
                  </a:txBody>
                  <a:tcPr/>
                </a:tc>
              </a:tr>
              <a:tr h="1805010">
                <a:tc>
                  <a:txBody>
                    <a:bodyPr/>
                    <a:lstStyle/>
                    <a:p>
                      <a:endParaRPr lang="en-US" dirty="0" smtClean="0"/>
                    </a:p>
                    <a:p>
                      <a:endParaRPr lang="en-US" dirty="0" smtClean="0"/>
                    </a:p>
                    <a:p>
                      <a:endParaRPr lang="en-US" dirty="0" smtClean="0"/>
                    </a:p>
                    <a:p>
                      <a:r>
                        <a:rPr lang="en-US" dirty="0" smtClean="0"/>
                        <a:t>PolicyCenter starts cancellation</a:t>
                      </a:r>
                    </a:p>
                  </a:txBody>
                  <a:tcPr>
                    <a:lnT w="38100" cmpd="sng">
                      <a:noFill/>
                    </a:lnT>
                  </a:tcPr>
                </a:tc>
                <a:tc>
                  <a:txBody>
                    <a:bodyPr/>
                    <a:lstStyle/>
                    <a:p>
                      <a:pPr marL="285750" indent="-285750">
                        <a:buFont typeface="Arial" pitchFamily="34" charset="0"/>
                        <a:buChar char="•"/>
                      </a:pPr>
                      <a:r>
                        <a:rPr lang="en-US" dirty="0" smtClean="0"/>
                        <a:t>Fails to provide necessary</a:t>
                      </a:r>
                      <a:r>
                        <a:rPr lang="en-US" baseline="0" dirty="0" smtClean="0"/>
                        <a:t> </a:t>
                      </a:r>
                      <a:r>
                        <a:rPr lang="en-US" dirty="0" smtClean="0"/>
                        <a:t>information, or</a:t>
                      </a:r>
                    </a:p>
                    <a:p>
                      <a:pPr marL="285750" indent="-285750">
                        <a:buFont typeface="Arial" pitchFamily="34" charset="0"/>
                        <a:buChar char="•"/>
                      </a:pPr>
                      <a:r>
                        <a:rPr lang="en-US" dirty="0" smtClean="0"/>
                        <a:t>Does not cooperate</a:t>
                      </a:r>
                      <a:br>
                        <a:rPr lang="en-US" dirty="0" smtClean="0"/>
                      </a:br>
                      <a:r>
                        <a:rPr lang="en-US" dirty="0" smtClean="0"/>
                        <a:t>during final audit, or </a:t>
                      </a:r>
                    </a:p>
                    <a:p>
                      <a:pPr marL="285750" indent="-285750">
                        <a:buFont typeface="Arial" pitchFamily="34" charset="0"/>
                        <a:buChar char="•"/>
                      </a:pPr>
                      <a:r>
                        <a:rPr lang="en-US" dirty="0" smtClean="0"/>
                        <a:t>Does not provide premium report</a:t>
                      </a:r>
                      <a:endParaRPr lang="en-US" dirty="0"/>
                    </a:p>
                  </a:txBody>
                  <a:tcPr/>
                </a:tc>
                <a:tc>
                  <a:txBody>
                    <a:bodyPr/>
                    <a:lstStyle/>
                    <a:p>
                      <a:pPr marL="285750" indent="-285750">
                        <a:buFont typeface="Arial" pitchFamily="34" charset="0"/>
                        <a:buChar char="•"/>
                      </a:pPr>
                      <a:r>
                        <a:rPr lang="en-US" smtClean="0"/>
                        <a:t>Changing carrier</a:t>
                      </a:r>
                    </a:p>
                    <a:p>
                      <a:pPr marL="285750" indent="-285750">
                        <a:buFont typeface="Arial" pitchFamily="34" charset="0"/>
                        <a:buChar char="•"/>
                      </a:pPr>
                      <a:r>
                        <a:rPr lang="en-US" smtClean="0"/>
                        <a:t>Going out of business</a:t>
                      </a:r>
                    </a:p>
                    <a:p>
                      <a:pPr marL="285750" indent="-285750">
                        <a:buFont typeface="Arial" pitchFamily="34" charset="0"/>
                        <a:buChar char="•"/>
                      </a:pPr>
                      <a:r>
                        <a:rPr lang="en-US" smtClean="0"/>
                        <a:t>Moving out of insured  geographical area</a:t>
                      </a:r>
                    </a:p>
                    <a:p>
                      <a:endParaRPr lang="en-US"/>
                    </a:p>
                  </a:txBody>
                  <a:tcPr/>
                </a:tc>
              </a:tr>
              <a:tr h="1663709">
                <a:tc>
                  <a:txBody>
                    <a:bodyPr/>
                    <a:lstStyle/>
                    <a:p>
                      <a:endParaRPr lang="en-US" smtClean="0"/>
                    </a:p>
                    <a:p>
                      <a:r>
                        <a:rPr lang="en-US" smtClean="0"/>
                        <a:t/>
                      </a:r>
                      <a:br>
                        <a:rPr lang="en-US" smtClean="0"/>
                      </a:br>
                      <a:endParaRPr lang="en-US" smtClean="0"/>
                    </a:p>
                    <a:p>
                      <a:r>
                        <a:rPr lang="en-US" smtClean="0"/>
                        <a:t>BillingCenter starts cancellation</a:t>
                      </a:r>
                    </a:p>
                  </a:txBody>
                  <a:tcPr/>
                </a:tc>
                <a:tc>
                  <a:txBody>
                    <a:bodyPr/>
                    <a:lstStyle/>
                    <a:p>
                      <a:pPr marL="285750" indent="-285750">
                        <a:buFont typeface="Arial" pitchFamily="34" charset="0"/>
                        <a:buChar char="•"/>
                      </a:pPr>
                      <a:r>
                        <a:rPr lang="en-US" smtClean="0"/>
                        <a:t>Is past due on payments</a:t>
                      </a:r>
                    </a:p>
                    <a:p>
                      <a:endParaRPr lang="en-US"/>
                    </a:p>
                  </a:txBody>
                  <a:tcPr/>
                </a:tc>
                <a:tc>
                  <a:txBody>
                    <a:bodyPr/>
                    <a:lstStyle/>
                    <a:p>
                      <a:endParaRPr lang="en-US"/>
                    </a:p>
                  </a:txBody>
                  <a:tcPr/>
                </a:tc>
              </a:tr>
            </a:tbl>
          </a:graphicData>
        </a:graphic>
      </p:graphicFrame>
      <p:sp>
        <p:nvSpPr>
          <p:cNvPr id="8" name="Right Arrow 7"/>
          <p:cNvSpPr/>
          <p:nvPr/>
        </p:nvSpPr>
        <p:spPr bwMode="auto">
          <a:xfrm>
            <a:off x="1044931" y="2907957"/>
            <a:ext cx="60960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875128"/>
            <a:ext cx="565485" cy="548640"/>
          </a:xfrm>
          <a:prstGeom prst="rect">
            <a:avLst/>
          </a:prstGeom>
          <a:effectLst>
            <a:outerShdw blurRad="50800" dist="38100" dir="2700000" algn="tl" rotWithShape="0">
              <a:prstClr val="black">
                <a:alpha val="40000"/>
              </a:prstClr>
            </a:outerShdw>
          </a:effectLst>
        </p:spPr>
      </p:pic>
      <p:pic>
        <p:nvPicPr>
          <p:cNvPr id="10" name="Picture 9"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871810"/>
            <a:ext cx="565862" cy="548640"/>
          </a:xfrm>
          <a:prstGeom prst="rect">
            <a:avLst/>
          </a:prstGeom>
          <a:effectLst>
            <a:outerShdw blurRad="50800" dist="38100" dir="2700000" algn="tl" rotWithShape="0">
              <a:prstClr val="black">
                <a:alpha val="40000"/>
              </a:prstClr>
            </a:outerShdw>
          </a:effectLst>
        </p:spPr>
      </p:pic>
      <p:sp>
        <p:nvSpPr>
          <p:cNvPr id="11" name="Right Arrow 10"/>
          <p:cNvSpPr/>
          <p:nvPr/>
        </p:nvSpPr>
        <p:spPr bwMode="auto">
          <a:xfrm rot="10800000">
            <a:off x="1052950" y="4705595"/>
            <a:ext cx="601579" cy="528415"/>
          </a:xfrm>
          <a:prstGeom prs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331" y="4672769"/>
            <a:ext cx="565485" cy="548640"/>
          </a:xfrm>
          <a:prstGeom prst="rect">
            <a:avLst/>
          </a:prstGeom>
          <a:effectLst>
            <a:outerShdw blurRad="50800" dist="38100" dir="2700000" algn="tl" rotWithShape="0">
              <a:prstClr val="black">
                <a:alpha val="40000"/>
              </a:prstClr>
            </a:outerShdw>
          </a:effectLst>
        </p:spPr>
      </p:pic>
      <p:pic>
        <p:nvPicPr>
          <p:cNvPr id="13" name="Picture 1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466945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270415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Text Box 28"/>
          <p:cNvSpPr txBox="1">
            <a:spLocks noChangeArrowheads="1"/>
          </p:cNvSpPr>
          <p:nvPr/>
        </p:nvSpPr>
        <p:spPr bwMode="hidden">
          <a:xfrm>
            <a:off x="4114800" y="32004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Rescind</a:t>
            </a:r>
            <a:br>
              <a:rPr lang="en-US" sz="1800"/>
            </a:br>
            <a:r>
              <a:rPr lang="en-US" sz="1800"/>
              <a:t> request</a:t>
            </a:r>
            <a:endParaRPr lang="en-US" sz="1800" dirty="0"/>
          </a:p>
        </p:txBody>
      </p:sp>
      <p:sp>
        <p:nvSpPr>
          <p:cNvPr id="33" name="Text Box 28"/>
          <p:cNvSpPr txBox="1">
            <a:spLocks noChangeArrowheads="1"/>
          </p:cNvSpPr>
          <p:nvPr/>
        </p:nvSpPr>
        <p:spPr bwMode="hidden">
          <a:xfrm>
            <a:off x="4114800" y="19050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 request</a:t>
            </a:r>
            <a:endParaRPr lang="en-US" sz="1800" dirty="0"/>
          </a:p>
        </p:txBody>
      </p:sp>
      <p:sp>
        <p:nvSpPr>
          <p:cNvPr id="8" name="Rounded Rectangle 7"/>
          <p:cNvSpPr/>
          <p:nvPr/>
        </p:nvSpPr>
        <p:spPr bwMode="auto">
          <a:xfrm>
            <a:off x="6324600" y="1371600"/>
            <a:ext cx="266700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Late payment rescind</a:t>
            </a:r>
            <a:endParaRPr lang="en-US" dirty="0"/>
          </a:p>
        </p:txBody>
      </p:sp>
      <p:sp>
        <p:nvSpPr>
          <p:cNvPr id="20" name="Rounded Rectangle 19"/>
          <p:cNvSpPr/>
          <p:nvPr/>
        </p:nvSpPr>
        <p:spPr bwMode="auto">
          <a:xfrm>
            <a:off x="6515100" y="1714500"/>
            <a:ext cx="2369820"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Delinquency plan </a:t>
            </a:r>
            <a:r>
              <a:rPr lang="en-US" smtClean="0">
                <a:solidFill>
                  <a:schemeClr val="bg1"/>
                </a:solidFill>
              </a:rPr>
              <a:t/>
            </a:r>
            <a:br>
              <a:rPr lang="en-US" smtClean="0">
                <a:solidFill>
                  <a:schemeClr val="bg1"/>
                </a:solidFill>
              </a:rPr>
            </a:br>
            <a:r>
              <a:rPr lang="en-US" smtClean="0">
                <a:solidFill>
                  <a:schemeClr val="bg1"/>
                </a:solidFill>
              </a:rPr>
              <a:t>executes cancellation</a:t>
            </a:r>
            <a:endParaRPr lang="en-US" dirty="0">
              <a:solidFill>
                <a:schemeClr val="bg1"/>
              </a:solidFill>
            </a:endParaRPr>
          </a:p>
        </p:txBody>
      </p:sp>
      <p:sp>
        <p:nvSpPr>
          <p:cNvPr id="21" name="Rounded Rectangle 20"/>
          <p:cNvSpPr/>
          <p:nvPr/>
        </p:nvSpPr>
        <p:spPr bwMode="auto">
          <a:xfrm>
            <a:off x="6515100" y="3124200"/>
            <a:ext cx="2369820" cy="914400"/>
          </a:xfrm>
          <a:prstGeom prst="roundRect">
            <a:avLst>
              <a:gd name="adj" fmla="val 5916"/>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Payment received </a:t>
            </a:r>
            <a:br>
              <a:rPr lang="en-US">
                <a:solidFill>
                  <a:schemeClr val="bg1"/>
                </a:solidFill>
              </a:rPr>
            </a:br>
            <a:r>
              <a:rPr lang="en-US">
                <a:solidFill>
                  <a:schemeClr val="bg1"/>
                </a:solidFill>
              </a:rPr>
              <a:t>so rescind </a:t>
            </a:r>
            <a:br>
              <a:rPr lang="en-US">
                <a:solidFill>
                  <a:schemeClr val="bg1"/>
                </a:solidFill>
              </a:rPr>
            </a:br>
            <a:r>
              <a:rPr lang="en-US">
                <a:solidFill>
                  <a:schemeClr val="bg1"/>
                </a:solidFill>
              </a:rPr>
              <a:t>cancellation</a:t>
            </a:r>
            <a:endParaRPr lang="en-US" dirty="0">
              <a:solidFill>
                <a:schemeClr val="bg1"/>
              </a:solidFill>
            </a:endParaRPr>
          </a:p>
        </p:txBody>
      </p:sp>
      <p:sp>
        <p:nvSpPr>
          <p:cNvPr id="35" name="Rounded Rectangle 34"/>
          <p:cNvSpPr/>
          <p:nvPr/>
        </p:nvSpPr>
        <p:spPr bwMode="auto">
          <a:xfrm>
            <a:off x="723899" y="1943099"/>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Start non-pay </a:t>
            </a:r>
            <a:r>
              <a:rPr lang="en-US" smtClean="0">
                <a:solidFill>
                  <a:schemeClr val="bg1"/>
                </a:solidFill>
              </a:rPr>
              <a:t>cancellation </a:t>
            </a:r>
            <a:r>
              <a:rPr lang="en-US">
                <a:solidFill>
                  <a:schemeClr val="bg1"/>
                </a:solidFill>
              </a:rPr>
              <a:t/>
            </a:r>
            <a:br>
              <a:rPr lang="en-US">
                <a:solidFill>
                  <a:schemeClr val="bg1"/>
                </a:solidFill>
              </a:rPr>
            </a:br>
            <a:r>
              <a:rPr lang="en-US">
                <a:solidFill>
                  <a:schemeClr val="bg1"/>
                </a:solidFill>
              </a:rPr>
              <a:t>(status is pending</a:t>
            </a:r>
            <a:r>
              <a:rPr lang="en-US" smtClean="0">
                <a:solidFill>
                  <a:schemeClr val="bg1"/>
                </a:solidFill>
              </a:rPr>
              <a:t>)</a:t>
            </a:r>
            <a:endParaRPr lang="en-US">
              <a:solidFill>
                <a:schemeClr val="bg1"/>
              </a:solidFill>
            </a:endParaRPr>
          </a:p>
        </p:txBody>
      </p:sp>
      <p:sp>
        <p:nvSpPr>
          <p:cNvPr id="43" name="num3"/>
          <p:cNvSpPr/>
          <p:nvPr/>
        </p:nvSpPr>
        <p:spPr bwMode="auto">
          <a:xfrm>
            <a:off x="568780" y="18288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3</a:t>
            </a:r>
            <a:endParaRPr lang="en-US" dirty="0">
              <a:solidFill>
                <a:schemeClr val="bg1"/>
              </a:solidFill>
            </a:endParaRPr>
          </a:p>
        </p:txBody>
      </p:sp>
      <p:sp>
        <p:nvSpPr>
          <p:cNvPr id="46" name="num4"/>
          <p:cNvSpPr/>
          <p:nvPr/>
        </p:nvSpPr>
        <p:spPr bwMode="auto">
          <a:xfrm>
            <a:off x="6362700" y="3000374"/>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2</a:t>
            </a:r>
            <a:endParaRPr lang="en-US" dirty="0">
              <a:solidFill>
                <a:schemeClr val="bg1"/>
              </a:solidFill>
            </a:endParaRPr>
          </a:p>
        </p:txBody>
      </p:sp>
      <p:sp>
        <p:nvSpPr>
          <p:cNvPr id="48" name="num1"/>
          <p:cNvSpPr/>
          <p:nvPr/>
        </p:nvSpPr>
        <p:spPr bwMode="auto">
          <a:xfrm>
            <a:off x="6358578" y="16002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1</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2" name="Rounded Rectangle 21"/>
          <p:cNvSpPr/>
          <p:nvPr/>
        </p:nvSpPr>
        <p:spPr bwMode="auto">
          <a:xfrm>
            <a:off x="723899" y="3314698"/>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Rescind pending </a:t>
            </a:r>
            <a:br>
              <a:rPr lang="en-US">
                <a:solidFill>
                  <a:schemeClr val="bg1"/>
                </a:solidFill>
              </a:rPr>
            </a:br>
            <a:r>
              <a:rPr lang="en-US">
                <a:solidFill>
                  <a:schemeClr val="bg1"/>
                </a:solidFill>
              </a:rPr>
              <a:t>cancellation</a:t>
            </a:r>
          </a:p>
        </p:txBody>
      </p:sp>
      <p:sp>
        <p:nvSpPr>
          <p:cNvPr id="23" name="num3"/>
          <p:cNvSpPr/>
          <p:nvPr/>
        </p:nvSpPr>
        <p:spPr bwMode="auto">
          <a:xfrm>
            <a:off x="568780" y="3200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4</a:t>
            </a:r>
            <a:endParaRPr lang="en-US" dirty="0">
              <a:solidFill>
                <a:schemeClr val="bg1"/>
              </a:solidFill>
            </a:endParaRPr>
          </a:p>
        </p:txBody>
      </p:sp>
      <p:sp>
        <p:nvSpPr>
          <p:cNvPr id="42" name="Left Arrow 41"/>
          <p:cNvSpPr/>
          <p:nvPr/>
        </p:nvSpPr>
        <p:spPr bwMode="auto">
          <a:xfrm>
            <a:off x="5808215" y="32004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Left Arrow 43"/>
          <p:cNvSpPr/>
          <p:nvPr/>
        </p:nvSpPr>
        <p:spPr bwMode="auto">
          <a:xfrm>
            <a:off x="3636515" y="35052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Left Arrow 25"/>
          <p:cNvSpPr/>
          <p:nvPr/>
        </p:nvSpPr>
        <p:spPr bwMode="auto">
          <a:xfrm>
            <a:off x="3642360" y="2209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Left Arrow 26"/>
          <p:cNvSpPr/>
          <p:nvPr/>
        </p:nvSpPr>
        <p:spPr bwMode="auto">
          <a:xfrm>
            <a:off x="5823585" y="1905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576017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25929" y="4876800"/>
            <a:ext cx="3031671" cy="701040"/>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9" name="Text Box 28"/>
          <p:cNvSpPr txBox="1">
            <a:spLocks noChangeArrowheads="1"/>
          </p:cNvSpPr>
          <p:nvPr/>
        </p:nvSpPr>
        <p:spPr bwMode="hidden">
          <a:xfrm>
            <a:off x="4114800" y="316992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billing request</a:t>
            </a:r>
            <a:endParaRPr lang="en-US" sz="1800" dirty="0"/>
          </a:p>
        </p:txBody>
      </p:sp>
      <p:sp>
        <p:nvSpPr>
          <p:cNvPr id="33" name="Text Box 28"/>
          <p:cNvSpPr txBox="1">
            <a:spLocks noChangeArrowheads="1"/>
          </p:cNvSpPr>
          <p:nvPr/>
        </p:nvSpPr>
        <p:spPr bwMode="hidden">
          <a:xfrm>
            <a:off x="4114800" y="19050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 request</a:t>
            </a:r>
            <a:endParaRPr lang="en-US" sz="1800" dirty="0"/>
          </a:p>
        </p:txBody>
      </p:sp>
      <p:sp>
        <p:nvSpPr>
          <p:cNvPr id="31" name="Text Box 28"/>
          <p:cNvSpPr txBox="1">
            <a:spLocks noChangeArrowheads="1"/>
          </p:cNvSpPr>
          <p:nvPr/>
        </p:nvSpPr>
        <p:spPr bwMode="hidden">
          <a:xfrm>
            <a:off x="4114800" y="4114800"/>
            <a:ext cx="1752600" cy="11887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Billing rep </a:t>
            </a:r>
            <a:r>
              <a:rPr lang="en-US" sz="1800" smtClean="0"/>
              <a:t/>
            </a:r>
            <a:br>
              <a:rPr lang="en-US" sz="1800" smtClean="0"/>
            </a:br>
            <a:r>
              <a:rPr lang="en-US" sz="1800" smtClean="0"/>
              <a:t>informs </a:t>
            </a:r>
            <a:br>
              <a:rPr lang="en-US" sz="1800" smtClean="0"/>
            </a:br>
            <a:r>
              <a:rPr lang="en-US" sz="1800" smtClean="0"/>
              <a:t>underwriting </a:t>
            </a:r>
            <a:br>
              <a:rPr lang="en-US" sz="1800" smtClean="0"/>
            </a:br>
            <a:r>
              <a:rPr lang="en-US" sz="1800" smtClean="0"/>
              <a:t>of </a:t>
            </a:r>
            <a:r>
              <a:rPr lang="en-US" sz="1800"/>
              <a:t>payment</a:t>
            </a:r>
          </a:p>
        </p:txBody>
      </p:sp>
      <p:sp>
        <p:nvSpPr>
          <p:cNvPr id="8" name="Rounded Rectangle 7"/>
          <p:cNvSpPr/>
          <p:nvPr/>
        </p:nvSpPr>
        <p:spPr bwMode="auto">
          <a:xfrm>
            <a:off x="6324600" y="1371600"/>
            <a:ext cx="266700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Late payment reinstatement</a:t>
            </a:r>
            <a:endParaRPr lang="en-US" dirty="0"/>
          </a:p>
        </p:txBody>
      </p:sp>
      <p:sp>
        <p:nvSpPr>
          <p:cNvPr id="12" name="Left Arrow 11"/>
          <p:cNvSpPr/>
          <p:nvPr/>
        </p:nvSpPr>
        <p:spPr bwMode="auto">
          <a:xfrm>
            <a:off x="5823585" y="4495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723900" y="5044440"/>
            <a:ext cx="28157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User </a:t>
            </a:r>
            <a:r>
              <a:rPr lang="en-US" smtClean="0">
                <a:solidFill>
                  <a:schemeClr val="bg1"/>
                </a:solidFill>
              </a:rPr>
              <a:t>decides to </a:t>
            </a:r>
            <a:r>
              <a:rPr lang="en-US">
                <a:solidFill>
                  <a:schemeClr val="bg1"/>
                </a:solidFill>
              </a:rPr>
              <a:t>reinstate*</a:t>
            </a:r>
          </a:p>
        </p:txBody>
      </p:sp>
      <p:sp>
        <p:nvSpPr>
          <p:cNvPr id="20" name="Rounded Rectangle 19"/>
          <p:cNvSpPr/>
          <p:nvPr/>
        </p:nvSpPr>
        <p:spPr bwMode="auto">
          <a:xfrm>
            <a:off x="6515100" y="1714500"/>
            <a:ext cx="2369820"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Delinquency plan </a:t>
            </a:r>
            <a:r>
              <a:rPr lang="en-US" smtClean="0">
                <a:solidFill>
                  <a:schemeClr val="bg1"/>
                </a:solidFill>
              </a:rPr>
              <a:t/>
            </a:r>
            <a:br>
              <a:rPr lang="en-US" smtClean="0">
                <a:solidFill>
                  <a:schemeClr val="bg1"/>
                </a:solidFill>
              </a:rPr>
            </a:br>
            <a:r>
              <a:rPr lang="en-US" smtClean="0">
                <a:solidFill>
                  <a:schemeClr val="bg1"/>
                </a:solidFill>
              </a:rPr>
              <a:t>executes cancellation</a:t>
            </a:r>
            <a:endParaRPr lang="en-US" dirty="0">
              <a:solidFill>
                <a:schemeClr val="bg1"/>
              </a:solidFill>
            </a:endParaRPr>
          </a:p>
        </p:txBody>
      </p:sp>
      <p:sp>
        <p:nvSpPr>
          <p:cNvPr id="21" name="Rounded Rectangle 20"/>
          <p:cNvSpPr/>
          <p:nvPr/>
        </p:nvSpPr>
        <p:spPr bwMode="auto">
          <a:xfrm>
            <a:off x="6515100" y="3124200"/>
            <a:ext cx="2369820" cy="914400"/>
          </a:xfrm>
          <a:prstGeom prst="roundRect">
            <a:avLst>
              <a:gd name="adj" fmla="val 5916"/>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Process </a:t>
            </a:r>
            <a:r>
              <a:rPr lang="en-US" smtClean="0">
                <a:solidFill>
                  <a:schemeClr val="bg1"/>
                </a:solidFill>
              </a:rPr>
              <a:t>cancellation </a:t>
            </a:r>
            <a:br>
              <a:rPr lang="en-US" smtClean="0">
                <a:solidFill>
                  <a:schemeClr val="bg1"/>
                </a:solidFill>
              </a:rPr>
            </a:br>
            <a:r>
              <a:rPr lang="en-US" smtClean="0">
                <a:solidFill>
                  <a:schemeClr val="bg1"/>
                </a:solidFill>
              </a:rPr>
              <a:t>charges </a:t>
            </a:r>
            <a:br>
              <a:rPr lang="en-US" smtClean="0">
                <a:solidFill>
                  <a:schemeClr val="bg1"/>
                </a:solidFill>
              </a:rPr>
            </a:br>
            <a:r>
              <a:rPr lang="en-US" smtClean="0">
                <a:solidFill>
                  <a:schemeClr val="bg1"/>
                </a:solidFill>
              </a:rPr>
              <a:t>(</a:t>
            </a:r>
            <a:r>
              <a:rPr lang="en-US">
                <a:solidFill>
                  <a:schemeClr val="bg1"/>
                </a:solidFill>
              </a:rPr>
              <a:t>usually credits)</a:t>
            </a:r>
          </a:p>
        </p:txBody>
      </p:sp>
      <p:sp>
        <p:nvSpPr>
          <p:cNvPr id="25" name="Left Arrow 24"/>
          <p:cNvSpPr/>
          <p:nvPr/>
        </p:nvSpPr>
        <p:spPr bwMode="auto">
          <a:xfrm>
            <a:off x="5823585" y="1905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Rounded Rectangle 34"/>
          <p:cNvSpPr/>
          <p:nvPr/>
        </p:nvSpPr>
        <p:spPr bwMode="auto">
          <a:xfrm>
            <a:off x="723899" y="1943099"/>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Start non-pay </a:t>
            </a:r>
            <a:r>
              <a:rPr lang="en-US" smtClean="0">
                <a:solidFill>
                  <a:schemeClr val="bg1"/>
                </a:solidFill>
              </a:rPr>
              <a:t>cancellation </a:t>
            </a:r>
            <a:r>
              <a:rPr lang="en-US">
                <a:solidFill>
                  <a:schemeClr val="bg1"/>
                </a:solidFill>
              </a:rPr>
              <a:t/>
            </a:r>
            <a:br>
              <a:rPr lang="en-US">
                <a:solidFill>
                  <a:schemeClr val="bg1"/>
                </a:solidFill>
              </a:rPr>
            </a:br>
            <a:r>
              <a:rPr lang="en-US">
                <a:solidFill>
                  <a:schemeClr val="bg1"/>
                </a:solidFill>
              </a:rPr>
              <a:t>(status is pending</a:t>
            </a:r>
            <a:r>
              <a:rPr lang="en-US" smtClean="0">
                <a:solidFill>
                  <a:schemeClr val="bg1"/>
                </a:solidFill>
              </a:rPr>
              <a:t>)</a:t>
            </a:r>
            <a:endParaRPr lang="en-US">
              <a:solidFill>
                <a:schemeClr val="bg1"/>
              </a:solidFill>
            </a:endParaRPr>
          </a:p>
        </p:txBody>
      </p:sp>
      <p:sp>
        <p:nvSpPr>
          <p:cNvPr id="43" name="num3"/>
          <p:cNvSpPr/>
          <p:nvPr/>
        </p:nvSpPr>
        <p:spPr bwMode="auto">
          <a:xfrm>
            <a:off x="568780" y="18288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2</a:t>
            </a:r>
            <a:endParaRPr lang="en-US" dirty="0">
              <a:solidFill>
                <a:schemeClr val="bg1"/>
              </a:solidFill>
            </a:endParaRPr>
          </a:p>
        </p:txBody>
      </p:sp>
      <p:sp>
        <p:nvSpPr>
          <p:cNvPr id="45" name="num2"/>
          <p:cNvSpPr/>
          <p:nvPr/>
        </p:nvSpPr>
        <p:spPr bwMode="auto">
          <a:xfrm>
            <a:off x="568325" y="493341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6</a:t>
            </a:r>
            <a:endParaRPr lang="en-US" dirty="0">
              <a:solidFill>
                <a:schemeClr val="bg1"/>
              </a:solidFill>
            </a:endParaRPr>
          </a:p>
        </p:txBody>
      </p:sp>
      <p:sp>
        <p:nvSpPr>
          <p:cNvPr id="46" name="num4"/>
          <p:cNvSpPr/>
          <p:nvPr/>
        </p:nvSpPr>
        <p:spPr bwMode="auto">
          <a:xfrm>
            <a:off x="6362700" y="3000374"/>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4</a:t>
            </a:r>
            <a:endParaRPr lang="en-US" dirty="0">
              <a:solidFill>
                <a:schemeClr val="bg1"/>
              </a:solidFill>
            </a:endParaRPr>
          </a:p>
        </p:txBody>
      </p:sp>
      <p:sp>
        <p:nvSpPr>
          <p:cNvPr id="48" name="num1"/>
          <p:cNvSpPr/>
          <p:nvPr/>
        </p:nvSpPr>
        <p:spPr bwMode="auto">
          <a:xfrm>
            <a:off x="6358578" y="16002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1</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Left Arrow 35"/>
          <p:cNvSpPr/>
          <p:nvPr/>
        </p:nvSpPr>
        <p:spPr bwMode="auto">
          <a:xfrm>
            <a:off x="3642360" y="2209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Left Arrow 36"/>
          <p:cNvSpPr/>
          <p:nvPr/>
        </p:nvSpPr>
        <p:spPr bwMode="auto">
          <a:xfrm>
            <a:off x="3594736" y="4572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723899" y="2933698"/>
            <a:ext cx="2815721" cy="91440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System issues </a:t>
            </a:r>
            <a:r>
              <a:rPr lang="en-US" smtClean="0">
                <a:solidFill>
                  <a:schemeClr val="bg1"/>
                </a:solidFill>
              </a:rPr>
              <a:t/>
            </a:r>
            <a:br>
              <a:rPr lang="en-US" smtClean="0">
                <a:solidFill>
                  <a:schemeClr val="bg1"/>
                </a:solidFill>
              </a:rPr>
            </a:br>
            <a:r>
              <a:rPr lang="en-US" smtClean="0">
                <a:solidFill>
                  <a:schemeClr val="bg1"/>
                </a:solidFill>
              </a:rPr>
              <a:t>cancellation </a:t>
            </a:r>
            <a:r>
              <a:rPr lang="en-US">
                <a:solidFill>
                  <a:schemeClr val="bg1"/>
                </a:solidFill>
              </a:rPr>
              <a:t>on </a:t>
            </a:r>
            <a:r>
              <a:rPr lang="en-US" smtClean="0">
                <a:solidFill>
                  <a:schemeClr val="bg1"/>
                </a:solidFill>
              </a:rPr>
              <a:t/>
            </a:r>
            <a:br>
              <a:rPr lang="en-US" smtClean="0">
                <a:solidFill>
                  <a:schemeClr val="bg1"/>
                </a:solidFill>
              </a:rPr>
            </a:br>
            <a:r>
              <a:rPr lang="en-US" smtClean="0">
                <a:solidFill>
                  <a:schemeClr val="bg1"/>
                </a:solidFill>
              </a:rPr>
              <a:t>cancellation </a:t>
            </a:r>
            <a:r>
              <a:rPr lang="en-US">
                <a:solidFill>
                  <a:schemeClr val="bg1"/>
                </a:solidFill>
              </a:rPr>
              <a:t>effective date</a:t>
            </a:r>
          </a:p>
        </p:txBody>
      </p:sp>
      <p:sp>
        <p:nvSpPr>
          <p:cNvPr id="23" name="num3"/>
          <p:cNvSpPr/>
          <p:nvPr/>
        </p:nvSpPr>
        <p:spPr bwMode="auto">
          <a:xfrm>
            <a:off x="568780" y="2819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3</a:t>
            </a:r>
            <a:endParaRPr lang="en-US" dirty="0">
              <a:solidFill>
                <a:schemeClr val="bg1"/>
              </a:solidFill>
            </a:endParaRPr>
          </a:p>
        </p:txBody>
      </p:sp>
      <p:sp>
        <p:nvSpPr>
          <p:cNvPr id="24" name="Rounded Rectangle 23"/>
          <p:cNvSpPr/>
          <p:nvPr/>
        </p:nvSpPr>
        <p:spPr bwMode="auto">
          <a:xfrm>
            <a:off x="6507480" y="4480560"/>
            <a:ext cx="237744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Payment received </a:t>
            </a:r>
          </a:p>
        </p:txBody>
      </p:sp>
      <p:sp>
        <p:nvSpPr>
          <p:cNvPr id="26" name="Rounded Rectangle 25"/>
          <p:cNvSpPr/>
          <p:nvPr/>
        </p:nvSpPr>
        <p:spPr bwMode="auto">
          <a:xfrm>
            <a:off x="6524624" y="5562601"/>
            <a:ext cx="2360295"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Process </a:t>
            </a:r>
            <a:r>
              <a:rPr lang="en-US" smtClean="0">
                <a:solidFill>
                  <a:schemeClr val="bg1"/>
                </a:solidFill>
              </a:rPr>
              <a:t>reinstate-</a:t>
            </a:r>
            <a:br>
              <a:rPr lang="en-US" smtClean="0">
                <a:solidFill>
                  <a:schemeClr val="bg1"/>
                </a:solidFill>
              </a:rPr>
            </a:br>
            <a:r>
              <a:rPr lang="en-US" smtClean="0">
                <a:solidFill>
                  <a:schemeClr val="bg1"/>
                </a:solidFill>
              </a:rPr>
              <a:t>ment charges</a:t>
            </a:r>
            <a:endParaRPr lang="en-US">
              <a:solidFill>
                <a:schemeClr val="bg1"/>
              </a:solidFill>
            </a:endParaRPr>
          </a:p>
        </p:txBody>
      </p:sp>
      <p:sp>
        <p:nvSpPr>
          <p:cNvPr id="27" name="Right Arrow 26"/>
          <p:cNvSpPr/>
          <p:nvPr/>
        </p:nvSpPr>
        <p:spPr bwMode="auto">
          <a:xfrm>
            <a:off x="3636514" y="30480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ight Arrow 29"/>
          <p:cNvSpPr/>
          <p:nvPr/>
        </p:nvSpPr>
        <p:spPr bwMode="auto">
          <a:xfrm>
            <a:off x="5821499" y="330019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 name="num4"/>
          <p:cNvSpPr/>
          <p:nvPr/>
        </p:nvSpPr>
        <p:spPr bwMode="auto">
          <a:xfrm>
            <a:off x="6362700" y="43434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5</a:t>
            </a:r>
            <a:endParaRPr lang="en-US" dirty="0">
              <a:solidFill>
                <a:schemeClr val="bg1"/>
              </a:solidFill>
            </a:endParaRPr>
          </a:p>
        </p:txBody>
      </p:sp>
      <p:sp>
        <p:nvSpPr>
          <p:cNvPr id="34" name="Text Box 28"/>
          <p:cNvSpPr txBox="1">
            <a:spLocks noChangeArrowheads="1"/>
          </p:cNvSpPr>
          <p:nvPr/>
        </p:nvSpPr>
        <p:spPr bwMode="hidden">
          <a:xfrm>
            <a:off x="4114800" y="5440680"/>
            <a:ext cx="1752600" cy="9144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Reinstatement </a:t>
            </a:r>
            <a:endParaRPr lang="en-US" sz="1800" smtClean="0"/>
          </a:p>
          <a:p>
            <a:r>
              <a:rPr lang="en-US" sz="1800" smtClean="0"/>
              <a:t>billing </a:t>
            </a:r>
          </a:p>
          <a:p>
            <a:r>
              <a:rPr lang="en-US" sz="1800" smtClean="0"/>
              <a:t>instruction</a:t>
            </a:r>
            <a:endParaRPr lang="en-US" sz="1800"/>
          </a:p>
        </p:txBody>
      </p:sp>
      <p:sp>
        <p:nvSpPr>
          <p:cNvPr id="39" name="Right Arrow 38"/>
          <p:cNvSpPr/>
          <p:nvPr/>
        </p:nvSpPr>
        <p:spPr bwMode="auto">
          <a:xfrm>
            <a:off x="3636514" y="52578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ight Arrow 39"/>
          <p:cNvSpPr/>
          <p:nvPr/>
        </p:nvSpPr>
        <p:spPr bwMode="auto">
          <a:xfrm>
            <a:off x="5821499" y="571998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num4"/>
          <p:cNvSpPr/>
          <p:nvPr/>
        </p:nvSpPr>
        <p:spPr bwMode="auto">
          <a:xfrm>
            <a:off x="6362700" y="54864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7</a:t>
            </a:r>
            <a:endParaRPr lang="en-US" dirty="0">
              <a:solidFill>
                <a:schemeClr val="bg1"/>
              </a:solidFill>
            </a:endParaRPr>
          </a:p>
        </p:txBody>
      </p:sp>
    </p:spTree>
    <p:extLst>
      <p:ext uri="{BB962C8B-B14F-4D97-AF65-F5344CB8AC3E}">
        <p14:creationId xmlns:p14="http://schemas.microsoft.com/office/powerpoint/2010/main" val="22995415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Cross-application integration points </a:t>
            </a:r>
            <a:endParaRPr lang="en-US"/>
          </a:p>
        </p:txBody>
      </p:sp>
      <p:sp>
        <p:nvSpPr>
          <p:cNvPr id="4" name="Content Placeholder 3"/>
          <p:cNvSpPr>
            <a:spLocks noGrp="1"/>
          </p:cNvSpPr>
          <p:nvPr>
            <p:ph sz="half" idx="1"/>
          </p:nvPr>
        </p:nvSpPr>
        <p:spPr/>
        <p:txBody>
          <a:bodyPr/>
          <a:lstStyle/>
          <a:p>
            <a:r>
              <a:rPr lang="en-US" dirty="0" smtClean="0"/>
              <a:t>Consist of Guidewire integration mechanisms:</a:t>
            </a:r>
          </a:p>
          <a:p>
            <a:pPr lvl="1"/>
            <a:r>
              <a:rPr lang="en-US" dirty="0" smtClean="0"/>
              <a:t>Plugins registry elements</a:t>
            </a:r>
          </a:p>
          <a:p>
            <a:pPr lvl="1"/>
            <a:r>
              <a:rPr lang="en-US" dirty="0" smtClean="0"/>
              <a:t>Preupdate and event fired rules</a:t>
            </a:r>
          </a:p>
          <a:p>
            <a:pPr lvl="1"/>
            <a:r>
              <a:rPr lang="en-US" dirty="0" smtClean="0"/>
              <a:t>Messaging destinations</a:t>
            </a:r>
          </a:p>
          <a:p>
            <a:pPr lvl="1"/>
            <a:r>
              <a:rPr lang="en-US" dirty="0" smtClean="0"/>
              <a:t>Web service collections </a:t>
            </a:r>
            <a:br>
              <a:rPr lang="en-US" dirty="0" smtClean="0"/>
            </a:br>
            <a:r>
              <a:rPr lang="en-US" dirty="0" smtClean="0"/>
              <a:t>and APIs</a:t>
            </a:r>
          </a:p>
          <a:p>
            <a:endParaRPr lang="en-US" dirty="0"/>
          </a:p>
        </p:txBody>
      </p:sp>
      <p:sp>
        <p:nvSpPr>
          <p:cNvPr id="7" name="Content Placeholder 6"/>
          <p:cNvSpPr>
            <a:spLocks noGrp="1"/>
          </p:cNvSpPr>
          <p:nvPr>
            <p:ph sz="half" idx="2"/>
          </p:nvPr>
        </p:nvSpPr>
        <p:spPr/>
        <p:txBody>
          <a:bodyPr/>
          <a:lstStyle/>
          <a:p>
            <a:r>
              <a:rPr lang="en-US" dirty="0" smtClean="0"/>
              <a:t>Enablement consists of basic configurations:</a:t>
            </a:r>
          </a:p>
          <a:p>
            <a:pPr lvl="1"/>
            <a:r>
              <a:rPr lang="en-US" dirty="0" smtClean="0"/>
              <a:t>Enable </a:t>
            </a:r>
            <a:r>
              <a:rPr lang="en-US" dirty="0"/>
              <a:t>rules</a:t>
            </a:r>
          </a:p>
          <a:p>
            <a:pPr lvl="1"/>
            <a:r>
              <a:rPr lang="en-US" dirty="0"/>
              <a:t>Enable messaging destinations</a:t>
            </a:r>
          </a:p>
          <a:p>
            <a:pPr lvl="1"/>
            <a:r>
              <a:rPr lang="en-US" dirty="0"/>
              <a:t>Configure and enable plugins</a:t>
            </a:r>
          </a:p>
          <a:p>
            <a:pPr lvl="1"/>
            <a:r>
              <a:rPr lang="en-US" dirty="0"/>
              <a:t>Edit xml files</a:t>
            </a:r>
          </a:p>
          <a:p>
            <a:pPr lvl="1"/>
            <a:r>
              <a:rPr lang="en-US" dirty="0"/>
              <a:t>Refresh web service </a:t>
            </a:r>
            <a:r>
              <a:rPr lang="en-US" dirty="0" smtClean="0"/>
              <a:t>collections</a:t>
            </a:r>
            <a:endParaRPr lang="en-US" dirty="0"/>
          </a:p>
          <a:p>
            <a:endParaRPr 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465" y="5167533"/>
            <a:ext cx="888614"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12" y="5167533"/>
            <a:ext cx="998388" cy="10815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icon GWP file"/>
          <p:cNvGrpSpPr>
            <a:grpSpLocks noChangeAspect="1"/>
          </p:cNvGrpSpPr>
          <p:nvPr/>
        </p:nvGrpSpPr>
        <p:grpSpPr>
          <a:xfrm>
            <a:off x="609600" y="5167533"/>
            <a:ext cx="771450" cy="860459"/>
            <a:chOff x="4558702" y="2146900"/>
            <a:chExt cx="1246792" cy="1390650"/>
          </a:xfrm>
        </p:grpSpPr>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0" name="TextBox 19"/>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833" y="5167533"/>
            <a:ext cx="1057368" cy="866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285" y="5167533"/>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4501" y="516753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icon Rule Class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2486" y="5167532"/>
            <a:ext cx="874850"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989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p:txBody>
          <a:bodyPr/>
          <a:lstStyle/>
          <a:p>
            <a:r>
              <a:rPr lang="en-US" dirty="0"/>
              <a:t>How does late payment cancellation work?</a:t>
            </a:r>
          </a:p>
        </p:txBody>
      </p:sp>
      <p:sp>
        <p:nvSpPr>
          <p:cNvPr id="5" name="Rounded Rectangle 4"/>
          <p:cNvSpPr/>
          <p:nvPr/>
        </p:nvSpPr>
        <p:spPr bwMode="auto">
          <a:xfrm>
            <a:off x="3730752" y="1371600"/>
            <a:ext cx="5184648" cy="5105400"/>
          </a:xfrm>
          <a:prstGeom prst="roundRect">
            <a:avLst>
              <a:gd name="adj" fmla="val 2472"/>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256032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89535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8" name="TextBox 87"/>
          <p:cNvSpPr txBox="1">
            <a:spLocks noChangeArrowheads="1"/>
          </p:cNvSpPr>
          <p:nvPr/>
        </p:nvSpPr>
        <p:spPr bwMode="auto">
          <a:xfrm>
            <a:off x="7744067" y="4238625"/>
            <a:ext cx="9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IPolicy</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29" name="TextBox 84"/>
          <p:cNvSpPr txBox="1">
            <a:spLocks noChangeArrowheads="1"/>
          </p:cNvSpPr>
          <p:nvPr/>
        </p:nvSpPr>
        <p:spPr bwMode="auto">
          <a:xfrm>
            <a:off x="533400" y="2463225"/>
            <a:ext cx="16746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Cancellation</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30" name="TextBox 85"/>
          <p:cNvSpPr txBox="1">
            <a:spLocks noChangeArrowheads="1"/>
          </p:cNvSpPr>
          <p:nvPr/>
        </p:nvSpPr>
        <p:spPr bwMode="auto">
          <a:xfrm>
            <a:off x="533400" y="4244137"/>
            <a:ext cx="16746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PolicyRenewal</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31" name="TextBox 86"/>
          <p:cNvSpPr txBox="1">
            <a:spLocks noChangeArrowheads="1"/>
          </p:cNvSpPr>
          <p:nvPr/>
        </p:nvSpPr>
        <p:spPr bwMode="auto">
          <a:xfrm>
            <a:off x="4212999" y="4226091"/>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a:t>
            </a:r>
            <a:endParaRPr lang="en-US" sz="1600">
              <a:solidFill>
                <a:schemeClr val="bg1"/>
              </a:solidFill>
              <a:latin typeface="+mn-lt"/>
            </a:endParaRPr>
          </a:p>
        </p:txBody>
      </p:sp>
      <p:sp>
        <p:nvSpPr>
          <p:cNvPr id="32" name="TextBox 84"/>
          <p:cNvSpPr txBox="1">
            <a:spLocks noChangeArrowheads="1"/>
          </p:cNvSpPr>
          <p:nvPr/>
        </p:nvSpPr>
        <p:spPr bwMode="auto">
          <a:xfrm>
            <a:off x="7493000" y="1606127"/>
            <a:ext cx="134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Deliquency</a:t>
            </a:r>
            <a:br>
              <a:rPr lang="en-US" sz="1600" smtClean="0">
                <a:solidFill>
                  <a:schemeClr val="bg1"/>
                </a:solidFill>
                <a:latin typeface="+mn-lt"/>
              </a:rPr>
            </a:br>
            <a:r>
              <a:rPr lang="en-US" sz="1600" smtClean="0">
                <a:solidFill>
                  <a:schemeClr val="bg1"/>
                </a:solidFill>
                <a:latin typeface="+mn-lt"/>
              </a:rPr>
              <a:t>workflow</a:t>
            </a:r>
            <a:endParaRPr lang="en-US" sz="1600">
              <a:solidFill>
                <a:schemeClr val="bg1"/>
              </a:solidFill>
              <a:latin typeface="+mn-lt"/>
            </a:endParaRPr>
          </a:p>
        </p:txBody>
      </p:sp>
      <p:cxnSp>
        <p:nvCxnSpPr>
          <p:cNvPr id="36" name="Straight Arrow Connector 35"/>
          <p:cNvCxnSpPr/>
          <p:nvPr/>
        </p:nvCxnSpPr>
        <p:spPr bwMode="auto">
          <a:xfrm>
            <a:off x="81541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1232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42276"/>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1163" y="302635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p:nvPr/>
        </p:nvGrpSpPr>
        <p:grpSpPr>
          <a:xfrm>
            <a:off x="7772400" y="3048000"/>
            <a:ext cx="893396" cy="1103661"/>
            <a:chOff x="4592771" y="2146900"/>
            <a:chExt cx="1125708" cy="1390650"/>
          </a:xfrm>
        </p:grpSpPr>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49" name="TextBox 48"/>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54102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72390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5901164" y="4226778"/>
            <a:ext cx="12684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Policy</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cxnSp>
        <p:nvCxnSpPr>
          <p:cNvPr id="3" name="Elbow Connector 2"/>
          <p:cNvCxnSpPr>
            <a:stCxn id="57" idx="1"/>
            <a:endCxn id="43" idx="3"/>
          </p:cNvCxnSpPr>
          <p:nvPr/>
        </p:nvCxnSpPr>
        <p:spPr bwMode="auto">
          <a:xfrm rot="10800000">
            <a:off x="2079307" y="3434494"/>
            <a:ext cx="2133693" cy="223107"/>
          </a:xfrm>
          <a:prstGeom prst="bentConnector3">
            <a:avLst>
              <a:gd name="adj1" fmla="val 41965"/>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Elbow Connector 8"/>
          <p:cNvCxnSpPr>
            <a:stCxn id="57" idx="1"/>
            <a:endCxn id="44" idx="3"/>
          </p:cNvCxnSpPr>
          <p:nvPr/>
        </p:nvCxnSpPr>
        <p:spPr bwMode="auto">
          <a:xfrm rot="10800000" flipV="1">
            <a:off x="2079307" y="3657599"/>
            <a:ext cx="2133693" cy="1606849"/>
          </a:xfrm>
          <a:prstGeom prst="bentConnector3">
            <a:avLst>
              <a:gd name="adj1" fmla="val 41965"/>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2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84970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973" y="880533"/>
            <a:ext cx="565862" cy="548640"/>
          </a:xfrm>
          <a:prstGeom prst="rect">
            <a:avLst/>
          </a:prstGeom>
          <a:effectLst>
            <a:outerShdw blurRad="50800" dist="38100" dir="2700000" algn="tl" rotWithShape="0">
              <a:prstClr val="black">
                <a:alpha val="40000"/>
              </a:prstClr>
            </a:outerShdw>
          </a:effectLst>
        </p:spPr>
      </p:pic>
      <p:pic>
        <p:nvPicPr>
          <p:cNvPr id="9"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023" y="88900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Steps to enable late payment</a:t>
            </a:r>
            <a:endParaRPr lang="en-US" dirty="0"/>
          </a:p>
        </p:txBody>
      </p:sp>
      <p:sp>
        <p:nvSpPr>
          <p:cNvPr id="5" name="Subtitle 4"/>
          <p:cNvSpPr>
            <a:spLocks noGrp="1"/>
          </p:cNvSpPr>
          <p:nvPr>
            <p:ph type="subTitle" idx="10"/>
          </p:nvPr>
        </p:nvSpPr>
        <p:spPr/>
        <p:txBody>
          <a:bodyPr/>
          <a:lstStyle/>
          <a:p>
            <a:r>
              <a:rPr lang="en-US" dirty="0" smtClean="0"/>
              <a:t>        PolicyCenter</a:t>
            </a:r>
            <a:endParaRPr lang="en-US" dirty="0"/>
          </a:p>
        </p:txBody>
      </p:sp>
      <p:sp>
        <p:nvSpPr>
          <p:cNvPr id="12" name="Text Placeholder 11"/>
          <p:cNvSpPr>
            <a:spLocks noGrp="1"/>
          </p:cNvSpPr>
          <p:nvPr>
            <p:ph type="body" sz="quarter" idx="11"/>
          </p:nvPr>
        </p:nvSpPr>
        <p:spPr/>
        <p:txBody>
          <a:bodyPr/>
          <a:lstStyle/>
          <a:p>
            <a:r>
              <a:rPr lang="en-US" dirty="0" smtClean="0"/>
              <a:t>        BillingCenter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3"/>
            </a:pPr>
            <a:r>
              <a:rPr lang="en-US" dirty="0"/>
              <a:t>Open </a:t>
            </a:r>
            <a:r>
              <a:rPr lang="en-US" dirty="0" err="1"/>
              <a:t>IPolicySystemPlugin.gwp</a:t>
            </a:r>
            <a:endParaRPr lang="en-US" dirty="0"/>
          </a:p>
          <a:p>
            <a:pPr marL="457200" indent="-457200">
              <a:buFont typeface="+mj-lt"/>
              <a:buAutoNum type="arabicPeriod" startAt="3"/>
            </a:pPr>
            <a:r>
              <a:rPr lang="en-US" dirty="0" smtClean="0"/>
              <a:t>Change the Gosu class</a:t>
            </a:r>
          </a:p>
          <a:p>
            <a:pPr marL="457200" indent="-457200">
              <a:buFont typeface="+mj-lt"/>
              <a:buAutoNum type="arabicPeriod" startAt="3"/>
            </a:pPr>
            <a:r>
              <a:rPr lang="en-US" dirty="0" smtClean="0"/>
              <a:t>Edit the plugin configuration</a:t>
            </a:r>
          </a:p>
          <a:p>
            <a:pPr marL="457200" indent="-457200">
              <a:buFont typeface="+mj-lt"/>
              <a:buAutoNum type="arabicPeriod" startAt="3"/>
            </a:pPr>
            <a:r>
              <a:rPr lang="en-US" dirty="0"/>
              <a:t>Edit suite-config.xml</a:t>
            </a:r>
          </a:p>
          <a:p>
            <a:pPr marL="457200" indent="-457200">
              <a:buFont typeface="+mj-lt"/>
              <a:buAutoNum type="arabicPeriod" startAt="2"/>
            </a:pPr>
            <a:r>
              <a:rPr lang="en-US" dirty="0"/>
              <a:t>Refresh the Web Service collection WSDL</a:t>
            </a:r>
          </a:p>
          <a:p>
            <a:pPr marL="457200" indent="-457200">
              <a:buFont typeface="+mj-lt"/>
              <a:buAutoNum type="arabicPeriod" startAt="3"/>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Modify PolicyRenewalPlugin.gs</a:t>
            </a:r>
          </a:p>
          <a:p>
            <a:pPr marL="457200" indent="-457200">
              <a:buFont typeface="+mj-lt"/>
              <a:buAutoNum type="arabicPeriod"/>
            </a:pPr>
            <a:r>
              <a:rPr lang="en-US" dirty="0"/>
              <a:t>Start PolicyCenter</a:t>
            </a:r>
          </a:p>
          <a:p>
            <a:pPr marL="0" indent="0">
              <a:buNone/>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338457005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 LinNumbers"/>
          <p:cNvSpPr/>
          <p:nvPr/>
        </p:nvSpPr>
        <p:spPr bwMode="auto">
          <a:xfrm>
            <a:off x="328279" y="914400"/>
            <a:ext cx="553150" cy="329321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itle 3"/>
          <p:cNvSpPr>
            <a:spLocks noGrp="1"/>
          </p:cNvSpPr>
          <p:nvPr>
            <p:ph type="title"/>
          </p:nvPr>
        </p:nvSpPr>
        <p:spPr/>
        <p:txBody>
          <a:bodyPr/>
          <a:lstStyle/>
          <a:p>
            <a:r>
              <a:rPr lang="en-US" smtClean="0"/>
              <a:t>Enabling late payment cancellation</a:t>
            </a:r>
            <a:endParaRPr lang="en-US"/>
          </a:p>
        </p:txBody>
      </p:sp>
      <p:sp>
        <p:nvSpPr>
          <p:cNvPr id="14" name="Text Placeholder 13"/>
          <p:cNvSpPr>
            <a:spLocks noGrp="1"/>
          </p:cNvSpPr>
          <p:nvPr>
            <p:ph type="body" sz="quarter" idx="10"/>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p>
            <a:r>
              <a:rPr lang="en-US" dirty="0"/>
              <a:t>Step </a:t>
            </a:r>
            <a:r>
              <a:rPr lang="en-US" dirty="0" smtClean="0"/>
              <a:t>1</a:t>
            </a:r>
            <a:endParaRPr lang="en-US" dirty="0"/>
          </a:p>
        </p:txBody>
      </p:sp>
      <p:sp>
        <p:nvSpPr>
          <p:cNvPr id="13" name="Content Placeholder 12"/>
          <p:cNvSpPr>
            <a:spLocks noGrp="1"/>
          </p:cNvSpPr>
          <p:nvPr>
            <p:ph idx="1"/>
          </p:nvPr>
        </p:nvSpPr>
        <p:spPr>
          <a:xfrm>
            <a:off x="521208" y="4495800"/>
            <a:ext cx="8321040" cy="1905000"/>
          </a:xfrm>
        </p:spPr>
        <p:txBody>
          <a:bodyPr/>
          <a:lstStyle/>
          <a:p>
            <a:r>
              <a:rPr lang="en-US" dirty="0"/>
              <a:t>In </a:t>
            </a:r>
            <a:r>
              <a:rPr lang="en-US" dirty="0" smtClean="0"/>
              <a:t>PolicyCenter </a:t>
            </a:r>
            <a:r>
              <a:rPr lang="en-US" dirty="0" err="1" smtClean="0"/>
              <a:t>PolicyRenewalPlugin's</a:t>
            </a:r>
            <a:r>
              <a:rPr lang="en-US" dirty="0" smtClean="0"/>
              <a:t> class, modify</a:t>
            </a:r>
            <a:endParaRPr lang="en-US" dirty="0"/>
          </a:p>
          <a:p>
            <a:pPr lvl="1"/>
            <a:r>
              <a:rPr lang="en-US" dirty="0" err="1" smtClean="0"/>
              <a:t>iRenewalOffered</a:t>
            </a:r>
            <a:r>
              <a:rPr lang="en-US" dirty="0"/>
              <a:t>() method to return true</a:t>
            </a:r>
          </a:p>
          <a:p>
            <a:pPr lvl="1"/>
            <a:r>
              <a:rPr lang="en-US" dirty="0" err="1" smtClean="0"/>
              <a:t>doesRenewalRequireconfirmation</a:t>
            </a:r>
            <a:r>
              <a:rPr lang="en-US" dirty="0"/>
              <a:t>() method to return true</a:t>
            </a:r>
          </a:p>
          <a:p>
            <a:r>
              <a:rPr lang="en-US" dirty="0" smtClean="0"/>
              <a:t>Example: Line 148 and 152</a:t>
            </a:r>
            <a:endParaRPr lang="en-US" dirty="0"/>
          </a:p>
        </p:txBody>
      </p:sp>
      <p:sp>
        <p:nvSpPr>
          <p:cNvPr id="5" name="Rectangle 1"/>
          <p:cNvSpPr>
            <a:spLocks noChangeArrowheads="1"/>
          </p:cNvSpPr>
          <p:nvPr/>
        </p:nvSpPr>
        <p:spPr bwMode="auto">
          <a:xfrm>
            <a:off x="276725" y="914400"/>
            <a:ext cx="880265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gw.plugin.job.impl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PolicyRenewalPlugin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implements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IPolicyRenewalPlugin</a:t>
            </a:r>
            <a:r>
              <a:rPr kumimoji="0" lang="en-US" sz="1600" b="1" i="0" u="none" strike="noStrike" cap="none" normalizeH="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…147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isRenewalOffered(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periodToRenew : PolicyPeriod ) : boolean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true</a:t>
            </a:r>
            <a:br>
              <a:rPr kumimoji="0" lang="en-US" sz="1600" b="1" i="0" u="none" strike="noStrike" cap="none" normalizeH="0" baseline="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149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151 </a:t>
            </a: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doesRenewalRequireConfirmation(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periodToRenew : PolicyPeriod) : boolean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…155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156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6" name="Straight Arrow Connector 5"/>
          <p:cNvCxnSpPr/>
          <p:nvPr/>
        </p:nvCxnSpPr>
        <p:spPr bwMode="auto">
          <a:xfrm>
            <a:off x="152400" y="3276600"/>
            <a:ext cx="23229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52400" y="2057400"/>
            <a:ext cx="23229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9"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9629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CancellationAPI</a:t>
            </a:r>
            <a:r>
              <a:rPr lang="en-US" dirty="0" smtClean="0"/>
              <a:t> web service starts</a:t>
            </a:r>
          </a:p>
          <a:p>
            <a:r>
              <a:rPr lang="en-US" dirty="0" err="1" smtClean="0"/>
              <a:t>PolicyRenewalAPI</a:t>
            </a:r>
            <a:r>
              <a:rPr lang="en-US" dirty="0" smtClean="0"/>
              <a:t> </a:t>
            </a:r>
            <a:r>
              <a:rPr lang="en-US" dirty="0"/>
              <a:t>web service starts</a:t>
            </a:r>
          </a:p>
          <a:p>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50199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luersen\AppData\Local\Temp\SNAGHTML125d8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600"/>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781905" cy="2551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Logo B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Open </a:t>
            </a:r>
            <a:r>
              <a:rPr lang="en-US" dirty="0" err="1" smtClean="0"/>
              <a:t>IPolicySystemPlugin</a:t>
            </a:r>
            <a:endParaRPr lang="en-US" dirty="0"/>
          </a:p>
        </p:txBody>
      </p:sp>
      <p:sp>
        <p:nvSpPr>
          <p:cNvPr id="4" name="Content Placeholder 3"/>
          <p:cNvSpPr>
            <a:spLocks noGrp="1"/>
          </p:cNvSpPr>
          <p:nvPr>
            <p:ph sz="half" idx="2"/>
          </p:nvPr>
        </p:nvSpPr>
        <p:spPr>
          <a:xfrm>
            <a:off x="3886200" y="914401"/>
            <a:ext cx="4951413" cy="5475289"/>
          </a:xfrm>
        </p:spPr>
        <p:txBody>
          <a:bodyPr/>
          <a:lstStyle/>
          <a:p>
            <a:r>
              <a:rPr lang="en-US" dirty="0"/>
              <a:t>In </a:t>
            </a:r>
            <a:r>
              <a:rPr lang="en-US" dirty="0" smtClean="0"/>
              <a:t>Guidewire Studio for BillingCenter, open </a:t>
            </a:r>
            <a:r>
              <a:rPr lang="en-US" dirty="0"/>
              <a:t/>
            </a:r>
            <a:br>
              <a:rPr lang="en-US" dirty="0"/>
            </a:br>
            <a:r>
              <a:rPr lang="en-US" dirty="0" err="1" smtClean="0"/>
              <a:t>IPolicySystemPlugin.gwp</a:t>
            </a:r>
            <a:endParaRPr lang="en-US" dirty="0"/>
          </a:p>
        </p:txBody>
      </p:sp>
      <p:cxnSp>
        <p:nvCxnSpPr>
          <p:cNvPr id="7" name="Straight Arrow Connector 6"/>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3</a:t>
            </a:r>
            <a:endParaRPr lang="en-US" dirty="0"/>
          </a:p>
        </p:txBody>
      </p:sp>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238925"/>
            <a:ext cx="772571" cy="22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51777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sluersen\AppData\Local\Temp\SNAGHTML12c1f9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98" y="3655659"/>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 DLG" descr="C:\Users\sluersen\AppData\Local\Temp\SNAGHTML7ef5a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567" y="2229759"/>
            <a:ext cx="3716033" cy="1961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PCPolicySystemPlugin</a:t>
            </a:r>
            <a:r>
              <a:rPr lang="en-US" dirty="0"/>
              <a:t> </a:t>
            </a:r>
            <a:r>
              <a:rPr lang="en-US" dirty="0" smtClean="0"/>
              <a:t>(pc800</a:t>
            </a:r>
            <a:r>
              <a:rPr lang="en-US" dirty="0"/>
              <a:t>)</a:t>
            </a:r>
          </a:p>
          <a:p>
            <a:pPr marL="0" indent="0">
              <a:buNone/>
            </a:pPr>
            <a:endParaRPr lang="en-US" dirty="0"/>
          </a:p>
        </p:txBody>
      </p:sp>
      <p:sp>
        <p:nvSpPr>
          <p:cNvPr id="10" name="num3"/>
          <p:cNvSpPr/>
          <p:nvPr/>
        </p:nvSpPr>
        <p:spPr bwMode="auto">
          <a:xfrm>
            <a:off x="5251798" y="342130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4</a:t>
            </a:r>
            <a:endParaRPr lang="en-US" dirty="0"/>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5238925"/>
            <a:ext cx="772571" cy="22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 Logo BC"/>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6938614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sluersen\AppData\Local\Temp\SNAGHTML12c1f9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98" y="3655659"/>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endParaRPr lang="en-US" dirty="0"/>
          </a:p>
        </p:txBody>
      </p:sp>
      <p:sp>
        <p:nvSpPr>
          <p:cNvPr id="11" name="num1"/>
          <p:cNvSpPr/>
          <p:nvPr/>
        </p:nvSpPr>
        <p:spPr bwMode="auto">
          <a:xfrm>
            <a:off x="4914900" y="50673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96133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C:\Users\sluersen\AppData\Local\Temp\SNAGHTML156bb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700956"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dirty="0"/>
              <a:t>Edit suite-config.xml</a:t>
            </a:r>
          </a:p>
        </p:txBody>
      </p:sp>
      <p:sp>
        <p:nvSpPr>
          <p:cNvPr id="15" name="Text Placeholder 14"/>
          <p:cNvSpPr>
            <a:spLocks noGrp="1"/>
          </p:cNvSpPr>
          <p:nvPr>
            <p:ph idx="1"/>
          </p:nvPr>
        </p:nvSpPr>
        <p:spPr/>
        <p:txBody>
          <a:bodyPr/>
          <a:lstStyle/>
          <a:p>
            <a:r>
              <a:rPr lang="en-US" dirty="0" smtClean="0"/>
              <a:t>Specify the URL for PolicyCenter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20" name="Rounded Rectangle 19"/>
          <p:cNvSpPr/>
          <p:nvPr/>
        </p:nvSpPr>
        <p:spPr bwMode="auto">
          <a:xfrm>
            <a:off x="3441610" y="2343878"/>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0589992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sluersen\AppData\Local\Temp\SNAGHTML14fd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35" y="2819400"/>
            <a:ext cx="8061965" cy="2836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smtClean="0">
                <a:cs typeface="Courier New" pitchFamily="49" charset="0"/>
              </a:rPr>
              <a:t>To </a:t>
            </a:r>
            <a:r>
              <a:rPr lang="en-US" dirty="0">
                <a:cs typeface="Courier New" pitchFamily="49" charset="0"/>
              </a:rPr>
              <a:t>refresh the web service collection WSDL, click Fetch Updates</a:t>
            </a:r>
          </a:p>
          <a:p>
            <a:pPr marL="400050" lvl="1" indent="0">
              <a:buNone/>
            </a:pPr>
            <a:endParaRPr lang="en-US" dirty="0">
              <a:cs typeface="Courier New" pitchFamily="49" charset="0"/>
            </a:endParaRPr>
          </a:p>
        </p:txBody>
      </p:sp>
      <p:cxnSp>
        <p:nvCxnSpPr>
          <p:cNvPr id="8" name="Straight Arrow Connector 7"/>
          <p:cNvCxnSpPr/>
          <p:nvPr/>
        </p:nvCxnSpPr>
        <p:spPr bwMode="auto">
          <a:xfrm flipH="1">
            <a:off x="4535967" y="3871913"/>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9"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4347612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 name="Text Placeholder 2" hidden="1"/>
          <p:cNvSpPr>
            <a:spLocks noGrp="1"/>
          </p:cNvSpPr>
          <p:nvPr>
            <p:ph type="body" sz="quarter" idx="11"/>
          </p:nvPr>
        </p:nvSpPr>
        <p:spPr/>
        <p:txBody>
          <a:bodyPr/>
          <a:lstStyle/>
          <a:p>
            <a:endParaRPr lang="en-US"/>
          </a:p>
        </p:txBody>
      </p:sp>
      <p:pic>
        <p:nvPicPr>
          <p:cNvPr id="20"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01486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suite-config.xml</a:t>
            </a:r>
          </a:p>
        </p:txBody>
      </p:sp>
      <p:sp>
        <p:nvSpPr>
          <p:cNvPr id="3" name="Content Placeholder 2"/>
          <p:cNvSpPr>
            <a:spLocks noGrp="1"/>
          </p:cNvSpPr>
          <p:nvPr>
            <p:ph sz="half" idx="2"/>
          </p:nvPr>
        </p:nvSpPr>
        <p:spPr/>
        <p:txBody>
          <a:bodyPr/>
          <a:lstStyle/>
          <a:p>
            <a:r>
              <a:rPr lang="en-US" b="1" dirty="0"/>
              <a:t>suite-config.xml</a:t>
            </a:r>
            <a:r>
              <a:rPr lang="en-US" dirty="0"/>
              <a:t> </a:t>
            </a:r>
            <a:r>
              <a:rPr lang="en-US" dirty="0" smtClean="0"/>
              <a:t> specifies the Guidewire product URLs so that applications know where to connect to each other</a:t>
            </a:r>
            <a:endParaRPr lang="en-US" dirty="0"/>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55" b="5516"/>
          <a:stretch/>
        </p:blipFill>
        <p:spPr bwMode="auto">
          <a:xfrm>
            <a:off x="533400" y="914400"/>
            <a:ext cx="2741154" cy="30837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sluersen\AppData\Local\Temp\SNAGHTML1a0cdb2.PNG"/>
          <p:cNvPicPr>
            <a:picLocks noChangeAspect="1" noChangeArrowheads="1"/>
          </p:cNvPicPr>
          <p:nvPr/>
        </p:nvPicPr>
        <p:blipFill rotWithShape="1">
          <a:blip r:embed="rId4">
            <a:extLst>
              <a:ext uri="{28A0092B-C50C-407E-A947-70E740481C1C}">
                <a14:useLocalDpi xmlns:a14="http://schemas.microsoft.com/office/drawing/2010/main" val="0"/>
              </a:ext>
            </a:extLst>
          </a:blip>
          <a:srcRect b="10537"/>
          <a:stretch/>
        </p:blipFill>
        <p:spPr bwMode="auto">
          <a:xfrm>
            <a:off x="533401" y="4410076"/>
            <a:ext cx="8300001" cy="1878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1295400" y="3912454"/>
            <a:ext cx="0" cy="497622"/>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3567845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cross-application integration points between PolicyCenter and BillingCenter</a:t>
            </a:r>
          </a:p>
          <a:p>
            <a:pPr lvl="1"/>
            <a:r>
              <a:rPr lang="en-US" dirty="0"/>
              <a:t>Enable account and producer management</a:t>
            </a:r>
          </a:p>
          <a:p>
            <a:pPr lvl="1"/>
            <a:r>
              <a:rPr lang="en-US" dirty="0"/>
              <a:t>Enable policy transaction processing</a:t>
            </a:r>
          </a:p>
          <a:p>
            <a:pPr lvl="1"/>
            <a:r>
              <a:rPr lang="en-US" dirty="0"/>
              <a:t>Enable delinquency</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5" name="Picture 44"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46" name="Rounded Rectangle 45"/>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sp>
        <p:nvSpPr>
          <p:cNvPr id="40" name="Rounded Rectangle 39"/>
          <p:cNvSpPr/>
          <p:nvPr/>
        </p:nvSpPr>
        <p:spPr bwMode="auto">
          <a:xfrm>
            <a:off x="6418762" y="2884332"/>
            <a:ext cx="2377440" cy="2236308"/>
          </a:xfrm>
          <a:prstGeom prst="roundRect">
            <a:avLst>
              <a:gd name="adj" fmla="val 4734"/>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39" name="Rounded Rectangle 38"/>
          <p:cNvSpPr/>
          <p:nvPr/>
        </p:nvSpPr>
        <p:spPr bwMode="auto">
          <a:xfrm>
            <a:off x="609600" y="2904823"/>
            <a:ext cx="2362200" cy="2906869"/>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dirty="0"/>
              <a:t>Cross-application integration points:</a:t>
            </a:r>
          </a:p>
        </p:txBody>
      </p:sp>
      <p:sp>
        <p:nvSpPr>
          <p:cNvPr id="16" name="Rounded Rectangle 15"/>
          <p:cNvSpPr/>
          <p:nvPr/>
        </p:nvSpPr>
        <p:spPr bwMode="auto">
          <a:xfrm>
            <a:off x="685800" y="1524000"/>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Producer</a:t>
            </a:r>
            <a:br>
              <a:rPr lang="en-US" dirty="0" smtClean="0">
                <a:solidFill>
                  <a:schemeClr val="bg1"/>
                </a:solidFill>
              </a:rPr>
            </a:br>
            <a:r>
              <a:rPr lang="en-US" dirty="0" smtClean="0">
                <a:solidFill>
                  <a:schemeClr val="bg1"/>
                </a:solidFill>
              </a:rPr>
              <a:t>Organization</a:t>
            </a:r>
            <a:endParaRPr lang="en-US" dirty="0">
              <a:solidFill>
                <a:schemeClr val="bg1"/>
              </a:solidFill>
            </a:endParaRPr>
          </a:p>
        </p:txBody>
      </p:sp>
      <p:sp>
        <p:nvSpPr>
          <p:cNvPr id="17" name="Rounded Rectangle 16"/>
          <p:cNvSpPr/>
          <p:nvPr/>
        </p:nvSpPr>
        <p:spPr bwMode="auto">
          <a:xfrm>
            <a:off x="685800" y="3691731"/>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Endorsement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18" name="Rounded Rectangle 17"/>
          <p:cNvSpPr/>
          <p:nvPr/>
        </p:nvSpPr>
        <p:spPr bwMode="auto">
          <a:xfrm>
            <a:off x="685800" y="4388908"/>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Renewal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19" name="Rounded Rectangle 18"/>
          <p:cNvSpPr/>
          <p:nvPr/>
        </p:nvSpPr>
        <p:spPr bwMode="auto">
          <a:xfrm>
            <a:off x="685800" y="5935662"/>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View</a:t>
            </a:r>
            <a:endParaRPr lang="en-US" dirty="0">
              <a:solidFill>
                <a:schemeClr val="bg1"/>
              </a:solidFill>
            </a:endParaRPr>
          </a:p>
        </p:txBody>
      </p:sp>
      <p:sp>
        <p:nvSpPr>
          <p:cNvPr id="20" name="Rounded Rectangle 19"/>
          <p:cNvSpPr/>
          <p:nvPr/>
        </p:nvSpPr>
        <p:spPr bwMode="auto">
          <a:xfrm>
            <a:off x="6507480" y="1511808"/>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Producer</a:t>
            </a:r>
            <a:endParaRPr lang="en-US" dirty="0">
              <a:solidFill>
                <a:schemeClr val="bg1"/>
              </a:solidFill>
            </a:endParaRPr>
          </a:p>
        </p:txBody>
      </p:sp>
      <p:sp>
        <p:nvSpPr>
          <p:cNvPr id="21" name="Rounded Rectangle 20"/>
          <p:cNvSpPr/>
          <p:nvPr/>
        </p:nvSpPr>
        <p:spPr bwMode="auto">
          <a:xfrm>
            <a:off x="6507480" y="2197608"/>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Account</a:t>
            </a:r>
            <a:endParaRPr lang="en-US" dirty="0">
              <a:solidFill>
                <a:schemeClr val="bg1"/>
              </a:solidFill>
            </a:endParaRPr>
          </a:p>
        </p:txBody>
      </p:sp>
      <p:sp>
        <p:nvSpPr>
          <p:cNvPr id="26" name="Right Arrow 25"/>
          <p:cNvSpPr/>
          <p:nvPr/>
        </p:nvSpPr>
        <p:spPr bwMode="auto">
          <a:xfrm>
            <a:off x="5673221" y="187336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6507480" y="30400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Plan</a:t>
            </a:r>
            <a:endParaRPr lang="en-US" dirty="0">
              <a:solidFill>
                <a:schemeClr val="bg1"/>
              </a:solidFill>
            </a:endParaRPr>
          </a:p>
        </p:txBody>
      </p:sp>
      <p:sp>
        <p:nvSpPr>
          <p:cNvPr id="27" name="Rounded Rectangle 26"/>
          <p:cNvSpPr/>
          <p:nvPr/>
        </p:nvSpPr>
        <p:spPr bwMode="auto">
          <a:xfrm>
            <a:off x="6507480" y="356127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Payment Plan</a:t>
            </a:r>
            <a:endParaRPr lang="en-US" dirty="0">
              <a:solidFill>
                <a:schemeClr val="bg1"/>
              </a:solidFill>
            </a:endParaRPr>
          </a:p>
        </p:txBody>
      </p:sp>
      <p:sp>
        <p:nvSpPr>
          <p:cNvPr id="29" name="Rounded Rectangle 28"/>
          <p:cNvSpPr/>
          <p:nvPr/>
        </p:nvSpPr>
        <p:spPr bwMode="auto">
          <a:xfrm>
            <a:off x="6507480" y="41068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Commission Plan</a:t>
            </a:r>
            <a:endParaRPr lang="en-US" dirty="0">
              <a:solidFill>
                <a:schemeClr val="bg1"/>
              </a:solidFill>
            </a:endParaRPr>
          </a:p>
        </p:txBody>
      </p:sp>
      <p:sp>
        <p:nvSpPr>
          <p:cNvPr id="30" name="Rounded Rectangle 29"/>
          <p:cNvSpPr/>
          <p:nvPr/>
        </p:nvSpPr>
        <p:spPr bwMode="auto">
          <a:xfrm>
            <a:off x="6507480" y="462807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Invoicing</a:t>
            </a:r>
            <a:endParaRPr lang="en-US" dirty="0">
              <a:solidFill>
                <a:schemeClr val="bg1"/>
              </a:solidFill>
            </a:endParaRPr>
          </a:p>
        </p:txBody>
      </p:sp>
      <p:sp>
        <p:nvSpPr>
          <p:cNvPr id="31" name="Rounded Rectangle 30"/>
          <p:cNvSpPr/>
          <p:nvPr/>
        </p:nvSpPr>
        <p:spPr bwMode="auto">
          <a:xfrm>
            <a:off x="6507480" y="5326062"/>
            <a:ext cx="2103120" cy="388938"/>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Delinquency Plan</a:t>
            </a:r>
            <a:endParaRPr lang="en-US" dirty="0">
              <a:solidFill>
                <a:schemeClr val="bg1"/>
              </a:solidFill>
            </a:endParaRPr>
          </a:p>
        </p:txBody>
      </p:sp>
      <p:sp>
        <p:nvSpPr>
          <p:cNvPr id="32" name="Rounded Rectangle 31"/>
          <p:cNvSpPr/>
          <p:nvPr/>
        </p:nvSpPr>
        <p:spPr bwMode="auto">
          <a:xfrm>
            <a:off x="6507480" y="59356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Status</a:t>
            </a:r>
            <a:endParaRPr lang="en-US" dirty="0">
              <a:solidFill>
                <a:schemeClr val="bg1"/>
              </a:solidFill>
            </a:endParaRPr>
          </a:p>
        </p:txBody>
      </p:sp>
      <p:sp>
        <p:nvSpPr>
          <p:cNvPr id="33" name="Rounded Rectangle 32"/>
          <p:cNvSpPr/>
          <p:nvPr/>
        </p:nvSpPr>
        <p:spPr bwMode="auto">
          <a:xfrm>
            <a:off x="685800" y="5086085"/>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Cancellation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34" name="Rounded Rectangle 33"/>
          <p:cNvSpPr/>
          <p:nvPr/>
        </p:nvSpPr>
        <p:spPr bwMode="auto">
          <a:xfrm>
            <a:off x="685800" y="2994554"/>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New Business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35" name="Rounded Rectangle 34"/>
          <p:cNvSpPr/>
          <p:nvPr/>
        </p:nvSpPr>
        <p:spPr bwMode="auto">
          <a:xfrm>
            <a:off x="685800" y="2209800"/>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Account </a:t>
            </a:r>
            <a:br>
              <a:rPr lang="en-US" dirty="0" smtClean="0">
                <a:solidFill>
                  <a:schemeClr val="bg1"/>
                </a:solidFill>
              </a:rPr>
            </a:br>
            <a:r>
              <a:rPr lang="en-US" dirty="0" smtClean="0">
                <a:solidFill>
                  <a:schemeClr val="bg1"/>
                </a:solidFill>
              </a:rPr>
              <a:t>Management</a:t>
            </a:r>
            <a:endParaRPr lang="en-US" dirty="0">
              <a:solidFill>
                <a:schemeClr val="bg1"/>
              </a:solidFill>
            </a:endParaRPr>
          </a:p>
        </p:txBody>
      </p:sp>
      <p:sp>
        <p:nvSpPr>
          <p:cNvPr id="37" name="Text Box 12"/>
          <p:cNvSpPr txBox="1">
            <a:spLocks noChangeArrowheads="1"/>
          </p:cNvSpPr>
          <p:nvPr/>
        </p:nvSpPr>
        <p:spPr bwMode="hidden">
          <a:xfrm>
            <a:off x="3810000" y="1515156"/>
            <a:ext cx="1828800" cy="999443"/>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Account and </a:t>
            </a:r>
            <a:br>
              <a:rPr lang="en-US" dirty="0" smtClean="0"/>
            </a:br>
            <a:r>
              <a:rPr lang="en-US" dirty="0" smtClean="0"/>
              <a:t>producer </a:t>
            </a:r>
            <a:br>
              <a:rPr lang="en-US" dirty="0" smtClean="0"/>
            </a:br>
            <a:r>
              <a:rPr lang="en-US" dirty="0" smtClean="0"/>
              <a:t>processing</a:t>
            </a:r>
            <a:endParaRPr lang="en-US" dirty="0"/>
          </a:p>
        </p:txBody>
      </p:sp>
      <p:sp>
        <p:nvSpPr>
          <p:cNvPr id="38" name="Text Box 28"/>
          <p:cNvSpPr txBox="1">
            <a:spLocks noChangeArrowheads="1"/>
          </p:cNvSpPr>
          <p:nvPr/>
        </p:nvSpPr>
        <p:spPr bwMode="hidden">
          <a:xfrm>
            <a:off x="3810000" y="36576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Billing</a:t>
            </a:r>
            <a:br>
              <a:rPr lang="en-US" dirty="0" smtClean="0"/>
            </a:br>
            <a:r>
              <a:rPr lang="en-US" dirty="0" smtClean="0"/>
              <a:t> instructions</a:t>
            </a:r>
            <a:endParaRPr lang="en-US" dirty="0"/>
          </a:p>
        </p:txBody>
      </p:sp>
      <p:sp>
        <p:nvSpPr>
          <p:cNvPr id="41" name="Text Box 6"/>
          <p:cNvSpPr txBox="1">
            <a:spLocks noChangeArrowheads="1"/>
          </p:cNvSpPr>
          <p:nvPr/>
        </p:nvSpPr>
        <p:spPr bwMode="hidden">
          <a:xfrm>
            <a:off x="3810001" y="5943600"/>
            <a:ext cx="1828799" cy="4572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Billing status</a:t>
            </a:r>
            <a:endParaRPr lang="en-US" dirty="0"/>
          </a:p>
        </p:txBody>
      </p:sp>
      <p:sp>
        <p:nvSpPr>
          <p:cNvPr id="11" name="Right Arrow 10"/>
          <p:cNvSpPr/>
          <p:nvPr/>
        </p:nvSpPr>
        <p:spPr bwMode="auto">
          <a:xfrm>
            <a:off x="3048000" y="1828800"/>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ight Arrow 47"/>
          <p:cNvSpPr/>
          <p:nvPr/>
        </p:nvSpPr>
        <p:spPr bwMode="auto">
          <a:xfrm>
            <a:off x="3048000" y="5948585"/>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9" name="Left Arrow 48"/>
          <p:cNvSpPr/>
          <p:nvPr/>
        </p:nvSpPr>
        <p:spPr bwMode="auto">
          <a:xfrm>
            <a:off x="3048000" y="5086085"/>
            <a:ext cx="651379"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ext Box 6"/>
          <p:cNvSpPr txBox="1">
            <a:spLocks noChangeArrowheads="1"/>
          </p:cNvSpPr>
          <p:nvPr/>
        </p:nvSpPr>
        <p:spPr bwMode="hidden">
          <a:xfrm>
            <a:off x="3810000" y="498348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Late payment</a:t>
            </a:r>
            <a:br>
              <a:rPr lang="en-US" dirty="0" smtClean="0"/>
            </a:br>
            <a:r>
              <a:rPr lang="en-US" dirty="0" smtClean="0"/>
              <a:t> cancellation</a:t>
            </a:r>
            <a:endParaRPr lang="en-US" dirty="0"/>
          </a:p>
        </p:txBody>
      </p:sp>
      <p:sp>
        <p:nvSpPr>
          <p:cNvPr id="50" name="Right Arrow 49"/>
          <p:cNvSpPr/>
          <p:nvPr/>
        </p:nvSpPr>
        <p:spPr bwMode="auto">
          <a:xfrm>
            <a:off x="5714999" y="5948585"/>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Left Arrow 50"/>
          <p:cNvSpPr/>
          <p:nvPr/>
        </p:nvSpPr>
        <p:spPr bwMode="auto">
          <a:xfrm>
            <a:off x="5714999" y="5086085"/>
            <a:ext cx="651379"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2" name="Right Arrow 51"/>
          <p:cNvSpPr/>
          <p:nvPr/>
        </p:nvSpPr>
        <p:spPr bwMode="auto">
          <a:xfrm>
            <a:off x="5673221" y="377836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3" name="Right Arrow 52"/>
          <p:cNvSpPr/>
          <p:nvPr/>
        </p:nvSpPr>
        <p:spPr bwMode="auto">
          <a:xfrm>
            <a:off x="3048000" y="3733800"/>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PolicyCenter and BillingCenter</a:t>
            </a:r>
          </a:p>
        </p:txBody>
      </p:sp>
    </p:spTree>
    <p:extLst>
      <p:ext uri="{BB962C8B-B14F-4D97-AF65-F5344CB8AC3E}">
        <p14:creationId xmlns:p14="http://schemas.microsoft.com/office/powerpoint/2010/main" val="41164727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solidFill>
                  <a:schemeClr val="bg1"/>
                </a:solidFill>
              </a:rPr>
              <a:t>Account and producer processing</a:t>
            </a:r>
          </a:p>
          <a:p>
            <a:r>
              <a:rPr lang="en-US" dirty="0"/>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24162894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of record (</a:t>
            </a:r>
            <a:r>
              <a:rPr lang="en-US" err="1" smtClean="0"/>
              <a:t>SOR</a:t>
            </a:r>
            <a:r>
              <a:rPr lang="en-US" smtClean="0"/>
              <a:t>) appplication</a:t>
            </a:r>
            <a:endParaRPr lang="en-US" dirty="0"/>
          </a:p>
        </p:txBody>
      </p:sp>
      <p:sp>
        <p:nvSpPr>
          <p:cNvPr id="4" name="Content Placeholder 3"/>
          <p:cNvSpPr>
            <a:spLocks noGrp="1"/>
          </p:cNvSpPr>
          <p:nvPr>
            <p:ph idx="1"/>
          </p:nvPr>
        </p:nvSpPr>
        <p:spPr/>
        <p:txBody>
          <a:bodyPr/>
          <a:lstStyle/>
          <a:p>
            <a:r>
              <a:rPr lang="en-US" dirty="0"/>
              <a:t>A </a:t>
            </a:r>
            <a:r>
              <a:rPr lang="en-US" b="1" dirty="0"/>
              <a:t>system of record (</a:t>
            </a:r>
            <a:r>
              <a:rPr lang="en-US" b="1" dirty="0" err="1"/>
              <a:t>SOR</a:t>
            </a:r>
            <a:r>
              <a:rPr lang="en-US" b="1" dirty="0"/>
              <a:t>) </a:t>
            </a:r>
            <a:r>
              <a:rPr lang="en-US" dirty="0"/>
              <a:t>is the authoritative data source for a given piece of information</a:t>
            </a:r>
          </a:p>
          <a:p>
            <a:r>
              <a:rPr lang="en-US" dirty="0"/>
              <a:t>PolicyCenter and BillingCenter share account, policy period, billing, and other information</a:t>
            </a:r>
          </a:p>
          <a:p>
            <a:pPr lvl="1"/>
            <a:r>
              <a:rPr lang="en-US" dirty="0"/>
              <a:t>Most shared information originates in PolicyCenter and is pushed to BillingCenter</a:t>
            </a:r>
          </a:p>
          <a:p>
            <a:pPr lvl="1"/>
            <a:r>
              <a:rPr lang="en-US" dirty="0" smtClean="0"/>
              <a:t>Often, BillingCenter </a:t>
            </a:r>
            <a:r>
              <a:rPr lang="en-US" dirty="0"/>
              <a:t>is </a:t>
            </a:r>
            <a:r>
              <a:rPr lang="en-US" dirty="0" err="1"/>
              <a:t>SOR</a:t>
            </a:r>
            <a:r>
              <a:rPr lang="en-US" dirty="0"/>
              <a:t> for billing-related </a:t>
            </a:r>
            <a:r>
              <a:rPr lang="en-US" dirty="0" smtClean="0"/>
              <a:t>data and </a:t>
            </a:r>
            <a:r>
              <a:rPr lang="en-US" dirty="0"/>
              <a:t>PolicyCenter is </a:t>
            </a:r>
            <a:r>
              <a:rPr lang="en-US" dirty="0" err="1"/>
              <a:t>SOR</a:t>
            </a:r>
            <a:r>
              <a:rPr lang="en-US" dirty="0"/>
              <a:t> for everything else</a:t>
            </a:r>
          </a:p>
          <a:p>
            <a:pPr lvl="1"/>
            <a:r>
              <a:rPr lang="en-US" dirty="0"/>
              <a:t>PolicyCenter and BillingCenter exchange information through web service calls</a:t>
            </a:r>
          </a:p>
          <a:p>
            <a:r>
              <a:rPr lang="en-US" dirty="0"/>
              <a:t>Through integration, a third party can be </a:t>
            </a:r>
            <a:r>
              <a:rPr lang="en-US" dirty="0" err="1"/>
              <a:t>SOR</a:t>
            </a:r>
            <a:r>
              <a:rPr lang="en-US" dirty="0"/>
              <a:t> for information such as producers and producer codes</a:t>
            </a:r>
          </a:p>
          <a:p>
            <a:endParaRPr lang="en-US" dirty="0"/>
          </a:p>
        </p:txBody>
      </p:sp>
    </p:spTree>
    <p:extLst>
      <p:ext uri="{BB962C8B-B14F-4D97-AF65-F5344CB8AC3E}">
        <p14:creationId xmlns:p14="http://schemas.microsoft.com/office/powerpoint/2010/main" val="167845338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lgn="ctr">
          <a:solidFill>
            <a:schemeClr val="accent1">
              <a:lumMod val="75000"/>
            </a:schemeClr>
          </a:solidFill>
          <a:round/>
          <a:headEnd/>
          <a:tailEnd/>
        </a:ln>
        <a:effectLst>
          <a:outerShdw blurRad="50800" dist="38100" dir="2700000" algn="tl" rotWithShape="0">
            <a:prstClr val="black">
              <a:alpha val="40000"/>
            </a:prstClr>
          </a:outerShdw>
        </a:effectLst>
      </a:spPr>
      <a:bodyPr wrap="none" lIns="0" tIns="0" rIns="0" bIns="0" rtlCol="0" anchor="ctr">
        <a:noAutofit/>
      </a:bodyPr>
      <a:lstStyle>
        <a:defPPr algn="ctr">
          <a:spcBef>
            <a:spcPct val="50000"/>
          </a:spcBef>
          <a:spcAft>
            <a:spcPct val="30000"/>
          </a:spcAft>
          <a:buClr>
            <a:schemeClr val="tx1"/>
          </a:buClr>
          <a:defRPr/>
        </a:defPPr>
      </a:lstStyle>
    </a:spDef>
    <a:lnDef>
      <a:spPr bwMode="auto">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a:spPr>
      <a:body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6317</TotalTime>
  <Words>5111</Words>
  <Application>Microsoft Office PowerPoint</Application>
  <PresentationFormat>On-screen Show (4:3)</PresentationFormat>
  <Paragraphs>650</Paragraphs>
  <Slides>61</Slides>
  <Notes>61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Emerald_Template</vt:lpstr>
      <vt:lpstr>Integrating PolicyCenter with BillingCenter</vt:lpstr>
      <vt:lpstr>PowerPoint Presentation</vt:lpstr>
      <vt:lpstr>PowerPoint Presentation</vt:lpstr>
      <vt:lpstr>Cross-application integration points</vt:lpstr>
      <vt:lpstr>Cross-application integration points </vt:lpstr>
      <vt:lpstr>suite-config.xml</vt:lpstr>
      <vt:lpstr>Cross-application integration points:</vt:lpstr>
      <vt:lpstr>PowerPoint Presentation</vt:lpstr>
      <vt:lpstr>System of record (SOR) appplication</vt:lpstr>
      <vt:lpstr>PolicyCenter manages producers (1)</vt:lpstr>
      <vt:lpstr>PolicyCenter manages producers (2)</vt:lpstr>
      <vt:lpstr>Producers in PolicyCenter and BillingCenter</vt:lpstr>
      <vt:lpstr>PolicyCenter manages accounts</vt:lpstr>
      <vt:lpstr>PC job binding sends new accounts to BC</vt:lpstr>
      <vt:lpstr>PowerPoint Presentation</vt:lpstr>
      <vt:lpstr>Billing instructions</vt:lpstr>
      <vt:lpstr>Installment plans queried with every quote</vt:lpstr>
      <vt:lpstr>Previewing payment details in PolicyCenter</vt:lpstr>
      <vt:lpstr>Billing process</vt:lpstr>
      <vt:lpstr>Sending billing instructions</vt:lpstr>
      <vt:lpstr>How do account, producer, and billing</vt:lpstr>
      <vt:lpstr>Steps to enable account, producer,  and</vt:lpstr>
      <vt:lpstr>Start BillingCenter</vt:lpstr>
      <vt:lpstr>Open IBillingSystemPlugin </vt:lpstr>
      <vt:lpstr>Change the Gosu class</vt:lpstr>
      <vt:lpstr>Edit the plugin configuration</vt:lpstr>
      <vt:lpstr>Edit suite-config.xml </vt:lpstr>
      <vt:lpstr>Refresh web service collection WSDL</vt:lpstr>
      <vt:lpstr>Deploy your changes</vt:lpstr>
      <vt:lpstr>PowerPoint Presentation</vt:lpstr>
      <vt:lpstr>PolicyCenter has internal and external users</vt:lpstr>
      <vt:lpstr>Viewing billing info in/from PolicyCenter</vt:lpstr>
      <vt:lpstr>Viewing billing information for an account</vt:lpstr>
      <vt:lpstr>Viewing billing information for an account</vt:lpstr>
      <vt:lpstr>Viewing billing information for a policy </vt:lpstr>
      <vt:lpstr>Viewing billing information for a policy </vt:lpstr>
      <vt:lpstr>How does viewing billing data work?</vt:lpstr>
      <vt:lpstr>Steps to enable viewing billing data</vt:lpstr>
      <vt:lpstr>Start BillingCenter</vt:lpstr>
      <vt:lpstr>Open IBillingSummaryPlugin </vt:lpstr>
      <vt:lpstr>Change the Gosu class</vt:lpstr>
      <vt:lpstr>Edit the plugin configuration</vt:lpstr>
      <vt:lpstr>Edit configuration xml files</vt:lpstr>
      <vt:lpstr>Refresh web service collection WSDL</vt:lpstr>
      <vt:lpstr>Deploy your changes</vt:lpstr>
      <vt:lpstr>PowerPoint Presentation</vt:lpstr>
      <vt:lpstr>Cancellations</vt:lpstr>
      <vt:lpstr>Late payment rescind</vt:lpstr>
      <vt:lpstr>Late payment reinstatement</vt:lpstr>
      <vt:lpstr>How does late payment cancellation work?</vt:lpstr>
      <vt:lpstr>Steps to enable late payment</vt:lpstr>
      <vt:lpstr>Enabling late payment cancellation</vt:lpstr>
      <vt:lpstr>Start PolicyCenter</vt:lpstr>
      <vt:lpstr>Open IPolicySystemPlugin</vt:lpstr>
      <vt:lpstr>Change the Gosu class</vt:lpstr>
      <vt:lpstr>Edit the plugin configuration</vt:lpstr>
      <vt:lpstr>Edit suite-config.xml</vt:lpstr>
      <vt:lpstr>Refresh web service collection WSDL</vt:lpstr>
      <vt:lpstr>Deploy your changes</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PolicyCenter ClaimCenter Suite Integration</dc:title>
  <dc:subject>Emerald PowerPoint 2010 Template</dc:subject>
  <dc:creator>Guidewire Education</dc:creator>
  <cp:keywords>Emerald;Integration;IntegrationPoint</cp:keywords>
  <cp:lastModifiedBy>Guidewire Education</cp:lastModifiedBy>
  <cp:revision>206</cp:revision>
  <dcterms:created xsi:type="dcterms:W3CDTF">2014-09-08T16:31:40Z</dcterms:created>
  <dcterms:modified xsi:type="dcterms:W3CDTF">2014-11-15T01:48:49Z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