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49"/>
  </p:notesMasterIdLst>
  <p:handoutMasterIdLst>
    <p:handoutMasterId r:id="rId50"/>
  </p:handoutMasterIdLst>
  <p:sldIdLst>
    <p:sldId id="256" r:id="rId2"/>
    <p:sldId id="257" r:id="rId3"/>
    <p:sldId id="258" r:id="rId4"/>
    <p:sldId id="259" r:id="rId5"/>
    <p:sldId id="310" r:id="rId6"/>
    <p:sldId id="260" r:id="rId7"/>
    <p:sldId id="261" r:id="rId8"/>
    <p:sldId id="262" r:id="rId9"/>
    <p:sldId id="263" r:id="rId10"/>
    <p:sldId id="264" r:id="rId11"/>
    <p:sldId id="305" r:id="rId12"/>
    <p:sldId id="266" r:id="rId13"/>
    <p:sldId id="267" r:id="rId14"/>
    <p:sldId id="268" r:id="rId15"/>
    <p:sldId id="269" r:id="rId16"/>
    <p:sldId id="270" r:id="rId17"/>
    <p:sldId id="271" r:id="rId18"/>
    <p:sldId id="272" r:id="rId19"/>
    <p:sldId id="306" r:id="rId20"/>
    <p:sldId id="274" r:id="rId21"/>
    <p:sldId id="275" r:id="rId22"/>
    <p:sldId id="277" r:id="rId23"/>
    <p:sldId id="307" r:id="rId24"/>
    <p:sldId id="279" r:id="rId25"/>
    <p:sldId id="280" r:id="rId26"/>
    <p:sldId id="281" r:id="rId27"/>
    <p:sldId id="283" r:id="rId28"/>
    <p:sldId id="284" r:id="rId29"/>
    <p:sldId id="285" r:id="rId30"/>
    <p:sldId id="308" r:id="rId31"/>
    <p:sldId id="287" r:id="rId32"/>
    <p:sldId id="288" r:id="rId33"/>
    <p:sldId id="289" r:id="rId34"/>
    <p:sldId id="290" r:id="rId35"/>
    <p:sldId id="291" r:id="rId36"/>
    <p:sldId id="292" r:id="rId37"/>
    <p:sldId id="293" r:id="rId38"/>
    <p:sldId id="294" r:id="rId39"/>
    <p:sldId id="309" r:id="rId40"/>
    <p:sldId id="311" r:id="rId41"/>
    <p:sldId id="312" r:id="rId42"/>
    <p:sldId id="313" r:id="rId43"/>
    <p:sldId id="314" r:id="rId44"/>
    <p:sldId id="315" r:id="rId45"/>
    <p:sldId id="302" r:id="rId46"/>
    <p:sldId id="303" r:id="rId47"/>
    <p:sldId id="30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3292" autoAdjust="0"/>
  </p:normalViewPr>
  <p:slideViewPr>
    <p:cSldViewPr showGuides="1">
      <p:cViewPr varScale="1">
        <p:scale>
          <a:sx n="10" d="100"/>
          <a:sy n="10" d="100"/>
        </p:scale>
        <p:origin x="-7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1" d="100"/>
          <a:sy n="71" d="100"/>
        </p:scale>
        <p:origin x="-319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pPr/>
              <a:t>4/28/2016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pPr/>
              <a:t>‹#›</a:t>
            </a:fld>
            <a:endParaRPr lang="en-US"/>
          </a:p>
        </p:txBody>
      </p:sp>
    </p:spTree>
    <p:extLst>
      <p:ext uri="{BB962C8B-B14F-4D97-AF65-F5344CB8AC3E}">
        <p14:creationId xmlns=""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guidewire.hivelive.com/pages/hom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guidewire.hivelive.com/pages/hom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guidewire.hivelive.com/pages/hom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219B4148-5A50-4841-9E92-DAB1F64BF05F}" type="slidenum">
              <a:rPr lang="en-US" altLang="en-US" sz="1200" b="0">
                <a:solidFill>
                  <a:schemeClr val="tx1"/>
                </a:solidFill>
              </a:rPr>
              <a:pPr eaLnBrk="1" hangingPunct="1"/>
              <a:t>2</a:t>
            </a:fld>
            <a:endParaRPr lang="en-US" altLang="en-US" sz="1200" b="0">
              <a:solidFill>
                <a:schemeClr val="tx1"/>
              </a:solidFill>
            </a:endParaRPr>
          </a:p>
        </p:txBody>
      </p:sp>
      <p:sp>
        <p:nvSpPr>
          <p:cNvPr id="56323" name="SectionName"/>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13A05040-0771-4FC2-B823-C8031A95022A}" type="slidenum">
              <a:rPr lang="en-US" altLang="en-US" sz="1200" b="0">
                <a:solidFill>
                  <a:schemeClr val="tx1"/>
                </a:solidFill>
              </a:rPr>
              <a:pPr eaLnBrk="1" hangingPunct="1"/>
              <a:t>11</a:t>
            </a:fld>
            <a:endParaRPr lang="en-US" altLang="en-US" sz="1200" b="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
        <p:nvSpPr>
          <p:cNvPr id="6554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7AD2CEC8-2672-4B78-BC2E-9CA28B0CA99C}" type="slidenum">
              <a:rPr lang="en-US" altLang="en-US" sz="1200" b="0">
                <a:solidFill>
                  <a:schemeClr val="tx1"/>
                </a:solidFill>
              </a:rPr>
              <a:pPr eaLnBrk="1" hangingPunct="1"/>
              <a:t>12</a:t>
            </a:fld>
            <a:endParaRPr lang="en-US" altLang="en-US" sz="1200" b="0">
              <a:solidFill>
                <a:schemeClr val="tx1"/>
              </a:solidFill>
            </a:endParaRPr>
          </a:p>
        </p:txBody>
      </p:sp>
      <p:sp>
        <p:nvSpPr>
          <p:cNvPr id="65541" name="Header Placeholder 4"/>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t>A </a:t>
            </a:r>
            <a:r>
              <a:rPr lang="en-US" b="1" smtClean="0"/>
              <a:t>data model entity</a:t>
            </a:r>
            <a:r>
              <a:rPr lang="en-US" smtClean="0"/>
              <a:t> is an abstract definition of a group of objects used by the data tier, such as Address Book contacts, or ABContacts. It defines the information about the objects that must be stored in the database, such as Name, PublicID, and CreateTime. It is defined in a set of one or more XML files.</a:t>
            </a:r>
          </a:p>
          <a:p>
            <a:r>
              <a:rPr lang="en-US" smtClean="0"/>
              <a:t>In most cases, each data model entity corresponds to a table in the database. The data model entity definition defines the table structure. Each instance of the data model entity is stored as one row in the database table.</a:t>
            </a:r>
          </a:p>
          <a:p>
            <a:endParaRPr lang="en-US" smtClean="0"/>
          </a:p>
        </p:txBody>
      </p:sp>
      <p:sp>
        <p:nvSpPr>
          <p:cNvPr id="6656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4B483E96-AC14-45EB-9719-28786A331DDB}" type="slidenum">
              <a:rPr lang="en-US" altLang="en-US" sz="1200" b="0">
                <a:solidFill>
                  <a:schemeClr val="tx1"/>
                </a:solidFill>
              </a:rPr>
              <a:pPr eaLnBrk="1" hangingPunct="1"/>
              <a:t>13</a:t>
            </a:fld>
            <a:endParaRPr lang="en-US" altLang="en-US" sz="1200" b="0">
              <a:solidFill>
                <a:schemeClr val="tx1"/>
              </a:solidFill>
            </a:endParaRPr>
          </a:p>
        </p:txBody>
      </p:sp>
      <p:sp>
        <p:nvSpPr>
          <p:cNvPr id="66565" name="Header Placeholder 4"/>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t>A </a:t>
            </a:r>
            <a:r>
              <a:rPr lang="en-US" b="1" smtClean="0"/>
              <a:t>Gosu class </a:t>
            </a:r>
            <a:r>
              <a:rPr lang="en-US" smtClean="0"/>
              <a:t>is an abstract definition of a group of objects used by the application tier, such as Address Book contacts, or ABContacts. It defines the information about the objects that must be maintained in the application server's run-time environment, such as Name, PublicID, and CreateTime. It is defined in a set of one or more Gosu files that have a proprietary format and a ".gs" extension.</a:t>
            </a:r>
          </a:p>
          <a:p>
            <a:r>
              <a:rPr lang="en-US" smtClean="0"/>
              <a:t>For every data model entity, the Guidewire application automatically creates an internal Gosu class with the same name. For every field in the data model entity, there is a field in the corresponding internal Gosu class. For example, the ABContact data model entity has a "Name" field, and the internal ABContact Gosu class also has a "Name" field. </a:t>
            </a:r>
          </a:p>
          <a:p>
            <a:r>
              <a:rPr lang="en-US" smtClean="0"/>
              <a:t>Whenever the application needs to work with an instance of a data model entity (which is stored as a row in the corresponding database table), the application creates an instance of the corresponding Gosu class. The information from the database is then read into that instance. For example, if a user searches for the ABContact whose name is "Express Auto", then the application finds the row in the database table for ABContact, creates an instance of the ABContact Gosu class, and reads the data from that row into that instance.</a:t>
            </a:r>
          </a:p>
          <a:p>
            <a:endParaRPr lang="en-US" smtClean="0"/>
          </a:p>
          <a:p>
            <a:endParaRPr lang="en-US" smtClean="0"/>
          </a:p>
          <a:p>
            <a:endParaRPr lang="en-US" smtClean="0"/>
          </a:p>
        </p:txBody>
      </p:sp>
      <p:sp>
        <p:nvSpPr>
          <p:cNvPr id="6758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10F482C5-D966-42D1-95A3-1A196C533499}" type="slidenum">
              <a:rPr lang="en-US" altLang="en-US" sz="1200" b="0">
                <a:solidFill>
                  <a:schemeClr val="tx1"/>
                </a:solidFill>
              </a:rPr>
              <a:pPr eaLnBrk="1" hangingPunct="1"/>
              <a:t>14</a:t>
            </a:fld>
            <a:endParaRPr lang="en-US" altLang="en-US" sz="1200" b="0">
              <a:solidFill>
                <a:schemeClr val="tx1"/>
              </a:solidFill>
            </a:endParaRPr>
          </a:p>
        </p:txBody>
      </p:sp>
      <p:sp>
        <p:nvSpPr>
          <p:cNvPr id="67589" name="Header Placeholder 4"/>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t>A </a:t>
            </a:r>
            <a:r>
              <a:rPr lang="en-US" b="1" smtClean="0"/>
              <a:t>PCF (Page Configuration File) </a:t>
            </a:r>
            <a:r>
              <a:rPr lang="en-US" smtClean="0"/>
              <a:t>is an abstract definition of a form or location used by the user interface tier, such as an "ABContactSummaryDV" detail view used to display information about ABContacts. It defines the information about the objects to be displayed in the user interface, such as a Name field, a PublicID field, and a CreateTime field. It is defined in a set of one or more XML files using the proprietary PCF XML schema definition.</a:t>
            </a:r>
          </a:p>
          <a:p>
            <a:r>
              <a:rPr lang="en-US" smtClean="0"/>
              <a:t>There is a strong correspondence between data model entities and internal Gosu classes. Every data model entity has one internal Gosu class. There isn't necessarily a strong correspondence between internal Gosu classes and PCFs. The data for one Gosu class could be displayed in a single PCF, or it could be displayed across multiple PCFs. The separation of the user interface tier and the application server tier gives developers the freedom to display data in whatever way makes sense to end users without being constrained by how that data is maintained in the application server or how the data is stored in the database.</a:t>
            </a:r>
          </a:p>
          <a:p>
            <a:endParaRPr lang="en-US" smtClean="0"/>
          </a:p>
          <a:p>
            <a:endParaRPr lang="en-US" smtClean="0"/>
          </a:p>
          <a:p>
            <a:endParaRPr lang="en-US" smtClean="0"/>
          </a:p>
          <a:p>
            <a:endParaRPr lang="en-US" smtClean="0"/>
          </a:p>
        </p:txBody>
      </p:sp>
      <p:sp>
        <p:nvSpPr>
          <p:cNvPr id="6861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D4D872D1-607A-45EA-BF82-FC4068F378DC}" type="slidenum">
              <a:rPr lang="en-US" altLang="en-US" sz="1200" b="0">
                <a:solidFill>
                  <a:schemeClr val="tx1"/>
                </a:solidFill>
              </a:rPr>
              <a:pPr eaLnBrk="1" hangingPunct="1"/>
              <a:t>15</a:t>
            </a:fld>
            <a:endParaRPr lang="en-US" altLang="en-US" sz="1200" b="0">
              <a:solidFill>
                <a:schemeClr val="tx1"/>
              </a:solidFill>
            </a:endParaRPr>
          </a:p>
        </p:txBody>
      </p:sp>
      <p:sp>
        <p:nvSpPr>
          <p:cNvPr id="68613" name="Header Placeholder 4"/>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t>Whenever a user needs to work with an instance of a data model entity, such as the ABContact named "Express Auto":</a:t>
            </a:r>
          </a:p>
          <a:p>
            <a:pPr lvl="1"/>
            <a:r>
              <a:rPr lang="en-US" smtClean="0"/>
              <a:t> The application queries for the data row from the database table.</a:t>
            </a:r>
          </a:p>
          <a:p>
            <a:pPr lvl="1"/>
            <a:r>
              <a:rPr lang="en-US" smtClean="0"/>
              <a:t> The application creates an instance of the corresponding Gosu class and reads the information into that instance.</a:t>
            </a:r>
          </a:p>
          <a:p>
            <a:pPr lvl="1"/>
            <a:r>
              <a:rPr lang="en-US" smtClean="0"/>
              <a:t> The application sends the data in that instance to the web browser. The web browser displays the form as defined in the given PCF and populates the form with data from the instance.</a:t>
            </a:r>
          </a:p>
          <a:p>
            <a:endParaRPr lang="en-US" smtClean="0"/>
          </a:p>
        </p:txBody>
      </p:sp>
      <p:sp>
        <p:nvSpPr>
          <p:cNvPr id="6963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899EEB24-C43C-4B9C-ABBD-6F1AED27F0E1}" type="slidenum">
              <a:rPr lang="en-US" altLang="en-US" sz="1200" b="0">
                <a:solidFill>
                  <a:schemeClr val="tx1"/>
                </a:solidFill>
              </a:rPr>
              <a:pPr eaLnBrk="1" hangingPunct="1"/>
              <a:t>16</a:t>
            </a:fld>
            <a:endParaRPr lang="en-US" altLang="en-US" sz="1200" b="0">
              <a:solidFill>
                <a:schemeClr val="tx1"/>
              </a:solidFill>
            </a:endParaRPr>
          </a:p>
        </p:txBody>
      </p:sp>
      <p:sp>
        <p:nvSpPr>
          <p:cNvPr id="69637" name="Header Placeholder 4"/>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smtClean="0"/>
              <a:t>Whenever a user needs to save data, such as changing the name of the ABContact named "Express Auto":</a:t>
            </a:r>
          </a:p>
          <a:p>
            <a:pPr lvl="1">
              <a:defRPr/>
            </a:pPr>
            <a:r>
              <a:rPr lang="en-US" dirty="0" smtClean="0"/>
              <a:t> The information is modified in the user interface and then posted to the application server.</a:t>
            </a:r>
          </a:p>
          <a:p>
            <a:pPr lvl="1">
              <a:defRPr/>
            </a:pPr>
            <a:r>
              <a:rPr lang="en-US" dirty="0" smtClean="0"/>
              <a:t> The application server inserts data into the database table (if the object being saved in the UI is a new object) or updates data in the database table (if the object being saved in the UI is an existing object that has been modified).</a:t>
            </a:r>
          </a:p>
          <a:p>
            <a:pPr>
              <a:defRPr/>
            </a:pPr>
            <a:r>
              <a:rPr lang="en-US" dirty="0" smtClean="0"/>
              <a:t>Be aware that there is variation in when data modifications made in the user interface get sent to the application server and/or the database.</a:t>
            </a:r>
          </a:p>
          <a:p>
            <a:pPr marL="508744" lvl="1" indent="-169581">
              <a:buFont typeface="Arial" pitchFamily="34" charset="0"/>
              <a:buChar char="•"/>
              <a:defRPr/>
            </a:pPr>
            <a:r>
              <a:rPr lang="en-US" dirty="0" smtClean="0"/>
              <a:t>In some situations, data in the user interface is not immediately sent to the application server (or saved to the database).</a:t>
            </a:r>
          </a:p>
          <a:p>
            <a:pPr marL="508744" lvl="1" indent="-169581">
              <a:buFont typeface="Arial" pitchFamily="34" charset="0"/>
              <a:buChar char="•"/>
              <a:defRPr/>
            </a:pPr>
            <a:r>
              <a:rPr lang="en-US" dirty="0" smtClean="0"/>
              <a:t>In some situations, data in the user interface is sent to the application server but not immediately saved to the database.</a:t>
            </a:r>
          </a:p>
          <a:p>
            <a:pPr marL="508744" lvl="1" indent="-169581">
              <a:buFont typeface="Arial" pitchFamily="34" charset="0"/>
              <a:buChar char="•"/>
              <a:defRPr/>
            </a:pPr>
            <a:r>
              <a:rPr lang="en-US" dirty="0" smtClean="0"/>
              <a:t>In some situations, data in the user interface is sent to the application server and also saved to the database at the same time.</a:t>
            </a:r>
          </a:p>
          <a:p>
            <a:pPr>
              <a:buFont typeface="Arial" pitchFamily="34" charset="0"/>
              <a:buNone/>
              <a:defRPr/>
            </a:pPr>
            <a:r>
              <a:rPr lang="en-US" dirty="0" smtClean="0"/>
              <a:t>This issue is discussed in further detail later in the course.</a:t>
            </a:r>
          </a:p>
        </p:txBody>
      </p:sp>
      <p:sp>
        <p:nvSpPr>
          <p:cNvPr id="7066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BD457D10-15F7-4FA1-9090-FAB4F7104618}" type="slidenum">
              <a:rPr lang="en-US" altLang="en-US" sz="1200" b="0">
                <a:solidFill>
                  <a:schemeClr val="tx1"/>
                </a:solidFill>
              </a:rPr>
              <a:pPr eaLnBrk="1" hangingPunct="1"/>
              <a:t>17</a:t>
            </a:fld>
            <a:endParaRPr lang="en-US" altLang="en-US" sz="1200" b="0">
              <a:solidFill>
                <a:schemeClr val="tx1"/>
              </a:solidFill>
            </a:endParaRPr>
          </a:p>
        </p:txBody>
      </p:sp>
      <p:sp>
        <p:nvSpPr>
          <p:cNvPr id="70661" name="Header Placeholder 4"/>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ln/>
        </p:spPr>
        <p:txBody>
          <a:bodyPr/>
          <a:lstStyle/>
          <a:p>
            <a:pPr>
              <a:defRPr/>
            </a:pPr>
            <a:r>
              <a:rPr lang="en-US" dirty="0" smtClean="0"/>
              <a:t>Guidewire applications share information with external systems using a variety of industry-standard technologies. This can include:</a:t>
            </a:r>
          </a:p>
          <a:p>
            <a:pPr lvl="1">
              <a:buFont typeface="Arial" pitchFamily="34" charset="0"/>
              <a:buChar char="•"/>
              <a:defRPr/>
            </a:pPr>
            <a:r>
              <a:rPr lang="en-US" dirty="0" smtClean="0"/>
              <a:t>Writing information to or reading information from an operating system file</a:t>
            </a:r>
          </a:p>
          <a:p>
            <a:pPr lvl="1">
              <a:buFont typeface="Arial" pitchFamily="34" charset="0"/>
              <a:buChar char="•"/>
              <a:defRPr/>
            </a:pPr>
            <a:r>
              <a:rPr lang="en-US" dirty="0" smtClean="0"/>
              <a:t>Writing information to or reading information from an external database</a:t>
            </a:r>
          </a:p>
          <a:p>
            <a:pPr lvl="1">
              <a:buFont typeface="Arial" pitchFamily="34" charset="0"/>
              <a:buChar char="•"/>
              <a:defRPr/>
            </a:pPr>
            <a:r>
              <a:rPr lang="en-US" dirty="0" smtClean="0"/>
              <a:t>Using remote procedure calls (such as web services) to share data with other applications directly</a:t>
            </a:r>
          </a:p>
          <a:p>
            <a:pPr lvl="1">
              <a:buFont typeface="Arial" pitchFamily="34" charset="0"/>
              <a:buChar char="•"/>
              <a:defRPr/>
            </a:pPr>
            <a:r>
              <a:rPr lang="en-US" dirty="0" smtClean="0"/>
              <a:t>Using message queues to request data from external systems asynchronously</a:t>
            </a:r>
          </a:p>
          <a:p>
            <a:pPr indent="-113054">
              <a:defRPr/>
            </a:pPr>
            <a:r>
              <a:rPr lang="en-US" dirty="0" smtClean="0"/>
              <a:t>Guidewire applications have a set of integration mechanisms that make use of the industry-standard technologies listed above. This can include:</a:t>
            </a:r>
          </a:p>
          <a:p>
            <a:pPr lvl="1">
              <a:buFont typeface="Arial" pitchFamily="34" charset="0"/>
              <a:buChar char="•"/>
              <a:defRPr/>
            </a:pPr>
            <a:r>
              <a:rPr lang="en-US" b="1" dirty="0" smtClean="0"/>
              <a:t>Predefined plugins</a:t>
            </a:r>
            <a:r>
              <a:rPr lang="en-US" dirty="0" smtClean="0"/>
              <a:t> - A predefined plugin is a Gosu or Java class which implements a set of methods called by internal code and is related to fundamental application behavior. For example, the authentication plugin implements methods that define how authentication is executed against an external authentication system, such as an LDAP server.</a:t>
            </a:r>
          </a:p>
          <a:p>
            <a:pPr lvl="1">
              <a:buFont typeface="Arial" pitchFamily="34" charset="0"/>
              <a:buChar char="•"/>
              <a:defRPr/>
            </a:pPr>
            <a:r>
              <a:rPr lang="en-US" b="1" dirty="0" smtClean="0"/>
              <a:t>Web services </a:t>
            </a:r>
            <a:r>
              <a:rPr lang="en-US" dirty="0" smtClean="0"/>
              <a:t>- A Guidewire web service is written in Gosu. External applications can use it to make synchronous calls to Guidewire. For example, an ABContactAPI web service might allow external systems to retrieve information about a given contact, such as its phone number.</a:t>
            </a:r>
          </a:p>
          <a:p>
            <a:pPr lvl="1">
              <a:buFont typeface="Arial" pitchFamily="34" charset="0"/>
              <a:buChar char="•"/>
              <a:defRPr/>
            </a:pPr>
            <a:r>
              <a:rPr lang="en-US" b="1" dirty="0" smtClean="0"/>
              <a:t>Messaging</a:t>
            </a:r>
            <a:r>
              <a:rPr lang="en-US" dirty="0" smtClean="0"/>
              <a:t> - Messaging is a Guidewire integration mechanism in which messages are asynchronously sent to external systems in response to the creation or change of business data. For example, you may want to verify a newly created bank account exists with the external financial system. If this verification is not needed immediately, you could use messaging.</a:t>
            </a:r>
          </a:p>
          <a:p>
            <a:pPr lvl="1">
              <a:buFont typeface="Arial" pitchFamily="34" charset="0"/>
              <a:buChar char="•"/>
              <a:defRPr/>
            </a:pPr>
            <a:r>
              <a:rPr lang="en-US" b="1" dirty="0" smtClean="0"/>
              <a:t>Startable plugins </a:t>
            </a:r>
            <a:r>
              <a:rPr lang="en-US" dirty="0" smtClean="0"/>
              <a:t>- A startable plugin listens for requests from an external system that communicates with Guidewire via a mechanism such as JMS Messaging or TCP/IP. It is triggered by an incoming external request, and it typically processes the message asynchronously. For example, an external system may want to submit payments for a given ABContact. If the payments do not need to be processed immediately, you could process them with a startable plugin.</a:t>
            </a:r>
          </a:p>
          <a:p>
            <a:pPr lvl="1">
              <a:buFont typeface="Arial" pitchFamily="34" charset="0"/>
              <a:buChar char="•"/>
              <a:defRPr/>
            </a:pPr>
            <a:endParaRPr lang="en-US" dirty="0" smtClean="0"/>
          </a:p>
        </p:txBody>
      </p:sp>
      <p:sp>
        <p:nvSpPr>
          <p:cNvPr id="7168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F781F628-47C3-4710-B45D-AF1199E7510B}" type="slidenum">
              <a:rPr lang="en-US" altLang="en-US" sz="1200" b="0">
                <a:solidFill>
                  <a:schemeClr val="tx1"/>
                </a:solidFill>
              </a:rPr>
              <a:pPr eaLnBrk="1" hangingPunct="1"/>
              <a:t>18</a:t>
            </a:fld>
            <a:endParaRPr lang="en-US" altLang="en-US" sz="1200" b="0">
              <a:solidFill>
                <a:schemeClr val="tx1"/>
              </a:solidFill>
            </a:endParaRPr>
          </a:p>
        </p:txBody>
      </p:sp>
      <p:sp>
        <p:nvSpPr>
          <p:cNvPr id="71685" name="Header Placeholder 4"/>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13A05040-0771-4FC2-B823-C8031A95022A}" type="slidenum">
              <a:rPr lang="en-US" altLang="en-US" sz="1200" b="0">
                <a:solidFill>
                  <a:schemeClr val="tx1"/>
                </a:solidFill>
              </a:rPr>
              <a:pPr eaLnBrk="1" hangingPunct="1"/>
              <a:t>19</a:t>
            </a:fld>
            <a:endParaRPr lang="en-US" altLang="en-US" sz="1200" b="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pyright"/>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216E4040-C553-4747-9F80-7656DA05002B}" type="slidenum">
              <a:rPr lang="en-US" altLang="en-US" sz="1200" b="0">
                <a:solidFill>
                  <a:schemeClr val="tx1"/>
                </a:solidFill>
              </a:rPr>
              <a:pPr eaLnBrk="1" hangingPunct="1"/>
              <a:t>20</a:t>
            </a:fld>
            <a:endParaRPr lang="en-US" altLang="en-US" sz="1200" b="0">
              <a:solidFill>
                <a:schemeClr val="tx1"/>
              </a:solidFill>
            </a:endParaRPr>
          </a:p>
        </p:txBody>
      </p:sp>
      <p:sp>
        <p:nvSpPr>
          <p:cNvPr id="73731" name="SectionName"/>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3732" name="Rectangle 2"/>
          <p:cNvSpPr>
            <a:spLocks noGrp="1" noRot="1" noChangeAspect="1" noChangeArrowheads="1" noTextEdit="1"/>
          </p:cNvSpPr>
          <p:nvPr>
            <p:ph type="sldImg"/>
          </p:nvPr>
        </p:nvSpPr>
        <p:spPr>
          <a:xfrm>
            <a:off x="726142" y="619907"/>
            <a:ext cx="5412045" cy="4006746"/>
          </a:xfrm>
          <a:ln/>
        </p:spPr>
      </p:sp>
      <p:sp>
        <p:nvSpPr>
          <p:cNvPr id="7373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smtClean="0"/>
              <a:t>The Guidewire platform is layer of configuration technology that includes the functionality needed to define a Guidewire applications. For example, it includes:</a:t>
            </a:r>
          </a:p>
          <a:p>
            <a:pPr lvl="1" eaLnBrk="1" hangingPunct="1"/>
            <a:r>
              <a:rPr lang="en-US" smtClean="0"/>
              <a:t>The technology to define a data model</a:t>
            </a:r>
          </a:p>
          <a:p>
            <a:pPr lvl="1" eaLnBrk="1" hangingPunct="1"/>
            <a:r>
              <a:rPr lang="en-US" smtClean="0"/>
              <a:t>The technology to define a user interface</a:t>
            </a:r>
          </a:p>
          <a:p>
            <a:pPr lvl="1" eaLnBrk="1" hangingPunct="1"/>
            <a:r>
              <a:rPr lang="en-US" smtClean="0"/>
              <a:t>The technology to define application logic</a:t>
            </a:r>
          </a:p>
          <a:p>
            <a:pPr lvl="1" eaLnBrk="1" hangingPunct="1"/>
            <a:r>
              <a:rPr lang="en-US" smtClean="0"/>
              <a:t>The technology to define integration points</a:t>
            </a:r>
          </a:p>
          <a:p>
            <a:pPr eaLnBrk="1" hangingPunct="1"/>
            <a:r>
              <a:rPr lang="en-US" smtClean="0"/>
              <a:t>Every application uses this common technology to define its own data model, user interface, business logic, and integration points. Each application is distinct, but every application shares common abilities and configuration techniques with all the other applications.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13A05040-0771-4FC2-B823-C8031A95022A}" type="slidenum">
              <a:rPr lang="en-US" altLang="en-US" sz="1200" b="0">
                <a:solidFill>
                  <a:schemeClr val="tx1"/>
                </a:solidFill>
              </a:rPr>
              <a:pPr eaLnBrk="1" hangingPunct="1"/>
              <a:t>3</a:t>
            </a:fld>
            <a:endParaRPr lang="en-US" altLang="en-US" sz="1200" b="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pyright"/>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97D71A3D-3975-44C1-A5A6-44BCA122EF33}" type="slidenum">
              <a:rPr lang="en-US" altLang="en-US" sz="1200" b="0">
                <a:solidFill>
                  <a:schemeClr val="tx1"/>
                </a:solidFill>
              </a:rPr>
              <a:pPr eaLnBrk="1" hangingPunct="1"/>
              <a:t>21</a:t>
            </a:fld>
            <a:endParaRPr lang="en-US" altLang="en-US" sz="1200" b="0">
              <a:solidFill>
                <a:schemeClr val="tx1"/>
              </a:solidFill>
            </a:endParaRPr>
          </a:p>
        </p:txBody>
      </p:sp>
      <p:sp>
        <p:nvSpPr>
          <p:cNvPr id="74755" name="SectionName"/>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4756" name="Rectangle 2"/>
          <p:cNvSpPr>
            <a:spLocks noGrp="1" noRot="1" noChangeAspect="1" noChangeArrowheads="1" noTextEdit="1"/>
          </p:cNvSpPr>
          <p:nvPr>
            <p:ph type="sldImg"/>
          </p:nvPr>
        </p:nvSpPr>
        <p:spPr>
          <a:xfrm>
            <a:off x="726142" y="619907"/>
            <a:ext cx="5412045" cy="4006746"/>
          </a:xfrm>
          <a:ln/>
        </p:spPr>
      </p:sp>
      <p:sp>
        <p:nvSpPr>
          <p:cNvPr id="7475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smtClean="0"/>
              <a:t>Each application also has application-specific functionality. For example:</a:t>
            </a:r>
          </a:p>
          <a:p>
            <a:pPr eaLnBrk="1" hangingPunct="1"/>
            <a:r>
              <a:rPr lang="en-US" smtClean="0"/>
              <a:t>The PolicyCenter-specific functionality includes:</a:t>
            </a:r>
          </a:p>
          <a:p>
            <a:pPr lvl="1" eaLnBrk="1" hangingPunct="1"/>
            <a:r>
              <a:rPr lang="en-US" smtClean="0"/>
              <a:t>The product model, which defines products, the policy lines assigned to each product, the coverages and coverables for the product, and the coverage terms for those coverages.</a:t>
            </a:r>
          </a:p>
          <a:p>
            <a:pPr lvl="1" eaLnBrk="1" hangingPunct="1"/>
            <a:r>
              <a:rPr lang="en-US" smtClean="0"/>
              <a:t>Jobflow, which defines how policy transactions (such as submissions, renewals, changes, and cancellations) are executed.</a:t>
            </a:r>
          </a:p>
          <a:p>
            <a:pPr lvl="1" eaLnBrk="1" hangingPunct="1"/>
            <a:r>
              <a:rPr lang="en-US" smtClean="0"/>
              <a:t>Role assignment, which defines how users are assigned responsibility for a given account, policy, or policy transaction.</a:t>
            </a:r>
          </a:p>
          <a:p>
            <a:pPr lvl="1" eaLnBrk="1" hangingPunct="1"/>
            <a:r>
              <a:rPr lang="en-US" smtClean="0"/>
              <a:t>Policy validation, which validates that a given policy is valid, quotable, bindable, or issuable.</a:t>
            </a:r>
          </a:p>
          <a:p>
            <a:pPr eaLnBrk="1" hangingPunct="1"/>
            <a:r>
              <a:rPr lang="en-US" smtClean="0"/>
              <a:t>The BillingCenter-specific functionality includes:</a:t>
            </a:r>
          </a:p>
          <a:p>
            <a:pPr lvl="1" eaLnBrk="1" hangingPunct="1"/>
            <a:r>
              <a:rPr lang="en-US" smtClean="0"/>
              <a:t>The management of invoices over the billing cycle from planned to billed to due and ultimately to paid.</a:t>
            </a:r>
          </a:p>
          <a:p>
            <a:pPr lvl="1" eaLnBrk="1" hangingPunct="1"/>
            <a:r>
              <a:rPr lang="en-US" smtClean="0"/>
              <a:t>The production of provider commission statements for business collected directly from the client and the production and reconciliation of account statements where the provider collects monies due.</a:t>
            </a:r>
          </a:p>
          <a:p>
            <a:pPr lvl="1" eaLnBrk="1" hangingPunct="1"/>
            <a:r>
              <a:rPr lang="en-US" smtClean="0"/>
              <a:t>The management of processing exceptions and events such as account statement queries. These are known as trouble tickets within BillingCenter.</a:t>
            </a:r>
          </a:p>
          <a:p>
            <a:pPr lvl="1" eaLnBrk="1" hangingPunct="1"/>
            <a:r>
              <a:rPr lang="en-US" smtClean="0"/>
              <a:t>The management of the escalation cycle invoked when a payment becomes overdue and the account becomes delinquent.</a:t>
            </a:r>
          </a:p>
          <a:p>
            <a:pPr algn="ctr" eaLnBrk="1" hangingPunct="1"/>
            <a:r>
              <a:rPr lang="en-US" smtClean="0"/>
              <a:t>(continued)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pyright"/>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646466A9-8D99-4B71-A757-5349DC1381F0}" type="slidenum">
              <a:rPr lang="en-US" altLang="en-US" sz="1200" b="0">
                <a:solidFill>
                  <a:schemeClr val="tx1"/>
                </a:solidFill>
              </a:rPr>
              <a:pPr eaLnBrk="1" hangingPunct="1"/>
              <a:t>22</a:t>
            </a:fld>
            <a:endParaRPr lang="en-US" altLang="en-US" sz="1200" b="0">
              <a:solidFill>
                <a:schemeClr val="tx1"/>
              </a:solidFill>
            </a:endParaRPr>
          </a:p>
        </p:txBody>
      </p:sp>
      <p:sp>
        <p:nvSpPr>
          <p:cNvPr id="76803" name="SectionName"/>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6804" name="Rectangle 2"/>
          <p:cNvSpPr>
            <a:spLocks noGrp="1" noRot="1" noChangeAspect="1" noChangeArrowheads="1" noTextEdit="1"/>
          </p:cNvSpPr>
          <p:nvPr>
            <p:ph type="sldImg"/>
          </p:nvPr>
        </p:nvSpPr>
        <p:spPr>
          <a:xfrm>
            <a:off x="726142" y="619907"/>
            <a:ext cx="5412045" cy="4006746"/>
          </a:xfrm>
          <a:ln/>
        </p:spPr>
      </p:sp>
      <p:sp>
        <p:nvSpPr>
          <p:cNvPr id="7680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smtClean="0"/>
              <a:t>Guidewire Education divides configuration technology into two categories: platform (also known as "fundamental") and "application-specific".</a:t>
            </a:r>
          </a:p>
          <a:p>
            <a:pPr eaLnBrk="1" hangingPunct="1"/>
            <a:r>
              <a:rPr lang="en-US" smtClean="0"/>
              <a:t>The "fundamental" configuration technology is the technology common to all Guidewire applications. One could think of it as the technology embedded within the Guidewire platform. This courses focuses on the fundamental configuration technology.</a:t>
            </a:r>
          </a:p>
          <a:p>
            <a:pPr eaLnBrk="1" hangingPunct="1"/>
            <a:r>
              <a:rPr lang="en-US" smtClean="0"/>
              <a:t>The "application-specific" technology is the technology added to each Guidewire application to enable it to do policy-specific, billing-specific, or claim-specific processing.</a:t>
            </a:r>
          </a:p>
          <a:p>
            <a:pPr eaLnBrk="1" hangingPunct="1"/>
            <a:r>
              <a:rPr lang="en-US" smtClean="0"/>
              <a:t>The integration technology is covered in the "Application Integration" courses. This course does not focus on integration technology. </a:t>
            </a:r>
          </a:p>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13A05040-0771-4FC2-B823-C8031A95022A}" type="slidenum">
              <a:rPr lang="en-US" altLang="en-US" sz="1200" b="0">
                <a:solidFill>
                  <a:schemeClr val="tx1"/>
                </a:solidFill>
              </a:rPr>
              <a:pPr eaLnBrk="1" hangingPunct="1"/>
              <a:t>23</a:t>
            </a:fld>
            <a:endParaRPr lang="en-US" altLang="en-US" sz="1200" b="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pyright"/>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F6D0D982-9C2E-4B6D-AFA6-EF507DB60A06}" type="slidenum">
              <a:rPr lang="en-US" altLang="en-US" sz="1200" b="0">
                <a:solidFill>
                  <a:schemeClr val="tx1"/>
                </a:solidFill>
              </a:rPr>
              <a:pPr eaLnBrk="1" hangingPunct="1"/>
              <a:t>24</a:t>
            </a:fld>
            <a:endParaRPr lang="en-US" altLang="en-US" sz="1200" b="0">
              <a:solidFill>
                <a:schemeClr val="tx1"/>
              </a:solidFill>
            </a:endParaRPr>
          </a:p>
        </p:txBody>
      </p:sp>
      <p:sp>
        <p:nvSpPr>
          <p:cNvPr id="78851" name="SectionName"/>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t>TrainingApp is not sold as genuine Guidewire product. It is used and maintained exclusively by Guidewire Education.</a:t>
            </a:r>
          </a:p>
          <a:p>
            <a:pPr eaLnBrk="1" hangingPunct="1"/>
            <a:r>
              <a:rPr lang="en-US" smtClean="0"/>
              <a:t>The training application also has fundamental integration examples. These examples are discussed in the various "Application Integration" courses.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pyright"/>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539B1A68-8CE6-4280-9F13-921CF70F23AC}" type="slidenum">
              <a:rPr lang="en-US" altLang="en-US" sz="1200" b="0">
                <a:solidFill>
                  <a:schemeClr val="tx1"/>
                </a:solidFill>
              </a:rPr>
              <a:pPr eaLnBrk="1" hangingPunct="1"/>
              <a:t>25</a:t>
            </a:fld>
            <a:endParaRPr lang="en-US" altLang="en-US" sz="1200" b="0">
              <a:solidFill>
                <a:schemeClr val="tx1"/>
              </a:solidFill>
            </a:endParaRPr>
          </a:p>
        </p:txBody>
      </p:sp>
      <p:sp>
        <p:nvSpPr>
          <p:cNvPr id="79875" name="SectionName"/>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smtClean="0"/>
              <a:t>TrainingApp is based on Guidewire's ContactManager application. However, much of the ContactManager functionality has been removed or simplified to promote the learning of configuration fundamentals.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pyright"/>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356FC893-CF12-4448-B86B-4CD18E40D2C3}" type="slidenum">
              <a:rPr lang="en-US" altLang="en-US" sz="1200" b="0">
                <a:solidFill>
                  <a:schemeClr val="tx1"/>
                </a:solidFill>
              </a:rPr>
              <a:pPr eaLnBrk="1" hangingPunct="1"/>
              <a:t>26</a:t>
            </a:fld>
            <a:endParaRPr lang="en-US" altLang="en-US" sz="1200" b="0">
              <a:solidFill>
                <a:schemeClr val="tx1"/>
              </a:solidFill>
            </a:endParaRPr>
          </a:p>
        </p:txBody>
      </p:sp>
      <p:sp>
        <p:nvSpPr>
          <p:cNvPr id="80899" name="SectionName"/>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smtClean="0"/>
              <a:t>The core of the TrainingApp data model consists of nine entities and a small number of relationships which all center around ABContact.</a:t>
            </a:r>
          </a:p>
          <a:p>
            <a:pPr lvl="1" eaLnBrk="1" hangingPunct="1"/>
            <a:r>
              <a:rPr lang="en-US" smtClean="0"/>
              <a:t>The ABContact entity stores contacts. ("AB" stands for "Address Book". Many insurance carriers refer to their contact application as an Address Book.) The ABContact entity is subtyped, which is represented in the diagram above by the three small rectangles inside the ABContact rectangle. This is discussed in more detail on the following slide.</a:t>
            </a:r>
          </a:p>
          <a:p>
            <a:pPr lvl="1" eaLnBrk="1" hangingPunct="1"/>
            <a:r>
              <a:rPr lang="en-US" smtClean="0"/>
              <a:t>The Address entity stores addresses. An ABContact has one to many addresses.</a:t>
            </a:r>
          </a:p>
          <a:p>
            <a:pPr lvl="1" eaLnBrk="1" hangingPunct="1"/>
            <a:r>
              <a:rPr lang="en-US" smtClean="0"/>
              <a:t>Each contact has a history, which is a list of important occurrences in the life of that contact. The HistoryEntry entity stores a single entry in the ABContact's history. Given that a history entry is created to note the creation of the contact, every ABContact has one to many history entries.</a:t>
            </a:r>
          </a:p>
          <a:p>
            <a:pPr lvl="1" eaLnBrk="1" hangingPunct="1"/>
            <a:r>
              <a:rPr lang="en-US" smtClean="0"/>
              <a:t>The FlagEntry entity stores a flag entry. A flag entry is an issue pertaining to the ABContact which someone should attend to. An ABContact is "flagged" when it has one or more open flag entries. An ABContact can have zero to many flag entries.</a:t>
            </a:r>
          </a:p>
          <a:p>
            <a:pPr lvl="1" eaLnBrk="1" hangingPunct="1"/>
            <a:r>
              <a:rPr lang="en-US" smtClean="0"/>
              <a:t>The ContactNote entity stores notes about the ABContact. A contact note is a free-form text entry used to capture miscellaneous information about the contact. An ABContact can have zero to many contact notes.</a:t>
            </a:r>
          </a:p>
          <a:p>
            <a:pPr lvl="1" eaLnBrk="1" hangingPunct="1"/>
            <a:r>
              <a:rPr lang="en-US" smtClean="0"/>
              <a:t>The BankAccount entity stores bank account information. An ABContact can have zero to many bank accounts.</a:t>
            </a:r>
          </a:p>
          <a:p>
            <a:pPr lvl="1" eaLnBrk="1" hangingPunct="1"/>
            <a:r>
              <a:rPr lang="en-US" smtClean="0"/>
              <a:t>The Service Evaluation entity stores information about a service evaluation, which evaluates the quality of the service provided by the contact and is most appropriate for vendor contacts such as doctors, lawyers, and auto repair shops. An ABContact can have zero to many service evaluations.</a:t>
            </a:r>
          </a:p>
          <a:p>
            <a:pPr lvl="1" eaLnBrk="1" hangingPunct="1"/>
            <a:r>
              <a:rPr lang="en-US" smtClean="0"/>
              <a:t>The User entity stores information about TrainingApp users. An ABContact may have zero or one assigned users.</a:t>
            </a:r>
          </a:p>
          <a:p>
            <a:pPr lvl="1" eaLnBrk="1" hangingPunct="1"/>
            <a:r>
              <a:rPr lang="en-US" smtClean="0"/>
              <a:t>The FinancialSummary entity stores information about an ABContact's financial summary. An ABContact may have zero or one financial summaries.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Copyright"/>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492B24E1-E734-4172-9CF7-16D98A0E0475}" type="slidenum">
              <a:rPr lang="en-US" altLang="en-US" sz="1200" b="0">
                <a:solidFill>
                  <a:schemeClr val="tx1"/>
                </a:solidFill>
              </a:rPr>
              <a:pPr eaLnBrk="1" hangingPunct="1"/>
              <a:t>27</a:t>
            </a:fld>
            <a:endParaRPr lang="en-US" altLang="en-US" sz="1200" b="0">
              <a:solidFill>
                <a:schemeClr val="tx1"/>
              </a:solidFill>
            </a:endParaRPr>
          </a:p>
        </p:txBody>
      </p:sp>
      <p:sp>
        <p:nvSpPr>
          <p:cNvPr id="82947" name="SectionName"/>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2948" name="Rectangle 2"/>
          <p:cNvSpPr>
            <a:spLocks noGrp="1" noRot="1" noChangeAspect="1" noChangeArrowheads="1" noTextEdit="1"/>
          </p:cNvSpPr>
          <p:nvPr>
            <p:ph type="sldImg"/>
          </p:nvPr>
        </p:nvSpPr>
        <p:spPr>
          <a:xfrm>
            <a:off x="726142" y="619907"/>
            <a:ext cx="5412045" cy="4006746"/>
          </a:xfrm>
          <a:ln/>
        </p:spPr>
      </p:sp>
      <p:sp>
        <p:nvSpPr>
          <p:cNvPr id="8294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smtClean="0"/>
              <a:t>ABContacts are organized into a set of subtypes. The organization of the hierarchy helps to model information about contacts. Information common to all contacts can be established at the ABContact level. It is automatically inherited by all of its subtypes. Information specific to an ABPerson can be put at the ABPerson level. It will be inherited by all of its subtypes, but information on the ABPerson subtype is not available to ABCompany or ABPlace.</a:t>
            </a:r>
          </a:p>
          <a:p>
            <a:pPr eaLnBrk="1" hangingPunct="1"/>
            <a:r>
              <a:rPr lang="en-US" smtClean="0"/>
              <a:t>In the ABContact hierarchy, an ABPolicyPerson is a person who owns a policy issued by the carrier (such as an individual with a personal auto policy). An ABPolicyCompany is a company that owns a policy issued by the carrier (such as a construction company with a workers' compensation policy).</a:t>
            </a:r>
          </a:p>
          <a:p>
            <a:pPr eaLnBrk="1" hangingPunct="1"/>
            <a:r>
              <a:rPr lang="en-US" smtClean="0"/>
              <a:t>There is one entity that participates in the hierarchy that does not appear in the diagram above: ABUserContact. This type of contact represents a TrainingApp user and is used to store his or her contact information (such as home phone numbers). It has been excluded because it is not relevant to the configuration work to be done with TrainingApp.</a:t>
            </a:r>
          </a:p>
          <a:p>
            <a:pPr eaLnBrk="1" hangingPunct="1"/>
            <a:r>
              <a:rPr lang="en-US" smtClean="0"/>
              <a:t>Subtyping is also used within the three primary applications. For example:</a:t>
            </a:r>
          </a:p>
          <a:p>
            <a:pPr lvl="1" eaLnBrk="1" hangingPunct="1"/>
            <a:r>
              <a:rPr lang="en-US" smtClean="0"/>
              <a:t>BillingCenter's Activity, Plan, and Contact entities</a:t>
            </a:r>
          </a:p>
          <a:p>
            <a:pPr lvl="1" eaLnBrk="1" hangingPunct="1"/>
            <a:r>
              <a:rPr lang="en-US" smtClean="0"/>
              <a:t>ClaimCenter's Transaction, Incident, and Contact entities</a:t>
            </a:r>
          </a:p>
          <a:p>
            <a:pPr lvl="1" eaLnBrk="1" hangingPunct="1"/>
            <a:r>
              <a:rPr lang="en-US" smtClean="0"/>
              <a:t>PolicyCenter's Job and Contact entities</a:t>
            </a:r>
          </a:p>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t>The TrainingApp user interface is simple and straightforward.</a:t>
            </a:r>
          </a:p>
          <a:p>
            <a:pPr lvl="1"/>
            <a:r>
              <a:rPr lang="en-US" smtClean="0"/>
              <a:t>Users can search for ABContacts on the Search tab. Once an ABContact is selected, it is displayed on the Contact tab.</a:t>
            </a:r>
          </a:p>
          <a:p>
            <a:pPr lvl="1"/>
            <a:r>
              <a:rPr lang="en-US" smtClean="0"/>
              <a:t>The Contact tab has four pages for the high-level areas of ABContact information (summary, details, addresses, notes, interactions, and history).</a:t>
            </a:r>
          </a:p>
          <a:p>
            <a:pPr lvl="1"/>
            <a:r>
              <a:rPr lang="en-US" smtClean="0"/>
              <a:t>The Details tab contains a set of cards (such as "Company Info", "Phone &amp; Addresses", "Bank Accounts", "Vendor Info", and "Analysis" shown above.) Some of the cards appear for all contacts (such as "Phone &amp; Addresses"). Others are conditional and appear only when it is appropriate for the type of ABContact. (For example, "Company Info" is displayed only for ABContacts that are ABCompanies. "Vendor Info" is displayed only for ABContacts that are ABPersonVendors or ABCompanyVendors.)</a:t>
            </a:r>
          </a:p>
          <a:p>
            <a:r>
              <a:rPr lang="en-US" smtClean="0"/>
              <a:t>TrainingApp is incomplete by design. Certain portions of the user interface have incomplete functionality. Students complete the functionality during one of the Guidewire training courses.</a:t>
            </a:r>
          </a:p>
          <a:p>
            <a:r>
              <a:rPr lang="en-US" smtClean="0"/>
              <a:t>TrainingApp also has at least one example of virtually every objective in the Configuration Fundamentals course. To find an example of any fundamental configuration technology, click the Example List link. This displays a list of examples arranged alphabetically by primary area (Data Model, User Interface, Gosu, and Cross-Section Functionality).</a:t>
            </a:r>
          </a:p>
        </p:txBody>
      </p:sp>
      <p:sp>
        <p:nvSpPr>
          <p:cNvPr id="8397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075810A9-167C-4E0D-BC41-78789BB4081F}" type="slidenum">
              <a:rPr lang="en-US" altLang="en-US" sz="1200" b="0">
                <a:solidFill>
                  <a:schemeClr val="tx1"/>
                </a:solidFill>
              </a:rPr>
              <a:pPr eaLnBrk="1" hangingPunct="1"/>
              <a:t>28</a:t>
            </a:fld>
            <a:endParaRPr lang="en-US" altLang="en-US" sz="1200" b="0">
              <a:solidFill>
                <a:schemeClr val="tx1"/>
              </a:solidFill>
            </a:endParaRPr>
          </a:p>
        </p:txBody>
      </p:sp>
      <p:sp>
        <p:nvSpPr>
          <p:cNvPr id="83973" name="Header Placeholder 4"/>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t>The screenshot above shows an example of application logic specified as a widget attribute. The "Date of Birth" widget has a validation expression that identifies the value provided cannot be greater than the current date. If this validation expression fails, then the update is blocked and the message "The data of birth cannot be in the future" is displayed in the user interface.</a:t>
            </a:r>
          </a:p>
        </p:txBody>
      </p:sp>
      <p:sp>
        <p:nvSpPr>
          <p:cNvPr id="8499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C22EEDA2-4ADD-400F-9804-5C25AB317BEF}" type="slidenum">
              <a:rPr lang="en-US" altLang="en-US" sz="1200" b="0">
                <a:solidFill>
                  <a:schemeClr val="tx1"/>
                </a:solidFill>
              </a:rPr>
              <a:pPr eaLnBrk="1" hangingPunct="1"/>
              <a:t>29</a:t>
            </a:fld>
            <a:endParaRPr lang="en-US" altLang="en-US" sz="1200" b="0">
              <a:solidFill>
                <a:schemeClr val="tx1"/>
              </a:solidFill>
            </a:endParaRPr>
          </a:p>
        </p:txBody>
      </p:sp>
      <p:sp>
        <p:nvSpPr>
          <p:cNvPr id="84997" name="Header Placeholder 4"/>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13A05040-0771-4FC2-B823-C8031A95022A}" type="slidenum">
              <a:rPr lang="en-US" altLang="en-US" sz="1200" b="0">
                <a:solidFill>
                  <a:schemeClr val="tx1"/>
                </a:solidFill>
              </a:rPr>
              <a:pPr eaLnBrk="1" hangingPunct="1"/>
              <a:t>30</a:t>
            </a:fld>
            <a:endParaRPr lang="en-US" altLang="en-US" sz="1200" b="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err="1" smtClean="0"/>
              <a:t>Guidewire</a:t>
            </a:r>
            <a:r>
              <a:rPr lang="en-US" dirty="0" smtClean="0"/>
              <a:t> offers a set of applications designed to help property and casualty insurance companies expedite their policies, billing, and claim requirements:</a:t>
            </a:r>
          </a:p>
          <a:p>
            <a:pPr lvl="1" eaLnBrk="1" hangingPunct="1"/>
            <a:r>
              <a:rPr lang="en-US" dirty="0" err="1" smtClean="0"/>
              <a:t>ClaimCenter</a:t>
            </a:r>
            <a:r>
              <a:rPr lang="en-US" dirty="0" smtClean="0"/>
              <a:t> is an application designed to manage the process of reporting, verifying, and making payments on claims against a policy.</a:t>
            </a:r>
          </a:p>
          <a:p>
            <a:pPr lvl="1" eaLnBrk="1" hangingPunct="1"/>
            <a:r>
              <a:rPr lang="en-US" dirty="0" err="1" smtClean="0"/>
              <a:t>PolicyCenter</a:t>
            </a:r>
            <a:r>
              <a:rPr lang="en-US" dirty="0" smtClean="0"/>
              <a:t> is an application designed to issue, modify, and maintain data about policies.</a:t>
            </a:r>
          </a:p>
          <a:p>
            <a:pPr lvl="1" eaLnBrk="1" hangingPunct="1"/>
            <a:r>
              <a:rPr lang="en-US" dirty="0" err="1" smtClean="0"/>
              <a:t>BillingCenter</a:t>
            </a:r>
            <a:r>
              <a:rPr lang="en-US" dirty="0" smtClean="0"/>
              <a:t> is an application designed to issue and track the premium payments for policies and associated account charges.</a:t>
            </a:r>
          </a:p>
          <a:p>
            <a:pPr eaLnBrk="1" hangingPunct="1"/>
            <a:r>
              <a:rPr lang="en-US" dirty="0" smtClean="0"/>
              <a:t>Each application can function by itself, and each can be integrated with the other applications. </a:t>
            </a:r>
          </a:p>
          <a:p>
            <a:pPr lvl="1" eaLnBrk="1" hangingPunct="1"/>
            <a:r>
              <a:rPr lang="en-US" dirty="0" err="1" smtClean="0"/>
              <a:t>PolicyCenter</a:t>
            </a:r>
            <a:r>
              <a:rPr lang="en-US" dirty="0" smtClean="0"/>
              <a:t> can be integrated with </a:t>
            </a:r>
            <a:r>
              <a:rPr lang="en-US" dirty="0" err="1" smtClean="0"/>
              <a:t>BillingCenter</a:t>
            </a:r>
            <a:r>
              <a:rPr lang="en-US" dirty="0" smtClean="0"/>
              <a:t>, so that the two applications can share information about the payment expected, the payment schedule, and the possible cancellation of a policy if payments are not received.</a:t>
            </a:r>
          </a:p>
          <a:p>
            <a:pPr lvl="1" eaLnBrk="1" hangingPunct="1"/>
            <a:r>
              <a:rPr lang="en-US" dirty="0" err="1" smtClean="0"/>
              <a:t>PolicyCenter</a:t>
            </a:r>
            <a:r>
              <a:rPr lang="en-US" dirty="0" smtClean="0"/>
              <a:t> can be integrated with </a:t>
            </a:r>
            <a:r>
              <a:rPr lang="en-US" dirty="0" err="1" smtClean="0"/>
              <a:t>ClaimCenter</a:t>
            </a:r>
            <a:r>
              <a:rPr lang="en-US" dirty="0" smtClean="0"/>
              <a:t>, as </a:t>
            </a:r>
            <a:r>
              <a:rPr lang="en-US" dirty="0" err="1" smtClean="0"/>
              <a:t>ClaimCenter</a:t>
            </a:r>
            <a:r>
              <a:rPr lang="en-US" dirty="0" smtClean="0"/>
              <a:t> needs information about what was on the policy to determine if a loss is covered, and </a:t>
            </a:r>
            <a:r>
              <a:rPr lang="en-US" dirty="0" err="1" smtClean="0"/>
              <a:t>PolicyCenter</a:t>
            </a:r>
            <a:r>
              <a:rPr lang="en-US" dirty="0" smtClean="0"/>
              <a:t> needs to know what claims were filed to determine if the policy should be renewed and at what rate.</a:t>
            </a:r>
          </a:p>
          <a:p>
            <a:pPr lvl="1" eaLnBrk="1" hangingPunct="1"/>
            <a:r>
              <a:rPr lang="en-US" dirty="0" smtClean="0"/>
              <a:t>Although less common, </a:t>
            </a:r>
            <a:r>
              <a:rPr lang="en-US" dirty="0" err="1" smtClean="0"/>
              <a:t>BillingCenter</a:t>
            </a:r>
            <a:r>
              <a:rPr lang="en-US" dirty="0" smtClean="0"/>
              <a:t> can be integrated with </a:t>
            </a:r>
            <a:r>
              <a:rPr lang="en-US" dirty="0" err="1" smtClean="0"/>
              <a:t>ClaimCenter</a:t>
            </a:r>
            <a:r>
              <a:rPr lang="en-US" dirty="0" smtClean="0"/>
              <a:t>. This is typically done for business situations like subrogation in which the insured suffers a loss that a third party's insurance should pay for. </a:t>
            </a:r>
            <a:r>
              <a:rPr lang="en-US" dirty="0" err="1" smtClean="0"/>
              <a:t>ClaimCenter</a:t>
            </a:r>
            <a:r>
              <a:rPr lang="en-US" dirty="0" smtClean="0"/>
              <a:t> identifies that subrogation is expected, and </a:t>
            </a:r>
            <a:r>
              <a:rPr lang="en-US" dirty="0" err="1" smtClean="0"/>
              <a:t>BillingCenter</a:t>
            </a:r>
            <a:r>
              <a:rPr lang="en-US" dirty="0" smtClean="0"/>
              <a:t> manages the invoices sent to the third party's insurance provider.</a:t>
            </a:r>
          </a:p>
          <a:p>
            <a:pPr eaLnBrk="1" hangingPunct="1"/>
            <a:r>
              <a:rPr lang="en-US" dirty="0" smtClean="0"/>
              <a:t>There is a fourth application, </a:t>
            </a:r>
            <a:r>
              <a:rPr lang="en-US" dirty="0" err="1" smtClean="0"/>
              <a:t>ContactManager</a:t>
            </a:r>
            <a:r>
              <a:rPr lang="en-US" dirty="0" smtClean="0"/>
              <a:t>, which is used to manage information for contacts (such as auto repair, doctor, and legal vendors who participate in claims adjudication) and can be integrated with the other </a:t>
            </a:r>
            <a:r>
              <a:rPr lang="en-US" dirty="0" err="1" smtClean="0"/>
              <a:t>Guidewire</a:t>
            </a:r>
            <a:r>
              <a:rPr lang="en-US" dirty="0" smtClean="0"/>
              <a:t> applications. </a:t>
            </a:r>
          </a:p>
          <a:p>
            <a:r>
              <a:rPr lang="en-US" dirty="0" smtClean="0"/>
              <a:t>Three-tier architecture is a client-server architecture in which the functional process logic, data storage and user interface are developed and maintained as independent modules on separate platforms. Three-tier architecture is one of the industry-standard software architectures.</a:t>
            </a:r>
          </a:p>
          <a:p>
            <a:endParaRPr lang="en-US" dirty="0" smtClean="0"/>
          </a:p>
        </p:txBody>
      </p:sp>
      <p:sp>
        <p:nvSpPr>
          <p:cNvPr id="5837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C33E4B52-2D9B-4547-9F97-861068ECD0FE}" type="slidenum">
              <a:rPr lang="en-US" altLang="en-US" sz="1200" b="0">
                <a:solidFill>
                  <a:schemeClr val="tx1"/>
                </a:solidFill>
              </a:rPr>
              <a:pPr eaLnBrk="1" hangingPunct="1"/>
              <a:t>4</a:t>
            </a:fld>
            <a:endParaRPr lang="en-US" altLang="en-US" sz="1200" b="0">
              <a:solidFill>
                <a:schemeClr val="tx1"/>
              </a:solidFill>
            </a:endParaRPr>
          </a:p>
        </p:txBody>
      </p:sp>
      <p:sp>
        <p:nvSpPr>
          <p:cNvPr id="58373" name="Header Placeholder 4"/>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pyright"/>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5BF1D0AD-2BB8-4D5F-887B-C484B8548715}" type="slidenum">
              <a:rPr lang="en-US" altLang="en-US" sz="1200" b="0">
                <a:solidFill>
                  <a:schemeClr val="tx1"/>
                </a:solidFill>
              </a:rPr>
              <a:pPr eaLnBrk="1" hangingPunct="1"/>
              <a:t>31</a:t>
            </a:fld>
            <a:endParaRPr lang="en-US" altLang="en-US" sz="1200" b="0">
              <a:solidFill>
                <a:schemeClr val="tx1"/>
              </a:solidFill>
            </a:endParaRPr>
          </a:p>
        </p:txBody>
      </p:sp>
      <p:sp>
        <p:nvSpPr>
          <p:cNvPr id="87043" name="SectionName"/>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Copyright"/>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F1E19728-4817-4C6A-A7B0-4899955243E9}" type="slidenum">
              <a:rPr lang="en-US" altLang="en-US" sz="1200" b="0">
                <a:solidFill>
                  <a:schemeClr val="tx1"/>
                </a:solidFill>
              </a:rPr>
              <a:pPr eaLnBrk="1" hangingPunct="1"/>
              <a:t>32</a:t>
            </a:fld>
            <a:endParaRPr lang="en-US" altLang="en-US" sz="1200" b="0">
              <a:solidFill>
                <a:schemeClr val="tx1"/>
              </a:solidFill>
            </a:endParaRPr>
          </a:p>
        </p:txBody>
      </p:sp>
      <p:sp>
        <p:nvSpPr>
          <p:cNvPr id="88067" name="SectionName"/>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t>Every application's build.xml file is in &lt;</a:t>
            </a:r>
            <a:r>
              <a:rPr lang="en-US" dirty="0" err="1" smtClean="0"/>
              <a:t>installDirectory</a:t>
            </a:r>
            <a:r>
              <a:rPr lang="en-US" dirty="0" smtClean="0"/>
              <a:t>&gt;\modules\ant.</a:t>
            </a:r>
          </a:p>
          <a:p>
            <a:pPr eaLnBrk="1" hangingPunct="1"/>
            <a:r>
              <a:rPr lang="en-US" dirty="0" smtClean="0"/>
              <a:t>Every application's gw--.bat file is in &lt;</a:t>
            </a:r>
            <a:r>
              <a:rPr lang="en-US" dirty="0" err="1" smtClean="0"/>
              <a:t>installDirectory</a:t>
            </a:r>
            <a:r>
              <a:rPr lang="en-US" dirty="0" smtClean="0"/>
              <a:t>&gt;\bin. The name of the </a:t>
            </a:r>
            <a:r>
              <a:rPr lang="en-US" dirty="0" err="1" smtClean="0"/>
              <a:t>gw</a:t>
            </a:r>
            <a:r>
              <a:rPr lang="en-US" dirty="0" smtClean="0"/>
              <a:t> batch files varies from application to application.</a:t>
            </a:r>
          </a:p>
          <a:p>
            <a:pPr lvl="1" eaLnBrk="1" hangingPunct="1"/>
            <a:r>
              <a:rPr lang="en-US" dirty="0" err="1" smtClean="0"/>
              <a:t>TrainingApp</a:t>
            </a:r>
            <a:r>
              <a:rPr lang="en-US" dirty="0" smtClean="0"/>
              <a:t>: gwta.bat</a:t>
            </a:r>
          </a:p>
          <a:p>
            <a:pPr lvl="1" eaLnBrk="1" hangingPunct="1"/>
            <a:r>
              <a:rPr lang="en-US" dirty="0" err="1" smtClean="0"/>
              <a:t>BillingCenter</a:t>
            </a:r>
            <a:r>
              <a:rPr lang="en-US" dirty="0" smtClean="0"/>
              <a:t>: gwbc.bat</a:t>
            </a:r>
          </a:p>
          <a:p>
            <a:pPr lvl="1" eaLnBrk="1" hangingPunct="1"/>
            <a:r>
              <a:rPr lang="en-US" dirty="0" err="1" smtClean="0"/>
              <a:t>ClaimCenter</a:t>
            </a:r>
            <a:r>
              <a:rPr lang="en-US" dirty="0" smtClean="0"/>
              <a:t>: gwcc.bat</a:t>
            </a:r>
          </a:p>
          <a:p>
            <a:pPr lvl="1" eaLnBrk="1" hangingPunct="1"/>
            <a:r>
              <a:rPr lang="en-US" dirty="0" err="1" smtClean="0"/>
              <a:t>ContactManager</a:t>
            </a:r>
            <a:r>
              <a:rPr lang="en-US" dirty="0" smtClean="0"/>
              <a:t> (Address Book): gwab.bat</a:t>
            </a:r>
          </a:p>
          <a:p>
            <a:pPr lvl="1" eaLnBrk="1" hangingPunct="1"/>
            <a:r>
              <a:rPr lang="en-US" dirty="0" err="1" smtClean="0"/>
              <a:t>PolicyCenter</a:t>
            </a:r>
            <a:r>
              <a:rPr lang="en-US" dirty="0" smtClean="0"/>
              <a:t>: gwpc.bat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pyright"/>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81A76DC4-75E0-4EE7-BE60-D52FC8457E73}" type="slidenum">
              <a:rPr lang="en-US" altLang="en-US" sz="1200" b="0">
                <a:solidFill>
                  <a:schemeClr val="tx1"/>
                </a:solidFill>
              </a:rPr>
              <a:pPr eaLnBrk="1" hangingPunct="1"/>
              <a:t>33</a:t>
            </a:fld>
            <a:endParaRPr lang="en-US" altLang="en-US" sz="1200" b="0">
              <a:solidFill>
                <a:schemeClr val="tx1"/>
              </a:solidFill>
            </a:endParaRPr>
          </a:p>
        </p:txBody>
      </p:sp>
      <p:sp>
        <p:nvSpPr>
          <p:cNvPr id="89091" name="SectionName"/>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smtClean="0"/>
              <a:t>Every gw batch file and build task it references is prefixed by two-letter codes. The code for each product appears above in red. The code for ContactManager is "ab", which represents "Address Book".</a:t>
            </a:r>
          </a:p>
          <a:p>
            <a:pPr eaLnBrk="1" hangingPunct="1"/>
            <a:r>
              <a:rPr lang="en-US" smtClean="0"/>
              <a:t>Commonly PerformedTasks:</a:t>
            </a:r>
          </a:p>
          <a:p>
            <a:pPr lvl="1" eaLnBrk="1" hangingPunct="1"/>
            <a:r>
              <a:rPr lang="en-US" smtClean="0"/>
              <a:t>dev-start starts the given application in development mode.</a:t>
            </a:r>
          </a:p>
          <a:p>
            <a:pPr lvl="1" eaLnBrk="1" hangingPunct="1"/>
            <a:r>
              <a:rPr lang="en-US" smtClean="0"/>
              <a:t>regen-dictionary regenerates the data dictionary and the security dictionary.</a:t>
            </a:r>
          </a:p>
          <a:p>
            <a:pPr lvl="1" eaLnBrk="1" hangingPunct="1"/>
            <a:r>
              <a:rPr lang="en-US" smtClean="0"/>
              <a:t>dev-stop stops the application.</a:t>
            </a:r>
          </a:p>
          <a:p>
            <a:pPr eaLnBrk="1" hangingPunct="1"/>
            <a:r>
              <a:rPr lang="en-US" smtClean="0"/>
              <a:t>Note that—with the exception of the two-letter application code—the method for executing tasks is identical across all applications.</a:t>
            </a:r>
          </a:p>
          <a:p>
            <a:pPr lvl="1"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760413" y="619125"/>
            <a:ext cx="5343525" cy="4006850"/>
          </a:xfrm>
          <a:ln/>
        </p:spPr>
      </p:sp>
      <p:sp>
        <p:nvSpPr>
          <p:cNvPr id="901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t>For every Guidewire application, there is a QuickStart instance that can be run using a Jetty application server and an H2 database. These instances are useful for learning, demo, and development. A QuickStart instance cannot be run in production mode, however.</a:t>
            </a:r>
          </a:p>
          <a:p>
            <a:r>
              <a:rPr lang="en-US" smtClean="0"/>
              <a:t>The Internal Tools interface contains controls for developing and administering Guidewire applications. It can be accessed only if:</a:t>
            </a:r>
          </a:p>
          <a:p>
            <a:pPr lvl="1"/>
            <a:r>
              <a:rPr lang="en-US" smtClean="0"/>
              <a:t>The EnableInternalDebugTools parameter in config.xml is set to true.</a:t>
            </a:r>
          </a:p>
          <a:p>
            <a:pPr lvl="1"/>
            <a:r>
              <a:rPr lang="en-US" smtClean="0"/>
              <a:t>The server is running in development mode.</a:t>
            </a:r>
          </a:p>
          <a:p>
            <a:r>
              <a:rPr lang="en-US" smtClean="0"/>
              <a:t>To access Internal Tools, enter ALT + SHIFT + T. (It does not matter which user you are logged in as.)</a:t>
            </a:r>
          </a:p>
          <a:p>
            <a:r>
              <a:rPr lang="en-US" smtClean="0"/>
              <a:t>The QuickJump box appears in the upper right-hand corner of the user interface. By default, it contains the text "Go to (Alt+/)". Typically, end users use this box to quickly navigate to various claims, policies, accounts, producers, or contacts. In development mode, however, more powerful commands can be executed. For example, the "run ImportSampleData" command loads sample data into a Guidewire application.</a:t>
            </a:r>
          </a:p>
          <a:p>
            <a:r>
              <a:rPr lang="en-US" smtClean="0"/>
              <a:t>There is no obvious performance overhead to running in development mode—the performance characteristics of a running development server should closely resemble those of the same server in production mode. </a:t>
            </a:r>
          </a:p>
          <a:p>
            <a:r>
              <a:rPr lang="en-US" smtClean="0"/>
              <a:t>Keep in mind that the information on this slide is not exhaustive. There are additional behavior differences that are either more technical in nature or are application-specific. For more information, refer to the Guidewire documentation.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Copyright"/>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00850EA2-1E83-4E98-87F8-668F480E6C31}" type="slidenum">
              <a:rPr lang="en-US" altLang="en-US" sz="1200" b="0">
                <a:solidFill>
                  <a:schemeClr val="tx1"/>
                </a:solidFill>
              </a:rPr>
              <a:pPr eaLnBrk="1" hangingPunct="1"/>
              <a:t>35</a:t>
            </a:fld>
            <a:endParaRPr lang="en-US" altLang="en-US" sz="1200" b="0">
              <a:solidFill>
                <a:schemeClr val="tx1"/>
              </a:solidFill>
            </a:endParaRPr>
          </a:p>
        </p:txBody>
      </p:sp>
      <p:sp>
        <p:nvSpPr>
          <p:cNvPr id="91139" name="SectionName"/>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88424" indent="-188424"/>
            <a:r>
              <a:rPr lang="en-US" smtClean="0"/>
              <a:t>To start any Guidewire end-user application in development mode:</a:t>
            </a:r>
          </a:p>
          <a:p>
            <a:pPr marL="414532" lvl="1" indent="-188424">
              <a:buFontTx/>
              <a:buAutoNum type="arabicPeriod"/>
            </a:pPr>
            <a:r>
              <a:rPr lang="en-US" smtClean="0"/>
              <a:t>At a command prompt, navigate to the bin directory of the installation.</a:t>
            </a:r>
          </a:p>
          <a:p>
            <a:pPr marL="414532" lvl="1" indent="-188424">
              <a:buFontTx/>
              <a:buAutoNum type="arabicPeriod"/>
            </a:pPr>
            <a:r>
              <a:rPr lang="en-US" smtClean="0"/>
              <a:t>Enter gwxx dev-start, where xx is the application's two-letter code.</a:t>
            </a:r>
          </a:p>
          <a:p>
            <a:pPr marL="414532" lvl="1" indent="-188424">
              <a:buFontTx/>
              <a:buAutoNum type="arabicPeriod"/>
            </a:pPr>
            <a:r>
              <a:rPr lang="en-US" smtClean="0"/>
              <a:t>When the message "***** application ready *****" appears, the application has started.</a:t>
            </a:r>
          </a:p>
          <a:p>
            <a:pPr marL="188424" indent="-188424"/>
            <a:r>
              <a:rPr lang="en-US" smtClean="0"/>
              <a:t>The command prompt window must remain open while the application is running. You can minimize it, however.</a:t>
            </a:r>
          </a:p>
          <a:p>
            <a:pPr marL="188424" indent="-188424"/>
            <a:r>
              <a:rPr lang="en-US" smtClean="0"/>
              <a:t>For more information on how to start a Guidewire end-user application in production mode, refer to the </a:t>
            </a:r>
            <a:r>
              <a:rPr lang="en-US" i="1" smtClean="0"/>
              <a:t>Installation Guide</a:t>
            </a:r>
            <a:r>
              <a:rPr lang="en-US" smtClean="0"/>
              <a:t> for the appropriate application.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Copyright"/>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C886CED5-DAE9-46D7-9DE2-FD61EFF35640}" type="slidenum">
              <a:rPr lang="en-US" altLang="en-US" sz="1200" b="0">
                <a:solidFill>
                  <a:schemeClr val="tx1"/>
                </a:solidFill>
              </a:rPr>
              <a:pPr eaLnBrk="1" hangingPunct="1"/>
              <a:t>36</a:t>
            </a:fld>
            <a:endParaRPr lang="en-US" altLang="en-US" sz="1200" b="0">
              <a:solidFill>
                <a:schemeClr val="tx1"/>
              </a:solidFill>
            </a:endParaRPr>
          </a:p>
        </p:txBody>
      </p:sp>
      <p:sp>
        <p:nvSpPr>
          <p:cNvPr id="92163" name="SectionName"/>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2164" name="Rectangle 2"/>
          <p:cNvSpPr>
            <a:spLocks noGrp="1" noRot="1" noChangeAspect="1" noChangeArrowheads="1" noTextEdit="1"/>
          </p:cNvSpPr>
          <p:nvPr>
            <p:ph type="sldImg"/>
          </p:nvPr>
        </p:nvSpPr>
        <p:spPr>
          <a:ln/>
        </p:spPr>
      </p:sp>
      <p:sp>
        <p:nvSpPr>
          <p:cNvPr id="9216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smtClean="0"/>
              <a:t>TrainingApp's official application code and application name are "ab" and "ContactManager". This is a hard-coded aspect of Guidewire applications that cannot be customized.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Because "</a:t>
            </a:r>
            <a:r>
              <a:rPr lang="en-US" dirty="0" err="1" smtClean="0"/>
              <a:t>su</a:t>
            </a:r>
            <a:r>
              <a:rPr lang="en-US" dirty="0" smtClean="0"/>
              <a:t>" has unique permissions behavior, "</a:t>
            </a:r>
            <a:r>
              <a:rPr lang="en-US" dirty="0" err="1" smtClean="0"/>
              <a:t>su</a:t>
            </a:r>
            <a:r>
              <a:rPr lang="en-US" dirty="0" smtClean="0"/>
              <a:t>" shouldn't be used during testing</a:t>
            </a:r>
          </a:p>
          <a:p>
            <a:endParaRPr lang="en-US" dirty="0" smtClean="0"/>
          </a:p>
          <a:p>
            <a:endParaRPr lang="en-US" dirty="0" smtClean="0"/>
          </a:p>
          <a:p>
            <a:r>
              <a:rPr lang="en-US" dirty="0" smtClean="0"/>
              <a:t>"</a:t>
            </a:r>
            <a:r>
              <a:rPr lang="en-US" dirty="0" err="1" smtClean="0"/>
              <a:t>su</a:t>
            </a:r>
            <a:r>
              <a:rPr lang="en-US" dirty="0" smtClean="0"/>
              <a:t>" and all user accounts in </a:t>
            </a:r>
            <a:r>
              <a:rPr lang="en-US" dirty="0" err="1" smtClean="0"/>
              <a:t>Guidewire</a:t>
            </a:r>
            <a:r>
              <a:rPr lang="en-US" dirty="0" smtClean="0"/>
              <a:t> sample data have an initial password of "</a:t>
            </a:r>
            <a:r>
              <a:rPr lang="en-US" dirty="0" err="1" smtClean="0"/>
              <a:t>gw</a:t>
            </a:r>
            <a:r>
              <a:rPr lang="en-US" dirty="0" smtClean="0"/>
              <a:t>".</a:t>
            </a:r>
          </a:p>
          <a:p>
            <a:r>
              <a:rPr lang="en-US" dirty="0" smtClean="0"/>
              <a:t>If a user checks the "Keep me logged in" field and logs in, then for the next seven days the user is logged in automatically whenever they navigate to the login page. (This works only if the application is hosted by the same application server.) An explicit logout will clear the "keep me logged in" state. </a:t>
            </a:r>
          </a:p>
          <a:p>
            <a:endParaRPr lang="en-US" dirty="0" smtClean="0"/>
          </a:p>
          <a:p>
            <a:r>
              <a:rPr lang="en-US" dirty="0" smtClean="0"/>
              <a:t>Note that the "Keep me logged in" functionality writes a cookies to the user's machine. As is the case with cookies, this may expose a security risk if other people get access to the cookie. (For example, someone could copy the cookie to another machine and then log in without entering a user name or password.) If there is a concern about browser cookie theft, administrators should remove this checkbox from the login page.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Copyright"/>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630D4996-D68E-4E28-86C3-433DEE55C178}" type="slidenum">
              <a:rPr lang="en-US" altLang="en-US" sz="1200" b="0">
                <a:solidFill>
                  <a:schemeClr val="tx1"/>
                </a:solidFill>
              </a:rPr>
              <a:pPr eaLnBrk="1" hangingPunct="1"/>
              <a:t>38</a:t>
            </a:fld>
            <a:endParaRPr lang="en-US" altLang="en-US" sz="1200" b="0">
              <a:solidFill>
                <a:schemeClr val="tx1"/>
              </a:solidFill>
            </a:endParaRPr>
          </a:p>
        </p:txBody>
      </p:sp>
      <p:sp>
        <p:nvSpPr>
          <p:cNvPr id="94211" name="SectionName"/>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smtClean="0"/>
              <a:t>gwXX dev-stop</a:t>
            </a:r>
          </a:p>
          <a:p>
            <a:pPr eaLnBrk="1" hangingPunct="1"/>
            <a:r>
              <a:rPr lang="en-US" smtClean="0"/>
              <a:t>The gwXX dev-stop command executes a clean shutdown. For example, if the application is in the middle of writing to a file, dev-stop allows the process to complete before the shutdown. gwXX dev-stop also releases all application ports. You can execute a gwXX dev-stop automatically through a script or manually through a second command prompt window.</a:t>
            </a:r>
          </a:p>
          <a:p>
            <a:pPr eaLnBrk="1" hangingPunct="1"/>
            <a:r>
              <a:rPr lang="en-US" smtClean="0"/>
              <a:t>TrainingApp has a pre-built "Stop TrainingApp" shortcut in the Guidewire/TrainingApp directory that executes a "gwta dev-stop". To execute the command, simply double-click the shortcut.</a:t>
            </a:r>
          </a:p>
          <a:p>
            <a:pPr eaLnBrk="1" hangingPunct="1"/>
            <a:r>
              <a:rPr lang="en-US" b="1" smtClean="0"/>
              <a:t>Terminating the batch job</a:t>
            </a:r>
          </a:p>
          <a:p>
            <a:pPr eaLnBrk="1" hangingPunct="1"/>
            <a:r>
              <a:rPr lang="en-US" smtClean="0"/>
              <a:t>When you are working in development mode, you can also stop the Guidewire application by terminating the batch job. To do this, press CTRL + C and then respond to the "terminate batch job?" prompt with a "y" (for yes). This has the advantage of keeping the command prompt window open and retaining the history of previously executed commands. This is useful if you need to stop and later restart the application. However, in some cases, the server may not release the port number. When this occurs, you need to execute a gwXX dev-stop before you can restart the application.</a:t>
            </a:r>
          </a:p>
          <a:p>
            <a:pPr eaLnBrk="1" hangingPunct="1"/>
            <a:r>
              <a:rPr lang="en-US" smtClean="0"/>
              <a:t>You should never terminate the batch job for an instance running in production mode.</a:t>
            </a:r>
          </a:p>
          <a:p>
            <a:pPr eaLnBrk="1" hangingPunct="1"/>
            <a:r>
              <a:rPr lang="en-US" b="1" smtClean="0"/>
              <a:t>Additional notes</a:t>
            </a:r>
          </a:p>
          <a:p>
            <a:pPr eaLnBrk="1" hangingPunct="1"/>
            <a:r>
              <a:rPr lang="en-US" smtClean="0"/>
              <a:t>The command prompt window must remain open while the application is running. You can minimize it, however.</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13A05040-0771-4FC2-B823-C8031A95022A}" type="slidenum">
              <a:rPr lang="en-US" altLang="en-US" sz="1200" b="0">
                <a:solidFill>
                  <a:schemeClr val="tx1"/>
                </a:solidFill>
              </a:rPr>
              <a:pPr eaLnBrk="1" hangingPunct="1"/>
              <a:t>39</a:t>
            </a:fld>
            <a:endParaRPr lang="en-US" altLang="en-US" sz="1200" b="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Studio 8.0 is an Integrated Developer</a:t>
            </a:r>
            <a:r>
              <a:rPr lang="en-US" baseline="0" dirty="0" smtClean="0"/>
              <a:t> Environment (IDE) based on IntelliJ IDEA.  Guidewire Studio comes bundled with your application as an application project. </a:t>
            </a:r>
            <a:r>
              <a:rPr lang="en-US" dirty="0" smtClean="0"/>
              <a:t>Guidewire Studio supports the IntelliJ IDEA directory-based format (.</a:t>
            </a:r>
            <a:r>
              <a:rPr lang="en-US" dirty="0" err="1" smtClean="0"/>
              <a:t>iml</a:t>
            </a:r>
            <a:r>
              <a:rPr lang="en-US" dirty="0" smtClean="0"/>
              <a:t>)  that defines the application project. The file, </a:t>
            </a:r>
            <a:r>
              <a:rPr lang="en-US" dirty="0" err="1" smtClean="0"/>
              <a:t>configuration.iml</a:t>
            </a:r>
            <a:r>
              <a:rPr lang="en-US" dirty="0" smtClean="0"/>
              <a:t>, defines the base project contents.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project is the highest level of organization in Guidewire Studio and includes project-wide settings as well as collections of modules and libraries. A project is an organizational unit that represents a complete software solution. </a:t>
            </a:r>
            <a:r>
              <a:rPr lang="en-US" baseline="0" dirty="0" smtClean="0"/>
              <a:t>With Guidewire Studio 8.0, it is much easier to identify, work with, manage, and version the project related resource. </a:t>
            </a:r>
            <a:r>
              <a:rPr lang="en-US" dirty="0" smtClean="0"/>
              <a:t>In Guidewire Studio 8.0, </a:t>
            </a:r>
            <a:r>
              <a:rPr lang="en-US" baseline="0" dirty="0" smtClean="0"/>
              <a:t>there is almost always a 1-to-1 relationship between the item being configured and the underlying file that is stored on the file system.  In short, the p</a:t>
            </a:r>
            <a:r>
              <a:rPr lang="en-US" sz="1000" kern="1200" dirty="0" smtClean="0">
                <a:solidFill>
                  <a:schemeClr val="tx1"/>
                </a:solidFill>
                <a:effectLst/>
                <a:latin typeface="Arial" pitchFamily="34" charset="0"/>
                <a:ea typeface="+mn-ea"/>
                <a:cs typeface="Arial" pitchFamily="34" charset="0"/>
              </a:rPr>
              <a:t>roject reflects the physical file locations on the disk.   </a:t>
            </a:r>
          </a:p>
          <a:p>
            <a:pPr marL="0" indent="0">
              <a:buFontTx/>
              <a:buNone/>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a:p>
        </p:txBody>
      </p:sp>
    </p:spTree>
    <p:extLst>
      <p:ext uri="{BB962C8B-B14F-4D97-AF65-F5344CB8AC3E}">
        <p14:creationId xmlns="" xmlns:p14="http://schemas.microsoft.com/office/powerpoint/2010/main" val="375291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Arial" pitchFamily="34" charset="0"/>
              </a:rPr>
              <a:t>All lessons covering platform functionality have been developed on TrainingApp, the platform application developed by Guidewire Education to simplify platform functionality discussions by separating the functionality from the core applications.</a:t>
            </a:r>
          </a:p>
        </p:txBody>
      </p:sp>
      <p:sp>
        <p:nvSpPr>
          <p:cNvPr id="4" name="Slide Number Placeholder 3"/>
          <p:cNvSpPr>
            <a:spLocks noGrp="1"/>
          </p:cNvSpPr>
          <p:nvPr>
            <p:ph type="sldNum" sz="quarter" idx="5"/>
          </p:nvPr>
        </p:nvSpPr>
        <p:spPr/>
        <p:txBody>
          <a:bodyPr/>
          <a:lstStyle/>
          <a:p>
            <a:pPr>
              <a:defRPr/>
            </a:pPr>
            <a:r>
              <a:rPr lang="en-US" altLang="en-US"/>
              <a:t>	  </a:t>
            </a:r>
            <a:r>
              <a:rPr lang="en-US"/>
              <a:t>Introduction to the Guidewire 8.0 IA Releases - </a:t>
            </a:r>
            <a:fld id="{118D17F4-7811-42F5-95ED-BD95981E18DC}" type="slidenum">
              <a:rPr lang="en-US" altLang="en-US"/>
              <a:pPr>
                <a:defRPr/>
              </a:pPr>
              <a:t>5</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specific Guidewire application folder root, the .idea directory contains a set of configuration files (.xml).  The configuration data for projects and their components is in plain text XML files.  Each file contains only a portion of configuration data pertaining to a certain functional area which is reflected in the name of a file, for example, compiler.xml, encodings.xml, modules.xml.  These files contain information specific to the project itself, such as names and locations of the project component modules and compiler settings.   If using version control for your project, you may want to consider including certain project files.  One exception is the workspace.xml file as this is specific to each individual Guidewire Studio user.</a:t>
            </a:r>
          </a:p>
          <a:p>
            <a:endParaRPr lang="en-US" dirty="0" smtClean="0"/>
          </a:p>
          <a:p>
            <a:r>
              <a:rPr lang="en-US" dirty="0" smtClean="0"/>
              <a:t>First time start up = Time taken to load the project + finish indexing for the first time. </a:t>
            </a:r>
          </a:p>
          <a:p>
            <a:r>
              <a:rPr lang="en-US" dirty="0" smtClean="0"/>
              <a:t>Second time start up = Time taken to load the project + finish indexing for the second and third times.</a:t>
            </a:r>
          </a:p>
          <a:p>
            <a:endParaRPr lang="en-US" dirty="0" smtClean="0"/>
          </a:p>
          <a:p>
            <a:pPr eaLnBrk="1" hangingPunct="1">
              <a:lnSpc>
                <a:spcPct val="120000"/>
              </a:lnSpc>
              <a:spcBef>
                <a:spcPts val="1200"/>
              </a:spcBef>
            </a:pPr>
            <a:r>
              <a:rPr lang="en-US" dirty="0" smtClean="0"/>
              <a:t>In certain cases, you</a:t>
            </a:r>
            <a:r>
              <a:rPr lang="en-US" baseline="0" dirty="0" smtClean="0"/>
              <a:t> may want to rebuild your indexes. To rebuild you project indexes, you need to </a:t>
            </a:r>
            <a:r>
              <a:rPr lang="en-US" dirty="0" smtClean="0"/>
              <a:t>clean out the system caches.</a:t>
            </a:r>
            <a:r>
              <a:rPr lang="en-US" baseline="0" dirty="0" smtClean="0"/>
              <a:t> </a:t>
            </a:r>
            <a:r>
              <a:rPr lang="en-US" dirty="0" smtClean="0"/>
              <a:t>On the main menu, choose File </a:t>
            </a:r>
            <a:r>
              <a:rPr lang="en-US" dirty="0" smtClean="0">
                <a:sym typeface="Wingdings" pitchFamily="2" charset="2"/>
              </a:rPr>
              <a:t> </a:t>
            </a:r>
            <a:r>
              <a:rPr lang="en-US" dirty="0" smtClean="0"/>
              <a:t>Invalidate Caches. </a:t>
            </a:r>
            <a:br>
              <a:rPr lang="en-US" dirty="0" smtClean="0"/>
            </a:br>
            <a:r>
              <a:rPr lang="en-US" dirty="0" smtClean="0"/>
              <a:t/>
            </a:r>
            <a:br>
              <a:rPr lang="en-US" dirty="0" smtClean="0"/>
            </a:br>
            <a:r>
              <a:rPr lang="en-US" sz="1000" dirty="0" smtClean="0"/>
              <a:t>Do </a:t>
            </a:r>
            <a:r>
              <a:rPr lang="en-US" sz="1000" u="sng" dirty="0" smtClean="0"/>
              <a:t>not</a:t>
            </a:r>
            <a:r>
              <a:rPr lang="en-US" sz="1000" dirty="0" smtClean="0"/>
              <a:t> open a different app project with Guidewire Studio, use “</a:t>
            </a:r>
            <a:r>
              <a:rPr lang="en-US" sz="1000" i="1" dirty="0" smtClean="0"/>
              <a:t>xx studio</a:t>
            </a:r>
            <a:r>
              <a:rPr lang="en-US" sz="1000" dirty="0" smtClean="0"/>
              <a:t>” to start a different app.  Guidewire Studio memory settings are in </a:t>
            </a:r>
            <a:r>
              <a:rPr lang="en-US" sz="1000" dirty="0" err="1" smtClean="0"/>
              <a:t>memory.properties</a:t>
            </a:r>
            <a:r>
              <a:rPr lang="en-US" sz="1000" dirty="0" smtClean="0"/>
              <a: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a:p>
        </p:txBody>
      </p:sp>
    </p:spTree>
    <p:extLst>
      <p:ext uri="{BB962C8B-B14F-4D97-AF65-F5344CB8AC3E}">
        <p14:creationId xmlns="" xmlns:p14="http://schemas.microsoft.com/office/powerpoint/2010/main" val="6762757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a:p>
        </p:txBody>
      </p:sp>
    </p:spTree>
    <p:extLst>
      <p:ext uri="{BB962C8B-B14F-4D97-AF65-F5344CB8AC3E}">
        <p14:creationId xmlns="" xmlns:p14="http://schemas.microsoft.com/office/powerpoint/2010/main" val="6060182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1.Menus and toolbars  - the main menu and toolbars let you carry out various commands.</a:t>
            </a:r>
          </a:p>
          <a:p>
            <a:r>
              <a:rPr lang="en-US" dirty="0" smtClean="0"/>
              <a:t>2.Navigation bar that helps navigate through the project and open files for editing.</a:t>
            </a:r>
          </a:p>
          <a:p>
            <a:r>
              <a:rPr lang="en-US" dirty="0" smtClean="0"/>
              <a:t>3.The status bar  - indicates the status of your project, the entire IDE, and shows various warning and information messages.</a:t>
            </a:r>
          </a:p>
          <a:p>
            <a:r>
              <a:rPr lang="en-US" dirty="0" smtClean="0"/>
              <a:t>4.The editor  - here you create and modify the code.</a:t>
            </a:r>
          </a:p>
          <a:p>
            <a:r>
              <a:rPr lang="en-US" dirty="0" smtClean="0"/>
              <a:t>5.Tool windows  - secondary windows that provide access to various specific tasks (project management, source code search and navigation, running and debugging, integration with version control systems, etc.).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a:p>
        </p:txBody>
      </p:sp>
    </p:spTree>
    <p:extLst>
      <p:ext uri="{BB962C8B-B14F-4D97-AF65-F5344CB8AC3E}">
        <p14:creationId xmlns="" xmlns:p14="http://schemas.microsoft.com/office/powerpoint/2010/main" val="32505421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Menus and toolbars let you carry out various commands. The main menu and toolbar contain commands that affect the entire project or large portions of it. Most command have an associated keyboard shortcut to enable quicker access to it.</a:t>
            </a:r>
          </a:p>
          <a:p>
            <a:endParaRPr lang="en-US" dirty="0" smtClean="0"/>
          </a:p>
          <a:p>
            <a:r>
              <a:rPr lang="en-US" dirty="0" smtClean="0"/>
              <a:t>The main menu contains commands for opening, creating projects, refactoring the code, running and debugging applications, keeping files under version control and more.</a:t>
            </a:r>
          </a:p>
          <a:p>
            <a:endParaRPr lang="en-US" dirty="0" smtClean="0"/>
          </a:p>
          <a:p>
            <a:r>
              <a:rPr lang="en-US" dirty="0" smtClean="0"/>
              <a:t>The main toolbar contains buttons that duplicate the essential commands for quicker access. You can hide the main toolbar, using the checked command on the toolbar context menu.</a:t>
            </a:r>
          </a:p>
          <a:p>
            <a:endParaRPr lang="en-US" dirty="0" smtClean="0"/>
          </a:p>
          <a:p>
            <a:r>
              <a:rPr lang="en-US" dirty="0" smtClean="0"/>
              <a:t>You can show or hide the main elements of the Guidewire Studio using the View menu.</a:t>
            </a:r>
          </a:p>
          <a:p>
            <a:endParaRPr lang="en-US" dirty="0" smtClean="0"/>
          </a:p>
          <a:p>
            <a:r>
              <a:rPr lang="en-US" dirty="0" smtClean="0"/>
              <a:t>Descriptions of the actions from all the menus and toolbar buttons are displayed in the left side of the Status bar.</a:t>
            </a:r>
          </a:p>
          <a:p>
            <a:endParaRPr lang="en-US" dirty="0" smtClean="0"/>
          </a:p>
          <a:p>
            <a:r>
              <a:rPr lang="en-US" dirty="0" smtClean="0"/>
              <a:t>If you know which action you want to perform, but do not know where to find the appropriate command, just press </a:t>
            </a:r>
            <a:r>
              <a:rPr lang="en-US" dirty="0" err="1" smtClean="0"/>
              <a:t>Ctrl+Shift+A</a:t>
            </a:r>
            <a:r>
              <a:rPr lang="en-US" dirty="0" smtClean="0"/>
              <a:t> and select the desired action from the suggestion list.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a:p>
        </p:txBody>
      </p:sp>
      <p:sp>
        <p:nvSpPr>
          <p:cNvPr id="7" name="Slide Image Placeholder 6"/>
          <p:cNvSpPr>
            <a:spLocks noGrp="1" noRot="1" noChangeAspect="1"/>
          </p:cNvSpPr>
          <p:nvPr>
            <p:ph type="sldImg"/>
          </p:nvPr>
        </p:nvSpPr>
        <p:spPr/>
      </p:sp>
    </p:spTree>
    <p:extLst>
      <p:ext uri="{BB962C8B-B14F-4D97-AF65-F5344CB8AC3E}">
        <p14:creationId xmlns="" xmlns:p14="http://schemas.microsoft.com/office/powerpoint/2010/main" val="3105146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Copyright"/>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5F01F36F-DC9F-490B-A465-D40BEEC36C48}" type="slidenum">
              <a:rPr lang="en-US" altLang="en-US" sz="1200" b="0">
                <a:solidFill>
                  <a:schemeClr val="tx1"/>
                </a:solidFill>
              </a:rPr>
              <a:pPr eaLnBrk="1" hangingPunct="1"/>
              <a:t>45</a:t>
            </a:fld>
            <a:endParaRPr lang="en-US" altLang="en-US" sz="1200" b="0">
              <a:solidFill>
                <a:schemeClr val="tx1"/>
              </a:solidFill>
            </a:endParaRPr>
          </a:p>
        </p:txBody>
      </p:sp>
      <p:sp>
        <p:nvSpPr>
          <p:cNvPr id="102403" name="SectionName"/>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102404" name="Rectangle 2"/>
          <p:cNvSpPr>
            <a:spLocks noGrp="1" noRot="1" noChangeAspect="1" noChangeArrowheads="1" noTextEdit="1"/>
          </p:cNvSpPr>
          <p:nvPr>
            <p:ph type="sldImg"/>
          </p:nvPr>
        </p:nvSpPr>
        <p:spPr>
          <a:xfrm>
            <a:off x="726142" y="619907"/>
            <a:ext cx="5412045" cy="4006746"/>
          </a:xfrm>
          <a:ln/>
        </p:spPr>
      </p:sp>
      <p:sp>
        <p:nvSpPr>
          <p:cNvPr id="10240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Copyright"/>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Guidewire Configuration - </a:t>
            </a:r>
            <a:fld id="{0B2B1AAC-FA93-4375-BA73-C8CF82ED2CDD}" type="slidenum">
              <a:rPr lang="en-US" altLang="en-US" sz="1200" b="0">
                <a:solidFill>
                  <a:schemeClr val="tx1"/>
                </a:solidFill>
              </a:rPr>
              <a:pPr eaLnBrk="1" hangingPunct="1"/>
              <a:t>46</a:t>
            </a:fld>
            <a:endParaRPr lang="en-US" altLang="en-US" sz="1200" b="0">
              <a:solidFill>
                <a:schemeClr val="tx1"/>
              </a:solidFill>
            </a:endParaRPr>
          </a:p>
        </p:txBody>
      </p:sp>
      <p:sp>
        <p:nvSpPr>
          <p:cNvPr id="103427" name="SectionName"/>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103428" name="Rectangle 2"/>
          <p:cNvSpPr>
            <a:spLocks noGrp="1" noRot="1" noChangeAspect="1" noChangeArrowheads="1" noTextEdit="1"/>
          </p:cNvSpPr>
          <p:nvPr>
            <p:ph type="sldImg"/>
          </p:nvPr>
        </p:nvSpPr>
        <p:spPr>
          <a:xfrm>
            <a:off x="726142" y="619907"/>
            <a:ext cx="5412045" cy="4006746"/>
          </a:xfrm>
          <a:ln/>
        </p:spPr>
      </p:sp>
      <p:sp>
        <p:nvSpPr>
          <p:cNvPr id="10342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smtClean="0"/>
              <a:t>Answers</a:t>
            </a:r>
          </a:p>
          <a:p>
            <a:pPr eaLnBrk="1" hangingPunct="1"/>
            <a:r>
              <a:rPr lang="en-US" smtClean="0"/>
              <a:t>1. Data, application, presentation (or user interface)</a:t>
            </a:r>
          </a:p>
          <a:p>
            <a:pPr eaLnBrk="1" hangingPunct="1"/>
            <a:r>
              <a:rPr lang="en-US" smtClean="0"/>
              <a:t>2. Data model, user interface, business logic, integration mechanisms</a:t>
            </a:r>
          </a:p>
          <a:p>
            <a:pPr eaLnBrk="1" hangingPunct="1"/>
            <a:r>
              <a:rPr lang="en-US" smtClean="0"/>
              <a:t>3. 	a) User interface</a:t>
            </a:r>
          </a:p>
          <a:p>
            <a:pPr eaLnBrk="1" hangingPunct="1"/>
            <a:r>
              <a:rPr lang="en-US" smtClean="0"/>
              <a:t>	b) Integration mechanisms</a:t>
            </a:r>
          </a:p>
          <a:p>
            <a:pPr eaLnBrk="1" hangingPunct="1"/>
            <a:r>
              <a:rPr lang="en-US" smtClean="0"/>
              <a:t>	c) Business logic</a:t>
            </a:r>
          </a:p>
          <a:p>
            <a:pPr eaLnBrk="1" hangingPunct="1"/>
            <a:r>
              <a:rPr lang="en-US" smtClean="0"/>
              <a:t>	d) Data model</a:t>
            </a:r>
          </a:p>
          <a:p>
            <a:pPr eaLnBrk="1" hangingPunct="1"/>
            <a:r>
              <a:rPr lang="en-US" smtClean="0"/>
              <a:t>4. Open a command prompt, navigate to the application \bin directory, and execute the start command ("gwXX dev-start" or "gwXX studio").</a:t>
            </a:r>
          </a:p>
          <a:p>
            <a:pPr eaLnBrk="1" hangingPunct="1"/>
            <a:r>
              <a:rPr lang="en-US" smtClean="0"/>
              <a:t>5. Close the command prompt (or, in the case of Studio, the application window)</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txBox="1">
            <a:spLocks noGrp="1" noChangeArrowheads="1"/>
          </p:cNvSpPr>
          <p:nvPr/>
        </p:nvSpPr>
        <p:spPr bwMode="auto">
          <a:xfrm>
            <a:off x="454037" y="8759877"/>
            <a:ext cx="5951510" cy="2576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161" tIns="46081" rIns="92161" bIns="46081"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Introduction to Guidewire Configuration - </a:t>
            </a:r>
            <a:fld id="{DEEC109F-5A6B-4767-B9D7-8AFED6777E1C}" type="slidenum">
              <a:rPr lang="en-US" altLang="en-US" sz="1200" b="0">
                <a:solidFill>
                  <a:schemeClr val="tx1"/>
                </a:solidFill>
              </a:rPr>
              <a:pPr algn="l" eaLnBrk="1" hangingPunct="1">
                <a:spcBef>
                  <a:spcPct val="0"/>
                </a:spcBef>
                <a:spcAft>
                  <a:spcPct val="0"/>
                </a:spcAft>
                <a:buClrTx/>
              </a:pPr>
              <a:t>6</a:t>
            </a:fld>
            <a:endParaRPr lang="en-US" altLang="en-US" sz="1200" b="0">
              <a:solidFill>
                <a:schemeClr val="tx1"/>
              </a:solidFill>
            </a:endParaRPr>
          </a:p>
        </p:txBody>
      </p:sp>
      <p:sp>
        <p:nvSpPr>
          <p:cNvPr id="59395" name="SectionName"/>
          <p:cNvSpPr txBox="1">
            <a:spLocks noGrp="1" noChangeArrowheads="1"/>
          </p:cNvSpPr>
          <p:nvPr/>
        </p:nvSpPr>
        <p:spPr bwMode="auto">
          <a:xfrm>
            <a:off x="692919" y="315418"/>
            <a:ext cx="5480072" cy="209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nSpc>
                <a:spcPts val="1855"/>
              </a:lnSpc>
              <a:spcBef>
                <a:spcPts val="618"/>
              </a:spcBef>
              <a:spcAft>
                <a:spcPct val="0"/>
              </a:spcAft>
            </a:pPr>
            <a:r>
              <a:rPr lang="en-US" altLang="en-US" sz="1200" b="0">
                <a:solidFill>
                  <a:schemeClr val="tx1"/>
                </a:solidFill>
              </a:rPr>
              <a:t>	</a:t>
            </a:r>
            <a:endParaRPr lang="en-US" sz="1200" b="0">
              <a:solidFill>
                <a:schemeClr val="tx1"/>
              </a:solidFill>
            </a:endParaRPr>
          </a:p>
        </p:txBody>
      </p:sp>
      <p:sp>
        <p:nvSpPr>
          <p:cNvPr id="59396" name="Rectangle 2"/>
          <p:cNvSpPr>
            <a:spLocks noGrp="1" noRot="1" noChangeAspect="1" noChangeArrowheads="1" noTextEdit="1"/>
          </p:cNvSpPr>
          <p:nvPr>
            <p:ph type="sldImg"/>
          </p:nvPr>
        </p:nvSpPr>
        <p:spPr>
          <a:xfrm>
            <a:off x="726142" y="619907"/>
            <a:ext cx="5412045" cy="4006746"/>
          </a:xfrm>
          <a:ln/>
        </p:spPr>
      </p:sp>
      <p:sp>
        <p:nvSpPr>
          <p:cNvPr id="5939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smtClean="0"/>
              <a:t>All Guidewire applications are run within an application server. This is a robust piece of software that can run enterprise-wide applications. There are several different types of application servers. The type of application server used by Guidewire applications is a Java Enterprise Edition (Java EE) server. The platform was known as </a:t>
            </a:r>
            <a:r>
              <a:rPr lang="en-US" i="1" smtClean="0"/>
              <a:t>Java 2 Platform, Enterprise Edition</a:t>
            </a:r>
            <a:r>
              <a:rPr lang="en-US" smtClean="0"/>
              <a:t> or </a:t>
            </a:r>
            <a:r>
              <a:rPr lang="en-US" i="1" smtClean="0"/>
              <a:t>J2EE</a:t>
            </a:r>
            <a:r>
              <a:rPr lang="en-US" smtClean="0"/>
              <a:t> until the name was changed to </a:t>
            </a:r>
            <a:r>
              <a:rPr lang="en-US" i="1" smtClean="0"/>
              <a:t>Java EE</a:t>
            </a:r>
            <a:r>
              <a:rPr lang="en-US" smtClean="0"/>
              <a:t> in version 5. </a:t>
            </a:r>
          </a:p>
          <a:p>
            <a:pPr eaLnBrk="1" hangingPunct="1"/>
            <a:r>
              <a:rPr lang="en-US" smtClean="0"/>
              <a:t>Each Guidewire application is built and deployed as an Web Application Archive (WAR) or Enterprise Application Archive (EAR) file to the application server. It contains all the configuration, operational data and data definition files necessary to execute the application.</a:t>
            </a:r>
          </a:p>
          <a:p>
            <a:pPr eaLnBrk="1" hangingPunct="1"/>
            <a:r>
              <a:rPr lang="en-US" smtClean="0"/>
              <a:t>The application server is typically installed on a dedicated machine that does not host any other aspects of the architecture, such as the database. This machine must use an operating system supported by your third party application server vendor (or Guidewire, in the case of Apache Tomcat).</a:t>
            </a:r>
          </a:p>
          <a:p>
            <a:pPr eaLnBrk="1" hangingPunct="1"/>
            <a:r>
              <a:rPr lang="en-US" smtClean="0"/>
              <a:t>Guidewire supports the operating systems for which application servers provide customer support. For details, review the customer-viewable document Platform Matrix.</a:t>
            </a:r>
          </a:p>
          <a:p>
            <a:pPr eaLnBrk="1" hangingPunct="1"/>
            <a:r>
              <a:rPr lang="en-US" smtClean="0"/>
              <a:t>The Guidewire application (the center box) consists of a set of business rules, a user interface, a set of integration APIs, and a data model. The technology for configuring these application elements is platform-level (and common to all Guidewire applications), but the specific rules, UI, APIs, and data model for each application are distinct.</a:t>
            </a:r>
          </a:p>
          <a:p>
            <a:r>
              <a:rPr lang="en-US" smtClean="0"/>
              <a:t>Refer to the "Guidewire Platform Support Matrix" for the latest and most complete information about the software Guidewire supports. You can access it from the customer portal by navigating to </a:t>
            </a:r>
            <a:r>
              <a:rPr lang="en-US" smtClean="0">
                <a:solidFill>
                  <a:schemeClr val="bg1"/>
                </a:solidFill>
                <a:hlinkClick r:id="rId3"/>
              </a:rPr>
              <a:t>http://guidewire.hivelive.com/pages/home</a:t>
            </a:r>
            <a:r>
              <a:rPr lang="en-US" smtClean="0">
                <a:solidFill>
                  <a:schemeClr val="bg1"/>
                </a:solidFill>
              </a:rPr>
              <a:t>, selecting </a:t>
            </a:r>
            <a:r>
              <a:rPr lang="en-US" smtClean="0"/>
              <a:t>"Resources -&gt; Documentation", and clicking "Platform Matrix".</a:t>
            </a:r>
          </a:p>
          <a:p>
            <a:pPr lvl="1" algn="ctr" eaLnBrk="1" hangingPunct="1">
              <a:buFontTx/>
              <a:buNone/>
            </a:pPr>
            <a:endParaRPr lang="en-US" smtClean="0"/>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txBox="1">
            <a:spLocks noGrp="1" noChangeArrowheads="1"/>
          </p:cNvSpPr>
          <p:nvPr/>
        </p:nvSpPr>
        <p:spPr bwMode="auto">
          <a:xfrm>
            <a:off x="454037" y="8759877"/>
            <a:ext cx="5951510" cy="2576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161" tIns="46081" rIns="92161" bIns="46081"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Introduction to Guidewire Configuration - </a:t>
            </a:r>
            <a:fld id="{F6C164C9-9279-4AD7-ABD5-4C4F43812D6B}" type="slidenum">
              <a:rPr lang="en-US" altLang="en-US" sz="1200" b="0">
                <a:solidFill>
                  <a:schemeClr val="tx1"/>
                </a:solidFill>
              </a:rPr>
              <a:pPr algn="l" eaLnBrk="1" hangingPunct="1">
                <a:spcBef>
                  <a:spcPct val="0"/>
                </a:spcBef>
                <a:spcAft>
                  <a:spcPct val="0"/>
                </a:spcAft>
                <a:buClrTx/>
              </a:pPr>
              <a:t>7</a:t>
            </a:fld>
            <a:endParaRPr lang="en-US" altLang="en-US" sz="1200" b="0">
              <a:solidFill>
                <a:schemeClr val="tx1"/>
              </a:solidFill>
            </a:endParaRPr>
          </a:p>
        </p:txBody>
      </p:sp>
      <p:sp>
        <p:nvSpPr>
          <p:cNvPr id="60419" name="SectionName"/>
          <p:cNvSpPr txBox="1">
            <a:spLocks noGrp="1" noChangeArrowheads="1"/>
          </p:cNvSpPr>
          <p:nvPr/>
        </p:nvSpPr>
        <p:spPr bwMode="auto">
          <a:xfrm>
            <a:off x="692919" y="315418"/>
            <a:ext cx="5480072" cy="209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nSpc>
                <a:spcPts val="1855"/>
              </a:lnSpc>
              <a:spcBef>
                <a:spcPts val="618"/>
              </a:spcBef>
              <a:spcAft>
                <a:spcPct val="0"/>
              </a:spcAft>
            </a:pPr>
            <a:r>
              <a:rPr lang="en-US" altLang="en-US" sz="1200" b="0">
                <a:solidFill>
                  <a:schemeClr val="tx1"/>
                </a:solidFill>
              </a:rPr>
              <a:t>	</a:t>
            </a:r>
            <a:endParaRPr lang="en-US" sz="1200" b="0">
              <a:solidFill>
                <a:schemeClr val="tx1"/>
              </a:solidFill>
            </a:endParaRPr>
          </a:p>
        </p:txBody>
      </p:sp>
      <p:sp>
        <p:nvSpPr>
          <p:cNvPr id="60420" name="Rectangle 2"/>
          <p:cNvSpPr>
            <a:spLocks noGrp="1" noRot="1" noChangeAspect="1" noChangeArrowheads="1" noTextEdit="1"/>
          </p:cNvSpPr>
          <p:nvPr>
            <p:ph type="sldImg"/>
          </p:nvPr>
        </p:nvSpPr>
        <p:spPr>
          <a:xfrm>
            <a:off x="726142" y="619907"/>
            <a:ext cx="5412045" cy="4006746"/>
          </a:xfrm>
          <a:ln/>
        </p:spPr>
      </p:sp>
      <p:sp>
        <p:nvSpPr>
          <p:cNvPr id="6042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smtClean="0"/>
              <a:t>A relational database is a collection of data structure named tables that are linked (or related) to each other. The operational data for the Guidewire application is stored inside a relational database. This database is typically hosted on a machine other than the machine hosting the Java EE application server.</a:t>
            </a:r>
          </a:p>
          <a:p>
            <a:pPr eaLnBrk="1" hangingPunct="1"/>
            <a:r>
              <a:rPr lang="en-US" smtClean="0"/>
              <a:t>The war file contains a file named config.xml that specifies which database to connect to and how to establish the connection.</a:t>
            </a:r>
          </a:p>
          <a:p>
            <a:r>
              <a:rPr lang="en-US" smtClean="0"/>
              <a:t>Refer to the "Guidewire Platform Support Matrix" for the latest and most complete information about the software Guidewire supports. You can access it from the customer portal by navigating to </a:t>
            </a:r>
            <a:r>
              <a:rPr lang="en-US" smtClean="0">
                <a:solidFill>
                  <a:schemeClr val="bg1"/>
                </a:solidFill>
                <a:hlinkClick r:id="rId3"/>
              </a:rPr>
              <a:t>http://guidewire.hivelive.com/pages/home</a:t>
            </a:r>
            <a:r>
              <a:rPr lang="en-US" smtClean="0">
                <a:solidFill>
                  <a:schemeClr val="bg1"/>
                </a:solidFill>
              </a:rPr>
              <a:t>, selecting </a:t>
            </a:r>
            <a:r>
              <a:rPr lang="en-US" smtClean="0"/>
              <a:t>"Resources -&gt; Documentation", and clicking "Platform Matrix".</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txBox="1">
            <a:spLocks noGrp="1" noChangeArrowheads="1"/>
          </p:cNvSpPr>
          <p:nvPr/>
        </p:nvSpPr>
        <p:spPr bwMode="auto">
          <a:xfrm>
            <a:off x="454037" y="8759877"/>
            <a:ext cx="5951510" cy="2576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161" tIns="46081" rIns="92161" bIns="46081"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Introduction to Guidewire Configuration - </a:t>
            </a:r>
            <a:fld id="{62E6A06D-4697-4391-97AB-DF4D3E7AAD34}" type="slidenum">
              <a:rPr lang="en-US" altLang="en-US" sz="1200" b="0">
                <a:solidFill>
                  <a:schemeClr val="tx1"/>
                </a:solidFill>
              </a:rPr>
              <a:pPr algn="l" eaLnBrk="1" hangingPunct="1">
                <a:spcBef>
                  <a:spcPct val="0"/>
                </a:spcBef>
                <a:spcAft>
                  <a:spcPct val="0"/>
                </a:spcAft>
                <a:buClrTx/>
              </a:pPr>
              <a:t>8</a:t>
            </a:fld>
            <a:endParaRPr lang="en-US" altLang="en-US" sz="1200" b="0">
              <a:solidFill>
                <a:schemeClr val="tx1"/>
              </a:solidFill>
            </a:endParaRPr>
          </a:p>
        </p:txBody>
      </p:sp>
      <p:sp>
        <p:nvSpPr>
          <p:cNvPr id="61443" name="SectionName"/>
          <p:cNvSpPr txBox="1">
            <a:spLocks noGrp="1" noChangeArrowheads="1"/>
          </p:cNvSpPr>
          <p:nvPr/>
        </p:nvSpPr>
        <p:spPr bwMode="auto">
          <a:xfrm>
            <a:off x="692919" y="315418"/>
            <a:ext cx="5480072" cy="209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nSpc>
                <a:spcPts val="1855"/>
              </a:lnSpc>
              <a:spcBef>
                <a:spcPts val="618"/>
              </a:spcBef>
              <a:spcAft>
                <a:spcPct val="0"/>
              </a:spcAft>
            </a:pPr>
            <a:r>
              <a:rPr lang="en-US" altLang="en-US" sz="1200" b="0">
                <a:solidFill>
                  <a:schemeClr val="tx1"/>
                </a:solidFill>
              </a:rPr>
              <a:t>	</a:t>
            </a:r>
            <a:endParaRPr lang="en-US" sz="1200" b="0">
              <a:solidFill>
                <a:schemeClr val="tx1"/>
              </a:solidFill>
            </a:endParaRPr>
          </a:p>
        </p:txBody>
      </p:sp>
      <p:sp>
        <p:nvSpPr>
          <p:cNvPr id="61444" name="Rectangle 2"/>
          <p:cNvSpPr>
            <a:spLocks noGrp="1" noRot="1" noChangeAspect="1" noChangeArrowheads="1" noTextEdit="1"/>
          </p:cNvSpPr>
          <p:nvPr>
            <p:ph type="sldImg"/>
          </p:nvPr>
        </p:nvSpPr>
        <p:spPr>
          <a:xfrm>
            <a:off x="726142" y="619907"/>
            <a:ext cx="5412045" cy="4006746"/>
          </a:xfrm>
          <a:ln/>
        </p:spPr>
      </p:sp>
      <p:sp>
        <p:nvSpPr>
          <p:cNvPr id="6144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smtClean="0"/>
              <a:t>End-users connect to the application using a web browser. Each application generates a collection of standard HTML pages that are rendered by the browser. Each application is a server-side application. It dynamically generates the HTML pages and data within those pages. It makes only a minimal use of functionality in the client (the web browser). Because there are no static HTML files, you cannot use the browser's Back button. All navigation is controlled on the server side.</a:t>
            </a:r>
          </a:p>
          <a:p>
            <a:pPr eaLnBrk="1" hangingPunct="1"/>
            <a:r>
              <a:rPr lang="en-US" smtClean="0"/>
              <a:t>In a development environment, you do not have to stop the application to deploy configuration changes to the business rules or the user interface. You </a:t>
            </a:r>
            <a:r>
              <a:rPr lang="en-US" b="1" smtClean="0"/>
              <a:t>must</a:t>
            </a:r>
            <a:r>
              <a:rPr lang="en-US" smtClean="0"/>
              <a:t> stop the application to deploy configuration changes to the data model. You may or may not need to stop the application to deploy configuration changes to integration APIs, depending on the nature of the change. </a:t>
            </a:r>
          </a:p>
          <a:p>
            <a:pPr eaLnBrk="1" hangingPunct="1"/>
            <a:r>
              <a:rPr lang="en-US" smtClean="0"/>
              <a:t>In a production environment, configuration changes are typically made by rebuilding and redeploying the application's war file. This always involve stopping and restarting the application.</a:t>
            </a:r>
          </a:p>
          <a:p>
            <a:r>
              <a:rPr lang="en-US" smtClean="0"/>
              <a:t>Refer to the "Guidewire Platform Support Matrix" for the latest and most complete information about the software Guidewire supports. You can access it from the customer portal by navigating to </a:t>
            </a:r>
            <a:r>
              <a:rPr lang="en-US" smtClean="0">
                <a:solidFill>
                  <a:schemeClr val="bg1"/>
                </a:solidFill>
                <a:hlinkClick r:id="rId3"/>
              </a:rPr>
              <a:t>http://guidewire.hivelive.com/pages/home</a:t>
            </a:r>
            <a:r>
              <a:rPr lang="en-US" smtClean="0">
                <a:solidFill>
                  <a:schemeClr val="bg1"/>
                </a:solidFill>
              </a:rPr>
              <a:t>, selecting </a:t>
            </a:r>
            <a:r>
              <a:rPr lang="en-US" smtClean="0"/>
              <a:t>"Resources -&gt; Documentation", and clicking "Platform Matrix".</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txBox="1">
            <a:spLocks noGrp="1" noChangeArrowheads="1"/>
          </p:cNvSpPr>
          <p:nvPr/>
        </p:nvSpPr>
        <p:spPr bwMode="auto">
          <a:xfrm>
            <a:off x="454037" y="8759877"/>
            <a:ext cx="5951510" cy="2576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161" tIns="46081" rIns="92161" bIns="46081"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Introduction to Guidewire Configuration - </a:t>
            </a:r>
            <a:fld id="{F5FC99C6-5092-4E51-9166-94AB6F5724B1}" type="slidenum">
              <a:rPr lang="en-US" altLang="en-US" sz="1200" b="0">
                <a:solidFill>
                  <a:schemeClr val="tx1"/>
                </a:solidFill>
              </a:rPr>
              <a:pPr algn="l" eaLnBrk="1" hangingPunct="1">
                <a:spcBef>
                  <a:spcPct val="0"/>
                </a:spcBef>
                <a:spcAft>
                  <a:spcPct val="0"/>
                </a:spcAft>
                <a:buClrTx/>
              </a:pPr>
              <a:t>9</a:t>
            </a:fld>
            <a:endParaRPr lang="en-US" altLang="en-US" sz="1200" b="0">
              <a:solidFill>
                <a:schemeClr val="tx1"/>
              </a:solidFill>
            </a:endParaRPr>
          </a:p>
        </p:txBody>
      </p:sp>
      <p:sp>
        <p:nvSpPr>
          <p:cNvPr id="62467" name="SectionName"/>
          <p:cNvSpPr txBox="1">
            <a:spLocks noGrp="1" noChangeArrowheads="1"/>
          </p:cNvSpPr>
          <p:nvPr/>
        </p:nvSpPr>
        <p:spPr bwMode="auto">
          <a:xfrm>
            <a:off x="692919" y="315418"/>
            <a:ext cx="5480072" cy="209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nSpc>
                <a:spcPts val="1855"/>
              </a:lnSpc>
              <a:spcBef>
                <a:spcPts val="618"/>
              </a:spcBef>
              <a:spcAft>
                <a:spcPct val="0"/>
              </a:spcAft>
            </a:pPr>
            <a:r>
              <a:rPr lang="en-US" altLang="en-US" sz="1200" b="0">
                <a:solidFill>
                  <a:schemeClr val="tx1"/>
                </a:solidFill>
              </a:rPr>
              <a:t>	</a:t>
            </a:r>
            <a:endParaRPr lang="en-US" sz="1200" b="0">
              <a:solidFill>
                <a:schemeClr val="tx1"/>
              </a:solidFill>
            </a:endParaRPr>
          </a:p>
        </p:txBody>
      </p:sp>
      <p:sp>
        <p:nvSpPr>
          <p:cNvPr id="62468" name="Rectangle 2"/>
          <p:cNvSpPr>
            <a:spLocks noGrp="1" noRot="1" noChangeAspect="1" noChangeArrowheads="1" noTextEdit="1"/>
          </p:cNvSpPr>
          <p:nvPr>
            <p:ph type="sldImg"/>
          </p:nvPr>
        </p:nvSpPr>
        <p:spPr>
          <a:xfrm>
            <a:off x="726142" y="619907"/>
            <a:ext cx="5412045" cy="4006746"/>
          </a:xfrm>
          <a:ln/>
        </p:spPr>
      </p:sp>
      <p:sp>
        <p:nvSpPr>
          <p:cNvPr id="6246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t>Each application is typically integrated with a number of external systems. The connections to these systems are configured through the application APIs.</a:t>
            </a:r>
          </a:p>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pyright"/>
          <p:cNvSpPr txBox="1">
            <a:spLocks noGrp="1" noChangeArrowheads="1"/>
          </p:cNvSpPr>
          <p:nvPr/>
        </p:nvSpPr>
        <p:spPr bwMode="auto">
          <a:xfrm>
            <a:off x="454037" y="8759877"/>
            <a:ext cx="5951510" cy="2576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161" tIns="46081" rIns="92161" bIns="46081"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Introduction to Guidewire Configuration - </a:t>
            </a:r>
            <a:fld id="{AB55635D-86F1-4167-8F82-20FF8E607AD3}" type="slidenum">
              <a:rPr lang="en-US" altLang="en-US" sz="1200" b="0">
                <a:solidFill>
                  <a:schemeClr val="tx1"/>
                </a:solidFill>
              </a:rPr>
              <a:pPr algn="l" eaLnBrk="1" hangingPunct="1">
                <a:spcBef>
                  <a:spcPct val="0"/>
                </a:spcBef>
                <a:spcAft>
                  <a:spcPct val="0"/>
                </a:spcAft>
                <a:buClrTx/>
              </a:pPr>
              <a:t>10</a:t>
            </a:fld>
            <a:endParaRPr lang="en-US" altLang="en-US" sz="1200" b="0">
              <a:solidFill>
                <a:schemeClr val="tx1"/>
              </a:solidFill>
            </a:endParaRPr>
          </a:p>
        </p:txBody>
      </p:sp>
      <p:sp>
        <p:nvSpPr>
          <p:cNvPr id="63491" name="SectionName"/>
          <p:cNvSpPr txBox="1">
            <a:spLocks noGrp="1" noChangeArrowheads="1"/>
          </p:cNvSpPr>
          <p:nvPr/>
        </p:nvSpPr>
        <p:spPr bwMode="auto">
          <a:xfrm>
            <a:off x="692919" y="315418"/>
            <a:ext cx="5480072" cy="209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nSpc>
                <a:spcPts val="1855"/>
              </a:lnSpc>
              <a:spcBef>
                <a:spcPts val="618"/>
              </a:spcBef>
              <a:spcAft>
                <a:spcPct val="0"/>
              </a:spcAft>
            </a:pPr>
            <a:r>
              <a:rPr lang="en-US" altLang="en-US" sz="1200" b="0">
                <a:solidFill>
                  <a:schemeClr val="tx1"/>
                </a:solidFill>
              </a:rPr>
              <a:t>	</a:t>
            </a:r>
            <a:endParaRPr lang="en-US" sz="1200" b="0">
              <a:solidFill>
                <a:schemeClr val="tx1"/>
              </a:solidFill>
            </a:endParaRPr>
          </a:p>
        </p:txBody>
      </p:sp>
      <p:sp>
        <p:nvSpPr>
          <p:cNvPr id="63492" name="Rectangle 2"/>
          <p:cNvSpPr>
            <a:spLocks noGrp="1" noRot="1" noChangeAspect="1" noChangeArrowheads="1" noTextEdit="1"/>
          </p:cNvSpPr>
          <p:nvPr>
            <p:ph type="sldImg"/>
          </p:nvPr>
        </p:nvSpPr>
        <p:spPr>
          <a:xfrm>
            <a:off x="726142" y="619907"/>
            <a:ext cx="5412045" cy="4006746"/>
          </a:xfrm>
          <a:ln/>
        </p:spPr>
      </p:sp>
      <p:sp>
        <p:nvSpPr>
          <p:cNvPr id="6349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smtClean="0"/>
              <a:t>Gosu </a:t>
            </a:r>
            <a:r>
              <a:rPr lang="en-US" smtClean="0"/>
              <a:t>is an open-source, publicly-available programming language created by Guidewire. It is similar to Java. Gosu is used to specify runtime business logic that:</a:t>
            </a:r>
          </a:p>
          <a:p>
            <a:pPr marL="734852" lvl="1" indent="-282635"/>
            <a:r>
              <a:rPr lang="en-US" smtClean="0"/>
              <a:t>Executes fundamental application behavior</a:t>
            </a:r>
          </a:p>
          <a:p>
            <a:pPr marL="734852" lvl="1" indent="-282635"/>
            <a:r>
              <a:rPr lang="en-US" smtClean="0"/>
              <a:t>Manages complex business processes</a:t>
            </a:r>
          </a:p>
          <a:p>
            <a:pPr marL="734852" lvl="1" indent="-282635"/>
            <a:r>
              <a:rPr lang="en-US" smtClean="0"/>
              <a:t>Specifies dynamic client-side behavior</a:t>
            </a:r>
          </a:p>
          <a:p>
            <a:r>
              <a:rPr lang="en-US" smtClean="0"/>
              <a:t>Gosu can be used to affect behavior throughout the product architecture. This includes:</a:t>
            </a:r>
          </a:p>
          <a:p>
            <a:pPr marL="734852" lvl="1" indent="-282635"/>
            <a:r>
              <a:rPr lang="en-US" smtClean="0"/>
              <a:t>Application behavior (such as specifying business rule behavior, methods, and entity enhancements)</a:t>
            </a:r>
          </a:p>
          <a:p>
            <a:pPr marL="734852" lvl="1" indent="-282635"/>
            <a:r>
              <a:rPr lang="en-US" smtClean="0"/>
              <a:t>Client-side behavior in the web browser (such as reflecting the change of the value in one field in some other field)</a:t>
            </a:r>
          </a:p>
          <a:p>
            <a:pPr marL="734852" lvl="1" indent="-282635"/>
            <a:r>
              <a:rPr lang="en-US" smtClean="0"/>
              <a:t>Data model behavior (such as specifying which fields to concatenate for the "display name" of a given object)</a:t>
            </a:r>
          </a:p>
          <a:p>
            <a:pPr marL="734852" lvl="1" indent="-282635"/>
            <a:r>
              <a:rPr lang="en-US" smtClean="0"/>
              <a:t>Integration behavior (such as defining the behavior of a web service that responds to requests from external applications)</a:t>
            </a:r>
          </a:p>
          <a:p>
            <a:r>
              <a:rPr lang="en-US" smtClean="0"/>
              <a:t>Guidewire developed Gosu for several reasons. First, there was a desire to have a single syntax that could be used to work with all of the elements relevant to Guidewire products (such as entities, display keys, classes, class enhancements, Java classes, permissions, and script parameters) even though these items have fundamentally distinct internal implementations. There was no existing language that provided this ability. Second, there was a desire to have a code auto-complete feature in Guidewire Studio, the primary tool used to complete Guidewire configuration tasks. This is possible only with a statically-typed language. Most scripting languages, such as JavaScript, Perl, Python, and Ruby, are dynamically-typed.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9.xml"/><Relationship Id="rId5" Type="http://schemas.openxmlformats.org/officeDocument/2006/relationships/image" Target="../media/image10.wmf"/><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0.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22.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30.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10.wmf"/><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3 October 2013</a:t>
            </a:r>
            <a:endParaRPr lang="en-US" dirty="0"/>
          </a:p>
        </p:txBody>
      </p:sp>
      <p:sp>
        <p:nvSpPr>
          <p:cNvPr id="3" name="Title 2"/>
          <p:cNvSpPr>
            <a:spLocks noGrp="1"/>
          </p:cNvSpPr>
          <p:nvPr>
            <p:ph type="ctrTitle"/>
          </p:nvPr>
        </p:nvSpPr>
        <p:spPr/>
        <p:txBody>
          <a:bodyPr/>
          <a:lstStyle/>
          <a:p>
            <a:r>
              <a:rPr lang="en-US" dirty="0" smtClean="0"/>
              <a:t>Introduction to </a:t>
            </a:r>
            <a:r>
              <a:rPr lang="en-US" dirty="0" err="1" smtClean="0"/>
              <a:t>Guidewire</a:t>
            </a:r>
            <a:r>
              <a:rPr lang="en-US" dirty="0" smtClean="0"/>
              <a:t> Configuration</a:t>
            </a:r>
            <a:endParaRPr lang="en-US" dirty="0"/>
          </a:p>
        </p:txBody>
      </p:sp>
    </p:spTree>
    <p:extLst>
      <p:ext uri="{BB962C8B-B14F-4D97-AF65-F5344CB8AC3E}">
        <p14:creationId xmlns="" xmlns:p14="http://schemas.microsoft.com/office/powerpoint/2010/main" val="349777577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2"/>
          <p:cNvSpPr>
            <a:spLocks noChangeArrowheads="1"/>
          </p:cNvSpPr>
          <p:nvPr/>
        </p:nvSpPr>
        <p:spPr bwMode="auto">
          <a:xfrm>
            <a:off x="327025" y="1493838"/>
            <a:ext cx="2395538" cy="2863850"/>
          </a:xfrm>
          <a:prstGeom prst="rect">
            <a:avLst/>
          </a:prstGeom>
          <a:solidFill>
            <a:schemeClr val="tx1">
              <a:alpha val="50195"/>
            </a:schemeClr>
          </a:solidFill>
          <a:ln w="28575" algn="ctr">
            <a:solidFill>
              <a:schemeClr val="accent1"/>
            </a:solidFill>
            <a:miter lim="800000"/>
            <a:headEnd/>
            <a:tailEnd/>
          </a:ln>
        </p:spPr>
        <p:txBody>
          <a:bodyPr anchor="ctr"/>
          <a:lstStyle/>
          <a:p>
            <a:endParaRPr lang="en-US"/>
          </a:p>
        </p:txBody>
      </p:sp>
      <p:sp>
        <p:nvSpPr>
          <p:cNvPr id="12291" name="Rectangle 61"/>
          <p:cNvSpPr>
            <a:spLocks noChangeArrowheads="1"/>
          </p:cNvSpPr>
          <p:nvPr/>
        </p:nvSpPr>
        <p:spPr bwMode="auto">
          <a:xfrm>
            <a:off x="3030538" y="2171700"/>
            <a:ext cx="3017837" cy="1985963"/>
          </a:xfrm>
          <a:prstGeom prst="rect">
            <a:avLst/>
          </a:prstGeom>
          <a:solidFill>
            <a:srgbClr val="008000">
              <a:alpha val="50195"/>
            </a:srgbClr>
          </a:solidFill>
          <a:ln w="38100" algn="ctr">
            <a:solidFill>
              <a:schemeClr val="bg1"/>
            </a:solidFill>
            <a:miter lim="800000"/>
            <a:headEnd/>
            <a:tailEnd/>
          </a:ln>
        </p:spPr>
        <p:txBody>
          <a:bodyPr lIns="0" tIns="0" rIns="0" bIns="0" anchor="ctr"/>
          <a:lstStyle/>
          <a:p>
            <a:endParaRPr lang="en-US"/>
          </a:p>
        </p:txBody>
      </p:sp>
      <p:sp>
        <p:nvSpPr>
          <p:cNvPr id="12292" name="Rectangle 34"/>
          <p:cNvSpPr>
            <a:spLocks noChangeArrowheads="1"/>
          </p:cNvSpPr>
          <p:nvPr/>
        </p:nvSpPr>
        <p:spPr bwMode="auto">
          <a:xfrm>
            <a:off x="2930525" y="1512888"/>
            <a:ext cx="3409950" cy="2830512"/>
          </a:xfrm>
          <a:prstGeom prst="rect">
            <a:avLst/>
          </a:prstGeom>
          <a:noFill/>
          <a:ln w="2857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p>
        </p:txBody>
      </p:sp>
      <p:sp>
        <p:nvSpPr>
          <p:cNvPr id="12293" name="Text Box 35"/>
          <p:cNvSpPr txBox="1">
            <a:spLocks noChangeArrowheads="1"/>
          </p:cNvSpPr>
          <p:nvPr/>
        </p:nvSpPr>
        <p:spPr bwMode="invGray">
          <a:xfrm>
            <a:off x="2973388" y="1792288"/>
            <a:ext cx="32670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latin typeface="MetaPlusBook-Roman" pitchFamily="34" charset="0"/>
              </a:rPr>
              <a:t>J2EE Application Server</a:t>
            </a:r>
          </a:p>
        </p:txBody>
      </p:sp>
      <p:grpSp>
        <p:nvGrpSpPr>
          <p:cNvPr id="12294" name="Group 93"/>
          <p:cNvGrpSpPr>
            <a:grpSpLocks/>
          </p:cNvGrpSpPr>
          <p:nvPr/>
        </p:nvGrpSpPr>
        <p:grpSpPr bwMode="auto">
          <a:xfrm>
            <a:off x="7019925" y="2990850"/>
            <a:ext cx="1771650" cy="987425"/>
            <a:chOff x="437" y="1623"/>
            <a:chExt cx="1116" cy="622"/>
          </a:xfrm>
        </p:grpSpPr>
        <p:sp>
          <p:nvSpPr>
            <p:cNvPr id="12352" name="Rectangle 86"/>
            <p:cNvSpPr>
              <a:spLocks noChangeArrowheads="1"/>
            </p:cNvSpPr>
            <p:nvPr/>
          </p:nvSpPr>
          <p:spPr bwMode="auto">
            <a:xfrm>
              <a:off x="437" y="1623"/>
              <a:ext cx="1116" cy="622"/>
            </a:xfrm>
            <a:prstGeom prst="rect">
              <a:avLst/>
            </a:prstGeom>
            <a:solidFill>
              <a:schemeClr val="tx1"/>
            </a:solidFill>
            <a:ln w="28575" algn="ctr">
              <a:solidFill>
                <a:schemeClr val="accent1"/>
              </a:solidFill>
              <a:miter lim="800000"/>
              <a:headEnd/>
              <a:tailEnd/>
            </a:ln>
          </p:spPr>
          <p:txBody>
            <a:bodyPr anchor="ctr"/>
            <a:lstStyle/>
            <a:p>
              <a:endParaRPr lang="en-US"/>
            </a:p>
          </p:txBody>
        </p:sp>
        <p:pic>
          <p:nvPicPr>
            <p:cNvPr id="12353" name="Picture 15" descr="IE Shortcut"/>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6" y="1665"/>
              <a:ext cx="718" cy="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2295" name="Group 91"/>
          <p:cNvGrpSpPr>
            <a:grpSpLocks/>
          </p:cNvGrpSpPr>
          <p:nvPr/>
        </p:nvGrpSpPr>
        <p:grpSpPr bwMode="auto">
          <a:xfrm>
            <a:off x="6853238" y="2489200"/>
            <a:ext cx="1771650" cy="987425"/>
            <a:chOff x="341" y="1527"/>
            <a:chExt cx="1116" cy="622"/>
          </a:xfrm>
        </p:grpSpPr>
        <p:sp>
          <p:nvSpPr>
            <p:cNvPr id="12350" name="Rectangle 83"/>
            <p:cNvSpPr>
              <a:spLocks noChangeArrowheads="1"/>
            </p:cNvSpPr>
            <p:nvPr/>
          </p:nvSpPr>
          <p:spPr bwMode="auto">
            <a:xfrm>
              <a:off x="341" y="1527"/>
              <a:ext cx="1116" cy="622"/>
            </a:xfrm>
            <a:prstGeom prst="rect">
              <a:avLst/>
            </a:prstGeom>
            <a:solidFill>
              <a:schemeClr val="tx1"/>
            </a:solidFill>
            <a:ln w="28575" algn="ctr">
              <a:solidFill>
                <a:schemeClr val="accent1"/>
              </a:solidFill>
              <a:miter lim="800000"/>
              <a:headEnd/>
              <a:tailEnd/>
            </a:ln>
          </p:spPr>
          <p:txBody>
            <a:bodyPr anchor="ctr"/>
            <a:lstStyle/>
            <a:p>
              <a:endParaRPr lang="en-US"/>
            </a:p>
          </p:txBody>
        </p:sp>
        <p:pic>
          <p:nvPicPr>
            <p:cNvPr id="12351" name="Picture 15" descr="IE Shortcut"/>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0" y="1569"/>
              <a:ext cx="718" cy="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2296" name="Group 89"/>
          <p:cNvGrpSpPr>
            <a:grpSpLocks/>
          </p:cNvGrpSpPr>
          <p:nvPr/>
        </p:nvGrpSpPr>
        <p:grpSpPr bwMode="auto">
          <a:xfrm>
            <a:off x="6686550" y="1985963"/>
            <a:ext cx="1771650" cy="987425"/>
            <a:chOff x="245" y="1431"/>
            <a:chExt cx="1116" cy="622"/>
          </a:xfrm>
        </p:grpSpPr>
        <p:sp>
          <p:nvSpPr>
            <p:cNvPr id="12348" name="Rectangle 80"/>
            <p:cNvSpPr>
              <a:spLocks noChangeArrowheads="1"/>
            </p:cNvSpPr>
            <p:nvPr/>
          </p:nvSpPr>
          <p:spPr bwMode="auto">
            <a:xfrm>
              <a:off x="245" y="1431"/>
              <a:ext cx="1116" cy="622"/>
            </a:xfrm>
            <a:prstGeom prst="rect">
              <a:avLst/>
            </a:prstGeom>
            <a:solidFill>
              <a:schemeClr val="tx1"/>
            </a:solidFill>
            <a:ln w="28575" algn="ctr">
              <a:solidFill>
                <a:schemeClr val="accent1"/>
              </a:solidFill>
              <a:miter lim="800000"/>
              <a:headEnd/>
              <a:tailEnd/>
            </a:ln>
          </p:spPr>
          <p:txBody>
            <a:bodyPr anchor="ctr"/>
            <a:lstStyle/>
            <a:p>
              <a:endParaRPr lang="en-US"/>
            </a:p>
          </p:txBody>
        </p:sp>
        <p:pic>
          <p:nvPicPr>
            <p:cNvPr id="12349" name="Picture 15" descr="IE Shortcut"/>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6" y="1475"/>
              <a:ext cx="718" cy="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297" name="Text Box 38"/>
          <p:cNvSpPr txBox="1">
            <a:spLocks noChangeArrowheads="1"/>
          </p:cNvSpPr>
          <p:nvPr/>
        </p:nvSpPr>
        <p:spPr bwMode="auto">
          <a:xfrm>
            <a:off x="6411913" y="1116013"/>
            <a:ext cx="25177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2400">
                <a:solidFill>
                  <a:schemeClr val="accent1"/>
                </a:solidFill>
              </a:rPr>
              <a:t>User Machines</a:t>
            </a:r>
          </a:p>
        </p:txBody>
      </p:sp>
      <p:sp>
        <p:nvSpPr>
          <p:cNvPr id="12298" name="Line 43"/>
          <p:cNvSpPr>
            <a:spLocks noChangeShapeType="1"/>
          </p:cNvSpPr>
          <p:nvPr/>
        </p:nvSpPr>
        <p:spPr bwMode="auto">
          <a:xfrm>
            <a:off x="5338763" y="3357563"/>
            <a:ext cx="1662112" cy="414337"/>
          </a:xfrm>
          <a:prstGeom prst="line">
            <a:avLst/>
          </a:prstGeom>
          <a:noFill/>
          <a:ln w="28575">
            <a:solidFill>
              <a:schemeClr val="accent1"/>
            </a:solidFill>
            <a:round/>
            <a:headEnd type="triangle" w="med" len="med"/>
            <a:tailEnd type="triangle" w="med" len="me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12299" name="Line 44"/>
          <p:cNvSpPr>
            <a:spLocks noChangeShapeType="1"/>
          </p:cNvSpPr>
          <p:nvPr/>
        </p:nvSpPr>
        <p:spPr bwMode="auto">
          <a:xfrm flipV="1">
            <a:off x="5349875" y="3084513"/>
            <a:ext cx="1508125" cy="46037"/>
          </a:xfrm>
          <a:prstGeom prst="line">
            <a:avLst/>
          </a:prstGeom>
          <a:noFill/>
          <a:ln w="28575">
            <a:solidFill>
              <a:schemeClr val="accent1"/>
            </a:solidFill>
            <a:round/>
            <a:headEnd type="triangle" w="med" len="med"/>
            <a:tailEnd type="triangle" w="med" len="me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12300" name="Line 45"/>
          <p:cNvSpPr>
            <a:spLocks noChangeShapeType="1"/>
          </p:cNvSpPr>
          <p:nvPr/>
        </p:nvSpPr>
        <p:spPr bwMode="auto">
          <a:xfrm flipV="1">
            <a:off x="5349875" y="2414588"/>
            <a:ext cx="1336675" cy="488950"/>
          </a:xfrm>
          <a:prstGeom prst="line">
            <a:avLst/>
          </a:prstGeom>
          <a:noFill/>
          <a:ln w="28575">
            <a:solidFill>
              <a:schemeClr val="accent1"/>
            </a:solidFill>
            <a:round/>
            <a:headEnd type="triangle" w="med" len="med"/>
            <a:tailEnd type="triangle" w="med" len="me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12301" name="Text Box 49"/>
          <p:cNvSpPr txBox="1">
            <a:spLocks noChangeArrowheads="1"/>
          </p:cNvSpPr>
          <p:nvPr/>
        </p:nvSpPr>
        <p:spPr bwMode="auto">
          <a:xfrm>
            <a:off x="2965450" y="1103313"/>
            <a:ext cx="34178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2400">
                <a:solidFill>
                  <a:schemeClr val="accent1"/>
                </a:solidFill>
                <a:latin typeface="MetaPlusBook-Roman" pitchFamily="34" charset="0"/>
              </a:rPr>
              <a:t>App. Server Machine</a:t>
            </a:r>
          </a:p>
        </p:txBody>
      </p:sp>
      <p:pic>
        <p:nvPicPr>
          <p:cNvPr id="12302" name="Picture 44" descr="icon_TrainingApp"/>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754438" y="2255838"/>
            <a:ext cx="1643062" cy="163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303" name="AutoShape 7"/>
          <p:cNvSpPr>
            <a:spLocks noChangeArrowheads="1"/>
          </p:cNvSpPr>
          <p:nvPr/>
        </p:nvSpPr>
        <p:spPr bwMode="auto">
          <a:xfrm>
            <a:off x="949325" y="2536825"/>
            <a:ext cx="1085850" cy="893763"/>
          </a:xfrm>
          <a:prstGeom prst="can">
            <a:avLst>
              <a:gd name="adj" fmla="val 25000"/>
            </a:avLst>
          </a:prstGeom>
          <a:solidFill>
            <a:schemeClr val="bg2"/>
          </a:solidFill>
          <a:ln w="28575">
            <a:solidFill>
              <a:schemeClr val="bg1"/>
            </a:solidFill>
            <a:round/>
            <a:headEnd/>
            <a:tailEnd/>
          </a:ln>
        </p:spPr>
        <p:txBody>
          <a:bodyPr wrap="none" anchor="ctr"/>
          <a:lstStyle/>
          <a:p>
            <a:endParaRPr lang="en-US"/>
          </a:p>
        </p:txBody>
      </p:sp>
      <p:sp>
        <p:nvSpPr>
          <p:cNvPr id="12304" name="Text Box 11"/>
          <p:cNvSpPr txBox="1">
            <a:spLocks noChangeArrowheads="1"/>
          </p:cNvSpPr>
          <p:nvPr/>
        </p:nvSpPr>
        <p:spPr bwMode="auto">
          <a:xfrm>
            <a:off x="307975" y="3471863"/>
            <a:ext cx="2370138" cy="771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latin typeface="MetaPlusBook-Roman" pitchFamily="34" charset="0"/>
              </a:rPr>
              <a:t>Application</a:t>
            </a:r>
            <a:br>
              <a:rPr lang="en-US">
                <a:solidFill>
                  <a:schemeClr val="bg1"/>
                </a:solidFill>
                <a:latin typeface="MetaPlusBook-Roman" pitchFamily="34" charset="0"/>
              </a:rPr>
            </a:br>
            <a:r>
              <a:rPr lang="en-US">
                <a:solidFill>
                  <a:schemeClr val="bg1"/>
                </a:solidFill>
                <a:latin typeface="MetaPlusBook-Roman" pitchFamily="34" charset="0"/>
              </a:rPr>
              <a:t>Database</a:t>
            </a:r>
          </a:p>
        </p:txBody>
      </p:sp>
      <p:sp>
        <p:nvSpPr>
          <p:cNvPr id="12305" name="Text Box 13"/>
          <p:cNvSpPr txBox="1">
            <a:spLocks noChangeArrowheads="1"/>
          </p:cNvSpPr>
          <p:nvPr/>
        </p:nvSpPr>
        <p:spPr bwMode="auto">
          <a:xfrm>
            <a:off x="500063" y="1103313"/>
            <a:ext cx="1992312"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2400">
                <a:solidFill>
                  <a:schemeClr val="accent1"/>
                </a:solidFill>
                <a:latin typeface="MetaPlusBook-Roman" pitchFamily="34" charset="0"/>
              </a:rPr>
              <a:t>DB Machine</a:t>
            </a:r>
          </a:p>
        </p:txBody>
      </p:sp>
      <p:grpSp>
        <p:nvGrpSpPr>
          <p:cNvPr id="12306" name="Group 50"/>
          <p:cNvGrpSpPr>
            <a:grpSpLocks/>
          </p:cNvGrpSpPr>
          <p:nvPr/>
        </p:nvGrpSpPr>
        <p:grpSpPr bwMode="auto">
          <a:xfrm>
            <a:off x="3073400" y="3286125"/>
            <a:ext cx="785813" cy="838200"/>
            <a:chOff x="3403" y="1656"/>
            <a:chExt cx="2203" cy="2351"/>
          </a:xfrm>
        </p:grpSpPr>
        <p:grpSp>
          <p:nvGrpSpPr>
            <p:cNvPr id="12338" name="Group 51"/>
            <p:cNvGrpSpPr>
              <a:grpSpLocks/>
            </p:cNvGrpSpPr>
            <p:nvPr/>
          </p:nvGrpSpPr>
          <p:grpSpPr bwMode="auto">
            <a:xfrm>
              <a:off x="3708" y="1656"/>
              <a:ext cx="1898" cy="2351"/>
              <a:chOff x="1936" y="1732"/>
              <a:chExt cx="1466" cy="1816"/>
            </a:xfrm>
          </p:grpSpPr>
          <p:sp>
            <p:nvSpPr>
              <p:cNvPr id="12340" name="Freeform 52"/>
              <p:cNvSpPr>
                <a:spLocks/>
              </p:cNvSpPr>
              <p:nvPr/>
            </p:nvSpPr>
            <p:spPr bwMode="auto">
              <a:xfrm>
                <a:off x="1942" y="1732"/>
                <a:ext cx="1451" cy="1816"/>
              </a:xfrm>
              <a:custGeom>
                <a:avLst/>
                <a:gdLst>
                  <a:gd name="T0" fmla="*/ 0 w 1887"/>
                  <a:gd name="T1" fmla="*/ 3 h 2365"/>
                  <a:gd name="T2" fmla="*/ 0 w 1887"/>
                  <a:gd name="T3" fmla="*/ 0 h 2365"/>
                  <a:gd name="T4" fmla="*/ 2 w 1887"/>
                  <a:gd name="T5" fmla="*/ 0 h 2365"/>
                  <a:gd name="T6" fmla="*/ 3 w 1887"/>
                  <a:gd name="T7" fmla="*/ 2 h 2365"/>
                  <a:gd name="T8" fmla="*/ 3 w 1887"/>
                  <a:gd name="T9" fmla="*/ 3 h 2365"/>
                  <a:gd name="T10" fmla="*/ 0 w 1887"/>
                  <a:gd name="T11" fmla="*/ 3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lstStyle/>
              <a:p>
                <a:endParaRPr lang="en-US"/>
              </a:p>
            </p:txBody>
          </p:sp>
          <p:sp>
            <p:nvSpPr>
              <p:cNvPr id="12341" name="Line 53"/>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 xmlns:a14="http://schemas.microsoft.com/office/drawing/2010/main">
                    <a:noFill/>
                  </a14:hiddenFill>
                </a:ext>
              </a:extLst>
            </p:spPr>
            <p:txBody>
              <a:bodyPr wrap="none" lIns="0" tIns="0" rIns="0" bIns="0" anchor="ctr"/>
              <a:lstStyle/>
              <a:p>
                <a:endParaRPr lang="en-US"/>
              </a:p>
            </p:txBody>
          </p:sp>
          <p:sp>
            <p:nvSpPr>
              <p:cNvPr id="12342" name="Line 54"/>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 xmlns:a14="http://schemas.microsoft.com/office/drawing/2010/main">
                    <a:noFill/>
                  </a14:hiddenFill>
                </a:ext>
              </a:extLst>
            </p:spPr>
            <p:txBody>
              <a:bodyPr lIns="0" tIns="0" rIns="0" bIns="0" anchor="ctr"/>
              <a:lstStyle/>
              <a:p>
                <a:endParaRPr lang="en-US"/>
              </a:p>
            </p:txBody>
          </p:sp>
          <p:sp>
            <p:nvSpPr>
              <p:cNvPr id="12343" name="Freeform 55"/>
              <p:cNvSpPr>
                <a:spLocks/>
              </p:cNvSpPr>
              <p:nvPr/>
            </p:nvSpPr>
            <p:spPr bwMode="auto">
              <a:xfrm>
                <a:off x="2971" y="1732"/>
                <a:ext cx="425" cy="425"/>
              </a:xfrm>
              <a:custGeom>
                <a:avLst/>
                <a:gdLst>
                  <a:gd name="T0" fmla="*/ 0 w 553"/>
                  <a:gd name="T1" fmla="*/ 0 h 554"/>
                  <a:gd name="T2" fmla="*/ 0 w 553"/>
                  <a:gd name="T3" fmla="*/ 2 h 554"/>
                  <a:gd name="T4" fmla="*/ 2 w 553"/>
                  <a:gd name="T5" fmla="*/ 2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lstStyle/>
              <a:p>
                <a:endParaRPr lang="en-US"/>
              </a:p>
            </p:txBody>
          </p:sp>
          <p:grpSp>
            <p:nvGrpSpPr>
              <p:cNvPr id="12344" name="Group 56"/>
              <p:cNvGrpSpPr>
                <a:grpSpLocks/>
              </p:cNvGrpSpPr>
              <p:nvPr/>
            </p:nvGrpSpPr>
            <p:grpSpPr bwMode="auto">
              <a:xfrm>
                <a:off x="2176" y="2569"/>
                <a:ext cx="855" cy="600"/>
                <a:chOff x="443" y="1548"/>
                <a:chExt cx="855" cy="600"/>
              </a:xfrm>
            </p:grpSpPr>
            <p:sp>
              <p:nvSpPr>
                <p:cNvPr id="12345" name="Rectangle 57"/>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nchor="ctr"/>
                <a:lstStyle/>
                <a:p>
                  <a:endParaRPr lang="en-US"/>
                </a:p>
              </p:txBody>
            </p:sp>
            <p:sp>
              <p:nvSpPr>
                <p:cNvPr id="12346" name="Rectangle 58"/>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wrap="none" lIns="0" tIns="0" rIns="0" bIns="0" anchor="ctr"/>
                <a:lstStyle/>
                <a:p>
                  <a:endParaRPr lang="en-US"/>
                </a:p>
              </p:txBody>
            </p:sp>
            <p:sp>
              <p:nvSpPr>
                <p:cNvPr id="12347" name="Rectangle 59"/>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nchor="ctr"/>
                <a:lstStyle/>
                <a:p>
                  <a:endParaRPr lang="en-US"/>
                </a:p>
              </p:txBody>
            </p:sp>
          </p:grpSp>
        </p:grpSp>
        <p:sp>
          <p:nvSpPr>
            <p:cNvPr id="12339" name="Freeform 60"/>
            <p:cNvSpPr>
              <a:spLocks/>
            </p:cNvSpPr>
            <p:nvPr/>
          </p:nvSpPr>
          <p:spPr bwMode="auto">
            <a:xfrm>
              <a:off x="3403" y="1891"/>
              <a:ext cx="1250" cy="1250"/>
            </a:xfrm>
            <a:custGeom>
              <a:avLst/>
              <a:gdLst>
                <a:gd name="T0" fmla="*/ 1084 w 1250"/>
                <a:gd name="T1" fmla="*/ 303 h 1250"/>
                <a:gd name="T2" fmla="*/ 1084 w 1250"/>
                <a:gd name="T3" fmla="*/ 0 h 1250"/>
                <a:gd name="T4" fmla="*/ 326 w 1250"/>
                <a:gd name="T5" fmla="*/ 0 h 1250"/>
                <a:gd name="T6" fmla="*/ 0 w 1250"/>
                <a:gd name="T7" fmla="*/ 439 h 1250"/>
                <a:gd name="T8" fmla="*/ 0 w 1250"/>
                <a:gd name="T9" fmla="*/ 886 h 1250"/>
                <a:gd name="T10" fmla="*/ 220 w 1250"/>
                <a:gd name="T11" fmla="*/ 1076 h 1250"/>
                <a:gd name="T12" fmla="*/ 462 w 1250"/>
                <a:gd name="T13" fmla="*/ 1250 h 1250"/>
                <a:gd name="T14" fmla="*/ 932 w 1250"/>
                <a:gd name="T15" fmla="*/ 1250 h 1250"/>
                <a:gd name="T16" fmla="*/ 1099 w 1250"/>
                <a:gd name="T17" fmla="*/ 1091 h 1250"/>
                <a:gd name="T18" fmla="*/ 1099 w 1250"/>
                <a:gd name="T19" fmla="*/ 773 h 1250"/>
                <a:gd name="T20" fmla="*/ 1250 w 1250"/>
                <a:gd name="T21" fmla="*/ 773 h 1250"/>
                <a:gd name="T22" fmla="*/ 1250 w 1250"/>
                <a:gd name="T23" fmla="*/ 613 h 1250"/>
                <a:gd name="T24" fmla="*/ 788 w 1250"/>
                <a:gd name="T25" fmla="*/ 613 h 1250"/>
                <a:gd name="T26" fmla="*/ 788 w 1250"/>
                <a:gd name="T27" fmla="*/ 780 h 1250"/>
                <a:gd name="T28" fmla="*/ 947 w 1250"/>
                <a:gd name="T29" fmla="*/ 780 h 1250"/>
                <a:gd name="T30" fmla="*/ 947 w 1250"/>
                <a:gd name="T31" fmla="*/ 1083 h 1250"/>
                <a:gd name="T32" fmla="*/ 455 w 1250"/>
                <a:gd name="T33" fmla="*/ 1083 h 1250"/>
                <a:gd name="T34" fmla="*/ 280 w 1250"/>
                <a:gd name="T35" fmla="*/ 924 h 1250"/>
                <a:gd name="T36" fmla="*/ 273 w 1250"/>
                <a:gd name="T37" fmla="*/ 447 h 1250"/>
                <a:gd name="T38" fmla="*/ 477 w 1250"/>
                <a:gd name="T39" fmla="*/ 151 h 1250"/>
                <a:gd name="T40" fmla="*/ 932 w 1250"/>
                <a:gd name="T41" fmla="*/ 151 h 1250"/>
                <a:gd name="T42" fmla="*/ 932 w 1250"/>
                <a:gd name="T43" fmla="*/ 303 h 1250"/>
                <a:gd name="T44" fmla="*/ 1084 w 1250"/>
                <a:gd name="T45" fmla="*/ 303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solidFill>
              <a:srgbClr val="257942"/>
            </a:solidFill>
            <a:ln w="28575">
              <a:solidFill>
                <a:srgbClr val="257942"/>
              </a:solidFill>
              <a:round/>
              <a:headEnd/>
              <a:tailEnd/>
            </a:ln>
          </p:spPr>
          <p:txBody>
            <a:bodyPr wrap="none" lIns="0" tIns="0" rIns="0" bIns="0" anchor="ctr"/>
            <a:lstStyle/>
            <a:p>
              <a:endParaRPr lang="en-US"/>
            </a:p>
          </p:txBody>
        </p:sp>
      </p:grpSp>
      <p:grpSp>
        <p:nvGrpSpPr>
          <p:cNvPr id="12307" name="Group 9"/>
          <p:cNvGrpSpPr>
            <a:grpSpLocks/>
          </p:cNvGrpSpPr>
          <p:nvPr/>
        </p:nvGrpSpPr>
        <p:grpSpPr bwMode="auto">
          <a:xfrm rot="5400000">
            <a:off x="8522495" y="5463381"/>
            <a:ext cx="106362" cy="441325"/>
            <a:chOff x="682" y="3110"/>
            <a:chExt cx="67" cy="278"/>
          </a:xfrm>
        </p:grpSpPr>
        <p:sp>
          <p:nvSpPr>
            <p:cNvPr id="12335" name="Oval 10"/>
            <p:cNvSpPr>
              <a:spLocks noChangeArrowheads="1"/>
            </p:cNvSpPr>
            <p:nvPr/>
          </p:nvSpPr>
          <p:spPr bwMode="auto">
            <a:xfrm>
              <a:off x="682" y="3110"/>
              <a:ext cx="67" cy="67"/>
            </a:xfrm>
            <a:prstGeom prst="ellipse">
              <a:avLst/>
            </a:prstGeom>
            <a:solidFill>
              <a:schemeClr val="accent1"/>
            </a:solidFill>
            <a:ln>
              <a:noFill/>
            </a:ln>
            <a:extLst>
              <a:ext uri="{91240B29-F687-4F45-9708-019B960494DF}">
                <a14:hiddenLine xmlns="" xmlns:a14="http://schemas.microsoft.com/office/drawing/2010/main" w="28575" algn="ctr">
                  <a:solidFill>
                    <a:srgbClr val="000000"/>
                  </a:solidFill>
                  <a:round/>
                  <a:headEnd/>
                  <a:tailEnd/>
                </a14:hiddenLine>
              </a:ext>
            </a:extLst>
          </p:spPr>
          <p:txBody>
            <a:bodyPr lIns="0" tIns="0" rIns="0" bIns="0" anchor="ctr"/>
            <a:lstStyle/>
            <a:p>
              <a:endParaRPr lang="en-US"/>
            </a:p>
          </p:txBody>
        </p:sp>
        <p:sp>
          <p:nvSpPr>
            <p:cNvPr id="12336" name="Oval 11"/>
            <p:cNvSpPr>
              <a:spLocks noChangeArrowheads="1"/>
            </p:cNvSpPr>
            <p:nvPr/>
          </p:nvSpPr>
          <p:spPr bwMode="auto">
            <a:xfrm>
              <a:off x="682" y="3215"/>
              <a:ext cx="67" cy="67"/>
            </a:xfrm>
            <a:prstGeom prst="ellipse">
              <a:avLst/>
            </a:prstGeom>
            <a:solidFill>
              <a:schemeClr val="accent1"/>
            </a:solidFill>
            <a:ln>
              <a:noFill/>
            </a:ln>
            <a:extLst>
              <a:ext uri="{91240B29-F687-4F45-9708-019B960494DF}">
                <a14:hiddenLine xmlns="" xmlns:a14="http://schemas.microsoft.com/office/drawing/2010/main" w="28575" algn="ctr">
                  <a:solidFill>
                    <a:srgbClr val="000000"/>
                  </a:solidFill>
                  <a:round/>
                  <a:headEnd/>
                  <a:tailEnd/>
                </a14:hiddenLine>
              </a:ext>
            </a:extLst>
          </p:spPr>
          <p:txBody>
            <a:bodyPr lIns="0" tIns="0" rIns="0" bIns="0" anchor="ctr"/>
            <a:lstStyle/>
            <a:p>
              <a:endParaRPr lang="en-US"/>
            </a:p>
          </p:txBody>
        </p:sp>
        <p:sp>
          <p:nvSpPr>
            <p:cNvPr id="12337" name="Oval 12"/>
            <p:cNvSpPr>
              <a:spLocks noChangeArrowheads="1"/>
            </p:cNvSpPr>
            <p:nvPr/>
          </p:nvSpPr>
          <p:spPr bwMode="auto">
            <a:xfrm>
              <a:off x="682" y="3321"/>
              <a:ext cx="67" cy="67"/>
            </a:xfrm>
            <a:prstGeom prst="ellipse">
              <a:avLst/>
            </a:prstGeom>
            <a:solidFill>
              <a:schemeClr val="accent1"/>
            </a:solidFill>
            <a:ln>
              <a:noFill/>
            </a:ln>
            <a:extLst>
              <a:ext uri="{91240B29-F687-4F45-9708-019B960494DF}">
                <a14:hiddenLine xmlns="" xmlns:a14="http://schemas.microsoft.com/office/drawing/2010/main" w="28575" algn="ctr">
                  <a:solidFill>
                    <a:srgbClr val="000000"/>
                  </a:solidFill>
                  <a:round/>
                  <a:headEnd/>
                  <a:tailEnd/>
                </a14:hiddenLine>
              </a:ext>
            </a:extLst>
          </p:spPr>
          <p:txBody>
            <a:bodyPr lIns="0" tIns="0" rIns="0" bIns="0" anchor="ctr"/>
            <a:lstStyle/>
            <a:p>
              <a:endParaRPr lang="en-US"/>
            </a:p>
          </p:txBody>
        </p:sp>
      </p:grpSp>
      <p:grpSp>
        <p:nvGrpSpPr>
          <p:cNvPr id="12308" name="Group 74"/>
          <p:cNvGrpSpPr>
            <a:grpSpLocks/>
          </p:cNvGrpSpPr>
          <p:nvPr/>
        </p:nvGrpSpPr>
        <p:grpSpPr bwMode="auto">
          <a:xfrm>
            <a:off x="901700" y="4776788"/>
            <a:ext cx="2322513" cy="931862"/>
            <a:chOff x="301624" y="4706938"/>
            <a:chExt cx="2322513" cy="931862"/>
          </a:xfrm>
        </p:grpSpPr>
        <p:sp>
          <p:nvSpPr>
            <p:cNvPr id="12332" name="Rectangle 64"/>
            <p:cNvSpPr>
              <a:spLocks noChangeArrowheads="1"/>
            </p:cNvSpPr>
            <p:nvPr/>
          </p:nvSpPr>
          <p:spPr bwMode="auto">
            <a:xfrm>
              <a:off x="301624" y="4710113"/>
              <a:ext cx="2293938" cy="928687"/>
            </a:xfrm>
            <a:prstGeom prst="rect">
              <a:avLst/>
            </a:prstGeom>
            <a:solidFill>
              <a:srgbClr val="FFFFFF"/>
            </a:solidFill>
            <a:ln w="28575" algn="ctr">
              <a:solidFill>
                <a:schemeClr val="accent1"/>
              </a:solidFill>
              <a:miter lim="800000"/>
              <a:headEnd/>
              <a:tailEnd/>
            </a:ln>
          </p:spPr>
          <p:txBody>
            <a:bodyPr anchor="ctr"/>
            <a:lstStyle/>
            <a:p>
              <a:endParaRPr lang="en-US"/>
            </a:p>
          </p:txBody>
        </p:sp>
        <p:sp>
          <p:nvSpPr>
            <p:cNvPr id="12333" name="Text Box 27"/>
            <p:cNvSpPr txBox="1">
              <a:spLocks noChangeArrowheads="1"/>
            </p:cNvSpPr>
            <p:nvPr/>
          </p:nvSpPr>
          <p:spPr bwMode="auto">
            <a:xfrm>
              <a:off x="1217612" y="4816475"/>
              <a:ext cx="1406525"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a:solidFill>
                    <a:schemeClr val="accent1"/>
                  </a:solidFill>
                  <a:latin typeface="MetaPlusBook-Roman" pitchFamily="34" charset="0"/>
                </a:rPr>
                <a:t>Policy</a:t>
              </a:r>
              <a:br>
                <a:rPr lang="en-US">
                  <a:solidFill>
                    <a:schemeClr val="accent1"/>
                  </a:solidFill>
                  <a:latin typeface="MetaPlusBook-Roman" pitchFamily="34" charset="0"/>
                </a:rPr>
              </a:br>
              <a:r>
                <a:rPr lang="en-US">
                  <a:solidFill>
                    <a:schemeClr val="accent1"/>
                  </a:solidFill>
                  <a:latin typeface="MetaPlusBook-Roman" pitchFamily="34" charset="0"/>
                </a:rPr>
                <a:t>Admin.</a:t>
              </a:r>
            </a:p>
          </p:txBody>
        </p:sp>
        <p:pic>
          <p:nvPicPr>
            <p:cNvPr id="12334" name="Picture 26" descr="MCj02336160000[1]"/>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22262" y="4706938"/>
              <a:ext cx="939800" cy="92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cxnSp>
        <p:nvCxnSpPr>
          <p:cNvPr id="12309" name="Straight Connector 65"/>
          <p:cNvCxnSpPr>
            <a:cxnSpLocks noChangeShapeType="1"/>
          </p:cNvCxnSpPr>
          <p:nvPr/>
        </p:nvCxnSpPr>
        <p:spPr bwMode="auto">
          <a:xfrm>
            <a:off x="2011363" y="3059113"/>
            <a:ext cx="1793875" cy="1587"/>
          </a:xfrm>
          <a:prstGeom prst="line">
            <a:avLst/>
          </a:prstGeom>
          <a:noFill/>
          <a:ln w="28575">
            <a:solidFill>
              <a:schemeClr val="accent1"/>
            </a:solidFill>
            <a:round/>
            <a:headEnd type="triangle" w="med" len="med"/>
            <a:tailEnd type="triangle" w="med" len="med"/>
          </a:ln>
          <a:extLst>
            <a:ext uri="{909E8E84-426E-40DD-AFC4-6F175D3DCCD1}">
              <a14:hiddenFill xmlns="" xmlns:a14="http://schemas.microsoft.com/office/drawing/2010/main">
                <a:noFill/>
              </a14:hiddenFill>
            </a:ext>
          </a:extLst>
        </p:spPr>
      </p:cxnSp>
      <p:grpSp>
        <p:nvGrpSpPr>
          <p:cNvPr id="12310" name="Group 75"/>
          <p:cNvGrpSpPr>
            <a:grpSpLocks/>
          </p:cNvGrpSpPr>
          <p:nvPr/>
        </p:nvGrpSpPr>
        <p:grpSpPr bwMode="auto">
          <a:xfrm>
            <a:off x="2168525" y="5556250"/>
            <a:ext cx="2322513" cy="941388"/>
            <a:chOff x="1401762" y="5513388"/>
            <a:chExt cx="2322513" cy="941387"/>
          </a:xfrm>
        </p:grpSpPr>
        <p:sp>
          <p:nvSpPr>
            <p:cNvPr id="12329" name="Rectangle 65"/>
            <p:cNvSpPr>
              <a:spLocks noChangeArrowheads="1"/>
            </p:cNvSpPr>
            <p:nvPr/>
          </p:nvSpPr>
          <p:spPr bwMode="auto">
            <a:xfrm>
              <a:off x="1401762" y="5526088"/>
              <a:ext cx="2293938" cy="928687"/>
            </a:xfrm>
            <a:prstGeom prst="rect">
              <a:avLst/>
            </a:prstGeom>
            <a:solidFill>
              <a:srgbClr val="FFFFFF"/>
            </a:solidFill>
            <a:ln w="28575" algn="ctr">
              <a:solidFill>
                <a:schemeClr val="accent1"/>
              </a:solidFill>
              <a:miter lim="800000"/>
              <a:headEnd/>
              <a:tailEnd/>
            </a:ln>
          </p:spPr>
          <p:txBody>
            <a:bodyPr anchor="ctr"/>
            <a:lstStyle/>
            <a:p>
              <a:endParaRPr lang="en-US"/>
            </a:p>
          </p:txBody>
        </p:sp>
        <p:sp>
          <p:nvSpPr>
            <p:cNvPr id="12330" name="Text Box 18"/>
            <p:cNvSpPr txBox="1">
              <a:spLocks noChangeArrowheads="1"/>
            </p:cNvSpPr>
            <p:nvPr/>
          </p:nvSpPr>
          <p:spPr bwMode="auto">
            <a:xfrm>
              <a:off x="2317750" y="5622925"/>
              <a:ext cx="1406525"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a:solidFill>
                    <a:schemeClr val="accent1"/>
                  </a:solidFill>
                  <a:latin typeface="MetaPlusBook-Roman" pitchFamily="34" charset="0"/>
                </a:rPr>
                <a:t>Address</a:t>
              </a:r>
              <a:br>
                <a:rPr lang="en-US">
                  <a:solidFill>
                    <a:schemeClr val="accent1"/>
                  </a:solidFill>
                  <a:latin typeface="MetaPlusBook-Roman" pitchFamily="34" charset="0"/>
                </a:rPr>
              </a:br>
              <a:r>
                <a:rPr lang="en-US">
                  <a:solidFill>
                    <a:schemeClr val="accent1"/>
                  </a:solidFill>
                  <a:latin typeface="MetaPlusBook-Roman" pitchFamily="34" charset="0"/>
                </a:rPr>
                <a:t>Book</a:t>
              </a:r>
            </a:p>
          </p:txBody>
        </p:sp>
        <p:pic>
          <p:nvPicPr>
            <p:cNvPr id="12331" name="Picture 17" descr="MCj02336160000[1]"/>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422400" y="5513388"/>
              <a:ext cx="939800" cy="92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2311" name="Group 78"/>
          <p:cNvGrpSpPr>
            <a:grpSpLocks/>
          </p:cNvGrpSpPr>
          <p:nvPr/>
        </p:nvGrpSpPr>
        <p:grpSpPr bwMode="auto">
          <a:xfrm>
            <a:off x="3435350" y="4776788"/>
            <a:ext cx="2293938" cy="936625"/>
            <a:chOff x="3416300" y="4619626"/>
            <a:chExt cx="2293938" cy="936625"/>
          </a:xfrm>
        </p:grpSpPr>
        <p:sp>
          <p:nvSpPr>
            <p:cNvPr id="12326" name="Rectangle 66"/>
            <p:cNvSpPr>
              <a:spLocks noChangeArrowheads="1"/>
            </p:cNvSpPr>
            <p:nvPr/>
          </p:nvSpPr>
          <p:spPr bwMode="auto">
            <a:xfrm>
              <a:off x="3416300" y="4627563"/>
              <a:ext cx="2293938" cy="928688"/>
            </a:xfrm>
            <a:prstGeom prst="rect">
              <a:avLst/>
            </a:prstGeom>
            <a:solidFill>
              <a:srgbClr val="FFFFFF"/>
            </a:solidFill>
            <a:ln w="28575" algn="ctr">
              <a:solidFill>
                <a:schemeClr val="accent1"/>
              </a:solidFill>
              <a:miter lim="800000"/>
              <a:headEnd/>
              <a:tailEnd/>
            </a:ln>
          </p:spPr>
          <p:txBody>
            <a:bodyPr anchor="ctr"/>
            <a:lstStyle/>
            <a:p>
              <a:endParaRPr lang="en-US"/>
            </a:p>
          </p:txBody>
        </p:sp>
        <p:sp>
          <p:nvSpPr>
            <p:cNvPr id="12327" name="Text Box 21"/>
            <p:cNvSpPr txBox="1">
              <a:spLocks noChangeArrowheads="1"/>
            </p:cNvSpPr>
            <p:nvPr/>
          </p:nvSpPr>
          <p:spPr bwMode="auto">
            <a:xfrm>
              <a:off x="4332288" y="4729163"/>
              <a:ext cx="1293812"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a:solidFill>
                    <a:schemeClr val="accent1"/>
                  </a:solidFill>
                  <a:latin typeface="MetaPlusBook-Roman" pitchFamily="34" charset="0"/>
                </a:rPr>
                <a:t>Authen-</a:t>
              </a:r>
              <a:br>
                <a:rPr lang="en-US">
                  <a:solidFill>
                    <a:schemeClr val="accent1"/>
                  </a:solidFill>
                  <a:latin typeface="MetaPlusBook-Roman" pitchFamily="34" charset="0"/>
                </a:rPr>
              </a:br>
              <a:r>
                <a:rPr lang="en-US">
                  <a:solidFill>
                    <a:schemeClr val="accent1"/>
                  </a:solidFill>
                  <a:latin typeface="MetaPlusBook-Roman" pitchFamily="34" charset="0"/>
                </a:rPr>
                <a:t>tication</a:t>
              </a:r>
            </a:p>
          </p:txBody>
        </p:sp>
        <p:pic>
          <p:nvPicPr>
            <p:cNvPr id="12328" name="Picture 20" descr="MCj02336160000[1]"/>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436938" y="4619626"/>
              <a:ext cx="939800" cy="92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2312" name="Group 76"/>
          <p:cNvGrpSpPr>
            <a:grpSpLocks/>
          </p:cNvGrpSpPr>
          <p:nvPr/>
        </p:nvGrpSpPr>
        <p:grpSpPr bwMode="auto">
          <a:xfrm>
            <a:off x="4673600" y="5565775"/>
            <a:ext cx="2322513" cy="931863"/>
            <a:chOff x="5316537" y="5486400"/>
            <a:chExt cx="2322513" cy="931863"/>
          </a:xfrm>
        </p:grpSpPr>
        <p:sp>
          <p:nvSpPr>
            <p:cNvPr id="12323" name="Rectangle 63"/>
            <p:cNvSpPr>
              <a:spLocks noChangeArrowheads="1"/>
            </p:cNvSpPr>
            <p:nvPr/>
          </p:nvSpPr>
          <p:spPr bwMode="auto">
            <a:xfrm>
              <a:off x="5316537" y="5486400"/>
              <a:ext cx="2293938" cy="928688"/>
            </a:xfrm>
            <a:prstGeom prst="rect">
              <a:avLst/>
            </a:prstGeom>
            <a:solidFill>
              <a:srgbClr val="FFFFFF"/>
            </a:solidFill>
            <a:ln w="28575" algn="ctr">
              <a:solidFill>
                <a:schemeClr val="accent1"/>
              </a:solidFill>
              <a:miter lim="800000"/>
              <a:headEnd/>
              <a:tailEnd/>
            </a:ln>
          </p:spPr>
          <p:txBody>
            <a:bodyPr anchor="ctr"/>
            <a:lstStyle/>
            <a:p>
              <a:endParaRPr lang="en-US"/>
            </a:p>
          </p:txBody>
        </p:sp>
        <p:sp>
          <p:nvSpPr>
            <p:cNvPr id="12324" name="Text Box 24"/>
            <p:cNvSpPr txBox="1">
              <a:spLocks noChangeArrowheads="1"/>
            </p:cNvSpPr>
            <p:nvPr/>
          </p:nvSpPr>
          <p:spPr bwMode="auto">
            <a:xfrm>
              <a:off x="6232525" y="5607050"/>
              <a:ext cx="1406525"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a:solidFill>
                    <a:schemeClr val="accent1"/>
                  </a:solidFill>
                  <a:latin typeface="MetaPlusBook-Roman" pitchFamily="34" charset="0"/>
                </a:rPr>
                <a:t>Check</a:t>
              </a:r>
              <a:br>
                <a:rPr lang="en-US">
                  <a:solidFill>
                    <a:schemeClr val="accent1"/>
                  </a:solidFill>
                  <a:latin typeface="MetaPlusBook-Roman" pitchFamily="34" charset="0"/>
                </a:rPr>
              </a:br>
              <a:r>
                <a:rPr lang="en-US">
                  <a:solidFill>
                    <a:schemeClr val="accent1"/>
                  </a:solidFill>
                  <a:latin typeface="MetaPlusBook-Roman" pitchFamily="34" charset="0"/>
                </a:rPr>
                <a:t>Printing</a:t>
              </a:r>
            </a:p>
          </p:txBody>
        </p:sp>
        <p:pic>
          <p:nvPicPr>
            <p:cNvPr id="12325" name="Picture 23" descr="MCj02336160000[1]"/>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337175" y="5497513"/>
              <a:ext cx="939800" cy="92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2313" name="Group 77"/>
          <p:cNvGrpSpPr>
            <a:grpSpLocks/>
          </p:cNvGrpSpPr>
          <p:nvPr/>
        </p:nvGrpSpPr>
        <p:grpSpPr bwMode="auto">
          <a:xfrm>
            <a:off x="5940425" y="4776788"/>
            <a:ext cx="2403475" cy="928687"/>
            <a:chOff x="6540502" y="4613273"/>
            <a:chExt cx="2403475" cy="928688"/>
          </a:xfrm>
        </p:grpSpPr>
        <p:sp>
          <p:nvSpPr>
            <p:cNvPr id="12320" name="Rectangle 94"/>
            <p:cNvSpPr>
              <a:spLocks noChangeArrowheads="1"/>
            </p:cNvSpPr>
            <p:nvPr/>
          </p:nvSpPr>
          <p:spPr bwMode="auto">
            <a:xfrm>
              <a:off x="6540502" y="4613273"/>
              <a:ext cx="2293938" cy="928688"/>
            </a:xfrm>
            <a:prstGeom prst="rect">
              <a:avLst/>
            </a:prstGeom>
            <a:solidFill>
              <a:srgbClr val="FFFFFF"/>
            </a:solidFill>
            <a:ln w="28575" algn="ctr">
              <a:solidFill>
                <a:schemeClr val="accent1"/>
              </a:solidFill>
              <a:miter lim="800000"/>
              <a:headEnd/>
              <a:tailEnd/>
            </a:ln>
          </p:spPr>
          <p:txBody>
            <a:bodyPr anchor="ctr"/>
            <a:lstStyle/>
            <a:p>
              <a:endParaRPr lang="en-US"/>
            </a:p>
          </p:txBody>
        </p:sp>
        <p:pic>
          <p:nvPicPr>
            <p:cNvPr id="12321" name="Picture 14" descr="MCj02336160000[1]"/>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51615" y="4618036"/>
              <a:ext cx="939800" cy="92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322" name="Text Box 15"/>
            <p:cNvSpPr txBox="1">
              <a:spLocks noChangeArrowheads="1"/>
            </p:cNvSpPr>
            <p:nvPr/>
          </p:nvSpPr>
          <p:spPr bwMode="auto">
            <a:xfrm>
              <a:off x="7418389" y="4743449"/>
              <a:ext cx="1525588" cy="560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a:solidFill>
                    <a:schemeClr val="accent1"/>
                  </a:solidFill>
                  <a:latin typeface="MetaPlusBook-Roman" pitchFamily="34" charset="0"/>
                </a:rPr>
                <a:t>Document</a:t>
              </a:r>
              <a:br>
                <a:rPr lang="en-US">
                  <a:solidFill>
                    <a:schemeClr val="accent1"/>
                  </a:solidFill>
                  <a:latin typeface="MetaPlusBook-Roman" pitchFamily="34" charset="0"/>
                </a:rPr>
              </a:br>
              <a:r>
                <a:rPr lang="en-US">
                  <a:solidFill>
                    <a:schemeClr val="accent1"/>
                  </a:solidFill>
                  <a:latin typeface="MetaPlusBook-Roman" pitchFamily="34" charset="0"/>
                </a:rPr>
                <a:t>Storage</a:t>
              </a:r>
            </a:p>
          </p:txBody>
        </p:sp>
      </p:grpSp>
      <p:cxnSp>
        <p:nvCxnSpPr>
          <p:cNvPr id="12314" name="Straight Connector 82"/>
          <p:cNvCxnSpPr>
            <a:cxnSpLocks noChangeShapeType="1"/>
          </p:cNvCxnSpPr>
          <p:nvPr/>
        </p:nvCxnSpPr>
        <p:spPr bwMode="auto">
          <a:xfrm rot="16200000" flipV="1">
            <a:off x="2865438" y="4564063"/>
            <a:ext cx="430212" cy="4762"/>
          </a:xfrm>
          <a:prstGeom prst="line">
            <a:avLst/>
          </a:prstGeom>
          <a:noFill/>
          <a:ln w="28575">
            <a:solidFill>
              <a:schemeClr val="accent1"/>
            </a:solidFill>
            <a:round/>
            <a:headEnd type="triangle" w="med" len="med"/>
            <a:tailEnd type="triangle" w="med" len="med"/>
          </a:ln>
          <a:extLst>
            <a:ext uri="{909E8E84-426E-40DD-AFC4-6F175D3DCCD1}">
              <a14:hiddenFill xmlns="" xmlns:a14="http://schemas.microsoft.com/office/drawing/2010/main">
                <a:noFill/>
              </a14:hiddenFill>
            </a:ext>
          </a:extLst>
        </p:spPr>
      </p:cxnSp>
      <p:cxnSp>
        <p:nvCxnSpPr>
          <p:cNvPr id="12315" name="Straight Connector 84"/>
          <p:cNvCxnSpPr>
            <a:cxnSpLocks noChangeShapeType="1"/>
            <a:stCxn id="12329" idx="0"/>
          </p:cNvCxnSpPr>
          <p:nvPr/>
        </p:nvCxnSpPr>
        <p:spPr bwMode="auto">
          <a:xfrm rot="5400000" flipH="1" flipV="1">
            <a:off x="2705100" y="4956175"/>
            <a:ext cx="1222375" cy="3175"/>
          </a:xfrm>
          <a:prstGeom prst="line">
            <a:avLst/>
          </a:prstGeom>
          <a:noFill/>
          <a:ln w="28575">
            <a:solidFill>
              <a:schemeClr val="accent1"/>
            </a:solidFill>
            <a:round/>
            <a:headEnd type="triangle" w="med" len="med"/>
            <a:tailEnd type="triangle" w="med" len="med"/>
          </a:ln>
          <a:extLst>
            <a:ext uri="{909E8E84-426E-40DD-AFC4-6F175D3DCCD1}">
              <a14:hiddenFill xmlns="" xmlns:a14="http://schemas.microsoft.com/office/drawing/2010/main">
                <a:noFill/>
              </a14:hiddenFill>
            </a:ext>
          </a:extLst>
        </p:spPr>
      </p:cxnSp>
      <p:cxnSp>
        <p:nvCxnSpPr>
          <p:cNvPr id="12316" name="Straight Connector 85"/>
          <p:cNvCxnSpPr>
            <a:cxnSpLocks noChangeShapeType="1"/>
          </p:cNvCxnSpPr>
          <p:nvPr/>
        </p:nvCxnSpPr>
        <p:spPr bwMode="auto">
          <a:xfrm rot="16200000" flipV="1">
            <a:off x="5943601" y="4564062"/>
            <a:ext cx="430212" cy="4763"/>
          </a:xfrm>
          <a:prstGeom prst="line">
            <a:avLst/>
          </a:prstGeom>
          <a:noFill/>
          <a:ln w="28575">
            <a:solidFill>
              <a:schemeClr val="accent1"/>
            </a:solidFill>
            <a:round/>
            <a:headEnd type="triangle" w="med" len="med"/>
            <a:tailEnd type="triangle" w="med" len="med"/>
          </a:ln>
          <a:extLst>
            <a:ext uri="{909E8E84-426E-40DD-AFC4-6F175D3DCCD1}">
              <a14:hiddenFill xmlns="" xmlns:a14="http://schemas.microsoft.com/office/drawing/2010/main">
                <a:noFill/>
              </a14:hiddenFill>
            </a:ext>
          </a:extLst>
        </p:spPr>
      </p:cxnSp>
      <p:cxnSp>
        <p:nvCxnSpPr>
          <p:cNvPr id="12317" name="Straight Connector 86"/>
          <p:cNvCxnSpPr>
            <a:cxnSpLocks noChangeShapeType="1"/>
          </p:cNvCxnSpPr>
          <p:nvPr/>
        </p:nvCxnSpPr>
        <p:spPr bwMode="auto">
          <a:xfrm rot="5400000" flipH="1" flipV="1">
            <a:off x="5232400" y="4964113"/>
            <a:ext cx="1222375" cy="3175"/>
          </a:xfrm>
          <a:prstGeom prst="line">
            <a:avLst/>
          </a:prstGeom>
          <a:noFill/>
          <a:ln w="28575">
            <a:solidFill>
              <a:schemeClr val="accent1"/>
            </a:solidFill>
            <a:round/>
            <a:headEnd type="triangle" w="med" len="med"/>
            <a:tailEnd type="triangle" w="med" len="med"/>
          </a:ln>
          <a:extLst>
            <a:ext uri="{909E8E84-426E-40DD-AFC4-6F175D3DCCD1}">
              <a14:hiddenFill xmlns="" xmlns:a14="http://schemas.microsoft.com/office/drawing/2010/main">
                <a:noFill/>
              </a14:hiddenFill>
            </a:ext>
          </a:extLst>
        </p:spPr>
      </p:cxnSp>
      <p:cxnSp>
        <p:nvCxnSpPr>
          <p:cNvPr id="12318" name="Straight Connector 87"/>
          <p:cNvCxnSpPr>
            <a:cxnSpLocks noChangeShapeType="1"/>
          </p:cNvCxnSpPr>
          <p:nvPr/>
        </p:nvCxnSpPr>
        <p:spPr bwMode="auto">
          <a:xfrm rot="16200000" flipV="1">
            <a:off x="4323557" y="4560093"/>
            <a:ext cx="431800" cy="4763"/>
          </a:xfrm>
          <a:prstGeom prst="line">
            <a:avLst/>
          </a:prstGeom>
          <a:noFill/>
          <a:ln w="28575">
            <a:solidFill>
              <a:schemeClr val="accent1"/>
            </a:solidFill>
            <a:round/>
            <a:headEnd type="triangle" w="med" len="med"/>
            <a:tailEnd type="triangle" w="med" len="med"/>
          </a:ln>
          <a:extLst>
            <a:ext uri="{909E8E84-426E-40DD-AFC4-6F175D3DCCD1}">
              <a14:hiddenFill xmlns="" xmlns:a14="http://schemas.microsoft.com/office/drawing/2010/main">
                <a:noFill/>
              </a14:hiddenFill>
            </a:ext>
          </a:extLst>
        </p:spPr>
      </p:cxnSp>
      <p:sp>
        <p:nvSpPr>
          <p:cNvPr id="89" name="Title 1"/>
          <p:cNvSpPr txBox="1">
            <a:spLocks/>
          </p:cNvSpPr>
          <p:nvPr/>
        </p:nvSpPr>
        <p:spPr>
          <a:xfrm>
            <a:off x="495300" y="120650"/>
            <a:ext cx="8318500" cy="742950"/>
          </a:xfrm>
          <a:prstGeom prst="rect">
            <a:avLst/>
          </a:prstGeom>
        </p:spPr>
        <p:txBody>
          <a:bodyPr/>
          <a:lstStyle/>
          <a:p>
            <a:pPr algn="l" eaLnBrk="0" hangingPunct="0">
              <a:lnSpc>
                <a:spcPct val="90000"/>
              </a:lnSpc>
              <a:spcBef>
                <a:spcPct val="0"/>
              </a:spcBef>
              <a:spcAft>
                <a:spcPct val="0"/>
              </a:spcAft>
              <a:buClrTx/>
              <a:defRPr/>
            </a:pPr>
            <a:r>
              <a:rPr lang="en-US" sz="3400" kern="0" dirty="0">
                <a:solidFill>
                  <a:srgbClr val="04628C"/>
                </a:solidFill>
                <a:latin typeface="Calibri" pitchFamily="34" charset="0"/>
                <a:ea typeface="Calibri" pitchFamily="34" charset="0"/>
                <a:cs typeface="Calibri" pitchFamily="34" charset="0"/>
              </a:rPr>
              <a:t>Gosu</a:t>
            </a:r>
          </a:p>
        </p:txBody>
      </p:sp>
    </p:spTree>
    <p:extLst>
      <p:ext uri="{BB962C8B-B14F-4D97-AF65-F5344CB8AC3E}">
        <p14:creationId xmlns="" xmlns:p14="http://schemas.microsoft.com/office/powerpoint/2010/main" val="335969200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product architecture</a:t>
            </a:r>
          </a:p>
          <a:p>
            <a:pPr>
              <a:lnSpc>
                <a:spcPct val="150000"/>
              </a:lnSpc>
              <a:buFont typeface="Arial" charset="0"/>
              <a:buChar char="•"/>
            </a:pPr>
            <a:r>
              <a:rPr lang="en-US" sz="2800" dirty="0" err="1" smtClean="0">
                <a:latin typeface="+mj-lt"/>
              </a:rPr>
              <a:t>Guidewire</a:t>
            </a:r>
            <a:r>
              <a:rPr lang="en-US" sz="2800" dirty="0" smtClean="0">
                <a:latin typeface="+mj-lt"/>
              </a:rPr>
              <a:t> configuration technology</a:t>
            </a:r>
          </a:p>
          <a:p>
            <a:pPr>
              <a:lnSpc>
                <a:spcPct val="150000"/>
              </a:lnSpc>
              <a:buFont typeface="Arial" charset="0"/>
              <a:buChar char="•"/>
            </a:pPr>
            <a:r>
              <a:rPr lang="en-US" sz="2800" dirty="0" smtClean="0">
                <a:solidFill>
                  <a:schemeClr val="tx1">
                    <a:lumMod val="75000"/>
                  </a:schemeClr>
                </a:solidFill>
                <a:latin typeface="+mj-lt"/>
              </a:rPr>
              <a:t>The </a:t>
            </a: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platform</a:t>
            </a:r>
          </a:p>
          <a:p>
            <a:pPr>
              <a:lnSpc>
                <a:spcPct val="150000"/>
              </a:lnSpc>
              <a:buFont typeface="Arial" charset="0"/>
              <a:buChar char="•"/>
            </a:pPr>
            <a:r>
              <a:rPr lang="en-US" sz="2800" dirty="0" err="1" smtClean="0">
                <a:solidFill>
                  <a:schemeClr val="tx1">
                    <a:lumMod val="75000"/>
                  </a:schemeClr>
                </a:solidFill>
                <a:latin typeface="+mj-lt"/>
              </a:rPr>
              <a:t>TrainingApp</a:t>
            </a:r>
            <a:endParaRPr lang="en-US" sz="2800" dirty="0" smtClean="0">
              <a:solidFill>
                <a:schemeClr val="tx1">
                  <a:lumMod val="75000"/>
                </a:schemeClr>
              </a:solidFill>
              <a:latin typeface="+mj-lt"/>
            </a:endParaRPr>
          </a:p>
          <a:p>
            <a:pPr>
              <a:lnSpc>
                <a:spcPct val="150000"/>
              </a:lnSpc>
              <a:buFont typeface="Arial" charset="0"/>
              <a:buChar char="•"/>
            </a:pPr>
            <a:r>
              <a:rPr lang="en-US" sz="2800" dirty="0" smtClean="0">
                <a:solidFill>
                  <a:schemeClr val="tx1">
                    <a:lumMod val="75000"/>
                  </a:schemeClr>
                </a:solidFill>
                <a:latin typeface="+mj-lt"/>
              </a:rPr>
              <a:t>Starting </a:t>
            </a: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applications</a:t>
            </a:r>
          </a:p>
          <a:p>
            <a:pPr>
              <a:lnSpc>
                <a:spcPct val="150000"/>
              </a:lnSpc>
              <a:buFont typeface="Arial" charset="0"/>
              <a:buChar char="•"/>
            </a:pP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Studio</a:t>
            </a:r>
          </a:p>
        </p:txBody>
      </p:sp>
    </p:spTree>
    <p:extLst>
      <p:ext uri="{BB962C8B-B14F-4D97-AF65-F5344CB8AC3E}">
        <p14:creationId xmlns="" xmlns:p14="http://schemas.microsoft.com/office/powerpoint/2010/main" val="334274509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Guidewire configuration technology</a:t>
            </a:r>
          </a:p>
        </p:txBody>
      </p:sp>
      <p:sp>
        <p:nvSpPr>
          <p:cNvPr id="14339" name="TextBox 41"/>
          <p:cNvSpPr txBox="1">
            <a:spLocks noChangeArrowheads="1"/>
          </p:cNvSpPr>
          <p:nvPr/>
        </p:nvSpPr>
        <p:spPr bwMode="auto">
          <a:xfrm>
            <a:off x="804863" y="993775"/>
            <a:ext cx="1931987" cy="538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chemeClr val="accent1"/>
                </a:solidFill>
                <a:latin typeface="Calibri" pitchFamily="34" charset="0"/>
                <a:ea typeface="Calibri" pitchFamily="34" charset="0"/>
                <a:cs typeface="Calibri" pitchFamily="34" charset="0"/>
              </a:rPr>
              <a:t>database</a:t>
            </a:r>
          </a:p>
        </p:txBody>
      </p:sp>
      <p:sp>
        <p:nvSpPr>
          <p:cNvPr id="14340" name="TextBox 42"/>
          <p:cNvSpPr txBox="1">
            <a:spLocks noChangeArrowheads="1"/>
          </p:cNvSpPr>
          <p:nvPr/>
        </p:nvSpPr>
        <p:spPr bwMode="auto">
          <a:xfrm>
            <a:off x="3159125" y="993775"/>
            <a:ext cx="2646363" cy="557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rgbClr val="7030A0"/>
                </a:solidFill>
                <a:latin typeface="Calibri" pitchFamily="34" charset="0"/>
                <a:ea typeface="Calibri" pitchFamily="34" charset="0"/>
                <a:cs typeface="Calibri" pitchFamily="34" charset="0"/>
              </a:rPr>
              <a:t>application server</a:t>
            </a:r>
          </a:p>
        </p:txBody>
      </p:sp>
      <p:grpSp>
        <p:nvGrpSpPr>
          <p:cNvPr id="14341" name="Group 35"/>
          <p:cNvGrpSpPr>
            <a:grpSpLocks/>
          </p:cNvGrpSpPr>
          <p:nvPr/>
        </p:nvGrpSpPr>
        <p:grpSpPr bwMode="auto">
          <a:xfrm>
            <a:off x="3024188" y="923925"/>
            <a:ext cx="2800350" cy="3697288"/>
            <a:chOff x="3024188" y="923925"/>
            <a:chExt cx="2800350" cy="5543550"/>
          </a:xfrm>
        </p:grpSpPr>
        <p:cxnSp>
          <p:nvCxnSpPr>
            <p:cNvPr id="33810" name="Straight Connector 40"/>
            <p:cNvCxnSpPr>
              <a:cxnSpLocks noChangeShapeType="1"/>
            </p:cNvCxnSpPr>
            <p:nvPr/>
          </p:nvCxnSpPr>
          <p:spPr bwMode="auto">
            <a:xfrm rot="5400000">
              <a:off x="253207" y="3694906"/>
              <a:ext cx="5543550" cy="1587"/>
            </a:xfrm>
            <a:prstGeom prst="line">
              <a:avLst/>
            </a:prstGeom>
            <a:noFill/>
            <a:ln w="12700" algn="ctr">
              <a:solidFill>
                <a:schemeClr val="tx1">
                  <a:lumMod val="50000"/>
                </a:schemeClr>
              </a:solidFill>
              <a:prstDash val="dash"/>
              <a:round/>
              <a:headEnd/>
              <a:tailEnd/>
            </a:ln>
          </p:spPr>
        </p:cxnSp>
        <p:cxnSp>
          <p:nvCxnSpPr>
            <p:cNvPr id="47" name="Straight Connector 40"/>
            <p:cNvCxnSpPr>
              <a:cxnSpLocks noChangeShapeType="1"/>
            </p:cNvCxnSpPr>
            <p:nvPr/>
          </p:nvCxnSpPr>
          <p:spPr bwMode="auto">
            <a:xfrm rot="5400000">
              <a:off x="3051969" y="3694906"/>
              <a:ext cx="5543550" cy="1588"/>
            </a:xfrm>
            <a:prstGeom prst="line">
              <a:avLst/>
            </a:prstGeom>
            <a:noFill/>
            <a:ln w="12700" algn="ctr">
              <a:solidFill>
                <a:schemeClr val="tx1">
                  <a:lumMod val="50000"/>
                </a:schemeClr>
              </a:solidFill>
              <a:prstDash val="dash"/>
              <a:round/>
              <a:headEnd/>
              <a:tailEnd/>
            </a:ln>
          </p:spPr>
        </p:cxnSp>
      </p:grpSp>
      <p:sp>
        <p:nvSpPr>
          <p:cNvPr id="14342" name="TextBox 42"/>
          <p:cNvSpPr txBox="1">
            <a:spLocks noChangeArrowheads="1"/>
          </p:cNvSpPr>
          <p:nvPr/>
        </p:nvSpPr>
        <p:spPr bwMode="auto">
          <a:xfrm>
            <a:off x="6418263" y="993775"/>
            <a:ext cx="2185987" cy="585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rgbClr val="008000"/>
                </a:solidFill>
                <a:latin typeface="Calibri" pitchFamily="34" charset="0"/>
                <a:ea typeface="Calibri" pitchFamily="34" charset="0"/>
                <a:cs typeface="Calibri" pitchFamily="34" charset="0"/>
              </a:rPr>
              <a:t>user interface</a:t>
            </a:r>
          </a:p>
        </p:txBody>
      </p:sp>
      <p:sp>
        <p:nvSpPr>
          <p:cNvPr id="14344" name="AutoShape 7"/>
          <p:cNvSpPr>
            <a:spLocks noChangeArrowheads="1"/>
          </p:cNvSpPr>
          <p:nvPr/>
        </p:nvSpPr>
        <p:spPr bwMode="auto">
          <a:xfrm>
            <a:off x="1265238" y="1871663"/>
            <a:ext cx="1085850" cy="893762"/>
          </a:xfrm>
          <a:prstGeom prst="can">
            <a:avLst>
              <a:gd name="adj" fmla="val 25000"/>
            </a:avLst>
          </a:prstGeom>
          <a:solidFill>
            <a:schemeClr val="bg2"/>
          </a:solidFill>
          <a:ln w="28575">
            <a:solidFill>
              <a:schemeClr val="bg1"/>
            </a:solidFill>
            <a:round/>
            <a:headEnd/>
            <a:tailEnd/>
          </a:ln>
        </p:spPr>
        <p:txBody>
          <a:bodyPr wrap="none" anchor="ctr"/>
          <a:lstStyle/>
          <a:p>
            <a:endParaRPr lang="en-US"/>
          </a:p>
        </p:txBody>
      </p:sp>
      <p:grpSp>
        <p:nvGrpSpPr>
          <p:cNvPr id="14345" name="Group 50"/>
          <p:cNvGrpSpPr>
            <a:grpSpLocks/>
          </p:cNvGrpSpPr>
          <p:nvPr/>
        </p:nvGrpSpPr>
        <p:grpSpPr bwMode="auto">
          <a:xfrm>
            <a:off x="4089400" y="1973263"/>
            <a:ext cx="785813" cy="838200"/>
            <a:chOff x="3403" y="1656"/>
            <a:chExt cx="2203" cy="2351"/>
          </a:xfrm>
        </p:grpSpPr>
        <p:grpSp>
          <p:nvGrpSpPr>
            <p:cNvPr id="14349" name="Group 51"/>
            <p:cNvGrpSpPr>
              <a:grpSpLocks/>
            </p:cNvGrpSpPr>
            <p:nvPr/>
          </p:nvGrpSpPr>
          <p:grpSpPr bwMode="auto">
            <a:xfrm>
              <a:off x="3708" y="1656"/>
              <a:ext cx="1898" cy="2351"/>
              <a:chOff x="1936" y="1732"/>
              <a:chExt cx="1466" cy="1816"/>
            </a:xfrm>
          </p:grpSpPr>
          <p:sp>
            <p:nvSpPr>
              <p:cNvPr id="14351" name="Freeform 52"/>
              <p:cNvSpPr>
                <a:spLocks/>
              </p:cNvSpPr>
              <p:nvPr/>
            </p:nvSpPr>
            <p:spPr bwMode="auto">
              <a:xfrm>
                <a:off x="1942" y="1732"/>
                <a:ext cx="1451" cy="1816"/>
              </a:xfrm>
              <a:custGeom>
                <a:avLst/>
                <a:gdLst>
                  <a:gd name="T0" fmla="*/ 0 w 1887"/>
                  <a:gd name="T1" fmla="*/ 3 h 2365"/>
                  <a:gd name="T2" fmla="*/ 0 w 1887"/>
                  <a:gd name="T3" fmla="*/ 0 h 2365"/>
                  <a:gd name="T4" fmla="*/ 2 w 1887"/>
                  <a:gd name="T5" fmla="*/ 0 h 2365"/>
                  <a:gd name="T6" fmla="*/ 3 w 1887"/>
                  <a:gd name="T7" fmla="*/ 2 h 2365"/>
                  <a:gd name="T8" fmla="*/ 3 w 1887"/>
                  <a:gd name="T9" fmla="*/ 3 h 2365"/>
                  <a:gd name="T10" fmla="*/ 0 w 1887"/>
                  <a:gd name="T11" fmla="*/ 3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lstStyle/>
              <a:p>
                <a:endParaRPr lang="en-US"/>
              </a:p>
            </p:txBody>
          </p:sp>
          <p:sp>
            <p:nvSpPr>
              <p:cNvPr id="14352" name="Line 53"/>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 xmlns:a14="http://schemas.microsoft.com/office/drawing/2010/main">
                    <a:noFill/>
                  </a14:hiddenFill>
                </a:ext>
              </a:extLst>
            </p:spPr>
            <p:txBody>
              <a:bodyPr wrap="none" lIns="0" tIns="0" rIns="0" bIns="0" anchor="ctr"/>
              <a:lstStyle/>
              <a:p>
                <a:endParaRPr lang="en-US"/>
              </a:p>
            </p:txBody>
          </p:sp>
          <p:sp>
            <p:nvSpPr>
              <p:cNvPr id="14353" name="Line 54"/>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 xmlns:a14="http://schemas.microsoft.com/office/drawing/2010/main">
                    <a:noFill/>
                  </a14:hiddenFill>
                </a:ext>
              </a:extLst>
            </p:spPr>
            <p:txBody>
              <a:bodyPr lIns="0" tIns="0" rIns="0" bIns="0" anchor="ctr"/>
              <a:lstStyle/>
              <a:p>
                <a:endParaRPr lang="en-US"/>
              </a:p>
            </p:txBody>
          </p:sp>
          <p:sp>
            <p:nvSpPr>
              <p:cNvPr id="14354" name="Freeform 55"/>
              <p:cNvSpPr>
                <a:spLocks/>
              </p:cNvSpPr>
              <p:nvPr/>
            </p:nvSpPr>
            <p:spPr bwMode="auto">
              <a:xfrm>
                <a:off x="2971" y="1732"/>
                <a:ext cx="425" cy="425"/>
              </a:xfrm>
              <a:custGeom>
                <a:avLst/>
                <a:gdLst>
                  <a:gd name="T0" fmla="*/ 0 w 553"/>
                  <a:gd name="T1" fmla="*/ 0 h 554"/>
                  <a:gd name="T2" fmla="*/ 0 w 553"/>
                  <a:gd name="T3" fmla="*/ 2 h 554"/>
                  <a:gd name="T4" fmla="*/ 2 w 553"/>
                  <a:gd name="T5" fmla="*/ 2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lstStyle/>
              <a:p>
                <a:endParaRPr lang="en-US"/>
              </a:p>
            </p:txBody>
          </p:sp>
          <p:grpSp>
            <p:nvGrpSpPr>
              <p:cNvPr id="14355" name="Group 56"/>
              <p:cNvGrpSpPr>
                <a:grpSpLocks/>
              </p:cNvGrpSpPr>
              <p:nvPr/>
            </p:nvGrpSpPr>
            <p:grpSpPr bwMode="auto">
              <a:xfrm>
                <a:off x="2176" y="2569"/>
                <a:ext cx="855" cy="600"/>
                <a:chOff x="443" y="1548"/>
                <a:chExt cx="855" cy="600"/>
              </a:xfrm>
            </p:grpSpPr>
            <p:sp>
              <p:nvSpPr>
                <p:cNvPr id="14356" name="Rectangle 57"/>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nchor="ctr"/>
                <a:lstStyle/>
                <a:p>
                  <a:endParaRPr lang="en-US"/>
                </a:p>
              </p:txBody>
            </p:sp>
            <p:sp>
              <p:nvSpPr>
                <p:cNvPr id="14357" name="Rectangle 58"/>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wrap="none" lIns="0" tIns="0" rIns="0" bIns="0" anchor="ctr"/>
                <a:lstStyle/>
                <a:p>
                  <a:endParaRPr lang="en-US"/>
                </a:p>
              </p:txBody>
            </p:sp>
            <p:sp>
              <p:nvSpPr>
                <p:cNvPr id="14358" name="Rectangle 59"/>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nchor="ctr"/>
                <a:lstStyle/>
                <a:p>
                  <a:endParaRPr lang="en-US"/>
                </a:p>
              </p:txBody>
            </p:sp>
          </p:grpSp>
        </p:grpSp>
        <p:sp>
          <p:nvSpPr>
            <p:cNvPr id="14350" name="Freeform 60"/>
            <p:cNvSpPr>
              <a:spLocks/>
            </p:cNvSpPr>
            <p:nvPr/>
          </p:nvSpPr>
          <p:spPr bwMode="auto">
            <a:xfrm>
              <a:off x="3403" y="1891"/>
              <a:ext cx="1250" cy="1250"/>
            </a:xfrm>
            <a:custGeom>
              <a:avLst/>
              <a:gdLst>
                <a:gd name="T0" fmla="*/ 1084 w 1250"/>
                <a:gd name="T1" fmla="*/ 303 h 1250"/>
                <a:gd name="T2" fmla="*/ 1084 w 1250"/>
                <a:gd name="T3" fmla="*/ 0 h 1250"/>
                <a:gd name="T4" fmla="*/ 326 w 1250"/>
                <a:gd name="T5" fmla="*/ 0 h 1250"/>
                <a:gd name="T6" fmla="*/ 0 w 1250"/>
                <a:gd name="T7" fmla="*/ 439 h 1250"/>
                <a:gd name="T8" fmla="*/ 0 w 1250"/>
                <a:gd name="T9" fmla="*/ 886 h 1250"/>
                <a:gd name="T10" fmla="*/ 220 w 1250"/>
                <a:gd name="T11" fmla="*/ 1076 h 1250"/>
                <a:gd name="T12" fmla="*/ 462 w 1250"/>
                <a:gd name="T13" fmla="*/ 1250 h 1250"/>
                <a:gd name="T14" fmla="*/ 932 w 1250"/>
                <a:gd name="T15" fmla="*/ 1250 h 1250"/>
                <a:gd name="T16" fmla="*/ 1099 w 1250"/>
                <a:gd name="T17" fmla="*/ 1091 h 1250"/>
                <a:gd name="T18" fmla="*/ 1099 w 1250"/>
                <a:gd name="T19" fmla="*/ 773 h 1250"/>
                <a:gd name="T20" fmla="*/ 1250 w 1250"/>
                <a:gd name="T21" fmla="*/ 773 h 1250"/>
                <a:gd name="T22" fmla="*/ 1250 w 1250"/>
                <a:gd name="T23" fmla="*/ 613 h 1250"/>
                <a:gd name="T24" fmla="*/ 788 w 1250"/>
                <a:gd name="T25" fmla="*/ 613 h 1250"/>
                <a:gd name="T26" fmla="*/ 788 w 1250"/>
                <a:gd name="T27" fmla="*/ 780 h 1250"/>
                <a:gd name="T28" fmla="*/ 947 w 1250"/>
                <a:gd name="T29" fmla="*/ 780 h 1250"/>
                <a:gd name="T30" fmla="*/ 947 w 1250"/>
                <a:gd name="T31" fmla="*/ 1083 h 1250"/>
                <a:gd name="T32" fmla="*/ 455 w 1250"/>
                <a:gd name="T33" fmla="*/ 1083 h 1250"/>
                <a:gd name="T34" fmla="*/ 280 w 1250"/>
                <a:gd name="T35" fmla="*/ 924 h 1250"/>
                <a:gd name="T36" fmla="*/ 273 w 1250"/>
                <a:gd name="T37" fmla="*/ 447 h 1250"/>
                <a:gd name="T38" fmla="*/ 477 w 1250"/>
                <a:gd name="T39" fmla="*/ 151 h 1250"/>
                <a:gd name="T40" fmla="*/ 932 w 1250"/>
                <a:gd name="T41" fmla="*/ 151 h 1250"/>
                <a:gd name="T42" fmla="*/ 932 w 1250"/>
                <a:gd name="T43" fmla="*/ 303 h 1250"/>
                <a:gd name="T44" fmla="*/ 1084 w 1250"/>
                <a:gd name="T45" fmla="*/ 303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solidFill>
              <a:srgbClr val="257942"/>
            </a:solidFill>
            <a:ln w="28575">
              <a:solidFill>
                <a:srgbClr val="257942"/>
              </a:solidFill>
              <a:round/>
              <a:headEnd/>
              <a:tailEnd/>
            </a:ln>
          </p:spPr>
          <p:txBody>
            <a:bodyPr wrap="none" lIns="0" tIns="0" rIns="0" bIns="0" anchor="ctr"/>
            <a:lstStyle/>
            <a:p>
              <a:endParaRPr lang="en-US"/>
            </a:p>
          </p:txBody>
        </p:sp>
      </p:grpSp>
      <p:sp>
        <p:nvSpPr>
          <p:cNvPr id="14346" name="Rectangle 27"/>
          <p:cNvSpPr>
            <a:spLocks noChangeArrowheads="1"/>
          </p:cNvSpPr>
          <p:nvPr/>
        </p:nvSpPr>
        <p:spPr bwMode="auto">
          <a:xfrm>
            <a:off x="327025" y="4838700"/>
            <a:ext cx="8636000" cy="1595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Guidewire has four core areas of configuration technology</a:t>
            </a:r>
          </a:p>
          <a:p>
            <a:pPr marL="742950" lvl="1" indent="-285750" algn="l" eaLnBrk="0" hangingPunct="0">
              <a:spcBef>
                <a:spcPct val="40000"/>
              </a:spcBef>
              <a:spcAft>
                <a:spcPct val="0"/>
              </a:spcAft>
              <a:buClr>
                <a:srgbClr val="0146AD"/>
              </a:buClr>
              <a:buFont typeface="Wingdings 3" pitchFamily="18" charset="2"/>
              <a:buChar char="}"/>
            </a:pPr>
            <a:r>
              <a:rPr lang="en-US" sz="2200" b="0">
                <a:solidFill>
                  <a:schemeClr val="bg1"/>
                </a:solidFill>
              </a:rPr>
              <a:t>There is one area of technology for each tier of the architecture</a:t>
            </a:r>
          </a:p>
          <a:p>
            <a:pPr marL="742950" lvl="1" indent="-285750" algn="l" eaLnBrk="0" hangingPunct="0">
              <a:spcBef>
                <a:spcPct val="40000"/>
              </a:spcBef>
              <a:spcAft>
                <a:spcPct val="0"/>
              </a:spcAft>
              <a:buClr>
                <a:srgbClr val="0146AD"/>
              </a:buClr>
              <a:buFont typeface="Wingdings 3" pitchFamily="18" charset="2"/>
              <a:buChar char="}"/>
            </a:pPr>
            <a:r>
              <a:rPr lang="en-US" sz="2200" b="0">
                <a:solidFill>
                  <a:schemeClr val="bg1"/>
                </a:solidFill>
              </a:rPr>
              <a:t>There is a fourth area of technology for the development of integration points to external systems</a:t>
            </a:r>
          </a:p>
        </p:txBody>
      </p:sp>
      <p:pic>
        <p:nvPicPr>
          <p:cNvPr id="14347" name="Picture 26" descr="MCj02336160000[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013200" y="3695700"/>
            <a:ext cx="939800" cy="92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348" name="TextBox 42"/>
          <p:cNvSpPr txBox="1">
            <a:spLocks noChangeArrowheads="1"/>
          </p:cNvSpPr>
          <p:nvPr/>
        </p:nvSpPr>
        <p:spPr bwMode="auto">
          <a:xfrm>
            <a:off x="3159125" y="3271838"/>
            <a:ext cx="2646363" cy="557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rgbClr val="FF6600"/>
                </a:solidFill>
                <a:latin typeface="Calibri" pitchFamily="34" charset="0"/>
                <a:ea typeface="Calibri" pitchFamily="34" charset="0"/>
                <a:cs typeface="Calibri" pitchFamily="34" charset="0"/>
              </a:rPr>
              <a:t>integration</a:t>
            </a:r>
          </a:p>
        </p:txBody>
      </p:sp>
      <p:pic>
        <p:nvPicPr>
          <p:cNvPr id="27"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705600" y="1752600"/>
            <a:ext cx="1247775" cy="1257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8" name="Picture 3"/>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705600" y="3473450"/>
            <a:ext cx="1133475" cy="1104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9086885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Data tier is configured via data model entities</a:t>
            </a:r>
          </a:p>
        </p:txBody>
      </p:sp>
      <p:sp>
        <p:nvSpPr>
          <p:cNvPr id="15363" name="Rectangle 12"/>
          <p:cNvSpPr>
            <a:spLocks noChangeArrowheads="1"/>
          </p:cNvSpPr>
          <p:nvPr/>
        </p:nvSpPr>
        <p:spPr bwMode="auto">
          <a:xfrm>
            <a:off x="736600" y="2516188"/>
            <a:ext cx="2068513" cy="1423987"/>
          </a:xfrm>
          <a:prstGeom prst="rect">
            <a:avLst/>
          </a:prstGeom>
          <a:solidFill>
            <a:srgbClr val="FFFFCC"/>
          </a:solidFill>
          <a:ln w="12700">
            <a:solidFill>
              <a:schemeClr val="bg1"/>
            </a:solidFill>
            <a:miter lim="800000"/>
            <a:headEnd/>
            <a:tailEnd/>
          </a:ln>
        </p:spPr>
        <p:txBody>
          <a:bodyPr wrap="none"/>
          <a:lstStyle/>
          <a:p>
            <a:pPr algn="l">
              <a:spcBef>
                <a:spcPct val="0"/>
              </a:spcBef>
              <a:spcAft>
                <a:spcPct val="0"/>
              </a:spcAft>
              <a:buClrTx/>
            </a:pPr>
            <a:r>
              <a:rPr lang="en-US" sz="1800" b="0">
                <a:solidFill>
                  <a:schemeClr val="bg1"/>
                </a:solidFill>
              </a:rPr>
              <a:t>Name</a:t>
            </a:r>
          </a:p>
          <a:p>
            <a:pPr algn="l">
              <a:spcBef>
                <a:spcPct val="0"/>
              </a:spcBef>
              <a:spcAft>
                <a:spcPct val="0"/>
              </a:spcAft>
              <a:buClrTx/>
            </a:pPr>
            <a:r>
              <a:rPr lang="en-US" sz="1800" b="0">
                <a:solidFill>
                  <a:schemeClr val="bg1"/>
                </a:solidFill>
              </a:rPr>
              <a:t>PublicID</a:t>
            </a:r>
            <a:br>
              <a:rPr lang="en-US" sz="1800" b="0">
                <a:solidFill>
                  <a:schemeClr val="bg1"/>
                </a:solidFill>
              </a:rPr>
            </a:br>
            <a:r>
              <a:rPr lang="en-US" sz="1800" b="0">
                <a:solidFill>
                  <a:schemeClr val="bg1"/>
                </a:solidFill>
              </a:rPr>
              <a:t>CreateTime</a:t>
            </a:r>
          </a:p>
          <a:p>
            <a:pPr algn="l">
              <a:spcBef>
                <a:spcPct val="0"/>
              </a:spcBef>
              <a:spcAft>
                <a:spcPct val="0"/>
              </a:spcAft>
              <a:buClrTx/>
            </a:pPr>
            <a:r>
              <a:rPr lang="en-US" sz="1800" b="0">
                <a:solidFill>
                  <a:schemeClr val="bg1"/>
                </a:solidFill>
              </a:rPr>
              <a:t>…</a:t>
            </a:r>
          </a:p>
          <a:p>
            <a:pPr algn="l">
              <a:spcBef>
                <a:spcPct val="0"/>
              </a:spcBef>
              <a:spcAft>
                <a:spcPct val="0"/>
              </a:spcAft>
              <a:buClrTx/>
            </a:pPr>
            <a:endParaRPr lang="en-US" b="0">
              <a:solidFill>
                <a:schemeClr val="bg1"/>
              </a:solidFill>
            </a:endParaRPr>
          </a:p>
        </p:txBody>
      </p:sp>
      <p:sp>
        <p:nvSpPr>
          <p:cNvPr id="15364" name="Rectangle 13"/>
          <p:cNvSpPr>
            <a:spLocks noChangeArrowheads="1"/>
          </p:cNvSpPr>
          <p:nvPr/>
        </p:nvSpPr>
        <p:spPr bwMode="auto">
          <a:xfrm>
            <a:off x="736600" y="2093913"/>
            <a:ext cx="2070100" cy="427037"/>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a:solidFill>
                  <a:schemeClr val="bg1"/>
                </a:solidFill>
              </a:rPr>
              <a:t>ABContact</a:t>
            </a:r>
          </a:p>
        </p:txBody>
      </p:sp>
      <p:grpSp>
        <p:nvGrpSpPr>
          <p:cNvPr id="15365" name="Group 8"/>
          <p:cNvGrpSpPr>
            <a:grpSpLocks/>
          </p:cNvGrpSpPr>
          <p:nvPr/>
        </p:nvGrpSpPr>
        <p:grpSpPr bwMode="auto">
          <a:xfrm>
            <a:off x="981075" y="5226050"/>
            <a:ext cx="1579563" cy="1120775"/>
            <a:chOff x="1039" y="2442"/>
            <a:chExt cx="1209" cy="1042"/>
          </a:xfrm>
        </p:grpSpPr>
        <p:grpSp>
          <p:nvGrpSpPr>
            <p:cNvPr id="15389" name="Group 9"/>
            <p:cNvGrpSpPr>
              <a:grpSpLocks/>
            </p:cNvGrpSpPr>
            <p:nvPr/>
          </p:nvGrpSpPr>
          <p:grpSpPr bwMode="auto">
            <a:xfrm>
              <a:off x="1039" y="2784"/>
              <a:ext cx="1209" cy="700"/>
              <a:chOff x="1095" y="2933"/>
              <a:chExt cx="1209" cy="700"/>
            </a:xfrm>
          </p:grpSpPr>
          <p:sp>
            <p:nvSpPr>
              <p:cNvPr id="15397"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15398"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15399"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15400"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15401"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sp>
            <p:nvSpPr>
              <p:cNvPr id="15402"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grpSp>
        <p:grpSp>
          <p:nvGrpSpPr>
            <p:cNvPr id="15390" name="Group 16"/>
            <p:cNvGrpSpPr>
              <a:grpSpLocks/>
            </p:cNvGrpSpPr>
            <p:nvPr/>
          </p:nvGrpSpPr>
          <p:grpSpPr bwMode="auto">
            <a:xfrm>
              <a:off x="1039" y="2442"/>
              <a:ext cx="1209" cy="700"/>
              <a:chOff x="1095" y="2933"/>
              <a:chExt cx="1209" cy="700"/>
            </a:xfrm>
          </p:grpSpPr>
          <p:sp>
            <p:nvSpPr>
              <p:cNvPr id="15391"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15392"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a:solidFill>
                      <a:schemeClr val="bg1"/>
                    </a:solidFill>
                  </a:rPr>
                  <a:t>ab_abcontact</a:t>
                </a:r>
              </a:p>
            </p:txBody>
          </p:sp>
          <p:sp>
            <p:nvSpPr>
              <p:cNvPr id="15393"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15394"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15395"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sp>
            <p:nvSpPr>
              <p:cNvPr id="15396"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grpSp>
      </p:grpSp>
      <p:sp>
        <p:nvSpPr>
          <p:cNvPr id="33" name="Rectangle 32"/>
          <p:cNvSpPr/>
          <p:nvPr/>
        </p:nvSpPr>
        <p:spPr bwMode="auto">
          <a:xfrm>
            <a:off x="984250" y="5726113"/>
            <a:ext cx="1574800" cy="127000"/>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
        <p:nvSpPr>
          <p:cNvPr id="15367" name="TextBox 33"/>
          <p:cNvSpPr txBox="1">
            <a:spLocks noChangeArrowheads="1"/>
          </p:cNvSpPr>
          <p:nvPr/>
        </p:nvSpPr>
        <p:spPr bwMode="auto">
          <a:xfrm>
            <a:off x="166688" y="5265738"/>
            <a:ext cx="858837" cy="1166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accent1"/>
                </a:solidFill>
                <a:latin typeface="Calibri" pitchFamily="34" charset="0"/>
                <a:ea typeface="Calibri" pitchFamily="34" charset="0"/>
                <a:cs typeface="Calibri" pitchFamily="34" charset="0"/>
              </a:rPr>
              <a:t>row in</a:t>
            </a:r>
            <a:br>
              <a:rPr lang="en-US">
                <a:solidFill>
                  <a:schemeClr val="accent1"/>
                </a:solidFill>
                <a:latin typeface="Calibri" pitchFamily="34" charset="0"/>
                <a:ea typeface="Calibri" pitchFamily="34" charset="0"/>
                <a:cs typeface="Calibri" pitchFamily="34" charset="0"/>
              </a:rPr>
            </a:br>
            <a:r>
              <a:rPr lang="en-US">
                <a:solidFill>
                  <a:schemeClr val="accent1"/>
                </a:solidFill>
                <a:latin typeface="Calibri" pitchFamily="34" charset="0"/>
                <a:ea typeface="Calibri" pitchFamily="34" charset="0"/>
                <a:cs typeface="Calibri" pitchFamily="34" charset="0"/>
              </a:rPr>
              <a:t>db</a:t>
            </a:r>
            <a:br>
              <a:rPr lang="en-US">
                <a:solidFill>
                  <a:schemeClr val="accent1"/>
                </a:solidFill>
                <a:latin typeface="Calibri" pitchFamily="34" charset="0"/>
                <a:ea typeface="Calibri" pitchFamily="34" charset="0"/>
                <a:cs typeface="Calibri" pitchFamily="34" charset="0"/>
              </a:rPr>
            </a:br>
            <a:r>
              <a:rPr lang="en-US">
                <a:solidFill>
                  <a:schemeClr val="accent1"/>
                </a:solidFill>
                <a:latin typeface="Calibri" pitchFamily="34" charset="0"/>
                <a:ea typeface="Calibri" pitchFamily="34" charset="0"/>
                <a:cs typeface="Calibri" pitchFamily="34" charset="0"/>
              </a:rPr>
              <a:t>table</a:t>
            </a:r>
          </a:p>
        </p:txBody>
      </p:sp>
      <p:sp>
        <p:nvSpPr>
          <p:cNvPr id="15368" name="TextBox 35"/>
          <p:cNvSpPr txBox="1">
            <a:spLocks noChangeArrowheads="1"/>
          </p:cNvSpPr>
          <p:nvPr/>
        </p:nvSpPr>
        <p:spPr bwMode="auto">
          <a:xfrm>
            <a:off x="706438" y="1725613"/>
            <a:ext cx="21907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latin typeface="Calibri" pitchFamily="34" charset="0"/>
                <a:ea typeface="Calibri" pitchFamily="34" charset="0"/>
                <a:cs typeface="Calibri" pitchFamily="34" charset="0"/>
              </a:rPr>
              <a:t>data model entity</a:t>
            </a:r>
          </a:p>
        </p:txBody>
      </p:sp>
      <p:sp>
        <p:nvSpPr>
          <p:cNvPr id="15369" name="Down Arrow 37"/>
          <p:cNvSpPr>
            <a:spLocks noChangeArrowheads="1"/>
          </p:cNvSpPr>
          <p:nvPr/>
        </p:nvSpPr>
        <p:spPr bwMode="auto">
          <a:xfrm>
            <a:off x="1457325" y="3948113"/>
            <a:ext cx="628650" cy="1260475"/>
          </a:xfrm>
          <a:prstGeom prst="downArrow">
            <a:avLst>
              <a:gd name="adj1" fmla="val 50000"/>
              <a:gd name="adj2" fmla="val 49978"/>
            </a:avLst>
          </a:prstGeom>
          <a:solidFill>
            <a:schemeClr val="accent1"/>
          </a:solidFill>
          <a:ln>
            <a:noFill/>
          </a:ln>
          <a:extLst>
            <a:ext uri="{91240B29-F687-4F45-9708-019B960494DF}">
              <a14:hiddenLine xmlns="" xmlns:a14="http://schemas.microsoft.com/office/drawing/2010/main" w="19050" algn="ctr">
                <a:solidFill>
                  <a:srgbClr val="000000"/>
                </a:solidFill>
                <a:round/>
                <a:headEnd/>
                <a:tailEnd/>
              </a14:hiddenLine>
            </a:ext>
          </a:extLst>
        </p:spPr>
        <p:txBody>
          <a:bodyPr wrap="none" lIns="0" tIns="0" rIns="0" bIns="0" anchor="ctr"/>
          <a:lstStyle/>
          <a:p>
            <a:endParaRPr lang="en-US"/>
          </a:p>
        </p:txBody>
      </p:sp>
      <p:cxnSp>
        <p:nvCxnSpPr>
          <p:cNvPr id="33810" name="Straight Connector 40"/>
          <p:cNvCxnSpPr>
            <a:cxnSpLocks noChangeShapeType="1"/>
          </p:cNvCxnSpPr>
          <p:nvPr/>
        </p:nvCxnSpPr>
        <p:spPr bwMode="auto">
          <a:xfrm rot="5400000">
            <a:off x="253207" y="3694906"/>
            <a:ext cx="5543550" cy="1587"/>
          </a:xfrm>
          <a:prstGeom prst="line">
            <a:avLst/>
          </a:prstGeom>
          <a:noFill/>
          <a:ln w="12700" algn="ctr">
            <a:solidFill>
              <a:schemeClr val="tx1">
                <a:lumMod val="50000"/>
              </a:schemeClr>
            </a:solidFill>
            <a:prstDash val="dash"/>
            <a:round/>
            <a:headEnd/>
            <a:tailEnd/>
          </a:ln>
        </p:spPr>
      </p:cxnSp>
      <p:sp>
        <p:nvSpPr>
          <p:cNvPr id="15371" name="TextBox 41"/>
          <p:cNvSpPr txBox="1">
            <a:spLocks noChangeArrowheads="1"/>
          </p:cNvSpPr>
          <p:nvPr/>
        </p:nvSpPr>
        <p:spPr bwMode="auto">
          <a:xfrm>
            <a:off x="804863" y="993775"/>
            <a:ext cx="1931987" cy="538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chemeClr val="accent1"/>
                </a:solidFill>
                <a:latin typeface="Calibri" pitchFamily="34" charset="0"/>
                <a:ea typeface="Calibri" pitchFamily="34" charset="0"/>
                <a:cs typeface="Calibri" pitchFamily="34" charset="0"/>
              </a:rPr>
              <a:t>database</a:t>
            </a:r>
          </a:p>
        </p:txBody>
      </p:sp>
      <p:sp>
        <p:nvSpPr>
          <p:cNvPr id="15372" name="TextBox 42"/>
          <p:cNvSpPr txBox="1">
            <a:spLocks noChangeArrowheads="1"/>
          </p:cNvSpPr>
          <p:nvPr/>
        </p:nvSpPr>
        <p:spPr bwMode="auto">
          <a:xfrm>
            <a:off x="3117850" y="993775"/>
            <a:ext cx="2646363" cy="557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rgbClr val="7030A0"/>
                </a:solidFill>
                <a:latin typeface="Calibri" pitchFamily="34" charset="0"/>
                <a:ea typeface="Calibri" pitchFamily="34" charset="0"/>
                <a:cs typeface="Calibri" pitchFamily="34" charset="0"/>
              </a:rPr>
              <a:t>application server</a:t>
            </a:r>
          </a:p>
        </p:txBody>
      </p:sp>
      <p:cxnSp>
        <p:nvCxnSpPr>
          <p:cNvPr id="47" name="Straight Connector 40"/>
          <p:cNvCxnSpPr>
            <a:cxnSpLocks noChangeShapeType="1"/>
          </p:cNvCxnSpPr>
          <p:nvPr/>
        </p:nvCxnSpPr>
        <p:spPr bwMode="auto">
          <a:xfrm rot="5400000">
            <a:off x="3051969" y="3694906"/>
            <a:ext cx="5543550" cy="1588"/>
          </a:xfrm>
          <a:prstGeom prst="line">
            <a:avLst/>
          </a:prstGeom>
          <a:noFill/>
          <a:ln w="12700" algn="ctr">
            <a:solidFill>
              <a:schemeClr val="tx1">
                <a:lumMod val="50000"/>
              </a:schemeClr>
            </a:solidFill>
            <a:prstDash val="dash"/>
            <a:round/>
            <a:headEnd/>
            <a:tailEnd/>
          </a:ln>
        </p:spPr>
      </p:cxnSp>
      <p:sp>
        <p:nvSpPr>
          <p:cNvPr id="15374" name="TextBox 42"/>
          <p:cNvSpPr txBox="1">
            <a:spLocks noChangeArrowheads="1"/>
          </p:cNvSpPr>
          <p:nvPr/>
        </p:nvSpPr>
        <p:spPr bwMode="auto">
          <a:xfrm>
            <a:off x="6418263" y="993775"/>
            <a:ext cx="2185987" cy="585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rgbClr val="008000"/>
                </a:solidFill>
                <a:latin typeface="Calibri" pitchFamily="34" charset="0"/>
                <a:ea typeface="Calibri" pitchFamily="34" charset="0"/>
                <a:cs typeface="Calibri" pitchFamily="34" charset="0"/>
              </a:rPr>
              <a:t>user interface</a:t>
            </a:r>
          </a:p>
        </p:txBody>
      </p:sp>
      <p:grpSp>
        <p:nvGrpSpPr>
          <p:cNvPr id="15376" name="Group 50"/>
          <p:cNvGrpSpPr>
            <a:grpSpLocks/>
          </p:cNvGrpSpPr>
          <p:nvPr/>
        </p:nvGrpSpPr>
        <p:grpSpPr bwMode="auto">
          <a:xfrm>
            <a:off x="4089400" y="1973263"/>
            <a:ext cx="785813" cy="838200"/>
            <a:chOff x="3403" y="1656"/>
            <a:chExt cx="2203" cy="2351"/>
          </a:xfrm>
        </p:grpSpPr>
        <p:grpSp>
          <p:nvGrpSpPr>
            <p:cNvPr id="15377" name="Group 51"/>
            <p:cNvGrpSpPr>
              <a:grpSpLocks/>
            </p:cNvGrpSpPr>
            <p:nvPr/>
          </p:nvGrpSpPr>
          <p:grpSpPr bwMode="auto">
            <a:xfrm>
              <a:off x="3708" y="1656"/>
              <a:ext cx="1898" cy="2351"/>
              <a:chOff x="1936" y="1732"/>
              <a:chExt cx="1466" cy="1816"/>
            </a:xfrm>
          </p:grpSpPr>
          <p:sp>
            <p:nvSpPr>
              <p:cNvPr id="15379" name="Freeform 52"/>
              <p:cNvSpPr>
                <a:spLocks/>
              </p:cNvSpPr>
              <p:nvPr/>
            </p:nvSpPr>
            <p:spPr bwMode="auto">
              <a:xfrm>
                <a:off x="1942" y="1732"/>
                <a:ext cx="1451" cy="1816"/>
              </a:xfrm>
              <a:custGeom>
                <a:avLst/>
                <a:gdLst>
                  <a:gd name="T0" fmla="*/ 0 w 1887"/>
                  <a:gd name="T1" fmla="*/ 3 h 2365"/>
                  <a:gd name="T2" fmla="*/ 0 w 1887"/>
                  <a:gd name="T3" fmla="*/ 0 h 2365"/>
                  <a:gd name="T4" fmla="*/ 2 w 1887"/>
                  <a:gd name="T5" fmla="*/ 0 h 2365"/>
                  <a:gd name="T6" fmla="*/ 3 w 1887"/>
                  <a:gd name="T7" fmla="*/ 2 h 2365"/>
                  <a:gd name="T8" fmla="*/ 3 w 1887"/>
                  <a:gd name="T9" fmla="*/ 3 h 2365"/>
                  <a:gd name="T10" fmla="*/ 0 w 1887"/>
                  <a:gd name="T11" fmla="*/ 3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lstStyle/>
              <a:p>
                <a:endParaRPr lang="en-US"/>
              </a:p>
            </p:txBody>
          </p:sp>
          <p:sp>
            <p:nvSpPr>
              <p:cNvPr id="15380" name="Line 53"/>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 xmlns:a14="http://schemas.microsoft.com/office/drawing/2010/main">
                    <a:noFill/>
                  </a14:hiddenFill>
                </a:ext>
              </a:extLst>
            </p:spPr>
            <p:txBody>
              <a:bodyPr wrap="none" lIns="0" tIns="0" rIns="0" bIns="0" anchor="ctr"/>
              <a:lstStyle/>
              <a:p>
                <a:endParaRPr lang="en-US"/>
              </a:p>
            </p:txBody>
          </p:sp>
          <p:sp>
            <p:nvSpPr>
              <p:cNvPr id="15381" name="Line 54"/>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 xmlns:a14="http://schemas.microsoft.com/office/drawing/2010/main">
                    <a:noFill/>
                  </a14:hiddenFill>
                </a:ext>
              </a:extLst>
            </p:spPr>
            <p:txBody>
              <a:bodyPr lIns="0" tIns="0" rIns="0" bIns="0" anchor="ctr"/>
              <a:lstStyle/>
              <a:p>
                <a:endParaRPr lang="en-US"/>
              </a:p>
            </p:txBody>
          </p:sp>
          <p:sp>
            <p:nvSpPr>
              <p:cNvPr id="15382" name="Freeform 55"/>
              <p:cNvSpPr>
                <a:spLocks/>
              </p:cNvSpPr>
              <p:nvPr/>
            </p:nvSpPr>
            <p:spPr bwMode="auto">
              <a:xfrm>
                <a:off x="2971" y="1732"/>
                <a:ext cx="425" cy="425"/>
              </a:xfrm>
              <a:custGeom>
                <a:avLst/>
                <a:gdLst>
                  <a:gd name="T0" fmla="*/ 0 w 553"/>
                  <a:gd name="T1" fmla="*/ 0 h 554"/>
                  <a:gd name="T2" fmla="*/ 0 w 553"/>
                  <a:gd name="T3" fmla="*/ 2 h 554"/>
                  <a:gd name="T4" fmla="*/ 2 w 553"/>
                  <a:gd name="T5" fmla="*/ 2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lstStyle/>
              <a:p>
                <a:endParaRPr lang="en-US"/>
              </a:p>
            </p:txBody>
          </p:sp>
          <p:grpSp>
            <p:nvGrpSpPr>
              <p:cNvPr id="15383" name="Group 56"/>
              <p:cNvGrpSpPr>
                <a:grpSpLocks/>
              </p:cNvGrpSpPr>
              <p:nvPr/>
            </p:nvGrpSpPr>
            <p:grpSpPr bwMode="auto">
              <a:xfrm>
                <a:off x="2176" y="2569"/>
                <a:ext cx="855" cy="600"/>
                <a:chOff x="443" y="1548"/>
                <a:chExt cx="855" cy="600"/>
              </a:xfrm>
            </p:grpSpPr>
            <p:sp>
              <p:nvSpPr>
                <p:cNvPr id="15384" name="Rectangle 57"/>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nchor="ctr"/>
                <a:lstStyle/>
                <a:p>
                  <a:endParaRPr lang="en-US"/>
                </a:p>
              </p:txBody>
            </p:sp>
            <p:sp>
              <p:nvSpPr>
                <p:cNvPr id="15385" name="Rectangle 58"/>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wrap="none" lIns="0" tIns="0" rIns="0" bIns="0" anchor="ctr"/>
                <a:lstStyle/>
                <a:p>
                  <a:endParaRPr lang="en-US"/>
                </a:p>
              </p:txBody>
            </p:sp>
            <p:sp>
              <p:nvSpPr>
                <p:cNvPr id="15386" name="Rectangle 59"/>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nchor="ctr"/>
                <a:lstStyle/>
                <a:p>
                  <a:endParaRPr lang="en-US"/>
                </a:p>
              </p:txBody>
            </p:sp>
          </p:grpSp>
        </p:grpSp>
        <p:sp>
          <p:nvSpPr>
            <p:cNvPr id="15378" name="Freeform 60"/>
            <p:cNvSpPr>
              <a:spLocks/>
            </p:cNvSpPr>
            <p:nvPr/>
          </p:nvSpPr>
          <p:spPr bwMode="auto">
            <a:xfrm>
              <a:off x="3403" y="1891"/>
              <a:ext cx="1250" cy="1250"/>
            </a:xfrm>
            <a:custGeom>
              <a:avLst/>
              <a:gdLst>
                <a:gd name="T0" fmla="*/ 1084 w 1250"/>
                <a:gd name="T1" fmla="*/ 303 h 1250"/>
                <a:gd name="T2" fmla="*/ 1084 w 1250"/>
                <a:gd name="T3" fmla="*/ 0 h 1250"/>
                <a:gd name="T4" fmla="*/ 326 w 1250"/>
                <a:gd name="T5" fmla="*/ 0 h 1250"/>
                <a:gd name="T6" fmla="*/ 0 w 1250"/>
                <a:gd name="T7" fmla="*/ 439 h 1250"/>
                <a:gd name="T8" fmla="*/ 0 w 1250"/>
                <a:gd name="T9" fmla="*/ 886 h 1250"/>
                <a:gd name="T10" fmla="*/ 220 w 1250"/>
                <a:gd name="T11" fmla="*/ 1076 h 1250"/>
                <a:gd name="T12" fmla="*/ 462 w 1250"/>
                <a:gd name="T13" fmla="*/ 1250 h 1250"/>
                <a:gd name="T14" fmla="*/ 932 w 1250"/>
                <a:gd name="T15" fmla="*/ 1250 h 1250"/>
                <a:gd name="T16" fmla="*/ 1099 w 1250"/>
                <a:gd name="T17" fmla="*/ 1091 h 1250"/>
                <a:gd name="T18" fmla="*/ 1099 w 1250"/>
                <a:gd name="T19" fmla="*/ 773 h 1250"/>
                <a:gd name="T20" fmla="*/ 1250 w 1250"/>
                <a:gd name="T21" fmla="*/ 773 h 1250"/>
                <a:gd name="T22" fmla="*/ 1250 w 1250"/>
                <a:gd name="T23" fmla="*/ 613 h 1250"/>
                <a:gd name="T24" fmla="*/ 788 w 1250"/>
                <a:gd name="T25" fmla="*/ 613 h 1250"/>
                <a:gd name="T26" fmla="*/ 788 w 1250"/>
                <a:gd name="T27" fmla="*/ 780 h 1250"/>
                <a:gd name="T28" fmla="*/ 947 w 1250"/>
                <a:gd name="T29" fmla="*/ 780 h 1250"/>
                <a:gd name="T30" fmla="*/ 947 w 1250"/>
                <a:gd name="T31" fmla="*/ 1083 h 1250"/>
                <a:gd name="T32" fmla="*/ 455 w 1250"/>
                <a:gd name="T33" fmla="*/ 1083 h 1250"/>
                <a:gd name="T34" fmla="*/ 280 w 1250"/>
                <a:gd name="T35" fmla="*/ 924 h 1250"/>
                <a:gd name="T36" fmla="*/ 273 w 1250"/>
                <a:gd name="T37" fmla="*/ 447 h 1250"/>
                <a:gd name="T38" fmla="*/ 477 w 1250"/>
                <a:gd name="T39" fmla="*/ 151 h 1250"/>
                <a:gd name="T40" fmla="*/ 932 w 1250"/>
                <a:gd name="T41" fmla="*/ 151 h 1250"/>
                <a:gd name="T42" fmla="*/ 932 w 1250"/>
                <a:gd name="T43" fmla="*/ 303 h 1250"/>
                <a:gd name="T44" fmla="*/ 1084 w 1250"/>
                <a:gd name="T45" fmla="*/ 303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solidFill>
              <a:srgbClr val="257942"/>
            </a:solidFill>
            <a:ln w="28575">
              <a:solidFill>
                <a:srgbClr val="257942"/>
              </a:solidFill>
              <a:round/>
              <a:headEnd/>
              <a:tailEnd/>
            </a:ln>
          </p:spPr>
          <p:txBody>
            <a:bodyPr wrap="none" lIns="0" tIns="0" rIns="0" bIns="0" anchor="ctr"/>
            <a:lstStyle/>
            <a:p>
              <a:endParaRPr lang="en-US"/>
            </a:p>
          </p:txBody>
        </p:sp>
      </p:grpSp>
      <p:pic>
        <p:nvPicPr>
          <p:cNvPr id="43"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705600" y="1752600"/>
            <a:ext cx="1247775" cy="1257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705600" y="3473450"/>
            <a:ext cx="1133475" cy="1104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5911933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Application tier is configured via Gosu</a:t>
            </a:r>
          </a:p>
        </p:txBody>
      </p:sp>
      <p:sp>
        <p:nvSpPr>
          <p:cNvPr id="16387" name="Rectangle 12"/>
          <p:cNvSpPr>
            <a:spLocks noChangeArrowheads="1"/>
          </p:cNvSpPr>
          <p:nvPr/>
        </p:nvSpPr>
        <p:spPr bwMode="auto">
          <a:xfrm>
            <a:off x="736600" y="2516188"/>
            <a:ext cx="2068513" cy="1423987"/>
          </a:xfrm>
          <a:prstGeom prst="rect">
            <a:avLst/>
          </a:prstGeom>
          <a:solidFill>
            <a:srgbClr val="FFFFCC"/>
          </a:solidFill>
          <a:ln w="12700">
            <a:solidFill>
              <a:schemeClr val="bg1"/>
            </a:solidFill>
            <a:miter lim="800000"/>
            <a:headEnd/>
            <a:tailEnd/>
          </a:ln>
        </p:spPr>
        <p:txBody>
          <a:bodyPr wrap="none"/>
          <a:lstStyle/>
          <a:p>
            <a:pPr algn="l">
              <a:spcBef>
                <a:spcPct val="0"/>
              </a:spcBef>
              <a:spcAft>
                <a:spcPct val="0"/>
              </a:spcAft>
              <a:buClrTx/>
            </a:pPr>
            <a:r>
              <a:rPr lang="en-US" sz="1800" b="0">
                <a:solidFill>
                  <a:schemeClr val="bg1"/>
                </a:solidFill>
              </a:rPr>
              <a:t>Name</a:t>
            </a:r>
          </a:p>
          <a:p>
            <a:pPr algn="l">
              <a:spcBef>
                <a:spcPct val="0"/>
              </a:spcBef>
              <a:spcAft>
                <a:spcPct val="0"/>
              </a:spcAft>
              <a:buClrTx/>
            </a:pPr>
            <a:r>
              <a:rPr lang="en-US" sz="1800" b="0">
                <a:solidFill>
                  <a:schemeClr val="bg1"/>
                </a:solidFill>
              </a:rPr>
              <a:t>PublicID</a:t>
            </a:r>
            <a:br>
              <a:rPr lang="en-US" sz="1800" b="0">
                <a:solidFill>
                  <a:schemeClr val="bg1"/>
                </a:solidFill>
              </a:rPr>
            </a:br>
            <a:r>
              <a:rPr lang="en-US" sz="1800" b="0">
                <a:solidFill>
                  <a:schemeClr val="bg1"/>
                </a:solidFill>
              </a:rPr>
              <a:t>CreateTime</a:t>
            </a:r>
          </a:p>
          <a:p>
            <a:pPr algn="l">
              <a:spcBef>
                <a:spcPct val="0"/>
              </a:spcBef>
              <a:spcAft>
                <a:spcPct val="0"/>
              </a:spcAft>
              <a:buClrTx/>
            </a:pPr>
            <a:r>
              <a:rPr lang="en-US" sz="1800" b="0">
                <a:solidFill>
                  <a:schemeClr val="bg1"/>
                </a:solidFill>
              </a:rPr>
              <a:t>…</a:t>
            </a:r>
          </a:p>
          <a:p>
            <a:pPr algn="l">
              <a:spcBef>
                <a:spcPct val="0"/>
              </a:spcBef>
              <a:spcAft>
                <a:spcPct val="0"/>
              </a:spcAft>
              <a:buClrTx/>
            </a:pPr>
            <a:endParaRPr lang="en-US" b="0">
              <a:solidFill>
                <a:schemeClr val="bg1"/>
              </a:solidFill>
            </a:endParaRPr>
          </a:p>
        </p:txBody>
      </p:sp>
      <p:sp>
        <p:nvSpPr>
          <p:cNvPr id="16388" name="Rectangle 13"/>
          <p:cNvSpPr>
            <a:spLocks noChangeArrowheads="1"/>
          </p:cNvSpPr>
          <p:nvPr/>
        </p:nvSpPr>
        <p:spPr bwMode="auto">
          <a:xfrm>
            <a:off x="736600" y="2093913"/>
            <a:ext cx="2070100" cy="427037"/>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a:solidFill>
                  <a:schemeClr val="bg1"/>
                </a:solidFill>
              </a:rPr>
              <a:t>ABContact</a:t>
            </a:r>
          </a:p>
        </p:txBody>
      </p:sp>
      <p:sp>
        <p:nvSpPr>
          <p:cNvPr id="16389" name="Folded Corner 3"/>
          <p:cNvSpPr>
            <a:spLocks noChangeArrowheads="1"/>
          </p:cNvSpPr>
          <p:nvPr/>
        </p:nvSpPr>
        <p:spPr bwMode="auto">
          <a:xfrm flipV="1">
            <a:off x="3468688" y="2020888"/>
            <a:ext cx="2025650" cy="1919287"/>
          </a:xfrm>
          <a:prstGeom prst="foldedCorner">
            <a:avLst>
              <a:gd name="adj" fmla="val 13333"/>
            </a:avLst>
          </a:prstGeom>
          <a:noFill/>
          <a:ln w="28575" algn="ctr">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lstStyle/>
          <a:p>
            <a:endParaRPr lang="en-US"/>
          </a:p>
        </p:txBody>
      </p:sp>
      <p:sp>
        <p:nvSpPr>
          <p:cNvPr id="16390" name="TextBox 4"/>
          <p:cNvSpPr txBox="1">
            <a:spLocks noChangeArrowheads="1"/>
          </p:cNvSpPr>
          <p:nvPr/>
        </p:nvSpPr>
        <p:spPr bwMode="auto">
          <a:xfrm>
            <a:off x="3481388" y="1982788"/>
            <a:ext cx="1998662" cy="48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7030A0"/>
                </a:solidFill>
                <a:latin typeface="Calibri" pitchFamily="34" charset="0"/>
                <a:ea typeface="Calibri" pitchFamily="34" charset="0"/>
                <a:cs typeface="Calibri" pitchFamily="34" charset="0"/>
              </a:rPr>
              <a:t>ABContact</a:t>
            </a:r>
          </a:p>
        </p:txBody>
      </p:sp>
      <p:sp>
        <p:nvSpPr>
          <p:cNvPr id="13" name="Rounded Rectangle 12"/>
          <p:cNvSpPr/>
          <p:nvPr/>
        </p:nvSpPr>
        <p:spPr bwMode="auto">
          <a:xfrm>
            <a:off x="3925888" y="5302250"/>
            <a:ext cx="1089025" cy="730250"/>
          </a:xfrm>
          <a:prstGeom prst="roundRect">
            <a:avLst/>
          </a:prstGeom>
          <a:solidFill>
            <a:schemeClr val="tx1">
              <a:lumMod val="50000"/>
              <a:alpha val="50196"/>
            </a:schemeClr>
          </a:solidFill>
          <a:ln w="19050" algn="ctr">
            <a:solidFill>
              <a:schemeClr val="bg1"/>
            </a:solidFill>
            <a:round/>
            <a:headEnd/>
            <a:tailEnd/>
          </a:ln>
        </p:spPr>
        <p:txBody>
          <a:bodyPr wrap="none" lIns="0" tIns="0" rIns="0" bIns="0" anchor="ctr"/>
          <a:lstStyle/>
          <a:p>
            <a:pPr>
              <a:defRPr/>
            </a:pPr>
            <a:endParaRPr lang="en-US" dirty="0"/>
          </a:p>
        </p:txBody>
      </p:sp>
      <p:sp>
        <p:nvSpPr>
          <p:cNvPr id="16392" name="TextBox 10"/>
          <p:cNvSpPr txBox="1">
            <a:spLocks noChangeArrowheads="1"/>
          </p:cNvSpPr>
          <p:nvPr/>
        </p:nvSpPr>
        <p:spPr bwMode="auto">
          <a:xfrm>
            <a:off x="3914775" y="5322888"/>
            <a:ext cx="1114425" cy="719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7030A0"/>
                </a:solidFill>
                <a:latin typeface="Calibri" pitchFamily="34" charset="0"/>
                <a:ea typeface="Calibri" pitchFamily="34" charset="0"/>
                <a:cs typeface="Calibri" pitchFamily="34" charset="0"/>
              </a:rPr>
              <a:t>anAB</a:t>
            </a:r>
            <a:br>
              <a:rPr lang="en-US">
                <a:solidFill>
                  <a:srgbClr val="7030A0"/>
                </a:solidFill>
                <a:latin typeface="Calibri" pitchFamily="34" charset="0"/>
                <a:ea typeface="Calibri" pitchFamily="34" charset="0"/>
                <a:cs typeface="Calibri" pitchFamily="34" charset="0"/>
              </a:rPr>
            </a:br>
            <a:r>
              <a:rPr lang="en-US">
                <a:solidFill>
                  <a:srgbClr val="7030A0"/>
                </a:solidFill>
                <a:latin typeface="Calibri" pitchFamily="34" charset="0"/>
                <a:ea typeface="Calibri" pitchFamily="34" charset="0"/>
                <a:cs typeface="Calibri" pitchFamily="34" charset="0"/>
              </a:rPr>
              <a:t>Contact</a:t>
            </a:r>
          </a:p>
        </p:txBody>
      </p:sp>
      <p:grpSp>
        <p:nvGrpSpPr>
          <p:cNvPr id="16393" name="Group 8"/>
          <p:cNvGrpSpPr>
            <a:grpSpLocks/>
          </p:cNvGrpSpPr>
          <p:nvPr/>
        </p:nvGrpSpPr>
        <p:grpSpPr bwMode="auto">
          <a:xfrm>
            <a:off x="981075" y="5226050"/>
            <a:ext cx="1579563" cy="1120775"/>
            <a:chOff x="1039" y="2442"/>
            <a:chExt cx="1209" cy="1042"/>
          </a:xfrm>
        </p:grpSpPr>
        <p:grpSp>
          <p:nvGrpSpPr>
            <p:cNvPr id="16411" name="Group 9"/>
            <p:cNvGrpSpPr>
              <a:grpSpLocks/>
            </p:cNvGrpSpPr>
            <p:nvPr/>
          </p:nvGrpSpPr>
          <p:grpSpPr bwMode="auto">
            <a:xfrm>
              <a:off x="1039" y="2784"/>
              <a:ext cx="1209" cy="700"/>
              <a:chOff x="1095" y="2933"/>
              <a:chExt cx="1209" cy="700"/>
            </a:xfrm>
          </p:grpSpPr>
          <p:sp>
            <p:nvSpPr>
              <p:cNvPr id="16419"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16420"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16421"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16422"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16423"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sp>
            <p:nvSpPr>
              <p:cNvPr id="16424"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grpSp>
        <p:grpSp>
          <p:nvGrpSpPr>
            <p:cNvPr id="16412" name="Group 16"/>
            <p:cNvGrpSpPr>
              <a:grpSpLocks/>
            </p:cNvGrpSpPr>
            <p:nvPr/>
          </p:nvGrpSpPr>
          <p:grpSpPr bwMode="auto">
            <a:xfrm>
              <a:off x="1039" y="2442"/>
              <a:ext cx="1209" cy="700"/>
              <a:chOff x="1095" y="2933"/>
              <a:chExt cx="1209" cy="700"/>
            </a:xfrm>
          </p:grpSpPr>
          <p:sp>
            <p:nvSpPr>
              <p:cNvPr id="16413"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16414"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a:solidFill>
                      <a:schemeClr val="bg1"/>
                    </a:solidFill>
                  </a:rPr>
                  <a:t>ab_abcontact</a:t>
                </a:r>
              </a:p>
            </p:txBody>
          </p:sp>
          <p:sp>
            <p:nvSpPr>
              <p:cNvPr id="16415"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16416"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16417"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sp>
            <p:nvSpPr>
              <p:cNvPr id="16418"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grpSp>
      </p:grpSp>
      <p:sp>
        <p:nvSpPr>
          <p:cNvPr id="33" name="Rectangle 32"/>
          <p:cNvSpPr/>
          <p:nvPr/>
        </p:nvSpPr>
        <p:spPr bwMode="auto">
          <a:xfrm>
            <a:off x="984250" y="5726113"/>
            <a:ext cx="1574800" cy="127000"/>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
        <p:nvSpPr>
          <p:cNvPr id="16395" name="TextBox 33"/>
          <p:cNvSpPr txBox="1">
            <a:spLocks noChangeArrowheads="1"/>
          </p:cNvSpPr>
          <p:nvPr/>
        </p:nvSpPr>
        <p:spPr bwMode="auto">
          <a:xfrm>
            <a:off x="166688" y="5265738"/>
            <a:ext cx="858837" cy="1166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accent1"/>
                </a:solidFill>
                <a:latin typeface="Calibri" pitchFamily="34" charset="0"/>
                <a:ea typeface="Calibri" pitchFamily="34" charset="0"/>
                <a:cs typeface="Calibri" pitchFamily="34" charset="0"/>
              </a:rPr>
              <a:t>row in</a:t>
            </a:r>
            <a:br>
              <a:rPr lang="en-US">
                <a:solidFill>
                  <a:schemeClr val="accent1"/>
                </a:solidFill>
                <a:latin typeface="Calibri" pitchFamily="34" charset="0"/>
                <a:ea typeface="Calibri" pitchFamily="34" charset="0"/>
                <a:cs typeface="Calibri" pitchFamily="34" charset="0"/>
              </a:rPr>
            </a:br>
            <a:r>
              <a:rPr lang="en-US">
                <a:solidFill>
                  <a:schemeClr val="accent1"/>
                </a:solidFill>
                <a:latin typeface="Calibri" pitchFamily="34" charset="0"/>
                <a:ea typeface="Calibri" pitchFamily="34" charset="0"/>
                <a:cs typeface="Calibri" pitchFamily="34" charset="0"/>
              </a:rPr>
              <a:t>db</a:t>
            </a:r>
            <a:br>
              <a:rPr lang="en-US">
                <a:solidFill>
                  <a:schemeClr val="accent1"/>
                </a:solidFill>
                <a:latin typeface="Calibri" pitchFamily="34" charset="0"/>
                <a:ea typeface="Calibri" pitchFamily="34" charset="0"/>
                <a:cs typeface="Calibri" pitchFamily="34" charset="0"/>
              </a:rPr>
            </a:br>
            <a:r>
              <a:rPr lang="en-US">
                <a:solidFill>
                  <a:schemeClr val="accent1"/>
                </a:solidFill>
                <a:latin typeface="Calibri" pitchFamily="34" charset="0"/>
                <a:ea typeface="Calibri" pitchFamily="34" charset="0"/>
                <a:cs typeface="Calibri" pitchFamily="34" charset="0"/>
              </a:rPr>
              <a:t>table</a:t>
            </a:r>
          </a:p>
        </p:txBody>
      </p:sp>
      <p:sp>
        <p:nvSpPr>
          <p:cNvPr id="16396" name="TextBox 34"/>
          <p:cNvSpPr txBox="1">
            <a:spLocks noChangeArrowheads="1"/>
          </p:cNvSpPr>
          <p:nvPr/>
        </p:nvSpPr>
        <p:spPr bwMode="auto">
          <a:xfrm>
            <a:off x="3357563" y="5964238"/>
            <a:ext cx="2266950" cy="827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7030A0"/>
                </a:solidFill>
                <a:latin typeface="Calibri" pitchFamily="34" charset="0"/>
                <a:ea typeface="Calibri" pitchFamily="34" charset="0"/>
                <a:cs typeface="Calibri" pitchFamily="34" charset="0"/>
              </a:rPr>
              <a:t>instance of</a:t>
            </a:r>
            <a:br>
              <a:rPr lang="en-US">
                <a:solidFill>
                  <a:srgbClr val="7030A0"/>
                </a:solidFill>
                <a:latin typeface="Calibri" pitchFamily="34" charset="0"/>
                <a:ea typeface="Calibri" pitchFamily="34" charset="0"/>
                <a:cs typeface="Calibri" pitchFamily="34" charset="0"/>
              </a:rPr>
            </a:br>
            <a:r>
              <a:rPr lang="en-US">
                <a:solidFill>
                  <a:srgbClr val="7030A0"/>
                </a:solidFill>
                <a:latin typeface="Calibri" pitchFamily="34" charset="0"/>
                <a:ea typeface="Calibri" pitchFamily="34" charset="0"/>
                <a:cs typeface="Calibri" pitchFamily="34" charset="0"/>
              </a:rPr>
              <a:t>Gosu class</a:t>
            </a:r>
          </a:p>
        </p:txBody>
      </p:sp>
      <p:sp>
        <p:nvSpPr>
          <p:cNvPr id="16397" name="TextBox 35"/>
          <p:cNvSpPr txBox="1">
            <a:spLocks noChangeArrowheads="1"/>
          </p:cNvSpPr>
          <p:nvPr/>
        </p:nvSpPr>
        <p:spPr bwMode="auto">
          <a:xfrm>
            <a:off x="706438" y="1725613"/>
            <a:ext cx="21907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latin typeface="Calibri" pitchFamily="34" charset="0"/>
                <a:ea typeface="Calibri" pitchFamily="34" charset="0"/>
                <a:cs typeface="Calibri" pitchFamily="34" charset="0"/>
              </a:rPr>
              <a:t>data model entity</a:t>
            </a:r>
          </a:p>
        </p:txBody>
      </p:sp>
      <p:sp>
        <p:nvSpPr>
          <p:cNvPr id="16398" name="TextBox 36"/>
          <p:cNvSpPr txBox="1">
            <a:spLocks noChangeArrowheads="1"/>
          </p:cNvSpPr>
          <p:nvPr/>
        </p:nvSpPr>
        <p:spPr bwMode="auto">
          <a:xfrm>
            <a:off x="3255963" y="1670050"/>
            <a:ext cx="2355850" cy="504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7030A0"/>
                </a:solidFill>
                <a:latin typeface="Calibri" pitchFamily="34" charset="0"/>
                <a:ea typeface="Calibri" pitchFamily="34" charset="0"/>
                <a:cs typeface="Calibri" pitchFamily="34" charset="0"/>
              </a:rPr>
              <a:t>internal Gosu class</a:t>
            </a:r>
          </a:p>
        </p:txBody>
      </p:sp>
      <p:grpSp>
        <p:nvGrpSpPr>
          <p:cNvPr id="16399" name="Group 61"/>
          <p:cNvGrpSpPr>
            <a:grpSpLocks/>
          </p:cNvGrpSpPr>
          <p:nvPr/>
        </p:nvGrpSpPr>
        <p:grpSpPr bwMode="auto">
          <a:xfrm>
            <a:off x="1457325" y="3948113"/>
            <a:ext cx="3338513" cy="1260475"/>
            <a:chOff x="1457290" y="3948543"/>
            <a:chExt cx="3337908" cy="782782"/>
          </a:xfrm>
        </p:grpSpPr>
        <p:sp>
          <p:nvSpPr>
            <p:cNvPr id="16409" name="Down Arrow 37"/>
            <p:cNvSpPr>
              <a:spLocks noChangeArrowheads="1"/>
            </p:cNvSpPr>
            <p:nvPr/>
          </p:nvSpPr>
          <p:spPr bwMode="auto">
            <a:xfrm>
              <a:off x="1457290" y="3948543"/>
              <a:ext cx="628650" cy="782782"/>
            </a:xfrm>
            <a:prstGeom prst="downArrow">
              <a:avLst>
                <a:gd name="adj1" fmla="val 50000"/>
                <a:gd name="adj2" fmla="val 49992"/>
              </a:avLst>
            </a:prstGeom>
            <a:solidFill>
              <a:schemeClr val="accent1"/>
            </a:solidFill>
            <a:ln>
              <a:noFill/>
            </a:ln>
            <a:extLst>
              <a:ext uri="{91240B29-F687-4F45-9708-019B960494DF}">
                <a14:hiddenLine xmlns="" xmlns:a14="http://schemas.microsoft.com/office/drawing/2010/main" w="19050" algn="ctr">
                  <a:solidFill>
                    <a:srgbClr val="000000"/>
                  </a:solidFill>
                  <a:round/>
                  <a:headEnd/>
                  <a:tailEnd/>
                </a14:hiddenLine>
              </a:ext>
            </a:extLst>
          </p:spPr>
          <p:txBody>
            <a:bodyPr wrap="none" lIns="0" tIns="0" rIns="0" bIns="0" anchor="ctr"/>
            <a:lstStyle/>
            <a:p>
              <a:endParaRPr lang="en-US"/>
            </a:p>
          </p:txBody>
        </p:sp>
        <p:sp>
          <p:nvSpPr>
            <p:cNvPr id="16410" name="Down Arrow 38"/>
            <p:cNvSpPr>
              <a:spLocks noChangeArrowheads="1"/>
            </p:cNvSpPr>
            <p:nvPr/>
          </p:nvSpPr>
          <p:spPr bwMode="auto">
            <a:xfrm>
              <a:off x="4166548" y="3948543"/>
              <a:ext cx="628650" cy="782782"/>
            </a:xfrm>
            <a:prstGeom prst="downArrow">
              <a:avLst>
                <a:gd name="adj1" fmla="val 50000"/>
                <a:gd name="adj2" fmla="val 49992"/>
              </a:avLst>
            </a:prstGeom>
            <a:solidFill>
              <a:srgbClr val="7030A0"/>
            </a:solidFill>
            <a:ln>
              <a:noFill/>
            </a:ln>
            <a:extLst>
              <a:ext uri="{91240B29-F687-4F45-9708-019B960494DF}">
                <a14:hiddenLine xmlns="" xmlns:a14="http://schemas.microsoft.com/office/drawing/2010/main" w="19050" algn="ctr">
                  <a:solidFill>
                    <a:srgbClr val="000000"/>
                  </a:solidFill>
                  <a:round/>
                  <a:headEnd/>
                  <a:tailEnd/>
                </a14:hiddenLine>
              </a:ext>
            </a:extLst>
          </p:spPr>
          <p:txBody>
            <a:bodyPr wrap="none" lIns="0" tIns="0" rIns="0" bIns="0" anchor="ctr"/>
            <a:lstStyle/>
            <a:p>
              <a:endParaRPr lang="en-US"/>
            </a:p>
          </p:txBody>
        </p:sp>
      </p:grpSp>
      <p:cxnSp>
        <p:nvCxnSpPr>
          <p:cNvPr id="33810" name="Straight Connector 40"/>
          <p:cNvCxnSpPr>
            <a:cxnSpLocks noChangeShapeType="1"/>
          </p:cNvCxnSpPr>
          <p:nvPr/>
        </p:nvCxnSpPr>
        <p:spPr bwMode="auto">
          <a:xfrm rot="5400000">
            <a:off x="253207" y="3694906"/>
            <a:ext cx="5543550" cy="1587"/>
          </a:xfrm>
          <a:prstGeom prst="line">
            <a:avLst/>
          </a:prstGeom>
          <a:noFill/>
          <a:ln w="12700" algn="ctr">
            <a:solidFill>
              <a:schemeClr val="tx1">
                <a:lumMod val="50000"/>
              </a:schemeClr>
            </a:solidFill>
            <a:prstDash val="dash"/>
            <a:round/>
            <a:headEnd/>
            <a:tailEnd/>
          </a:ln>
        </p:spPr>
      </p:cxnSp>
      <p:sp>
        <p:nvSpPr>
          <p:cNvPr id="16401" name="TextBox 41"/>
          <p:cNvSpPr txBox="1">
            <a:spLocks noChangeArrowheads="1"/>
          </p:cNvSpPr>
          <p:nvPr/>
        </p:nvSpPr>
        <p:spPr bwMode="auto">
          <a:xfrm>
            <a:off x="804863" y="993775"/>
            <a:ext cx="1931987" cy="538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chemeClr val="accent1"/>
                </a:solidFill>
                <a:latin typeface="Calibri" pitchFamily="34" charset="0"/>
                <a:ea typeface="Calibri" pitchFamily="34" charset="0"/>
                <a:cs typeface="Calibri" pitchFamily="34" charset="0"/>
              </a:rPr>
              <a:t>database</a:t>
            </a:r>
          </a:p>
        </p:txBody>
      </p:sp>
      <p:sp>
        <p:nvSpPr>
          <p:cNvPr id="16402" name="TextBox 42"/>
          <p:cNvSpPr txBox="1">
            <a:spLocks noChangeArrowheads="1"/>
          </p:cNvSpPr>
          <p:nvPr/>
        </p:nvSpPr>
        <p:spPr bwMode="auto">
          <a:xfrm>
            <a:off x="3117850" y="993775"/>
            <a:ext cx="2646363" cy="557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rgbClr val="7030A0"/>
                </a:solidFill>
                <a:latin typeface="Calibri" pitchFamily="34" charset="0"/>
                <a:ea typeface="Calibri" pitchFamily="34" charset="0"/>
                <a:cs typeface="Calibri" pitchFamily="34" charset="0"/>
              </a:rPr>
              <a:t>application server</a:t>
            </a:r>
          </a:p>
        </p:txBody>
      </p:sp>
      <p:cxnSp>
        <p:nvCxnSpPr>
          <p:cNvPr id="47" name="Straight Connector 40"/>
          <p:cNvCxnSpPr>
            <a:cxnSpLocks noChangeShapeType="1"/>
          </p:cNvCxnSpPr>
          <p:nvPr/>
        </p:nvCxnSpPr>
        <p:spPr bwMode="auto">
          <a:xfrm rot="5400000">
            <a:off x="3051969" y="3694906"/>
            <a:ext cx="5543550" cy="1588"/>
          </a:xfrm>
          <a:prstGeom prst="line">
            <a:avLst/>
          </a:prstGeom>
          <a:noFill/>
          <a:ln w="12700" algn="ctr">
            <a:solidFill>
              <a:schemeClr val="tx1">
                <a:lumMod val="50000"/>
              </a:schemeClr>
            </a:solidFill>
            <a:prstDash val="dash"/>
            <a:round/>
            <a:headEnd/>
            <a:tailEnd/>
          </a:ln>
        </p:spPr>
      </p:cxnSp>
      <p:sp>
        <p:nvSpPr>
          <p:cNvPr id="16404" name="TextBox 42"/>
          <p:cNvSpPr txBox="1">
            <a:spLocks noChangeArrowheads="1"/>
          </p:cNvSpPr>
          <p:nvPr/>
        </p:nvSpPr>
        <p:spPr bwMode="auto">
          <a:xfrm>
            <a:off x="6418263" y="993775"/>
            <a:ext cx="2185987" cy="585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rgbClr val="008000"/>
                </a:solidFill>
                <a:latin typeface="Calibri" pitchFamily="34" charset="0"/>
                <a:ea typeface="Calibri" pitchFamily="34" charset="0"/>
                <a:cs typeface="Calibri" pitchFamily="34" charset="0"/>
              </a:rPr>
              <a:t>user interface</a:t>
            </a:r>
          </a:p>
        </p:txBody>
      </p:sp>
      <p:sp>
        <p:nvSpPr>
          <p:cNvPr id="16406" name="TextBox 17"/>
          <p:cNvSpPr txBox="1">
            <a:spLocks noChangeArrowheads="1"/>
          </p:cNvSpPr>
          <p:nvPr/>
        </p:nvSpPr>
        <p:spPr bwMode="auto">
          <a:xfrm>
            <a:off x="3587750" y="2381250"/>
            <a:ext cx="1787525" cy="1581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a:solidFill>
                  <a:srgbClr val="7030A0"/>
                </a:solidFill>
                <a:latin typeface="Calibri" pitchFamily="34" charset="0"/>
                <a:ea typeface="Calibri" pitchFamily="34" charset="0"/>
                <a:cs typeface="Calibri" pitchFamily="34" charset="0"/>
              </a:rPr>
              <a:t>Fields</a:t>
            </a:r>
            <a:r>
              <a:rPr lang="en-US" sz="1800">
                <a:solidFill>
                  <a:srgbClr val="7030A0"/>
                </a:solidFill>
                <a:latin typeface="Calibri" pitchFamily="34" charset="0"/>
                <a:ea typeface="Calibri" pitchFamily="34" charset="0"/>
                <a:cs typeface="Calibri" pitchFamily="34" charset="0"/>
              </a:rPr>
              <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Name</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PublicID</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CreateTime</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a:t>
            </a:r>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705600" y="1752600"/>
            <a:ext cx="1247775" cy="1257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705600" y="3473450"/>
            <a:ext cx="1133475" cy="1104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7581931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Presentation tier is configured via PCFs</a:t>
            </a:r>
          </a:p>
        </p:txBody>
      </p:sp>
      <p:sp>
        <p:nvSpPr>
          <p:cNvPr id="17411" name="Rectangle 12"/>
          <p:cNvSpPr>
            <a:spLocks noChangeArrowheads="1"/>
          </p:cNvSpPr>
          <p:nvPr/>
        </p:nvSpPr>
        <p:spPr bwMode="auto">
          <a:xfrm>
            <a:off x="736600" y="2516188"/>
            <a:ext cx="2068513" cy="1423987"/>
          </a:xfrm>
          <a:prstGeom prst="rect">
            <a:avLst/>
          </a:prstGeom>
          <a:solidFill>
            <a:srgbClr val="FFFFCC"/>
          </a:solidFill>
          <a:ln w="12700">
            <a:solidFill>
              <a:schemeClr val="bg1"/>
            </a:solidFill>
            <a:miter lim="800000"/>
            <a:headEnd/>
            <a:tailEnd/>
          </a:ln>
        </p:spPr>
        <p:txBody>
          <a:bodyPr wrap="none"/>
          <a:lstStyle/>
          <a:p>
            <a:pPr algn="l">
              <a:spcBef>
                <a:spcPct val="0"/>
              </a:spcBef>
              <a:spcAft>
                <a:spcPct val="0"/>
              </a:spcAft>
              <a:buClrTx/>
            </a:pPr>
            <a:r>
              <a:rPr lang="en-US" sz="1800" b="0">
                <a:solidFill>
                  <a:schemeClr val="bg1"/>
                </a:solidFill>
              </a:rPr>
              <a:t>Name</a:t>
            </a:r>
          </a:p>
          <a:p>
            <a:pPr algn="l">
              <a:spcBef>
                <a:spcPct val="0"/>
              </a:spcBef>
              <a:spcAft>
                <a:spcPct val="0"/>
              </a:spcAft>
              <a:buClrTx/>
            </a:pPr>
            <a:r>
              <a:rPr lang="en-US" sz="1800" b="0">
                <a:solidFill>
                  <a:schemeClr val="bg1"/>
                </a:solidFill>
              </a:rPr>
              <a:t>PublicID</a:t>
            </a:r>
            <a:br>
              <a:rPr lang="en-US" sz="1800" b="0">
                <a:solidFill>
                  <a:schemeClr val="bg1"/>
                </a:solidFill>
              </a:rPr>
            </a:br>
            <a:r>
              <a:rPr lang="en-US" sz="1800" b="0">
                <a:solidFill>
                  <a:schemeClr val="bg1"/>
                </a:solidFill>
              </a:rPr>
              <a:t>CreateTime</a:t>
            </a:r>
          </a:p>
          <a:p>
            <a:pPr algn="l">
              <a:spcBef>
                <a:spcPct val="0"/>
              </a:spcBef>
              <a:spcAft>
                <a:spcPct val="0"/>
              </a:spcAft>
              <a:buClrTx/>
            </a:pPr>
            <a:r>
              <a:rPr lang="en-US" sz="1800" b="0">
                <a:solidFill>
                  <a:schemeClr val="bg1"/>
                </a:solidFill>
              </a:rPr>
              <a:t>…</a:t>
            </a:r>
          </a:p>
          <a:p>
            <a:pPr algn="l">
              <a:spcBef>
                <a:spcPct val="0"/>
              </a:spcBef>
              <a:spcAft>
                <a:spcPct val="0"/>
              </a:spcAft>
              <a:buClrTx/>
            </a:pPr>
            <a:endParaRPr lang="en-US" b="0">
              <a:solidFill>
                <a:schemeClr val="bg1"/>
              </a:solidFill>
            </a:endParaRPr>
          </a:p>
        </p:txBody>
      </p:sp>
      <p:sp>
        <p:nvSpPr>
          <p:cNvPr id="17412" name="Rectangle 13"/>
          <p:cNvSpPr>
            <a:spLocks noChangeArrowheads="1"/>
          </p:cNvSpPr>
          <p:nvPr/>
        </p:nvSpPr>
        <p:spPr bwMode="auto">
          <a:xfrm>
            <a:off x="736600" y="2093913"/>
            <a:ext cx="2070100" cy="427037"/>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a:solidFill>
                  <a:schemeClr val="bg1"/>
                </a:solidFill>
              </a:rPr>
              <a:t>ABContact</a:t>
            </a:r>
          </a:p>
        </p:txBody>
      </p:sp>
      <p:sp>
        <p:nvSpPr>
          <p:cNvPr id="17413" name="Folded Corner 3"/>
          <p:cNvSpPr>
            <a:spLocks noChangeArrowheads="1"/>
          </p:cNvSpPr>
          <p:nvPr/>
        </p:nvSpPr>
        <p:spPr bwMode="auto">
          <a:xfrm flipV="1">
            <a:off x="3468688" y="2020888"/>
            <a:ext cx="2025650" cy="1919287"/>
          </a:xfrm>
          <a:prstGeom prst="foldedCorner">
            <a:avLst>
              <a:gd name="adj" fmla="val 13333"/>
            </a:avLst>
          </a:prstGeom>
          <a:noFill/>
          <a:ln w="28575" algn="ctr">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lstStyle/>
          <a:p>
            <a:endParaRPr lang="en-US"/>
          </a:p>
        </p:txBody>
      </p:sp>
      <p:sp>
        <p:nvSpPr>
          <p:cNvPr id="17414" name="TextBox 4"/>
          <p:cNvSpPr txBox="1">
            <a:spLocks noChangeArrowheads="1"/>
          </p:cNvSpPr>
          <p:nvPr/>
        </p:nvSpPr>
        <p:spPr bwMode="auto">
          <a:xfrm>
            <a:off x="3481388" y="1982788"/>
            <a:ext cx="1998662" cy="48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7030A0"/>
                </a:solidFill>
                <a:latin typeface="Calibri" pitchFamily="34" charset="0"/>
                <a:ea typeface="Calibri" pitchFamily="34" charset="0"/>
                <a:cs typeface="Calibri" pitchFamily="34" charset="0"/>
              </a:rPr>
              <a:t>ABContact</a:t>
            </a:r>
          </a:p>
        </p:txBody>
      </p:sp>
      <p:sp>
        <p:nvSpPr>
          <p:cNvPr id="17415" name="TextBox 17"/>
          <p:cNvSpPr txBox="1">
            <a:spLocks noChangeArrowheads="1"/>
          </p:cNvSpPr>
          <p:nvPr/>
        </p:nvSpPr>
        <p:spPr bwMode="auto">
          <a:xfrm>
            <a:off x="3587750" y="2381250"/>
            <a:ext cx="1787525" cy="1581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a:solidFill>
                  <a:srgbClr val="7030A0"/>
                </a:solidFill>
                <a:latin typeface="Calibri" pitchFamily="34" charset="0"/>
                <a:ea typeface="Calibri" pitchFamily="34" charset="0"/>
                <a:cs typeface="Calibri" pitchFamily="34" charset="0"/>
              </a:rPr>
              <a:t>Fields</a:t>
            </a:r>
            <a:r>
              <a:rPr lang="en-US" sz="1800">
                <a:solidFill>
                  <a:srgbClr val="7030A0"/>
                </a:solidFill>
                <a:latin typeface="Calibri" pitchFamily="34" charset="0"/>
                <a:ea typeface="Calibri" pitchFamily="34" charset="0"/>
                <a:cs typeface="Calibri" pitchFamily="34" charset="0"/>
              </a:rPr>
              <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Name</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PublicID</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CreateTime</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a:t>
            </a:r>
          </a:p>
        </p:txBody>
      </p:sp>
      <p:sp>
        <p:nvSpPr>
          <p:cNvPr id="13" name="Rounded Rectangle 12"/>
          <p:cNvSpPr/>
          <p:nvPr/>
        </p:nvSpPr>
        <p:spPr bwMode="auto">
          <a:xfrm>
            <a:off x="3925888" y="5302250"/>
            <a:ext cx="1089025" cy="730250"/>
          </a:xfrm>
          <a:prstGeom prst="roundRect">
            <a:avLst/>
          </a:prstGeom>
          <a:solidFill>
            <a:schemeClr val="tx1">
              <a:lumMod val="50000"/>
              <a:alpha val="50196"/>
            </a:schemeClr>
          </a:solidFill>
          <a:ln w="19050" algn="ctr">
            <a:solidFill>
              <a:schemeClr val="bg1"/>
            </a:solidFill>
            <a:round/>
            <a:headEnd/>
            <a:tailEnd/>
          </a:ln>
        </p:spPr>
        <p:txBody>
          <a:bodyPr wrap="none" lIns="0" tIns="0" rIns="0" bIns="0" anchor="ctr"/>
          <a:lstStyle/>
          <a:p>
            <a:pPr>
              <a:defRPr/>
            </a:pPr>
            <a:endParaRPr lang="en-US" dirty="0"/>
          </a:p>
        </p:txBody>
      </p:sp>
      <p:sp>
        <p:nvSpPr>
          <p:cNvPr id="17417" name="TextBox 10"/>
          <p:cNvSpPr txBox="1">
            <a:spLocks noChangeArrowheads="1"/>
          </p:cNvSpPr>
          <p:nvPr/>
        </p:nvSpPr>
        <p:spPr bwMode="auto">
          <a:xfrm>
            <a:off x="3914775" y="5322888"/>
            <a:ext cx="1114425" cy="719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7030A0"/>
                </a:solidFill>
                <a:latin typeface="Calibri" pitchFamily="34" charset="0"/>
                <a:ea typeface="Calibri" pitchFamily="34" charset="0"/>
                <a:cs typeface="Calibri" pitchFamily="34" charset="0"/>
              </a:rPr>
              <a:t>anAB</a:t>
            </a:r>
            <a:br>
              <a:rPr lang="en-US">
                <a:solidFill>
                  <a:srgbClr val="7030A0"/>
                </a:solidFill>
                <a:latin typeface="Calibri" pitchFamily="34" charset="0"/>
                <a:ea typeface="Calibri" pitchFamily="34" charset="0"/>
                <a:cs typeface="Calibri" pitchFamily="34" charset="0"/>
              </a:rPr>
            </a:br>
            <a:r>
              <a:rPr lang="en-US">
                <a:solidFill>
                  <a:srgbClr val="7030A0"/>
                </a:solidFill>
                <a:latin typeface="Calibri" pitchFamily="34" charset="0"/>
                <a:ea typeface="Calibri" pitchFamily="34" charset="0"/>
                <a:cs typeface="Calibri" pitchFamily="34" charset="0"/>
              </a:rPr>
              <a:t>Contact</a:t>
            </a:r>
          </a:p>
        </p:txBody>
      </p:sp>
      <p:grpSp>
        <p:nvGrpSpPr>
          <p:cNvPr id="17418" name="Group 8"/>
          <p:cNvGrpSpPr>
            <a:grpSpLocks/>
          </p:cNvGrpSpPr>
          <p:nvPr/>
        </p:nvGrpSpPr>
        <p:grpSpPr bwMode="auto">
          <a:xfrm>
            <a:off x="981075" y="5226050"/>
            <a:ext cx="1579563" cy="1120775"/>
            <a:chOff x="1039" y="2442"/>
            <a:chExt cx="1209" cy="1042"/>
          </a:xfrm>
        </p:grpSpPr>
        <p:grpSp>
          <p:nvGrpSpPr>
            <p:cNvPr id="17437" name="Group 9"/>
            <p:cNvGrpSpPr>
              <a:grpSpLocks/>
            </p:cNvGrpSpPr>
            <p:nvPr/>
          </p:nvGrpSpPr>
          <p:grpSpPr bwMode="auto">
            <a:xfrm>
              <a:off x="1039" y="2784"/>
              <a:ext cx="1209" cy="700"/>
              <a:chOff x="1095" y="2933"/>
              <a:chExt cx="1209" cy="700"/>
            </a:xfrm>
          </p:grpSpPr>
          <p:sp>
            <p:nvSpPr>
              <p:cNvPr id="17445"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17446"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17447"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17448"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17449"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sp>
            <p:nvSpPr>
              <p:cNvPr id="17450"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grpSp>
        <p:grpSp>
          <p:nvGrpSpPr>
            <p:cNvPr id="17438" name="Group 16"/>
            <p:cNvGrpSpPr>
              <a:grpSpLocks/>
            </p:cNvGrpSpPr>
            <p:nvPr/>
          </p:nvGrpSpPr>
          <p:grpSpPr bwMode="auto">
            <a:xfrm>
              <a:off x="1039" y="2442"/>
              <a:ext cx="1209" cy="700"/>
              <a:chOff x="1095" y="2933"/>
              <a:chExt cx="1209" cy="700"/>
            </a:xfrm>
          </p:grpSpPr>
          <p:sp>
            <p:nvSpPr>
              <p:cNvPr id="17439"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17440"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a:solidFill>
                      <a:schemeClr val="bg1"/>
                    </a:solidFill>
                  </a:rPr>
                  <a:t>ab_abcontact</a:t>
                </a:r>
              </a:p>
            </p:txBody>
          </p:sp>
          <p:sp>
            <p:nvSpPr>
              <p:cNvPr id="17441"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17442"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17443"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sp>
            <p:nvSpPr>
              <p:cNvPr id="17444"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grpSp>
      </p:grpSp>
      <p:sp>
        <p:nvSpPr>
          <p:cNvPr id="33" name="Rectangle 32"/>
          <p:cNvSpPr/>
          <p:nvPr/>
        </p:nvSpPr>
        <p:spPr bwMode="auto">
          <a:xfrm>
            <a:off x="984250" y="5726113"/>
            <a:ext cx="1574800" cy="127000"/>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
        <p:nvSpPr>
          <p:cNvPr id="17420" name="TextBox 33"/>
          <p:cNvSpPr txBox="1">
            <a:spLocks noChangeArrowheads="1"/>
          </p:cNvSpPr>
          <p:nvPr/>
        </p:nvSpPr>
        <p:spPr bwMode="auto">
          <a:xfrm>
            <a:off x="166688" y="5265738"/>
            <a:ext cx="858837" cy="1166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accent1"/>
                </a:solidFill>
                <a:latin typeface="Calibri" pitchFamily="34" charset="0"/>
                <a:ea typeface="Calibri" pitchFamily="34" charset="0"/>
                <a:cs typeface="Calibri" pitchFamily="34" charset="0"/>
              </a:rPr>
              <a:t>row in</a:t>
            </a:r>
            <a:br>
              <a:rPr lang="en-US">
                <a:solidFill>
                  <a:schemeClr val="accent1"/>
                </a:solidFill>
                <a:latin typeface="Calibri" pitchFamily="34" charset="0"/>
                <a:ea typeface="Calibri" pitchFamily="34" charset="0"/>
                <a:cs typeface="Calibri" pitchFamily="34" charset="0"/>
              </a:rPr>
            </a:br>
            <a:r>
              <a:rPr lang="en-US">
                <a:solidFill>
                  <a:schemeClr val="accent1"/>
                </a:solidFill>
                <a:latin typeface="Calibri" pitchFamily="34" charset="0"/>
                <a:ea typeface="Calibri" pitchFamily="34" charset="0"/>
                <a:cs typeface="Calibri" pitchFamily="34" charset="0"/>
              </a:rPr>
              <a:t>db</a:t>
            </a:r>
            <a:br>
              <a:rPr lang="en-US">
                <a:solidFill>
                  <a:schemeClr val="accent1"/>
                </a:solidFill>
                <a:latin typeface="Calibri" pitchFamily="34" charset="0"/>
                <a:ea typeface="Calibri" pitchFamily="34" charset="0"/>
                <a:cs typeface="Calibri" pitchFamily="34" charset="0"/>
              </a:rPr>
            </a:br>
            <a:r>
              <a:rPr lang="en-US">
                <a:solidFill>
                  <a:schemeClr val="accent1"/>
                </a:solidFill>
                <a:latin typeface="Calibri" pitchFamily="34" charset="0"/>
                <a:ea typeface="Calibri" pitchFamily="34" charset="0"/>
                <a:cs typeface="Calibri" pitchFamily="34" charset="0"/>
              </a:rPr>
              <a:t>table</a:t>
            </a:r>
          </a:p>
        </p:txBody>
      </p:sp>
      <p:sp>
        <p:nvSpPr>
          <p:cNvPr id="17421" name="TextBox 34"/>
          <p:cNvSpPr txBox="1">
            <a:spLocks noChangeArrowheads="1"/>
          </p:cNvSpPr>
          <p:nvPr/>
        </p:nvSpPr>
        <p:spPr bwMode="auto">
          <a:xfrm>
            <a:off x="3357563" y="5964238"/>
            <a:ext cx="2266950" cy="827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7030A0"/>
                </a:solidFill>
                <a:latin typeface="Calibri" pitchFamily="34" charset="0"/>
                <a:ea typeface="Calibri" pitchFamily="34" charset="0"/>
                <a:cs typeface="Calibri" pitchFamily="34" charset="0"/>
              </a:rPr>
              <a:t>instance of</a:t>
            </a:r>
            <a:br>
              <a:rPr lang="en-US">
                <a:solidFill>
                  <a:srgbClr val="7030A0"/>
                </a:solidFill>
                <a:latin typeface="Calibri" pitchFamily="34" charset="0"/>
                <a:ea typeface="Calibri" pitchFamily="34" charset="0"/>
                <a:cs typeface="Calibri" pitchFamily="34" charset="0"/>
              </a:rPr>
            </a:br>
            <a:r>
              <a:rPr lang="en-US">
                <a:solidFill>
                  <a:srgbClr val="7030A0"/>
                </a:solidFill>
                <a:latin typeface="Calibri" pitchFamily="34" charset="0"/>
                <a:ea typeface="Calibri" pitchFamily="34" charset="0"/>
                <a:cs typeface="Calibri" pitchFamily="34" charset="0"/>
              </a:rPr>
              <a:t>Gosu class</a:t>
            </a:r>
          </a:p>
        </p:txBody>
      </p:sp>
      <p:sp>
        <p:nvSpPr>
          <p:cNvPr id="17422" name="TextBox 35"/>
          <p:cNvSpPr txBox="1">
            <a:spLocks noChangeArrowheads="1"/>
          </p:cNvSpPr>
          <p:nvPr/>
        </p:nvSpPr>
        <p:spPr bwMode="auto">
          <a:xfrm>
            <a:off x="706438" y="1725613"/>
            <a:ext cx="21907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latin typeface="Calibri" pitchFamily="34" charset="0"/>
                <a:ea typeface="Calibri" pitchFamily="34" charset="0"/>
                <a:cs typeface="Calibri" pitchFamily="34" charset="0"/>
              </a:rPr>
              <a:t>data model entity</a:t>
            </a:r>
          </a:p>
        </p:txBody>
      </p:sp>
      <p:sp>
        <p:nvSpPr>
          <p:cNvPr id="17423" name="TextBox 36"/>
          <p:cNvSpPr txBox="1">
            <a:spLocks noChangeArrowheads="1"/>
          </p:cNvSpPr>
          <p:nvPr/>
        </p:nvSpPr>
        <p:spPr bwMode="auto">
          <a:xfrm>
            <a:off x="3255963" y="1670050"/>
            <a:ext cx="2355850" cy="504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7030A0"/>
                </a:solidFill>
                <a:latin typeface="Calibri" pitchFamily="34" charset="0"/>
                <a:ea typeface="Calibri" pitchFamily="34" charset="0"/>
                <a:cs typeface="Calibri" pitchFamily="34" charset="0"/>
              </a:rPr>
              <a:t>internal Gosu class</a:t>
            </a:r>
          </a:p>
        </p:txBody>
      </p:sp>
      <p:grpSp>
        <p:nvGrpSpPr>
          <p:cNvPr id="17424" name="Group 61"/>
          <p:cNvGrpSpPr>
            <a:grpSpLocks/>
          </p:cNvGrpSpPr>
          <p:nvPr/>
        </p:nvGrpSpPr>
        <p:grpSpPr bwMode="auto">
          <a:xfrm>
            <a:off x="1457325" y="3948113"/>
            <a:ext cx="3338513" cy="1260475"/>
            <a:chOff x="1457290" y="3948543"/>
            <a:chExt cx="3337908" cy="782782"/>
          </a:xfrm>
        </p:grpSpPr>
        <p:sp>
          <p:nvSpPr>
            <p:cNvPr id="17435" name="Down Arrow 37"/>
            <p:cNvSpPr>
              <a:spLocks noChangeArrowheads="1"/>
            </p:cNvSpPr>
            <p:nvPr/>
          </p:nvSpPr>
          <p:spPr bwMode="auto">
            <a:xfrm>
              <a:off x="1457290" y="3948543"/>
              <a:ext cx="628650" cy="782782"/>
            </a:xfrm>
            <a:prstGeom prst="downArrow">
              <a:avLst>
                <a:gd name="adj1" fmla="val 50000"/>
                <a:gd name="adj2" fmla="val 49992"/>
              </a:avLst>
            </a:prstGeom>
            <a:solidFill>
              <a:schemeClr val="accent1"/>
            </a:solidFill>
            <a:ln>
              <a:noFill/>
            </a:ln>
            <a:extLst>
              <a:ext uri="{91240B29-F687-4F45-9708-019B960494DF}">
                <a14:hiddenLine xmlns="" xmlns:a14="http://schemas.microsoft.com/office/drawing/2010/main" w="19050" algn="ctr">
                  <a:solidFill>
                    <a:srgbClr val="000000"/>
                  </a:solidFill>
                  <a:round/>
                  <a:headEnd/>
                  <a:tailEnd/>
                </a14:hiddenLine>
              </a:ext>
            </a:extLst>
          </p:spPr>
          <p:txBody>
            <a:bodyPr wrap="none" lIns="0" tIns="0" rIns="0" bIns="0" anchor="ctr"/>
            <a:lstStyle/>
            <a:p>
              <a:endParaRPr lang="en-US"/>
            </a:p>
          </p:txBody>
        </p:sp>
        <p:sp>
          <p:nvSpPr>
            <p:cNvPr id="17436" name="Down Arrow 38"/>
            <p:cNvSpPr>
              <a:spLocks noChangeArrowheads="1"/>
            </p:cNvSpPr>
            <p:nvPr/>
          </p:nvSpPr>
          <p:spPr bwMode="auto">
            <a:xfrm>
              <a:off x="4166548" y="3948543"/>
              <a:ext cx="628650" cy="782782"/>
            </a:xfrm>
            <a:prstGeom prst="downArrow">
              <a:avLst>
                <a:gd name="adj1" fmla="val 50000"/>
                <a:gd name="adj2" fmla="val 49992"/>
              </a:avLst>
            </a:prstGeom>
            <a:solidFill>
              <a:srgbClr val="7030A0"/>
            </a:solidFill>
            <a:ln>
              <a:noFill/>
            </a:ln>
            <a:extLst>
              <a:ext uri="{91240B29-F687-4F45-9708-019B960494DF}">
                <a14:hiddenLine xmlns="" xmlns:a14="http://schemas.microsoft.com/office/drawing/2010/main" w="19050" algn="ctr">
                  <a:solidFill>
                    <a:srgbClr val="000000"/>
                  </a:solidFill>
                  <a:round/>
                  <a:headEnd/>
                  <a:tailEnd/>
                </a14:hiddenLine>
              </a:ext>
            </a:extLst>
          </p:spPr>
          <p:txBody>
            <a:bodyPr wrap="none" lIns="0" tIns="0" rIns="0" bIns="0" anchor="ctr"/>
            <a:lstStyle/>
            <a:p>
              <a:endParaRPr lang="en-US"/>
            </a:p>
          </p:txBody>
        </p:sp>
      </p:grpSp>
      <p:cxnSp>
        <p:nvCxnSpPr>
          <p:cNvPr id="33810" name="Straight Connector 40"/>
          <p:cNvCxnSpPr>
            <a:cxnSpLocks noChangeShapeType="1"/>
          </p:cNvCxnSpPr>
          <p:nvPr/>
        </p:nvCxnSpPr>
        <p:spPr bwMode="auto">
          <a:xfrm rot="5400000">
            <a:off x="253207" y="3694906"/>
            <a:ext cx="5543550" cy="1587"/>
          </a:xfrm>
          <a:prstGeom prst="line">
            <a:avLst/>
          </a:prstGeom>
          <a:noFill/>
          <a:ln w="12700" algn="ctr">
            <a:solidFill>
              <a:schemeClr val="tx1">
                <a:lumMod val="50000"/>
              </a:schemeClr>
            </a:solidFill>
            <a:prstDash val="dash"/>
            <a:round/>
            <a:headEnd/>
            <a:tailEnd/>
          </a:ln>
        </p:spPr>
      </p:cxnSp>
      <p:sp>
        <p:nvSpPr>
          <p:cNvPr id="17426" name="TextBox 41"/>
          <p:cNvSpPr txBox="1">
            <a:spLocks noChangeArrowheads="1"/>
          </p:cNvSpPr>
          <p:nvPr/>
        </p:nvSpPr>
        <p:spPr bwMode="auto">
          <a:xfrm>
            <a:off x="804863" y="824753"/>
            <a:ext cx="1931987" cy="538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chemeClr val="accent1"/>
                </a:solidFill>
                <a:latin typeface="Calibri" pitchFamily="34" charset="0"/>
                <a:ea typeface="Calibri" pitchFamily="34" charset="0"/>
                <a:cs typeface="Calibri" pitchFamily="34" charset="0"/>
              </a:rPr>
              <a:t>database</a:t>
            </a:r>
          </a:p>
        </p:txBody>
      </p:sp>
      <p:sp>
        <p:nvSpPr>
          <p:cNvPr id="17427" name="TextBox 42"/>
          <p:cNvSpPr txBox="1">
            <a:spLocks noChangeArrowheads="1"/>
          </p:cNvSpPr>
          <p:nvPr/>
        </p:nvSpPr>
        <p:spPr bwMode="auto">
          <a:xfrm>
            <a:off x="3117850" y="824753"/>
            <a:ext cx="2646363" cy="557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rgbClr val="7030A0"/>
                </a:solidFill>
                <a:latin typeface="Calibri" pitchFamily="34" charset="0"/>
                <a:ea typeface="Calibri" pitchFamily="34" charset="0"/>
                <a:cs typeface="Calibri" pitchFamily="34" charset="0"/>
              </a:rPr>
              <a:t>application server</a:t>
            </a:r>
          </a:p>
        </p:txBody>
      </p:sp>
      <p:cxnSp>
        <p:nvCxnSpPr>
          <p:cNvPr id="47" name="Straight Connector 40"/>
          <p:cNvCxnSpPr>
            <a:cxnSpLocks noChangeShapeType="1"/>
          </p:cNvCxnSpPr>
          <p:nvPr/>
        </p:nvCxnSpPr>
        <p:spPr bwMode="auto">
          <a:xfrm rot="5400000">
            <a:off x="3051969" y="3694906"/>
            <a:ext cx="5543550" cy="1588"/>
          </a:xfrm>
          <a:prstGeom prst="line">
            <a:avLst/>
          </a:prstGeom>
          <a:noFill/>
          <a:ln w="12700" algn="ctr">
            <a:solidFill>
              <a:schemeClr val="tx1">
                <a:lumMod val="50000"/>
              </a:schemeClr>
            </a:solidFill>
            <a:prstDash val="dash"/>
            <a:round/>
            <a:headEnd/>
            <a:tailEnd/>
          </a:ln>
        </p:spPr>
      </p:cxnSp>
      <p:sp>
        <p:nvSpPr>
          <p:cNvPr id="17429" name="Down Arrow 37"/>
          <p:cNvSpPr>
            <a:spLocks noChangeArrowheads="1"/>
          </p:cNvSpPr>
          <p:nvPr/>
        </p:nvSpPr>
        <p:spPr bwMode="auto">
          <a:xfrm>
            <a:off x="6237288" y="4281488"/>
            <a:ext cx="628650" cy="733425"/>
          </a:xfrm>
          <a:prstGeom prst="downArrow">
            <a:avLst>
              <a:gd name="adj1" fmla="val 50000"/>
              <a:gd name="adj2" fmla="val 49929"/>
            </a:avLst>
          </a:prstGeom>
          <a:solidFill>
            <a:srgbClr val="008000"/>
          </a:solidFill>
          <a:ln>
            <a:noFill/>
          </a:ln>
          <a:extLst>
            <a:ext uri="{91240B29-F687-4F45-9708-019B960494DF}">
              <a14:hiddenLine xmlns="" xmlns:a14="http://schemas.microsoft.com/office/drawing/2010/main" w="19050" algn="ctr">
                <a:solidFill>
                  <a:srgbClr val="000000"/>
                </a:solidFill>
                <a:round/>
                <a:headEnd/>
                <a:tailEnd/>
              </a14:hiddenLine>
            </a:ext>
          </a:extLst>
        </p:spPr>
        <p:txBody>
          <a:bodyPr wrap="none" lIns="0" tIns="0" rIns="0" bIns="0" anchor="ctr"/>
          <a:lstStyle/>
          <a:p>
            <a:endParaRPr lang="en-US"/>
          </a:p>
        </p:txBody>
      </p:sp>
      <p:sp>
        <p:nvSpPr>
          <p:cNvPr id="17430" name="TextBox 42"/>
          <p:cNvSpPr txBox="1">
            <a:spLocks noChangeArrowheads="1"/>
          </p:cNvSpPr>
          <p:nvPr/>
        </p:nvSpPr>
        <p:spPr bwMode="auto">
          <a:xfrm>
            <a:off x="6418263" y="824753"/>
            <a:ext cx="2185987" cy="585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dirty="0">
                <a:solidFill>
                  <a:srgbClr val="008000"/>
                </a:solidFill>
                <a:latin typeface="Calibri" pitchFamily="34" charset="0"/>
                <a:ea typeface="Calibri" pitchFamily="34" charset="0"/>
                <a:cs typeface="Calibri" pitchFamily="34" charset="0"/>
              </a:rPr>
              <a:t>user interface</a:t>
            </a:r>
          </a:p>
        </p:txBody>
      </p:sp>
      <p:sp>
        <p:nvSpPr>
          <p:cNvPr id="17431" name="TextBox 36"/>
          <p:cNvSpPr txBox="1">
            <a:spLocks noChangeArrowheads="1"/>
          </p:cNvSpPr>
          <p:nvPr/>
        </p:nvSpPr>
        <p:spPr bwMode="auto">
          <a:xfrm>
            <a:off x="6215856" y="1262063"/>
            <a:ext cx="2699544" cy="504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008000"/>
                </a:solidFill>
                <a:latin typeface="Calibri" pitchFamily="34" charset="0"/>
                <a:ea typeface="Calibri" pitchFamily="34" charset="0"/>
                <a:cs typeface="Calibri" pitchFamily="34" charset="0"/>
              </a:rPr>
              <a:t>page configuration file</a:t>
            </a:r>
          </a:p>
        </p:txBody>
      </p:sp>
      <p:sp>
        <p:nvSpPr>
          <p:cNvPr id="17432" name="TextBox 36"/>
          <p:cNvSpPr txBox="1">
            <a:spLocks noChangeArrowheads="1"/>
          </p:cNvSpPr>
          <p:nvPr/>
        </p:nvSpPr>
        <p:spPr bwMode="auto">
          <a:xfrm>
            <a:off x="6865939" y="4372769"/>
            <a:ext cx="2049462" cy="411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008000"/>
                </a:solidFill>
                <a:latin typeface="Calibri" pitchFamily="34" charset="0"/>
                <a:ea typeface="Calibri" pitchFamily="34" charset="0"/>
                <a:cs typeface="Calibri" pitchFamily="34" charset="0"/>
              </a:rPr>
              <a:t>UI form with data</a:t>
            </a:r>
          </a:p>
        </p:txBody>
      </p:sp>
      <p:pic>
        <p:nvPicPr>
          <p:cNvPr id="43"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96000" y="5190472"/>
            <a:ext cx="2839165" cy="1216785"/>
          </a:xfrm>
          <a:prstGeom prst="rect">
            <a:avLst/>
          </a:prstGeom>
          <a:noFill/>
          <a:ln w="9525">
            <a:solidFill>
              <a:schemeClr val="bg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116558" y="2055274"/>
            <a:ext cx="2818607" cy="1850514"/>
          </a:xfrm>
          <a:prstGeom prst="rect">
            <a:avLst/>
          </a:prstGeom>
          <a:noFill/>
          <a:ln w="9525">
            <a:solidFill>
              <a:schemeClr val="bg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767037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Data flow from database to user interface</a:t>
            </a:r>
          </a:p>
        </p:txBody>
      </p:sp>
      <p:sp>
        <p:nvSpPr>
          <p:cNvPr id="18435" name="Rectangle 12"/>
          <p:cNvSpPr>
            <a:spLocks noChangeArrowheads="1"/>
          </p:cNvSpPr>
          <p:nvPr/>
        </p:nvSpPr>
        <p:spPr bwMode="auto">
          <a:xfrm>
            <a:off x="736600" y="2516188"/>
            <a:ext cx="2068513" cy="1423987"/>
          </a:xfrm>
          <a:prstGeom prst="rect">
            <a:avLst/>
          </a:prstGeom>
          <a:solidFill>
            <a:srgbClr val="FFFFCC"/>
          </a:solidFill>
          <a:ln w="12700">
            <a:solidFill>
              <a:schemeClr val="bg1"/>
            </a:solidFill>
            <a:miter lim="800000"/>
            <a:headEnd/>
            <a:tailEnd/>
          </a:ln>
        </p:spPr>
        <p:txBody>
          <a:bodyPr wrap="none"/>
          <a:lstStyle/>
          <a:p>
            <a:pPr algn="l">
              <a:spcBef>
                <a:spcPct val="0"/>
              </a:spcBef>
              <a:spcAft>
                <a:spcPct val="0"/>
              </a:spcAft>
              <a:buClrTx/>
            </a:pPr>
            <a:r>
              <a:rPr lang="en-US" sz="1800" b="0">
                <a:solidFill>
                  <a:schemeClr val="bg1"/>
                </a:solidFill>
              </a:rPr>
              <a:t>Name</a:t>
            </a:r>
          </a:p>
          <a:p>
            <a:pPr algn="l">
              <a:spcBef>
                <a:spcPct val="0"/>
              </a:spcBef>
              <a:spcAft>
                <a:spcPct val="0"/>
              </a:spcAft>
              <a:buClrTx/>
            </a:pPr>
            <a:r>
              <a:rPr lang="en-US" sz="1800" b="0">
                <a:solidFill>
                  <a:schemeClr val="bg1"/>
                </a:solidFill>
              </a:rPr>
              <a:t>PublicID</a:t>
            </a:r>
            <a:br>
              <a:rPr lang="en-US" sz="1800" b="0">
                <a:solidFill>
                  <a:schemeClr val="bg1"/>
                </a:solidFill>
              </a:rPr>
            </a:br>
            <a:r>
              <a:rPr lang="en-US" sz="1800" b="0">
                <a:solidFill>
                  <a:schemeClr val="bg1"/>
                </a:solidFill>
              </a:rPr>
              <a:t>CreateTime</a:t>
            </a:r>
          </a:p>
          <a:p>
            <a:pPr algn="l">
              <a:spcBef>
                <a:spcPct val="0"/>
              </a:spcBef>
              <a:spcAft>
                <a:spcPct val="0"/>
              </a:spcAft>
              <a:buClrTx/>
            </a:pPr>
            <a:r>
              <a:rPr lang="en-US" sz="1800" b="0">
                <a:solidFill>
                  <a:schemeClr val="bg1"/>
                </a:solidFill>
              </a:rPr>
              <a:t>…</a:t>
            </a:r>
          </a:p>
          <a:p>
            <a:pPr algn="l">
              <a:spcBef>
                <a:spcPct val="0"/>
              </a:spcBef>
              <a:spcAft>
                <a:spcPct val="0"/>
              </a:spcAft>
              <a:buClrTx/>
            </a:pPr>
            <a:endParaRPr lang="en-US" b="0">
              <a:solidFill>
                <a:schemeClr val="bg1"/>
              </a:solidFill>
            </a:endParaRPr>
          </a:p>
        </p:txBody>
      </p:sp>
      <p:sp>
        <p:nvSpPr>
          <p:cNvPr id="18436" name="Rectangle 13"/>
          <p:cNvSpPr>
            <a:spLocks noChangeArrowheads="1"/>
          </p:cNvSpPr>
          <p:nvPr/>
        </p:nvSpPr>
        <p:spPr bwMode="auto">
          <a:xfrm>
            <a:off x="736600" y="2093913"/>
            <a:ext cx="2070100" cy="427037"/>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a:solidFill>
                  <a:schemeClr val="bg1"/>
                </a:solidFill>
              </a:rPr>
              <a:t>ABContact</a:t>
            </a:r>
          </a:p>
        </p:txBody>
      </p:sp>
      <p:sp>
        <p:nvSpPr>
          <p:cNvPr id="18437" name="Folded Corner 3"/>
          <p:cNvSpPr>
            <a:spLocks noChangeArrowheads="1"/>
          </p:cNvSpPr>
          <p:nvPr/>
        </p:nvSpPr>
        <p:spPr bwMode="auto">
          <a:xfrm flipV="1">
            <a:off x="3468688" y="2020888"/>
            <a:ext cx="2025650" cy="1919287"/>
          </a:xfrm>
          <a:prstGeom prst="foldedCorner">
            <a:avLst>
              <a:gd name="adj" fmla="val 13333"/>
            </a:avLst>
          </a:prstGeom>
          <a:noFill/>
          <a:ln w="28575" algn="ctr">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lstStyle/>
          <a:p>
            <a:endParaRPr lang="en-US"/>
          </a:p>
        </p:txBody>
      </p:sp>
      <p:sp>
        <p:nvSpPr>
          <p:cNvPr id="18438" name="TextBox 4"/>
          <p:cNvSpPr txBox="1">
            <a:spLocks noChangeArrowheads="1"/>
          </p:cNvSpPr>
          <p:nvPr/>
        </p:nvSpPr>
        <p:spPr bwMode="auto">
          <a:xfrm>
            <a:off x="3481388" y="1982788"/>
            <a:ext cx="1998662" cy="48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7030A0"/>
                </a:solidFill>
                <a:latin typeface="Calibri" pitchFamily="34" charset="0"/>
                <a:ea typeface="Calibri" pitchFamily="34" charset="0"/>
                <a:cs typeface="Calibri" pitchFamily="34" charset="0"/>
              </a:rPr>
              <a:t>ABContact</a:t>
            </a:r>
          </a:p>
        </p:txBody>
      </p:sp>
      <p:sp>
        <p:nvSpPr>
          <p:cNvPr id="13" name="Rounded Rectangle 12"/>
          <p:cNvSpPr/>
          <p:nvPr/>
        </p:nvSpPr>
        <p:spPr bwMode="auto">
          <a:xfrm>
            <a:off x="3925888" y="5302250"/>
            <a:ext cx="1089025" cy="730250"/>
          </a:xfrm>
          <a:prstGeom prst="roundRect">
            <a:avLst/>
          </a:prstGeom>
          <a:solidFill>
            <a:schemeClr val="tx1">
              <a:lumMod val="50000"/>
              <a:alpha val="50196"/>
            </a:schemeClr>
          </a:solidFill>
          <a:ln w="19050" algn="ctr">
            <a:solidFill>
              <a:schemeClr val="bg1"/>
            </a:solidFill>
            <a:round/>
            <a:headEnd/>
            <a:tailEnd/>
          </a:ln>
        </p:spPr>
        <p:txBody>
          <a:bodyPr wrap="none" lIns="0" tIns="0" rIns="0" bIns="0" anchor="ctr"/>
          <a:lstStyle/>
          <a:p>
            <a:pPr>
              <a:defRPr/>
            </a:pPr>
            <a:endParaRPr lang="en-US" dirty="0"/>
          </a:p>
        </p:txBody>
      </p:sp>
      <p:sp>
        <p:nvSpPr>
          <p:cNvPr id="18440" name="TextBox 10"/>
          <p:cNvSpPr txBox="1">
            <a:spLocks noChangeArrowheads="1"/>
          </p:cNvSpPr>
          <p:nvPr/>
        </p:nvSpPr>
        <p:spPr bwMode="auto">
          <a:xfrm>
            <a:off x="3914775" y="5322888"/>
            <a:ext cx="1114425" cy="719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7030A0"/>
                </a:solidFill>
                <a:latin typeface="Calibri" pitchFamily="34" charset="0"/>
                <a:ea typeface="Calibri" pitchFamily="34" charset="0"/>
                <a:cs typeface="Calibri" pitchFamily="34" charset="0"/>
              </a:rPr>
              <a:t>anAB</a:t>
            </a:r>
            <a:br>
              <a:rPr lang="en-US">
                <a:solidFill>
                  <a:srgbClr val="7030A0"/>
                </a:solidFill>
                <a:latin typeface="Calibri" pitchFamily="34" charset="0"/>
                <a:ea typeface="Calibri" pitchFamily="34" charset="0"/>
                <a:cs typeface="Calibri" pitchFamily="34" charset="0"/>
              </a:rPr>
            </a:br>
            <a:r>
              <a:rPr lang="en-US">
                <a:solidFill>
                  <a:srgbClr val="7030A0"/>
                </a:solidFill>
                <a:latin typeface="Calibri" pitchFamily="34" charset="0"/>
                <a:ea typeface="Calibri" pitchFamily="34" charset="0"/>
                <a:cs typeface="Calibri" pitchFamily="34" charset="0"/>
              </a:rPr>
              <a:t>Contact</a:t>
            </a:r>
          </a:p>
        </p:txBody>
      </p:sp>
      <p:grpSp>
        <p:nvGrpSpPr>
          <p:cNvPr id="18441" name="Group 8"/>
          <p:cNvGrpSpPr>
            <a:grpSpLocks/>
          </p:cNvGrpSpPr>
          <p:nvPr/>
        </p:nvGrpSpPr>
        <p:grpSpPr bwMode="auto">
          <a:xfrm>
            <a:off x="981075" y="5226050"/>
            <a:ext cx="1579563" cy="1120775"/>
            <a:chOff x="1039" y="2442"/>
            <a:chExt cx="1209" cy="1042"/>
          </a:xfrm>
        </p:grpSpPr>
        <p:grpSp>
          <p:nvGrpSpPr>
            <p:cNvPr id="18465" name="Group 9"/>
            <p:cNvGrpSpPr>
              <a:grpSpLocks/>
            </p:cNvGrpSpPr>
            <p:nvPr/>
          </p:nvGrpSpPr>
          <p:grpSpPr bwMode="auto">
            <a:xfrm>
              <a:off x="1039" y="2784"/>
              <a:ext cx="1209" cy="700"/>
              <a:chOff x="1095" y="2933"/>
              <a:chExt cx="1209" cy="700"/>
            </a:xfrm>
          </p:grpSpPr>
          <p:sp>
            <p:nvSpPr>
              <p:cNvPr id="18473"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18474"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18475"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18476"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18477"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sp>
            <p:nvSpPr>
              <p:cNvPr id="18478"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grpSp>
        <p:grpSp>
          <p:nvGrpSpPr>
            <p:cNvPr id="18466" name="Group 16"/>
            <p:cNvGrpSpPr>
              <a:grpSpLocks/>
            </p:cNvGrpSpPr>
            <p:nvPr/>
          </p:nvGrpSpPr>
          <p:grpSpPr bwMode="auto">
            <a:xfrm>
              <a:off x="1039" y="2442"/>
              <a:ext cx="1209" cy="700"/>
              <a:chOff x="1095" y="2933"/>
              <a:chExt cx="1209" cy="700"/>
            </a:xfrm>
          </p:grpSpPr>
          <p:sp>
            <p:nvSpPr>
              <p:cNvPr id="18467"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18468"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a:solidFill>
                      <a:schemeClr val="bg1"/>
                    </a:solidFill>
                  </a:rPr>
                  <a:t>ab_abcontact</a:t>
                </a:r>
              </a:p>
            </p:txBody>
          </p:sp>
          <p:sp>
            <p:nvSpPr>
              <p:cNvPr id="18469"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18470"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18471"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sp>
            <p:nvSpPr>
              <p:cNvPr id="18472"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grpSp>
      </p:grpSp>
      <p:sp>
        <p:nvSpPr>
          <p:cNvPr id="33" name="Rectangle 32"/>
          <p:cNvSpPr/>
          <p:nvPr/>
        </p:nvSpPr>
        <p:spPr bwMode="auto">
          <a:xfrm>
            <a:off x="984250" y="5726113"/>
            <a:ext cx="1574800" cy="127000"/>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
        <p:nvSpPr>
          <p:cNvPr id="18443" name="TextBox 33"/>
          <p:cNvSpPr txBox="1">
            <a:spLocks noChangeArrowheads="1"/>
          </p:cNvSpPr>
          <p:nvPr/>
        </p:nvSpPr>
        <p:spPr bwMode="auto">
          <a:xfrm>
            <a:off x="166688" y="5265738"/>
            <a:ext cx="858837" cy="1166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accent1"/>
                </a:solidFill>
                <a:latin typeface="Calibri" pitchFamily="34" charset="0"/>
                <a:ea typeface="Calibri" pitchFamily="34" charset="0"/>
                <a:cs typeface="Calibri" pitchFamily="34" charset="0"/>
              </a:rPr>
              <a:t>row in</a:t>
            </a:r>
            <a:br>
              <a:rPr lang="en-US">
                <a:solidFill>
                  <a:schemeClr val="accent1"/>
                </a:solidFill>
                <a:latin typeface="Calibri" pitchFamily="34" charset="0"/>
                <a:ea typeface="Calibri" pitchFamily="34" charset="0"/>
                <a:cs typeface="Calibri" pitchFamily="34" charset="0"/>
              </a:rPr>
            </a:br>
            <a:r>
              <a:rPr lang="en-US">
                <a:solidFill>
                  <a:schemeClr val="accent1"/>
                </a:solidFill>
                <a:latin typeface="Calibri" pitchFamily="34" charset="0"/>
                <a:ea typeface="Calibri" pitchFamily="34" charset="0"/>
                <a:cs typeface="Calibri" pitchFamily="34" charset="0"/>
              </a:rPr>
              <a:t>db</a:t>
            </a:r>
            <a:br>
              <a:rPr lang="en-US">
                <a:solidFill>
                  <a:schemeClr val="accent1"/>
                </a:solidFill>
                <a:latin typeface="Calibri" pitchFamily="34" charset="0"/>
                <a:ea typeface="Calibri" pitchFamily="34" charset="0"/>
                <a:cs typeface="Calibri" pitchFamily="34" charset="0"/>
              </a:rPr>
            </a:br>
            <a:r>
              <a:rPr lang="en-US">
                <a:solidFill>
                  <a:schemeClr val="accent1"/>
                </a:solidFill>
                <a:latin typeface="Calibri" pitchFamily="34" charset="0"/>
                <a:ea typeface="Calibri" pitchFamily="34" charset="0"/>
                <a:cs typeface="Calibri" pitchFamily="34" charset="0"/>
              </a:rPr>
              <a:t>table</a:t>
            </a:r>
          </a:p>
        </p:txBody>
      </p:sp>
      <p:sp>
        <p:nvSpPr>
          <p:cNvPr id="18444" name="TextBox 34"/>
          <p:cNvSpPr txBox="1">
            <a:spLocks noChangeArrowheads="1"/>
          </p:cNvSpPr>
          <p:nvPr/>
        </p:nvSpPr>
        <p:spPr bwMode="auto">
          <a:xfrm>
            <a:off x="3357563" y="5964238"/>
            <a:ext cx="2266950" cy="827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7030A0"/>
                </a:solidFill>
                <a:latin typeface="Calibri" pitchFamily="34" charset="0"/>
                <a:ea typeface="Calibri" pitchFamily="34" charset="0"/>
                <a:cs typeface="Calibri" pitchFamily="34" charset="0"/>
              </a:rPr>
              <a:t>instance of</a:t>
            </a:r>
            <a:br>
              <a:rPr lang="en-US">
                <a:solidFill>
                  <a:srgbClr val="7030A0"/>
                </a:solidFill>
                <a:latin typeface="Calibri" pitchFamily="34" charset="0"/>
                <a:ea typeface="Calibri" pitchFamily="34" charset="0"/>
                <a:cs typeface="Calibri" pitchFamily="34" charset="0"/>
              </a:rPr>
            </a:br>
            <a:r>
              <a:rPr lang="en-US">
                <a:solidFill>
                  <a:srgbClr val="7030A0"/>
                </a:solidFill>
                <a:latin typeface="Calibri" pitchFamily="34" charset="0"/>
                <a:ea typeface="Calibri" pitchFamily="34" charset="0"/>
                <a:cs typeface="Calibri" pitchFamily="34" charset="0"/>
              </a:rPr>
              <a:t>Gosu class</a:t>
            </a:r>
          </a:p>
        </p:txBody>
      </p:sp>
      <p:sp>
        <p:nvSpPr>
          <p:cNvPr id="18445" name="TextBox 35"/>
          <p:cNvSpPr txBox="1">
            <a:spLocks noChangeArrowheads="1"/>
          </p:cNvSpPr>
          <p:nvPr/>
        </p:nvSpPr>
        <p:spPr bwMode="auto">
          <a:xfrm>
            <a:off x="706438" y="1725613"/>
            <a:ext cx="21907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latin typeface="Calibri" pitchFamily="34" charset="0"/>
                <a:ea typeface="Calibri" pitchFamily="34" charset="0"/>
                <a:cs typeface="Calibri" pitchFamily="34" charset="0"/>
              </a:rPr>
              <a:t>data model entity</a:t>
            </a:r>
          </a:p>
        </p:txBody>
      </p:sp>
      <p:sp>
        <p:nvSpPr>
          <p:cNvPr id="18446" name="TextBox 36"/>
          <p:cNvSpPr txBox="1">
            <a:spLocks noChangeArrowheads="1"/>
          </p:cNvSpPr>
          <p:nvPr/>
        </p:nvSpPr>
        <p:spPr bwMode="auto">
          <a:xfrm>
            <a:off x="3255963" y="1670050"/>
            <a:ext cx="2355850" cy="504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7030A0"/>
                </a:solidFill>
                <a:latin typeface="Calibri" pitchFamily="34" charset="0"/>
                <a:ea typeface="Calibri" pitchFamily="34" charset="0"/>
                <a:cs typeface="Calibri" pitchFamily="34" charset="0"/>
              </a:rPr>
              <a:t>internal Gosu class</a:t>
            </a:r>
          </a:p>
        </p:txBody>
      </p:sp>
      <p:grpSp>
        <p:nvGrpSpPr>
          <p:cNvPr id="18447" name="Group 61"/>
          <p:cNvGrpSpPr>
            <a:grpSpLocks/>
          </p:cNvGrpSpPr>
          <p:nvPr/>
        </p:nvGrpSpPr>
        <p:grpSpPr bwMode="auto">
          <a:xfrm>
            <a:off x="1457325" y="3948113"/>
            <a:ext cx="3338513" cy="1260475"/>
            <a:chOff x="1457290" y="3948543"/>
            <a:chExt cx="3337908" cy="782782"/>
          </a:xfrm>
        </p:grpSpPr>
        <p:sp>
          <p:nvSpPr>
            <p:cNvPr id="18463" name="Down Arrow 37"/>
            <p:cNvSpPr>
              <a:spLocks noChangeArrowheads="1"/>
            </p:cNvSpPr>
            <p:nvPr/>
          </p:nvSpPr>
          <p:spPr bwMode="auto">
            <a:xfrm>
              <a:off x="1457290" y="3948543"/>
              <a:ext cx="628650" cy="782782"/>
            </a:xfrm>
            <a:prstGeom prst="downArrow">
              <a:avLst>
                <a:gd name="adj1" fmla="val 50000"/>
                <a:gd name="adj2" fmla="val 49992"/>
              </a:avLst>
            </a:prstGeom>
            <a:solidFill>
              <a:schemeClr val="accent1"/>
            </a:solidFill>
            <a:ln>
              <a:noFill/>
            </a:ln>
            <a:extLst>
              <a:ext uri="{91240B29-F687-4F45-9708-019B960494DF}">
                <a14:hiddenLine xmlns="" xmlns:a14="http://schemas.microsoft.com/office/drawing/2010/main" w="19050" algn="ctr">
                  <a:solidFill>
                    <a:srgbClr val="000000"/>
                  </a:solidFill>
                  <a:round/>
                  <a:headEnd/>
                  <a:tailEnd/>
                </a14:hiddenLine>
              </a:ext>
            </a:extLst>
          </p:spPr>
          <p:txBody>
            <a:bodyPr wrap="none" lIns="0" tIns="0" rIns="0" bIns="0" anchor="ctr"/>
            <a:lstStyle/>
            <a:p>
              <a:endParaRPr lang="en-US"/>
            </a:p>
          </p:txBody>
        </p:sp>
        <p:sp>
          <p:nvSpPr>
            <p:cNvPr id="18464" name="Down Arrow 38"/>
            <p:cNvSpPr>
              <a:spLocks noChangeArrowheads="1"/>
            </p:cNvSpPr>
            <p:nvPr/>
          </p:nvSpPr>
          <p:spPr bwMode="auto">
            <a:xfrm>
              <a:off x="4166548" y="3948543"/>
              <a:ext cx="628650" cy="782782"/>
            </a:xfrm>
            <a:prstGeom prst="downArrow">
              <a:avLst>
                <a:gd name="adj1" fmla="val 50000"/>
                <a:gd name="adj2" fmla="val 49992"/>
              </a:avLst>
            </a:prstGeom>
            <a:solidFill>
              <a:srgbClr val="7030A0"/>
            </a:solidFill>
            <a:ln>
              <a:noFill/>
            </a:ln>
            <a:extLst>
              <a:ext uri="{91240B29-F687-4F45-9708-019B960494DF}">
                <a14:hiddenLine xmlns="" xmlns:a14="http://schemas.microsoft.com/office/drawing/2010/main" w="19050" algn="ctr">
                  <a:solidFill>
                    <a:srgbClr val="000000"/>
                  </a:solidFill>
                  <a:round/>
                  <a:headEnd/>
                  <a:tailEnd/>
                </a14:hiddenLine>
              </a:ext>
            </a:extLst>
          </p:spPr>
          <p:txBody>
            <a:bodyPr wrap="none" lIns="0" tIns="0" rIns="0" bIns="0" anchor="ctr"/>
            <a:lstStyle/>
            <a:p>
              <a:endParaRPr lang="en-US"/>
            </a:p>
          </p:txBody>
        </p:sp>
      </p:grpSp>
      <p:cxnSp>
        <p:nvCxnSpPr>
          <p:cNvPr id="33810" name="Straight Connector 40"/>
          <p:cNvCxnSpPr>
            <a:cxnSpLocks noChangeShapeType="1"/>
          </p:cNvCxnSpPr>
          <p:nvPr/>
        </p:nvCxnSpPr>
        <p:spPr bwMode="auto">
          <a:xfrm rot="5400000">
            <a:off x="253207" y="3694906"/>
            <a:ext cx="5543550" cy="1587"/>
          </a:xfrm>
          <a:prstGeom prst="line">
            <a:avLst/>
          </a:prstGeom>
          <a:noFill/>
          <a:ln w="12700" algn="ctr">
            <a:solidFill>
              <a:schemeClr val="tx1">
                <a:lumMod val="50000"/>
              </a:schemeClr>
            </a:solidFill>
            <a:prstDash val="dash"/>
            <a:round/>
            <a:headEnd/>
            <a:tailEnd/>
          </a:ln>
        </p:spPr>
      </p:cxnSp>
      <p:sp>
        <p:nvSpPr>
          <p:cNvPr id="18449" name="TextBox 41"/>
          <p:cNvSpPr txBox="1">
            <a:spLocks noChangeArrowheads="1"/>
          </p:cNvSpPr>
          <p:nvPr/>
        </p:nvSpPr>
        <p:spPr bwMode="auto">
          <a:xfrm>
            <a:off x="804863" y="993775"/>
            <a:ext cx="1931987" cy="538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chemeClr val="accent1"/>
                </a:solidFill>
                <a:latin typeface="Calibri" pitchFamily="34" charset="0"/>
                <a:ea typeface="Calibri" pitchFamily="34" charset="0"/>
                <a:cs typeface="Calibri" pitchFamily="34" charset="0"/>
              </a:rPr>
              <a:t>database</a:t>
            </a:r>
          </a:p>
        </p:txBody>
      </p:sp>
      <p:sp>
        <p:nvSpPr>
          <p:cNvPr id="18450" name="TextBox 42"/>
          <p:cNvSpPr txBox="1">
            <a:spLocks noChangeArrowheads="1"/>
          </p:cNvSpPr>
          <p:nvPr/>
        </p:nvSpPr>
        <p:spPr bwMode="auto">
          <a:xfrm>
            <a:off x="3117850" y="993775"/>
            <a:ext cx="2646363" cy="557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rgbClr val="7030A0"/>
                </a:solidFill>
                <a:latin typeface="Calibri" pitchFamily="34" charset="0"/>
                <a:ea typeface="Calibri" pitchFamily="34" charset="0"/>
                <a:cs typeface="Calibri" pitchFamily="34" charset="0"/>
              </a:rPr>
              <a:t>application server</a:t>
            </a:r>
          </a:p>
        </p:txBody>
      </p:sp>
      <p:cxnSp>
        <p:nvCxnSpPr>
          <p:cNvPr id="18451" name="Straight Arrow Connector 31"/>
          <p:cNvCxnSpPr>
            <a:cxnSpLocks noChangeShapeType="1"/>
          </p:cNvCxnSpPr>
          <p:nvPr/>
        </p:nvCxnSpPr>
        <p:spPr bwMode="auto">
          <a:xfrm>
            <a:off x="2563813" y="5719763"/>
            <a:ext cx="1333500" cy="1587"/>
          </a:xfrm>
          <a:prstGeom prst="straightConnector1">
            <a:avLst/>
          </a:prstGeom>
          <a:noFill/>
          <a:ln w="12700" algn="ctr">
            <a:solidFill>
              <a:srgbClr val="FF0000"/>
            </a:solidFill>
            <a:round/>
            <a:headEnd/>
            <a:tailEnd type="triangle" w="med" len="med"/>
          </a:ln>
          <a:extLst>
            <a:ext uri="{909E8E84-426E-40DD-AFC4-6F175D3DCCD1}">
              <a14:hiddenFill xmlns="" xmlns:a14="http://schemas.microsoft.com/office/drawing/2010/main">
                <a:noFill/>
              </a14:hiddenFill>
            </a:ext>
          </a:extLst>
        </p:spPr>
      </p:cxnSp>
      <p:sp>
        <p:nvSpPr>
          <p:cNvPr id="18452" name="TextBox 44"/>
          <p:cNvSpPr txBox="1">
            <a:spLocks noChangeArrowheads="1"/>
          </p:cNvSpPr>
          <p:nvPr/>
        </p:nvSpPr>
        <p:spPr bwMode="auto">
          <a:xfrm>
            <a:off x="2522538" y="5056188"/>
            <a:ext cx="167798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latin typeface="Calibri" pitchFamily="34" charset="0"/>
                <a:ea typeface="Calibri" pitchFamily="34" charset="0"/>
                <a:cs typeface="Calibri" pitchFamily="34" charset="0"/>
              </a:rPr>
              <a:t>read</a:t>
            </a:r>
            <a:br>
              <a:rPr lang="en-US">
                <a:latin typeface="Calibri" pitchFamily="34" charset="0"/>
                <a:ea typeface="Calibri" pitchFamily="34" charset="0"/>
                <a:cs typeface="Calibri" pitchFamily="34" charset="0"/>
              </a:rPr>
            </a:br>
            <a:r>
              <a:rPr lang="en-US">
                <a:latin typeface="Calibri" pitchFamily="34" charset="0"/>
                <a:ea typeface="Calibri" pitchFamily="34" charset="0"/>
                <a:cs typeface="Calibri" pitchFamily="34" charset="0"/>
              </a:rPr>
              <a:t>from db</a:t>
            </a:r>
          </a:p>
        </p:txBody>
      </p:sp>
      <p:cxnSp>
        <p:nvCxnSpPr>
          <p:cNvPr id="47" name="Straight Connector 40"/>
          <p:cNvCxnSpPr>
            <a:cxnSpLocks noChangeShapeType="1"/>
          </p:cNvCxnSpPr>
          <p:nvPr/>
        </p:nvCxnSpPr>
        <p:spPr bwMode="auto">
          <a:xfrm rot="5400000">
            <a:off x="3051969" y="3694906"/>
            <a:ext cx="5543550" cy="1588"/>
          </a:xfrm>
          <a:prstGeom prst="line">
            <a:avLst/>
          </a:prstGeom>
          <a:noFill/>
          <a:ln w="12700" algn="ctr">
            <a:solidFill>
              <a:schemeClr val="tx1">
                <a:lumMod val="50000"/>
              </a:schemeClr>
            </a:solidFill>
            <a:prstDash val="dash"/>
            <a:round/>
            <a:headEnd/>
            <a:tailEnd/>
          </a:ln>
        </p:spPr>
      </p:cxnSp>
      <p:sp>
        <p:nvSpPr>
          <p:cNvPr id="18454" name="Down Arrow 37"/>
          <p:cNvSpPr>
            <a:spLocks noChangeArrowheads="1"/>
          </p:cNvSpPr>
          <p:nvPr/>
        </p:nvSpPr>
        <p:spPr bwMode="auto">
          <a:xfrm>
            <a:off x="6237288" y="4281488"/>
            <a:ext cx="628650" cy="733425"/>
          </a:xfrm>
          <a:prstGeom prst="downArrow">
            <a:avLst>
              <a:gd name="adj1" fmla="val 50000"/>
              <a:gd name="adj2" fmla="val 49929"/>
            </a:avLst>
          </a:prstGeom>
          <a:solidFill>
            <a:srgbClr val="008000"/>
          </a:solidFill>
          <a:ln>
            <a:noFill/>
          </a:ln>
          <a:extLst>
            <a:ext uri="{91240B29-F687-4F45-9708-019B960494DF}">
              <a14:hiddenLine xmlns="" xmlns:a14="http://schemas.microsoft.com/office/drawing/2010/main" w="19050" algn="ctr">
                <a:solidFill>
                  <a:srgbClr val="000000"/>
                </a:solidFill>
                <a:round/>
                <a:headEnd/>
                <a:tailEnd/>
              </a14:hiddenLine>
            </a:ext>
          </a:extLst>
        </p:spPr>
        <p:txBody>
          <a:bodyPr wrap="none" lIns="0" tIns="0" rIns="0" bIns="0" anchor="ctr"/>
          <a:lstStyle/>
          <a:p>
            <a:endParaRPr lang="en-US"/>
          </a:p>
        </p:txBody>
      </p:sp>
      <p:cxnSp>
        <p:nvCxnSpPr>
          <p:cNvPr id="18455" name="Straight Arrow Connector 31"/>
          <p:cNvCxnSpPr>
            <a:cxnSpLocks noChangeShapeType="1"/>
          </p:cNvCxnSpPr>
          <p:nvPr/>
        </p:nvCxnSpPr>
        <p:spPr bwMode="auto">
          <a:xfrm>
            <a:off x="5026025" y="5716588"/>
            <a:ext cx="1069975" cy="1587"/>
          </a:xfrm>
          <a:prstGeom prst="straightConnector1">
            <a:avLst/>
          </a:prstGeom>
          <a:noFill/>
          <a:ln w="12700" algn="ctr">
            <a:solidFill>
              <a:srgbClr val="FF0000"/>
            </a:solidFill>
            <a:round/>
            <a:headEnd/>
            <a:tailEnd type="triangle" w="med" len="med"/>
          </a:ln>
          <a:extLst>
            <a:ext uri="{909E8E84-426E-40DD-AFC4-6F175D3DCCD1}">
              <a14:hiddenFill xmlns="" xmlns:a14="http://schemas.microsoft.com/office/drawing/2010/main">
                <a:noFill/>
              </a14:hiddenFill>
            </a:ext>
          </a:extLst>
        </p:spPr>
      </p:cxnSp>
      <p:sp>
        <p:nvSpPr>
          <p:cNvPr id="18456" name="TextBox 42"/>
          <p:cNvSpPr txBox="1">
            <a:spLocks noChangeArrowheads="1"/>
          </p:cNvSpPr>
          <p:nvPr/>
        </p:nvSpPr>
        <p:spPr bwMode="auto">
          <a:xfrm>
            <a:off x="6418263" y="993775"/>
            <a:ext cx="2185987" cy="585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rgbClr val="008000"/>
                </a:solidFill>
                <a:latin typeface="Calibri" pitchFamily="34" charset="0"/>
                <a:ea typeface="Calibri" pitchFamily="34" charset="0"/>
                <a:cs typeface="Calibri" pitchFamily="34" charset="0"/>
              </a:rPr>
              <a:t>user interface</a:t>
            </a:r>
          </a:p>
        </p:txBody>
      </p:sp>
      <p:sp>
        <p:nvSpPr>
          <p:cNvPr id="18457" name="TextBox 44"/>
          <p:cNvSpPr txBox="1">
            <a:spLocks noChangeArrowheads="1"/>
          </p:cNvSpPr>
          <p:nvPr/>
        </p:nvSpPr>
        <p:spPr bwMode="auto">
          <a:xfrm>
            <a:off x="4975225" y="5083175"/>
            <a:ext cx="1677988" cy="735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latin typeface="Calibri" pitchFamily="34" charset="0"/>
                <a:ea typeface="Calibri" pitchFamily="34" charset="0"/>
                <a:cs typeface="Calibri" pitchFamily="34" charset="0"/>
              </a:rPr>
              <a:t>display</a:t>
            </a:r>
            <a:br>
              <a:rPr lang="en-US">
                <a:latin typeface="Calibri" pitchFamily="34" charset="0"/>
                <a:ea typeface="Calibri" pitchFamily="34" charset="0"/>
                <a:cs typeface="Calibri" pitchFamily="34" charset="0"/>
              </a:rPr>
            </a:br>
            <a:r>
              <a:rPr lang="en-US">
                <a:latin typeface="Calibri" pitchFamily="34" charset="0"/>
                <a:ea typeface="Calibri" pitchFamily="34" charset="0"/>
                <a:cs typeface="Calibri" pitchFamily="34" charset="0"/>
              </a:rPr>
              <a:t>in UI</a:t>
            </a:r>
          </a:p>
        </p:txBody>
      </p:sp>
      <p:sp>
        <p:nvSpPr>
          <p:cNvPr id="18458" name="TextBox 36"/>
          <p:cNvSpPr txBox="1">
            <a:spLocks noChangeArrowheads="1"/>
          </p:cNvSpPr>
          <p:nvPr/>
        </p:nvSpPr>
        <p:spPr bwMode="auto">
          <a:xfrm>
            <a:off x="6381750" y="1371600"/>
            <a:ext cx="2533650" cy="504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008000"/>
                </a:solidFill>
                <a:latin typeface="Calibri" pitchFamily="34" charset="0"/>
                <a:ea typeface="Calibri" pitchFamily="34" charset="0"/>
                <a:cs typeface="Calibri" pitchFamily="34" charset="0"/>
              </a:rPr>
              <a:t>page configuration file</a:t>
            </a:r>
          </a:p>
        </p:txBody>
      </p:sp>
      <p:sp>
        <p:nvSpPr>
          <p:cNvPr id="18459" name="TextBox 36"/>
          <p:cNvSpPr txBox="1">
            <a:spLocks noChangeArrowheads="1"/>
          </p:cNvSpPr>
          <p:nvPr/>
        </p:nvSpPr>
        <p:spPr bwMode="auto">
          <a:xfrm>
            <a:off x="6721942" y="4779310"/>
            <a:ext cx="2244725" cy="411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008000"/>
                </a:solidFill>
                <a:latin typeface="Calibri" pitchFamily="34" charset="0"/>
                <a:ea typeface="Calibri" pitchFamily="34" charset="0"/>
                <a:cs typeface="Calibri" pitchFamily="34" charset="0"/>
              </a:rPr>
              <a:t>UI form with data</a:t>
            </a:r>
          </a:p>
        </p:txBody>
      </p:sp>
      <p:sp>
        <p:nvSpPr>
          <p:cNvPr id="18460" name="TextBox 17"/>
          <p:cNvSpPr txBox="1">
            <a:spLocks noChangeArrowheads="1"/>
          </p:cNvSpPr>
          <p:nvPr/>
        </p:nvSpPr>
        <p:spPr bwMode="auto">
          <a:xfrm>
            <a:off x="3587750" y="2381250"/>
            <a:ext cx="1787525" cy="1581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a:solidFill>
                  <a:srgbClr val="7030A0"/>
                </a:solidFill>
                <a:latin typeface="Calibri" pitchFamily="34" charset="0"/>
                <a:ea typeface="Calibri" pitchFamily="34" charset="0"/>
                <a:cs typeface="Calibri" pitchFamily="34" charset="0"/>
              </a:rPr>
              <a:t>Fields</a:t>
            </a:r>
            <a:r>
              <a:rPr lang="en-US" sz="1800">
                <a:solidFill>
                  <a:srgbClr val="7030A0"/>
                </a:solidFill>
                <a:latin typeface="Calibri" pitchFamily="34" charset="0"/>
                <a:ea typeface="Calibri" pitchFamily="34" charset="0"/>
                <a:cs typeface="Calibri" pitchFamily="34" charset="0"/>
              </a:rPr>
              <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Name</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PublicID</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CreateTime</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a:t>
            </a:r>
          </a:p>
        </p:txBody>
      </p:sp>
      <p:pic>
        <p:nvPicPr>
          <p:cNvPr id="717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96000" y="5190472"/>
            <a:ext cx="2839165" cy="1216785"/>
          </a:xfrm>
          <a:prstGeom prst="rect">
            <a:avLst/>
          </a:prstGeom>
          <a:noFill/>
          <a:ln w="9525">
            <a:solidFill>
              <a:schemeClr val="bg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002135" y="2209006"/>
            <a:ext cx="2933030" cy="1925637"/>
          </a:xfrm>
          <a:prstGeom prst="rect">
            <a:avLst/>
          </a:prstGeom>
          <a:noFill/>
          <a:ln w="9525">
            <a:solidFill>
              <a:schemeClr val="bg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7747240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p:txBody>
          <a:bodyPr/>
          <a:lstStyle/>
          <a:p>
            <a:r>
              <a:rPr lang="en-US" smtClean="0"/>
              <a:t>Data flow from user interface to database</a:t>
            </a:r>
          </a:p>
        </p:txBody>
      </p:sp>
      <p:sp>
        <p:nvSpPr>
          <p:cNvPr id="19460" name="Rectangle 12"/>
          <p:cNvSpPr>
            <a:spLocks noChangeArrowheads="1"/>
          </p:cNvSpPr>
          <p:nvPr/>
        </p:nvSpPr>
        <p:spPr bwMode="auto">
          <a:xfrm>
            <a:off x="736600" y="2516188"/>
            <a:ext cx="2068513" cy="1423987"/>
          </a:xfrm>
          <a:prstGeom prst="rect">
            <a:avLst/>
          </a:prstGeom>
          <a:solidFill>
            <a:srgbClr val="FFFFCC"/>
          </a:solidFill>
          <a:ln w="12700">
            <a:solidFill>
              <a:schemeClr val="bg1"/>
            </a:solidFill>
            <a:miter lim="800000"/>
            <a:headEnd/>
            <a:tailEnd/>
          </a:ln>
        </p:spPr>
        <p:txBody>
          <a:bodyPr wrap="none"/>
          <a:lstStyle/>
          <a:p>
            <a:pPr algn="l">
              <a:spcBef>
                <a:spcPct val="0"/>
              </a:spcBef>
              <a:spcAft>
                <a:spcPct val="0"/>
              </a:spcAft>
              <a:buClrTx/>
            </a:pPr>
            <a:r>
              <a:rPr lang="en-US" sz="1800" b="0">
                <a:solidFill>
                  <a:schemeClr val="bg1"/>
                </a:solidFill>
              </a:rPr>
              <a:t>Name</a:t>
            </a:r>
          </a:p>
          <a:p>
            <a:pPr algn="l">
              <a:spcBef>
                <a:spcPct val="0"/>
              </a:spcBef>
              <a:spcAft>
                <a:spcPct val="0"/>
              </a:spcAft>
              <a:buClrTx/>
            </a:pPr>
            <a:r>
              <a:rPr lang="en-US" sz="1800" b="0">
                <a:solidFill>
                  <a:schemeClr val="bg1"/>
                </a:solidFill>
              </a:rPr>
              <a:t>PublicID</a:t>
            </a:r>
            <a:br>
              <a:rPr lang="en-US" sz="1800" b="0">
                <a:solidFill>
                  <a:schemeClr val="bg1"/>
                </a:solidFill>
              </a:rPr>
            </a:br>
            <a:r>
              <a:rPr lang="en-US" sz="1800" b="0">
                <a:solidFill>
                  <a:schemeClr val="bg1"/>
                </a:solidFill>
              </a:rPr>
              <a:t>CreateTime</a:t>
            </a:r>
          </a:p>
          <a:p>
            <a:pPr algn="l">
              <a:spcBef>
                <a:spcPct val="0"/>
              </a:spcBef>
              <a:spcAft>
                <a:spcPct val="0"/>
              </a:spcAft>
              <a:buClrTx/>
            </a:pPr>
            <a:r>
              <a:rPr lang="en-US" sz="1800" b="0">
                <a:solidFill>
                  <a:schemeClr val="bg1"/>
                </a:solidFill>
              </a:rPr>
              <a:t>…</a:t>
            </a:r>
          </a:p>
          <a:p>
            <a:pPr algn="l">
              <a:spcBef>
                <a:spcPct val="0"/>
              </a:spcBef>
              <a:spcAft>
                <a:spcPct val="0"/>
              </a:spcAft>
              <a:buClrTx/>
            </a:pPr>
            <a:endParaRPr lang="en-US" b="0">
              <a:solidFill>
                <a:schemeClr val="bg1"/>
              </a:solidFill>
            </a:endParaRPr>
          </a:p>
        </p:txBody>
      </p:sp>
      <p:sp>
        <p:nvSpPr>
          <p:cNvPr id="19461" name="Rectangle 13"/>
          <p:cNvSpPr>
            <a:spLocks noChangeArrowheads="1"/>
          </p:cNvSpPr>
          <p:nvPr/>
        </p:nvSpPr>
        <p:spPr bwMode="auto">
          <a:xfrm>
            <a:off x="736600" y="2093913"/>
            <a:ext cx="2070100" cy="427037"/>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a:solidFill>
                  <a:schemeClr val="bg1"/>
                </a:solidFill>
              </a:rPr>
              <a:t>ABContact</a:t>
            </a:r>
          </a:p>
        </p:txBody>
      </p:sp>
      <p:sp>
        <p:nvSpPr>
          <p:cNvPr id="19462" name="Folded Corner 3"/>
          <p:cNvSpPr>
            <a:spLocks noChangeArrowheads="1"/>
          </p:cNvSpPr>
          <p:nvPr/>
        </p:nvSpPr>
        <p:spPr bwMode="auto">
          <a:xfrm flipV="1">
            <a:off x="3468688" y="2020888"/>
            <a:ext cx="2025650" cy="1919287"/>
          </a:xfrm>
          <a:prstGeom prst="foldedCorner">
            <a:avLst>
              <a:gd name="adj" fmla="val 13333"/>
            </a:avLst>
          </a:prstGeom>
          <a:noFill/>
          <a:ln w="28575" algn="ctr">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lstStyle/>
          <a:p>
            <a:endParaRPr lang="en-US"/>
          </a:p>
        </p:txBody>
      </p:sp>
      <p:sp>
        <p:nvSpPr>
          <p:cNvPr id="19463" name="TextBox 4"/>
          <p:cNvSpPr txBox="1">
            <a:spLocks noChangeArrowheads="1"/>
          </p:cNvSpPr>
          <p:nvPr/>
        </p:nvSpPr>
        <p:spPr bwMode="auto">
          <a:xfrm>
            <a:off x="3481388" y="1982788"/>
            <a:ext cx="1998662" cy="48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7030A0"/>
                </a:solidFill>
                <a:latin typeface="Calibri" pitchFamily="34" charset="0"/>
                <a:ea typeface="Calibri" pitchFamily="34" charset="0"/>
                <a:cs typeface="Calibri" pitchFamily="34" charset="0"/>
              </a:rPr>
              <a:t>ABContact</a:t>
            </a:r>
          </a:p>
        </p:txBody>
      </p:sp>
      <p:sp>
        <p:nvSpPr>
          <p:cNvPr id="13" name="Rounded Rectangle 12"/>
          <p:cNvSpPr/>
          <p:nvPr/>
        </p:nvSpPr>
        <p:spPr bwMode="auto">
          <a:xfrm>
            <a:off x="3925888" y="5302250"/>
            <a:ext cx="1089025" cy="730250"/>
          </a:xfrm>
          <a:prstGeom prst="roundRect">
            <a:avLst/>
          </a:prstGeom>
          <a:solidFill>
            <a:schemeClr val="tx1">
              <a:lumMod val="50000"/>
              <a:alpha val="50196"/>
            </a:schemeClr>
          </a:solidFill>
          <a:ln w="19050" algn="ctr">
            <a:solidFill>
              <a:schemeClr val="bg1"/>
            </a:solidFill>
            <a:round/>
            <a:headEnd/>
            <a:tailEnd/>
          </a:ln>
        </p:spPr>
        <p:txBody>
          <a:bodyPr wrap="none" lIns="0" tIns="0" rIns="0" bIns="0" anchor="ctr"/>
          <a:lstStyle/>
          <a:p>
            <a:pPr>
              <a:defRPr/>
            </a:pPr>
            <a:endParaRPr lang="en-US" dirty="0"/>
          </a:p>
        </p:txBody>
      </p:sp>
      <p:sp>
        <p:nvSpPr>
          <p:cNvPr id="19465" name="TextBox 10"/>
          <p:cNvSpPr txBox="1">
            <a:spLocks noChangeArrowheads="1"/>
          </p:cNvSpPr>
          <p:nvPr/>
        </p:nvSpPr>
        <p:spPr bwMode="auto">
          <a:xfrm>
            <a:off x="3914775" y="5322888"/>
            <a:ext cx="1114425" cy="719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7030A0"/>
                </a:solidFill>
                <a:latin typeface="Calibri" pitchFamily="34" charset="0"/>
                <a:ea typeface="Calibri" pitchFamily="34" charset="0"/>
                <a:cs typeface="Calibri" pitchFamily="34" charset="0"/>
              </a:rPr>
              <a:t>anAB</a:t>
            </a:r>
            <a:br>
              <a:rPr lang="en-US">
                <a:solidFill>
                  <a:srgbClr val="7030A0"/>
                </a:solidFill>
                <a:latin typeface="Calibri" pitchFamily="34" charset="0"/>
                <a:ea typeface="Calibri" pitchFamily="34" charset="0"/>
                <a:cs typeface="Calibri" pitchFamily="34" charset="0"/>
              </a:rPr>
            </a:br>
            <a:r>
              <a:rPr lang="en-US">
                <a:solidFill>
                  <a:srgbClr val="7030A0"/>
                </a:solidFill>
                <a:latin typeface="Calibri" pitchFamily="34" charset="0"/>
                <a:ea typeface="Calibri" pitchFamily="34" charset="0"/>
                <a:cs typeface="Calibri" pitchFamily="34" charset="0"/>
              </a:rPr>
              <a:t>Contact</a:t>
            </a:r>
          </a:p>
        </p:txBody>
      </p:sp>
      <p:grpSp>
        <p:nvGrpSpPr>
          <p:cNvPr id="19466" name="Group 8"/>
          <p:cNvGrpSpPr>
            <a:grpSpLocks/>
          </p:cNvGrpSpPr>
          <p:nvPr/>
        </p:nvGrpSpPr>
        <p:grpSpPr bwMode="auto">
          <a:xfrm>
            <a:off x="981075" y="5226050"/>
            <a:ext cx="1579563" cy="1120775"/>
            <a:chOff x="1039" y="2442"/>
            <a:chExt cx="1209" cy="1042"/>
          </a:xfrm>
        </p:grpSpPr>
        <p:grpSp>
          <p:nvGrpSpPr>
            <p:cNvPr id="19493" name="Group 9"/>
            <p:cNvGrpSpPr>
              <a:grpSpLocks/>
            </p:cNvGrpSpPr>
            <p:nvPr/>
          </p:nvGrpSpPr>
          <p:grpSpPr bwMode="auto">
            <a:xfrm>
              <a:off x="1039" y="2784"/>
              <a:ext cx="1209" cy="700"/>
              <a:chOff x="1095" y="2933"/>
              <a:chExt cx="1209" cy="700"/>
            </a:xfrm>
          </p:grpSpPr>
          <p:sp>
            <p:nvSpPr>
              <p:cNvPr id="19501"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19502"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19503"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19504"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19505"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sp>
            <p:nvSpPr>
              <p:cNvPr id="19506"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grpSp>
        <p:grpSp>
          <p:nvGrpSpPr>
            <p:cNvPr id="19494" name="Group 16"/>
            <p:cNvGrpSpPr>
              <a:grpSpLocks/>
            </p:cNvGrpSpPr>
            <p:nvPr/>
          </p:nvGrpSpPr>
          <p:grpSpPr bwMode="auto">
            <a:xfrm>
              <a:off x="1039" y="2442"/>
              <a:ext cx="1209" cy="700"/>
              <a:chOff x="1095" y="2933"/>
              <a:chExt cx="1209" cy="700"/>
            </a:xfrm>
          </p:grpSpPr>
          <p:sp>
            <p:nvSpPr>
              <p:cNvPr id="19495"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19496"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a:solidFill>
                      <a:schemeClr val="bg1"/>
                    </a:solidFill>
                  </a:rPr>
                  <a:t>ab_abcontact</a:t>
                </a:r>
              </a:p>
            </p:txBody>
          </p:sp>
          <p:sp>
            <p:nvSpPr>
              <p:cNvPr id="19497"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19498"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19499"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sp>
            <p:nvSpPr>
              <p:cNvPr id="19500"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grpSp>
      </p:grpSp>
      <p:sp>
        <p:nvSpPr>
          <p:cNvPr id="33" name="Rectangle 32"/>
          <p:cNvSpPr/>
          <p:nvPr/>
        </p:nvSpPr>
        <p:spPr bwMode="auto">
          <a:xfrm>
            <a:off x="984250" y="5726113"/>
            <a:ext cx="1574800" cy="127000"/>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
        <p:nvSpPr>
          <p:cNvPr id="19468" name="TextBox 33"/>
          <p:cNvSpPr txBox="1">
            <a:spLocks noChangeArrowheads="1"/>
          </p:cNvSpPr>
          <p:nvPr/>
        </p:nvSpPr>
        <p:spPr bwMode="auto">
          <a:xfrm>
            <a:off x="166688" y="5265738"/>
            <a:ext cx="858837" cy="1166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accent1"/>
                </a:solidFill>
                <a:latin typeface="Calibri" pitchFamily="34" charset="0"/>
                <a:ea typeface="Calibri" pitchFamily="34" charset="0"/>
                <a:cs typeface="Calibri" pitchFamily="34" charset="0"/>
              </a:rPr>
              <a:t>row in</a:t>
            </a:r>
            <a:br>
              <a:rPr lang="en-US">
                <a:solidFill>
                  <a:schemeClr val="accent1"/>
                </a:solidFill>
                <a:latin typeface="Calibri" pitchFamily="34" charset="0"/>
                <a:ea typeface="Calibri" pitchFamily="34" charset="0"/>
                <a:cs typeface="Calibri" pitchFamily="34" charset="0"/>
              </a:rPr>
            </a:br>
            <a:r>
              <a:rPr lang="en-US">
                <a:solidFill>
                  <a:schemeClr val="accent1"/>
                </a:solidFill>
                <a:latin typeface="Calibri" pitchFamily="34" charset="0"/>
                <a:ea typeface="Calibri" pitchFamily="34" charset="0"/>
                <a:cs typeface="Calibri" pitchFamily="34" charset="0"/>
              </a:rPr>
              <a:t>db</a:t>
            </a:r>
            <a:br>
              <a:rPr lang="en-US">
                <a:solidFill>
                  <a:schemeClr val="accent1"/>
                </a:solidFill>
                <a:latin typeface="Calibri" pitchFamily="34" charset="0"/>
                <a:ea typeface="Calibri" pitchFamily="34" charset="0"/>
                <a:cs typeface="Calibri" pitchFamily="34" charset="0"/>
              </a:rPr>
            </a:br>
            <a:r>
              <a:rPr lang="en-US">
                <a:solidFill>
                  <a:schemeClr val="accent1"/>
                </a:solidFill>
                <a:latin typeface="Calibri" pitchFamily="34" charset="0"/>
                <a:ea typeface="Calibri" pitchFamily="34" charset="0"/>
                <a:cs typeface="Calibri" pitchFamily="34" charset="0"/>
              </a:rPr>
              <a:t>table</a:t>
            </a:r>
          </a:p>
        </p:txBody>
      </p:sp>
      <p:sp>
        <p:nvSpPr>
          <p:cNvPr id="19469" name="TextBox 34"/>
          <p:cNvSpPr txBox="1">
            <a:spLocks noChangeArrowheads="1"/>
          </p:cNvSpPr>
          <p:nvPr/>
        </p:nvSpPr>
        <p:spPr bwMode="auto">
          <a:xfrm>
            <a:off x="3357563" y="5964238"/>
            <a:ext cx="2266950" cy="827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7030A0"/>
                </a:solidFill>
                <a:latin typeface="Calibri" pitchFamily="34" charset="0"/>
                <a:ea typeface="Calibri" pitchFamily="34" charset="0"/>
                <a:cs typeface="Calibri" pitchFamily="34" charset="0"/>
              </a:rPr>
              <a:t>instance of</a:t>
            </a:r>
            <a:br>
              <a:rPr lang="en-US">
                <a:solidFill>
                  <a:srgbClr val="7030A0"/>
                </a:solidFill>
                <a:latin typeface="Calibri" pitchFamily="34" charset="0"/>
                <a:ea typeface="Calibri" pitchFamily="34" charset="0"/>
                <a:cs typeface="Calibri" pitchFamily="34" charset="0"/>
              </a:rPr>
            </a:br>
            <a:r>
              <a:rPr lang="en-US">
                <a:solidFill>
                  <a:srgbClr val="7030A0"/>
                </a:solidFill>
                <a:latin typeface="Calibri" pitchFamily="34" charset="0"/>
                <a:ea typeface="Calibri" pitchFamily="34" charset="0"/>
                <a:cs typeface="Calibri" pitchFamily="34" charset="0"/>
              </a:rPr>
              <a:t>Gosu class</a:t>
            </a:r>
          </a:p>
        </p:txBody>
      </p:sp>
      <p:sp>
        <p:nvSpPr>
          <p:cNvPr id="19470" name="TextBox 35"/>
          <p:cNvSpPr txBox="1">
            <a:spLocks noChangeArrowheads="1"/>
          </p:cNvSpPr>
          <p:nvPr/>
        </p:nvSpPr>
        <p:spPr bwMode="auto">
          <a:xfrm>
            <a:off x="706438" y="1725613"/>
            <a:ext cx="21907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accent1"/>
                </a:solidFill>
                <a:latin typeface="Calibri" pitchFamily="34" charset="0"/>
                <a:ea typeface="Calibri" pitchFamily="34" charset="0"/>
                <a:cs typeface="Calibri" pitchFamily="34" charset="0"/>
              </a:rPr>
              <a:t>data model entity</a:t>
            </a:r>
          </a:p>
        </p:txBody>
      </p:sp>
      <p:sp>
        <p:nvSpPr>
          <p:cNvPr id="19471" name="TextBox 36"/>
          <p:cNvSpPr txBox="1">
            <a:spLocks noChangeArrowheads="1"/>
          </p:cNvSpPr>
          <p:nvPr/>
        </p:nvSpPr>
        <p:spPr bwMode="auto">
          <a:xfrm>
            <a:off x="3255963" y="1670050"/>
            <a:ext cx="2355850" cy="504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7030A0"/>
                </a:solidFill>
                <a:latin typeface="Calibri" pitchFamily="34" charset="0"/>
                <a:ea typeface="Calibri" pitchFamily="34" charset="0"/>
                <a:cs typeface="Calibri" pitchFamily="34" charset="0"/>
              </a:rPr>
              <a:t>internal </a:t>
            </a:r>
            <a:r>
              <a:rPr lang="en-US" dirty="0" err="1">
                <a:solidFill>
                  <a:srgbClr val="7030A0"/>
                </a:solidFill>
                <a:latin typeface="Calibri" pitchFamily="34" charset="0"/>
                <a:ea typeface="Calibri" pitchFamily="34" charset="0"/>
                <a:cs typeface="Calibri" pitchFamily="34" charset="0"/>
              </a:rPr>
              <a:t>Gosu</a:t>
            </a:r>
            <a:r>
              <a:rPr lang="en-US" dirty="0">
                <a:solidFill>
                  <a:srgbClr val="7030A0"/>
                </a:solidFill>
                <a:latin typeface="Calibri" pitchFamily="34" charset="0"/>
                <a:ea typeface="Calibri" pitchFamily="34" charset="0"/>
                <a:cs typeface="Calibri" pitchFamily="34" charset="0"/>
              </a:rPr>
              <a:t> class</a:t>
            </a:r>
          </a:p>
        </p:txBody>
      </p:sp>
      <p:grpSp>
        <p:nvGrpSpPr>
          <p:cNvPr id="19472" name="Group 61"/>
          <p:cNvGrpSpPr>
            <a:grpSpLocks/>
          </p:cNvGrpSpPr>
          <p:nvPr/>
        </p:nvGrpSpPr>
        <p:grpSpPr bwMode="auto">
          <a:xfrm>
            <a:off x="1457325" y="3948113"/>
            <a:ext cx="3338513" cy="1260475"/>
            <a:chOff x="1457290" y="3948543"/>
            <a:chExt cx="3337908" cy="782782"/>
          </a:xfrm>
        </p:grpSpPr>
        <p:sp>
          <p:nvSpPr>
            <p:cNvPr id="19491" name="Down Arrow 37"/>
            <p:cNvSpPr>
              <a:spLocks noChangeArrowheads="1"/>
            </p:cNvSpPr>
            <p:nvPr/>
          </p:nvSpPr>
          <p:spPr bwMode="auto">
            <a:xfrm>
              <a:off x="1457290" y="3948543"/>
              <a:ext cx="628650" cy="782782"/>
            </a:xfrm>
            <a:prstGeom prst="downArrow">
              <a:avLst>
                <a:gd name="adj1" fmla="val 50000"/>
                <a:gd name="adj2" fmla="val 49992"/>
              </a:avLst>
            </a:prstGeom>
            <a:solidFill>
              <a:schemeClr val="accent1"/>
            </a:solidFill>
            <a:ln>
              <a:noFill/>
            </a:ln>
            <a:extLst>
              <a:ext uri="{91240B29-F687-4F45-9708-019B960494DF}">
                <a14:hiddenLine xmlns="" xmlns:a14="http://schemas.microsoft.com/office/drawing/2010/main" w="19050" algn="ctr">
                  <a:solidFill>
                    <a:srgbClr val="000000"/>
                  </a:solidFill>
                  <a:round/>
                  <a:headEnd/>
                  <a:tailEnd/>
                </a14:hiddenLine>
              </a:ext>
            </a:extLst>
          </p:spPr>
          <p:txBody>
            <a:bodyPr wrap="none" lIns="0" tIns="0" rIns="0" bIns="0" anchor="ctr"/>
            <a:lstStyle/>
            <a:p>
              <a:endParaRPr lang="en-US"/>
            </a:p>
          </p:txBody>
        </p:sp>
        <p:sp>
          <p:nvSpPr>
            <p:cNvPr id="19492" name="Down Arrow 38"/>
            <p:cNvSpPr>
              <a:spLocks noChangeArrowheads="1"/>
            </p:cNvSpPr>
            <p:nvPr/>
          </p:nvSpPr>
          <p:spPr bwMode="auto">
            <a:xfrm>
              <a:off x="4166548" y="3948543"/>
              <a:ext cx="628650" cy="782782"/>
            </a:xfrm>
            <a:prstGeom prst="downArrow">
              <a:avLst>
                <a:gd name="adj1" fmla="val 50000"/>
                <a:gd name="adj2" fmla="val 49992"/>
              </a:avLst>
            </a:prstGeom>
            <a:solidFill>
              <a:srgbClr val="7030A0"/>
            </a:solidFill>
            <a:ln>
              <a:noFill/>
            </a:ln>
            <a:extLst>
              <a:ext uri="{91240B29-F687-4F45-9708-019B960494DF}">
                <a14:hiddenLine xmlns="" xmlns:a14="http://schemas.microsoft.com/office/drawing/2010/main" w="19050" algn="ctr">
                  <a:solidFill>
                    <a:srgbClr val="000000"/>
                  </a:solidFill>
                  <a:round/>
                  <a:headEnd/>
                  <a:tailEnd/>
                </a14:hiddenLine>
              </a:ext>
            </a:extLst>
          </p:spPr>
          <p:txBody>
            <a:bodyPr wrap="none" lIns="0" tIns="0" rIns="0" bIns="0" anchor="ctr"/>
            <a:lstStyle/>
            <a:p>
              <a:endParaRPr lang="en-US"/>
            </a:p>
          </p:txBody>
        </p:sp>
      </p:grpSp>
      <p:cxnSp>
        <p:nvCxnSpPr>
          <p:cNvPr id="33810" name="Straight Connector 40"/>
          <p:cNvCxnSpPr>
            <a:cxnSpLocks noChangeShapeType="1"/>
          </p:cNvCxnSpPr>
          <p:nvPr/>
        </p:nvCxnSpPr>
        <p:spPr bwMode="auto">
          <a:xfrm rot="5400000">
            <a:off x="253207" y="3694906"/>
            <a:ext cx="5543550" cy="1587"/>
          </a:xfrm>
          <a:prstGeom prst="line">
            <a:avLst/>
          </a:prstGeom>
          <a:noFill/>
          <a:ln w="12700" algn="ctr">
            <a:solidFill>
              <a:schemeClr val="tx1">
                <a:lumMod val="50000"/>
              </a:schemeClr>
            </a:solidFill>
            <a:prstDash val="dash"/>
            <a:round/>
            <a:headEnd/>
            <a:tailEnd/>
          </a:ln>
        </p:spPr>
      </p:cxnSp>
      <p:sp>
        <p:nvSpPr>
          <p:cNvPr id="19474" name="TextBox 41"/>
          <p:cNvSpPr txBox="1">
            <a:spLocks noChangeArrowheads="1"/>
          </p:cNvSpPr>
          <p:nvPr/>
        </p:nvSpPr>
        <p:spPr bwMode="auto">
          <a:xfrm>
            <a:off x="804863" y="993775"/>
            <a:ext cx="1931987" cy="538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chemeClr val="accent1"/>
                </a:solidFill>
                <a:latin typeface="Calibri" pitchFamily="34" charset="0"/>
                <a:ea typeface="Calibri" pitchFamily="34" charset="0"/>
                <a:cs typeface="Calibri" pitchFamily="34" charset="0"/>
              </a:rPr>
              <a:t>database</a:t>
            </a:r>
          </a:p>
        </p:txBody>
      </p:sp>
      <p:sp>
        <p:nvSpPr>
          <p:cNvPr id="19475" name="TextBox 42"/>
          <p:cNvSpPr txBox="1">
            <a:spLocks noChangeArrowheads="1"/>
          </p:cNvSpPr>
          <p:nvPr/>
        </p:nvSpPr>
        <p:spPr bwMode="auto">
          <a:xfrm>
            <a:off x="3117850" y="993775"/>
            <a:ext cx="2646363" cy="557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rgbClr val="7030A0"/>
                </a:solidFill>
                <a:latin typeface="Calibri" pitchFamily="34" charset="0"/>
                <a:ea typeface="Calibri" pitchFamily="34" charset="0"/>
                <a:cs typeface="Calibri" pitchFamily="34" charset="0"/>
              </a:rPr>
              <a:t>application server</a:t>
            </a:r>
          </a:p>
        </p:txBody>
      </p:sp>
      <p:cxnSp>
        <p:nvCxnSpPr>
          <p:cNvPr id="33813" name="Straight Arrow Connector 31"/>
          <p:cNvCxnSpPr>
            <a:cxnSpLocks noChangeShapeType="1"/>
          </p:cNvCxnSpPr>
          <p:nvPr/>
        </p:nvCxnSpPr>
        <p:spPr bwMode="auto">
          <a:xfrm>
            <a:off x="2563813" y="5719763"/>
            <a:ext cx="1333500" cy="1587"/>
          </a:xfrm>
          <a:prstGeom prst="straightConnector1">
            <a:avLst/>
          </a:prstGeom>
          <a:noFill/>
          <a:ln w="12700" algn="ctr">
            <a:solidFill>
              <a:schemeClr val="tx1">
                <a:lumMod val="65000"/>
              </a:schemeClr>
            </a:solidFill>
            <a:round/>
            <a:headEnd type="none" w="med" len="med"/>
            <a:tailEnd type="triangle" w="med" len="med"/>
          </a:ln>
        </p:spPr>
      </p:cxnSp>
      <p:sp>
        <p:nvSpPr>
          <p:cNvPr id="33815" name="TextBox 44"/>
          <p:cNvSpPr txBox="1">
            <a:spLocks noChangeArrowheads="1"/>
          </p:cNvSpPr>
          <p:nvPr/>
        </p:nvSpPr>
        <p:spPr bwMode="auto">
          <a:xfrm>
            <a:off x="2522538" y="5056188"/>
            <a:ext cx="1677987" cy="396875"/>
          </a:xfrm>
          <a:prstGeom prst="rect">
            <a:avLst/>
          </a:prstGeom>
          <a:noFill/>
          <a:ln w="9525">
            <a:noFill/>
            <a:miter lim="800000"/>
            <a:headEnd/>
            <a:tailEnd/>
          </a:ln>
        </p:spPr>
        <p:txBody>
          <a:bodyPr/>
          <a:lstStyle/>
          <a:p>
            <a:pPr algn="l">
              <a:defRPr/>
            </a:pPr>
            <a:r>
              <a:rPr lang="en-US" dirty="0">
                <a:solidFill>
                  <a:schemeClr val="tx1">
                    <a:lumMod val="75000"/>
                  </a:schemeClr>
                </a:solidFill>
                <a:latin typeface="Calibri" pitchFamily="34" charset="0"/>
                <a:ea typeface="Calibri" pitchFamily="34" charset="0"/>
                <a:cs typeface="Calibri" pitchFamily="34" charset="0"/>
              </a:rPr>
              <a:t>read</a:t>
            </a:r>
            <a:br>
              <a:rPr lang="en-US" dirty="0">
                <a:solidFill>
                  <a:schemeClr val="tx1">
                    <a:lumMod val="75000"/>
                  </a:schemeClr>
                </a:solidFill>
                <a:latin typeface="Calibri" pitchFamily="34" charset="0"/>
                <a:ea typeface="Calibri" pitchFamily="34" charset="0"/>
                <a:cs typeface="Calibri" pitchFamily="34" charset="0"/>
              </a:rPr>
            </a:br>
            <a:r>
              <a:rPr lang="en-US" dirty="0">
                <a:solidFill>
                  <a:schemeClr val="tx1">
                    <a:lumMod val="75000"/>
                  </a:schemeClr>
                </a:solidFill>
                <a:latin typeface="Calibri" pitchFamily="34" charset="0"/>
                <a:ea typeface="Calibri" pitchFamily="34" charset="0"/>
                <a:cs typeface="Calibri" pitchFamily="34" charset="0"/>
              </a:rPr>
              <a:t>from db</a:t>
            </a:r>
          </a:p>
        </p:txBody>
      </p:sp>
      <p:sp>
        <p:nvSpPr>
          <p:cNvPr id="19478" name="TextBox 45"/>
          <p:cNvSpPr txBox="1">
            <a:spLocks noChangeArrowheads="1"/>
          </p:cNvSpPr>
          <p:nvPr/>
        </p:nvSpPr>
        <p:spPr bwMode="auto">
          <a:xfrm>
            <a:off x="1916113" y="5757863"/>
            <a:ext cx="19081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latin typeface="Calibri" pitchFamily="34" charset="0"/>
                <a:ea typeface="Calibri" pitchFamily="34" charset="0"/>
                <a:cs typeface="Calibri" pitchFamily="34" charset="0"/>
              </a:rPr>
              <a:t>update</a:t>
            </a:r>
            <a:br>
              <a:rPr lang="en-US">
                <a:latin typeface="Calibri" pitchFamily="34" charset="0"/>
                <a:ea typeface="Calibri" pitchFamily="34" charset="0"/>
                <a:cs typeface="Calibri" pitchFamily="34" charset="0"/>
              </a:rPr>
            </a:br>
            <a:r>
              <a:rPr lang="en-US">
                <a:latin typeface="Calibri" pitchFamily="34" charset="0"/>
                <a:ea typeface="Calibri" pitchFamily="34" charset="0"/>
                <a:cs typeface="Calibri" pitchFamily="34" charset="0"/>
              </a:rPr>
              <a:t>to db</a:t>
            </a:r>
          </a:p>
        </p:txBody>
      </p:sp>
      <p:cxnSp>
        <p:nvCxnSpPr>
          <p:cNvPr id="47" name="Straight Connector 40"/>
          <p:cNvCxnSpPr>
            <a:cxnSpLocks noChangeShapeType="1"/>
          </p:cNvCxnSpPr>
          <p:nvPr/>
        </p:nvCxnSpPr>
        <p:spPr bwMode="auto">
          <a:xfrm rot="5400000">
            <a:off x="3051969" y="3694906"/>
            <a:ext cx="5543550" cy="1588"/>
          </a:xfrm>
          <a:prstGeom prst="line">
            <a:avLst/>
          </a:prstGeom>
          <a:noFill/>
          <a:ln w="12700" algn="ctr">
            <a:solidFill>
              <a:schemeClr val="tx1">
                <a:lumMod val="50000"/>
              </a:schemeClr>
            </a:solidFill>
            <a:prstDash val="dash"/>
            <a:round/>
            <a:headEnd/>
            <a:tailEnd/>
          </a:ln>
        </p:spPr>
      </p:cxnSp>
      <p:sp>
        <p:nvSpPr>
          <p:cNvPr id="19480" name="Down Arrow 37"/>
          <p:cNvSpPr>
            <a:spLocks noChangeArrowheads="1"/>
          </p:cNvSpPr>
          <p:nvPr/>
        </p:nvSpPr>
        <p:spPr bwMode="auto">
          <a:xfrm>
            <a:off x="6237288" y="4281488"/>
            <a:ext cx="628650" cy="733425"/>
          </a:xfrm>
          <a:prstGeom prst="downArrow">
            <a:avLst>
              <a:gd name="adj1" fmla="val 50000"/>
              <a:gd name="adj2" fmla="val 49929"/>
            </a:avLst>
          </a:prstGeom>
          <a:solidFill>
            <a:srgbClr val="008000"/>
          </a:solidFill>
          <a:ln>
            <a:noFill/>
          </a:ln>
          <a:extLst>
            <a:ext uri="{91240B29-F687-4F45-9708-019B960494DF}">
              <a14:hiddenLine xmlns="" xmlns:a14="http://schemas.microsoft.com/office/drawing/2010/main" w="19050" algn="ctr">
                <a:solidFill>
                  <a:srgbClr val="000000"/>
                </a:solidFill>
                <a:round/>
                <a:headEnd/>
                <a:tailEnd/>
              </a14:hiddenLine>
            </a:ext>
          </a:extLst>
        </p:spPr>
        <p:txBody>
          <a:bodyPr wrap="none" lIns="0" tIns="0" rIns="0" bIns="0" anchor="ctr"/>
          <a:lstStyle/>
          <a:p>
            <a:endParaRPr lang="en-US"/>
          </a:p>
        </p:txBody>
      </p:sp>
      <p:cxnSp>
        <p:nvCxnSpPr>
          <p:cNvPr id="53" name="Straight Arrow Connector 31"/>
          <p:cNvCxnSpPr>
            <a:cxnSpLocks noChangeShapeType="1"/>
          </p:cNvCxnSpPr>
          <p:nvPr/>
        </p:nvCxnSpPr>
        <p:spPr bwMode="auto">
          <a:xfrm>
            <a:off x="5026025" y="5716588"/>
            <a:ext cx="1069975" cy="1587"/>
          </a:xfrm>
          <a:prstGeom prst="straightConnector1">
            <a:avLst/>
          </a:prstGeom>
          <a:noFill/>
          <a:ln w="12700" algn="ctr">
            <a:solidFill>
              <a:schemeClr val="tx1">
                <a:lumMod val="65000"/>
              </a:schemeClr>
            </a:solidFill>
            <a:round/>
            <a:headEnd type="none" w="med" len="med"/>
            <a:tailEnd type="triangle" w="med" len="med"/>
          </a:ln>
        </p:spPr>
      </p:cxnSp>
      <p:sp>
        <p:nvSpPr>
          <p:cNvPr id="19482" name="TextBox 42"/>
          <p:cNvSpPr txBox="1">
            <a:spLocks noChangeArrowheads="1"/>
          </p:cNvSpPr>
          <p:nvPr/>
        </p:nvSpPr>
        <p:spPr bwMode="auto">
          <a:xfrm>
            <a:off x="6418263" y="993775"/>
            <a:ext cx="2185987" cy="585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rgbClr val="008000"/>
                </a:solidFill>
                <a:latin typeface="Calibri" pitchFamily="34" charset="0"/>
                <a:ea typeface="Calibri" pitchFamily="34" charset="0"/>
                <a:cs typeface="Calibri" pitchFamily="34" charset="0"/>
              </a:rPr>
              <a:t>user interface</a:t>
            </a:r>
          </a:p>
        </p:txBody>
      </p:sp>
      <p:cxnSp>
        <p:nvCxnSpPr>
          <p:cNvPr id="19483" name="Straight Arrow Connector 31"/>
          <p:cNvCxnSpPr>
            <a:cxnSpLocks noChangeShapeType="1"/>
          </p:cNvCxnSpPr>
          <p:nvPr/>
        </p:nvCxnSpPr>
        <p:spPr bwMode="auto">
          <a:xfrm>
            <a:off x="2549525" y="5857875"/>
            <a:ext cx="1333500" cy="1588"/>
          </a:xfrm>
          <a:prstGeom prst="straightConnector1">
            <a:avLst/>
          </a:prstGeom>
          <a:noFill/>
          <a:ln w="12700" algn="ctr">
            <a:solidFill>
              <a:srgbClr val="FF0000"/>
            </a:solidFill>
            <a:round/>
            <a:headEnd type="triangle" w="med" len="med"/>
            <a:tailEnd/>
          </a:ln>
          <a:extLst>
            <a:ext uri="{909E8E84-426E-40DD-AFC4-6F175D3DCCD1}">
              <a14:hiddenFill xmlns="" xmlns:a14="http://schemas.microsoft.com/office/drawing/2010/main">
                <a:noFill/>
              </a14:hiddenFill>
            </a:ext>
          </a:extLst>
        </p:spPr>
      </p:cxnSp>
      <p:cxnSp>
        <p:nvCxnSpPr>
          <p:cNvPr id="19484" name="Straight Arrow Connector 31"/>
          <p:cNvCxnSpPr>
            <a:cxnSpLocks noChangeShapeType="1"/>
          </p:cNvCxnSpPr>
          <p:nvPr/>
        </p:nvCxnSpPr>
        <p:spPr bwMode="auto">
          <a:xfrm>
            <a:off x="5010150" y="5853113"/>
            <a:ext cx="1069975" cy="1587"/>
          </a:xfrm>
          <a:prstGeom prst="straightConnector1">
            <a:avLst/>
          </a:prstGeom>
          <a:noFill/>
          <a:ln w="12700" algn="ctr">
            <a:solidFill>
              <a:srgbClr val="FF0000"/>
            </a:solidFill>
            <a:round/>
            <a:headEnd type="triangle" w="med" len="med"/>
            <a:tailEnd/>
          </a:ln>
          <a:extLst>
            <a:ext uri="{909E8E84-426E-40DD-AFC4-6F175D3DCCD1}">
              <a14:hiddenFill xmlns="" xmlns:a14="http://schemas.microsoft.com/office/drawing/2010/main">
                <a:noFill/>
              </a14:hiddenFill>
            </a:ext>
          </a:extLst>
        </p:spPr>
      </p:cxnSp>
      <p:sp>
        <p:nvSpPr>
          <p:cNvPr id="59" name="TextBox 44"/>
          <p:cNvSpPr txBox="1">
            <a:spLocks noChangeArrowheads="1"/>
          </p:cNvSpPr>
          <p:nvPr/>
        </p:nvSpPr>
        <p:spPr bwMode="auto">
          <a:xfrm>
            <a:off x="4975225" y="5083175"/>
            <a:ext cx="1677988" cy="735013"/>
          </a:xfrm>
          <a:prstGeom prst="rect">
            <a:avLst/>
          </a:prstGeom>
          <a:noFill/>
          <a:ln w="9525">
            <a:noFill/>
            <a:miter lim="800000"/>
            <a:headEnd/>
            <a:tailEnd/>
          </a:ln>
        </p:spPr>
        <p:txBody>
          <a:bodyPr/>
          <a:lstStyle/>
          <a:p>
            <a:pPr algn="l">
              <a:defRPr/>
            </a:pPr>
            <a:r>
              <a:rPr lang="en-US" dirty="0">
                <a:solidFill>
                  <a:schemeClr val="tx1">
                    <a:lumMod val="75000"/>
                  </a:schemeClr>
                </a:solidFill>
                <a:latin typeface="Calibri" pitchFamily="34" charset="0"/>
                <a:ea typeface="Calibri" pitchFamily="34" charset="0"/>
                <a:cs typeface="Calibri" pitchFamily="34" charset="0"/>
              </a:rPr>
              <a:t>display</a:t>
            </a:r>
            <a:br>
              <a:rPr lang="en-US" dirty="0">
                <a:solidFill>
                  <a:schemeClr val="tx1">
                    <a:lumMod val="75000"/>
                  </a:schemeClr>
                </a:solidFill>
                <a:latin typeface="Calibri" pitchFamily="34" charset="0"/>
                <a:ea typeface="Calibri" pitchFamily="34" charset="0"/>
                <a:cs typeface="Calibri" pitchFamily="34" charset="0"/>
              </a:rPr>
            </a:br>
            <a:r>
              <a:rPr lang="en-US" dirty="0">
                <a:solidFill>
                  <a:schemeClr val="tx1">
                    <a:lumMod val="75000"/>
                  </a:schemeClr>
                </a:solidFill>
                <a:latin typeface="Calibri" pitchFamily="34" charset="0"/>
                <a:ea typeface="Calibri" pitchFamily="34" charset="0"/>
                <a:cs typeface="Calibri" pitchFamily="34" charset="0"/>
              </a:rPr>
              <a:t>in UI</a:t>
            </a:r>
          </a:p>
        </p:txBody>
      </p:sp>
      <p:sp>
        <p:nvSpPr>
          <p:cNvPr id="19486" name="TextBox 44"/>
          <p:cNvSpPr txBox="1">
            <a:spLocks noChangeArrowheads="1"/>
          </p:cNvSpPr>
          <p:nvPr/>
        </p:nvSpPr>
        <p:spPr bwMode="auto">
          <a:xfrm>
            <a:off x="4435475" y="5789613"/>
            <a:ext cx="1677988"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latin typeface="Calibri" pitchFamily="34" charset="0"/>
                <a:ea typeface="Calibri" pitchFamily="34" charset="0"/>
                <a:cs typeface="Calibri" pitchFamily="34" charset="0"/>
              </a:rPr>
              <a:t>modify</a:t>
            </a:r>
            <a:br>
              <a:rPr lang="en-US">
                <a:latin typeface="Calibri" pitchFamily="34" charset="0"/>
                <a:ea typeface="Calibri" pitchFamily="34" charset="0"/>
                <a:cs typeface="Calibri" pitchFamily="34" charset="0"/>
              </a:rPr>
            </a:br>
            <a:r>
              <a:rPr lang="en-US">
                <a:latin typeface="Calibri" pitchFamily="34" charset="0"/>
                <a:ea typeface="Calibri" pitchFamily="34" charset="0"/>
                <a:cs typeface="Calibri" pitchFamily="34" charset="0"/>
              </a:rPr>
              <a:t>in UI</a:t>
            </a:r>
          </a:p>
        </p:txBody>
      </p:sp>
      <p:sp>
        <p:nvSpPr>
          <p:cNvPr id="19487" name="TextBox 36"/>
          <p:cNvSpPr txBox="1">
            <a:spLocks noChangeArrowheads="1"/>
          </p:cNvSpPr>
          <p:nvPr/>
        </p:nvSpPr>
        <p:spPr bwMode="auto">
          <a:xfrm>
            <a:off x="6070600" y="1420813"/>
            <a:ext cx="3043238" cy="504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latin typeface="Calibri" pitchFamily="34" charset="0"/>
                <a:ea typeface="Calibri" pitchFamily="34" charset="0"/>
                <a:cs typeface="Calibri" pitchFamily="34" charset="0"/>
              </a:rPr>
              <a:t>page configuration file</a:t>
            </a:r>
          </a:p>
        </p:txBody>
      </p:sp>
      <p:sp>
        <p:nvSpPr>
          <p:cNvPr id="19488" name="TextBox 36"/>
          <p:cNvSpPr txBox="1">
            <a:spLocks noChangeArrowheads="1"/>
          </p:cNvSpPr>
          <p:nvPr/>
        </p:nvSpPr>
        <p:spPr bwMode="auto">
          <a:xfrm>
            <a:off x="6670675" y="4656138"/>
            <a:ext cx="2473325" cy="411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latin typeface="Calibri" pitchFamily="34" charset="0"/>
                <a:ea typeface="Calibri" pitchFamily="34" charset="0"/>
                <a:cs typeface="Calibri" pitchFamily="34" charset="0"/>
              </a:rPr>
              <a:t>UI form with data</a:t>
            </a:r>
          </a:p>
        </p:txBody>
      </p:sp>
      <p:sp>
        <p:nvSpPr>
          <p:cNvPr id="19489" name="TextBox 17"/>
          <p:cNvSpPr txBox="1">
            <a:spLocks noChangeArrowheads="1"/>
          </p:cNvSpPr>
          <p:nvPr/>
        </p:nvSpPr>
        <p:spPr bwMode="auto">
          <a:xfrm>
            <a:off x="3587750" y="2381250"/>
            <a:ext cx="1787525" cy="1581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a:solidFill>
                  <a:srgbClr val="7030A0"/>
                </a:solidFill>
                <a:latin typeface="Calibri" pitchFamily="34" charset="0"/>
                <a:ea typeface="Calibri" pitchFamily="34" charset="0"/>
                <a:cs typeface="Calibri" pitchFamily="34" charset="0"/>
              </a:rPr>
              <a:t>Fields</a:t>
            </a:r>
            <a:r>
              <a:rPr lang="en-US" sz="1800">
                <a:solidFill>
                  <a:srgbClr val="7030A0"/>
                </a:solidFill>
                <a:latin typeface="Calibri" pitchFamily="34" charset="0"/>
                <a:ea typeface="Calibri" pitchFamily="34" charset="0"/>
                <a:cs typeface="Calibri" pitchFamily="34" charset="0"/>
              </a:rPr>
              <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Name</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PublicID</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CreateTime</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a:t>
            </a:r>
          </a:p>
        </p:txBody>
      </p:sp>
      <p:pic>
        <p:nvPicPr>
          <p:cNvPr id="51"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96000" y="5190472"/>
            <a:ext cx="2839165" cy="1216785"/>
          </a:xfrm>
          <a:prstGeom prst="rect">
            <a:avLst/>
          </a:prstGeom>
          <a:noFill/>
          <a:ln w="9525">
            <a:solidFill>
              <a:schemeClr val="bg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002135" y="2209006"/>
            <a:ext cx="2933030" cy="1925637"/>
          </a:xfrm>
          <a:prstGeom prst="rect">
            <a:avLst/>
          </a:prstGeom>
          <a:noFill/>
          <a:ln w="9525">
            <a:solidFill>
              <a:schemeClr val="bg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6753952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95300" y="120650"/>
            <a:ext cx="8453438" cy="742950"/>
          </a:xfrm>
        </p:spPr>
        <p:txBody>
          <a:bodyPr/>
          <a:lstStyle/>
          <a:p>
            <a:r>
              <a:rPr lang="en-US" smtClean="0"/>
              <a:t>Integration is done via integration mechanisms</a:t>
            </a:r>
          </a:p>
        </p:txBody>
      </p:sp>
      <p:sp>
        <p:nvSpPr>
          <p:cNvPr id="20483" name="Rectangle 12"/>
          <p:cNvSpPr>
            <a:spLocks noChangeArrowheads="1"/>
          </p:cNvSpPr>
          <p:nvPr/>
        </p:nvSpPr>
        <p:spPr bwMode="auto">
          <a:xfrm>
            <a:off x="736600" y="2246313"/>
            <a:ext cx="2068513" cy="1423987"/>
          </a:xfrm>
          <a:prstGeom prst="rect">
            <a:avLst/>
          </a:prstGeom>
          <a:solidFill>
            <a:srgbClr val="FFFFCC"/>
          </a:solidFill>
          <a:ln w="12700">
            <a:solidFill>
              <a:schemeClr val="bg1"/>
            </a:solidFill>
            <a:miter lim="800000"/>
            <a:headEnd/>
            <a:tailEnd/>
          </a:ln>
        </p:spPr>
        <p:txBody>
          <a:bodyPr wrap="none"/>
          <a:lstStyle/>
          <a:p>
            <a:pPr algn="l">
              <a:spcBef>
                <a:spcPct val="0"/>
              </a:spcBef>
              <a:spcAft>
                <a:spcPct val="0"/>
              </a:spcAft>
              <a:buClrTx/>
            </a:pPr>
            <a:r>
              <a:rPr lang="en-US" sz="1800" b="0">
                <a:solidFill>
                  <a:schemeClr val="bg1"/>
                </a:solidFill>
              </a:rPr>
              <a:t>Name</a:t>
            </a:r>
          </a:p>
          <a:p>
            <a:pPr algn="l">
              <a:spcBef>
                <a:spcPct val="0"/>
              </a:spcBef>
              <a:spcAft>
                <a:spcPct val="0"/>
              </a:spcAft>
              <a:buClrTx/>
            </a:pPr>
            <a:r>
              <a:rPr lang="en-US" sz="1800" b="0">
                <a:solidFill>
                  <a:schemeClr val="bg1"/>
                </a:solidFill>
              </a:rPr>
              <a:t>PublicID</a:t>
            </a:r>
            <a:br>
              <a:rPr lang="en-US" sz="1800" b="0">
                <a:solidFill>
                  <a:schemeClr val="bg1"/>
                </a:solidFill>
              </a:rPr>
            </a:br>
            <a:r>
              <a:rPr lang="en-US" sz="1800" b="0">
                <a:solidFill>
                  <a:schemeClr val="bg1"/>
                </a:solidFill>
              </a:rPr>
              <a:t>CreateTime</a:t>
            </a:r>
          </a:p>
          <a:p>
            <a:pPr algn="l">
              <a:spcBef>
                <a:spcPct val="0"/>
              </a:spcBef>
              <a:spcAft>
                <a:spcPct val="0"/>
              </a:spcAft>
              <a:buClrTx/>
            </a:pPr>
            <a:r>
              <a:rPr lang="en-US" sz="1800" b="0">
                <a:solidFill>
                  <a:schemeClr val="bg1"/>
                </a:solidFill>
              </a:rPr>
              <a:t>…</a:t>
            </a:r>
          </a:p>
          <a:p>
            <a:pPr algn="l">
              <a:spcBef>
                <a:spcPct val="0"/>
              </a:spcBef>
              <a:spcAft>
                <a:spcPct val="0"/>
              </a:spcAft>
              <a:buClrTx/>
            </a:pPr>
            <a:endParaRPr lang="en-US" b="0">
              <a:solidFill>
                <a:schemeClr val="bg1"/>
              </a:solidFill>
            </a:endParaRPr>
          </a:p>
        </p:txBody>
      </p:sp>
      <p:sp>
        <p:nvSpPr>
          <p:cNvPr id="20484" name="Rectangle 13"/>
          <p:cNvSpPr>
            <a:spLocks noChangeArrowheads="1"/>
          </p:cNvSpPr>
          <p:nvPr/>
        </p:nvSpPr>
        <p:spPr bwMode="auto">
          <a:xfrm>
            <a:off x="736600" y="1824038"/>
            <a:ext cx="2070100" cy="427037"/>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a:solidFill>
                  <a:schemeClr val="bg1"/>
                </a:solidFill>
              </a:rPr>
              <a:t>ABContact</a:t>
            </a:r>
          </a:p>
        </p:txBody>
      </p:sp>
      <p:sp>
        <p:nvSpPr>
          <p:cNvPr id="20485" name="Folded Corner 3"/>
          <p:cNvSpPr>
            <a:spLocks noChangeArrowheads="1"/>
          </p:cNvSpPr>
          <p:nvPr/>
        </p:nvSpPr>
        <p:spPr bwMode="auto">
          <a:xfrm flipV="1">
            <a:off x="3468688" y="1751013"/>
            <a:ext cx="2025650" cy="1919287"/>
          </a:xfrm>
          <a:prstGeom prst="foldedCorner">
            <a:avLst>
              <a:gd name="adj" fmla="val 13333"/>
            </a:avLst>
          </a:prstGeom>
          <a:noFill/>
          <a:ln w="28575" algn="ctr">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lstStyle/>
          <a:p>
            <a:endParaRPr lang="en-US"/>
          </a:p>
        </p:txBody>
      </p:sp>
      <p:sp>
        <p:nvSpPr>
          <p:cNvPr id="20486" name="TextBox 4"/>
          <p:cNvSpPr txBox="1">
            <a:spLocks noChangeArrowheads="1"/>
          </p:cNvSpPr>
          <p:nvPr/>
        </p:nvSpPr>
        <p:spPr bwMode="auto">
          <a:xfrm>
            <a:off x="3481388" y="1712913"/>
            <a:ext cx="1998662" cy="48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7030A0"/>
                </a:solidFill>
                <a:latin typeface="Calibri" pitchFamily="34" charset="0"/>
                <a:ea typeface="Calibri" pitchFamily="34" charset="0"/>
                <a:cs typeface="Calibri" pitchFamily="34" charset="0"/>
              </a:rPr>
              <a:t>ABContact</a:t>
            </a:r>
          </a:p>
        </p:txBody>
      </p:sp>
      <p:sp>
        <p:nvSpPr>
          <p:cNvPr id="20487" name="TextBox 17"/>
          <p:cNvSpPr txBox="1">
            <a:spLocks noChangeArrowheads="1"/>
          </p:cNvSpPr>
          <p:nvPr/>
        </p:nvSpPr>
        <p:spPr bwMode="auto">
          <a:xfrm>
            <a:off x="3587750" y="2111375"/>
            <a:ext cx="1787525" cy="1581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a:solidFill>
                  <a:srgbClr val="7030A0"/>
                </a:solidFill>
                <a:latin typeface="Calibri" pitchFamily="34" charset="0"/>
                <a:ea typeface="Calibri" pitchFamily="34" charset="0"/>
                <a:cs typeface="Calibri" pitchFamily="34" charset="0"/>
              </a:rPr>
              <a:t>Fields</a:t>
            </a:r>
            <a:r>
              <a:rPr lang="en-US" sz="1800">
                <a:solidFill>
                  <a:srgbClr val="7030A0"/>
                </a:solidFill>
                <a:latin typeface="Calibri" pitchFamily="34" charset="0"/>
                <a:ea typeface="Calibri" pitchFamily="34" charset="0"/>
                <a:cs typeface="Calibri" pitchFamily="34" charset="0"/>
              </a:rPr>
              <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Name</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PublicID</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CreateTime</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a:t>
            </a:r>
          </a:p>
        </p:txBody>
      </p:sp>
      <p:sp>
        <p:nvSpPr>
          <p:cNvPr id="13" name="Rounded Rectangle 12"/>
          <p:cNvSpPr/>
          <p:nvPr/>
        </p:nvSpPr>
        <p:spPr bwMode="auto">
          <a:xfrm>
            <a:off x="3925888" y="4332288"/>
            <a:ext cx="1089025" cy="730250"/>
          </a:xfrm>
          <a:prstGeom prst="roundRect">
            <a:avLst/>
          </a:prstGeom>
          <a:solidFill>
            <a:schemeClr val="tx1">
              <a:lumMod val="50000"/>
              <a:alpha val="50196"/>
            </a:schemeClr>
          </a:solidFill>
          <a:ln w="19050" algn="ctr">
            <a:solidFill>
              <a:schemeClr val="bg1"/>
            </a:solidFill>
            <a:round/>
            <a:headEnd/>
            <a:tailEnd/>
          </a:ln>
        </p:spPr>
        <p:txBody>
          <a:bodyPr wrap="none" lIns="0" tIns="0" rIns="0" bIns="0" anchor="ctr"/>
          <a:lstStyle/>
          <a:p>
            <a:pPr>
              <a:defRPr/>
            </a:pPr>
            <a:endParaRPr lang="en-US" dirty="0"/>
          </a:p>
        </p:txBody>
      </p:sp>
      <p:sp>
        <p:nvSpPr>
          <p:cNvPr id="20489" name="TextBox 10"/>
          <p:cNvSpPr txBox="1">
            <a:spLocks noChangeArrowheads="1"/>
          </p:cNvSpPr>
          <p:nvPr/>
        </p:nvSpPr>
        <p:spPr bwMode="auto">
          <a:xfrm>
            <a:off x="3914775" y="4352925"/>
            <a:ext cx="1114425" cy="719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7030A0"/>
                </a:solidFill>
                <a:latin typeface="Calibri" pitchFamily="34" charset="0"/>
                <a:ea typeface="Calibri" pitchFamily="34" charset="0"/>
                <a:cs typeface="Calibri" pitchFamily="34" charset="0"/>
              </a:rPr>
              <a:t>anAB</a:t>
            </a:r>
            <a:br>
              <a:rPr lang="en-US">
                <a:solidFill>
                  <a:srgbClr val="7030A0"/>
                </a:solidFill>
                <a:latin typeface="Calibri" pitchFamily="34" charset="0"/>
                <a:ea typeface="Calibri" pitchFamily="34" charset="0"/>
                <a:cs typeface="Calibri" pitchFamily="34" charset="0"/>
              </a:rPr>
            </a:br>
            <a:r>
              <a:rPr lang="en-US">
                <a:solidFill>
                  <a:srgbClr val="7030A0"/>
                </a:solidFill>
                <a:latin typeface="Calibri" pitchFamily="34" charset="0"/>
                <a:ea typeface="Calibri" pitchFamily="34" charset="0"/>
                <a:cs typeface="Calibri" pitchFamily="34" charset="0"/>
              </a:rPr>
              <a:t>Contact</a:t>
            </a:r>
          </a:p>
        </p:txBody>
      </p:sp>
      <p:grpSp>
        <p:nvGrpSpPr>
          <p:cNvPr id="20490" name="Group 8"/>
          <p:cNvGrpSpPr>
            <a:grpSpLocks/>
          </p:cNvGrpSpPr>
          <p:nvPr/>
        </p:nvGrpSpPr>
        <p:grpSpPr bwMode="auto">
          <a:xfrm>
            <a:off x="981075" y="4325938"/>
            <a:ext cx="1579563" cy="1120775"/>
            <a:chOff x="1039" y="2442"/>
            <a:chExt cx="1209" cy="1042"/>
          </a:xfrm>
        </p:grpSpPr>
        <p:grpSp>
          <p:nvGrpSpPr>
            <p:cNvPr id="20509" name="Group 9"/>
            <p:cNvGrpSpPr>
              <a:grpSpLocks/>
            </p:cNvGrpSpPr>
            <p:nvPr/>
          </p:nvGrpSpPr>
          <p:grpSpPr bwMode="auto">
            <a:xfrm>
              <a:off x="1039" y="2784"/>
              <a:ext cx="1209" cy="700"/>
              <a:chOff x="1095" y="2933"/>
              <a:chExt cx="1209" cy="700"/>
            </a:xfrm>
          </p:grpSpPr>
          <p:sp>
            <p:nvSpPr>
              <p:cNvPr id="20517"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20518"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20519"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20520"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20521"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sp>
            <p:nvSpPr>
              <p:cNvPr id="20522"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grpSp>
        <p:grpSp>
          <p:nvGrpSpPr>
            <p:cNvPr id="20510" name="Group 16"/>
            <p:cNvGrpSpPr>
              <a:grpSpLocks/>
            </p:cNvGrpSpPr>
            <p:nvPr/>
          </p:nvGrpSpPr>
          <p:grpSpPr bwMode="auto">
            <a:xfrm>
              <a:off x="1039" y="2442"/>
              <a:ext cx="1209" cy="700"/>
              <a:chOff x="1095" y="2933"/>
              <a:chExt cx="1209" cy="700"/>
            </a:xfrm>
          </p:grpSpPr>
          <p:sp>
            <p:nvSpPr>
              <p:cNvPr id="20511"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20512"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a:solidFill>
                      <a:schemeClr val="bg1"/>
                    </a:solidFill>
                  </a:rPr>
                  <a:t>ab_abcontact</a:t>
                </a:r>
              </a:p>
            </p:txBody>
          </p:sp>
          <p:sp>
            <p:nvSpPr>
              <p:cNvPr id="20513"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20514"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20515"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sp>
            <p:nvSpPr>
              <p:cNvPr id="20516"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grpSp>
      </p:grpSp>
      <p:sp>
        <p:nvSpPr>
          <p:cNvPr id="33" name="Rectangle 32"/>
          <p:cNvSpPr/>
          <p:nvPr/>
        </p:nvSpPr>
        <p:spPr bwMode="auto">
          <a:xfrm>
            <a:off x="984250" y="4826000"/>
            <a:ext cx="1574800" cy="127000"/>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
        <p:nvSpPr>
          <p:cNvPr id="20492" name="TextBox 35"/>
          <p:cNvSpPr txBox="1">
            <a:spLocks noChangeArrowheads="1"/>
          </p:cNvSpPr>
          <p:nvPr/>
        </p:nvSpPr>
        <p:spPr bwMode="auto">
          <a:xfrm>
            <a:off x="706438" y="1455738"/>
            <a:ext cx="21907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latin typeface="Calibri" pitchFamily="34" charset="0"/>
                <a:ea typeface="Calibri" pitchFamily="34" charset="0"/>
                <a:cs typeface="Calibri" pitchFamily="34" charset="0"/>
              </a:rPr>
              <a:t>data model entity</a:t>
            </a:r>
          </a:p>
        </p:txBody>
      </p:sp>
      <p:sp>
        <p:nvSpPr>
          <p:cNvPr id="20493" name="TextBox 36"/>
          <p:cNvSpPr txBox="1">
            <a:spLocks noChangeArrowheads="1"/>
          </p:cNvSpPr>
          <p:nvPr/>
        </p:nvSpPr>
        <p:spPr bwMode="auto">
          <a:xfrm>
            <a:off x="3255963" y="1400175"/>
            <a:ext cx="2355850" cy="504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7030A0"/>
                </a:solidFill>
                <a:latin typeface="Calibri" pitchFamily="34" charset="0"/>
                <a:ea typeface="Calibri" pitchFamily="34" charset="0"/>
                <a:cs typeface="Calibri" pitchFamily="34" charset="0"/>
              </a:rPr>
              <a:t>internal Gosu class</a:t>
            </a:r>
          </a:p>
        </p:txBody>
      </p:sp>
      <p:cxnSp>
        <p:nvCxnSpPr>
          <p:cNvPr id="33810" name="Straight Connector 40"/>
          <p:cNvCxnSpPr>
            <a:cxnSpLocks noChangeShapeType="1"/>
          </p:cNvCxnSpPr>
          <p:nvPr/>
        </p:nvCxnSpPr>
        <p:spPr bwMode="auto">
          <a:xfrm rot="5400000">
            <a:off x="253207" y="3694906"/>
            <a:ext cx="5543550" cy="1587"/>
          </a:xfrm>
          <a:prstGeom prst="line">
            <a:avLst/>
          </a:prstGeom>
          <a:noFill/>
          <a:ln w="12700" algn="ctr">
            <a:solidFill>
              <a:schemeClr val="tx1">
                <a:lumMod val="50000"/>
              </a:schemeClr>
            </a:solidFill>
            <a:prstDash val="dash"/>
            <a:round/>
            <a:headEnd/>
            <a:tailEnd/>
          </a:ln>
        </p:spPr>
      </p:cxnSp>
      <p:sp>
        <p:nvSpPr>
          <p:cNvPr id="20495" name="TextBox 41"/>
          <p:cNvSpPr txBox="1">
            <a:spLocks noChangeArrowheads="1"/>
          </p:cNvSpPr>
          <p:nvPr/>
        </p:nvSpPr>
        <p:spPr bwMode="auto">
          <a:xfrm>
            <a:off x="804863" y="993775"/>
            <a:ext cx="1931987" cy="538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chemeClr val="accent1"/>
                </a:solidFill>
                <a:latin typeface="Calibri" pitchFamily="34" charset="0"/>
                <a:ea typeface="Calibri" pitchFamily="34" charset="0"/>
                <a:cs typeface="Calibri" pitchFamily="34" charset="0"/>
              </a:rPr>
              <a:t>database</a:t>
            </a:r>
          </a:p>
        </p:txBody>
      </p:sp>
      <p:sp>
        <p:nvSpPr>
          <p:cNvPr id="20496" name="TextBox 42"/>
          <p:cNvSpPr txBox="1">
            <a:spLocks noChangeArrowheads="1"/>
          </p:cNvSpPr>
          <p:nvPr/>
        </p:nvSpPr>
        <p:spPr bwMode="auto">
          <a:xfrm>
            <a:off x="3117850" y="993775"/>
            <a:ext cx="2646363" cy="557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rgbClr val="7030A0"/>
                </a:solidFill>
                <a:latin typeface="Calibri" pitchFamily="34" charset="0"/>
                <a:ea typeface="Calibri" pitchFamily="34" charset="0"/>
                <a:cs typeface="Calibri" pitchFamily="34" charset="0"/>
              </a:rPr>
              <a:t>application server</a:t>
            </a:r>
          </a:p>
        </p:txBody>
      </p:sp>
      <p:cxnSp>
        <p:nvCxnSpPr>
          <p:cNvPr id="47" name="Straight Connector 40"/>
          <p:cNvCxnSpPr>
            <a:cxnSpLocks noChangeShapeType="1"/>
          </p:cNvCxnSpPr>
          <p:nvPr/>
        </p:nvCxnSpPr>
        <p:spPr bwMode="auto">
          <a:xfrm rot="5400000">
            <a:off x="3051969" y="3694906"/>
            <a:ext cx="5543550" cy="1588"/>
          </a:xfrm>
          <a:prstGeom prst="line">
            <a:avLst/>
          </a:prstGeom>
          <a:noFill/>
          <a:ln w="12700" algn="ctr">
            <a:solidFill>
              <a:schemeClr val="tx1">
                <a:lumMod val="50000"/>
              </a:schemeClr>
            </a:solidFill>
            <a:prstDash val="dash"/>
            <a:round/>
            <a:headEnd/>
            <a:tailEnd/>
          </a:ln>
        </p:spPr>
      </p:cxnSp>
      <p:sp>
        <p:nvSpPr>
          <p:cNvPr id="20498" name="Down Arrow 37"/>
          <p:cNvSpPr>
            <a:spLocks noChangeArrowheads="1"/>
          </p:cNvSpPr>
          <p:nvPr/>
        </p:nvSpPr>
        <p:spPr bwMode="auto">
          <a:xfrm>
            <a:off x="1457325" y="3663950"/>
            <a:ext cx="628650" cy="652463"/>
          </a:xfrm>
          <a:prstGeom prst="downArrow">
            <a:avLst>
              <a:gd name="adj1" fmla="val 50000"/>
              <a:gd name="adj2" fmla="val 49895"/>
            </a:avLst>
          </a:prstGeom>
          <a:solidFill>
            <a:schemeClr val="accent1"/>
          </a:solidFill>
          <a:ln>
            <a:noFill/>
          </a:ln>
          <a:extLst>
            <a:ext uri="{91240B29-F687-4F45-9708-019B960494DF}">
              <a14:hiddenLine xmlns="" xmlns:a14="http://schemas.microsoft.com/office/drawing/2010/main" w="19050" algn="ctr">
                <a:solidFill>
                  <a:srgbClr val="000000"/>
                </a:solidFill>
                <a:round/>
                <a:headEnd/>
                <a:tailEnd/>
              </a14:hiddenLine>
            </a:ext>
          </a:extLst>
        </p:spPr>
        <p:txBody>
          <a:bodyPr wrap="none" lIns="0" tIns="0" rIns="0" bIns="0" anchor="ctr"/>
          <a:lstStyle/>
          <a:p>
            <a:endParaRPr lang="en-US"/>
          </a:p>
        </p:txBody>
      </p:sp>
      <p:sp>
        <p:nvSpPr>
          <p:cNvPr id="20499" name="Down Arrow 38"/>
          <p:cNvSpPr>
            <a:spLocks noChangeArrowheads="1"/>
          </p:cNvSpPr>
          <p:nvPr/>
        </p:nvSpPr>
        <p:spPr bwMode="auto">
          <a:xfrm>
            <a:off x="4167188" y="3663950"/>
            <a:ext cx="628650" cy="652463"/>
          </a:xfrm>
          <a:prstGeom prst="downArrow">
            <a:avLst>
              <a:gd name="adj1" fmla="val 50000"/>
              <a:gd name="adj2" fmla="val 49895"/>
            </a:avLst>
          </a:prstGeom>
          <a:solidFill>
            <a:srgbClr val="7030A0"/>
          </a:solidFill>
          <a:ln>
            <a:noFill/>
          </a:ln>
          <a:extLst>
            <a:ext uri="{91240B29-F687-4F45-9708-019B960494DF}">
              <a14:hiddenLine xmlns="" xmlns:a14="http://schemas.microsoft.com/office/drawing/2010/main" w="19050" algn="ctr">
                <a:solidFill>
                  <a:srgbClr val="000000"/>
                </a:solidFill>
                <a:round/>
                <a:headEnd/>
                <a:tailEnd/>
              </a14:hiddenLine>
            </a:ext>
          </a:extLst>
        </p:spPr>
        <p:txBody>
          <a:bodyPr wrap="none" lIns="0" tIns="0" rIns="0" bIns="0" anchor="ctr"/>
          <a:lstStyle/>
          <a:p>
            <a:endParaRPr lang="en-US"/>
          </a:p>
        </p:txBody>
      </p:sp>
      <p:sp>
        <p:nvSpPr>
          <p:cNvPr id="20500" name="Down Arrow 37"/>
          <p:cNvSpPr>
            <a:spLocks noChangeArrowheads="1"/>
          </p:cNvSpPr>
          <p:nvPr/>
        </p:nvSpPr>
        <p:spPr bwMode="auto">
          <a:xfrm>
            <a:off x="6237288" y="4121150"/>
            <a:ext cx="628650" cy="381000"/>
          </a:xfrm>
          <a:prstGeom prst="downArrow">
            <a:avLst>
              <a:gd name="adj1" fmla="val 50000"/>
              <a:gd name="adj2" fmla="val 49931"/>
            </a:avLst>
          </a:prstGeom>
          <a:solidFill>
            <a:srgbClr val="008000"/>
          </a:solidFill>
          <a:ln>
            <a:noFill/>
          </a:ln>
          <a:extLst>
            <a:ext uri="{91240B29-F687-4F45-9708-019B960494DF}">
              <a14:hiddenLine xmlns="" xmlns:a14="http://schemas.microsoft.com/office/drawing/2010/main" w="19050" algn="ctr">
                <a:solidFill>
                  <a:srgbClr val="000000"/>
                </a:solidFill>
                <a:round/>
                <a:headEnd/>
                <a:tailEnd/>
              </a14:hiddenLine>
            </a:ext>
          </a:extLst>
        </p:spPr>
        <p:txBody>
          <a:bodyPr wrap="none" lIns="0" tIns="0" rIns="0" bIns="0" anchor="ctr"/>
          <a:lstStyle/>
          <a:p>
            <a:endParaRPr lang="en-US"/>
          </a:p>
        </p:txBody>
      </p:sp>
      <p:sp>
        <p:nvSpPr>
          <p:cNvPr id="20501" name="TextBox 42"/>
          <p:cNvSpPr txBox="1">
            <a:spLocks noChangeArrowheads="1"/>
          </p:cNvSpPr>
          <p:nvPr/>
        </p:nvSpPr>
        <p:spPr bwMode="auto">
          <a:xfrm>
            <a:off x="6418263" y="993775"/>
            <a:ext cx="2185987" cy="585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rgbClr val="008000"/>
                </a:solidFill>
                <a:latin typeface="Calibri" pitchFamily="34" charset="0"/>
                <a:ea typeface="Calibri" pitchFamily="34" charset="0"/>
                <a:cs typeface="Calibri" pitchFamily="34" charset="0"/>
              </a:rPr>
              <a:t>user interface</a:t>
            </a:r>
          </a:p>
        </p:txBody>
      </p:sp>
      <p:sp>
        <p:nvSpPr>
          <p:cNvPr id="20502" name="TextBox 36"/>
          <p:cNvSpPr txBox="1">
            <a:spLocks noChangeArrowheads="1"/>
          </p:cNvSpPr>
          <p:nvPr/>
        </p:nvSpPr>
        <p:spPr bwMode="auto">
          <a:xfrm>
            <a:off x="6070600" y="1420813"/>
            <a:ext cx="3043238" cy="504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latin typeface="Calibri" pitchFamily="34" charset="0"/>
                <a:ea typeface="Calibri" pitchFamily="34" charset="0"/>
                <a:cs typeface="Calibri" pitchFamily="34" charset="0"/>
              </a:rPr>
              <a:t>page configuration file</a:t>
            </a:r>
          </a:p>
        </p:txBody>
      </p:sp>
      <p:pic>
        <p:nvPicPr>
          <p:cNvPr id="20505" name="Picture 26" descr="MCj02336160000[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013200" y="5556250"/>
            <a:ext cx="939800" cy="92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06" name="TextBox 42"/>
          <p:cNvSpPr txBox="1">
            <a:spLocks noChangeArrowheads="1"/>
          </p:cNvSpPr>
          <p:nvPr/>
        </p:nvSpPr>
        <p:spPr bwMode="auto">
          <a:xfrm>
            <a:off x="3189288" y="5176838"/>
            <a:ext cx="2646362" cy="557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rgbClr val="FF6600"/>
                </a:solidFill>
                <a:latin typeface="Calibri" pitchFamily="34" charset="0"/>
                <a:ea typeface="Calibri" pitchFamily="34" charset="0"/>
                <a:cs typeface="Calibri" pitchFamily="34" charset="0"/>
              </a:rPr>
              <a:t>integration</a:t>
            </a:r>
          </a:p>
        </p:txBody>
      </p:sp>
      <p:sp>
        <p:nvSpPr>
          <p:cNvPr id="20507" name="TextBox 33"/>
          <p:cNvSpPr txBox="1">
            <a:spLocks noChangeArrowheads="1"/>
          </p:cNvSpPr>
          <p:nvPr/>
        </p:nvSpPr>
        <p:spPr bwMode="auto">
          <a:xfrm>
            <a:off x="871538" y="5708650"/>
            <a:ext cx="3157537"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FF6600"/>
                </a:solidFill>
                <a:latin typeface="Calibri" pitchFamily="34" charset="0"/>
                <a:ea typeface="Calibri" pitchFamily="34" charset="0"/>
                <a:cs typeface="Calibri" pitchFamily="34" charset="0"/>
              </a:rPr>
              <a:t>predefined plugins</a:t>
            </a:r>
            <a:br>
              <a:rPr lang="en-US">
                <a:solidFill>
                  <a:srgbClr val="FF6600"/>
                </a:solidFill>
                <a:latin typeface="Calibri" pitchFamily="34" charset="0"/>
                <a:ea typeface="Calibri" pitchFamily="34" charset="0"/>
                <a:cs typeface="Calibri" pitchFamily="34" charset="0"/>
              </a:rPr>
            </a:br>
            <a:r>
              <a:rPr lang="en-US">
                <a:solidFill>
                  <a:srgbClr val="FF6600"/>
                </a:solidFill>
                <a:latin typeface="Calibri" pitchFamily="34" charset="0"/>
                <a:ea typeface="Calibri" pitchFamily="34" charset="0"/>
                <a:cs typeface="Calibri" pitchFamily="34" charset="0"/>
              </a:rPr>
              <a:t>web services</a:t>
            </a:r>
          </a:p>
        </p:txBody>
      </p:sp>
      <p:sp>
        <p:nvSpPr>
          <p:cNvPr id="20508" name="TextBox 33"/>
          <p:cNvSpPr txBox="1">
            <a:spLocks noChangeArrowheads="1"/>
          </p:cNvSpPr>
          <p:nvPr/>
        </p:nvSpPr>
        <p:spPr bwMode="auto">
          <a:xfrm>
            <a:off x="4948238" y="5708650"/>
            <a:ext cx="3157537"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FF6600"/>
                </a:solidFill>
                <a:latin typeface="Calibri" pitchFamily="34" charset="0"/>
                <a:ea typeface="Calibri" pitchFamily="34" charset="0"/>
                <a:cs typeface="Calibri" pitchFamily="34" charset="0"/>
              </a:rPr>
              <a:t>messaging</a:t>
            </a:r>
            <a:br>
              <a:rPr lang="en-US">
                <a:solidFill>
                  <a:srgbClr val="FF6600"/>
                </a:solidFill>
                <a:latin typeface="Calibri" pitchFamily="34" charset="0"/>
                <a:ea typeface="Calibri" pitchFamily="34" charset="0"/>
                <a:cs typeface="Calibri" pitchFamily="34" charset="0"/>
              </a:rPr>
            </a:br>
            <a:r>
              <a:rPr lang="en-US">
                <a:solidFill>
                  <a:srgbClr val="FF6600"/>
                </a:solidFill>
                <a:latin typeface="Calibri" pitchFamily="34" charset="0"/>
                <a:ea typeface="Calibri" pitchFamily="34" charset="0"/>
                <a:cs typeface="Calibri" pitchFamily="34" charset="0"/>
              </a:rPr>
              <a:t>startable plugin</a:t>
            </a:r>
          </a:p>
        </p:txBody>
      </p:sp>
      <p:pic>
        <p:nvPicPr>
          <p:cNvPr id="43"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070600" y="4502150"/>
            <a:ext cx="2839165" cy="1216785"/>
          </a:xfrm>
          <a:prstGeom prst="rect">
            <a:avLst/>
          </a:prstGeom>
          <a:noFill/>
          <a:ln w="9525">
            <a:solidFill>
              <a:schemeClr val="bg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002135" y="2209006"/>
            <a:ext cx="2933030" cy="1925637"/>
          </a:xfrm>
          <a:prstGeom prst="rect">
            <a:avLst/>
          </a:prstGeom>
          <a:noFill/>
          <a:ln w="9525">
            <a:solidFill>
              <a:schemeClr val="bg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3458375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product architecture</a:t>
            </a:r>
          </a:p>
          <a:p>
            <a:pPr>
              <a:lnSpc>
                <a:spcPct val="150000"/>
              </a:lnSpc>
              <a:buFont typeface="Arial" charset="0"/>
              <a:buChar char="•"/>
            </a:pPr>
            <a:r>
              <a:rPr lang="en-US" sz="2800" dirty="0" err="1" smtClean="0">
                <a:latin typeface="+mj-lt"/>
              </a:rPr>
              <a:t>Guidewire</a:t>
            </a:r>
            <a:r>
              <a:rPr lang="en-US" sz="2800" dirty="0" smtClean="0">
                <a:latin typeface="+mj-lt"/>
              </a:rPr>
              <a:t> configuration technology</a:t>
            </a:r>
          </a:p>
          <a:p>
            <a:pPr>
              <a:lnSpc>
                <a:spcPct val="150000"/>
              </a:lnSpc>
              <a:buFont typeface="Arial" charset="0"/>
              <a:buChar char="•"/>
            </a:pPr>
            <a:r>
              <a:rPr lang="en-US" sz="2800" dirty="0" smtClean="0">
                <a:solidFill>
                  <a:schemeClr val="tx1">
                    <a:lumMod val="75000"/>
                  </a:schemeClr>
                </a:solidFill>
                <a:latin typeface="+mj-lt"/>
              </a:rPr>
              <a:t>The </a:t>
            </a: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platform</a:t>
            </a:r>
          </a:p>
          <a:p>
            <a:pPr>
              <a:lnSpc>
                <a:spcPct val="150000"/>
              </a:lnSpc>
              <a:buFont typeface="Arial" charset="0"/>
              <a:buChar char="•"/>
            </a:pPr>
            <a:r>
              <a:rPr lang="en-US" sz="2800" dirty="0" err="1" smtClean="0">
                <a:solidFill>
                  <a:schemeClr val="tx1">
                    <a:lumMod val="75000"/>
                  </a:schemeClr>
                </a:solidFill>
                <a:latin typeface="+mj-lt"/>
              </a:rPr>
              <a:t>TrainingApp</a:t>
            </a:r>
            <a:endParaRPr lang="en-US" sz="2800" dirty="0" smtClean="0">
              <a:solidFill>
                <a:schemeClr val="tx1">
                  <a:lumMod val="75000"/>
                </a:schemeClr>
              </a:solidFill>
              <a:latin typeface="+mj-lt"/>
            </a:endParaRPr>
          </a:p>
          <a:p>
            <a:pPr>
              <a:lnSpc>
                <a:spcPct val="150000"/>
              </a:lnSpc>
              <a:buFont typeface="Arial" charset="0"/>
              <a:buChar char="•"/>
            </a:pPr>
            <a:r>
              <a:rPr lang="en-US" sz="2800" dirty="0" smtClean="0">
                <a:solidFill>
                  <a:schemeClr val="tx1">
                    <a:lumMod val="75000"/>
                  </a:schemeClr>
                </a:solidFill>
                <a:latin typeface="+mj-lt"/>
              </a:rPr>
              <a:t>Starting </a:t>
            </a: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applications</a:t>
            </a:r>
          </a:p>
          <a:p>
            <a:pPr>
              <a:lnSpc>
                <a:spcPct val="150000"/>
              </a:lnSpc>
              <a:buFont typeface="Arial" charset="0"/>
              <a:buChar char="•"/>
            </a:pP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Studio</a:t>
            </a:r>
          </a:p>
        </p:txBody>
      </p:sp>
    </p:spTree>
    <p:extLst>
      <p:ext uri="{BB962C8B-B14F-4D97-AF65-F5344CB8AC3E}">
        <p14:creationId xmlns="" xmlns:p14="http://schemas.microsoft.com/office/powerpoint/2010/main" val="334274509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product architecture for Guidewire products</a:t>
            </a:r>
          </a:p>
          <a:p>
            <a:pPr lvl="1"/>
            <a:r>
              <a:rPr lang="en-US" smtClean="0"/>
              <a:t>Describe the primary components used to configure Guidewire products</a:t>
            </a:r>
          </a:p>
          <a:p>
            <a:pPr lvl="1"/>
            <a:r>
              <a:rPr lang="en-US" smtClean="0"/>
              <a:t>Describe the relationship between the Guidewire platform and the Guidewire applications</a:t>
            </a:r>
          </a:p>
          <a:p>
            <a:pPr lvl="1"/>
            <a:r>
              <a:rPr lang="en-US" smtClean="0"/>
              <a:t>Explain the basic functionality of TrainingApp</a:t>
            </a:r>
          </a:p>
          <a:p>
            <a:pPr lvl="1"/>
            <a:r>
              <a:rPr lang="en-US" smtClean="0"/>
              <a:t>Start a development instance of a Guidewire application</a:t>
            </a:r>
          </a:p>
          <a:p>
            <a:pPr lvl="1"/>
            <a:r>
              <a:rPr lang="en-US" smtClean="0"/>
              <a:t>Describe the purpose of Guidewire Studio</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extLst>
      <p:ext uri="{BB962C8B-B14F-4D97-AF65-F5344CB8AC3E}">
        <p14:creationId xmlns="" xmlns:p14="http://schemas.microsoft.com/office/powerpoint/2010/main" val="413212391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520700" y="4476750"/>
            <a:ext cx="8197850" cy="1798638"/>
          </a:xfrm>
          <a:prstGeom prst="rect">
            <a:avLst/>
          </a:prstGeom>
          <a:noFill/>
          <a:ln w="28575" algn="ctr">
            <a:solidFill>
              <a:schemeClr val="bg2"/>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2531" name="Rectangle 3"/>
          <p:cNvSpPr>
            <a:spLocks noGrp="1" noChangeArrowheads="1"/>
          </p:cNvSpPr>
          <p:nvPr>
            <p:ph type="title"/>
          </p:nvPr>
        </p:nvSpPr>
        <p:spPr/>
        <p:txBody>
          <a:bodyPr/>
          <a:lstStyle/>
          <a:p>
            <a:pPr eaLnBrk="1" hangingPunct="1"/>
            <a:r>
              <a:rPr lang="en-US" smtClean="0"/>
              <a:t>The Guidewire platform</a:t>
            </a:r>
          </a:p>
        </p:txBody>
      </p:sp>
      <p:sp>
        <p:nvSpPr>
          <p:cNvPr id="22532" name="Text Box 4"/>
          <p:cNvSpPr txBox="1">
            <a:spLocks noChangeArrowheads="1"/>
          </p:cNvSpPr>
          <p:nvPr/>
        </p:nvSpPr>
        <p:spPr bwMode="auto">
          <a:xfrm>
            <a:off x="1122363" y="4527550"/>
            <a:ext cx="7026275"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22533" name="Text Box 5"/>
          <p:cNvSpPr txBox="1">
            <a:spLocks noChangeArrowheads="1"/>
          </p:cNvSpPr>
          <p:nvPr/>
        </p:nvSpPr>
        <p:spPr bwMode="auto">
          <a:xfrm>
            <a:off x="757238" y="5405438"/>
            <a:ext cx="1374775"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Data</a:t>
            </a:r>
            <a:br>
              <a:rPr lang="en-US">
                <a:solidFill>
                  <a:schemeClr val="bg2"/>
                </a:solidFill>
              </a:rPr>
            </a:br>
            <a:r>
              <a:rPr lang="en-US">
                <a:solidFill>
                  <a:schemeClr val="bg2"/>
                </a:solidFill>
              </a:rPr>
              <a:t>Model</a:t>
            </a:r>
          </a:p>
        </p:txBody>
      </p:sp>
      <p:sp>
        <p:nvSpPr>
          <p:cNvPr id="22534" name="Rectangle 6"/>
          <p:cNvSpPr>
            <a:spLocks noChangeArrowheads="1"/>
          </p:cNvSpPr>
          <p:nvPr/>
        </p:nvSpPr>
        <p:spPr bwMode="auto">
          <a:xfrm>
            <a:off x="663575" y="5268913"/>
            <a:ext cx="1560513" cy="882650"/>
          </a:xfrm>
          <a:prstGeom prst="rect">
            <a:avLst/>
          </a:prstGeom>
          <a:noFill/>
          <a:ln w="28575" algn="ctr">
            <a:solidFill>
              <a:schemeClr val="bg2"/>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2535" name="Text Box 7"/>
          <p:cNvSpPr txBox="1">
            <a:spLocks noChangeArrowheads="1"/>
          </p:cNvSpPr>
          <p:nvPr/>
        </p:nvSpPr>
        <p:spPr bwMode="auto">
          <a:xfrm>
            <a:off x="2847975" y="5405438"/>
            <a:ext cx="1374775"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User</a:t>
            </a:r>
            <a:br>
              <a:rPr lang="en-US">
                <a:solidFill>
                  <a:schemeClr val="bg2"/>
                </a:solidFill>
              </a:rPr>
            </a:br>
            <a:r>
              <a:rPr lang="en-US">
                <a:solidFill>
                  <a:schemeClr val="bg2"/>
                </a:solidFill>
              </a:rPr>
              <a:t>Interface</a:t>
            </a:r>
          </a:p>
        </p:txBody>
      </p:sp>
      <p:sp>
        <p:nvSpPr>
          <p:cNvPr id="22536" name="Rectangle 8"/>
          <p:cNvSpPr>
            <a:spLocks noChangeArrowheads="1"/>
          </p:cNvSpPr>
          <p:nvPr/>
        </p:nvSpPr>
        <p:spPr bwMode="auto">
          <a:xfrm>
            <a:off x="2754313" y="5268913"/>
            <a:ext cx="1560512" cy="882650"/>
          </a:xfrm>
          <a:prstGeom prst="rect">
            <a:avLst/>
          </a:prstGeom>
          <a:noFill/>
          <a:ln w="28575" algn="ctr">
            <a:solidFill>
              <a:schemeClr val="bg2"/>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2537" name="Text Box 9"/>
          <p:cNvSpPr txBox="1">
            <a:spLocks noChangeArrowheads="1"/>
          </p:cNvSpPr>
          <p:nvPr/>
        </p:nvSpPr>
        <p:spPr bwMode="auto">
          <a:xfrm>
            <a:off x="4886325" y="5405438"/>
            <a:ext cx="1489075" cy="615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Application</a:t>
            </a:r>
            <a:br>
              <a:rPr lang="en-US">
                <a:solidFill>
                  <a:schemeClr val="bg2"/>
                </a:solidFill>
              </a:rPr>
            </a:br>
            <a:r>
              <a:rPr lang="en-US">
                <a:solidFill>
                  <a:schemeClr val="bg2"/>
                </a:solidFill>
              </a:rPr>
              <a:t>Logic</a:t>
            </a:r>
          </a:p>
        </p:txBody>
      </p:sp>
      <p:sp>
        <p:nvSpPr>
          <p:cNvPr id="22538" name="Rectangle 10"/>
          <p:cNvSpPr>
            <a:spLocks noChangeArrowheads="1"/>
          </p:cNvSpPr>
          <p:nvPr/>
        </p:nvSpPr>
        <p:spPr bwMode="auto">
          <a:xfrm>
            <a:off x="4846638" y="5268913"/>
            <a:ext cx="1560512" cy="882650"/>
          </a:xfrm>
          <a:prstGeom prst="rect">
            <a:avLst/>
          </a:prstGeom>
          <a:noFill/>
          <a:ln w="28575" algn="ctr">
            <a:solidFill>
              <a:schemeClr val="bg2"/>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2539" name="Text Box 11"/>
          <p:cNvSpPr txBox="1">
            <a:spLocks noChangeArrowheads="1"/>
          </p:cNvSpPr>
          <p:nvPr/>
        </p:nvSpPr>
        <p:spPr bwMode="auto">
          <a:xfrm>
            <a:off x="6880225" y="5405438"/>
            <a:ext cx="1631950" cy="615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Integration</a:t>
            </a:r>
            <a:br>
              <a:rPr lang="en-US">
                <a:solidFill>
                  <a:schemeClr val="bg2"/>
                </a:solidFill>
              </a:rPr>
            </a:br>
            <a:r>
              <a:rPr lang="en-US">
                <a:solidFill>
                  <a:schemeClr val="bg2"/>
                </a:solidFill>
              </a:rPr>
              <a:t>Mechanisms</a:t>
            </a:r>
          </a:p>
        </p:txBody>
      </p:sp>
      <p:sp>
        <p:nvSpPr>
          <p:cNvPr id="22540" name="Rectangle 12"/>
          <p:cNvSpPr>
            <a:spLocks noChangeArrowheads="1"/>
          </p:cNvSpPr>
          <p:nvPr/>
        </p:nvSpPr>
        <p:spPr bwMode="auto">
          <a:xfrm>
            <a:off x="6775450" y="5268913"/>
            <a:ext cx="1828800" cy="882650"/>
          </a:xfrm>
          <a:prstGeom prst="rect">
            <a:avLst/>
          </a:prstGeom>
          <a:noFill/>
          <a:ln w="28575" algn="ctr">
            <a:solidFill>
              <a:schemeClr val="bg2"/>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lstStyle/>
          <a:p>
            <a:endParaRPr lang="en-US"/>
          </a:p>
        </p:txBody>
      </p:sp>
      <p:sp>
        <p:nvSpPr>
          <p:cNvPr id="22541" name="Rectangle 13"/>
          <p:cNvSpPr>
            <a:spLocks noChangeArrowheads="1"/>
          </p:cNvSpPr>
          <p:nvPr/>
        </p:nvSpPr>
        <p:spPr bwMode="auto">
          <a:xfrm>
            <a:off x="6564313" y="2085975"/>
            <a:ext cx="2128837" cy="1955800"/>
          </a:xfrm>
          <a:prstGeom prst="rect">
            <a:avLst/>
          </a:prstGeom>
          <a:noFill/>
          <a:ln w="28575" algn="ctr">
            <a:solidFill>
              <a:srgbClr val="33CC33"/>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2542" name="Text Box 14"/>
          <p:cNvSpPr txBox="1">
            <a:spLocks noChangeArrowheads="1"/>
          </p:cNvSpPr>
          <p:nvPr/>
        </p:nvSpPr>
        <p:spPr bwMode="auto">
          <a:xfrm>
            <a:off x="6677025" y="2071688"/>
            <a:ext cx="18843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BillingCenter</a:t>
            </a:r>
          </a:p>
        </p:txBody>
      </p:sp>
      <p:sp>
        <p:nvSpPr>
          <p:cNvPr id="22543" name="Rectangle 15"/>
          <p:cNvSpPr>
            <a:spLocks noChangeArrowheads="1"/>
          </p:cNvSpPr>
          <p:nvPr/>
        </p:nvSpPr>
        <p:spPr bwMode="auto">
          <a:xfrm>
            <a:off x="6643688" y="2459038"/>
            <a:ext cx="930275" cy="646112"/>
          </a:xfrm>
          <a:prstGeom prst="rect">
            <a:avLst/>
          </a:prstGeom>
          <a:noFill/>
          <a:ln w="28575" algn="ctr">
            <a:solidFill>
              <a:srgbClr val="33CC33"/>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2544" name="Rectangle 16"/>
          <p:cNvSpPr>
            <a:spLocks noChangeArrowheads="1"/>
          </p:cNvSpPr>
          <p:nvPr/>
        </p:nvSpPr>
        <p:spPr bwMode="auto">
          <a:xfrm>
            <a:off x="7667625" y="2459038"/>
            <a:ext cx="930275" cy="646112"/>
          </a:xfrm>
          <a:prstGeom prst="rect">
            <a:avLst/>
          </a:prstGeom>
          <a:noFill/>
          <a:ln w="28575" algn="ctr">
            <a:solidFill>
              <a:srgbClr val="33CC33"/>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2545" name="Rectangle 17"/>
          <p:cNvSpPr>
            <a:spLocks noChangeArrowheads="1"/>
          </p:cNvSpPr>
          <p:nvPr/>
        </p:nvSpPr>
        <p:spPr bwMode="auto">
          <a:xfrm>
            <a:off x="7667625" y="3200400"/>
            <a:ext cx="930275" cy="646113"/>
          </a:xfrm>
          <a:prstGeom prst="rect">
            <a:avLst/>
          </a:prstGeom>
          <a:noFill/>
          <a:ln w="28575" algn="ctr">
            <a:solidFill>
              <a:srgbClr val="33CC33"/>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2546" name="Rectangle 18"/>
          <p:cNvSpPr>
            <a:spLocks noChangeArrowheads="1"/>
          </p:cNvSpPr>
          <p:nvPr/>
        </p:nvSpPr>
        <p:spPr bwMode="auto">
          <a:xfrm>
            <a:off x="6643688" y="3200400"/>
            <a:ext cx="930275" cy="646113"/>
          </a:xfrm>
          <a:prstGeom prst="rect">
            <a:avLst/>
          </a:prstGeom>
          <a:noFill/>
          <a:ln w="28575" algn="ctr">
            <a:solidFill>
              <a:srgbClr val="33CC33"/>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2547" name="Rectangle 19"/>
          <p:cNvSpPr>
            <a:spLocks noChangeArrowheads="1"/>
          </p:cNvSpPr>
          <p:nvPr/>
        </p:nvSpPr>
        <p:spPr bwMode="auto">
          <a:xfrm>
            <a:off x="3527425" y="2085975"/>
            <a:ext cx="2128838" cy="1955800"/>
          </a:xfrm>
          <a:prstGeom prst="rect">
            <a:avLst/>
          </a:prstGeom>
          <a:noFill/>
          <a:ln w="28575" algn="ctr">
            <a:solidFill>
              <a:srgbClr val="FF99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2548" name="Text Box 20"/>
          <p:cNvSpPr txBox="1">
            <a:spLocks noChangeArrowheads="1"/>
          </p:cNvSpPr>
          <p:nvPr/>
        </p:nvSpPr>
        <p:spPr bwMode="auto">
          <a:xfrm>
            <a:off x="3640138" y="2071688"/>
            <a:ext cx="188436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PolicyCenter</a:t>
            </a:r>
          </a:p>
        </p:txBody>
      </p:sp>
      <p:sp>
        <p:nvSpPr>
          <p:cNvPr id="22549" name="Text Box 21"/>
          <p:cNvSpPr txBox="1">
            <a:spLocks noChangeArrowheads="1"/>
          </p:cNvSpPr>
          <p:nvPr/>
        </p:nvSpPr>
        <p:spPr bwMode="auto">
          <a:xfrm>
            <a:off x="3675063" y="2506663"/>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Data</a:t>
            </a:r>
            <a:br>
              <a:rPr lang="en-US" sz="1800">
                <a:solidFill>
                  <a:schemeClr val="accent2"/>
                </a:solidFill>
              </a:rPr>
            </a:br>
            <a:r>
              <a:rPr lang="en-US" sz="1800">
                <a:solidFill>
                  <a:schemeClr val="accent2"/>
                </a:solidFill>
              </a:rPr>
              <a:t>Model</a:t>
            </a:r>
          </a:p>
        </p:txBody>
      </p:sp>
      <p:sp>
        <p:nvSpPr>
          <p:cNvPr id="22550" name="Rectangle 22"/>
          <p:cNvSpPr>
            <a:spLocks noChangeArrowheads="1"/>
          </p:cNvSpPr>
          <p:nvPr/>
        </p:nvSpPr>
        <p:spPr bwMode="auto">
          <a:xfrm>
            <a:off x="3606800" y="2459038"/>
            <a:ext cx="930275" cy="646112"/>
          </a:xfrm>
          <a:prstGeom prst="rect">
            <a:avLst/>
          </a:prstGeom>
          <a:noFill/>
          <a:ln w="28575" algn="ctr">
            <a:solidFill>
              <a:srgbClr val="FF99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2551" name="Text Box 23"/>
          <p:cNvSpPr txBox="1">
            <a:spLocks noChangeArrowheads="1"/>
          </p:cNvSpPr>
          <p:nvPr/>
        </p:nvSpPr>
        <p:spPr bwMode="auto">
          <a:xfrm>
            <a:off x="4699000" y="2506663"/>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User</a:t>
            </a:r>
            <a:br>
              <a:rPr lang="en-US" sz="1800">
                <a:solidFill>
                  <a:schemeClr val="accent2"/>
                </a:solidFill>
              </a:rPr>
            </a:br>
            <a:r>
              <a:rPr lang="en-US" sz="1800">
                <a:solidFill>
                  <a:schemeClr val="accent2"/>
                </a:solidFill>
              </a:rPr>
              <a:t>Inter.</a:t>
            </a:r>
          </a:p>
        </p:txBody>
      </p:sp>
      <p:sp>
        <p:nvSpPr>
          <p:cNvPr id="22552" name="Rectangle 24"/>
          <p:cNvSpPr>
            <a:spLocks noChangeArrowheads="1"/>
          </p:cNvSpPr>
          <p:nvPr/>
        </p:nvSpPr>
        <p:spPr bwMode="auto">
          <a:xfrm>
            <a:off x="4630738" y="2459038"/>
            <a:ext cx="930275" cy="646112"/>
          </a:xfrm>
          <a:prstGeom prst="rect">
            <a:avLst/>
          </a:prstGeom>
          <a:noFill/>
          <a:ln w="28575" algn="ctr">
            <a:solidFill>
              <a:srgbClr val="FF99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2553" name="Text Box 25"/>
          <p:cNvSpPr txBox="1">
            <a:spLocks noChangeArrowheads="1"/>
          </p:cNvSpPr>
          <p:nvPr/>
        </p:nvSpPr>
        <p:spPr bwMode="auto">
          <a:xfrm>
            <a:off x="4699000" y="3248025"/>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Int.</a:t>
            </a:r>
            <a:br>
              <a:rPr lang="en-US" sz="1800">
                <a:solidFill>
                  <a:schemeClr val="accent2"/>
                </a:solidFill>
              </a:rPr>
            </a:br>
            <a:r>
              <a:rPr lang="en-US" sz="1800">
                <a:solidFill>
                  <a:schemeClr val="accent2"/>
                </a:solidFill>
              </a:rPr>
              <a:t>Mech.</a:t>
            </a:r>
          </a:p>
        </p:txBody>
      </p:sp>
      <p:sp>
        <p:nvSpPr>
          <p:cNvPr id="22554" name="Rectangle 26"/>
          <p:cNvSpPr>
            <a:spLocks noChangeArrowheads="1"/>
          </p:cNvSpPr>
          <p:nvPr/>
        </p:nvSpPr>
        <p:spPr bwMode="auto">
          <a:xfrm>
            <a:off x="4630738" y="3200400"/>
            <a:ext cx="930275" cy="646113"/>
          </a:xfrm>
          <a:prstGeom prst="rect">
            <a:avLst/>
          </a:prstGeom>
          <a:noFill/>
          <a:ln w="28575" algn="ctr">
            <a:solidFill>
              <a:srgbClr val="FF99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2555" name="Text Box 27"/>
          <p:cNvSpPr txBox="1">
            <a:spLocks noChangeArrowheads="1"/>
          </p:cNvSpPr>
          <p:nvPr/>
        </p:nvSpPr>
        <p:spPr bwMode="auto">
          <a:xfrm>
            <a:off x="3675063" y="3248025"/>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App.</a:t>
            </a:r>
            <a:br>
              <a:rPr lang="en-US" sz="1800">
                <a:solidFill>
                  <a:schemeClr val="accent2"/>
                </a:solidFill>
              </a:rPr>
            </a:br>
            <a:r>
              <a:rPr lang="en-US" sz="1800">
                <a:solidFill>
                  <a:schemeClr val="accent2"/>
                </a:solidFill>
              </a:rPr>
              <a:t>Logic</a:t>
            </a:r>
          </a:p>
        </p:txBody>
      </p:sp>
      <p:sp>
        <p:nvSpPr>
          <p:cNvPr id="22556" name="Rectangle 28"/>
          <p:cNvSpPr>
            <a:spLocks noChangeArrowheads="1"/>
          </p:cNvSpPr>
          <p:nvPr/>
        </p:nvSpPr>
        <p:spPr bwMode="auto">
          <a:xfrm>
            <a:off x="3606800" y="3200400"/>
            <a:ext cx="930275" cy="646113"/>
          </a:xfrm>
          <a:prstGeom prst="rect">
            <a:avLst/>
          </a:prstGeom>
          <a:noFill/>
          <a:ln w="28575" algn="ctr">
            <a:solidFill>
              <a:srgbClr val="FF99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2557" name="Rectangle 29"/>
          <p:cNvSpPr>
            <a:spLocks noChangeArrowheads="1"/>
          </p:cNvSpPr>
          <p:nvPr/>
        </p:nvSpPr>
        <p:spPr bwMode="auto">
          <a:xfrm>
            <a:off x="495300" y="2101850"/>
            <a:ext cx="2128838" cy="1924050"/>
          </a:xfrm>
          <a:prstGeom prst="rect">
            <a:avLst/>
          </a:prstGeom>
          <a:solidFill>
            <a:schemeClr val="tx1"/>
          </a:solidFill>
          <a:ln w="28575" algn="ctr">
            <a:solidFill>
              <a:srgbClr val="0066CC"/>
            </a:solidFill>
            <a:miter lim="800000"/>
            <a:headEnd/>
            <a:tailEnd/>
          </a:ln>
        </p:spPr>
        <p:txBody>
          <a:bodyPr lIns="0" tIns="0" rIns="0" bIns="0" anchor="ctr">
            <a:spAutoFit/>
          </a:bodyPr>
          <a:lstStyle/>
          <a:p>
            <a:endParaRPr lang="en-US"/>
          </a:p>
        </p:txBody>
      </p:sp>
      <p:sp>
        <p:nvSpPr>
          <p:cNvPr id="22558" name="Text Box 30"/>
          <p:cNvSpPr txBox="1">
            <a:spLocks noChangeArrowheads="1"/>
          </p:cNvSpPr>
          <p:nvPr/>
        </p:nvSpPr>
        <p:spPr bwMode="auto">
          <a:xfrm>
            <a:off x="608013" y="2071688"/>
            <a:ext cx="188436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ClaimCenter</a:t>
            </a:r>
          </a:p>
        </p:txBody>
      </p:sp>
      <p:sp>
        <p:nvSpPr>
          <p:cNvPr id="22559" name="Rectangle 31"/>
          <p:cNvSpPr>
            <a:spLocks noChangeArrowheads="1"/>
          </p:cNvSpPr>
          <p:nvPr/>
        </p:nvSpPr>
        <p:spPr bwMode="auto">
          <a:xfrm>
            <a:off x="574675" y="2459038"/>
            <a:ext cx="930275" cy="646112"/>
          </a:xfrm>
          <a:prstGeom prst="rect">
            <a:avLst/>
          </a:prstGeom>
          <a:noFill/>
          <a:ln w="28575" algn="ctr">
            <a:solidFill>
              <a:srgbClr val="0066CC"/>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2560" name="Rectangle 32"/>
          <p:cNvSpPr>
            <a:spLocks noChangeArrowheads="1"/>
          </p:cNvSpPr>
          <p:nvPr/>
        </p:nvSpPr>
        <p:spPr bwMode="auto">
          <a:xfrm>
            <a:off x="1608138" y="2460625"/>
            <a:ext cx="930275" cy="646113"/>
          </a:xfrm>
          <a:prstGeom prst="rect">
            <a:avLst/>
          </a:prstGeom>
          <a:noFill/>
          <a:ln w="28575" algn="ctr">
            <a:solidFill>
              <a:srgbClr val="0066CC"/>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2561" name="Rectangle 33"/>
          <p:cNvSpPr>
            <a:spLocks noChangeArrowheads="1"/>
          </p:cNvSpPr>
          <p:nvPr/>
        </p:nvSpPr>
        <p:spPr bwMode="auto">
          <a:xfrm>
            <a:off x="1598613" y="3200400"/>
            <a:ext cx="930275" cy="646113"/>
          </a:xfrm>
          <a:prstGeom prst="rect">
            <a:avLst/>
          </a:prstGeom>
          <a:noFill/>
          <a:ln w="28575" algn="ctr">
            <a:solidFill>
              <a:srgbClr val="0066CC"/>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2562" name="Rectangle 34"/>
          <p:cNvSpPr>
            <a:spLocks noChangeArrowheads="1"/>
          </p:cNvSpPr>
          <p:nvPr/>
        </p:nvSpPr>
        <p:spPr bwMode="auto">
          <a:xfrm>
            <a:off x="574675" y="3200400"/>
            <a:ext cx="930275" cy="646113"/>
          </a:xfrm>
          <a:prstGeom prst="rect">
            <a:avLst/>
          </a:prstGeom>
          <a:noFill/>
          <a:ln w="28575" algn="ctr">
            <a:solidFill>
              <a:srgbClr val="0066CC"/>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2563" name="AutoShape 35"/>
          <p:cNvSpPr>
            <a:spLocks noChangeArrowheads="1"/>
          </p:cNvSpPr>
          <p:nvPr/>
        </p:nvSpPr>
        <p:spPr bwMode="auto">
          <a:xfrm>
            <a:off x="4108450" y="3956050"/>
            <a:ext cx="914400" cy="646113"/>
          </a:xfrm>
          <a:prstGeom prst="upArrow">
            <a:avLst>
              <a:gd name="adj1" fmla="val 50000"/>
              <a:gd name="adj2" fmla="val 25000"/>
            </a:avLst>
          </a:prstGeom>
          <a:gradFill rotWithShape="1">
            <a:gsLst>
              <a:gs pos="0">
                <a:schemeClr val="accent2"/>
              </a:gs>
              <a:gs pos="100000">
                <a:schemeClr val="bg2"/>
              </a:gs>
            </a:gsLst>
            <a:lin ang="5400000" scaled="1"/>
          </a:gra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564" name="Text Box 36"/>
          <p:cNvSpPr txBox="1">
            <a:spLocks noChangeArrowheads="1"/>
          </p:cNvSpPr>
          <p:nvPr/>
        </p:nvSpPr>
        <p:spPr bwMode="auto">
          <a:xfrm>
            <a:off x="642938" y="2506663"/>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Data</a:t>
            </a:r>
            <a:br>
              <a:rPr lang="en-US" sz="1800">
                <a:solidFill>
                  <a:srgbClr val="0066CC"/>
                </a:solidFill>
              </a:rPr>
            </a:br>
            <a:r>
              <a:rPr lang="en-US" sz="1800">
                <a:solidFill>
                  <a:srgbClr val="0066CC"/>
                </a:solidFill>
              </a:rPr>
              <a:t>Model</a:t>
            </a:r>
          </a:p>
        </p:txBody>
      </p:sp>
      <p:sp>
        <p:nvSpPr>
          <p:cNvPr id="22565" name="Text Box 37"/>
          <p:cNvSpPr txBox="1">
            <a:spLocks noChangeArrowheads="1"/>
          </p:cNvSpPr>
          <p:nvPr/>
        </p:nvSpPr>
        <p:spPr bwMode="auto">
          <a:xfrm>
            <a:off x="1666875" y="2506663"/>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User</a:t>
            </a:r>
            <a:br>
              <a:rPr lang="en-US" sz="1800">
                <a:solidFill>
                  <a:srgbClr val="0066CC"/>
                </a:solidFill>
              </a:rPr>
            </a:br>
            <a:r>
              <a:rPr lang="en-US" sz="1800">
                <a:solidFill>
                  <a:srgbClr val="0066CC"/>
                </a:solidFill>
              </a:rPr>
              <a:t>Inter.</a:t>
            </a:r>
          </a:p>
        </p:txBody>
      </p:sp>
      <p:sp>
        <p:nvSpPr>
          <p:cNvPr id="22566" name="Text Box 38"/>
          <p:cNvSpPr txBox="1">
            <a:spLocks noChangeArrowheads="1"/>
          </p:cNvSpPr>
          <p:nvPr/>
        </p:nvSpPr>
        <p:spPr bwMode="auto">
          <a:xfrm>
            <a:off x="1666875" y="3248025"/>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Int.</a:t>
            </a:r>
            <a:br>
              <a:rPr lang="en-US" sz="1800">
                <a:solidFill>
                  <a:srgbClr val="0066CC"/>
                </a:solidFill>
              </a:rPr>
            </a:br>
            <a:r>
              <a:rPr lang="en-US" sz="1800">
                <a:solidFill>
                  <a:srgbClr val="0066CC"/>
                </a:solidFill>
              </a:rPr>
              <a:t>Mech.</a:t>
            </a:r>
          </a:p>
        </p:txBody>
      </p:sp>
      <p:sp>
        <p:nvSpPr>
          <p:cNvPr id="22567" name="Text Box 39"/>
          <p:cNvSpPr txBox="1">
            <a:spLocks noChangeArrowheads="1"/>
          </p:cNvSpPr>
          <p:nvPr/>
        </p:nvSpPr>
        <p:spPr bwMode="auto">
          <a:xfrm>
            <a:off x="642938" y="3248025"/>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App.</a:t>
            </a:r>
            <a:br>
              <a:rPr lang="en-US" sz="1800">
                <a:solidFill>
                  <a:srgbClr val="0066CC"/>
                </a:solidFill>
              </a:rPr>
            </a:br>
            <a:r>
              <a:rPr lang="en-US" sz="1800">
                <a:solidFill>
                  <a:srgbClr val="0066CC"/>
                </a:solidFill>
              </a:rPr>
              <a:t>Logic</a:t>
            </a:r>
          </a:p>
        </p:txBody>
      </p:sp>
      <p:sp>
        <p:nvSpPr>
          <p:cNvPr id="22568" name="AutoShape 40"/>
          <p:cNvSpPr>
            <a:spLocks noChangeArrowheads="1"/>
          </p:cNvSpPr>
          <p:nvPr/>
        </p:nvSpPr>
        <p:spPr bwMode="auto">
          <a:xfrm>
            <a:off x="7162800" y="3956050"/>
            <a:ext cx="914400" cy="646113"/>
          </a:xfrm>
          <a:prstGeom prst="upArrow">
            <a:avLst>
              <a:gd name="adj1" fmla="val 50000"/>
              <a:gd name="adj2" fmla="val 25000"/>
            </a:avLst>
          </a:prstGeom>
          <a:gradFill rotWithShape="1">
            <a:gsLst>
              <a:gs pos="0">
                <a:srgbClr val="00CC00"/>
              </a:gs>
              <a:gs pos="100000">
                <a:schemeClr val="bg2"/>
              </a:gs>
            </a:gsLst>
            <a:lin ang="5400000" scaled="1"/>
          </a:gra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569" name="AutoShape 41"/>
          <p:cNvSpPr>
            <a:spLocks noChangeArrowheads="1"/>
          </p:cNvSpPr>
          <p:nvPr/>
        </p:nvSpPr>
        <p:spPr bwMode="auto">
          <a:xfrm>
            <a:off x="1087438" y="3956050"/>
            <a:ext cx="914400" cy="6461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570" name="Text Box 42"/>
          <p:cNvSpPr txBox="1">
            <a:spLocks noChangeArrowheads="1"/>
          </p:cNvSpPr>
          <p:nvPr/>
        </p:nvSpPr>
        <p:spPr bwMode="auto">
          <a:xfrm>
            <a:off x="6711950" y="2506663"/>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Data</a:t>
            </a:r>
            <a:br>
              <a:rPr lang="en-US" sz="1800">
                <a:solidFill>
                  <a:srgbClr val="33CC33"/>
                </a:solidFill>
              </a:rPr>
            </a:br>
            <a:r>
              <a:rPr lang="en-US" sz="1800">
                <a:solidFill>
                  <a:srgbClr val="33CC33"/>
                </a:solidFill>
              </a:rPr>
              <a:t>Model</a:t>
            </a:r>
          </a:p>
        </p:txBody>
      </p:sp>
      <p:sp>
        <p:nvSpPr>
          <p:cNvPr id="22571" name="Text Box 43"/>
          <p:cNvSpPr txBox="1">
            <a:spLocks noChangeArrowheads="1"/>
          </p:cNvSpPr>
          <p:nvPr/>
        </p:nvSpPr>
        <p:spPr bwMode="auto">
          <a:xfrm>
            <a:off x="7735888" y="2506663"/>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User</a:t>
            </a:r>
            <a:br>
              <a:rPr lang="en-US" sz="1800">
                <a:solidFill>
                  <a:srgbClr val="33CC33"/>
                </a:solidFill>
              </a:rPr>
            </a:br>
            <a:r>
              <a:rPr lang="en-US" sz="1800">
                <a:solidFill>
                  <a:srgbClr val="33CC33"/>
                </a:solidFill>
              </a:rPr>
              <a:t>Inter.</a:t>
            </a:r>
          </a:p>
        </p:txBody>
      </p:sp>
      <p:sp>
        <p:nvSpPr>
          <p:cNvPr id="22572" name="Text Box 44"/>
          <p:cNvSpPr txBox="1">
            <a:spLocks noChangeArrowheads="1"/>
          </p:cNvSpPr>
          <p:nvPr/>
        </p:nvSpPr>
        <p:spPr bwMode="auto">
          <a:xfrm>
            <a:off x="7735888" y="3248025"/>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Int.</a:t>
            </a:r>
            <a:br>
              <a:rPr lang="en-US" sz="1800">
                <a:solidFill>
                  <a:srgbClr val="33CC33"/>
                </a:solidFill>
              </a:rPr>
            </a:br>
            <a:r>
              <a:rPr lang="en-US" sz="1800">
                <a:solidFill>
                  <a:srgbClr val="33CC33"/>
                </a:solidFill>
              </a:rPr>
              <a:t>Mech.</a:t>
            </a:r>
          </a:p>
        </p:txBody>
      </p:sp>
      <p:sp>
        <p:nvSpPr>
          <p:cNvPr id="22573" name="Text Box 45"/>
          <p:cNvSpPr txBox="1">
            <a:spLocks noChangeArrowheads="1"/>
          </p:cNvSpPr>
          <p:nvPr/>
        </p:nvSpPr>
        <p:spPr bwMode="auto">
          <a:xfrm>
            <a:off x="6711950" y="3248025"/>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App.</a:t>
            </a:r>
            <a:br>
              <a:rPr lang="en-US" sz="1800">
                <a:solidFill>
                  <a:srgbClr val="33CC33"/>
                </a:solidFill>
              </a:rPr>
            </a:br>
            <a:r>
              <a:rPr lang="en-US" sz="1800">
                <a:solidFill>
                  <a:srgbClr val="33CC33"/>
                </a:solidFill>
              </a:rPr>
              <a:t>Logic</a:t>
            </a:r>
          </a:p>
        </p:txBody>
      </p:sp>
    </p:spTree>
    <p:extLst>
      <p:ext uri="{BB962C8B-B14F-4D97-AF65-F5344CB8AC3E}">
        <p14:creationId xmlns="" xmlns:p14="http://schemas.microsoft.com/office/powerpoint/2010/main" val="268958217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527425" y="909638"/>
            <a:ext cx="2128838" cy="3132137"/>
          </a:xfrm>
          <a:prstGeom prst="rect">
            <a:avLst/>
          </a:prstGeom>
          <a:noFill/>
          <a:ln w="28575" algn="ctr">
            <a:solidFill>
              <a:srgbClr val="FF99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3555" name="Rectangle 3"/>
          <p:cNvSpPr>
            <a:spLocks noChangeArrowheads="1"/>
          </p:cNvSpPr>
          <p:nvPr/>
        </p:nvSpPr>
        <p:spPr bwMode="auto">
          <a:xfrm>
            <a:off x="6557963" y="915988"/>
            <a:ext cx="2128837" cy="3132137"/>
          </a:xfrm>
          <a:prstGeom prst="rect">
            <a:avLst/>
          </a:prstGeom>
          <a:solidFill>
            <a:schemeClr val="tx1"/>
          </a:solidFill>
          <a:ln w="28575" algn="ctr">
            <a:solidFill>
              <a:srgbClr val="33CC33"/>
            </a:solidFill>
            <a:miter lim="800000"/>
            <a:headEnd/>
            <a:tailEnd/>
          </a:ln>
        </p:spPr>
        <p:txBody>
          <a:bodyPr lIns="0" tIns="0" rIns="0" bIns="0" anchor="ctr">
            <a:spAutoFit/>
          </a:bodyPr>
          <a:lstStyle/>
          <a:p>
            <a:endParaRPr lang="en-US"/>
          </a:p>
        </p:txBody>
      </p:sp>
      <p:sp>
        <p:nvSpPr>
          <p:cNvPr id="23556" name="Text Box 4"/>
          <p:cNvSpPr txBox="1">
            <a:spLocks noChangeArrowheads="1"/>
          </p:cNvSpPr>
          <p:nvPr/>
        </p:nvSpPr>
        <p:spPr bwMode="auto">
          <a:xfrm>
            <a:off x="7729538" y="3248025"/>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Int.</a:t>
            </a:r>
            <a:br>
              <a:rPr lang="en-US" sz="1800">
                <a:solidFill>
                  <a:srgbClr val="33CC33"/>
                </a:solidFill>
              </a:rPr>
            </a:br>
            <a:r>
              <a:rPr lang="en-US" sz="1800">
                <a:solidFill>
                  <a:srgbClr val="33CC33"/>
                </a:solidFill>
              </a:rPr>
              <a:t>Mech.</a:t>
            </a:r>
          </a:p>
        </p:txBody>
      </p:sp>
      <p:sp>
        <p:nvSpPr>
          <p:cNvPr id="23557" name="Text Box 5"/>
          <p:cNvSpPr txBox="1">
            <a:spLocks noChangeArrowheads="1"/>
          </p:cNvSpPr>
          <p:nvPr/>
        </p:nvSpPr>
        <p:spPr bwMode="auto">
          <a:xfrm>
            <a:off x="6705600" y="3248025"/>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App.</a:t>
            </a:r>
            <a:br>
              <a:rPr lang="en-US" sz="1800">
                <a:solidFill>
                  <a:srgbClr val="33CC33"/>
                </a:solidFill>
              </a:rPr>
            </a:br>
            <a:r>
              <a:rPr lang="en-US" sz="1800">
                <a:solidFill>
                  <a:srgbClr val="33CC33"/>
                </a:solidFill>
              </a:rPr>
              <a:t>Logic</a:t>
            </a:r>
          </a:p>
        </p:txBody>
      </p:sp>
      <p:sp>
        <p:nvSpPr>
          <p:cNvPr id="23558" name="Text Box 6"/>
          <p:cNvSpPr txBox="1">
            <a:spLocks noChangeArrowheads="1"/>
          </p:cNvSpPr>
          <p:nvPr/>
        </p:nvSpPr>
        <p:spPr bwMode="auto">
          <a:xfrm>
            <a:off x="6705600" y="2506663"/>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Data</a:t>
            </a:r>
            <a:br>
              <a:rPr lang="en-US" sz="1800">
                <a:solidFill>
                  <a:srgbClr val="33CC33"/>
                </a:solidFill>
              </a:rPr>
            </a:br>
            <a:r>
              <a:rPr lang="en-US" sz="1800">
                <a:solidFill>
                  <a:srgbClr val="33CC33"/>
                </a:solidFill>
              </a:rPr>
              <a:t>Model</a:t>
            </a:r>
          </a:p>
        </p:txBody>
      </p:sp>
      <p:sp>
        <p:nvSpPr>
          <p:cNvPr id="23559" name="Rectangle 7"/>
          <p:cNvSpPr>
            <a:spLocks noChangeArrowheads="1"/>
          </p:cNvSpPr>
          <p:nvPr/>
        </p:nvSpPr>
        <p:spPr bwMode="auto">
          <a:xfrm>
            <a:off x="520700" y="4476750"/>
            <a:ext cx="8197850" cy="1798638"/>
          </a:xfrm>
          <a:prstGeom prst="rect">
            <a:avLst/>
          </a:prstGeom>
          <a:noFill/>
          <a:ln w="28575" algn="ctr">
            <a:solidFill>
              <a:schemeClr val="bg2"/>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3560" name="Rectangle 8"/>
          <p:cNvSpPr>
            <a:spLocks noGrp="1" noChangeArrowheads="1"/>
          </p:cNvSpPr>
          <p:nvPr>
            <p:ph type="title"/>
          </p:nvPr>
        </p:nvSpPr>
        <p:spPr/>
        <p:txBody>
          <a:bodyPr/>
          <a:lstStyle/>
          <a:p>
            <a:pPr eaLnBrk="1" hangingPunct="1"/>
            <a:r>
              <a:rPr lang="en-US" smtClean="0"/>
              <a:t>Application-specific functionality</a:t>
            </a:r>
          </a:p>
        </p:txBody>
      </p:sp>
      <p:sp>
        <p:nvSpPr>
          <p:cNvPr id="23561" name="Text Box 9"/>
          <p:cNvSpPr txBox="1">
            <a:spLocks noChangeArrowheads="1"/>
          </p:cNvSpPr>
          <p:nvPr/>
        </p:nvSpPr>
        <p:spPr bwMode="auto">
          <a:xfrm>
            <a:off x="1122363" y="4527550"/>
            <a:ext cx="7026275"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23562" name="Text Box 10"/>
          <p:cNvSpPr txBox="1">
            <a:spLocks noChangeArrowheads="1"/>
          </p:cNvSpPr>
          <p:nvPr/>
        </p:nvSpPr>
        <p:spPr bwMode="auto">
          <a:xfrm>
            <a:off x="757238" y="5405438"/>
            <a:ext cx="1374775"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Data</a:t>
            </a:r>
            <a:br>
              <a:rPr lang="en-US">
                <a:solidFill>
                  <a:schemeClr val="bg2"/>
                </a:solidFill>
              </a:rPr>
            </a:br>
            <a:r>
              <a:rPr lang="en-US">
                <a:solidFill>
                  <a:schemeClr val="bg2"/>
                </a:solidFill>
              </a:rPr>
              <a:t>Model</a:t>
            </a:r>
          </a:p>
        </p:txBody>
      </p:sp>
      <p:sp>
        <p:nvSpPr>
          <p:cNvPr id="23563" name="Rectangle 11"/>
          <p:cNvSpPr>
            <a:spLocks noChangeArrowheads="1"/>
          </p:cNvSpPr>
          <p:nvPr/>
        </p:nvSpPr>
        <p:spPr bwMode="auto">
          <a:xfrm>
            <a:off x="663575" y="5268913"/>
            <a:ext cx="1560513" cy="882650"/>
          </a:xfrm>
          <a:prstGeom prst="rect">
            <a:avLst/>
          </a:prstGeom>
          <a:noFill/>
          <a:ln w="28575" algn="ctr">
            <a:solidFill>
              <a:schemeClr val="bg2"/>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3564" name="Text Box 12"/>
          <p:cNvSpPr txBox="1">
            <a:spLocks noChangeArrowheads="1"/>
          </p:cNvSpPr>
          <p:nvPr/>
        </p:nvSpPr>
        <p:spPr bwMode="auto">
          <a:xfrm>
            <a:off x="2847975" y="5405438"/>
            <a:ext cx="1374775"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User</a:t>
            </a:r>
            <a:br>
              <a:rPr lang="en-US">
                <a:solidFill>
                  <a:schemeClr val="bg2"/>
                </a:solidFill>
              </a:rPr>
            </a:br>
            <a:r>
              <a:rPr lang="en-US">
                <a:solidFill>
                  <a:schemeClr val="bg2"/>
                </a:solidFill>
              </a:rPr>
              <a:t>Interface</a:t>
            </a:r>
          </a:p>
        </p:txBody>
      </p:sp>
      <p:sp>
        <p:nvSpPr>
          <p:cNvPr id="23565" name="Rectangle 13"/>
          <p:cNvSpPr>
            <a:spLocks noChangeArrowheads="1"/>
          </p:cNvSpPr>
          <p:nvPr/>
        </p:nvSpPr>
        <p:spPr bwMode="auto">
          <a:xfrm>
            <a:off x="2754313" y="5268913"/>
            <a:ext cx="1560512" cy="882650"/>
          </a:xfrm>
          <a:prstGeom prst="rect">
            <a:avLst/>
          </a:prstGeom>
          <a:noFill/>
          <a:ln w="28575" algn="ctr">
            <a:solidFill>
              <a:schemeClr val="bg2"/>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3566" name="Rectangle 18"/>
          <p:cNvSpPr>
            <a:spLocks noChangeArrowheads="1"/>
          </p:cNvSpPr>
          <p:nvPr/>
        </p:nvSpPr>
        <p:spPr bwMode="auto">
          <a:xfrm>
            <a:off x="487363" y="915988"/>
            <a:ext cx="2128837" cy="3132137"/>
          </a:xfrm>
          <a:prstGeom prst="rect">
            <a:avLst/>
          </a:prstGeom>
          <a:solidFill>
            <a:schemeClr val="tx1"/>
          </a:solidFill>
          <a:ln w="28575" algn="ctr">
            <a:solidFill>
              <a:srgbClr val="0066CC"/>
            </a:solidFill>
            <a:miter lim="800000"/>
            <a:headEnd/>
            <a:tailEnd/>
          </a:ln>
        </p:spPr>
        <p:txBody>
          <a:bodyPr lIns="0" tIns="0" rIns="0" bIns="0" anchor="ctr">
            <a:spAutoFit/>
          </a:bodyPr>
          <a:lstStyle/>
          <a:p>
            <a:endParaRPr lang="en-US"/>
          </a:p>
        </p:txBody>
      </p:sp>
      <p:sp>
        <p:nvSpPr>
          <p:cNvPr id="23567" name="Text Box 19"/>
          <p:cNvSpPr txBox="1">
            <a:spLocks noChangeArrowheads="1"/>
          </p:cNvSpPr>
          <p:nvPr/>
        </p:nvSpPr>
        <p:spPr bwMode="auto">
          <a:xfrm>
            <a:off x="635000" y="2484438"/>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Data</a:t>
            </a:r>
            <a:br>
              <a:rPr lang="en-US" sz="1800">
                <a:solidFill>
                  <a:srgbClr val="0066CC"/>
                </a:solidFill>
              </a:rPr>
            </a:br>
            <a:r>
              <a:rPr lang="en-US" sz="1800">
                <a:solidFill>
                  <a:srgbClr val="0066CC"/>
                </a:solidFill>
              </a:rPr>
              <a:t>Model</a:t>
            </a:r>
          </a:p>
        </p:txBody>
      </p:sp>
      <p:sp>
        <p:nvSpPr>
          <p:cNvPr id="23568" name="Text Box 20"/>
          <p:cNvSpPr txBox="1">
            <a:spLocks noChangeArrowheads="1"/>
          </p:cNvSpPr>
          <p:nvPr/>
        </p:nvSpPr>
        <p:spPr bwMode="auto">
          <a:xfrm>
            <a:off x="1658938" y="2484438"/>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User</a:t>
            </a:r>
            <a:br>
              <a:rPr lang="en-US" sz="1800">
                <a:solidFill>
                  <a:srgbClr val="0066CC"/>
                </a:solidFill>
              </a:rPr>
            </a:br>
            <a:r>
              <a:rPr lang="en-US" sz="1800">
                <a:solidFill>
                  <a:srgbClr val="0066CC"/>
                </a:solidFill>
              </a:rPr>
              <a:t>Inter.</a:t>
            </a:r>
          </a:p>
        </p:txBody>
      </p:sp>
      <p:sp>
        <p:nvSpPr>
          <p:cNvPr id="23569" name="Text Box 21"/>
          <p:cNvSpPr txBox="1">
            <a:spLocks noChangeArrowheads="1"/>
          </p:cNvSpPr>
          <p:nvPr/>
        </p:nvSpPr>
        <p:spPr bwMode="auto">
          <a:xfrm>
            <a:off x="1658938" y="3225800"/>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Int.</a:t>
            </a:r>
            <a:br>
              <a:rPr lang="en-US" sz="1800">
                <a:solidFill>
                  <a:srgbClr val="0066CC"/>
                </a:solidFill>
              </a:rPr>
            </a:br>
            <a:r>
              <a:rPr lang="en-US" sz="1800">
                <a:solidFill>
                  <a:srgbClr val="0066CC"/>
                </a:solidFill>
              </a:rPr>
              <a:t>Mech.</a:t>
            </a:r>
          </a:p>
        </p:txBody>
      </p:sp>
      <p:sp>
        <p:nvSpPr>
          <p:cNvPr id="23570" name="Text Box 22"/>
          <p:cNvSpPr txBox="1">
            <a:spLocks noChangeArrowheads="1"/>
          </p:cNvSpPr>
          <p:nvPr/>
        </p:nvSpPr>
        <p:spPr bwMode="auto">
          <a:xfrm>
            <a:off x="635000" y="3225800"/>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App.</a:t>
            </a:r>
            <a:br>
              <a:rPr lang="en-US" sz="1800">
                <a:solidFill>
                  <a:srgbClr val="0066CC"/>
                </a:solidFill>
              </a:rPr>
            </a:br>
            <a:r>
              <a:rPr lang="en-US" sz="1800">
                <a:solidFill>
                  <a:srgbClr val="0066CC"/>
                </a:solidFill>
              </a:rPr>
              <a:t>Logic</a:t>
            </a:r>
          </a:p>
        </p:txBody>
      </p:sp>
      <p:sp>
        <p:nvSpPr>
          <p:cNvPr id="23571" name="Text Box 23"/>
          <p:cNvSpPr txBox="1">
            <a:spLocks noChangeArrowheads="1"/>
          </p:cNvSpPr>
          <p:nvPr/>
        </p:nvSpPr>
        <p:spPr bwMode="auto">
          <a:xfrm>
            <a:off x="600075" y="862013"/>
            <a:ext cx="18843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ClaimCenter</a:t>
            </a:r>
          </a:p>
        </p:txBody>
      </p:sp>
      <p:sp>
        <p:nvSpPr>
          <p:cNvPr id="23572" name="Rectangle 24"/>
          <p:cNvSpPr>
            <a:spLocks noChangeArrowheads="1"/>
          </p:cNvSpPr>
          <p:nvPr/>
        </p:nvSpPr>
        <p:spPr bwMode="auto">
          <a:xfrm>
            <a:off x="566738" y="2436813"/>
            <a:ext cx="930275" cy="646112"/>
          </a:xfrm>
          <a:prstGeom prst="rect">
            <a:avLst/>
          </a:prstGeom>
          <a:noFill/>
          <a:ln w="28575" algn="ctr">
            <a:solidFill>
              <a:srgbClr val="0066CC"/>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3573" name="Rectangle 25"/>
          <p:cNvSpPr>
            <a:spLocks noChangeArrowheads="1"/>
          </p:cNvSpPr>
          <p:nvPr/>
        </p:nvSpPr>
        <p:spPr bwMode="auto">
          <a:xfrm>
            <a:off x="1590675" y="2436813"/>
            <a:ext cx="930275" cy="646112"/>
          </a:xfrm>
          <a:prstGeom prst="rect">
            <a:avLst/>
          </a:prstGeom>
          <a:noFill/>
          <a:ln w="28575" algn="ctr">
            <a:solidFill>
              <a:srgbClr val="0066CC"/>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3574" name="Rectangle 26"/>
          <p:cNvSpPr>
            <a:spLocks noChangeArrowheads="1"/>
          </p:cNvSpPr>
          <p:nvPr/>
        </p:nvSpPr>
        <p:spPr bwMode="auto">
          <a:xfrm>
            <a:off x="1590675" y="3178175"/>
            <a:ext cx="930275" cy="646113"/>
          </a:xfrm>
          <a:prstGeom prst="rect">
            <a:avLst/>
          </a:prstGeom>
          <a:noFill/>
          <a:ln w="28575" algn="ctr">
            <a:solidFill>
              <a:srgbClr val="0066CC"/>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3575" name="Rectangle 27"/>
          <p:cNvSpPr>
            <a:spLocks noChangeArrowheads="1"/>
          </p:cNvSpPr>
          <p:nvPr/>
        </p:nvSpPr>
        <p:spPr bwMode="auto">
          <a:xfrm>
            <a:off x="566738" y="3178175"/>
            <a:ext cx="930275" cy="646113"/>
          </a:xfrm>
          <a:prstGeom prst="rect">
            <a:avLst/>
          </a:prstGeom>
          <a:noFill/>
          <a:ln w="28575" algn="ctr">
            <a:solidFill>
              <a:srgbClr val="0066CC"/>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3576" name="AutoShape 28"/>
          <p:cNvSpPr>
            <a:spLocks/>
          </p:cNvSpPr>
          <p:nvPr/>
        </p:nvSpPr>
        <p:spPr bwMode="auto">
          <a:xfrm rot="16200000" flipV="1">
            <a:off x="1346200" y="1160463"/>
            <a:ext cx="395287" cy="2300288"/>
          </a:xfrm>
          <a:prstGeom prst="rightBrace">
            <a:avLst>
              <a:gd name="adj1" fmla="val 48494"/>
              <a:gd name="adj2" fmla="val 50000"/>
            </a:avLst>
          </a:prstGeom>
          <a:noFill/>
          <a:ln w="28575">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3577" name="Text Box 29"/>
          <p:cNvSpPr txBox="1">
            <a:spLocks noChangeArrowheads="1"/>
          </p:cNvSpPr>
          <p:nvPr/>
        </p:nvSpPr>
        <p:spPr bwMode="auto">
          <a:xfrm>
            <a:off x="611188" y="1195388"/>
            <a:ext cx="881062"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Finan-</a:t>
            </a:r>
            <a:br>
              <a:rPr lang="en-US" sz="1600">
                <a:solidFill>
                  <a:srgbClr val="0066CC"/>
                </a:solidFill>
              </a:rPr>
            </a:br>
            <a:r>
              <a:rPr lang="en-US" sz="1600">
                <a:solidFill>
                  <a:srgbClr val="0066CC"/>
                </a:solidFill>
              </a:rPr>
              <a:t>cials</a:t>
            </a:r>
          </a:p>
        </p:txBody>
      </p:sp>
      <p:sp>
        <p:nvSpPr>
          <p:cNvPr id="23578" name="Text Box 30"/>
          <p:cNvSpPr txBox="1">
            <a:spLocks noChangeArrowheads="1"/>
          </p:cNvSpPr>
          <p:nvPr/>
        </p:nvSpPr>
        <p:spPr bwMode="auto">
          <a:xfrm>
            <a:off x="1477963" y="1487488"/>
            <a:ext cx="1252537" cy="82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
            </a:r>
            <a:br>
              <a:rPr lang="en-US" sz="1600">
                <a:solidFill>
                  <a:srgbClr val="0066CC"/>
                </a:solidFill>
              </a:rPr>
            </a:br>
            <a:r>
              <a:rPr lang="en-US" sz="1600">
                <a:solidFill>
                  <a:srgbClr val="0066CC"/>
                </a:solidFill>
              </a:rPr>
              <a:t>Fraud Detection</a:t>
            </a:r>
          </a:p>
        </p:txBody>
      </p:sp>
      <p:sp>
        <p:nvSpPr>
          <p:cNvPr id="23579" name="Text Box 31"/>
          <p:cNvSpPr txBox="1">
            <a:spLocks noChangeArrowheads="1"/>
          </p:cNvSpPr>
          <p:nvPr/>
        </p:nvSpPr>
        <p:spPr bwMode="auto">
          <a:xfrm>
            <a:off x="1338263" y="1195388"/>
            <a:ext cx="1512887"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Group</a:t>
            </a:r>
            <a:br>
              <a:rPr lang="en-US" sz="1600">
                <a:solidFill>
                  <a:srgbClr val="0066CC"/>
                </a:solidFill>
              </a:rPr>
            </a:br>
            <a:r>
              <a:rPr lang="en-US" sz="1600">
                <a:solidFill>
                  <a:srgbClr val="0066CC"/>
                </a:solidFill>
              </a:rPr>
              <a:t>Access</a:t>
            </a:r>
          </a:p>
        </p:txBody>
      </p:sp>
      <p:sp>
        <p:nvSpPr>
          <p:cNvPr id="23580" name="Text Box 32"/>
          <p:cNvSpPr txBox="1">
            <a:spLocks noChangeArrowheads="1"/>
          </p:cNvSpPr>
          <p:nvPr/>
        </p:nvSpPr>
        <p:spPr bwMode="auto">
          <a:xfrm>
            <a:off x="436563" y="1725613"/>
            <a:ext cx="1211262"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Claim</a:t>
            </a:r>
            <a:br>
              <a:rPr lang="en-US" sz="1600">
                <a:solidFill>
                  <a:srgbClr val="0066CC"/>
                </a:solidFill>
              </a:rPr>
            </a:br>
            <a:r>
              <a:rPr lang="en-US" sz="1600">
                <a:solidFill>
                  <a:srgbClr val="0066CC"/>
                </a:solidFill>
              </a:rPr>
              <a:t>Maturity</a:t>
            </a:r>
          </a:p>
        </p:txBody>
      </p:sp>
      <p:sp>
        <p:nvSpPr>
          <p:cNvPr id="23581" name="Rectangle 33"/>
          <p:cNvSpPr>
            <a:spLocks noChangeArrowheads="1"/>
          </p:cNvSpPr>
          <p:nvPr/>
        </p:nvSpPr>
        <p:spPr bwMode="auto">
          <a:xfrm>
            <a:off x="6637338" y="2459038"/>
            <a:ext cx="930275" cy="646112"/>
          </a:xfrm>
          <a:prstGeom prst="rect">
            <a:avLst/>
          </a:prstGeom>
          <a:noFill/>
          <a:ln w="28575" algn="ctr">
            <a:solidFill>
              <a:srgbClr val="33CC33"/>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3582" name="Rectangle 34"/>
          <p:cNvSpPr>
            <a:spLocks noChangeArrowheads="1"/>
          </p:cNvSpPr>
          <p:nvPr/>
        </p:nvSpPr>
        <p:spPr bwMode="auto">
          <a:xfrm>
            <a:off x="7661275" y="2459038"/>
            <a:ext cx="930275" cy="646112"/>
          </a:xfrm>
          <a:prstGeom prst="rect">
            <a:avLst/>
          </a:prstGeom>
          <a:noFill/>
          <a:ln w="28575" algn="ctr">
            <a:solidFill>
              <a:srgbClr val="33CC33"/>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3583" name="Rectangle 35"/>
          <p:cNvSpPr>
            <a:spLocks noChangeArrowheads="1"/>
          </p:cNvSpPr>
          <p:nvPr/>
        </p:nvSpPr>
        <p:spPr bwMode="auto">
          <a:xfrm>
            <a:off x="7661275" y="3200400"/>
            <a:ext cx="930275" cy="646113"/>
          </a:xfrm>
          <a:prstGeom prst="rect">
            <a:avLst/>
          </a:prstGeom>
          <a:noFill/>
          <a:ln w="28575" algn="ctr">
            <a:solidFill>
              <a:srgbClr val="33CC33"/>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3584" name="Rectangle 36"/>
          <p:cNvSpPr>
            <a:spLocks noChangeArrowheads="1"/>
          </p:cNvSpPr>
          <p:nvPr/>
        </p:nvSpPr>
        <p:spPr bwMode="auto">
          <a:xfrm>
            <a:off x="6637338" y="3200400"/>
            <a:ext cx="930275" cy="646113"/>
          </a:xfrm>
          <a:prstGeom prst="rect">
            <a:avLst/>
          </a:prstGeom>
          <a:noFill/>
          <a:ln w="28575" algn="ctr">
            <a:solidFill>
              <a:srgbClr val="33CC33"/>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3585" name="Text Box 37"/>
          <p:cNvSpPr txBox="1">
            <a:spLocks noChangeArrowheads="1"/>
          </p:cNvSpPr>
          <p:nvPr/>
        </p:nvSpPr>
        <p:spPr bwMode="auto">
          <a:xfrm>
            <a:off x="7729538" y="2506663"/>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User</a:t>
            </a:r>
            <a:br>
              <a:rPr lang="en-US" sz="1800">
                <a:solidFill>
                  <a:srgbClr val="33CC33"/>
                </a:solidFill>
              </a:rPr>
            </a:br>
            <a:r>
              <a:rPr lang="en-US" sz="1800">
                <a:solidFill>
                  <a:srgbClr val="33CC33"/>
                </a:solidFill>
              </a:rPr>
              <a:t>Inter.</a:t>
            </a:r>
          </a:p>
        </p:txBody>
      </p:sp>
      <p:sp>
        <p:nvSpPr>
          <p:cNvPr id="23586" name="Text Box 38"/>
          <p:cNvSpPr txBox="1">
            <a:spLocks noChangeArrowheads="1"/>
          </p:cNvSpPr>
          <p:nvPr/>
        </p:nvSpPr>
        <p:spPr bwMode="auto">
          <a:xfrm>
            <a:off x="6677025" y="862013"/>
            <a:ext cx="18843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BillingCenter</a:t>
            </a:r>
          </a:p>
        </p:txBody>
      </p:sp>
      <p:sp>
        <p:nvSpPr>
          <p:cNvPr id="23587" name="Text Box 39"/>
          <p:cNvSpPr txBox="1">
            <a:spLocks noChangeArrowheads="1"/>
          </p:cNvSpPr>
          <p:nvPr/>
        </p:nvSpPr>
        <p:spPr bwMode="auto">
          <a:xfrm>
            <a:off x="3640138" y="862013"/>
            <a:ext cx="188436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PolicyCenter</a:t>
            </a:r>
          </a:p>
        </p:txBody>
      </p:sp>
      <p:sp>
        <p:nvSpPr>
          <p:cNvPr id="23588" name="AutoShape 40"/>
          <p:cNvSpPr>
            <a:spLocks noChangeArrowheads="1"/>
          </p:cNvSpPr>
          <p:nvPr/>
        </p:nvSpPr>
        <p:spPr bwMode="auto">
          <a:xfrm>
            <a:off x="1079500" y="3990975"/>
            <a:ext cx="914400" cy="6461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589" name="Text Box 41"/>
          <p:cNvSpPr txBox="1">
            <a:spLocks noChangeArrowheads="1"/>
          </p:cNvSpPr>
          <p:nvPr/>
        </p:nvSpPr>
        <p:spPr bwMode="auto">
          <a:xfrm>
            <a:off x="3675063" y="2506663"/>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Data</a:t>
            </a:r>
            <a:br>
              <a:rPr lang="en-US" sz="1800">
                <a:solidFill>
                  <a:schemeClr val="accent2"/>
                </a:solidFill>
              </a:rPr>
            </a:br>
            <a:r>
              <a:rPr lang="en-US" sz="1800">
                <a:solidFill>
                  <a:schemeClr val="accent2"/>
                </a:solidFill>
              </a:rPr>
              <a:t>Model</a:t>
            </a:r>
          </a:p>
        </p:txBody>
      </p:sp>
      <p:sp>
        <p:nvSpPr>
          <p:cNvPr id="23590" name="Rectangle 42"/>
          <p:cNvSpPr>
            <a:spLocks noChangeArrowheads="1"/>
          </p:cNvSpPr>
          <p:nvPr/>
        </p:nvSpPr>
        <p:spPr bwMode="auto">
          <a:xfrm>
            <a:off x="3606800" y="2459038"/>
            <a:ext cx="930275" cy="646112"/>
          </a:xfrm>
          <a:prstGeom prst="rect">
            <a:avLst/>
          </a:prstGeom>
          <a:noFill/>
          <a:ln w="28575" algn="ctr">
            <a:solidFill>
              <a:srgbClr val="FF99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3591" name="Text Box 43"/>
          <p:cNvSpPr txBox="1">
            <a:spLocks noChangeArrowheads="1"/>
          </p:cNvSpPr>
          <p:nvPr/>
        </p:nvSpPr>
        <p:spPr bwMode="auto">
          <a:xfrm>
            <a:off x="4699000" y="2506663"/>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User</a:t>
            </a:r>
            <a:br>
              <a:rPr lang="en-US" sz="1800">
                <a:solidFill>
                  <a:schemeClr val="accent2"/>
                </a:solidFill>
              </a:rPr>
            </a:br>
            <a:r>
              <a:rPr lang="en-US" sz="1800">
                <a:solidFill>
                  <a:schemeClr val="accent2"/>
                </a:solidFill>
              </a:rPr>
              <a:t>Inter.</a:t>
            </a:r>
          </a:p>
        </p:txBody>
      </p:sp>
      <p:sp>
        <p:nvSpPr>
          <p:cNvPr id="23592" name="Rectangle 44"/>
          <p:cNvSpPr>
            <a:spLocks noChangeArrowheads="1"/>
          </p:cNvSpPr>
          <p:nvPr/>
        </p:nvSpPr>
        <p:spPr bwMode="auto">
          <a:xfrm>
            <a:off x="4630738" y="2459038"/>
            <a:ext cx="930275" cy="646112"/>
          </a:xfrm>
          <a:prstGeom prst="rect">
            <a:avLst/>
          </a:prstGeom>
          <a:noFill/>
          <a:ln w="28575" algn="ctr">
            <a:solidFill>
              <a:srgbClr val="FF99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3593" name="Text Box 45"/>
          <p:cNvSpPr txBox="1">
            <a:spLocks noChangeArrowheads="1"/>
          </p:cNvSpPr>
          <p:nvPr/>
        </p:nvSpPr>
        <p:spPr bwMode="auto">
          <a:xfrm>
            <a:off x="4699000" y="3248025"/>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Int.</a:t>
            </a:r>
            <a:br>
              <a:rPr lang="en-US" sz="1800">
                <a:solidFill>
                  <a:schemeClr val="accent2"/>
                </a:solidFill>
              </a:rPr>
            </a:br>
            <a:r>
              <a:rPr lang="en-US" sz="1800">
                <a:solidFill>
                  <a:schemeClr val="accent2"/>
                </a:solidFill>
              </a:rPr>
              <a:t>Mech.</a:t>
            </a:r>
          </a:p>
        </p:txBody>
      </p:sp>
      <p:sp>
        <p:nvSpPr>
          <p:cNvPr id="23594" name="Rectangle 46"/>
          <p:cNvSpPr>
            <a:spLocks noChangeArrowheads="1"/>
          </p:cNvSpPr>
          <p:nvPr/>
        </p:nvSpPr>
        <p:spPr bwMode="auto">
          <a:xfrm>
            <a:off x="4630738" y="3200400"/>
            <a:ext cx="930275" cy="646113"/>
          </a:xfrm>
          <a:prstGeom prst="rect">
            <a:avLst/>
          </a:prstGeom>
          <a:noFill/>
          <a:ln w="28575" algn="ctr">
            <a:solidFill>
              <a:srgbClr val="FF99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3595" name="Text Box 47"/>
          <p:cNvSpPr txBox="1">
            <a:spLocks noChangeArrowheads="1"/>
          </p:cNvSpPr>
          <p:nvPr/>
        </p:nvSpPr>
        <p:spPr bwMode="auto">
          <a:xfrm>
            <a:off x="3675063" y="3248025"/>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App.</a:t>
            </a:r>
            <a:br>
              <a:rPr lang="en-US" sz="1800">
                <a:solidFill>
                  <a:schemeClr val="accent2"/>
                </a:solidFill>
              </a:rPr>
            </a:br>
            <a:r>
              <a:rPr lang="en-US" sz="1800">
                <a:solidFill>
                  <a:schemeClr val="accent2"/>
                </a:solidFill>
              </a:rPr>
              <a:t>Logic</a:t>
            </a:r>
          </a:p>
        </p:txBody>
      </p:sp>
      <p:sp>
        <p:nvSpPr>
          <p:cNvPr id="23596" name="Rectangle 48"/>
          <p:cNvSpPr>
            <a:spLocks noChangeArrowheads="1"/>
          </p:cNvSpPr>
          <p:nvPr/>
        </p:nvSpPr>
        <p:spPr bwMode="auto">
          <a:xfrm>
            <a:off x="3606800" y="3200400"/>
            <a:ext cx="930275" cy="646113"/>
          </a:xfrm>
          <a:prstGeom prst="rect">
            <a:avLst/>
          </a:prstGeom>
          <a:noFill/>
          <a:ln w="28575" algn="ctr">
            <a:solidFill>
              <a:srgbClr val="FF99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3597" name="AutoShape 49"/>
          <p:cNvSpPr>
            <a:spLocks noChangeArrowheads="1"/>
          </p:cNvSpPr>
          <p:nvPr/>
        </p:nvSpPr>
        <p:spPr bwMode="auto">
          <a:xfrm>
            <a:off x="4108450" y="3956050"/>
            <a:ext cx="914400" cy="646113"/>
          </a:xfrm>
          <a:prstGeom prst="upArrow">
            <a:avLst>
              <a:gd name="adj1" fmla="val 50000"/>
              <a:gd name="adj2" fmla="val 25000"/>
            </a:avLst>
          </a:prstGeom>
          <a:gradFill rotWithShape="1">
            <a:gsLst>
              <a:gs pos="0">
                <a:schemeClr val="accent2"/>
              </a:gs>
              <a:gs pos="100000">
                <a:schemeClr val="bg2"/>
              </a:gs>
            </a:gsLst>
            <a:lin ang="5400000" scaled="1"/>
          </a:gra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3598" name="Text Box 50"/>
          <p:cNvSpPr txBox="1">
            <a:spLocks noChangeArrowheads="1"/>
          </p:cNvSpPr>
          <p:nvPr/>
        </p:nvSpPr>
        <p:spPr bwMode="auto">
          <a:xfrm>
            <a:off x="3603625" y="1195388"/>
            <a:ext cx="1009650"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Product</a:t>
            </a:r>
            <a:br>
              <a:rPr lang="en-US" sz="1600">
                <a:solidFill>
                  <a:srgbClr val="FF9900"/>
                </a:solidFill>
              </a:rPr>
            </a:br>
            <a:r>
              <a:rPr lang="en-US" sz="1600">
                <a:solidFill>
                  <a:srgbClr val="FF9900"/>
                </a:solidFill>
              </a:rPr>
              <a:t>Model</a:t>
            </a:r>
          </a:p>
        </p:txBody>
      </p:sp>
      <p:sp>
        <p:nvSpPr>
          <p:cNvPr id="23599" name="Text Box 51"/>
          <p:cNvSpPr txBox="1">
            <a:spLocks noChangeArrowheads="1"/>
          </p:cNvSpPr>
          <p:nvPr/>
        </p:nvSpPr>
        <p:spPr bwMode="auto">
          <a:xfrm>
            <a:off x="4487863" y="1725613"/>
            <a:ext cx="1252537"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Policy</a:t>
            </a:r>
            <a:br>
              <a:rPr lang="en-US" sz="1600">
                <a:solidFill>
                  <a:srgbClr val="FF9900"/>
                </a:solidFill>
              </a:rPr>
            </a:br>
            <a:r>
              <a:rPr lang="en-US" sz="1600">
                <a:solidFill>
                  <a:srgbClr val="FF9900"/>
                </a:solidFill>
              </a:rPr>
              <a:t>Validation</a:t>
            </a:r>
          </a:p>
        </p:txBody>
      </p:sp>
      <p:sp>
        <p:nvSpPr>
          <p:cNvPr id="23600" name="Text Box 52"/>
          <p:cNvSpPr txBox="1">
            <a:spLocks noChangeArrowheads="1"/>
          </p:cNvSpPr>
          <p:nvPr/>
        </p:nvSpPr>
        <p:spPr bwMode="auto">
          <a:xfrm>
            <a:off x="4781550" y="1195388"/>
            <a:ext cx="666750"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Job-</a:t>
            </a:r>
            <a:br>
              <a:rPr lang="en-US" sz="1600">
                <a:solidFill>
                  <a:srgbClr val="FF9900"/>
                </a:solidFill>
              </a:rPr>
            </a:br>
            <a:r>
              <a:rPr lang="en-US" sz="1600">
                <a:solidFill>
                  <a:srgbClr val="FF9900"/>
                </a:solidFill>
              </a:rPr>
              <a:t>flow</a:t>
            </a:r>
          </a:p>
        </p:txBody>
      </p:sp>
      <p:sp>
        <p:nvSpPr>
          <p:cNvPr id="23601" name="Text Box 53"/>
          <p:cNvSpPr txBox="1">
            <a:spLocks noChangeArrowheads="1"/>
          </p:cNvSpPr>
          <p:nvPr/>
        </p:nvSpPr>
        <p:spPr bwMode="auto">
          <a:xfrm>
            <a:off x="3632200" y="1725613"/>
            <a:ext cx="968375"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Role</a:t>
            </a:r>
            <a:br>
              <a:rPr lang="en-US" sz="1600">
                <a:solidFill>
                  <a:srgbClr val="FF9900"/>
                </a:solidFill>
              </a:rPr>
            </a:br>
            <a:r>
              <a:rPr lang="en-US" sz="1600">
                <a:solidFill>
                  <a:srgbClr val="FF9900"/>
                </a:solidFill>
              </a:rPr>
              <a:t>Assign.</a:t>
            </a:r>
          </a:p>
        </p:txBody>
      </p:sp>
      <p:sp>
        <p:nvSpPr>
          <p:cNvPr id="23602" name="AutoShape 54"/>
          <p:cNvSpPr>
            <a:spLocks noChangeArrowheads="1"/>
          </p:cNvSpPr>
          <p:nvPr/>
        </p:nvSpPr>
        <p:spPr bwMode="auto">
          <a:xfrm>
            <a:off x="7162800" y="3956050"/>
            <a:ext cx="914400" cy="646113"/>
          </a:xfrm>
          <a:prstGeom prst="upArrow">
            <a:avLst>
              <a:gd name="adj1" fmla="val 50000"/>
              <a:gd name="adj2" fmla="val 25000"/>
            </a:avLst>
          </a:prstGeom>
          <a:gradFill rotWithShape="1">
            <a:gsLst>
              <a:gs pos="0">
                <a:srgbClr val="00CC00"/>
              </a:gs>
              <a:gs pos="100000">
                <a:schemeClr val="bg2"/>
              </a:gs>
            </a:gsLst>
            <a:lin ang="5400000" scaled="1"/>
          </a:gra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3603" name="AutoShape 55"/>
          <p:cNvSpPr>
            <a:spLocks/>
          </p:cNvSpPr>
          <p:nvPr/>
        </p:nvSpPr>
        <p:spPr bwMode="auto">
          <a:xfrm rot="16200000" flipV="1">
            <a:off x="4394200" y="1206500"/>
            <a:ext cx="395288" cy="2300288"/>
          </a:xfrm>
          <a:prstGeom prst="rightBrace">
            <a:avLst>
              <a:gd name="adj1" fmla="val 48494"/>
              <a:gd name="adj2" fmla="val 50000"/>
            </a:avLst>
          </a:prstGeom>
          <a:noFill/>
          <a:ln w="28575">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3604" name="AutoShape 56"/>
          <p:cNvSpPr>
            <a:spLocks/>
          </p:cNvSpPr>
          <p:nvPr/>
        </p:nvSpPr>
        <p:spPr bwMode="auto">
          <a:xfrm rot="16200000" flipV="1">
            <a:off x="7412038" y="1222375"/>
            <a:ext cx="395288" cy="2300287"/>
          </a:xfrm>
          <a:prstGeom prst="rightBrace">
            <a:avLst>
              <a:gd name="adj1" fmla="val 48494"/>
              <a:gd name="adj2" fmla="val 50000"/>
            </a:avLst>
          </a:prstGeom>
          <a:noFill/>
          <a:ln w="28575">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3605" name="Text Box 57"/>
          <p:cNvSpPr txBox="1">
            <a:spLocks noChangeArrowheads="1"/>
          </p:cNvSpPr>
          <p:nvPr/>
        </p:nvSpPr>
        <p:spPr bwMode="auto">
          <a:xfrm>
            <a:off x="6613525" y="1195388"/>
            <a:ext cx="1009650"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Billing</a:t>
            </a:r>
            <a:br>
              <a:rPr lang="en-US" sz="1600">
                <a:solidFill>
                  <a:srgbClr val="33CC33"/>
                </a:solidFill>
              </a:rPr>
            </a:br>
            <a:r>
              <a:rPr lang="en-US" sz="1600">
                <a:solidFill>
                  <a:srgbClr val="33CC33"/>
                </a:solidFill>
              </a:rPr>
              <a:t>Plan</a:t>
            </a:r>
          </a:p>
        </p:txBody>
      </p:sp>
      <p:sp>
        <p:nvSpPr>
          <p:cNvPr id="23606" name="Text Box 58"/>
          <p:cNvSpPr txBox="1">
            <a:spLocks noChangeArrowheads="1"/>
          </p:cNvSpPr>
          <p:nvPr/>
        </p:nvSpPr>
        <p:spPr bwMode="auto">
          <a:xfrm>
            <a:off x="7497763" y="1725613"/>
            <a:ext cx="1252537"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Delinq.</a:t>
            </a:r>
            <a:br>
              <a:rPr lang="en-US" sz="1600">
                <a:solidFill>
                  <a:srgbClr val="33CC33"/>
                </a:solidFill>
              </a:rPr>
            </a:br>
            <a:r>
              <a:rPr lang="en-US" sz="1600">
                <a:solidFill>
                  <a:srgbClr val="33CC33"/>
                </a:solidFill>
              </a:rPr>
              <a:t>Workflow</a:t>
            </a:r>
          </a:p>
        </p:txBody>
      </p:sp>
      <p:sp>
        <p:nvSpPr>
          <p:cNvPr id="23607" name="Text Box 59"/>
          <p:cNvSpPr txBox="1">
            <a:spLocks noChangeArrowheads="1"/>
          </p:cNvSpPr>
          <p:nvPr/>
        </p:nvSpPr>
        <p:spPr bwMode="auto">
          <a:xfrm>
            <a:off x="7608888" y="1195388"/>
            <a:ext cx="1047750"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Payment</a:t>
            </a:r>
            <a:br>
              <a:rPr lang="en-US" sz="1600">
                <a:solidFill>
                  <a:srgbClr val="33CC33"/>
                </a:solidFill>
              </a:rPr>
            </a:br>
            <a:r>
              <a:rPr lang="en-US" sz="1600">
                <a:solidFill>
                  <a:srgbClr val="33CC33"/>
                </a:solidFill>
              </a:rPr>
              <a:t>Plan</a:t>
            </a:r>
          </a:p>
        </p:txBody>
      </p:sp>
      <p:sp>
        <p:nvSpPr>
          <p:cNvPr id="23608" name="Text Box 60"/>
          <p:cNvSpPr txBox="1">
            <a:spLocks noChangeArrowheads="1"/>
          </p:cNvSpPr>
          <p:nvPr/>
        </p:nvSpPr>
        <p:spPr bwMode="auto">
          <a:xfrm>
            <a:off x="6642100" y="1725613"/>
            <a:ext cx="968375"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Charge</a:t>
            </a:r>
            <a:br>
              <a:rPr lang="en-US" sz="1600">
                <a:solidFill>
                  <a:srgbClr val="33CC33"/>
                </a:solidFill>
              </a:rPr>
            </a:br>
            <a:r>
              <a:rPr lang="en-US" sz="1600">
                <a:solidFill>
                  <a:srgbClr val="33CC33"/>
                </a:solidFill>
              </a:rPr>
              <a:t>Pattern</a:t>
            </a:r>
          </a:p>
        </p:txBody>
      </p:sp>
      <p:sp>
        <p:nvSpPr>
          <p:cNvPr id="23609" name="Text Box 9"/>
          <p:cNvSpPr txBox="1">
            <a:spLocks noChangeArrowheads="1"/>
          </p:cNvSpPr>
          <p:nvPr/>
        </p:nvSpPr>
        <p:spPr bwMode="auto">
          <a:xfrm>
            <a:off x="4886325" y="5405438"/>
            <a:ext cx="1489075" cy="615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Application</a:t>
            </a:r>
            <a:br>
              <a:rPr lang="en-US">
                <a:solidFill>
                  <a:schemeClr val="bg2"/>
                </a:solidFill>
              </a:rPr>
            </a:br>
            <a:r>
              <a:rPr lang="en-US">
                <a:solidFill>
                  <a:schemeClr val="bg2"/>
                </a:solidFill>
              </a:rPr>
              <a:t>Logic</a:t>
            </a:r>
          </a:p>
        </p:txBody>
      </p:sp>
      <p:sp>
        <p:nvSpPr>
          <p:cNvPr id="23610" name="Rectangle 10"/>
          <p:cNvSpPr>
            <a:spLocks noChangeArrowheads="1"/>
          </p:cNvSpPr>
          <p:nvPr/>
        </p:nvSpPr>
        <p:spPr bwMode="auto">
          <a:xfrm>
            <a:off x="4846638" y="5268913"/>
            <a:ext cx="1560512" cy="882650"/>
          </a:xfrm>
          <a:prstGeom prst="rect">
            <a:avLst/>
          </a:prstGeom>
          <a:noFill/>
          <a:ln w="28575" algn="ctr">
            <a:solidFill>
              <a:schemeClr val="bg2"/>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3611" name="Text Box 11"/>
          <p:cNvSpPr txBox="1">
            <a:spLocks noChangeArrowheads="1"/>
          </p:cNvSpPr>
          <p:nvPr/>
        </p:nvSpPr>
        <p:spPr bwMode="auto">
          <a:xfrm>
            <a:off x="6880225" y="5405438"/>
            <a:ext cx="1631950" cy="615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Integration</a:t>
            </a:r>
            <a:br>
              <a:rPr lang="en-US">
                <a:solidFill>
                  <a:schemeClr val="bg2"/>
                </a:solidFill>
              </a:rPr>
            </a:br>
            <a:r>
              <a:rPr lang="en-US">
                <a:solidFill>
                  <a:schemeClr val="bg2"/>
                </a:solidFill>
              </a:rPr>
              <a:t>Mechanisms</a:t>
            </a:r>
          </a:p>
        </p:txBody>
      </p:sp>
      <p:sp>
        <p:nvSpPr>
          <p:cNvPr id="23612" name="Rectangle 12"/>
          <p:cNvSpPr>
            <a:spLocks noChangeArrowheads="1"/>
          </p:cNvSpPr>
          <p:nvPr/>
        </p:nvSpPr>
        <p:spPr bwMode="auto">
          <a:xfrm>
            <a:off x="6775450" y="5268913"/>
            <a:ext cx="1828800" cy="882650"/>
          </a:xfrm>
          <a:prstGeom prst="rect">
            <a:avLst/>
          </a:prstGeom>
          <a:noFill/>
          <a:ln w="28575" algn="ctr">
            <a:solidFill>
              <a:schemeClr val="bg2"/>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lstStyle/>
          <a:p>
            <a:endParaRPr lang="en-US"/>
          </a:p>
        </p:txBody>
      </p:sp>
    </p:spTree>
    <p:extLst>
      <p:ext uri="{BB962C8B-B14F-4D97-AF65-F5344CB8AC3E}">
        <p14:creationId xmlns="" xmlns:p14="http://schemas.microsoft.com/office/powerpoint/2010/main" val="349904452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654300" y="909638"/>
            <a:ext cx="2128838" cy="3132137"/>
          </a:xfrm>
          <a:prstGeom prst="rect">
            <a:avLst/>
          </a:prstGeom>
          <a:noFill/>
          <a:ln w="28575" algn="ctr">
            <a:solidFill>
              <a:srgbClr val="FF99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5603" name="Rectangle 3"/>
          <p:cNvSpPr>
            <a:spLocks noChangeArrowheads="1"/>
          </p:cNvSpPr>
          <p:nvPr/>
        </p:nvSpPr>
        <p:spPr bwMode="auto">
          <a:xfrm>
            <a:off x="4811713" y="915988"/>
            <a:ext cx="2128837" cy="3132137"/>
          </a:xfrm>
          <a:prstGeom prst="rect">
            <a:avLst/>
          </a:prstGeom>
          <a:solidFill>
            <a:schemeClr val="tx1"/>
          </a:solidFill>
          <a:ln w="28575" algn="ctr">
            <a:solidFill>
              <a:srgbClr val="33CC33"/>
            </a:solidFill>
            <a:miter lim="800000"/>
            <a:headEnd/>
            <a:tailEnd/>
          </a:ln>
        </p:spPr>
        <p:txBody>
          <a:bodyPr lIns="0" tIns="0" rIns="0" bIns="0" anchor="ctr">
            <a:spAutoFit/>
          </a:bodyPr>
          <a:lstStyle/>
          <a:p>
            <a:endParaRPr lang="en-US"/>
          </a:p>
        </p:txBody>
      </p:sp>
      <p:sp>
        <p:nvSpPr>
          <p:cNvPr id="25604" name="Text Box 4"/>
          <p:cNvSpPr txBox="1">
            <a:spLocks noChangeArrowheads="1"/>
          </p:cNvSpPr>
          <p:nvPr/>
        </p:nvSpPr>
        <p:spPr bwMode="auto">
          <a:xfrm>
            <a:off x="4959350" y="2506663"/>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Data</a:t>
            </a:r>
            <a:br>
              <a:rPr lang="en-US" sz="1800">
                <a:solidFill>
                  <a:srgbClr val="33CC33"/>
                </a:solidFill>
              </a:rPr>
            </a:br>
            <a:r>
              <a:rPr lang="en-US" sz="1800">
                <a:solidFill>
                  <a:srgbClr val="33CC33"/>
                </a:solidFill>
              </a:rPr>
              <a:t>Model</a:t>
            </a:r>
          </a:p>
        </p:txBody>
      </p:sp>
      <p:sp>
        <p:nvSpPr>
          <p:cNvPr id="25605" name="Rectangle 5"/>
          <p:cNvSpPr>
            <a:spLocks noChangeArrowheads="1"/>
          </p:cNvSpPr>
          <p:nvPr/>
        </p:nvSpPr>
        <p:spPr bwMode="auto">
          <a:xfrm>
            <a:off x="520700" y="4476750"/>
            <a:ext cx="6891338" cy="1798638"/>
          </a:xfrm>
          <a:prstGeom prst="rect">
            <a:avLst/>
          </a:prstGeom>
          <a:noFill/>
          <a:ln w="28575" algn="ctr">
            <a:solidFill>
              <a:schemeClr val="bg2"/>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lstStyle/>
          <a:p>
            <a:endParaRPr lang="en-US"/>
          </a:p>
        </p:txBody>
      </p:sp>
      <p:sp>
        <p:nvSpPr>
          <p:cNvPr id="25606" name="Rectangle 6"/>
          <p:cNvSpPr>
            <a:spLocks noGrp="1" noChangeArrowheads="1"/>
          </p:cNvSpPr>
          <p:nvPr>
            <p:ph type="title"/>
          </p:nvPr>
        </p:nvSpPr>
        <p:spPr/>
        <p:txBody>
          <a:bodyPr/>
          <a:lstStyle/>
          <a:p>
            <a:pPr eaLnBrk="1" hangingPunct="1"/>
            <a:r>
              <a:rPr lang="en-US" smtClean="0"/>
              <a:t>Configuration courses</a:t>
            </a:r>
          </a:p>
        </p:txBody>
      </p:sp>
      <p:sp>
        <p:nvSpPr>
          <p:cNvPr id="25607" name="Text Box 7"/>
          <p:cNvSpPr txBox="1">
            <a:spLocks noChangeArrowheads="1"/>
          </p:cNvSpPr>
          <p:nvPr/>
        </p:nvSpPr>
        <p:spPr bwMode="auto">
          <a:xfrm>
            <a:off x="741363" y="4527550"/>
            <a:ext cx="6288087"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25608" name="Text Box 8"/>
          <p:cNvSpPr txBox="1">
            <a:spLocks noChangeArrowheads="1"/>
          </p:cNvSpPr>
          <p:nvPr/>
        </p:nvSpPr>
        <p:spPr bwMode="auto">
          <a:xfrm>
            <a:off x="757238" y="5405438"/>
            <a:ext cx="1374775"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Data</a:t>
            </a:r>
            <a:br>
              <a:rPr lang="en-US">
                <a:solidFill>
                  <a:schemeClr val="bg2"/>
                </a:solidFill>
              </a:rPr>
            </a:br>
            <a:r>
              <a:rPr lang="en-US">
                <a:solidFill>
                  <a:schemeClr val="bg2"/>
                </a:solidFill>
              </a:rPr>
              <a:t>Model</a:t>
            </a:r>
          </a:p>
        </p:txBody>
      </p:sp>
      <p:sp>
        <p:nvSpPr>
          <p:cNvPr id="25609" name="Rectangle 9"/>
          <p:cNvSpPr>
            <a:spLocks noChangeArrowheads="1"/>
          </p:cNvSpPr>
          <p:nvPr/>
        </p:nvSpPr>
        <p:spPr bwMode="auto">
          <a:xfrm>
            <a:off x="663575" y="5268913"/>
            <a:ext cx="1560513" cy="882650"/>
          </a:xfrm>
          <a:prstGeom prst="rect">
            <a:avLst/>
          </a:prstGeom>
          <a:noFill/>
          <a:ln w="28575" algn="ctr">
            <a:solidFill>
              <a:schemeClr val="bg2"/>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5610" name="Text Box 10"/>
          <p:cNvSpPr txBox="1">
            <a:spLocks noChangeArrowheads="1"/>
          </p:cNvSpPr>
          <p:nvPr/>
        </p:nvSpPr>
        <p:spPr bwMode="auto">
          <a:xfrm>
            <a:off x="2387600" y="5405438"/>
            <a:ext cx="1374775"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User</a:t>
            </a:r>
            <a:br>
              <a:rPr lang="en-US">
                <a:solidFill>
                  <a:schemeClr val="bg2"/>
                </a:solidFill>
              </a:rPr>
            </a:br>
            <a:r>
              <a:rPr lang="en-US">
                <a:solidFill>
                  <a:schemeClr val="bg2"/>
                </a:solidFill>
              </a:rPr>
              <a:t>Interface</a:t>
            </a:r>
          </a:p>
        </p:txBody>
      </p:sp>
      <p:sp>
        <p:nvSpPr>
          <p:cNvPr id="25611" name="Rectangle 11"/>
          <p:cNvSpPr>
            <a:spLocks noChangeArrowheads="1"/>
          </p:cNvSpPr>
          <p:nvPr/>
        </p:nvSpPr>
        <p:spPr bwMode="auto">
          <a:xfrm>
            <a:off x="2293938" y="5268913"/>
            <a:ext cx="1560512" cy="882650"/>
          </a:xfrm>
          <a:prstGeom prst="rect">
            <a:avLst/>
          </a:prstGeom>
          <a:noFill/>
          <a:ln w="28575" algn="ctr">
            <a:solidFill>
              <a:schemeClr val="bg2"/>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5612" name="Rectangle 16"/>
          <p:cNvSpPr>
            <a:spLocks noChangeArrowheads="1"/>
          </p:cNvSpPr>
          <p:nvPr/>
        </p:nvSpPr>
        <p:spPr bwMode="auto">
          <a:xfrm>
            <a:off x="487363" y="915988"/>
            <a:ext cx="2128837" cy="3132137"/>
          </a:xfrm>
          <a:prstGeom prst="rect">
            <a:avLst/>
          </a:prstGeom>
          <a:solidFill>
            <a:schemeClr val="tx1"/>
          </a:solidFill>
          <a:ln w="28575" algn="ctr">
            <a:solidFill>
              <a:srgbClr val="0066CC"/>
            </a:solidFill>
            <a:miter lim="800000"/>
            <a:headEnd/>
            <a:tailEnd/>
          </a:ln>
        </p:spPr>
        <p:txBody>
          <a:bodyPr lIns="0" tIns="0" rIns="0" bIns="0" anchor="ctr">
            <a:spAutoFit/>
          </a:bodyPr>
          <a:lstStyle/>
          <a:p>
            <a:endParaRPr lang="en-US"/>
          </a:p>
        </p:txBody>
      </p:sp>
      <p:sp>
        <p:nvSpPr>
          <p:cNvPr id="25613" name="Text Box 17"/>
          <p:cNvSpPr txBox="1">
            <a:spLocks noChangeArrowheads="1"/>
          </p:cNvSpPr>
          <p:nvPr/>
        </p:nvSpPr>
        <p:spPr bwMode="auto">
          <a:xfrm>
            <a:off x="635000" y="2484438"/>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Data</a:t>
            </a:r>
            <a:br>
              <a:rPr lang="en-US" sz="1800">
                <a:solidFill>
                  <a:srgbClr val="0066CC"/>
                </a:solidFill>
              </a:rPr>
            </a:br>
            <a:r>
              <a:rPr lang="en-US" sz="1800">
                <a:solidFill>
                  <a:srgbClr val="0066CC"/>
                </a:solidFill>
              </a:rPr>
              <a:t>Model</a:t>
            </a:r>
          </a:p>
        </p:txBody>
      </p:sp>
      <p:sp>
        <p:nvSpPr>
          <p:cNvPr id="25614" name="Text Box 18"/>
          <p:cNvSpPr txBox="1">
            <a:spLocks noChangeArrowheads="1"/>
          </p:cNvSpPr>
          <p:nvPr/>
        </p:nvSpPr>
        <p:spPr bwMode="auto">
          <a:xfrm>
            <a:off x="1658938" y="2484438"/>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User</a:t>
            </a:r>
            <a:br>
              <a:rPr lang="en-US" sz="1800">
                <a:solidFill>
                  <a:srgbClr val="0066CC"/>
                </a:solidFill>
              </a:rPr>
            </a:br>
            <a:r>
              <a:rPr lang="en-US" sz="1800">
                <a:solidFill>
                  <a:srgbClr val="0066CC"/>
                </a:solidFill>
              </a:rPr>
              <a:t>Inter.</a:t>
            </a:r>
          </a:p>
        </p:txBody>
      </p:sp>
      <p:sp>
        <p:nvSpPr>
          <p:cNvPr id="25615" name="Text Box 19"/>
          <p:cNvSpPr txBox="1">
            <a:spLocks noChangeArrowheads="1"/>
          </p:cNvSpPr>
          <p:nvPr/>
        </p:nvSpPr>
        <p:spPr bwMode="auto">
          <a:xfrm>
            <a:off x="600075" y="862013"/>
            <a:ext cx="18843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ClaimCenter</a:t>
            </a:r>
          </a:p>
        </p:txBody>
      </p:sp>
      <p:sp>
        <p:nvSpPr>
          <p:cNvPr id="25616" name="Rectangle 20"/>
          <p:cNvSpPr>
            <a:spLocks noChangeArrowheads="1"/>
          </p:cNvSpPr>
          <p:nvPr/>
        </p:nvSpPr>
        <p:spPr bwMode="auto">
          <a:xfrm>
            <a:off x="566738" y="2436813"/>
            <a:ext cx="930275" cy="646112"/>
          </a:xfrm>
          <a:prstGeom prst="rect">
            <a:avLst/>
          </a:prstGeom>
          <a:noFill/>
          <a:ln w="28575" algn="ctr">
            <a:solidFill>
              <a:srgbClr val="0066CC"/>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5617" name="Rectangle 21"/>
          <p:cNvSpPr>
            <a:spLocks noChangeArrowheads="1"/>
          </p:cNvSpPr>
          <p:nvPr/>
        </p:nvSpPr>
        <p:spPr bwMode="auto">
          <a:xfrm>
            <a:off x="1590675" y="2436813"/>
            <a:ext cx="930275" cy="646112"/>
          </a:xfrm>
          <a:prstGeom prst="rect">
            <a:avLst/>
          </a:prstGeom>
          <a:noFill/>
          <a:ln w="28575" algn="ctr">
            <a:solidFill>
              <a:srgbClr val="0066CC"/>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5618" name="Text Box 22"/>
          <p:cNvSpPr txBox="1">
            <a:spLocks noChangeArrowheads="1"/>
          </p:cNvSpPr>
          <p:nvPr/>
        </p:nvSpPr>
        <p:spPr bwMode="auto">
          <a:xfrm>
            <a:off x="611188" y="1195388"/>
            <a:ext cx="881062"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Finan-</a:t>
            </a:r>
            <a:br>
              <a:rPr lang="en-US" sz="1600">
                <a:solidFill>
                  <a:srgbClr val="0066CC"/>
                </a:solidFill>
              </a:rPr>
            </a:br>
            <a:r>
              <a:rPr lang="en-US" sz="1600">
                <a:solidFill>
                  <a:srgbClr val="0066CC"/>
                </a:solidFill>
              </a:rPr>
              <a:t>cials</a:t>
            </a:r>
          </a:p>
        </p:txBody>
      </p:sp>
      <p:sp>
        <p:nvSpPr>
          <p:cNvPr id="25619" name="Text Box 23"/>
          <p:cNvSpPr txBox="1">
            <a:spLocks noChangeArrowheads="1"/>
          </p:cNvSpPr>
          <p:nvPr/>
        </p:nvSpPr>
        <p:spPr bwMode="auto">
          <a:xfrm>
            <a:off x="1477963" y="1773238"/>
            <a:ext cx="1252537"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AB</a:t>
            </a:r>
            <a:br>
              <a:rPr lang="en-US" sz="1600">
                <a:solidFill>
                  <a:srgbClr val="0066CC"/>
                </a:solidFill>
              </a:rPr>
            </a:br>
            <a:r>
              <a:rPr lang="en-US" sz="1600">
                <a:solidFill>
                  <a:srgbClr val="0066CC"/>
                </a:solidFill>
              </a:rPr>
              <a:t>Integration</a:t>
            </a:r>
          </a:p>
        </p:txBody>
      </p:sp>
      <p:sp>
        <p:nvSpPr>
          <p:cNvPr id="25620" name="Text Box 24"/>
          <p:cNvSpPr txBox="1">
            <a:spLocks noChangeArrowheads="1"/>
          </p:cNvSpPr>
          <p:nvPr/>
        </p:nvSpPr>
        <p:spPr bwMode="auto">
          <a:xfrm>
            <a:off x="1403350" y="1195388"/>
            <a:ext cx="1352550"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Claim</a:t>
            </a:r>
            <a:br>
              <a:rPr lang="en-US" sz="1600">
                <a:solidFill>
                  <a:srgbClr val="0066CC"/>
                </a:solidFill>
              </a:rPr>
            </a:br>
            <a:r>
              <a:rPr lang="en-US" sz="1600">
                <a:solidFill>
                  <a:srgbClr val="0066CC"/>
                </a:solidFill>
              </a:rPr>
              <a:t>Validation</a:t>
            </a:r>
          </a:p>
        </p:txBody>
      </p:sp>
      <p:sp>
        <p:nvSpPr>
          <p:cNvPr id="25621" name="Text Box 25"/>
          <p:cNvSpPr txBox="1">
            <a:spLocks noChangeArrowheads="1"/>
          </p:cNvSpPr>
          <p:nvPr/>
        </p:nvSpPr>
        <p:spPr bwMode="auto">
          <a:xfrm>
            <a:off x="436563" y="1773238"/>
            <a:ext cx="1211262"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Claim</a:t>
            </a:r>
            <a:br>
              <a:rPr lang="en-US" sz="1600">
                <a:solidFill>
                  <a:srgbClr val="0066CC"/>
                </a:solidFill>
              </a:rPr>
            </a:br>
            <a:r>
              <a:rPr lang="en-US" sz="1600">
                <a:solidFill>
                  <a:srgbClr val="0066CC"/>
                </a:solidFill>
              </a:rPr>
              <a:t>Maturity</a:t>
            </a:r>
          </a:p>
        </p:txBody>
      </p:sp>
      <p:sp>
        <p:nvSpPr>
          <p:cNvPr id="25622" name="Rectangle 26"/>
          <p:cNvSpPr>
            <a:spLocks noChangeArrowheads="1"/>
          </p:cNvSpPr>
          <p:nvPr/>
        </p:nvSpPr>
        <p:spPr bwMode="auto">
          <a:xfrm>
            <a:off x="4891088" y="2459038"/>
            <a:ext cx="930275" cy="646112"/>
          </a:xfrm>
          <a:prstGeom prst="rect">
            <a:avLst/>
          </a:prstGeom>
          <a:noFill/>
          <a:ln w="28575" algn="ctr">
            <a:solidFill>
              <a:srgbClr val="33CC33"/>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5623" name="Rectangle 27"/>
          <p:cNvSpPr>
            <a:spLocks noChangeArrowheads="1"/>
          </p:cNvSpPr>
          <p:nvPr/>
        </p:nvSpPr>
        <p:spPr bwMode="auto">
          <a:xfrm>
            <a:off x="5915025" y="2459038"/>
            <a:ext cx="930275" cy="646112"/>
          </a:xfrm>
          <a:prstGeom prst="rect">
            <a:avLst/>
          </a:prstGeom>
          <a:noFill/>
          <a:ln w="28575" algn="ctr">
            <a:solidFill>
              <a:srgbClr val="33CC33"/>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5624" name="Text Box 28"/>
          <p:cNvSpPr txBox="1">
            <a:spLocks noChangeArrowheads="1"/>
          </p:cNvSpPr>
          <p:nvPr/>
        </p:nvSpPr>
        <p:spPr bwMode="auto">
          <a:xfrm>
            <a:off x="5983288" y="2506663"/>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User</a:t>
            </a:r>
            <a:br>
              <a:rPr lang="en-US" sz="1800">
                <a:solidFill>
                  <a:srgbClr val="33CC33"/>
                </a:solidFill>
              </a:rPr>
            </a:br>
            <a:r>
              <a:rPr lang="en-US" sz="1800">
                <a:solidFill>
                  <a:srgbClr val="33CC33"/>
                </a:solidFill>
              </a:rPr>
              <a:t>Inter.</a:t>
            </a:r>
          </a:p>
        </p:txBody>
      </p:sp>
      <p:sp>
        <p:nvSpPr>
          <p:cNvPr id="25625" name="Text Box 29"/>
          <p:cNvSpPr txBox="1">
            <a:spLocks noChangeArrowheads="1"/>
          </p:cNvSpPr>
          <p:nvPr/>
        </p:nvSpPr>
        <p:spPr bwMode="auto">
          <a:xfrm>
            <a:off x="4930775" y="862013"/>
            <a:ext cx="18843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BillingCenter</a:t>
            </a:r>
          </a:p>
        </p:txBody>
      </p:sp>
      <p:sp>
        <p:nvSpPr>
          <p:cNvPr id="25626" name="Text Box 30"/>
          <p:cNvSpPr txBox="1">
            <a:spLocks noChangeArrowheads="1"/>
          </p:cNvSpPr>
          <p:nvPr/>
        </p:nvSpPr>
        <p:spPr bwMode="auto">
          <a:xfrm>
            <a:off x="2767013" y="862013"/>
            <a:ext cx="188436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PolicyCenter</a:t>
            </a:r>
          </a:p>
        </p:txBody>
      </p:sp>
      <p:sp>
        <p:nvSpPr>
          <p:cNvPr id="25627" name="AutoShape 31"/>
          <p:cNvSpPr>
            <a:spLocks noChangeArrowheads="1"/>
          </p:cNvSpPr>
          <p:nvPr/>
        </p:nvSpPr>
        <p:spPr bwMode="auto">
          <a:xfrm>
            <a:off x="1079500" y="3990975"/>
            <a:ext cx="914400" cy="6461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5628" name="Text Box 32"/>
          <p:cNvSpPr txBox="1">
            <a:spLocks noChangeArrowheads="1"/>
          </p:cNvSpPr>
          <p:nvPr/>
        </p:nvSpPr>
        <p:spPr bwMode="auto">
          <a:xfrm>
            <a:off x="2801938" y="2506663"/>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Data</a:t>
            </a:r>
            <a:br>
              <a:rPr lang="en-US" sz="1800">
                <a:solidFill>
                  <a:schemeClr val="accent2"/>
                </a:solidFill>
              </a:rPr>
            </a:br>
            <a:r>
              <a:rPr lang="en-US" sz="1800">
                <a:solidFill>
                  <a:schemeClr val="accent2"/>
                </a:solidFill>
              </a:rPr>
              <a:t>Model</a:t>
            </a:r>
          </a:p>
        </p:txBody>
      </p:sp>
      <p:sp>
        <p:nvSpPr>
          <p:cNvPr id="25629" name="Rectangle 33"/>
          <p:cNvSpPr>
            <a:spLocks noChangeArrowheads="1"/>
          </p:cNvSpPr>
          <p:nvPr/>
        </p:nvSpPr>
        <p:spPr bwMode="auto">
          <a:xfrm>
            <a:off x="2733675" y="2459038"/>
            <a:ext cx="930275" cy="646112"/>
          </a:xfrm>
          <a:prstGeom prst="rect">
            <a:avLst/>
          </a:prstGeom>
          <a:noFill/>
          <a:ln w="28575" algn="ctr">
            <a:solidFill>
              <a:srgbClr val="FF99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5630" name="Text Box 34"/>
          <p:cNvSpPr txBox="1">
            <a:spLocks noChangeArrowheads="1"/>
          </p:cNvSpPr>
          <p:nvPr/>
        </p:nvSpPr>
        <p:spPr bwMode="auto">
          <a:xfrm>
            <a:off x="3825875" y="2506663"/>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User</a:t>
            </a:r>
            <a:br>
              <a:rPr lang="en-US" sz="1800">
                <a:solidFill>
                  <a:schemeClr val="accent2"/>
                </a:solidFill>
              </a:rPr>
            </a:br>
            <a:r>
              <a:rPr lang="en-US" sz="1800">
                <a:solidFill>
                  <a:schemeClr val="accent2"/>
                </a:solidFill>
              </a:rPr>
              <a:t>Inter.</a:t>
            </a:r>
          </a:p>
        </p:txBody>
      </p:sp>
      <p:sp>
        <p:nvSpPr>
          <p:cNvPr id="25631" name="Rectangle 35"/>
          <p:cNvSpPr>
            <a:spLocks noChangeArrowheads="1"/>
          </p:cNvSpPr>
          <p:nvPr/>
        </p:nvSpPr>
        <p:spPr bwMode="auto">
          <a:xfrm>
            <a:off x="3757613" y="2459038"/>
            <a:ext cx="930275" cy="646112"/>
          </a:xfrm>
          <a:prstGeom prst="rect">
            <a:avLst/>
          </a:prstGeom>
          <a:noFill/>
          <a:ln w="28575" algn="ctr">
            <a:solidFill>
              <a:srgbClr val="FF99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5632" name="AutoShape 36"/>
          <p:cNvSpPr>
            <a:spLocks noChangeArrowheads="1"/>
          </p:cNvSpPr>
          <p:nvPr/>
        </p:nvSpPr>
        <p:spPr bwMode="auto">
          <a:xfrm>
            <a:off x="3235325" y="3956050"/>
            <a:ext cx="914400" cy="646113"/>
          </a:xfrm>
          <a:prstGeom prst="upArrow">
            <a:avLst>
              <a:gd name="adj1" fmla="val 50000"/>
              <a:gd name="adj2" fmla="val 25000"/>
            </a:avLst>
          </a:prstGeom>
          <a:gradFill rotWithShape="1">
            <a:gsLst>
              <a:gs pos="0">
                <a:schemeClr val="accent2"/>
              </a:gs>
              <a:gs pos="100000">
                <a:schemeClr val="bg2"/>
              </a:gs>
            </a:gsLst>
            <a:lin ang="5400000" scaled="1"/>
          </a:gra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5633" name="Text Box 37"/>
          <p:cNvSpPr txBox="1">
            <a:spLocks noChangeArrowheads="1"/>
          </p:cNvSpPr>
          <p:nvPr/>
        </p:nvSpPr>
        <p:spPr bwMode="auto">
          <a:xfrm>
            <a:off x="2730500" y="1195388"/>
            <a:ext cx="1009650"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Product</a:t>
            </a:r>
            <a:br>
              <a:rPr lang="en-US" sz="1600">
                <a:solidFill>
                  <a:srgbClr val="FF9900"/>
                </a:solidFill>
              </a:rPr>
            </a:br>
            <a:r>
              <a:rPr lang="en-US" sz="1600">
                <a:solidFill>
                  <a:srgbClr val="FF9900"/>
                </a:solidFill>
              </a:rPr>
              <a:t>Model</a:t>
            </a:r>
          </a:p>
        </p:txBody>
      </p:sp>
      <p:sp>
        <p:nvSpPr>
          <p:cNvPr id="25634" name="Text Box 38"/>
          <p:cNvSpPr txBox="1">
            <a:spLocks noChangeArrowheads="1"/>
          </p:cNvSpPr>
          <p:nvPr/>
        </p:nvSpPr>
        <p:spPr bwMode="auto">
          <a:xfrm>
            <a:off x="3614738" y="1773238"/>
            <a:ext cx="1252537"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Policy</a:t>
            </a:r>
            <a:br>
              <a:rPr lang="en-US" sz="1600">
                <a:solidFill>
                  <a:srgbClr val="FF9900"/>
                </a:solidFill>
              </a:rPr>
            </a:br>
            <a:r>
              <a:rPr lang="en-US" sz="1600">
                <a:solidFill>
                  <a:srgbClr val="FF9900"/>
                </a:solidFill>
              </a:rPr>
              <a:t>Validation</a:t>
            </a:r>
          </a:p>
        </p:txBody>
      </p:sp>
      <p:sp>
        <p:nvSpPr>
          <p:cNvPr id="25635" name="Text Box 39"/>
          <p:cNvSpPr txBox="1">
            <a:spLocks noChangeArrowheads="1"/>
          </p:cNvSpPr>
          <p:nvPr/>
        </p:nvSpPr>
        <p:spPr bwMode="auto">
          <a:xfrm>
            <a:off x="3908425" y="1195388"/>
            <a:ext cx="666750"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Job-</a:t>
            </a:r>
            <a:br>
              <a:rPr lang="en-US" sz="1600">
                <a:solidFill>
                  <a:srgbClr val="FF9900"/>
                </a:solidFill>
              </a:rPr>
            </a:br>
            <a:r>
              <a:rPr lang="en-US" sz="1600">
                <a:solidFill>
                  <a:srgbClr val="FF9900"/>
                </a:solidFill>
              </a:rPr>
              <a:t>flow</a:t>
            </a:r>
          </a:p>
        </p:txBody>
      </p:sp>
      <p:sp>
        <p:nvSpPr>
          <p:cNvPr id="25636" name="Text Box 40"/>
          <p:cNvSpPr txBox="1">
            <a:spLocks noChangeArrowheads="1"/>
          </p:cNvSpPr>
          <p:nvPr/>
        </p:nvSpPr>
        <p:spPr bwMode="auto">
          <a:xfrm>
            <a:off x="2759075" y="1773238"/>
            <a:ext cx="968375"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Role</a:t>
            </a:r>
            <a:br>
              <a:rPr lang="en-US" sz="1600">
                <a:solidFill>
                  <a:srgbClr val="FF9900"/>
                </a:solidFill>
              </a:rPr>
            </a:br>
            <a:r>
              <a:rPr lang="en-US" sz="1600">
                <a:solidFill>
                  <a:srgbClr val="FF9900"/>
                </a:solidFill>
              </a:rPr>
              <a:t>Assign.</a:t>
            </a:r>
          </a:p>
        </p:txBody>
      </p:sp>
      <p:sp>
        <p:nvSpPr>
          <p:cNvPr id="25637" name="Text Box 41"/>
          <p:cNvSpPr txBox="1">
            <a:spLocks noChangeArrowheads="1"/>
          </p:cNvSpPr>
          <p:nvPr/>
        </p:nvSpPr>
        <p:spPr bwMode="auto">
          <a:xfrm>
            <a:off x="4899025" y="1195388"/>
            <a:ext cx="1009650"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Billing</a:t>
            </a:r>
            <a:br>
              <a:rPr lang="en-US" sz="1600">
                <a:solidFill>
                  <a:srgbClr val="33CC33"/>
                </a:solidFill>
              </a:rPr>
            </a:br>
            <a:r>
              <a:rPr lang="en-US" sz="1600">
                <a:solidFill>
                  <a:srgbClr val="33CC33"/>
                </a:solidFill>
              </a:rPr>
              <a:t>Plan</a:t>
            </a:r>
          </a:p>
        </p:txBody>
      </p:sp>
      <p:sp>
        <p:nvSpPr>
          <p:cNvPr id="25638" name="Text Box 42"/>
          <p:cNvSpPr txBox="1">
            <a:spLocks noChangeArrowheads="1"/>
          </p:cNvSpPr>
          <p:nvPr/>
        </p:nvSpPr>
        <p:spPr bwMode="auto">
          <a:xfrm>
            <a:off x="5783263" y="1773238"/>
            <a:ext cx="1252537"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Delinq.</a:t>
            </a:r>
            <a:br>
              <a:rPr lang="en-US" sz="1600">
                <a:solidFill>
                  <a:srgbClr val="33CC33"/>
                </a:solidFill>
              </a:rPr>
            </a:br>
            <a:r>
              <a:rPr lang="en-US" sz="1600">
                <a:solidFill>
                  <a:srgbClr val="33CC33"/>
                </a:solidFill>
              </a:rPr>
              <a:t>Workflow</a:t>
            </a:r>
          </a:p>
        </p:txBody>
      </p:sp>
      <p:sp>
        <p:nvSpPr>
          <p:cNvPr id="25639" name="Text Box 43"/>
          <p:cNvSpPr txBox="1">
            <a:spLocks noChangeArrowheads="1"/>
          </p:cNvSpPr>
          <p:nvPr/>
        </p:nvSpPr>
        <p:spPr bwMode="auto">
          <a:xfrm>
            <a:off x="5894388" y="1195388"/>
            <a:ext cx="1047750"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Payment</a:t>
            </a:r>
            <a:br>
              <a:rPr lang="en-US" sz="1600">
                <a:solidFill>
                  <a:srgbClr val="33CC33"/>
                </a:solidFill>
              </a:rPr>
            </a:br>
            <a:r>
              <a:rPr lang="en-US" sz="1600">
                <a:solidFill>
                  <a:srgbClr val="33CC33"/>
                </a:solidFill>
              </a:rPr>
              <a:t>Plan</a:t>
            </a:r>
          </a:p>
        </p:txBody>
      </p:sp>
      <p:sp>
        <p:nvSpPr>
          <p:cNvPr id="25640" name="Text Box 44"/>
          <p:cNvSpPr txBox="1">
            <a:spLocks noChangeArrowheads="1"/>
          </p:cNvSpPr>
          <p:nvPr/>
        </p:nvSpPr>
        <p:spPr bwMode="auto">
          <a:xfrm>
            <a:off x="4927600" y="1773238"/>
            <a:ext cx="968375"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Charge</a:t>
            </a:r>
            <a:br>
              <a:rPr lang="en-US" sz="1600">
                <a:solidFill>
                  <a:srgbClr val="33CC33"/>
                </a:solidFill>
              </a:rPr>
            </a:br>
            <a:r>
              <a:rPr lang="en-US" sz="1600">
                <a:solidFill>
                  <a:srgbClr val="33CC33"/>
                </a:solidFill>
              </a:rPr>
              <a:t>Pattern</a:t>
            </a:r>
          </a:p>
        </p:txBody>
      </p:sp>
      <p:sp>
        <p:nvSpPr>
          <p:cNvPr id="25641" name="Text Box 45"/>
          <p:cNvSpPr txBox="1">
            <a:spLocks noChangeArrowheads="1"/>
          </p:cNvSpPr>
          <p:nvPr/>
        </p:nvSpPr>
        <p:spPr bwMode="auto">
          <a:xfrm>
            <a:off x="7342188" y="4957763"/>
            <a:ext cx="18415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800">
                <a:solidFill>
                  <a:schemeClr val="bg1"/>
                </a:solidFill>
              </a:rPr>
              <a:t>"Fundamental"</a:t>
            </a:r>
            <a:br>
              <a:rPr lang="en-US" sz="1800">
                <a:solidFill>
                  <a:schemeClr val="bg1"/>
                </a:solidFill>
              </a:rPr>
            </a:br>
            <a:r>
              <a:rPr lang="en-US" sz="1800">
                <a:solidFill>
                  <a:schemeClr val="bg1"/>
                </a:solidFill>
              </a:rPr>
              <a:t>Configuration</a:t>
            </a:r>
          </a:p>
        </p:txBody>
      </p:sp>
      <p:sp>
        <p:nvSpPr>
          <p:cNvPr id="25642" name="AutoShape 46"/>
          <p:cNvSpPr>
            <a:spLocks noChangeArrowheads="1"/>
          </p:cNvSpPr>
          <p:nvPr/>
        </p:nvSpPr>
        <p:spPr bwMode="auto">
          <a:xfrm>
            <a:off x="5403850" y="3956050"/>
            <a:ext cx="914400" cy="646113"/>
          </a:xfrm>
          <a:prstGeom prst="upArrow">
            <a:avLst>
              <a:gd name="adj1" fmla="val 50000"/>
              <a:gd name="adj2" fmla="val 25000"/>
            </a:avLst>
          </a:prstGeom>
          <a:gradFill rotWithShape="1">
            <a:gsLst>
              <a:gs pos="0">
                <a:srgbClr val="00CC00"/>
              </a:gs>
              <a:gs pos="100000">
                <a:schemeClr val="bg2"/>
              </a:gs>
            </a:gsLst>
            <a:lin ang="5400000" scaled="1"/>
          </a:gra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5643" name="Text Box 47"/>
          <p:cNvSpPr txBox="1">
            <a:spLocks noChangeArrowheads="1"/>
          </p:cNvSpPr>
          <p:nvPr/>
        </p:nvSpPr>
        <p:spPr bwMode="auto">
          <a:xfrm>
            <a:off x="6985000" y="2141538"/>
            <a:ext cx="1762125"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800">
                <a:solidFill>
                  <a:schemeClr val="bg1"/>
                </a:solidFill>
              </a:rPr>
              <a:t>Application</a:t>
            </a:r>
            <a:br>
              <a:rPr lang="en-US" sz="1800">
                <a:solidFill>
                  <a:schemeClr val="bg1"/>
                </a:solidFill>
              </a:rPr>
            </a:br>
            <a:r>
              <a:rPr lang="en-US" sz="1800">
                <a:solidFill>
                  <a:schemeClr val="bg1"/>
                </a:solidFill>
              </a:rPr>
              <a:t>Configuration</a:t>
            </a:r>
          </a:p>
        </p:txBody>
      </p:sp>
      <p:sp>
        <p:nvSpPr>
          <p:cNvPr id="28720" name="Text Box 48"/>
          <p:cNvSpPr txBox="1">
            <a:spLocks noChangeArrowheads="1"/>
          </p:cNvSpPr>
          <p:nvPr/>
        </p:nvSpPr>
        <p:spPr bwMode="auto">
          <a:xfrm>
            <a:off x="5983288" y="3248025"/>
            <a:ext cx="793750" cy="549275"/>
          </a:xfrm>
          <a:prstGeom prst="rect">
            <a:avLst/>
          </a:prstGeom>
          <a:noFill/>
          <a:ln w="28575" algn="ctr">
            <a:noFill/>
            <a:miter lim="800000"/>
            <a:headEnd/>
            <a:tailEnd/>
          </a:ln>
        </p:spPr>
        <p:txBody>
          <a:bodyPr lIns="0" tIns="0" rIns="0" bIns="0">
            <a:spAutoFit/>
          </a:bodyPr>
          <a:lstStyle/>
          <a:p>
            <a:pPr>
              <a:defRPr/>
            </a:pPr>
            <a:r>
              <a:rPr lang="en-US" sz="1800" dirty="0">
                <a:solidFill>
                  <a:schemeClr val="tx1">
                    <a:lumMod val="75000"/>
                  </a:schemeClr>
                </a:solidFill>
              </a:rPr>
              <a:t>Int.</a:t>
            </a:r>
            <a:br>
              <a:rPr lang="en-US" sz="1800" dirty="0">
                <a:solidFill>
                  <a:schemeClr val="tx1">
                    <a:lumMod val="75000"/>
                  </a:schemeClr>
                </a:solidFill>
              </a:rPr>
            </a:br>
            <a:r>
              <a:rPr lang="en-US" sz="1800" dirty="0">
                <a:solidFill>
                  <a:schemeClr val="tx1">
                    <a:lumMod val="75000"/>
                  </a:schemeClr>
                </a:solidFill>
              </a:rPr>
              <a:t>Mech.</a:t>
            </a:r>
          </a:p>
        </p:txBody>
      </p:sp>
      <p:sp>
        <p:nvSpPr>
          <p:cNvPr id="25645" name="Text Box 49"/>
          <p:cNvSpPr txBox="1">
            <a:spLocks noChangeArrowheads="1"/>
          </p:cNvSpPr>
          <p:nvPr/>
        </p:nvSpPr>
        <p:spPr bwMode="auto">
          <a:xfrm>
            <a:off x="4959350" y="3248025"/>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App.</a:t>
            </a:r>
            <a:br>
              <a:rPr lang="en-US" sz="1800">
                <a:solidFill>
                  <a:srgbClr val="33CC33"/>
                </a:solidFill>
              </a:rPr>
            </a:br>
            <a:r>
              <a:rPr lang="en-US" sz="1800">
                <a:solidFill>
                  <a:srgbClr val="33CC33"/>
                </a:solidFill>
              </a:rPr>
              <a:t>Logic</a:t>
            </a:r>
          </a:p>
        </p:txBody>
      </p:sp>
      <p:sp>
        <p:nvSpPr>
          <p:cNvPr id="28722" name="Text Box 50"/>
          <p:cNvSpPr txBox="1">
            <a:spLocks noChangeArrowheads="1"/>
          </p:cNvSpPr>
          <p:nvPr/>
        </p:nvSpPr>
        <p:spPr bwMode="auto">
          <a:xfrm>
            <a:off x="1658938" y="3225800"/>
            <a:ext cx="793750" cy="549275"/>
          </a:xfrm>
          <a:prstGeom prst="rect">
            <a:avLst/>
          </a:prstGeom>
          <a:noFill/>
          <a:ln w="28575" algn="ctr">
            <a:noFill/>
            <a:miter lim="800000"/>
            <a:headEnd/>
            <a:tailEnd/>
          </a:ln>
        </p:spPr>
        <p:txBody>
          <a:bodyPr lIns="0" tIns="0" rIns="0" bIns="0">
            <a:spAutoFit/>
          </a:bodyPr>
          <a:lstStyle/>
          <a:p>
            <a:pPr>
              <a:defRPr/>
            </a:pPr>
            <a:r>
              <a:rPr lang="en-US" sz="1800" dirty="0">
                <a:solidFill>
                  <a:schemeClr val="tx1">
                    <a:lumMod val="75000"/>
                  </a:schemeClr>
                </a:solidFill>
              </a:rPr>
              <a:t>Int.</a:t>
            </a:r>
            <a:br>
              <a:rPr lang="en-US" sz="1800" dirty="0">
                <a:solidFill>
                  <a:schemeClr val="tx1">
                    <a:lumMod val="75000"/>
                  </a:schemeClr>
                </a:solidFill>
              </a:rPr>
            </a:br>
            <a:r>
              <a:rPr lang="en-US" sz="1800" dirty="0">
                <a:solidFill>
                  <a:schemeClr val="tx1">
                    <a:lumMod val="75000"/>
                  </a:schemeClr>
                </a:solidFill>
              </a:rPr>
              <a:t>Mech.</a:t>
            </a:r>
          </a:p>
        </p:txBody>
      </p:sp>
      <p:sp>
        <p:nvSpPr>
          <p:cNvPr id="25647" name="Text Box 51"/>
          <p:cNvSpPr txBox="1">
            <a:spLocks noChangeArrowheads="1"/>
          </p:cNvSpPr>
          <p:nvPr/>
        </p:nvSpPr>
        <p:spPr bwMode="auto">
          <a:xfrm>
            <a:off x="635000" y="3225800"/>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App.</a:t>
            </a:r>
            <a:br>
              <a:rPr lang="en-US" sz="1800">
                <a:solidFill>
                  <a:srgbClr val="0066CC"/>
                </a:solidFill>
              </a:rPr>
            </a:br>
            <a:r>
              <a:rPr lang="en-US" sz="1800">
                <a:solidFill>
                  <a:srgbClr val="0066CC"/>
                </a:solidFill>
              </a:rPr>
              <a:t>Logic</a:t>
            </a:r>
          </a:p>
        </p:txBody>
      </p:sp>
      <p:sp>
        <p:nvSpPr>
          <p:cNvPr id="28724" name="Rectangle 52"/>
          <p:cNvSpPr>
            <a:spLocks noChangeArrowheads="1"/>
          </p:cNvSpPr>
          <p:nvPr/>
        </p:nvSpPr>
        <p:spPr bwMode="auto">
          <a:xfrm>
            <a:off x="1590675" y="3178175"/>
            <a:ext cx="930275" cy="646113"/>
          </a:xfrm>
          <a:prstGeom prst="rect">
            <a:avLst/>
          </a:prstGeom>
          <a:noFill/>
          <a:ln w="28575" algn="ctr">
            <a:solidFill>
              <a:schemeClr val="tx1">
                <a:lumMod val="75000"/>
              </a:schemeClr>
            </a:solidFill>
            <a:miter lim="800000"/>
            <a:headEnd/>
            <a:tailEnd/>
          </a:ln>
        </p:spPr>
        <p:txBody>
          <a:bodyPr lIns="0" tIns="0" rIns="0" bIns="0" anchor="ctr">
            <a:spAutoFit/>
          </a:bodyPr>
          <a:lstStyle/>
          <a:p>
            <a:pPr>
              <a:defRPr/>
            </a:pPr>
            <a:endParaRPr lang="en-US" dirty="0"/>
          </a:p>
        </p:txBody>
      </p:sp>
      <p:sp>
        <p:nvSpPr>
          <p:cNvPr id="25649" name="Rectangle 53"/>
          <p:cNvSpPr>
            <a:spLocks noChangeArrowheads="1"/>
          </p:cNvSpPr>
          <p:nvPr/>
        </p:nvSpPr>
        <p:spPr bwMode="auto">
          <a:xfrm>
            <a:off x="566738" y="3178175"/>
            <a:ext cx="930275" cy="646113"/>
          </a:xfrm>
          <a:prstGeom prst="rect">
            <a:avLst/>
          </a:prstGeom>
          <a:noFill/>
          <a:ln w="28575" algn="ctr">
            <a:solidFill>
              <a:srgbClr val="0066CC"/>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8726" name="Rectangle 54"/>
          <p:cNvSpPr>
            <a:spLocks noChangeArrowheads="1"/>
          </p:cNvSpPr>
          <p:nvPr/>
        </p:nvSpPr>
        <p:spPr bwMode="auto">
          <a:xfrm>
            <a:off x="5915025" y="3200400"/>
            <a:ext cx="930275" cy="646113"/>
          </a:xfrm>
          <a:prstGeom prst="rect">
            <a:avLst/>
          </a:prstGeom>
          <a:noFill/>
          <a:ln w="28575" algn="ctr">
            <a:solidFill>
              <a:schemeClr val="tx1">
                <a:lumMod val="75000"/>
              </a:schemeClr>
            </a:solidFill>
            <a:miter lim="800000"/>
            <a:headEnd/>
            <a:tailEnd/>
          </a:ln>
        </p:spPr>
        <p:txBody>
          <a:bodyPr lIns="0" tIns="0" rIns="0" bIns="0" anchor="ctr">
            <a:spAutoFit/>
          </a:bodyPr>
          <a:lstStyle/>
          <a:p>
            <a:pPr>
              <a:defRPr/>
            </a:pPr>
            <a:endParaRPr lang="en-US" dirty="0"/>
          </a:p>
        </p:txBody>
      </p:sp>
      <p:sp>
        <p:nvSpPr>
          <p:cNvPr id="25651" name="Rectangle 55"/>
          <p:cNvSpPr>
            <a:spLocks noChangeArrowheads="1"/>
          </p:cNvSpPr>
          <p:nvPr/>
        </p:nvSpPr>
        <p:spPr bwMode="auto">
          <a:xfrm>
            <a:off x="4891088" y="3200400"/>
            <a:ext cx="930275" cy="646113"/>
          </a:xfrm>
          <a:prstGeom prst="rect">
            <a:avLst/>
          </a:prstGeom>
          <a:noFill/>
          <a:ln w="28575" algn="ctr">
            <a:solidFill>
              <a:srgbClr val="33CC33"/>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8728" name="Text Box 56"/>
          <p:cNvSpPr txBox="1">
            <a:spLocks noChangeArrowheads="1"/>
          </p:cNvSpPr>
          <p:nvPr/>
        </p:nvSpPr>
        <p:spPr bwMode="auto">
          <a:xfrm>
            <a:off x="3825875" y="3248025"/>
            <a:ext cx="793750" cy="549275"/>
          </a:xfrm>
          <a:prstGeom prst="rect">
            <a:avLst/>
          </a:prstGeom>
          <a:noFill/>
          <a:ln w="28575" algn="ctr">
            <a:noFill/>
            <a:miter lim="800000"/>
            <a:headEnd/>
            <a:tailEnd/>
          </a:ln>
        </p:spPr>
        <p:txBody>
          <a:bodyPr lIns="0" tIns="0" rIns="0" bIns="0">
            <a:spAutoFit/>
          </a:bodyPr>
          <a:lstStyle/>
          <a:p>
            <a:pPr>
              <a:defRPr/>
            </a:pPr>
            <a:r>
              <a:rPr lang="en-US" sz="1800" dirty="0">
                <a:solidFill>
                  <a:schemeClr val="tx1">
                    <a:lumMod val="75000"/>
                  </a:schemeClr>
                </a:solidFill>
              </a:rPr>
              <a:t>Int.</a:t>
            </a:r>
            <a:br>
              <a:rPr lang="en-US" sz="1800" dirty="0">
                <a:solidFill>
                  <a:schemeClr val="tx1">
                    <a:lumMod val="75000"/>
                  </a:schemeClr>
                </a:solidFill>
              </a:rPr>
            </a:br>
            <a:r>
              <a:rPr lang="en-US" sz="1800" dirty="0">
                <a:solidFill>
                  <a:schemeClr val="tx1">
                    <a:lumMod val="75000"/>
                  </a:schemeClr>
                </a:solidFill>
              </a:rPr>
              <a:t>Mech.</a:t>
            </a:r>
          </a:p>
        </p:txBody>
      </p:sp>
      <p:sp>
        <p:nvSpPr>
          <p:cNvPr id="28729" name="Rectangle 57"/>
          <p:cNvSpPr>
            <a:spLocks noChangeArrowheads="1"/>
          </p:cNvSpPr>
          <p:nvPr/>
        </p:nvSpPr>
        <p:spPr bwMode="auto">
          <a:xfrm>
            <a:off x="3757613" y="3200400"/>
            <a:ext cx="930275" cy="646113"/>
          </a:xfrm>
          <a:prstGeom prst="rect">
            <a:avLst/>
          </a:prstGeom>
          <a:noFill/>
          <a:ln w="28575" algn="ctr">
            <a:solidFill>
              <a:schemeClr val="tx1">
                <a:lumMod val="75000"/>
              </a:schemeClr>
            </a:solidFill>
            <a:miter lim="800000"/>
            <a:headEnd/>
            <a:tailEnd/>
          </a:ln>
        </p:spPr>
        <p:txBody>
          <a:bodyPr lIns="0" tIns="0" rIns="0" bIns="0" anchor="ctr">
            <a:spAutoFit/>
          </a:bodyPr>
          <a:lstStyle/>
          <a:p>
            <a:pPr>
              <a:defRPr/>
            </a:pPr>
            <a:endParaRPr lang="en-US" dirty="0"/>
          </a:p>
        </p:txBody>
      </p:sp>
      <p:sp>
        <p:nvSpPr>
          <p:cNvPr id="25654" name="Text Box 58"/>
          <p:cNvSpPr txBox="1">
            <a:spLocks noChangeArrowheads="1"/>
          </p:cNvSpPr>
          <p:nvPr/>
        </p:nvSpPr>
        <p:spPr bwMode="auto">
          <a:xfrm>
            <a:off x="2801938" y="3248025"/>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App.</a:t>
            </a:r>
            <a:br>
              <a:rPr lang="en-US" sz="1800">
                <a:solidFill>
                  <a:schemeClr val="accent2"/>
                </a:solidFill>
              </a:rPr>
            </a:br>
            <a:r>
              <a:rPr lang="en-US" sz="1800">
                <a:solidFill>
                  <a:schemeClr val="accent2"/>
                </a:solidFill>
              </a:rPr>
              <a:t>Logic</a:t>
            </a:r>
          </a:p>
        </p:txBody>
      </p:sp>
      <p:sp>
        <p:nvSpPr>
          <p:cNvPr id="25655" name="Rectangle 59"/>
          <p:cNvSpPr>
            <a:spLocks noChangeArrowheads="1"/>
          </p:cNvSpPr>
          <p:nvPr/>
        </p:nvSpPr>
        <p:spPr bwMode="auto">
          <a:xfrm>
            <a:off x="2733675" y="3200400"/>
            <a:ext cx="930275" cy="646113"/>
          </a:xfrm>
          <a:prstGeom prst="rect">
            <a:avLst/>
          </a:prstGeom>
          <a:noFill/>
          <a:ln w="28575" algn="ctr">
            <a:solidFill>
              <a:srgbClr val="FF99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5656" name="Text Box 9"/>
          <p:cNvSpPr txBox="1">
            <a:spLocks noChangeArrowheads="1"/>
          </p:cNvSpPr>
          <p:nvPr/>
        </p:nvSpPr>
        <p:spPr bwMode="auto">
          <a:xfrm>
            <a:off x="3948113" y="5405438"/>
            <a:ext cx="1489075" cy="615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Application</a:t>
            </a:r>
            <a:br>
              <a:rPr lang="en-US">
                <a:solidFill>
                  <a:schemeClr val="bg2"/>
                </a:solidFill>
              </a:rPr>
            </a:br>
            <a:r>
              <a:rPr lang="en-US">
                <a:solidFill>
                  <a:schemeClr val="bg2"/>
                </a:solidFill>
              </a:rPr>
              <a:t>Logic</a:t>
            </a:r>
          </a:p>
        </p:txBody>
      </p:sp>
      <p:sp>
        <p:nvSpPr>
          <p:cNvPr id="25657" name="Rectangle 10"/>
          <p:cNvSpPr>
            <a:spLocks noChangeArrowheads="1"/>
          </p:cNvSpPr>
          <p:nvPr/>
        </p:nvSpPr>
        <p:spPr bwMode="auto">
          <a:xfrm>
            <a:off x="3908425" y="5268913"/>
            <a:ext cx="1560513" cy="882650"/>
          </a:xfrm>
          <a:prstGeom prst="rect">
            <a:avLst/>
          </a:prstGeom>
          <a:noFill/>
          <a:ln w="28575" algn="ctr">
            <a:solidFill>
              <a:schemeClr val="bg2"/>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62" name="Text Box 11"/>
          <p:cNvSpPr txBox="1">
            <a:spLocks noChangeArrowheads="1"/>
          </p:cNvSpPr>
          <p:nvPr/>
        </p:nvSpPr>
        <p:spPr bwMode="auto">
          <a:xfrm>
            <a:off x="5605463" y="5405438"/>
            <a:ext cx="1631950" cy="615950"/>
          </a:xfrm>
          <a:prstGeom prst="rect">
            <a:avLst/>
          </a:prstGeom>
          <a:noFill/>
          <a:ln w="28575" algn="ctr">
            <a:noFill/>
            <a:miter lim="800000"/>
            <a:headEnd/>
            <a:tailEnd/>
          </a:ln>
        </p:spPr>
        <p:txBody>
          <a:bodyPr lIns="0" tIns="0" rIns="0" bIns="0">
            <a:spAutoFit/>
          </a:bodyPr>
          <a:lstStyle/>
          <a:p>
            <a:pPr>
              <a:defRPr/>
            </a:pPr>
            <a:r>
              <a:rPr lang="en-US" dirty="0">
                <a:solidFill>
                  <a:schemeClr val="tx1">
                    <a:lumMod val="75000"/>
                  </a:schemeClr>
                </a:solidFill>
              </a:rPr>
              <a:t>Integration</a:t>
            </a:r>
            <a:br>
              <a:rPr lang="en-US" dirty="0">
                <a:solidFill>
                  <a:schemeClr val="tx1">
                    <a:lumMod val="75000"/>
                  </a:schemeClr>
                </a:solidFill>
              </a:rPr>
            </a:br>
            <a:r>
              <a:rPr lang="en-US" dirty="0">
                <a:solidFill>
                  <a:schemeClr val="tx1">
                    <a:lumMod val="75000"/>
                  </a:schemeClr>
                </a:solidFill>
              </a:rPr>
              <a:t>Mechanisms</a:t>
            </a:r>
          </a:p>
        </p:txBody>
      </p:sp>
      <p:sp>
        <p:nvSpPr>
          <p:cNvPr id="63" name="Rectangle 12"/>
          <p:cNvSpPr>
            <a:spLocks noChangeArrowheads="1"/>
          </p:cNvSpPr>
          <p:nvPr/>
        </p:nvSpPr>
        <p:spPr bwMode="auto">
          <a:xfrm>
            <a:off x="5500688" y="5268913"/>
            <a:ext cx="1828800" cy="882650"/>
          </a:xfrm>
          <a:prstGeom prst="rect">
            <a:avLst/>
          </a:prstGeom>
          <a:noFill/>
          <a:ln w="28575" algn="ctr">
            <a:solidFill>
              <a:schemeClr val="tx1">
                <a:lumMod val="75000"/>
              </a:schemeClr>
            </a:solidFill>
            <a:prstDash val="sysDot"/>
            <a:miter lim="800000"/>
            <a:headEnd/>
            <a:tailEnd/>
          </a:ln>
        </p:spPr>
        <p:txBody>
          <a:bodyPr lIns="0" tIns="0" rIns="0" bIns="0" anchor="ctr"/>
          <a:lstStyle/>
          <a:p>
            <a:pPr>
              <a:defRPr/>
            </a:pPr>
            <a:endParaRPr lang="en-US" dirty="0"/>
          </a:p>
        </p:txBody>
      </p:sp>
    </p:spTree>
    <p:extLst>
      <p:ext uri="{BB962C8B-B14F-4D97-AF65-F5344CB8AC3E}">
        <p14:creationId xmlns="" xmlns:p14="http://schemas.microsoft.com/office/powerpoint/2010/main" val="296175742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product architecture</a:t>
            </a:r>
          </a:p>
          <a:p>
            <a:pPr>
              <a:lnSpc>
                <a:spcPct val="150000"/>
              </a:lnSpc>
              <a:buFont typeface="Arial" charset="0"/>
              <a:buChar char="•"/>
            </a:pP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configuration technology</a:t>
            </a:r>
          </a:p>
          <a:p>
            <a:pPr>
              <a:lnSpc>
                <a:spcPct val="150000"/>
              </a:lnSpc>
              <a:buFont typeface="Arial" charset="0"/>
              <a:buChar char="•"/>
            </a:pPr>
            <a:r>
              <a:rPr lang="en-US" sz="2800" dirty="0" smtClean="0">
                <a:solidFill>
                  <a:schemeClr val="tx1">
                    <a:lumMod val="75000"/>
                  </a:schemeClr>
                </a:solidFill>
                <a:latin typeface="+mj-lt"/>
              </a:rPr>
              <a:t>The </a:t>
            </a: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platform</a:t>
            </a:r>
          </a:p>
          <a:p>
            <a:pPr>
              <a:lnSpc>
                <a:spcPct val="150000"/>
              </a:lnSpc>
              <a:buFont typeface="Arial" charset="0"/>
              <a:buChar char="•"/>
            </a:pPr>
            <a:r>
              <a:rPr lang="en-US" sz="2800" dirty="0" err="1" smtClean="0">
                <a:latin typeface="+mj-lt"/>
              </a:rPr>
              <a:t>TrainingApp</a:t>
            </a:r>
            <a:endParaRPr lang="en-US" sz="2800" dirty="0" smtClean="0">
              <a:latin typeface="+mj-lt"/>
            </a:endParaRPr>
          </a:p>
          <a:p>
            <a:pPr>
              <a:lnSpc>
                <a:spcPct val="150000"/>
              </a:lnSpc>
              <a:buFont typeface="Arial" charset="0"/>
              <a:buChar char="•"/>
            </a:pPr>
            <a:r>
              <a:rPr lang="en-US" sz="2800" dirty="0" smtClean="0">
                <a:solidFill>
                  <a:schemeClr val="tx1">
                    <a:lumMod val="75000"/>
                  </a:schemeClr>
                </a:solidFill>
                <a:latin typeface="+mj-lt"/>
              </a:rPr>
              <a:t>Starting </a:t>
            </a: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applications</a:t>
            </a:r>
          </a:p>
          <a:p>
            <a:pPr>
              <a:lnSpc>
                <a:spcPct val="150000"/>
              </a:lnSpc>
              <a:buFont typeface="Arial" charset="0"/>
              <a:buChar char="•"/>
            </a:pP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Studio</a:t>
            </a:r>
          </a:p>
        </p:txBody>
      </p:sp>
    </p:spTree>
    <p:extLst>
      <p:ext uri="{BB962C8B-B14F-4D97-AF65-F5344CB8AC3E}">
        <p14:creationId xmlns="" xmlns:p14="http://schemas.microsoft.com/office/powerpoint/2010/main" val="334274509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503238" y="1143000"/>
            <a:ext cx="2128837" cy="1955800"/>
          </a:xfrm>
          <a:prstGeom prst="rect">
            <a:avLst/>
          </a:prstGeom>
          <a:noFill/>
          <a:ln w="28575" algn="ctr">
            <a:solidFill>
              <a:srgbClr val="CC3399"/>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7651" name="Rectangle 3"/>
          <p:cNvSpPr>
            <a:spLocks noGrp="1" noChangeArrowheads="1"/>
          </p:cNvSpPr>
          <p:nvPr>
            <p:ph type="title"/>
          </p:nvPr>
        </p:nvSpPr>
        <p:spPr/>
        <p:txBody>
          <a:bodyPr/>
          <a:lstStyle/>
          <a:p>
            <a:pPr eaLnBrk="1" hangingPunct="1"/>
            <a:r>
              <a:rPr lang="en-US" smtClean="0"/>
              <a:t>TrainingApp</a:t>
            </a:r>
          </a:p>
        </p:txBody>
      </p:sp>
      <p:sp>
        <p:nvSpPr>
          <p:cNvPr id="27652" name="Rectangle 22"/>
          <p:cNvSpPr>
            <a:spLocks noGrp="1" noChangeArrowheads="1"/>
          </p:cNvSpPr>
          <p:nvPr>
            <p:ph idx="1"/>
          </p:nvPr>
        </p:nvSpPr>
        <p:spPr>
          <a:xfrm>
            <a:off x="2789238" y="1128713"/>
            <a:ext cx="6048375" cy="3070225"/>
          </a:xfrm>
        </p:spPr>
        <p:txBody>
          <a:bodyPr/>
          <a:lstStyle/>
          <a:p>
            <a:pPr>
              <a:buFont typeface="Arial" charset="0"/>
              <a:buChar char="•"/>
            </a:pPr>
            <a:r>
              <a:rPr lang="en-US" b="1" smtClean="0"/>
              <a:t>TrainingApp</a:t>
            </a:r>
            <a:r>
              <a:rPr lang="en-US" smtClean="0"/>
              <a:t> is a "platform" application developed exclusively for training</a:t>
            </a:r>
          </a:p>
          <a:p>
            <a:pPr>
              <a:buFont typeface="Arial" charset="0"/>
              <a:buChar char="•"/>
            </a:pPr>
            <a:r>
              <a:rPr lang="en-US" smtClean="0"/>
              <a:t>Simplifies learning of fundamentals:</a:t>
            </a:r>
          </a:p>
          <a:p>
            <a:pPr lvl="1"/>
            <a:r>
              <a:rPr lang="en-US" smtClean="0"/>
              <a:t>Simple examples of each "fundamental" configuration feature</a:t>
            </a:r>
          </a:p>
          <a:p>
            <a:pPr lvl="1"/>
            <a:r>
              <a:rPr lang="en-US" smtClean="0"/>
              <a:t>Smaller number of entities and screens</a:t>
            </a:r>
          </a:p>
          <a:p>
            <a:pPr lvl="1"/>
            <a:r>
              <a:rPr lang="en-US" smtClean="0"/>
              <a:t>Excludes complex functionality designed for policy, billing, and claims processing </a:t>
            </a:r>
          </a:p>
        </p:txBody>
      </p:sp>
      <p:sp>
        <p:nvSpPr>
          <p:cNvPr id="27653" name="Rectangle 4"/>
          <p:cNvSpPr>
            <a:spLocks noChangeArrowheads="1"/>
          </p:cNvSpPr>
          <p:nvPr/>
        </p:nvSpPr>
        <p:spPr bwMode="auto">
          <a:xfrm>
            <a:off x="590550" y="1579563"/>
            <a:ext cx="930275" cy="646112"/>
          </a:xfrm>
          <a:prstGeom prst="rect">
            <a:avLst/>
          </a:prstGeom>
          <a:noFill/>
          <a:ln w="28575" algn="ctr">
            <a:solidFill>
              <a:srgbClr val="CC3399"/>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7654" name="Rectangle 5"/>
          <p:cNvSpPr>
            <a:spLocks noChangeArrowheads="1"/>
          </p:cNvSpPr>
          <p:nvPr/>
        </p:nvSpPr>
        <p:spPr bwMode="auto">
          <a:xfrm>
            <a:off x="1614488" y="1579563"/>
            <a:ext cx="930275" cy="646112"/>
          </a:xfrm>
          <a:prstGeom prst="rect">
            <a:avLst/>
          </a:prstGeom>
          <a:noFill/>
          <a:ln w="28575" algn="ctr">
            <a:solidFill>
              <a:srgbClr val="CC3399"/>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7655" name="Rectangle 6"/>
          <p:cNvSpPr>
            <a:spLocks noChangeArrowheads="1"/>
          </p:cNvSpPr>
          <p:nvPr/>
        </p:nvSpPr>
        <p:spPr bwMode="auto">
          <a:xfrm>
            <a:off x="590550" y="2320925"/>
            <a:ext cx="930275" cy="646113"/>
          </a:xfrm>
          <a:prstGeom prst="rect">
            <a:avLst/>
          </a:prstGeom>
          <a:noFill/>
          <a:ln w="28575" algn="ctr">
            <a:solidFill>
              <a:srgbClr val="CC3399"/>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7656" name="Text Box 7"/>
          <p:cNvSpPr txBox="1">
            <a:spLocks noChangeArrowheads="1"/>
          </p:cNvSpPr>
          <p:nvPr/>
        </p:nvSpPr>
        <p:spPr bwMode="auto">
          <a:xfrm>
            <a:off x="658813" y="1627188"/>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C3399"/>
                </a:solidFill>
              </a:rPr>
              <a:t>Data</a:t>
            </a:r>
            <a:br>
              <a:rPr lang="en-US" sz="1800">
                <a:solidFill>
                  <a:srgbClr val="CC3399"/>
                </a:solidFill>
              </a:rPr>
            </a:br>
            <a:r>
              <a:rPr lang="en-US" sz="1800">
                <a:solidFill>
                  <a:srgbClr val="CC3399"/>
                </a:solidFill>
              </a:rPr>
              <a:t>Model</a:t>
            </a:r>
          </a:p>
        </p:txBody>
      </p:sp>
      <p:sp>
        <p:nvSpPr>
          <p:cNvPr id="27657" name="Text Box 8"/>
          <p:cNvSpPr txBox="1">
            <a:spLocks noChangeArrowheads="1"/>
          </p:cNvSpPr>
          <p:nvPr/>
        </p:nvSpPr>
        <p:spPr bwMode="auto">
          <a:xfrm>
            <a:off x="1682750" y="1627188"/>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C3399"/>
                </a:solidFill>
              </a:rPr>
              <a:t>User</a:t>
            </a:r>
            <a:br>
              <a:rPr lang="en-US" sz="1800">
                <a:solidFill>
                  <a:srgbClr val="CC3399"/>
                </a:solidFill>
              </a:rPr>
            </a:br>
            <a:r>
              <a:rPr lang="en-US" sz="1800">
                <a:solidFill>
                  <a:srgbClr val="CC3399"/>
                </a:solidFill>
              </a:rPr>
              <a:t>Inter.</a:t>
            </a:r>
          </a:p>
        </p:txBody>
      </p:sp>
      <p:sp>
        <p:nvSpPr>
          <p:cNvPr id="27658" name="Text Box 9"/>
          <p:cNvSpPr txBox="1">
            <a:spLocks noChangeArrowheads="1"/>
          </p:cNvSpPr>
          <p:nvPr/>
        </p:nvSpPr>
        <p:spPr bwMode="auto">
          <a:xfrm>
            <a:off x="658813" y="2368550"/>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C3399"/>
                </a:solidFill>
              </a:rPr>
              <a:t>App.</a:t>
            </a:r>
            <a:br>
              <a:rPr lang="en-US" sz="1800">
                <a:solidFill>
                  <a:srgbClr val="CC3399"/>
                </a:solidFill>
              </a:rPr>
            </a:br>
            <a:r>
              <a:rPr lang="en-US" sz="1800">
                <a:solidFill>
                  <a:srgbClr val="CC3399"/>
                </a:solidFill>
              </a:rPr>
              <a:t>Logic</a:t>
            </a:r>
          </a:p>
        </p:txBody>
      </p:sp>
      <p:sp>
        <p:nvSpPr>
          <p:cNvPr id="27659" name="Text Box 10"/>
          <p:cNvSpPr txBox="1">
            <a:spLocks noChangeArrowheads="1"/>
          </p:cNvSpPr>
          <p:nvPr/>
        </p:nvSpPr>
        <p:spPr bwMode="auto">
          <a:xfrm>
            <a:off x="555625" y="1163638"/>
            <a:ext cx="19939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TrainingApp</a:t>
            </a:r>
          </a:p>
        </p:txBody>
      </p:sp>
      <p:sp>
        <p:nvSpPr>
          <p:cNvPr id="27660" name="Rectangle 11"/>
          <p:cNvSpPr>
            <a:spLocks noChangeArrowheads="1"/>
          </p:cNvSpPr>
          <p:nvPr/>
        </p:nvSpPr>
        <p:spPr bwMode="auto">
          <a:xfrm>
            <a:off x="520700" y="4476750"/>
            <a:ext cx="8197850" cy="1798638"/>
          </a:xfrm>
          <a:prstGeom prst="rect">
            <a:avLst/>
          </a:prstGeom>
          <a:noFill/>
          <a:ln w="28575" algn="ctr">
            <a:solidFill>
              <a:schemeClr val="bg2"/>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7661" name="Text Box 12"/>
          <p:cNvSpPr txBox="1">
            <a:spLocks noChangeArrowheads="1"/>
          </p:cNvSpPr>
          <p:nvPr/>
        </p:nvSpPr>
        <p:spPr bwMode="auto">
          <a:xfrm>
            <a:off x="1122363" y="4527550"/>
            <a:ext cx="7026275"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27662" name="Text Box 13"/>
          <p:cNvSpPr txBox="1">
            <a:spLocks noChangeArrowheads="1"/>
          </p:cNvSpPr>
          <p:nvPr/>
        </p:nvSpPr>
        <p:spPr bwMode="auto">
          <a:xfrm>
            <a:off x="757238" y="5405438"/>
            <a:ext cx="1374775"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Data</a:t>
            </a:r>
            <a:br>
              <a:rPr lang="en-US">
                <a:solidFill>
                  <a:schemeClr val="bg2"/>
                </a:solidFill>
              </a:rPr>
            </a:br>
            <a:r>
              <a:rPr lang="en-US">
                <a:solidFill>
                  <a:schemeClr val="bg2"/>
                </a:solidFill>
              </a:rPr>
              <a:t>Model</a:t>
            </a:r>
          </a:p>
        </p:txBody>
      </p:sp>
      <p:sp>
        <p:nvSpPr>
          <p:cNvPr id="27663" name="Rectangle 14"/>
          <p:cNvSpPr>
            <a:spLocks noChangeArrowheads="1"/>
          </p:cNvSpPr>
          <p:nvPr/>
        </p:nvSpPr>
        <p:spPr bwMode="auto">
          <a:xfrm>
            <a:off x="663575" y="5268913"/>
            <a:ext cx="1560513" cy="882650"/>
          </a:xfrm>
          <a:prstGeom prst="rect">
            <a:avLst/>
          </a:prstGeom>
          <a:noFill/>
          <a:ln w="28575" algn="ctr">
            <a:solidFill>
              <a:schemeClr val="bg2"/>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7664" name="Text Box 15"/>
          <p:cNvSpPr txBox="1">
            <a:spLocks noChangeArrowheads="1"/>
          </p:cNvSpPr>
          <p:nvPr/>
        </p:nvSpPr>
        <p:spPr bwMode="auto">
          <a:xfrm>
            <a:off x="2847975" y="5405438"/>
            <a:ext cx="1374775"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User</a:t>
            </a:r>
            <a:br>
              <a:rPr lang="en-US">
                <a:solidFill>
                  <a:schemeClr val="bg2"/>
                </a:solidFill>
              </a:rPr>
            </a:br>
            <a:r>
              <a:rPr lang="en-US">
                <a:solidFill>
                  <a:schemeClr val="bg2"/>
                </a:solidFill>
              </a:rPr>
              <a:t>Interface</a:t>
            </a:r>
          </a:p>
        </p:txBody>
      </p:sp>
      <p:sp>
        <p:nvSpPr>
          <p:cNvPr id="27665" name="Rectangle 16"/>
          <p:cNvSpPr>
            <a:spLocks noChangeArrowheads="1"/>
          </p:cNvSpPr>
          <p:nvPr/>
        </p:nvSpPr>
        <p:spPr bwMode="auto">
          <a:xfrm>
            <a:off x="2754313" y="5268913"/>
            <a:ext cx="1560512" cy="882650"/>
          </a:xfrm>
          <a:prstGeom prst="rect">
            <a:avLst/>
          </a:prstGeom>
          <a:noFill/>
          <a:ln w="28575" algn="ctr">
            <a:solidFill>
              <a:schemeClr val="bg2"/>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7666" name="AutoShape 21"/>
          <p:cNvSpPr>
            <a:spLocks noChangeArrowheads="1"/>
          </p:cNvSpPr>
          <p:nvPr/>
        </p:nvSpPr>
        <p:spPr bwMode="auto">
          <a:xfrm>
            <a:off x="1087438" y="3055938"/>
            <a:ext cx="914400" cy="1546225"/>
          </a:xfrm>
          <a:prstGeom prst="upArrow">
            <a:avLst>
              <a:gd name="adj1" fmla="val 50000"/>
              <a:gd name="adj2" fmla="val 42274"/>
            </a:avLst>
          </a:prstGeom>
          <a:gradFill rotWithShape="1">
            <a:gsLst>
              <a:gs pos="0">
                <a:srgbClr val="CC3399"/>
              </a:gs>
              <a:gs pos="100000">
                <a:schemeClr val="bg2"/>
              </a:gs>
            </a:gsLst>
            <a:lin ang="5400000" scaled="1"/>
          </a:gra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7667" name="Text Box 23"/>
          <p:cNvSpPr txBox="1">
            <a:spLocks noChangeArrowheads="1"/>
          </p:cNvSpPr>
          <p:nvPr/>
        </p:nvSpPr>
        <p:spPr bwMode="auto">
          <a:xfrm>
            <a:off x="1684338" y="2381250"/>
            <a:ext cx="7937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C3399"/>
                </a:solidFill>
              </a:rPr>
              <a:t>Int.</a:t>
            </a:r>
            <a:br>
              <a:rPr lang="en-US" sz="1800">
                <a:solidFill>
                  <a:srgbClr val="CC3399"/>
                </a:solidFill>
              </a:rPr>
            </a:br>
            <a:r>
              <a:rPr lang="en-US" sz="1800">
                <a:solidFill>
                  <a:srgbClr val="CC3399"/>
                </a:solidFill>
              </a:rPr>
              <a:t>Mech.</a:t>
            </a:r>
          </a:p>
        </p:txBody>
      </p:sp>
      <p:sp>
        <p:nvSpPr>
          <p:cNvPr id="27668" name="Rectangle 6"/>
          <p:cNvSpPr>
            <a:spLocks noChangeArrowheads="1"/>
          </p:cNvSpPr>
          <p:nvPr/>
        </p:nvSpPr>
        <p:spPr bwMode="auto">
          <a:xfrm>
            <a:off x="1616075" y="2320925"/>
            <a:ext cx="930275" cy="646113"/>
          </a:xfrm>
          <a:prstGeom prst="rect">
            <a:avLst/>
          </a:prstGeom>
          <a:noFill/>
          <a:ln w="28575" algn="ctr">
            <a:solidFill>
              <a:srgbClr val="CC3399"/>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7669" name="Text Box 9"/>
          <p:cNvSpPr txBox="1">
            <a:spLocks noChangeArrowheads="1"/>
          </p:cNvSpPr>
          <p:nvPr/>
        </p:nvSpPr>
        <p:spPr bwMode="auto">
          <a:xfrm>
            <a:off x="4886325" y="5405438"/>
            <a:ext cx="1489075" cy="615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Application</a:t>
            </a:r>
            <a:br>
              <a:rPr lang="en-US">
                <a:solidFill>
                  <a:schemeClr val="bg2"/>
                </a:solidFill>
              </a:rPr>
            </a:br>
            <a:r>
              <a:rPr lang="en-US">
                <a:solidFill>
                  <a:schemeClr val="bg2"/>
                </a:solidFill>
              </a:rPr>
              <a:t>Logic</a:t>
            </a:r>
          </a:p>
        </p:txBody>
      </p:sp>
      <p:sp>
        <p:nvSpPr>
          <p:cNvPr id="27670" name="Rectangle 10"/>
          <p:cNvSpPr>
            <a:spLocks noChangeArrowheads="1"/>
          </p:cNvSpPr>
          <p:nvPr/>
        </p:nvSpPr>
        <p:spPr bwMode="auto">
          <a:xfrm>
            <a:off x="4846638" y="5268913"/>
            <a:ext cx="1560512" cy="882650"/>
          </a:xfrm>
          <a:prstGeom prst="rect">
            <a:avLst/>
          </a:prstGeom>
          <a:noFill/>
          <a:ln w="28575" algn="ctr">
            <a:solidFill>
              <a:schemeClr val="bg2"/>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7671" name="Text Box 11"/>
          <p:cNvSpPr txBox="1">
            <a:spLocks noChangeArrowheads="1"/>
          </p:cNvSpPr>
          <p:nvPr/>
        </p:nvSpPr>
        <p:spPr bwMode="auto">
          <a:xfrm>
            <a:off x="6880225" y="5405438"/>
            <a:ext cx="1631950" cy="615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Integration</a:t>
            </a:r>
            <a:br>
              <a:rPr lang="en-US">
                <a:solidFill>
                  <a:schemeClr val="bg2"/>
                </a:solidFill>
              </a:rPr>
            </a:br>
            <a:r>
              <a:rPr lang="en-US">
                <a:solidFill>
                  <a:schemeClr val="bg2"/>
                </a:solidFill>
              </a:rPr>
              <a:t>Mechanisms</a:t>
            </a:r>
          </a:p>
        </p:txBody>
      </p:sp>
      <p:sp>
        <p:nvSpPr>
          <p:cNvPr id="27672" name="Rectangle 12"/>
          <p:cNvSpPr>
            <a:spLocks noChangeArrowheads="1"/>
          </p:cNvSpPr>
          <p:nvPr/>
        </p:nvSpPr>
        <p:spPr bwMode="auto">
          <a:xfrm>
            <a:off x="6775450" y="5268913"/>
            <a:ext cx="1828800" cy="882650"/>
          </a:xfrm>
          <a:prstGeom prst="rect">
            <a:avLst/>
          </a:prstGeom>
          <a:noFill/>
          <a:ln w="28575" algn="ctr">
            <a:solidFill>
              <a:schemeClr val="bg2"/>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lstStyle/>
          <a:p>
            <a:endParaRPr lang="en-US"/>
          </a:p>
        </p:txBody>
      </p:sp>
    </p:spTree>
    <p:extLst>
      <p:ext uri="{BB962C8B-B14F-4D97-AF65-F5344CB8AC3E}">
        <p14:creationId xmlns="" xmlns:p14="http://schemas.microsoft.com/office/powerpoint/2010/main" val="397883807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TrainingApp as a "business solution"</a:t>
            </a:r>
          </a:p>
        </p:txBody>
      </p:sp>
      <p:sp>
        <p:nvSpPr>
          <p:cNvPr id="28675" name="Rectangle 3"/>
          <p:cNvSpPr>
            <a:spLocks noGrp="1" noChangeArrowheads="1"/>
          </p:cNvSpPr>
          <p:nvPr>
            <p:ph idx="1"/>
          </p:nvPr>
        </p:nvSpPr>
        <p:spPr>
          <a:xfrm>
            <a:off x="708025" y="5092700"/>
            <a:ext cx="8054975" cy="1365250"/>
          </a:xfrm>
        </p:spPr>
        <p:txBody>
          <a:bodyPr/>
          <a:lstStyle/>
          <a:p>
            <a:pPr>
              <a:buFont typeface="Arial" charset="0"/>
              <a:buChar char="•"/>
            </a:pPr>
            <a:r>
              <a:rPr lang="en-US" dirty="0" err="1" smtClean="0"/>
              <a:t>TrainingApp</a:t>
            </a:r>
            <a:r>
              <a:rPr lang="en-US" dirty="0" smtClean="0"/>
              <a:t> is designed to look like a mock contact management application</a:t>
            </a:r>
          </a:p>
          <a:p>
            <a:pPr lvl="1">
              <a:buFont typeface="Arial" charset="0"/>
              <a:buChar char="•"/>
            </a:pPr>
            <a:r>
              <a:rPr lang="en-US" dirty="0" smtClean="0"/>
              <a:t>It is intended to store information about contacts for insurance carriers</a:t>
            </a:r>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5800" y="762000"/>
            <a:ext cx="7543800" cy="4267674"/>
          </a:xfrm>
          <a:prstGeom prst="rect">
            <a:avLst/>
          </a:prstGeom>
          <a:noFill/>
          <a:ln w="9525">
            <a:solidFill>
              <a:schemeClr val="bg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9172161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reeform 90"/>
          <p:cNvSpPr>
            <a:spLocks/>
          </p:cNvSpPr>
          <p:nvPr/>
        </p:nvSpPr>
        <p:spPr bwMode="auto">
          <a:xfrm>
            <a:off x="3595688" y="2095500"/>
            <a:ext cx="3286125" cy="752475"/>
          </a:xfrm>
          <a:custGeom>
            <a:avLst/>
            <a:gdLst>
              <a:gd name="T0" fmla="*/ 0 w 2070"/>
              <a:gd name="T1" fmla="*/ 0 h 474"/>
              <a:gd name="T2" fmla="*/ 2147483647 w 2070"/>
              <a:gd name="T3" fmla="*/ 0 h 474"/>
              <a:gd name="T4" fmla="*/ 2147483647 w 2070"/>
              <a:gd name="T5" fmla="*/ 2147483647 h 474"/>
              <a:gd name="T6" fmla="*/ 2147483647 w 2070"/>
              <a:gd name="T7" fmla="*/ 2147483647 h 474"/>
              <a:gd name="T8" fmla="*/ 0 60000 65536"/>
              <a:gd name="T9" fmla="*/ 0 60000 65536"/>
              <a:gd name="T10" fmla="*/ 0 60000 65536"/>
              <a:gd name="T11" fmla="*/ 0 60000 65536"/>
              <a:gd name="T12" fmla="*/ 0 w 2070"/>
              <a:gd name="T13" fmla="*/ 0 h 474"/>
              <a:gd name="T14" fmla="*/ 2070 w 2070"/>
              <a:gd name="T15" fmla="*/ 474 h 474"/>
            </a:gdLst>
            <a:ahLst/>
            <a:cxnLst>
              <a:cxn ang="T8">
                <a:pos x="T0" y="T1"/>
              </a:cxn>
              <a:cxn ang="T9">
                <a:pos x="T2" y="T3"/>
              </a:cxn>
              <a:cxn ang="T10">
                <a:pos x="T4" y="T5"/>
              </a:cxn>
              <a:cxn ang="T11">
                <a:pos x="T6" y="T7"/>
              </a:cxn>
            </a:cxnLst>
            <a:rect l="T12" t="T13" r="T14" b="T15"/>
            <a:pathLst>
              <a:path w="2070" h="474">
                <a:moveTo>
                  <a:pt x="0" y="0"/>
                </a:moveTo>
                <a:lnTo>
                  <a:pt x="462" y="0"/>
                </a:lnTo>
                <a:lnTo>
                  <a:pt x="462" y="474"/>
                </a:lnTo>
                <a:lnTo>
                  <a:pt x="2070" y="471"/>
                </a:lnTo>
              </a:path>
            </a:pathLst>
          </a:custGeom>
          <a:noFill/>
          <a:ln w="12700">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endParaRPr lang="en-US"/>
          </a:p>
        </p:txBody>
      </p:sp>
      <p:sp>
        <p:nvSpPr>
          <p:cNvPr id="29699" name="Freeform 91"/>
          <p:cNvSpPr>
            <a:spLocks/>
          </p:cNvSpPr>
          <p:nvPr/>
        </p:nvSpPr>
        <p:spPr bwMode="auto">
          <a:xfrm>
            <a:off x="3590925" y="2166938"/>
            <a:ext cx="3290888" cy="1476375"/>
          </a:xfrm>
          <a:custGeom>
            <a:avLst/>
            <a:gdLst>
              <a:gd name="T0" fmla="*/ 0 w 2073"/>
              <a:gd name="T1" fmla="*/ 0 h 930"/>
              <a:gd name="T2" fmla="*/ 2147483647 w 2073"/>
              <a:gd name="T3" fmla="*/ 0 h 930"/>
              <a:gd name="T4" fmla="*/ 2147483647 w 2073"/>
              <a:gd name="T5" fmla="*/ 2147483647 h 930"/>
              <a:gd name="T6" fmla="*/ 2147483647 w 2073"/>
              <a:gd name="T7" fmla="*/ 2147483647 h 930"/>
              <a:gd name="T8" fmla="*/ 0 60000 65536"/>
              <a:gd name="T9" fmla="*/ 0 60000 65536"/>
              <a:gd name="T10" fmla="*/ 0 60000 65536"/>
              <a:gd name="T11" fmla="*/ 0 60000 65536"/>
              <a:gd name="T12" fmla="*/ 0 w 2073"/>
              <a:gd name="T13" fmla="*/ 0 h 930"/>
              <a:gd name="T14" fmla="*/ 2073 w 2073"/>
              <a:gd name="T15" fmla="*/ 930 h 930"/>
            </a:gdLst>
            <a:ahLst/>
            <a:cxnLst>
              <a:cxn ang="T8">
                <a:pos x="T0" y="T1"/>
              </a:cxn>
              <a:cxn ang="T9">
                <a:pos x="T2" y="T3"/>
              </a:cxn>
              <a:cxn ang="T10">
                <a:pos x="T4" y="T5"/>
              </a:cxn>
              <a:cxn ang="T11">
                <a:pos x="T6" y="T7"/>
              </a:cxn>
            </a:cxnLst>
            <a:rect l="T12" t="T13" r="T14" b="T15"/>
            <a:pathLst>
              <a:path w="2073" h="930">
                <a:moveTo>
                  <a:pt x="0" y="0"/>
                </a:moveTo>
                <a:lnTo>
                  <a:pt x="429" y="0"/>
                </a:lnTo>
                <a:lnTo>
                  <a:pt x="429" y="930"/>
                </a:lnTo>
                <a:lnTo>
                  <a:pt x="2073" y="930"/>
                </a:lnTo>
              </a:path>
            </a:pathLst>
          </a:custGeom>
          <a:noFill/>
          <a:ln w="12700">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endParaRPr lang="en-US"/>
          </a:p>
        </p:txBody>
      </p:sp>
      <p:sp>
        <p:nvSpPr>
          <p:cNvPr id="29700" name="Freeform 92"/>
          <p:cNvSpPr>
            <a:spLocks/>
          </p:cNvSpPr>
          <p:nvPr/>
        </p:nvSpPr>
        <p:spPr bwMode="auto">
          <a:xfrm>
            <a:off x="3595688" y="2238375"/>
            <a:ext cx="3286125" cy="2185988"/>
          </a:xfrm>
          <a:custGeom>
            <a:avLst/>
            <a:gdLst>
              <a:gd name="T0" fmla="*/ 0 w 2070"/>
              <a:gd name="T1" fmla="*/ 0 h 1377"/>
              <a:gd name="T2" fmla="*/ 2147483647 w 2070"/>
              <a:gd name="T3" fmla="*/ 0 h 1377"/>
              <a:gd name="T4" fmla="*/ 2147483647 w 2070"/>
              <a:gd name="T5" fmla="*/ 2147483647 h 1377"/>
              <a:gd name="T6" fmla="*/ 2147483647 w 2070"/>
              <a:gd name="T7" fmla="*/ 2147483647 h 1377"/>
              <a:gd name="T8" fmla="*/ 0 60000 65536"/>
              <a:gd name="T9" fmla="*/ 0 60000 65536"/>
              <a:gd name="T10" fmla="*/ 0 60000 65536"/>
              <a:gd name="T11" fmla="*/ 0 60000 65536"/>
              <a:gd name="T12" fmla="*/ 0 w 2070"/>
              <a:gd name="T13" fmla="*/ 0 h 1377"/>
              <a:gd name="T14" fmla="*/ 2070 w 2070"/>
              <a:gd name="T15" fmla="*/ 1377 h 1377"/>
            </a:gdLst>
            <a:ahLst/>
            <a:cxnLst>
              <a:cxn ang="T8">
                <a:pos x="T0" y="T1"/>
              </a:cxn>
              <a:cxn ang="T9">
                <a:pos x="T2" y="T3"/>
              </a:cxn>
              <a:cxn ang="T10">
                <a:pos x="T4" y="T5"/>
              </a:cxn>
              <a:cxn ang="T11">
                <a:pos x="T6" y="T7"/>
              </a:cxn>
            </a:cxnLst>
            <a:rect l="T12" t="T13" r="T14" b="T15"/>
            <a:pathLst>
              <a:path w="2070" h="1377">
                <a:moveTo>
                  <a:pt x="0" y="0"/>
                </a:moveTo>
                <a:lnTo>
                  <a:pt x="372" y="0"/>
                </a:lnTo>
                <a:lnTo>
                  <a:pt x="372" y="1377"/>
                </a:lnTo>
                <a:lnTo>
                  <a:pt x="2070" y="1377"/>
                </a:lnTo>
              </a:path>
            </a:pathLst>
          </a:custGeom>
          <a:noFill/>
          <a:ln w="12700">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endParaRPr lang="en-US"/>
          </a:p>
        </p:txBody>
      </p:sp>
      <p:sp>
        <p:nvSpPr>
          <p:cNvPr id="29701" name="Freeform 93"/>
          <p:cNvSpPr>
            <a:spLocks/>
          </p:cNvSpPr>
          <p:nvPr/>
        </p:nvSpPr>
        <p:spPr bwMode="auto">
          <a:xfrm>
            <a:off x="3595688" y="2309813"/>
            <a:ext cx="3286125" cy="2905125"/>
          </a:xfrm>
          <a:custGeom>
            <a:avLst/>
            <a:gdLst>
              <a:gd name="T0" fmla="*/ 0 w 2070"/>
              <a:gd name="T1" fmla="*/ 0 h 1830"/>
              <a:gd name="T2" fmla="*/ 2147483647 w 2070"/>
              <a:gd name="T3" fmla="*/ 0 h 1830"/>
              <a:gd name="T4" fmla="*/ 2147483647 w 2070"/>
              <a:gd name="T5" fmla="*/ 2147483647 h 1830"/>
              <a:gd name="T6" fmla="*/ 2147483647 w 2070"/>
              <a:gd name="T7" fmla="*/ 2147483647 h 1830"/>
              <a:gd name="T8" fmla="*/ 0 60000 65536"/>
              <a:gd name="T9" fmla="*/ 0 60000 65536"/>
              <a:gd name="T10" fmla="*/ 0 60000 65536"/>
              <a:gd name="T11" fmla="*/ 0 60000 65536"/>
              <a:gd name="T12" fmla="*/ 0 w 2070"/>
              <a:gd name="T13" fmla="*/ 0 h 1830"/>
              <a:gd name="T14" fmla="*/ 2070 w 2070"/>
              <a:gd name="T15" fmla="*/ 1830 h 1830"/>
            </a:gdLst>
            <a:ahLst/>
            <a:cxnLst>
              <a:cxn ang="T8">
                <a:pos x="T0" y="T1"/>
              </a:cxn>
              <a:cxn ang="T9">
                <a:pos x="T2" y="T3"/>
              </a:cxn>
              <a:cxn ang="T10">
                <a:pos x="T4" y="T5"/>
              </a:cxn>
              <a:cxn ang="T11">
                <a:pos x="T6" y="T7"/>
              </a:cxn>
            </a:cxnLst>
            <a:rect l="T12" t="T13" r="T14" b="T15"/>
            <a:pathLst>
              <a:path w="2070" h="1830">
                <a:moveTo>
                  <a:pt x="0" y="0"/>
                </a:moveTo>
                <a:lnTo>
                  <a:pt x="321" y="0"/>
                </a:lnTo>
                <a:lnTo>
                  <a:pt x="324" y="1830"/>
                </a:lnTo>
                <a:lnTo>
                  <a:pt x="2070" y="1830"/>
                </a:lnTo>
              </a:path>
            </a:pathLst>
          </a:custGeom>
          <a:noFill/>
          <a:ln w="12700">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endParaRPr lang="en-US"/>
          </a:p>
        </p:txBody>
      </p:sp>
      <p:sp>
        <p:nvSpPr>
          <p:cNvPr id="29702" name="Freeform 94"/>
          <p:cNvSpPr>
            <a:spLocks/>
          </p:cNvSpPr>
          <p:nvPr/>
        </p:nvSpPr>
        <p:spPr bwMode="auto">
          <a:xfrm>
            <a:off x="3594100" y="2387600"/>
            <a:ext cx="3282950" cy="3581400"/>
          </a:xfrm>
          <a:custGeom>
            <a:avLst/>
            <a:gdLst>
              <a:gd name="T0" fmla="*/ 0 w 2068"/>
              <a:gd name="T1" fmla="*/ 0 h 2256"/>
              <a:gd name="T2" fmla="*/ 2147483647 w 2068"/>
              <a:gd name="T3" fmla="*/ 0 h 2256"/>
              <a:gd name="T4" fmla="*/ 2147483647 w 2068"/>
              <a:gd name="T5" fmla="*/ 2147483647 h 2256"/>
              <a:gd name="T6" fmla="*/ 2147483647 w 2068"/>
              <a:gd name="T7" fmla="*/ 2147483647 h 2256"/>
              <a:gd name="T8" fmla="*/ 0 60000 65536"/>
              <a:gd name="T9" fmla="*/ 0 60000 65536"/>
              <a:gd name="T10" fmla="*/ 0 60000 65536"/>
              <a:gd name="T11" fmla="*/ 0 60000 65536"/>
              <a:gd name="T12" fmla="*/ 0 w 2068"/>
              <a:gd name="T13" fmla="*/ 0 h 2256"/>
              <a:gd name="T14" fmla="*/ 2068 w 2068"/>
              <a:gd name="T15" fmla="*/ 2256 h 2256"/>
            </a:gdLst>
            <a:ahLst/>
            <a:cxnLst>
              <a:cxn ang="T8">
                <a:pos x="T0" y="T1"/>
              </a:cxn>
              <a:cxn ang="T9">
                <a:pos x="T2" y="T3"/>
              </a:cxn>
              <a:cxn ang="T10">
                <a:pos x="T4" y="T5"/>
              </a:cxn>
              <a:cxn ang="T11">
                <a:pos x="T6" y="T7"/>
              </a:cxn>
            </a:cxnLst>
            <a:rect l="T12" t="T13" r="T14" b="T15"/>
            <a:pathLst>
              <a:path w="2068" h="2256">
                <a:moveTo>
                  <a:pt x="0" y="0"/>
                </a:moveTo>
                <a:lnTo>
                  <a:pt x="264" y="0"/>
                </a:lnTo>
                <a:lnTo>
                  <a:pt x="264" y="2256"/>
                </a:lnTo>
                <a:lnTo>
                  <a:pt x="2068" y="2256"/>
                </a:lnTo>
              </a:path>
            </a:pathLst>
          </a:custGeom>
          <a:noFill/>
          <a:ln w="12700">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endParaRPr lang="en-US"/>
          </a:p>
        </p:txBody>
      </p:sp>
      <p:sp>
        <p:nvSpPr>
          <p:cNvPr id="29703" name="Rectangle 2"/>
          <p:cNvSpPr>
            <a:spLocks noGrp="1" noChangeArrowheads="1"/>
          </p:cNvSpPr>
          <p:nvPr>
            <p:ph type="title"/>
          </p:nvPr>
        </p:nvSpPr>
        <p:spPr/>
        <p:txBody>
          <a:bodyPr/>
          <a:lstStyle/>
          <a:p>
            <a:pPr eaLnBrk="1" hangingPunct="1"/>
            <a:r>
              <a:rPr lang="en-US" smtClean="0"/>
              <a:t>TrainingApp data model</a:t>
            </a:r>
          </a:p>
        </p:txBody>
      </p:sp>
      <p:sp>
        <p:nvSpPr>
          <p:cNvPr id="29704" name="Rectangle 3"/>
          <p:cNvSpPr>
            <a:spLocks noChangeArrowheads="1"/>
          </p:cNvSpPr>
          <p:nvPr/>
        </p:nvSpPr>
        <p:spPr bwMode="auto">
          <a:xfrm flipH="1">
            <a:off x="1219200" y="1414463"/>
            <a:ext cx="2376488" cy="13287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9705" name="Text Box 4"/>
          <p:cNvSpPr txBox="1">
            <a:spLocks noChangeArrowheads="1"/>
          </p:cNvSpPr>
          <p:nvPr/>
        </p:nvSpPr>
        <p:spPr bwMode="auto">
          <a:xfrm flipH="1">
            <a:off x="1292225" y="1504950"/>
            <a:ext cx="2238375" cy="487363"/>
          </a:xfrm>
          <a:prstGeom prst="rect">
            <a:avLst/>
          </a:prstGeom>
          <a:solidFill>
            <a:srgbClr val="FFCC99"/>
          </a:solidFill>
          <a:ln>
            <a:noFill/>
          </a:ln>
          <a:extLst>
            <a:ext uri="{91240B29-F687-4F45-9708-019B960494DF}">
              <a14:hiddenLine xmlns=""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3200">
                <a:solidFill>
                  <a:schemeClr val="bg1"/>
                </a:solidFill>
              </a:rPr>
              <a:t>ABContact</a:t>
            </a:r>
          </a:p>
        </p:txBody>
      </p:sp>
      <p:grpSp>
        <p:nvGrpSpPr>
          <p:cNvPr id="29706" name="Group 5"/>
          <p:cNvGrpSpPr>
            <a:grpSpLocks/>
          </p:cNvGrpSpPr>
          <p:nvPr/>
        </p:nvGrpSpPr>
        <p:grpSpPr bwMode="auto">
          <a:xfrm flipH="1">
            <a:off x="6875463" y="1695450"/>
            <a:ext cx="1433512" cy="681038"/>
            <a:chOff x="0" y="2816"/>
            <a:chExt cx="634" cy="301"/>
          </a:xfrm>
        </p:grpSpPr>
        <p:sp>
          <p:nvSpPr>
            <p:cNvPr id="29762" name="Rectangle 6"/>
            <p:cNvSpPr>
              <a:spLocks noChangeArrowheads="1"/>
            </p:cNvSpPr>
            <p:nvPr/>
          </p:nvSpPr>
          <p:spPr bwMode="auto">
            <a:xfrm>
              <a:off x="0" y="2816"/>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9763" name="Text Box 7"/>
            <p:cNvSpPr txBox="1">
              <a:spLocks noChangeArrowheads="1"/>
            </p:cNvSpPr>
            <p:nvPr/>
          </p:nvSpPr>
          <p:spPr bwMode="auto">
            <a:xfrm>
              <a:off x="18" y="2889"/>
              <a:ext cx="597" cy="135"/>
            </a:xfrm>
            <a:prstGeom prst="rect">
              <a:avLst/>
            </a:prstGeom>
            <a:solidFill>
              <a:srgbClr val="FFCC99"/>
            </a:solidFill>
            <a:ln>
              <a:noFill/>
            </a:ln>
            <a:extLst>
              <a:ext uri="{91240B29-F687-4F45-9708-019B960494DF}">
                <a14:hiddenLine xmlns=""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Address</a:t>
              </a:r>
            </a:p>
          </p:txBody>
        </p:sp>
      </p:grpSp>
      <p:sp>
        <p:nvSpPr>
          <p:cNvPr id="29707" name="Line 8"/>
          <p:cNvSpPr>
            <a:spLocks noChangeShapeType="1"/>
          </p:cNvSpPr>
          <p:nvPr/>
        </p:nvSpPr>
        <p:spPr bwMode="auto">
          <a:xfrm flipH="1">
            <a:off x="3602038" y="2022475"/>
            <a:ext cx="3282950" cy="0"/>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grpSp>
        <p:nvGrpSpPr>
          <p:cNvPr id="29708" name="Group 9"/>
          <p:cNvGrpSpPr>
            <a:grpSpLocks/>
          </p:cNvGrpSpPr>
          <p:nvPr/>
        </p:nvGrpSpPr>
        <p:grpSpPr bwMode="auto">
          <a:xfrm flipH="1">
            <a:off x="6445250" y="1773238"/>
            <a:ext cx="419100" cy="498475"/>
            <a:chOff x="2297" y="985"/>
            <a:chExt cx="185" cy="271"/>
          </a:xfrm>
        </p:grpSpPr>
        <p:sp>
          <p:nvSpPr>
            <p:cNvPr id="29760" name="Line 10"/>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29761" name="Line 11"/>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grpSp>
      <p:grpSp>
        <p:nvGrpSpPr>
          <p:cNvPr id="29709" name="Group 12"/>
          <p:cNvGrpSpPr>
            <a:grpSpLocks/>
          </p:cNvGrpSpPr>
          <p:nvPr/>
        </p:nvGrpSpPr>
        <p:grpSpPr bwMode="auto">
          <a:xfrm>
            <a:off x="6875463" y="5616575"/>
            <a:ext cx="1433512" cy="681038"/>
            <a:chOff x="1052" y="2546"/>
            <a:chExt cx="903" cy="429"/>
          </a:xfrm>
        </p:grpSpPr>
        <p:sp>
          <p:nvSpPr>
            <p:cNvPr id="29758" name="Rectangle 13"/>
            <p:cNvSpPr>
              <a:spLocks noChangeArrowheads="1"/>
            </p:cNvSpPr>
            <p:nvPr/>
          </p:nvSpPr>
          <p:spPr bwMode="auto">
            <a:xfrm flipH="1">
              <a:off x="1052" y="2546"/>
              <a:ext cx="903" cy="429"/>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9759" name="Text Box 14"/>
            <p:cNvSpPr txBox="1">
              <a:spLocks noChangeArrowheads="1"/>
            </p:cNvSpPr>
            <p:nvPr/>
          </p:nvSpPr>
          <p:spPr bwMode="auto">
            <a:xfrm flipH="1">
              <a:off x="1078" y="2569"/>
              <a:ext cx="850" cy="3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Service</a:t>
              </a:r>
              <a:br>
                <a:rPr lang="en-US">
                  <a:solidFill>
                    <a:schemeClr val="bg1"/>
                  </a:solidFill>
                </a:rPr>
              </a:br>
              <a:r>
                <a:rPr lang="en-US">
                  <a:solidFill>
                    <a:schemeClr val="bg1"/>
                  </a:solidFill>
                </a:rPr>
                <a:t>Evaluation</a:t>
              </a:r>
            </a:p>
          </p:txBody>
        </p:sp>
      </p:grpSp>
      <p:grpSp>
        <p:nvGrpSpPr>
          <p:cNvPr id="29710" name="Group 15"/>
          <p:cNvGrpSpPr>
            <a:grpSpLocks/>
          </p:cNvGrpSpPr>
          <p:nvPr/>
        </p:nvGrpSpPr>
        <p:grpSpPr bwMode="auto">
          <a:xfrm>
            <a:off x="6883400" y="2511425"/>
            <a:ext cx="1433513" cy="681038"/>
            <a:chOff x="1052" y="2546"/>
            <a:chExt cx="903" cy="429"/>
          </a:xfrm>
        </p:grpSpPr>
        <p:sp>
          <p:nvSpPr>
            <p:cNvPr id="29756" name="Rectangle 16"/>
            <p:cNvSpPr>
              <a:spLocks noChangeArrowheads="1"/>
            </p:cNvSpPr>
            <p:nvPr/>
          </p:nvSpPr>
          <p:spPr bwMode="auto">
            <a:xfrm flipH="1">
              <a:off x="1052" y="2546"/>
              <a:ext cx="903" cy="429"/>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9757" name="Text Box 17"/>
            <p:cNvSpPr txBox="1">
              <a:spLocks noChangeArrowheads="1"/>
            </p:cNvSpPr>
            <p:nvPr/>
          </p:nvSpPr>
          <p:spPr bwMode="auto">
            <a:xfrm flipH="1">
              <a:off x="1078" y="2569"/>
              <a:ext cx="850"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History</a:t>
              </a:r>
              <a:br>
                <a:rPr lang="en-US">
                  <a:solidFill>
                    <a:schemeClr val="bg1"/>
                  </a:solidFill>
                </a:rPr>
              </a:br>
              <a:r>
                <a:rPr lang="en-US">
                  <a:solidFill>
                    <a:schemeClr val="bg1"/>
                  </a:solidFill>
                </a:rPr>
                <a:t>Entry</a:t>
              </a:r>
            </a:p>
          </p:txBody>
        </p:sp>
      </p:grpSp>
      <p:grpSp>
        <p:nvGrpSpPr>
          <p:cNvPr id="29711" name="Group 18"/>
          <p:cNvGrpSpPr>
            <a:grpSpLocks/>
          </p:cNvGrpSpPr>
          <p:nvPr/>
        </p:nvGrpSpPr>
        <p:grpSpPr bwMode="auto">
          <a:xfrm>
            <a:off x="6883400" y="3295650"/>
            <a:ext cx="1433513" cy="681038"/>
            <a:chOff x="1052" y="2546"/>
            <a:chExt cx="903" cy="429"/>
          </a:xfrm>
        </p:grpSpPr>
        <p:sp>
          <p:nvSpPr>
            <p:cNvPr id="29754" name="Rectangle 19"/>
            <p:cNvSpPr>
              <a:spLocks noChangeArrowheads="1"/>
            </p:cNvSpPr>
            <p:nvPr/>
          </p:nvSpPr>
          <p:spPr bwMode="auto">
            <a:xfrm flipH="1">
              <a:off x="1052" y="2546"/>
              <a:ext cx="903" cy="429"/>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9755" name="Text Box 20"/>
            <p:cNvSpPr txBox="1">
              <a:spLocks noChangeArrowheads="1"/>
            </p:cNvSpPr>
            <p:nvPr/>
          </p:nvSpPr>
          <p:spPr bwMode="auto">
            <a:xfrm flipH="1">
              <a:off x="1078" y="2569"/>
              <a:ext cx="850"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Flag</a:t>
              </a:r>
              <a:br>
                <a:rPr lang="en-US">
                  <a:solidFill>
                    <a:schemeClr val="bg1"/>
                  </a:solidFill>
                </a:rPr>
              </a:br>
              <a:r>
                <a:rPr lang="en-US">
                  <a:solidFill>
                    <a:schemeClr val="bg1"/>
                  </a:solidFill>
                </a:rPr>
                <a:t>Entry</a:t>
              </a:r>
            </a:p>
          </p:txBody>
        </p:sp>
      </p:grpSp>
      <p:grpSp>
        <p:nvGrpSpPr>
          <p:cNvPr id="29712" name="Group 21"/>
          <p:cNvGrpSpPr>
            <a:grpSpLocks/>
          </p:cNvGrpSpPr>
          <p:nvPr/>
        </p:nvGrpSpPr>
        <p:grpSpPr bwMode="auto">
          <a:xfrm>
            <a:off x="6883400" y="4078288"/>
            <a:ext cx="1433513" cy="681037"/>
            <a:chOff x="1052" y="2546"/>
            <a:chExt cx="903" cy="429"/>
          </a:xfrm>
        </p:grpSpPr>
        <p:sp>
          <p:nvSpPr>
            <p:cNvPr id="29752" name="Rectangle 22"/>
            <p:cNvSpPr>
              <a:spLocks noChangeArrowheads="1"/>
            </p:cNvSpPr>
            <p:nvPr/>
          </p:nvSpPr>
          <p:spPr bwMode="auto">
            <a:xfrm flipH="1">
              <a:off x="1052" y="2546"/>
              <a:ext cx="903" cy="429"/>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9753" name="Text Box 23"/>
            <p:cNvSpPr txBox="1">
              <a:spLocks noChangeArrowheads="1"/>
            </p:cNvSpPr>
            <p:nvPr/>
          </p:nvSpPr>
          <p:spPr bwMode="auto">
            <a:xfrm flipH="1">
              <a:off x="1078" y="2569"/>
              <a:ext cx="850"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Contact</a:t>
              </a:r>
              <a:br>
                <a:rPr lang="en-US">
                  <a:solidFill>
                    <a:schemeClr val="bg1"/>
                  </a:solidFill>
                </a:rPr>
              </a:br>
              <a:r>
                <a:rPr lang="en-US">
                  <a:solidFill>
                    <a:schemeClr val="bg1"/>
                  </a:solidFill>
                </a:rPr>
                <a:t>Note</a:t>
              </a:r>
            </a:p>
          </p:txBody>
        </p:sp>
      </p:grpSp>
      <p:grpSp>
        <p:nvGrpSpPr>
          <p:cNvPr id="29713" name="Group 24"/>
          <p:cNvGrpSpPr>
            <a:grpSpLocks/>
          </p:cNvGrpSpPr>
          <p:nvPr/>
        </p:nvGrpSpPr>
        <p:grpSpPr bwMode="auto">
          <a:xfrm>
            <a:off x="6883400" y="4846638"/>
            <a:ext cx="1433513" cy="681037"/>
            <a:chOff x="1052" y="2546"/>
            <a:chExt cx="903" cy="429"/>
          </a:xfrm>
        </p:grpSpPr>
        <p:sp>
          <p:nvSpPr>
            <p:cNvPr id="29750" name="Rectangle 25"/>
            <p:cNvSpPr>
              <a:spLocks noChangeArrowheads="1"/>
            </p:cNvSpPr>
            <p:nvPr/>
          </p:nvSpPr>
          <p:spPr bwMode="auto">
            <a:xfrm flipH="1">
              <a:off x="1052" y="2546"/>
              <a:ext cx="903" cy="429"/>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9751" name="Text Box 26"/>
            <p:cNvSpPr txBox="1">
              <a:spLocks noChangeArrowheads="1"/>
            </p:cNvSpPr>
            <p:nvPr/>
          </p:nvSpPr>
          <p:spPr bwMode="auto">
            <a:xfrm flipH="1">
              <a:off x="1078" y="2569"/>
              <a:ext cx="850"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Bank</a:t>
              </a:r>
              <a:br>
                <a:rPr lang="en-US">
                  <a:solidFill>
                    <a:schemeClr val="bg1"/>
                  </a:solidFill>
                </a:rPr>
              </a:br>
              <a:r>
                <a:rPr lang="en-US">
                  <a:solidFill>
                    <a:schemeClr val="bg1"/>
                  </a:solidFill>
                </a:rPr>
                <a:t>Account</a:t>
              </a:r>
            </a:p>
          </p:txBody>
        </p:sp>
      </p:grpSp>
      <p:sp>
        <p:nvSpPr>
          <p:cNvPr id="29714" name="Line 29"/>
          <p:cNvSpPr>
            <a:spLocks noChangeShapeType="1"/>
          </p:cNvSpPr>
          <p:nvPr/>
        </p:nvSpPr>
        <p:spPr bwMode="auto">
          <a:xfrm>
            <a:off x="1738313" y="2763838"/>
            <a:ext cx="0" cy="1785937"/>
          </a:xfrm>
          <a:prstGeom prst="line">
            <a:avLst/>
          </a:prstGeom>
          <a:noFill/>
          <a:ln w="12700">
            <a:solidFill>
              <a:schemeClr val="bg1"/>
            </a:solidFill>
            <a:round/>
            <a:headEnd/>
            <a:tailEnd type="triangle" w="med" len="me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grpSp>
        <p:nvGrpSpPr>
          <p:cNvPr id="29715" name="Group 38"/>
          <p:cNvGrpSpPr>
            <a:grpSpLocks/>
          </p:cNvGrpSpPr>
          <p:nvPr/>
        </p:nvGrpSpPr>
        <p:grpSpPr bwMode="auto">
          <a:xfrm flipH="1">
            <a:off x="6445250" y="2595563"/>
            <a:ext cx="419100" cy="498475"/>
            <a:chOff x="2297" y="985"/>
            <a:chExt cx="185" cy="271"/>
          </a:xfrm>
        </p:grpSpPr>
        <p:sp>
          <p:nvSpPr>
            <p:cNvPr id="29748" name="Line 39"/>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29749" name="Line 40"/>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grpSp>
      <p:grpSp>
        <p:nvGrpSpPr>
          <p:cNvPr id="29716" name="Group 42"/>
          <p:cNvGrpSpPr>
            <a:grpSpLocks/>
          </p:cNvGrpSpPr>
          <p:nvPr/>
        </p:nvGrpSpPr>
        <p:grpSpPr bwMode="auto">
          <a:xfrm flipH="1">
            <a:off x="6445250" y="3390900"/>
            <a:ext cx="419100" cy="498475"/>
            <a:chOff x="2297" y="985"/>
            <a:chExt cx="185" cy="271"/>
          </a:xfrm>
        </p:grpSpPr>
        <p:sp>
          <p:nvSpPr>
            <p:cNvPr id="29746" name="Line 43"/>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29747" name="Line 44"/>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grpSp>
      <p:grpSp>
        <p:nvGrpSpPr>
          <p:cNvPr id="29717" name="Group 46"/>
          <p:cNvGrpSpPr>
            <a:grpSpLocks/>
          </p:cNvGrpSpPr>
          <p:nvPr/>
        </p:nvGrpSpPr>
        <p:grpSpPr bwMode="auto">
          <a:xfrm flipH="1">
            <a:off x="6445250" y="4175125"/>
            <a:ext cx="419100" cy="498475"/>
            <a:chOff x="2297" y="985"/>
            <a:chExt cx="185" cy="271"/>
          </a:xfrm>
        </p:grpSpPr>
        <p:sp>
          <p:nvSpPr>
            <p:cNvPr id="29744" name="Line 47"/>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29745" name="Line 48"/>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grpSp>
      <p:grpSp>
        <p:nvGrpSpPr>
          <p:cNvPr id="29718" name="Group 50"/>
          <p:cNvGrpSpPr>
            <a:grpSpLocks/>
          </p:cNvGrpSpPr>
          <p:nvPr/>
        </p:nvGrpSpPr>
        <p:grpSpPr bwMode="auto">
          <a:xfrm flipH="1">
            <a:off x="6445250" y="4962525"/>
            <a:ext cx="419100" cy="498475"/>
            <a:chOff x="2297" y="985"/>
            <a:chExt cx="185" cy="271"/>
          </a:xfrm>
        </p:grpSpPr>
        <p:sp>
          <p:nvSpPr>
            <p:cNvPr id="29742" name="Line 51"/>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29743" name="Line 52"/>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grpSp>
      <p:grpSp>
        <p:nvGrpSpPr>
          <p:cNvPr id="29719" name="Group 54"/>
          <p:cNvGrpSpPr>
            <a:grpSpLocks/>
          </p:cNvGrpSpPr>
          <p:nvPr/>
        </p:nvGrpSpPr>
        <p:grpSpPr bwMode="auto">
          <a:xfrm flipH="1">
            <a:off x="6445250" y="5710238"/>
            <a:ext cx="419100" cy="498475"/>
            <a:chOff x="2297" y="985"/>
            <a:chExt cx="185" cy="271"/>
          </a:xfrm>
        </p:grpSpPr>
        <p:sp>
          <p:nvSpPr>
            <p:cNvPr id="29740" name="Line 55"/>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29741" name="Line 56"/>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grpSp>
      <p:sp>
        <p:nvSpPr>
          <p:cNvPr id="29720" name="Text Box 67"/>
          <p:cNvSpPr txBox="1">
            <a:spLocks noChangeArrowheads="1"/>
          </p:cNvSpPr>
          <p:nvPr/>
        </p:nvSpPr>
        <p:spPr bwMode="auto">
          <a:xfrm rot="-5400000">
            <a:off x="781051" y="3457575"/>
            <a:ext cx="1566862"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AssignedUser</a:t>
            </a:r>
          </a:p>
        </p:txBody>
      </p:sp>
      <p:sp>
        <p:nvSpPr>
          <p:cNvPr id="29721" name="Text Box 68"/>
          <p:cNvSpPr txBox="1">
            <a:spLocks noChangeArrowheads="1"/>
          </p:cNvSpPr>
          <p:nvPr/>
        </p:nvSpPr>
        <p:spPr bwMode="auto">
          <a:xfrm>
            <a:off x="3986213" y="1274763"/>
            <a:ext cx="24320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FinanceManager</a:t>
            </a:r>
          </a:p>
        </p:txBody>
      </p:sp>
      <p:sp>
        <p:nvSpPr>
          <p:cNvPr id="29722" name="Text Box 69"/>
          <p:cNvSpPr txBox="1">
            <a:spLocks noChangeArrowheads="1"/>
          </p:cNvSpPr>
          <p:nvPr/>
        </p:nvSpPr>
        <p:spPr bwMode="auto">
          <a:xfrm>
            <a:off x="4851400" y="1731963"/>
            <a:ext cx="1566863"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accent1"/>
                </a:solidFill>
              </a:rPr>
              <a:t>AllAddresses</a:t>
            </a:r>
          </a:p>
        </p:txBody>
      </p:sp>
      <p:sp>
        <p:nvSpPr>
          <p:cNvPr id="29723" name="Text Box 70"/>
          <p:cNvSpPr txBox="1">
            <a:spLocks noChangeArrowheads="1"/>
          </p:cNvSpPr>
          <p:nvPr/>
        </p:nvSpPr>
        <p:spPr bwMode="auto">
          <a:xfrm>
            <a:off x="4851400" y="2563813"/>
            <a:ext cx="1566863"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accent1"/>
                </a:solidFill>
              </a:rPr>
              <a:t>History</a:t>
            </a:r>
          </a:p>
        </p:txBody>
      </p:sp>
      <p:sp>
        <p:nvSpPr>
          <p:cNvPr id="29724" name="Text Box 71"/>
          <p:cNvSpPr txBox="1">
            <a:spLocks noChangeArrowheads="1"/>
          </p:cNvSpPr>
          <p:nvPr/>
        </p:nvSpPr>
        <p:spPr bwMode="auto">
          <a:xfrm>
            <a:off x="4851400" y="3330575"/>
            <a:ext cx="1566863"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accent1"/>
                </a:solidFill>
              </a:rPr>
              <a:t>FlagEntries</a:t>
            </a:r>
          </a:p>
        </p:txBody>
      </p:sp>
      <p:sp>
        <p:nvSpPr>
          <p:cNvPr id="29725" name="Text Box 72"/>
          <p:cNvSpPr txBox="1">
            <a:spLocks noChangeArrowheads="1"/>
          </p:cNvSpPr>
          <p:nvPr/>
        </p:nvSpPr>
        <p:spPr bwMode="auto">
          <a:xfrm>
            <a:off x="4851400" y="4129088"/>
            <a:ext cx="1566863"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accent1"/>
                </a:solidFill>
              </a:rPr>
              <a:t>ContactNotes</a:t>
            </a:r>
          </a:p>
        </p:txBody>
      </p:sp>
      <p:sp>
        <p:nvSpPr>
          <p:cNvPr id="29726" name="Text Box 73"/>
          <p:cNvSpPr txBox="1">
            <a:spLocks noChangeArrowheads="1"/>
          </p:cNvSpPr>
          <p:nvPr/>
        </p:nvSpPr>
        <p:spPr bwMode="auto">
          <a:xfrm>
            <a:off x="4638675" y="4927600"/>
            <a:ext cx="1779588"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accent1"/>
                </a:solidFill>
              </a:rPr>
              <a:t>BankAccounts</a:t>
            </a:r>
          </a:p>
        </p:txBody>
      </p:sp>
      <p:sp>
        <p:nvSpPr>
          <p:cNvPr id="29727" name="Text Box 74"/>
          <p:cNvSpPr txBox="1">
            <a:spLocks noChangeArrowheads="1"/>
          </p:cNvSpPr>
          <p:nvPr/>
        </p:nvSpPr>
        <p:spPr bwMode="auto">
          <a:xfrm>
            <a:off x="4286250" y="5691188"/>
            <a:ext cx="2132013"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accent1"/>
                </a:solidFill>
              </a:rPr>
              <a:t>ServiceEvaluations</a:t>
            </a:r>
          </a:p>
        </p:txBody>
      </p:sp>
      <p:sp>
        <p:nvSpPr>
          <p:cNvPr id="29728" name="Rectangle 75"/>
          <p:cNvSpPr>
            <a:spLocks noChangeArrowheads="1"/>
          </p:cNvSpPr>
          <p:nvPr/>
        </p:nvSpPr>
        <p:spPr bwMode="auto">
          <a:xfrm>
            <a:off x="1385888" y="2193925"/>
            <a:ext cx="555625" cy="423863"/>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9729" name="Rectangle 76"/>
          <p:cNvSpPr>
            <a:spLocks noChangeArrowheads="1"/>
          </p:cNvSpPr>
          <p:nvPr/>
        </p:nvSpPr>
        <p:spPr bwMode="auto">
          <a:xfrm>
            <a:off x="2130425" y="2193925"/>
            <a:ext cx="555625" cy="423863"/>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9730" name="Rectangle 77"/>
          <p:cNvSpPr>
            <a:spLocks noChangeArrowheads="1"/>
          </p:cNvSpPr>
          <p:nvPr/>
        </p:nvSpPr>
        <p:spPr bwMode="auto">
          <a:xfrm>
            <a:off x="2874963" y="2193925"/>
            <a:ext cx="555625" cy="423863"/>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grpSp>
        <p:nvGrpSpPr>
          <p:cNvPr id="29731" name="Group 86"/>
          <p:cNvGrpSpPr>
            <a:grpSpLocks/>
          </p:cNvGrpSpPr>
          <p:nvPr/>
        </p:nvGrpSpPr>
        <p:grpSpPr bwMode="auto">
          <a:xfrm>
            <a:off x="2220913" y="5624513"/>
            <a:ext cx="1449387" cy="673100"/>
            <a:chOff x="437" y="2138"/>
            <a:chExt cx="913" cy="424"/>
          </a:xfrm>
        </p:grpSpPr>
        <p:sp>
          <p:nvSpPr>
            <p:cNvPr id="29738" name="Rectangle 83"/>
            <p:cNvSpPr>
              <a:spLocks noChangeArrowheads="1"/>
            </p:cNvSpPr>
            <p:nvPr/>
          </p:nvSpPr>
          <p:spPr bwMode="auto">
            <a:xfrm>
              <a:off x="437" y="2138"/>
              <a:ext cx="913" cy="424"/>
            </a:xfrm>
            <a:prstGeom prst="rect">
              <a:avLst/>
            </a:prstGeom>
            <a:solidFill>
              <a:srgbClr val="FFCC99"/>
            </a:solidFill>
            <a:ln w="12700" algn="ctr">
              <a:solidFill>
                <a:schemeClr val="bg1"/>
              </a:solidFill>
              <a:miter lim="800000"/>
              <a:headEnd/>
              <a:tailEnd/>
            </a:ln>
          </p:spPr>
          <p:txBody>
            <a:bodyPr wrap="none" lIns="0" tIns="0" rIns="0" bIns="0" anchor="ctr">
              <a:spAutoFit/>
            </a:bodyPr>
            <a:lstStyle/>
            <a:p>
              <a:endParaRPr lang="en-US"/>
            </a:p>
          </p:txBody>
        </p:sp>
        <p:sp>
          <p:nvSpPr>
            <p:cNvPr id="29739" name="Text Box 20"/>
            <p:cNvSpPr txBox="1">
              <a:spLocks noChangeArrowheads="1"/>
            </p:cNvSpPr>
            <p:nvPr/>
          </p:nvSpPr>
          <p:spPr bwMode="auto">
            <a:xfrm flipH="1">
              <a:off x="469" y="2159"/>
              <a:ext cx="850"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Financial</a:t>
              </a:r>
              <a:br>
                <a:rPr lang="en-US">
                  <a:solidFill>
                    <a:schemeClr val="bg1"/>
                  </a:solidFill>
                </a:rPr>
              </a:br>
              <a:r>
                <a:rPr lang="en-US">
                  <a:solidFill>
                    <a:schemeClr val="bg1"/>
                  </a:solidFill>
                </a:rPr>
                <a:t>Summary</a:t>
              </a:r>
            </a:p>
          </p:txBody>
        </p:sp>
      </p:grpSp>
      <p:grpSp>
        <p:nvGrpSpPr>
          <p:cNvPr id="29732" name="Group 87"/>
          <p:cNvGrpSpPr>
            <a:grpSpLocks/>
          </p:cNvGrpSpPr>
          <p:nvPr/>
        </p:nvGrpSpPr>
        <p:grpSpPr bwMode="auto">
          <a:xfrm>
            <a:off x="1006475" y="4540250"/>
            <a:ext cx="1449388" cy="673100"/>
            <a:chOff x="410" y="3237"/>
            <a:chExt cx="913" cy="424"/>
          </a:xfrm>
        </p:grpSpPr>
        <p:sp>
          <p:nvSpPr>
            <p:cNvPr id="29736" name="Rectangle 85"/>
            <p:cNvSpPr>
              <a:spLocks noChangeArrowheads="1"/>
            </p:cNvSpPr>
            <p:nvPr/>
          </p:nvSpPr>
          <p:spPr bwMode="auto">
            <a:xfrm>
              <a:off x="410" y="3237"/>
              <a:ext cx="913" cy="424"/>
            </a:xfrm>
            <a:prstGeom prst="rect">
              <a:avLst/>
            </a:prstGeom>
            <a:solidFill>
              <a:srgbClr val="FFCC99"/>
            </a:solidFill>
            <a:ln w="12700" algn="ctr">
              <a:solidFill>
                <a:schemeClr val="bg1"/>
              </a:solidFill>
              <a:miter lim="800000"/>
              <a:headEnd/>
              <a:tailEnd/>
            </a:ln>
          </p:spPr>
          <p:txBody>
            <a:bodyPr wrap="none" lIns="0" tIns="0" rIns="0" bIns="0" anchor="ctr">
              <a:spAutoFit/>
            </a:bodyPr>
            <a:lstStyle/>
            <a:p>
              <a:endParaRPr lang="en-US"/>
            </a:p>
          </p:txBody>
        </p:sp>
        <p:sp>
          <p:nvSpPr>
            <p:cNvPr id="29737" name="Text Box 20"/>
            <p:cNvSpPr txBox="1">
              <a:spLocks noChangeArrowheads="1"/>
            </p:cNvSpPr>
            <p:nvPr/>
          </p:nvSpPr>
          <p:spPr bwMode="auto">
            <a:xfrm flipH="1">
              <a:off x="441" y="3352"/>
              <a:ext cx="85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User</a:t>
              </a:r>
            </a:p>
          </p:txBody>
        </p:sp>
      </p:grpSp>
      <p:sp>
        <p:nvSpPr>
          <p:cNvPr id="29733" name="Line 88"/>
          <p:cNvSpPr>
            <a:spLocks noChangeShapeType="1"/>
          </p:cNvSpPr>
          <p:nvPr/>
        </p:nvSpPr>
        <p:spPr bwMode="auto">
          <a:xfrm>
            <a:off x="3000375" y="2755900"/>
            <a:ext cx="0" cy="2862263"/>
          </a:xfrm>
          <a:prstGeom prst="line">
            <a:avLst/>
          </a:prstGeom>
          <a:noFill/>
          <a:ln w="12700">
            <a:solidFill>
              <a:schemeClr val="bg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sp>
        <p:nvSpPr>
          <p:cNvPr id="29734" name="Text Box 67"/>
          <p:cNvSpPr txBox="1">
            <a:spLocks noChangeArrowheads="1"/>
          </p:cNvSpPr>
          <p:nvPr/>
        </p:nvSpPr>
        <p:spPr bwMode="auto">
          <a:xfrm rot="-5400000">
            <a:off x="1756569" y="4075907"/>
            <a:ext cx="2136775"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FinancialSummary</a:t>
            </a:r>
          </a:p>
        </p:txBody>
      </p:sp>
      <p:sp>
        <p:nvSpPr>
          <p:cNvPr id="29735" name="Freeform 96"/>
          <p:cNvSpPr>
            <a:spLocks/>
          </p:cNvSpPr>
          <p:nvPr/>
        </p:nvSpPr>
        <p:spPr bwMode="auto">
          <a:xfrm>
            <a:off x="3028950" y="1095375"/>
            <a:ext cx="4657725" cy="485775"/>
          </a:xfrm>
          <a:custGeom>
            <a:avLst/>
            <a:gdLst>
              <a:gd name="T0" fmla="*/ 2147483647 w 2934"/>
              <a:gd name="T1" fmla="*/ 2147483647 h 306"/>
              <a:gd name="T2" fmla="*/ 2147483647 w 2934"/>
              <a:gd name="T3" fmla="*/ 2147483647 h 306"/>
              <a:gd name="T4" fmla="*/ 2147483647 w 2934"/>
              <a:gd name="T5" fmla="*/ 0 h 306"/>
              <a:gd name="T6" fmla="*/ 0 w 2934"/>
              <a:gd name="T7" fmla="*/ 0 h 306"/>
              <a:gd name="T8" fmla="*/ 0 w 2934"/>
              <a:gd name="T9" fmla="*/ 2147483647 h 306"/>
              <a:gd name="T10" fmla="*/ 0 60000 65536"/>
              <a:gd name="T11" fmla="*/ 0 60000 65536"/>
              <a:gd name="T12" fmla="*/ 0 60000 65536"/>
              <a:gd name="T13" fmla="*/ 0 60000 65536"/>
              <a:gd name="T14" fmla="*/ 0 60000 65536"/>
              <a:gd name="T15" fmla="*/ 0 w 2934"/>
              <a:gd name="T16" fmla="*/ 0 h 306"/>
              <a:gd name="T17" fmla="*/ 2934 w 2934"/>
              <a:gd name="T18" fmla="*/ 306 h 306"/>
            </a:gdLst>
            <a:ahLst/>
            <a:cxnLst>
              <a:cxn ang="T10">
                <a:pos x="T0" y="T1"/>
              </a:cxn>
              <a:cxn ang="T11">
                <a:pos x="T2" y="T3"/>
              </a:cxn>
              <a:cxn ang="T12">
                <a:pos x="T4" y="T5"/>
              </a:cxn>
              <a:cxn ang="T13">
                <a:pos x="T6" y="T7"/>
              </a:cxn>
              <a:cxn ang="T14">
                <a:pos x="T8" y="T9"/>
              </a:cxn>
            </a:cxnLst>
            <a:rect l="T15" t="T16" r="T17" b="T18"/>
            <a:pathLst>
              <a:path w="2934" h="306">
                <a:moveTo>
                  <a:pt x="354" y="306"/>
                </a:moveTo>
                <a:lnTo>
                  <a:pt x="2934" y="306"/>
                </a:lnTo>
                <a:lnTo>
                  <a:pt x="2934" y="0"/>
                </a:lnTo>
                <a:lnTo>
                  <a:pt x="0" y="0"/>
                </a:lnTo>
                <a:lnTo>
                  <a:pt x="0" y="198"/>
                </a:lnTo>
              </a:path>
            </a:pathLst>
          </a:custGeom>
          <a:noFill/>
          <a:ln w="12700">
            <a:solidFill>
              <a:schemeClr val="bg1"/>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endParaRPr lang="en-US"/>
          </a:p>
        </p:txBody>
      </p:sp>
    </p:spTree>
    <p:extLst>
      <p:ext uri="{BB962C8B-B14F-4D97-AF65-F5344CB8AC3E}">
        <p14:creationId xmlns="" xmlns:p14="http://schemas.microsoft.com/office/powerpoint/2010/main" val="314380327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96"/>
          <p:cNvSpPr>
            <a:spLocks noChangeShapeType="1"/>
          </p:cNvSpPr>
          <p:nvPr/>
        </p:nvSpPr>
        <p:spPr bwMode="auto">
          <a:xfrm>
            <a:off x="1735138" y="4568825"/>
            <a:ext cx="1500187" cy="0"/>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31747" name="Line 97"/>
          <p:cNvSpPr>
            <a:spLocks noChangeShapeType="1"/>
          </p:cNvSpPr>
          <p:nvPr/>
        </p:nvSpPr>
        <p:spPr bwMode="auto">
          <a:xfrm>
            <a:off x="3235325" y="4567238"/>
            <a:ext cx="0" cy="622300"/>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31748" name="Line 98"/>
          <p:cNvSpPr>
            <a:spLocks noChangeShapeType="1"/>
          </p:cNvSpPr>
          <p:nvPr/>
        </p:nvSpPr>
        <p:spPr bwMode="auto">
          <a:xfrm>
            <a:off x="1733550" y="4564063"/>
            <a:ext cx="0" cy="622300"/>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31749" name="Line 2"/>
          <p:cNvSpPr>
            <a:spLocks noChangeShapeType="1"/>
          </p:cNvSpPr>
          <p:nvPr/>
        </p:nvSpPr>
        <p:spPr bwMode="auto">
          <a:xfrm>
            <a:off x="1054100" y="2805113"/>
            <a:ext cx="0" cy="612775"/>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31750" name="Rectangle 3"/>
          <p:cNvSpPr>
            <a:spLocks noGrp="1" noChangeArrowheads="1"/>
          </p:cNvSpPr>
          <p:nvPr>
            <p:ph type="title"/>
          </p:nvPr>
        </p:nvSpPr>
        <p:spPr>
          <a:noFill/>
        </p:spPr>
        <p:txBody>
          <a:bodyPr anchor="t"/>
          <a:lstStyle/>
          <a:p>
            <a:pPr eaLnBrk="1" hangingPunct="1"/>
            <a:r>
              <a:rPr lang="en-US" smtClean="0"/>
              <a:t>ABContact is subtyped</a:t>
            </a:r>
          </a:p>
        </p:txBody>
      </p:sp>
      <p:sp>
        <p:nvSpPr>
          <p:cNvPr id="31751" name="Line 4"/>
          <p:cNvSpPr>
            <a:spLocks noChangeShapeType="1"/>
          </p:cNvSpPr>
          <p:nvPr/>
        </p:nvSpPr>
        <p:spPr bwMode="auto">
          <a:xfrm>
            <a:off x="2478088" y="1724025"/>
            <a:ext cx="5564187" cy="0"/>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31752" name="Line 5"/>
          <p:cNvSpPr>
            <a:spLocks noChangeShapeType="1"/>
          </p:cNvSpPr>
          <p:nvPr/>
        </p:nvSpPr>
        <p:spPr bwMode="auto">
          <a:xfrm flipV="1">
            <a:off x="6019800" y="1722438"/>
            <a:ext cx="0" cy="1089025"/>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31753" name="Line 6"/>
          <p:cNvSpPr>
            <a:spLocks noChangeShapeType="1"/>
          </p:cNvSpPr>
          <p:nvPr/>
        </p:nvSpPr>
        <p:spPr bwMode="auto">
          <a:xfrm flipV="1">
            <a:off x="8042275" y="1717675"/>
            <a:ext cx="0" cy="1423988"/>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31754" name="Line 7"/>
          <p:cNvSpPr>
            <a:spLocks noChangeShapeType="1"/>
          </p:cNvSpPr>
          <p:nvPr/>
        </p:nvSpPr>
        <p:spPr bwMode="auto">
          <a:xfrm flipV="1">
            <a:off x="4594225" y="1550988"/>
            <a:ext cx="0" cy="173037"/>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grpSp>
        <p:nvGrpSpPr>
          <p:cNvPr id="31755" name="Group 8"/>
          <p:cNvGrpSpPr>
            <a:grpSpLocks/>
          </p:cNvGrpSpPr>
          <p:nvPr/>
        </p:nvGrpSpPr>
        <p:grpSpPr bwMode="auto">
          <a:xfrm>
            <a:off x="3692525" y="828675"/>
            <a:ext cx="1798638" cy="763588"/>
            <a:chOff x="3334" y="369"/>
            <a:chExt cx="1133" cy="481"/>
          </a:xfrm>
        </p:grpSpPr>
        <p:sp>
          <p:nvSpPr>
            <p:cNvPr id="31815" name="Rectangle 9"/>
            <p:cNvSpPr>
              <a:spLocks noChangeArrowheads="1"/>
            </p:cNvSpPr>
            <p:nvPr/>
          </p:nvSpPr>
          <p:spPr bwMode="auto">
            <a:xfrm>
              <a:off x="3334" y="369"/>
              <a:ext cx="1133" cy="48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31816" name="Text Box 10"/>
            <p:cNvSpPr txBox="1">
              <a:spLocks noChangeArrowheads="1"/>
            </p:cNvSpPr>
            <p:nvPr/>
          </p:nvSpPr>
          <p:spPr bwMode="auto">
            <a:xfrm>
              <a:off x="3412" y="519"/>
              <a:ext cx="983"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ABContact</a:t>
              </a:r>
            </a:p>
          </p:txBody>
        </p:sp>
      </p:grpSp>
      <p:grpSp>
        <p:nvGrpSpPr>
          <p:cNvPr id="31756" name="Group 12"/>
          <p:cNvGrpSpPr>
            <a:grpSpLocks/>
          </p:cNvGrpSpPr>
          <p:nvPr/>
        </p:nvGrpSpPr>
        <p:grpSpPr bwMode="auto">
          <a:xfrm>
            <a:off x="7251700" y="1916113"/>
            <a:ext cx="1576388" cy="711200"/>
            <a:chOff x="2024" y="2871"/>
            <a:chExt cx="993" cy="448"/>
          </a:xfrm>
        </p:grpSpPr>
        <p:sp>
          <p:nvSpPr>
            <p:cNvPr id="31813" name="AutoShape 13"/>
            <p:cNvSpPr>
              <a:spLocks noChangeArrowheads="1"/>
            </p:cNvSpPr>
            <p:nvPr/>
          </p:nvSpPr>
          <p:spPr bwMode="auto">
            <a:xfrm>
              <a:off x="2024" y="2871"/>
              <a:ext cx="993" cy="448"/>
            </a:xfrm>
            <a:prstGeom prst="roundRect">
              <a:avLst>
                <a:gd name="adj" fmla="val 16667"/>
              </a:avLst>
            </a:prstGeom>
            <a:solidFill>
              <a:srgbClr val="FF9999"/>
            </a:solidFill>
            <a:ln w="12700" algn="ctr">
              <a:solidFill>
                <a:schemeClr val="bg1"/>
              </a:solidFill>
              <a:round/>
              <a:headEnd/>
              <a:tailEnd/>
            </a:ln>
          </p:spPr>
          <p:txBody>
            <a:bodyPr lIns="0" tIns="0" rIns="0" bIns="0" anchor="ctr">
              <a:spAutoFit/>
            </a:bodyPr>
            <a:lstStyle/>
            <a:p>
              <a:endParaRPr lang="en-US"/>
            </a:p>
          </p:txBody>
        </p:sp>
        <p:sp>
          <p:nvSpPr>
            <p:cNvPr id="31814" name="Text Box 14"/>
            <p:cNvSpPr txBox="1">
              <a:spLocks noChangeArrowheads="1"/>
            </p:cNvSpPr>
            <p:nvPr/>
          </p:nvSpPr>
          <p:spPr bwMode="auto">
            <a:xfrm>
              <a:off x="2119" y="2999"/>
              <a:ext cx="804"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ABPlace</a:t>
              </a:r>
            </a:p>
          </p:txBody>
        </p:sp>
      </p:grpSp>
      <p:sp>
        <p:nvSpPr>
          <p:cNvPr id="31757" name="Line 27"/>
          <p:cNvSpPr>
            <a:spLocks noChangeShapeType="1"/>
          </p:cNvSpPr>
          <p:nvPr/>
        </p:nvSpPr>
        <p:spPr bwMode="auto">
          <a:xfrm>
            <a:off x="3941763" y="2805113"/>
            <a:ext cx="0" cy="622300"/>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31758" name="Line 28"/>
          <p:cNvSpPr>
            <a:spLocks noChangeShapeType="1"/>
          </p:cNvSpPr>
          <p:nvPr/>
        </p:nvSpPr>
        <p:spPr bwMode="auto">
          <a:xfrm>
            <a:off x="1050925" y="2809875"/>
            <a:ext cx="2892425" cy="0"/>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31759" name="Line 31"/>
          <p:cNvSpPr>
            <a:spLocks noChangeShapeType="1"/>
          </p:cNvSpPr>
          <p:nvPr/>
        </p:nvSpPr>
        <p:spPr bwMode="auto">
          <a:xfrm flipV="1">
            <a:off x="2481263" y="2794000"/>
            <a:ext cx="0" cy="1766888"/>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31760" name="Line 32"/>
          <p:cNvSpPr>
            <a:spLocks noChangeShapeType="1"/>
          </p:cNvSpPr>
          <p:nvPr/>
        </p:nvSpPr>
        <p:spPr bwMode="auto">
          <a:xfrm flipV="1">
            <a:off x="2481263" y="1722438"/>
            <a:ext cx="0" cy="1081087"/>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grpSp>
        <p:nvGrpSpPr>
          <p:cNvPr id="31761" name="Group 34"/>
          <p:cNvGrpSpPr>
            <a:grpSpLocks/>
          </p:cNvGrpSpPr>
          <p:nvPr/>
        </p:nvGrpSpPr>
        <p:grpSpPr bwMode="auto">
          <a:xfrm>
            <a:off x="1624013" y="1916113"/>
            <a:ext cx="1671637" cy="711200"/>
            <a:chOff x="2524" y="2022"/>
            <a:chExt cx="1053" cy="448"/>
          </a:xfrm>
        </p:grpSpPr>
        <p:sp>
          <p:nvSpPr>
            <p:cNvPr id="31811" name="AutoShape 35"/>
            <p:cNvSpPr>
              <a:spLocks noChangeArrowheads="1"/>
            </p:cNvSpPr>
            <p:nvPr/>
          </p:nvSpPr>
          <p:spPr bwMode="auto">
            <a:xfrm>
              <a:off x="2524" y="2022"/>
              <a:ext cx="1053" cy="448"/>
            </a:xfrm>
            <a:prstGeom prst="roundRect">
              <a:avLst>
                <a:gd name="adj" fmla="val 16667"/>
              </a:avLst>
            </a:prstGeom>
            <a:solidFill>
              <a:srgbClr val="FF9999"/>
            </a:solidFill>
            <a:ln w="12700" algn="ctr">
              <a:solidFill>
                <a:schemeClr val="bg1"/>
              </a:solidFill>
              <a:round/>
              <a:headEnd/>
              <a:tailEnd/>
            </a:ln>
          </p:spPr>
          <p:txBody>
            <a:bodyPr wrap="none" lIns="0" tIns="0" rIns="0" bIns="0" anchor="ctr">
              <a:spAutoFit/>
            </a:bodyPr>
            <a:lstStyle/>
            <a:p>
              <a:endParaRPr lang="en-US"/>
            </a:p>
          </p:txBody>
        </p:sp>
        <p:sp>
          <p:nvSpPr>
            <p:cNvPr id="31812" name="Text Box 36"/>
            <p:cNvSpPr txBox="1">
              <a:spLocks noChangeArrowheads="1"/>
            </p:cNvSpPr>
            <p:nvPr/>
          </p:nvSpPr>
          <p:spPr bwMode="auto">
            <a:xfrm>
              <a:off x="2559" y="2150"/>
              <a:ext cx="983"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ABPerson</a:t>
              </a:r>
            </a:p>
          </p:txBody>
        </p:sp>
      </p:grpSp>
      <p:sp>
        <p:nvSpPr>
          <p:cNvPr id="31762" name="Text Box 41"/>
          <p:cNvSpPr txBox="1">
            <a:spLocks noChangeArrowheads="1"/>
          </p:cNvSpPr>
          <p:nvPr/>
        </p:nvSpPr>
        <p:spPr bwMode="auto">
          <a:xfrm>
            <a:off x="195263" y="1909763"/>
            <a:ext cx="1455737"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primary subtypes</a:t>
            </a:r>
          </a:p>
        </p:txBody>
      </p:sp>
      <p:sp>
        <p:nvSpPr>
          <p:cNvPr id="31763" name="Line 42"/>
          <p:cNvSpPr>
            <a:spLocks noChangeShapeType="1"/>
          </p:cNvSpPr>
          <p:nvPr/>
        </p:nvSpPr>
        <p:spPr bwMode="auto">
          <a:xfrm>
            <a:off x="1279525" y="2247900"/>
            <a:ext cx="331788" cy="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grpSp>
        <p:nvGrpSpPr>
          <p:cNvPr id="31764" name="Group 83"/>
          <p:cNvGrpSpPr>
            <a:grpSpLocks/>
          </p:cNvGrpSpPr>
          <p:nvPr/>
        </p:nvGrpSpPr>
        <p:grpSpPr bwMode="auto">
          <a:xfrm>
            <a:off x="5219700" y="1916113"/>
            <a:ext cx="1576388" cy="711200"/>
            <a:chOff x="3408" y="1054"/>
            <a:chExt cx="993" cy="448"/>
          </a:xfrm>
        </p:grpSpPr>
        <p:sp>
          <p:nvSpPr>
            <p:cNvPr id="31809" name="AutoShape 11"/>
            <p:cNvSpPr>
              <a:spLocks noChangeArrowheads="1"/>
            </p:cNvSpPr>
            <p:nvPr/>
          </p:nvSpPr>
          <p:spPr bwMode="auto">
            <a:xfrm>
              <a:off x="3408" y="1054"/>
              <a:ext cx="993" cy="448"/>
            </a:xfrm>
            <a:prstGeom prst="roundRect">
              <a:avLst>
                <a:gd name="adj" fmla="val 16667"/>
              </a:avLst>
            </a:prstGeom>
            <a:solidFill>
              <a:srgbClr val="FF9999"/>
            </a:solidFill>
            <a:ln w="12700" algn="ctr">
              <a:solidFill>
                <a:schemeClr val="bg1"/>
              </a:solidFill>
              <a:round/>
              <a:headEnd/>
              <a:tailEnd/>
            </a:ln>
          </p:spPr>
          <p:txBody>
            <a:bodyPr lIns="0" tIns="0" rIns="0" bIns="0" anchor="ctr">
              <a:spAutoFit/>
            </a:bodyPr>
            <a:lstStyle/>
            <a:p>
              <a:endParaRPr lang="en-US"/>
            </a:p>
          </p:txBody>
        </p:sp>
        <p:sp>
          <p:nvSpPr>
            <p:cNvPr id="31810" name="Text Box 43"/>
            <p:cNvSpPr txBox="1">
              <a:spLocks noChangeArrowheads="1"/>
            </p:cNvSpPr>
            <p:nvPr/>
          </p:nvSpPr>
          <p:spPr bwMode="auto">
            <a:xfrm>
              <a:off x="3426" y="1182"/>
              <a:ext cx="967"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ABCompany</a:t>
              </a:r>
            </a:p>
          </p:txBody>
        </p:sp>
      </p:grpSp>
      <p:grpSp>
        <p:nvGrpSpPr>
          <p:cNvPr id="31765" name="Group 44"/>
          <p:cNvGrpSpPr>
            <a:grpSpLocks/>
          </p:cNvGrpSpPr>
          <p:nvPr/>
        </p:nvGrpSpPr>
        <p:grpSpPr bwMode="auto">
          <a:xfrm>
            <a:off x="423863" y="3011488"/>
            <a:ext cx="1285875" cy="669925"/>
            <a:chOff x="267" y="2284"/>
            <a:chExt cx="810" cy="422"/>
          </a:xfrm>
        </p:grpSpPr>
        <p:sp>
          <p:nvSpPr>
            <p:cNvPr id="31807" name="AutoShape 45"/>
            <p:cNvSpPr>
              <a:spLocks noChangeArrowheads="1"/>
            </p:cNvSpPr>
            <p:nvPr/>
          </p:nvSpPr>
          <p:spPr bwMode="auto">
            <a:xfrm>
              <a:off x="26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1808" name="Text Box 46"/>
            <p:cNvSpPr txBox="1">
              <a:spLocks noChangeArrowheads="1"/>
            </p:cNvSpPr>
            <p:nvPr/>
          </p:nvSpPr>
          <p:spPr bwMode="auto">
            <a:xfrm>
              <a:off x="296" y="2322"/>
              <a:ext cx="753" cy="3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ABAdjud-</a:t>
              </a:r>
              <a:br>
                <a:rPr lang="en-US" sz="1800">
                  <a:solidFill>
                    <a:schemeClr val="bg1"/>
                  </a:solidFill>
                </a:rPr>
              </a:br>
              <a:r>
                <a:rPr lang="en-US" sz="1800">
                  <a:solidFill>
                    <a:schemeClr val="bg1"/>
                  </a:solidFill>
                </a:rPr>
                <a:t>icator</a:t>
              </a:r>
            </a:p>
          </p:txBody>
        </p:sp>
      </p:grpSp>
      <p:grpSp>
        <p:nvGrpSpPr>
          <p:cNvPr id="31766" name="Group 47"/>
          <p:cNvGrpSpPr>
            <a:grpSpLocks/>
          </p:cNvGrpSpPr>
          <p:nvPr/>
        </p:nvGrpSpPr>
        <p:grpSpPr bwMode="auto">
          <a:xfrm>
            <a:off x="1827213" y="3011488"/>
            <a:ext cx="1287462" cy="669925"/>
            <a:chOff x="1151" y="2284"/>
            <a:chExt cx="811" cy="422"/>
          </a:xfrm>
        </p:grpSpPr>
        <p:sp>
          <p:nvSpPr>
            <p:cNvPr id="31805" name="AutoShape 48"/>
            <p:cNvSpPr>
              <a:spLocks noChangeArrowheads="1"/>
            </p:cNvSpPr>
            <p:nvPr/>
          </p:nvSpPr>
          <p:spPr bwMode="auto">
            <a:xfrm>
              <a:off x="1152"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1806" name="Text Box 49"/>
            <p:cNvSpPr txBox="1">
              <a:spLocks noChangeArrowheads="1"/>
            </p:cNvSpPr>
            <p:nvPr/>
          </p:nvSpPr>
          <p:spPr bwMode="auto">
            <a:xfrm>
              <a:off x="1151" y="2322"/>
              <a:ext cx="811" cy="3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ABPerson</a:t>
              </a:r>
              <a:br>
                <a:rPr lang="en-US" sz="1800">
                  <a:solidFill>
                    <a:schemeClr val="bg1"/>
                  </a:solidFill>
                </a:rPr>
              </a:br>
              <a:r>
                <a:rPr lang="en-US" sz="1800">
                  <a:solidFill>
                    <a:schemeClr val="bg1"/>
                  </a:solidFill>
                </a:rPr>
                <a:t>Vendor</a:t>
              </a:r>
            </a:p>
          </p:txBody>
        </p:sp>
      </p:grpSp>
      <p:grpSp>
        <p:nvGrpSpPr>
          <p:cNvPr id="31767" name="Group 50"/>
          <p:cNvGrpSpPr>
            <a:grpSpLocks/>
          </p:cNvGrpSpPr>
          <p:nvPr/>
        </p:nvGrpSpPr>
        <p:grpSpPr bwMode="auto">
          <a:xfrm>
            <a:off x="7491413" y="3011488"/>
            <a:ext cx="1285875" cy="669925"/>
            <a:chOff x="4719" y="2284"/>
            <a:chExt cx="810" cy="422"/>
          </a:xfrm>
        </p:grpSpPr>
        <p:sp>
          <p:nvSpPr>
            <p:cNvPr id="31803" name="AutoShape 51"/>
            <p:cNvSpPr>
              <a:spLocks noChangeArrowheads="1"/>
            </p:cNvSpPr>
            <p:nvPr/>
          </p:nvSpPr>
          <p:spPr bwMode="auto">
            <a:xfrm>
              <a:off x="4719"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1804" name="Text Box 52"/>
            <p:cNvSpPr txBox="1">
              <a:spLocks noChangeArrowheads="1"/>
            </p:cNvSpPr>
            <p:nvPr/>
          </p:nvSpPr>
          <p:spPr bwMode="auto">
            <a:xfrm>
              <a:off x="4748" y="2322"/>
              <a:ext cx="753" cy="3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ABLegal</a:t>
              </a:r>
              <a:br>
                <a:rPr lang="en-US" sz="1800">
                  <a:solidFill>
                    <a:schemeClr val="bg1"/>
                  </a:solidFill>
                </a:rPr>
              </a:br>
              <a:r>
                <a:rPr lang="en-US" sz="1800">
                  <a:solidFill>
                    <a:schemeClr val="bg1"/>
                  </a:solidFill>
                </a:rPr>
                <a:t>Venue</a:t>
              </a:r>
            </a:p>
          </p:txBody>
        </p:sp>
      </p:grpSp>
      <p:grpSp>
        <p:nvGrpSpPr>
          <p:cNvPr id="31768" name="Group 56"/>
          <p:cNvGrpSpPr>
            <a:grpSpLocks/>
          </p:cNvGrpSpPr>
          <p:nvPr/>
        </p:nvGrpSpPr>
        <p:grpSpPr bwMode="auto">
          <a:xfrm>
            <a:off x="3249613" y="3011488"/>
            <a:ext cx="1285875" cy="669925"/>
            <a:chOff x="2047" y="2284"/>
            <a:chExt cx="810" cy="422"/>
          </a:xfrm>
        </p:grpSpPr>
        <p:sp>
          <p:nvSpPr>
            <p:cNvPr id="31801" name="AutoShape 57"/>
            <p:cNvSpPr>
              <a:spLocks noChangeArrowheads="1"/>
            </p:cNvSpPr>
            <p:nvPr/>
          </p:nvSpPr>
          <p:spPr bwMode="auto">
            <a:xfrm>
              <a:off x="204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1802" name="Text Box 58"/>
            <p:cNvSpPr txBox="1">
              <a:spLocks noChangeArrowheads="1"/>
            </p:cNvSpPr>
            <p:nvPr/>
          </p:nvSpPr>
          <p:spPr bwMode="auto">
            <a:xfrm>
              <a:off x="2076" y="2322"/>
              <a:ext cx="753" cy="3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ABPolicy</a:t>
              </a:r>
              <a:br>
                <a:rPr lang="en-US" sz="1800">
                  <a:solidFill>
                    <a:schemeClr val="bg1"/>
                  </a:solidFill>
                </a:rPr>
              </a:br>
              <a:r>
                <a:rPr lang="en-US" sz="1800">
                  <a:solidFill>
                    <a:schemeClr val="bg1"/>
                  </a:solidFill>
                </a:rPr>
                <a:t>Person</a:t>
              </a:r>
            </a:p>
          </p:txBody>
        </p:sp>
      </p:grpSp>
      <p:grpSp>
        <p:nvGrpSpPr>
          <p:cNvPr id="31769" name="Group 65"/>
          <p:cNvGrpSpPr>
            <a:grpSpLocks/>
          </p:cNvGrpSpPr>
          <p:nvPr/>
        </p:nvGrpSpPr>
        <p:grpSpPr bwMode="auto">
          <a:xfrm>
            <a:off x="1152525" y="4721225"/>
            <a:ext cx="1285875" cy="669925"/>
            <a:chOff x="2047" y="2284"/>
            <a:chExt cx="810" cy="422"/>
          </a:xfrm>
        </p:grpSpPr>
        <p:sp>
          <p:nvSpPr>
            <p:cNvPr id="31799" name="AutoShape 66"/>
            <p:cNvSpPr>
              <a:spLocks noChangeArrowheads="1"/>
            </p:cNvSpPr>
            <p:nvPr/>
          </p:nvSpPr>
          <p:spPr bwMode="auto">
            <a:xfrm>
              <a:off x="204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1800" name="Text Box 67"/>
            <p:cNvSpPr txBox="1">
              <a:spLocks noChangeArrowheads="1"/>
            </p:cNvSpPr>
            <p:nvPr/>
          </p:nvSpPr>
          <p:spPr bwMode="auto">
            <a:xfrm>
              <a:off x="2076" y="2322"/>
              <a:ext cx="753" cy="3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a:t>
              </a:r>
              <a:br>
                <a:rPr lang="en-US" sz="1800">
                  <a:solidFill>
                    <a:schemeClr val="bg1"/>
                  </a:solidFill>
                </a:rPr>
              </a:br>
              <a:r>
                <a:rPr lang="en-US" sz="1800">
                  <a:solidFill>
                    <a:schemeClr val="bg1"/>
                  </a:solidFill>
                </a:rPr>
                <a:t>Attorney</a:t>
              </a:r>
            </a:p>
          </p:txBody>
        </p:sp>
      </p:grpSp>
      <p:grpSp>
        <p:nvGrpSpPr>
          <p:cNvPr id="31770" name="Group 68"/>
          <p:cNvGrpSpPr>
            <a:grpSpLocks/>
          </p:cNvGrpSpPr>
          <p:nvPr/>
        </p:nvGrpSpPr>
        <p:grpSpPr bwMode="auto">
          <a:xfrm>
            <a:off x="2514600" y="4721225"/>
            <a:ext cx="1285875" cy="669925"/>
            <a:chOff x="2047" y="2284"/>
            <a:chExt cx="810" cy="422"/>
          </a:xfrm>
        </p:grpSpPr>
        <p:sp>
          <p:nvSpPr>
            <p:cNvPr id="31797" name="AutoShape 69"/>
            <p:cNvSpPr>
              <a:spLocks noChangeArrowheads="1"/>
            </p:cNvSpPr>
            <p:nvPr/>
          </p:nvSpPr>
          <p:spPr bwMode="auto">
            <a:xfrm>
              <a:off x="204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1798" name="Text Box 70"/>
            <p:cNvSpPr txBox="1">
              <a:spLocks noChangeArrowheads="1"/>
            </p:cNvSpPr>
            <p:nvPr/>
          </p:nvSpPr>
          <p:spPr bwMode="auto">
            <a:xfrm>
              <a:off x="2076" y="2322"/>
              <a:ext cx="753" cy="3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a:t>
              </a:r>
              <a:br>
                <a:rPr lang="en-US" sz="1800">
                  <a:solidFill>
                    <a:schemeClr val="bg1"/>
                  </a:solidFill>
                </a:rPr>
              </a:br>
              <a:r>
                <a:rPr lang="en-US" sz="1800">
                  <a:solidFill>
                    <a:schemeClr val="bg1"/>
                  </a:solidFill>
                </a:rPr>
                <a:t>Doctor</a:t>
              </a:r>
            </a:p>
          </p:txBody>
        </p:sp>
      </p:grpSp>
      <p:sp>
        <p:nvSpPr>
          <p:cNvPr id="31771" name="Line 84"/>
          <p:cNvSpPr>
            <a:spLocks noChangeShapeType="1"/>
          </p:cNvSpPr>
          <p:nvPr/>
        </p:nvSpPr>
        <p:spPr bwMode="auto">
          <a:xfrm>
            <a:off x="5280025" y="2809875"/>
            <a:ext cx="1500188" cy="0"/>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31772" name="Line 85"/>
          <p:cNvSpPr>
            <a:spLocks noChangeShapeType="1"/>
          </p:cNvSpPr>
          <p:nvPr/>
        </p:nvSpPr>
        <p:spPr bwMode="auto">
          <a:xfrm>
            <a:off x="6780213" y="2808288"/>
            <a:ext cx="0" cy="622300"/>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31773" name="Line 86"/>
          <p:cNvSpPr>
            <a:spLocks noChangeShapeType="1"/>
          </p:cNvSpPr>
          <p:nvPr/>
        </p:nvSpPr>
        <p:spPr bwMode="auto">
          <a:xfrm>
            <a:off x="5273675" y="2805113"/>
            <a:ext cx="0" cy="1760537"/>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grpSp>
        <p:nvGrpSpPr>
          <p:cNvPr id="31774" name="Group 53"/>
          <p:cNvGrpSpPr>
            <a:grpSpLocks/>
          </p:cNvGrpSpPr>
          <p:nvPr/>
        </p:nvGrpSpPr>
        <p:grpSpPr bwMode="auto">
          <a:xfrm>
            <a:off x="4664075" y="3011488"/>
            <a:ext cx="1285875" cy="669925"/>
            <a:chOff x="2938" y="2284"/>
            <a:chExt cx="810" cy="422"/>
          </a:xfrm>
        </p:grpSpPr>
        <p:sp>
          <p:nvSpPr>
            <p:cNvPr id="31795" name="AutoShape 54"/>
            <p:cNvSpPr>
              <a:spLocks noChangeArrowheads="1"/>
            </p:cNvSpPr>
            <p:nvPr/>
          </p:nvSpPr>
          <p:spPr bwMode="auto">
            <a:xfrm>
              <a:off x="2938"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1796" name="Text Box 55"/>
            <p:cNvSpPr txBox="1">
              <a:spLocks noChangeArrowheads="1"/>
            </p:cNvSpPr>
            <p:nvPr/>
          </p:nvSpPr>
          <p:spPr bwMode="auto">
            <a:xfrm>
              <a:off x="2957" y="2322"/>
              <a:ext cx="772" cy="3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ABCompany</a:t>
              </a:r>
              <a:r>
                <a:rPr lang="en-US" sz="1800">
                  <a:solidFill>
                    <a:schemeClr val="bg1"/>
                  </a:solidFill>
                </a:rPr>
                <a:t> Vendor</a:t>
              </a:r>
            </a:p>
          </p:txBody>
        </p:sp>
      </p:grpSp>
      <p:grpSp>
        <p:nvGrpSpPr>
          <p:cNvPr id="31775" name="Group 91"/>
          <p:cNvGrpSpPr>
            <a:grpSpLocks/>
          </p:cNvGrpSpPr>
          <p:nvPr/>
        </p:nvGrpSpPr>
        <p:grpSpPr bwMode="auto">
          <a:xfrm>
            <a:off x="6065838" y="3011488"/>
            <a:ext cx="1285875" cy="669925"/>
            <a:chOff x="2047" y="2284"/>
            <a:chExt cx="810" cy="422"/>
          </a:xfrm>
        </p:grpSpPr>
        <p:sp>
          <p:nvSpPr>
            <p:cNvPr id="31793" name="AutoShape 92"/>
            <p:cNvSpPr>
              <a:spLocks noChangeArrowheads="1"/>
            </p:cNvSpPr>
            <p:nvPr/>
          </p:nvSpPr>
          <p:spPr bwMode="auto">
            <a:xfrm>
              <a:off x="204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1794" name="Text Box 93"/>
            <p:cNvSpPr txBox="1">
              <a:spLocks noChangeArrowheads="1"/>
            </p:cNvSpPr>
            <p:nvPr/>
          </p:nvSpPr>
          <p:spPr bwMode="auto">
            <a:xfrm>
              <a:off x="2076" y="2322"/>
              <a:ext cx="753" cy="3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ABPolicy</a:t>
              </a:r>
              <a:br>
                <a:rPr lang="en-US" sz="1800">
                  <a:solidFill>
                    <a:schemeClr val="bg1"/>
                  </a:solidFill>
                </a:rPr>
              </a:br>
              <a:r>
                <a:rPr lang="en-US" sz="1800">
                  <a:solidFill>
                    <a:schemeClr val="bg1"/>
                  </a:solidFill>
                </a:rPr>
                <a:t>Company</a:t>
              </a:r>
            </a:p>
          </p:txBody>
        </p:sp>
      </p:grpSp>
      <p:sp>
        <p:nvSpPr>
          <p:cNvPr id="31776" name="Line 99"/>
          <p:cNvSpPr>
            <a:spLocks noChangeShapeType="1"/>
          </p:cNvSpPr>
          <p:nvPr/>
        </p:nvSpPr>
        <p:spPr bwMode="auto">
          <a:xfrm>
            <a:off x="4979988" y="4564063"/>
            <a:ext cx="2336800" cy="0"/>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31777" name="Line 102"/>
          <p:cNvSpPr>
            <a:spLocks noChangeShapeType="1"/>
          </p:cNvSpPr>
          <p:nvPr/>
        </p:nvSpPr>
        <p:spPr bwMode="auto">
          <a:xfrm>
            <a:off x="5824538" y="4564063"/>
            <a:ext cx="0" cy="998537"/>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31778" name="Line 103"/>
          <p:cNvSpPr>
            <a:spLocks noChangeShapeType="1"/>
          </p:cNvSpPr>
          <p:nvPr/>
        </p:nvSpPr>
        <p:spPr bwMode="auto">
          <a:xfrm>
            <a:off x="6415088" y="4564063"/>
            <a:ext cx="0" cy="998537"/>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31779" name="Line 105"/>
          <p:cNvSpPr>
            <a:spLocks noChangeShapeType="1"/>
          </p:cNvSpPr>
          <p:nvPr/>
        </p:nvSpPr>
        <p:spPr bwMode="auto">
          <a:xfrm>
            <a:off x="4984750" y="4559300"/>
            <a:ext cx="0" cy="252413"/>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31780" name="Line 106"/>
          <p:cNvSpPr>
            <a:spLocks noChangeShapeType="1"/>
          </p:cNvSpPr>
          <p:nvPr/>
        </p:nvSpPr>
        <p:spPr bwMode="auto">
          <a:xfrm>
            <a:off x="7315200" y="4559300"/>
            <a:ext cx="0" cy="252413"/>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grpSp>
        <p:nvGrpSpPr>
          <p:cNvPr id="31781" name="Group 71"/>
          <p:cNvGrpSpPr>
            <a:grpSpLocks/>
          </p:cNvGrpSpPr>
          <p:nvPr/>
        </p:nvGrpSpPr>
        <p:grpSpPr bwMode="auto">
          <a:xfrm>
            <a:off x="4313238" y="4721225"/>
            <a:ext cx="1285875" cy="669925"/>
            <a:chOff x="2047" y="2284"/>
            <a:chExt cx="810" cy="422"/>
          </a:xfrm>
        </p:grpSpPr>
        <p:sp>
          <p:nvSpPr>
            <p:cNvPr id="31791" name="AutoShape 72"/>
            <p:cNvSpPr>
              <a:spLocks noChangeArrowheads="1"/>
            </p:cNvSpPr>
            <p:nvPr/>
          </p:nvSpPr>
          <p:spPr bwMode="auto">
            <a:xfrm>
              <a:off x="204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1792" name="Text Box 73"/>
            <p:cNvSpPr txBox="1">
              <a:spLocks noChangeArrowheads="1"/>
            </p:cNvSpPr>
            <p:nvPr/>
          </p:nvSpPr>
          <p:spPr bwMode="auto">
            <a:xfrm>
              <a:off x="2076" y="2322"/>
              <a:ext cx="753" cy="3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a:t>
              </a:r>
              <a:br>
                <a:rPr lang="en-US" sz="1800">
                  <a:solidFill>
                    <a:schemeClr val="bg1"/>
                  </a:solidFill>
                </a:rPr>
              </a:br>
              <a:r>
                <a:rPr lang="en-US" sz="1800">
                  <a:solidFill>
                    <a:schemeClr val="bg1"/>
                  </a:solidFill>
                </a:rPr>
                <a:t>LawFirm</a:t>
              </a:r>
            </a:p>
          </p:txBody>
        </p:sp>
      </p:grpSp>
      <p:grpSp>
        <p:nvGrpSpPr>
          <p:cNvPr id="31782" name="Group 74"/>
          <p:cNvGrpSpPr>
            <a:grpSpLocks/>
          </p:cNvGrpSpPr>
          <p:nvPr/>
        </p:nvGrpSpPr>
        <p:grpSpPr bwMode="auto">
          <a:xfrm>
            <a:off x="6632575" y="4721225"/>
            <a:ext cx="1285875" cy="669925"/>
            <a:chOff x="2047" y="2284"/>
            <a:chExt cx="810" cy="422"/>
          </a:xfrm>
        </p:grpSpPr>
        <p:sp>
          <p:nvSpPr>
            <p:cNvPr id="31789" name="AutoShape 75"/>
            <p:cNvSpPr>
              <a:spLocks noChangeArrowheads="1"/>
            </p:cNvSpPr>
            <p:nvPr/>
          </p:nvSpPr>
          <p:spPr bwMode="auto">
            <a:xfrm>
              <a:off x="204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1790" name="Text Box 76"/>
            <p:cNvSpPr txBox="1">
              <a:spLocks noChangeArrowheads="1"/>
            </p:cNvSpPr>
            <p:nvPr/>
          </p:nvSpPr>
          <p:spPr bwMode="auto">
            <a:xfrm>
              <a:off x="2076" y="2322"/>
              <a:ext cx="753" cy="3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ABMedical</a:t>
              </a:r>
              <a:br>
                <a:rPr lang="en-US" sz="1800">
                  <a:solidFill>
                    <a:schemeClr val="bg1"/>
                  </a:solidFill>
                </a:rPr>
              </a:br>
              <a:r>
                <a:rPr lang="en-US" sz="1800">
                  <a:solidFill>
                    <a:schemeClr val="bg1"/>
                  </a:solidFill>
                </a:rPr>
                <a:t>CareOrg</a:t>
              </a:r>
            </a:p>
          </p:txBody>
        </p:sp>
      </p:grpSp>
      <p:grpSp>
        <p:nvGrpSpPr>
          <p:cNvPr id="31783" name="Group 82"/>
          <p:cNvGrpSpPr>
            <a:grpSpLocks/>
          </p:cNvGrpSpPr>
          <p:nvPr/>
        </p:nvGrpSpPr>
        <p:grpSpPr bwMode="auto">
          <a:xfrm>
            <a:off x="4835525" y="5502275"/>
            <a:ext cx="1285875" cy="669925"/>
            <a:chOff x="3730" y="3313"/>
            <a:chExt cx="810" cy="422"/>
          </a:xfrm>
        </p:grpSpPr>
        <p:sp>
          <p:nvSpPr>
            <p:cNvPr id="31787" name="AutoShape 77"/>
            <p:cNvSpPr>
              <a:spLocks noChangeArrowheads="1"/>
            </p:cNvSpPr>
            <p:nvPr/>
          </p:nvSpPr>
          <p:spPr bwMode="auto">
            <a:xfrm>
              <a:off x="3730" y="3313"/>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1788" name="Text Box 78"/>
            <p:cNvSpPr txBox="1">
              <a:spLocks noChangeArrowheads="1"/>
            </p:cNvSpPr>
            <p:nvPr/>
          </p:nvSpPr>
          <p:spPr bwMode="auto">
            <a:xfrm>
              <a:off x="3745" y="3351"/>
              <a:ext cx="780"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ABAuto</a:t>
              </a:r>
              <a:br>
                <a:rPr lang="en-US" sz="1800">
                  <a:solidFill>
                    <a:schemeClr val="bg1"/>
                  </a:solidFill>
                </a:rPr>
              </a:br>
              <a:r>
                <a:rPr lang="en-US" sz="1600">
                  <a:solidFill>
                    <a:schemeClr val="bg1"/>
                  </a:solidFill>
                </a:rPr>
                <a:t>TowingAgcy</a:t>
              </a:r>
            </a:p>
          </p:txBody>
        </p:sp>
      </p:grpSp>
      <p:grpSp>
        <p:nvGrpSpPr>
          <p:cNvPr id="31784" name="Group 79"/>
          <p:cNvGrpSpPr>
            <a:grpSpLocks/>
          </p:cNvGrpSpPr>
          <p:nvPr/>
        </p:nvGrpSpPr>
        <p:grpSpPr bwMode="auto">
          <a:xfrm>
            <a:off x="6197600" y="5502275"/>
            <a:ext cx="1285875" cy="669925"/>
            <a:chOff x="2047" y="2284"/>
            <a:chExt cx="810" cy="422"/>
          </a:xfrm>
        </p:grpSpPr>
        <p:sp>
          <p:nvSpPr>
            <p:cNvPr id="31785" name="AutoShape 80"/>
            <p:cNvSpPr>
              <a:spLocks noChangeArrowheads="1"/>
            </p:cNvSpPr>
            <p:nvPr/>
          </p:nvSpPr>
          <p:spPr bwMode="auto">
            <a:xfrm>
              <a:off x="204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1786" name="Text Box 81"/>
            <p:cNvSpPr txBox="1">
              <a:spLocks noChangeArrowheads="1"/>
            </p:cNvSpPr>
            <p:nvPr/>
          </p:nvSpPr>
          <p:spPr bwMode="auto">
            <a:xfrm>
              <a:off x="2076" y="2322"/>
              <a:ext cx="753"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ABAuto</a:t>
              </a:r>
              <a:br>
                <a:rPr lang="en-US" sz="1800">
                  <a:solidFill>
                    <a:schemeClr val="bg1"/>
                  </a:solidFill>
                </a:rPr>
              </a:br>
              <a:r>
                <a:rPr lang="en-US" sz="1600">
                  <a:solidFill>
                    <a:schemeClr val="bg1"/>
                  </a:solidFill>
                </a:rPr>
                <a:t>RepairShop</a:t>
              </a:r>
            </a:p>
          </p:txBody>
        </p:sp>
      </p:grpSp>
    </p:spTree>
    <p:extLst>
      <p:ext uri="{BB962C8B-B14F-4D97-AF65-F5344CB8AC3E}">
        <p14:creationId xmlns="" xmlns:p14="http://schemas.microsoft.com/office/powerpoint/2010/main" val="404927458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3400" y="853156"/>
            <a:ext cx="7876960" cy="3255169"/>
          </a:xfrm>
          <a:prstGeom prst="rect">
            <a:avLst/>
          </a:prstGeom>
          <a:noFill/>
          <a:ln w="9525">
            <a:solidFill>
              <a:schemeClr val="bg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2770" name="Title 1"/>
          <p:cNvSpPr>
            <a:spLocks noGrp="1"/>
          </p:cNvSpPr>
          <p:nvPr>
            <p:ph type="title"/>
          </p:nvPr>
        </p:nvSpPr>
        <p:spPr/>
        <p:txBody>
          <a:bodyPr/>
          <a:lstStyle/>
          <a:p>
            <a:r>
              <a:rPr lang="en-US" smtClean="0"/>
              <a:t>TrainingApp user interface</a:t>
            </a:r>
          </a:p>
        </p:txBody>
      </p:sp>
      <p:sp>
        <p:nvSpPr>
          <p:cNvPr id="32771" name="Content Placeholder 2"/>
          <p:cNvSpPr>
            <a:spLocks noGrp="1"/>
          </p:cNvSpPr>
          <p:nvPr>
            <p:ph idx="1"/>
          </p:nvPr>
        </p:nvSpPr>
        <p:spPr>
          <a:xfrm>
            <a:off x="519113" y="4516438"/>
            <a:ext cx="3775075" cy="1884362"/>
          </a:xfrm>
        </p:spPr>
        <p:txBody>
          <a:bodyPr/>
          <a:lstStyle/>
          <a:p>
            <a:pPr>
              <a:buFont typeface="Arial" charset="0"/>
              <a:buChar char="•"/>
            </a:pPr>
            <a:r>
              <a:rPr lang="en-US" smtClean="0"/>
              <a:t>Examples of all fundamental UI configurations</a:t>
            </a:r>
          </a:p>
          <a:p>
            <a:pPr>
              <a:buFont typeface="Arial" charset="0"/>
              <a:buChar char="•"/>
            </a:pPr>
            <a:r>
              <a:rPr lang="en-US" smtClean="0"/>
              <a:t>List of where examples can be found</a:t>
            </a:r>
          </a:p>
        </p:txBody>
      </p:sp>
      <p:pic>
        <p:nvPicPr>
          <p:cNvPr id="32773" name="Picture 3" descr="C:\Users\pniemeyer\Desktop\Draft\Gtc-15-48.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397375" y="3663950"/>
            <a:ext cx="4446588" cy="2781300"/>
          </a:xfrm>
          <a:prstGeom prst="rect">
            <a:avLst/>
          </a:prstGeom>
          <a:noFill/>
          <a:ln w="9525">
            <a:solidFill>
              <a:schemeClr val="bg1"/>
            </a:solidFill>
            <a:miter lim="800000"/>
            <a:headEnd/>
            <a:tailEnd/>
          </a:ln>
          <a:extLst>
            <a:ext uri="{909E8E84-426E-40DD-AFC4-6F175D3DCCD1}">
              <a14:hiddenFill xmlns="" xmlns:a14="http://schemas.microsoft.com/office/drawing/2010/main">
                <a:solidFill>
                  <a:srgbClr val="FFFFFF"/>
                </a:solidFill>
              </a14:hiddenFill>
            </a:ext>
          </a:extLst>
        </p:spPr>
      </p:pic>
      <p:sp>
        <p:nvSpPr>
          <p:cNvPr id="32774" name="Rounded Rectangle 5"/>
          <p:cNvSpPr>
            <a:spLocks noChangeArrowheads="1"/>
          </p:cNvSpPr>
          <p:nvPr/>
        </p:nvSpPr>
        <p:spPr bwMode="auto">
          <a:xfrm>
            <a:off x="6857999" y="1350962"/>
            <a:ext cx="769143" cy="173038"/>
          </a:xfrm>
          <a:prstGeom prst="roundRect">
            <a:avLst>
              <a:gd name="adj" fmla="val 16667"/>
            </a:avLst>
          </a:prstGeom>
          <a:noFill/>
          <a:ln w="28575" algn="ctr">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lstStyle/>
          <a:p>
            <a:endParaRPr lang="en-US"/>
          </a:p>
        </p:txBody>
      </p:sp>
      <p:cxnSp>
        <p:nvCxnSpPr>
          <p:cNvPr id="32775" name="Straight Connector 7"/>
          <p:cNvCxnSpPr>
            <a:cxnSpLocks noChangeShapeType="1"/>
          </p:cNvCxnSpPr>
          <p:nvPr/>
        </p:nvCxnSpPr>
        <p:spPr bwMode="auto">
          <a:xfrm flipH="1">
            <a:off x="5791201" y="1437481"/>
            <a:ext cx="1066798" cy="2226469"/>
          </a:xfrm>
          <a:prstGeom prst="line">
            <a:avLst/>
          </a:prstGeom>
          <a:noFill/>
          <a:ln w="12700" algn="ctr">
            <a:solidFill>
              <a:srgbClr val="FF0000"/>
            </a:solidFill>
            <a:round/>
            <a:headEnd/>
            <a:tailEnd type="triangle" w="med" len="med"/>
          </a:ln>
          <a:extLst>
            <a:ext uri="{909E8E84-426E-40DD-AFC4-6F175D3DCCD1}">
              <a14:hiddenFill xmlns="" xmlns:a14="http://schemas.microsoft.com/office/drawing/2010/main">
                <a:noFill/>
              </a14:hiddenFill>
            </a:ext>
          </a:extLst>
        </p:spPr>
      </p:cxnSp>
    </p:spTree>
    <p:extLst>
      <p:ext uri="{BB962C8B-B14F-4D97-AF65-F5344CB8AC3E}">
        <p14:creationId xmlns="" xmlns:p14="http://schemas.microsoft.com/office/powerpoint/2010/main" val="71457590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itle 1"/>
          <p:cNvSpPr>
            <a:spLocks noGrp="1"/>
          </p:cNvSpPr>
          <p:nvPr>
            <p:ph type="title"/>
          </p:nvPr>
        </p:nvSpPr>
        <p:spPr/>
        <p:txBody>
          <a:bodyPr/>
          <a:lstStyle/>
          <a:p>
            <a:r>
              <a:rPr lang="en-US" smtClean="0"/>
              <a:t>TrainingApp application logic</a:t>
            </a:r>
          </a:p>
        </p:txBody>
      </p:sp>
      <p:sp>
        <p:nvSpPr>
          <p:cNvPr id="33796" name="Content Placeholder 2"/>
          <p:cNvSpPr>
            <a:spLocks noGrp="1"/>
          </p:cNvSpPr>
          <p:nvPr>
            <p:ph idx="1"/>
          </p:nvPr>
        </p:nvSpPr>
        <p:spPr>
          <a:xfrm>
            <a:off x="5562600" y="838199"/>
            <a:ext cx="2824163" cy="5486400"/>
          </a:xfrm>
        </p:spPr>
        <p:txBody>
          <a:bodyPr/>
          <a:lstStyle/>
          <a:p>
            <a:pPr>
              <a:buFont typeface="Arial" charset="0"/>
              <a:buChar char="•"/>
            </a:pPr>
            <a:r>
              <a:rPr lang="en-US" dirty="0" err="1" smtClean="0"/>
              <a:t>TrainingApp</a:t>
            </a:r>
            <a:r>
              <a:rPr lang="en-US" dirty="0" smtClean="0"/>
              <a:t> has examples of how </a:t>
            </a:r>
            <a:r>
              <a:rPr lang="en-US" dirty="0" err="1" smtClean="0"/>
              <a:t>Gosu</a:t>
            </a:r>
            <a:r>
              <a:rPr lang="en-US" dirty="0" smtClean="0"/>
              <a:t> can be used to express application logic, including:</a:t>
            </a:r>
          </a:p>
          <a:p>
            <a:pPr lvl="1"/>
            <a:r>
              <a:rPr lang="en-US" dirty="0" smtClean="0"/>
              <a:t>Business rules</a:t>
            </a:r>
          </a:p>
          <a:p>
            <a:pPr lvl="1"/>
            <a:r>
              <a:rPr lang="en-US" dirty="0" smtClean="0"/>
              <a:t>PCF methods</a:t>
            </a:r>
          </a:p>
          <a:p>
            <a:pPr lvl="1"/>
            <a:r>
              <a:rPr lang="en-US" dirty="0" smtClean="0"/>
              <a:t>Enhancements</a:t>
            </a:r>
          </a:p>
          <a:p>
            <a:pPr lvl="1"/>
            <a:r>
              <a:rPr lang="en-US" dirty="0" smtClean="0"/>
              <a:t>Static methods in </a:t>
            </a:r>
            <a:r>
              <a:rPr lang="en-US" dirty="0" err="1" smtClean="0"/>
              <a:t>Gosu</a:t>
            </a:r>
            <a:r>
              <a:rPr lang="en-US" dirty="0" smtClean="0"/>
              <a:t> classes</a:t>
            </a:r>
          </a:p>
          <a:p>
            <a:pPr lvl="1"/>
            <a:r>
              <a:rPr lang="en-US" dirty="0" smtClean="0"/>
              <a:t>Script parameters</a:t>
            </a:r>
          </a:p>
          <a:p>
            <a:pPr lvl="1"/>
            <a:r>
              <a:rPr lang="en-US" dirty="0" smtClean="0"/>
              <a:t>Widget attributes</a:t>
            </a:r>
          </a:p>
        </p:txBody>
      </p:sp>
      <p:pic>
        <p:nvPicPr>
          <p:cNvPr id="4099" name="Picture 3"/>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30801"/>
          <a:stretch/>
        </p:blipFill>
        <p:spPr bwMode="auto">
          <a:xfrm>
            <a:off x="609600" y="762000"/>
            <a:ext cx="4594518" cy="5649215"/>
          </a:xfrm>
          <a:prstGeom prst="rect">
            <a:avLst/>
          </a:prstGeom>
          <a:noFill/>
          <a:ln w="9525">
            <a:solidFill>
              <a:schemeClr val="bg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883886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err="1" smtClean="0">
                <a:latin typeface="+mj-lt"/>
              </a:rPr>
              <a:t>Guidewire</a:t>
            </a:r>
            <a:r>
              <a:rPr lang="en-US" sz="2800" dirty="0" smtClean="0">
                <a:latin typeface="+mj-lt"/>
              </a:rPr>
              <a:t> product architecture</a:t>
            </a:r>
          </a:p>
          <a:p>
            <a:pPr>
              <a:lnSpc>
                <a:spcPct val="150000"/>
              </a:lnSpc>
              <a:buFont typeface="Arial" charset="0"/>
              <a:buChar char="•"/>
            </a:pP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configuration technology</a:t>
            </a:r>
          </a:p>
          <a:p>
            <a:pPr>
              <a:lnSpc>
                <a:spcPct val="150000"/>
              </a:lnSpc>
              <a:buFont typeface="Arial" charset="0"/>
              <a:buChar char="•"/>
            </a:pPr>
            <a:r>
              <a:rPr lang="en-US" sz="2800" dirty="0" smtClean="0">
                <a:solidFill>
                  <a:schemeClr val="tx1">
                    <a:lumMod val="75000"/>
                  </a:schemeClr>
                </a:solidFill>
                <a:latin typeface="+mj-lt"/>
              </a:rPr>
              <a:t>The </a:t>
            </a: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platform</a:t>
            </a:r>
          </a:p>
          <a:p>
            <a:pPr>
              <a:lnSpc>
                <a:spcPct val="150000"/>
              </a:lnSpc>
              <a:buFont typeface="Arial" charset="0"/>
              <a:buChar char="•"/>
            </a:pPr>
            <a:r>
              <a:rPr lang="en-US" sz="2800" dirty="0" err="1" smtClean="0">
                <a:solidFill>
                  <a:schemeClr val="tx1">
                    <a:lumMod val="75000"/>
                  </a:schemeClr>
                </a:solidFill>
                <a:latin typeface="+mj-lt"/>
              </a:rPr>
              <a:t>TrainingApp</a:t>
            </a:r>
            <a:endParaRPr lang="en-US" sz="2800" dirty="0" smtClean="0">
              <a:solidFill>
                <a:schemeClr val="tx1">
                  <a:lumMod val="75000"/>
                </a:schemeClr>
              </a:solidFill>
              <a:latin typeface="+mj-lt"/>
            </a:endParaRPr>
          </a:p>
          <a:p>
            <a:pPr>
              <a:lnSpc>
                <a:spcPct val="150000"/>
              </a:lnSpc>
              <a:buFont typeface="Arial" charset="0"/>
              <a:buChar char="•"/>
            </a:pPr>
            <a:r>
              <a:rPr lang="en-US" sz="2800" dirty="0" smtClean="0">
                <a:solidFill>
                  <a:schemeClr val="tx1">
                    <a:lumMod val="75000"/>
                  </a:schemeClr>
                </a:solidFill>
                <a:latin typeface="+mj-lt"/>
              </a:rPr>
              <a:t>Starting </a:t>
            </a: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applications</a:t>
            </a:r>
          </a:p>
          <a:p>
            <a:pPr>
              <a:lnSpc>
                <a:spcPct val="150000"/>
              </a:lnSpc>
              <a:buFont typeface="Arial" charset="0"/>
              <a:buChar char="•"/>
            </a:pP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Studio</a:t>
            </a:r>
          </a:p>
        </p:txBody>
      </p:sp>
    </p:spTree>
    <p:extLst>
      <p:ext uri="{BB962C8B-B14F-4D97-AF65-F5344CB8AC3E}">
        <p14:creationId xmlns="" xmlns:p14="http://schemas.microsoft.com/office/powerpoint/2010/main" val="71717097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product architecture</a:t>
            </a:r>
          </a:p>
          <a:p>
            <a:pPr>
              <a:lnSpc>
                <a:spcPct val="150000"/>
              </a:lnSpc>
              <a:buFont typeface="Arial" charset="0"/>
              <a:buChar char="•"/>
            </a:pP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configuration technology</a:t>
            </a:r>
          </a:p>
          <a:p>
            <a:pPr>
              <a:lnSpc>
                <a:spcPct val="150000"/>
              </a:lnSpc>
              <a:buFont typeface="Arial" charset="0"/>
              <a:buChar char="•"/>
            </a:pPr>
            <a:r>
              <a:rPr lang="en-US" sz="2800" dirty="0" smtClean="0">
                <a:solidFill>
                  <a:schemeClr val="tx1">
                    <a:lumMod val="75000"/>
                  </a:schemeClr>
                </a:solidFill>
                <a:latin typeface="+mj-lt"/>
              </a:rPr>
              <a:t>The </a:t>
            </a: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platform</a:t>
            </a:r>
          </a:p>
          <a:p>
            <a:pPr>
              <a:lnSpc>
                <a:spcPct val="150000"/>
              </a:lnSpc>
              <a:buFont typeface="Arial" charset="0"/>
              <a:buChar char="•"/>
            </a:pPr>
            <a:r>
              <a:rPr lang="en-US" sz="2800" dirty="0" err="1" smtClean="0">
                <a:solidFill>
                  <a:schemeClr val="tx1">
                    <a:lumMod val="75000"/>
                  </a:schemeClr>
                </a:solidFill>
                <a:latin typeface="+mj-lt"/>
              </a:rPr>
              <a:t>TrainingApp</a:t>
            </a:r>
            <a:endParaRPr lang="en-US" sz="2800" dirty="0" smtClean="0">
              <a:solidFill>
                <a:schemeClr val="tx1">
                  <a:lumMod val="75000"/>
                </a:schemeClr>
              </a:solidFill>
              <a:latin typeface="+mj-lt"/>
            </a:endParaRPr>
          </a:p>
          <a:p>
            <a:pPr>
              <a:lnSpc>
                <a:spcPct val="150000"/>
              </a:lnSpc>
              <a:buFont typeface="Arial" charset="0"/>
              <a:buChar char="•"/>
            </a:pPr>
            <a:r>
              <a:rPr lang="en-US" sz="2800" dirty="0" smtClean="0">
                <a:latin typeface="+mj-lt"/>
              </a:rPr>
              <a:t>Starting </a:t>
            </a:r>
            <a:r>
              <a:rPr lang="en-US" sz="2800" dirty="0" err="1" smtClean="0">
                <a:latin typeface="+mj-lt"/>
              </a:rPr>
              <a:t>Guidewire</a:t>
            </a:r>
            <a:r>
              <a:rPr lang="en-US" sz="2800" dirty="0" smtClean="0">
                <a:latin typeface="+mj-lt"/>
              </a:rPr>
              <a:t> applications</a:t>
            </a:r>
          </a:p>
          <a:p>
            <a:pPr>
              <a:lnSpc>
                <a:spcPct val="150000"/>
              </a:lnSpc>
              <a:buFont typeface="Arial" charset="0"/>
              <a:buChar char="•"/>
            </a:pP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Studio</a:t>
            </a:r>
          </a:p>
        </p:txBody>
      </p:sp>
    </p:spTree>
    <p:extLst>
      <p:ext uri="{BB962C8B-B14F-4D97-AF65-F5344CB8AC3E}">
        <p14:creationId xmlns="" xmlns:p14="http://schemas.microsoft.com/office/powerpoint/2010/main" val="334274509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116"/>
          <p:cNvGrpSpPr>
            <a:grpSpLocks/>
          </p:cNvGrpSpPr>
          <p:nvPr/>
        </p:nvGrpSpPr>
        <p:grpSpPr bwMode="auto">
          <a:xfrm>
            <a:off x="1631950" y="1925638"/>
            <a:ext cx="1101725" cy="811212"/>
            <a:chOff x="2083" y="1606"/>
            <a:chExt cx="1489" cy="1097"/>
          </a:xfrm>
        </p:grpSpPr>
        <p:sp>
          <p:nvSpPr>
            <p:cNvPr id="35861" name="Rectangle 11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5862" name="Freeform 11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5863" name="Freeform 11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5864" name="Freeform 12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5865" name="Freeform 12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5866" name="Rectangle 12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5867" name="Rectangle 12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868" name="AutoShape 12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5869" name="Freeform 125"/>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5870" name="Freeform 126"/>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5871" name="Rectangle 12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872" name="Rectangle 12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873" name="Rectangle 12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5874" name="Group 130"/>
            <p:cNvGrpSpPr>
              <a:grpSpLocks/>
            </p:cNvGrpSpPr>
            <p:nvPr/>
          </p:nvGrpSpPr>
          <p:grpSpPr bwMode="auto">
            <a:xfrm>
              <a:off x="2221" y="1871"/>
              <a:ext cx="518" cy="782"/>
              <a:chOff x="2400" y="1656"/>
              <a:chExt cx="752" cy="1136"/>
            </a:xfrm>
          </p:grpSpPr>
          <p:sp>
            <p:nvSpPr>
              <p:cNvPr id="35887" name="Freeform 13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5888" name="Freeform 13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35889" name="Freeform 13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5890" name="Freeform 13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5891" name="Freeform 13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35892" name="Line 13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35893" name="Line 13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grpSp>
        <p:grpSp>
          <p:nvGrpSpPr>
            <p:cNvPr id="35875" name="Group 138"/>
            <p:cNvGrpSpPr>
              <a:grpSpLocks/>
            </p:cNvGrpSpPr>
            <p:nvPr/>
          </p:nvGrpSpPr>
          <p:grpSpPr bwMode="auto">
            <a:xfrm rot="-6511945">
              <a:off x="2834" y="1842"/>
              <a:ext cx="518" cy="783"/>
              <a:chOff x="2400" y="1656"/>
              <a:chExt cx="752" cy="1136"/>
            </a:xfrm>
          </p:grpSpPr>
          <p:sp>
            <p:nvSpPr>
              <p:cNvPr id="35880" name="Freeform 13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5881" name="Freeform 14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5882" name="Freeform 14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5883" name="Freeform 14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5884" name="Freeform 14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5885" name="Line 14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sp>
            <p:nvSpPr>
              <p:cNvPr id="35886" name="Line 14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grpSp>
        <p:sp>
          <p:nvSpPr>
            <p:cNvPr id="35876" name="Freeform 146"/>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5877" name="Freeform 147"/>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5878" name="Rectangle 14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879" name="Rectangle 14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pic>
        <p:nvPicPr>
          <p:cNvPr id="35843" name="Picture 152" descr="Fake CC"/>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61975" y="2813050"/>
            <a:ext cx="3479800" cy="2495550"/>
          </a:xfrm>
          <a:prstGeom prst="rect">
            <a:avLst/>
          </a:prstGeom>
          <a:noFill/>
          <a:ln w="9525">
            <a:solidFill>
              <a:schemeClr val="bg1"/>
            </a:solidFill>
            <a:miter lim="800000"/>
            <a:headEnd/>
            <a:tailEnd/>
          </a:ln>
          <a:extLst>
            <a:ext uri="{909E8E84-426E-40DD-AFC4-6F175D3DCCD1}">
              <a14:hiddenFill xmlns="" xmlns:a14="http://schemas.microsoft.com/office/drawing/2010/main">
                <a:solidFill>
                  <a:srgbClr val="FFFFFF"/>
                </a:solidFill>
              </a14:hiddenFill>
            </a:ext>
          </a:extLst>
        </p:spPr>
      </p:pic>
      <p:pic>
        <p:nvPicPr>
          <p:cNvPr id="35844" name="Picture 150" descr="Fake PC"/>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973388" y="3389313"/>
            <a:ext cx="3479800" cy="2495550"/>
          </a:xfrm>
          <a:prstGeom prst="rect">
            <a:avLst/>
          </a:prstGeom>
          <a:noFill/>
          <a:ln w="9525">
            <a:solidFill>
              <a:schemeClr val="bg1"/>
            </a:solidFill>
            <a:miter lim="800000"/>
            <a:headEnd/>
            <a:tailEnd/>
          </a:ln>
          <a:extLst>
            <a:ext uri="{909E8E84-426E-40DD-AFC4-6F175D3DCCD1}">
              <a14:hiddenFill xmlns="" xmlns:a14="http://schemas.microsoft.com/office/drawing/2010/main">
                <a:solidFill>
                  <a:srgbClr val="FFFFFF"/>
                </a:solidFill>
              </a14:hiddenFill>
            </a:ext>
          </a:extLst>
        </p:spPr>
      </p:pic>
      <p:pic>
        <p:nvPicPr>
          <p:cNvPr id="35845" name="Picture 151" descr="Fake BC"/>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384800" y="3965575"/>
            <a:ext cx="3479800" cy="2495550"/>
          </a:xfrm>
          <a:prstGeom prst="rect">
            <a:avLst/>
          </a:prstGeom>
          <a:noFill/>
          <a:ln w="9525">
            <a:solidFill>
              <a:schemeClr val="bg1"/>
            </a:solidFill>
            <a:miter lim="800000"/>
            <a:headEnd/>
            <a:tailEnd/>
          </a:ln>
          <a:extLst>
            <a:ext uri="{909E8E84-426E-40DD-AFC4-6F175D3DCCD1}">
              <a14:hiddenFill xmlns="" xmlns:a14="http://schemas.microsoft.com/office/drawing/2010/main">
                <a:solidFill>
                  <a:srgbClr val="FFFFFF"/>
                </a:solidFill>
              </a14:hiddenFill>
            </a:ext>
          </a:extLst>
        </p:spPr>
      </p:pic>
      <p:sp>
        <p:nvSpPr>
          <p:cNvPr id="35846" name="Rectangle 2"/>
          <p:cNvSpPr>
            <a:spLocks noGrp="1" noChangeArrowheads="1"/>
          </p:cNvSpPr>
          <p:nvPr>
            <p:ph type="title"/>
          </p:nvPr>
        </p:nvSpPr>
        <p:spPr/>
        <p:txBody>
          <a:bodyPr/>
          <a:lstStyle/>
          <a:p>
            <a:pPr eaLnBrk="1" hangingPunct="1"/>
            <a:r>
              <a:rPr lang="en-US" smtClean="0"/>
              <a:t>Parallel structure of Guidewire applications</a:t>
            </a:r>
          </a:p>
        </p:txBody>
      </p:sp>
      <p:sp>
        <p:nvSpPr>
          <p:cNvPr id="35847" name="Rectangle 3"/>
          <p:cNvSpPr>
            <a:spLocks noGrp="1" noChangeArrowheads="1"/>
          </p:cNvSpPr>
          <p:nvPr>
            <p:ph idx="1"/>
          </p:nvPr>
        </p:nvSpPr>
        <p:spPr>
          <a:xfrm>
            <a:off x="593725" y="1027113"/>
            <a:ext cx="8243888" cy="925512"/>
          </a:xfrm>
        </p:spPr>
        <p:txBody>
          <a:bodyPr/>
          <a:lstStyle/>
          <a:p>
            <a:pPr>
              <a:buFont typeface="Arial" charset="0"/>
              <a:buChar char="•"/>
            </a:pPr>
            <a:r>
              <a:rPr lang="en-US" smtClean="0"/>
              <a:t>All Guidewire applications have a similar directory structure and are started using the same basic tasks</a:t>
            </a:r>
          </a:p>
        </p:txBody>
      </p:sp>
      <p:grpSp>
        <p:nvGrpSpPr>
          <p:cNvPr id="35848" name="Group 103"/>
          <p:cNvGrpSpPr>
            <a:grpSpLocks/>
          </p:cNvGrpSpPr>
          <p:nvPr/>
        </p:nvGrpSpPr>
        <p:grpSpPr bwMode="auto">
          <a:xfrm>
            <a:off x="4302125" y="2454275"/>
            <a:ext cx="766763" cy="863600"/>
            <a:chOff x="2324" y="435"/>
            <a:chExt cx="933" cy="1052"/>
          </a:xfrm>
        </p:grpSpPr>
        <p:sp>
          <p:nvSpPr>
            <p:cNvPr id="35852" name="AutoShape 10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5853" name="Freeform 10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5854" name="Freeform 10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5855" name="Freeform 10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5856" name="Group 108"/>
            <p:cNvGrpSpPr>
              <a:grpSpLocks/>
            </p:cNvGrpSpPr>
            <p:nvPr/>
          </p:nvGrpSpPr>
          <p:grpSpPr bwMode="auto">
            <a:xfrm>
              <a:off x="2889" y="957"/>
              <a:ext cx="348" cy="510"/>
              <a:chOff x="2784" y="3210"/>
              <a:chExt cx="523" cy="772"/>
            </a:xfrm>
          </p:grpSpPr>
          <p:sp>
            <p:nvSpPr>
              <p:cNvPr id="35857" name="AutoShape 10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5858" name="AutoShape 1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5859" name="AutoShape 1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5860" name="Oval 1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35849" name="Group 113"/>
          <p:cNvGrpSpPr>
            <a:grpSpLocks/>
          </p:cNvGrpSpPr>
          <p:nvPr/>
        </p:nvGrpSpPr>
        <p:grpSpPr bwMode="auto">
          <a:xfrm>
            <a:off x="6683375" y="3144838"/>
            <a:ext cx="1065213" cy="741362"/>
            <a:chOff x="3153" y="1049"/>
            <a:chExt cx="752" cy="523"/>
          </a:xfrm>
        </p:grpSpPr>
        <p:sp>
          <p:nvSpPr>
            <p:cNvPr id="35850" name="Rectangle 114"/>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35851" name="Picture 115" descr="BS01887_"/>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 xmlns:p14="http://schemas.microsoft.com/office/powerpoint/2010/main" val="341680980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9263" y="3201988"/>
            <a:ext cx="3371850" cy="2676525"/>
          </a:xfrm>
          <a:prstGeom prst="rect">
            <a:avLst/>
          </a:prstGeom>
          <a:noFill/>
          <a:ln w="9525">
            <a:solidFill>
              <a:schemeClr val="bg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49263" y="1187450"/>
            <a:ext cx="4019550" cy="1285875"/>
          </a:xfrm>
          <a:prstGeom prst="rect">
            <a:avLst/>
          </a:prstGeom>
          <a:noFill/>
          <a:ln w="9525">
            <a:solidFill>
              <a:schemeClr val="bg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6868" name="Rectangle 2"/>
          <p:cNvSpPr>
            <a:spLocks noGrp="1" noChangeArrowheads="1"/>
          </p:cNvSpPr>
          <p:nvPr>
            <p:ph type="title"/>
          </p:nvPr>
        </p:nvSpPr>
        <p:spPr/>
        <p:txBody>
          <a:bodyPr/>
          <a:lstStyle/>
          <a:p>
            <a:pPr eaLnBrk="1" hangingPunct="1"/>
            <a:r>
              <a:rPr lang="en-US" smtClean="0"/>
              <a:t>Files used to start application</a:t>
            </a:r>
          </a:p>
        </p:txBody>
      </p:sp>
      <p:sp>
        <p:nvSpPr>
          <p:cNvPr id="36869" name="Rectangle 3"/>
          <p:cNvSpPr>
            <a:spLocks noGrp="1" noChangeArrowheads="1"/>
          </p:cNvSpPr>
          <p:nvPr>
            <p:ph idx="1"/>
          </p:nvPr>
        </p:nvSpPr>
        <p:spPr>
          <a:xfrm>
            <a:off x="5280025" y="1192213"/>
            <a:ext cx="3557588" cy="5197475"/>
          </a:xfrm>
        </p:spPr>
        <p:txBody>
          <a:bodyPr/>
          <a:lstStyle/>
          <a:p>
            <a:pPr>
              <a:buFont typeface="Arial" charset="0"/>
              <a:buChar char="•"/>
            </a:pPr>
            <a:r>
              <a:rPr lang="en-US" smtClean="0"/>
              <a:t>build.xml defines administration tasks:</a:t>
            </a:r>
          </a:p>
          <a:p>
            <a:pPr lvl="1"/>
            <a:r>
              <a:rPr lang="en-US" smtClean="0"/>
              <a:t>Starting application</a:t>
            </a:r>
          </a:p>
          <a:p>
            <a:pPr lvl="1"/>
            <a:r>
              <a:rPr lang="en-US" smtClean="0"/>
              <a:t>Building web application archive (WAR) files</a:t>
            </a:r>
          </a:p>
          <a:p>
            <a:pPr lvl="1"/>
            <a:r>
              <a:rPr lang="en-US" smtClean="0"/>
              <a:t>Generating data and security dictionaries</a:t>
            </a:r>
          </a:p>
          <a:p>
            <a:pPr>
              <a:buFont typeface="Arial" charset="0"/>
              <a:buChar char="•"/>
            </a:pPr>
            <a:r>
              <a:rPr lang="en-US" smtClean="0"/>
              <a:t>"gw" batch file used to launch tasks defined in build.xml</a:t>
            </a:r>
          </a:p>
          <a:p>
            <a:pPr lvl="1"/>
            <a:r>
              <a:rPr lang="en-US" smtClean="0"/>
              <a:t>Located in &lt;install&gt;\bin</a:t>
            </a:r>
          </a:p>
        </p:txBody>
      </p:sp>
      <p:pic>
        <p:nvPicPr>
          <p:cNvPr id="36870" name="Picture 5" descr="build XML"/>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249612" y="2071687"/>
            <a:ext cx="881063" cy="984250"/>
          </a:xfrm>
          <a:prstGeom prst="rect">
            <a:avLst/>
          </a:prstGeom>
          <a:noFill/>
          <a:ln w="9525">
            <a:solidFill>
              <a:schemeClr val="bg1"/>
            </a:solidFill>
            <a:miter lim="800000"/>
            <a:headEnd/>
            <a:tailEnd/>
          </a:ln>
          <a:extLst>
            <a:ext uri="{909E8E84-426E-40DD-AFC4-6F175D3DCCD1}">
              <a14:hiddenFill xmlns="" xmlns:a14="http://schemas.microsoft.com/office/drawing/2010/main">
                <a:solidFill>
                  <a:srgbClr val="FFFFFF"/>
                </a:solidFill>
              </a14:hiddenFill>
            </a:ext>
          </a:extLst>
        </p:spPr>
      </p:pic>
      <p:sp>
        <p:nvSpPr>
          <p:cNvPr id="36871" name="Line 7"/>
          <p:cNvSpPr>
            <a:spLocks noChangeShapeType="1"/>
          </p:cNvSpPr>
          <p:nvPr/>
        </p:nvSpPr>
        <p:spPr bwMode="auto">
          <a:xfrm>
            <a:off x="1226345" y="2178843"/>
            <a:ext cx="2023268" cy="419100"/>
          </a:xfrm>
          <a:prstGeom prst="line">
            <a:avLst/>
          </a:prstGeom>
          <a:noFill/>
          <a:ln w="12700">
            <a:solidFill>
              <a:srgbClr val="FF0000"/>
            </a:solidFill>
            <a:round/>
            <a:headEnd/>
            <a:tailEnd/>
          </a:ln>
          <a:extLst>
            <a:ext uri="{909E8E84-426E-40DD-AFC4-6F175D3DCCD1}">
              <a14:hiddenFill xmlns="" xmlns:a14="http://schemas.microsoft.com/office/drawing/2010/main">
                <a:noFill/>
              </a14:hiddenFill>
            </a:ext>
          </a:extLst>
        </p:spPr>
        <p:txBody>
          <a:bodyPr wrap="square" lIns="0" tIns="0" rIns="0" bIns="0" anchor="ctr">
            <a:spAutoFit/>
          </a:bodyPr>
          <a:lstStyle/>
          <a:p>
            <a:endParaRPr lang="en-US"/>
          </a:p>
        </p:txBody>
      </p:sp>
      <p:sp>
        <p:nvSpPr>
          <p:cNvPr id="36872" name="Line 9"/>
          <p:cNvSpPr>
            <a:spLocks noChangeShapeType="1"/>
          </p:cNvSpPr>
          <p:nvPr/>
        </p:nvSpPr>
        <p:spPr bwMode="auto">
          <a:xfrm>
            <a:off x="3196388" y="3875320"/>
            <a:ext cx="823871" cy="373062"/>
          </a:xfrm>
          <a:prstGeom prst="line">
            <a:avLst/>
          </a:prstGeom>
          <a:noFill/>
          <a:ln w="12700">
            <a:solidFill>
              <a:srgbClr val="FF0000"/>
            </a:solidFill>
            <a:round/>
            <a:headEnd/>
            <a:tailEnd/>
          </a:ln>
          <a:extLst>
            <a:ext uri="{909E8E84-426E-40DD-AFC4-6F175D3DCCD1}">
              <a14:hiddenFill xmlns="" xmlns:a14="http://schemas.microsoft.com/office/drawing/2010/main">
                <a:noFill/>
              </a14:hiddenFill>
            </a:ext>
          </a:extLst>
        </p:spPr>
        <p:txBody>
          <a:bodyPr wrap="square" lIns="0" tIns="0" rIns="0" bIns="0" anchor="ctr">
            <a:spAutoFit/>
          </a:bodyPr>
          <a:lstStyle/>
          <a:p>
            <a:endParaRPr lang="en-US"/>
          </a:p>
        </p:txBody>
      </p:sp>
      <p:pic>
        <p:nvPicPr>
          <p:cNvPr id="36873" name="Picture 10" descr="gw dots bat"/>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024271" y="4061851"/>
            <a:ext cx="889083" cy="893297"/>
          </a:xfrm>
          <a:prstGeom prst="rect">
            <a:avLst/>
          </a:prstGeom>
          <a:noFill/>
          <a:ln w="9525">
            <a:solidFill>
              <a:schemeClr val="bg1"/>
            </a:solidFill>
            <a:miter lim="800000"/>
            <a:headEnd/>
            <a:tailEnd/>
          </a:ln>
          <a:extLst>
            <a:ext uri="{909E8E84-426E-40DD-AFC4-6F175D3DCCD1}">
              <a14:hiddenFill xmlns="" xmlns:a14="http://schemas.microsoft.com/office/drawing/2010/main">
                <a:solidFill>
                  <a:srgbClr val="FFFFFF"/>
                </a:solidFill>
              </a14:hiddenFill>
            </a:ext>
          </a:extLst>
        </p:spPr>
      </p:pic>
      <p:sp>
        <p:nvSpPr>
          <p:cNvPr id="36874" name="AutoShape 16"/>
          <p:cNvSpPr>
            <a:spLocks noChangeArrowheads="1"/>
          </p:cNvSpPr>
          <p:nvPr/>
        </p:nvSpPr>
        <p:spPr bwMode="auto">
          <a:xfrm>
            <a:off x="609600" y="2071687"/>
            <a:ext cx="616744" cy="214313"/>
          </a:xfrm>
          <a:prstGeom prst="roundRect">
            <a:avLst>
              <a:gd name="adj" fmla="val 16667"/>
            </a:avLst>
          </a:prstGeom>
          <a:noFill/>
          <a:ln w="19050" algn="ctr">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square" lIns="0" tIns="0" rIns="0" bIns="0" anchor="ctr">
            <a:spAutoFit/>
          </a:bodyPr>
          <a:lstStyle/>
          <a:p>
            <a:endParaRPr lang="en-US"/>
          </a:p>
        </p:txBody>
      </p:sp>
      <p:sp>
        <p:nvSpPr>
          <p:cNvPr id="36875" name="AutoShape 17"/>
          <p:cNvSpPr>
            <a:spLocks noChangeArrowheads="1"/>
          </p:cNvSpPr>
          <p:nvPr/>
        </p:nvSpPr>
        <p:spPr bwMode="auto">
          <a:xfrm>
            <a:off x="2572711" y="3505200"/>
            <a:ext cx="627689" cy="457200"/>
          </a:xfrm>
          <a:prstGeom prst="roundRect">
            <a:avLst>
              <a:gd name="adj" fmla="val 16667"/>
            </a:avLst>
          </a:prstGeom>
          <a:noFill/>
          <a:ln w="19050" algn="ctr">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 xmlns:p14="http://schemas.microsoft.com/office/powerpoint/2010/main" val="366877490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Commonly performed tasks</a:t>
            </a:r>
          </a:p>
        </p:txBody>
      </p:sp>
      <p:graphicFrame>
        <p:nvGraphicFramePr>
          <p:cNvPr id="27725" name="Group 77"/>
          <p:cNvGraphicFramePr>
            <a:graphicFrameLocks noGrp="1"/>
          </p:cNvGraphicFramePr>
          <p:nvPr/>
        </p:nvGraphicFramePr>
        <p:xfrm>
          <a:off x="174625" y="839788"/>
          <a:ext cx="8861424" cy="5662614"/>
        </p:xfrm>
        <a:graphic>
          <a:graphicData uri="http://schemas.openxmlformats.org/drawingml/2006/table">
            <a:tbl>
              <a:tblPr/>
              <a:tblGrid>
                <a:gridCol w="2384688"/>
                <a:gridCol w="2195177"/>
                <a:gridCol w="2265365"/>
                <a:gridCol w="2016194"/>
              </a:tblGrid>
              <a:tr h="1071563">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2400" b="1" i="0" u="none" strike="noStrike" cap="none" normalizeH="0" baseline="0" dirty="0" smtClean="0">
                        <a:ln>
                          <a:noFill/>
                        </a:ln>
                        <a:solidFill>
                          <a:schemeClr val="bg1"/>
                        </a:solidFill>
                        <a:effectLst/>
                        <a:latin typeface="Arial" charset="0"/>
                      </a:endParaRPr>
                    </a:p>
                  </a:txBody>
                  <a:tcPr marL="45722" marR="45722"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Start</a:t>
                      </a:r>
                      <a:br>
                        <a:rPr kumimoji="0" lang="en-US" sz="2000" b="1" i="0" u="none" strike="noStrike" cap="none" normalizeH="0" baseline="0" dirty="0" smtClean="0">
                          <a:ln>
                            <a:noFill/>
                          </a:ln>
                          <a:solidFill>
                            <a:schemeClr val="bg1"/>
                          </a:solidFill>
                          <a:effectLst/>
                          <a:latin typeface="Arial" charset="0"/>
                        </a:rPr>
                      </a:br>
                      <a:r>
                        <a:rPr kumimoji="0" lang="en-US" sz="2000" b="1" i="0" u="none" strike="noStrike" cap="none" normalizeH="0" baseline="0" dirty="0" smtClean="0">
                          <a:ln>
                            <a:noFill/>
                          </a:ln>
                          <a:solidFill>
                            <a:schemeClr val="bg1"/>
                          </a:solidFill>
                          <a:effectLst/>
                          <a:latin typeface="Arial" charset="0"/>
                        </a:rPr>
                        <a:t>Application</a:t>
                      </a:r>
                      <a:br>
                        <a:rPr kumimoji="0" lang="en-US" sz="2000" b="1" i="0" u="none" strike="noStrike" cap="none" normalizeH="0" baseline="0" dirty="0" smtClean="0">
                          <a:ln>
                            <a:noFill/>
                          </a:ln>
                          <a:solidFill>
                            <a:schemeClr val="bg1"/>
                          </a:solidFill>
                          <a:effectLst/>
                          <a:latin typeface="Arial" charset="0"/>
                        </a:rPr>
                      </a:br>
                      <a:r>
                        <a:rPr kumimoji="0" lang="en-US" sz="2000" b="1" i="0" u="none" strike="noStrike" cap="none" normalizeH="0" baseline="0" dirty="0" smtClean="0">
                          <a:ln>
                            <a:noFill/>
                          </a:ln>
                          <a:solidFill>
                            <a:schemeClr val="bg1"/>
                          </a:solidFill>
                          <a:effectLst/>
                          <a:latin typeface="Arial" charset="0"/>
                        </a:rPr>
                        <a:t>in Dev Mode</a:t>
                      </a:r>
                    </a:p>
                  </a:txBody>
                  <a:tcPr marL="45722" marR="45722"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Regenerate</a:t>
                      </a:r>
                      <a:br>
                        <a:rPr kumimoji="0" lang="en-US" sz="2000" b="1" i="0" u="none" strike="noStrike" cap="none" normalizeH="0" baseline="0" dirty="0" smtClean="0">
                          <a:ln>
                            <a:noFill/>
                          </a:ln>
                          <a:solidFill>
                            <a:schemeClr val="bg1"/>
                          </a:solidFill>
                          <a:effectLst/>
                          <a:latin typeface="Arial" charset="0"/>
                        </a:rPr>
                      </a:br>
                      <a:r>
                        <a:rPr kumimoji="0" lang="en-US" sz="2000" b="1" i="0" u="none" strike="noStrike" cap="none" normalizeH="0" baseline="0" dirty="0" smtClean="0">
                          <a:ln>
                            <a:noFill/>
                          </a:ln>
                          <a:solidFill>
                            <a:schemeClr val="bg1"/>
                          </a:solidFill>
                          <a:effectLst/>
                          <a:latin typeface="Arial" charset="0"/>
                        </a:rPr>
                        <a:t>Dictionaries</a:t>
                      </a:r>
                    </a:p>
                  </a:txBody>
                  <a:tcPr marL="45722" marR="45722"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Stop</a:t>
                      </a:r>
                      <a:br>
                        <a:rPr kumimoji="0" lang="en-US" sz="2000" b="1" i="0" u="none" strike="noStrike" cap="none" normalizeH="0" baseline="0" dirty="0" smtClean="0">
                          <a:ln>
                            <a:noFill/>
                          </a:ln>
                          <a:solidFill>
                            <a:schemeClr val="bg1"/>
                          </a:solidFill>
                          <a:effectLst/>
                          <a:latin typeface="Arial" charset="0"/>
                        </a:rPr>
                      </a:br>
                      <a:r>
                        <a:rPr kumimoji="0" lang="en-US" sz="2000" b="1" i="0" u="none" strike="noStrike" cap="none" normalizeH="0" baseline="0" dirty="0" smtClean="0">
                          <a:ln>
                            <a:noFill/>
                          </a:ln>
                          <a:solidFill>
                            <a:schemeClr val="bg1"/>
                          </a:solidFill>
                          <a:effectLst/>
                          <a:latin typeface="Arial" charset="0"/>
                        </a:rPr>
                        <a:t>Application</a:t>
                      </a:r>
                    </a:p>
                  </a:txBody>
                  <a:tcPr marL="45722" marR="45722"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2B2B2"/>
                    </a:solidFill>
                  </a:tcPr>
                </a:tc>
              </a:tr>
              <a:tr h="796925">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TrainingApp</a:t>
                      </a:r>
                    </a:p>
                  </a:txBody>
                  <a:tcPr marL="45722" marR="45722"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gw</a:t>
                      </a:r>
                      <a:r>
                        <a:rPr kumimoji="0" lang="en-US" sz="2000" b="0" i="0" u="none" strike="noStrike" cap="none" normalizeH="0" baseline="0" dirty="0" smtClean="0">
                          <a:ln>
                            <a:noFill/>
                          </a:ln>
                          <a:solidFill>
                            <a:srgbClr val="FF0000"/>
                          </a:solidFill>
                          <a:effectLst/>
                          <a:latin typeface="Arial" charset="0"/>
                        </a:rPr>
                        <a:t>ta</a:t>
                      </a:r>
                      <a:r>
                        <a:rPr kumimoji="0" lang="en-US" sz="2000" b="0" i="0" u="none" strike="noStrike" cap="none" normalizeH="0" baseline="0" dirty="0" smtClean="0">
                          <a:ln>
                            <a:noFill/>
                          </a:ln>
                          <a:solidFill>
                            <a:schemeClr val="bg1"/>
                          </a:solidFill>
                          <a:effectLst/>
                          <a:latin typeface="Arial" charset="0"/>
                        </a:rPr>
                        <a:t/>
                      </a:r>
                      <a:br>
                        <a:rPr kumimoji="0" lang="en-US" sz="2000" b="0" i="0" u="none" strike="noStrike" cap="none" normalizeH="0" baseline="0" dirty="0" smtClean="0">
                          <a:ln>
                            <a:noFill/>
                          </a:ln>
                          <a:solidFill>
                            <a:schemeClr val="bg1"/>
                          </a:solidFill>
                          <a:effectLst/>
                          <a:latin typeface="Arial" charset="0"/>
                        </a:rPr>
                      </a:br>
                      <a:r>
                        <a:rPr kumimoji="0" lang="en-US" sz="2000" b="0" i="0" u="none" strike="noStrike" cap="none" normalizeH="0" baseline="0" dirty="0" smtClean="0">
                          <a:ln>
                            <a:noFill/>
                          </a:ln>
                          <a:solidFill>
                            <a:schemeClr val="bg1"/>
                          </a:solidFill>
                          <a:effectLst/>
                          <a:latin typeface="Arial" charset="0"/>
                        </a:rPr>
                        <a:t>dev-start</a:t>
                      </a:r>
                    </a:p>
                  </a:txBody>
                  <a:tcPr marL="45722" marR="45722"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gw</a:t>
                      </a:r>
                      <a:r>
                        <a:rPr kumimoji="0" lang="en-US" sz="2000" b="0" i="0" u="none" strike="noStrike" cap="none" normalizeH="0" baseline="0" dirty="0" smtClean="0">
                          <a:ln>
                            <a:noFill/>
                          </a:ln>
                          <a:solidFill>
                            <a:srgbClr val="FF0000"/>
                          </a:solidFill>
                          <a:effectLst/>
                          <a:latin typeface="Arial" charset="0"/>
                        </a:rPr>
                        <a:t>ta</a:t>
                      </a:r>
                      <a:r>
                        <a:rPr kumimoji="0" lang="en-US" sz="2000" b="0" i="0" u="none" strike="noStrike" cap="none" normalizeH="0" baseline="0" dirty="0" smtClean="0">
                          <a:ln>
                            <a:noFill/>
                          </a:ln>
                          <a:solidFill>
                            <a:schemeClr val="bg1"/>
                          </a:solidFill>
                          <a:effectLst/>
                          <a:latin typeface="Arial" charset="0"/>
                        </a:rPr>
                        <a:t/>
                      </a:r>
                      <a:br>
                        <a:rPr kumimoji="0" lang="en-US" sz="2000" b="0" i="0" u="none" strike="noStrike" cap="none" normalizeH="0" baseline="0" dirty="0" smtClean="0">
                          <a:ln>
                            <a:noFill/>
                          </a:ln>
                          <a:solidFill>
                            <a:schemeClr val="bg1"/>
                          </a:solidFill>
                          <a:effectLst/>
                          <a:latin typeface="Arial" charset="0"/>
                        </a:rPr>
                      </a:br>
                      <a:r>
                        <a:rPr kumimoji="0" lang="en-US" sz="2000" b="0" i="0" u="none" strike="noStrike" cap="none" normalizeH="0" baseline="0" dirty="0" smtClean="0">
                          <a:ln>
                            <a:noFill/>
                          </a:ln>
                          <a:solidFill>
                            <a:schemeClr val="bg1"/>
                          </a:solidFill>
                          <a:effectLst/>
                          <a:latin typeface="Arial" charset="0"/>
                        </a:rPr>
                        <a:t>regen-dictionary</a:t>
                      </a:r>
                    </a:p>
                  </a:txBody>
                  <a:tcPr marL="45722" marR="45722"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gw</a:t>
                      </a:r>
                      <a:r>
                        <a:rPr kumimoji="0" lang="en-US" sz="2000" b="0" i="0" u="none" strike="noStrike" cap="none" normalizeH="0" baseline="0" dirty="0" smtClean="0">
                          <a:ln>
                            <a:noFill/>
                          </a:ln>
                          <a:solidFill>
                            <a:srgbClr val="FF0000"/>
                          </a:solidFill>
                          <a:effectLst/>
                          <a:latin typeface="Arial" charset="0"/>
                        </a:rPr>
                        <a:t>ta</a:t>
                      </a:r>
                      <a:r>
                        <a:rPr kumimoji="0" lang="en-US" sz="2000" b="0" i="0" u="none" strike="noStrike" cap="none" normalizeH="0" baseline="0" dirty="0" smtClean="0">
                          <a:ln>
                            <a:noFill/>
                          </a:ln>
                          <a:solidFill>
                            <a:schemeClr val="bg1"/>
                          </a:solidFill>
                          <a:effectLst/>
                          <a:latin typeface="Arial" charset="0"/>
                        </a:rPr>
                        <a:t/>
                      </a:r>
                      <a:br>
                        <a:rPr kumimoji="0" lang="en-US" sz="2000" b="0" i="0" u="none" strike="noStrike" cap="none" normalizeH="0" baseline="0" dirty="0" smtClean="0">
                          <a:ln>
                            <a:noFill/>
                          </a:ln>
                          <a:solidFill>
                            <a:schemeClr val="bg1"/>
                          </a:solidFill>
                          <a:effectLst/>
                          <a:latin typeface="Arial" charset="0"/>
                        </a:rPr>
                      </a:br>
                      <a:r>
                        <a:rPr kumimoji="0" lang="en-US" sz="2000" b="0" i="0" u="none" strike="noStrike" cap="none" normalizeH="0" baseline="0" dirty="0" smtClean="0">
                          <a:ln>
                            <a:noFill/>
                          </a:ln>
                          <a:solidFill>
                            <a:schemeClr val="bg1"/>
                          </a:solidFill>
                          <a:effectLst/>
                          <a:latin typeface="Arial" charset="0"/>
                        </a:rPr>
                        <a:t>dev-stop</a:t>
                      </a:r>
                    </a:p>
                  </a:txBody>
                  <a:tcPr marL="45722" marR="45722"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927100">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BillingCenter</a:t>
                      </a:r>
                    </a:p>
                  </a:txBody>
                  <a:tcPr marL="45722" marR="45722"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gw</a:t>
                      </a:r>
                      <a:r>
                        <a:rPr kumimoji="0" lang="en-US" sz="2000" b="0" i="0" u="none" strike="noStrike" cap="none" normalizeH="0" baseline="0" dirty="0" smtClean="0">
                          <a:ln>
                            <a:noFill/>
                          </a:ln>
                          <a:solidFill>
                            <a:srgbClr val="FF0000"/>
                          </a:solidFill>
                          <a:effectLst/>
                          <a:latin typeface="Arial" charset="0"/>
                        </a:rPr>
                        <a:t>bc</a:t>
                      </a:r>
                      <a:r>
                        <a:rPr kumimoji="0" lang="en-US" sz="2000" b="0" i="0" u="none" strike="noStrike" cap="none" normalizeH="0" baseline="0" dirty="0" smtClean="0">
                          <a:ln>
                            <a:noFill/>
                          </a:ln>
                          <a:solidFill>
                            <a:schemeClr val="bg1"/>
                          </a:solidFill>
                          <a:effectLst/>
                          <a:latin typeface="Arial" charset="0"/>
                        </a:rPr>
                        <a:t/>
                      </a:r>
                      <a:br>
                        <a:rPr kumimoji="0" lang="en-US" sz="2000" b="0" i="0" u="none" strike="noStrike" cap="none" normalizeH="0" baseline="0" dirty="0" smtClean="0">
                          <a:ln>
                            <a:noFill/>
                          </a:ln>
                          <a:solidFill>
                            <a:schemeClr val="bg1"/>
                          </a:solidFill>
                          <a:effectLst/>
                          <a:latin typeface="Arial" charset="0"/>
                        </a:rPr>
                      </a:br>
                      <a:r>
                        <a:rPr kumimoji="0" lang="en-US" sz="2000" b="0" i="0" u="none" strike="noStrike" cap="none" normalizeH="0" baseline="0" dirty="0" smtClean="0">
                          <a:ln>
                            <a:noFill/>
                          </a:ln>
                          <a:solidFill>
                            <a:schemeClr val="bg1"/>
                          </a:solidFill>
                          <a:effectLst/>
                          <a:latin typeface="Arial" charset="0"/>
                        </a:rPr>
                        <a:t>dev-start</a:t>
                      </a:r>
                    </a:p>
                  </a:txBody>
                  <a:tcPr marL="45722" marR="45722"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gw</a:t>
                      </a:r>
                      <a:r>
                        <a:rPr kumimoji="0" lang="en-US" sz="2000" b="0" i="0" u="none" strike="noStrike" cap="none" normalizeH="0" baseline="0" dirty="0" smtClean="0">
                          <a:ln>
                            <a:noFill/>
                          </a:ln>
                          <a:solidFill>
                            <a:srgbClr val="FF0000"/>
                          </a:solidFill>
                          <a:effectLst/>
                          <a:latin typeface="Arial" charset="0"/>
                        </a:rPr>
                        <a:t>bc</a:t>
                      </a:r>
                      <a:r>
                        <a:rPr kumimoji="0" lang="en-US" sz="2000" b="0" i="0" u="none" strike="noStrike" cap="none" normalizeH="0" baseline="0" dirty="0" smtClean="0">
                          <a:ln>
                            <a:noFill/>
                          </a:ln>
                          <a:solidFill>
                            <a:schemeClr val="bg1"/>
                          </a:solidFill>
                          <a:effectLst/>
                          <a:latin typeface="Arial" charset="0"/>
                        </a:rPr>
                        <a:t/>
                      </a:r>
                      <a:br>
                        <a:rPr kumimoji="0" lang="en-US" sz="2000" b="0" i="0" u="none" strike="noStrike" cap="none" normalizeH="0" baseline="0" dirty="0" smtClean="0">
                          <a:ln>
                            <a:noFill/>
                          </a:ln>
                          <a:solidFill>
                            <a:schemeClr val="bg1"/>
                          </a:solidFill>
                          <a:effectLst/>
                          <a:latin typeface="Arial" charset="0"/>
                        </a:rPr>
                      </a:br>
                      <a:r>
                        <a:rPr kumimoji="0" lang="en-US" sz="2000" b="0" i="0" u="none" strike="noStrike" cap="none" normalizeH="0" baseline="0" dirty="0" smtClean="0">
                          <a:ln>
                            <a:noFill/>
                          </a:ln>
                          <a:solidFill>
                            <a:schemeClr val="bg1"/>
                          </a:solidFill>
                          <a:effectLst/>
                          <a:latin typeface="Arial" charset="0"/>
                        </a:rPr>
                        <a:t>regen-dictionary</a:t>
                      </a:r>
                    </a:p>
                  </a:txBody>
                  <a:tcPr marL="45722" marR="45722"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gw</a:t>
                      </a:r>
                      <a:r>
                        <a:rPr kumimoji="0" lang="en-US" sz="2000" b="0" i="0" u="none" strike="noStrike" cap="none" normalizeH="0" baseline="0" dirty="0" smtClean="0">
                          <a:ln>
                            <a:noFill/>
                          </a:ln>
                          <a:solidFill>
                            <a:srgbClr val="FF0000"/>
                          </a:solidFill>
                          <a:effectLst/>
                          <a:latin typeface="Arial" charset="0"/>
                        </a:rPr>
                        <a:t>bc</a:t>
                      </a:r>
                      <a:r>
                        <a:rPr kumimoji="0" lang="en-US" sz="2000" b="0" i="0" u="none" strike="noStrike" cap="none" normalizeH="0" baseline="0" dirty="0" smtClean="0">
                          <a:ln>
                            <a:noFill/>
                          </a:ln>
                          <a:solidFill>
                            <a:schemeClr val="bg1"/>
                          </a:solidFill>
                          <a:effectLst/>
                          <a:latin typeface="Arial" charset="0"/>
                        </a:rPr>
                        <a:t/>
                      </a:r>
                      <a:br>
                        <a:rPr kumimoji="0" lang="en-US" sz="2000" b="0" i="0" u="none" strike="noStrike" cap="none" normalizeH="0" baseline="0" dirty="0" smtClean="0">
                          <a:ln>
                            <a:noFill/>
                          </a:ln>
                          <a:solidFill>
                            <a:schemeClr val="bg1"/>
                          </a:solidFill>
                          <a:effectLst/>
                          <a:latin typeface="Arial" charset="0"/>
                        </a:rPr>
                      </a:br>
                      <a:r>
                        <a:rPr kumimoji="0" lang="en-US" sz="2000" b="0" i="0" u="none" strike="noStrike" cap="none" normalizeH="0" baseline="0" dirty="0" smtClean="0">
                          <a:ln>
                            <a:noFill/>
                          </a:ln>
                          <a:solidFill>
                            <a:schemeClr val="bg1"/>
                          </a:solidFill>
                          <a:effectLst/>
                          <a:latin typeface="Arial" charset="0"/>
                        </a:rPr>
                        <a:t> dev-stop</a:t>
                      </a:r>
                    </a:p>
                  </a:txBody>
                  <a:tcPr marL="45722" marR="45722"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871538">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ClaimCenter</a:t>
                      </a:r>
                    </a:p>
                  </a:txBody>
                  <a:tcPr marL="45722" marR="45722"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gw</a:t>
                      </a:r>
                      <a:r>
                        <a:rPr kumimoji="0" lang="en-US" sz="2000" b="0" i="0" u="none" strike="noStrike" cap="none" normalizeH="0" baseline="0" dirty="0" smtClean="0">
                          <a:ln>
                            <a:noFill/>
                          </a:ln>
                          <a:solidFill>
                            <a:srgbClr val="FF0000"/>
                          </a:solidFill>
                          <a:effectLst/>
                          <a:latin typeface="Arial" charset="0"/>
                        </a:rPr>
                        <a:t>cc</a:t>
                      </a:r>
                      <a:r>
                        <a:rPr kumimoji="0" lang="en-US" sz="2000" b="0" i="0" u="none" strike="noStrike" cap="none" normalizeH="0" baseline="0" dirty="0" smtClean="0">
                          <a:ln>
                            <a:noFill/>
                          </a:ln>
                          <a:solidFill>
                            <a:schemeClr val="bg1"/>
                          </a:solidFill>
                          <a:effectLst/>
                          <a:latin typeface="Arial" charset="0"/>
                        </a:rPr>
                        <a:t/>
                      </a:r>
                      <a:br>
                        <a:rPr kumimoji="0" lang="en-US" sz="2000" b="0" i="0" u="none" strike="noStrike" cap="none" normalizeH="0" baseline="0" dirty="0" smtClean="0">
                          <a:ln>
                            <a:noFill/>
                          </a:ln>
                          <a:solidFill>
                            <a:schemeClr val="bg1"/>
                          </a:solidFill>
                          <a:effectLst/>
                          <a:latin typeface="Arial" charset="0"/>
                        </a:rPr>
                      </a:br>
                      <a:r>
                        <a:rPr kumimoji="0" lang="en-US" sz="2000" b="0" i="0" u="none" strike="noStrike" cap="none" normalizeH="0" baseline="0" dirty="0" smtClean="0">
                          <a:ln>
                            <a:noFill/>
                          </a:ln>
                          <a:solidFill>
                            <a:schemeClr val="bg1"/>
                          </a:solidFill>
                          <a:effectLst/>
                          <a:latin typeface="Arial" charset="0"/>
                        </a:rPr>
                        <a:t>dev-start</a:t>
                      </a:r>
                    </a:p>
                  </a:txBody>
                  <a:tcPr marL="45722" marR="45722"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gw</a:t>
                      </a:r>
                      <a:r>
                        <a:rPr kumimoji="0" lang="en-US" sz="2000" b="0" i="0" u="none" strike="noStrike" cap="none" normalizeH="0" baseline="0" dirty="0" smtClean="0">
                          <a:ln>
                            <a:noFill/>
                          </a:ln>
                          <a:solidFill>
                            <a:srgbClr val="FF0000"/>
                          </a:solidFill>
                          <a:effectLst/>
                          <a:latin typeface="Arial" charset="0"/>
                        </a:rPr>
                        <a:t>cc</a:t>
                      </a:r>
                      <a:r>
                        <a:rPr kumimoji="0" lang="en-US" sz="2000" b="0" i="0" u="none" strike="noStrike" cap="none" normalizeH="0" baseline="0" dirty="0" smtClean="0">
                          <a:ln>
                            <a:noFill/>
                          </a:ln>
                          <a:solidFill>
                            <a:schemeClr val="bg1"/>
                          </a:solidFill>
                          <a:effectLst/>
                          <a:latin typeface="Arial" charset="0"/>
                        </a:rPr>
                        <a:t/>
                      </a:r>
                      <a:br>
                        <a:rPr kumimoji="0" lang="en-US" sz="2000" b="0" i="0" u="none" strike="noStrike" cap="none" normalizeH="0" baseline="0" dirty="0" smtClean="0">
                          <a:ln>
                            <a:noFill/>
                          </a:ln>
                          <a:solidFill>
                            <a:schemeClr val="bg1"/>
                          </a:solidFill>
                          <a:effectLst/>
                          <a:latin typeface="Arial" charset="0"/>
                        </a:rPr>
                      </a:br>
                      <a:r>
                        <a:rPr kumimoji="0" lang="en-US" sz="2000" b="0" i="0" u="none" strike="noStrike" cap="none" normalizeH="0" baseline="0" dirty="0" smtClean="0">
                          <a:ln>
                            <a:noFill/>
                          </a:ln>
                          <a:solidFill>
                            <a:schemeClr val="bg1"/>
                          </a:solidFill>
                          <a:effectLst/>
                          <a:latin typeface="Arial" charset="0"/>
                        </a:rPr>
                        <a:t>regen-dictionary</a:t>
                      </a:r>
                    </a:p>
                  </a:txBody>
                  <a:tcPr marL="45722" marR="45722"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gw</a:t>
                      </a:r>
                      <a:r>
                        <a:rPr kumimoji="0" lang="en-US" sz="2000" b="0" i="0" u="none" strike="noStrike" cap="none" normalizeH="0" baseline="0" dirty="0" smtClean="0">
                          <a:ln>
                            <a:noFill/>
                          </a:ln>
                          <a:solidFill>
                            <a:srgbClr val="FF0000"/>
                          </a:solidFill>
                          <a:effectLst/>
                          <a:latin typeface="Arial" charset="0"/>
                        </a:rPr>
                        <a:t>cc</a:t>
                      </a:r>
                      <a:r>
                        <a:rPr kumimoji="0" lang="en-US" sz="2000" b="0" i="0" u="none" strike="noStrike" cap="none" normalizeH="0" baseline="0" dirty="0" smtClean="0">
                          <a:ln>
                            <a:noFill/>
                          </a:ln>
                          <a:solidFill>
                            <a:schemeClr val="bg1"/>
                          </a:solidFill>
                          <a:effectLst/>
                          <a:latin typeface="Arial" charset="0"/>
                        </a:rPr>
                        <a:t/>
                      </a:r>
                      <a:br>
                        <a:rPr kumimoji="0" lang="en-US" sz="2000" b="0" i="0" u="none" strike="noStrike" cap="none" normalizeH="0" baseline="0" dirty="0" smtClean="0">
                          <a:ln>
                            <a:noFill/>
                          </a:ln>
                          <a:solidFill>
                            <a:schemeClr val="bg1"/>
                          </a:solidFill>
                          <a:effectLst/>
                          <a:latin typeface="Arial" charset="0"/>
                        </a:rPr>
                      </a:br>
                      <a:r>
                        <a:rPr kumimoji="0" lang="en-US" sz="2000" b="0" i="0" u="none" strike="noStrike" cap="none" normalizeH="0" baseline="0" dirty="0" smtClean="0">
                          <a:ln>
                            <a:noFill/>
                          </a:ln>
                          <a:solidFill>
                            <a:schemeClr val="bg1"/>
                          </a:solidFill>
                          <a:effectLst/>
                          <a:latin typeface="Arial" charset="0"/>
                        </a:rPr>
                        <a:t> dev-stop</a:t>
                      </a:r>
                    </a:p>
                  </a:txBody>
                  <a:tcPr marL="45722" marR="45722"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925513">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ContactManager</a:t>
                      </a:r>
                      <a:br>
                        <a:rPr kumimoji="0" lang="en-US" sz="2400" b="0" i="0" u="none" strike="noStrike" cap="none" normalizeH="0" baseline="0" dirty="0" smtClean="0">
                          <a:ln>
                            <a:noFill/>
                          </a:ln>
                          <a:solidFill>
                            <a:schemeClr val="bg1"/>
                          </a:solidFill>
                          <a:effectLst/>
                          <a:latin typeface="Arial" charset="0"/>
                        </a:rPr>
                      </a:br>
                      <a:r>
                        <a:rPr kumimoji="0" lang="en-US" sz="2400" b="0" i="0" u="none" strike="noStrike" cap="none" normalizeH="0" baseline="0" dirty="0" smtClean="0">
                          <a:ln>
                            <a:noFill/>
                          </a:ln>
                          <a:solidFill>
                            <a:schemeClr val="bg1"/>
                          </a:solidFill>
                          <a:effectLst/>
                          <a:latin typeface="Arial" charset="0"/>
                        </a:rPr>
                        <a:t>(AddressBook)</a:t>
                      </a:r>
                    </a:p>
                  </a:txBody>
                  <a:tcPr marL="45722" marR="45722"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gw</a:t>
                      </a:r>
                      <a:r>
                        <a:rPr kumimoji="0" lang="en-US" sz="2000" b="0" i="0" u="none" strike="noStrike" cap="none" normalizeH="0" baseline="0" dirty="0" smtClean="0">
                          <a:ln>
                            <a:noFill/>
                          </a:ln>
                          <a:solidFill>
                            <a:srgbClr val="FF0000"/>
                          </a:solidFill>
                          <a:effectLst/>
                          <a:latin typeface="Arial" charset="0"/>
                        </a:rPr>
                        <a:t>ab</a:t>
                      </a:r>
                      <a:r>
                        <a:rPr kumimoji="0" lang="en-US" sz="2000" b="0" i="0" u="none" strike="noStrike" cap="none" normalizeH="0" baseline="0" dirty="0" smtClean="0">
                          <a:ln>
                            <a:noFill/>
                          </a:ln>
                          <a:solidFill>
                            <a:schemeClr val="bg1"/>
                          </a:solidFill>
                          <a:effectLst/>
                          <a:latin typeface="Arial" charset="0"/>
                        </a:rPr>
                        <a:t/>
                      </a:r>
                      <a:br>
                        <a:rPr kumimoji="0" lang="en-US" sz="2000" b="0" i="0" u="none" strike="noStrike" cap="none" normalizeH="0" baseline="0" dirty="0" smtClean="0">
                          <a:ln>
                            <a:noFill/>
                          </a:ln>
                          <a:solidFill>
                            <a:schemeClr val="bg1"/>
                          </a:solidFill>
                          <a:effectLst/>
                          <a:latin typeface="Arial" charset="0"/>
                        </a:rPr>
                      </a:br>
                      <a:r>
                        <a:rPr kumimoji="0" lang="en-US" sz="2000" b="0" i="0" u="none" strike="noStrike" cap="none" normalizeH="0" baseline="0" dirty="0" smtClean="0">
                          <a:ln>
                            <a:noFill/>
                          </a:ln>
                          <a:solidFill>
                            <a:schemeClr val="bg1"/>
                          </a:solidFill>
                          <a:effectLst/>
                          <a:latin typeface="Arial" charset="0"/>
                        </a:rPr>
                        <a:t>dev-start</a:t>
                      </a:r>
                    </a:p>
                  </a:txBody>
                  <a:tcPr marL="45722" marR="45722"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gw</a:t>
                      </a:r>
                      <a:r>
                        <a:rPr kumimoji="0" lang="en-US" sz="2000" b="0" i="0" u="none" strike="noStrike" cap="none" normalizeH="0" baseline="0" dirty="0" smtClean="0">
                          <a:ln>
                            <a:noFill/>
                          </a:ln>
                          <a:solidFill>
                            <a:srgbClr val="FF0000"/>
                          </a:solidFill>
                          <a:effectLst/>
                          <a:latin typeface="Arial" charset="0"/>
                        </a:rPr>
                        <a:t>ab</a:t>
                      </a:r>
                      <a:r>
                        <a:rPr kumimoji="0" lang="en-US" sz="2000" b="0" i="0" u="none" strike="noStrike" cap="none" normalizeH="0" baseline="0" dirty="0" smtClean="0">
                          <a:ln>
                            <a:noFill/>
                          </a:ln>
                          <a:solidFill>
                            <a:schemeClr val="bg1"/>
                          </a:solidFill>
                          <a:effectLst/>
                          <a:latin typeface="Arial" charset="0"/>
                        </a:rPr>
                        <a:t/>
                      </a:r>
                      <a:br>
                        <a:rPr kumimoji="0" lang="en-US" sz="2000" b="0" i="0" u="none" strike="noStrike" cap="none" normalizeH="0" baseline="0" dirty="0" smtClean="0">
                          <a:ln>
                            <a:noFill/>
                          </a:ln>
                          <a:solidFill>
                            <a:schemeClr val="bg1"/>
                          </a:solidFill>
                          <a:effectLst/>
                          <a:latin typeface="Arial" charset="0"/>
                        </a:rPr>
                      </a:br>
                      <a:r>
                        <a:rPr kumimoji="0" lang="en-US" sz="2000" b="0" i="0" u="none" strike="noStrike" cap="none" normalizeH="0" baseline="0" dirty="0" smtClean="0">
                          <a:ln>
                            <a:noFill/>
                          </a:ln>
                          <a:solidFill>
                            <a:schemeClr val="bg1"/>
                          </a:solidFill>
                          <a:effectLst/>
                          <a:latin typeface="Arial" charset="0"/>
                        </a:rPr>
                        <a:t>regen-dictionary</a:t>
                      </a:r>
                    </a:p>
                  </a:txBody>
                  <a:tcPr marL="45722" marR="45722"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gw</a:t>
                      </a:r>
                      <a:r>
                        <a:rPr kumimoji="0" lang="en-US" sz="2000" b="0" i="0" u="none" strike="noStrike" cap="none" normalizeH="0" baseline="0" dirty="0" smtClean="0">
                          <a:ln>
                            <a:noFill/>
                          </a:ln>
                          <a:solidFill>
                            <a:srgbClr val="FF0000"/>
                          </a:solidFill>
                          <a:effectLst/>
                          <a:latin typeface="Arial" charset="0"/>
                        </a:rPr>
                        <a:t>ab</a:t>
                      </a:r>
                      <a:r>
                        <a:rPr kumimoji="0" lang="en-US" sz="2000" b="0" i="0" u="none" strike="noStrike" cap="none" normalizeH="0" baseline="0" dirty="0" smtClean="0">
                          <a:ln>
                            <a:noFill/>
                          </a:ln>
                          <a:solidFill>
                            <a:schemeClr val="bg1"/>
                          </a:solidFill>
                          <a:effectLst/>
                          <a:latin typeface="Arial" charset="0"/>
                        </a:rPr>
                        <a:t/>
                      </a:r>
                      <a:br>
                        <a:rPr kumimoji="0" lang="en-US" sz="2000" b="0" i="0" u="none" strike="noStrike" cap="none" normalizeH="0" baseline="0" dirty="0" smtClean="0">
                          <a:ln>
                            <a:noFill/>
                          </a:ln>
                          <a:solidFill>
                            <a:schemeClr val="bg1"/>
                          </a:solidFill>
                          <a:effectLst/>
                          <a:latin typeface="Arial" charset="0"/>
                        </a:rPr>
                      </a:br>
                      <a:r>
                        <a:rPr kumimoji="0" lang="en-US" sz="2000" b="0" i="0" u="none" strike="noStrike" cap="none" normalizeH="0" baseline="0" dirty="0" smtClean="0">
                          <a:ln>
                            <a:noFill/>
                          </a:ln>
                          <a:solidFill>
                            <a:schemeClr val="bg1"/>
                          </a:solidFill>
                          <a:effectLst/>
                          <a:latin typeface="Arial" charset="0"/>
                        </a:rPr>
                        <a:t> dev-stop</a:t>
                      </a:r>
                    </a:p>
                  </a:txBody>
                  <a:tcPr marL="45722" marR="45722"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1069975">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PolicyCenter</a:t>
                      </a:r>
                    </a:p>
                  </a:txBody>
                  <a:tcPr marL="45722" marR="45722"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gw</a:t>
                      </a:r>
                      <a:r>
                        <a:rPr kumimoji="0" lang="en-US" sz="2000" b="0" i="0" u="none" strike="noStrike" cap="none" normalizeH="0" baseline="0" dirty="0" smtClean="0">
                          <a:ln>
                            <a:noFill/>
                          </a:ln>
                          <a:solidFill>
                            <a:srgbClr val="FF0000"/>
                          </a:solidFill>
                          <a:effectLst/>
                          <a:latin typeface="Arial" charset="0"/>
                        </a:rPr>
                        <a:t>pc</a:t>
                      </a:r>
                      <a:r>
                        <a:rPr kumimoji="0" lang="en-US" sz="2000" b="0" i="0" u="none" strike="noStrike" cap="none" normalizeH="0" baseline="0" dirty="0" smtClean="0">
                          <a:ln>
                            <a:noFill/>
                          </a:ln>
                          <a:solidFill>
                            <a:schemeClr val="bg1"/>
                          </a:solidFill>
                          <a:effectLst/>
                          <a:latin typeface="Arial" charset="0"/>
                        </a:rPr>
                        <a:t/>
                      </a:r>
                      <a:br>
                        <a:rPr kumimoji="0" lang="en-US" sz="2000" b="0" i="0" u="none" strike="noStrike" cap="none" normalizeH="0" baseline="0" dirty="0" smtClean="0">
                          <a:ln>
                            <a:noFill/>
                          </a:ln>
                          <a:solidFill>
                            <a:schemeClr val="bg1"/>
                          </a:solidFill>
                          <a:effectLst/>
                          <a:latin typeface="Arial" charset="0"/>
                        </a:rPr>
                      </a:br>
                      <a:r>
                        <a:rPr kumimoji="0" lang="en-US" sz="2000" b="0" i="0" u="none" strike="noStrike" cap="none" normalizeH="0" baseline="0" dirty="0" smtClean="0">
                          <a:ln>
                            <a:noFill/>
                          </a:ln>
                          <a:solidFill>
                            <a:schemeClr val="bg1"/>
                          </a:solidFill>
                          <a:effectLst/>
                          <a:latin typeface="Arial" charset="0"/>
                        </a:rPr>
                        <a:t>dev-start</a:t>
                      </a:r>
                    </a:p>
                  </a:txBody>
                  <a:tcPr marL="45722" marR="45722"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gw</a:t>
                      </a:r>
                      <a:r>
                        <a:rPr kumimoji="0" lang="en-US" sz="2000" b="0" i="0" u="none" strike="noStrike" cap="none" normalizeH="0" baseline="0" dirty="0" smtClean="0">
                          <a:ln>
                            <a:noFill/>
                          </a:ln>
                          <a:solidFill>
                            <a:srgbClr val="FF0000"/>
                          </a:solidFill>
                          <a:effectLst/>
                          <a:latin typeface="Arial" charset="0"/>
                        </a:rPr>
                        <a:t>pc</a:t>
                      </a:r>
                      <a:r>
                        <a:rPr kumimoji="0" lang="en-US" sz="2000" b="0" i="0" u="none" strike="noStrike" cap="none" normalizeH="0" baseline="0" dirty="0" smtClean="0">
                          <a:ln>
                            <a:noFill/>
                          </a:ln>
                          <a:solidFill>
                            <a:schemeClr val="bg1"/>
                          </a:solidFill>
                          <a:effectLst/>
                          <a:latin typeface="Arial" charset="0"/>
                        </a:rPr>
                        <a:t/>
                      </a:r>
                      <a:br>
                        <a:rPr kumimoji="0" lang="en-US" sz="2000" b="0" i="0" u="none" strike="noStrike" cap="none" normalizeH="0" baseline="0" dirty="0" smtClean="0">
                          <a:ln>
                            <a:noFill/>
                          </a:ln>
                          <a:solidFill>
                            <a:schemeClr val="bg1"/>
                          </a:solidFill>
                          <a:effectLst/>
                          <a:latin typeface="Arial" charset="0"/>
                        </a:rPr>
                      </a:br>
                      <a:r>
                        <a:rPr kumimoji="0" lang="en-US" sz="2000" b="0" i="0" u="none" strike="noStrike" cap="none" normalizeH="0" baseline="0" dirty="0" smtClean="0">
                          <a:ln>
                            <a:noFill/>
                          </a:ln>
                          <a:solidFill>
                            <a:schemeClr val="bg1"/>
                          </a:solidFill>
                          <a:effectLst/>
                          <a:latin typeface="Arial" charset="0"/>
                        </a:rPr>
                        <a:t>regen-dictionary</a:t>
                      </a:r>
                    </a:p>
                  </a:txBody>
                  <a:tcPr marL="45722" marR="45722"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gw</a:t>
                      </a:r>
                      <a:r>
                        <a:rPr kumimoji="0" lang="en-US" sz="2000" b="0" i="0" u="none" strike="noStrike" cap="none" normalizeH="0" baseline="0" dirty="0" smtClean="0">
                          <a:ln>
                            <a:noFill/>
                          </a:ln>
                          <a:solidFill>
                            <a:srgbClr val="FF0000"/>
                          </a:solidFill>
                          <a:effectLst/>
                          <a:latin typeface="Arial" charset="0"/>
                        </a:rPr>
                        <a:t>pc</a:t>
                      </a:r>
                      <a:r>
                        <a:rPr kumimoji="0" lang="en-US" sz="2000" b="0" i="0" u="none" strike="noStrike" cap="none" normalizeH="0" baseline="0" dirty="0" smtClean="0">
                          <a:ln>
                            <a:noFill/>
                          </a:ln>
                          <a:solidFill>
                            <a:schemeClr val="bg1"/>
                          </a:solidFill>
                          <a:effectLst/>
                          <a:latin typeface="Arial" charset="0"/>
                        </a:rPr>
                        <a:t/>
                      </a:r>
                      <a:br>
                        <a:rPr kumimoji="0" lang="en-US" sz="2000" b="0" i="0" u="none" strike="noStrike" cap="none" normalizeH="0" baseline="0" dirty="0" smtClean="0">
                          <a:ln>
                            <a:noFill/>
                          </a:ln>
                          <a:solidFill>
                            <a:schemeClr val="bg1"/>
                          </a:solidFill>
                          <a:effectLst/>
                          <a:latin typeface="Arial" charset="0"/>
                        </a:rPr>
                      </a:br>
                      <a:r>
                        <a:rPr kumimoji="0" lang="en-US" sz="2000" b="0" i="0" u="none" strike="noStrike" cap="none" normalizeH="0" baseline="0" dirty="0" smtClean="0">
                          <a:ln>
                            <a:noFill/>
                          </a:ln>
                          <a:solidFill>
                            <a:schemeClr val="bg1"/>
                          </a:solidFill>
                          <a:effectLst/>
                          <a:latin typeface="Arial" charset="0"/>
                        </a:rPr>
                        <a:t> dev-stop</a:t>
                      </a:r>
                    </a:p>
                  </a:txBody>
                  <a:tcPr marL="45722" marR="45722"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p14="http://schemas.microsoft.com/office/powerpoint/2010/main" val="70920714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41376" y="228600"/>
            <a:ext cx="8802624" cy="742951"/>
          </a:xfrm>
        </p:spPr>
        <p:txBody>
          <a:bodyPr/>
          <a:lstStyle/>
          <a:p>
            <a:r>
              <a:rPr lang="en-US" dirty="0" smtClean="0"/>
              <a:t>Applications can be run in one of two modes</a:t>
            </a:r>
          </a:p>
        </p:txBody>
      </p:sp>
      <p:graphicFrame>
        <p:nvGraphicFramePr>
          <p:cNvPr id="131171" name="Group 99"/>
          <p:cNvGraphicFramePr>
            <a:graphicFrameLocks noGrp="1"/>
          </p:cNvGraphicFramePr>
          <p:nvPr/>
        </p:nvGraphicFramePr>
        <p:xfrm>
          <a:off x="538163" y="889000"/>
          <a:ext cx="8250237" cy="5648325"/>
        </p:xfrm>
        <a:graphic>
          <a:graphicData uri="http://schemas.openxmlformats.org/drawingml/2006/table">
            <a:tbl>
              <a:tblPr/>
              <a:tblGrid>
                <a:gridCol w="2239962"/>
                <a:gridCol w="2778125"/>
                <a:gridCol w="3232150"/>
              </a:tblGrid>
              <a:tr h="731561">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dirty="0" smtClean="0">
                          <a:ln>
                            <a:noFill/>
                          </a:ln>
                          <a:solidFill>
                            <a:schemeClr val="bg1"/>
                          </a:solidFill>
                          <a:effectLst/>
                          <a:latin typeface="Arial" charset="0"/>
                        </a:rPr>
                        <a:t>Behavior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dirty="0" smtClean="0">
                          <a:ln>
                            <a:noFill/>
                          </a:ln>
                          <a:solidFill>
                            <a:schemeClr val="bg1"/>
                          </a:solidFill>
                          <a:effectLst/>
                          <a:latin typeface="Arial" charset="0"/>
                        </a:rPr>
                        <a:t>Development mode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dirty="0" smtClean="0">
                          <a:ln>
                            <a:noFill/>
                          </a:ln>
                          <a:solidFill>
                            <a:schemeClr val="bg1"/>
                          </a:solidFill>
                          <a:effectLst/>
                          <a:latin typeface="Arial" charset="0"/>
                        </a:rPr>
                        <a:t>Production</a:t>
                      </a:r>
                      <a:br>
                        <a:rPr kumimoji="0" lang="en-US" sz="2400" b="1" i="0" u="none" strike="noStrike" cap="none" normalizeH="0" baseline="0" dirty="0" smtClean="0">
                          <a:ln>
                            <a:noFill/>
                          </a:ln>
                          <a:solidFill>
                            <a:schemeClr val="bg1"/>
                          </a:solidFill>
                          <a:effectLst/>
                          <a:latin typeface="Arial" charset="0"/>
                        </a:rPr>
                      </a:br>
                      <a:r>
                        <a:rPr kumimoji="0" lang="en-US" sz="2400" b="1" i="0" u="none" strike="noStrike" cap="none" normalizeH="0" baseline="0" dirty="0" smtClean="0">
                          <a:ln>
                            <a:noFill/>
                          </a:ln>
                          <a:solidFill>
                            <a:schemeClr val="bg1"/>
                          </a:solidFill>
                          <a:effectLst/>
                          <a:latin typeface="Arial" charset="0"/>
                        </a:rPr>
                        <a:t>mode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r>
              <a:tr h="944616">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Available in</a:t>
                      </a:r>
                      <a:br>
                        <a:rPr kumimoji="0" lang="en-US" sz="2000" b="1" i="0" u="none" strike="noStrike" cap="none" normalizeH="0" baseline="0" dirty="0" smtClean="0">
                          <a:ln>
                            <a:noFill/>
                          </a:ln>
                          <a:solidFill>
                            <a:schemeClr val="bg1"/>
                          </a:solidFill>
                          <a:effectLst/>
                          <a:latin typeface="Arial" charset="0"/>
                        </a:rPr>
                      </a:br>
                      <a:r>
                        <a:rPr kumimoji="0" lang="en-US" sz="2000" b="1" i="0" u="none" strike="noStrike" cap="none" normalizeH="0" baseline="0" dirty="0" smtClean="0">
                          <a:ln>
                            <a:noFill/>
                          </a:ln>
                          <a:solidFill>
                            <a:schemeClr val="bg1"/>
                          </a:solidFill>
                          <a:effectLst/>
                          <a:latin typeface="Arial" charset="0"/>
                        </a:rPr>
                        <a:t>QuickStart instance?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123825" marR="0" lvl="0" indent="793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
                      </a:r>
                      <a:br>
                        <a:rPr kumimoji="0" lang="en-US" sz="2000" b="0" i="0" u="none" strike="noStrike" cap="none" normalizeH="0" baseline="0" dirty="0" smtClean="0">
                          <a:ln>
                            <a:noFill/>
                          </a:ln>
                          <a:solidFill>
                            <a:schemeClr val="bg1"/>
                          </a:solidFill>
                          <a:effectLst/>
                          <a:latin typeface="Arial" charset="0"/>
                        </a:rPr>
                      </a:br>
                      <a:r>
                        <a:rPr kumimoji="0" lang="en-US" sz="2000" b="0" i="0" u="none" strike="noStrike" cap="none" normalizeH="0" baseline="0" dirty="0" smtClean="0">
                          <a:ln>
                            <a:noFill/>
                          </a:ln>
                          <a:solidFill>
                            <a:schemeClr val="bg1"/>
                          </a:solidFill>
                          <a:effectLst/>
                          <a:latin typeface="Arial" charset="0"/>
                        </a:rPr>
                        <a:t>Yes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123825" marR="0" lvl="0" indent="793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
                      </a:r>
                      <a:br>
                        <a:rPr kumimoji="0" lang="en-US" sz="2000" b="0" i="0" u="none" strike="noStrike" cap="none" normalizeH="0" baseline="0" dirty="0" smtClean="0">
                          <a:ln>
                            <a:noFill/>
                          </a:ln>
                          <a:solidFill>
                            <a:schemeClr val="bg1"/>
                          </a:solidFill>
                          <a:effectLst/>
                          <a:latin typeface="Arial" charset="0"/>
                        </a:rPr>
                      </a:br>
                      <a:r>
                        <a:rPr kumimoji="0" lang="en-US" sz="2000" b="0" i="0" u="none" strike="noStrike" cap="none" normalizeH="0" baseline="0" dirty="0" smtClean="0">
                          <a:ln>
                            <a:noFill/>
                          </a:ln>
                          <a:solidFill>
                            <a:schemeClr val="bg1"/>
                          </a:solidFill>
                          <a:effectLst/>
                          <a:latin typeface="Arial" charset="0"/>
                        </a:rPr>
                        <a:t>No</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946203">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Contents of browser</a:t>
                      </a:r>
                      <a:br>
                        <a:rPr kumimoji="0" lang="en-US" sz="2000" b="1" i="0" u="none" strike="noStrike" cap="none" normalizeH="0" baseline="0" dirty="0" smtClean="0">
                          <a:ln>
                            <a:noFill/>
                          </a:ln>
                          <a:solidFill>
                            <a:schemeClr val="bg1"/>
                          </a:solidFill>
                          <a:effectLst/>
                          <a:latin typeface="Arial" charset="0"/>
                        </a:rPr>
                      </a:br>
                      <a:r>
                        <a:rPr kumimoji="0" lang="en-US" sz="2000" b="1" i="0" u="none" strike="noStrike" cap="none" normalizeH="0" baseline="0" dirty="0" smtClean="0">
                          <a:ln>
                            <a:noFill/>
                          </a:ln>
                          <a:solidFill>
                            <a:schemeClr val="bg1"/>
                          </a:solidFill>
                          <a:effectLst/>
                          <a:latin typeface="Arial" charset="0"/>
                        </a:rPr>
                        <a:t>title bar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123825" marR="0" lvl="0" indent="793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"DEV mode" + build number + application name + user name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123825" marR="0" lvl="0" indent="793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Application name</a:t>
                      </a:r>
                      <a:br>
                        <a:rPr kumimoji="0" lang="en-US" sz="2000" b="0" i="0" u="none" strike="noStrike" cap="none" normalizeH="0" baseline="0" dirty="0" smtClean="0">
                          <a:ln>
                            <a:noFill/>
                          </a:ln>
                          <a:solidFill>
                            <a:schemeClr val="bg1"/>
                          </a:solidFill>
                          <a:effectLst/>
                          <a:latin typeface="Arial" charset="0"/>
                        </a:rPr>
                      </a:br>
                      <a:r>
                        <a:rPr kumimoji="0" lang="en-US" sz="2000" b="0" i="0" u="none" strike="noStrike" cap="none" normalizeH="0" baseline="0" dirty="0" smtClean="0">
                          <a:ln>
                            <a:noFill/>
                          </a:ln>
                          <a:solidFill>
                            <a:schemeClr val="bg1"/>
                          </a:solidFill>
                          <a:effectLst/>
                          <a:latin typeface="Arial" charset="0"/>
                        </a:rPr>
                        <a:t>+</a:t>
                      </a:r>
                      <a:br>
                        <a:rPr kumimoji="0" lang="en-US" sz="2000" b="0" i="0" u="none" strike="noStrike" cap="none" normalizeH="0" baseline="0" dirty="0" smtClean="0">
                          <a:ln>
                            <a:noFill/>
                          </a:ln>
                          <a:solidFill>
                            <a:schemeClr val="bg1"/>
                          </a:solidFill>
                          <a:effectLst/>
                          <a:latin typeface="Arial" charset="0"/>
                        </a:rPr>
                      </a:br>
                      <a:r>
                        <a:rPr kumimoji="0" lang="en-US" sz="2000" b="0" i="0" u="none" strike="noStrike" cap="none" normalizeH="0" baseline="0" dirty="0" smtClean="0">
                          <a:ln>
                            <a:noFill/>
                          </a:ln>
                          <a:solidFill>
                            <a:schemeClr val="bg1"/>
                          </a:solidFill>
                          <a:effectLst/>
                          <a:latin typeface="Arial" charset="0"/>
                        </a:rPr>
                        <a:t>user name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719178">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Access to internal tools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114300"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No</a:t>
                      </a:r>
                      <a:br>
                        <a:rPr kumimoji="0" lang="en-US" sz="2000" b="0" i="0" u="none" strike="noStrike" cap="none" normalizeH="0" baseline="0" dirty="0" smtClean="0">
                          <a:ln>
                            <a:noFill/>
                          </a:ln>
                          <a:solidFill>
                            <a:schemeClr val="bg1"/>
                          </a:solidFill>
                          <a:effectLst/>
                          <a:latin typeface="Arial" charset="0"/>
                        </a:rPr>
                      </a:br>
                      <a:r>
                        <a:rPr kumimoji="0" lang="en-US" sz="2000" b="0" i="0" u="none" strike="noStrike" cap="none" normalizeH="0" baseline="0" dirty="0" smtClean="0">
                          <a:ln>
                            <a:noFill/>
                          </a:ln>
                          <a:solidFill>
                            <a:schemeClr val="bg1"/>
                          </a:solidFill>
                          <a:effectLst/>
                          <a:latin typeface="Arial" charset="0"/>
                        </a:rPr>
                        <a:t>restrictions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123825" marR="0" lvl="0" indent="793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Restricted</a:t>
                      </a:r>
                      <a:br>
                        <a:rPr kumimoji="0" lang="en-US" sz="2000" b="0" i="0" u="none" strike="noStrike" cap="none" normalizeH="0" baseline="0" dirty="0" smtClean="0">
                          <a:ln>
                            <a:noFill/>
                          </a:ln>
                          <a:solidFill>
                            <a:schemeClr val="bg1"/>
                          </a:solidFill>
                          <a:effectLst/>
                          <a:latin typeface="Arial" charset="0"/>
                        </a:rPr>
                      </a:br>
                      <a:r>
                        <a:rPr kumimoji="0" lang="en-US" sz="2000" b="0" i="0" u="none" strike="noStrike" cap="none" normalizeH="0" baseline="0" dirty="0" smtClean="0">
                          <a:ln>
                            <a:noFill/>
                          </a:ln>
                          <a:solidFill>
                            <a:schemeClr val="bg1"/>
                          </a:solidFill>
                          <a:effectLst/>
                          <a:latin typeface="Arial" charset="0"/>
                        </a:rPr>
                        <a:t>by permissions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1017645">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Running dev commands from QuickJump box</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123825" marR="0" lvl="0" indent="793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
                      </a:r>
                      <a:br>
                        <a:rPr kumimoji="0" lang="en-US" sz="2000" b="0" i="0" u="none" strike="noStrike" cap="none" normalizeH="0" baseline="0" dirty="0" smtClean="0">
                          <a:ln>
                            <a:noFill/>
                          </a:ln>
                          <a:solidFill>
                            <a:schemeClr val="bg1"/>
                          </a:solidFill>
                          <a:effectLst/>
                          <a:latin typeface="Arial" charset="0"/>
                        </a:rPr>
                      </a:br>
                      <a:r>
                        <a:rPr kumimoji="0" lang="en-US" sz="2000" b="0" i="0" u="none" strike="noStrike" cap="none" normalizeH="0" baseline="0" dirty="0" smtClean="0">
                          <a:ln>
                            <a:noFill/>
                          </a:ln>
                          <a:solidFill>
                            <a:schemeClr val="bg1"/>
                          </a:solidFill>
                          <a:effectLst/>
                          <a:latin typeface="Arial" charset="0"/>
                        </a:rPr>
                        <a:t>Enabled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123825" marR="0" lvl="0" indent="793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
                      </a:r>
                      <a:br>
                        <a:rPr kumimoji="0" lang="en-US" sz="2000" b="0" i="0" u="none" strike="noStrike" cap="none" normalizeH="0" baseline="0" dirty="0" smtClean="0">
                          <a:ln>
                            <a:noFill/>
                          </a:ln>
                          <a:solidFill>
                            <a:schemeClr val="bg1"/>
                          </a:solidFill>
                          <a:effectLst/>
                          <a:latin typeface="Arial" charset="0"/>
                        </a:rPr>
                      </a:br>
                      <a:r>
                        <a:rPr kumimoji="0" lang="en-US" sz="2000" b="0" i="0" u="none" strike="noStrike" cap="none" normalizeH="0" baseline="0" dirty="0" smtClean="0">
                          <a:ln>
                            <a:noFill/>
                          </a:ln>
                          <a:solidFill>
                            <a:schemeClr val="bg1"/>
                          </a:solidFill>
                          <a:effectLst/>
                          <a:latin typeface="Arial" charset="0"/>
                        </a:rPr>
                        <a:t>Disabled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1289122">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Database exceptions logged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123825" marR="0" lvl="0" indent="793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
                      </a:r>
                      <a:br>
                        <a:rPr kumimoji="0" lang="en-US" sz="2000" b="0" i="0" u="none" strike="noStrike" cap="none" normalizeH="0" baseline="0" dirty="0" smtClean="0">
                          <a:ln>
                            <a:noFill/>
                          </a:ln>
                          <a:solidFill>
                            <a:schemeClr val="bg1"/>
                          </a:solidFill>
                          <a:effectLst/>
                          <a:latin typeface="Arial" charset="0"/>
                        </a:rPr>
                      </a:br>
                      <a:r>
                        <a:rPr kumimoji="0" lang="en-US" sz="2000" b="0" i="0" u="none" strike="noStrike" cap="none" normalizeH="0" baseline="0" dirty="0" smtClean="0">
                          <a:ln>
                            <a:noFill/>
                          </a:ln>
                          <a:solidFill>
                            <a:schemeClr val="bg1"/>
                          </a:solidFill>
                          <a:effectLst/>
                          <a:latin typeface="Arial" charset="0"/>
                        </a:rPr>
                        <a:t>Error level</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123825" marR="0" lvl="0" indent="793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
                      </a:r>
                      <a:br>
                        <a:rPr kumimoji="0" lang="en-US" sz="2000" b="0" i="0" u="none" strike="noStrike" cap="none" normalizeH="0" baseline="0" dirty="0" smtClean="0">
                          <a:ln>
                            <a:noFill/>
                          </a:ln>
                          <a:solidFill>
                            <a:schemeClr val="bg1"/>
                          </a:solidFill>
                          <a:effectLst/>
                          <a:latin typeface="Arial" charset="0"/>
                        </a:rPr>
                      </a:br>
                      <a:r>
                        <a:rPr kumimoji="0" lang="en-US" sz="2000" b="0" i="0" u="none" strike="noStrike" cap="none" normalizeH="0" baseline="0" dirty="0" smtClean="0">
                          <a:ln>
                            <a:noFill/>
                          </a:ln>
                          <a:solidFill>
                            <a:schemeClr val="bg1"/>
                          </a:solidFill>
                          <a:effectLst/>
                          <a:latin typeface="Arial" charset="0"/>
                        </a:rPr>
                        <a:t>Warning level</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p14="http://schemas.microsoft.com/office/powerpoint/2010/main" val="271286398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1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82613" y="3933825"/>
            <a:ext cx="8088312" cy="549275"/>
          </a:xfrm>
          <a:prstGeom prst="rect">
            <a:avLst/>
          </a:prstGeom>
          <a:noFill/>
          <a:ln w="9525">
            <a:solidFill>
              <a:schemeClr val="bg1"/>
            </a:solidFill>
            <a:miter lim="800000"/>
            <a:headEnd/>
            <a:tailEnd/>
          </a:ln>
          <a:extLst>
            <a:ext uri="{909E8E84-426E-40DD-AFC4-6F175D3DCCD1}">
              <a14:hiddenFill xmlns="" xmlns:a14="http://schemas.microsoft.com/office/drawing/2010/main">
                <a:solidFill>
                  <a:srgbClr val="FFFFFF"/>
                </a:solidFill>
              </a14:hiddenFill>
            </a:ext>
          </a:extLst>
        </p:spPr>
      </p:pic>
      <p:pic>
        <p:nvPicPr>
          <p:cNvPr id="39939" name="Picture 1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73088" y="1328738"/>
            <a:ext cx="6434137" cy="1547812"/>
          </a:xfrm>
          <a:prstGeom prst="rect">
            <a:avLst/>
          </a:prstGeom>
          <a:noFill/>
          <a:ln w="9525">
            <a:solidFill>
              <a:schemeClr val="bg1"/>
            </a:solidFill>
            <a:miter lim="800000"/>
            <a:headEnd/>
            <a:tailEnd/>
          </a:ln>
          <a:extLst>
            <a:ext uri="{909E8E84-426E-40DD-AFC4-6F175D3DCCD1}">
              <a14:hiddenFill xmlns="" xmlns:a14="http://schemas.microsoft.com/office/drawing/2010/main">
                <a:solidFill>
                  <a:srgbClr val="FFFFFF"/>
                </a:solidFill>
              </a14:hiddenFill>
            </a:ext>
          </a:extLst>
        </p:spPr>
      </p:pic>
      <p:grpSp>
        <p:nvGrpSpPr>
          <p:cNvPr id="39940" name="Group 19"/>
          <p:cNvGrpSpPr>
            <a:grpSpLocks/>
          </p:cNvGrpSpPr>
          <p:nvPr/>
        </p:nvGrpSpPr>
        <p:grpSpPr bwMode="auto">
          <a:xfrm>
            <a:off x="5176838" y="1279525"/>
            <a:ext cx="3697287" cy="744538"/>
            <a:chOff x="-1646" y="2288"/>
            <a:chExt cx="2329" cy="469"/>
          </a:xfrm>
        </p:grpSpPr>
        <p:sp>
          <p:nvSpPr>
            <p:cNvPr id="39948" name="Rectangle 18"/>
            <p:cNvSpPr>
              <a:spLocks noChangeArrowheads="1"/>
            </p:cNvSpPr>
            <p:nvPr/>
          </p:nvSpPr>
          <p:spPr bwMode="auto">
            <a:xfrm>
              <a:off x="-1646" y="2288"/>
              <a:ext cx="2329" cy="469"/>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pic>
          <p:nvPicPr>
            <p:cNvPr id="39949" name="Picture 6" descr="0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579" y="2352"/>
              <a:ext cx="2196" cy="3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9941" name="Rectangle 7"/>
          <p:cNvSpPr>
            <a:spLocks noGrp="1" noChangeArrowheads="1"/>
          </p:cNvSpPr>
          <p:nvPr>
            <p:ph type="title"/>
          </p:nvPr>
        </p:nvSpPr>
        <p:spPr/>
        <p:txBody>
          <a:bodyPr/>
          <a:lstStyle/>
          <a:p>
            <a:pPr eaLnBrk="1" hangingPunct="1"/>
            <a:r>
              <a:rPr lang="en-US" smtClean="0"/>
              <a:t>Starting Guidewire in development mode</a:t>
            </a:r>
          </a:p>
        </p:txBody>
      </p:sp>
      <p:sp>
        <p:nvSpPr>
          <p:cNvPr id="39942" name="Rectangle 13"/>
          <p:cNvSpPr>
            <a:spLocks noGrp="1" noChangeArrowheads="1"/>
          </p:cNvSpPr>
          <p:nvPr>
            <p:ph idx="1"/>
          </p:nvPr>
        </p:nvSpPr>
        <p:spPr>
          <a:xfrm>
            <a:off x="636588" y="4700588"/>
            <a:ext cx="8243887" cy="1724025"/>
          </a:xfrm>
        </p:spPr>
        <p:txBody>
          <a:bodyPr/>
          <a:lstStyle/>
          <a:p>
            <a:pPr>
              <a:buFont typeface="Arial" charset="0"/>
              <a:buChar char="•"/>
            </a:pPr>
            <a:r>
              <a:rPr lang="en-US" smtClean="0"/>
              <a:t>All Guidewire applications display " **** ready **** " message when started</a:t>
            </a:r>
          </a:p>
          <a:p>
            <a:pPr lvl="1"/>
            <a:r>
              <a:rPr lang="en-US" smtClean="0"/>
              <a:t>TrainingApp "ready" message references ContactManager</a:t>
            </a:r>
          </a:p>
        </p:txBody>
      </p:sp>
      <p:sp>
        <p:nvSpPr>
          <p:cNvPr id="39943" name="Rectangle 16"/>
          <p:cNvSpPr>
            <a:spLocks noChangeArrowheads="1"/>
          </p:cNvSpPr>
          <p:nvPr/>
        </p:nvSpPr>
        <p:spPr bwMode="auto">
          <a:xfrm>
            <a:off x="3094038" y="3224213"/>
            <a:ext cx="5929312" cy="574675"/>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sp>
        <p:nvSpPr>
          <p:cNvPr id="39944" name="Rectangle 16"/>
          <p:cNvSpPr>
            <a:spLocks noChangeArrowheads="1"/>
          </p:cNvSpPr>
          <p:nvPr/>
        </p:nvSpPr>
        <p:spPr bwMode="auto">
          <a:xfrm>
            <a:off x="6057900" y="3359150"/>
            <a:ext cx="1588" cy="304800"/>
          </a:xfrm>
          <a:prstGeom prst="rect">
            <a:avLst/>
          </a:prstGeom>
          <a:solidFill>
            <a:schemeClr val="tx1"/>
          </a:solidFill>
          <a:ln>
            <a:noFill/>
          </a:ln>
          <a:extLst>
            <a:ext uri="{91240B29-F687-4F45-9708-019B960494DF}">
              <a14:hiddenLine xmlns="" xmlns:a14="http://schemas.microsoft.com/office/drawing/2010/main" w="19050" algn="ctr">
                <a:solidFill>
                  <a:srgbClr val="000000"/>
                </a:solidFill>
                <a:miter lim="800000"/>
                <a:headEnd/>
                <a:tailEnd/>
              </a14:hiddenLine>
            </a:ext>
          </a:extLst>
        </p:spPr>
        <p:txBody>
          <a:bodyPr wrap="none" lIns="0" tIns="0" rIns="0" bIns="0" anchor="ctr">
            <a:spAutoFit/>
          </a:bodyPr>
          <a:lstStyle/>
          <a:p>
            <a:endParaRPr lang="en-US"/>
          </a:p>
        </p:txBody>
      </p:sp>
      <p:sp>
        <p:nvSpPr>
          <p:cNvPr id="39945" name="AutoShape 9"/>
          <p:cNvSpPr>
            <a:spLocks noChangeArrowheads="1"/>
          </p:cNvSpPr>
          <p:nvPr/>
        </p:nvSpPr>
        <p:spPr bwMode="auto">
          <a:xfrm>
            <a:off x="4795838" y="2493963"/>
            <a:ext cx="1989137" cy="341312"/>
          </a:xfrm>
          <a:prstGeom prst="roundRect">
            <a:avLst>
              <a:gd name="adj" fmla="val 16667"/>
            </a:avLst>
          </a:prstGeom>
          <a:noFill/>
          <a:ln w="12700" algn="ctr">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39946" name="AutoShape 11"/>
          <p:cNvSpPr>
            <a:spLocks noChangeArrowheads="1"/>
          </p:cNvSpPr>
          <p:nvPr/>
        </p:nvSpPr>
        <p:spPr bwMode="auto">
          <a:xfrm>
            <a:off x="5662613" y="3830638"/>
            <a:ext cx="3009900" cy="341312"/>
          </a:xfrm>
          <a:prstGeom prst="roundRect">
            <a:avLst>
              <a:gd name="adj" fmla="val 16667"/>
            </a:avLst>
          </a:prstGeom>
          <a:noFill/>
          <a:ln w="12700" algn="ctr">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pic>
        <p:nvPicPr>
          <p:cNvPr id="39947" name="Picture 17"/>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3222625" y="3376613"/>
            <a:ext cx="5715000" cy="295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lgn="ctr">
                <a:solidFill>
                  <a:srgbClr val="000000"/>
                </a:solidFill>
                <a:miter lim="800000"/>
                <a:headEnd/>
                <a:tailEnd/>
              </a14:hiddenLine>
            </a:ext>
          </a:extLst>
        </p:spPr>
      </p:pic>
    </p:spTree>
    <p:extLst>
      <p:ext uri="{BB962C8B-B14F-4D97-AF65-F5344CB8AC3E}">
        <p14:creationId xmlns="" xmlns:p14="http://schemas.microsoft.com/office/powerpoint/2010/main" val="55867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84400" y="5581650"/>
            <a:ext cx="6672263" cy="639763"/>
          </a:xfrm>
          <a:prstGeom prst="rect">
            <a:avLst/>
          </a:prstGeom>
          <a:noFill/>
          <a:ln w="9525">
            <a:solidFill>
              <a:schemeClr val="bg1"/>
            </a:solidFill>
            <a:miter lim="800000"/>
            <a:headEnd/>
            <a:tailEnd/>
          </a:ln>
          <a:extLst>
            <a:ext uri="{909E8E84-426E-40DD-AFC4-6F175D3DCCD1}">
              <a14:hiddenFill xmlns="" xmlns:a14="http://schemas.microsoft.com/office/drawing/2010/main">
                <a:solidFill>
                  <a:srgbClr val="FFFFFF"/>
                </a:solidFill>
              </a14:hiddenFill>
            </a:ext>
          </a:extLst>
        </p:spPr>
      </p:pic>
      <p:sp>
        <p:nvSpPr>
          <p:cNvPr id="40963" name="Rectangle 2"/>
          <p:cNvSpPr>
            <a:spLocks noGrp="1" noChangeArrowheads="1"/>
          </p:cNvSpPr>
          <p:nvPr>
            <p:ph type="title"/>
          </p:nvPr>
        </p:nvSpPr>
        <p:spPr/>
        <p:txBody>
          <a:bodyPr/>
          <a:lstStyle/>
          <a:p>
            <a:pPr eaLnBrk="1" hangingPunct="1"/>
            <a:r>
              <a:rPr lang="en-US" smtClean="0"/>
              <a:t>Accessing application logon page</a:t>
            </a:r>
          </a:p>
        </p:txBody>
      </p:sp>
      <p:sp>
        <p:nvSpPr>
          <p:cNvPr id="40964" name="Rectangle 3"/>
          <p:cNvSpPr>
            <a:spLocks noGrp="1" noChangeArrowheads="1"/>
          </p:cNvSpPr>
          <p:nvPr>
            <p:ph idx="1"/>
          </p:nvPr>
        </p:nvSpPr>
        <p:spPr>
          <a:xfrm>
            <a:off x="519113" y="1249363"/>
            <a:ext cx="8318500" cy="1498600"/>
          </a:xfrm>
        </p:spPr>
        <p:txBody>
          <a:bodyPr/>
          <a:lstStyle/>
          <a:p>
            <a:pPr>
              <a:buFont typeface="Arial" charset="0"/>
              <a:buChar char="•"/>
            </a:pPr>
            <a:r>
              <a:rPr lang="en-US" smtClean="0"/>
              <a:t>URL syntax:</a:t>
            </a:r>
          </a:p>
          <a:p>
            <a:pPr>
              <a:buFont typeface="Wingdings 3" pitchFamily="18" charset="2"/>
              <a:buNone/>
            </a:pPr>
            <a:r>
              <a:rPr lang="en-US" smtClean="0">
                <a:solidFill>
                  <a:srgbClr val="FF3300"/>
                </a:solidFill>
              </a:rPr>
              <a:t>		http://</a:t>
            </a:r>
            <a:r>
              <a:rPr lang="en-US" i="1" smtClean="0">
                <a:solidFill>
                  <a:srgbClr val="0033CC"/>
                </a:solidFill>
              </a:rPr>
              <a:t>hostName</a:t>
            </a:r>
            <a:r>
              <a:rPr lang="en-US" smtClean="0">
                <a:solidFill>
                  <a:srgbClr val="FF3300"/>
                </a:solidFill>
              </a:rPr>
              <a:t>:</a:t>
            </a:r>
            <a:r>
              <a:rPr lang="en-US" i="1" smtClean="0">
                <a:solidFill>
                  <a:srgbClr val="0033CC"/>
                </a:solidFill>
              </a:rPr>
              <a:t>port</a:t>
            </a:r>
            <a:r>
              <a:rPr lang="en-US" smtClean="0">
                <a:solidFill>
                  <a:srgbClr val="FF3300"/>
                </a:solidFill>
              </a:rPr>
              <a:t>/</a:t>
            </a:r>
            <a:r>
              <a:rPr lang="en-US" i="1" smtClean="0">
                <a:solidFill>
                  <a:srgbClr val="0033CC"/>
                </a:solidFill>
              </a:rPr>
              <a:t>appCode</a:t>
            </a:r>
            <a:br>
              <a:rPr lang="en-US" i="1" smtClean="0">
                <a:solidFill>
                  <a:srgbClr val="0033CC"/>
                </a:solidFill>
              </a:rPr>
            </a:br>
            <a:endParaRPr lang="en-US" smtClean="0">
              <a:solidFill>
                <a:srgbClr val="FF3300"/>
              </a:solidFill>
            </a:endParaRPr>
          </a:p>
          <a:p>
            <a:pPr>
              <a:buFont typeface="Wingdings 3" pitchFamily="18" charset="2"/>
              <a:buNone/>
            </a:pPr>
            <a:endParaRPr lang="en-US" smtClean="0">
              <a:solidFill>
                <a:srgbClr val="FF3300"/>
              </a:solidFill>
            </a:endParaRPr>
          </a:p>
          <a:p>
            <a:pPr>
              <a:buFont typeface="Wingdings 3" pitchFamily="18" charset="2"/>
              <a:buNone/>
            </a:pPr>
            <a:endParaRPr lang="en-US" smtClean="0">
              <a:solidFill>
                <a:srgbClr val="FF3300"/>
              </a:solidFill>
            </a:endParaRPr>
          </a:p>
          <a:p>
            <a:pPr>
              <a:buFont typeface="Wingdings 3" pitchFamily="18" charset="2"/>
              <a:buNone/>
            </a:pPr>
            <a:endParaRPr lang="en-US" smtClean="0">
              <a:solidFill>
                <a:srgbClr val="FF3300"/>
              </a:solidFill>
            </a:endParaRPr>
          </a:p>
          <a:p>
            <a:pPr>
              <a:buFont typeface="Wingdings 3" pitchFamily="18" charset="2"/>
              <a:buNone/>
            </a:pPr>
            <a:endParaRPr lang="en-US" smtClean="0">
              <a:solidFill>
                <a:srgbClr val="FF3300"/>
              </a:solidFill>
            </a:endParaRPr>
          </a:p>
          <a:p>
            <a:pPr>
              <a:buFont typeface="Wingdings 3" pitchFamily="18" charset="2"/>
              <a:buNone/>
            </a:pPr>
            <a:endParaRPr lang="en-US" smtClean="0">
              <a:solidFill>
                <a:srgbClr val="FF3300"/>
              </a:solidFill>
            </a:endParaRPr>
          </a:p>
          <a:p>
            <a:pPr>
              <a:buFont typeface="Wingdings 3" pitchFamily="18" charset="2"/>
              <a:buNone/>
            </a:pPr>
            <a:endParaRPr lang="en-US" smtClean="0">
              <a:solidFill>
                <a:srgbClr val="FF3300"/>
              </a:solidFill>
            </a:endParaRPr>
          </a:p>
          <a:p>
            <a:pPr>
              <a:buFont typeface="Arial" charset="0"/>
              <a:buChar char="•"/>
            </a:pPr>
            <a:r>
              <a:rPr lang="en-US" smtClean="0"/>
              <a:t>Example:</a:t>
            </a:r>
          </a:p>
        </p:txBody>
      </p:sp>
      <p:graphicFrame>
        <p:nvGraphicFramePr>
          <p:cNvPr id="29740" name="Group 44"/>
          <p:cNvGraphicFramePr>
            <a:graphicFrameLocks noGrp="1"/>
          </p:cNvGraphicFramePr>
          <p:nvPr/>
        </p:nvGraphicFramePr>
        <p:xfrm>
          <a:off x="341313" y="2189163"/>
          <a:ext cx="8302625" cy="3108684"/>
        </p:xfrm>
        <a:graphic>
          <a:graphicData uri="http://schemas.openxmlformats.org/drawingml/2006/table">
            <a:tbl>
              <a:tblPr/>
              <a:tblGrid>
                <a:gridCol w="2369573"/>
                <a:gridCol w="1943414"/>
                <a:gridCol w="1069541"/>
                <a:gridCol w="2920097"/>
              </a:tblGrid>
              <a:tr h="822812">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dirty="0" smtClean="0">
                          <a:ln>
                            <a:noFill/>
                          </a:ln>
                          <a:solidFill>
                            <a:schemeClr val="bg1"/>
                          </a:solidFill>
                          <a:effectLst/>
                          <a:latin typeface="Arial" charset="0"/>
                        </a:rPr>
                        <a:t>Application</a:t>
                      </a:r>
                    </a:p>
                  </a:txBody>
                  <a:tcPr marL="45718" marR="45718" marT="45697" marB="4569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dirty="0" smtClean="0">
                          <a:ln>
                            <a:noFill/>
                          </a:ln>
                          <a:solidFill>
                            <a:schemeClr val="bg1"/>
                          </a:solidFill>
                          <a:effectLst/>
                          <a:latin typeface="Arial" charset="0"/>
                        </a:rPr>
                        <a:t>Port</a:t>
                      </a:r>
                    </a:p>
                  </a:txBody>
                  <a:tcPr marL="45718" marR="45718" marT="45697" marB="4569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dirty="0" smtClean="0">
                          <a:ln>
                            <a:noFill/>
                          </a:ln>
                          <a:solidFill>
                            <a:schemeClr val="bg1"/>
                          </a:solidFill>
                          <a:effectLst/>
                          <a:latin typeface="Arial" charset="0"/>
                        </a:rPr>
                        <a:t>App</a:t>
                      </a:r>
                      <a:br>
                        <a:rPr kumimoji="0" lang="en-US" sz="2400" b="1" i="0" u="none" strike="noStrike" cap="none" normalizeH="0" baseline="0" dirty="0" smtClean="0">
                          <a:ln>
                            <a:noFill/>
                          </a:ln>
                          <a:solidFill>
                            <a:schemeClr val="bg1"/>
                          </a:solidFill>
                          <a:effectLst/>
                          <a:latin typeface="Arial" charset="0"/>
                        </a:rPr>
                      </a:br>
                      <a:r>
                        <a:rPr kumimoji="0" lang="en-US" sz="2400" b="1" i="0" u="none" strike="noStrike" cap="none" normalizeH="0" baseline="0" dirty="0" smtClean="0">
                          <a:ln>
                            <a:noFill/>
                          </a:ln>
                          <a:solidFill>
                            <a:schemeClr val="bg1"/>
                          </a:solidFill>
                          <a:effectLst/>
                          <a:latin typeface="Arial" charset="0"/>
                        </a:rPr>
                        <a:t>Code</a:t>
                      </a:r>
                    </a:p>
                  </a:txBody>
                  <a:tcPr marL="45718" marR="45718" marT="45697" marB="4569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dirty="0" smtClean="0">
                          <a:ln>
                            <a:noFill/>
                          </a:ln>
                          <a:solidFill>
                            <a:schemeClr val="bg1"/>
                          </a:solidFill>
                          <a:effectLst/>
                          <a:latin typeface="Arial" charset="0"/>
                        </a:rPr>
                        <a:t>App</a:t>
                      </a:r>
                      <a:br>
                        <a:rPr kumimoji="0" lang="en-US" sz="2400" b="1" i="0" u="none" strike="noStrike" cap="none" normalizeH="0" baseline="0" dirty="0" smtClean="0">
                          <a:ln>
                            <a:noFill/>
                          </a:ln>
                          <a:solidFill>
                            <a:schemeClr val="bg1"/>
                          </a:solidFill>
                          <a:effectLst/>
                          <a:latin typeface="Arial" charset="0"/>
                        </a:rPr>
                      </a:br>
                      <a:r>
                        <a:rPr kumimoji="0" lang="en-US" sz="2400" b="1" i="0" u="none" strike="noStrike" cap="none" normalizeH="0" baseline="0" dirty="0" smtClean="0">
                          <a:ln>
                            <a:noFill/>
                          </a:ln>
                          <a:solidFill>
                            <a:schemeClr val="bg1"/>
                          </a:solidFill>
                          <a:effectLst/>
                          <a:latin typeface="Arial" charset="0"/>
                        </a:rPr>
                        <a:t>Name</a:t>
                      </a:r>
                    </a:p>
                  </a:txBody>
                  <a:tcPr marL="45718" marR="45718" marT="45697" marB="4569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2B2B2"/>
                    </a:solidFill>
                  </a:tcPr>
                </a:tc>
              </a:tr>
              <a:tr h="457103">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TrainingApp</a:t>
                      </a:r>
                    </a:p>
                  </a:txBody>
                  <a:tcPr marL="45718" marR="45718" marT="45697" marB="4569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8880</a:t>
                      </a:r>
                    </a:p>
                  </a:txBody>
                  <a:tcPr marL="45718" marR="45718" marT="45697" marB="4569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smtClean="0">
                          <a:ln>
                            <a:noFill/>
                          </a:ln>
                          <a:solidFill>
                            <a:schemeClr val="bg1"/>
                          </a:solidFill>
                          <a:effectLst/>
                          <a:latin typeface="Arial" charset="0"/>
                        </a:rPr>
                        <a:t>AB</a:t>
                      </a:r>
                      <a:endParaRPr kumimoji="0" lang="en-US" sz="2400" b="0" i="0" u="none" strike="noStrike" cap="none" normalizeH="0" baseline="0" dirty="0" smtClean="0">
                        <a:ln>
                          <a:noFill/>
                        </a:ln>
                        <a:solidFill>
                          <a:schemeClr val="bg1"/>
                        </a:solidFill>
                        <a:effectLst/>
                        <a:latin typeface="Arial" charset="0"/>
                      </a:endParaRPr>
                    </a:p>
                  </a:txBody>
                  <a:tcPr marL="45718" marR="45718" marT="45697" marB="4569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ContactManager</a:t>
                      </a:r>
                    </a:p>
                  </a:txBody>
                  <a:tcPr marL="45718" marR="45718" marT="45697" marB="4569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7103">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BillingCenter</a:t>
                      </a:r>
                    </a:p>
                  </a:txBody>
                  <a:tcPr marL="45718" marR="45718" marT="45697" marB="4569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8580</a:t>
                      </a:r>
                    </a:p>
                  </a:txBody>
                  <a:tcPr marL="45718" marR="45718" marT="45697" marB="4569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BC</a:t>
                      </a:r>
                    </a:p>
                  </a:txBody>
                  <a:tcPr marL="45718" marR="45718" marT="45697" marB="4569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BillingCenter</a:t>
                      </a:r>
                    </a:p>
                  </a:txBody>
                  <a:tcPr marL="45718" marR="45718" marT="45697" marB="4569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7103">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ClaimCenter</a:t>
                      </a:r>
                    </a:p>
                  </a:txBody>
                  <a:tcPr marL="45718" marR="45718" marT="45697" marB="4569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8080</a:t>
                      </a:r>
                    </a:p>
                  </a:txBody>
                  <a:tcPr marL="45718" marR="45718" marT="45697" marB="4569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CC</a:t>
                      </a:r>
                    </a:p>
                  </a:txBody>
                  <a:tcPr marL="45718" marR="45718" marT="45697" marB="4569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ClaimCenter</a:t>
                      </a:r>
                    </a:p>
                  </a:txBody>
                  <a:tcPr marL="45718" marR="45718" marT="45697" marB="4569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7103">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ContactManager</a:t>
                      </a:r>
                    </a:p>
                  </a:txBody>
                  <a:tcPr marL="45718" marR="45718" marT="45697" marB="4569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8280</a:t>
                      </a:r>
                    </a:p>
                  </a:txBody>
                  <a:tcPr marL="45718" marR="45718" marT="45697" marB="4569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smtClean="0">
                          <a:ln>
                            <a:noFill/>
                          </a:ln>
                          <a:solidFill>
                            <a:schemeClr val="bg1"/>
                          </a:solidFill>
                          <a:effectLst/>
                          <a:latin typeface="Arial" charset="0"/>
                        </a:rPr>
                        <a:t>AB</a:t>
                      </a:r>
                      <a:endParaRPr kumimoji="0" lang="en-US" sz="2400" b="0" i="0" u="none" strike="noStrike" cap="none" normalizeH="0" baseline="0" dirty="0" smtClean="0">
                        <a:ln>
                          <a:noFill/>
                        </a:ln>
                        <a:solidFill>
                          <a:schemeClr val="bg1"/>
                        </a:solidFill>
                        <a:effectLst/>
                        <a:latin typeface="Arial" charset="0"/>
                      </a:endParaRPr>
                    </a:p>
                  </a:txBody>
                  <a:tcPr marL="45718" marR="45718" marT="45697" marB="4569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ContactManager</a:t>
                      </a:r>
                    </a:p>
                  </a:txBody>
                  <a:tcPr marL="45718" marR="45718" marT="45697" marB="4569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7103">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PolicyCenter</a:t>
                      </a:r>
                    </a:p>
                  </a:txBody>
                  <a:tcPr marL="45718" marR="45718" marT="45697" marB="4569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8180</a:t>
                      </a:r>
                    </a:p>
                  </a:txBody>
                  <a:tcPr marL="45718" marR="45718" marT="45697" marB="4569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PC</a:t>
                      </a:r>
                    </a:p>
                  </a:txBody>
                  <a:tcPr marL="45718" marR="45718" marT="45697" marB="4569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PolicyCenter</a:t>
                      </a:r>
                    </a:p>
                  </a:txBody>
                  <a:tcPr marL="45718" marR="45718" marT="45697" marB="4569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p14="http://schemas.microsoft.com/office/powerpoint/2010/main" val="43780246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smtClean="0"/>
              <a:t>Logging on to the Guidewire applications</a:t>
            </a:r>
          </a:p>
        </p:txBody>
      </p:sp>
      <p:sp>
        <p:nvSpPr>
          <p:cNvPr id="41988" name="Rectangle 3"/>
          <p:cNvSpPr>
            <a:spLocks noGrp="1" noChangeArrowheads="1"/>
          </p:cNvSpPr>
          <p:nvPr>
            <p:ph idx="1"/>
          </p:nvPr>
        </p:nvSpPr>
        <p:spPr>
          <a:xfrm>
            <a:off x="521208" y="914400"/>
            <a:ext cx="8089392" cy="2971800"/>
          </a:xfrm>
        </p:spPr>
        <p:txBody>
          <a:bodyPr/>
          <a:lstStyle/>
          <a:p>
            <a:pPr>
              <a:buFont typeface="Arial" charset="0"/>
              <a:buChar char="•"/>
            </a:pPr>
            <a:r>
              <a:rPr lang="en-US" dirty="0" smtClean="0"/>
              <a:t>"</a:t>
            </a:r>
            <a:r>
              <a:rPr lang="en-US" dirty="0" err="1" smtClean="0"/>
              <a:t>su</a:t>
            </a:r>
            <a:r>
              <a:rPr lang="en-US" dirty="0" smtClean="0"/>
              <a:t>" (super user) account</a:t>
            </a:r>
          </a:p>
          <a:p>
            <a:pPr lvl="1"/>
            <a:r>
              <a:rPr lang="en-US" dirty="0" smtClean="0"/>
              <a:t>Only account in default installation</a:t>
            </a:r>
          </a:p>
          <a:p>
            <a:pPr lvl="1"/>
            <a:r>
              <a:rPr lang="en-US" dirty="0" smtClean="0"/>
              <a:t>Has all permissions, and special capabilities above what can be granted through permissions</a:t>
            </a:r>
          </a:p>
          <a:p>
            <a:pPr>
              <a:buFont typeface="Arial" charset="0"/>
              <a:buChar char="•"/>
            </a:pPr>
            <a:r>
              <a:rPr lang="en-US" dirty="0" smtClean="0"/>
              <a:t>"</a:t>
            </a:r>
            <a:r>
              <a:rPr lang="en-US" dirty="0" err="1" smtClean="0"/>
              <a:t>aapplegate</a:t>
            </a:r>
            <a:r>
              <a:rPr lang="en-US" dirty="0" smtClean="0"/>
              <a:t>" account</a:t>
            </a:r>
          </a:p>
          <a:p>
            <a:pPr lvl="1"/>
            <a:r>
              <a:rPr lang="en-US" dirty="0" smtClean="0"/>
              <a:t>Not in default installation, but in sample data for every application</a:t>
            </a:r>
          </a:p>
          <a:p>
            <a:pPr lvl="1"/>
            <a:r>
              <a:rPr lang="en-US" dirty="0" smtClean="0"/>
              <a:t>Represents basic end user with permissions typical to contact manager, adjuster, underwriter, or billing manager</a:t>
            </a:r>
          </a:p>
        </p:txBody>
      </p:sp>
      <p:pic>
        <p:nvPicPr>
          <p:cNvPr id="614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492188" y="4191000"/>
            <a:ext cx="4176712" cy="2161912"/>
          </a:xfrm>
          <a:prstGeom prst="rect">
            <a:avLst/>
          </a:prstGeom>
          <a:noFill/>
          <a:ln w="9525">
            <a:solidFill>
              <a:schemeClr val="bg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2657218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6" descr="03x"/>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0238" y="1093788"/>
            <a:ext cx="8007350" cy="1954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3011" name="Rectangle 2"/>
          <p:cNvSpPr>
            <a:spLocks noGrp="1" noChangeArrowheads="1"/>
          </p:cNvSpPr>
          <p:nvPr>
            <p:ph type="title"/>
          </p:nvPr>
        </p:nvSpPr>
        <p:spPr/>
        <p:txBody>
          <a:bodyPr/>
          <a:lstStyle/>
          <a:p>
            <a:pPr eaLnBrk="1" hangingPunct="1"/>
            <a:r>
              <a:rPr lang="en-US" smtClean="0"/>
              <a:t>Stopping Guidewire applications</a:t>
            </a:r>
          </a:p>
        </p:txBody>
      </p:sp>
      <p:sp>
        <p:nvSpPr>
          <p:cNvPr id="43012" name="Rectangle 3"/>
          <p:cNvSpPr>
            <a:spLocks noGrp="1" noChangeArrowheads="1"/>
          </p:cNvSpPr>
          <p:nvPr>
            <p:ph idx="1"/>
          </p:nvPr>
        </p:nvSpPr>
        <p:spPr>
          <a:xfrm>
            <a:off x="519113" y="3138488"/>
            <a:ext cx="7796212" cy="3251200"/>
          </a:xfrm>
        </p:spPr>
        <p:txBody>
          <a:bodyPr/>
          <a:lstStyle/>
          <a:p>
            <a:pPr>
              <a:buFont typeface="Arial" charset="0"/>
              <a:buChar char="•"/>
            </a:pPr>
            <a:r>
              <a:rPr lang="en-US" smtClean="0"/>
              <a:t>gwXX dev-stop is a clean shutdown process that safely releases application resources (such as ports)</a:t>
            </a:r>
          </a:p>
          <a:p>
            <a:pPr>
              <a:buFont typeface="Arial" charset="0"/>
              <a:buChar char="•"/>
            </a:pPr>
            <a:r>
              <a:rPr lang="en-US" smtClean="0"/>
              <a:t>If application is running in development mode:</a:t>
            </a:r>
          </a:p>
          <a:p>
            <a:pPr lvl="1"/>
            <a:r>
              <a:rPr lang="en-US" smtClean="0"/>
              <a:t>Terminate the batch job (CTRL + C, y), OR</a:t>
            </a:r>
          </a:p>
          <a:p>
            <a:pPr lvl="1"/>
            <a:r>
              <a:rPr lang="en-US" smtClean="0"/>
              <a:t>Execute gwXX dev-stop</a:t>
            </a:r>
          </a:p>
          <a:p>
            <a:pPr>
              <a:buFont typeface="Arial" charset="0"/>
              <a:buChar char="•"/>
            </a:pPr>
            <a:r>
              <a:rPr lang="en-US" smtClean="0"/>
              <a:t>If application is running in production mode:</a:t>
            </a:r>
          </a:p>
          <a:p>
            <a:pPr lvl="1"/>
            <a:r>
              <a:rPr lang="en-US" smtClean="0"/>
              <a:t>Always stop app by executing gwXX dev-stop</a:t>
            </a:r>
          </a:p>
        </p:txBody>
      </p:sp>
    </p:spTree>
    <p:extLst>
      <p:ext uri="{BB962C8B-B14F-4D97-AF65-F5344CB8AC3E}">
        <p14:creationId xmlns="" xmlns:p14="http://schemas.microsoft.com/office/powerpoint/2010/main" val="389611913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product architecture</a:t>
            </a:r>
          </a:p>
          <a:p>
            <a:pPr>
              <a:lnSpc>
                <a:spcPct val="150000"/>
              </a:lnSpc>
              <a:buFont typeface="Arial" charset="0"/>
              <a:buChar char="•"/>
            </a:pP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configuration technology</a:t>
            </a:r>
          </a:p>
          <a:p>
            <a:pPr>
              <a:lnSpc>
                <a:spcPct val="150000"/>
              </a:lnSpc>
              <a:buFont typeface="Arial" charset="0"/>
              <a:buChar char="•"/>
            </a:pPr>
            <a:r>
              <a:rPr lang="en-US" sz="2800" dirty="0" smtClean="0">
                <a:solidFill>
                  <a:schemeClr val="tx1">
                    <a:lumMod val="75000"/>
                  </a:schemeClr>
                </a:solidFill>
                <a:latin typeface="+mj-lt"/>
              </a:rPr>
              <a:t>The </a:t>
            </a: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platform</a:t>
            </a:r>
          </a:p>
          <a:p>
            <a:pPr>
              <a:lnSpc>
                <a:spcPct val="150000"/>
              </a:lnSpc>
              <a:buFont typeface="Arial" charset="0"/>
              <a:buChar char="•"/>
            </a:pPr>
            <a:r>
              <a:rPr lang="en-US" sz="2800" dirty="0" err="1" smtClean="0">
                <a:solidFill>
                  <a:schemeClr val="tx1">
                    <a:lumMod val="75000"/>
                  </a:schemeClr>
                </a:solidFill>
                <a:latin typeface="+mj-lt"/>
              </a:rPr>
              <a:t>TrainingApp</a:t>
            </a:r>
            <a:endParaRPr lang="en-US" sz="2800" dirty="0" smtClean="0">
              <a:solidFill>
                <a:schemeClr val="tx1">
                  <a:lumMod val="75000"/>
                </a:schemeClr>
              </a:solidFill>
              <a:latin typeface="+mj-lt"/>
            </a:endParaRPr>
          </a:p>
          <a:p>
            <a:pPr>
              <a:lnSpc>
                <a:spcPct val="150000"/>
              </a:lnSpc>
              <a:buFont typeface="Arial" charset="0"/>
              <a:buChar char="•"/>
            </a:pPr>
            <a:r>
              <a:rPr lang="en-US" sz="2800" dirty="0" smtClean="0">
                <a:solidFill>
                  <a:schemeClr val="tx1">
                    <a:lumMod val="75000"/>
                  </a:schemeClr>
                </a:solidFill>
                <a:latin typeface="+mj-lt"/>
              </a:rPr>
              <a:t>Starting </a:t>
            </a: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applications</a:t>
            </a:r>
          </a:p>
          <a:p>
            <a:pPr>
              <a:lnSpc>
                <a:spcPct val="150000"/>
              </a:lnSpc>
              <a:buFont typeface="Arial" charset="0"/>
              <a:buChar char="•"/>
            </a:pPr>
            <a:r>
              <a:rPr lang="en-US" sz="2800" dirty="0" err="1" smtClean="0">
                <a:latin typeface="+mj-lt"/>
              </a:rPr>
              <a:t>Guidewire</a:t>
            </a:r>
            <a:r>
              <a:rPr lang="en-US" sz="2800" dirty="0" smtClean="0">
                <a:latin typeface="+mj-lt"/>
              </a:rPr>
              <a:t> Studio</a:t>
            </a:r>
          </a:p>
        </p:txBody>
      </p:sp>
    </p:spTree>
    <p:extLst>
      <p:ext uri="{BB962C8B-B14F-4D97-AF65-F5344CB8AC3E}">
        <p14:creationId xmlns="" xmlns:p14="http://schemas.microsoft.com/office/powerpoint/2010/main" val="334274509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p:txBody>
          <a:bodyPr/>
          <a:lstStyle/>
          <a:p>
            <a:pPr>
              <a:buFont typeface="Arial" charset="0"/>
              <a:buChar char="•"/>
            </a:pPr>
            <a:r>
              <a:rPr lang="en-US" b="1" smtClean="0"/>
              <a:t>Guidewire InsuranceSuite </a:t>
            </a:r>
            <a:r>
              <a:rPr lang="en-US" smtClean="0"/>
              <a:t>is a set of three core products that meet the core needs of property and casualty insurance carriers </a:t>
            </a:r>
            <a:br>
              <a:rPr lang="en-US" smtClean="0"/>
            </a:b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None/>
            </a:pPr>
            <a:endParaRPr lang="en-US" smtClean="0"/>
          </a:p>
          <a:p>
            <a:pPr>
              <a:buFont typeface="Arial" charset="0"/>
              <a:buChar char="•"/>
            </a:pPr>
            <a:r>
              <a:rPr lang="en-US" smtClean="0"/>
              <a:t>All Guidewire products are part of a three-tier architecture</a:t>
            </a:r>
          </a:p>
        </p:txBody>
      </p:sp>
      <p:sp>
        <p:nvSpPr>
          <p:cNvPr id="7171" name="Title 1"/>
          <p:cNvSpPr>
            <a:spLocks noGrp="1"/>
          </p:cNvSpPr>
          <p:nvPr>
            <p:ph type="title"/>
          </p:nvPr>
        </p:nvSpPr>
        <p:spPr/>
        <p:txBody>
          <a:bodyPr/>
          <a:lstStyle/>
          <a:p>
            <a:r>
              <a:rPr lang="en-US" smtClean="0"/>
              <a:t>Guidewire InsuranceSuite</a:t>
            </a:r>
          </a:p>
        </p:txBody>
      </p:sp>
      <p:pic>
        <p:nvPicPr>
          <p:cNvPr id="7172" name="Picture 18" descr="bc"/>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87938" y="1849438"/>
            <a:ext cx="1593850" cy="159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73" name="Picture 19" descr="cc"/>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181475" y="4105275"/>
            <a:ext cx="1593850" cy="159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74" name="Picture 20" descr="pc"/>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112963" y="2354263"/>
            <a:ext cx="1593850" cy="159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75" name="Picture 15" descr="icon_TrainingApp"/>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3606800" y="2787650"/>
            <a:ext cx="1700213" cy="169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76" name="TextBox 9"/>
          <p:cNvSpPr txBox="1">
            <a:spLocks noChangeArrowheads="1"/>
          </p:cNvSpPr>
          <p:nvPr/>
        </p:nvSpPr>
        <p:spPr bwMode="auto">
          <a:xfrm>
            <a:off x="484188" y="2371725"/>
            <a:ext cx="1552575" cy="148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7030A0"/>
                </a:solidFill>
                <a:latin typeface="Calibri" pitchFamily="34" charset="0"/>
                <a:ea typeface="Calibri" pitchFamily="34" charset="0"/>
                <a:cs typeface="Calibri" pitchFamily="34" charset="0"/>
              </a:rPr>
              <a:t>create, modify, renew, and cancel policies</a:t>
            </a:r>
          </a:p>
        </p:txBody>
      </p:sp>
      <p:sp>
        <p:nvSpPr>
          <p:cNvPr id="11" name="TextBox 10"/>
          <p:cNvSpPr txBox="1"/>
          <p:nvPr/>
        </p:nvSpPr>
        <p:spPr>
          <a:xfrm>
            <a:off x="6664325" y="1839913"/>
            <a:ext cx="2160588" cy="1482725"/>
          </a:xfrm>
          <a:prstGeom prst="rect">
            <a:avLst/>
          </a:prstGeom>
          <a:noFill/>
        </p:spPr>
        <p:txBody>
          <a:bodyPr/>
          <a:lstStyle/>
          <a:p>
            <a:pPr algn="l">
              <a:defRPr/>
            </a:pPr>
            <a:r>
              <a:rPr lang="en-US" dirty="0">
                <a:solidFill>
                  <a:schemeClr val="accent2">
                    <a:lumMod val="75000"/>
                  </a:schemeClr>
                </a:solidFill>
                <a:latin typeface="Calibri" pitchFamily="34" charset="0"/>
                <a:cs typeface="Calibri" pitchFamily="34" charset="0"/>
              </a:rPr>
              <a:t>bill policy holders for policies, and pay commissions for policies to producers</a:t>
            </a:r>
          </a:p>
        </p:txBody>
      </p:sp>
      <p:sp>
        <p:nvSpPr>
          <p:cNvPr id="7178" name="TextBox 11"/>
          <p:cNvSpPr txBox="1">
            <a:spLocks noChangeArrowheads="1"/>
          </p:cNvSpPr>
          <p:nvPr/>
        </p:nvSpPr>
        <p:spPr bwMode="auto">
          <a:xfrm>
            <a:off x="5791200" y="4122738"/>
            <a:ext cx="2160588" cy="148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8000"/>
                </a:solidFill>
                <a:latin typeface="Calibri" pitchFamily="34" charset="0"/>
                <a:ea typeface="Calibri" pitchFamily="34" charset="0"/>
                <a:cs typeface="Calibri" pitchFamily="34" charset="0"/>
              </a:rPr>
              <a:t>process claims to provide payments to claimants when covered losses occur</a:t>
            </a:r>
          </a:p>
        </p:txBody>
      </p:sp>
    </p:spTree>
    <p:extLst>
      <p:ext uri="{BB962C8B-B14F-4D97-AF65-F5344CB8AC3E}">
        <p14:creationId xmlns="" xmlns:p14="http://schemas.microsoft.com/office/powerpoint/2010/main" val="292006310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About Guidewire Studio</a:t>
            </a:r>
            <a:endParaRPr lang="en-US" dirty="0"/>
          </a:p>
        </p:txBody>
      </p:sp>
      <p:sp>
        <p:nvSpPr>
          <p:cNvPr id="4" name="Content Placeholder 3"/>
          <p:cNvSpPr>
            <a:spLocks noGrp="1"/>
          </p:cNvSpPr>
          <p:nvPr>
            <p:ph idx="1"/>
          </p:nvPr>
        </p:nvSpPr>
        <p:spPr/>
        <p:txBody>
          <a:bodyPr/>
          <a:lstStyle/>
          <a:p>
            <a:r>
              <a:rPr lang="en-US" b="1" dirty="0" smtClean="0"/>
              <a:t>I</a:t>
            </a:r>
            <a:r>
              <a:rPr lang="en-US" dirty="0" smtClean="0"/>
              <a:t>ntegrated </a:t>
            </a:r>
            <a:r>
              <a:rPr lang="en-US" b="1" dirty="0" smtClean="0"/>
              <a:t>D</a:t>
            </a:r>
            <a:r>
              <a:rPr lang="en-US" dirty="0" smtClean="0"/>
              <a:t>eveloper </a:t>
            </a:r>
            <a:r>
              <a:rPr lang="en-US" b="1" dirty="0" smtClean="0"/>
              <a:t>E</a:t>
            </a:r>
            <a:r>
              <a:rPr lang="en-US" dirty="0" smtClean="0"/>
              <a:t>nvironment (IDE)</a:t>
            </a:r>
          </a:p>
          <a:p>
            <a:pPr lvl="1"/>
            <a:r>
              <a:rPr lang="en-US" dirty="0" smtClean="0"/>
              <a:t>Gosu, XML, JAVA</a:t>
            </a:r>
            <a:r>
              <a:rPr lang="en-US" b="1" dirty="0">
                <a:solidFill>
                  <a:schemeClr val="accent1"/>
                </a:solidFill>
              </a:rPr>
              <a:t> *</a:t>
            </a:r>
            <a:endParaRPr lang="en-US" b="1" dirty="0" smtClean="0">
              <a:solidFill>
                <a:srgbClr val="FF0000"/>
              </a:solidFill>
            </a:endParaRPr>
          </a:p>
          <a:p>
            <a:pPr lvl="1"/>
            <a:r>
              <a:rPr lang="en-US" dirty="0" smtClean="0"/>
              <a:t>Refactoring</a:t>
            </a:r>
          </a:p>
          <a:p>
            <a:pPr lvl="1"/>
            <a:r>
              <a:rPr lang="en-US" dirty="0" smtClean="0"/>
              <a:t>Plugin extensibility</a:t>
            </a:r>
          </a:p>
          <a:p>
            <a:pPr lvl="1"/>
            <a:r>
              <a:rPr lang="en-US" dirty="0" smtClean="0"/>
              <a:t>Dynamic type support</a:t>
            </a:r>
          </a:p>
          <a:p>
            <a:pPr lvl="1"/>
            <a:r>
              <a:rPr lang="en-US" dirty="0" smtClean="0"/>
              <a:t>Make, run and debug</a:t>
            </a:r>
          </a:p>
          <a:p>
            <a:pPr lvl="1"/>
            <a:r>
              <a:rPr lang="en-US" dirty="0" smtClean="0"/>
              <a:t>Guidewire editors</a:t>
            </a:r>
          </a:p>
          <a:p>
            <a:r>
              <a:rPr lang="en-US" dirty="0" smtClean="0"/>
              <a:t>IntelliJ IDEA 12.1.x community edition</a:t>
            </a:r>
          </a:p>
          <a:p>
            <a:pPr lvl="1"/>
            <a:r>
              <a:rPr lang="en-US" dirty="0" smtClean="0"/>
              <a:t>No download needed; bundled </a:t>
            </a:r>
            <a:r>
              <a:rPr lang="en-US" dirty="0"/>
              <a:t>with </a:t>
            </a:r>
            <a:r>
              <a:rPr lang="en-US" dirty="0" smtClean="0"/>
              <a:t>application</a:t>
            </a:r>
          </a:p>
          <a:p>
            <a:r>
              <a:rPr lang="en-US" dirty="0" smtClean="0"/>
              <a:t>Physical file based project representation</a:t>
            </a:r>
          </a:p>
          <a:p>
            <a:pPr lvl="1"/>
            <a:r>
              <a:rPr lang="en-US" dirty="0"/>
              <a:t>Represents complete software solution</a:t>
            </a:r>
          </a:p>
          <a:p>
            <a:pPr lvl="1"/>
            <a:r>
              <a:rPr lang="en-US" dirty="0" smtClean="0"/>
              <a:t>Support for version control systems, e.g. Git, </a:t>
            </a:r>
            <a:r>
              <a:rPr lang="en-US" dirty="0" err="1" smtClean="0"/>
              <a:t>GitHub</a:t>
            </a:r>
            <a:r>
              <a:rPr lang="en-US" dirty="0" smtClean="0"/>
              <a:t>, Subversion</a:t>
            </a:r>
          </a:p>
        </p:txBody>
      </p:sp>
      <p:pic>
        <p:nvPicPr>
          <p:cNvPr id="1026" name="pic IntellIJ" descr="C:\Guidewire\ContactManager\idea\bin\idea.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551420" y="3810000"/>
            <a:ext cx="1219200" cy="1219200"/>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p:cNvPicPr>
            <a:picLocks noChangeAspect="1" noChangeArrowheads="1"/>
          </p:cNvPicPr>
          <p:nvPr/>
        </p:nvPicPr>
        <p:blipFill rotWithShape="1">
          <a:blip r:embed="rId4" cstate="print">
            <a:extLst>
              <a:ext uri="{28A0092B-C50C-407E-A947-70E740481C1C}">
                <a14:useLocalDpi xmlns="" xmlns:a14="http://schemas.microsoft.com/office/drawing/2010/main" val="0"/>
              </a:ext>
            </a:extLst>
          </a:blip>
          <a:srcRect l="2107" r="2727" b="12292"/>
          <a:stretch/>
        </p:blipFill>
        <p:spPr bwMode="auto">
          <a:xfrm>
            <a:off x="4203698" y="1447800"/>
            <a:ext cx="4559301" cy="185771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Lst>
        </p:spPr>
      </p:pic>
      <p:sp>
        <p:nvSpPr>
          <p:cNvPr id="6" name="txt Changes"/>
          <p:cNvSpPr txBox="1"/>
          <p:nvPr/>
        </p:nvSpPr>
        <p:spPr>
          <a:xfrm>
            <a:off x="457199" y="5867400"/>
            <a:ext cx="8305799" cy="628683"/>
          </a:xfrm>
          <a:prstGeom prst="rect">
            <a:avLst/>
          </a:prstGeom>
          <a:noFill/>
        </p:spPr>
        <p:txBody>
          <a:bodyPr wrap="square" rtlCol="0">
            <a:noAutofit/>
          </a:bodyPr>
          <a:lstStyle/>
          <a:p>
            <a:r>
              <a:rPr lang="en-US" b="1" dirty="0" smtClean="0">
                <a:solidFill>
                  <a:srgbClr val="C00000"/>
                </a:solidFill>
                <a:latin typeface="Arial" pitchFamily="34" charset="0"/>
                <a:cs typeface="Arial" pitchFamily="34" charset="0"/>
              </a:rPr>
              <a:t>* Within the Guidewire application project scope, limitations apply for Java development</a:t>
            </a:r>
          </a:p>
        </p:txBody>
      </p:sp>
    </p:spTree>
    <p:extLst>
      <p:ext uri="{BB962C8B-B14F-4D97-AF65-F5344CB8AC3E}">
        <p14:creationId xmlns="" xmlns:p14="http://schemas.microsoft.com/office/powerpoint/2010/main" val="331211772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Studio</a:t>
            </a:r>
            <a:endParaRPr lang="en-US" dirty="0"/>
          </a:p>
        </p:txBody>
      </p:sp>
      <p:sp>
        <p:nvSpPr>
          <p:cNvPr id="3" name="Content Placeholder 2"/>
          <p:cNvSpPr>
            <a:spLocks noGrp="1"/>
          </p:cNvSpPr>
          <p:nvPr>
            <p:ph sz="half" idx="2"/>
          </p:nvPr>
        </p:nvSpPr>
        <p:spPr>
          <a:xfrm>
            <a:off x="6172200" y="914402"/>
            <a:ext cx="2667000" cy="5176058"/>
          </a:xfrm>
        </p:spPr>
        <p:txBody>
          <a:bodyPr/>
          <a:lstStyle/>
          <a:p>
            <a:r>
              <a:rPr lang="en-US" dirty="0" smtClean="0"/>
              <a:t>To </a:t>
            </a:r>
            <a:r>
              <a:rPr lang="en-US" dirty="0"/>
              <a:t>open the project, run</a:t>
            </a:r>
          </a:p>
          <a:p>
            <a:pPr lvl="1"/>
            <a:r>
              <a:rPr lang="en-US" dirty="0" smtClean="0"/>
              <a:t>studio.bat</a:t>
            </a:r>
          </a:p>
          <a:p>
            <a:pPr lvl="1"/>
            <a:r>
              <a:rPr lang="en-US" b="1" i="1" dirty="0" err="1" smtClean="0"/>
              <a:t>gwXX</a:t>
            </a:r>
            <a:r>
              <a:rPr lang="en-US" dirty="0" smtClean="0"/>
              <a:t> </a:t>
            </a:r>
            <a:r>
              <a:rPr lang="en-US" dirty="0"/>
              <a:t>studio  from the </a:t>
            </a:r>
            <a:r>
              <a:rPr lang="en-US" dirty="0" smtClean="0"/>
              <a:t>bin</a:t>
            </a:r>
            <a:endParaRPr lang="en-US" dirty="0"/>
          </a:p>
          <a:p>
            <a:r>
              <a:rPr lang="en-US" dirty="0" smtClean="0"/>
              <a:t>Indexing influences startup times</a:t>
            </a:r>
          </a:p>
          <a:p>
            <a:pPr lvl="1"/>
            <a:r>
              <a:rPr lang="en-US" dirty="0" smtClean="0"/>
              <a:t>First </a:t>
            </a:r>
            <a:r>
              <a:rPr lang="en-US" dirty="0"/>
              <a:t>time </a:t>
            </a:r>
            <a:r>
              <a:rPr lang="en-US" dirty="0" smtClean="0"/>
              <a:t>longest</a:t>
            </a:r>
          </a:p>
          <a:p>
            <a:pPr lvl="1"/>
            <a:r>
              <a:rPr lang="en-US" dirty="0" smtClean="0"/>
              <a:t>Subsequent starts faster</a:t>
            </a:r>
          </a:p>
          <a:p>
            <a:r>
              <a:rPr lang="en-US" dirty="0"/>
              <a:t>Possible to work while indexing!</a:t>
            </a:r>
          </a:p>
          <a:p>
            <a:pPr lvl="1"/>
            <a:endParaRPr lang="en-US" dirty="0" smtClean="0"/>
          </a:p>
          <a:p>
            <a:pPr lvl="1"/>
            <a:endParaRPr lang="en-US" dirty="0"/>
          </a:p>
        </p:txBody>
      </p:sp>
      <p:pic>
        <p:nvPicPr>
          <p:cNvPr id="2057" name="Picture 9"/>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3400" y="4648200"/>
            <a:ext cx="5245100" cy="1346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9" name="Picture 11" descr="C:\Users\sluersen\AppData\Local\Temp\SNAGHTML16d8ebe.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33400" y="990599"/>
            <a:ext cx="5257800" cy="278056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5802920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Exiting Studio</a:t>
            </a:r>
            <a:endParaRPr lang="en-US" dirty="0"/>
          </a:p>
        </p:txBody>
      </p:sp>
      <p:sp>
        <p:nvSpPr>
          <p:cNvPr id="3" name="Content Placeholder 2"/>
          <p:cNvSpPr>
            <a:spLocks noGrp="1"/>
          </p:cNvSpPr>
          <p:nvPr>
            <p:ph sz="half" idx="2"/>
          </p:nvPr>
        </p:nvSpPr>
        <p:spPr>
          <a:xfrm>
            <a:off x="4876799" y="3733800"/>
            <a:ext cx="3960813" cy="2655890"/>
          </a:xfrm>
        </p:spPr>
        <p:txBody>
          <a:bodyPr/>
          <a:lstStyle/>
          <a:p>
            <a:r>
              <a:rPr lang="en-US" dirty="0" smtClean="0"/>
              <a:t>Do </a:t>
            </a:r>
            <a:r>
              <a:rPr lang="en-US" b="1" dirty="0" smtClean="0"/>
              <a:t>NOT</a:t>
            </a:r>
            <a:r>
              <a:rPr lang="en-US" dirty="0" smtClean="0"/>
              <a:t> close the project</a:t>
            </a:r>
          </a:p>
          <a:p>
            <a:r>
              <a:rPr lang="en-US" dirty="0" smtClean="0"/>
              <a:t>File </a:t>
            </a:r>
            <a:r>
              <a:rPr lang="en-US" dirty="0" smtClean="0">
                <a:sym typeface="Wingdings" pitchFamily="2" charset="2"/>
              </a:rPr>
              <a:t> Exit</a:t>
            </a:r>
          </a:p>
          <a:p>
            <a:pPr lvl="1"/>
            <a:r>
              <a:rPr lang="en-US" dirty="0" smtClean="0"/>
              <a:t>To properly exit studio,  </a:t>
            </a:r>
          </a:p>
          <a:p>
            <a:pPr lvl="1"/>
            <a:r>
              <a:rPr lang="en-US" dirty="0" smtClean="0">
                <a:sym typeface="Wingdings" pitchFamily="2" charset="2"/>
              </a:rPr>
              <a:t>Or, in the Bin command window, enter the exit command</a:t>
            </a:r>
          </a:p>
        </p:txBody>
      </p:sp>
      <p:pic>
        <p:nvPicPr>
          <p:cNvPr id="4104" name="Picture 8" descr="C:\Users\sluersen\AppData\Local\Temp\SNAGHTML18b84e0.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199" y="914400"/>
            <a:ext cx="8153401" cy="1444316"/>
          </a:xfrm>
          <a:prstGeom prst="rect">
            <a:avLst/>
          </a:prstGeom>
          <a:noFill/>
          <a:ln>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4106" name="Picture 10" descr="C:\Users\sluersen\AppData\Local\Temp\SNAGHTML1ac407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72663" y="1673191"/>
            <a:ext cx="3961235" cy="3612649"/>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22935308"/>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 TA GW Studio" descr="C:\Users\sluersen\AppData\Local\Temp\SNAGHTML5b43f3.PNG" hidden="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09574" y="899179"/>
            <a:ext cx="8758240" cy="7960223"/>
          </a:xfrm>
          <a:prstGeom prst="rect">
            <a:avLst/>
          </a:prstGeom>
          <a:noFill/>
          <a:ln>
            <a:noFill/>
          </a:ln>
          <a:effectLst/>
          <a:extLst>
            <a:ext uri="{909E8E84-426E-40DD-AFC4-6F175D3DCCD1}">
              <a14:hiddenFill xmlns="" xmlns:a14="http://schemas.microsoft.com/office/drawing/2010/main">
                <a:solidFill>
                  <a:srgbClr val="FFFFFF"/>
                </a:solidFill>
              </a14:hiddenFill>
            </a:ext>
          </a:extLst>
        </p:spPr>
      </p:pic>
      <p:pic>
        <p:nvPicPr>
          <p:cNvPr id="1028" name="Picture 4" descr="C:\Users\sluersen\AppData\Local\Temp\SNAGHTML9a7bd6.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24392" y="787258"/>
            <a:ext cx="8524875" cy="5591176"/>
          </a:xfrm>
          <a:prstGeom prst="rect">
            <a:avLst/>
          </a:prstGeom>
          <a:noFill/>
          <a:ln>
            <a:noFill/>
          </a:ln>
          <a:effectLst/>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Anatomy of Guidewire Studio</a:t>
            </a:r>
            <a:endParaRPr lang="en-US" dirty="0"/>
          </a:p>
        </p:txBody>
      </p:sp>
      <p:sp>
        <p:nvSpPr>
          <p:cNvPr id="7" name="rec Navigation Bar"/>
          <p:cNvSpPr/>
          <p:nvPr/>
        </p:nvSpPr>
        <p:spPr bwMode="auto">
          <a:xfrm>
            <a:off x="396241" y="1531620"/>
            <a:ext cx="8412082" cy="225921"/>
          </a:xfrm>
          <a:prstGeom prst="roundRect">
            <a:avLst/>
          </a:prstGeom>
          <a:no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ecEditor"/>
          <p:cNvSpPr/>
          <p:nvPr/>
        </p:nvSpPr>
        <p:spPr bwMode="auto">
          <a:xfrm>
            <a:off x="3070098" y="1804484"/>
            <a:ext cx="5464302" cy="2538916"/>
          </a:xfrm>
          <a:prstGeom prst="roundRect">
            <a:avLst>
              <a:gd name="adj" fmla="val 1202"/>
            </a:avLst>
          </a:prstGeom>
          <a:no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2" name="rec MenubarNTtoolbars"/>
          <p:cNvSpPr/>
          <p:nvPr/>
        </p:nvSpPr>
        <p:spPr bwMode="auto">
          <a:xfrm>
            <a:off x="396241" y="1090707"/>
            <a:ext cx="8412082" cy="413351"/>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ln>
                <a:solidFill>
                  <a:schemeClr val="bg1"/>
                </a:solidFill>
              </a:ln>
            </a:endParaRPr>
          </a:p>
        </p:txBody>
      </p:sp>
      <p:sp>
        <p:nvSpPr>
          <p:cNvPr id="6" name="rec ToolButtons Right"/>
          <p:cNvSpPr/>
          <p:nvPr/>
        </p:nvSpPr>
        <p:spPr bwMode="auto">
          <a:xfrm>
            <a:off x="8587740" y="1790700"/>
            <a:ext cx="220583" cy="4075808"/>
          </a:xfrm>
          <a:prstGeom prst="roundRect">
            <a:avLst>
              <a:gd name="adj" fmla="val 5260"/>
            </a:avLst>
          </a:prstGeom>
          <a:noFill/>
          <a:ln w="19050"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3" name="rec ToolButtons Left"/>
          <p:cNvSpPr/>
          <p:nvPr/>
        </p:nvSpPr>
        <p:spPr bwMode="auto">
          <a:xfrm>
            <a:off x="396240" y="1804485"/>
            <a:ext cx="191459" cy="4062024"/>
          </a:xfrm>
          <a:prstGeom prst="roundRect">
            <a:avLst>
              <a:gd name="adj" fmla="val 5260"/>
            </a:avLst>
          </a:prstGeom>
          <a:noFill/>
          <a:ln w="19050"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ec Tool Window 2"/>
          <p:cNvSpPr/>
          <p:nvPr/>
        </p:nvSpPr>
        <p:spPr bwMode="auto">
          <a:xfrm>
            <a:off x="636894" y="4385672"/>
            <a:ext cx="4333515" cy="1481727"/>
          </a:xfrm>
          <a:prstGeom prst="roundRect">
            <a:avLst>
              <a:gd name="adj" fmla="val 2968"/>
            </a:avLst>
          </a:prstGeom>
          <a:no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ec Tool Window 3"/>
          <p:cNvSpPr/>
          <p:nvPr/>
        </p:nvSpPr>
        <p:spPr bwMode="auto">
          <a:xfrm>
            <a:off x="5032901" y="4384965"/>
            <a:ext cx="3501499" cy="1491670"/>
          </a:xfrm>
          <a:prstGeom prst="roundRect">
            <a:avLst>
              <a:gd name="adj" fmla="val 2968"/>
            </a:avLst>
          </a:prstGeom>
          <a:no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4" name="rec Tool Buttons Bottom"/>
          <p:cNvSpPr/>
          <p:nvPr/>
        </p:nvSpPr>
        <p:spPr bwMode="auto">
          <a:xfrm>
            <a:off x="396239" y="5911650"/>
            <a:ext cx="8412083" cy="146250"/>
          </a:xfrm>
          <a:prstGeom prst="roundRect">
            <a:avLst/>
          </a:prstGeom>
          <a:noFill/>
          <a:ln w="19050"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ec Status Bar"/>
          <p:cNvSpPr/>
          <p:nvPr/>
        </p:nvSpPr>
        <p:spPr bwMode="auto">
          <a:xfrm>
            <a:off x="396240" y="6096000"/>
            <a:ext cx="8412083" cy="252087"/>
          </a:xfrm>
          <a:prstGeom prst="roundRect">
            <a:avLst/>
          </a:prstGeom>
          <a:no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5" name="rec ProjectWindow"/>
          <p:cNvSpPr/>
          <p:nvPr/>
        </p:nvSpPr>
        <p:spPr bwMode="auto">
          <a:xfrm>
            <a:off x="651439" y="1803445"/>
            <a:ext cx="2354880" cy="2532335"/>
          </a:xfrm>
          <a:prstGeom prst="roundRect">
            <a:avLst>
              <a:gd name="adj" fmla="val 1988"/>
            </a:avLst>
          </a:prstGeom>
          <a:no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6" name="rec 1 MenubarNTtoolbars"/>
          <p:cNvSpPr/>
          <p:nvPr/>
        </p:nvSpPr>
        <p:spPr bwMode="auto">
          <a:xfrm>
            <a:off x="1361645" y="876866"/>
            <a:ext cx="2290944" cy="266134"/>
          </a:xfrm>
          <a:prstGeom prst="roundRect">
            <a:avLst>
              <a:gd name="adj" fmla="val 22439"/>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Main </a:t>
            </a:r>
            <a:r>
              <a:rPr lang="en-US" sz="1600" dirty="0">
                <a:solidFill>
                  <a:schemeClr val="bg1"/>
                </a:solidFill>
              </a:rPr>
              <a:t>menu and toolbar</a:t>
            </a:r>
          </a:p>
        </p:txBody>
      </p:sp>
      <p:sp>
        <p:nvSpPr>
          <p:cNvPr id="27" name="rec 2  Navigation Bar"/>
          <p:cNvSpPr/>
          <p:nvPr/>
        </p:nvSpPr>
        <p:spPr bwMode="auto">
          <a:xfrm>
            <a:off x="2507117" y="1331583"/>
            <a:ext cx="1505997" cy="27580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Navigation bar</a:t>
            </a:r>
            <a:endParaRPr lang="en-US" sz="1600" dirty="0">
              <a:solidFill>
                <a:schemeClr val="bg1"/>
              </a:solidFill>
            </a:endParaRPr>
          </a:p>
        </p:txBody>
      </p:sp>
      <p:sp>
        <p:nvSpPr>
          <p:cNvPr id="10" name="rec 3 ProjectWindow"/>
          <p:cNvSpPr/>
          <p:nvPr/>
        </p:nvSpPr>
        <p:spPr bwMode="auto">
          <a:xfrm>
            <a:off x="1361645" y="1790700"/>
            <a:ext cx="1310468" cy="248545"/>
          </a:xfrm>
          <a:prstGeom prst="roundRect">
            <a:avLst>
              <a:gd name="adj" fmla="val 17174"/>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Tool Window</a:t>
            </a:r>
            <a:endParaRPr lang="en-US" sz="1600" dirty="0">
              <a:solidFill>
                <a:schemeClr val="bg1"/>
              </a:solidFill>
            </a:endParaRPr>
          </a:p>
        </p:txBody>
      </p:sp>
      <p:sp>
        <p:nvSpPr>
          <p:cNvPr id="28" name="rec 4 Editor"/>
          <p:cNvSpPr/>
          <p:nvPr/>
        </p:nvSpPr>
        <p:spPr bwMode="auto">
          <a:xfrm>
            <a:off x="4876800" y="1694652"/>
            <a:ext cx="1310468" cy="273726"/>
          </a:xfrm>
          <a:prstGeom prst="roundRect">
            <a:avLst>
              <a:gd name="adj" fmla="val 15519"/>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Editor</a:t>
            </a:r>
            <a:endParaRPr lang="en-US" sz="1600" dirty="0">
              <a:solidFill>
                <a:schemeClr val="bg1"/>
              </a:solidFill>
            </a:endParaRPr>
          </a:p>
        </p:txBody>
      </p:sp>
      <p:sp>
        <p:nvSpPr>
          <p:cNvPr id="29" name="rec 5 Tool Buttons Bottom"/>
          <p:cNvSpPr/>
          <p:nvPr/>
        </p:nvSpPr>
        <p:spPr bwMode="auto">
          <a:xfrm>
            <a:off x="1695851" y="5710688"/>
            <a:ext cx="1310468" cy="248545"/>
          </a:xfrm>
          <a:prstGeom prst="roundRect">
            <a:avLst/>
          </a:prstGeom>
          <a:solidFill>
            <a:schemeClr val="tx1"/>
          </a:solidFill>
          <a:ln w="19050"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Tool Buttons</a:t>
            </a:r>
            <a:endParaRPr lang="en-US" sz="1600" dirty="0">
              <a:solidFill>
                <a:schemeClr val="bg1"/>
              </a:solidFill>
            </a:endParaRPr>
          </a:p>
        </p:txBody>
      </p:sp>
      <p:sp>
        <p:nvSpPr>
          <p:cNvPr id="30" name="rec 6 Status Bar"/>
          <p:cNvSpPr/>
          <p:nvPr/>
        </p:nvSpPr>
        <p:spPr bwMode="auto">
          <a:xfrm>
            <a:off x="3659941" y="6169971"/>
            <a:ext cx="1310468" cy="248545"/>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Status Bar</a:t>
            </a:r>
            <a:endParaRPr lang="en-US" sz="1600" dirty="0">
              <a:solidFill>
                <a:schemeClr val="bg1"/>
              </a:solidFill>
            </a:endParaRPr>
          </a:p>
        </p:txBody>
      </p:sp>
      <p:sp>
        <p:nvSpPr>
          <p:cNvPr id="33" name="rec 5 Tool Buttons Bottom"/>
          <p:cNvSpPr/>
          <p:nvPr/>
        </p:nvSpPr>
        <p:spPr bwMode="auto">
          <a:xfrm rot="5400000">
            <a:off x="8194032" y="4113808"/>
            <a:ext cx="1310468" cy="248545"/>
          </a:xfrm>
          <a:prstGeom prst="roundRect">
            <a:avLst/>
          </a:prstGeom>
          <a:solidFill>
            <a:schemeClr val="tx1"/>
          </a:solidFill>
          <a:ln w="19050"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Tool Buttons</a:t>
            </a:r>
            <a:endParaRPr lang="en-US" sz="1600" dirty="0">
              <a:solidFill>
                <a:schemeClr val="bg1"/>
              </a:solidFill>
            </a:endParaRPr>
          </a:p>
        </p:txBody>
      </p:sp>
      <p:sp>
        <p:nvSpPr>
          <p:cNvPr id="34" name="rec 5 Tool Buttons Bottom"/>
          <p:cNvSpPr/>
          <p:nvPr/>
        </p:nvSpPr>
        <p:spPr bwMode="auto">
          <a:xfrm rot="16200000">
            <a:off x="-330842" y="3883761"/>
            <a:ext cx="1310468" cy="248545"/>
          </a:xfrm>
          <a:prstGeom prst="roundRect">
            <a:avLst/>
          </a:prstGeom>
          <a:solidFill>
            <a:schemeClr val="tx1"/>
          </a:solidFill>
          <a:ln w="19050"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Tool Buttons</a:t>
            </a:r>
            <a:endParaRPr lang="en-US" sz="1600" dirty="0">
              <a:solidFill>
                <a:schemeClr val="bg1"/>
              </a:solidFill>
            </a:endParaRPr>
          </a:p>
        </p:txBody>
      </p:sp>
      <p:sp>
        <p:nvSpPr>
          <p:cNvPr id="35" name="rec 3 ProjectWindow"/>
          <p:cNvSpPr/>
          <p:nvPr/>
        </p:nvSpPr>
        <p:spPr bwMode="auto">
          <a:xfrm>
            <a:off x="3048000" y="4323455"/>
            <a:ext cx="1310468" cy="248545"/>
          </a:xfrm>
          <a:prstGeom prst="roundRect">
            <a:avLst>
              <a:gd name="adj" fmla="val 17174"/>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Tool Window</a:t>
            </a:r>
            <a:endParaRPr lang="en-US" sz="1600" dirty="0">
              <a:solidFill>
                <a:schemeClr val="bg1"/>
              </a:solidFill>
            </a:endParaRPr>
          </a:p>
        </p:txBody>
      </p:sp>
      <p:sp>
        <p:nvSpPr>
          <p:cNvPr id="36" name="rec 3 ProjectWindow"/>
          <p:cNvSpPr/>
          <p:nvPr/>
        </p:nvSpPr>
        <p:spPr bwMode="auto">
          <a:xfrm>
            <a:off x="6629400" y="4319790"/>
            <a:ext cx="1310468" cy="248545"/>
          </a:xfrm>
          <a:prstGeom prst="roundRect">
            <a:avLst>
              <a:gd name="adj" fmla="val 17174"/>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Tool Window</a:t>
            </a:r>
            <a:endParaRPr lang="en-US" sz="1600" dirty="0">
              <a:solidFill>
                <a:schemeClr val="bg1"/>
              </a:solidFill>
            </a:endParaRPr>
          </a:p>
        </p:txBody>
      </p:sp>
    </p:spTree>
    <p:extLst>
      <p:ext uri="{BB962C8B-B14F-4D97-AF65-F5344CB8AC3E}">
        <p14:creationId xmlns="" xmlns:p14="http://schemas.microsoft.com/office/powerpoint/2010/main" val="370319675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menu and Toolbar</a:t>
            </a:r>
            <a:endParaRPr lang="en-US" dirty="0"/>
          </a:p>
        </p:txBody>
      </p:sp>
      <p:sp>
        <p:nvSpPr>
          <p:cNvPr id="4" name="Content Placeholder 3"/>
          <p:cNvSpPr>
            <a:spLocks noGrp="1"/>
          </p:cNvSpPr>
          <p:nvPr>
            <p:ph sz="half" idx="1"/>
          </p:nvPr>
        </p:nvSpPr>
        <p:spPr>
          <a:xfrm>
            <a:off x="519113" y="1828801"/>
            <a:ext cx="4083050" cy="4571998"/>
          </a:xfrm>
        </p:spPr>
        <p:txBody>
          <a:bodyPr/>
          <a:lstStyle/>
          <a:p>
            <a:r>
              <a:rPr lang="en-US" dirty="0" smtClean="0"/>
              <a:t>Main </a:t>
            </a:r>
            <a:r>
              <a:rPr lang="en-US" dirty="0"/>
              <a:t>menu commands</a:t>
            </a:r>
          </a:p>
          <a:p>
            <a:pPr lvl="1"/>
            <a:r>
              <a:rPr lang="en-US" dirty="0" smtClean="0"/>
              <a:t>Open, edit and find files</a:t>
            </a:r>
          </a:p>
          <a:p>
            <a:pPr lvl="1"/>
            <a:r>
              <a:rPr lang="en-US" dirty="0" smtClean="0"/>
              <a:t>View tool windows</a:t>
            </a:r>
          </a:p>
          <a:p>
            <a:pPr lvl="1"/>
            <a:r>
              <a:rPr lang="en-US" dirty="0" smtClean="0"/>
              <a:t>Navigate class, file, symbol</a:t>
            </a:r>
            <a:endParaRPr lang="en-US" dirty="0"/>
          </a:p>
          <a:p>
            <a:pPr lvl="1"/>
            <a:r>
              <a:rPr lang="en-US" dirty="0" smtClean="0"/>
              <a:t>Analyze dependencies</a:t>
            </a:r>
          </a:p>
          <a:p>
            <a:pPr lvl="1"/>
            <a:r>
              <a:rPr lang="en-US" dirty="0" smtClean="0"/>
              <a:t>Refactor </a:t>
            </a:r>
            <a:r>
              <a:rPr lang="en-US" dirty="0"/>
              <a:t>and analyze code</a:t>
            </a:r>
          </a:p>
          <a:p>
            <a:pPr lvl="1"/>
            <a:r>
              <a:rPr lang="en-US" dirty="0"/>
              <a:t>Make and </a:t>
            </a:r>
            <a:r>
              <a:rPr lang="en-US" dirty="0" smtClean="0"/>
              <a:t>rebuild</a:t>
            </a:r>
            <a:endParaRPr lang="en-US" dirty="0"/>
          </a:p>
          <a:p>
            <a:pPr lvl="1"/>
            <a:r>
              <a:rPr lang="en-US" dirty="0"/>
              <a:t>Run and </a:t>
            </a:r>
            <a:r>
              <a:rPr lang="en-US" dirty="0" smtClean="0"/>
              <a:t>debug</a:t>
            </a:r>
          </a:p>
          <a:p>
            <a:pPr lvl="1"/>
            <a:r>
              <a:rPr lang="en-US" dirty="0" smtClean="0"/>
              <a:t>Gosu Scratchpad</a:t>
            </a:r>
          </a:p>
          <a:p>
            <a:pPr lvl="1"/>
            <a:r>
              <a:rPr lang="en-US" dirty="0" smtClean="0"/>
              <a:t>Version control system</a:t>
            </a:r>
            <a:endParaRPr lang="en-US" dirty="0"/>
          </a:p>
          <a:p>
            <a:pPr lvl="1"/>
            <a:endParaRPr lang="en-US" dirty="0" smtClean="0"/>
          </a:p>
        </p:txBody>
      </p:sp>
      <p:sp>
        <p:nvSpPr>
          <p:cNvPr id="6" name="Text Placeholder 5"/>
          <p:cNvSpPr>
            <a:spLocks noGrp="1"/>
          </p:cNvSpPr>
          <p:nvPr>
            <p:ph sz="half" idx="2"/>
          </p:nvPr>
        </p:nvSpPr>
        <p:spPr>
          <a:xfrm>
            <a:off x="4754563" y="1828801"/>
            <a:ext cx="4083050" cy="4571998"/>
          </a:xfrm>
        </p:spPr>
        <p:txBody>
          <a:bodyPr/>
          <a:lstStyle/>
          <a:p>
            <a:r>
              <a:rPr lang="en-US" dirty="0"/>
              <a:t>Main toolbar buttons</a:t>
            </a:r>
          </a:p>
          <a:p>
            <a:pPr lvl="1"/>
            <a:r>
              <a:rPr lang="en-US" dirty="0" smtClean="0"/>
              <a:t>Open, save, and synchronize files</a:t>
            </a:r>
          </a:p>
          <a:p>
            <a:pPr lvl="1"/>
            <a:r>
              <a:rPr lang="en-US" dirty="0" smtClean="0"/>
              <a:t>Undo and redo</a:t>
            </a:r>
          </a:p>
          <a:p>
            <a:pPr lvl="1"/>
            <a:r>
              <a:rPr lang="en-US" dirty="0" smtClean="0"/>
              <a:t>Cut, copy</a:t>
            </a:r>
            <a:r>
              <a:rPr lang="en-US" dirty="0"/>
              <a:t> </a:t>
            </a:r>
            <a:r>
              <a:rPr lang="en-US" dirty="0" smtClean="0"/>
              <a:t>and paste</a:t>
            </a:r>
          </a:p>
          <a:p>
            <a:pPr lvl="1"/>
            <a:r>
              <a:rPr lang="en-US" dirty="0" smtClean="0"/>
              <a:t>Find and replace</a:t>
            </a:r>
          </a:p>
          <a:p>
            <a:pPr lvl="1"/>
            <a:r>
              <a:rPr lang="en-US" dirty="0" smtClean="0"/>
              <a:t>Make project</a:t>
            </a:r>
          </a:p>
          <a:p>
            <a:pPr lvl="1"/>
            <a:r>
              <a:rPr lang="en-US" dirty="0" smtClean="0"/>
              <a:t>Edit configurations, settings, and structure</a:t>
            </a:r>
          </a:p>
          <a:p>
            <a:pPr lvl="1"/>
            <a:r>
              <a:rPr lang="en-US" dirty="0" smtClean="0"/>
              <a:t>Run and debug</a:t>
            </a:r>
          </a:p>
          <a:p>
            <a:pPr lvl="1"/>
            <a:r>
              <a:rPr lang="en-US" dirty="0" smtClean="0"/>
              <a:t>Refresh PCF</a:t>
            </a:r>
          </a:p>
          <a:p>
            <a:pPr lvl="1"/>
            <a:r>
              <a:rPr lang="en-US" dirty="0" smtClean="0"/>
              <a:t>Gosu Scratchpad</a:t>
            </a:r>
          </a:p>
          <a:p>
            <a:pPr lvl="1"/>
            <a:endParaRPr lang="en-US" dirty="0"/>
          </a:p>
        </p:txBody>
      </p:sp>
      <p:pic>
        <p:nvPicPr>
          <p:cNvPr id="3076"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8136" y="990600"/>
            <a:ext cx="8382000" cy="66313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Lst>
        </p:spPr>
      </p:pic>
      <p:sp>
        <p:nvSpPr>
          <p:cNvPr id="9" name="recMenubarNTtoolbars"/>
          <p:cNvSpPr/>
          <p:nvPr/>
        </p:nvSpPr>
        <p:spPr bwMode="auto">
          <a:xfrm>
            <a:off x="440624" y="949095"/>
            <a:ext cx="8439151" cy="339414"/>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recNavigation Bar"/>
          <p:cNvSpPr/>
          <p:nvPr/>
        </p:nvSpPr>
        <p:spPr bwMode="auto">
          <a:xfrm>
            <a:off x="433450" y="1322166"/>
            <a:ext cx="8439151" cy="331566"/>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ec 1 MenubarNTtoolbars"/>
          <p:cNvSpPr/>
          <p:nvPr/>
        </p:nvSpPr>
        <p:spPr bwMode="auto">
          <a:xfrm>
            <a:off x="685800" y="763132"/>
            <a:ext cx="2290944" cy="266134"/>
          </a:xfrm>
          <a:prstGeom prst="roundRect">
            <a:avLst>
              <a:gd name="adj" fmla="val 22439"/>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Main menu</a:t>
            </a:r>
            <a:endParaRPr lang="en-US" sz="1600" dirty="0">
              <a:solidFill>
                <a:schemeClr val="bg1"/>
              </a:solidFill>
            </a:endParaRPr>
          </a:p>
        </p:txBody>
      </p:sp>
      <p:sp>
        <p:nvSpPr>
          <p:cNvPr id="11" name="rec 1 MenubarNTtoolbars"/>
          <p:cNvSpPr/>
          <p:nvPr/>
        </p:nvSpPr>
        <p:spPr bwMode="auto">
          <a:xfrm>
            <a:off x="6400800" y="1562965"/>
            <a:ext cx="2290944" cy="266134"/>
          </a:xfrm>
          <a:prstGeom prst="roundRect">
            <a:avLst>
              <a:gd name="adj" fmla="val 22439"/>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Main toolbar</a:t>
            </a:r>
            <a:endParaRPr lang="en-US" sz="1600" dirty="0">
              <a:solidFill>
                <a:schemeClr val="bg1"/>
              </a:solidFill>
            </a:endParaRPr>
          </a:p>
        </p:txBody>
      </p:sp>
    </p:spTree>
    <p:extLst>
      <p:ext uri="{BB962C8B-B14F-4D97-AF65-F5344CB8AC3E}">
        <p14:creationId xmlns="" xmlns:p14="http://schemas.microsoft.com/office/powerpoint/2010/main" val="428168879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p:spPr>
        <p:txBody>
          <a:bodyPr/>
          <a:lstStyle/>
          <a:p>
            <a:pPr eaLnBrk="1" hangingPunct="1"/>
            <a:r>
              <a:rPr lang="en-US" smtClean="0"/>
              <a:t>Lesson objectives review</a:t>
            </a:r>
          </a:p>
        </p:txBody>
      </p:sp>
      <p:sp>
        <p:nvSpPr>
          <p:cNvPr id="51203"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product architecture for Guidewire products</a:t>
            </a:r>
          </a:p>
          <a:p>
            <a:pPr lvl="1"/>
            <a:r>
              <a:rPr lang="en-US" smtClean="0"/>
              <a:t>Describe the primary components used to configure Guidewire products</a:t>
            </a:r>
          </a:p>
          <a:p>
            <a:pPr lvl="1"/>
            <a:r>
              <a:rPr lang="en-US" smtClean="0"/>
              <a:t>Describe the relationship between the Guidewire platform and the Guidewire applications</a:t>
            </a:r>
          </a:p>
          <a:p>
            <a:pPr lvl="1"/>
            <a:r>
              <a:rPr lang="en-US" smtClean="0"/>
              <a:t>Explain the basic functionality of TrainingApp</a:t>
            </a:r>
          </a:p>
          <a:p>
            <a:pPr lvl="1"/>
            <a:r>
              <a:rPr lang="en-US" smtClean="0"/>
              <a:t>Start a development instance of a Guidewire application</a:t>
            </a:r>
          </a:p>
          <a:p>
            <a:pPr lvl="1"/>
            <a:r>
              <a:rPr lang="en-US" smtClean="0"/>
              <a:t>Describe the purpose of Guidewire Studio</a:t>
            </a:r>
          </a:p>
        </p:txBody>
      </p:sp>
    </p:spTree>
    <p:extLst>
      <p:ext uri="{BB962C8B-B14F-4D97-AF65-F5344CB8AC3E}">
        <p14:creationId xmlns="" xmlns:p14="http://schemas.microsoft.com/office/powerpoint/2010/main" val="92323781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Review questions</a:t>
            </a:r>
          </a:p>
        </p:txBody>
      </p:sp>
      <p:sp>
        <p:nvSpPr>
          <p:cNvPr id="52227" name="Rectangle 3"/>
          <p:cNvSpPr>
            <a:spLocks noGrp="1" noChangeArrowheads="1"/>
          </p:cNvSpPr>
          <p:nvPr>
            <p:ph idx="1"/>
          </p:nvPr>
        </p:nvSpPr>
        <p:spPr>
          <a:xfrm>
            <a:off x="495300" y="1236663"/>
            <a:ext cx="8318500" cy="5262562"/>
          </a:xfrm>
        </p:spPr>
        <p:txBody>
          <a:bodyPr/>
          <a:lstStyle/>
          <a:p>
            <a:pPr marL="457200" indent="-457200">
              <a:buFont typeface="Webdings" pitchFamily="18" charset="2"/>
              <a:buAutoNum type="arabicPeriod"/>
            </a:pPr>
            <a:r>
              <a:rPr lang="en-US" smtClean="0"/>
              <a:t>What are the three tiers in the Guidewire application architecture?</a:t>
            </a:r>
          </a:p>
          <a:p>
            <a:pPr marL="457200" indent="-457200">
              <a:buFont typeface="Webdings" pitchFamily="18" charset="2"/>
              <a:buAutoNum type="arabicPeriod"/>
            </a:pPr>
            <a:r>
              <a:rPr lang="en-US" smtClean="0"/>
              <a:t>What are the four fundamental areas of Guidewire configuration technology?</a:t>
            </a:r>
          </a:p>
          <a:p>
            <a:pPr marL="457200" indent="-457200">
              <a:buFont typeface="Webdings" pitchFamily="18" charset="2"/>
              <a:buAutoNum type="arabicPeriod"/>
            </a:pPr>
            <a:r>
              <a:rPr lang="en-US" smtClean="0"/>
              <a:t>In which fundamental area of configuration are the following used?</a:t>
            </a:r>
          </a:p>
          <a:p>
            <a:pPr marL="909638" lvl="1" indent="-457200">
              <a:buFont typeface="Webdings" pitchFamily="18" charset="2"/>
              <a:buAutoNum type="alphaLcParenR"/>
            </a:pPr>
            <a:r>
              <a:rPr lang="en-US" smtClean="0"/>
              <a:t>Page configuration files (PCFs)?</a:t>
            </a:r>
          </a:p>
          <a:p>
            <a:pPr marL="909638" lvl="1" indent="-457200">
              <a:buFont typeface="Webdings" pitchFamily="18" charset="2"/>
              <a:buAutoNum type="alphaLcParenR"/>
            </a:pPr>
            <a:r>
              <a:rPr lang="en-US" smtClean="0"/>
              <a:t>Web services, messaging, and plugins?</a:t>
            </a:r>
          </a:p>
          <a:p>
            <a:pPr marL="909638" lvl="1" indent="-457200">
              <a:buFont typeface="Webdings" pitchFamily="18" charset="2"/>
              <a:buAutoNum type="alphaLcParenR"/>
            </a:pPr>
            <a:r>
              <a:rPr lang="en-US" smtClean="0"/>
              <a:t>Gosu?</a:t>
            </a:r>
          </a:p>
          <a:p>
            <a:pPr marL="909638" lvl="1" indent="-457200">
              <a:buFont typeface="Webdings" pitchFamily="18" charset="2"/>
              <a:buAutoNum type="alphaLcParenR"/>
            </a:pPr>
            <a:r>
              <a:rPr lang="en-US" smtClean="0"/>
              <a:t>Data model entities?</a:t>
            </a:r>
          </a:p>
          <a:p>
            <a:pPr marL="457200" indent="-457200">
              <a:buFont typeface="Webdings" pitchFamily="18" charset="2"/>
              <a:buAutoNum type="arabicPeriod"/>
            </a:pPr>
            <a:r>
              <a:rPr lang="en-US" smtClean="0"/>
              <a:t>How do you start a Guidewire application?</a:t>
            </a:r>
          </a:p>
          <a:p>
            <a:pPr marL="457200" indent="-457200">
              <a:buFont typeface="Webdings" pitchFamily="18" charset="2"/>
              <a:buAutoNum type="arabicPeriod"/>
            </a:pPr>
            <a:r>
              <a:rPr lang="en-US" smtClean="0"/>
              <a:t>How do you stop a Guidewire application?</a:t>
            </a:r>
          </a:p>
        </p:txBody>
      </p:sp>
    </p:spTree>
    <p:extLst>
      <p:ext uri="{BB962C8B-B14F-4D97-AF65-F5344CB8AC3E}">
        <p14:creationId xmlns="" xmlns:p14="http://schemas.microsoft.com/office/powerpoint/2010/main" val="98417376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36511607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cstate="print"/>
          <a:srcRect/>
          <a:stretch>
            <a:fillRect/>
          </a:stretch>
        </p:blipFill>
        <p:spPr bwMode="auto">
          <a:xfrm>
            <a:off x="493713" y="2882900"/>
            <a:ext cx="4013200" cy="33559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Lst>
        </p:spPr>
      </p:pic>
      <p:pic>
        <p:nvPicPr>
          <p:cNvPr id="7171" name="Picture 4" descr="C:\Users\sluersen\AppData\Local\Temp\SNAGHTML9a7bd6.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356100" y="3511550"/>
            <a:ext cx="4503738" cy="2952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72" name="Title 1"/>
          <p:cNvSpPr>
            <a:spLocks noGrp="1"/>
          </p:cNvSpPr>
          <p:nvPr>
            <p:ph type="title"/>
          </p:nvPr>
        </p:nvSpPr>
        <p:spPr/>
        <p:txBody>
          <a:bodyPr/>
          <a:lstStyle/>
          <a:p>
            <a:r>
              <a:rPr lang="en-US" dirty="0" err="1" smtClean="0"/>
              <a:t>Guidewire</a:t>
            </a:r>
            <a:r>
              <a:rPr lang="en-US" dirty="0" smtClean="0"/>
              <a:t> 8.0 platform</a:t>
            </a:r>
          </a:p>
        </p:txBody>
      </p:sp>
      <p:sp>
        <p:nvSpPr>
          <p:cNvPr id="7173" name="Content Placeholder 2"/>
          <p:cNvSpPr>
            <a:spLocks noGrp="1"/>
          </p:cNvSpPr>
          <p:nvPr>
            <p:ph idx="1"/>
          </p:nvPr>
        </p:nvSpPr>
        <p:spPr/>
        <p:txBody>
          <a:bodyPr/>
          <a:lstStyle/>
          <a:p>
            <a:r>
              <a:rPr lang="en-US" dirty="0" smtClean="0"/>
              <a:t>The </a:t>
            </a:r>
            <a:r>
              <a:rPr lang="en-US" dirty="0" err="1" smtClean="0"/>
              <a:t>Guidewire</a:t>
            </a:r>
            <a:r>
              <a:rPr lang="en-US" dirty="0" smtClean="0"/>
              <a:t> 8.0 platform includes some significant improvements including:</a:t>
            </a:r>
          </a:p>
          <a:p>
            <a:pPr lvl="1"/>
            <a:r>
              <a:rPr lang="en-US" dirty="0" smtClean="0"/>
              <a:t>Robust UI framework</a:t>
            </a:r>
          </a:p>
          <a:p>
            <a:pPr lvl="1"/>
            <a:r>
              <a:rPr lang="en-US" dirty="0" smtClean="0"/>
              <a:t>Studio functionality moved to full-featured, industry-standard IDE (</a:t>
            </a:r>
            <a:r>
              <a:rPr lang="en-US" dirty="0" err="1" smtClean="0"/>
              <a:t>IntelliJ</a:t>
            </a:r>
            <a:r>
              <a:rPr lang="en-US" dirty="0" smtClean="0"/>
              <a:t>)</a:t>
            </a:r>
          </a:p>
        </p:txBody>
      </p:sp>
    </p:spTree>
    <p:extLst>
      <p:ext uri="{BB962C8B-B14F-4D97-AF65-F5344CB8AC3E}">
        <p14:creationId xmlns="" xmlns:p14="http://schemas.microsoft.com/office/powerpoint/2010/main" val="367278033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1"/>
          <p:cNvSpPr>
            <a:spLocks noChangeArrowheads="1"/>
          </p:cNvSpPr>
          <p:nvPr/>
        </p:nvSpPr>
        <p:spPr bwMode="auto">
          <a:xfrm>
            <a:off x="3030538" y="2171700"/>
            <a:ext cx="3017837" cy="1985963"/>
          </a:xfrm>
          <a:prstGeom prst="rect">
            <a:avLst/>
          </a:prstGeom>
          <a:noFill/>
          <a:ln w="38100" algn="ctr">
            <a:solidFill>
              <a:schemeClr val="bg1"/>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lstStyle/>
          <a:p>
            <a:endParaRPr lang="en-US"/>
          </a:p>
        </p:txBody>
      </p:sp>
      <p:sp>
        <p:nvSpPr>
          <p:cNvPr id="8195" name="Rectangle 34"/>
          <p:cNvSpPr>
            <a:spLocks noChangeArrowheads="1"/>
          </p:cNvSpPr>
          <p:nvPr/>
        </p:nvSpPr>
        <p:spPr bwMode="auto">
          <a:xfrm>
            <a:off x="2930525" y="1512888"/>
            <a:ext cx="3409950" cy="2830512"/>
          </a:xfrm>
          <a:prstGeom prst="rect">
            <a:avLst/>
          </a:prstGeom>
          <a:noFill/>
          <a:ln w="2857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p>
        </p:txBody>
      </p:sp>
      <p:sp>
        <p:nvSpPr>
          <p:cNvPr id="8196" name="Text Box 35"/>
          <p:cNvSpPr txBox="1">
            <a:spLocks noChangeArrowheads="1"/>
          </p:cNvSpPr>
          <p:nvPr/>
        </p:nvSpPr>
        <p:spPr bwMode="invGray">
          <a:xfrm>
            <a:off x="2973388" y="1792288"/>
            <a:ext cx="32670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latin typeface="MetaPlusBook-Roman" pitchFamily="34" charset="0"/>
              </a:rPr>
              <a:t>J2EE Application Server</a:t>
            </a:r>
          </a:p>
        </p:txBody>
      </p:sp>
      <p:sp>
        <p:nvSpPr>
          <p:cNvPr id="8197" name="Text Box 49"/>
          <p:cNvSpPr txBox="1">
            <a:spLocks noChangeArrowheads="1"/>
          </p:cNvSpPr>
          <p:nvPr/>
        </p:nvSpPr>
        <p:spPr bwMode="auto">
          <a:xfrm>
            <a:off x="2965450" y="1103313"/>
            <a:ext cx="34178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2400">
                <a:solidFill>
                  <a:schemeClr val="accent1"/>
                </a:solidFill>
                <a:latin typeface="MetaPlusBook-Roman" pitchFamily="34" charset="0"/>
              </a:rPr>
              <a:t>App. Server Machine</a:t>
            </a:r>
          </a:p>
        </p:txBody>
      </p:sp>
      <p:pic>
        <p:nvPicPr>
          <p:cNvPr id="8198" name="Picture 44" descr="icon_TrainingApp"/>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54438" y="2255838"/>
            <a:ext cx="1643062" cy="163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 name="Title 1"/>
          <p:cNvSpPr txBox="1">
            <a:spLocks/>
          </p:cNvSpPr>
          <p:nvPr/>
        </p:nvSpPr>
        <p:spPr>
          <a:xfrm>
            <a:off x="495300" y="120650"/>
            <a:ext cx="8318500" cy="742950"/>
          </a:xfrm>
          <a:prstGeom prst="rect">
            <a:avLst/>
          </a:prstGeom>
        </p:spPr>
        <p:txBody>
          <a:bodyPr/>
          <a:lstStyle/>
          <a:p>
            <a:pPr algn="l" eaLnBrk="0" hangingPunct="0">
              <a:lnSpc>
                <a:spcPct val="90000"/>
              </a:lnSpc>
              <a:spcBef>
                <a:spcPct val="0"/>
              </a:spcBef>
              <a:spcAft>
                <a:spcPct val="0"/>
              </a:spcAft>
              <a:buClrTx/>
              <a:defRPr/>
            </a:pPr>
            <a:r>
              <a:rPr lang="en-US" sz="3400" kern="0" dirty="0">
                <a:solidFill>
                  <a:srgbClr val="04628C"/>
                </a:solidFill>
                <a:latin typeface="Calibri" pitchFamily="34" charset="0"/>
                <a:ea typeface="Calibri" pitchFamily="34" charset="0"/>
                <a:cs typeface="Calibri" pitchFamily="34" charset="0"/>
              </a:rPr>
              <a:t>The application tier</a:t>
            </a:r>
          </a:p>
        </p:txBody>
      </p:sp>
      <p:sp>
        <p:nvSpPr>
          <p:cNvPr id="8200" name="Rectangle 27"/>
          <p:cNvSpPr>
            <a:spLocks noChangeArrowheads="1"/>
          </p:cNvSpPr>
          <p:nvPr/>
        </p:nvSpPr>
        <p:spPr bwMode="auto">
          <a:xfrm>
            <a:off x="327025" y="4456113"/>
            <a:ext cx="8636000" cy="2112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The</a:t>
            </a:r>
            <a:r>
              <a:rPr lang="en-US" sz="2400">
                <a:solidFill>
                  <a:schemeClr val="bg1"/>
                </a:solidFill>
              </a:rPr>
              <a:t> application tier </a:t>
            </a:r>
            <a:r>
              <a:rPr lang="en-US" sz="2400" b="0">
                <a:solidFill>
                  <a:schemeClr val="bg1"/>
                </a:solidFill>
              </a:rPr>
              <a:t>contains the functional process logic</a:t>
            </a:r>
          </a:p>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Guidewire supports the following application servers:</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b="0">
                <a:solidFill>
                  <a:schemeClr val="bg1"/>
                </a:solidFill>
              </a:rPr>
              <a:t>WebSphere</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b="0">
                <a:solidFill>
                  <a:schemeClr val="bg1"/>
                </a:solidFill>
              </a:rPr>
              <a:t>WebLogic</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b="0">
                <a:solidFill>
                  <a:schemeClr val="bg1"/>
                </a:solidFill>
              </a:rPr>
              <a:t>Jetty (for development only)</a:t>
            </a:r>
          </a:p>
        </p:txBody>
      </p:sp>
      <p:sp>
        <p:nvSpPr>
          <p:cNvPr id="8201" name="Rectangle 27"/>
          <p:cNvSpPr>
            <a:spLocks noChangeArrowheads="1"/>
          </p:cNvSpPr>
          <p:nvPr/>
        </p:nvSpPr>
        <p:spPr bwMode="auto">
          <a:xfrm>
            <a:off x="4395788" y="5456238"/>
            <a:ext cx="3544887" cy="1004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marL="628650" lvl="1" indent="-228600" algn="l" eaLnBrk="0" hangingPunct="0">
              <a:spcBef>
                <a:spcPct val="20000"/>
              </a:spcBef>
              <a:spcAft>
                <a:spcPct val="0"/>
              </a:spcAft>
              <a:buClr>
                <a:srgbClr val="0146AD"/>
              </a:buClr>
              <a:buSzPct val="90000"/>
              <a:buFont typeface="Wingdings 2" pitchFamily="18" charset="2"/>
              <a:buChar char=""/>
            </a:pPr>
            <a:r>
              <a:rPr lang="en-US" sz="2200" b="0">
                <a:solidFill>
                  <a:schemeClr val="bg1"/>
                </a:solidFill>
              </a:rPr>
              <a:t>Apache Tomcat</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b="0">
                <a:solidFill>
                  <a:schemeClr val="bg1"/>
                </a:solidFill>
              </a:rPr>
              <a:t>JBoss EAP</a:t>
            </a:r>
          </a:p>
        </p:txBody>
      </p:sp>
    </p:spTree>
    <p:extLst>
      <p:ext uri="{BB962C8B-B14F-4D97-AF65-F5344CB8AC3E}">
        <p14:creationId xmlns="" xmlns:p14="http://schemas.microsoft.com/office/powerpoint/2010/main" val="130476607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2"/>
          <p:cNvSpPr>
            <a:spLocks noChangeArrowheads="1"/>
          </p:cNvSpPr>
          <p:nvPr/>
        </p:nvSpPr>
        <p:spPr bwMode="auto">
          <a:xfrm>
            <a:off x="327025" y="1493838"/>
            <a:ext cx="2395538" cy="2863850"/>
          </a:xfrm>
          <a:prstGeom prst="rect">
            <a:avLst/>
          </a:prstGeom>
          <a:solidFill>
            <a:schemeClr val="tx1">
              <a:alpha val="50195"/>
            </a:schemeClr>
          </a:solidFill>
          <a:ln w="28575" algn="ctr">
            <a:solidFill>
              <a:schemeClr val="accent1"/>
            </a:solidFill>
            <a:miter lim="800000"/>
            <a:headEnd/>
            <a:tailEnd/>
          </a:ln>
        </p:spPr>
        <p:txBody>
          <a:bodyPr anchor="ctr"/>
          <a:lstStyle/>
          <a:p>
            <a:endParaRPr lang="en-US"/>
          </a:p>
        </p:txBody>
      </p:sp>
      <p:sp>
        <p:nvSpPr>
          <p:cNvPr id="9219" name="Rectangle 61"/>
          <p:cNvSpPr>
            <a:spLocks noChangeArrowheads="1"/>
          </p:cNvSpPr>
          <p:nvPr/>
        </p:nvSpPr>
        <p:spPr bwMode="auto">
          <a:xfrm>
            <a:off x="3030538" y="2171700"/>
            <a:ext cx="3017837" cy="1985963"/>
          </a:xfrm>
          <a:prstGeom prst="rect">
            <a:avLst/>
          </a:prstGeom>
          <a:noFill/>
          <a:ln w="38100" algn="ctr">
            <a:solidFill>
              <a:schemeClr val="bg1"/>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lstStyle/>
          <a:p>
            <a:endParaRPr lang="en-US"/>
          </a:p>
        </p:txBody>
      </p:sp>
      <p:sp>
        <p:nvSpPr>
          <p:cNvPr id="9220" name="Rectangle 34"/>
          <p:cNvSpPr>
            <a:spLocks noChangeArrowheads="1"/>
          </p:cNvSpPr>
          <p:nvPr/>
        </p:nvSpPr>
        <p:spPr bwMode="auto">
          <a:xfrm>
            <a:off x="2930525" y="1512888"/>
            <a:ext cx="3409950" cy="2830512"/>
          </a:xfrm>
          <a:prstGeom prst="rect">
            <a:avLst/>
          </a:prstGeom>
          <a:noFill/>
          <a:ln w="2857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p>
        </p:txBody>
      </p:sp>
      <p:sp>
        <p:nvSpPr>
          <p:cNvPr id="9221" name="Text Box 35"/>
          <p:cNvSpPr txBox="1">
            <a:spLocks noChangeArrowheads="1"/>
          </p:cNvSpPr>
          <p:nvPr/>
        </p:nvSpPr>
        <p:spPr bwMode="invGray">
          <a:xfrm>
            <a:off x="2973388" y="1792288"/>
            <a:ext cx="32670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latin typeface="MetaPlusBook-Roman" pitchFamily="34" charset="0"/>
              </a:rPr>
              <a:t>J2EE Application Server</a:t>
            </a:r>
          </a:p>
        </p:txBody>
      </p:sp>
      <p:sp>
        <p:nvSpPr>
          <p:cNvPr id="9222" name="Text Box 49"/>
          <p:cNvSpPr txBox="1">
            <a:spLocks noChangeArrowheads="1"/>
          </p:cNvSpPr>
          <p:nvPr/>
        </p:nvSpPr>
        <p:spPr bwMode="auto">
          <a:xfrm>
            <a:off x="2965450" y="1103313"/>
            <a:ext cx="34178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2400">
                <a:solidFill>
                  <a:schemeClr val="accent1"/>
                </a:solidFill>
                <a:latin typeface="MetaPlusBook-Roman" pitchFamily="34" charset="0"/>
              </a:rPr>
              <a:t>App. Server Machine</a:t>
            </a:r>
          </a:p>
        </p:txBody>
      </p:sp>
      <p:pic>
        <p:nvPicPr>
          <p:cNvPr id="9223" name="Picture 44" descr="icon_TrainingApp"/>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54438" y="2255838"/>
            <a:ext cx="1643062" cy="163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224" name="AutoShape 7"/>
          <p:cNvSpPr>
            <a:spLocks noChangeArrowheads="1"/>
          </p:cNvSpPr>
          <p:nvPr/>
        </p:nvSpPr>
        <p:spPr bwMode="auto">
          <a:xfrm>
            <a:off x="949325" y="2536825"/>
            <a:ext cx="1085850" cy="893763"/>
          </a:xfrm>
          <a:prstGeom prst="can">
            <a:avLst>
              <a:gd name="adj" fmla="val 25000"/>
            </a:avLst>
          </a:prstGeom>
          <a:solidFill>
            <a:schemeClr val="bg2"/>
          </a:solidFill>
          <a:ln w="28575">
            <a:solidFill>
              <a:schemeClr val="bg1"/>
            </a:solidFill>
            <a:round/>
            <a:headEnd/>
            <a:tailEnd/>
          </a:ln>
        </p:spPr>
        <p:txBody>
          <a:bodyPr wrap="none" anchor="ctr"/>
          <a:lstStyle/>
          <a:p>
            <a:endParaRPr lang="en-US"/>
          </a:p>
        </p:txBody>
      </p:sp>
      <p:sp>
        <p:nvSpPr>
          <p:cNvPr id="9225" name="Text Box 11"/>
          <p:cNvSpPr txBox="1">
            <a:spLocks noChangeArrowheads="1"/>
          </p:cNvSpPr>
          <p:nvPr/>
        </p:nvSpPr>
        <p:spPr bwMode="auto">
          <a:xfrm>
            <a:off x="307975" y="3471863"/>
            <a:ext cx="2370138" cy="771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latin typeface="MetaPlusBook-Roman" pitchFamily="34" charset="0"/>
              </a:rPr>
              <a:t>Application</a:t>
            </a:r>
            <a:br>
              <a:rPr lang="en-US">
                <a:solidFill>
                  <a:schemeClr val="bg1"/>
                </a:solidFill>
                <a:latin typeface="MetaPlusBook-Roman" pitchFamily="34" charset="0"/>
              </a:rPr>
            </a:br>
            <a:r>
              <a:rPr lang="en-US">
                <a:solidFill>
                  <a:schemeClr val="bg1"/>
                </a:solidFill>
                <a:latin typeface="MetaPlusBook-Roman" pitchFamily="34" charset="0"/>
              </a:rPr>
              <a:t>Database</a:t>
            </a:r>
          </a:p>
        </p:txBody>
      </p:sp>
      <p:sp>
        <p:nvSpPr>
          <p:cNvPr id="9226" name="Text Box 13"/>
          <p:cNvSpPr txBox="1">
            <a:spLocks noChangeArrowheads="1"/>
          </p:cNvSpPr>
          <p:nvPr/>
        </p:nvSpPr>
        <p:spPr bwMode="auto">
          <a:xfrm>
            <a:off x="500063" y="1103313"/>
            <a:ext cx="1992312"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2400">
                <a:solidFill>
                  <a:schemeClr val="accent1"/>
                </a:solidFill>
                <a:latin typeface="MetaPlusBook-Roman" pitchFamily="34" charset="0"/>
              </a:rPr>
              <a:t>DB Machine</a:t>
            </a:r>
          </a:p>
        </p:txBody>
      </p:sp>
      <p:cxnSp>
        <p:nvCxnSpPr>
          <p:cNvPr id="9227" name="Straight Connector 65"/>
          <p:cNvCxnSpPr>
            <a:cxnSpLocks noChangeShapeType="1"/>
          </p:cNvCxnSpPr>
          <p:nvPr/>
        </p:nvCxnSpPr>
        <p:spPr bwMode="auto">
          <a:xfrm>
            <a:off x="2011363" y="3059113"/>
            <a:ext cx="1793875" cy="1587"/>
          </a:xfrm>
          <a:prstGeom prst="line">
            <a:avLst/>
          </a:prstGeom>
          <a:noFill/>
          <a:ln w="28575">
            <a:solidFill>
              <a:schemeClr val="accent1"/>
            </a:solidFill>
            <a:round/>
            <a:headEnd type="triangle" w="med" len="med"/>
            <a:tailEnd type="triangle" w="med" len="med"/>
          </a:ln>
          <a:extLst>
            <a:ext uri="{909E8E84-426E-40DD-AFC4-6F175D3DCCD1}">
              <a14:hiddenFill xmlns="" xmlns:a14="http://schemas.microsoft.com/office/drawing/2010/main">
                <a:noFill/>
              </a14:hiddenFill>
            </a:ext>
          </a:extLst>
        </p:spPr>
      </p:cxnSp>
      <p:sp>
        <p:nvSpPr>
          <p:cNvPr id="89" name="Title 1"/>
          <p:cNvSpPr txBox="1">
            <a:spLocks/>
          </p:cNvSpPr>
          <p:nvPr/>
        </p:nvSpPr>
        <p:spPr>
          <a:xfrm>
            <a:off x="495300" y="120650"/>
            <a:ext cx="8318500" cy="742950"/>
          </a:xfrm>
          <a:prstGeom prst="rect">
            <a:avLst/>
          </a:prstGeom>
        </p:spPr>
        <p:txBody>
          <a:bodyPr/>
          <a:lstStyle/>
          <a:p>
            <a:pPr algn="l" eaLnBrk="0" hangingPunct="0">
              <a:lnSpc>
                <a:spcPct val="90000"/>
              </a:lnSpc>
              <a:spcBef>
                <a:spcPct val="0"/>
              </a:spcBef>
              <a:spcAft>
                <a:spcPct val="0"/>
              </a:spcAft>
              <a:buClrTx/>
              <a:defRPr/>
            </a:pPr>
            <a:r>
              <a:rPr lang="en-US" sz="3400" kern="0" dirty="0">
                <a:solidFill>
                  <a:srgbClr val="04628C"/>
                </a:solidFill>
                <a:latin typeface="Calibri" pitchFamily="34" charset="0"/>
                <a:ea typeface="Calibri" pitchFamily="34" charset="0"/>
                <a:cs typeface="Calibri" pitchFamily="34" charset="0"/>
              </a:rPr>
              <a:t>The data tier</a:t>
            </a:r>
          </a:p>
        </p:txBody>
      </p:sp>
      <p:sp>
        <p:nvSpPr>
          <p:cNvPr id="9229" name="Rectangle 27"/>
          <p:cNvSpPr>
            <a:spLocks noChangeArrowheads="1"/>
          </p:cNvSpPr>
          <p:nvPr/>
        </p:nvSpPr>
        <p:spPr bwMode="auto">
          <a:xfrm>
            <a:off x="327025" y="4438650"/>
            <a:ext cx="8636000" cy="1995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The</a:t>
            </a:r>
            <a:r>
              <a:rPr lang="en-US" sz="2400">
                <a:solidFill>
                  <a:schemeClr val="bg1"/>
                </a:solidFill>
              </a:rPr>
              <a:t> data tier </a:t>
            </a:r>
            <a:r>
              <a:rPr lang="en-US" sz="2400" b="0">
                <a:solidFill>
                  <a:schemeClr val="bg1"/>
                </a:solidFill>
              </a:rPr>
              <a:t>contains the business and operational database</a:t>
            </a:r>
          </a:p>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Guidewire supports the following RDBMs:</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b="0">
                <a:solidFill>
                  <a:schemeClr val="bg1"/>
                </a:solidFill>
              </a:rPr>
              <a:t>Oracle Enterprise</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b="0">
                <a:solidFill>
                  <a:schemeClr val="bg1"/>
                </a:solidFill>
              </a:rPr>
              <a:t>Microsoft SQL Server</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b="0">
                <a:solidFill>
                  <a:schemeClr val="bg1"/>
                </a:solidFill>
              </a:rPr>
              <a:t>H2 for development only</a:t>
            </a:r>
          </a:p>
        </p:txBody>
      </p:sp>
    </p:spTree>
    <p:extLst>
      <p:ext uri="{BB962C8B-B14F-4D97-AF65-F5344CB8AC3E}">
        <p14:creationId xmlns="" xmlns:p14="http://schemas.microsoft.com/office/powerpoint/2010/main" val="202541483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2"/>
          <p:cNvSpPr>
            <a:spLocks noChangeArrowheads="1"/>
          </p:cNvSpPr>
          <p:nvPr/>
        </p:nvSpPr>
        <p:spPr bwMode="auto">
          <a:xfrm>
            <a:off x="327025" y="1493838"/>
            <a:ext cx="2395538" cy="2863850"/>
          </a:xfrm>
          <a:prstGeom prst="rect">
            <a:avLst/>
          </a:prstGeom>
          <a:solidFill>
            <a:schemeClr val="tx1">
              <a:alpha val="50195"/>
            </a:schemeClr>
          </a:solidFill>
          <a:ln w="28575" algn="ctr">
            <a:solidFill>
              <a:schemeClr val="accent1"/>
            </a:solidFill>
            <a:miter lim="800000"/>
            <a:headEnd/>
            <a:tailEnd/>
          </a:ln>
        </p:spPr>
        <p:txBody>
          <a:bodyPr anchor="ctr"/>
          <a:lstStyle/>
          <a:p>
            <a:endParaRPr lang="en-US"/>
          </a:p>
        </p:txBody>
      </p:sp>
      <p:sp>
        <p:nvSpPr>
          <p:cNvPr id="10243" name="Rectangle 61"/>
          <p:cNvSpPr>
            <a:spLocks noChangeArrowheads="1"/>
          </p:cNvSpPr>
          <p:nvPr/>
        </p:nvSpPr>
        <p:spPr bwMode="auto">
          <a:xfrm>
            <a:off x="3030538" y="2171700"/>
            <a:ext cx="3017837" cy="1985963"/>
          </a:xfrm>
          <a:prstGeom prst="rect">
            <a:avLst/>
          </a:prstGeom>
          <a:noFill/>
          <a:ln w="38100" algn="ctr">
            <a:solidFill>
              <a:schemeClr val="bg1"/>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lstStyle/>
          <a:p>
            <a:endParaRPr lang="en-US"/>
          </a:p>
        </p:txBody>
      </p:sp>
      <p:sp>
        <p:nvSpPr>
          <p:cNvPr id="10244" name="Rectangle 34"/>
          <p:cNvSpPr>
            <a:spLocks noChangeArrowheads="1"/>
          </p:cNvSpPr>
          <p:nvPr/>
        </p:nvSpPr>
        <p:spPr bwMode="auto">
          <a:xfrm>
            <a:off x="2930525" y="1512888"/>
            <a:ext cx="3409950" cy="2830512"/>
          </a:xfrm>
          <a:prstGeom prst="rect">
            <a:avLst/>
          </a:prstGeom>
          <a:noFill/>
          <a:ln w="2857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p>
        </p:txBody>
      </p:sp>
      <p:sp>
        <p:nvSpPr>
          <p:cNvPr id="10245" name="Text Box 35"/>
          <p:cNvSpPr txBox="1">
            <a:spLocks noChangeArrowheads="1"/>
          </p:cNvSpPr>
          <p:nvPr/>
        </p:nvSpPr>
        <p:spPr bwMode="invGray">
          <a:xfrm>
            <a:off x="2973388" y="1792288"/>
            <a:ext cx="32670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latin typeface="MetaPlusBook-Roman" pitchFamily="34" charset="0"/>
              </a:rPr>
              <a:t>J2EE Application Server</a:t>
            </a:r>
          </a:p>
        </p:txBody>
      </p:sp>
      <p:grpSp>
        <p:nvGrpSpPr>
          <p:cNvPr id="10246" name="Group 93"/>
          <p:cNvGrpSpPr>
            <a:grpSpLocks/>
          </p:cNvGrpSpPr>
          <p:nvPr/>
        </p:nvGrpSpPr>
        <p:grpSpPr bwMode="auto">
          <a:xfrm>
            <a:off x="7019925" y="2990850"/>
            <a:ext cx="1771650" cy="987425"/>
            <a:chOff x="437" y="1623"/>
            <a:chExt cx="1116" cy="622"/>
          </a:xfrm>
        </p:grpSpPr>
        <p:sp>
          <p:nvSpPr>
            <p:cNvPr id="10265" name="Rectangle 86"/>
            <p:cNvSpPr>
              <a:spLocks noChangeArrowheads="1"/>
            </p:cNvSpPr>
            <p:nvPr/>
          </p:nvSpPr>
          <p:spPr bwMode="auto">
            <a:xfrm>
              <a:off x="437" y="1623"/>
              <a:ext cx="1116" cy="622"/>
            </a:xfrm>
            <a:prstGeom prst="rect">
              <a:avLst/>
            </a:prstGeom>
            <a:solidFill>
              <a:schemeClr val="tx1"/>
            </a:solidFill>
            <a:ln w="28575" algn="ctr">
              <a:solidFill>
                <a:schemeClr val="accent1"/>
              </a:solidFill>
              <a:miter lim="800000"/>
              <a:headEnd/>
              <a:tailEnd/>
            </a:ln>
          </p:spPr>
          <p:txBody>
            <a:bodyPr anchor="ctr"/>
            <a:lstStyle/>
            <a:p>
              <a:endParaRPr lang="en-US"/>
            </a:p>
          </p:txBody>
        </p:sp>
        <p:pic>
          <p:nvPicPr>
            <p:cNvPr id="10266" name="Picture 15" descr="IE Shortcut"/>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6" y="1665"/>
              <a:ext cx="718" cy="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247" name="Group 91"/>
          <p:cNvGrpSpPr>
            <a:grpSpLocks/>
          </p:cNvGrpSpPr>
          <p:nvPr/>
        </p:nvGrpSpPr>
        <p:grpSpPr bwMode="auto">
          <a:xfrm>
            <a:off x="6853238" y="2489200"/>
            <a:ext cx="1771650" cy="987425"/>
            <a:chOff x="341" y="1527"/>
            <a:chExt cx="1116" cy="622"/>
          </a:xfrm>
        </p:grpSpPr>
        <p:sp>
          <p:nvSpPr>
            <p:cNvPr id="10263" name="Rectangle 83"/>
            <p:cNvSpPr>
              <a:spLocks noChangeArrowheads="1"/>
            </p:cNvSpPr>
            <p:nvPr/>
          </p:nvSpPr>
          <p:spPr bwMode="auto">
            <a:xfrm>
              <a:off x="341" y="1527"/>
              <a:ext cx="1116" cy="622"/>
            </a:xfrm>
            <a:prstGeom prst="rect">
              <a:avLst/>
            </a:prstGeom>
            <a:solidFill>
              <a:schemeClr val="tx1"/>
            </a:solidFill>
            <a:ln w="28575" algn="ctr">
              <a:solidFill>
                <a:schemeClr val="accent1"/>
              </a:solidFill>
              <a:miter lim="800000"/>
              <a:headEnd/>
              <a:tailEnd/>
            </a:ln>
          </p:spPr>
          <p:txBody>
            <a:bodyPr anchor="ctr"/>
            <a:lstStyle/>
            <a:p>
              <a:endParaRPr lang="en-US"/>
            </a:p>
          </p:txBody>
        </p:sp>
        <p:pic>
          <p:nvPicPr>
            <p:cNvPr id="10264" name="Picture 15" descr="IE Shortcut"/>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0" y="1569"/>
              <a:ext cx="718" cy="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248" name="Group 89"/>
          <p:cNvGrpSpPr>
            <a:grpSpLocks/>
          </p:cNvGrpSpPr>
          <p:nvPr/>
        </p:nvGrpSpPr>
        <p:grpSpPr bwMode="auto">
          <a:xfrm>
            <a:off x="6686550" y="1985963"/>
            <a:ext cx="1771650" cy="987425"/>
            <a:chOff x="245" y="1431"/>
            <a:chExt cx="1116" cy="622"/>
          </a:xfrm>
        </p:grpSpPr>
        <p:sp>
          <p:nvSpPr>
            <p:cNvPr id="10261" name="Rectangle 80"/>
            <p:cNvSpPr>
              <a:spLocks noChangeArrowheads="1"/>
            </p:cNvSpPr>
            <p:nvPr/>
          </p:nvSpPr>
          <p:spPr bwMode="auto">
            <a:xfrm>
              <a:off x="245" y="1431"/>
              <a:ext cx="1116" cy="622"/>
            </a:xfrm>
            <a:prstGeom prst="rect">
              <a:avLst/>
            </a:prstGeom>
            <a:solidFill>
              <a:schemeClr val="tx1"/>
            </a:solidFill>
            <a:ln w="28575" algn="ctr">
              <a:solidFill>
                <a:schemeClr val="accent1"/>
              </a:solidFill>
              <a:miter lim="800000"/>
              <a:headEnd/>
              <a:tailEnd/>
            </a:ln>
          </p:spPr>
          <p:txBody>
            <a:bodyPr anchor="ctr"/>
            <a:lstStyle/>
            <a:p>
              <a:endParaRPr lang="en-US"/>
            </a:p>
          </p:txBody>
        </p:sp>
        <p:pic>
          <p:nvPicPr>
            <p:cNvPr id="10262" name="Picture 15" descr="IE Shortcut"/>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6" y="1475"/>
              <a:ext cx="718" cy="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0249" name="Text Box 38"/>
          <p:cNvSpPr txBox="1">
            <a:spLocks noChangeArrowheads="1"/>
          </p:cNvSpPr>
          <p:nvPr/>
        </p:nvSpPr>
        <p:spPr bwMode="auto">
          <a:xfrm>
            <a:off x="6411913" y="1116013"/>
            <a:ext cx="25177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2400">
                <a:solidFill>
                  <a:schemeClr val="accent1"/>
                </a:solidFill>
              </a:rPr>
              <a:t>User Machines</a:t>
            </a:r>
          </a:p>
        </p:txBody>
      </p:sp>
      <p:sp>
        <p:nvSpPr>
          <p:cNvPr id="10250" name="Line 43"/>
          <p:cNvSpPr>
            <a:spLocks noChangeShapeType="1"/>
          </p:cNvSpPr>
          <p:nvPr/>
        </p:nvSpPr>
        <p:spPr bwMode="auto">
          <a:xfrm>
            <a:off x="5338763" y="3357563"/>
            <a:ext cx="1662112" cy="414337"/>
          </a:xfrm>
          <a:prstGeom prst="line">
            <a:avLst/>
          </a:prstGeom>
          <a:noFill/>
          <a:ln w="28575">
            <a:solidFill>
              <a:schemeClr val="accent1"/>
            </a:solidFill>
            <a:round/>
            <a:headEnd type="triangle" w="med" len="med"/>
            <a:tailEnd type="triangle" w="med" len="me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10251" name="Line 44"/>
          <p:cNvSpPr>
            <a:spLocks noChangeShapeType="1"/>
          </p:cNvSpPr>
          <p:nvPr/>
        </p:nvSpPr>
        <p:spPr bwMode="auto">
          <a:xfrm flipV="1">
            <a:off x="5349875" y="3084513"/>
            <a:ext cx="1508125" cy="46037"/>
          </a:xfrm>
          <a:prstGeom prst="line">
            <a:avLst/>
          </a:prstGeom>
          <a:noFill/>
          <a:ln w="28575">
            <a:solidFill>
              <a:schemeClr val="accent1"/>
            </a:solidFill>
            <a:round/>
            <a:headEnd type="triangle" w="med" len="med"/>
            <a:tailEnd type="triangle" w="med" len="me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10252" name="Line 45"/>
          <p:cNvSpPr>
            <a:spLocks noChangeShapeType="1"/>
          </p:cNvSpPr>
          <p:nvPr/>
        </p:nvSpPr>
        <p:spPr bwMode="auto">
          <a:xfrm flipV="1">
            <a:off x="5349875" y="2414588"/>
            <a:ext cx="1336675" cy="488950"/>
          </a:xfrm>
          <a:prstGeom prst="line">
            <a:avLst/>
          </a:prstGeom>
          <a:noFill/>
          <a:ln w="28575">
            <a:solidFill>
              <a:schemeClr val="accent1"/>
            </a:solidFill>
            <a:round/>
            <a:headEnd type="triangle" w="med" len="med"/>
            <a:tailEnd type="triangle" w="med" len="me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10253" name="Text Box 49"/>
          <p:cNvSpPr txBox="1">
            <a:spLocks noChangeArrowheads="1"/>
          </p:cNvSpPr>
          <p:nvPr/>
        </p:nvSpPr>
        <p:spPr bwMode="auto">
          <a:xfrm>
            <a:off x="2965450" y="1103313"/>
            <a:ext cx="34178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2400">
                <a:solidFill>
                  <a:schemeClr val="accent1"/>
                </a:solidFill>
                <a:latin typeface="MetaPlusBook-Roman" pitchFamily="34" charset="0"/>
              </a:rPr>
              <a:t>App. Server Machine</a:t>
            </a:r>
          </a:p>
        </p:txBody>
      </p:sp>
      <p:pic>
        <p:nvPicPr>
          <p:cNvPr id="10254" name="Picture 44" descr="icon_TrainingApp"/>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754438" y="2255838"/>
            <a:ext cx="1643062" cy="163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55" name="AutoShape 7"/>
          <p:cNvSpPr>
            <a:spLocks noChangeArrowheads="1"/>
          </p:cNvSpPr>
          <p:nvPr/>
        </p:nvSpPr>
        <p:spPr bwMode="auto">
          <a:xfrm>
            <a:off x="949325" y="2536825"/>
            <a:ext cx="1085850" cy="893763"/>
          </a:xfrm>
          <a:prstGeom prst="can">
            <a:avLst>
              <a:gd name="adj" fmla="val 25000"/>
            </a:avLst>
          </a:prstGeom>
          <a:solidFill>
            <a:schemeClr val="bg2"/>
          </a:solidFill>
          <a:ln w="28575">
            <a:solidFill>
              <a:schemeClr val="bg1"/>
            </a:solidFill>
            <a:round/>
            <a:headEnd/>
            <a:tailEnd/>
          </a:ln>
        </p:spPr>
        <p:txBody>
          <a:bodyPr wrap="none" anchor="ctr"/>
          <a:lstStyle/>
          <a:p>
            <a:endParaRPr lang="en-US"/>
          </a:p>
        </p:txBody>
      </p:sp>
      <p:sp>
        <p:nvSpPr>
          <p:cNvPr id="10256" name="Text Box 11"/>
          <p:cNvSpPr txBox="1">
            <a:spLocks noChangeArrowheads="1"/>
          </p:cNvSpPr>
          <p:nvPr/>
        </p:nvSpPr>
        <p:spPr bwMode="auto">
          <a:xfrm>
            <a:off x="307975" y="3471863"/>
            <a:ext cx="2370138" cy="771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latin typeface="MetaPlusBook-Roman" pitchFamily="34" charset="0"/>
              </a:rPr>
              <a:t>Application</a:t>
            </a:r>
            <a:br>
              <a:rPr lang="en-US">
                <a:solidFill>
                  <a:schemeClr val="bg1"/>
                </a:solidFill>
                <a:latin typeface="MetaPlusBook-Roman" pitchFamily="34" charset="0"/>
              </a:rPr>
            </a:br>
            <a:r>
              <a:rPr lang="en-US">
                <a:solidFill>
                  <a:schemeClr val="bg1"/>
                </a:solidFill>
                <a:latin typeface="MetaPlusBook-Roman" pitchFamily="34" charset="0"/>
              </a:rPr>
              <a:t>Database</a:t>
            </a:r>
          </a:p>
        </p:txBody>
      </p:sp>
      <p:sp>
        <p:nvSpPr>
          <p:cNvPr id="10257" name="Text Box 13"/>
          <p:cNvSpPr txBox="1">
            <a:spLocks noChangeArrowheads="1"/>
          </p:cNvSpPr>
          <p:nvPr/>
        </p:nvSpPr>
        <p:spPr bwMode="auto">
          <a:xfrm>
            <a:off x="500063" y="1103313"/>
            <a:ext cx="1992312"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2400">
                <a:solidFill>
                  <a:schemeClr val="accent1"/>
                </a:solidFill>
                <a:latin typeface="MetaPlusBook-Roman" pitchFamily="34" charset="0"/>
              </a:rPr>
              <a:t>DB Machine</a:t>
            </a:r>
          </a:p>
        </p:txBody>
      </p:sp>
      <p:cxnSp>
        <p:nvCxnSpPr>
          <p:cNvPr id="10258" name="Straight Connector 65"/>
          <p:cNvCxnSpPr>
            <a:cxnSpLocks noChangeShapeType="1"/>
          </p:cNvCxnSpPr>
          <p:nvPr/>
        </p:nvCxnSpPr>
        <p:spPr bwMode="auto">
          <a:xfrm>
            <a:off x="2011363" y="3059113"/>
            <a:ext cx="1793875" cy="1587"/>
          </a:xfrm>
          <a:prstGeom prst="line">
            <a:avLst/>
          </a:prstGeom>
          <a:noFill/>
          <a:ln w="28575">
            <a:solidFill>
              <a:schemeClr val="accent1"/>
            </a:solidFill>
            <a:round/>
            <a:headEnd type="triangle" w="med" len="med"/>
            <a:tailEnd type="triangle" w="med" len="med"/>
          </a:ln>
          <a:extLst>
            <a:ext uri="{909E8E84-426E-40DD-AFC4-6F175D3DCCD1}">
              <a14:hiddenFill xmlns="" xmlns:a14="http://schemas.microsoft.com/office/drawing/2010/main">
                <a:noFill/>
              </a14:hiddenFill>
            </a:ext>
          </a:extLst>
        </p:spPr>
      </p:cxnSp>
      <p:sp>
        <p:nvSpPr>
          <p:cNvPr id="89" name="Title 1"/>
          <p:cNvSpPr txBox="1">
            <a:spLocks/>
          </p:cNvSpPr>
          <p:nvPr/>
        </p:nvSpPr>
        <p:spPr>
          <a:xfrm>
            <a:off x="495300" y="120650"/>
            <a:ext cx="8318500" cy="742950"/>
          </a:xfrm>
          <a:prstGeom prst="rect">
            <a:avLst/>
          </a:prstGeom>
        </p:spPr>
        <p:txBody>
          <a:bodyPr/>
          <a:lstStyle/>
          <a:p>
            <a:pPr algn="l" eaLnBrk="0" hangingPunct="0">
              <a:lnSpc>
                <a:spcPct val="90000"/>
              </a:lnSpc>
              <a:spcBef>
                <a:spcPct val="0"/>
              </a:spcBef>
              <a:spcAft>
                <a:spcPct val="0"/>
              </a:spcAft>
              <a:buClrTx/>
              <a:defRPr/>
            </a:pPr>
            <a:r>
              <a:rPr lang="en-US" sz="3400" kern="0" dirty="0">
                <a:solidFill>
                  <a:srgbClr val="04628C"/>
                </a:solidFill>
                <a:latin typeface="Calibri" pitchFamily="34" charset="0"/>
                <a:ea typeface="Calibri" pitchFamily="34" charset="0"/>
                <a:cs typeface="Calibri" pitchFamily="34" charset="0"/>
              </a:rPr>
              <a:t>The presentation tier</a:t>
            </a:r>
          </a:p>
        </p:txBody>
      </p:sp>
      <p:sp>
        <p:nvSpPr>
          <p:cNvPr id="10260" name="Rectangle 27"/>
          <p:cNvSpPr>
            <a:spLocks noChangeArrowheads="1"/>
          </p:cNvSpPr>
          <p:nvPr/>
        </p:nvSpPr>
        <p:spPr bwMode="auto">
          <a:xfrm>
            <a:off x="327025" y="4587875"/>
            <a:ext cx="8636000" cy="184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The</a:t>
            </a:r>
            <a:r>
              <a:rPr lang="en-US" sz="2400">
                <a:solidFill>
                  <a:schemeClr val="bg1"/>
                </a:solidFill>
              </a:rPr>
              <a:t> presentation tier </a:t>
            </a:r>
            <a:r>
              <a:rPr lang="en-US" sz="2400" b="0">
                <a:solidFill>
                  <a:schemeClr val="bg1"/>
                </a:solidFill>
              </a:rPr>
              <a:t>contains the user interface</a:t>
            </a:r>
          </a:p>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The Guidewire user interface is supported in these web browsers:</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b="0">
                <a:solidFill>
                  <a:schemeClr val="bg1"/>
                </a:solidFill>
              </a:rPr>
              <a:t>Internet Explorer 7.0, 8.0, or 9.0</a:t>
            </a:r>
          </a:p>
        </p:txBody>
      </p:sp>
    </p:spTree>
    <p:extLst>
      <p:ext uri="{BB962C8B-B14F-4D97-AF65-F5344CB8AC3E}">
        <p14:creationId xmlns="" xmlns:p14="http://schemas.microsoft.com/office/powerpoint/2010/main" val="255701913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2"/>
          <p:cNvSpPr>
            <a:spLocks noChangeArrowheads="1"/>
          </p:cNvSpPr>
          <p:nvPr/>
        </p:nvSpPr>
        <p:spPr bwMode="auto">
          <a:xfrm>
            <a:off x="327025" y="1493838"/>
            <a:ext cx="2395538" cy="2863850"/>
          </a:xfrm>
          <a:prstGeom prst="rect">
            <a:avLst/>
          </a:prstGeom>
          <a:solidFill>
            <a:schemeClr val="tx1">
              <a:alpha val="50195"/>
            </a:schemeClr>
          </a:solidFill>
          <a:ln w="28575" algn="ctr">
            <a:solidFill>
              <a:schemeClr val="accent1"/>
            </a:solidFill>
            <a:miter lim="800000"/>
            <a:headEnd/>
            <a:tailEnd/>
          </a:ln>
        </p:spPr>
        <p:txBody>
          <a:bodyPr anchor="ctr"/>
          <a:lstStyle/>
          <a:p>
            <a:endParaRPr lang="en-US"/>
          </a:p>
        </p:txBody>
      </p:sp>
      <p:sp>
        <p:nvSpPr>
          <p:cNvPr id="11267" name="Rectangle 61"/>
          <p:cNvSpPr>
            <a:spLocks noChangeArrowheads="1"/>
          </p:cNvSpPr>
          <p:nvPr/>
        </p:nvSpPr>
        <p:spPr bwMode="auto">
          <a:xfrm>
            <a:off x="3030538" y="2171700"/>
            <a:ext cx="3017837" cy="1985963"/>
          </a:xfrm>
          <a:prstGeom prst="rect">
            <a:avLst/>
          </a:prstGeom>
          <a:noFill/>
          <a:ln w="38100" algn="ctr">
            <a:solidFill>
              <a:schemeClr val="bg1"/>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lstStyle/>
          <a:p>
            <a:endParaRPr lang="en-US"/>
          </a:p>
        </p:txBody>
      </p:sp>
      <p:sp>
        <p:nvSpPr>
          <p:cNvPr id="11268" name="Rectangle 34"/>
          <p:cNvSpPr>
            <a:spLocks noChangeArrowheads="1"/>
          </p:cNvSpPr>
          <p:nvPr/>
        </p:nvSpPr>
        <p:spPr bwMode="auto">
          <a:xfrm>
            <a:off x="2930525" y="1512888"/>
            <a:ext cx="3409950" cy="2830512"/>
          </a:xfrm>
          <a:prstGeom prst="rect">
            <a:avLst/>
          </a:prstGeom>
          <a:noFill/>
          <a:ln w="2857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p>
        </p:txBody>
      </p:sp>
      <p:sp>
        <p:nvSpPr>
          <p:cNvPr id="11269" name="Text Box 35"/>
          <p:cNvSpPr txBox="1">
            <a:spLocks noChangeArrowheads="1"/>
          </p:cNvSpPr>
          <p:nvPr/>
        </p:nvSpPr>
        <p:spPr bwMode="invGray">
          <a:xfrm>
            <a:off x="2973388" y="1792288"/>
            <a:ext cx="32670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latin typeface="MetaPlusBook-Roman" pitchFamily="34" charset="0"/>
              </a:rPr>
              <a:t>J2EE Application Server</a:t>
            </a:r>
          </a:p>
        </p:txBody>
      </p:sp>
      <p:grpSp>
        <p:nvGrpSpPr>
          <p:cNvPr id="11270" name="Group 93"/>
          <p:cNvGrpSpPr>
            <a:grpSpLocks/>
          </p:cNvGrpSpPr>
          <p:nvPr/>
        </p:nvGrpSpPr>
        <p:grpSpPr bwMode="auto">
          <a:xfrm>
            <a:off x="7019925" y="2990850"/>
            <a:ext cx="1771650" cy="987425"/>
            <a:chOff x="437" y="1623"/>
            <a:chExt cx="1116" cy="622"/>
          </a:xfrm>
        </p:grpSpPr>
        <p:sp>
          <p:nvSpPr>
            <p:cNvPr id="11317" name="Rectangle 86"/>
            <p:cNvSpPr>
              <a:spLocks noChangeArrowheads="1"/>
            </p:cNvSpPr>
            <p:nvPr/>
          </p:nvSpPr>
          <p:spPr bwMode="auto">
            <a:xfrm>
              <a:off x="437" y="1623"/>
              <a:ext cx="1116" cy="622"/>
            </a:xfrm>
            <a:prstGeom prst="rect">
              <a:avLst/>
            </a:prstGeom>
            <a:solidFill>
              <a:schemeClr val="tx1"/>
            </a:solidFill>
            <a:ln w="28575" algn="ctr">
              <a:solidFill>
                <a:schemeClr val="accent1"/>
              </a:solidFill>
              <a:miter lim="800000"/>
              <a:headEnd/>
              <a:tailEnd/>
            </a:ln>
          </p:spPr>
          <p:txBody>
            <a:bodyPr anchor="ctr"/>
            <a:lstStyle/>
            <a:p>
              <a:endParaRPr lang="en-US"/>
            </a:p>
          </p:txBody>
        </p:sp>
        <p:pic>
          <p:nvPicPr>
            <p:cNvPr id="11318" name="Picture 15" descr="IE Shortcut"/>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6" y="1665"/>
              <a:ext cx="718" cy="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271" name="Group 91"/>
          <p:cNvGrpSpPr>
            <a:grpSpLocks/>
          </p:cNvGrpSpPr>
          <p:nvPr/>
        </p:nvGrpSpPr>
        <p:grpSpPr bwMode="auto">
          <a:xfrm>
            <a:off x="6853238" y="2489200"/>
            <a:ext cx="1771650" cy="987425"/>
            <a:chOff x="341" y="1527"/>
            <a:chExt cx="1116" cy="622"/>
          </a:xfrm>
        </p:grpSpPr>
        <p:sp>
          <p:nvSpPr>
            <p:cNvPr id="11315" name="Rectangle 83"/>
            <p:cNvSpPr>
              <a:spLocks noChangeArrowheads="1"/>
            </p:cNvSpPr>
            <p:nvPr/>
          </p:nvSpPr>
          <p:spPr bwMode="auto">
            <a:xfrm>
              <a:off x="341" y="1527"/>
              <a:ext cx="1116" cy="622"/>
            </a:xfrm>
            <a:prstGeom prst="rect">
              <a:avLst/>
            </a:prstGeom>
            <a:solidFill>
              <a:schemeClr val="tx1"/>
            </a:solidFill>
            <a:ln w="28575" algn="ctr">
              <a:solidFill>
                <a:schemeClr val="accent1"/>
              </a:solidFill>
              <a:miter lim="800000"/>
              <a:headEnd/>
              <a:tailEnd/>
            </a:ln>
          </p:spPr>
          <p:txBody>
            <a:bodyPr anchor="ctr"/>
            <a:lstStyle/>
            <a:p>
              <a:endParaRPr lang="en-US"/>
            </a:p>
          </p:txBody>
        </p:sp>
        <p:pic>
          <p:nvPicPr>
            <p:cNvPr id="11316" name="Picture 15" descr="IE Shortcut"/>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0" y="1569"/>
              <a:ext cx="718" cy="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272" name="Group 89"/>
          <p:cNvGrpSpPr>
            <a:grpSpLocks/>
          </p:cNvGrpSpPr>
          <p:nvPr/>
        </p:nvGrpSpPr>
        <p:grpSpPr bwMode="auto">
          <a:xfrm>
            <a:off x="6686550" y="1985963"/>
            <a:ext cx="1771650" cy="987425"/>
            <a:chOff x="245" y="1431"/>
            <a:chExt cx="1116" cy="622"/>
          </a:xfrm>
        </p:grpSpPr>
        <p:sp>
          <p:nvSpPr>
            <p:cNvPr id="11313" name="Rectangle 80"/>
            <p:cNvSpPr>
              <a:spLocks noChangeArrowheads="1"/>
            </p:cNvSpPr>
            <p:nvPr/>
          </p:nvSpPr>
          <p:spPr bwMode="auto">
            <a:xfrm>
              <a:off x="245" y="1431"/>
              <a:ext cx="1116" cy="622"/>
            </a:xfrm>
            <a:prstGeom prst="rect">
              <a:avLst/>
            </a:prstGeom>
            <a:solidFill>
              <a:schemeClr val="tx1"/>
            </a:solidFill>
            <a:ln w="28575" algn="ctr">
              <a:solidFill>
                <a:schemeClr val="accent1"/>
              </a:solidFill>
              <a:miter lim="800000"/>
              <a:headEnd/>
              <a:tailEnd/>
            </a:ln>
          </p:spPr>
          <p:txBody>
            <a:bodyPr anchor="ctr"/>
            <a:lstStyle/>
            <a:p>
              <a:endParaRPr lang="en-US"/>
            </a:p>
          </p:txBody>
        </p:sp>
        <p:pic>
          <p:nvPicPr>
            <p:cNvPr id="11314" name="Picture 15" descr="IE Shortcut"/>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6" y="1475"/>
              <a:ext cx="718" cy="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1273" name="Text Box 38"/>
          <p:cNvSpPr txBox="1">
            <a:spLocks noChangeArrowheads="1"/>
          </p:cNvSpPr>
          <p:nvPr/>
        </p:nvSpPr>
        <p:spPr bwMode="auto">
          <a:xfrm>
            <a:off x="6411913" y="1116013"/>
            <a:ext cx="25177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2400">
                <a:solidFill>
                  <a:schemeClr val="accent1"/>
                </a:solidFill>
              </a:rPr>
              <a:t>User Machines</a:t>
            </a:r>
          </a:p>
        </p:txBody>
      </p:sp>
      <p:sp>
        <p:nvSpPr>
          <p:cNvPr id="11274" name="Line 43"/>
          <p:cNvSpPr>
            <a:spLocks noChangeShapeType="1"/>
          </p:cNvSpPr>
          <p:nvPr/>
        </p:nvSpPr>
        <p:spPr bwMode="auto">
          <a:xfrm>
            <a:off x="5338763" y="3357563"/>
            <a:ext cx="1662112" cy="414337"/>
          </a:xfrm>
          <a:prstGeom prst="line">
            <a:avLst/>
          </a:prstGeom>
          <a:noFill/>
          <a:ln w="28575">
            <a:solidFill>
              <a:schemeClr val="accent1"/>
            </a:solidFill>
            <a:round/>
            <a:headEnd type="triangle" w="med" len="med"/>
            <a:tailEnd type="triangle" w="med" len="me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11275" name="Line 44"/>
          <p:cNvSpPr>
            <a:spLocks noChangeShapeType="1"/>
          </p:cNvSpPr>
          <p:nvPr/>
        </p:nvSpPr>
        <p:spPr bwMode="auto">
          <a:xfrm flipV="1">
            <a:off x="5349875" y="3084513"/>
            <a:ext cx="1508125" cy="46037"/>
          </a:xfrm>
          <a:prstGeom prst="line">
            <a:avLst/>
          </a:prstGeom>
          <a:noFill/>
          <a:ln w="28575">
            <a:solidFill>
              <a:schemeClr val="accent1"/>
            </a:solidFill>
            <a:round/>
            <a:headEnd type="triangle" w="med" len="med"/>
            <a:tailEnd type="triangle" w="med" len="me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11276" name="Line 45"/>
          <p:cNvSpPr>
            <a:spLocks noChangeShapeType="1"/>
          </p:cNvSpPr>
          <p:nvPr/>
        </p:nvSpPr>
        <p:spPr bwMode="auto">
          <a:xfrm flipV="1">
            <a:off x="5349875" y="2414588"/>
            <a:ext cx="1336675" cy="488950"/>
          </a:xfrm>
          <a:prstGeom prst="line">
            <a:avLst/>
          </a:prstGeom>
          <a:noFill/>
          <a:ln w="28575">
            <a:solidFill>
              <a:schemeClr val="accent1"/>
            </a:solidFill>
            <a:round/>
            <a:headEnd type="triangle" w="med" len="med"/>
            <a:tailEnd type="triangle" w="med" len="me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11277" name="Text Box 49"/>
          <p:cNvSpPr txBox="1">
            <a:spLocks noChangeArrowheads="1"/>
          </p:cNvSpPr>
          <p:nvPr/>
        </p:nvSpPr>
        <p:spPr bwMode="auto">
          <a:xfrm>
            <a:off x="2965450" y="1103313"/>
            <a:ext cx="34178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2400">
                <a:solidFill>
                  <a:schemeClr val="accent1"/>
                </a:solidFill>
                <a:latin typeface="MetaPlusBook-Roman" pitchFamily="34" charset="0"/>
              </a:rPr>
              <a:t>App. Server Machine</a:t>
            </a:r>
          </a:p>
        </p:txBody>
      </p:sp>
      <p:pic>
        <p:nvPicPr>
          <p:cNvPr id="11278" name="Picture 44" descr="icon_TrainingApp"/>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754438" y="2255838"/>
            <a:ext cx="1643062" cy="163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279" name="AutoShape 7"/>
          <p:cNvSpPr>
            <a:spLocks noChangeArrowheads="1"/>
          </p:cNvSpPr>
          <p:nvPr/>
        </p:nvSpPr>
        <p:spPr bwMode="auto">
          <a:xfrm>
            <a:off x="949325" y="2536825"/>
            <a:ext cx="1085850" cy="893763"/>
          </a:xfrm>
          <a:prstGeom prst="can">
            <a:avLst>
              <a:gd name="adj" fmla="val 25000"/>
            </a:avLst>
          </a:prstGeom>
          <a:solidFill>
            <a:schemeClr val="bg2"/>
          </a:solidFill>
          <a:ln w="28575">
            <a:solidFill>
              <a:schemeClr val="bg1"/>
            </a:solidFill>
            <a:round/>
            <a:headEnd/>
            <a:tailEnd/>
          </a:ln>
        </p:spPr>
        <p:txBody>
          <a:bodyPr wrap="none" anchor="ctr"/>
          <a:lstStyle/>
          <a:p>
            <a:endParaRPr lang="en-US"/>
          </a:p>
        </p:txBody>
      </p:sp>
      <p:sp>
        <p:nvSpPr>
          <p:cNvPr id="11280" name="Text Box 11"/>
          <p:cNvSpPr txBox="1">
            <a:spLocks noChangeArrowheads="1"/>
          </p:cNvSpPr>
          <p:nvPr/>
        </p:nvSpPr>
        <p:spPr bwMode="auto">
          <a:xfrm>
            <a:off x="307975" y="3471863"/>
            <a:ext cx="2370138" cy="771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latin typeface="MetaPlusBook-Roman" pitchFamily="34" charset="0"/>
              </a:rPr>
              <a:t>Application</a:t>
            </a:r>
            <a:br>
              <a:rPr lang="en-US">
                <a:solidFill>
                  <a:schemeClr val="bg1"/>
                </a:solidFill>
                <a:latin typeface="MetaPlusBook-Roman" pitchFamily="34" charset="0"/>
              </a:rPr>
            </a:br>
            <a:r>
              <a:rPr lang="en-US">
                <a:solidFill>
                  <a:schemeClr val="bg1"/>
                </a:solidFill>
                <a:latin typeface="MetaPlusBook-Roman" pitchFamily="34" charset="0"/>
              </a:rPr>
              <a:t>Database</a:t>
            </a:r>
          </a:p>
        </p:txBody>
      </p:sp>
      <p:sp>
        <p:nvSpPr>
          <p:cNvPr id="11281" name="Text Box 13"/>
          <p:cNvSpPr txBox="1">
            <a:spLocks noChangeArrowheads="1"/>
          </p:cNvSpPr>
          <p:nvPr/>
        </p:nvSpPr>
        <p:spPr bwMode="auto">
          <a:xfrm>
            <a:off x="500063" y="1103313"/>
            <a:ext cx="1992312"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2400">
                <a:solidFill>
                  <a:schemeClr val="accent1"/>
                </a:solidFill>
                <a:latin typeface="MetaPlusBook-Roman" pitchFamily="34" charset="0"/>
              </a:rPr>
              <a:t>DB Machine</a:t>
            </a:r>
          </a:p>
        </p:txBody>
      </p:sp>
      <p:grpSp>
        <p:nvGrpSpPr>
          <p:cNvPr id="11282" name="Group 9"/>
          <p:cNvGrpSpPr>
            <a:grpSpLocks/>
          </p:cNvGrpSpPr>
          <p:nvPr/>
        </p:nvGrpSpPr>
        <p:grpSpPr bwMode="auto">
          <a:xfrm rot="5400000">
            <a:off x="8522495" y="5463381"/>
            <a:ext cx="106362" cy="441325"/>
            <a:chOff x="682" y="3110"/>
            <a:chExt cx="67" cy="278"/>
          </a:xfrm>
        </p:grpSpPr>
        <p:sp>
          <p:nvSpPr>
            <p:cNvPr id="11310" name="Oval 10"/>
            <p:cNvSpPr>
              <a:spLocks noChangeArrowheads="1"/>
            </p:cNvSpPr>
            <p:nvPr/>
          </p:nvSpPr>
          <p:spPr bwMode="auto">
            <a:xfrm>
              <a:off x="682" y="3110"/>
              <a:ext cx="67" cy="67"/>
            </a:xfrm>
            <a:prstGeom prst="ellipse">
              <a:avLst/>
            </a:prstGeom>
            <a:solidFill>
              <a:schemeClr val="accent1"/>
            </a:solidFill>
            <a:ln>
              <a:noFill/>
            </a:ln>
            <a:extLst>
              <a:ext uri="{91240B29-F687-4F45-9708-019B960494DF}">
                <a14:hiddenLine xmlns="" xmlns:a14="http://schemas.microsoft.com/office/drawing/2010/main" w="28575" algn="ctr">
                  <a:solidFill>
                    <a:srgbClr val="000000"/>
                  </a:solidFill>
                  <a:round/>
                  <a:headEnd/>
                  <a:tailEnd/>
                </a14:hiddenLine>
              </a:ext>
            </a:extLst>
          </p:spPr>
          <p:txBody>
            <a:bodyPr lIns="0" tIns="0" rIns="0" bIns="0" anchor="ctr"/>
            <a:lstStyle/>
            <a:p>
              <a:endParaRPr lang="en-US"/>
            </a:p>
          </p:txBody>
        </p:sp>
        <p:sp>
          <p:nvSpPr>
            <p:cNvPr id="11311" name="Oval 11"/>
            <p:cNvSpPr>
              <a:spLocks noChangeArrowheads="1"/>
            </p:cNvSpPr>
            <p:nvPr/>
          </p:nvSpPr>
          <p:spPr bwMode="auto">
            <a:xfrm>
              <a:off x="682" y="3215"/>
              <a:ext cx="67" cy="67"/>
            </a:xfrm>
            <a:prstGeom prst="ellipse">
              <a:avLst/>
            </a:prstGeom>
            <a:solidFill>
              <a:schemeClr val="accent1"/>
            </a:solidFill>
            <a:ln>
              <a:noFill/>
            </a:ln>
            <a:extLst>
              <a:ext uri="{91240B29-F687-4F45-9708-019B960494DF}">
                <a14:hiddenLine xmlns="" xmlns:a14="http://schemas.microsoft.com/office/drawing/2010/main" w="28575" algn="ctr">
                  <a:solidFill>
                    <a:srgbClr val="000000"/>
                  </a:solidFill>
                  <a:round/>
                  <a:headEnd/>
                  <a:tailEnd/>
                </a14:hiddenLine>
              </a:ext>
            </a:extLst>
          </p:spPr>
          <p:txBody>
            <a:bodyPr lIns="0" tIns="0" rIns="0" bIns="0" anchor="ctr"/>
            <a:lstStyle/>
            <a:p>
              <a:endParaRPr lang="en-US"/>
            </a:p>
          </p:txBody>
        </p:sp>
        <p:sp>
          <p:nvSpPr>
            <p:cNvPr id="11312" name="Oval 12"/>
            <p:cNvSpPr>
              <a:spLocks noChangeArrowheads="1"/>
            </p:cNvSpPr>
            <p:nvPr/>
          </p:nvSpPr>
          <p:spPr bwMode="auto">
            <a:xfrm>
              <a:off x="682" y="3321"/>
              <a:ext cx="67" cy="67"/>
            </a:xfrm>
            <a:prstGeom prst="ellipse">
              <a:avLst/>
            </a:prstGeom>
            <a:solidFill>
              <a:schemeClr val="accent1"/>
            </a:solidFill>
            <a:ln>
              <a:noFill/>
            </a:ln>
            <a:extLst>
              <a:ext uri="{91240B29-F687-4F45-9708-019B960494DF}">
                <a14:hiddenLine xmlns="" xmlns:a14="http://schemas.microsoft.com/office/drawing/2010/main" w="28575" algn="ctr">
                  <a:solidFill>
                    <a:srgbClr val="000000"/>
                  </a:solidFill>
                  <a:round/>
                  <a:headEnd/>
                  <a:tailEnd/>
                </a14:hiddenLine>
              </a:ext>
            </a:extLst>
          </p:spPr>
          <p:txBody>
            <a:bodyPr lIns="0" tIns="0" rIns="0" bIns="0" anchor="ctr"/>
            <a:lstStyle/>
            <a:p>
              <a:endParaRPr lang="en-US"/>
            </a:p>
          </p:txBody>
        </p:sp>
      </p:grpSp>
      <p:grpSp>
        <p:nvGrpSpPr>
          <p:cNvPr id="11283" name="Group 74"/>
          <p:cNvGrpSpPr>
            <a:grpSpLocks/>
          </p:cNvGrpSpPr>
          <p:nvPr/>
        </p:nvGrpSpPr>
        <p:grpSpPr bwMode="auto">
          <a:xfrm>
            <a:off x="901700" y="4776788"/>
            <a:ext cx="2322513" cy="931862"/>
            <a:chOff x="301624" y="4706938"/>
            <a:chExt cx="2322513" cy="931862"/>
          </a:xfrm>
        </p:grpSpPr>
        <p:sp>
          <p:nvSpPr>
            <p:cNvPr id="11307" name="Rectangle 64"/>
            <p:cNvSpPr>
              <a:spLocks noChangeArrowheads="1"/>
            </p:cNvSpPr>
            <p:nvPr/>
          </p:nvSpPr>
          <p:spPr bwMode="auto">
            <a:xfrm>
              <a:off x="301624" y="4710113"/>
              <a:ext cx="2293938" cy="928687"/>
            </a:xfrm>
            <a:prstGeom prst="rect">
              <a:avLst/>
            </a:prstGeom>
            <a:solidFill>
              <a:srgbClr val="FFFFFF"/>
            </a:solidFill>
            <a:ln w="28575" algn="ctr">
              <a:solidFill>
                <a:schemeClr val="accent1"/>
              </a:solidFill>
              <a:miter lim="800000"/>
              <a:headEnd/>
              <a:tailEnd/>
            </a:ln>
          </p:spPr>
          <p:txBody>
            <a:bodyPr anchor="ctr"/>
            <a:lstStyle/>
            <a:p>
              <a:endParaRPr lang="en-US"/>
            </a:p>
          </p:txBody>
        </p:sp>
        <p:sp>
          <p:nvSpPr>
            <p:cNvPr id="11308" name="Text Box 27"/>
            <p:cNvSpPr txBox="1">
              <a:spLocks noChangeArrowheads="1"/>
            </p:cNvSpPr>
            <p:nvPr/>
          </p:nvSpPr>
          <p:spPr bwMode="auto">
            <a:xfrm>
              <a:off x="1217612" y="4816475"/>
              <a:ext cx="1406525"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a:solidFill>
                    <a:schemeClr val="accent1"/>
                  </a:solidFill>
                  <a:latin typeface="MetaPlusBook-Roman" pitchFamily="34" charset="0"/>
                </a:rPr>
                <a:t>Policy</a:t>
              </a:r>
              <a:br>
                <a:rPr lang="en-US">
                  <a:solidFill>
                    <a:schemeClr val="accent1"/>
                  </a:solidFill>
                  <a:latin typeface="MetaPlusBook-Roman" pitchFamily="34" charset="0"/>
                </a:rPr>
              </a:br>
              <a:r>
                <a:rPr lang="en-US">
                  <a:solidFill>
                    <a:schemeClr val="accent1"/>
                  </a:solidFill>
                  <a:latin typeface="MetaPlusBook-Roman" pitchFamily="34" charset="0"/>
                </a:rPr>
                <a:t>Admin.</a:t>
              </a:r>
            </a:p>
          </p:txBody>
        </p:sp>
        <p:pic>
          <p:nvPicPr>
            <p:cNvPr id="11309" name="Picture 26" descr="MCj02336160000[1]"/>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22262" y="4706938"/>
              <a:ext cx="939800" cy="92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cxnSp>
        <p:nvCxnSpPr>
          <p:cNvPr id="11284" name="Straight Connector 65"/>
          <p:cNvCxnSpPr>
            <a:cxnSpLocks noChangeShapeType="1"/>
          </p:cNvCxnSpPr>
          <p:nvPr/>
        </p:nvCxnSpPr>
        <p:spPr bwMode="auto">
          <a:xfrm>
            <a:off x="2011363" y="3059113"/>
            <a:ext cx="1793875" cy="1587"/>
          </a:xfrm>
          <a:prstGeom prst="line">
            <a:avLst/>
          </a:prstGeom>
          <a:noFill/>
          <a:ln w="28575">
            <a:solidFill>
              <a:schemeClr val="accent1"/>
            </a:solidFill>
            <a:round/>
            <a:headEnd type="triangle" w="med" len="med"/>
            <a:tailEnd type="triangle" w="med" len="med"/>
          </a:ln>
          <a:extLst>
            <a:ext uri="{909E8E84-426E-40DD-AFC4-6F175D3DCCD1}">
              <a14:hiddenFill xmlns="" xmlns:a14="http://schemas.microsoft.com/office/drawing/2010/main">
                <a:noFill/>
              </a14:hiddenFill>
            </a:ext>
          </a:extLst>
        </p:spPr>
      </p:cxnSp>
      <p:grpSp>
        <p:nvGrpSpPr>
          <p:cNvPr id="11285" name="Group 75"/>
          <p:cNvGrpSpPr>
            <a:grpSpLocks/>
          </p:cNvGrpSpPr>
          <p:nvPr/>
        </p:nvGrpSpPr>
        <p:grpSpPr bwMode="auto">
          <a:xfrm>
            <a:off x="2168525" y="5556250"/>
            <a:ext cx="2322513" cy="941388"/>
            <a:chOff x="1401762" y="5513388"/>
            <a:chExt cx="2322513" cy="941387"/>
          </a:xfrm>
        </p:grpSpPr>
        <p:sp>
          <p:nvSpPr>
            <p:cNvPr id="11304" name="Rectangle 65"/>
            <p:cNvSpPr>
              <a:spLocks noChangeArrowheads="1"/>
            </p:cNvSpPr>
            <p:nvPr/>
          </p:nvSpPr>
          <p:spPr bwMode="auto">
            <a:xfrm>
              <a:off x="1401762" y="5526088"/>
              <a:ext cx="2293938" cy="928687"/>
            </a:xfrm>
            <a:prstGeom prst="rect">
              <a:avLst/>
            </a:prstGeom>
            <a:solidFill>
              <a:srgbClr val="FFFFFF"/>
            </a:solidFill>
            <a:ln w="28575" algn="ctr">
              <a:solidFill>
                <a:schemeClr val="accent1"/>
              </a:solidFill>
              <a:miter lim="800000"/>
              <a:headEnd/>
              <a:tailEnd/>
            </a:ln>
          </p:spPr>
          <p:txBody>
            <a:bodyPr anchor="ctr"/>
            <a:lstStyle/>
            <a:p>
              <a:endParaRPr lang="en-US"/>
            </a:p>
          </p:txBody>
        </p:sp>
        <p:sp>
          <p:nvSpPr>
            <p:cNvPr id="11305" name="Text Box 18"/>
            <p:cNvSpPr txBox="1">
              <a:spLocks noChangeArrowheads="1"/>
            </p:cNvSpPr>
            <p:nvPr/>
          </p:nvSpPr>
          <p:spPr bwMode="auto">
            <a:xfrm>
              <a:off x="2317750" y="5622925"/>
              <a:ext cx="1406525"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a:solidFill>
                    <a:schemeClr val="accent1"/>
                  </a:solidFill>
                  <a:latin typeface="MetaPlusBook-Roman" pitchFamily="34" charset="0"/>
                </a:rPr>
                <a:t>Address</a:t>
              </a:r>
              <a:br>
                <a:rPr lang="en-US">
                  <a:solidFill>
                    <a:schemeClr val="accent1"/>
                  </a:solidFill>
                  <a:latin typeface="MetaPlusBook-Roman" pitchFamily="34" charset="0"/>
                </a:rPr>
              </a:br>
              <a:r>
                <a:rPr lang="en-US">
                  <a:solidFill>
                    <a:schemeClr val="accent1"/>
                  </a:solidFill>
                  <a:latin typeface="MetaPlusBook-Roman" pitchFamily="34" charset="0"/>
                </a:rPr>
                <a:t>Book</a:t>
              </a:r>
            </a:p>
          </p:txBody>
        </p:sp>
        <p:pic>
          <p:nvPicPr>
            <p:cNvPr id="11306" name="Picture 17" descr="MCj02336160000[1]"/>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422400" y="5513388"/>
              <a:ext cx="939800" cy="92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286" name="Group 78"/>
          <p:cNvGrpSpPr>
            <a:grpSpLocks/>
          </p:cNvGrpSpPr>
          <p:nvPr/>
        </p:nvGrpSpPr>
        <p:grpSpPr bwMode="auto">
          <a:xfrm>
            <a:off x="3435350" y="4776788"/>
            <a:ext cx="2293938" cy="936625"/>
            <a:chOff x="3416300" y="4619626"/>
            <a:chExt cx="2293938" cy="936625"/>
          </a:xfrm>
        </p:grpSpPr>
        <p:sp>
          <p:nvSpPr>
            <p:cNvPr id="11301" name="Rectangle 66"/>
            <p:cNvSpPr>
              <a:spLocks noChangeArrowheads="1"/>
            </p:cNvSpPr>
            <p:nvPr/>
          </p:nvSpPr>
          <p:spPr bwMode="auto">
            <a:xfrm>
              <a:off x="3416300" y="4627563"/>
              <a:ext cx="2293938" cy="928688"/>
            </a:xfrm>
            <a:prstGeom prst="rect">
              <a:avLst/>
            </a:prstGeom>
            <a:solidFill>
              <a:srgbClr val="FFFFFF"/>
            </a:solidFill>
            <a:ln w="28575" algn="ctr">
              <a:solidFill>
                <a:schemeClr val="accent1"/>
              </a:solidFill>
              <a:miter lim="800000"/>
              <a:headEnd/>
              <a:tailEnd/>
            </a:ln>
          </p:spPr>
          <p:txBody>
            <a:bodyPr anchor="ctr"/>
            <a:lstStyle/>
            <a:p>
              <a:endParaRPr lang="en-US"/>
            </a:p>
          </p:txBody>
        </p:sp>
        <p:sp>
          <p:nvSpPr>
            <p:cNvPr id="11302" name="Text Box 21"/>
            <p:cNvSpPr txBox="1">
              <a:spLocks noChangeArrowheads="1"/>
            </p:cNvSpPr>
            <p:nvPr/>
          </p:nvSpPr>
          <p:spPr bwMode="auto">
            <a:xfrm>
              <a:off x="4332288" y="4729163"/>
              <a:ext cx="1293812"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a:solidFill>
                    <a:schemeClr val="accent1"/>
                  </a:solidFill>
                  <a:latin typeface="MetaPlusBook-Roman" pitchFamily="34" charset="0"/>
                </a:rPr>
                <a:t>Authen-</a:t>
              </a:r>
              <a:br>
                <a:rPr lang="en-US">
                  <a:solidFill>
                    <a:schemeClr val="accent1"/>
                  </a:solidFill>
                  <a:latin typeface="MetaPlusBook-Roman" pitchFamily="34" charset="0"/>
                </a:rPr>
              </a:br>
              <a:r>
                <a:rPr lang="en-US">
                  <a:solidFill>
                    <a:schemeClr val="accent1"/>
                  </a:solidFill>
                  <a:latin typeface="MetaPlusBook-Roman" pitchFamily="34" charset="0"/>
                </a:rPr>
                <a:t>tication</a:t>
              </a:r>
            </a:p>
          </p:txBody>
        </p:sp>
        <p:pic>
          <p:nvPicPr>
            <p:cNvPr id="11303" name="Picture 20" descr="MCj02336160000[1]"/>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436938" y="4619626"/>
              <a:ext cx="939800" cy="92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287" name="Group 76"/>
          <p:cNvGrpSpPr>
            <a:grpSpLocks/>
          </p:cNvGrpSpPr>
          <p:nvPr/>
        </p:nvGrpSpPr>
        <p:grpSpPr bwMode="auto">
          <a:xfrm>
            <a:off x="4673600" y="5565775"/>
            <a:ext cx="2322513" cy="931863"/>
            <a:chOff x="5316537" y="5486400"/>
            <a:chExt cx="2322513" cy="931863"/>
          </a:xfrm>
        </p:grpSpPr>
        <p:sp>
          <p:nvSpPr>
            <p:cNvPr id="11298" name="Rectangle 63"/>
            <p:cNvSpPr>
              <a:spLocks noChangeArrowheads="1"/>
            </p:cNvSpPr>
            <p:nvPr/>
          </p:nvSpPr>
          <p:spPr bwMode="auto">
            <a:xfrm>
              <a:off x="5316537" y="5486400"/>
              <a:ext cx="2293938" cy="928688"/>
            </a:xfrm>
            <a:prstGeom prst="rect">
              <a:avLst/>
            </a:prstGeom>
            <a:solidFill>
              <a:srgbClr val="FFFFFF"/>
            </a:solidFill>
            <a:ln w="28575" algn="ctr">
              <a:solidFill>
                <a:schemeClr val="accent1"/>
              </a:solidFill>
              <a:miter lim="800000"/>
              <a:headEnd/>
              <a:tailEnd/>
            </a:ln>
          </p:spPr>
          <p:txBody>
            <a:bodyPr anchor="ctr"/>
            <a:lstStyle/>
            <a:p>
              <a:endParaRPr lang="en-US"/>
            </a:p>
          </p:txBody>
        </p:sp>
        <p:sp>
          <p:nvSpPr>
            <p:cNvPr id="11299" name="Text Box 24"/>
            <p:cNvSpPr txBox="1">
              <a:spLocks noChangeArrowheads="1"/>
            </p:cNvSpPr>
            <p:nvPr/>
          </p:nvSpPr>
          <p:spPr bwMode="auto">
            <a:xfrm>
              <a:off x="6232525" y="5607050"/>
              <a:ext cx="1406525"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a:solidFill>
                    <a:schemeClr val="accent1"/>
                  </a:solidFill>
                  <a:latin typeface="MetaPlusBook-Roman" pitchFamily="34" charset="0"/>
                </a:rPr>
                <a:t>Check</a:t>
              </a:r>
              <a:br>
                <a:rPr lang="en-US">
                  <a:solidFill>
                    <a:schemeClr val="accent1"/>
                  </a:solidFill>
                  <a:latin typeface="MetaPlusBook-Roman" pitchFamily="34" charset="0"/>
                </a:rPr>
              </a:br>
              <a:r>
                <a:rPr lang="en-US">
                  <a:solidFill>
                    <a:schemeClr val="accent1"/>
                  </a:solidFill>
                  <a:latin typeface="MetaPlusBook-Roman" pitchFamily="34" charset="0"/>
                </a:rPr>
                <a:t>Printing</a:t>
              </a:r>
            </a:p>
          </p:txBody>
        </p:sp>
        <p:pic>
          <p:nvPicPr>
            <p:cNvPr id="11300" name="Picture 23" descr="MCj02336160000[1]"/>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337175" y="5497513"/>
              <a:ext cx="939800" cy="92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288" name="Group 77"/>
          <p:cNvGrpSpPr>
            <a:grpSpLocks/>
          </p:cNvGrpSpPr>
          <p:nvPr/>
        </p:nvGrpSpPr>
        <p:grpSpPr bwMode="auto">
          <a:xfrm>
            <a:off x="5940425" y="4776788"/>
            <a:ext cx="2403475" cy="928687"/>
            <a:chOff x="6540502" y="4613273"/>
            <a:chExt cx="2403475" cy="928688"/>
          </a:xfrm>
        </p:grpSpPr>
        <p:sp>
          <p:nvSpPr>
            <p:cNvPr id="11295" name="Rectangle 94"/>
            <p:cNvSpPr>
              <a:spLocks noChangeArrowheads="1"/>
            </p:cNvSpPr>
            <p:nvPr/>
          </p:nvSpPr>
          <p:spPr bwMode="auto">
            <a:xfrm>
              <a:off x="6540502" y="4613273"/>
              <a:ext cx="2293938" cy="928688"/>
            </a:xfrm>
            <a:prstGeom prst="rect">
              <a:avLst/>
            </a:prstGeom>
            <a:solidFill>
              <a:srgbClr val="FFFFFF"/>
            </a:solidFill>
            <a:ln w="28575" algn="ctr">
              <a:solidFill>
                <a:schemeClr val="accent1"/>
              </a:solidFill>
              <a:miter lim="800000"/>
              <a:headEnd/>
              <a:tailEnd/>
            </a:ln>
          </p:spPr>
          <p:txBody>
            <a:bodyPr anchor="ctr"/>
            <a:lstStyle/>
            <a:p>
              <a:endParaRPr lang="en-US"/>
            </a:p>
          </p:txBody>
        </p:sp>
        <p:pic>
          <p:nvPicPr>
            <p:cNvPr id="11296" name="Picture 14" descr="MCj02336160000[1]"/>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51615" y="4618036"/>
              <a:ext cx="939800" cy="92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297" name="Text Box 15"/>
            <p:cNvSpPr txBox="1">
              <a:spLocks noChangeArrowheads="1"/>
            </p:cNvSpPr>
            <p:nvPr/>
          </p:nvSpPr>
          <p:spPr bwMode="auto">
            <a:xfrm>
              <a:off x="7418389" y="4743449"/>
              <a:ext cx="1525588" cy="560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a:solidFill>
                    <a:schemeClr val="accent1"/>
                  </a:solidFill>
                  <a:latin typeface="MetaPlusBook-Roman" pitchFamily="34" charset="0"/>
                </a:rPr>
                <a:t>Document</a:t>
              </a:r>
              <a:br>
                <a:rPr lang="en-US">
                  <a:solidFill>
                    <a:schemeClr val="accent1"/>
                  </a:solidFill>
                  <a:latin typeface="MetaPlusBook-Roman" pitchFamily="34" charset="0"/>
                </a:rPr>
              </a:br>
              <a:r>
                <a:rPr lang="en-US">
                  <a:solidFill>
                    <a:schemeClr val="accent1"/>
                  </a:solidFill>
                  <a:latin typeface="MetaPlusBook-Roman" pitchFamily="34" charset="0"/>
                </a:rPr>
                <a:t>Storage</a:t>
              </a:r>
            </a:p>
          </p:txBody>
        </p:sp>
      </p:grpSp>
      <p:cxnSp>
        <p:nvCxnSpPr>
          <p:cNvPr id="11289" name="Straight Connector 82"/>
          <p:cNvCxnSpPr>
            <a:cxnSpLocks noChangeShapeType="1"/>
          </p:cNvCxnSpPr>
          <p:nvPr/>
        </p:nvCxnSpPr>
        <p:spPr bwMode="auto">
          <a:xfrm rot="16200000" flipV="1">
            <a:off x="2865438" y="4564063"/>
            <a:ext cx="430212" cy="4762"/>
          </a:xfrm>
          <a:prstGeom prst="line">
            <a:avLst/>
          </a:prstGeom>
          <a:noFill/>
          <a:ln w="28575">
            <a:solidFill>
              <a:schemeClr val="accent1"/>
            </a:solidFill>
            <a:round/>
            <a:headEnd type="triangle" w="med" len="med"/>
            <a:tailEnd type="triangle" w="med" len="med"/>
          </a:ln>
          <a:extLst>
            <a:ext uri="{909E8E84-426E-40DD-AFC4-6F175D3DCCD1}">
              <a14:hiddenFill xmlns="" xmlns:a14="http://schemas.microsoft.com/office/drawing/2010/main">
                <a:noFill/>
              </a14:hiddenFill>
            </a:ext>
          </a:extLst>
        </p:spPr>
      </p:cxnSp>
      <p:cxnSp>
        <p:nvCxnSpPr>
          <p:cNvPr id="11290" name="Straight Connector 84"/>
          <p:cNvCxnSpPr>
            <a:cxnSpLocks noChangeShapeType="1"/>
            <a:stCxn id="11304" idx="0"/>
          </p:cNvCxnSpPr>
          <p:nvPr/>
        </p:nvCxnSpPr>
        <p:spPr bwMode="auto">
          <a:xfrm rot="5400000" flipH="1" flipV="1">
            <a:off x="2705100" y="4956175"/>
            <a:ext cx="1222375" cy="3175"/>
          </a:xfrm>
          <a:prstGeom prst="line">
            <a:avLst/>
          </a:prstGeom>
          <a:noFill/>
          <a:ln w="28575">
            <a:solidFill>
              <a:schemeClr val="accent1"/>
            </a:solidFill>
            <a:round/>
            <a:headEnd type="triangle" w="med" len="med"/>
            <a:tailEnd type="triangle" w="med" len="med"/>
          </a:ln>
          <a:extLst>
            <a:ext uri="{909E8E84-426E-40DD-AFC4-6F175D3DCCD1}">
              <a14:hiddenFill xmlns="" xmlns:a14="http://schemas.microsoft.com/office/drawing/2010/main">
                <a:noFill/>
              </a14:hiddenFill>
            </a:ext>
          </a:extLst>
        </p:spPr>
      </p:cxnSp>
      <p:cxnSp>
        <p:nvCxnSpPr>
          <p:cNvPr id="11291" name="Straight Connector 85"/>
          <p:cNvCxnSpPr>
            <a:cxnSpLocks noChangeShapeType="1"/>
          </p:cNvCxnSpPr>
          <p:nvPr/>
        </p:nvCxnSpPr>
        <p:spPr bwMode="auto">
          <a:xfrm rot="16200000" flipV="1">
            <a:off x="5943601" y="4564062"/>
            <a:ext cx="430212" cy="4763"/>
          </a:xfrm>
          <a:prstGeom prst="line">
            <a:avLst/>
          </a:prstGeom>
          <a:noFill/>
          <a:ln w="28575">
            <a:solidFill>
              <a:schemeClr val="accent1"/>
            </a:solidFill>
            <a:round/>
            <a:headEnd type="triangle" w="med" len="med"/>
            <a:tailEnd type="triangle" w="med" len="med"/>
          </a:ln>
          <a:extLst>
            <a:ext uri="{909E8E84-426E-40DD-AFC4-6F175D3DCCD1}">
              <a14:hiddenFill xmlns="" xmlns:a14="http://schemas.microsoft.com/office/drawing/2010/main">
                <a:noFill/>
              </a14:hiddenFill>
            </a:ext>
          </a:extLst>
        </p:spPr>
      </p:cxnSp>
      <p:cxnSp>
        <p:nvCxnSpPr>
          <p:cNvPr id="11292" name="Straight Connector 86"/>
          <p:cNvCxnSpPr>
            <a:cxnSpLocks noChangeShapeType="1"/>
          </p:cNvCxnSpPr>
          <p:nvPr/>
        </p:nvCxnSpPr>
        <p:spPr bwMode="auto">
          <a:xfrm rot="5400000" flipH="1" flipV="1">
            <a:off x="5232400" y="4964113"/>
            <a:ext cx="1222375" cy="3175"/>
          </a:xfrm>
          <a:prstGeom prst="line">
            <a:avLst/>
          </a:prstGeom>
          <a:noFill/>
          <a:ln w="28575">
            <a:solidFill>
              <a:schemeClr val="accent1"/>
            </a:solidFill>
            <a:round/>
            <a:headEnd type="triangle" w="med" len="med"/>
            <a:tailEnd type="triangle" w="med" len="med"/>
          </a:ln>
          <a:extLst>
            <a:ext uri="{909E8E84-426E-40DD-AFC4-6F175D3DCCD1}">
              <a14:hiddenFill xmlns="" xmlns:a14="http://schemas.microsoft.com/office/drawing/2010/main">
                <a:noFill/>
              </a14:hiddenFill>
            </a:ext>
          </a:extLst>
        </p:spPr>
      </p:cxnSp>
      <p:cxnSp>
        <p:nvCxnSpPr>
          <p:cNvPr id="11293" name="Straight Connector 87"/>
          <p:cNvCxnSpPr>
            <a:cxnSpLocks noChangeShapeType="1"/>
          </p:cNvCxnSpPr>
          <p:nvPr/>
        </p:nvCxnSpPr>
        <p:spPr bwMode="auto">
          <a:xfrm rot="16200000" flipV="1">
            <a:off x="4323557" y="4560093"/>
            <a:ext cx="431800" cy="4763"/>
          </a:xfrm>
          <a:prstGeom prst="line">
            <a:avLst/>
          </a:prstGeom>
          <a:noFill/>
          <a:ln w="28575">
            <a:solidFill>
              <a:schemeClr val="accent1"/>
            </a:solidFill>
            <a:round/>
            <a:headEnd type="triangle" w="med" len="med"/>
            <a:tailEnd type="triangle" w="med" len="med"/>
          </a:ln>
          <a:extLst>
            <a:ext uri="{909E8E84-426E-40DD-AFC4-6F175D3DCCD1}">
              <a14:hiddenFill xmlns="" xmlns:a14="http://schemas.microsoft.com/office/drawing/2010/main">
                <a:noFill/>
              </a14:hiddenFill>
            </a:ext>
          </a:extLst>
        </p:spPr>
      </p:cxnSp>
      <p:sp>
        <p:nvSpPr>
          <p:cNvPr id="89" name="Title 1"/>
          <p:cNvSpPr txBox="1">
            <a:spLocks/>
          </p:cNvSpPr>
          <p:nvPr/>
        </p:nvSpPr>
        <p:spPr>
          <a:xfrm>
            <a:off x="495300" y="120650"/>
            <a:ext cx="8318500" cy="742950"/>
          </a:xfrm>
          <a:prstGeom prst="rect">
            <a:avLst/>
          </a:prstGeom>
        </p:spPr>
        <p:txBody>
          <a:bodyPr/>
          <a:lstStyle/>
          <a:p>
            <a:pPr algn="l" eaLnBrk="0" hangingPunct="0">
              <a:lnSpc>
                <a:spcPct val="90000"/>
              </a:lnSpc>
              <a:spcBef>
                <a:spcPct val="0"/>
              </a:spcBef>
              <a:spcAft>
                <a:spcPct val="0"/>
              </a:spcAft>
              <a:buClrTx/>
              <a:defRPr/>
            </a:pPr>
            <a:r>
              <a:rPr lang="en-US" sz="3400" kern="0" dirty="0">
                <a:solidFill>
                  <a:srgbClr val="04628C"/>
                </a:solidFill>
                <a:latin typeface="Calibri" pitchFamily="34" charset="0"/>
                <a:ea typeface="Calibri" pitchFamily="34" charset="0"/>
                <a:cs typeface="Calibri" pitchFamily="34" charset="0"/>
              </a:rPr>
              <a:t>External systems</a:t>
            </a:r>
          </a:p>
        </p:txBody>
      </p:sp>
    </p:spTree>
    <p:extLst>
      <p:ext uri="{BB962C8B-B14F-4D97-AF65-F5344CB8AC3E}">
        <p14:creationId xmlns="" xmlns:p14="http://schemas.microsoft.com/office/powerpoint/2010/main" val="71776155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443</TotalTime>
  <Words>6877</Words>
  <Application>Microsoft Office PowerPoint</Application>
  <PresentationFormat>On-screen Show (4:3)</PresentationFormat>
  <Paragraphs>852</Paragraphs>
  <Slides>47</Slides>
  <Notes>45</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Emerald_Template</vt:lpstr>
      <vt:lpstr>Introduction to Guidewire Configuration</vt:lpstr>
      <vt:lpstr>Lesson objectives</vt:lpstr>
      <vt:lpstr>Lesson outline</vt:lpstr>
      <vt:lpstr>Guidewire InsuranceSuite</vt:lpstr>
      <vt:lpstr>Guidewire 8.0 platform</vt:lpstr>
      <vt:lpstr>Slide 6</vt:lpstr>
      <vt:lpstr>Slide 7</vt:lpstr>
      <vt:lpstr>Slide 8</vt:lpstr>
      <vt:lpstr>Slide 9</vt:lpstr>
      <vt:lpstr>Slide 10</vt:lpstr>
      <vt:lpstr>Lesson outline</vt:lpstr>
      <vt:lpstr>Guidewire configuration technology</vt:lpstr>
      <vt:lpstr>Data tier is configured via data model entities</vt:lpstr>
      <vt:lpstr>Application tier is configured via Gosu</vt:lpstr>
      <vt:lpstr>Presentation tier is configured via PCFs</vt:lpstr>
      <vt:lpstr>Data flow from database to user interface</vt:lpstr>
      <vt:lpstr>Data flow from user interface to database</vt:lpstr>
      <vt:lpstr>Integration is done via integration mechanisms</vt:lpstr>
      <vt:lpstr>Lesson outline</vt:lpstr>
      <vt:lpstr>The Guidewire platform</vt:lpstr>
      <vt:lpstr>Application-specific functionality</vt:lpstr>
      <vt:lpstr>Configuration courses</vt:lpstr>
      <vt:lpstr>Lesson outline</vt:lpstr>
      <vt:lpstr>TrainingApp</vt:lpstr>
      <vt:lpstr>TrainingApp as a "business solution"</vt:lpstr>
      <vt:lpstr>TrainingApp data model</vt:lpstr>
      <vt:lpstr>ABContact is subtyped</vt:lpstr>
      <vt:lpstr>TrainingApp user interface</vt:lpstr>
      <vt:lpstr>TrainingApp application logic</vt:lpstr>
      <vt:lpstr>Lesson outline</vt:lpstr>
      <vt:lpstr>Parallel structure of Guidewire applications</vt:lpstr>
      <vt:lpstr>Files used to start application</vt:lpstr>
      <vt:lpstr>Commonly performed tasks</vt:lpstr>
      <vt:lpstr>Applications can be run in one of two modes</vt:lpstr>
      <vt:lpstr>Starting Guidewire in development mode</vt:lpstr>
      <vt:lpstr>Accessing application logon page</vt:lpstr>
      <vt:lpstr>Logging on to the Guidewire applications</vt:lpstr>
      <vt:lpstr>Stopping Guidewire applications</vt:lpstr>
      <vt:lpstr>Lesson outline</vt:lpstr>
      <vt:lpstr>About Guidewire Studio</vt:lpstr>
      <vt:lpstr>Starting Studio</vt:lpstr>
      <vt:lpstr>Exiting Studio</vt:lpstr>
      <vt:lpstr>Anatomy of Guidewire Studio</vt:lpstr>
      <vt:lpstr>Main menu and Toolbar</vt:lpstr>
      <vt:lpstr>Lesson objectives review</vt:lpstr>
      <vt:lpstr>Review questions</vt:lpstr>
      <vt:lpstr>Slide 47</vt:lpstr>
    </vt:vector>
  </TitlesOfParts>
  <Company>GW</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Guidewire Configuration</dc:title>
  <dc:subject>Emerald PowerPoint 2010 Template</dc:subject>
  <dc:creator>gwuser</dc:creator>
  <cp:keywords>Emerald;PowerPoint 2010;PowerPoint Template</cp:keywords>
  <cp:lastModifiedBy>jarega</cp:lastModifiedBy>
  <cp:revision>46</cp:revision>
  <dcterms:created xsi:type="dcterms:W3CDTF">2013-09-27T00:06:51Z</dcterms:created>
  <dcterms:modified xsi:type="dcterms:W3CDTF">2016-04-28T11:07:35Z</dcterms:modified>
</cp:coreProperties>
</file>