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9"/>
  </p:notesMasterIdLst>
  <p:handoutMasterIdLst>
    <p:handoutMasterId r:id="rId40"/>
  </p:handoutMasterIdLst>
  <p:sldIdLst>
    <p:sldId id="1192" r:id="rId2"/>
    <p:sldId id="1653" r:id="rId3"/>
    <p:sldId id="1571" r:id="rId4"/>
    <p:sldId id="1572" r:id="rId5"/>
    <p:sldId id="1628" r:id="rId6"/>
    <p:sldId id="1629" r:id="rId7"/>
    <p:sldId id="1570" r:id="rId8"/>
    <p:sldId id="1662" r:id="rId9"/>
    <p:sldId id="1575" r:id="rId10"/>
    <p:sldId id="1577" r:id="rId11"/>
    <p:sldId id="1631" r:id="rId12"/>
    <p:sldId id="1578" r:id="rId13"/>
    <p:sldId id="1632" r:id="rId14"/>
    <p:sldId id="1579" r:id="rId15"/>
    <p:sldId id="1655" r:id="rId16"/>
    <p:sldId id="1656" r:id="rId17"/>
    <p:sldId id="1590" r:id="rId18"/>
    <p:sldId id="1589" r:id="rId19"/>
    <p:sldId id="1591" r:id="rId20"/>
    <p:sldId id="1592" r:id="rId21"/>
    <p:sldId id="1645" r:id="rId22"/>
    <p:sldId id="1646" r:id="rId23"/>
    <p:sldId id="1647" r:id="rId24"/>
    <p:sldId id="1648" r:id="rId25"/>
    <p:sldId id="1649" r:id="rId26"/>
    <p:sldId id="1650" r:id="rId27"/>
    <p:sldId id="1651" r:id="rId28"/>
    <p:sldId id="1652" r:id="rId29"/>
    <p:sldId id="1659" r:id="rId30"/>
    <p:sldId id="1667" r:id="rId31"/>
    <p:sldId id="1664" r:id="rId32"/>
    <p:sldId id="1665" r:id="rId33"/>
    <p:sldId id="1666" r:id="rId34"/>
    <p:sldId id="1551" r:id="rId35"/>
    <p:sldId id="1654" r:id="rId36"/>
    <p:sldId id="1660" r:id="rId37"/>
    <p:sldId id="1661" r:id="rId38"/>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663300"/>
    <a:srgbClr val="996600"/>
    <a:srgbClr val="008000"/>
    <a:srgbClr val="777777"/>
    <a:srgbClr val="FFC521"/>
    <a:srgbClr val="EEB000"/>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autoAdjust="0"/>
    <p:restoredTop sz="74581" autoAdjust="0"/>
  </p:normalViewPr>
  <p:slideViewPr>
    <p:cSldViewPr snapToGrid="0">
      <p:cViewPr varScale="1">
        <p:scale>
          <a:sx n="103" d="100"/>
          <a:sy n="103" d="100"/>
        </p:scale>
        <p:origin x="-1332" y="-84"/>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1" d="100"/>
          <a:sy n="41" d="100"/>
        </p:scale>
        <p:origin x="-1565" y="-8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18.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124D7929-40AE-4EFE-BB0A-CAB539656A4C}" type="slidenum">
              <a:rPr lang="en-US" altLang="en-US"/>
              <a:pPr>
                <a:defRPr/>
              </a:pPr>
              <a:t>‹#›</a:t>
            </a:fld>
            <a:endParaRPr lang="en-US" altLang="en-US" dirty="0"/>
          </a:p>
        </p:txBody>
      </p:sp>
    </p:spTree>
    <p:extLst>
      <p:ext uri="{BB962C8B-B14F-4D97-AF65-F5344CB8AC3E}">
        <p14:creationId xmlns:p14="http://schemas.microsoft.com/office/powerpoint/2010/main" val="2416918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Introduction to the Data Model - </a:t>
            </a:r>
            <a:fld id="{DDF2D4F6-EBF3-478C-B338-25E58246B139}"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41990"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C9C75255-778E-4C85-ACAE-D9F215E89F6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1991"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55231701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C42A2F4F-79EB-4E8A-8BC7-18B854FA9007}"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0837"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07336C56-CC36-4FB7-841D-DA420220B4B5}"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Data fields are declared in XML using the &lt;column&gt; tag. Therefore, they are sometimes referred to a "column fields". There are other types of fields beyond primitive value fields that are stored in database table columns, however. So one should not assume that the only fields that map to database columns are the "column fields". This course uses the term "data fields" to avoid this possible point of confusion.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2AE96F2D-EE7A-4E98-B37F-1C0C0114915B}"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FullName field is declared to be the combination of FirstName plus MiddleName plus LastName.</a:t>
            </a:r>
          </a:p>
          <a:p>
            <a:pPr eaLnBrk="1" hangingPunct="1"/>
            <a:r>
              <a:rPr lang="en-US" smtClean="0"/>
              <a:t>Virtual fields are declared as entity enhancements and are discussed in the "Gosu Enhancements" lesson.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2AAC80B0-D711-4E29-992A-87B16C1D1BBB}"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427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047FB01C-6EBE-421A-BFBD-287C87493741}"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in the screenshots above, the assigned user for European Autoworks is the user with a user ID of 4 (Alice Applegate).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AAE9C956-1F95-4686-9C51-A5869943723A}"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Array keys are managed during run-time by code that queries the database for the appropriate set of objects.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D19271C4-2183-40BC-B788-E6382DF4C05B}"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AD2625D8-A56E-4B98-BCF4-3D84C3FE8CF5}"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Typelist tables are named &lt;ApplicationCode&gt;tl_&lt;TypelistName&gt;.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3E0C1141-4817-4D57-8C68-3DF26A13D044}"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93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19514B07-B66B-4E35-A79E-7F799E8BDD34}"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736E5F28-3A6C-449F-B75B-93C41B9D9324}"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The data dictionary is located at: &lt;install directory&gt;\build\dictionary\data\index.html.</a:t>
            </a:r>
          </a:p>
          <a:p>
            <a:pPr marL="190500" indent="-190500" eaLnBrk="1" hangingPunct="1"/>
            <a:r>
              <a:rPr lang="en-US" smtClean="0"/>
              <a:t>The entity pages of the Data Dictionary make use of active content. By default, Internet Explorer blocks active content and displays a warning bar that states "Internet Explorer has restricted this webpage from running scripts or ActiveX controls...". You can right-click the alert bar to allow the blocked content to run, but you have to do this every time you navigate to the Data Dictionary. Alternately, you can allow all active content in HTML pages on your machine to run automatically by doing the following:</a:t>
            </a:r>
          </a:p>
          <a:p>
            <a:pPr marL="419100" lvl="1" indent="-190500" eaLnBrk="1" hangingPunct="1">
              <a:buFontTx/>
              <a:buAutoNum type="arabicPeriod"/>
            </a:pPr>
            <a:r>
              <a:rPr lang="en-US" smtClean="0"/>
              <a:t>Select Tools &gt; Internet Options from the menu bar.</a:t>
            </a:r>
          </a:p>
          <a:p>
            <a:pPr marL="419100" lvl="1" indent="-190500" eaLnBrk="1" hangingPunct="1">
              <a:buFontTx/>
              <a:buAutoNum type="arabicPeriod"/>
            </a:pPr>
            <a:r>
              <a:rPr lang="en-US" smtClean="0"/>
              <a:t>Click the Advanced tab.</a:t>
            </a:r>
          </a:p>
          <a:p>
            <a:pPr marL="419100" lvl="1" indent="-190500" eaLnBrk="1" hangingPunct="1">
              <a:buFontTx/>
              <a:buAutoNum type="arabicPeriod"/>
            </a:pPr>
            <a:r>
              <a:rPr lang="en-US" smtClean="0"/>
              <a:t>Scroll down to the Security section. Enable the "Allow active content to run in files on 'My Computer'" option.</a:t>
            </a:r>
          </a:p>
          <a:p>
            <a:pPr marL="419100" lvl="1" indent="-190500" eaLnBrk="1" hangingPunct="1">
              <a:buFontTx/>
              <a:buAutoNum type="arabicPeriod"/>
            </a:pPr>
            <a:r>
              <a:rPr lang="en-US" smtClean="0"/>
              <a:t>Restart Internet Explorer.</a:t>
            </a:r>
          </a:p>
          <a:p>
            <a:pPr marL="190500" indent="-190500" eaLnBrk="1" hangingPunct="1"/>
            <a:r>
              <a:rPr lang="en-US" smtClean="0"/>
              <a:t>The Data Dictionary's conversion view is designed for data model work when converting data from a legacy application. This view provides a subset of the information in the standard view of the application entities that is more useful for those working on the conversion of legacy data. For more information on the conversion view, refer to the </a:t>
            </a:r>
            <a:r>
              <a:rPr lang="en-US" i="1" smtClean="0"/>
              <a:t>Configuration Guide</a:t>
            </a:r>
            <a:r>
              <a:rPr lang="en-US" smtClean="0"/>
              <a:t> for your product.</a:t>
            </a:r>
          </a:p>
          <a:p>
            <a:pPr marL="190500" indent="-190500"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A2D71DFB-A5ED-4DDB-B1C6-18D57FD3EF8C}"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F709027A-03EC-4814-88DB-8E3BCB00157C}"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view the Data Entities section of the data dictionary, click the "Data Entities" link on the Data Dictionary home page.</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53C2F9C9-92B6-40AB-9CA2-763B4847F81E}"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delegate is an abstract entity that defines a set of fields and methods needed by other entities to enable a specific type of behavior. Any entity that needs the behavior "delegates to" the delegate entity. For example, ClaimCenter has four entities that can be assigned to users: Claim, Exposure, Activity, and Matter. It also has an "Assignable" delegate entity that contains the fields needed for assignment (such as AssignedUser and AssignedGroup) and methods. The Claim, Exposure, Activity, and Matter entities all delegate to this entity and therefore all have these fields and methods.</a:t>
            </a:r>
          </a:p>
          <a:p>
            <a:pPr eaLnBrk="1" hangingPunct="1"/>
            <a:r>
              <a:rPr lang="en-US" smtClean="0"/>
              <a:t>The Data Dictionary lists delegates using the term "delegates to". However, when you configure one entity to reference another entity as a delegate, the keyword that you use is "implements". Therefore, the relationship between an entity and its delegate entities cal also be described with "implements", as in "ABContact </a:t>
            </a:r>
            <a:r>
              <a:rPr lang="en-US" i="1" smtClean="0"/>
              <a:t>implements</a:t>
            </a:r>
            <a:r>
              <a:rPr lang="en-US" smtClean="0"/>
              <a:t> CommonContact and ABLinkable".</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08E62043-51C9-4440-B2A5-1CFE31B397A8}"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45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6F6FD9BA-6877-4622-A5D8-35D4A68A911C}"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Both foreign keys and type keys include links to the related entity or typelist.</a:t>
            </a:r>
          </a:p>
          <a:p>
            <a:pPr eaLnBrk="1" hangingPunct="1"/>
            <a:r>
              <a:rPr lang="en-US" smtClean="0"/>
              <a:t>If a property is virtual, then its data type is listed as "Derived property returning &lt;data type&gt;" and it has the "virtual property" property. In the example above, PrimaryPhoneValue returns the home phone number if the contact's primary phone is set to "home", returns the work phone number if the contact's primary phone is set to "work", and returns the fax phone number if the contact's primary phone is set to "fax". </a:t>
            </a:r>
          </a:p>
          <a:p>
            <a:pPr eaLnBrk="1" hangingPunct="1"/>
            <a:r>
              <a:rPr lang="en-US" smtClean="0"/>
              <a:t>Virtual fields are displayed in green, whether they are extensions or part of the base application.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1FAC8CBC-74AB-4D52-97B0-42D5CC1E2481}"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65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07C46946-6A4C-4DC9-B418-F731C076DDB5}"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75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0E917F16-5D75-4DA6-8C5C-B0A1161D81AF}"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view the Typelists section of the data dictionary, click the "Typelists" link on the Data Dictionary home page.</a:t>
            </a:r>
          </a:p>
          <a:p>
            <a:pPr eaLnBrk="1" hangingPunct="1"/>
            <a:r>
              <a:rPr lang="en-US" smtClean="0"/>
              <a:t>You can view the typecode and name for all elements in the list. You can also access typelists from the main page or from a type key field.</a:t>
            </a:r>
          </a:p>
          <a:p>
            <a:pPr eaLnBrk="1" hangingPunct="1"/>
            <a:endParaRPr lang="en-US" smtClean="0"/>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470994CC-C071-421C-A1E2-F896C72E14DF}"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in the screenshot on the right:</a:t>
            </a:r>
          </a:p>
          <a:p>
            <a:pPr lvl="1" eaLnBrk="1" hangingPunct="1"/>
            <a:r>
              <a:rPr lang="en-US" smtClean="0"/>
              <a:t>There is an "Attributes" field on the User entity.</a:t>
            </a:r>
          </a:p>
          <a:p>
            <a:pPr lvl="1" eaLnBrk="1" hangingPunct="1"/>
            <a:r>
              <a:rPr lang="en-US" smtClean="0"/>
              <a:t>There is an "AttributeType" field on the AttributeCriteriaElement entity.</a:t>
            </a:r>
          </a:p>
          <a:p>
            <a:pPr lvl="1" eaLnBrk="1" hangingPunct="1"/>
            <a:r>
              <a:rPr lang="en-US" smtClean="0"/>
              <a:t>There is an "AttributeValue" field on the AttributeCriteriaElement entity.</a:t>
            </a:r>
          </a:p>
          <a:p>
            <a:pPr lvl="1" eaLnBrk="1" hangingPunct="1"/>
            <a:r>
              <a:rPr lang="en-US" smtClean="0"/>
              <a:t>There is an "Author" field on the Document, DocumentSearchCriteria, Note, and NoteSearchCriteria entities.</a:t>
            </a:r>
          </a:p>
          <a:p>
            <a:pPr lvl="1" eaLnBrk="1" hangingPunct="1"/>
            <a:r>
              <a:rPr lang="en-US" smtClean="0"/>
              <a:t>...and so 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D30C16E8-8121-4B91-8A9D-8B8817DB9E83}"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codes for each application are:</a:t>
            </a:r>
          </a:p>
          <a:p>
            <a:pPr lvl="1" eaLnBrk="1" hangingPunct="1"/>
            <a:r>
              <a:rPr lang="en-US" smtClean="0"/>
              <a:t>TA for TrainingApp</a:t>
            </a:r>
          </a:p>
          <a:p>
            <a:pPr lvl="1" eaLnBrk="1" hangingPunct="1"/>
            <a:r>
              <a:rPr lang="en-US" smtClean="0"/>
              <a:t>CC for ClaimCenter</a:t>
            </a:r>
          </a:p>
          <a:p>
            <a:pPr lvl="1" eaLnBrk="1" hangingPunct="1"/>
            <a:r>
              <a:rPr lang="en-US" smtClean="0"/>
              <a:t>PC for PolicyCenter</a:t>
            </a:r>
          </a:p>
          <a:p>
            <a:pPr lvl="1" eaLnBrk="1" hangingPunct="1"/>
            <a:r>
              <a:rPr lang="en-US" smtClean="0"/>
              <a:t>BC for BillingCenter</a:t>
            </a:r>
          </a:p>
          <a:p>
            <a:pPr lvl="1" eaLnBrk="1" hangingPunct="1"/>
            <a:r>
              <a:rPr lang="en-US" smtClean="0"/>
              <a:t>AB (address book) for ContactManager</a:t>
            </a:r>
          </a:p>
          <a:p>
            <a:pPr eaLnBrk="1" hangingPunct="1"/>
            <a:r>
              <a:rPr lang="en-US" smtClean="0"/>
              <a:t>The regen-dictionary command also regenerates the Security Dictionary. This dictionary lists all system permissions and other information that pertains to controlling access to a Guidewire application.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C9DAA513-6F89-499A-91F5-16933561506B}"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3D046D69-3073-43EA-9E84-FFBFB79A9EA9}"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For every data model entity, the application automatically creates an internal </a:t>
            </a:r>
            <a:r>
              <a:rPr lang="en-US" dirty="0" err="1" smtClean="0"/>
              <a:t>Gosu</a:t>
            </a:r>
            <a:r>
              <a:rPr lang="en-US" dirty="0" smtClean="0"/>
              <a:t> class with the same name. Whenever a row is read from a database table, an instance of the corresponding </a:t>
            </a:r>
            <a:r>
              <a:rPr lang="en-US" dirty="0" err="1" smtClean="0"/>
              <a:t>Gosu</a:t>
            </a:r>
            <a:r>
              <a:rPr lang="en-US" dirty="0" smtClean="0"/>
              <a:t> class is created, and the data is placed into that instance. The data in this instance can then be displayed in the user interface and modified by the user prior to saving the data. Whenever the data in a run-time instance of a database-backed class is changed and saved, that data gets written to the corresponding database table. If the data was initially read from the database (such as when a user looks for an existing </a:t>
            </a:r>
            <a:r>
              <a:rPr lang="en-US" dirty="0" err="1" smtClean="0"/>
              <a:t>ABContact</a:t>
            </a:r>
            <a:r>
              <a:rPr lang="en-US" dirty="0" smtClean="0"/>
              <a:t> and then modifies it), the existing database row is updated to reflect the changes. If the data was created entirely in the run-time environment (such as when a user creates a new </a:t>
            </a:r>
            <a:r>
              <a:rPr lang="en-US" dirty="0" err="1" smtClean="0"/>
              <a:t>ABContact</a:t>
            </a:r>
            <a:r>
              <a:rPr lang="en-US" dirty="0" smtClean="0"/>
              <a:t>), then a new row is inserted into the database table.</a:t>
            </a:r>
          </a:p>
          <a:p>
            <a:r>
              <a:rPr lang="en-US" dirty="0" smtClean="0"/>
              <a:t>For every field in the data model entity, there is a field in the corresponding internal </a:t>
            </a:r>
            <a:r>
              <a:rPr lang="en-US" dirty="0" err="1" smtClean="0"/>
              <a:t>Gosu</a:t>
            </a:r>
            <a:r>
              <a:rPr lang="en-US" dirty="0" smtClean="0"/>
              <a:t> class. For example, the </a:t>
            </a:r>
            <a:r>
              <a:rPr lang="en-US" dirty="0" err="1" smtClean="0"/>
              <a:t>ABContact</a:t>
            </a:r>
            <a:r>
              <a:rPr lang="en-US" dirty="0" smtClean="0"/>
              <a:t> data model entity has a "</a:t>
            </a:r>
            <a:r>
              <a:rPr lang="en-US" dirty="0" err="1" smtClean="0"/>
              <a:t>FaxPhone</a:t>
            </a:r>
            <a:r>
              <a:rPr lang="en-US" dirty="0" smtClean="0"/>
              <a:t>" field, and the internal </a:t>
            </a:r>
            <a:r>
              <a:rPr lang="en-US" dirty="0" err="1" smtClean="0"/>
              <a:t>ABContact</a:t>
            </a:r>
            <a:r>
              <a:rPr lang="en-US" dirty="0" smtClean="0"/>
              <a:t> </a:t>
            </a:r>
            <a:r>
              <a:rPr lang="en-US" dirty="0" err="1" smtClean="0"/>
              <a:t>Gosu</a:t>
            </a:r>
            <a:r>
              <a:rPr lang="en-US" dirty="0" smtClean="0"/>
              <a:t> class also has a "</a:t>
            </a:r>
            <a:r>
              <a:rPr lang="en-US" dirty="0" err="1" smtClean="0"/>
              <a:t>FaxPhone</a:t>
            </a:r>
            <a:r>
              <a:rPr lang="en-US" dirty="0" smtClean="0"/>
              <a:t>" field. </a:t>
            </a:r>
          </a:p>
          <a:p>
            <a:r>
              <a:rPr lang="en-US" dirty="0" err="1" smtClean="0"/>
              <a:t>Gosu</a:t>
            </a:r>
            <a:r>
              <a:rPr lang="en-US" dirty="0" smtClean="0"/>
              <a:t> classes that are automatically created from data model entities are sometimes referred to as "database-backed classes". This is because these classes have corresponding database tables, and instances of these classes can be saved to the database. It is also possible to create </a:t>
            </a:r>
            <a:r>
              <a:rPr lang="en-US" dirty="0" err="1" smtClean="0"/>
              <a:t>Gosu</a:t>
            </a:r>
            <a:r>
              <a:rPr lang="en-US" dirty="0" smtClean="0"/>
              <a:t> classes that are not database-backed. Instances of those classes can be created and modified during runtime, but they cannot be saved to the database. These types of classes are discussed in detail in the "</a:t>
            </a:r>
            <a:r>
              <a:rPr lang="en-US" dirty="0" err="1" smtClean="0"/>
              <a:t>Gosu</a:t>
            </a:r>
            <a:r>
              <a:rPr lang="en-US" dirty="0" smtClean="0"/>
              <a:t> Classes" lesson.</a:t>
            </a:r>
          </a:p>
          <a:p>
            <a:r>
              <a:rPr lang="en-US" dirty="0" smtClean="0"/>
              <a:t>The </a:t>
            </a:r>
            <a:r>
              <a:rPr lang="en-US" dirty="0" err="1" smtClean="0"/>
              <a:t>Gosu</a:t>
            </a:r>
            <a:r>
              <a:rPr lang="en-US" dirty="0" smtClean="0"/>
              <a:t> classes that map to data model entities are internal and cannot be manipulated directly. However, it is possible to add things to them indirectly.</a:t>
            </a:r>
          </a:p>
          <a:p>
            <a:pPr lvl="1"/>
            <a:r>
              <a:rPr lang="en-US" dirty="0" smtClean="0"/>
              <a:t>You can add fields to base application entities as discussed in the "Extending Base Entities" lesson.</a:t>
            </a:r>
          </a:p>
          <a:p>
            <a:pPr lvl="1"/>
            <a:r>
              <a:rPr lang="en-US" dirty="0" smtClean="0"/>
              <a:t>You can add fields to a custom entity as discussed in the "Creating New Entities" lesson.</a:t>
            </a:r>
          </a:p>
          <a:p>
            <a:pPr lvl="1"/>
            <a:r>
              <a:rPr lang="en-US" dirty="0" smtClean="0"/>
              <a:t>You can add methods to any entity as discussed in the "Enhancements" lesson.</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16DA1E50-F230-408F-A608-2F856CA46D5B}"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27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CEEC18DF-FCFA-4DC2-AD77-9B1AA7AC1E3D}"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373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FD9D1F71-05BC-4ED5-8DB8-9AE7B926DA2F}"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475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Refercning fields at the subtype level is discussed in detail in the "Subtypes" lesson and in the "Atomic Widgets" lesson.</a:t>
            </a: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9B237C21-EE36-486C-9E77-C6F19C3BB368}"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57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6AB16A92-9008-43EF-9E1D-8D8C2A3E8D61}"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BF291134-5767-4FE4-A1B1-F386E13E1C65}"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a) A table</a:t>
            </a:r>
          </a:p>
          <a:p>
            <a:pPr eaLnBrk="1" hangingPunct="1"/>
            <a:r>
              <a:rPr lang="en-US" smtClean="0"/>
              <a:t>	b) A column</a:t>
            </a:r>
          </a:p>
          <a:p>
            <a:pPr eaLnBrk="1" hangingPunct="1"/>
            <a:r>
              <a:rPr lang="en-US" smtClean="0"/>
              <a:t>	c) Not stored in the database (Technically, the source values are probably stored in the database. But the value of a virtual field itself is not stored as a separate value.)</a:t>
            </a:r>
          </a:p>
          <a:p>
            <a:pPr eaLnBrk="1" hangingPunct="1"/>
            <a:r>
              <a:rPr lang="en-US" smtClean="0"/>
              <a:t>	d) A column (specifically a foreign key column to the relevant entity's table)</a:t>
            </a:r>
          </a:p>
          <a:p>
            <a:pPr eaLnBrk="1" hangingPunct="1"/>
            <a:r>
              <a:rPr lang="en-US" smtClean="0"/>
              <a:t>	e) Not stored in the database</a:t>
            </a:r>
          </a:p>
          <a:p>
            <a:pPr eaLnBrk="1" hangingPunct="1"/>
            <a:r>
              <a:rPr lang="en-US" smtClean="0"/>
              <a:t>	f) A table</a:t>
            </a:r>
          </a:p>
          <a:p>
            <a:pPr eaLnBrk="1" hangingPunct="1"/>
            <a:r>
              <a:rPr lang="en-US" smtClean="0"/>
              <a:t>	g) A column (specifically a foreign key column to the typelist's table)</a:t>
            </a:r>
          </a:p>
          <a:p>
            <a:pPr eaLnBrk="1" hangingPunct="1"/>
            <a:r>
              <a:rPr lang="en-US" smtClean="0"/>
              <a:t>2. Possible answers: You would execute regen-dictionary when you install the application and whenever you extend the data model. You could also execute the command when you modify system permissions or some other aspect of access and therefore need to regenerate the Security Dictionary.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ECCFC90F-078F-4349-AC7B-D07EE29271D9}"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Answers</a:t>
            </a:r>
          </a:p>
          <a:p>
            <a:pPr eaLnBrk="1" hangingPunct="1"/>
            <a:r>
              <a:rPr lang="en-US" smtClean="0"/>
              <a:t>3.	a) myContact.PreferredCurrency</a:t>
            </a:r>
          </a:p>
          <a:p>
            <a:pPr eaLnBrk="1" hangingPunct="1"/>
            <a:r>
              <a:rPr lang="en-US" smtClean="0"/>
              <a:t>	b) myContact.ContactNotes</a:t>
            </a:r>
          </a:p>
          <a:p>
            <a:pPr eaLnBrk="1" hangingPunct="1"/>
            <a:r>
              <a:rPr lang="en-US" smtClean="0"/>
              <a:t>	c) myContact.AssignedUser.ExperienceLevel</a:t>
            </a:r>
          </a:p>
          <a:p>
            <a:pPr eaLnBrk="1" hangingPunct="1"/>
            <a:r>
              <a:rPr lang="en-US" smtClean="0"/>
              <a:t>	d) (myContact as ABPerson).CellPhone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57553818-AB18-4567-8E52-B7CE54B6E6D0}"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B3692381-FE98-4828-9021-279D84F09899}"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two other components to a Guidewire data model: field validators and abstract datatypes.</a:t>
            </a:r>
          </a:p>
          <a:p>
            <a:pPr lvl="1" eaLnBrk="1" hangingPunct="1"/>
            <a:r>
              <a:rPr lang="en-US" smtClean="0"/>
              <a:t>A</a:t>
            </a:r>
            <a:r>
              <a:rPr lang="en-US" b="1" smtClean="0"/>
              <a:t> field validator</a:t>
            </a:r>
            <a:r>
              <a:rPr lang="en-US" smtClean="0"/>
              <a:t> defines the format requirements for specific fields, such as a postal code that must consist of 5 characters, each of which is a digit 0 through 9.</a:t>
            </a:r>
          </a:p>
          <a:p>
            <a:pPr lvl="1" eaLnBrk="1" hangingPunct="1"/>
            <a:r>
              <a:rPr lang="en-US" smtClean="0"/>
              <a:t>An </a:t>
            </a:r>
            <a:r>
              <a:rPr lang="en-US" b="1" smtClean="0"/>
              <a:t>abstract data type</a:t>
            </a:r>
            <a:r>
              <a:rPr lang="en-US" smtClean="0"/>
              <a:t> defines a datatype that is built on top of a simple data type and is used to ensure the consistent definition of similar fields. For example, an ExchangeRate datatype could be defined as a decimal with a precision of 7 and a scale of 6. Then, any field that is intended to store exchange rate values could use this abstract data type, thereby ensuring that all exchange rate fields in the data model have been declared in the same way.</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777EC27E-85DA-491E-96D6-DE19503869D5}"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71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DFB1B21A-E9F8-4E3B-B684-E69C069AF053}"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two exceptions to the generalization above:</a:t>
            </a:r>
          </a:p>
          <a:p>
            <a:pPr lvl="1" eaLnBrk="1" hangingPunct="1"/>
            <a:r>
              <a:rPr lang="en-US" b="1" smtClean="0"/>
              <a:t>Virtual entities</a:t>
            </a:r>
            <a:r>
              <a:rPr lang="en-US" smtClean="0"/>
              <a:t> are entities constructed entirely with code. They exist during run-time, but the data inside them is neither read directly from the database nor written directly to the database. One example of this is BillingCenter's ProducerCodeRoleEntry entity. It is a "simple wrapper entity used to support modifying the producer codes by policy role". Its data is assembled from other physical entities.</a:t>
            </a:r>
          </a:p>
          <a:p>
            <a:pPr lvl="1" eaLnBrk="1" hangingPunct="1"/>
            <a:r>
              <a:rPr lang="en-US" b="1" smtClean="0"/>
              <a:t>Subtyped entities</a:t>
            </a:r>
            <a:r>
              <a:rPr lang="en-US" smtClean="0"/>
              <a:t> are entities that share a parent/child relationship. All fields in the parent entity are inherited by the child entity. A top-level subtyped entity and all of its child subtypes are stored in a single database table, as opposed to each having its own 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A50BF8F1-51AE-47CD-BCA3-EA7E0074E986}"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only major subtyped entity in TrainingApp is ABContact, which is abstract. This means that you cannot create instances of ABContact at the ABContact level. (In other words, you cannot create objects that are only ABContacts) You can create instances at the levels below ABContact (such as instances of ABPerson or ABCompany or ABPlace).</a:t>
            </a:r>
          </a:p>
          <a:p>
            <a:pPr eaLnBrk="1" hangingPunct="1"/>
            <a:r>
              <a:rPr lang="en-US" smtClean="0"/>
              <a:t>Major subtyped entities in ClaimCenter include: Contact, Incident, Transaction.</a:t>
            </a:r>
          </a:p>
          <a:p>
            <a:pPr eaLnBrk="1" hangingPunct="1"/>
            <a:r>
              <a:rPr lang="en-US" smtClean="0"/>
              <a:t>Major subtyped entities in PolicyCenter include: Contact, Job, Modifier, and Workflow.</a:t>
            </a:r>
          </a:p>
          <a:p>
            <a:pPr eaLnBrk="1" hangingPunct="1"/>
            <a:r>
              <a:rPr lang="en-US" smtClean="0"/>
              <a:t>Major subtyped entities in BillingCenter include: Contact, Activity, Plan, Invoice, and Workflow.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B8352736-9CC2-4E5C-A74F-9E135C6196ED}"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first screenshot above shows rows from the ab_abcontact table, which is the table that stores all instances of ABContact and its subtypes.</a:t>
            </a:r>
          </a:p>
          <a:p>
            <a:pPr eaLnBrk="1" hangingPunct="1"/>
            <a:r>
              <a:rPr lang="en-US" smtClean="0"/>
              <a:t>Whenever an entity is subtyped, a typelist is automatically created for it. This typelist contains one typecode for every subtype of the parent entity. Typelist tables are prefixed with "xxtl_", where "xx" is the two-letter application code. The second screenshot above shows the rows in the typelist table for ABContact.</a:t>
            </a:r>
          </a:p>
          <a:p>
            <a:pPr eaLnBrk="1" hangingPunct="1"/>
            <a:r>
              <a:rPr lang="en-US" smtClean="0"/>
              <a:t>In the first screenshot, you can see examples of 10 ABContacts. The first five (IDs 1 through 5) are ABContacts of type ABPerson. (They all have SUBTYPE codes of 12, which maps to ABPerson.) The next two (IDs 72 and 73) are ABContacts of type ABMedicalCareOrg. (They all have SUBTYPE codes of 11, which maps to ABMedicalCareOrg.) The final three (IDs 74 through 76) are ABAutoRepairShops.</a:t>
            </a:r>
          </a:p>
          <a:p>
            <a:pPr eaLnBrk="1" hangingPunct="1"/>
            <a:r>
              <a:rPr lang="en-US" smtClean="0"/>
              <a:t>The ABContact table has columns for all fields defined at the parent level and therefore relevant to all child subtypes (such as TAXID). It also has columns for all fields defined at any of the subtype levels. This includes columns defined at the ABPerson level (such as FIRSTNAME and LASTNAME) and columns defined at the ABCompany level (such as NAME). Notice that null values appear for columns not relevant to a given row's subtype. For example, the Health South row is for a medical care organization, and therefore the NAME column has a null value.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Data Model - </a:t>
            </a:r>
            <a:fld id="{724AA68F-E20D-4A77-A744-7F21F723FA04}"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4229017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598184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8549345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8764654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435802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284643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7922569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974148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5081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2732198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053854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0540676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B6809225-9E7F-4D18-8AAB-D3266CFD0AE7}"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07"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8"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Introduction to the Data Model</a:t>
            </a:r>
          </a:p>
        </p:txBody>
      </p:sp>
      <p:sp>
        <p:nvSpPr>
          <p:cNvPr id="4099" name="Text Placeholder 4"/>
          <p:cNvSpPr>
            <a:spLocks noGrp="1"/>
          </p:cNvSpPr>
          <p:nvPr>
            <p:ph type="body" sz="quarter" idx="10"/>
          </p:nvPr>
        </p:nvSpPr>
        <p:spPr>
          <a:xfrm>
            <a:off x="5662757" y="6176674"/>
            <a:ext cx="3089275" cy="273050"/>
          </a:xfrm>
        </p:spPr>
        <p:txBody>
          <a:bodyPr/>
          <a:lstStyle/>
          <a:p>
            <a:r>
              <a:rPr lang="en-US" dirty="0"/>
              <a:t>5</a:t>
            </a:r>
            <a:r>
              <a:rPr lang="en-US" dirty="0" smtClean="0"/>
              <a:t> Sept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Data fields</a:t>
            </a:r>
          </a:p>
        </p:txBody>
      </p:sp>
      <p:sp>
        <p:nvSpPr>
          <p:cNvPr id="13315" name="Rectangle 3"/>
          <p:cNvSpPr>
            <a:spLocks noGrp="1" noChangeArrowheads="1"/>
          </p:cNvSpPr>
          <p:nvPr>
            <p:ph idx="1"/>
          </p:nvPr>
        </p:nvSpPr>
        <p:spPr/>
        <p:txBody>
          <a:bodyPr/>
          <a:lstStyle/>
          <a:p>
            <a:pPr>
              <a:buFont typeface="Arial" charset="0"/>
              <a:buChar char="•"/>
              <a:tabLst>
                <a:tab pos="2286000" algn="l"/>
              </a:tabLst>
            </a:pPr>
            <a:r>
              <a:rPr lang="en-US" smtClean="0"/>
              <a:t>A </a:t>
            </a:r>
            <a:r>
              <a:rPr lang="en-US" b="1" smtClean="0"/>
              <a:t>data field</a:t>
            </a:r>
            <a:r>
              <a:rPr lang="en-US" smtClean="0"/>
              <a:t> stores a single value that does not reference any other object or table, such as:</a:t>
            </a:r>
          </a:p>
          <a:p>
            <a:pPr lvl="1">
              <a:tabLst>
                <a:tab pos="2286000" algn="l"/>
              </a:tabLst>
            </a:pPr>
            <a:endParaRPr lang="en-US" smtClean="0"/>
          </a:p>
          <a:p>
            <a:pPr lvl="1">
              <a:tabLst>
                <a:tab pos="2286000" algn="l"/>
              </a:tabLst>
            </a:pPr>
            <a:r>
              <a:rPr lang="en-US" smtClean="0"/>
              <a:t>A String value</a:t>
            </a:r>
          </a:p>
          <a:p>
            <a:pPr lvl="1">
              <a:tabLst>
                <a:tab pos="2286000" algn="l"/>
              </a:tabLst>
            </a:pPr>
            <a:endParaRPr lang="en-US" smtClean="0"/>
          </a:p>
          <a:p>
            <a:pPr lvl="1">
              <a:tabLst>
                <a:tab pos="2286000" algn="l"/>
              </a:tabLst>
            </a:pPr>
            <a:r>
              <a:rPr lang="en-US" smtClean="0"/>
              <a:t>A datetime value</a:t>
            </a:r>
          </a:p>
          <a:p>
            <a:pPr lvl="1">
              <a:tabLst>
                <a:tab pos="2286000" algn="l"/>
              </a:tabLst>
            </a:pPr>
            <a:endParaRPr lang="en-US" smtClean="0"/>
          </a:p>
          <a:p>
            <a:pPr lvl="1">
              <a:tabLst>
                <a:tab pos="2286000" algn="l"/>
              </a:tabLst>
            </a:pPr>
            <a:r>
              <a:rPr lang="en-US" smtClean="0"/>
              <a:t>A boolean value</a:t>
            </a:r>
          </a:p>
          <a:p>
            <a:pPr lvl="1">
              <a:tabLst>
                <a:tab pos="2286000" algn="l"/>
              </a:tabLst>
            </a:pPr>
            <a:endParaRPr lang="en-US" smtClean="0"/>
          </a:p>
          <a:p>
            <a:pPr lvl="1">
              <a:tabLst>
                <a:tab pos="2286000" algn="l"/>
              </a:tabLst>
            </a:pPr>
            <a:r>
              <a:rPr lang="en-US" smtClean="0"/>
              <a:t>An integer value</a:t>
            </a:r>
          </a:p>
        </p:txBody>
      </p:sp>
      <p:sp>
        <p:nvSpPr>
          <p:cNvPr id="13316" name="Rectangle 12"/>
          <p:cNvSpPr>
            <a:spLocks noChangeArrowheads="1"/>
          </p:cNvSpPr>
          <p:nvPr/>
        </p:nvSpPr>
        <p:spPr bwMode="auto">
          <a:xfrm>
            <a:off x="5637213" y="2486025"/>
            <a:ext cx="2952750" cy="2911475"/>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a:t>Name</a:t>
            </a:r>
          </a:p>
          <a:p>
            <a:pPr algn="l">
              <a:spcBef>
                <a:spcPct val="0"/>
              </a:spcBef>
              <a:spcAft>
                <a:spcPct val="0"/>
              </a:spcAft>
              <a:buClrTx/>
            </a:pPr>
            <a:r>
              <a:rPr lang="en-US"/>
              <a:t>CreateTime</a:t>
            </a:r>
            <a:br>
              <a:rPr lang="en-US"/>
            </a:br>
            <a:r>
              <a:rPr lang="en-US"/>
              <a:t>PrefersContactByEmail</a:t>
            </a:r>
            <a:br>
              <a:rPr lang="en-US"/>
            </a:br>
            <a:r>
              <a:rPr lang="en-US"/>
              <a:t>Score</a:t>
            </a:r>
            <a:r>
              <a:rPr lang="en-US" b="0">
                <a:solidFill>
                  <a:schemeClr val="bg1"/>
                </a:solidFill>
              </a:rPr>
              <a:t/>
            </a:r>
            <a:br>
              <a:rPr lang="en-US" b="0">
                <a:solidFill>
                  <a:schemeClr val="bg1"/>
                </a:solidFill>
              </a:rPr>
            </a:br>
            <a:r>
              <a:rPr lang="en-US" b="0">
                <a:solidFill>
                  <a:schemeClr val="bg1"/>
                </a:solidFill>
              </a:rPr>
              <a:t>AssignedUser</a:t>
            </a:r>
            <a:br>
              <a:rPr lang="en-US" b="0">
                <a:solidFill>
                  <a:schemeClr val="bg1"/>
                </a:solidFill>
              </a:rPr>
            </a:br>
            <a:r>
              <a:rPr lang="en-US" b="0">
                <a:solidFill>
                  <a:schemeClr val="bg1"/>
                </a:solidFill>
              </a:rPr>
              <a:t>AllAddresses</a:t>
            </a:r>
            <a:br>
              <a:rPr lang="en-US" b="0">
                <a:solidFill>
                  <a:schemeClr val="bg1"/>
                </a:solidFill>
              </a:rPr>
            </a:br>
            <a:r>
              <a:rPr lang="en-US" b="0">
                <a:solidFill>
                  <a:schemeClr val="bg1"/>
                </a:solidFill>
              </a:rPr>
              <a:t>VendorType</a:t>
            </a:r>
          </a:p>
          <a:p>
            <a:pPr algn="l">
              <a:spcBef>
                <a:spcPct val="0"/>
              </a:spcBef>
              <a:spcAft>
                <a:spcPct val="0"/>
              </a:spcAft>
              <a:buClrTx/>
            </a:pPr>
            <a:r>
              <a:rPr lang="en-US" b="0">
                <a:solidFill>
                  <a:schemeClr val="bg1"/>
                </a:solidFill>
              </a:rPr>
              <a:t>…</a:t>
            </a:r>
          </a:p>
          <a:p>
            <a:pPr algn="l">
              <a:spcBef>
                <a:spcPct val="0"/>
              </a:spcBef>
              <a:spcAft>
                <a:spcPct val="0"/>
              </a:spcAft>
              <a:buClrTx/>
            </a:pPr>
            <a:endParaRPr lang="en-US" b="0">
              <a:solidFill>
                <a:schemeClr val="bg1"/>
              </a:solidFill>
            </a:endParaRPr>
          </a:p>
        </p:txBody>
      </p:sp>
      <p:sp>
        <p:nvSpPr>
          <p:cNvPr id="13317" name="Rectangle 13"/>
          <p:cNvSpPr>
            <a:spLocks noChangeArrowheads="1"/>
          </p:cNvSpPr>
          <p:nvPr/>
        </p:nvSpPr>
        <p:spPr bwMode="auto">
          <a:xfrm>
            <a:off x="5634038" y="2063750"/>
            <a:ext cx="2954337" cy="427038"/>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ABContact</a:t>
            </a:r>
          </a:p>
        </p:txBody>
      </p:sp>
      <p:sp>
        <p:nvSpPr>
          <p:cNvPr id="13318" name="Line 6"/>
          <p:cNvSpPr>
            <a:spLocks noChangeShapeType="1"/>
          </p:cNvSpPr>
          <p:nvPr/>
        </p:nvSpPr>
        <p:spPr bwMode="auto">
          <a:xfrm>
            <a:off x="3030538" y="2387600"/>
            <a:ext cx="2517775" cy="57308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7"/>
          <p:cNvSpPr>
            <a:spLocks noChangeShapeType="1"/>
          </p:cNvSpPr>
          <p:nvPr/>
        </p:nvSpPr>
        <p:spPr bwMode="auto">
          <a:xfrm>
            <a:off x="3284538" y="3116263"/>
            <a:ext cx="2279650" cy="1841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8"/>
          <p:cNvSpPr>
            <a:spLocks noChangeShapeType="1"/>
          </p:cNvSpPr>
          <p:nvPr/>
        </p:nvSpPr>
        <p:spPr bwMode="auto">
          <a:xfrm flipV="1">
            <a:off x="3319463" y="3611563"/>
            <a:ext cx="2260600" cy="2492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9"/>
          <p:cNvSpPr>
            <a:spLocks noChangeShapeType="1"/>
          </p:cNvSpPr>
          <p:nvPr/>
        </p:nvSpPr>
        <p:spPr bwMode="auto">
          <a:xfrm flipV="1">
            <a:off x="3302000" y="3967163"/>
            <a:ext cx="2262188" cy="7064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Data fields in the database</a:t>
            </a:r>
          </a:p>
        </p:txBody>
      </p:sp>
      <p:sp>
        <p:nvSpPr>
          <p:cNvPr id="14339" name="Rectangle 3"/>
          <p:cNvSpPr>
            <a:spLocks noGrp="1" noChangeArrowheads="1"/>
          </p:cNvSpPr>
          <p:nvPr>
            <p:ph idx="1"/>
          </p:nvPr>
        </p:nvSpPr>
        <p:spPr/>
        <p:txBody>
          <a:bodyPr/>
          <a:lstStyle/>
          <a:p>
            <a:pPr>
              <a:buFont typeface="Arial" charset="0"/>
              <a:buChar char="•"/>
            </a:pPr>
            <a:r>
              <a:rPr lang="en-US" smtClean="0"/>
              <a:t>Data fields can be physical or virtual</a:t>
            </a:r>
          </a:p>
          <a:p>
            <a:pPr lvl="1"/>
            <a:r>
              <a:rPr lang="en-US" smtClean="0"/>
              <a:t>Physical fields are defined in data model and stored as columns in given database table</a:t>
            </a:r>
          </a:p>
          <a:p>
            <a:pPr lvl="1"/>
            <a:r>
              <a:rPr lang="en-US" smtClean="0"/>
              <a:t>Virtual fields are defined in code and are not stored in the database</a:t>
            </a:r>
          </a:p>
        </p:txBody>
      </p:sp>
      <p:sp>
        <p:nvSpPr>
          <p:cNvPr id="14340" name="Rectangle 12"/>
          <p:cNvSpPr>
            <a:spLocks noChangeArrowheads="1"/>
          </p:cNvSpPr>
          <p:nvPr/>
        </p:nvSpPr>
        <p:spPr bwMode="auto">
          <a:xfrm>
            <a:off x="598488" y="3313113"/>
            <a:ext cx="2876550" cy="2024062"/>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a:t>
            </a:r>
          </a:p>
          <a:p>
            <a:pPr algn="l">
              <a:spcBef>
                <a:spcPct val="0"/>
              </a:spcBef>
              <a:spcAft>
                <a:spcPct val="0"/>
              </a:spcAft>
              <a:buClrTx/>
            </a:pPr>
            <a:r>
              <a:rPr lang="en-US" b="0">
                <a:solidFill>
                  <a:schemeClr val="bg1"/>
                </a:solidFill>
              </a:rPr>
              <a:t>FirstName</a:t>
            </a:r>
            <a:br>
              <a:rPr lang="en-US" b="0">
                <a:solidFill>
                  <a:schemeClr val="bg1"/>
                </a:solidFill>
              </a:rPr>
            </a:br>
            <a:r>
              <a:rPr lang="en-US" b="0">
                <a:solidFill>
                  <a:schemeClr val="bg1"/>
                </a:solidFill>
              </a:rPr>
              <a:t>MiddleName</a:t>
            </a:r>
            <a:br>
              <a:rPr lang="en-US" b="0">
                <a:solidFill>
                  <a:schemeClr val="bg1"/>
                </a:solidFill>
              </a:rPr>
            </a:br>
            <a:r>
              <a:rPr lang="en-US" b="0">
                <a:solidFill>
                  <a:schemeClr val="bg1"/>
                </a:solidFill>
              </a:rPr>
              <a:t>LastName</a:t>
            </a:r>
            <a:br>
              <a:rPr lang="en-US" b="0">
                <a:solidFill>
                  <a:schemeClr val="bg1"/>
                </a:solidFill>
              </a:rPr>
            </a:br>
            <a:r>
              <a:rPr lang="en-US" b="0">
                <a:solidFill>
                  <a:srgbClr val="777777"/>
                </a:solidFill>
              </a:rPr>
              <a:t>FullName (virtual)</a:t>
            </a:r>
          </a:p>
          <a:p>
            <a:pPr algn="l">
              <a:spcBef>
                <a:spcPct val="0"/>
              </a:spcBef>
              <a:spcAft>
                <a:spcPct val="0"/>
              </a:spcAft>
              <a:buClrTx/>
            </a:pPr>
            <a:r>
              <a:rPr lang="en-US" b="0">
                <a:solidFill>
                  <a:schemeClr val="bg1"/>
                </a:solidFill>
              </a:rPr>
              <a:t>…</a:t>
            </a:r>
          </a:p>
          <a:p>
            <a:pPr algn="l">
              <a:spcBef>
                <a:spcPct val="0"/>
              </a:spcBef>
              <a:spcAft>
                <a:spcPct val="0"/>
              </a:spcAft>
              <a:buClrTx/>
            </a:pPr>
            <a:endParaRPr lang="en-US" b="0">
              <a:solidFill>
                <a:schemeClr val="bg1"/>
              </a:solidFill>
            </a:endParaRPr>
          </a:p>
        </p:txBody>
      </p:sp>
      <p:sp>
        <p:nvSpPr>
          <p:cNvPr id="14341" name="Rectangle 13"/>
          <p:cNvSpPr>
            <a:spLocks noChangeArrowheads="1"/>
          </p:cNvSpPr>
          <p:nvPr/>
        </p:nvSpPr>
        <p:spPr bwMode="auto">
          <a:xfrm>
            <a:off x="598488" y="2890838"/>
            <a:ext cx="2878137"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ABContact</a:t>
            </a:r>
          </a:p>
        </p:txBody>
      </p:sp>
      <p:pic>
        <p:nvPicPr>
          <p:cNvPr id="143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6450" y="3132138"/>
            <a:ext cx="5491163" cy="26590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3" name="Text Box 8"/>
          <p:cNvSpPr txBox="1">
            <a:spLocks noChangeArrowheads="1"/>
          </p:cNvSpPr>
          <p:nvPr/>
        </p:nvSpPr>
        <p:spPr bwMode="auto">
          <a:xfrm>
            <a:off x="1020763" y="6015038"/>
            <a:ext cx="78089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200">
                <a:solidFill>
                  <a:schemeClr val="accent1"/>
                </a:solidFill>
                <a:latin typeface="Courier New" pitchFamily="49" charset="0"/>
              </a:rPr>
              <a:t>FullName</a:t>
            </a:r>
            <a:r>
              <a:rPr lang="en-US" sz="2200">
                <a:solidFill>
                  <a:schemeClr val="bg1"/>
                </a:solidFill>
                <a:latin typeface="Courier New" pitchFamily="49" charset="0"/>
              </a:rPr>
              <a:t> = </a:t>
            </a:r>
            <a:r>
              <a:rPr lang="en-US" sz="2200">
                <a:solidFill>
                  <a:schemeClr val="accent1"/>
                </a:solidFill>
                <a:latin typeface="Courier New" pitchFamily="49" charset="0"/>
              </a:rPr>
              <a:t>FirstName</a:t>
            </a:r>
            <a:r>
              <a:rPr lang="en-US" sz="2200">
                <a:solidFill>
                  <a:schemeClr val="bg1"/>
                </a:solidFill>
                <a:latin typeface="Courier New" pitchFamily="49" charset="0"/>
              </a:rPr>
              <a:t> + </a:t>
            </a:r>
            <a:r>
              <a:rPr lang="en-US" sz="2200">
                <a:solidFill>
                  <a:schemeClr val="accent1"/>
                </a:solidFill>
                <a:latin typeface="Courier New" pitchFamily="49" charset="0"/>
              </a:rPr>
              <a:t>MiddleName</a:t>
            </a:r>
            <a:r>
              <a:rPr lang="en-US" sz="2200">
                <a:solidFill>
                  <a:schemeClr val="bg1"/>
                </a:solidFill>
                <a:latin typeface="Courier New" pitchFamily="49" charset="0"/>
              </a:rPr>
              <a:t> + </a:t>
            </a:r>
            <a:r>
              <a:rPr lang="en-US" sz="2200">
                <a:solidFill>
                  <a:schemeClr val="accent1"/>
                </a:solidFill>
                <a:latin typeface="Courier New" pitchFamily="49" charset="0"/>
              </a:rPr>
              <a:t>LastName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Foreign key fields</a:t>
            </a:r>
          </a:p>
        </p:txBody>
      </p:sp>
      <p:sp>
        <p:nvSpPr>
          <p:cNvPr id="15363" name="Rectangle 3"/>
          <p:cNvSpPr>
            <a:spLocks noGrp="1" noChangeArrowheads="1"/>
          </p:cNvSpPr>
          <p:nvPr>
            <p:ph idx="1"/>
          </p:nvPr>
        </p:nvSpPr>
        <p:spPr/>
        <p:txBody>
          <a:bodyPr/>
          <a:lstStyle/>
          <a:p>
            <a:pPr>
              <a:buFont typeface="Arial" charset="0"/>
              <a:buChar char="•"/>
            </a:pPr>
            <a:r>
              <a:rPr lang="en-US" smtClean="0"/>
              <a:t>A </a:t>
            </a:r>
            <a:r>
              <a:rPr lang="en-US" b="1" smtClean="0"/>
              <a:t>foreign key field</a:t>
            </a:r>
            <a:r>
              <a:rPr lang="en-US" smtClean="0"/>
              <a:t> stores a reference to a related object in the data model</a:t>
            </a:r>
          </a:p>
          <a:p>
            <a:pPr>
              <a:buFont typeface="Arial" charset="0"/>
              <a:buChar char="•"/>
            </a:pPr>
            <a:endParaRPr lang="en-US" smtClean="0"/>
          </a:p>
          <a:p>
            <a:pPr lvl="1"/>
            <a:endParaRPr lang="en-US" smtClean="0"/>
          </a:p>
          <a:p>
            <a:pPr>
              <a:buFont typeface="Arial" charset="0"/>
              <a:buChar char="•"/>
            </a:pPr>
            <a:endParaRPr lang="en-US" smtClean="0"/>
          </a:p>
        </p:txBody>
      </p:sp>
      <p:sp>
        <p:nvSpPr>
          <p:cNvPr id="15364" name="Rectangle 12"/>
          <p:cNvSpPr>
            <a:spLocks noChangeArrowheads="1"/>
          </p:cNvSpPr>
          <p:nvPr/>
        </p:nvSpPr>
        <p:spPr bwMode="auto">
          <a:xfrm>
            <a:off x="1246188" y="3468688"/>
            <a:ext cx="2876550" cy="2911475"/>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b="0">
                <a:solidFill>
                  <a:schemeClr val="bg1"/>
                </a:solidFill>
              </a:rPr>
              <a:t>Name</a:t>
            </a:r>
          </a:p>
          <a:p>
            <a:pPr algn="l">
              <a:spcBef>
                <a:spcPct val="0"/>
              </a:spcBef>
              <a:spcAft>
                <a:spcPct val="0"/>
              </a:spcAft>
              <a:buClrTx/>
            </a:pPr>
            <a:r>
              <a:rPr lang="en-US" b="0">
                <a:solidFill>
                  <a:schemeClr val="bg1"/>
                </a:solidFill>
              </a:rPr>
              <a:t>CreateTime</a:t>
            </a:r>
            <a:br>
              <a:rPr lang="en-US" b="0">
                <a:solidFill>
                  <a:schemeClr val="bg1"/>
                </a:solidFill>
              </a:rPr>
            </a:br>
            <a:r>
              <a:rPr lang="en-US" b="0">
                <a:solidFill>
                  <a:schemeClr val="bg1"/>
                </a:solidFill>
              </a:rPr>
              <a:t>PrefersContactByEmail</a:t>
            </a:r>
            <a:br>
              <a:rPr lang="en-US" b="0">
                <a:solidFill>
                  <a:schemeClr val="bg1"/>
                </a:solidFill>
              </a:rPr>
            </a:br>
            <a:r>
              <a:rPr lang="en-US" b="0">
                <a:solidFill>
                  <a:schemeClr val="bg1"/>
                </a:solidFill>
              </a:rPr>
              <a:t>Score</a:t>
            </a:r>
            <a:br>
              <a:rPr lang="en-US" b="0">
                <a:solidFill>
                  <a:schemeClr val="bg1"/>
                </a:solidFill>
              </a:rPr>
            </a:br>
            <a:r>
              <a:rPr lang="en-US" b="0">
                <a:solidFill>
                  <a:schemeClr val="bg1"/>
                </a:solidFill>
              </a:rPr>
              <a:t>AssignedUser</a:t>
            </a:r>
            <a:br>
              <a:rPr lang="en-US" b="0">
                <a:solidFill>
                  <a:schemeClr val="bg1"/>
                </a:solidFill>
              </a:rPr>
            </a:br>
            <a:r>
              <a:rPr lang="en-US" b="0">
                <a:solidFill>
                  <a:schemeClr val="bg1"/>
                </a:solidFill>
              </a:rPr>
              <a:t>AllAddresses</a:t>
            </a:r>
            <a:br>
              <a:rPr lang="en-US" b="0">
                <a:solidFill>
                  <a:schemeClr val="bg1"/>
                </a:solidFill>
              </a:rPr>
            </a:br>
            <a:r>
              <a:rPr lang="en-US" b="0">
                <a:solidFill>
                  <a:schemeClr val="bg1"/>
                </a:solidFill>
              </a:rPr>
              <a:t>VendorType</a:t>
            </a:r>
          </a:p>
          <a:p>
            <a:pPr algn="l">
              <a:spcBef>
                <a:spcPct val="0"/>
              </a:spcBef>
              <a:spcAft>
                <a:spcPct val="0"/>
              </a:spcAft>
              <a:buClrTx/>
            </a:pPr>
            <a:r>
              <a:rPr lang="en-US" b="0">
                <a:solidFill>
                  <a:schemeClr val="bg1"/>
                </a:solidFill>
              </a:rPr>
              <a:t>…</a:t>
            </a:r>
          </a:p>
          <a:p>
            <a:pPr algn="l">
              <a:spcBef>
                <a:spcPct val="0"/>
              </a:spcBef>
              <a:spcAft>
                <a:spcPct val="0"/>
              </a:spcAft>
              <a:buClrTx/>
            </a:pPr>
            <a:endParaRPr lang="en-US" b="0">
              <a:solidFill>
                <a:schemeClr val="bg1"/>
              </a:solidFill>
            </a:endParaRPr>
          </a:p>
        </p:txBody>
      </p:sp>
      <p:sp>
        <p:nvSpPr>
          <p:cNvPr id="15365" name="Rectangle 13"/>
          <p:cNvSpPr>
            <a:spLocks noChangeArrowheads="1"/>
          </p:cNvSpPr>
          <p:nvPr/>
        </p:nvSpPr>
        <p:spPr bwMode="auto">
          <a:xfrm>
            <a:off x="1246188" y="3046413"/>
            <a:ext cx="2878137"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ABContact</a:t>
            </a:r>
          </a:p>
        </p:txBody>
      </p:sp>
      <p:sp>
        <p:nvSpPr>
          <p:cNvPr id="15366" name="Rectangle 12"/>
          <p:cNvSpPr>
            <a:spLocks noChangeArrowheads="1"/>
          </p:cNvSpPr>
          <p:nvPr/>
        </p:nvSpPr>
        <p:spPr bwMode="auto">
          <a:xfrm>
            <a:off x="5354638" y="3468688"/>
            <a:ext cx="2876550" cy="1733550"/>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b="0">
                <a:solidFill>
                  <a:schemeClr val="bg1"/>
                </a:solidFill>
              </a:rPr>
              <a:t>Department</a:t>
            </a:r>
            <a:br>
              <a:rPr lang="en-US" b="0">
                <a:solidFill>
                  <a:schemeClr val="bg1"/>
                </a:solidFill>
              </a:rPr>
            </a:br>
            <a:r>
              <a:rPr lang="en-US" b="0">
                <a:solidFill>
                  <a:schemeClr val="bg1"/>
                </a:solidFill>
              </a:rPr>
              <a:t>JobTitle</a:t>
            </a:r>
            <a:br>
              <a:rPr lang="en-US" b="0">
                <a:solidFill>
                  <a:schemeClr val="bg1"/>
                </a:solidFill>
              </a:rPr>
            </a:br>
            <a:r>
              <a:rPr lang="en-US" b="0">
                <a:solidFill>
                  <a:schemeClr val="bg1"/>
                </a:solidFill>
              </a:rPr>
              <a:t>VacationStatus</a:t>
            </a:r>
          </a:p>
          <a:p>
            <a:pPr algn="l">
              <a:spcBef>
                <a:spcPct val="0"/>
              </a:spcBef>
              <a:spcAft>
                <a:spcPct val="0"/>
              </a:spcAft>
              <a:buClrTx/>
            </a:pPr>
            <a:r>
              <a:rPr lang="en-US" b="0">
                <a:solidFill>
                  <a:schemeClr val="bg1"/>
                </a:solidFill>
              </a:rPr>
              <a:t>…</a:t>
            </a:r>
          </a:p>
          <a:p>
            <a:pPr algn="l">
              <a:spcBef>
                <a:spcPct val="0"/>
              </a:spcBef>
              <a:spcAft>
                <a:spcPct val="0"/>
              </a:spcAft>
              <a:buClrTx/>
            </a:pPr>
            <a:endParaRPr lang="en-US" b="0">
              <a:solidFill>
                <a:schemeClr val="bg1"/>
              </a:solidFill>
            </a:endParaRPr>
          </a:p>
        </p:txBody>
      </p:sp>
      <p:sp>
        <p:nvSpPr>
          <p:cNvPr id="15367" name="Rectangle 13"/>
          <p:cNvSpPr>
            <a:spLocks noChangeArrowheads="1"/>
          </p:cNvSpPr>
          <p:nvPr/>
        </p:nvSpPr>
        <p:spPr bwMode="auto">
          <a:xfrm>
            <a:off x="5354638" y="3046413"/>
            <a:ext cx="2890837"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User</a:t>
            </a:r>
          </a:p>
        </p:txBody>
      </p:sp>
      <p:sp>
        <p:nvSpPr>
          <p:cNvPr id="15368" name="AutoShape 8"/>
          <p:cNvSpPr>
            <a:spLocks noChangeArrowheads="1"/>
          </p:cNvSpPr>
          <p:nvPr/>
        </p:nvSpPr>
        <p:spPr bwMode="auto">
          <a:xfrm>
            <a:off x="1143000" y="5035550"/>
            <a:ext cx="2152650" cy="3429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69" name="Line 9"/>
          <p:cNvSpPr>
            <a:spLocks noChangeShapeType="1"/>
          </p:cNvSpPr>
          <p:nvPr/>
        </p:nvSpPr>
        <p:spPr bwMode="auto">
          <a:xfrm flipV="1">
            <a:off x="3295650" y="3340100"/>
            <a:ext cx="2057400" cy="18669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Foreign key fields in the database</a:t>
            </a:r>
          </a:p>
        </p:txBody>
      </p:sp>
      <p:sp>
        <p:nvSpPr>
          <p:cNvPr id="16387" name="Rectangle 3"/>
          <p:cNvSpPr>
            <a:spLocks noGrp="1" noChangeArrowheads="1"/>
          </p:cNvSpPr>
          <p:nvPr>
            <p:ph idx="1"/>
          </p:nvPr>
        </p:nvSpPr>
        <p:spPr/>
        <p:txBody>
          <a:bodyPr/>
          <a:lstStyle/>
          <a:p>
            <a:pPr>
              <a:buFont typeface="Arial" charset="0"/>
              <a:buChar char="•"/>
            </a:pPr>
            <a:r>
              <a:rPr lang="en-US" smtClean="0"/>
              <a:t>Foreign key fields are stored as foreign key columns</a:t>
            </a:r>
          </a:p>
        </p:txBody>
      </p:sp>
      <p:sp>
        <p:nvSpPr>
          <p:cNvPr id="16388" name="Rectangle 12"/>
          <p:cNvSpPr>
            <a:spLocks noChangeArrowheads="1"/>
          </p:cNvSpPr>
          <p:nvPr/>
        </p:nvSpPr>
        <p:spPr bwMode="auto">
          <a:xfrm>
            <a:off x="5878513" y="2154238"/>
            <a:ext cx="2876550" cy="1206500"/>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a:t>
            </a:r>
            <a:br>
              <a:rPr lang="en-US" b="0">
                <a:solidFill>
                  <a:schemeClr val="bg1"/>
                </a:solidFill>
              </a:rPr>
            </a:br>
            <a:r>
              <a:rPr lang="en-US" b="0">
                <a:solidFill>
                  <a:schemeClr val="bg1"/>
                </a:solidFill>
              </a:rPr>
              <a:t>AssignedUser</a:t>
            </a:r>
            <a:br>
              <a:rPr lang="en-US" b="0">
                <a:solidFill>
                  <a:schemeClr val="bg1"/>
                </a:solidFill>
              </a:rPr>
            </a:br>
            <a:r>
              <a:rPr lang="en-US" b="0">
                <a:solidFill>
                  <a:schemeClr val="bg1"/>
                </a:solidFill>
              </a:rPr>
              <a:t>…</a:t>
            </a:r>
          </a:p>
          <a:p>
            <a:pPr algn="l">
              <a:spcBef>
                <a:spcPct val="0"/>
              </a:spcBef>
              <a:spcAft>
                <a:spcPct val="0"/>
              </a:spcAft>
              <a:buClrTx/>
            </a:pPr>
            <a:endParaRPr lang="en-US" b="0">
              <a:solidFill>
                <a:schemeClr val="bg1"/>
              </a:solidFill>
            </a:endParaRPr>
          </a:p>
        </p:txBody>
      </p:sp>
      <p:sp>
        <p:nvSpPr>
          <p:cNvPr id="16389" name="Rectangle 13"/>
          <p:cNvSpPr>
            <a:spLocks noChangeArrowheads="1"/>
          </p:cNvSpPr>
          <p:nvPr/>
        </p:nvSpPr>
        <p:spPr bwMode="auto">
          <a:xfrm>
            <a:off x="5878513" y="1731963"/>
            <a:ext cx="2878137"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ABContact</a:t>
            </a:r>
          </a:p>
        </p:txBody>
      </p:sp>
      <p:pic>
        <p:nvPicPr>
          <p:cNvPr id="16390" name="Picture 8" descr="database 4a - F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590800"/>
            <a:ext cx="4756150" cy="3551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639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3816350"/>
            <a:ext cx="4397375" cy="25130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92" name="AutoShape 9"/>
          <p:cNvSpPr>
            <a:spLocks noChangeArrowheads="1"/>
          </p:cNvSpPr>
          <p:nvPr/>
        </p:nvSpPr>
        <p:spPr bwMode="auto">
          <a:xfrm>
            <a:off x="4060825" y="3962400"/>
            <a:ext cx="496888" cy="319088"/>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393" name="AutoShape 10"/>
          <p:cNvSpPr>
            <a:spLocks noChangeArrowheads="1"/>
          </p:cNvSpPr>
          <p:nvPr/>
        </p:nvSpPr>
        <p:spPr bwMode="auto">
          <a:xfrm>
            <a:off x="4987925" y="5195888"/>
            <a:ext cx="3962400" cy="33178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394" name="Line 11"/>
          <p:cNvSpPr>
            <a:spLocks noChangeShapeType="1"/>
          </p:cNvSpPr>
          <p:nvPr/>
        </p:nvSpPr>
        <p:spPr bwMode="auto">
          <a:xfrm>
            <a:off x="4308475" y="4170363"/>
            <a:ext cx="776288" cy="11366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Array key fields</a:t>
            </a:r>
          </a:p>
        </p:txBody>
      </p:sp>
      <p:sp>
        <p:nvSpPr>
          <p:cNvPr id="17411" name="Rectangle 3"/>
          <p:cNvSpPr>
            <a:spLocks noGrp="1" noChangeArrowheads="1"/>
          </p:cNvSpPr>
          <p:nvPr>
            <p:ph idx="1"/>
          </p:nvPr>
        </p:nvSpPr>
        <p:spPr/>
        <p:txBody>
          <a:bodyPr/>
          <a:lstStyle/>
          <a:p>
            <a:pPr>
              <a:buFont typeface="Arial" charset="0"/>
              <a:buChar char="•"/>
            </a:pPr>
            <a:r>
              <a:rPr lang="en-US" smtClean="0"/>
              <a:t>An </a:t>
            </a:r>
            <a:r>
              <a:rPr lang="en-US" b="1" smtClean="0"/>
              <a:t>array key field</a:t>
            </a:r>
            <a:r>
              <a:rPr lang="en-US" smtClean="0"/>
              <a:t> stores references to a set of related objects in the data model</a:t>
            </a:r>
          </a:p>
          <a:p>
            <a:pPr lvl="1"/>
            <a:r>
              <a:rPr lang="en-US" smtClean="0"/>
              <a:t>Array keys are not stored in database</a:t>
            </a:r>
          </a:p>
          <a:p>
            <a:pPr>
              <a:buFont typeface="Arial" charset="0"/>
              <a:buChar char="•"/>
            </a:pPr>
            <a:endParaRPr lang="en-US" smtClean="0"/>
          </a:p>
        </p:txBody>
      </p:sp>
      <p:sp>
        <p:nvSpPr>
          <p:cNvPr id="17412" name="Rectangle 12"/>
          <p:cNvSpPr>
            <a:spLocks noChangeArrowheads="1"/>
          </p:cNvSpPr>
          <p:nvPr/>
        </p:nvSpPr>
        <p:spPr bwMode="auto">
          <a:xfrm>
            <a:off x="1246188" y="3468688"/>
            <a:ext cx="2876550" cy="2911475"/>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b="0">
                <a:solidFill>
                  <a:schemeClr val="bg1"/>
                </a:solidFill>
              </a:rPr>
              <a:t>Name</a:t>
            </a:r>
          </a:p>
          <a:p>
            <a:pPr algn="l">
              <a:spcBef>
                <a:spcPct val="0"/>
              </a:spcBef>
              <a:spcAft>
                <a:spcPct val="0"/>
              </a:spcAft>
              <a:buClrTx/>
            </a:pPr>
            <a:r>
              <a:rPr lang="en-US" b="0">
                <a:solidFill>
                  <a:schemeClr val="bg1"/>
                </a:solidFill>
              </a:rPr>
              <a:t>CreateTime</a:t>
            </a:r>
            <a:br>
              <a:rPr lang="en-US" b="0">
                <a:solidFill>
                  <a:schemeClr val="bg1"/>
                </a:solidFill>
              </a:rPr>
            </a:br>
            <a:r>
              <a:rPr lang="en-US" b="0">
                <a:solidFill>
                  <a:schemeClr val="bg1"/>
                </a:solidFill>
              </a:rPr>
              <a:t>PrefersContactByEmail</a:t>
            </a:r>
            <a:br>
              <a:rPr lang="en-US" b="0">
                <a:solidFill>
                  <a:schemeClr val="bg1"/>
                </a:solidFill>
              </a:rPr>
            </a:br>
            <a:r>
              <a:rPr lang="en-US" b="0">
                <a:solidFill>
                  <a:schemeClr val="bg1"/>
                </a:solidFill>
              </a:rPr>
              <a:t>Score</a:t>
            </a:r>
            <a:br>
              <a:rPr lang="en-US" b="0">
                <a:solidFill>
                  <a:schemeClr val="bg1"/>
                </a:solidFill>
              </a:rPr>
            </a:br>
            <a:r>
              <a:rPr lang="en-US" b="0">
                <a:solidFill>
                  <a:schemeClr val="bg1"/>
                </a:solidFill>
              </a:rPr>
              <a:t>AssignedUser</a:t>
            </a:r>
            <a:br>
              <a:rPr lang="en-US" b="0">
                <a:solidFill>
                  <a:schemeClr val="bg1"/>
                </a:solidFill>
              </a:rPr>
            </a:br>
            <a:r>
              <a:rPr lang="en-US" b="0">
                <a:solidFill>
                  <a:schemeClr val="bg1"/>
                </a:solidFill>
              </a:rPr>
              <a:t>AllAddresses</a:t>
            </a:r>
            <a:br>
              <a:rPr lang="en-US" b="0">
                <a:solidFill>
                  <a:schemeClr val="bg1"/>
                </a:solidFill>
              </a:rPr>
            </a:br>
            <a:r>
              <a:rPr lang="en-US" b="0">
                <a:solidFill>
                  <a:schemeClr val="bg1"/>
                </a:solidFill>
              </a:rPr>
              <a:t>VendorType</a:t>
            </a:r>
          </a:p>
          <a:p>
            <a:pPr algn="l">
              <a:spcBef>
                <a:spcPct val="0"/>
              </a:spcBef>
              <a:spcAft>
                <a:spcPct val="0"/>
              </a:spcAft>
              <a:buClrTx/>
            </a:pPr>
            <a:r>
              <a:rPr lang="en-US" b="0">
                <a:solidFill>
                  <a:schemeClr val="bg1"/>
                </a:solidFill>
              </a:rPr>
              <a:t>…</a:t>
            </a:r>
          </a:p>
          <a:p>
            <a:pPr algn="l">
              <a:spcBef>
                <a:spcPct val="0"/>
              </a:spcBef>
              <a:spcAft>
                <a:spcPct val="0"/>
              </a:spcAft>
              <a:buClrTx/>
            </a:pPr>
            <a:endParaRPr lang="en-US" b="0">
              <a:solidFill>
                <a:schemeClr val="bg1"/>
              </a:solidFill>
            </a:endParaRPr>
          </a:p>
        </p:txBody>
      </p:sp>
      <p:sp>
        <p:nvSpPr>
          <p:cNvPr id="17413" name="Rectangle 13"/>
          <p:cNvSpPr>
            <a:spLocks noChangeArrowheads="1"/>
          </p:cNvSpPr>
          <p:nvPr/>
        </p:nvSpPr>
        <p:spPr bwMode="auto">
          <a:xfrm>
            <a:off x="1246188" y="3046413"/>
            <a:ext cx="2878137"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ABContact</a:t>
            </a:r>
          </a:p>
        </p:txBody>
      </p:sp>
      <p:sp>
        <p:nvSpPr>
          <p:cNvPr id="17414" name="AutoShape 6"/>
          <p:cNvSpPr>
            <a:spLocks noChangeArrowheads="1"/>
          </p:cNvSpPr>
          <p:nvPr/>
        </p:nvSpPr>
        <p:spPr bwMode="auto">
          <a:xfrm>
            <a:off x="1143000" y="5340350"/>
            <a:ext cx="2152650" cy="3429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15" name="Rectangle 12"/>
          <p:cNvSpPr>
            <a:spLocks noChangeArrowheads="1"/>
          </p:cNvSpPr>
          <p:nvPr/>
        </p:nvSpPr>
        <p:spPr bwMode="auto">
          <a:xfrm>
            <a:off x="5354638" y="3468688"/>
            <a:ext cx="2876550" cy="1981200"/>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b="0">
                <a:solidFill>
                  <a:schemeClr val="bg1"/>
                </a:solidFill>
              </a:rPr>
              <a:t>AddressLine1</a:t>
            </a:r>
            <a:br>
              <a:rPr lang="en-US" b="0">
                <a:solidFill>
                  <a:schemeClr val="bg1"/>
                </a:solidFill>
              </a:rPr>
            </a:br>
            <a:r>
              <a:rPr lang="en-US" b="0">
                <a:solidFill>
                  <a:schemeClr val="bg1"/>
                </a:solidFill>
              </a:rPr>
              <a:t>AddressLine2</a:t>
            </a:r>
            <a:br>
              <a:rPr lang="en-US" b="0">
                <a:solidFill>
                  <a:schemeClr val="bg1"/>
                </a:solidFill>
              </a:rPr>
            </a:br>
            <a:r>
              <a:rPr lang="en-US" b="0">
                <a:solidFill>
                  <a:schemeClr val="bg1"/>
                </a:solidFill>
              </a:rPr>
              <a:t>City</a:t>
            </a:r>
            <a:br>
              <a:rPr lang="en-US" b="0">
                <a:solidFill>
                  <a:schemeClr val="bg1"/>
                </a:solidFill>
              </a:rPr>
            </a:br>
            <a:r>
              <a:rPr lang="en-US" b="0">
                <a:solidFill>
                  <a:schemeClr val="bg1"/>
                </a:solidFill>
              </a:rPr>
              <a:t>State</a:t>
            </a:r>
            <a:br>
              <a:rPr lang="en-US" b="0">
                <a:solidFill>
                  <a:schemeClr val="bg1"/>
                </a:solidFill>
              </a:rPr>
            </a:br>
            <a:r>
              <a:rPr lang="en-US"/>
              <a:t> </a:t>
            </a:r>
            <a:r>
              <a:rPr lang="en-US" b="0">
                <a:solidFill>
                  <a:schemeClr val="bg1"/>
                </a:solidFill>
              </a:rPr>
              <a:t>…</a:t>
            </a:r>
          </a:p>
          <a:p>
            <a:pPr algn="l">
              <a:spcBef>
                <a:spcPct val="0"/>
              </a:spcBef>
              <a:spcAft>
                <a:spcPct val="0"/>
              </a:spcAft>
              <a:buClrTx/>
            </a:pPr>
            <a:endParaRPr lang="en-US" b="0">
              <a:solidFill>
                <a:schemeClr val="bg1"/>
              </a:solidFill>
            </a:endParaRPr>
          </a:p>
        </p:txBody>
      </p:sp>
      <p:sp>
        <p:nvSpPr>
          <p:cNvPr id="17416" name="Rectangle 13"/>
          <p:cNvSpPr>
            <a:spLocks noChangeArrowheads="1"/>
          </p:cNvSpPr>
          <p:nvPr/>
        </p:nvSpPr>
        <p:spPr bwMode="auto">
          <a:xfrm>
            <a:off x="5354638" y="3046413"/>
            <a:ext cx="2890837"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Address</a:t>
            </a:r>
          </a:p>
        </p:txBody>
      </p:sp>
      <p:sp>
        <p:nvSpPr>
          <p:cNvPr id="17417" name="Line 9"/>
          <p:cNvSpPr>
            <a:spLocks noChangeShapeType="1"/>
          </p:cNvSpPr>
          <p:nvPr/>
        </p:nvSpPr>
        <p:spPr bwMode="auto">
          <a:xfrm flipV="1">
            <a:off x="3276600" y="3263900"/>
            <a:ext cx="1295400" cy="224790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8" name="Line 10"/>
          <p:cNvSpPr>
            <a:spLocks noChangeShapeType="1"/>
          </p:cNvSpPr>
          <p:nvPr/>
        </p:nvSpPr>
        <p:spPr bwMode="auto">
          <a:xfrm>
            <a:off x="4572000" y="3054350"/>
            <a:ext cx="0" cy="42545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9" name="Line 11"/>
          <p:cNvSpPr>
            <a:spLocks noChangeShapeType="1"/>
          </p:cNvSpPr>
          <p:nvPr/>
        </p:nvSpPr>
        <p:spPr bwMode="auto">
          <a:xfrm>
            <a:off x="4572000" y="3054350"/>
            <a:ext cx="7683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0" name="Line 12"/>
          <p:cNvSpPr>
            <a:spLocks noChangeShapeType="1"/>
          </p:cNvSpPr>
          <p:nvPr/>
        </p:nvSpPr>
        <p:spPr bwMode="auto">
          <a:xfrm>
            <a:off x="4572000" y="3473450"/>
            <a:ext cx="7683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1" name="Line 15"/>
          <p:cNvSpPr>
            <a:spLocks noChangeShapeType="1"/>
          </p:cNvSpPr>
          <p:nvPr/>
        </p:nvSpPr>
        <p:spPr bwMode="auto">
          <a:xfrm>
            <a:off x="4572000" y="3186113"/>
            <a:ext cx="7683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2" name="Line 16"/>
          <p:cNvSpPr>
            <a:spLocks noChangeShapeType="1"/>
          </p:cNvSpPr>
          <p:nvPr/>
        </p:nvSpPr>
        <p:spPr bwMode="auto">
          <a:xfrm>
            <a:off x="4572000" y="3322638"/>
            <a:ext cx="7683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smtClean="0"/>
              <a:t>Type key fields and typelists</a:t>
            </a:r>
          </a:p>
        </p:txBody>
      </p:sp>
      <p:sp>
        <p:nvSpPr>
          <p:cNvPr id="18435" name="Rectangle 4"/>
          <p:cNvSpPr>
            <a:spLocks noGrp="1" noChangeArrowheads="1"/>
          </p:cNvSpPr>
          <p:nvPr>
            <p:ph idx="1"/>
          </p:nvPr>
        </p:nvSpPr>
        <p:spPr/>
        <p:txBody>
          <a:bodyPr/>
          <a:lstStyle/>
          <a:p>
            <a:pPr>
              <a:buFont typeface="Arial" charset="0"/>
              <a:buChar char="•"/>
            </a:pPr>
            <a:r>
              <a:rPr lang="en-US" smtClean="0"/>
              <a:t>A </a:t>
            </a:r>
            <a:r>
              <a:rPr lang="en-US" b="1" smtClean="0"/>
              <a:t>typelist</a:t>
            </a:r>
            <a:r>
              <a:rPr lang="en-US" smtClean="0"/>
              <a:t> is a predefined list of values that constrains a field</a:t>
            </a:r>
          </a:p>
          <a:p>
            <a:pPr>
              <a:buFont typeface="Arial" charset="0"/>
              <a:buChar char="•"/>
            </a:pPr>
            <a:r>
              <a:rPr lang="en-US" smtClean="0"/>
              <a:t>A </a:t>
            </a:r>
            <a:r>
              <a:rPr lang="en-US" b="1" smtClean="0"/>
              <a:t>type key field</a:t>
            </a:r>
            <a:r>
              <a:rPr lang="en-US" smtClean="0"/>
              <a:t> is a field associated with a specific typelist</a:t>
            </a:r>
          </a:p>
          <a:p>
            <a:pPr lvl="1"/>
            <a:r>
              <a:rPr lang="en-US" smtClean="0"/>
              <a:t>Values in that field limited to those defined in typelist</a:t>
            </a:r>
          </a:p>
        </p:txBody>
      </p:sp>
      <p:sp>
        <p:nvSpPr>
          <p:cNvPr id="18436" name="Rectangle 12"/>
          <p:cNvSpPr>
            <a:spLocks noChangeArrowheads="1"/>
          </p:cNvSpPr>
          <p:nvPr/>
        </p:nvSpPr>
        <p:spPr bwMode="auto">
          <a:xfrm>
            <a:off x="1062038" y="3354388"/>
            <a:ext cx="2876550" cy="2911475"/>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b="0">
                <a:solidFill>
                  <a:schemeClr val="bg1"/>
                </a:solidFill>
              </a:rPr>
              <a:t>Name</a:t>
            </a:r>
          </a:p>
          <a:p>
            <a:pPr algn="l">
              <a:spcBef>
                <a:spcPct val="0"/>
              </a:spcBef>
              <a:spcAft>
                <a:spcPct val="0"/>
              </a:spcAft>
              <a:buClrTx/>
            </a:pPr>
            <a:r>
              <a:rPr lang="en-US" b="0">
                <a:solidFill>
                  <a:schemeClr val="bg1"/>
                </a:solidFill>
              </a:rPr>
              <a:t>CreateTime</a:t>
            </a:r>
            <a:br>
              <a:rPr lang="en-US" b="0">
                <a:solidFill>
                  <a:schemeClr val="bg1"/>
                </a:solidFill>
              </a:rPr>
            </a:br>
            <a:r>
              <a:rPr lang="en-US" b="0">
                <a:solidFill>
                  <a:schemeClr val="bg1"/>
                </a:solidFill>
              </a:rPr>
              <a:t>PrefersContactByEmail</a:t>
            </a:r>
            <a:br>
              <a:rPr lang="en-US" b="0">
                <a:solidFill>
                  <a:schemeClr val="bg1"/>
                </a:solidFill>
              </a:rPr>
            </a:br>
            <a:r>
              <a:rPr lang="en-US" b="0">
                <a:solidFill>
                  <a:schemeClr val="bg1"/>
                </a:solidFill>
              </a:rPr>
              <a:t>Score</a:t>
            </a:r>
            <a:br>
              <a:rPr lang="en-US" b="0">
                <a:solidFill>
                  <a:schemeClr val="bg1"/>
                </a:solidFill>
              </a:rPr>
            </a:br>
            <a:r>
              <a:rPr lang="en-US" b="0">
                <a:solidFill>
                  <a:schemeClr val="bg1"/>
                </a:solidFill>
              </a:rPr>
              <a:t>AssignedUser</a:t>
            </a:r>
            <a:br>
              <a:rPr lang="en-US" b="0">
                <a:solidFill>
                  <a:schemeClr val="bg1"/>
                </a:solidFill>
              </a:rPr>
            </a:br>
            <a:r>
              <a:rPr lang="en-US" b="0">
                <a:solidFill>
                  <a:schemeClr val="bg1"/>
                </a:solidFill>
              </a:rPr>
              <a:t>AllAddresses</a:t>
            </a:r>
            <a:br>
              <a:rPr lang="en-US" b="0">
                <a:solidFill>
                  <a:schemeClr val="bg1"/>
                </a:solidFill>
              </a:rPr>
            </a:br>
            <a:r>
              <a:rPr lang="en-US" b="0">
                <a:solidFill>
                  <a:schemeClr val="bg1"/>
                </a:solidFill>
              </a:rPr>
              <a:t>VendorType</a:t>
            </a:r>
          </a:p>
          <a:p>
            <a:pPr algn="l">
              <a:spcBef>
                <a:spcPct val="0"/>
              </a:spcBef>
              <a:spcAft>
                <a:spcPct val="0"/>
              </a:spcAft>
              <a:buClrTx/>
            </a:pPr>
            <a:r>
              <a:rPr lang="en-US" b="0">
                <a:solidFill>
                  <a:schemeClr val="bg1"/>
                </a:solidFill>
              </a:rPr>
              <a:t>…</a:t>
            </a:r>
          </a:p>
          <a:p>
            <a:pPr algn="l">
              <a:spcBef>
                <a:spcPct val="0"/>
              </a:spcBef>
              <a:spcAft>
                <a:spcPct val="0"/>
              </a:spcAft>
              <a:buClrTx/>
            </a:pPr>
            <a:endParaRPr lang="en-US" b="0">
              <a:solidFill>
                <a:schemeClr val="bg1"/>
              </a:solidFill>
            </a:endParaRPr>
          </a:p>
        </p:txBody>
      </p:sp>
      <p:sp>
        <p:nvSpPr>
          <p:cNvPr id="18437" name="Rectangle 13"/>
          <p:cNvSpPr>
            <a:spLocks noChangeArrowheads="1"/>
          </p:cNvSpPr>
          <p:nvPr/>
        </p:nvSpPr>
        <p:spPr bwMode="auto">
          <a:xfrm>
            <a:off x="1062038" y="2932113"/>
            <a:ext cx="2878137"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ABContact</a:t>
            </a:r>
          </a:p>
        </p:txBody>
      </p:sp>
      <p:grpSp>
        <p:nvGrpSpPr>
          <p:cNvPr id="18438" name="Group 14"/>
          <p:cNvGrpSpPr>
            <a:grpSpLocks/>
          </p:cNvGrpSpPr>
          <p:nvPr/>
        </p:nvGrpSpPr>
        <p:grpSpPr bwMode="auto">
          <a:xfrm>
            <a:off x="5018088" y="2938463"/>
            <a:ext cx="2971800" cy="3322637"/>
            <a:chOff x="3379" y="1920"/>
            <a:chExt cx="1872" cy="2093"/>
          </a:xfrm>
        </p:grpSpPr>
        <p:sp>
          <p:nvSpPr>
            <p:cNvPr id="18443" name="AutoShape 2"/>
            <p:cNvSpPr>
              <a:spLocks noChangeArrowheads="1"/>
            </p:cNvSpPr>
            <p:nvPr/>
          </p:nvSpPr>
          <p:spPr bwMode="auto">
            <a:xfrm>
              <a:off x="3379" y="1920"/>
              <a:ext cx="1872" cy="2093"/>
            </a:xfrm>
            <a:prstGeom prst="verticalScroll">
              <a:avLst>
                <a:gd name="adj" fmla="val 6889"/>
              </a:avLst>
            </a:prstGeom>
            <a:solidFill>
              <a:srgbClr val="FFC521"/>
            </a:solidFill>
            <a:ln w="12700">
              <a:solidFill>
                <a:schemeClr val="bg1"/>
              </a:solidFill>
              <a:round/>
              <a:headEnd/>
              <a:tailEnd/>
            </a:ln>
          </p:spPr>
          <p:txBody>
            <a:bodyPr wrap="none"/>
            <a:lstStyle/>
            <a:p>
              <a:endParaRPr lang="en-US"/>
            </a:p>
          </p:txBody>
        </p:sp>
        <p:sp>
          <p:nvSpPr>
            <p:cNvPr id="18444" name="Rectangle 12"/>
            <p:cNvSpPr>
              <a:spLocks noChangeArrowheads="1"/>
            </p:cNvSpPr>
            <p:nvPr/>
          </p:nvSpPr>
          <p:spPr bwMode="auto">
            <a:xfrm>
              <a:off x="3565" y="2051"/>
              <a:ext cx="1496" cy="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sz="2400" u="sng">
                  <a:solidFill>
                    <a:schemeClr val="bg1"/>
                  </a:solidFill>
                </a:rPr>
                <a:t>VendorType</a:t>
              </a:r>
              <a:r>
                <a:rPr lang="en-US" b="0">
                  <a:solidFill>
                    <a:schemeClr val="bg1"/>
                  </a:solidFill>
                </a:rPr>
                <a:t/>
              </a:r>
              <a:br>
                <a:rPr lang="en-US" b="0">
                  <a:solidFill>
                    <a:schemeClr val="bg1"/>
                  </a:solidFill>
                </a:rPr>
              </a:br>
              <a:r>
                <a:rPr lang="en-US" b="0">
                  <a:solidFill>
                    <a:schemeClr val="bg1"/>
                  </a:solidFill>
                </a:rPr>
                <a:t>Auto Repair Shop</a:t>
              </a:r>
              <a:br>
                <a:rPr lang="en-US" b="0">
                  <a:solidFill>
                    <a:schemeClr val="bg1"/>
                  </a:solidFill>
                </a:rPr>
              </a:br>
              <a:r>
                <a:rPr lang="en-US" b="0">
                  <a:solidFill>
                    <a:schemeClr val="bg1"/>
                  </a:solidFill>
                </a:rPr>
                <a:t>Auto Glass Shop</a:t>
              </a:r>
              <a:br>
                <a:rPr lang="en-US" b="0">
                  <a:solidFill>
                    <a:schemeClr val="bg1"/>
                  </a:solidFill>
                </a:rPr>
              </a:br>
              <a:r>
                <a:rPr lang="en-US" b="0">
                  <a:solidFill>
                    <a:schemeClr val="bg1"/>
                  </a:solidFill>
                </a:rPr>
                <a:t>Towing Service </a:t>
              </a:r>
            </a:p>
            <a:p>
              <a:pPr algn="l">
                <a:spcBef>
                  <a:spcPct val="0"/>
                </a:spcBef>
                <a:spcAft>
                  <a:spcPct val="0"/>
                </a:spcAft>
                <a:buClrTx/>
              </a:pPr>
              <a:r>
                <a:rPr lang="en-US" b="0">
                  <a:solidFill>
                    <a:schemeClr val="bg1"/>
                  </a:solidFill>
                </a:rPr>
                <a:t>Fire Inspector</a:t>
              </a:r>
              <a:br>
                <a:rPr lang="en-US" b="0">
                  <a:solidFill>
                    <a:schemeClr val="bg1"/>
                  </a:solidFill>
                </a:rPr>
              </a:br>
              <a:r>
                <a:rPr lang="en-US" b="0">
                  <a:solidFill>
                    <a:schemeClr val="bg1"/>
                  </a:solidFill>
                </a:rPr>
                <a:t>Home Inspector</a:t>
              </a:r>
              <a:br>
                <a:rPr lang="en-US" b="0">
                  <a:solidFill>
                    <a:schemeClr val="bg1"/>
                  </a:solidFill>
                </a:rPr>
              </a:br>
              <a:r>
                <a:rPr lang="en-US" b="0">
                  <a:solidFill>
                    <a:schemeClr val="bg1"/>
                  </a:solidFill>
                </a:rPr>
                <a:t>Doctor</a:t>
              </a:r>
              <a:br>
                <a:rPr lang="en-US" b="0">
                  <a:solidFill>
                    <a:schemeClr val="bg1"/>
                  </a:solidFill>
                </a:rPr>
              </a:br>
              <a:r>
                <a:rPr lang="en-US" b="0">
                  <a:solidFill>
                    <a:schemeClr val="bg1"/>
                  </a:solidFill>
                </a:rPr>
                <a:t>Nurse</a:t>
              </a:r>
              <a:br>
                <a:rPr lang="en-US" b="0">
                  <a:solidFill>
                    <a:schemeClr val="bg1"/>
                  </a:solidFill>
                </a:rPr>
              </a:br>
              <a:r>
                <a:rPr lang="en-US"/>
                <a:t> </a:t>
              </a:r>
              <a:r>
                <a:rPr lang="en-US" b="0">
                  <a:solidFill>
                    <a:schemeClr val="bg1"/>
                  </a:solidFill>
                </a:rPr>
                <a:t>…</a:t>
              </a:r>
            </a:p>
          </p:txBody>
        </p:sp>
      </p:grpSp>
      <p:sp>
        <p:nvSpPr>
          <p:cNvPr id="18439" name="AutoShape 8"/>
          <p:cNvSpPr>
            <a:spLocks noChangeArrowheads="1"/>
          </p:cNvSpPr>
          <p:nvPr/>
        </p:nvSpPr>
        <p:spPr bwMode="auto">
          <a:xfrm>
            <a:off x="1085850" y="5527675"/>
            <a:ext cx="2744788" cy="3429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0" name="Line 9"/>
          <p:cNvSpPr>
            <a:spLocks noChangeShapeType="1"/>
          </p:cNvSpPr>
          <p:nvPr/>
        </p:nvSpPr>
        <p:spPr bwMode="auto">
          <a:xfrm flipV="1">
            <a:off x="3825875" y="3033713"/>
            <a:ext cx="1374775" cy="26209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1" name="Text Box 17"/>
          <p:cNvSpPr txBox="1">
            <a:spLocks noChangeArrowheads="1"/>
          </p:cNvSpPr>
          <p:nvPr/>
        </p:nvSpPr>
        <p:spPr bwMode="auto">
          <a:xfrm>
            <a:off x="5899150" y="2609850"/>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typelist</a:t>
            </a:r>
          </a:p>
        </p:txBody>
      </p:sp>
      <p:sp>
        <p:nvSpPr>
          <p:cNvPr id="18442" name="Text Box 18"/>
          <p:cNvSpPr txBox="1">
            <a:spLocks noChangeArrowheads="1"/>
          </p:cNvSpPr>
          <p:nvPr/>
        </p:nvSpPr>
        <p:spPr bwMode="auto">
          <a:xfrm>
            <a:off x="1731963" y="5845175"/>
            <a:ext cx="1944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type key field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850" y="2989263"/>
            <a:ext cx="2373313" cy="3176587"/>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9459" name="AutoShape 3"/>
          <p:cNvSpPr>
            <a:spLocks noChangeArrowheads="1"/>
          </p:cNvSpPr>
          <p:nvPr/>
        </p:nvSpPr>
        <p:spPr bwMode="auto">
          <a:xfrm>
            <a:off x="6651625" y="4037013"/>
            <a:ext cx="1825625" cy="28892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0" name="Rectangle 4"/>
          <p:cNvSpPr>
            <a:spLocks noGrp="1" noChangeArrowheads="1"/>
          </p:cNvSpPr>
          <p:nvPr>
            <p:ph type="title"/>
          </p:nvPr>
        </p:nvSpPr>
        <p:spPr/>
        <p:txBody>
          <a:bodyPr/>
          <a:lstStyle/>
          <a:p>
            <a:pPr eaLnBrk="1" hangingPunct="1"/>
            <a:r>
              <a:rPr lang="en-US" smtClean="0"/>
              <a:t>Typelists in the database</a:t>
            </a:r>
          </a:p>
        </p:txBody>
      </p:sp>
      <p:sp>
        <p:nvSpPr>
          <p:cNvPr id="19461" name="Rectangle 5"/>
          <p:cNvSpPr>
            <a:spLocks noGrp="1" noChangeArrowheads="1"/>
          </p:cNvSpPr>
          <p:nvPr>
            <p:ph idx="1"/>
          </p:nvPr>
        </p:nvSpPr>
        <p:spPr/>
        <p:txBody>
          <a:bodyPr/>
          <a:lstStyle/>
          <a:p>
            <a:pPr>
              <a:buFont typeface="Arial" charset="0"/>
              <a:buChar char="•"/>
            </a:pPr>
            <a:r>
              <a:rPr lang="en-US" smtClean="0"/>
              <a:t>Each typelist is stored in its own table</a:t>
            </a:r>
          </a:p>
          <a:p>
            <a:pPr>
              <a:buFont typeface="Arial" charset="0"/>
              <a:buChar char="•"/>
            </a:pPr>
            <a:r>
              <a:rPr lang="en-US" smtClean="0"/>
              <a:t>Each type key is foreign key to typelist table</a:t>
            </a:r>
          </a:p>
        </p:txBody>
      </p:sp>
      <p:pic>
        <p:nvPicPr>
          <p:cNvPr id="19462" name="Picture 6" descr="database 5 - typelis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0" y="2997200"/>
            <a:ext cx="4562475" cy="3200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9463" name="Rectangle 12"/>
          <p:cNvSpPr>
            <a:spLocks noChangeArrowheads="1"/>
          </p:cNvSpPr>
          <p:nvPr/>
        </p:nvSpPr>
        <p:spPr bwMode="auto">
          <a:xfrm>
            <a:off x="735013" y="2678113"/>
            <a:ext cx="711200" cy="303212"/>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endParaRPr lang="en-US" b="0">
              <a:solidFill>
                <a:schemeClr val="bg1"/>
              </a:solidFill>
            </a:endParaRPr>
          </a:p>
        </p:txBody>
      </p:sp>
      <p:sp>
        <p:nvSpPr>
          <p:cNvPr id="19464" name="Rectangle 13"/>
          <p:cNvSpPr>
            <a:spLocks noChangeArrowheads="1"/>
          </p:cNvSpPr>
          <p:nvPr/>
        </p:nvSpPr>
        <p:spPr bwMode="auto">
          <a:xfrm>
            <a:off x="735013" y="2490788"/>
            <a:ext cx="711200" cy="190500"/>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endParaRPr lang="en-US" sz="2400">
              <a:solidFill>
                <a:schemeClr val="bg1"/>
              </a:solidFill>
            </a:endParaRPr>
          </a:p>
        </p:txBody>
      </p:sp>
      <p:sp>
        <p:nvSpPr>
          <p:cNvPr id="19465" name="AutoShape 9"/>
          <p:cNvSpPr>
            <a:spLocks noChangeArrowheads="1"/>
          </p:cNvSpPr>
          <p:nvPr/>
        </p:nvSpPr>
        <p:spPr bwMode="auto">
          <a:xfrm>
            <a:off x="8158163" y="2427288"/>
            <a:ext cx="677862" cy="663575"/>
          </a:xfrm>
          <a:prstGeom prst="verticalScroll">
            <a:avLst>
              <a:gd name="adj" fmla="val 18449"/>
            </a:avLst>
          </a:prstGeom>
          <a:solidFill>
            <a:srgbClr val="FFC521"/>
          </a:solidFill>
          <a:ln w="12700">
            <a:solidFill>
              <a:schemeClr val="bg1"/>
            </a:solidFill>
            <a:round/>
            <a:headEnd/>
            <a:tailEnd/>
          </a:ln>
        </p:spPr>
        <p:txBody>
          <a:bodyPr wrap="none"/>
          <a:lstStyle/>
          <a:p>
            <a:endParaRPr lang="en-US"/>
          </a:p>
        </p:txBody>
      </p:sp>
      <p:sp>
        <p:nvSpPr>
          <p:cNvPr id="19466" name="AutoShape 10"/>
          <p:cNvSpPr>
            <a:spLocks noChangeArrowheads="1"/>
          </p:cNvSpPr>
          <p:nvPr/>
        </p:nvSpPr>
        <p:spPr bwMode="auto">
          <a:xfrm>
            <a:off x="4475163" y="3822700"/>
            <a:ext cx="711200" cy="287338"/>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67" name="Line 11"/>
          <p:cNvSpPr>
            <a:spLocks noChangeShapeType="1"/>
          </p:cNvSpPr>
          <p:nvPr/>
        </p:nvSpPr>
        <p:spPr bwMode="auto">
          <a:xfrm>
            <a:off x="5195888" y="3921125"/>
            <a:ext cx="1477962" cy="2984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Data model configuration</a:t>
            </a:r>
          </a:p>
        </p:txBody>
      </p:sp>
      <p:sp>
        <p:nvSpPr>
          <p:cNvPr id="20483" name="Rectangle 3"/>
          <p:cNvSpPr>
            <a:spLocks noGrp="1" noChangeArrowheads="1"/>
          </p:cNvSpPr>
          <p:nvPr>
            <p:ph idx="1"/>
          </p:nvPr>
        </p:nvSpPr>
        <p:spPr/>
        <p:txBody>
          <a:bodyPr/>
          <a:lstStyle/>
          <a:p>
            <a:pPr>
              <a:buFont typeface="Arial" charset="0"/>
              <a:buChar char="•"/>
            </a:pPr>
            <a:r>
              <a:rPr lang="en-US" smtClean="0"/>
              <a:t>Data model configuration consists of:</a:t>
            </a:r>
          </a:p>
          <a:p>
            <a:pPr lvl="1"/>
            <a:r>
              <a:rPr lang="en-US" smtClean="0"/>
              <a:t>Adding new fields to base application entities</a:t>
            </a:r>
          </a:p>
          <a:p>
            <a:pPr lvl="1"/>
            <a:r>
              <a:rPr lang="en-US" smtClean="0"/>
              <a:t>Creating new entities</a:t>
            </a:r>
          </a:p>
          <a:p>
            <a:pPr lvl="1"/>
            <a:r>
              <a:rPr lang="en-US" smtClean="0"/>
              <a:t>Creating and modifying typelists</a:t>
            </a:r>
          </a:p>
          <a:p>
            <a:pPr>
              <a:buFont typeface="Arial" charset="0"/>
              <a:buChar char="•"/>
            </a:pPr>
            <a:r>
              <a:rPr lang="en-US" smtClean="0"/>
              <a:t>These tasks are discussed in following lessons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Contents of the data model</a:t>
            </a:r>
          </a:p>
          <a:p>
            <a:pPr>
              <a:lnSpc>
                <a:spcPct val="150000"/>
              </a:lnSpc>
              <a:buFont typeface="Arial" charset="0"/>
              <a:buChar char="•"/>
            </a:pPr>
            <a:r>
              <a:rPr lang="en-US" sz="2800" smtClean="0"/>
              <a:t>The Data Dictionary</a:t>
            </a:r>
          </a:p>
          <a:p>
            <a:pPr>
              <a:lnSpc>
                <a:spcPct val="150000"/>
              </a:lnSpc>
              <a:buFont typeface="Arial" charset="0"/>
              <a:buChar char="•"/>
            </a:pPr>
            <a:r>
              <a:rPr lang="en-US" sz="2800" smtClean="0">
                <a:solidFill>
                  <a:srgbClr val="C0C0C0"/>
                </a:solidFill>
              </a:rPr>
              <a:t>Objects and the data model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SENGU~1\AppData\Local\Temp\SNAGHTML35fb5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448" y="2480506"/>
            <a:ext cx="6790170" cy="3903985"/>
          </a:xfrm>
          <a:prstGeom prst="rect">
            <a:avLst/>
          </a:prstGeom>
          <a:noFill/>
          <a:extLst>
            <a:ext uri="{909E8E84-426E-40DD-AFC4-6F175D3DCCD1}">
              <a14:hiddenFill xmlns:a14="http://schemas.microsoft.com/office/drawing/2010/main">
                <a:solidFill>
                  <a:srgbClr val="FFFFFF"/>
                </a:solidFill>
              </a14:hiddenFill>
            </a:ext>
          </a:extLst>
        </p:spPr>
      </p:pic>
      <p:sp>
        <p:nvSpPr>
          <p:cNvPr id="22531" name="Rectangle 2"/>
          <p:cNvSpPr>
            <a:spLocks noGrp="1" noChangeArrowheads="1"/>
          </p:cNvSpPr>
          <p:nvPr>
            <p:ph type="title"/>
          </p:nvPr>
        </p:nvSpPr>
        <p:spPr/>
        <p:txBody>
          <a:bodyPr/>
          <a:lstStyle/>
          <a:p>
            <a:pPr eaLnBrk="1" hangingPunct="1"/>
            <a:r>
              <a:rPr lang="en-US" smtClean="0"/>
              <a:t>The Data Dictionary</a:t>
            </a:r>
          </a:p>
        </p:txBody>
      </p:sp>
      <p:sp>
        <p:nvSpPr>
          <p:cNvPr id="22532" name="Rectangle 3"/>
          <p:cNvSpPr>
            <a:spLocks noGrp="1" noChangeArrowheads="1"/>
          </p:cNvSpPr>
          <p:nvPr>
            <p:ph idx="1"/>
          </p:nvPr>
        </p:nvSpPr>
        <p:spPr>
          <a:xfrm>
            <a:off x="519113" y="914400"/>
            <a:ext cx="8318500" cy="2573338"/>
          </a:xfrm>
        </p:spPr>
        <p:txBody>
          <a:bodyPr/>
          <a:lstStyle/>
          <a:p>
            <a:pPr>
              <a:buFont typeface="Arial" charset="0"/>
              <a:buChar char="•"/>
            </a:pPr>
            <a:r>
              <a:rPr lang="en-US" smtClean="0"/>
              <a:t>The </a:t>
            </a:r>
            <a:r>
              <a:rPr lang="en-US" b="1" smtClean="0"/>
              <a:t>Data Dictionary</a:t>
            </a:r>
            <a:r>
              <a:rPr lang="en-US" smtClean="0"/>
              <a:t> is a collection of HTML pages that documents the entities and typelists in your application</a:t>
            </a:r>
          </a:p>
          <a:p>
            <a:pPr lvl="1"/>
            <a:r>
              <a:rPr lang="en-US" smtClean="0"/>
              <a:t>After you modify data model, you can regenerate </a:t>
            </a:r>
            <a:br>
              <a:rPr lang="en-US" smtClean="0"/>
            </a:br>
            <a:r>
              <a:rPr lang="en-US" smtClean="0"/>
              <a:t>data dictionary</a:t>
            </a:r>
          </a:p>
        </p:txBody>
      </p:sp>
      <p:sp>
        <p:nvSpPr>
          <p:cNvPr id="22533" name="Text Box 6"/>
          <p:cNvSpPr txBox="1">
            <a:spLocks noChangeArrowheads="1"/>
          </p:cNvSpPr>
          <p:nvPr/>
        </p:nvSpPr>
        <p:spPr bwMode="auto">
          <a:xfrm>
            <a:off x="1411142" y="4015905"/>
            <a:ext cx="12874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Two primary sections</a:t>
            </a:r>
          </a:p>
        </p:txBody>
      </p:sp>
      <p:sp>
        <p:nvSpPr>
          <p:cNvPr id="22534" name="Line 8"/>
          <p:cNvSpPr>
            <a:spLocks noChangeShapeType="1"/>
          </p:cNvSpPr>
          <p:nvPr/>
        </p:nvSpPr>
        <p:spPr bwMode="auto">
          <a:xfrm>
            <a:off x="2606242" y="4580134"/>
            <a:ext cx="849746" cy="7499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5" name="AutoShape 9"/>
          <p:cNvSpPr>
            <a:spLocks noChangeArrowheads="1"/>
          </p:cNvSpPr>
          <p:nvPr/>
        </p:nvSpPr>
        <p:spPr bwMode="auto">
          <a:xfrm>
            <a:off x="3455988" y="4432498"/>
            <a:ext cx="2170113" cy="824508"/>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contents of a Guidewire data model</a:t>
            </a:r>
          </a:p>
          <a:p>
            <a:pPr lvl="1" eaLnBrk="1" hangingPunct="1"/>
            <a:r>
              <a:rPr lang="en-US" smtClean="0"/>
              <a:t>Identify information about a given application's data model</a:t>
            </a:r>
          </a:p>
          <a:p>
            <a:pPr lvl="1" eaLnBrk="1" hangingPunct="1"/>
            <a:r>
              <a:rPr lang="en-US" smtClean="0"/>
              <a:t>Reference entity fields using dot notation</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p>
            <a:pPr>
              <a:buFont typeface="Arial" charset="0"/>
              <a:buChar char="•"/>
            </a:pPr>
            <a:r>
              <a:rPr lang="en-US" smtClean="0"/>
              <a:t>Entities section lists each entity and information about it</a:t>
            </a:r>
          </a:p>
          <a:p>
            <a:pPr lvl="1"/>
            <a:r>
              <a:rPr lang="en-US" smtClean="0"/>
              <a:t>To view information about given entity, click its name</a:t>
            </a:r>
          </a:p>
        </p:txBody>
      </p:sp>
      <p:pic>
        <p:nvPicPr>
          <p:cNvPr id="235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1901825"/>
            <a:ext cx="8185150" cy="442753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3556" name="Rectangle 2"/>
          <p:cNvSpPr>
            <a:spLocks noGrp="1" noChangeArrowheads="1"/>
          </p:cNvSpPr>
          <p:nvPr>
            <p:ph type="title"/>
          </p:nvPr>
        </p:nvSpPr>
        <p:spPr/>
        <p:txBody>
          <a:bodyPr/>
          <a:lstStyle/>
          <a:p>
            <a:pPr eaLnBrk="1" hangingPunct="1"/>
            <a:r>
              <a:rPr lang="en-US" smtClean="0"/>
              <a:t>Entities in the Data Dictionary</a:t>
            </a:r>
          </a:p>
        </p:txBody>
      </p:sp>
      <p:sp>
        <p:nvSpPr>
          <p:cNvPr id="23557" name="AutoShape 5"/>
          <p:cNvSpPr>
            <a:spLocks noChangeArrowheads="1"/>
          </p:cNvSpPr>
          <p:nvPr/>
        </p:nvSpPr>
        <p:spPr bwMode="auto">
          <a:xfrm>
            <a:off x="714375" y="3533775"/>
            <a:ext cx="768350" cy="2476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58" name="Line 6"/>
          <p:cNvSpPr>
            <a:spLocks noChangeShapeType="1"/>
          </p:cNvSpPr>
          <p:nvPr/>
        </p:nvSpPr>
        <p:spPr bwMode="auto">
          <a:xfrm flipV="1">
            <a:off x="1468438" y="2189163"/>
            <a:ext cx="1443037" cy="14319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09663"/>
            <a:ext cx="8512175" cy="163353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4579" name="Rectangle 2"/>
          <p:cNvSpPr>
            <a:spLocks noGrp="1" noChangeArrowheads="1"/>
          </p:cNvSpPr>
          <p:nvPr>
            <p:ph type="title"/>
          </p:nvPr>
        </p:nvSpPr>
        <p:spPr/>
        <p:txBody>
          <a:bodyPr/>
          <a:lstStyle/>
          <a:p>
            <a:pPr eaLnBrk="1" hangingPunct="1"/>
            <a:r>
              <a:rPr lang="en-US" smtClean="0"/>
              <a:t>Entity header</a:t>
            </a:r>
          </a:p>
        </p:txBody>
      </p:sp>
      <p:sp>
        <p:nvSpPr>
          <p:cNvPr id="24580" name="Rectangle 3"/>
          <p:cNvSpPr>
            <a:spLocks noGrp="1" noChangeArrowheads="1"/>
          </p:cNvSpPr>
          <p:nvPr>
            <p:ph idx="1"/>
          </p:nvPr>
        </p:nvSpPr>
        <p:spPr>
          <a:xfrm>
            <a:off x="519113" y="2959100"/>
            <a:ext cx="8318500" cy="3430588"/>
          </a:xfrm>
        </p:spPr>
        <p:txBody>
          <a:bodyPr/>
          <a:lstStyle/>
          <a:p>
            <a:pPr>
              <a:buFont typeface="Arial" charset="0"/>
              <a:buChar char="•"/>
            </a:pPr>
            <a:r>
              <a:rPr lang="en-US" smtClean="0"/>
              <a:t>Entity name and name of database table</a:t>
            </a:r>
          </a:p>
          <a:p>
            <a:pPr>
              <a:buFont typeface="Arial" charset="0"/>
              <a:buChar char="•"/>
            </a:pPr>
            <a:r>
              <a:rPr lang="en-US" smtClean="0"/>
              <a:t>Delegate entities (if any)</a:t>
            </a:r>
          </a:p>
          <a:p>
            <a:pPr lvl="1"/>
            <a:r>
              <a:rPr lang="en-US" smtClean="0"/>
              <a:t>Delegates define fields and behaviors needed by multiple entities, such as "Assignable" or "ABLinkable (to other apps)"</a:t>
            </a:r>
          </a:p>
          <a:p>
            <a:pPr>
              <a:buFont typeface="Arial" charset="0"/>
              <a:buChar char="•"/>
            </a:pPr>
            <a:r>
              <a:rPr lang="en-US" smtClean="0"/>
              <a:t>Entity attributes (for definition of each, click "    ")</a:t>
            </a:r>
          </a:p>
          <a:p>
            <a:pPr>
              <a:buFont typeface="Arial" charset="0"/>
              <a:buChar char="•"/>
            </a:pPr>
            <a:r>
              <a:rPr lang="en-US" smtClean="0"/>
              <a:t>Other entities with foreign key and array references to this entity</a:t>
            </a:r>
          </a:p>
        </p:txBody>
      </p:sp>
      <p:pic>
        <p:nvPicPr>
          <p:cNvPr id="2458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075" y="4784725"/>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Oval 7"/>
          <p:cNvSpPr>
            <a:spLocks noChangeArrowheads="1"/>
          </p:cNvSpPr>
          <p:nvPr/>
        </p:nvSpPr>
        <p:spPr bwMode="auto">
          <a:xfrm>
            <a:off x="8018463" y="2176463"/>
            <a:ext cx="233362" cy="233362"/>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583" name="Line 9"/>
          <p:cNvSpPr>
            <a:spLocks noChangeShapeType="1"/>
          </p:cNvSpPr>
          <p:nvPr/>
        </p:nvSpPr>
        <p:spPr bwMode="auto">
          <a:xfrm flipV="1">
            <a:off x="7042150" y="2466975"/>
            <a:ext cx="1090613" cy="225583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Subtypes list</a:t>
            </a:r>
          </a:p>
        </p:txBody>
      </p:sp>
      <p:sp>
        <p:nvSpPr>
          <p:cNvPr id="25603" name="Rectangle 3"/>
          <p:cNvSpPr>
            <a:spLocks noGrp="1" noChangeArrowheads="1"/>
          </p:cNvSpPr>
          <p:nvPr>
            <p:ph idx="1"/>
          </p:nvPr>
        </p:nvSpPr>
        <p:spPr>
          <a:xfrm>
            <a:off x="4902200" y="1192213"/>
            <a:ext cx="3935413" cy="5197475"/>
          </a:xfrm>
        </p:spPr>
        <p:txBody>
          <a:bodyPr/>
          <a:lstStyle/>
          <a:p>
            <a:pPr>
              <a:buFont typeface="Arial" charset="0"/>
              <a:buChar char="•"/>
            </a:pPr>
            <a:r>
              <a:rPr lang="en-US" smtClean="0"/>
              <a:t>If entity is subtyped, it has subtypes list</a:t>
            </a:r>
          </a:p>
          <a:p>
            <a:pPr lvl="1"/>
            <a:r>
              <a:rPr lang="en-US" smtClean="0"/>
              <a:t>Identifies all child subtypes</a:t>
            </a:r>
          </a:p>
          <a:p>
            <a:pPr lvl="1"/>
            <a:r>
              <a:rPr lang="en-US" smtClean="0"/>
              <a:t>Includes links to each subtype</a:t>
            </a:r>
          </a:p>
        </p:txBody>
      </p:sp>
      <p:pic>
        <p:nvPicPr>
          <p:cNvPr id="256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3" y="1181100"/>
            <a:ext cx="4097337" cy="5226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1271588"/>
            <a:ext cx="6883400" cy="507841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6627" name="Rectangle 2"/>
          <p:cNvSpPr>
            <a:spLocks noGrp="1" noChangeArrowheads="1"/>
          </p:cNvSpPr>
          <p:nvPr>
            <p:ph type="title"/>
          </p:nvPr>
        </p:nvSpPr>
        <p:spPr/>
        <p:txBody>
          <a:bodyPr/>
          <a:lstStyle/>
          <a:p>
            <a:pPr eaLnBrk="1" hangingPunct="1"/>
            <a:r>
              <a:rPr lang="en-US" smtClean="0"/>
              <a:t>Fields</a:t>
            </a:r>
          </a:p>
        </p:txBody>
      </p:sp>
      <p:sp>
        <p:nvSpPr>
          <p:cNvPr id="26628" name="Line 7"/>
          <p:cNvSpPr>
            <a:spLocks noChangeShapeType="1"/>
          </p:cNvSpPr>
          <p:nvPr/>
        </p:nvSpPr>
        <p:spPr bwMode="auto">
          <a:xfrm flipV="1">
            <a:off x="3694113" y="1090613"/>
            <a:ext cx="449262" cy="981075"/>
          </a:xfrm>
          <a:prstGeom prst="line">
            <a:avLst/>
          </a:prstGeom>
          <a:noFill/>
          <a:ln w="12700">
            <a:solidFill>
              <a:srgbClr val="99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 name="Group 50"/>
          <p:cNvGrpSpPr>
            <a:grpSpLocks/>
          </p:cNvGrpSpPr>
          <p:nvPr/>
        </p:nvGrpSpPr>
        <p:grpSpPr bwMode="auto">
          <a:xfrm>
            <a:off x="3959225" y="1785938"/>
            <a:ext cx="5078413" cy="931862"/>
            <a:chOff x="2494" y="1125"/>
            <a:chExt cx="3199" cy="587"/>
          </a:xfrm>
        </p:grpSpPr>
        <p:sp>
          <p:nvSpPr>
            <p:cNvPr id="26656" name="Text Box 5"/>
            <p:cNvSpPr txBox="1">
              <a:spLocks noChangeArrowheads="1"/>
            </p:cNvSpPr>
            <p:nvPr/>
          </p:nvSpPr>
          <p:spPr bwMode="auto">
            <a:xfrm>
              <a:off x="4061" y="1125"/>
              <a:ext cx="1632" cy="392"/>
            </a:xfrm>
            <a:prstGeom prst="rect">
              <a:avLst/>
            </a:prstGeom>
            <a:solidFill>
              <a:schemeClr val="tx1"/>
            </a:solidFill>
            <a:ln w="12700" algn="ctr">
              <a:solidFill>
                <a:srgbClr val="FF0000"/>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foreign keys have link to related entity</a:t>
              </a:r>
            </a:p>
          </p:txBody>
        </p:sp>
        <p:sp>
          <p:nvSpPr>
            <p:cNvPr id="26657" name="Line 9"/>
            <p:cNvSpPr>
              <a:spLocks noChangeShapeType="1"/>
            </p:cNvSpPr>
            <p:nvPr/>
          </p:nvSpPr>
          <p:spPr bwMode="auto">
            <a:xfrm flipH="1">
              <a:off x="2494" y="1283"/>
              <a:ext cx="1564" cy="4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30" name="Text Box 10"/>
          <p:cNvSpPr txBox="1">
            <a:spLocks noChangeArrowheads="1"/>
          </p:cNvSpPr>
          <p:nvPr/>
        </p:nvSpPr>
        <p:spPr bwMode="auto">
          <a:xfrm>
            <a:off x="1804988" y="803275"/>
            <a:ext cx="1433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rgbClr val="990099"/>
                </a:solidFill>
              </a:rPr>
              <a:t>data type</a:t>
            </a:r>
          </a:p>
        </p:txBody>
      </p:sp>
      <p:sp>
        <p:nvSpPr>
          <p:cNvPr id="26631" name="Text Box 11"/>
          <p:cNvSpPr txBox="1">
            <a:spLocks noChangeArrowheads="1"/>
          </p:cNvSpPr>
          <p:nvPr/>
        </p:nvSpPr>
        <p:spPr bwMode="auto">
          <a:xfrm>
            <a:off x="720725" y="803275"/>
            <a:ext cx="857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rgbClr val="990099"/>
                </a:solidFill>
              </a:rPr>
              <a:t>name</a:t>
            </a:r>
          </a:p>
        </p:txBody>
      </p:sp>
      <p:sp>
        <p:nvSpPr>
          <p:cNvPr id="26632" name="Line 12"/>
          <p:cNvSpPr>
            <a:spLocks noChangeShapeType="1"/>
          </p:cNvSpPr>
          <p:nvPr/>
        </p:nvSpPr>
        <p:spPr bwMode="auto">
          <a:xfrm>
            <a:off x="1195388" y="1100138"/>
            <a:ext cx="547687" cy="930275"/>
          </a:xfrm>
          <a:prstGeom prst="line">
            <a:avLst/>
          </a:prstGeom>
          <a:noFill/>
          <a:ln w="12700">
            <a:solidFill>
              <a:srgbClr val="99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3" name="Line 13"/>
          <p:cNvSpPr>
            <a:spLocks noChangeShapeType="1"/>
          </p:cNvSpPr>
          <p:nvPr/>
        </p:nvSpPr>
        <p:spPr bwMode="auto">
          <a:xfrm>
            <a:off x="2520950" y="1111250"/>
            <a:ext cx="233363" cy="917575"/>
          </a:xfrm>
          <a:prstGeom prst="line">
            <a:avLst/>
          </a:prstGeom>
          <a:noFill/>
          <a:ln w="12700">
            <a:solidFill>
              <a:srgbClr val="99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4" name="Text Box 14"/>
          <p:cNvSpPr txBox="1">
            <a:spLocks noChangeArrowheads="1"/>
          </p:cNvSpPr>
          <p:nvPr/>
        </p:nvSpPr>
        <p:spPr bwMode="auto">
          <a:xfrm>
            <a:off x="3395663" y="803275"/>
            <a:ext cx="1538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rgbClr val="990099"/>
                </a:solidFill>
              </a:rPr>
              <a:t>properties</a:t>
            </a:r>
          </a:p>
        </p:txBody>
      </p:sp>
      <p:sp>
        <p:nvSpPr>
          <p:cNvPr id="26635" name="Text Box 16"/>
          <p:cNvSpPr txBox="1">
            <a:spLocks noChangeArrowheads="1"/>
          </p:cNvSpPr>
          <p:nvPr/>
        </p:nvSpPr>
        <p:spPr bwMode="auto">
          <a:xfrm>
            <a:off x="5362575" y="803275"/>
            <a:ext cx="1446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rgbClr val="990099"/>
                </a:solidFill>
              </a:rPr>
              <a:t>description</a:t>
            </a:r>
          </a:p>
        </p:txBody>
      </p:sp>
      <p:sp>
        <p:nvSpPr>
          <p:cNvPr id="26636" name="Line 17"/>
          <p:cNvSpPr>
            <a:spLocks noChangeShapeType="1"/>
          </p:cNvSpPr>
          <p:nvPr/>
        </p:nvSpPr>
        <p:spPr bwMode="auto">
          <a:xfrm flipV="1">
            <a:off x="4102100" y="1123950"/>
            <a:ext cx="1801813" cy="1130300"/>
          </a:xfrm>
          <a:prstGeom prst="line">
            <a:avLst/>
          </a:prstGeom>
          <a:noFill/>
          <a:ln w="12700">
            <a:solidFill>
              <a:srgbClr val="99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 name="Group 51"/>
          <p:cNvGrpSpPr>
            <a:grpSpLocks/>
          </p:cNvGrpSpPr>
          <p:nvPr/>
        </p:nvGrpSpPr>
        <p:grpSpPr bwMode="auto">
          <a:xfrm>
            <a:off x="3865563" y="2613025"/>
            <a:ext cx="5172075" cy="1490663"/>
            <a:chOff x="2435" y="1646"/>
            <a:chExt cx="3258" cy="939"/>
          </a:xfrm>
        </p:grpSpPr>
        <p:sp>
          <p:nvSpPr>
            <p:cNvPr id="26654" name="Text Box 22"/>
            <p:cNvSpPr txBox="1">
              <a:spLocks noChangeArrowheads="1"/>
            </p:cNvSpPr>
            <p:nvPr/>
          </p:nvSpPr>
          <p:spPr bwMode="auto">
            <a:xfrm>
              <a:off x="4060" y="1646"/>
              <a:ext cx="1633" cy="584"/>
            </a:xfrm>
            <a:prstGeom prst="rect">
              <a:avLst/>
            </a:prstGeom>
            <a:solidFill>
              <a:schemeClr val="tx1"/>
            </a:solidFill>
            <a:ln w="12700" algn="ctr">
              <a:solidFill>
                <a:srgbClr val="FF0000"/>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expandable list of UI files that display field (if field is used in UI)</a:t>
              </a:r>
            </a:p>
          </p:txBody>
        </p:sp>
        <p:sp>
          <p:nvSpPr>
            <p:cNvPr id="26655" name="Line 23"/>
            <p:cNvSpPr>
              <a:spLocks noChangeShapeType="1"/>
            </p:cNvSpPr>
            <p:nvPr/>
          </p:nvSpPr>
          <p:spPr bwMode="auto">
            <a:xfrm flipH="1">
              <a:off x="2435" y="1918"/>
              <a:ext cx="1627" cy="66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 name="Group 52"/>
          <p:cNvGrpSpPr>
            <a:grpSpLocks/>
          </p:cNvGrpSpPr>
          <p:nvPr/>
        </p:nvGrpSpPr>
        <p:grpSpPr bwMode="auto">
          <a:xfrm>
            <a:off x="3652838" y="3635375"/>
            <a:ext cx="5384800" cy="855663"/>
            <a:chOff x="2301" y="2290"/>
            <a:chExt cx="3392" cy="539"/>
          </a:xfrm>
        </p:grpSpPr>
        <p:sp>
          <p:nvSpPr>
            <p:cNvPr id="26652" name="Text Box 24"/>
            <p:cNvSpPr txBox="1">
              <a:spLocks noChangeArrowheads="1"/>
            </p:cNvSpPr>
            <p:nvPr/>
          </p:nvSpPr>
          <p:spPr bwMode="auto">
            <a:xfrm>
              <a:off x="4059" y="2290"/>
              <a:ext cx="1634" cy="392"/>
            </a:xfrm>
            <a:prstGeom prst="rect">
              <a:avLst/>
            </a:prstGeom>
            <a:solidFill>
              <a:schemeClr val="tx1"/>
            </a:solidFill>
            <a:ln w="12700" algn="ctr">
              <a:solidFill>
                <a:srgbClr val="FF0000"/>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extensions to entity</a:t>
              </a:r>
              <a:br>
                <a:rPr lang="en-US" b="0"/>
              </a:br>
              <a:r>
                <a:rPr lang="en-US" b="0"/>
                <a:t>in dark blue</a:t>
              </a:r>
            </a:p>
          </p:txBody>
        </p:sp>
        <p:sp>
          <p:nvSpPr>
            <p:cNvPr id="26653" name="Line 25"/>
            <p:cNvSpPr>
              <a:spLocks noChangeShapeType="1"/>
            </p:cNvSpPr>
            <p:nvPr/>
          </p:nvSpPr>
          <p:spPr bwMode="auto">
            <a:xfrm flipH="1">
              <a:off x="2301" y="2535"/>
              <a:ext cx="1757" cy="29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5" name="Group 54"/>
          <p:cNvGrpSpPr>
            <a:grpSpLocks/>
          </p:cNvGrpSpPr>
          <p:nvPr/>
        </p:nvGrpSpPr>
        <p:grpSpPr bwMode="auto">
          <a:xfrm>
            <a:off x="4391025" y="5465763"/>
            <a:ext cx="4646613" cy="622300"/>
            <a:chOff x="2766" y="3443"/>
            <a:chExt cx="2927" cy="392"/>
          </a:xfrm>
        </p:grpSpPr>
        <p:sp>
          <p:nvSpPr>
            <p:cNvPr id="26650" name="Text Box 26"/>
            <p:cNvSpPr txBox="1">
              <a:spLocks noChangeArrowheads="1"/>
            </p:cNvSpPr>
            <p:nvPr/>
          </p:nvSpPr>
          <p:spPr bwMode="auto">
            <a:xfrm>
              <a:off x="4059" y="3443"/>
              <a:ext cx="1634" cy="392"/>
            </a:xfrm>
            <a:prstGeom prst="rect">
              <a:avLst/>
            </a:prstGeom>
            <a:solidFill>
              <a:schemeClr val="tx1"/>
            </a:solidFill>
            <a:ln w="12700" algn="ctr">
              <a:solidFill>
                <a:srgbClr val="FF0000"/>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type keys have link to typelist</a:t>
              </a:r>
            </a:p>
          </p:txBody>
        </p:sp>
        <p:sp>
          <p:nvSpPr>
            <p:cNvPr id="26651" name="Line 27"/>
            <p:cNvSpPr>
              <a:spLocks noChangeShapeType="1"/>
            </p:cNvSpPr>
            <p:nvPr/>
          </p:nvSpPr>
          <p:spPr bwMode="auto">
            <a:xfrm flipH="1">
              <a:off x="2766" y="3546"/>
              <a:ext cx="1292" cy="18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6" name="Group 56"/>
          <p:cNvGrpSpPr>
            <a:grpSpLocks/>
          </p:cNvGrpSpPr>
          <p:nvPr/>
        </p:nvGrpSpPr>
        <p:grpSpPr bwMode="auto">
          <a:xfrm>
            <a:off x="3862388" y="4384675"/>
            <a:ext cx="5175250" cy="796925"/>
            <a:chOff x="2433" y="2762"/>
            <a:chExt cx="3260" cy="502"/>
          </a:xfrm>
        </p:grpSpPr>
        <p:sp>
          <p:nvSpPr>
            <p:cNvPr id="26647" name="Text Box 8"/>
            <p:cNvSpPr txBox="1">
              <a:spLocks noChangeArrowheads="1"/>
            </p:cNvSpPr>
            <p:nvPr/>
          </p:nvSpPr>
          <p:spPr bwMode="auto">
            <a:xfrm>
              <a:off x="4058" y="2762"/>
              <a:ext cx="1635" cy="392"/>
            </a:xfrm>
            <a:prstGeom prst="rect">
              <a:avLst/>
            </a:prstGeom>
            <a:solidFill>
              <a:schemeClr val="tx1"/>
            </a:solidFill>
            <a:ln w="12700" algn="ctr">
              <a:solidFill>
                <a:srgbClr val="FF0000"/>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virtual properties identified</a:t>
              </a:r>
            </a:p>
          </p:txBody>
        </p:sp>
        <p:sp>
          <p:nvSpPr>
            <p:cNvPr id="26648" name="Line 18"/>
            <p:cNvSpPr>
              <a:spLocks noChangeShapeType="1"/>
            </p:cNvSpPr>
            <p:nvPr/>
          </p:nvSpPr>
          <p:spPr bwMode="auto">
            <a:xfrm flipH="1">
              <a:off x="2433" y="3012"/>
              <a:ext cx="1623" cy="21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9" name="Line 49"/>
            <p:cNvSpPr>
              <a:spLocks noChangeShapeType="1"/>
            </p:cNvSpPr>
            <p:nvPr/>
          </p:nvSpPr>
          <p:spPr bwMode="auto">
            <a:xfrm>
              <a:off x="4499" y="3150"/>
              <a:ext cx="0" cy="11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1" name="Group 57"/>
          <p:cNvGrpSpPr>
            <a:grpSpLocks/>
          </p:cNvGrpSpPr>
          <p:nvPr/>
        </p:nvGrpSpPr>
        <p:grpSpPr bwMode="auto">
          <a:xfrm>
            <a:off x="8632825" y="79375"/>
            <a:ext cx="431800" cy="461963"/>
            <a:chOff x="3777" y="1768"/>
            <a:chExt cx="467" cy="499"/>
          </a:xfrm>
        </p:grpSpPr>
        <p:sp>
          <p:nvSpPr>
            <p:cNvPr id="26645" name="Rectangle 58"/>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46" name="AutoShape 59"/>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8" name="Group 60"/>
          <p:cNvGrpSpPr>
            <a:grpSpLocks/>
          </p:cNvGrpSpPr>
          <p:nvPr/>
        </p:nvGrpSpPr>
        <p:grpSpPr bwMode="auto">
          <a:xfrm>
            <a:off x="8632825" y="79375"/>
            <a:ext cx="431800" cy="461963"/>
            <a:chOff x="2967" y="1718"/>
            <a:chExt cx="467" cy="499"/>
          </a:xfrm>
        </p:grpSpPr>
        <p:sp>
          <p:nvSpPr>
            <p:cNvPr id="26643" name="Rectangle 61"/>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44" name="Rectangle 62"/>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nodeType="afterGroup">
                            <p:stCondLst>
                              <p:cond delay="0"/>
                            </p:stCondLst>
                            <p:childTnLst>
                              <p:par>
                                <p:cTn id="24" presetID="17" presetClass="entr" presetSubtype="1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Arrays</a:t>
            </a:r>
          </a:p>
        </p:txBody>
      </p:sp>
      <p:sp>
        <p:nvSpPr>
          <p:cNvPr id="27651" name="Rectangle 3"/>
          <p:cNvSpPr>
            <a:spLocks noGrp="1" noChangeArrowheads="1"/>
          </p:cNvSpPr>
          <p:nvPr>
            <p:ph idx="1"/>
          </p:nvPr>
        </p:nvSpPr>
        <p:spPr>
          <a:xfrm>
            <a:off x="519113" y="4637088"/>
            <a:ext cx="8318500" cy="1752600"/>
          </a:xfrm>
        </p:spPr>
        <p:txBody>
          <a:bodyPr/>
          <a:lstStyle/>
          <a:p>
            <a:pPr>
              <a:buFont typeface="Arial" charset="0"/>
              <a:buChar char="•"/>
            </a:pPr>
            <a:r>
              <a:rPr lang="en-US" smtClean="0"/>
              <a:t>Each array includes link to entity stored within array</a:t>
            </a:r>
          </a:p>
        </p:txBody>
      </p:sp>
      <p:pic>
        <p:nvPicPr>
          <p:cNvPr id="27652" name="Picture 4" descr="DD 0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1289050"/>
            <a:ext cx="8307387" cy="31480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Subtype fields</a:t>
            </a:r>
          </a:p>
        </p:txBody>
      </p:sp>
      <p:sp>
        <p:nvSpPr>
          <p:cNvPr id="28675" name="Rectangle 3"/>
          <p:cNvSpPr>
            <a:spLocks noGrp="1" noChangeArrowheads="1"/>
          </p:cNvSpPr>
          <p:nvPr>
            <p:ph idx="1"/>
          </p:nvPr>
        </p:nvSpPr>
        <p:spPr/>
        <p:txBody>
          <a:bodyPr/>
          <a:lstStyle/>
          <a:p>
            <a:pPr>
              <a:buFont typeface="Arial" charset="0"/>
              <a:buChar char="•"/>
            </a:pPr>
            <a:r>
              <a:rPr lang="en-US" smtClean="0"/>
              <a:t>If entity is subtyped, fields and arrays declared at each subtype level are listed in their own section</a:t>
            </a:r>
          </a:p>
        </p:txBody>
      </p:sp>
      <p:pic>
        <p:nvPicPr>
          <p:cNvPr id="28676" name="Picture 4" descr="DD 03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2043113"/>
            <a:ext cx="5745162" cy="44831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7" descr="DD 04 typeli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2193925"/>
            <a:ext cx="8396287" cy="37639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9699" name="Rectangle 2"/>
          <p:cNvSpPr>
            <a:spLocks noGrp="1" noChangeArrowheads="1"/>
          </p:cNvSpPr>
          <p:nvPr>
            <p:ph type="title"/>
          </p:nvPr>
        </p:nvSpPr>
        <p:spPr/>
        <p:txBody>
          <a:bodyPr/>
          <a:lstStyle/>
          <a:p>
            <a:pPr eaLnBrk="1" hangingPunct="1"/>
            <a:r>
              <a:rPr lang="en-US" smtClean="0"/>
              <a:t>Typelists in the Data Dictionary</a:t>
            </a:r>
          </a:p>
        </p:txBody>
      </p:sp>
      <p:sp>
        <p:nvSpPr>
          <p:cNvPr id="29700" name="Rectangle 3"/>
          <p:cNvSpPr>
            <a:spLocks noGrp="1" noChangeArrowheads="1"/>
          </p:cNvSpPr>
          <p:nvPr>
            <p:ph idx="1"/>
          </p:nvPr>
        </p:nvSpPr>
        <p:spPr/>
        <p:txBody>
          <a:bodyPr/>
          <a:lstStyle/>
          <a:p>
            <a:pPr>
              <a:buFont typeface="Arial" charset="0"/>
              <a:buChar char="•"/>
            </a:pPr>
            <a:r>
              <a:rPr lang="en-US" smtClean="0"/>
              <a:t>Typelists section lists each typelist and its typecodes</a:t>
            </a:r>
          </a:p>
          <a:p>
            <a:pPr lvl="1"/>
            <a:r>
              <a:rPr lang="en-US" smtClean="0"/>
              <a:t>To view information about given typelist, click its name</a:t>
            </a:r>
          </a:p>
        </p:txBody>
      </p:sp>
      <p:sp>
        <p:nvSpPr>
          <p:cNvPr id="29701" name="AutoShape 5"/>
          <p:cNvSpPr>
            <a:spLocks noChangeArrowheads="1"/>
          </p:cNvSpPr>
          <p:nvPr/>
        </p:nvSpPr>
        <p:spPr bwMode="auto">
          <a:xfrm>
            <a:off x="593725" y="4640263"/>
            <a:ext cx="768350" cy="2476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02" name="Line 6"/>
          <p:cNvSpPr>
            <a:spLocks noChangeShapeType="1"/>
          </p:cNvSpPr>
          <p:nvPr/>
        </p:nvSpPr>
        <p:spPr bwMode="auto">
          <a:xfrm flipV="1">
            <a:off x="1347788" y="2668588"/>
            <a:ext cx="1066800" cy="20589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891"/>
          <a:stretch/>
        </p:blipFill>
        <p:spPr bwMode="auto">
          <a:xfrm>
            <a:off x="527844" y="721882"/>
            <a:ext cx="4781550" cy="337906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p:cNvSpPr>
            <a:spLocks noGrp="1" noChangeArrowheads="1"/>
          </p:cNvSpPr>
          <p:nvPr>
            <p:ph type="title"/>
          </p:nvPr>
        </p:nvSpPr>
        <p:spPr/>
        <p:txBody>
          <a:bodyPr/>
          <a:lstStyle/>
          <a:p>
            <a:pPr eaLnBrk="1" hangingPunct="1"/>
            <a:r>
              <a:rPr lang="en-US" smtClean="0"/>
              <a:t>All fields</a:t>
            </a:r>
          </a:p>
        </p:txBody>
      </p:sp>
      <p:sp>
        <p:nvSpPr>
          <p:cNvPr id="30723" name="Rectangle 3"/>
          <p:cNvSpPr>
            <a:spLocks noGrp="1" noChangeArrowheads="1"/>
          </p:cNvSpPr>
          <p:nvPr>
            <p:ph idx="1"/>
          </p:nvPr>
        </p:nvSpPr>
        <p:spPr>
          <a:xfrm>
            <a:off x="519113" y="4143375"/>
            <a:ext cx="5500687" cy="2335213"/>
          </a:xfrm>
        </p:spPr>
        <p:txBody>
          <a:bodyPr/>
          <a:lstStyle/>
          <a:p>
            <a:pPr>
              <a:buFont typeface="Arial" charset="0"/>
              <a:buChar char="•"/>
            </a:pPr>
            <a:r>
              <a:rPr lang="en-US" dirty="0" smtClean="0"/>
              <a:t>Alphabetic list of every field</a:t>
            </a:r>
          </a:p>
          <a:p>
            <a:pPr lvl="1"/>
            <a:r>
              <a:rPr lang="en-US" dirty="0" smtClean="0"/>
              <a:t>For each field, entity or entities with that field are listed</a:t>
            </a:r>
          </a:p>
          <a:p>
            <a:pPr>
              <a:buFont typeface="Arial" charset="0"/>
              <a:buChar char="•"/>
            </a:pPr>
            <a:r>
              <a:rPr lang="en-US" dirty="0" smtClean="0"/>
              <a:t>Useful when looking for a field and you don't know on which entity it is declared</a:t>
            </a:r>
          </a:p>
        </p:txBody>
      </p:sp>
      <p:pic>
        <p:nvPicPr>
          <p:cNvPr id="30724" name="Picture 4" descr="DD 05b - all fiel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25" y="758825"/>
            <a:ext cx="2665413" cy="56340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0726" name="AutoShape 6"/>
          <p:cNvSpPr>
            <a:spLocks noChangeArrowheads="1"/>
          </p:cNvSpPr>
          <p:nvPr/>
        </p:nvSpPr>
        <p:spPr bwMode="auto">
          <a:xfrm>
            <a:off x="1090613" y="3643313"/>
            <a:ext cx="3687762" cy="2794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Line 7"/>
          <p:cNvSpPr>
            <a:spLocks noChangeShapeType="1"/>
          </p:cNvSpPr>
          <p:nvPr/>
        </p:nvSpPr>
        <p:spPr bwMode="auto">
          <a:xfrm flipV="1">
            <a:off x="4586288" y="1062038"/>
            <a:ext cx="1446212" cy="25955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Generating Data Dictionary</a:t>
            </a:r>
          </a:p>
        </p:txBody>
      </p:sp>
      <p:sp>
        <p:nvSpPr>
          <p:cNvPr id="31747" name="Rectangle 3"/>
          <p:cNvSpPr>
            <a:spLocks noGrp="1" noChangeArrowheads="1"/>
          </p:cNvSpPr>
          <p:nvPr>
            <p:ph idx="1"/>
          </p:nvPr>
        </p:nvSpPr>
        <p:spPr>
          <a:xfrm>
            <a:off x="519113" y="3670300"/>
            <a:ext cx="8318500" cy="2719388"/>
          </a:xfrm>
        </p:spPr>
        <p:txBody>
          <a:bodyPr/>
          <a:lstStyle/>
          <a:p>
            <a:pPr>
              <a:buFont typeface="Arial" charset="0"/>
              <a:buChar char="•"/>
            </a:pPr>
            <a:r>
              <a:rPr lang="en-US" smtClean="0"/>
              <a:t>You can (re)generate Data Dictionary:</a:t>
            </a:r>
          </a:p>
          <a:p>
            <a:pPr lvl="1"/>
            <a:r>
              <a:rPr lang="en-US" smtClean="0"/>
              <a:t>After initial install (Data Dictionary is not pre-generated)</a:t>
            </a:r>
          </a:p>
          <a:p>
            <a:pPr lvl="1"/>
            <a:r>
              <a:rPr lang="en-US" smtClean="0"/>
              <a:t>Any time you extend data model</a:t>
            </a:r>
          </a:p>
          <a:p>
            <a:pPr>
              <a:buFont typeface="Arial" charset="0"/>
              <a:buChar char="•"/>
            </a:pPr>
            <a:r>
              <a:rPr lang="en-US" smtClean="0"/>
              <a:t>To regenerate dictionary, from bin directory, execute:</a:t>
            </a:r>
          </a:p>
          <a:p>
            <a:pPr lvl="1">
              <a:buFont typeface="Wingdings 2" pitchFamily="18" charset="2"/>
              <a:buNone/>
            </a:pPr>
            <a:r>
              <a:rPr lang="en-US" smtClean="0">
                <a:solidFill>
                  <a:srgbClr val="FF3300"/>
                </a:solidFill>
              </a:rPr>
              <a:t>gw</a:t>
            </a:r>
            <a:r>
              <a:rPr lang="en-US" i="1" smtClean="0">
                <a:solidFill>
                  <a:srgbClr val="0033CC"/>
                </a:solidFill>
              </a:rPr>
              <a:t>XX</a:t>
            </a:r>
            <a:r>
              <a:rPr lang="en-US" smtClean="0">
                <a:solidFill>
                  <a:srgbClr val="FF3300"/>
                </a:solidFill>
              </a:rPr>
              <a:t> regen-dictionary</a:t>
            </a:r>
            <a:endParaRPr lang="en-US" smtClean="0"/>
          </a:p>
          <a:p>
            <a:pPr lvl="1">
              <a:buFont typeface="Wingdings 2" pitchFamily="18" charset="2"/>
              <a:buNone/>
            </a:pPr>
            <a:r>
              <a:rPr lang="en-US" smtClean="0"/>
              <a:t>where XX is application's two-letter code</a:t>
            </a:r>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7305675" cy="25781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Lesson outline</a:t>
            </a:r>
          </a:p>
        </p:txBody>
      </p:sp>
      <p:sp>
        <p:nvSpPr>
          <p:cNvPr id="3277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Contents of the data model</a:t>
            </a:r>
          </a:p>
          <a:p>
            <a:pPr>
              <a:lnSpc>
                <a:spcPct val="150000"/>
              </a:lnSpc>
              <a:buFont typeface="Arial" charset="0"/>
              <a:buChar char="•"/>
            </a:pPr>
            <a:r>
              <a:rPr lang="en-US" sz="2800" smtClean="0">
                <a:solidFill>
                  <a:srgbClr val="C0C0C0"/>
                </a:solidFill>
              </a:rPr>
              <a:t>The Data Dictionary</a:t>
            </a:r>
          </a:p>
          <a:p>
            <a:pPr>
              <a:lnSpc>
                <a:spcPct val="150000"/>
              </a:lnSpc>
              <a:buFont typeface="Arial" charset="0"/>
              <a:buChar char="•"/>
            </a:pPr>
            <a:r>
              <a:rPr lang="en-US" sz="2800" smtClean="0"/>
              <a:t>Objects and the data model</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Contents of the data model</a:t>
            </a:r>
          </a:p>
          <a:p>
            <a:pPr>
              <a:lnSpc>
                <a:spcPct val="150000"/>
              </a:lnSpc>
              <a:buFont typeface="Arial" charset="0"/>
              <a:buChar char="•"/>
            </a:pPr>
            <a:r>
              <a:rPr lang="en-US" sz="2800" smtClean="0">
                <a:solidFill>
                  <a:srgbClr val="C0C0C0"/>
                </a:solidFill>
              </a:rPr>
              <a:t>The Data Dictionary</a:t>
            </a:r>
          </a:p>
          <a:p>
            <a:pPr>
              <a:lnSpc>
                <a:spcPct val="150000"/>
              </a:lnSpc>
              <a:buFont typeface="Arial" charset="0"/>
              <a:buChar char="•"/>
            </a:pPr>
            <a:r>
              <a:rPr lang="en-US" sz="2800" smtClean="0">
                <a:solidFill>
                  <a:srgbClr val="C0C0C0"/>
                </a:solidFill>
              </a:rPr>
              <a:t>Objects and the data model</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0" y="1766888"/>
            <a:ext cx="2751138" cy="2493962"/>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3795" name="Title 1"/>
          <p:cNvSpPr>
            <a:spLocks noGrp="1"/>
          </p:cNvSpPr>
          <p:nvPr>
            <p:ph type="title"/>
          </p:nvPr>
        </p:nvSpPr>
        <p:spPr>
          <a:xfrm>
            <a:off x="495300" y="120650"/>
            <a:ext cx="8394700" cy="742950"/>
          </a:xfrm>
        </p:spPr>
        <p:txBody>
          <a:bodyPr/>
          <a:lstStyle/>
          <a:p>
            <a:r>
              <a:rPr lang="en-US" smtClean="0"/>
              <a:t>Data model entities in application architecture</a:t>
            </a:r>
          </a:p>
        </p:txBody>
      </p:sp>
      <p:sp>
        <p:nvSpPr>
          <p:cNvPr id="33796" name="Rectangle 12"/>
          <p:cNvSpPr>
            <a:spLocks noChangeArrowheads="1"/>
          </p:cNvSpPr>
          <p:nvPr/>
        </p:nvSpPr>
        <p:spPr bwMode="auto">
          <a:xfrm>
            <a:off x="736600" y="2516188"/>
            <a:ext cx="2068513" cy="1423987"/>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chemeClr val="bg1"/>
                </a:solidFill>
              </a:rPr>
              <a:t>Name</a:t>
            </a:r>
          </a:p>
          <a:p>
            <a:pPr algn="l">
              <a:spcBef>
                <a:spcPct val="0"/>
              </a:spcBef>
              <a:spcAft>
                <a:spcPct val="0"/>
              </a:spcAft>
              <a:buClrTx/>
            </a:pPr>
            <a:r>
              <a:rPr lang="en-US" sz="1800" b="0">
                <a:solidFill>
                  <a:schemeClr val="bg1"/>
                </a:solidFill>
              </a:rPr>
              <a:t>PublicID</a:t>
            </a:r>
            <a:br>
              <a:rPr lang="en-US" sz="1800" b="0">
                <a:solidFill>
                  <a:schemeClr val="bg1"/>
                </a:solidFill>
              </a:rPr>
            </a:br>
            <a:r>
              <a:rPr lang="en-US" sz="1800" b="0">
                <a:solidFill>
                  <a:schemeClr val="bg1"/>
                </a:solidFill>
              </a:rPr>
              <a:t>CreateTime</a:t>
            </a: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33797" name="Rectangle 13"/>
          <p:cNvSpPr>
            <a:spLocks noChangeArrowheads="1"/>
          </p:cNvSpPr>
          <p:nvPr/>
        </p:nvSpPr>
        <p:spPr bwMode="auto">
          <a:xfrm>
            <a:off x="736600" y="20939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ABContact</a:t>
            </a:r>
          </a:p>
        </p:txBody>
      </p:sp>
      <p:sp>
        <p:nvSpPr>
          <p:cNvPr id="33798" name="Folded Corner 3"/>
          <p:cNvSpPr>
            <a:spLocks noChangeArrowheads="1"/>
          </p:cNvSpPr>
          <p:nvPr/>
        </p:nvSpPr>
        <p:spPr bwMode="auto">
          <a:xfrm flipV="1">
            <a:off x="3468688" y="2020888"/>
            <a:ext cx="2025650" cy="1919287"/>
          </a:xfrm>
          <a:prstGeom prst="foldedCorner">
            <a:avLst>
              <a:gd name="adj" fmla="val 13333"/>
            </a:avLst>
          </a:prstGeom>
          <a:noFill/>
          <a:ln w="2857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3799" name="TextBox 4"/>
          <p:cNvSpPr txBox="1">
            <a:spLocks noChangeArrowheads="1"/>
          </p:cNvSpPr>
          <p:nvPr/>
        </p:nvSpPr>
        <p:spPr bwMode="auto">
          <a:xfrm>
            <a:off x="3481388" y="198278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7030A0"/>
                </a:solidFill>
                <a:latin typeface="Calibri" pitchFamily="34" charset="0"/>
                <a:ea typeface="Calibri" pitchFamily="34" charset="0"/>
                <a:cs typeface="Calibri" pitchFamily="34" charset="0"/>
              </a:rPr>
              <a:t>ABContact</a:t>
            </a:r>
          </a:p>
        </p:txBody>
      </p:sp>
      <p:sp>
        <p:nvSpPr>
          <p:cNvPr id="13" name="Rounded Rectangle 12"/>
          <p:cNvSpPr/>
          <p:nvPr/>
        </p:nvSpPr>
        <p:spPr bwMode="auto">
          <a:xfrm>
            <a:off x="3925888" y="5278438"/>
            <a:ext cx="1089025" cy="730250"/>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33801" name="TextBox 10"/>
          <p:cNvSpPr txBox="1">
            <a:spLocks noChangeArrowheads="1"/>
          </p:cNvSpPr>
          <p:nvPr/>
        </p:nvSpPr>
        <p:spPr bwMode="auto">
          <a:xfrm>
            <a:off x="3914775" y="5299075"/>
            <a:ext cx="1114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anAB</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Contact</a:t>
            </a:r>
          </a:p>
        </p:txBody>
      </p:sp>
      <p:grpSp>
        <p:nvGrpSpPr>
          <p:cNvPr id="33802" name="Group 8"/>
          <p:cNvGrpSpPr>
            <a:grpSpLocks/>
          </p:cNvGrpSpPr>
          <p:nvPr/>
        </p:nvGrpSpPr>
        <p:grpSpPr bwMode="auto">
          <a:xfrm>
            <a:off x="981075" y="5226050"/>
            <a:ext cx="1579563" cy="1120775"/>
            <a:chOff x="1039" y="2442"/>
            <a:chExt cx="1209" cy="1042"/>
          </a:xfrm>
        </p:grpSpPr>
        <p:grpSp>
          <p:nvGrpSpPr>
            <p:cNvPr id="33829" name="Group 9"/>
            <p:cNvGrpSpPr>
              <a:grpSpLocks/>
            </p:cNvGrpSpPr>
            <p:nvPr/>
          </p:nvGrpSpPr>
          <p:grpSpPr bwMode="auto">
            <a:xfrm>
              <a:off x="1039" y="2784"/>
              <a:ext cx="1209" cy="700"/>
              <a:chOff x="1095" y="2933"/>
              <a:chExt cx="1209" cy="700"/>
            </a:xfrm>
          </p:grpSpPr>
          <p:sp>
            <p:nvSpPr>
              <p:cNvPr id="33837"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3838"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839"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0"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1"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42"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3830" name="Group 16"/>
            <p:cNvGrpSpPr>
              <a:grpSpLocks/>
            </p:cNvGrpSpPr>
            <p:nvPr/>
          </p:nvGrpSpPr>
          <p:grpSpPr bwMode="auto">
            <a:xfrm>
              <a:off x="1039" y="2442"/>
              <a:ext cx="1209" cy="700"/>
              <a:chOff x="1095" y="2933"/>
              <a:chExt cx="1209" cy="700"/>
            </a:xfrm>
          </p:grpSpPr>
          <p:sp>
            <p:nvSpPr>
              <p:cNvPr id="33831"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3832"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ab_abcontact</a:t>
                </a:r>
              </a:p>
            </p:txBody>
          </p:sp>
          <p:sp>
            <p:nvSpPr>
              <p:cNvPr id="33833"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4"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5"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36"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3" name="Rectangle 32"/>
          <p:cNvSpPr/>
          <p:nvPr/>
        </p:nvSpPr>
        <p:spPr bwMode="auto">
          <a:xfrm>
            <a:off x="984250" y="5726113"/>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33804" name="TextBox 33"/>
          <p:cNvSpPr txBox="1">
            <a:spLocks noChangeArrowheads="1"/>
          </p:cNvSpPr>
          <p:nvPr/>
        </p:nvSpPr>
        <p:spPr bwMode="auto">
          <a:xfrm>
            <a:off x="166688" y="5265738"/>
            <a:ext cx="858837"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latin typeface="Calibri" pitchFamily="34" charset="0"/>
                <a:ea typeface="Calibri" pitchFamily="34" charset="0"/>
                <a:cs typeface="Calibri" pitchFamily="34" charset="0"/>
              </a:rPr>
              <a:t>row in</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db</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table</a:t>
            </a:r>
          </a:p>
        </p:txBody>
      </p:sp>
      <p:sp>
        <p:nvSpPr>
          <p:cNvPr id="33805" name="TextBox 34"/>
          <p:cNvSpPr txBox="1">
            <a:spLocks noChangeArrowheads="1"/>
          </p:cNvSpPr>
          <p:nvPr/>
        </p:nvSpPr>
        <p:spPr bwMode="auto">
          <a:xfrm>
            <a:off x="3357563" y="5940425"/>
            <a:ext cx="226695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instance of</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Gosu class</a:t>
            </a:r>
          </a:p>
        </p:txBody>
      </p:sp>
      <p:sp>
        <p:nvSpPr>
          <p:cNvPr id="33806" name="TextBox 35"/>
          <p:cNvSpPr txBox="1">
            <a:spLocks noChangeArrowheads="1"/>
          </p:cNvSpPr>
          <p:nvPr/>
        </p:nvSpPr>
        <p:spPr bwMode="auto">
          <a:xfrm>
            <a:off x="706438" y="1725613"/>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latin typeface="Calibri" pitchFamily="34" charset="0"/>
                <a:ea typeface="Calibri" pitchFamily="34" charset="0"/>
                <a:cs typeface="Calibri" pitchFamily="34" charset="0"/>
              </a:rPr>
              <a:t>data model entity</a:t>
            </a:r>
          </a:p>
        </p:txBody>
      </p:sp>
      <p:sp>
        <p:nvSpPr>
          <p:cNvPr id="33807" name="TextBox 36"/>
          <p:cNvSpPr txBox="1">
            <a:spLocks noChangeArrowheads="1"/>
          </p:cNvSpPr>
          <p:nvPr/>
        </p:nvSpPr>
        <p:spPr bwMode="auto">
          <a:xfrm>
            <a:off x="3255963" y="167005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internal Gosu class</a:t>
            </a:r>
          </a:p>
        </p:txBody>
      </p:sp>
      <p:grpSp>
        <p:nvGrpSpPr>
          <p:cNvPr id="33808" name="Group 61"/>
          <p:cNvGrpSpPr>
            <a:grpSpLocks/>
          </p:cNvGrpSpPr>
          <p:nvPr/>
        </p:nvGrpSpPr>
        <p:grpSpPr bwMode="auto">
          <a:xfrm>
            <a:off x="1457325" y="3948113"/>
            <a:ext cx="3338513" cy="1260475"/>
            <a:chOff x="1457290" y="3948543"/>
            <a:chExt cx="3337908" cy="782782"/>
          </a:xfrm>
        </p:grpSpPr>
        <p:sp>
          <p:nvSpPr>
            <p:cNvPr id="33827" name="Down Arrow 37"/>
            <p:cNvSpPr>
              <a:spLocks noChangeArrowheads="1"/>
            </p:cNvSpPr>
            <p:nvPr/>
          </p:nvSpPr>
          <p:spPr bwMode="auto">
            <a:xfrm>
              <a:off x="1457290" y="3948543"/>
              <a:ext cx="628650" cy="782782"/>
            </a:xfrm>
            <a:prstGeom prst="downArrow">
              <a:avLst>
                <a:gd name="adj1" fmla="val 50000"/>
                <a:gd name="adj2" fmla="val 49992"/>
              </a:avLst>
            </a:prstGeom>
            <a:solidFill>
              <a:schemeClr val="accent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33828" name="Down Arrow 38"/>
            <p:cNvSpPr>
              <a:spLocks noChangeArrowheads="1"/>
            </p:cNvSpPr>
            <p:nvPr/>
          </p:nvSpPr>
          <p:spPr bwMode="auto">
            <a:xfrm>
              <a:off x="4166548" y="3948543"/>
              <a:ext cx="628650" cy="782782"/>
            </a:xfrm>
            <a:prstGeom prst="downArrow">
              <a:avLst>
                <a:gd name="adj1" fmla="val 50000"/>
                <a:gd name="adj2" fmla="val 49992"/>
              </a:avLst>
            </a:prstGeom>
            <a:solidFill>
              <a:srgbClr val="7030A0"/>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grpSp>
      <p:cxnSp>
        <p:nvCxnSpPr>
          <p:cNvPr id="33810" name="Straight Connector 40"/>
          <p:cNvCxnSpPr>
            <a:cxnSpLocks noChangeShapeType="1"/>
          </p:cNvCxnSpPr>
          <p:nvPr/>
        </p:nvCxnSpPr>
        <p:spPr bwMode="auto">
          <a:xfrm rot="5400000">
            <a:off x="253207" y="3694906"/>
            <a:ext cx="5543550" cy="1587"/>
          </a:xfrm>
          <a:prstGeom prst="line">
            <a:avLst/>
          </a:prstGeom>
          <a:noFill/>
          <a:ln w="12700" algn="ctr">
            <a:solidFill>
              <a:schemeClr val="tx1">
                <a:lumMod val="50000"/>
              </a:schemeClr>
            </a:solidFill>
            <a:prstDash val="dash"/>
            <a:round/>
            <a:headEnd/>
            <a:tailEnd/>
          </a:ln>
        </p:spPr>
      </p:cxnSp>
      <p:sp>
        <p:nvSpPr>
          <p:cNvPr id="2" name="TextBox 41"/>
          <p:cNvSpPr txBox="1">
            <a:spLocks noChangeArrowheads="1"/>
          </p:cNvSpPr>
          <p:nvPr/>
        </p:nvSpPr>
        <p:spPr bwMode="auto">
          <a:xfrm>
            <a:off x="804863" y="993775"/>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33811" name="TextBox 42"/>
          <p:cNvSpPr txBox="1">
            <a:spLocks noChangeArrowheads="1"/>
          </p:cNvSpPr>
          <p:nvPr/>
        </p:nvSpPr>
        <p:spPr bwMode="auto">
          <a:xfrm>
            <a:off x="3117850" y="993775"/>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33812" name="Straight Arrow Connector 31"/>
          <p:cNvCxnSpPr>
            <a:cxnSpLocks noChangeShapeType="1"/>
          </p:cNvCxnSpPr>
          <p:nvPr/>
        </p:nvCxnSpPr>
        <p:spPr bwMode="auto">
          <a:xfrm>
            <a:off x="2563813" y="5719763"/>
            <a:ext cx="1333500" cy="1587"/>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47" name="Straight Connector 40"/>
          <p:cNvCxnSpPr>
            <a:cxnSpLocks noChangeShapeType="1"/>
          </p:cNvCxnSpPr>
          <p:nvPr/>
        </p:nvCxnSpPr>
        <p:spPr bwMode="auto">
          <a:xfrm rot="5400000">
            <a:off x="3051969" y="3694906"/>
            <a:ext cx="5543550" cy="1588"/>
          </a:xfrm>
          <a:prstGeom prst="line">
            <a:avLst/>
          </a:prstGeom>
          <a:noFill/>
          <a:ln w="12700" algn="ctr">
            <a:solidFill>
              <a:schemeClr val="tx1">
                <a:lumMod val="50000"/>
              </a:schemeClr>
            </a:solidFill>
            <a:prstDash val="dash"/>
            <a:round/>
            <a:headEnd/>
            <a:tailEnd/>
          </a:ln>
        </p:spPr>
      </p:cxnSp>
      <p:sp>
        <p:nvSpPr>
          <p:cNvPr id="33814" name="Down Arrow 37"/>
          <p:cNvSpPr>
            <a:spLocks noChangeArrowheads="1"/>
          </p:cNvSpPr>
          <p:nvPr/>
        </p:nvSpPr>
        <p:spPr bwMode="auto">
          <a:xfrm>
            <a:off x="6237288" y="4281488"/>
            <a:ext cx="628650" cy="733425"/>
          </a:xfrm>
          <a:prstGeom prst="downArrow">
            <a:avLst>
              <a:gd name="adj1" fmla="val 50000"/>
              <a:gd name="adj2" fmla="val 49929"/>
            </a:avLst>
          </a:prstGeom>
          <a:solidFill>
            <a:srgbClr val="008000"/>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cxnSp>
        <p:nvCxnSpPr>
          <p:cNvPr id="33815" name="Straight Arrow Connector 31"/>
          <p:cNvCxnSpPr>
            <a:cxnSpLocks noChangeShapeType="1"/>
          </p:cNvCxnSpPr>
          <p:nvPr/>
        </p:nvCxnSpPr>
        <p:spPr bwMode="auto">
          <a:xfrm>
            <a:off x="5026025" y="5716588"/>
            <a:ext cx="1069975" cy="1587"/>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33816" name="TextBox 42"/>
          <p:cNvSpPr txBox="1">
            <a:spLocks noChangeArrowheads="1"/>
          </p:cNvSpPr>
          <p:nvPr/>
        </p:nvSpPr>
        <p:spPr bwMode="auto">
          <a:xfrm>
            <a:off x="6418263" y="993775"/>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008000"/>
                </a:solidFill>
                <a:latin typeface="Calibri" pitchFamily="34" charset="0"/>
                <a:ea typeface="Calibri" pitchFamily="34" charset="0"/>
                <a:cs typeface="Calibri" pitchFamily="34" charset="0"/>
              </a:rPr>
              <a:t>user interface</a:t>
            </a:r>
          </a:p>
        </p:txBody>
      </p:sp>
      <p:cxnSp>
        <p:nvCxnSpPr>
          <p:cNvPr id="33817" name="Straight Arrow Connector 31"/>
          <p:cNvCxnSpPr>
            <a:cxnSpLocks noChangeShapeType="1"/>
          </p:cNvCxnSpPr>
          <p:nvPr/>
        </p:nvCxnSpPr>
        <p:spPr bwMode="auto">
          <a:xfrm>
            <a:off x="2549525" y="5857875"/>
            <a:ext cx="1333500" cy="1588"/>
          </a:xfrm>
          <a:prstGeom prst="straightConnector1">
            <a:avLst/>
          </a:prstGeom>
          <a:noFill/>
          <a:ln w="12700" algn="ctr">
            <a:solidFill>
              <a:schemeClr val="bg1"/>
            </a:solidFill>
            <a:round/>
            <a:headEnd type="triangle" w="med" len="med"/>
            <a:tailEnd/>
          </a:ln>
          <a:extLst>
            <a:ext uri="{909E8E84-426E-40DD-AFC4-6F175D3DCCD1}">
              <a14:hiddenFill xmlns:a14="http://schemas.microsoft.com/office/drawing/2010/main">
                <a:noFill/>
              </a14:hiddenFill>
            </a:ext>
          </a:extLst>
        </p:spPr>
      </p:cxnSp>
      <p:cxnSp>
        <p:nvCxnSpPr>
          <p:cNvPr id="33818" name="Straight Arrow Connector 31"/>
          <p:cNvCxnSpPr>
            <a:cxnSpLocks noChangeShapeType="1"/>
          </p:cNvCxnSpPr>
          <p:nvPr/>
        </p:nvCxnSpPr>
        <p:spPr bwMode="auto">
          <a:xfrm>
            <a:off x="5010150" y="5853113"/>
            <a:ext cx="1069975" cy="1587"/>
          </a:xfrm>
          <a:prstGeom prst="straightConnector1">
            <a:avLst/>
          </a:prstGeom>
          <a:noFill/>
          <a:ln w="12700" algn="ctr">
            <a:solidFill>
              <a:schemeClr val="bg1"/>
            </a:solidFill>
            <a:round/>
            <a:headEnd type="triangle" w="med" len="med"/>
            <a:tailEnd/>
          </a:ln>
          <a:extLst>
            <a:ext uri="{909E8E84-426E-40DD-AFC4-6F175D3DCCD1}">
              <a14:hiddenFill xmlns:a14="http://schemas.microsoft.com/office/drawing/2010/main">
                <a:noFill/>
              </a14:hiddenFill>
            </a:ext>
          </a:extLst>
        </p:spPr>
      </p:cxnSp>
      <p:sp>
        <p:nvSpPr>
          <p:cNvPr id="33819" name="TextBox 36"/>
          <p:cNvSpPr txBox="1">
            <a:spLocks noChangeArrowheads="1"/>
          </p:cNvSpPr>
          <p:nvPr/>
        </p:nvSpPr>
        <p:spPr bwMode="auto">
          <a:xfrm>
            <a:off x="6070600" y="1420813"/>
            <a:ext cx="3043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latin typeface="Calibri" pitchFamily="34" charset="0"/>
                <a:ea typeface="Calibri" pitchFamily="34" charset="0"/>
                <a:cs typeface="Calibri" pitchFamily="34" charset="0"/>
              </a:rPr>
              <a:t>page configuration file</a:t>
            </a:r>
          </a:p>
        </p:txBody>
      </p:sp>
      <p:sp>
        <p:nvSpPr>
          <p:cNvPr id="33820" name="TextBox 36"/>
          <p:cNvSpPr txBox="1">
            <a:spLocks noChangeArrowheads="1"/>
          </p:cNvSpPr>
          <p:nvPr/>
        </p:nvSpPr>
        <p:spPr bwMode="auto">
          <a:xfrm>
            <a:off x="6670675" y="4656138"/>
            <a:ext cx="24733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latin typeface="Calibri" pitchFamily="34" charset="0"/>
                <a:ea typeface="Calibri" pitchFamily="34" charset="0"/>
                <a:cs typeface="Calibri" pitchFamily="34" charset="0"/>
              </a:rPr>
              <a:t>UI form with data</a:t>
            </a:r>
          </a:p>
        </p:txBody>
      </p:sp>
      <p:sp>
        <p:nvSpPr>
          <p:cNvPr id="33821" name="TextBox 17"/>
          <p:cNvSpPr txBox="1">
            <a:spLocks noChangeArrowheads="1"/>
          </p:cNvSpPr>
          <p:nvPr/>
        </p:nvSpPr>
        <p:spPr bwMode="auto">
          <a:xfrm>
            <a:off x="3587750" y="238125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Calibri" pitchFamily="34" charset="0"/>
                <a:ea typeface="Calibri" pitchFamily="34" charset="0"/>
                <a:cs typeface="Calibri" pitchFamily="34" charset="0"/>
              </a:rPr>
              <a:t>Fields</a:t>
            </a:r>
            <a:r>
              <a:rPr lang="en-US" sz="1800">
                <a:solidFill>
                  <a:srgbClr val="7030A0"/>
                </a:solidFill>
                <a:latin typeface="Calibri" pitchFamily="34" charset="0"/>
                <a:ea typeface="Calibri" pitchFamily="34" charset="0"/>
                <a:cs typeface="Calibri" pitchFamily="34" charset="0"/>
              </a:rPr>
              <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Name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PublicID</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CreateTime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a:t>
            </a:r>
          </a:p>
        </p:txBody>
      </p:sp>
      <p:pic>
        <p:nvPicPr>
          <p:cNvPr id="33822" name="Picture 2" descr="C:\Users\pniemeyer\Desktop\Draft\Gtc-14-5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638" y="5048250"/>
            <a:ext cx="2936875" cy="11747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3823" name="TextBox 44"/>
          <p:cNvSpPr txBox="1">
            <a:spLocks noChangeArrowheads="1"/>
          </p:cNvSpPr>
          <p:nvPr/>
        </p:nvSpPr>
        <p:spPr bwMode="auto">
          <a:xfrm>
            <a:off x="2522538" y="5056188"/>
            <a:ext cx="167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latin typeface="Calibri" pitchFamily="34" charset="0"/>
                <a:ea typeface="Calibri" pitchFamily="34" charset="0"/>
                <a:cs typeface="Calibri" pitchFamily="34" charset="0"/>
              </a:rPr>
              <a:t>read</a:t>
            </a:r>
            <a:br>
              <a:rPr lang="en-US">
                <a:solidFill>
                  <a:schemeClr val="bg1"/>
                </a:solidFill>
                <a:latin typeface="Calibri" pitchFamily="34" charset="0"/>
                <a:ea typeface="Calibri" pitchFamily="34" charset="0"/>
                <a:cs typeface="Calibri" pitchFamily="34" charset="0"/>
              </a:rPr>
            </a:br>
            <a:r>
              <a:rPr lang="en-US">
                <a:solidFill>
                  <a:schemeClr val="bg1"/>
                </a:solidFill>
                <a:latin typeface="Calibri" pitchFamily="34" charset="0"/>
                <a:ea typeface="Calibri" pitchFamily="34" charset="0"/>
                <a:cs typeface="Calibri" pitchFamily="34" charset="0"/>
              </a:rPr>
              <a:t>from db</a:t>
            </a:r>
          </a:p>
        </p:txBody>
      </p:sp>
      <p:sp>
        <p:nvSpPr>
          <p:cNvPr id="33824" name="TextBox 45"/>
          <p:cNvSpPr txBox="1">
            <a:spLocks noChangeArrowheads="1"/>
          </p:cNvSpPr>
          <p:nvPr/>
        </p:nvSpPr>
        <p:spPr bwMode="auto">
          <a:xfrm>
            <a:off x="1916113" y="5757863"/>
            <a:ext cx="190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latin typeface="Calibri" pitchFamily="34" charset="0"/>
                <a:ea typeface="Calibri" pitchFamily="34" charset="0"/>
                <a:cs typeface="Calibri" pitchFamily="34" charset="0"/>
              </a:rPr>
              <a:t>update</a:t>
            </a:r>
            <a:br>
              <a:rPr lang="en-US">
                <a:solidFill>
                  <a:schemeClr val="bg1"/>
                </a:solidFill>
                <a:latin typeface="Calibri" pitchFamily="34" charset="0"/>
                <a:ea typeface="Calibri" pitchFamily="34" charset="0"/>
                <a:cs typeface="Calibri" pitchFamily="34" charset="0"/>
              </a:rPr>
            </a:br>
            <a:r>
              <a:rPr lang="en-US">
                <a:solidFill>
                  <a:schemeClr val="bg1"/>
                </a:solidFill>
                <a:latin typeface="Calibri" pitchFamily="34" charset="0"/>
                <a:ea typeface="Calibri" pitchFamily="34" charset="0"/>
                <a:cs typeface="Calibri" pitchFamily="34" charset="0"/>
              </a:rPr>
              <a:t>to db</a:t>
            </a:r>
          </a:p>
        </p:txBody>
      </p:sp>
      <p:sp>
        <p:nvSpPr>
          <p:cNvPr id="33825" name="TextBox 44"/>
          <p:cNvSpPr txBox="1">
            <a:spLocks noChangeArrowheads="1"/>
          </p:cNvSpPr>
          <p:nvPr/>
        </p:nvSpPr>
        <p:spPr bwMode="auto">
          <a:xfrm>
            <a:off x="4975225" y="5083175"/>
            <a:ext cx="167798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latin typeface="Calibri" pitchFamily="34" charset="0"/>
                <a:ea typeface="Calibri" pitchFamily="34" charset="0"/>
                <a:cs typeface="Calibri" pitchFamily="34" charset="0"/>
              </a:rPr>
              <a:t>display</a:t>
            </a:r>
            <a:br>
              <a:rPr lang="en-US">
                <a:solidFill>
                  <a:schemeClr val="bg1"/>
                </a:solidFill>
                <a:latin typeface="Calibri" pitchFamily="34" charset="0"/>
                <a:ea typeface="Calibri" pitchFamily="34" charset="0"/>
                <a:cs typeface="Calibri" pitchFamily="34" charset="0"/>
              </a:rPr>
            </a:br>
            <a:r>
              <a:rPr lang="en-US">
                <a:solidFill>
                  <a:schemeClr val="bg1"/>
                </a:solidFill>
                <a:latin typeface="Calibri" pitchFamily="34" charset="0"/>
                <a:ea typeface="Calibri" pitchFamily="34" charset="0"/>
                <a:cs typeface="Calibri" pitchFamily="34" charset="0"/>
              </a:rPr>
              <a:t>in UI</a:t>
            </a:r>
          </a:p>
        </p:txBody>
      </p:sp>
      <p:sp>
        <p:nvSpPr>
          <p:cNvPr id="33826" name="TextBox 44"/>
          <p:cNvSpPr txBox="1">
            <a:spLocks noChangeArrowheads="1"/>
          </p:cNvSpPr>
          <p:nvPr/>
        </p:nvSpPr>
        <p:spPr bwMode="auto">
          <a:xfrm>
            <a:off x="4435475" y="5789613"/>
            <a:ext cx="167798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latin typeface="Calibri" pitchFamily="34" charset="0"/>
                <a:ea typeface="Calibri" pitchFamily="34" charset="0"/>
                <a:cs typeface="Calibri" pitchFamily="34" charset="0"/>
              </a:rPr>
              <a:t>modify</a:t>
            </a:r>
            <a:br>
              <a:rPr lang="en-US">
                <a:solidFill>
                  <a:schemeClr val="bg1"/>
                </a:solidFill>
                <a:latin typeface="Calibri" pitchFamily="34" charset="0"/>
                <a:ea typeface="Calibri" pitchFamily="34" charset="0"/>
                <a:cs typeface="Calibri" pitchFamily="34" charset="0"/>
              </a:rPr>
            </a:br>
            <a:r>
              <a:rPr lang="en-US">
                <a:solidFill>
                  <a:schemeClr val="bg1"/>
                </a:solidFill>
                <a:latin typeface="Calibri" pitchFamily="34" charset="0"/>
                <a:ea typeface="Calibri" pitchFamily="34" charset="0"/>
                <a:cs typeface="Calibri" pitchFamily="34" charset="0"/>
              </a:rPr>
              <a:t>in UI</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Dot notation</a:t>
            </a:r>
          </a:p>
        </p:txBody>
      </p:sp>
      <p:sp>
        <p:nvSpPr>
          <p:cNvPr id="34819" name="Rectangle 3"/>
          <p:cNvSpPr>
            <a:spLocks noGrp="1" noChangeArrowheads="1"/>
          </p:cNvSpPr>
          <p:nvPr>
            <p:ph idx="1"/>
          </p:nvPr>
        </p:nvSpPr>
        <p:spPr>
          <a:xfrm>
            <a:off x="519113" y="1192213"/>
            <a:ext cx="4722812" cy="5197475"/>
          </a:xfrm>
        </p:spPr>
        <p:txBody>
          <a:bodyPr/>
          <a:lstStyle/>
          <a:p>
            <a:pPr>
              <a:buFont typeface="Arial" charset="0"/>
              <a:buChar char="•"/>
            </a:pPr>
            <a:r>
              <a:rPr lang="en-US" b="1" smtClean="0"/>
              <a:t>Dot notation</a:t>
            </a:r>
            <a:r>
              <a:rPr lang="en-US" smtClean="0"/>
              <a:t> is a coding technique used to identify data elements such as text fields, related objects or collections of objects.</a:t>
            </a:r>
          </a:p>
          <a:p>
            <a:pPr lvl="1"/>
            <a:r>
              <a:rPr lang="en-US" smtClean="0"/>
              <a:t>Used in UI configuration and Gosu</a:t>
            </a:r>
          </a:p>
          <a:p>
            <a:pPr lvl="1"/>
            <a:r>
              <a:rPr lang="en-US" smtClean="0"/>
              <a:t>Not used in data model configuration, but useful to discuss here because it relies</a:t>
            </a:r>
            <a:br>
              <a:rPr lang="en-US" smtClean="0"/>
            </a:br>
            <a:r>
              <a:rPr lang="en-US" smtClean="0"/>
              <a:t>on relationships in data model</a:t>
            </a:r>
          </a:p>
          <a:p>
            <a:pPr>
              <a:buFont typeface="Arial" charset="0"/>
              <a:buChar char="•"/>
            </a:pPr>
            <a:r>
              <a:rPr lang="en-US" smtClean="0"/>
              <a:t>Starts with object</a:t>
            </a:r>
          </a:p>
          <a:p>
            <a:pPr>
              <a:buFont typeface="Arial" charset="0"/>
              <a:buChar char="•"/>
            </a:pPr>
            <a:r>
              <a:rPr lang="en-US" smtClean="0"/>
              <a:t>Ends with field, related object,</a:t>
            </a:r>
            <a:br>
              <a:rPr lang="en-US" smtClean="0"/>
            </a:br>
            <a:r>
              <a:rPr lang="en-US" smtClean="0"/>
              <a:t>or related array</a:t>
            </a:r>
          </a:p>
        </p:txBody>
      </p:sp>
      <p:grpSp>
        <p:nvGrpSpPr>
          <p:cNvPr id="34820" name="Group 6"/>
          <p:cNvGrpSpPr>
            <a:grpSpLocks/>
          </p:cNvGrpSpPr>
          <p:nvPr/>
        </p:nvGrpSpPr>
        <p:grpSpPr bwMode="auto">
          <a:xfrm>
            <a:off x="5345113" y="1231900"/>
            <a:ext cx="3579812" cy="3184525"/>
            <a:chOff x="3308" y="551"/>
            <a:chExt cx="2255" cy="2006"/>
          </a:xfrm>
        </p:grpSpPr>
        <p:pic>
          <p:nvPicPr>
            <p:cNvPr id="348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 y="551"/>
              <a:ext cx="2255" cy="200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4825" name="AutoShape 5"/>
            <p:cNvSpPr>
              <a:spLocks noChangeArrowheads="1"/>
            </p:cNvSpPr>
            <p:nvPr/>
          </p:nvSpPr>
          <p:spPr bwMode="auto">
            <a:xfrm>
              <a:off x="3318" y="1477"/>
              <a:ext cx="2223" cy="27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9" name="Rounded Rectangle 8"/>
          <p:cNvSpPr/>
          <p:nvPr/>
        </p:nvSpPr>
        <p:spPr bwMode="auto">
          <a:xfrm>
            <a:off x="5549900" y="5299075"/>
            <a:ext cx="887413" cy="595313"/>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34822" name="TextBox 10"/>
          <p:cNvSpPr txBox="1">
            <a:spLocks noChangeArrowheads="1"/>
          </p:cNvSpPr>
          <p:nvPr/>
        </p:nvSpPr>
        <p:spPr bwMode="auto">
          <a:xfrm>
            <a:off x="5445125" y="4845050"/>
            <a:ext cx="3186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latin typeface="Calibri" pitchFamily="34" charset="0"/>
                <a:ea typeface="Calibri" pitchFamily="34" charset="0"/>
                <a:cs typeface="Calibri" pitchFamily="34" charset="0"/>
              </a:rPr>
              <a:t>anABContact.FaxPhone</a:t>
            </a:r>
          </a:p>
        </p:txBody>
      </p:sp>
      <p:cxnSp>
        <p:nvCxnSpPr>
          <p:cNvPr id="34823" name="Straight Connector 11"/>
          <p:cNvCxnSpPr>
            <a:cxnSpLocks noChangeShapeType="1"/>
          </p:cNvCxnSpPr>
          <p:nvPr/>
        </p:nvCxnSpPr>
        <p:spPr bwMode="auto">
          <a:xfrm rot="16200000" flipH="1">
            <a:off x="7315994" y="4017169"/>
            <a:ext cx="1758950" cy="14288"/>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p:txBody>
          <a:bodyPr/>
          <a:lstStyle/>
          <a:p>
            <a:pPr>
              <a:buFont typeface="Arial" charset="0"/>
              <a:buChar char="•"/>
            </a:pPr>
            <a:r>
              <a:rPr lang="en-US" smtClean="0"/>
              <a:t>Referencing data field on given object</a:t>
            </a:r>
          </a:p>
          <a:p>
            <a:pPr lvl="1"/>
            <a:r>
              <a:rPr lang="en-US" sz="2300" i="1" smtClean="0">
                <a:solidFill>
                  <a:srgbClr val="0033CC"/>
                </a:solidFill>
              </a:rPr>
              <a:t>object</a:t>
            </a:r>
            <a:r>
              <a:rPr lang="en-US" sz="2300" smtClean="0">
                <a:solidFill>
                  <a:srgbClr val="FF3300"/>
                </a:solidFill>
              </a:rPr>
              <a:t>.</a:t>
            </a:r>
            <a:r>
              <a:rPr lang="en-US" sz="2300" i="1" smtClean="0">
                <a:solidFill>
                  <a:srgbClr val="0033CC"/>
                </a:solidFill>
              </a:rPr>
              <a:t>field</a:t>
            </a:r>
            <a:r>
              <a:rPr lang="en-US" smtClean="0"/>
              <a:t/>
            </a:r>
            <a:br>
              <a:rPr lang="en-US" smtClean="0"/>
            </a:br>
            <a:r>
              <a:rPr lang="en-US" smtClean="0"/>
              <a:t/>
            </a:r>
            <a:br>
              <a:rPr lang="en-US" smtClean="0"/>
            </a:br>
            <a:r>
              <a:rPr lang="en-US" smtClean="0"/>
              <a:t/>
            </a:r>
            <a:br>
              <a:rPr lang="en-US" smtClean="0"/>
            </a:br>
            <a:endParaRPr lang="en-US" sz="2800" smtClean="0"/>
          </a:p>
          <a:p>
            <a:pPr lvl="1">
              <a:buFont typeface="Wingdings 2" pitchFamily="18" charset="2"/>
              <a:buNone/>
            </a:pPr>
            <a:r>
              <a:rPr lang="en-US" b="1" smtClean="0">
                <a:solidFill>
                  <a:srgbClr val="CC0099"/>
                </a:solidFill>
                <a:latin typeface="Courier New" pitchFamily="49" charset="0"/>
              </a:rPr>
              <a:t>	anABContact.FaxPhone</a:t>
            </a:r>
            <a:br>
              <a:rPr lang="en-US" b="1" smtClean="0">
                <a:solidFill>
                  <a:srgbClr val="CC0099"/>
                </a:solidFill>
                <a:latin typeface="Courier New" pitchFamily="49" charset="0"/>
              </a:rPr>
            </a:br>
            <a:endParaRPr lang="en-US" smtClean="0">
              <a:solidFill>
                <a:srgbClr val="CC0099"/>
              </a:solidFill>
            </a:endParaRPr>
          </a:p>
          <a:p>
            <a:pPr>
              <a:buFont typeface="Arial" charset="0"/>
              <a:buChar char="•"/>
            </a:pPr>
            <a:r>
              <a:rPr lang="en-US" smtClean="0"/>
              <a:t>Referencing field on related object </a:t>
            </a:r>
          </a:p>
          <a:p>
            <a:pPr lvl="1"/>
            <a:r>
              <a:rPr lang="en-US" sz="2300" i="1" smtClean="0">
                <a:solidFill>
                  <a:srgbClr val="0033CC"/>
                </a:solidFill>
              </a:rPr>
              <a:t>object</a:t>
            </a:r>
            <a:r>
              <a:rPr lang="en-US" sz="2300" smtClean="0">
                <a:solidFill>
                  <a:srgbClr val="FF3300"/>
                </a:solidFill>
              </a:rPr>
              <a:t>.</a:t>
            </a:r>
            <a:r>
              <a:rPr lang="en-US" sz="2300" i="1" smtClean="0">
                <a:solidFill>
                  <a:srgbClr val="0033CC"/>
                </a:solidFill>
              </a:rPr>
              <a:t>foreignKey</a:t>
            </a:r>
            <a:r>
              <a:rPr lang="en-US" sz="2300" smtClean="0">
                <a:solidFill>
                  <a:srgbClr val="FF3300"/>
                </a:solidFill>
              </a:rPr>
              <a:t>.</a:t>
            </a:r>
            <a:r>
              <a:rPr lang="en-US" sz="2300" i="1" smtClean="0">
                <a:solidFill>
                  <a:srgbClr val="0033CC"/>
                </a:solidFill>
              </a:rPr>
              <a:t>field</a:t>
            </a: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z="2300" i="1" smtClean="0">
              <a:solidFill>
                <a:srgbClr val="0033CC"/>
              </a:solidFill>
            </a:endParaRPr>
          </a:p>
          <a:p>
            <a:pPr lvl="1">
              <a:buFont typeface="Wingdings 2" pitchFamily="18" charset="2"/>
              <a:buNone/>
            </a:pPr>
            <a:r>
              <a:rPr lang="en-US" b="1" smtClean="0">
                <a:solidFill>
                  <a:srgbClr val="CC0099"/>
                </a:solidFill>
                <a:latin typeface="Courier New" pitchFamily="49" charset="0"/>
              </a:rPr>
              <a:t>	anABContact.AssignedUser.JobTitle</a:t>
            </a:r>
            <a:endParaRPr lang="en-US" smtClean="0">
              <a:solidFill>
                <a:srgbClr val="CC0099"/>
              </a:solidFill>
            </a:endParaRPr>
          </a:p>
        </p:txBody>
      </p:sp>
      <p:sp>
        <p:nvSpPr>
          <p:cNvPr id="16" name="Rounded Rectangle 15"/>
          <p:cNvSpPr/>
          <p:nvPr/>
        </p:nvSpPr>
        <p:spPr bwMode="auto">
          <a:xfrm>
            <a:off x="1125538" y="2190750"/>
            <a:ext cx="1995487" cy="595313"/>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35844" name="Rectangle 2"/>
          <p:cNvSpPr>
            <a:spLocks noGrp="1" noChangeArrowheads="1"/>
          </p:cNvSpPr>
          <p:nvPr>
            <p:ph type="title"/>
          </p:nvPr>
        </p:nvSpPr>
        <p:spPr/>
        <p:txBody>
          <a:bodyPr/>
          <a:lstStyle/>
          <a:p>
            <a:pPr eaLnBrk="1" hangingPunct="1"/>
            <a:r>
              <a:rPr lang="en-US" smtClean="0"/>
              <a:t>Dot notation syntax</a:t>
            </a:r>
          </a:p>
        </p:txBody>
      </p:sp>
      <p:sp>
        <p:nvSpPr>
          <p:cNvPr id="35845" name="TextBox 10"/>
          <p:cNvSpPr txBox="1">
            <a:spLocks noChangeArrowheads="1"/>
          </p:cNvSpPr>
          <p:nvPr/>
        </p:nvSpPr>
        <p:spPr bwMode="auto">
          <a:xfrm>
            <a:off x="1116013" y="1795463"/>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latin typeface="Calibri" pitchFamily="34" charset="0"/>
                <a:ea typeface="Calibri" pitchFamily="34" charset="0"/>
                <a:cs typeface="Calibri" pitchFamily="34" charset="0"/>
              </a:rPr>
              <a:t>anABContact</a:t>
            </a:r>
          </a:p>
        </p:txBody>
      </p:sp>
      <p:sp>
        <p:nvSpPr>
          <p:cNvPr id="35846" name="TextBox 10"/>
          <p:cNvSpPr txBox="1">
            <a:spLocks noChangeArrowheads="1"/>
          </p:cNvSpPr>
          <p:nvPr/>
        </p:nvSpPr>
        <p:spPr bwMode="auto">
          <a:xfrm>
            <a:off x="1125538" y="2222500"/>
            <a:ext cx="1573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latin typeface="Calibri" pitchFamily="34" charset="0"/>
                <a:ea typeface="Calibri" pitchFamily="34" charset="0"/>
                <a:cs typeface="Calibri" pitchFamily="34" charset="0"/>
              </a:rPr>
              <a:t>FaxPhone</a:t>
            </a:r>
          </a:p>
        </p:txBody>
      </p:sp>
      <p:sp>
        <p:nvSpPr>
          <p:cNvPr id="8" name="Rounded Rectangle 7"/>
          <p:cNvSpPr/>
          <p:nvPr/>
        </p:nvSpPr>
        <p:spPr bwMode="auto">
          <a:xfrm>
            <a:off x="1136650" y="5064125"/>
            <a:ext cx="1995488" cy="595313"/>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35848" name="TextBox 10"/>
          <p:cNvSpPr txBox="1">
            <a:spLocks noChangeArrowheads="1"/>
          </p:cNvSpPr>
          <p:nvPr/>
        </p:nvSpPr>
        <p:spPr bwMode="auto">
          <a:xfrm>
            <a:off x="1152525" y="46101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latin typeface="Calibri" pitchFamily="34" charset="0"/>
                <a:ea typeface="Calibri" pitchFamily="34" charset="0"/>
                <a:cs typeface="Calibri" pitchFamily="34" charset="0"/>
              </a:rPr>
              <a:t>anABContact</a:t>
            </a:r>
          </a:p>
        </p:txBody>
      </p:sp>
      <p:sp>
        <p:nvSpPr>
          <p:cNvPr id="35849" name="TextBox 10"/>
          <p:cNvSpPr txBox="1">
            <a:spLocks noChangeArrowheads="1"/>
          </p:cNvSpPr>
          <p:nvPr/>
        </p:nvSpPr>
        <p:spPr bwMode="auto">
          <a:xfrm>
            <a:off x="1136650" y="5097463"/>
            <a:ext cx="1989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latin typeface="Calibri" pitchFamily="34" charset="0"/>
                <a:ea typeface="Calibri" pitchFamily="34" charset="0"/>
                <a:cs typeface="Calibri" pitchFamily="34" charset="0"/>
              </a:rPr>
              <a:t>AssignedUser</a:t>
            </a:r>
          </a:p>
        </p:txBody>
      </p:sp>
      <p:sp>
        <p:nvSpPr>
          <p:cNvPr id="35850" name="TextBox 10"/>
          <p:cNvSpPr txBox="1">
            <a:spLocks noChangeArrowheads="1"/>
          </p:cNvSpPr>
          <p:nvPr/>
        </p:nvSpPr>
        <p:spPr bwMode="auto">
          <a:xfrm>
            <a:off x="4210050" y="46101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latin typeface="Calibri" pitchFamily="34" charset="0"/>
                <a:ea typeface="Calibri" pitchFamily="34" charset="0"/>
                <a:cs typeface="Calibri" pitchFamily="34" charset="0"/>
              </a:rPr>
              <a:t>(User object)</a:t>
            </a:r>
          </a:p>
        </p:txBody>
      </p:sp>
      <p:sp>
        <p:nvSpPr>
          <p:cNvPr id="14" name="Rounded Rectangle 13"/>
          <p:cNvSpPr/>
          <p:nvPr/>
        </p:nvSpPr>
        <p:spPr bwMode="auto">
          <a:xfrm>
            <a:off x="4216400" y="5064125"/>
            <a:ext cx="1993900" cy="595313"/>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35852" name="TextBox 10"/>
          <p:cNvSpPr txBox="1">
            <a:spLocks noChangeArrowheads="1"/>
          </p:cNvSpPr>
          <p:nvPr/>
        </p:nvSpPr>
        <p:spPr bwMode="auto">
          <a:xfrm>
            <a:off x="4257675" y="5084763"/>
            <a:ext cx="1573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latin typeface="Calibri" pitchFamily="34" charset="0"/>
                <a:ea typeface="Calibri" pitchFamily="34" charset="0"/>
                <a:cs typeface="Calibri" pitchFamily="34" charset="0"/>
              </a:rPr>
              <a:t>JobTitle</a:t>
            </a:r>
          </a:p>
        </p:txBody>
      </p:sp>
      <p:cxnSp>
        <p:nvCxnSpPr>
          <p:cNvPr id="35853" name="Straight Arrow Connector 17"/>
          <p:cNvCxnSpPr>
            <a:cxnSpLocks noChangeShapeType="1"/>
          </p:cNvCxnSpPr>
          <p:nvPr/>
        </p:nvCxnSpPr>
        <p:spPr bwMode="auto">
          <a:xfrm>
            <a:off x="3051175" y="5346700"/>
            <a:ext cx="1165225" cy="1588"/>
          </a:xfrm>
          <a:prstGeom prst="straightConnector1">
            <a:avLst/>
          </a:prstGeom>
          <a:noFill/>
          <a:ln w="28575" algn="ctr">
            <a:solidFill>
              <a:schemeClr val="bg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Dot notation syntax</a:t>
            </a:r>
          </a:p>
        </p:txBody>
      </p:sp>
      <p:sp>
        <p:nvSpPr>
          <p:cNvPr id="36867" name="Rectangle 3"/>
          <p:cNvSpPr>
            <a:spLocks noGrp="1" noChangeArrowheads="1"/>
          </p:cNvSpPr>
          <p:nvPr>
            <p:ph idx="1"/>
          </p:nvPr>
        </p:nvSpPr>
        <p:spPr/>
        <p:txBody>
          <a:bodyPr/>
          <a:lstStyle/>
          <a:p>
            <a:pPr>
              <a:buFont typeface="Arial" charset="0"/>
              <a:buChar char="•"/>
            </a:pPr>
            <a:r>
              <a:rPr lang="en-US" smtClean="0"/>
              <a:t>Referencing array on given object</a:t>
            </a:r>
          </a:p>
          <a:p>
            <a:pPr lvl="1"/>
            <a:r>
              <a:rPr lang="en-US" sz="2300" i="1" smtClean="0">
                <a:solidFill>
                  <a:srgbClr val="0033CC"/>
                </a:solidFill>
              </a:rPr>
              <a:t>object</a:t>
            </a:r>
            <a:r>
              <a:rPr lang="en-US" sz="2300" smtClean="0">
                <a:solidFill>
                  <a:srgbClr val="FF3300"/>
                </a:solidFill>
              </a:rPr>
              <a:t>.</a:t>
            </a:r>
            <a:r>
              <a:rPr lang="en-US" sz="2300" i="1" smtClean="0">
                <a:solidFill>
                  <a:srgbClr val="0033CC"/>
                </a:solidFill>
              </a:rPr>
              <a:t>array</a:t>
            </a: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z="2300" i="1" smtClean="0">
              <a:solidFill>
                <a:srgbClr val="0033CC"/>
              </a:solidFill>
            </a:endParaRPr>
          </a:p>
          <a:p>
            <a:pPr lvl="1">
              <a:buFont typeface="Wingdings 2" pitchFamily="18" charset="2"/>
              <a:buNone/>
            </a:pPr>
            <a:r>
              <a:rPr lang="en-US" b="1" smtClean="0">
                <a:solidFill>
                  <a:srgbClr val="CC0099"/>
                </a:solidFill>
                <a:latin typeface="Courier New" pitchFamily="49" charset="0"/>
              </a:rPr>
              <a:t>	anABContact.BankAccounts</a:t>
            </a:r>
            <a:endParaRPr lang="en-US" smtClean="0">
              <a:solidFill>
                <a:srgbClr val="CC0099"/>
              </a:solidFill>
            </a:endParaRPr>
          </a:p>
          <a:p>
            <a:pPr>
              <a:buFont typeface="Arial" charset="0"/>
              <a:buChar char="•"/>
            </a:pPr>
            <a:r>
              <a:rPr lang="en-US" smtClean="0"/>
              <a:t>Referencing field at subtype level</a:t>
            </a:r>
          </a:p>
          <a:p>
            <a:pPr lvl="1"/>
            <a:r>
              <a:rPr lang="en-US" sz="2300" smtClean="0">
                <a:solidFill>
                  <a:srgbClr val="FF3300"/>
                </a:solidFill>
              </a:rPr>
              <a:t>(</a:t>
            </a:r>
            <a:r>
              <a:rPr lang="en-US" sz="2300" i="1" smtClean="0">
                <a:solidFill>
                  <a:srgbClr val="0033CC"/>
                </a:solidFill>
              </a:rPr>
              <a:t>object </a:t>
            </a:r>
            <a:r>
              <a:rPr lang="en-US" sz="2300" smtClean="0">
                <a:solidFill>
                  <a:srgbClr val="FF3300"/>
                </a:solidFill>
              </a:rPr>
              <a:t>as</a:t>
            </a:r>
            <a:r>
              <a:rPr lang="en-US" sz="2300" i="1" smtClean="0">
                <a:solidFill>
                  <a:srgbClr val="0033CC"/>
                </a:solidFill>
              </a:rPr>
              <a:t> subtype</a:t>
            </a:r>
            <a:r>
              <a:rPr lang="en-US" sz="2300" smtClean="0">
                <a:solidFill>
                  <a:srgbClr val="FF3300"/>
                </a:solidFill>
              </a:rPr>
              <a:t>).</a:t>
            </a:r>
            <a:r>
              <a:rPr lang="en-US" sz="2300" i="1" smtClean="0">
                <a:solidFill>
                  <a:srgbClr val="0033CC"/>
                </a:solidFill>
              </a:rPr>
              <a:t>field</a:t>
            </a:r>
            <a:br>
              <a:rPr lang="en-US" sz="2300" i="1" smtClean="0">
                <a:solidFill>
                  <a:srgbClr val="0033CC"/>
                </a:solidFill>
              </a:rPr>
            </a:br>
            <a:r>
              <a:rPr lang="en-US" sz="2300" i="1" smtClean="0">
                <a:solidFill>
                  <a:srgbClr val="0033CC"/>
                </a:solidFill>
              </a:rPr>
              <a:t/>
            </a:r>
            <a:br>
              <a:rPr lang="en-US" sz="2300" i="1" smtClean="0">
                <a:solidFill>
                  <a:srgbClr val="0033CC"/>
                </a:solidFill>
              </a:rPr>
            </a:br>
            <a:r>
              <a:rPr lang="en-US" sz="2300" i="1" smtClean="0">
                <a:solidFill>
                  <a:srgbClr val="0033CC"/>
                </a:solidFill>
              </a:rPr>
              <a:t/>
            </a:r>
            <a:br>
              <a:rPr lang="en-US" sz="2300" i="1" smtClean="0">
                <a:solidFill>
                  <a:srgbClr val="0033CC"/>
                </a:solidFill>
              </a:rPr>
            </a:br>
            <a:r>
              <a:rPr lang="en-US" sz="2300" i="1" smtClean="0">
                <a:solidFill>
                  <a:srgbClr val="0033CC"/>
                </a:solidFill>
              </a:rPr>
              <a:t/>
            </a:r>
            <a:br>
              <a:rPr lang="en-US" sz="2300" i="1" smtClean="0">
                <a:solidFill>
                  <a:srgbClr val="0033CC"/>
                </a:solidFill>
              </a:rPr>
            </a:br>
            <a:endParaRPr lang="en-US" sz="2300" i="1" smtClean="0">
              <a:solidFill>
                <a:srgbClr val="0033CC"/>
              </a:solidFill>
            </a:endParaRPr>
          </a:p>
          <a:p>
            <a:pPr lvl="1">
              <a:buFont typeface="Wingdings 2" pitchFamily="18" charset="2"/>
              <a:buNone/>
            </a:pPr>
            <a:r>
              <a:rPr lang="en-US" b="1" smtClean="0">
                <a:solidFill>
                  <a:srgbClr val="CC0099"/>
                </a:solidFill>
                <a:latin typeface="Courier New" pitchFamily="49" charset="0"/>
              </a:rPr>
              <a:t>	(anABContact as ABPerson).DateOfBirth</a:t>
            </a:r>
            <a:endParaRPr lang="en-US" smtClean="0">
              <a:solidFill>
                <a:srgbClr val="CC0099"/>
              </a:solidFill>
            </a:endParaRPr>
          </a:p>
        </p:txBody>
      </p:sp>
      <p:sp>
        <p:nvSpPr>
          <p:cNvPr id="5" name="Rounded Rectangle 4"/>
          <p:cNvSpPr/>
          <p:nvPr/>
        </p:nvSpPr>
        <p:spPr bwMode="auto">
          <a:xfrm>
            <a:off x="1101725" y="2235200"/>
            <a:ext cx="1995488" cy="595313"/>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36869" name="TextBox 10"/>
          <p:cNvSpPr txBox="1">
            <a:spLocks noChangeArrowheads="1"/>
          </p:cNvSpPr>
          <p:nvPr/>
        </p:nvSpPr>
        <p:spPr bwMode="auto">
          <a:xfrm>
            <a:off x="1116013" y="1781175"/>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latin typeface="Calibri" pitchFamily="34" charset="0"/>
                <a:ea typeface="Calibri" pitchFamily="34" charset="0"/>
                <a:cs typeface="Calibri" pitchFamily="34" charset="0"/>
              </a:rPr>
              <a:t>anABContact</a:t>
            </a:r>
          </a:p>
        </p:txBody>
      </p:sp>
      <p:sp>
        <p:nvSpPr>
          <p:cNvPr id="36870" name="TextBox 10"/>
          <p:cNvSpPr txBox="1">
            <a:spLocks noChangeArrowheads="1"/>
          </p:cNvSpPr>
          <p:nvPr/>
        </p:nvSpPr>
        <p:spPr bwMode="auto">
          <a:xfrm>
            <a:off x="1101725" y="2268538"/>
            <a:ext cx="1989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latin typeface="Calibri" pitchFamily="34" charset="0"/>
                <a:ea typeface="Calibri" pitchFamily="34" charset="0"/>
                <a:cs typeface="Calibri" pitchFamily="34" charset="0"/>
              </a:rPr>
              <a:t>BankAccounts</a:t>
            </a:r>
          </a:p>
        </p:txBody>
      </p:sp>
      <p:sp>
        <p:nvSpPr>
          <p:cNvPr id="36871" name="TextBox 10"/>
          <p:cNvSpPr txBox="1">
            <a:spLocks noChangeArrowheads="1"/>
          </p:cNvSpPr>
          <p:nvPr/>
        </p:nvSpPr>
        <p:spPr bwMode="auto">
          <a:xfrm>
            <a:off x="4079875" y="1781175"/>
            <a:ext cx="424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latin typeface="Calibri" pitchFamily="34" charset="0"/>
                <a:ea typeface="Calibri" pitchFamily="34" charset="0"/>
                <a:cs typeface="Calibri" pitchFamily="34" charset="0"/>
              </a:rPr>
              <a:t>(array of BankAccount objects)</a:t>
            </a:r>
          </a:p>
        </p:txBody>
      </p:sp>
      <p:sp>
        <p:nvSpPr>
          <p:cNvPr id="9" name="Rounded Rectangle 8"/>
          <p:cNvSpPr/>
          <p:nvPr/>
        </p:nvSpPr>
        <p:spPr bwMode="auto">
          <a:xfrm>
            <a:off x="4179888" y="2235200"/>
            <a:ext cx="1995487" cy="595313"/>
          </a:xfrm>
          <a:prstGeom prst="roundRect">
            <a:avLst/>
          </a:prstGeom>
          <a:solidFill>
            <a:schemeClr val="tx1">
              <a:lumMod val="75000"/>
            </a:schemeClr>
          </a:solidFill>
          <a:ln w="19050" algn="ctr">
            <a:solidFill>
              <a:schemeClr val="bg1"/>
            </a:solidFill>
            <a:round/>
            <a:headEnd/>
            <a:tailEnd/>
          </a:ln>
        </p:spPr>
        <p:txBody>
          <a:bodyPr wrap="none" lIns="0" tIns="0" rIns="0" bIns="0" anchor="ctr"/>
          <a:lstStyle/>
          <a:p>
            <a:pPr>
              <a:defRPr/>
            </a:pPr>
            <a:endParaRPr lang="en-US" dirty="0"/>
          </a:p>
        </p:txBody>
      </p:sp>
      <p:cxnSp>
        <p:nvCxnSpPr>
          <p:cNvPr id="36873" name="Straight Arrow Connector 10"/>
          <p:cNvCxnSpPr>
            <a:cxnSpLocks noChangeShapeType="1"/>
          </p:cNvCxnSpPr>
          <p:nvPr/>
        </p:nvCxnSpPr>
        <p:spPr bwMode="auto">
          <a:xfrm>
            <a:off x="3052763" y="2519363"/>
            <a:ext cx="758825" cy="1587"/>
          </a:xfrm>
          <a:prstGeom prst="straightConnector1">
            <a:avLst/>
          </a:prstGeom>
          <a:noFill/>
          <a:ln w="28575" algn="ctr">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12" name="Rounded Rectangle 11"/>
          <p:cNvSpPr/>
          <p:nvPr/>
        </p:nvSpPr>
        <p:spPr bwMode="auto">
          <a:xfrm>
            <a:off x="4332288" y="2387600"/>
            <a:ext cx="1995487" cy="595313"/>
          </a:xfrm>
          <a:prstGeom prst="roundRect">
            <a:avLst/>
          </a:prstGeom>
          <a:solidFill>
            <a:schemeClr val="tx1">
              <a:lumMod val="75000"/>
            </a:schemeClr>
          </a:solidFill>
          <a:ln w="19050" algn="ctr">
            <a:solidFill>
              <a:schemeClr val="bg1"/>
            </a:solidFill>
            <a:round/>
            <a:headEnd/>
            <a:tailEnd/>
          </a:ln>
        </p:spPr>
        <p:txBody>
          <a:bodyPr wrap="none" lIns="0" tIns="0" rIns="0" bIns="0" anchor="ctr"/>
          <a:lstStyle/>
          <a:p>
            <a:pPr>
              <a:defRPr/>
            </a:pPr>
            <a:endParaRPr lang="en-US" dirty="0"/>
          </a:p>
        </p:txBody>
      </p:sp>
      <p:sp>
        <p:nvSpPr>
          <p:cNvPr id="13" name="Rounded Rectangle 12"/>
          <p:cNvSpPr/>
          <p:nvPr/>
        </p:nvSpPr>
        <p:spPr bwMode="auto">
          <a:xfrm>
            <a:off x="4484688" y="2540000"/>
            <a:ext cx="1995487" cy="595313"/>
          </a:xfrm>
          <a:prstGeom prst="roundRect">
            <a:avLst/>
          </a:prstGeom>
          <a:solidFill>
            <a:schemeClr val="tx1">
              <a:lumMod val="75000"/>
            </a:schemeClr>
          </a:solidFill>
          <a:ln w="19050" algn="ctr">
            <a:solidFill>
              <a:schemeClr val="bg1"/>
            </a:solidFill>
            <a:round/>
            <a:headEnd/>
            <a:tailEnd/>
          </a:ln>
        </p:spPr>
        <p:txBody>
          <a:bodyPr wrap="none" lIns="0" tIns="0" rIns="0" bIns="0" anchor="ctr"/>
          <a:lstStyle/>
          <a:p>
            <a:pPr>
              <a:defRPr/>
            </a:pPr>
            <a:endParaRPr lang="en-US" dirty="0"/>
          </a:p>
        </p:txBody>
      </p:sp>
      <p:sp>
        <p:nvSpPr>
          <p:cNvPr id="36876" name="Left Brace 13"/>
          <p:cNvSpPr>
            <a:spLocks/>
          </p:cNvSpPr>
          <p:nvPr/>
        </p:nvSpPr>
        <p:spPr bwMode="auto">
          <a:xfrm>
            <a:off x="3848100" y="1817688"/>
            <a:ext cx="344488" cy="1400175"/>
          </a:xfrm>
          <a:prstGeom prst="leftBrace">
            <a:avLst>
              <a:gd name="adj1" fmla="val 38726"/>
              <a:gd name="adj2" fmla="val 50000"/>
            </a:avLst>
          </a:prstGeom>
          <a:noFill/>
          <a:ln w="190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6" name="Rounded Rectangle 15"/>
          <p:cNvSpPr/>
          <p:nvPr/>
        </p:nvSpPr>
        <p:spPr bwMode="auto">
          <a:xfrm>
            <a:off x="1184275" y="5216525"/>
            <a:ext cx="1995488" cy="839788"/>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36878" name="TextBox 10"/>
          <p:cNvSpPr txBox="1">
            <a:spLocks noChangeArrowheads="1"/>
          </p:cNvSpPr>
          <p:nvPr/>
        </p:nvSpPr>
        <p:spPr bwMode="auto">
          <a:xfrm>
            <a:off x="1176338" y="4821238"/>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latin typeface="Calibri" pitchFamily="34" charset="0"/>
                <a:ea typeface="Calibri" pitchFamily="34" charset="0"/>
                <a:cs typeface="Calibri" pitchFamily="34" charset="0"/>
              </a:rPr>
              <a:t>anABContact</a:t>
            </a:r>
          </a:p>
        </p:txBody>
      </p:sp>
      <p:sp>
        <p:nvSpPr>
          <p:cNvPr id="18" name="TextBox 10"/>
          <p:cNvSpPr txBox="1">
            <a:spLocks noChangeArrowheads="1"/>
          </p:cNvSpPr>
          <p:nvPr/>
        </p:nvSpPr>
        <p:spPr bwMode="auto">
          <a:xfrm>
            <a:off x="1316038" y="5473700"/>
            <a:ext cx="1997075" cy="400050"/>
          </a:xfrm>
          <a:prstGeom prst="rect">
            <a:avLst/>
          </a:prstGeom>
          <a:noFill/>
          <a:ln w="9525">
            <a:noFill/>
            <a:miter lim="800000"/>
            <a:headEnd/>
            <a:tailEnd/>
          </a:ln>
        </p:spPr>
        <p:txBody>
          <a:bodyPr/>
          <a:lstStyle/>
          <a:p>
            <a:pPr algn="l">
              <a:defRPr/>
            </a:pPr>
            <a:r>
              <a:rPr lang="en-US" sz="2400">
                <a:solidFill>
                  <a:schemeClr val="accent6">
                    <a:lumMod val="75000"/>
                  </a:schemeClr>
                </a:solidFill>
                <a:latin typeface="Calibri" pitchFamily="34" charset="0"/>
                <a:ea typeface="Calibri" pitchFamily="34" charset="0"/>
                <a:cs typeface="Calibri" pitchFamily="34" charset="0"/>
              </a:rPr>
              <a:t>DateOfBirth</a:t>
            </a:r>
          </a:p>
        </p:txBody>
      </p:sp>
      <p:sp>
        <p:nvSpPr>
          <p:cNvPr id="19" name="Rounded Rectangle 18"/>
          <p:cNvSpPr/>
          <p:nvPr/>
        </p:nvSpPr>
        <p:spPr bwMode="auto">
          <a:xfrm>
            <a:off x="1301750" y="5486400"/>
            <a:ext cx="1785938" cy="465138"/>
          </a:xfrm>
          <a:prstGeom prst="roundRect">
            <a:avLst/>
          </a:prstGeom>
          <a:noFill/>
          <a:ln w="19050" algn="ctr">
            <a:solidFill>
              <a:schemeClr val="accent6">
                <a:lumMod val="75000"/>
              </a:schemeClr>
            </a:solidFill>
            <a:prstDash val="sysDash"/>
            <a:round/>
            <a:headEnd/>
            <a:tailEnd/>
          </a:ln>
        </p:spPr>
        <p:txBody>
          <a:bodyPr wrap="none" lIns="0" tIns="0" rIns="0" bIns="0" anchor="ctr"/>
          <a:lstStyle/>
          <a:p>
            <a:pPr>
              <a:defRPr/>
            </a:pPr>
            <a:endParaRPr lang="en-US" dirty="0"/>
          </a:p>
        </p:txBody>
      </p:sp>
      <p:sp>
        <p:nvSpPr>
          <p:cNvPr id="20" name="TextBox 10"/>
          <p:cNvSpPr txBox="1">
            <a:spLocks noChangeArrowheads="1"/>
          </p:cNvSpPr>
          <p:nvPr/>
        </p:nvSpPr>
        <p:spPr bwMode="auto">
          <a:xfrm>
            <a:off x="1258888" y="5189538"/>
            <a:ext cx="1128712" cy="331787"/>
          </a:xfrm>
          <a:prstGeom prst="rect">
            <a:avLst/>
          </a:prstGeom>
          <a:noFill/>
          <a:ln w="9525">
            <a:noFill/>
            <a:miter lim="800000"/>
            <a:headEnd/>
            <a:tailEnd/>
          </a:ln>
        </p:spPr>
        <p:txBody>
          <a:bodyPr/>
          <a:lstStyle/>
          <a:p>
            <a:pPr algn="l">
              <a:defRPr/>
            </a:pPr>
            <a:r>
              <a:rPr lang="en-US" sz="1800">
                <a:solidFill>
                  <a:schemeClr val="accent6">
                    <a:lumMod val="75000"/>
                  </a:schemeClr>
                </a:solidFill>
                <a:latin typeface="Calibri" pitchFamily="34" charset="0"/>
                <a:ea typeface="Calibri" pitchFamily="34" charset="0"/>
                <a:cs typeface="Calibri" pitchFamily="34" charset="0"/>
              </a:rPr>
              <a:t>ABPerson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pPr eaLnBrk="1" hangingPunct="1"/>
            <a:r>
              <a:rPr lang="en-US" smtClean="0"/>
              <a:t>Lesson objectives review</a:t>
            </a:r>
          </a:p>
        </p:txBody>
      </p:sp>
      <p:sp>
        <p:nvSpPr>
          <p:cNvPr id="3789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contents of a Guidewire data model</a:t>
            </a:r>
          </a:p>
          <a:p>
            <a:pPr lvl="1" eaLnBrk="1" hangingPunct="1"/>
            <a:r>
              <a:rPr lang="en-US" smtClean="0"/>
              <a:t>Identify information about a given application's data model</a:t>
            </a:r>
          </a:p>
          <a:p>
            <a:pPr lvl="1" eaLnBrk="1" hangingPunct="1"/>
            <a:r>
              <a:rPr lang="en-US" smtClean="0"/>
              <a:t>Reference entity fields using dot notation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Review questions</a:t>
            </a:r>
          </a:p>
        </p:txBody>
      </p:sp>
      <p:sp>
        <p:nvSpPr>
          <p:cNvPr id="38915" name="Rectangle 3"/>
          <p:cNvSpPr>
            <a:spLocks noGrp="1" noChangeArrowheads="1"/>
          </p:cNvSpPr>
          <p:nvPr>
            <p:ph idx="1"/>
          </p:nvPr>
        </p:nvSpPr>
        <p:spPr>
          <a:xfrm>
            <a:off x="495300" y="1236663"/>
            <a:ext cx="8318500" cy="5262562"/>
          </a:xfrm>
        </p:spPr>
        <p:txBody>
          <a:bodyPr/>
          <a:lstStyle/>
          <a:p>
            <a:pPr marL="457200" indent="-457200">
              <a:buFont typeface="Webdings" pitchFamily="18" charset="2"/>
              <a:buAutoNum type="arabicPeriod"/>
            </a:pPr>
            <a:r>
              <a:rPr lang="en-US" smtClean="0"/>
              <a:t>For each of the following, identify if it is stored as a database table, as a table column, or not stored in the database at all:</a:t>
            </a:r>
          </a:p>
          <a:p>
            <a:pPr marL="909638" lvl="1" indent="-457200">
              <a:buFont typeface="Webdings" pitchFamily="18" charset="2"/>
              <a:buAutoNum type="alphaLcParenR"/>
            </a:pPr>
            <a:r>
              <a:rPr lang="en-US" smtClean="0"/>
              <a:t>An entity (such as ABContact)</a:t>
            </a:r>
          </a:p>
          <a:p>
            <a:pPr marL="909638" lvl="1" indent="-457200">
              <a:buFont typeface="Webdings" pitchFamily="18" charset="2"/>
              <a:buAutoNum type="alphaLcParenR"/>
            </a:pPr>
            <a:r>
              <a:rPr lang="en-US" smtClean="0"/>
              <a:t>A physical data field (such as ABContact.CreateTime)</a:t>
            </a:r>
          </a:p>
          <a:p>
            <a:pPr marL="909638" lvl="1" indent="-457200">
              <a:buFont typeface="Webdings" pitchFamily="18" charset="2"/>
              <a:buAutoNum type="alphaLcParenR"/>
            </a:pPr>
            <a:r>
              <a:rPr lang="en-US" smtClean="0"/>
              <a:t>A virtual data field (such as ABContact.FullName)</a:t>
            </a:r>
          </a:p>
          <a:p>
            <a:pPr marL="909638" lvl="1" indent="-457200">
              <a:buFont typeface="Webdings" pitchFamily="18" charset="2"/>
              <a:buAutoNum type="alphaLcParenR"/>
            </a:pPr>
            <a:r>
              <a:rPr lang="en-US" smtClean="0"/>
              <a:t>A foreign key field (such as ABContact.AssignedUser)</a:t>
            </a:r>
          </a:p>
          <a:p>
            <a:pPr marL="909638" lvl="1" indent="-457200">
              <a:buFont typeface="Webdings" pitchFamily="18" charset="2"/>
              <a:buAutoNum type="alphaLcParenR"/>
            </a:pPr>
            <a:r>
              <a:rPr lang="en-US" smtClean="0"/>
              <a:t>An array key field (such as ABContact.AllAddresses)</a:t>
            </a:r>
          </a:p>
          <a:p>
            <a:pPr marL="909638" lvl="1" indent="-457200">
              <a:buFont typeface="Webdings" pitchFamily="18" charset="2"/>
              <a:buAutoNum type="alphaLcParenR"/>
            </a:pPr>
            <a:r>
              <a:rPr lang="en-US" smtClean="0"/>
              <a:t>A typelist (such as VendorType)</a:t>
            </a:r>
          </a:p>
          <a:p>
            <a:pPr marL="909638" lvl="1" indent="-457200">
              <a:buFont typeface="Webdings" pitchFamily="18" charset="2"/>
              <a:buAutoNum type="alphaLcParenR"/>
            </a:pPr>
            <a:r>
              <a:rPr lang="en-US" smtClean="0"/>
              <a:t>A type key field (such as ABContact.VendorType)</a:t>
            </a:r>
          </a:p>
          <a:p>
            <a:pPr marL="457200" indent="-457200">
              <a:buFont typeface="Webdings" pitchFamily="18" charset="2"/>
              <a:buAutoNum type="arabicPeriod"/>
            </a:pPr>
            <a:r>
              <a:rPr lang="en-US" smtClean="0"/>
              <a:t>Name two circumstances in which you would execute the regen-dictionary command.</a:t>
            </a:r>
          </a:p>
          <a:p>
            <a:pPr marL="457200" indent="-457200" algn="ctr">
              <a:buFont typeface="Webdings" pitchFamily="18" charset="2"/>
              <a:buNone/>
            </a:pPr>
            <a:r>
              <a:rPr lang="en-US" smtClean="0"/>
              <a:t>(continued)</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Review questions</a:t>
            </a:r>
          </a:p>
        </p:txBody>
      </p:sp>
      <p:sp>
        <p:nvSpPr>
          <p:cNvPr id="39939" name="Rectangle 3"/>
          <p:cNvSpPr>
            <a:spLocks noGrp="1" noChangeArrowheads="1"/>
          </p:cNvSpPr>
          <p:nvPr>
            <p:ph idx="1"/>
          </p:nvPr>
        </p:nvSpPr>
        <p:spPr>
          <a:xfrm>
            <a:off x="4330700" y="1066800"/>
            <a:ext cx="4616450" cy="3060700"/>
          </a:xfrm>
        </p:spPr>
        <p:txBody>
          <a:bodyPr/>
          <a:lstStyle/>
          <a:p>
            <a:pPr marL="457200" indent="-457200">
              <a:buFont typeface="Wingdings 3" pitchFamily="18" charset="2"/>
              <a:buAutoNum type="arabicPeriod" startAt="3"/>
            </a:pPr>
            <a:r>
              <a:rPr lang="en-US" smtClean="0"/>
              <a:t>For the object "myContact" of type ABContact, what is the dot notation for the object's:</a:t>
            </a:r>
          </a:p>
          <a:p>
            <a:pPr marL="819150" lvl="1" indent="-419100">
              <a:buFont typeface="Wingdings 3" pitchFamily="18" charset="2"/>
              <a:buAutoNum type="alphaLcParenR"/>
            </a:pPr>
            <a:r>
              <a:rPr lang="en-US" smtClean="0"/>
              <a:t>Preferred currency?</a:t>
            </a:r>
          </a:p>
          <a:p>
            <a:pPr marL="819150" lvl="1" indent="-419100">
              <a:buFont typeface="Wingdings 3" pitchFamily="18" charset="2"/>
              <a:buAutoNum type="alphaLcParenR"/>
            </a:pPr>
            <a:r>
              <a:rPr lang="en-US" smtClean="0"/>
              <a:t>Notes?</a:t>
            </a:r>
          </a:p>
          <a:p>
            <a:pPr marL="819150" lvl="1" indent="-419100">
              <a:buFont typeface="Wingdings 3" pitchFamily="18" charset="2"/>
              <a:buAutoNum type="alphaLcParenR"/>
            </a:pPr>
            <a:r>
              <a:rPr lang="en-US" smtClean="0"/>
              <a:t>Level of experience of myContact's assigned user?</a:t>
            </a:r>
          </a:p>
          <a:p>
            <a:pPr marL="819150" lvl="1" indent="-419100">
              <a:buFont typeface="Wingdings 3" pitchFamily="18" charset="2"/>
              <a:buAutoNum type="alphaLcParenR"/>
            </a:pPr>
            <a:r>
              <a:rPr lang="en-US" smtClean="0"/>
              <a:t>Mobile phone (if it is a person)</a:t>
            </a:r>
          </a:p>
        </p:txBody>
      </p:sp>
      <p:pic>
        <p:nvPicPr>
          <p:cNvPr id="39940" name="Picture 5" descr="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675" y="4244975"/>
            <a:ext cx="3590925" cy="22336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994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1195388"/>
            <a:ext cx="3722688" cy="52228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Notices</a:t>
            </a:r>
          </a:p>
        </p:txBody>
      </p:sp>
      <p:sp>
        <p:nvSpPr>
          <p:cNvPr id="40963" name="Rectangle 3"/>
          <p:cNvSpPr>
            <a:spLocks noGrp="1" noChangeArrowheads="1"/>
          </p:cNvSpPr>
          <p:nvPr>
            <p:ph type="body" idx="1"/>
          </p:nvPr>
        </p:nvSpPr>
        <p:spPr/>
        <p:txBody>
          <a:bodyPr/>
          <a:lstStyle/>
          <a:p>
            <a:pPr marL="0" indent="0">
              <a:buNone/>
            </a:pPr>
            <a:r>
              <a:rPr lang="en-US" sz="1600" b="1" dirty="0"/>
              <a:t>Copyright © 2001-2013 </a:t>
            </a:r>
            <a:r>
              <a:rPr lang="en-US" sz="1600" b="1" dirty="0" err="1"/>
              <a:t>Guidewire</a:t>
            </a:r>
            <a:r>
              <a:rPr lang="en-US" sz="1600" b="1" dirty="0"/>
              <a:t> Software, Inc</a:t>
            </a:r>
            <a:r>
              <a:rPr lang="en-US" sz="1600" dirty="0"/>
              <a:t>. </a:t>
            </a:r>
            <a:endParaRPr lang="en-US" sz="1600" dirty="0" smtClean="0"/>
          </a:p>
          <a:p>
            <a:pPr marL="0" indent="0">
              <a:buNone/>
            </a:pPr>
            <a:r>
              <a:rPr lang="en-US" sz="1600" dirty="0" smtClean="0"/>
              <a:t>All </a:t>
            </a:r>
            <a:r>
              <a:rPr lang="en-US" sz="1600" dirty="0"/>
              <a:t>rights reserved. </a:t>
            </a:r>
            <a:r>
              <a:rPr lang="en-US" sz="1600" dirty="0" err="1"/>
              <a:t>Guidewire</a:t>
            </a:r>
            <a:r>
              <a:rPr lang="en-US" sz="1600" dirty="0"/>
              <a:t>, </a:t>
            </a:r>
            <a:r>
              <a:rPr lang="en-US" sz="1600" dirty="0" err="1"/>
              <a:t>Guidewire</a:t>
            </a:r>
            <a:r>
              <a:rPr lang="en-US" sz="1600" dirty="0"/>
              <a:t> Software, </a:t>
            </a:r>
            <a:r>
              <a:rPr lang="en-US" sz="1600" dirty="0" err="1"/>
              <a:t>Guidewire</a:t>
            </a:r>
            <a:r>
              <a:rPr lang="en-US" sz="1600" dirty="0"/>
              <a:t> </a:t>
            </a:r>
            <a:r>
              <a:rPr lang="en-US" sz="1600" dirty="0" err="1"/>
              <a:t>ClaimCenter</a:t>
            </a:r>
            <a:r>
              <a:rPr lang="en-US" sz="1600" dirty="0"/>
              <a:t>, </a:t>
            </a:r>
            <a:r>
              <a:rPr lang="en-US" sz="1600" dirty="0" err="1"/>
              <a:t>Guidewire</a:t>
            </a:r>
            <a:r>
              <a:rPr lang="en-US" sz="1600" dirty="0"/>
              <a:t> </a:t>
            </a:r>
            <a:r>
              <a:rPr lang="en-US" sz="1600" dirty="0" err="1"/>
              <a:t>PolicyCenter</a:t>
            </a:r>
            <a:r>
              <a:rPr lang="en-US" sz="1600" dirty="0"/>
              <a:t>, </a:t>
            </a:r>
            <a:r>
              <a:rPr lang="en-US" sz="1600" dirty="0" err="1"/>
              <a:t>Guidewire</a:t>
            </a:r>
            <a:r>
              <a:rPr lang="en-US" sz="1600" dirty="0"/>
              <a:t> </a:t>
            </a:r>
            <a:r>
              <a:rPr lang="en-US" sz="1600" dirty="0" err="1"/>
              <a:t>BillingCenter</a:t>
            </a:r>
            <a:r>
              <a:rPr lang="en-US" sz="1600" dirty="0"/>
              <a:t>, </a:t>
            </a:r>
            <a:r>
              <a:rPr lang="en-US" sz="1600" dirty="0" err="1"/>
              <a:t>Guidewire</a:t>
            </a:r>
            <a:r>
              <a:rPr lang="en-US" sz="1600" dirty="0"/>
              <a:t> Reinsurance Management, </a:t>
            </a:r>
            <a:r>
              <a:rPr lang="en-US" sz="1600" dirty="0" err="1"/>
              <a:t>Guidewire</a:t>
            </a:r>
            <a:r>
              <a:rPr lang="en-US" sz="1600" dirty="0"/>
              <a:t> </a:t>
            </a:r>
            <a:r>
              <a:rPr lang="en-US" sz="1600" dirty="0" err="1"/>
              <a:t>ContactManager</a:t>
            </a:r>
            <a:r>
              <a:rPr lang="en-US" sz="1600" dirty="0"/>
              <a:t>, </a:t>
            </a:r>
            <a:r>
              <a:rPr lang="en-US" sz="1600" dirty="0" err="1"/>
              <a:t>Guidewire</a:t>
            </a:r>
            <a:r>
              <a:rPr lang="en-US" sz="1600" dirty="0"/>
              <a:t> Vendor Data Management, </a:t>
            </a:r>
            <a:r>
              <a:rPr lang="en-US" sz="1600" dirty="0" err="1"/>
              <a:t>Guidewire</a:t>
            </a:r>
            <a:r>
              <a:rPr lang="en-US" sz="1600" dirty="0"/>
              <a:t> Client Data Management, </a:t>
            </a:r>
            <a:r>
              <a:rPr lang="en-US" sz="1600" dirty="0" err="1"/>
              <a:t>Guidewire</a:t>
            </a:r>
            <a:r>
              <a:rPr lang="en-US" sz="1600" dirty="0"/>
              <a:t> Rating Management, </a:t>
            </a:r>
            <a:r>
              <a:rPr lang="en-US" sz="1600" dirty="0" err="1"/>
              <a:t>Guidewire</a:t>
            </a:r>
            <a:r>
              <a:rPr lang="en-US" sz="1600" dirty="0"/>
              <a:t> </a:t>
            </a:r>
            <a:r>
              <a:rPr lang="en-US" sz="1600" dirty="0" err="1"/>
              <a:t>InsuranceSuite</a:t>
            </a:r>
            <a:r>
              <a:rPr lang="en-US" sz="1600" dirty="0"/>
              <a:t>, </a:t>
            </a:r>
            <a:r>
              <a:rPr lang="en-US" sz="1600" dirty="0" err="1"/>
              <a:t>Guidewire</a:t>
            </a:r>
            <a:r>
              <a:rPr lang="en-US" sz="1600" dirty="0"/>
              <a:t> </a:t>
            </a:r>
            <a:r>
              <a:rPr lang="en-US" sz="1600" dirty="0" err="1"/>
              <a:t>ContactCenter</a:t>
            </a:r>
            <a:r>
              <a:rPr lang="en-US" sz="1600" dirty="0"/>
              <a:t>, </a:t>
            </a:r>
            <a:r>
              <a:rPr lang="en-US" sz="1600" dirty="0" err="1"/>
              <a:t>Guidewire</a:t>
            </a:r>
            <a:r>
              <a:rPr lang="en-US" sz="1600" dirty="0"/>
              <a:t> Studio, </a:t>
            </a:r>
            <a:r>
              <a:rPr lang="en-US" sz="1600" dirty="0" err="1"/>
              <a:t>Guidewire</a:t>
            </a:r>
            <a:r>
              <a:rPr lang="en-US" sz="1600" dirty="0"/>
              <a:t> Product Designer, </a:t>
            </a:r>
            <a:r>
              <a:rPr lang="en-US" sz="1600" dirty="0" err="1"/>
              <a:t>Guidewire</a:t>
            </a:r>
            <a:r>
              <a:rPr lang="en-US" sz="1600" dirty="0"/>
              <a:t> Live, </a:t>
            </a:r>
            <a:r>
              <a:rPr lang="en-US" sz="1600" dirty="0" err="1"/>
              <a:t>Guidewire</a:t>
            </a:r>
            <a:r>
              <a:rPr lang="en-US" sz="1600" dirty="0"/>
              <a:t> </a:t>
            </a:r>
            <a:r>
              <a:rPr lang="en-US" sz="1600" dirty="0" err="1"/>
              <a:t>DataHub</a:t>
            </a:r>
            <a:r>
              <a:rPr lang="en-US" sz="1600" dirty="0"/>
              <a:t>, </a:t>
            </a:r>
            <a:r>
              <a:rPr lang="en-US" sz="1600" dirty="0" err="1"/>
              <a:t>Guidewire</a:t>
            </a:r>
            <a:r>
              <a:rPr lang="en-US" sz="1600" dirty="0"/>
              <a:t> </a:t>
            </a:r>
            <a:r>
              <a:rPr lang="en-US" sz="1600" dirty="0" err="1"/>
              <a:t>InfoCenter</a:t>
            </a:r>
            <a:r>
              <a:rPr lang="en-US" sz="1600" dirty="0"/>
              <a:t>, </a:t>
            </a:r>
            <a:r>
              <a:rPr lang="en-US" sz="1600" dirty="0" err="1"/>
              <a:t>Guidewire</a:t>
            </a:r>
            <a:r>
              <a:rPr lang="en-US" sz="1600" dirty="0"/>
              <a:t> Standard Reporting, </a:t>
            </a:r>
            <a:r>
              <a:rPr lang="en-US" sz="1600" dirty="0" err="1"/>
              <a:t>Guidewire</a:t>
            </a:r>
            <a:r>
              <a:rPr lang="en-US" sz="1600" dirty="0"/>
              <a:t> </a:t>
            </a:r>
            <a:r>
              <a:rPr lang="en-US" sz="1600" dirty="0" err="1"/>
              <a:t>ExampleCenter</a:t>
            </a:r>
            <a:r>
              <a:rPr lang="en-US" sz="1600" dirty="0"/>
              <a:t>, </a:t>
            </a:r>
            <a:r>
              <a:rPr lang="en-US" sz="1600" dirty="0" err="1"/>
              <a:t>Gosu</a:t>
            </a:r>
            <a:r>
              <a:rPr lang="en-US" sz="1600" dirty="0"/>
              <a:t>, Deliver Insurance Your Way, and the </a:t>
            </a:r>
            <a:r>
              <a:rPr lang="en-US" sz="1600" dirty="0" err="1"/>
              <a:t>Guidewire</a:t>
            </a:r>
            <a:r>
              <a:rPr lang="en-US" sz="1600" dirty="0"/>
              <a:t> logo are trademarks, service marks, or registered trademarks of </a:t>
            </a:r>
            <a:r>
              <a:rPr lang="en-US" sz="1600" dirty="0" err="1"/>
              <a:t>Guidewire</a:t>
            </a:r>
            <a:r>
              <a:rPr lang="en-US" sz="1600" dirty="0"/>
              <a:t> Software, Inc. in the United States and/or other countries.</a:t>
            </a:r>
          </a:p>
          <a:p>
            <a:pPr marL="0" indent="0">
              <a:buNone/>
            </a:pPr>
            <a:r>
              <a:rPr lang="en-US" sz="1600" dirty="0"/>
              <a:t> </a:t>
            </a:r>
          </a:p>
          <a:p>
            <a:pPr marL="0" indent="0">
              <a:buNone/>
            </a:pPr>
            <a:r>
              <a:rPr lang="en-US" sz="1600" dirty="0" err="1"/>
              <a:t>Guidewire</a:t>
            </a:r>
            <a:r>
              <a:rPr lang="en-US" sz="1600" dirty="0"/>
              <a:t> products are protected by one or more United States patents.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The data model</a:t>
            </a:r>
          </a:p>
        </p:txBody>
      </p:sp>
      <p:sp>
        <p:nvSpPr>
          <p:cNvPr id="7171" name="Rectangle 3"/>
          <p:cNvSpPr>
            <a:spLocks noGrp="1" noChangeArrowheads="1"/>
          </p:cNvSpPr>
          <p:nvPr>
            <p:ph idx="1"/>
          </p:nvPr>
        </p:nvSpPr>
        <p:spPr/>
        <p:txBody>
          <a:bodyPr/>
          <a:lstStyle/>
          <a:p>
            <a:pPr>
              <a:buFont typeface="Arial" charset="0"/>
              <a:buChar char="•"/>
            </a:pPr>
            <a:r>
              <a:rPr lang="en-US" smtClean="0"/>
              <a:t>For each Guidewire application, the </a:t>
            </a:r>
            <a:r>
              <a:rPr lang="en-US" b="1" smtClean="0"/>
              <a:t>data model</a:t>
            </a:r>
            <a:r>
              <a:rPr lang="en-US" smtClean="0"/>
              <a:t> is the set of data objects and information about their relationships</a:t>
            </a:r>
          </a:p>
          <a:p>
            <a:pPr>
              <a:buFont typeface="Arial" charset="0"/>
              <a:buChar char="•"/>
            </a:pPr>
            <a:r>
              <a:rPr lang="en-US" smtClean="0"/>
              <a:t>Every Guidewire data model includes:</a:t>
            </a:r>
          </a:p>
          <a:p>
            <a:pPr lvl="1"/>
            <a:r>
              <a:rPr lang="en-US" smtClean="0"/>
              <a:t>Entities</a:t>
            </a:r>
          </a:p>
          <a:p>
            <a:pPr lvl="1"/>
            <a:r>
              <a:rPr lang="en-US" smtClean="0"/>
              <a:t>Entity fields</a:t>
            </a:r>
          </a:p>
          <a:p>
            <a:pPr lvl="1"/>
            <a:r>
              <a:rPr lang="en-US" smtClean="0"/>
              <a:t>Typelists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Data model entities</a:t>
            </a:r>
          </a:p>
        </p:txBody>
      </p:sp>
      <p:sp>
        <p:nvSpPr>
          <p:cNvPr id="8195" name="Rectangle 3"/>
          <p:cNvSpPr>
            <a:spLocks noGrp="1" noChangeArrowheads="1"/>
          </p:cNvSpPr>
          <p:nvPr>
            <p:ph idx="1"/>
          </p:nvPr>
        </p:nvSpPr>
        <p:spPr/>
        <p:txBody>
          <a:bodyPr/>
          <a:lstStyle/>
          <a:p>
            <a:pPr>
              <a:buFont typeface="Arial" charset="0"/>
              <a:buChar char="•"/>
            </a:pPr>
            <a:r>
              <a:rPr lang="en-US" b="1" smtClean="0"/>
              <a:t>A data model entity</a:t>
            </a:r>
            <a:r>
              <a:rPr lang="en-US" smtClean="0"/>
              <a:t> is an abstract definition of a group of business objects used by the application</a:t>
            </a:r>
          </a:p>
          <a:p>
            <a:pPr lvl="1"/>
            <a:r>
              <a:rPr lang="en-US" smtClean="0"/>
              <a:t>Examples: ABContact, User</a:t>
            </a:r>
          </a:p>
          <a:p>
            <a:pPr>
              <a:buFont typeface="Arial" charset="0"/>
              <a:buChar char="•"/>
            </a:pPr>
            <a:endParaRPr lang="en-US" smtClean="0"/>
          </a:p>
        </p:txBody>
      </p:sp>
      <p:sp>
        <p:nvSpPr>
          <p:cNvPr id="8196" name="Rectangle 12"/>
          <p:cNvSpPr>
            <a:spLocks noChangeArrowheads="1"/>
          </p:cNvSpPr>
          <p:nvPr/>
        </p:nvSpPr>
        <p:spPr bwMode="auto">
          <a:xfrm>
            <a:off x="1246188" y="3468688"/>
            <a:ext cx="2876550" cy="2911475"/>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b="0">
                <a:solidFill>
                  <a:schemeClr val="bg1"/>
                </a:solidFill>
              </a:rPr>
              <a:t>Name</a:t>
            </a:r>
          </a:p>
          <a:p>
            <a:pPr algn="l">
              <a:spcBef>
                <a:spcPct val="0"/>
              </a:spcBef>
              <a:spcAft>
                <a:spcPct val="0"/>
              </a:spcAft>
              <a:buClrTx/>
            </a:pPr>
            <a:r>
              <a:rPr lang="en-US" b="0">
                <a:solidFill>
                  <a:schemeClr val="bg1"/>
                </a:solidFill>
              </a:rPr>
              <a:t>CreateTime</a:t>
            </a:r>
            <a:br>
              <a:rPr lang="en-US" b="0">
                <a:solidFill>
                  <a:schemeClr val="bg1"/>
                </a:solidFill>
              </a:rPr>
            </a:br>
            <a:r>
              <a:rPr lang="en-US" b="0">
                <a:solidFill>
                  <a:schemeClr val="bg1"/>
                </a:solidFill>
              </a:rPr>
              <a:t>PrefersContactByEmail</a:t>
            </a:r>
            <a:br>
              <a:rPr lang="en-US" b="0">
                <a:solidFill>
                  <a:schemeClr val="bg1"/>
                </a:solidFill>
              </a:rPr>
            </a:br>
            <a:r>
              <a:rPr lang="en-US" b="0">
                <a:solidFill>
                  <a:schemeClr val="bg1"/>
                </a:solidFill>
              </a:rPr>
              <a:t>Score</a:t>
            </a:r>
            <a:br>
              <a:rPr lang="en-US" b="0">
                <a:solidFill>
                  <a:schemeClr val="bg1"/>
                </a:solidFill>
              </a:rPr>
            </a:br>
            <a:r>
              <a:rPr lang="en-US" b="0">
                <a:solidFill>
                  <a:schemeClr val="bg1"/>
                </a:solidFill>
              </a:rPr>
              <a:t>AssignedUser</a:t>
            </a:r>
            <a:br>
              <a:rPr lang="en-US" b="0">
                <a:solidFill>
                  <a:schemeClr val="bg1"/>
                </a:solidFill>
              </a:rPr>
            </a:br>
            <a:r>
              <a:rPr lang="en-US" b="0">
                <a:solidFill>
                  <a:schemeClr val="bg1"/>
                </a:solidFill>
              </a:rPr>
              <a:t>AllAddresses</a:t>
            </a:r>
            <a:br>
              <a:rPr lang="en-US" b="0">
                <a:solidFill>
                  <a:schemeClr val="bg1"/>
                </a:solidFill>
              </a:rPr>
            </a:br>
            <a:r>
              <a:rPr lang="en-US" b="0">
                <a:solidFill>
                  <a:schemeClr val="bg1"/>
                </a:solidFill>
              </a:rPr>
              <a:t>VendorType</a:t>
            </a:r>
          </a:p>
          <a:p>
            <a:pPr algn="l">
              <a:spcBef>
                <a:spcPct val="0"/>
              </a:spcBef>
              <a:spcAft>
                <a:spcPct val="0"/>
              </a:spcAft>
              <a:buClrTx/>
            </a:pPr>
            <a:r>
              <a:rPr lang="en-US" b="0">
                <a:solidFill>
                  <a:schemeClr val="bg1"/>
                </a:solidFill>
              </a:rPr>
              <a:t>…</a:t>
            </a:r>
          </a:p>
          <a:p>
            <a:pPr algn="l">
              <a:spcBef>
                <a:spcPct val="0"/>
              </a:spcBef>
              <a:spcAft>
                <a:spcPct val="0"/>
              </a:spcAft>
              <a:buClrTx/>
            </a:pPr>
            <a:endParaRPr lang="en-US" b="0">
              <a:solidFill>
                <a:schemeClr val="bg1"/>
              </a:solidFill>
            </a:endParaRPr>
          </a:p>
        </p:txBody>
      </p:sp>
      <p:sp>
        <p:nvSpPr>
          <p:cNvPr id="8197" name="Rectangle 13"/>
          <p:cNvSpPr>
            <a:spLocks noChangeArrowheads="1"/>
          </p:cNvSpPr>
          <p:nvPr/>
        </p:nvSpPr>
        <p:spPr bwMode="auto">
          <a:xfrm>
            <a:off x="1246188" y="3046413"/>
            <a:ext cx="2878137"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ABContact</a:t>
            </a:r>
          </a:p>
        </p:txBody>
      </p:sp>
      <p:sp>
        <p:nvSpPr>
          <p:cNvPr id="8198" name="Rectangle 12"/>
          <p:cNvSpPr>
            <a:spLocks noChangeArrowheads="1"/>
          </p:cNvSpPr>
          <p:nvPr/>
        </p:nvSpPr>
        <p:spPr bwMode="auto">
          <a:xfrm>
            <a:off x="5354638" y="3468688"/>
            <a:ext cx="2876550" cy="1733550"/>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b="0">
                <a:solidFill>
                  <a:schemeClr val="bg1"/>
                </a:solidFill>
              </a:rPr>
              <a:t>Department</a:t>
            </a:r>
            <a:br>
              <a:rPr lang="en-US" b="0">
                <a:solidFill>
                  <a:schemeClr val="bg1"/>
                </a:solidFill>
              </a:rPr>
            </a:br>
            <a:r>
              <a:rPr lang="en-US" b="0">
                <a:solidFill>
                  <a:schemeClr val="bg1"/>
                </a:solidFill>
              </a:rPr>
              <a:t>JobTitle</a:t>
            </a:r>
            <a:br>
              <a:rPr lang="en-US" b="0">
                <a:solidFill>
                  <a:schemeClr val="bg1"/>
                </a:solidFill>
              </a:rPr>
            </a:br>
            <a:r>
              <a:rPr lang="en-US" b="0">
                <a:solidFill>
                  <a:schemeClr val="bg1"/>
                </a:solidFill>
              </a:rPr>
              <a:t>VacationStatus</a:t>
            </a:r>
          </a:p>
          <a:p>
            <a:pPr algn="l">
              <a:spcBef>
                <a:spcPct val="0"/>
              </a:spcBef>
              <a:spcAft>
                <a:spcPct val="0"/>
              </a:spcAft>
              <a:buClrTx/>
            </a:pPr>
            <a:r>
              <a:rPr lang="en-US" b="0">
                <a:solidFill>
                  <a:schemeClr val="bg1"/>
                </a:solidFill>
              </a:rPr>
              <a:t>…</a:t>
            </a:r>
          </a:p>
          <a:p>
            <a:pPr algn="l">
              <a:spcBef>
                <a:spcPct val="0"/>
              </a:spcBef>
              <a:spcAft>
                <a:spcPct val="0"/>
              </a:spcAft>
              <a:buClrTx/>
            </a:pPr>
            <a:endParaRPr lang="en-US" b="0">
              <a:solidFill>
                <a:schemeClr val="bg1"/>
              </a:solidFill>
            </a:endParaRPr>
          </a:p>
        </p:txBody>
      </p:sp>
      <p:sp>
        <p:nvSpPr>
          <p:cNvPr id="8199" name="Rectangle 13"/>
          <p:cNvSpPr>
            <a:spLocks noChangeArrowheads="1"/>
          </p:cNvSpPr>
          <p:nvPr/>
        </p:nvSpPr>
        <p:spPr bwMode="auto">
          <a:xfrm>
            <a:off x="5354638" y="3046413"/>
            <a:ext cx="2890837"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User</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Data model entities in the database </a:t>
            </a:r>
          </a:p>
        </p:txBody>
      </p:sp>
      <p:sp>
        <p:nvSpPr>
          <p:cNvPr id="9219" name="Rectangle 3"/>
          <p:cNvSpPr>
            <a:spLocks noGrp="1" noChangeArrowheads="1"/>
          </p:cNvSpPr>
          <p:nvPr>
            <p:ph idx="1"/>
          </p:nvPr>
        </p:nvSpPr>
        <p:spPr>
          <a:xfrm>
            <a:off x="519113" y="1192213"/>
            <a:ext cx="8318500" cy="673100"/>
          </a:xfrm>
        </p:spPr>
        <p:txBody>
          <a:bodyPr/>
          <a:lstStyle/>
          <a:p>
            <a:pPr>
              <a:buFont typeface="Arial" charset="0"/>
              <a:buChar char="•"/>
            </a:pPr>
            <a:r>
              <a:rPr lang="en-US" smtClean="0"/>
              <a:t>In general, each entity is stored in its own database table</a:t>
            </a:r>
          </a:p>
        </p:txBody>
      </p:sp>
      <p:sp>
        <p:nvSpPr>
          <p:cNvPr id="9220" name="Rectangle 12"/>
          <p:cNvSpPr>
            <a:spLocks noChangeArrowheads="1"/>
          </p:cNvSpPr>
          <p:nvPr/>
        </p:nvSpPr>
        <p:spPr bwMode="auto">
          <a:xfrm>
            <a:off x="503238" y="2292350"/>
            <a:ext cx="2876550" cy="2911475"/>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b="0">
                <a:solidFill>
                  <a:schemeClr val="bg1"/>
                </a:solidFill>
              </a:rPr>
              <a:t>Name</a:t>
            </a:r>
          </a:p>
          <a:p>
            <a:pPr algn="l">
              <a:spcBef>
                <a:spcPct val="0"/>
              </a:spcBef>
              <a:spcAft>
                <a:spcPct val="0"/>
              </a:spcAft>
              <a:buClrTx/>
            </a:pPr>
            <a:r>
              <a:rPr lang="en-US" b="0">
                <a:solidFill>
                  <a:schemeClr val="bg1"/>
                </a:solidFill>
              </a:rPr>
              <a:t>CreateTime</a:t>
            </a:r>
            <a:br>
              <a:rPr lang="en-US" b="0">
                <a:solidFill>
                  <a:schemeClr val="bg1"/>
                </a:solidFill>
              </a:rPr>
            </a:br>
            <a:r>
              <a:rPr lang="en-US" b="0">
                <a:solidFill>
                  <a:schemeClr val="bg1"/>
                </a:solidFill>
              </a:rPr>
              <a:t>PrefersContactByEmail</a:t>
            </a:r>
            <a:br>
              <a:rPr lang="en-US" b="0">
                <a:solidFill>
                  <a:schemeClr val="bg1"/>
                </a:solidFill>
              </a:rPr>
            </a:br>
            <a:r>
              <a:rPr lang="en-US" b="0">
                <a:solidFill>
                  <a:schemeClr val="bg1"/>
                </a:solidFill>
              </a:rPr>
              <a:t>Score</a:t>
            </a:r>
            <a:br>
              <a:rPr lang="en-US" b="0">
                <a:solidFill>
                  <a:schemeClr val="bg1"/>
                </a:solidFill>
              </a:rPr>
            </a:br>
            <a:r>
              <a:rPr lang="en-US" b="0">
                <a:solidFill>
                  <a:schemeClr val="bg1"/>
                </a:solidFill>
              </a:rPr>
              <a:t>AssignedUser</a:t>
            </a:r>
            <a:br>
              <a:rPr lang="en-US" b="0">
                <a:solidFill>
                  <a:schemeClr val="bg1"/>
                </a:solidFill>
              </a:rPr>
            </a:br>
            <a:r>
              <a:rPr lang="en-US" b="0">
                <a:solidFill>
                  <a:schemeClr val="bg1"/>
                </a:solidFill>
              </a:rPr>
              <a:t>AllAddresses</a:t>
            </a:r>
            <a:br>
              <a:rPr lang="en-US" b="0">
                <a:solidFill>
                  <a:schemeClr val="bg1"/>
                </a:solidFill>
              </a:rPr>
            </a:br>
            <a:r>
              <a:rPr lang="en-US" b="0">
                <a:solidFill>
                  <a:schemeClr val="bg1"/>
                </a:solidFill>
              </a:rPr>
              <a:t>VendorType</a:t>
            </a:r>
          </a:p>
          <a:p>
            <a:pPr algn="l">
              <a:spcBef>
                <a:spcPct val="0"/>
              </a:spcBef>
              <a:spcAft>
                <a:spcPct val="0"/>
              </a:spcAft>
              <a:buClrTx/>
            </a:pPr>
            <a:r>
              <a:rPr lang="en-US" b="0">
                <a:solidFill>
                  <a:schemeClr val="bg1"/>
                </a:solidFill>
              </a:rPr>
              <a:t>…</a:t>
            </a:r>
          </a:p>
          <a:p>
            <a:pPr algn="l">
              <a:spcBef>
                <a:spcPct val="0"/>
              </a:spcBef>
              <a:spcAft>
                <a:spcPct val="0"/>
              </a:spcAft>
              <a:buClrTx/>
            </a:pPr>
            <a:endParaRPr lang="en-US" b="0">
              <a:solidFill>
                <a:schemeClr val="bg1"/>
              </a:solidFill>
            </a:endParaRPr>
          </a:p>
        </p:txBody>
      </p:sp>
      <p:sp>
        <p:nvSpPr>
          <p:cNvPr id="9221" name="Rectangle 13"/>
          <p:cNvSpPr>
            <a:spLocks noChangeArrowheads="1"/>
          </p:cNvSpPr>
          <p:nvPr/>
        </p:nvSpPr>
        <p:spPr bwMode="auto">
          <a:xfrm>
            <a:off x="503238" y="1870075"/>
            <a:ext cx="2878137" cy="427038"/>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ABContact</a:t>
            </a:r>
          </a:p>
        </p:txBody>
      </p:sp>
      <p:pic>
        <p:nvPicPr>
          <p:cNvPr id="92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2882900"/>
            <a:ext cx="8069263" cy="34925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223" name="Rectangle 9"/>
          <p:cNvSpPr>
            <a:spLocks noChangeArrowheads="1"/>
          </p:cNvSpPr>
          <p:nvPr/>
        </p:nvSpPr>
        <p:spPr bwMode="auto">
          <a:xfrm>
            <a:off x="3717925" y="1717675"/>
            <a:ext cx="515778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Exception to this include virtual entities and subtyped entities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Subtyped entities</a:t>
            </a:r>
          </a:p>
        </p:txBody>
      </p:sp>
      <p:sp>
        <p:nvSpPr>
          <p:cNvPr id="10243" name="Rectangle 3"/>
          <p:cNvSpPr>
            <a:spLocks noGrp="1" noChangeArrowheads="1"/>
          </p:cNvSpPr>
          <p:nvPr>
            <p:ph idx="1"/>
          </p:nvPr>
        </p:nvSpPr>
        <p:spPr>
          <a:xfrm>
            <a:off x="519113" y="1192213"/>
            <a:ext cx="3835400" cy="5197475"/>
          </a:xfrm>
        </p:spPr>
        <p:txBody>
          <a:bodyPr/>
          <a:lstStyle/>
          <a:p>
            <a:pPr>
              <a:buFont typeface="Arial" charset="0"/>
              <a:buChar char="•"/>
            </a:pPr>
            <a:r>
              <a:rPr lang="en-US" smtClean="0"/>
              <a:t>Some entities are subtyped</a:t>
            </a:r>
          </a:p>
          <a:p>
            <a:pPr lvl="1"/>
            <a:r>
              <a:rPr lang="en-US" smtClean="0"/>
              <a:t>Each subtype inherits all fields of its parent</a:t>
            </a:r>
          </a:p>
          <a:p>
            <a:pPr>
              <a:buFont typeface="Arial" charset="0"/>
              <a:buChar char="•"/>
            </a:pPr>
            <a:r>
              <a:rPr lang="en-US" smtClean="0"/>
              <a:t>Most Guidewire entities that are subtyped are</a:t>
            </a:r>
            <a:br>
              <a:rPr lang="en-US" smtClean="0"/>
            </a:br>
            <a:r>
              <a:rPr lang="en-US" smtClean="0"/>
              <a:t>also abstract</a:t>
            </a:r>
          </a:p>
          <a:p>
            <a:pPr lvl="1"/>
            <a:r>
              <a:rPr lang="en-US" smtClean="0"/>
              <a:t>You cannot create instance of entity at top level</a:t>
            </a:r>
          </a:p>
        </p:txBody>
      </p:sp>
      <p:sp>
        <p:nvSpPr>
          <p:cNvPr id="10244" name="Line 4"/>
          <p:cNvSpPr>
            <a:spLocks noChangeShapeType="1"/>
          </p:cNvSpPr>
          <p:nvPr/>
        </p:nvSpPr>
        <p:spPr bwMode="auto">
          <a:xfrm>
            <a:off x="5678488" y="4775200"/>
            <a:ext cx="150018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5" name="Line 5"/>
          <p:cNvSpPr>
            <a:spLocks noChangeShapeType="1"/>
          </p:cNvSpPr>
          <p:nvPr/>
        </p:nvSpPr>
        <p:spPr bwMode="auto">
          <a:xfrm>
            <a:off x="7178675" y="4773613"/>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6" name="Line 6"/>
          <p:cNvSpPr>
            <a:spLocks noChangeShapeType="1"/>
          </p:cNvSpPr>
          <p:nvPr/>
        </p:nvSpPr>
        <p:spPr bwMode="auto">
          <a:xfrm>
            <a:off x="5676900" y="4770438"/>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7" name="Line 7"/>
          <p:cNvSpPr>
            <a:spLocks noChangeShapeType="1"/>
          </p:cNvSpPr>
          <p:nvPr/>
        </p:nvSpPr>
        <p:spPr bwMode="auto">
          <a:xfrm>
            <a:off x="4997450" y="3011488"/>
            <a:ext cx="0" cy="612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8" name="Line 9"/>
          <p:cNvSpPr>
            <a:spLocks noChangeShapeType="1"/>
          </p:cNvSpPr>
          <p:nvPr/>
        </p:nvSpPr>
        <p:spPr bwMode="auto">
          <a:xfrm>
            <a:off x="7885113" y="3011488"/>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Line 10"/>
          <p:cNvSpPr>
            <a:spLocks noChangeShapeType="1"/>
          </p:cNvSpPr>
          <p:nvPr/>
        </p:nvSpPr>
        <p:spPr bwMode="auto">
          <a:xfrm>
            <a:off x="4994275" y="3001963"/>
            <a:ext cx="28924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0" name="Line 11"/>
          <p:cNvSpPr>
            <a:spLocks noChangeShapeType="1"/>
          </p:cNvSpPr>
          <p:nvPr/>
        </p:nvSpPr>
        <p:spPr bwMode="auto">
          <a:xfrm flipV="1">
            <a:off x="6424613" y="3000375"/>
            <a:ext cx="0" cy="17668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Line 12"/>
          <p:cNvSpPr>
            <a:spLocks noChangeShapeType="1"/>
          </p:cNvSpPr>
          <p:nvPr/>
        </p:nvSpPr>
        <p:spPr bwMode="auto">
          <a:xfrm flipV="1">
            <a:off x="6424613" y="1928813"/>
            <a:ext cx="0" cy="10810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52" name="Group 13"/>
          <p:cNvGrpSpPr>
            <a:grpSpLocks/>
          </p:cNvGrpSpPr>
          <p:nvPr/>
        </p:nvGrpSpPr>
        <p:grpSpPr bwMode="auto">
          <a:xfrm>
            <a:off x="5567363" y="2122488"/>
            <a:ext cx="1671637" cy="711200"/>
            <a:chOff x="2524" y="2022"/>
            <a:chExt cx="1053" cy="448"/>
          </a:xfrm>
        </p:grpSpPr>
        <p:sp>
          <p:nvSpPr>
            <p:cNvPr id="10274" name="AutoShape 14"/>
            <p:cNvSpPr>
              <a:spLocks noChangeArrowheads="1"/>
            </p:cNvSpPr>
            <p:nvPr/>
          </p:nvSpPr>
          <p:spPr bwMode="auto">
            <a:xfrm>
              <a:off x="2524" y="2022"/>
              <a:ext cx="1053" cy="448"/>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10275" name="Text Box 15"/>
            <p:cNvSpPr txBox="1">
              <a:spLocks noChangeArrowheads="1"/>
            </p:cNvSpPr>
            <p:nvPr/>
          </p:nvSpPr>
          <p:spPr bwMode="auto">
            <a:xfrm>
              <a:off x="2559" y="2150"/>
              <a:ext cx="9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ABPerson</a:t>
              </a:r>
            </a:p>
          </p:txBody>
        </p:sp>
      </p:grpSp>
      <p:grpSp>
        <p:nvGrpSpPr>
          <p:cNvPr id="10253" name="Group 18"/>
          <p:cNvGrpSpPr>
            <a:grpSpLocks/>
          </p:cNvGrpSpPr>
          <p:nvPr/>
        </p:nvGrpSpPr>
        <p:grpSpPr bwMode="auto">
          <a:xfrm>
            <a:off x="4367213" y="3217863"/>
            <a:ext cx="1285875" cy="669925"/>
            <a:chOff x="267" y="2284"/>
            <a:chExt cx="810" cy="422"/>
          </a:xfrm>
        </p:grpSpPr>
        <p:sp>
          <p:nvSpPr>
            <p:cNvPr id="10272" name="AutoShape 19"/>
            <p:cNvSpPr>
              <a:spLocks noChangeArrowheads="1"/>
            </p:cNvSpPr>
            <p:nvPr/>
          </p:nvSpPr>
          <p:spPr bwMode="auto">
            <a:xfrm>
              <a:off x="26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0273" name="Text Box 20"/>
            <p:cNvSpPr txBox="1">
              <a:spLocks noChangeArrowheads="1"/>
            </p:cNvSpPr>
            <p:nvPr/>
          </p:nvSpPr>
          <p:spPr bwMode="auto">
            <a:xfrm>
              <a:off x="29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ABAdjud-</a:t>
              </a:r>
              <a:br>
                <a:rPr lang="en-US" sz="1800">
                  <a:solidFill>
                    <a:schemeClr val="bg1"/>
                  </a:solidFill>
                </a:rPr>
              </a:br>
              <a:r>
                <a:rPr lang="en-US" sz="1800">
                  <a:solidFill>
                    <a:schemeClr val="bg1"/>
                  </a:solidFill>
                </a:rPr>
                <a:t>icator</a:t>
              </a:r>
            </a:p>
          </p:txBody>
        </p:sp>
      </p:grpSp>
      <p:grpSp>
        <p:nvGrpSpPr>
          <p:cNvPr id="10254" name="Group 21"/>
          <p:cNvGrpSpPr>
            <a:grpSpLocks/>
          </p:cNvGrpSpPr>
          <p:nvPr/>
        </p:nvGrpSpPr>
        <p:grpSpPr bwMode="auto">
          <a:xfrm>
            <a:off x="5770563" y="3217863"/>
            <a:ext cx="1287462" cy="669925"/>
            <a:chOff x="1151" y="2284"/>
            <a:chExt cx="811" cy="422"/>
          </a:xfrm>
        </p:grpSpPr>
        <p:sp>
          <p:nvSpPr>
            <p:cNvPr id="10270" name="AutoShape 22"/>
            <p:cNvSpPr>
              <a:spLocks noChangeArrowheads="1"/>
            </p:cNvSpPr>
            <p:nvPr/>
          </p:nvSpPr>
          <p:spPr bwMode="auto">
            <a:xfrm>
              <a:off x="1152"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0271" name="Text Box 23"/>
            <p:cNvSpPr txBox="1">
              <a:spLocks noChangeArrowheads="1"/>
            </p:cNvSpPr>
            <p:nvPr/>
          </p:nvSpPr>
          <p:spPr bwMode="auto">
            <a:xfrm>
              <a:off x="1151" y="2322"/>
              <a:ext cx="8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ABPerson</a:t>
              </a:r>
              <a:br>
                <a:rPr lang="en-US" sz="1800">
                  <a:solidFill>
                    <a:schemeClr val="bg1"/>
                  </a:solidFill>
                </a:rPr>
              </a:br>
              <a:r>
                <a:rPr lang="en-US" sz="1800">
                  <a:solidFill>
                    <a:schemeClr val="bg1"/>
                  </a:solidFill>
                </a:rPr>
                <a:t>Vendor</a:t>
              </a:r>
            </a:p>
          </p:txBody>
        </p:sp>
      </p:grpSp>
      <p:grpSp>
        <p:nvGrpSpPr>
          <p:cNvPr id="10255" name="Group 24"/>
          <p:cNvGrpSpPr>
            <a:grpSpLocks/>
          </p:cNvGrpSpPr>
          <p:nvPr/>
        </p:nvGrpSpPr>
        <p:grpSpPr bwMode="auto">
          <a:xfrm>
            <a:off x="7192963" y="3217863"/>
            <a:ext cx="1285875" cy="669925"/>
            <a:chOff x="2047" y="2284"/>
            <a:chExt cx="810" cy="422"/>
          </a:xfrm>
        </p:grpSpPr>
        <p:sp>
          <p:nvSpPr>
            <p:cNvPr id="10268" name="AutoShape 25"/>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0269" name="Text Box 26"/>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ABPolicy</a:t>
              </a:r>
              <a:br>
                <a:rPr lang="en-US" sz="1800">
                  <a:solidFill>
                    <a:schemeClr val="bg1"/>
                  </a:solidFill>
                </a:rPr>
              </a:br>
              <a:r>
                <a:rPr lang="en-US" sz="1800">
                  <a:solidFill>
                    <a:schemeClr val="bg1"/>
                  </a:solidFill>
                </a:rPr>
                <a:t>Person</a:t>
              </a:r>
            </a:p>
          </p:txBody>
        </p:sp>
      </p:grpSp>
      <p:grpSp>
        <p:nvGrpSpPr>
          <p:cNvPr id="10256" name="Group 27"/>
          <p:cNvGrpSpPr>
            <a:grpSpLocks/>
          </p:cNvGrpSpPr>
          <p:nvPr/>
        </p:nvGrpSpPr>
        <p:grpSpPr bwMode="auto">
          <a:xfrm>
            <a:off x="5095875" y="4927600"/>
            <a:ext cx="1285875" cy="669925"/>
            <a:chOff x="2047" y="2284"/>
            <a:chExt cx="810" cy="422"/>
          </a:xfrm>
        </p:grpSpPr>
        <p:sp>
          <p:nvSpPr>
            <p:cNvPr id="10266" name="AutoShape 28"/>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0267" name="Text Box 29"/>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Attorney</a:t>
              </a:r>
            </a:p>
          </p:txBody>
        </p:sp>
      </p:grpSp>
      <p:grpSp>
        <p:nvGrpSpPr>
          <p:cNvPr id="10257" name="Group 30"/>
          <p:cNvGrpSpPr>
            <a:grpSpLocks/>
          </p:cNvGrpSpPr>
          <p:nvPr/>
        </p:nvGrpSpPr>
        <p:grpSpPr bwMode="auto">
          <a:xfrm>
            <a:off x="6457950" y="4927600"/>
            <a:ext cx="1285875" cy="669925"/>
            <a:chOff x="2047" y="2284"/>
            <a:chExt cx="810" cy="422"/>
          </a:xfrm>
        </p:grpSpPr>
        <p:sp>
          <p:nvSpPr>
            <p:cNvPr id="10264" name="AutoShape 31"/>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0265" name="Text Box 32"/>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Doctor</a:t>
              </a:r>
            </a:p>
          </p:txBody>
        </p:sp>
      </p:grpSp>
      <p:grpSp>
        <p:nvGrpSpPr>
          <p:cNvPr id="10258" name="Group 33"/>
          <p:cNvGrpSpPr>
            <a:grpSpLocks/>
          </p:cNvGrpSpPr>
          <p:nvPr/>
        </p:nvGrpSpPr>
        <p:grpSpPr bwMode="auto">
          <a:xfrm>
            <a:off x="6507163" y="828675"/>
            <a:ext cx="1798637" cy="763588"/>
            <a:chOff x="3334" y="369"/>
            <a:chExt cx="1133" cy="481"/>
          </a:xfrm>
        </p:grpSpPr>
        <p:sp>
          <p:nvSpPr>
            <p:cNvPr id="10262" name="Rectangle 34"/>
            <p:cNvSpPr>
              <a:spLocks noChangeArrowheads="1"/>
            </p:cNvSpPr>
            <p:nvPr/>
          </p:nvSpPr>
          <p:spPr bwMode="auto">
            <a:xfrm>
              <a:off x="3334" y="369"/>
              <a:ext cx="1133" cy="48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63" name="Text Box 35"/>
            <p:cNvSpPr txBox="1">
              <a:spLocks noChangeArrowheads="1"/>
            </p:cNvSpPr>
            <p:nvPr/>
          </p:nvSpPr>
          <p:spPr bwMode="auto">
            <a:xfrm>
              <a:off x="3412" y="519"/>
              <a:ext cx="9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ABContact</a:t>
              </a:r>
            </a:p>
          </p:txBody>
        </p:sp>
      </p:grpSp>
      <p:sp>
        <p:nvSpPr>
          <p:cNvPr id="10259" name="Line 36"/>
          <p:cNvSpPr>
            <a:spLocks noChangeShapeType="1"/>
          </p:cNvSpPr>
          <p:nvPr/>
        </p:nvSpPr>
        <p:spPr bwMode="auto">
          <a:xfrm>
            <a:off x="6415088" y="1928813"/>
            <a:ext cx="19431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0" name="Line 37"/>
          <p:cNvSpPr>
            <a:spLocks noChangeShapeType="1"/>
          </p:cNvSpPr>
          <p:nvPr/>
        </p:nvSpPr>
        <p:spPr bwMode="auto">
          <a:xfrm>
            <a:off x="8086725" y="1928813"/>
            <a:ext cx="714375"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1" name="Line 38"/>
          <p:cNvSpPr>
            <a:spLocks noChangeShapeType="1"/>
          </p:cNvSpPr>
          <p:nvPr/>
        </p:nvSpPr>
        <p:spPr bwMode="auto">
          <a:xfrm flipV="1">
            <a:off x="7472363" y="1600200"/>
            <a:ext cx="0" cy="3286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40" y="1013210"/>
            <a:ext cx="6353579" cy="3231240"/>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6" descr="C:\Users\pniemeyer\Desktop\Draft\snag-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888" y="1130230"/>
            <a:ext cx="1908175" cy="56197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1267" name="Rectangle 2"/>
          <p:cNvSpPr>
            <a:spLocks noGrp="1" noChangeArrowheads="1"/>
          </p:cNvSpPr>
          <p:nvPr>
            <p:ph type="title"/>
          </p:nvPr>
        </p:nvSpPr>
        <p:spPr/>
        <p:txBody>
          <a:bodyPr/>
          <a:lstStyle/>
          <a:p>
            <a:pPr eaLnBrk="1" hangingPunct="1"/>
            <a:r>
              <a:rPr lang="en-US" smtClean="0"/>
              <a:t>Subtypes in the database</a:t>
            </a:r>
          </a:p>
        </p:txBody>
      </p:sp>
      <p:sp>
        <p:nvSpPr>
          <p:cNvPr id="11268" name="Rectangle 3"/>
          <p:cNvSpPr>
            <a:spLocks noGrp="1" noChangeArrowheads="1"/>
          </p:cNvSpPr>
          <p:nvPr>
            <p:ph idx="1"/>
          </p:nvPr>
        </p:nvSpPr>
        <p:spPr>
          <a:xfrm>
            <a:off x="285750" y="4329113"/>
            <a:ext cx="6286500" cy="2071687"/>
          </a:xfrm>
        </p:spPr>
        <p:txBody>
          <a:bodyPr/>
          <a:lstStyle/>
          <a:p>
            <a:pPr>
              <a:buFont typeface="Arial" charset="0"/>
              <a:buChar char="•"/>
            </a:pPr>
            <a:r>
              <a:rPr lang="en-US" dirty="0" smtClean="0"/>
              <a:t>All subtypes stored in one table</a:t>
            </a:r>
          </a:p>
          <a:p>
            <a:pPr lvl="1">
              <a:buFont typeface="Arial" charset="0"/>
              <a:buChar char="•"/>
            </a:pPr>
            <a:r>
              <a:rPr lang="en-US" dirty="0" smtClean="0"/>
              <a:t>Table named after parent</a:t>
            </a:r>
          </a:p>
          <a:p>
            <a:pPr lvl="1"/>
            <a:r>
              <a:rPr lang="en-US" dirty="0" smtClean="0"/>
              <a:t>Subtype column is a foreign key to a second table that stores subtype codes and names</a:t>
            </a:r>
          </a:p>
          <a:p>
            <a:pPr lvl="1"/>
            <a:r>
              <a:rPr lang="en-US" dirty="0" smtClean="0"/>
              <a:t>Columns irrelevant to given subtype have null values</a:t>
            </a:r>
          </a:p>
        </p:txBody>
      </p:sp>
      <p:sp>
        <p:nvSpPr>
          <p:cNvPr id="11271" name="Rounded Rectangle 13"/>
          <p:cNvSpPr>
            <a:spLocks noChangeArrowheads="1"/>
          </p:cNvSpPr>
          <p:nvPr/>
        </p:nvSpPr>
        <p:spPr bwMode="auto">
          <a:xfrm>
            <a:off x="6792913" y="2351018"/>
            <a:ext cx="2043112" cy="27781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11272" name="Straight Connector 15"/>
          <p:cNvCxnSpPr>
            <a:cxnSpLocks noChangeShapeType="1"/>
          </p:cNvCxnSpPr>
          <p:nvPr/>
        </p:nvCxnSpPr>
        <p:spPr bwMode="auto">
          <a:xfrm flipV="1">
            <a:off x="6665119" y="2636768"/>
            <a:ext cx="278606" cy="541747"/>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sp>
        <p:nvSpPr>
          <p:cNvPr id="11270" name="Rounded Rectangle 12"/>
          <p:cNvSpPr>
            <a:spLocks noChangeArrowheads="1"/>
          </p:cNvSpPr>
          <p:nvPr/>
        </p:nvSpPr>
        <p:spPr bwMode="auto">
          <a:xfrm>
            <a:off x="311540" y="2112580"/>
            <a:ext cx="6353579" cy="213187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Entity fields</a:t>
            </a:r>
          </a:p>
        </p:txBody>
      </p:sp>
      <p:sp>
        <p:nvSpPr>
          <p:cNvPr id="12291" name="Rectangle 3"/>
          <p:cNvSpPr>
            <a:spLocks noGrp="1" noChangeArrowheads="1"/>
          </p:cNvSpPr>
          <p:nvPr>
            <p:ph idx="1"/>
          </p:nvPr>
        </p:nvSpPr>
        <p:spPr/>
        <p:txBody>
          <a:bodyPr/>
          <a:lstStyle/>
          <a:p>
            <a:pPr>
              <a:buFont typeface="Arial" charset="0"/>
              <a:buChar char="•"/>
            </a:pPr>
            <a:r>
              <a:rPr lang="en-US" dirty="0" smtClean="0"/>
              <a:t>An </a:t>
            </a:r>
            <a:r>
              <a:rPr lang="en-US" b="1" dirty="0" smtClean="0"/>
              <a:t>entity field</a:t>
            </a:r>
            <a:r>
              <a:rPr lang="en-US" dirty="0" smtClean="0"/>
              <a:t> is a value (or set of values) used to define the state or nature of a specific instance of the entity</a:t>
            </a:r>
          </a:p>
          <a:p>
            <a:pPr lvl="1"/>
            <a:r>
              <a:rPr lang="en-US" dirty="0" smtClean="0"/>
              <a:t>Example: </a:t>
            </a:r>
            <a:r>
              <a:rPr lang="en-US" dirty="0" err="1" smtClean="0"/>
              <a:t>ABContact's</a:t>
            </a:r>
            <a:r>
              <a:rPr lang="en-US" dirty="0" smtClean="0"/>
              <a:t> Name field</a:t>
            </a:r>
          </a:p>
          <a:p>
            <a:pPr>
              <a:buFont typeface="Arial" charset="0"/>
              <a:buChar char="•"/>
            </a:pPr>
            <a:r>
              <a:rPr lang="en-US" dirty="0" smtClean="0"/>
              <a:t>Four general types of entity fields</a:t>
            </a:r>
          </a:p>
          <a:p>
            <a:pPr lvl="1"/>
            <a:r>
              <a:rPr lang="en-US" dirty="0"/>
              <a:t>Data</a:t>
            </a:r>
          </a:p>
          <a:p>
            <a:pPr lvl="1"/>
            <a:r>
              <a:rPr lang="en-US" dirty="0"/>
              <a:t>Foreign </a:t>
            </a:r>
            <a:r>
              <a:rPr lang="en-US" dirty="0" smtClean="0"/>
              <a:t>key</a:t>
            </a:r>
          </a:p>
          <a:p>
            <a:pPr lvl="1"/>
            <a:r>
              <a:rPr lang="en-US" dirty="0" smtClean="0"/>
              <a:t>Array </a:t>
            </a:r>
            <a:r>
              <a:rPr lang="en-US" dirty="0"/>
              <a:t>key</a:t>
            </a:r>
          </a:p>
          <a:p>
            <a:pPr lvl="1"/>
            <a:r>
              <a:rPr lang="en-US" dirty="0"/>
              <a:t>Type key</a:t>
            </a:r>
          </a:p>
          <a:p>
            <a:pPr>
              <a:buFont typeface="Arial" charset="0"/>
              <a:buChar char="•"/>
            </a:pPr>
            <a:endParaRPr lang="en-US" dirty="0" smtClean="0"/>
          </a:p>
          <a:p>
            <a:pPr>
              <a:buFont typeface="Arial" charset="0"/>
              <a:buChar char="•"/>
            </a:pPr>
            <a:endParaRPr lang="en-US" dirty="0" smtClean="0"/>
          </a:p>
        </p:txBody>
      </p:sp>
      <p:sp>
        <p:nvSpPr>
          <p:cNvPr id="12292" name="Text Box 13"/>
          <p:cNvSpPr txBox="1">
            <a:spLocks noChangeArrowheads="1"/>
          </p:cNvSpPr>
          <p:nvPr/>
        </p:nvSpPr>
        <p:spPr bwMode="auto">
          <a:xfrm>
            <a:off x="4121150" y="4130675"/>
            <a:ext cx="1250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entity</a:t>
            </a:r>
            <a:br>
              <a:rPr lang="en-US"/>
            </a:br>
            <a:r>
              <a:rPr lang="en-US"/>
              <a:t>fields</a:t>
            </a:r>
          </a:p>
        </p:txBody>
      </p:sp>
      <p:sp>
        <p:nvSpPr>
          <p:cNvPr id="12293" name="Rectangle 12"/>
          <p:cNvSpPr>
            <a:spLocks noChangeArrowheads="1"/>
          </p:cNvSpPr>
          <p:nvPr/>
        </p:nvSpPr>
        <p:spPr bwMode="auto">
          <a:xfrm>
            <a:off x="5895975" y="2997200"/>
            <a:ext cx="2876550" cy="2911475"/>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b="0">
                <a:solidFill>
                  <a:schemeClr val="bg1"/>
                </a:solidFill>
              </a:rPr>
              <a:t>ID</a:t>
            </a:r>
          </a:p>
          <a:p>
            <a:pPr algn="l">
              <a:spcBef>
                <a:spcPct val="0"/>
              </a:spcBef>
              <a:spcAft>
                <a:spcPct val="0"/>
              </a:spcAft>
              <a:buClrTx/>
            </a:pPr>
            <a:r>
              <a:rPr lang="en-US" b="0">
                <a:solidFill>
                  <a:schemeClr val="bg1"/>
                </a:solidFill>
              </a:rPr>
              <a:t>Name</a:t>
            </a:r>
          </a:p>
          <a:p>
            <a:pPr algn="l">
              <a:spcBef>
                <a:spcPct val="0"/>
              </a:spcBef>
              <a:spcAft>
                <a:spcPct val="0"/>
              </a:spcAft>
              <a:buClrTx/>
            </a:pPr>
            <a:r>
              <a:rPr lang="en-US" b="0">
                <a:solidFill>
                  <a:schemeClr val="bg1"/>
                </a:solidFill>
              </a:rPr>
              <a:t>CreateTime</a:t>
            </a:r>
            <a:br>
              <a:rPr lang="en-US" b="0">
                <a:solidFill>
                  <a:schemeClr val="bg1"/>
                </a:solidFill>
              </a:rPr>
            </a:br>
            <a:r>
              <a:rPr lang="en-US" b="0">
                <a:solidFill>
                  <a:schemeClr val="bg1"/>
                </a:solidFill>
              </a:rPr>
              <a:t>PrefersContactByEmail</a:t>
            </a:r>
            <a:br>
              <a:rPr lang="en-US" b="0">
                <a:solidFill>
                  <a:schemeClr val="bg1"/>
                </a:solidFill>
              </a:rPr>
            </a:br>
            <a:r>
              <a:rPr lang="en-US" b="0">
                <a:solidFill>
                  <a:schemeClr val="bg1"/>
                </a:solidFill>
              </a:rPr>
              <a:t>Score</a:t>
            </a:r>
            <a:br>
              <a:rPr lang="en-US" b="0">
                <a:solidFill>
                  <a:schemeClr val="bg1"/>
                </a:solidFill>
              </a:rPr>
            </a:br>
            <a:r>
              <a:rPr lang="en-US" b="0">
                <a:solidFill>
                  <a:schemeClr val="bg1"/>
                </a:solidFill>
              </a:rPr>
              <a:t>AssignedUser</a:t>
            </a:r>
            <a:br>
              <a:rPr lang="en-US" b="0">
                <a:solidFill>
                  <a:schemeClr val="bg1"/>
                </a:solidFill>
              </a:rPr>
            </a:br>
            <a:r>
              <a:rPr lang="en-US" b="0">
                <a:solidFill>
                  <a:schemeClr val="bg1"/>
                </a:solidFill>
              </a:rPr>
              <a:t>AllAddresses</a:t>
            </a:r>
            <a:br>
              <a:rPr lang="en-US" b="0">
                <a:solidFill>
                  <a:schemeClr val="bg1"/>
                </a:solidFill>
              </a:rPr>
            </a:br>
            <a:r>
              <a:rPr lang="en-US" b="0">
                <a:solidFill>
                  <a:schemeClr val="bg1"/>
                </a:solidFill>
              </a:rPr>
              <a:t>VendorType</a:t>
            </a:r>
          </a:p>
          <a:p>
            <a:pPr algn="l">
              <a:spcBef>
                <a:spcPct val="0"/>
              </a:spcBef>
              <a:spcAft>
                <a:spcPct val="0"/>
              </a:spcAft>
              <a:buClrTx/>
            </a:pPr>
            <a:r>
              <a:rPr lang="en-US" b="0">
                <a:solidFill>
                  <a:schemeClr val="bg1"/>
                </a:solidFill>
              </a:rPr>
              <a:t>…</a:t>
            </a:r>
          </a:p>
          <a:p>
            <a:pPr algn="l">
              <a:spcBef>
                <a:spcPct val="0"/>
              </a:spcBef>
              <a:spcAft>
                <a:spcPct val="0"/>
              </a:spcAft>
              <a:buClrTx/>
            </a:pPr>
            <a:endParaRPr lang="en-US" b="0">
              <a:solidFill>
                <a:schemeClr val="bg1"/>
              </a:solidFill>
            </a:endParaRPr>
          </a:p>
        </p:txBody>
      </p:sp>
      <p:sp>
        <p:nvSpPr>
          <p:cNvPr id="12294" name="Rectangle 13"/>
          <p:cNvSpPr>
            <a:spLocks noChangeArrowheads="1"/>
          </p:cNvSpPr>
          <p:nvPr/>
        </p:nvSpPr>
        <p:spPr bwMode="auto">
          <a:xfrm>
            <a:off x="5895975" y="2574925"/>
            <a:ext cx="2890838" cy="427038"/>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2400">
                <a:solidFill>
                  <a:schemeClr val="bg1"/>
                </a:solidFill>
              </a:rPr>
              <a:t>ABContact</a:t>
            </a:r>
          </a:p>
        </p:txBody>
      </p:sp>
      <p:sp>
        <p:nvSpPr>
          <p:cNvPr id="12295" name="AutoShape 15"/>
          <p:cNvSpPr>
            <a:spLocks/>
          </p:cNvSpPr>
          <p:nvPr/>
        </p:nvSpPr>
        <p:spPr bwMode="auto">
          <a:xfrm>
            <a:off x="5154613" y="3019425"/>
            <a:ext cx="728662" cy="2868613"/>
          </a:xfrm>
          <a:prstGeom prst="leftBrace">
            <a:avLst>
              <a:gd name="adj1" fmla="val 32807"/>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12021</TotalTime>
  <Words>3346</Words>
  <Application>Microsoft Office PowerPoint</Application>
  <PresentationFormat>On-screen Show (4:3)</PresentationFormat>
  <Paragraphs>424</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1_test-template</vt:lpstr>
      <vt:lpstr>Introduction to the Data Model</vt:lpstr>
      <vt:lpstr>Lesson objectives</vt:lpstr>
      <vt:lpstr>Lesson outline</vt:lpstr>
      <vt:lpstr>The data model</vt:lpstr>
      <vt:lpstr>Data model entities</vt:lpstr>
      <vt:lpstr>Data model entities in the database </vt:lpstr>
      <vt:lpstr>Subtyped entities</vt:lpstr>
      <vt:lpstr>Subtypes in the database</vt:lpstr>
      <vt:lpstr>Entity fields</vt:lpstr>
      <vt:lpstr>Data fields</vt:lpstr>
      <vt:lpstr>Data fields in the database</vt:lpstr>
      <vt:lpstr>Foreign key fields</vt:lpstr>
      <vt:lpstr>Foreign key fields in the database</vt:lpstr>
      <vt:lpstr>Array key fields</vt:lpstr>
      <vt:lpstr>Type key fields and typelists</vt:lpstr>
      <vt:lpstr>Typelists in the database</vt:lpstr>
      <vt:lpstr>Data model configuration</vt:lpstr>
      <vt:lpstr>Lesson outline</vt:lpstr>
      <vt:lpstr>The Data Dictionary</vt:lpstr>
      <vt:lpstr>Entities in the Data Dictionary</vt:lpstr>
      <vt:lpstr>Entity header</vt:lpstr>
      <vt:lpstr>Subtypes list</vt:lpstr>
      <vt:lpstr>Fields</vt:lpstr>
      <vt:lpstr>Arrays</vt:lpstr>
      <vt:lpstr>Subtype fields</vt:lpstr>
      <vt:lpstr>Typelists in the Data Dictionary</vt:lpstr>
      <vt:lpstr>All fields</vt:lpstr>
      <vt:lpstr>Generating Data Dictionary</vt:lpstr>
      <vt:lpstr>Lesson outline</vt:lpstr>
      <vt:lpstr>Data model entities in application architecture</vt:lpstr>
      <vt:lpstr>Dot notation</vt:lpstr>
      <vt:lpstr>Dot notation syntax</vt:lpstr>
      <vt:lpstr>Dot notation syntax</vt:lpstr>
      <vt:lpstr>Lesson objectives review</vt:lpstr>
      <vt:lpstr>Review questions</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Data Model</dc:title>
  <dc:creator>Dyuti Sengupta</dc:creator>
  <dc:description>20</dc:description>
  <cp:lastModifiedBy>gwuser</cp:lastModifiedBy>
  <cp:revision>1822</cp:revision>
  <dcterms:created xsi:type="dcterms:W3CDTF">2007-08-02T20:13:16Z</dcterms:created>
  <dcterms:modified xsi:type="dcterms:W3CDTF">2013-09-06T17:39:10Z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