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7"/>
  </p:notesMasterIdLst>
  <p:handoutMasterIdLst>
    <p:handoutMasterId r:id="rId28"/>
  </p:handoutMasterIdLst>
  <p:sldIdLst>
    <p:sldId id="1192" r:id="rId2"/>
    <p:sldId id="1299" r:id="rId3"/>
    <p:sldId id="1300" r:id="rId4"/>
    <p:sldId id="1593" r:id="rId5"/>
    <p:sldId id="1599" r:id="rId6"/>
    <p:sldId id="1623" r:id="rId7"/>
    <p:sldId id="1600" r:id="rId8"/>
    <p:sldId id="1602" r:id="rId9"/>
    <p:sldId id="1626" r:id="rId10"/>
    <p:sldId id="1624" r:id="rId11"/>
    <p:sldId id="1625" r:id="rId12"/>
    <p:sldId id="1603" r:id="rId13"/>
    <p:sldId id="1604" r:id="rId14"/>
    <p:sldId id="1609" r:id="rId15"/>
    <p:sldId id="1610" r:id="rId16"/>
    <p:sldId id="1611" r:id="rId17"/>
    <p:sldId id="1612" r:id="rId18"/>
    <p:sldId id="1613" r:id="rId19"/>
    <p:sldId id="1627" r:id="rId20"/>
    <p:sldId id="1614" r:id="rId21"/>
    <p:sldId id="1616" r:id="rId22"/>
    <p:sldId id="1620" r:id="rId23"/>
    <p:sldId id="1617" r:id="rId24"/>
    <p:sldId id="1618" r:id="rId25"/>
    <p:sldId id="1621" r:id="rId26"/>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9900"/>
    <a:srgbClr val="00CC00"/>
    <a:srgbClr val="FF0000"/>
    <a:srgbClr val="FFFF00"/>
    <a:srgbClr val="CCFFCC"/>
    <a:srgbClr val="3366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14" autoAdjust="0"/>
    <p:restoredTop sz="70890" autoAdjust="0"/>
  </p:normalViewPr>
  <p:slideViewPr>
    <p:cSldViewPr snapToGrid="0">
      <p:cViewPr varScale="1">
        <p:scale>
          <a:sx n="97" d="100"/>
          <a:sy n="97" d="100"/>
        </p:scale>
        <p:origin x="-1446" y="-102"/>
      </p:cViewPr>
      <p:guideLst>
        <p:guide orient="horz" pos="2160"/>
        <p:guide pos="2880"/>
      </p:guideLst>
    </p:cSldViewPr>
  </p:slideViewPr>
  <p:outlineViewPr>
    <p:cViewPr>
      <p:scale>
        <a:sx n="25" d="100"/>
        <a:sy n="2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35" y="-6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7.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2832D736-AD51-4911-B6E6-15FE736E47D4}" type="slidenum">
              <a:rPr lang="en-US" altLang="en-US"/>
              <a:pPr>
                <a:defRPr/>
              </a:pPr>
              <a:t>‹#›</a:t>
            </a:fld>
            <a:endParaRPr lang="en-US" altLang="en-US" dirty="0"/>
          </a:p>
        </p:txBody>
      </p:sp>
    </p:spTree>
    <p:extLst>
      <p:ext uri="{BB962C8B-B14F-4D97-AF65-F5344CB8AC3E}">
        <p14:creationId xmlns:p14="http://schemas.microsoft.com/office/powerpoint/2010/main" val="1598096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Extending Base Entities - </a:t>
            </a:r>
            <a:fld id="{86005438-4AA1-4AEA-9681-6B8235E116AF}"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30726" name="ModuleNumber" hidden="1"/>
          <p:cNvSpPr>
            <a:spLocks noChangeArrowheads="1"/>
          </p:cNvSpPr>
          <p:nvPr/>
        </p:nvSpPr>
        <p:spPr bwMode="auto">
          <a:xfrm>
            <a:off x="4157663" y="320675"/>
            <a:ext cx="2551112"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B757D4CE-0238-4E76-935C-C00E8E57F7F5}"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30727" name="Line 18"/>
          <p:cNvSpPr>
            <a:spLocks noChangeShapeType="1"/>
          </p:cNvSpPr>
          <p:nvPr/>
        </p:nvSpPr>
        <p:spPr bwMode="auto">
          <a:xfrm>
            <a:off x="406400" y="8905875"/>
            <a:ext cx="60690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221056398"/>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F3D57904-46CE-4C34-9DBC-78D6F4F86E64}"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xfrm>
            <a:off x="715963" y="630238"/>
            <a:ext cx="5430837" cy="4073525"/>
          </a:xfrm>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Studio creates an entity extension (</a:t>
            </a:r>
            <a:r>
              <a:rPr lang="en-US" dirty="0" err="1" smtClean="0"/>
              <a:t>ETX</a:t>
            </a:r>
            <a:r>
              <a:rPr lang="en-US" dirty="0" smtClean="0"/>
              <a:t>)</a:t>
            </a:r>
            <a:r>
              <a:rPr lang="en-US" baseline="0" dirty="0" smtClean="0"/>
              <a:t> in the </a:t>
            </a:r>
            <a:r>
              <a:rPr lang="en-US" dirty="0" smtClean="0"/>
              <a:t>/configuration/config/extensions/entity folder.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possible to create an entity extension (</a:t>
            </a:r>
            <a:r>
              <a:rPr lang="en-US" dirty="0" err="1" smtClean="0"/>
              <a:t>ETX</a:t>
            </a:r>
            <a:r>
              <a:rPr lang="en-US" dirty="0" smtClean="0"/>
              <a:t>) for an entity (</a:t>
            </a:r>
            <a:r>
              <a:rPr lang="en-US" dirty="0" err="1" smtClean="0"/>
              <a:t>ETI</a:t>
            </a:r>
            <a:r>
              <a:rPr lang="en-US" dirty="0" smtClean="0"/>
              <a:t>) that</a:t>
            </a:r>
            <a:r>
              <a:rPr lang="en-US" baseline="0" dirty="0" smtClean="0"/>
              <a:t> already exists in the /Extensions/Entity/ folder. Simply edit the existing </a:t>
            </a:r>
            <a:r>
              <a:rPr lang="en-US" baseline="0" dirty="0" err="1" smtClean="0"/>
              <a:t>ETI</a:t>
            </a:r>
            <a:r>
              <a:rPr lang="en-US" baseline="0" dirty="0" smtClean="0"/>
              <a:t> file located in this folder.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You can create an entity extension for an entity extension, but it is easier to just edit the entity extension.  Guidewire</a:t>
            </a:r>
            <a:r>
              <a:rPr lang="en-US" baseline="0" dirty="0" smtClean="0"/>
              <a:t> will merge the extensions at runtime.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5940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E26B30EE-86B9-4623-8DD6-BD7113FFEB50}"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four primary subtags listed above are common to entity extension (&lt;extension&gt;), entity declaration (&lt;entity&gt;), subtype extension (&lt;extension&gt;), and subtype declaration (&lt;subtype&gt;).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6ACB57E6-3515-47F1-9E7D-1E2FC5D79A04}"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a:t>
            </a:r>
            <a:r>
              <a:rPr lang="en-US" dirty="0" err="1" smtClean="0"/>
              <a:t>etx</a:t>
            </a:r>
            <a:r>
              <a:rPr lang="en-US" baseline="0" dirty="0" smtClean="0"/>
              <a:t> file is viewable in the Entity editor, but does not require direct editing. Use the Entity editor to make changes to the extension file, and validate the changes after you have finished making changes.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F561D928-58C4-4ED3-BB17-6CEF0A385ED1}"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A7560C19-00AE-437C-B957-497326399788}"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529B1A6B-F4D9-4DA2-8105-841126F8DB5E}"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915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E5A25D23-ADAE-4A29-8F1E-A7D5A55B4C5E}"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There are several ways you can find a given entity's </a:t>
            </a:r>
            <a:r>
              <a:rPr lang="en-US" dirty="0" err="1" smtClean="0"/>
              <a:t>eti</a:t>
            </a:r>
            <a:r>
              <a:rPr lang="en-US" dirty="0" smtClean="0"/>
              <a:t> file:</a:t>
            </a:r>
          </a:p>
          <a:p>
            <a:pPr lvl="1" eaLnBrk="1" hangingPunct="1"/>
            <a:r>
              <a:rPr lang="en-US" dirty="0" smtClean="0"/>
              <a:t>You can look for the </a:t>
            </a:r>
            <a:r>
              <a:rPr lang="en-US" dirty="0" err="1" smtClean="0"/>
              <a:t>eti</a:t>
            </a:r>
            <a:r>
              <a:rPr lang="en-US" dirty="0" smtClean="0"/>
              <a:t> file under Data Model </a:t>
            </a:r>
            <a:r>
              <a:rPr lang="en-US" dirty="0" err="1" smtClean="0"/>
              <a:t>config</a:t>
            </a:r>
            <a:r>
              <a:rPr lang="en-US" dirty="0" smtClean="0"/>
              <a:t>/metadata/ </a:t>
            </a:r>
            <a:r>
              <a:rPr lang="en-US" dirty="0" smtClean="0"/>
              <a:t>(if the entity is a platform entity) or Data Model Extensions/metadata/XX, where XX is the application's two-letter code (if the entity is an application-specific entity).</a:t>
            </a:r>
          </a:p>
          <a:p>
            <a:pPr lvl="1" eaLnBrk="1" hangingPunct="1"/>
            <a:r>
              <a:rPr lang="en-US" dirty="0" smtClean="0"/>
              <a:t>You can search for the file using the </a:t>
            </a:r>
            <a:r>
              <a:rPr lang="en-US" dirty="0" smtClean="0"/>
              <a:t>“Enter file name" </a:t>
            </a:r>
            <a:r>
              <a:rPr lang="en-US" dirty="0" smtClean="0"/>
              <a:t>dialog box (as shown on the previous slide). When you select the file in the dialog box, the necessary directories in the resource pane are expanded and the file is highlighted. You may need to scroll up or down to find the highlighted file, however.</a:t>
            </a:r>
          </a:p>
          <a:p>
            <a:pPr eaLnBrk="1" hangingPunct="1"/>
            <a:endParaRPr lang="en-US" dirty="0" smtClean="0"/>
          </a:p>
          <a:p>
            <a:pPr eaLnBrk="1" hangingPunct="1"/>
            <a:r>
              <a:rPr lang="en-US" dirty="0" smtClean="0"/>
              <a:t>You </a:t>
            </a:r>
            <a:r>
              <a:rPr lang="en-US" dirty="0" smtClean="0"/>
              <a:t>can also manually create an </a:t>
            </a:r>
            <a:r>
              <a:rPr lang="en-US" dirty="0" err="1" smtClean="0"/>
              <a:t>etx</a:t>
            </a:r>
            <a:r>
              <a:rPr lang="en-US" dirty="0" smtClean="0"/>
              <a:t> file. To do this, right-click the extensions directory and select New &gt; Other File from the context menu. You must provide a name for the file, which must be </a:t>
            </a:r>
            <a:r>
              <a:rPr lang="en-US" i="1" dirty="0" err="1" smtClean="0"/>
              <a:t>EntityName</a:t>
            </a:r>
            <a:r>
              <a:rPr lang="en-US" dirty="0" err="1" smtClean="0"/>
              <a:t>.etx</a:t>
            </a:r>
            <a:r>
              <a:rPr lang="en-US" dirty="0" smtClean="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C01EA44F-F9CA-4997-B5F3-3A081EFE0429}"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5120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completion of editing the extension,</a:t>
            </a:r>
            <a:r>
              <a:rPr lang="en-US" baseline="0" dirty="0" smtClean="0"/>
              <a:t> you must validate the changes. Any invalid fields or values are reported at the bottom of the screen. In this example, no space is allowed for the column name. Changing it to a single string will remove the error. </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	Extending Base Entities - </a:t>
            </a:r>
            <a:fld id="{86005438-4AA1-4AEA-9681-6B8235E116AF}" type="slidenum">
              <a:rPr lang="en-US" altLang="en-US" smtClean="0"/>
              <a:pPr>
                <a:defRPr/>
              </a:pPr>
              <a:t>19</a:t>
            </a:fld>
            <a:endParaRPr lang="en-US" altLang="en-US"/>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256197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5C3550CF-4CE8-46AF-9C9B-6F0F237C78D5}"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is not</a:t>
            </a:r>
            <a:r>
              <a:rPr lang="en-US" baseline="0" dirty="0" smtClean="0"/>
              <a:t> necessary, but may help clarify the data model configuration to the user.</a:t>
            </a: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04F878FB-FB2F-4982-A1B8-49E2A52E7537}"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5222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A92E4618-010B-4F1E-8A9F-6578A41B0F64}"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Technically speaking, the automatic database upgrade process described above occurs only if the database autoupgrade option in config.xml is set to true. An example of the database tag, as used for TrainingApp, appears below, with the relevant option in bold. For H2, the database used in training, this option is set to true by default. For other database platforms, this option is set to false by default.</a:t>
            </a:r>
          </a:p>
          <a:p>
            <a:pPr lvl="1" eaLnBrk="1" hangingPunct="1">
              <a:buFontTx/>
              <a:buNone/>
            </a:pPr>
            <a:r>
              <a:rPr lang="en-US" smtClean="0"/>
              <a:t> &lt;!-- H2 (meant for demo/quickstart use only!) --&gt;</a:t>
            </a:r>
          </a:p>
          <a:p>
            <a:pPr lvl="1" eaLnBrk="1" hangingPunct="1">
              <a:buFontTx/>
              <a:buNone/>
            </a:pPr>
            <a:r>
              <a:rPr lang="en-US" smtClean="0"/>
              <a:t>  &lt;database name="ContactCenterDatabase" driver="dbcp" dbtype="h2" </a:t>
            </a:r>
            <a:r>
              <a:rPr lang="en-US" b="1" smtClean="0"/>
              <a:t>autoupgrade="true"</a:t>
            </a:r>
            <a:r>
              <a:rPr lang="en-US" smtClean="0"/>
              <a:t> checker="false"</a:t>
            </a:r>
          </a:p>
          <a:p>
            <a:pPr lvl="1" eaLnBrk="1" hangingPunct="1">
              <a:buFontTx/>
              <a:buNone/>
            </a:pPr>
            <a:r>
              <a:rPr lang="en-US" smtClean="0"/>
              <a:t>            printcommands="false" verifyschema="false"&gt;</a:t>
            </a:r>
          </a:p>
          <a:p>
            <a:pPr lvl="1" eaLnBrk="1" hangingPunct="1">
              <a:buFontTx/>
              <a:buNone/>
            </a:pPr>
            <a:r>
              <a:rPr lang="en-US" smtClean="0"/>
              <a:t>    &lt;!-- &lt;param name="jdbcURL" value="jdbc:h2:file:/GWTraining/TrainingApp/db/ta"/&gt;             --&gt;</a:t>
            </a:r>
          </a:p>
          <a:p>
            <a:pPr lvl="1" eaLnBrk="1" hangingPunct="1">
              <a:buFontTx/>
              <a:buNone/>
            </a:pPr>
            <a:r>
              <a:rPr lang="en-US" smtClean="0"/>
              <a:t>    &lt;!-- &lt;param name="jdbcURLtest" value="jdbc:h2:file:/GWTraining/TrainingApp/db/tatest"/&gt;     --&gt;</a:t>
            </a:r>
          </a:p>
          <a:p>
            <a:pPr lvl="1" eaLnBrk="1" hangingPunct="1">
              <a:buFontTx/>
              <a:buNone/>
            </a:pPr>
            <a:r>
              <a:rPr lang="en-US" smtClean="0"/>
              <a:t>&lt;param name="jdbcURL" value="jdbc:h2:file:/GWTraining/TrainingApp60/db/ta"/&gt;</a:t>
            </a:r>
          </a:p>
          <a:p>
            <a:pPr lvl="1" eaLnBrk="1" hangingPunct="1">
              <a:buFontTx/>
              <a:buNone/>
            </a:pPr>
            <a:r>
              <a:rPr lang="en-US" smtClean="0"/>
              <a:t>    &lt;param name="jdbcURLtest" value="jdbc:h2:file:/GWTraining/TrainingApp60/db/tatest"/&gt;</a:t>
            </a:r>
          </a:p>
          <a:p>
            <a:pPr lvl="1" eaLnBrk="1" hangingPunct="1">
              <a:buFontTx/>
              <a:buNone/>
            </a:pPr>
            <a:r>
              <a:rPr lang="en-US" smtClean="0"/>
              <a:t>    &lt;param name="stmtPool.enabled" value="false"/&gt;</a:t>
            </a:r>
          </a:p>
          <a:p>
            <a:pPr lvl="1" eaLnBrk="1" hangingPunct="1">
              <a:buFontTx/>
              <a:buNone/>
            </a:pPr>
            <a:r>
              <a:rPr lang="en-US" smtClean="0"/>
              <a:t>    &lt;param name="maxWait" value="30000"/&gt;</a:t>
            </a:r>
          </a:p>
          <a:p>
            <a:pPr lvl="1" eaLnBrk="1" hangingPunct="1">
              <a:buFontTx/>
              <a:buNone/>
            </a:pPr>
            <a:r>
              <a:rPr lang="en-US" smtClean="0"/>
              <a:t>  &lt;/database&gt;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95CB4FD6-BA35-4E39-BAF3-67830D9DA290}"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Entities that are declared in the base application in the extensions directory (such as ABAdjudicator in the screenshot above) can be thought of as "suggested" entities. Customers have the ability to modify or remove these entities without compromising application functionality. If a customer chooses to keep and modify such an entity, Guidewire recommends that additional extensions should be added to the existing .eti file (as opposed to creating an additional .etx file). This keeps all modifiable information about the entity in a single file.</a:t>
            </a:r>
          </a:p>
          <a:p>
            <a:pPr marL="190500" indent="-190500" eaLnBrk="1" hangingPunct="1"/>
            <a:r>
              <a:rPr lang="en-US" smtClean="0"/>
              <a:t>Customers can remove an entity that is declared in the extensions directory. This cannot be done by deleting the file and dropping the database, however, as the missing file will cause a checksum error when the application is restarted.</a:t>
            </a:r>
          </a:p>
          <a:p>
            <a:pPr marL="190500" indent="-190500" eaLnBrk="1" hangingPunct="1"/>
            <a:r>
              <a:rPr lang="en-US" smtClean="0"/>
              <a:t>To remove an entity that is declared in the extensions directory (such as ABAdjudicator in the screenshot above):</a:t>
            </a:r>
          </a:p>
          <a:p>
            <a:pPr marL="419100" lvl="1" indent="-190500" eaLnBrk="1" hangingPunct="1">
              <a:buFontTx/>
              <a:buAutoNum type="arabicPeriod"/>
            </a:pPr>
            <a:r>
              <a:rPr lang="en-US" smtClean="0"/>
              <a:t>Open the .eti file.</a:t>
            </a:r>
          </a:p>
          <a:p>
            <a:pPr marL="419100" lvl="1" indent="-190500" eaLnBrk="1" hangingPunct="1">
              <a:buFontTx/>
              <a:buAutoNum type="arabicPeriod"/>
            </a:pPr>
            <a:r>
              <a:rPr lang="en-US" smtClean="0"/>
              <a:t>Replace the contents of the original file with:</a:t>
            </a:r>
            <a:br>
              <a:rPr lang="en-US" smtClean="0"/>
            </a:br>
            <a:r>
              <a:rPr lang="en-US" smtClean="0"/>
              <a:t>&lt;?xml version="1.0"?&gt;</a:t>
            </a:r>
            <a:br>
              <a:rPr lang="en-US" smtClean="0"/>
            </a:br>
            <a:r>
              <a:rPr lang="en-US" smtClean="0"/>
              <a:t>&lt;deleteEntity name="&lt;entityName&gt;"/&gt;</a:t>
            </a:r>
          </a:p>
          <a:p>
            <a:pPr marL="190500" indent="-190500" eaLnBrk="1" hangingPunct="1"/>
            <a:r>
              <a:rPr lang="en-US" smtClean="0"/>
              <a:t>To modify entity extensions that are declared in the extensions directory (such as Organization in the screenshot above):</a:t>
            </a:r>
          </a:p>
          <a:p>
            <a:pPr marL="419100" lvl="1" indent="-190500" eaLnBrk="1" hangingPunct="1">
              <a:buFontTx/>
              <a:buAutoNum type="arabicPeriod"/>
            </a:pPr>
            <a:r>
              <a:rPr lang="en-US" smtClean="0"/>
              <a:t>Open the .etx file.</a:t>
            </a:r>
          </a:p>
          <a:p>
            <a:pPr marL="419100" lvl="1" indent="-190500" eaLnBrk="1" hangingPunct="1">
              <a:buFontTx/>
              <a:buAutoNum type="arabicPeriod"/>
            </a:pPr>
            <a:r>
              <a:rPr lang="en-US" smtClean="0"/>
              <a:t>Modify the contents of the file as desired.</a:t>
            </a:r>
          </a:p>
          <a:p>
            <a:pPr marL="190500" indent="-190500" eaLnBrk="1" hangingPunct="1"/>
            <a:r>
              <a:rPr lang="en-US" smtClean="0"/>
              <a:t>In both cases, if the original entity or extensions are already part of the data model, then you will need to drop the database first (using gwXX dev-dropdb) and then restart the server.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29A31E8C-5426-4264-8928-4F1D981B5DCB}" type="slidenum">
              <a:rPr lang="en-US" altLang="en-US" sz="1200" b="0" smtClean="0">
                <a:solidFill>
                  <a:schemeClr val="tx1"/>
                </a:solidFill>
              </a:rPr>
              <a:pPr eaLnBrk="1" hangingPunct="1"/>
              <a:t>23</a:t>
            </a:fld>
            <a:endParaRPr lang="en-US" altLang="en-US" sz="1200" b="0" smtClean="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5300" name="Rectangle 2"/>
          <p:cNvSpPr>
            <a:spLocks noGrp="1" noRot="1" noChangeAspect="1" noChangeArrowheads="1" noTextEdit="1"/>
          </p:cNvSpPr>
          <p:nvPr>
            <p:ph type="sldImg"/>
          </p:nvPr>
        </p:nvSpPr>
        <p:spPr>
          <a:xfrm>
            <a:off x="715963" y="630238"/>
            <a:ext cx="5432425" cy="4073525"/>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9FD67DDC-6504-4F7F-8A25-4F8509240608}" type="slidenum">
              <a:rPr lang="en-US" altLang="en-US" sz="1200" b="0" smtClean="0">
                <a:solidFill>
                  <a:schemeClr val="tx1"/>
                </a:solidFill>
              </a:rPr>
              <a:pPr eaLnBrk="1" hangingPunct="1"/>
              <a:t>24</a:t>
            </a:fld>
            <a:endParaRPr lang="en-US" altLang="en-US" sz="1200" b="0" smtClean="0">
              <a:solidFill>
                <a:schemeClr val="tx1"/>
              </a:solidFill>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6324" name="Rectangle 2"/>
          <p:cNvSpPr>
            <a:spLocks noGrp="1" noRot="1" noChangeAspect="1" noChangeArrowheads="1" noTextEdit="1"/>
          </p:cNvSpPr>
          <p:nvPr>
            <p:ph type="sldImg"/>
          </p:nvPr>
        </p:nvSpPr>
        <p:spPr>
          <a:xfrm>
            <a:off x="715963" y="630238"/>
            <a:ext cx="5432425" cy="4073525"/>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The platform layer and the application layer.</a:t>
            </a:r>
          </a:p>
          <a:p>
            <a:pPr marL="209550" indent="-209550" eaLnBrk="1" hangingPunct="1">
              <a:buFontTx/>
              <a:buAutoNum type="arabicPeriod"/>
            </a:pPr>
            <a:r>
              <a:rPr lang="en-US" smtClean="0"/>
              <a:t>One.</a:t>
            </a:r>
          </a:p>
          <a:p>
            <a:pPr marL="209550" indent="-209550" eaLnBrk="1" hangingPunct="1">
              <a:buFontTx/>
              <a:buAutoNum type="arabicPeriod"/>
            </a:pPr>
            <a:r>
              <a:rPr lang="en-US" smtClean="0"/>
              <a:t>&lt;extension&gt;</a:t>
            </a:r>
          </a:p>
          <a:p>
            <a:pPr marL="209550" indent="-209550" eaLnBrk="1" hangingPunct="1">
              <a:buFontTx/>
              <a:buAutoNum type="arabicPeriod"/>
            </a:pPr>
            <a:r>
              <a:rPr lang="en-US" smtClean="0"/>
              <a:t>a) bit, varchar; b) varchar (which requires size) and decimal (which requires precision and scale)</a:t>
            </a:r>
          </a:p>
          <a:p>
            <a:pPr marL="209550" indent="-209550" eaLnBrk="1" hangingPunct="1">
              <a:buFontTx/>
              <a:buAutoNum type="arabicPeriod"/>
            </a:pPr>
            <a:r>
              <a:rPr lang="en-US" smtClean="0"/>
              <a:t>You would want to regenerate the Data Dictionary whenever you extend the data model. This can identify any flaws in the new XML. It also updates the Data Dictionary to include the new fields (or entities) that you have created.</a:t>
            </a:r>
          </a:p>
          <a:p>
            <a:pPr marL="209550" indent="-209550" eaLnBrk="1" hangingPunct="1">
              <a:buFontTx/>
              <a:buAutoNum type="arabicPeriod"/>
            </a:pPr>
            <a:r>
              <a:rPr lang="en-US" smtClean="0"/>
              <a:t>The physical structure of the database is modified only during start-up.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A36278DC-21AB-4EB2-9EDE-4E550290AEF6}" type="slidenum">
              <a:rPr lang="en-US" altLang="en-US" sz="1200" b="0" smtClean="0">
                <a:solidFill>
                  <a:schemeClr val="tx1"/>
                </a:solidFill>
              </a:rPr>
              <a:pPr eaLnBrk="1" hangingPunct="1"/>
              <a:t>25</a:t>
            </a:fld>
            <a:endParaRPr lang="en-US" altLang="en-US" sz="1200" b="0" smtClean="0">
              <a:solidFill>
                <a:schemeClr val="tx1"/>
              </a:solidFill>
            </a:endParaRPr>
          </a:p>
        </p:txBody>
      </p:sp>
      <p:sp>
        <p:nvSpPr>
          <p:cNvPr id="573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C231221B-0330-4785-ADBE-41A2ECCF87C1}"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BDD8D098-4192-460D-B9B5-0C6C338737BD}"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shown in the example above, Activity and User are entities common to all Guidewire applications. Claim is specific to ClaimCenter. Quote is specific to PolicyCenter. Invoice is specific to BillingCenter.</a:t>
            </a:r>
          </a:p>
          <a:p>
            <a:pPr eaLnBrk="1" hangingPunct="1"/>
            <a:r>
              <a:rPr lang="en-US" smtClean="0"/>
              <a:t>Entities are defined in XML files known as "eti" (entity) files.</a:t>
            </a:r>
          </a:p>
          <a:p>
            <a:pPr eaLnBrk="1" hangingPunct="1"/>
            <a:r>
              <a:rPr lang="en-US" smtClean="0"/>
              <a:t>Platform-level entity files are stored in &lt;application&gt;/modules/pl/config/metadata. For example, in the classroom environment, the path to the XML file that declares the Activity entity is TrainingApp/modules/pl/config/metadata/Activity.eti.</a:t>
            </a:r>
          </a:p>
          <a:p>
            <a:pPr eaLnBrk="1" hangingPunct="1"/>
            <a:r>
              <a:rPr lang="en-US" smtClean="0"/>
              <a:t>Application-level entity files are stored in &lt;application&gt;/modules/&lt;applicationCode&gt;/config/metadata. For example, in the classroom environment, the path to the XML file that declares the ABPerson entity is TrainingApp/modules/ab/config/metadata/ABPerson.eti. Note that TrainingApp is built on ContactManager, whose internal application code is "ab".</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A8FF393B-77E7-41A0-8B6F-E9D98A3EB75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also "eix" files, which are extensions to platform-layer entities created by Guidewire development to meet the needs of a given application's base data model. For example, the Activity entity has different needs in each application:</a:t>
            </a:r>
          </a:p>
          <a:p>
            <a:pPr lvl="2" eaLnBrk="1" hangingPunct="1"/>
            <a:r>
              <a:rPr lang="en-US" smtClean="0"/>
              <a:t>ClaimCenter needs an Activity.Claim field</a:t>
            </a:r>
          </a:p>
          <a:p>
            <a:pPr lvl="2" eaLnBrk="1" hangingPunct="1"/>
            <a:r>
              <a:rPr lang="en-US" smtClean="0"/>
              <a:t>PolicyCenter needs an Activity.Job field</a:t>
            </a:r>
          </a:p>
          <a:p>
            <a:pPr lvl="2" eaLnBrk="1" hangingPunct="1"/>
            <a:r>
              <a:rPr lang="en-US" smtClean="0"/>
              <a:t>BillingCenter needs an Activity.TroubleTicket field</a:t>
            </a:r>
          </a:p>
          <a:p>
            <a:pPr eaLnBrk="1" hangingPunct="1"/>
            <a:r>
              <a:rPr lang="en-US" smtClean="0"/>
              <a:t>Even though they are visible in Studio, customers cannot create or modify eix files.</a:t>
            </a:r>
          </a:p>
          <a:p>
            <a:pPr eaLnBrk="1" hangingPunct="1"/>
            <a:r>
              <a:rPr lang="en-US" smtClean="0"/>
              <a:t>In a given application, a platform-level entity can have both eix and etx files. The eix file contains extensions to the platform-level entities that are required for the base application and cannot be modified. The etx file contains extensions to the platform-level entity that are potentially of use, but these extensions can be modified or removed.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For a base application data model entity, the entity is defined by both its original .eti file and the extending .etx file, if one exists. All of the fields also become a part of the internal Gosu class, regardless of which file they are declared in.</a:t>
            </a:r>
          </a:p>
          <a:p>
            <a:r>
              <a:rPr lang="en-US" smtClean="0"/>
              <a:t>For fields that are added to a base application entity, Guidewire recommends that the field name should end with "_Ext" (or start with "Ext_"). This is shown above in the name of the "WebAddress_Ext" field.</a:t>
            </a:r>
          </a:p>
          <a:p>
            <a:pPr eaLnBrk="1" hangingPunct="1"/>
            <a:r>
              <a:rPr lang="en-US" b="1" smtClean="0"/>
              <a:t>Clarifying Terminology</a:t>
            </a:r>
          </a:p>
          <a:p>
            <a:pPr eaLnBrk="1" hangingPunct="1"/>
            <a:r>
              <a:rPr lang="en-US" smtClean="0"/>
              <a:t>Students coming from an OOP background should be aware that the term "extend" gets used in OOP differently than it does in Guidewire.</a:t>
            </a:r>
          </a:p>
          <a:p>
            <a:pPr lvl="1" eaLnBrk="1" hangingPunct="1"/>
            <a:r>
              <a:rPr lang="en-US" smtClean="0"/>
              <a:t> In OOP, the term "extend" is used to refer to creating a new subclass that extends some parent superclass.</a:t>
            </a:r>
          </a:p>
          <a:p>
            <a:pPr lvl="1" eaLnBrk="1" hangingPunct="1"/>
            <a:r>
              <a:rPr lang="en-US" smtClean="0"/>
              <a:t> In Guidewire data model configuration, the term "extend" is sometimes used to refer to adding new fields to an existing base application entity. In this sense, no new subclass or subtype entity is getting created. One is simply adding additional fields to an existing base application entity.</a:t>
            </a:r>
          </a:p>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21559E32-6367-4C58-A8B2-E781F9753DCE}"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29EB13C5-F3D6-4C24-9BE6-09459BB24BB5}"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Extending Base Entities - </a:t>
            </a:r>
            <a:fld id="{E070F7BF-C117-47CD-9E7B-C8A2AB7A8825}"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Because </a:t>
            </a:r>
            <a:r>
              <a:rPr lang="en-US" dirty="0" err="1" smtClean="0"/>
              <a:t>eix</a:t>
            </a:r>
            <a:r>
              <a:rPr lang="en-US" dirty="0" smtClean="0"/>
              <a:t> (entity internal extension) files are neither created nor modified by configuration developers, this lesson does not discuss their structure.</a:t>
            </a:r>
          </a:p>
          <a:p>
            <a:pPr eaLnBrk="1" hangingPunct="1"/>
            <a:r>
              <a:rPr lang="en-US" dirty="0" smtClean="0"/>
              <a:t>If you need to make multiple extensions to a single entity at different points in time, all extensions for that entity should be added to the same </a:t>
            </a:r>
            <a:r>
              <a:rPr lang="en-US" dirty="0" err="1" smtClean="0"/>
              <a:t>etx</a:t>
            </a:r>
            <a:r>
              <a:rPr lang="en-US" dirty="0" smtClean="0"/>
              <a:t> file.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define and edit an entity and entity extension located in the /configuration/config/extensions/entity folder.  </a:t>
            </a:r>
            <a:r>
              <a:rPr lang="en-US" dirty="0" smtClean="0"/>
              <a:t>The Entity</a:t>
            </a:r>
            <a:r>
              <a:rPr lang="en-US" baseline="0" dirty="0" smtClean="0"/>
              <a:t> editor allows you to view an entity or internal entity extension located in the /configuration/config/metadata/entity folder.   Files in the /metadata/ folder are read-only.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To create an entity, in Project view, navigate to the /configuration/config/Extensions/Entity folder.  Open the folder context menu.  Select Entity.  In the </a:t>
            </a:r>
            <a:r>
              <a:rPr lang="en-US" dirty="0" smtClean="0"/>
              <a:t>Entity</a:t>
            </a:r>
            <a:r>
              <a:rPr lang="en-US" baseline="0" dirty="0" smtClean="0"/>
              <a:t> dialog, name the Entity, define the Entity Type, specify a Description, name the physical database Table, select a Type, and mark if the entity is Extendable, Exportable, and/or Final. Click OK.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create an entity extension, in Project view, navigate to the /configuration/config/extensions/entity folder.  Open the folder context menu.  Select Entity Extension.  In the </a:t>
            </a:r>
            <a:r>
              <a:rPr lang="en-US" dirty="0" smtClean="0"/>
              <a:t>Entity</a:t>
            </a:r>
            <a:r>
              <a:rPr lang="en-US" baseline="0" dirty="0" smtClean="0"/>
              <a:t> Extension dialog, select the entity to extend and specify a suffix, such as EXT. Click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Metadata Editor is the base editor for both the Entity editor and Typelist editor. The Entity editor is, by default, an Enabled Editor.  You can configure the Metadata editor in Guidewire Studio settings.  (In the Menu bar, select File, then select </a:t>
            </a:r>
            <a:r>
              <a:rPr lang="en-US" baseline="0" dirty="0" smtClean="0">
                <a:sym typeface="Wingdings" pitchFamily="2" charset="2"/>
              </a:rPr>
              <a:t>Settings… . In the Settings dialog, in the navigation pane, in IDE Settings, expand Guidewire Studio and select Metadata Editor.)</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236724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60643310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21605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78434022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338077481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5851955"/>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5144740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8730466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194924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42412454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30120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130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6765434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0797724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451145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pPr>
            <a:fld id="{254F6D41-2B77-4593-8B3B-82B2714994AE}" type="slidenum">
              <a:rPr lang="en-US" sz="120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pPr>
              <a:t>‹#›</a:t>
            </a:fld>
            <a:r>
              <a:rPr lang="en-US" sz="180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pPr>
            <a:r>
              <a:rPr lang="en-US" sz="60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77"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8" r:id="rId12"/>
    <p:sldLayoutId id="2147483879" r:id="rId13"/>
    <p:sldLayoutId id="2147483880" r:id="rId14"/>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Extending Base Entities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6 Sept </a:t>
            </a:r>
            <a:r>
              <a:rPr lang="en-US" dirty="0" smtClean="0"/>
              <a:t>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extension (</a:t>
            </a:r>
            <a:r>
              <a:rPr lang="en-US" dirty="0" err="1" smtClean="0"/>
              <a:t>etx</a:t>
            </a:r>
            <a:r>
              <a:rPr lang="en-US" dirty="0" smtClean="0"/>
              <a:t>)</a:t>
            </a:r>
            <a:endParaRPr lang="en-US" dirty="0"/>
          </a:p>
        </p:txBody>
      </p:sp>
      <p:sp>
        <p:nvSpPr>
          <p:cNvPr id="6" name="Text Placeholder 5"/>
          <p:cNvSpPr>
            <a:spLocks noGrp="1"/>
          </p:cNvSpPr>
          <p:nvPr>
            <p:ph idx="1"/>
          </p:nvPr>
        </p:nvSpPr>
        <p:spPr/>
        <p:txBody>
          <a:bodyPr/>
          <a:lstStyle/>
          <a:p>
            <a:r>
              <a:rPr lang="en-US" dirty="0" smtClean="0"/>
              <a:t>Two </a:t>
            </a:r>
            <a:r>
              <a:rPr lang="en-US" dirty="0" smtClean="0"/>
              <a:t>(2) ways to create an entity extension in Project view</a:t>
            </a:r>
          </a:p>
          <a:p>
            <a:pPr lvl="1"/>
            <a:r>
              <a:rPr lang="en-US" dirty="0" smtClean="0"/>
              <a:t>Entity extension (</a:t>
            </a:r>
            <a:r>
              <a:rPr lang="en-US" dirty="0" err="1" smtClean="0"/>
              <a:t>ETX</a:t>
            </a:r>
            <a:r>
              <a:rPr lang="en-US" dirty="0" smtClean="0"/>
              <a:t>) file created in </a:t>
            </a:r>
            <a:r>
              <a:rPr lang="en-US" b="1" dirty="0" smtClean="0">
                <a:latin typeface="Courier New" pitchFamily="49" charset="0"/>
                <a:cs typeface="Courier New" pitchFamily="49" charset="0"/>
              </a:rPr>
              <a:t>/Extensions/Entity/</a:t>
            </a:r>
          </a:p>
          <a:p>
            <a:pPr marL="514350" indent="-457200">
              <a:buFont typeface="+mj-lt"/>
              <a:buAutoNum type="arabicPeriod"/>
            </a:pPr>
            <a:r>
              <a:rPr lang="en-US" dirty="0"/>
              <a:t>Select </a:t>
            </a:r>
            <a:r>
              <a:rPr lang="en-US" dirty="0" err="1"/>
              <a:t>ETI</a:t>
            </a:r>
            <a:r>
              <a:rPr lang="en-US" dirty="0"/>
              <a:t> or </a:t>
            </a:r>
            <a:r>
              <a:rPr lang="en-US" dirty="0" err="1"/>
              <a:t>EIX</a:t>
            </a:r>
            <a:r>
              <a:rPr lang="en-US" dirty="0"/>
              <a:t> </a:t>
            </a:r>
            <a:r>
              <a:rPr lang="en-US" dirty="0" smtClean="0"/>
              <a:t>in </a:t>
            </a:r>
            <a:r>
              <a:rPr lang="en-US" b="1" dirty="0" smtClean="0">
                <a:latin typeface="Courier New" pitchFamily="49" charset="0"/>
                <a:cs typeface="Courier New" pitchFamily="49" charset="0"/>
              </a:rPr>
              <a:t>/metadata/Entity/</a:t>
            </a:r>
            <a:endParaRPr lang="en-US" b="1" dirty="0" smtClean="0"/>
          </a:p>
          <a:p>
            <a:pPr lvl="1"/>
            <a:r>
              <a:rPr lang="en-US" dirty="0" smtClean="0"/>
              <a:t>Context menu </a:t>
            </a:r>
            <a:r>
              <a:rPr lang="en-US" dirty="0" smtClean="0">
                <a:sym typeface="Wingdings" pitchFamily="2" charset="2"/>
              </a:rPr>
              <a:t>  New  Entity Extension</a:t>
            </a:r>
          </a:p>
          <a:p>
            <a:pPr lvl="1"/>
            <a:r>
              <a:rPr lang="en-US" dirty="0" smtClean="0">
                <a:sym typeface="Wingdings" pitchFamily="2" charset="2"/>
              </a:rPr>
              <a:t>Enter filename suffix, e.g. EXT</a:t>
            </a:r>
          </a:p>
          <a:p>
            <a:pPr marL="514350" indent="-457200">
              <a:buFont typeface="+mj-lt"/>
              <a:buAutoNum type="arabicPeriod"/>
            </a:pPr>
            <a:r>
              <a:rPr lang="en-US" dirty="0" smtClean="0"/>
              <a:t>Select </a:t>
            </a:r>
            <a:r>
              <a:rPr lang="en-US" b="1" dirty="0" smtClean="0">
                <a:latin typeface="Courier New" pitchFamily="49" charset="0"/>
                <a:cs typeface="Courier New" pitchFamily="49" charset="0"/>
              </a:rPr>
              <a:t>/Extensions/Entity</a:t>
            </a:r>
          </a:p>
          <a:p>
            <a:pPr lvl="1"/>
            <a:r>
              <a:rPr lang="en-US" dirty="0"/>
              <a:t>Context menu </a:t>
            </a:r>
            <a:r>
              <a:rPr lang="en-US" dirty="0">
                <a:sym typeface="Wingdings" pitchFamily="2" charset="2"/>
              </a:rPr>
              <a:t> New  Entity Extension</a:t>
            </a:r>
          </a:p>
          <a:p>
            <a:pPr lvl="1"/>
            <a:r>
              <a:rPr lang="en-US" dirty="0">
                <a:sym typeface="Wingdings" pitchFamily="2" charset="2"/>
              </a:rPr>
              <a:t>Enter filename suffix, e.g. EXT</a:t>
            </a:r>
          </a:p>
          <a:p>
            <a:pPr marL="0" indent="0">
              <a:buNone/>
            </a:pPr>
            <a:endParaRPr lang="en-US" dirty="0">
              <a:cs typeface="Courier New" pitchFamily="49" charset="0"/>
            </a:endParaRPr>
          </a:p>
          <a:p>
            <a:endParaRPr lang="en-US" dirty="0"/>
          </a:p>
        </p:txBody>
      </p:sp>
    </p:spTree>
    <p:extLst>
      <p:ext uri="{BB962C8B-B14F-4D97-AF65-F5344CB8AC3E}">
        <p14:creationId xmlns:p14="http://schemas.microsoft.com/office/powerpoint/2010/main" val="276307657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entity extension (2)</a:t>
            </a:r>
            <a:endParaRPr lang="en-US" dirty="0"/>
          </a:p>
        </p:txBody>
      </p:sp>
      <p:sp>
        <p:nvSpPr>
          <p:cNvPr id="6" name="Text Placeholder 5"/>
          <p:cNvSpPr>
            <a:spLocks noGrp="1"/>
          </p:cNvSpPr>
          <p:nvPr>
            <p:ph sz="half" idx="1"/>
          </p:nvPr>
        </p:nvSpPr>
        <p:spPr>
          <a:xfrm>
            <a:off x="519113" y="914401"/>
            <a:ext cx="4357687" cy="5475289"/>
          </a:xfrm>
        </p:spPr>
        <p:txBody>
          <a:bodyPr/>
          <a:lstStyle/>
          <a:p>
            <a:r>
              <a:rPr lang="en-US" dirty="0" smtClean="0"/>
              <a:t>For an entity (</a:t>
            </a:r>
            <a:r>
              <a:rPr lang="en-US" dirty="0" err="1" smtClean="0"/>
              <a:t>ETI</a:t>
            </a:r>
            <a:r>
              <a:rPr lang="en-US" dirty="0" smtClean="0"/>
              <a:t>) located in </a:t>
            </a:r>
            <a:br>
              <a:rPr lang="en-US" dirty="0" smtClean="0"/>
            </a:br>
            <a:r>
              <a:rPr lang="en-US" b="1" dirty="0" smtClean="0">
                <a:latin typeface="Courier New" pitchFamily="49" charset="0"/>
                <a:cs typeface="Courier New" pitchFamily="49" charset="0"/>
              </a:rPr>
              <a:t>/Extensions/Entity/</a:t>
            </a:r>
            <a:endParaRPr lang="en-US" dirty="0">
              <a:cs typeface="Courier New" pitchFamily="49" charset="0"/>
            </a:endParaRPr>
          </a:p>
          <a:p>
            <a:pPr lvl="1"/>
            <a:r>
              <a:rPr lang="en-US" b="1" dirty="0" smtClean="0"/>
              <a:t>NOT</a:t>
            </a:r>
            <a:r>
              <a:rPr lang="en-US" dirty="0" smtClean="0"/>
              <a:t> possible to create entity extension (</a:t>
            </a:r>
            <a:r>
              <a:rPr lang="en-US" dirty="0" err="1" smtClean="0"/>
              <a:t>ETX</a:t>
            </a:r>
            <a:r>
              <a:rPr lang="en-US" dirty="0" smtClean="0"/>
              <a:t>) for an </a:t>
            </a:r>
            <a:r>
              <a:rPr lang="en-US" dirty="0" err="1" smtClean="0"/>
              <a:t>ETI</a:t>
            </a:r>
            <a:r>
              <a:rPr lang="en-US" dirty="0" smtClean="0"/>
              <a:t> in this folder</a:t>
            </a:r>
          </a:p>
          <a:p>
            <a:pPr marL="400050" lvl="1" indent="0">
              <a:buNone/>
            </a:pPr>
            <a:endParaRPr lang="en-US" dirty="0"/>
          </a:p>
          <a:p>
            <a:pPr lvl="1"/>
            <a:endParaRPr lang="en-US" dirty="0"/>
          </a:p>
          <a:p>
            <a:r>
              <a:rPr lang="en-US" dirty="0" smtClean="0"/>
              <a:t>For an entity extension (</a:t>
            </a:r>
            <a:r>
              <a:rPr lang="en-US" dirty="0" err="1" smtClean="0"/>
              <a:t>ETX</a:t>
            </a:r>
            <a:r>
              <a:rPr lang="en-US" dirty="0" smtClean="0"/>
              <a:t>)</a:t>
            </a:r>
            <a:br>
              <a:rPr lang="en-US" dirty="0" smtClean="0"/>
            </a:br>
            <a:r>
              <a:rPr lang="en-US" dirty="0" smtClean="0"/>
              <a:t>located in </a:t>
            </a:r>
            <a:r>
              <a:rPr lang="en-US" b="1" dirty="0">
                <a:latin typeface="Courier New" pitchFamily="49" charset="0"/>
                <a:cs typeface="Courier New" pitchFamily="49" charset="0"/>
              </a:rPr>
              <a:t>/Extensions/Entity/</a:t>
            </a:r>
            <a:endParaRPr lang="en-US" dirty="0">
              <a:cs typeface="Courier New" pitchFamily="49" charset="0"/>
            </a:endParaRPr>
          </a:p>
          <a:p>
            <a:pPr lvl="1"/>
            <a:r>
              <a:rPr lang="en-US" dirty="0" smtClean="0"/>
              <a:t>View or edit the </a:t>
            </a:r>
            <a:r>
              <a:rPr lang="en-US" dirty="0" err="1" smtClean="0"/>
              <a:t>ETX</a:t>
            </a:r>
            <a:r>
              <a:rPr lang="en-US" dirty="0" smtClean="0"/>
              <a:t> file</a:t>
            </a:r>
          </a:p>
          <a:p>
            <a:pPr lvl="1"/>
            <a:r>
              <a:rPr lang="en-US" dirty="0" smtClean="0"/>
              <a:t>Theoretically possible to create an extension of an extension, but not recommended</a:t>
            </a:r>
            <a:endParaRPr lang="en-US" dirty="0"/>
          </a:p>
          <a:p>
            <a:endParaRPr lang="en-US" dirty="0"/>
          </a:p>
        </p:txBody>
      </p:sp>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391" y="914400"/>
            <a:ext cx="3033809" cy="245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0" name="Rounded Rectangle 19"/>
          <p:cNvSpPr/>
          <p:nvPr/>
        </p:nvSpPr>
        <p:spPr bwMode="auto">
          <a:xfrm>
            <a:off x="6672166" y="2104440"/>
            <a:ext cx="2057400" cy="1019760"/>
          </a:xfrm>
          <a:prstGeom prst="roundRect">
            <a:avLst>
              <a:gd name="adj" fmla="val 8261"/>
            </a:avLst>
          </a:prstGeom>
          <a:no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solidFill>
                <a:schemeClr val="accent1"/>
              </a:solidFill>
            </a:endParaRPr>
          </a:p>
        </p:txBody>
      </p:sp>
      <p:pic>
        <p:nvPicPr>
          <p:cNvPr id="21" name="Picture 7" descr="C:\Users\sluersen\AppData\Local\Temp\SNAGHTML1ace8f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6803" y="4114799"/>
            <a:ext cx="3505259" cy="10515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6803" y="2461922"/>
            <a:ext cx="1590869" cy="112900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3" name="Down Arrow 22"/>
          <p:cNvSpPr/>
          <p:nvPr/>
        </p:nvSpPr>
        <p:spPr bwMode="auto">
          <a:xfrm>
            <a:off x="6415087" y="3429000"/>
            <a:ext cx="566872" cy="788860"/>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73509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Primary tags of etx file</a:t>
            </a:r>
          </a:p>
        </p:txBody>
      </p:sp>
      <p:sp>
        <p:nvSpPr>
          <p:cNvPr id="12291" name="Rectangle 3"/>
          <p:cNvSpPr>
            <a:spLocks noGrp="1" noChangeArrowheads="1"/>
          </p:cNvSpPr>
          <p:nvPr>
            <p:ph idx="1"/>
          </p:nvPr>
        </p:nvSpPr>
        <p:spPr/>
        <p:txBody>
          <a:bodyPr/>
          <a:lstStyle/>
          <a:p>
            <a:pPr>
              <a:buFont typeface="Arial" charset="0"/>
              <a:buChar char="•"/>
            </a:pPr>
            <a:r>
              <a:rPr lang="en-US" b="1" smtClean="0">
                <a:solidFill>
                  <a:schemeClr val="accent1"/>
                </a:solidFill>
              </a:rPr>
              <a:t>&lt;extension&gt;</a:t>
            </a:r>
          </a:p>
          <a:p>
            <a:pPr lvl="1"/>
            <a:r>
              <a:rPr lang="en-US" smtClean="0"/>
              <a:t>Defines entity to be extended</a:t>
            </a:r>
          </a:p>
          <a:p>
            <a:pPr>
              <a:buFont typeface="Arial" charset="0"/>
              <a:buChar char="•"/>
            </a:pPr>
            <a:r>
              <a:rPr lang="en-US" smtClean="0"/>
              <a:t>Primary subtags</a:t>
            </a:r>
          </a:p>
          <a:p>
            <a:pPr lvl="1"/>
            <a:r>
              <a:rPr lang="en-US" b="1" smtClean="0">
                <a:solidFill>
                  <a:schemeClr val="accent1"/>
                </a:solidFill>
              </a:rPr>
              <a:t>&lt;column&gt;</a:t>
            </a:r>
          </a:p>
          <a:p>
            <a:pPr lvl="2"/>
            <a:r>
              <a:rPr lang="en-US" smtClean="0"/>
              <a:t>Declares data field (storing simple values such as strings, booleans, datetimes or integers)</a:t>
            </a:r>
          </a:p>
          <a:p>
            <a:pPr lvl="1"/>
            <a:r>
              <a:rPr lang="en-US" b="1" smtClean="0">
                <a:solidFill>
                  <a:schemeClr val="accent1"/>
                </a:solidFill>
              </a:rPr>
              <a:t>&lt;foreignkey&gt;</a:t>
            </a:r>
          </a:p>
          <a:p>
            <a:pPr lvl="2"/>
            <a:r>
              <a:rPr lang="en-US" smtClean="0"/>
              <a:t>Declares foreign key field</a:t>
            </a:r>
          </a:p>
          <a:p>
            <a:pPr lvl="1"/>
            <a:r>
              <a:rPr lang="en-US" b="1" smtClean="0">
                <a:solidFill>
                  <a:schemeClr val="accent1"/>
                </a:solidFill>
              </a:rPr>
              <a:t>&lt;array&gt;</a:t>
            </a:r>
          </a:p>
          <a:p>
            <a:pPr lvl="2"/>
            <a:r>
              <a:rPr lang="en-US" smtClean="0"/>
              <a:t>Declares array</a:t>
            </a:r>
          </a:p>
          <a:p>
            <a:pPr lvl="1"/>
            <a:r>
              <a:rPr lang="en-US" b="1" smtClean="0">
                <a:solidFill>
                  <a:schemeClr val="accent1"/>
                </a:solidFill>
              </a:rPr>
              <a:t>&lt;typekey&gt;</a:t>
            </a:r>
          </a:p>
          <a:p>
            <a:pPr lvl="2"/>
            <a:r>
              <a:rPr lang="en-US" smtClean="0"/>
              <a:t>Declares field constrained by specific typelist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Sample etx file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086" y="767158"/>
            <a:ext cx="6464859" cy="536914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989970" y="5917150"/>
            <a:ext cx="438307" cy="204040"/>
          </a:xfrm>
          <a:prstGeom prst="roundRect">
            <a:avLst/>
          </a:prstGeom>
          <a:noFill/>
          <a:ln w="19050" algn="ctr">
            <a:solidFill>
              <a:srgbClr val="C0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ounded Rectangle 2"/>
          <p:cNvSpPr/>
          <p:nvPr/>
        </p:nvSpPr>
        <p:spPr bwMode="auto">
          <a:xfrm>
            <a:off x="4239491" y="1069320"/>
            <a:ext cx="226711" cy="22671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Connector 4"/>
          <p:cNvCxnSpPr>
            <a:stCxn id="3" idx="0"/>
            <a:endCxn id="11" idx="1"/>
          </p:cNvCxnSpPr>
          <p:nvPr/>
        </p:nvCxnSpPr>
        <p:spPr bwMode="auto">
          <a:xfrm flipV="1">
            <a:off x="4352847" y="954075"/>
            <a:ext cx="385408" cy="115245"/>
          </a:xfrm>
          <a:prstGeom prst="line">
            <a:avLst/>
          </a:prstGeom>
          <a:noFill/>
          <a:ln w="12700" cap="flat" cmpd="sng" algn="ctr">
            <a:solidFill>
              <a:srgbClr val="C00000"/>
            </a:solidFill>
            <a:prstDash val="solid"/>
            <a:round/>
            <a:headEnd type="none" w="med" len="med"/>
            <a:tailEnd type="none" w="med" len="med"/>
          </a:ln>
          <a:effectLst/>
        </p:spPr>
      </p:cxnSp>
      <p:cxnSp>
        <p:nvCxnSpPr>
          <p:cNvPr id="10" name="Straight Arrow Connector 9"/>
          <p:cNvCxnSpPr>
            <a:stCxn id="2" idx="3"/>
          </p:cNvCxnSpPr>
          <p:nvPr/>
        </p:nvCxnSpPr>
        <p:spPr bwMode="auto">
          <a:xfrm flipV="1">
            <a:off x="1428277" y="5259140"/>
            <a:ext cx="1409778" cy="760030"/>
          </a:xfrm>
          <a:prstGeom prst="straightConnector1">
            <a:avLst/>
          </a:prstGeom>
          <a:noFill/>
          <a:ln w="12700" cap="flat" cmpd="sng" algn="ctr">
            <a:solidFill>
              <a:srgbClr val="C00000"/>
            </a:solidFill>
            <a:prstDash val="solid"/>
            <a:round/>
            <a:headEnd type="none" w="med" len="med"/>
            <a:tailEnd type="arrow"/>
          </a:ln>
          <a:effectLst/>
        </p:spPr>
      </p:cxnSp>
      <p:sp>
        <p:nvSpPr>
          <p:cNvPr id="11" name="TextBox 10"/>
          <p:cNvSpPr txBox="1"/>
          <p:nvPr/>
        </p:nvSpPr>
        <p:spPr>
          <a:xfrm>
            <a:off x="4738255" y="725475"/>
            <a:ext cx="1760788" cy="457200"/>
          </a:xfrm>
          <a:prstGeom prst="rect">
            <a:avLst/>
          </a:prstGeom>
          <a:noFill/>
        </p:spPr>
        <p:txBody>
          <a:bodyPr wrap="none" rtlCol="0">
            <a:noAutofit/>
          </a:bodyPr>
          <a:lstStyle/>
          <a:p>
            <a:pPr algn="l"/>
            <a:r>
              <a:rPr lang="en-US" sz="1800" dirty="0" smtClean="0">
                <a:solidFill>
                  <a:srgbClr val="C00000"/>
                </a:solidFill>
                <a:latin typeface="Calibri" pitchFamily="34" charset="0"/>
                <a:cs typeface="Calibri" pitchFamily="34" charset="0"/>
              </a:rPr>
              <a:t>Validate changes</a:t>
            </a:r>
            <a:endParaRPr lang="en-US" sz="1800" dirty="0" smtClean="0">
              <a:solidFill>
                <a:srgbClr val="C00000"/>
              </a:solidFill>
              <a:latin typeface="Calibri" pitchFamily="34" charset="0"/>
              <a:cs typeface="Calibri" pitchFamily="34"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55" y="4153765"/>
            <a:ext cx="5823632" cy="13558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Lesson outline</a:t>
            </a:r>
          </a:p>
        </p:txBody>
      </p:sp>
      <p:sp>
        <p:nvSpPr>
          <p:cNvPr id="19459"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Layers of base application entities</a:t>
            </a:r>
          </a:p>
          <a:p>
            <a:pPr>
              <a:lnSpc>
                <a:spcPct val="150000"/>
              </a:lnSpc>
              <a:buFont typeface="Arial" charset="0"/>
              <a:buChar char="•"/>
            </a:pPr>
            <a:r>
              <a:rPr lang="en-US" sz="2800" dirty="0" smtClean="0">
                <a:solidFill>
                  <a:srgbClr val="C0C0C0"/>
                </a:solidFill>
              </a:rPr>
              <a:t>Entity </a:t>
            </a:r>
            <a:r>
              <a:rPr lang="en-US" sz="2800" dirty="0" smtClean="0">
                <a:solidFill>
                  <a:srgbClr val="C0C0C0"/>
                </a:solidFill>
              </a:rPr>
              <a:t>extensions (*.</a:t>
            </a:r>
            <a:r>
              <a:rPr lang="en-US" sz="2800" dirty="0" err="1" smtClean="0">
                <a:solidFill>
                  <a:srgbClr val="C0C0C0"/>
                </a:solidFill>
              </a:rPr>
              <a:t>etx</a:t>
            </a:r>
            <a:r>
              <a:rPr lang="en-US" sz="2800" dirty="0" smtClean="0">
                <a:solidFill>
                  <a:srgbClr val="C0C0C0"/>
                </a:solidFill>
              </a:rPr>
              <a:t>)</a:t>
            </a:r>
          </a:p>
          <a:p>
            <a:pPr>
              <a:lnSpc>
                <a:spcPct val="150000"/>
              </a:lnSpc>
              <a:buFont typeface="Arial" charset="0"/>
              <a:buChar char="•"/>
            </a:pPr>
            <a:r>
              <a:rPr lang="en-US" sz="2800" dirty="0" smtClean="0"/>
              <a:t>Extending </a:t>
            </a:r>
            <a:r>
              <a:rPr lang="en-US" sz="2800" dirty="0" smtClean="0"/>
              <a:t>base entities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Steps to extending base </a:t>
            </a:r>
            <a:r>
              <a:rPr lang="en-US" dirty="0" smtClean="0"/>
              <a:t>application </a:t>
            </a:r>
            <a:r>
              <a:rPr lang="en-US" dirty="0" smtClean="0"/>
              <a:t>entity</a:t>
            </a:r>
          </a:p>
        </p:txBody>
      </p:sp>
      <p:sp>
        <p:nvSpPr>
          <p:cNvPr id="20483"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Has entity already been extended?</a:t>
            </a:r>
          </a:p>
          <a:p>
            <a:pPr marL="819150" lvl="1" indent="-419100">
              <a:buFont typeface="Wingdings 3" pitchFamily="18" charset="2"/>
              <a:buChar char="}"/>
            </a:pPr>
            <a:r>
              <a:rPr lang="en-US" dirty="0" smtClean="0"/>
              <a:t>Yes: Open existing </a:t>
            </a:r>
            <a:r>
              <a:rPr lang="en-US" dirty="0" err="1" smtClean="0"/>
              <a:t>etx</a:t>
            </a:r>
            <a:r>
              <a:rPr lang="en-US" dirty="0" smtClean="0"/>
              <a:t> file</a:t>
            </a:r>
          </a:p>
          <a:p>
            <a:pPr marL="819150" lvl="1" indent="-419100">
              <a:buFont typeface="Wingdings 3" pitchFamily="18" charset="2"/>
              <a:buChar char="}"/>
            </a:pPr>
            <a:r>
              <a:rPr lang="en-US" dirty="0" smtClean="0"/>
              <a:t>No: Create new </a:t>
            </a:r>
            <a:r>
              <a:rPr lang="en-US" dirty="0" err="1" smtClean="0"/>
              <a:t>etx</a:t>
            </a:r>
            <a:r>
              <a:rPr lang="en-US" dirty="0" smtClean="0"/>
              <a:t> file</a:t>
            </a:r>
          </a:p>
          <a:p>
            <a:pPr marL="457200" indent="-457200">
              <a:buFont typeface="Wingdings 3" pitchFamily="18" charset="2"/>
              <a:buAutoNum type="arabicPeriod"/>
            </a:pPr>
            <a:r>
              <a:rPr lang="en-US" dirty="0" smtClean="0"/>
              <a:t>Populate the extension file using the Entity editor</a:t>
            </a:r>
          </a:p>
          <a:p>
            <a:pPr marL="457200" indent="-457200">
              <a:buFont typeface="Wingdings 3" pitchFamily="18" charset="2"/>
              <a:buAutoNum type="arabicPeriod"/>
            </a:pPr>
            <a:r>
              <a:rPr lang="en-US" dirty="0" smtClean="0"/>
              <a:t>Validate the changes</a:t>
            </a:r>
            <a:endParaRPr lang="en-US" dirty="0" smtClean="0"/>
          </a:p>
          <a:p>
            <a:pPr marL="457200" indent="-457200">
              <a:buFont typeface="Wingdings 3" pitchFamily="18" charset="2"/>
              <a:buAutoNum type="arabicPeriod"/>
            </a:pPr>
            <a:r>
              <a:rPr lang="en-US" dirty="0" smtClean="0"/>
              <a:t>Optionally regenerate Data Dictionary (to check for errors)</a:t>
            </a:r>
          </a:p>
          <a:p>
            <a:pPr marL="457200" indent="-457200">
              <a:buFont typeface="Wingdings 3" pitchFamily="18" charset="2"/>
              <a:buAutoNum type="arabicPeriod"/>
            </a:pPr>
            <a:r>
              <a:rPr lang="en-US" dirty="0" smtClean="0"/>
              <a:t>Restart application server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2355666"/>
            <a:ext cx="36004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Rectangle 2"/>
          <p:cNvSpPr>
            <a:spLocks noGrp="1" noChangeArrowheads="1"/>
          </p:cNvSpPr>
          <p:nvPr>
            <p:ph type="title"/>
          </p:nvPr>
        </p:nvSpPr>
        <p:spPr/>
        <p:txBody>
          <a:bodyPr/>
          <a:lstStyle/>
          <a:p>
            <a:pPr eaLnBrk="1" hangingPunct="1"/>
            <a:r>
              <a:rPr lang="en-US" smtClean="0"/>
              <a:t>Step 1A: (If etx file exists) Open etx file</a:t>
            </a:r>
          </a:p>
        </p:txBody>
      </p:sp>
      <p:sp>
        <p:nvSpPr>
          <p:cNvPr id="21507" name="Rectangle 3"/>
          <p:cNvSpPr>
            <a:spLocks noGrp="1" noChangeArrowheads="1"/>
          </p:cNvSpPr>
          <p:nvPr>
            <p:ph idx="1"/>
          </p:nvPr>
        </p:nvSpPr>
        <p:spPr>
          <a:xfrm>
            <a:off x="550797" y="3837722"/>
            <a:ext cx="8318500" cy="2159000"/>
          </a:xfrm>
        </p:spPr>
        <p:txBody>
          <a:bodyPr/>
          <a:lstStyle/>
          <a:p>
            <a:pPr>
              <a:buFont typeface="Arial" charset="0"/>
              <a:buChar char="•"/>
            </a:pPr>
            <a:r>
              <a:rPr lang="en-US" dirty="0" smtClean="0"/>
              <a:t>Open a </a:t>
            </a:r>
            <a:r>
              <a:rPr lang="en-US" dirty="0" smtClean="0"/>
              <a:t>dialog box (CTRL </a:t>
            </a:r>
            <a:r>
              <a:rPr lang="en-US" dirty="0" smtClean="0"/>
              <a:t>+ Shift + </a:t>
            </a:r>
            <a:r>
              <a:rPr lang="en-US" dirty="0" smtClean="0"/>
              <a:t>N) and entering "</a:t>
            </a:r>
            <a:r>
              <a:rPr lang="en-US" i="1" dirty="0" err="1" smtClean="0">
                <a:solidFill>
                  <a:srgbClr val="0033CC"/>
                </a:solidFill>
              </a:rPr>
              <a:t>entityName</a:t>
            </a:r>
            <a:r>
              <a:rPr lang="en-US" dirty="0">
                <a:solidFill>
                  <a:srgbClr val="FF3300"/>
                </a:solidFill>
              </a:rPr>
              <a:t>.</a:t>
            </a:r>
            <a:r>
              <a:rPr lang="en-US" dirty="0" smtClean="0"/>
              <a:t>“ to check if the file exists</a:t>
            </a:r>
            <a:endParaRPr lang="en-US" dirty="0" smtClean="0"/>
          </a:p>
          <a:p>
            <a:pPr lvl="1"/>
            <a:r>
              <a:rPr lang="en-US" dirty="0" smtClean="0"/>
              <a:t>If file exists, </a:t>
            </a:r>
            <a:r>
              <a:rPr lang="en-US" dirty="0" smtClean="0"/>
              <a:t>it appears in the dialog box</a:t>
            </a:r>
            <a:endParaRPr lang="en-US" dirty="0" smtClean="0"/>
          </a:p>
          <a:p>
            <a:pPr lvl="2"/>
            <a:r>
              <a:rPr lang="en-US" dirty="0" smtClean="0"/>
              <a:t>Click the file to open it</a:t>
            </a:r>
            <a:endParaRPr lang="en-US" dirty="0" smtClean="0"/>
          </a:p>
          <a:p>
            <a:pPr lvl="1"/>
            <a:r>
              <a:rPr lang="en-US" dirty="0" smtClean="0"/>
              <a:t>If no file exists, </a:t>
            </a:r>
            <a:r>
              <a:rPr lang="en-US" dirty="0" smtClean="0"/>
              <a:t>you need to </a:t>
            </a:r>
            <a:r>
              <a:rPr lang="en-US" dirty="0" smtClean="0"/>
              <a:t>create it</a:t>
            </a:r>
            <a:endParaRPr lang="en-US" dirty="0" smtClean="0"/>
          </a:p>
        </p:txBody>
      </p:sp>
      <p:sp>
        <p:nvSpPr>
          <p:cNvPr id="21509" name="AutoShape 9"/>
          <p:cNvSpPr>
            <a:spLocks noChangeArrowheads="1"/>
          </p:cNvSpPr>
          <p:nvPr/>
        </p:nvSpPr>
        <p:spPr bwMode="auto">
          <a:xfrm flipH="1">
            <a:off x="5063285" y="1052664"/>
            <a:ext cx="3228975" cy="646309"/>
          </a:xfrm>
          <a:prstGeom prst="wedgeRectCallout">
            <a:avLst>
              <a:gd name="adj1" fmla="val 59743"/>
              <a:gd name="adj2" fmla="val 154704"/>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dirty="0">
                <a:solidFill>
                  <a:schemeClr val="bg1"/>
                </a:solidFill>
                <a:latin typeface="Courier New" pitchFamily="49" charset="0"/>
              </a:rPr>
              <a:t>CTRL </a:t>
            </a:r>
            <a:r>
              <a:rPr lang="en-US" sz="1800" dirty="0" smtClean="0">
                <a:solidFill>
                  <a:schemeClr val="bg1"/>
                </a:solidFill>
                <a:latin typeface="Courier New" pitchFamily="49" charset="0"/>
              </a:rPr>
              <a:t>+ Shift + </a:t>
            </a:r>
            <a:r>
              <a:rPr lang="en-US" sz="1800" dirty="0">
                <a:solidFill>
                  <a:schemeClr val="bg1"/>
                </a:solidFill>
                <a:latin typeface="Courier New" pitchFamily="49" charset="0"/>
              </a:rPr>
              <a:t>N, </a:t>
            </a:r>
            <a:r>
              <a:rPr lang="en-US" sz="1800" dirty="0" err="1">
                <a:solidFill>
                  <a:schemeClr val="bg1"/>
                </a:solidFill>
                <a:latin typeface="Courier New" pitchFamily="49" charset="0"/>
              </a:rPr>
              <a:t>entityName</a:t>
            </a:r>
            <a:endParaRPr lang="en-US" sz="1800" dirty="0">
              <a:solidFill>
                <a:schemeClr val="bg1"/>
              </a:solidFill>
              <a:latin typeface="Courier New" pitchFamily="49" charset="0"/>
            </a:endParaRPr>
          </a:p>
        </p:txBody>
      </p:sp>
      <p:sp>
        <p:nvSpPr>
          <p:cNvPr id="21510" name="AutoShape 6"/>
          <p:cNvSpPr>
            <a:spLocks noChangeArrowheads="1"/>
          </p:cNvSpPr>
          <p:nvPr/>
        </p:nvSpPr>
        <p:spPr bwMode="auto">
          <a:xfrm>
            <a:off x="1083469" y="2612841"/>
            <a:ext cx="3656806" cy="2571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1511" name="Line 7"/>
          <p:cNvSpPr>
            <a:spLocks noChangeShapeType="1"/>
          </p:cNvSpPr>
          <p:nvPr/>
        </p:nvSpPr>
        <p:spPr bwMode="auto">
          <a:xfrm>
            <a:off x="4740275" y="2741428"/>
            <a:ext cx="24765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512" name="Text Box 8"/>
          <p:cNvSpPr txBox="1">
            <a:spLocks noChangeArrowheads="1"/>
          </p:cNvSpPr>
          <p:nvPr/>
        </p:nvSpPr>
        <p:spPr bwMode="auto">
          <a:xfrm>
            <a:off x="7216775" y="2589028"/>
            <a:ext cx="1209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t>open file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Step 1B: (No etx file exists) Create etx file</a:t>
            </a:r>
          </a:p>
        </p:txBody>
      </p:sp>
      <p:sp>
        <p:nvSpPr>
          <p:cNvPr id="22533" name="Rectangle 17"/>
          <p:cNvSpPr>
            <a:spLocks noGrp="1" noChangeArrowheads="1"/>
          </p:cNvSpPr>
          <p:nvPr>
            <p:ph idx="1"/>
          </p:nvPr>
        </p:nvSpPr>
        <p:spPr>
          <a:xfrm>
            <a:off x="5226050" y="909638"/>
            <a:ext cx="3611563" cy="4093112"/>
          </a:xfrm>
        </p:spPr>
        <p:txBody>
          <a:bodyPr/>
          <a:lstStyle/>
          <a:p>
            <a:pPr>
              <a:buFont typeface="Arial" charset="0"/>
              <a:buChar char="•"/>
            </a:pPr>
            <a:r>
              <a:rPr lang="en-US" dirty="0" smtClean="0"/>
              <a:t>You can create an </a:t>
            </a:r>
            <a:r>
              <a:rPr lang="en-US" dirty="0" err="1" smtClean="0"/>
              <a:t>etx</a:t>
            </a:r>
            <a:r>
              <a:rPr lang="en-US" dirty="0" smtClean="0"/>
              <a:t> file from the entity declaration (</a:t>
            </a:r>
            <a:r>
              <a:rPr lang="en-US" dirty="0" err="1" smtClean="0"/>
              <a:t>eti</a:t>
            </a:r>
            <a:r>
              <a:rPr lang="en-US" dirty="0" smtClean="0"/>
              <a:t>) file by:</a:t>
            </a:r>
          </a:p>
          <a:p>
            <a:pPr lvl="1"/>
            <a:r>
              <a:rPr lang="en-US" dirty="0" smtClean="0"/>
              <a:t>Locating the </a:t>
            </a:r>
            <a:r>
              <a:rPr lang="en-US" dirty="0" err="1" smtClean="0"/>
              <a:t>eti</a:t>
            </a:r>
            <a:r>
              <a:rPr lang="en-US" dirty="0" smtClean="0"/>
              <a:t> file</a:t>
            </a:r>
          </a:p>
          <a:p>
            <a:pPr lvl="1"/>
            <a:r>
              <a:rPr lang="en-US" dirty="0" smtClean="0"/>
              <a:t>Right-clicking and selecting </a:t>
            </a:r>
            <a:r>
              <a:rPr lang="en-US" dirty="0" smtClean="0"/>
              <a:t>“New </a:t>
            </a:r>
            <a:r>
              <a:rPr lang="en-US" dirty="0" smtClean="0">
                <a:sym typeface="Wingdings" pitchFamily="2" charset="2"/>
              </a:rPr>
              <a:t> Entity Extension</a:t>
            </a:r>
            <a:r>
              <a:rPr lang="en-US" dirty="0" smtClean="0"/>
              <a:t>"</a:t>
            </a:r>
            <a:endParaRPr lang="en-US" dirty="0" smtClean="0"/>
          </a:p>
          <a:p>
            <a:pPr>
              <a:buFont typeface="Arial" charset="0"/>
              <a:buChar char="•"/>
            </a:pPr>
            <a:r>
              <a:rPr lang="en-US" dirty="0" smtClean="0"/>
              <a:t>Enter an extension if desired </a:t>
            </a:r>
          </a:p>
          <a:p>
            <a:pPr>
              <a:buFont typeface="Arial" charset="0"/>
              <a:buChar char="•"/>
            </a:pPr>
            <a:r>
              <a:rPr lang="en-US" dirty="0" smtClean="0"/>
              <a:t>Click “OK”</a:t>
            </a:r>
            <a:endParaRPr lang="en-US" dirty="0" smtClean="0"/>
          </a:p>
        </p:txBody>
      </p:sp>
      <p:grpSp>
        <p:nvGrpSpPr>
          <p:cNvPr id="3" name="Group 2"/>
          <p:cNvGrpSpPr/>
          <p:nvPr/>
        </p:nvGrpSpPr>
        <p:grpSpPr>
          <a:xfrm>
            <a:off x="447990" y="946558"/>
            <a:ext cx="3657599" cy="2973847"/>
            <a:chOff x="447990" y="946558"/>
            <a:chExt cx="3657599" cy="2973847"/>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33"/>
            <a:stretch/>
          </p:blipFill>
          <p:spPr bwMode="auto">
            <a:xfrm>
              <a:off x="485774" y="2491655"/>
              <a:ext cx="361981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90" y="946558"/>
              <a:ext cx="2857500"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ectangle 3"/>
          <p:cNvSpPr/>
          <p:nvPr/>
        </p:nvSpPr>
        <p:spPr bwMode="auto">
          <a:xfrm>
            <a:off x="447990" y="823716"/>
            <a:ext cx="3657599" cy="3181507"/>
          </a:xfrm>
          <a:prstGeom prst="rect">
            <a:avLst/>
          </a:prstGeom>
          <a:noFill/>
          <a:ln w="1270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534" name="AutoShape 18"/>
          <p:cNvSpPr>
            <a:spLocks noChangeArrowheads="1"/>
          </p:cNvSpPr>
          <p:nvPr/>
        </p:nvSpPr>
        <p:spPr bwMode="auto">
          <a:xfrm>
            <a:off x="1179709" y="3116198"/>
            <a:ext cx="1812873" cy="224008"/>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4101" name="Picture 5" descr="C:\Users\DSENGU~1\AppData\Local\Temp\SNAGHTML115a02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273" y="3503612"/>
            <a:ext cx="3590925" cy="86677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4103" name="Picture 7" descr="C:\Users\DSENGU~1\AppData\Local\Temp\SNAGHTML11ee94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7273" y="4579558"/>
            <a:ext cx="3590925" cy="123887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H="1">
            <a:off x="4493937" y="3687828"/>
            <a:ext cx="62949" cy="891729"/>
          </a:xfrm>
          <a:prstGeom prst="straightConnector1">
            <a:avLst/>
          </a:prstGeom>
          <a:noFill/>
          <a:ln w="12700" cap="flat" cmpd="sng" algn="ctr">
            <a:solidFill>
              <a:srgbClr val="FF0000"/>
            </a:solidFill>
            <a:prstDash val="solid"/>
            <a:round/>
            <a:headEnd type="none" w="med" len="med"/>
            <a:tailEnd type="arrow"/>
          </a:ln>
          <a:effectLst/>
        </p:spPr>
      </p:cxnSp>
      <p:sp>
        <p:nvSpPr>
          <p:cNvPr id="7" name="Rounded Rectangle 6"/>
          <p:cNvSpPr/>
          <p:nvPr/>
        </p:nvSpPr>
        <p:spPr bwMode="auto">
          <a:xfrm>
            <a:off x="2539160" y="5425944"/>
            <a:ext cx="513878" cy="27961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 y="976313"/>
            <a:ext cx="8485187" cy="49053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Rectangle 2"/>
          <p:cNvSpPr>
            <a:spLocks noGrp="1" noChangeArrowheads="1"/>
          </p:cNvSpPr>
          <p:nvPr>
            <p:ph type="title"/>
          </p:nvPr>
        </p:nvSpPr>
        <p:spPr/>
        <p:txBody>
          <a:bodyPr/>
          <a:lstStyle/>
          <a:p>
            <a:pPr eaLnBrk="1" hangingPunct="1"/>
            <a:r>
              <a:rPr lang="en-US" dirty="0" smtClean="0"/>
              <a:t>Step 2: </a:t>
            </a:r>
            <a:r>
              <a:rPr lang="en-US" dirty="0" smtClean="0"/>
              <a:t>Edit the extension using the editor</a:t>
            </a:r>
            <a:endParaRPr lang="en-US" dirty="0" smtClean="0"/>
          </a:p>
        </p:txBody>
      </p:sp>
      <p:sp>
        <p:nvSpPr>
          <p:cNvPr id="2" name="Rounded Rectangle 1"/>
          <p:cNvSpPr/>
          <p:nvPr/>
        </p:nvSpPr>
        <p:spPr bwMode="auto">
          <a:xfrm flipV="1">
            <a:off x="328612" y="5517894"/>
            <a:ext cx="3329448" cy="363794"/>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extBox 2"/>
          <p:cNvSpPr txBox="1"/>
          <p:nvPr/>
        </p:nvSpPr>
        <p:spPr>
          <a:xfrm>
            <a:off x="5860025" y="783972"/>
            <a:ext cx="2861187" cy="457200"/>
          </a:xfrm>
          <a:prstGeom prst="rect">
            <a:avLst/>
          </a:prstGeom>
          <a:solidFill>
            <a:schemeClr val="tx1">
              <a:lumMod val="95000"/>
            </a:schemeClr>
          </a:solidFill>
          <a:ln>
            <a:solidFill>
              <a:schemeClr val="bg1"/>
            </a:solidFill>
          </a:ln>
          <a:effectLst>
            <a:outerShdw blurRad="50800" dist="38100" dir="5400000" algn="t" rotWithShape="0">
              <a:prstClr val="black">
                <a:alpha val="40000"/>
              </a:prstClr>
            </a:outerShdw>
          </a:effectLst>
        </p:spPr>
        <p:txBody>
          <a:bodyPr wrap="none" rtlCol="0">
            <a:noAutofit/>
          </a:bodyPr>
          <a:lstStyle/>
          <a:p>
            <a:r>
              <a:rPr lang="en-US" dirty="0" smtClean="0">
                <a:solidFill>
                  <a:srgbClr val="C00000"/>
                </a:solidFill>
                <a:latin typeface="Calibri" pitchFamily="34" charset="0"/>
                <a:cs typeface="Calibri" pitchFamily="34" charset="0"/>
              </a:rPr>
              <a:t>Make edits to fields here</a:t>
            </a:r>
            <a:endParaRPr lang="en-US" dirty="0" smtClean="0">
              <a:solidFill>
                <a:srgbClr val="C00000"/>
              </a:solidFill>
              <a:latin typeface="Calibri" pitchFamily="34" charset="0"/>
              <a:cs typeface="Calibri" pitchFamily="34" charset="0"/>
            </a:endParaRPr>
          </a:p>
        </p:txBody>
      </p:sp>
      <p:sp>
        <p:nvSpPr>
          <p:cNvPr id="10" name="TextBox 9"/>
          <p:cNvSpPr txBox="1"/>
          <p:nvPr/>
        </p:nvSpPr>
        <p:spPr>
          <a:xfrm>
            <a:off x="1845852" y="2519049"/>
            <a:ext cx="2133600" cy="361796"/>
          </a:xfrm>
          <a:prstGeom prst="rect">
            <a:avLst/>
          </a:prstGeom>
          <a:solidFill>
            <a:schemeClr val="tx1">
              <a:lumMod val="95000"/>
            </a:schemeClr>
          </a:solidFill>
          <a:ln>
            <a:solidFill>
              <a:schemeClr val="bg1"/>
            </a:solidFill>
          </a:ln>
          <a:effectLst>
            <a:outerShdw blurRad="50800" dist="38100" dir="5400000" algn="t" rotWithShape="0">
              <a:prstClr val="black">
                <a:alpha val="40000"/>
              </a:prstClr>
            </a:outerShdw>
          </a:effectLst>
        </p:spPr>
        <p:txBody>
          <a:bodyPr wrap="none" rtlCol="0">
            <a:noAutofit/>
          </a:bodyPr>
          <a:lstStyle/>
          <a:p>
            <a:pPr algn="l"/>
            <a:r>
              <a:rPr lang="en-US" dirty="0" smtClean="0">
                <a:solidFill>
                  <a:srgbClr val="C00000"/>
                </a:solidFill>
                <a:latin typeface="Calibri" pitchFamily="34" charset="0"/>
                <a:cs typeface="Calibri" pitchFamily="34" charset="0"/>
              </a:rPr>
              <a:t>Add elements here</a:t>
            </a:r>
            <a:endParaRPr lang="en-US" dirty="0" smtClean="0">
              <a:solidFill>
                <a:srgbClr val="C00000"/>
              </a:solidFill>
              <a:latin typeface="Calibri" pitchFamily="34" charset="0"/>
              <a:cs typeface="Calibri" pitchFamily="34" charset="0"/>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63" y="1238253"/>
            <a:ext cx="110490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H="1">
            <a:off x="6489290" y="1238253"/>
            <a:ext cx="344129" cy="492224"/>
          </a:xfrm>
          <a:prstGeom prst="straightConnector1">
            <a:avLst/>
          </a:prstGeom>
          <a:noFill/>
          <a:ln w="12700" cap="flat" cmpd="sng" algn="ctr">
            <a:solidFill>
              <a:srgbClr val="C00000"/>
            </a:solidFill>
            <a:prstDash val="solid"/>
            <a:round/>
            <a:headEnd type="none" w="med" len="med"/>
            <a:tailEnd type="arrow"/>
          </a:ln>
          <a:effectLst/>
        </p:spPr>
      </p:cxnSp>
      <p:sp>
        <p:nvSpPr>
          <p:cNvPr id="9" name="Rounded Rectangle 8"/>
          <p:cNvSpPr/>
          <p:nvPr/>
        </p:nvSpPr>
        <p:spPr bwMode="auto">
          <a:xfrm>
            <a:off x="548763" y="2369574"/>
            <a:ext cx="1104900" cy="25563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Validate the edits</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90" y="990725"/>
            <a:ext cx="8149177" cy="54199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3460955" y="1170039"/>
            <a:ext cx="285135" cy="285135"/>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TextBox 5"/>
          <p:cNvSpPr txBox="1"/>
          <p:nvPr/>
        </p:nvSpPr>
        <p:spPr>
          <a:xfrm>
            <a:off x="3864077" y="810860"/>
            <a:ext cx="1632155" cy="457200"/>
          </a:xfrm>
          <a:prstGeom prst="rect">
            <a:avLst/>
          </a:prstGeom>
          <a:solidFill>
            <a:schemeClr val="tx1">
              <a:lumMod val="95000"/>
            </a:schemeClr>
          </a:solidFill>
          <a:ln>
            <a:solidFill>
              <a:schemeClr val="bg1"/>
            </a:solidFill>
          </a:ln>
          <a:effectLst>
            <a:outerShdw blurRad="50800" dist="38100" dir="5400000" algn="t" rotWithShape="0">
              <a:prstClr val="black">
                <a:alpha val="40000"/>
              </a:prstClr>
            </a:outerShdw>
          </a:effectLst>
        </p:spPr>
        <p:txBody>
          <a:bodyPr wrap="none" rtlCol="0">
            <a:noAutofit/>
          </a:bodyPr>
          <a:lstStyle/>
          <a:p>
            <a:pPr algn="l"/>
            <a:r>
              <a:rPr lang="en-US" dirty="0" smtClean="0">
                <a:solidFill>
                  <a:srgbClr val="C00000"/>
                </a:solidFill>
                <a:latin typeface="Calibri" pitchFamily="34" charset="0"/>
                <a:cs typeface="Calibri" pitchFamily="34" charset="0"/>
              </a:rPr>
              <a:t>Validate edits</a:t>
            </a:r>
            <a:endParaRPr lang="en-US" dirty="0" smtClean="0">
              <a:solidFill>
                <a:srgbClr val="C00000"/>
              </a:solidFill>
              <a:latin typeface="Calibri" pitchFamily="34" charset="0"/>
              <a:cs typeface="Calibri" pitchFamily="34" charset="0"/>
            </a:endParaRPr>
          </a:p>
        </p:txBody>
      </p:sp>
      <p:cxnSp>
        <p:nvCxnSpPr>
          <p:cNvPr id="7" name="Straight Connector 6"/>
          <p:cNvCxnSpPr>
            <a:stCxn id="6" idx="1"/>
          </p:cNvCxnSpPr>
          <p:nvPr/>
        </p:nvCxnSpPr>
        <p:spPr bwMode="auto">
          <a:xfrm flipH="1">
            <a:off x="3746090" y="1039460"/>
            <a:ext cx="117987" cy="130579"/>
          </a:xfrm>
          <a:prstGeom prst="line">
            <a:avLst/>
          </a:prstGeom>
          <a:noFill/>
          <a:ln w="12700" cap="flat" cmpd="sng" algn="ctr">
            <a:solidFill>
              <a:srgbClr val="FF0000"/>
            </a:solidFill>
            <a:prstDash val="solid"/>
            <a:round/>
            <a:headEnd type="none" w="med" len="med"/>
            <a:tailEnd type="none" w="med" len="med"/>
          </a:ln>
          <a:effectLst/>
        </p:spPr>
      </p:cxnSp>
      <p:sp>
        <p:nvSpPr>
          <p:cNvPr id="8" name="Rounded Rectangle 7"/>
          <p:cNvSpPr/>
          <p:nvPr/>
        </p:nvSpPr>
        <p:spPr bwMode="auto">
          <a:xfrm>
            <a:off x="393290" y="6233651"/>
            <a:ext cx="825910" cy="206477"/>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TextBox 9"/>
          <p:cNvSpPr txBox="1"/>
          <p:nvPr/>
        </p:nvSpPr>
        <p:spPr>
          <a:xfrm>
            <a:off x="1292942" y="5879689"/>
            <a:ext cx="1971368" cy="457200"/>
          </a:xfrm>
          <a:prstGeom prst="rect">
            <a:avLst/>
          </a:prstGeom>
          <a:solidFill>
            <a:schemeClr val="tx1">
              <a:lumMod val="95000"/>
            </a:schemeClr>
          </a:solidFill>
          <a:ln>
            <a:solidFill>
              <a:schemeClr val="bg1"/>
            </a:solidFill>
          </a:ln>
          <a:effectLst>
            <a:outerShdw blurRad="50800" dist="38100" dir="5400000" algn="t" rotWithShape="0">
              <a:prstClr val="black">
                <a:alpha val="40000"/>
              </a:prstClr>
            </a:outerShdw>
          </a:effectLst>
        </p:spPr>
        <p:txBody>
          <a:bodyPr wrap="none" rtlCol="0">
            <a:noAutofit/>
          </a:bodyPr>
          <a:lstStyle/>
          <a:p>
            <a:pPr algn="l"/>
            <a:r>
              <a:rPr lang="en-US" dirty="0" smtClean="0">
                <a:solidFill>
                  <a:srgbClr val="C00000"/>
                </a:solidFill>
                <a:latin typeface="Calibri" pitchFamily="34" charset="0"/>
                <a:cs typeface="Calibri" pitchFamily="34" charset="0"/>
              </a:rPr>
              <a:t>Errors reported</a:t>
            </a:r>
            <a:endParaRPr lang="en-US" dirty="0" smtClean="0">
              <a:solidFill>
                <a:srgbClr val="C00000"/>
              </a:solidFill>
              <a:latin typeface="Calibri" pitchFamily="34" charset="0"/>
              <a:cs typeface="Calibri" pitchFamily="34" charset="0"/>
            </a:endParaRPr>
          </a:p>
        </p:txBody>
      </p:sp>
      <p:cxnSp>
        <p:nvCxnSpPr>
          <p:cNvPr id="11" name="Straight Connector 10"/>
          <p:cNvCxnSpPr/>
          <p:nvPr/>
        </p:nvCxnSpPr>
        <p:spPr bwMode="auto">
          <a:xfrm>
            <a:off x="5978014" y="1848465"/>
            <a:ext cx="294967" cy="0"/>
          </a:xfrm>
          <a:prstGeom prst="line">
            <a:avLst/>
          </a:prstGeom>
          <a:noFill/>
          <a:ln w="12700" cap="flat" cmpd="sng" algn="ctr">
            <a:solidFill>
              <a:srgbClr val="C00000"/>
            </a:solidFill>
            <a:prstDash val="solid"/>
            <a:round/>
            <a:headEnd type="none" w="med" len="med"/>
            <a:tailEnd type="none" w="med" len="med"/>
          </a:ln>
          <a:effectLst/>
        </p:spPr>
      </p:cxnSp>
      <p:cxnSp>
        <p:nvCxnSpPr>
          <p:cNvPr id="13" name="Straight Arrow Connector 12"/>
          <p:cNvCxnSpPr/>
          <p:nvPr/>
        </p:nvCxnSpPr>
        <p:spPr bwMode="auto">
          <a:xfrm flipH="1">
            <a:off x="3264310" y="1848465"/>
            <a:ext cx="2713704" cy="4031224"/>
          </a:xfrm>
          <a:prstGeom prst="straightConnector1">
            <a:avLst/>
          </a:prstGeom>
          <a:noFill/>
          <a:ln w="127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10346685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the layers of base application entities</a:t>
            </a:r>
          </a:p>
          <a:p>
            <a:pPr lvl="1" eaLnBrk="1" hangingPunct="1"/>
            <a:r>
              <a:rPr lang="en-US" dirty="0" smtClean="0"/>
              <a:t>Define entity extension </a:t>
            </a:r>
            <a:endParaRPr lang="en-US" dirty="0"/>
          </a:p>
          <a:p>
            <a:pPr lvl="1" eaLnBrk="1" hangingPunct="1"/>
            <a:r>
              <a:rPr lang="en-US" dirty="0" smtClean="0"/>
              <a:t>Extend </a:t>
            </a:r>
            <a:r>
              <a:rPr lang="en-US" dirty="0" smtClean="0"/>
              <a:t>entities in the base application</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regen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996950"/>
            <a:ext cx="64563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736600"/>
            <a:ext cx="5105400" cy="56769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4580" name="Rectangle 2"/>
          <p:cNvSpPr>
            <a:spLocks noGrp="1" noChangeArrowheads="1"/>
          </p:cNvSpPr>
          <p:nvPr>
            <p:ph type="title"/>
          </p:nvPr>
        </p:nvSpPr>
        <p:spPr/>
        <p:txBody>
          <a:bodyPr/>
          <a:lstStyle/>
          <a:p>
            <a:pPr eaLnBrk="1" hangingPunct="1"/>
            <a:r>
              <a:rPr lang="en-US" dirty="0" smtClean="0"/>
              <a:t>Step </a:t>
            </a:r>
            <a:r>
              <a:rPr lang="en-US" dirty="0" smtClean="0"/>
              <a:t>4: </a:t>
            </a:r>
            <a:r>
              <a:rPr lang="en-US" dirty="0" smtClean="0"/>
              <a:t>Optionally regenerate dictionary</a:t>
            </a:r>
          </a:p>
        </p:txBody>
      </p:sp>
      <p:sp>
        <p:nvSpPr>
          <p:cNvPr id="24581" name="Rectangle 5"/>
          <p:cNvSpPr>
            <a:spLocks noGrp="1" noChangeArrowheads="1"/>
          </p:cNvSpPr>
          <p:nvPr>
            <p:ph idx="1"/>
          </p:nvPr>
        </p:nvSpPr>
        <p:spPr>
          <a:xfrm>
            <a:off x="519113" y="2901950"/>
            <a:ext cx="3178175" cy="3487738"/>
          </a:xfrm>
        </p:spPr>
        <p:txBody>
          <a:bodyPr/>
          <a:lstStyle/>
          <a:p>
            <a:pPr>
              <a:buFont typeface="Arial" charset="0"/>
              <a:buChar char="•"/>
            </a:pPr>
            <a:r>
              <a:rPr lang="en-US" dirty="0" smtClean="0"/>
              <a:t>Not </a:t>
            </a:r>
            <a:r>
              <a:rPr lang="en-US" dirty="0" smtClean="0"/>
              <a:t>required</a:t>
            </a:r>
          </a:p>
          <a:p>
            <a:pPr>
              <a:buFont typeface="Arial" charset="0"/>
              <a:buChar char="•"/>
            </a:pPr>
            <a:r>
              <a:rPr lang="en-US" dirty="0" smtClean="0"/>
              <a:t>Updates </a:t>
            </a:r>
            <a:r>
              <a:rPr lang="en-US" dirty="0" smtClean="0"/>
              <a:t>Data Dictionary to include new fields</a:t>
            </a:r>
          </a:p>
          <a:p>
            <a:pPr lvl="1"/>
            <a:r>
              <a:rPr lang="en-US" dirty="0" smtClean="0"/>
              <a:t>Base field names are green</a:t>
            </a:r>
          </a:p>
          <a:p>
            <a:pPr lvl="1"/>
            <a:r>
              <a:rPr lang="en-US" dirty="0" smtClean="0"/>
              <a:t>Extension field names are blue</a:t>
            </a:r>
          </a:p>
        </p:txBody>
      </p:sp>
      <p:sp>
        <p:nvSpPr>
          <p:cNvPr id="24582" name="Line 6"/>
          <p:cNvSpPr>
            <a:spLocks noChangeShapeType="1"/>
          </p:cNvSpPr>
          <p:nvPr/>
        </p:nvSpPr>
        <p:spPr bwMode="auto">
          <a:xfrm flipV="1">
            <a:off x="3371850" y="4221163"/>
            <a:ext cx="407988" cy="85566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583" name="Line 7"/>
          <p:cNvSpPr>
            <a:spLocks noChangeShapeType="1"/>
          </p:cNvSpPr>
          <p:nvPr/>
        </p:nvSpPr>
        <p:spPr bwMode="auto">
          <a:xfrm flipV="1">
            <a:off x="3038475" y="5684838"/>
            <a:ext cx="666750" cy="1365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Step </a:t>
            </a:r>
            <a:r>
              <a:rPr lang="en-US" dirty="0" smtClean="0"/>
              <a:t>5: </a:t>
            </a:r>
            <a:r>
              <a:rPr lang="en-US" dirty="0" smtClean="0"/>
              <a:t>Restart application server</a:t>
            </a:r>
          </a:p>
        </p:txBody>
      </p:sp>
      <p:sp>
        <p:nvSpPr>
          <p:cNvPr id="25603" name="Rectangle 3"/>
          <p:cNvSpPr>
            <a:spLocks noGrp="1" noChangeArrowheads="1"/>
          </p:cNvSpPr>
          <p:nvPr>
            <p:ph idx="1"/>
          </p:nvPr>
        </p:nvSpPr>
        <p:spPr/>
        <p:txBody>
          <a:bodyPr/>
          <a:lstStyle/>
          <a:p>
            <a:pPr eaLnBrk="1" hangingPunct="1">
              <a:buFont typeface="Arial" charset="0"/>
              <a:buChar char="•"/>
            </a:pPr>
            <a:r>
              <a:rPr lang="en-US" dirty="0" smtClean="0"/>
              <a:t>During start-up, </a:t>
            </a:r>
            <a:r>
              <a:rPr lang="en-US" dirty="0" err="1" smtClean="0"/>
              <a:t>Guidewire</a:t>
            </a:r>
            <a:r>
              <a:rPr lang="en-US" dirty="0" smtClean="0"/>
              <a:t> application compares physical database to data model as defined in </a:t>
            </a:r>
            <a:r>
              <a:rPr lang="en-US" dirty="0" smtClean="0"/>
              <a:t>the extension file</a:t>
            </a:r>
            <a:endParaRPr lang="en-US" dirty="0" smtClean="0"/>
          </a:p>
          <a:p>
            <a:pPr lvl="1" eaLnBrk="1" hangingPunct="1"/>
            <a:r>
              <a:rPr lang="en-US" dirty="0" smtClean="0"/>
              <a:t>If there are differences, </a:t>
            </a:r>
            <a:r>
              <a:rPr lang="en-US" dirty="0" err="1" smtClean="0"/>
              <a:t>Guidewire</a:t>
            </a:r>
            <a:r>
              <a:rPr lang="en-US" dirty="0" smtClean="0"/>
              <a:t> upgrades database</a:t>
            </a:r>
          </a:p>
          <a:p>
            <a:pPr eaLnBrk="1" hangingPunct="1">
              <a:buFont typeface="Arial" charset="0"/>
              <a:buChar char="•"/>
            </a:pPr>
            <a:r>
              <a:rPr lang="en-US" dirty="0" smtClean="0"/>
              <a:t>You are not required to restart Studio to deploy data model changes, but Studio will not know about data model extensions until it is restarted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05" t="436" r="2505" b="52667"/>
          <a:stretch/>
        </p:blipFill>
        <p:spPr bwMode="auto">
          <a:xfrm>
            <a:off x="404093" y="1164289"/>
            <a:ext cx="3657599" cy="210002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404093" y="3351760"/>
            <a:ext cx="3657599" cy="2973847"/>
            <a:chOff x="447990" y="946558"/>
            <a:chExt cx="3657599" cy="2973847"/>
          </a:xfrm>
        </p:grpSpPr>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33"/>
            <a:stretch/>
          </p:blipFill>
          <p:spPr bwMode="auto">
            <a:xfrm>
              <a:off x="485774" y="2491655"/>
              <a:ext cx="3619815" cy="1428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990" y="946558"/>
              <a:ext cx="2857500" cy="204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626" name="Rectangle 2"/>
          <p:cNvSpPr>
            <a:spLocks noGrp="1" noChangeArrowheads="1"/>
          </p:cNvSpPr>
          <p:nvPr>
            <p:ph type="title"/>
          </p:nvPr>
        </p:nvSpPr>
        <p:spPr/>
        <p:txBody>
          <a:bodyPr/>
          <a:lstStyle/>
          <a:p>
            <a:pPr eaLnBrk="1" hangingPunct="1"/>
            <a:r>
              <a:rPr lang="en-US" smtClean="0"/>
              <a:t>extensions and metadata directories</a:t>
            </a:r>
          </a:p>
        </p:txBody>
      </p:sp>
      <p:sp>
        <p:nvSpPr>
          <p:cNvPr id="26627" name="Rectangle 3"/>
          <p:cNvSpPr>
            <a:spLocks noGrp="1" noChangeArrowheads="1"/>
          </p:cNvSpPr>
          <p:nvPr>
            <p:ph idx="1"/>
          </p:nvPr>
        </p:nvSpPr>
        <p:spPr>
          <a:xfrm>
            <a:off x="4061692" y="1128132"/>
            <a:ext cx="4922838" cy="5197475"/>
          </a:xfrm>
        </p:spPr>
        <p:txBody>
          <a:bodyPr/>
          <a:lstStyle/>
          <a:p>
            <a:pPr>
              <a:buFont typeface="Arial" charset="0"/>
              <a:buChar char="•"/>
            </a:pPr>
            <a:r>
              <a:rPr lang="en-US" dirty="0" smtClean="0"/>
              <a:t>In </a:t>
            </a:r>
            <a:r>
              <a:rPr lang="en-US" dirty="0" smtClean="0"/>
              <a:t>the base </a:t>
            </a:r>
            <a:r>
              <a:rPr lang="en-US" dirty="0" smtClean="0"/>
              <a:t>application, some entities are declared or extended in extensions directory</a:t>
            </a:r>
          </a:p>
          <a:p>
            <a:pPr lvl="1"/>
            <a:r>
              <a:rPr lang="en-US" dirty="0" smtClean="0"/>
              <a:t>These entities or extensions are optional (not required for application functionality) and can be modified or logically removed</a:t>
            </a:r>
            <a:br>
              <a:rPr lang="en-US" dirty="0" smtClean="0"/>
            </a:br>
            <a:endParaRPr lang="en-US" dirty="0" smtClean="0"/>
          </a:p>
          <a:p>
            <a:pPr>
              <a:buFont typeface="Arial" charset="0"/>
              <a:buChar char="•"/>
            </a:pPr>
            <a:r>
              <a:rPr lang="en-US" dirty="0" smtClean="0"/>
              <a:t>Some entities are declared or extended in metadata directory</a:t>
            </a:r>
          </a:p>
          <a:p>
            <a:pPr lvl="1"/>
            <a:r>
              <a:rPr lang="en-US" dirty="0" smtClean="0"/>
              <a:t>These entities or extensions are required for application functionality and cannot be modified or removed</a:t>
            </a:r>
          </a:p>
        </p:txBody>
      </p:sp>
      <p:sp>
        <p:nvSpPr>
          <p:cNvPr id="2" name="Rounded Rectangle 1"/>
          <p:cNvSpPr/>
          <p:nvPr/>
        </p:nvSpPr>
        <p:spPr bwMode="auto">
          <a:xfrm>
            <a:off x="727586" y="1818968"/>
            <a:ext cx="3334105" cy="395330"/>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618858" y="3303638"/>
            <a:ext cx="1377090" cy="432619"/>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Rectangle 2"/>
          <p:cNvSpPr/>
          <p:nvPr/>
        </p:nvSpPr>
        <p:spPr bwMode="auto">
          <a:xfrm>
            <a:off x="404094" y="3351760"/>
            <a:ext cx="3657598" cy="2973847"/>
          </a:xfrm>
          <a:prstGeom prst="rect">
            <a:avLst/>
          </a:prstGeom>
          <a:noFill/>
          <a:ln w="19050" algn="ctr">
            <a:solidFill>
              <a:schemeClr val="bg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smtClean="0"/>
              <a:t>Lesson objectives review</a:t>
            </a:r>
          </a:p>
        </p:txBody>
      </p:sp>
      <p:sp>
        <p:nvSpPr>
          <p:cNvPr id="2765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eaLnBrk="1" hangingPunct="1"/>
            <a:r>
              <a:rPr lang="en-US" dirty="0" smtClean="0"/>
              <a:t>Describe the layers of base application entities</a:t>
            </a:r>
          </a:p>
          <a:p>
            <a:pPr lvl="1" eaLnBrk="1" hangingPunct="1"/>
            <a:r>
              <a:rPr lang="en-US" dirty="0" smtClean="0"/>
              <a:t>Describe where an entity extension is stored</a:t>
            </a:r>
            <a:endParaRPr lang="en-US" dirty="0" smtClean="0"/>
          </a:p>
          <a:p>
            <a:pPr lvl="1" eaLnBrk="1" hangingPunct="1"/>
            <a:r>
              <a:rPr lang="en-US" dirty="0" smtClean="0"/>
              <a:t>Extend entities in the base application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smtClean="0"/>
              <a:t>Review questions</a:t>
            </a:r>
          </a:p>
        </p:txBody>
      </p:sp>
      <p:sp>
        <p:nvSpPr>
          <p:cNvPr id="28675" name="Rectangle 3"/>
          <p:cNvSpPr>
            <a:spLocks noGrp="1" noChangeArrowheads="1"/>
          </p:cNvSpPr>
          <p:nvPr>
            <p:ph idx="1"/>
          </p:nvPr>
        </p:nvSpPr>
        <p:spPr/>
        <p:txBody>
          <a:bodyPr/>
          <a:lstStyle/>
          <a:p>
            <a:pPr marL="457200" indent="-457200" eaLnBrk="1" hangingPunct="1">
              <a:buFont typeface="Arial" charset="0"/>
              <a:buAutoNum type="arabicPeriod"/>
            </a:pPr>
            <a:r>
              <a:rPr lang="en-US" dirty="0" smtClean="0"/>
              <a:t>What are the two "layers" of base application entities?</a:t>
            </a:r>
          </a:p>
          <a:p>
            <a:pPr marL="457200" indent="-457200" eaLnBrk="1" hangingPunct="1">
              <a:buFont typeface="Arial" charset="0"/>
              <a:buAutoNum type="arabicPeriod"/>
            </a:pPr>
            <a:r>
              <a:rPr lang="en-US" dirty="0" smtClean="0"/>
              <a:t>How many </a:t>
            </a:r>
            <a:r>
              <a:rPr lang="en-US" dirty="0" err="1" smtClean="0"/>
              <a:t>etx</a:t>
            </a:r>
            <a:r>
              <a:rPr lang="en-US" dirty="0" smtClean="0"/>
              <a:t> files can a given entity have?</a:t>
            </a:r>
          </a:p>
          <a:p>
            <a:pPr marL="457200" indent="-457200" eaLnBrk="1" hangingPunct="1">
              <a:buFont typeface="Arial" charset="0"/>
              <a:buAutoNum type="arabicPeriod"/>
            </a:pPr>
            <a:r>
              <a:rPr lang="en-US" dirty="0" smtClean="0"/>
              <a:t>What is the primary tag of an </a:t>
            </a:r>
            <a:r>
              <a:rPr lang="en-US" dirty="0" err="1" smtClean="0"/>
              <a:t>etx</a:t>
            </a:r>
            <a:r>
              <a:rPr lang="en-US" dirty="0" smtClean="0"/>
              <a:t> file?</a:t>
            </a:r>
          </a:p>
          <a:p>
            <a:pPr marL="457200" indent="-457200" eaLnBrk="1" hangingPunct="1">
              <a:buFont typeface="Arial" charset="0"/>
              <a:buAutoNum type="arabicPeriod"/>
            </a:pPr>
            <a:r>
              <a:rPr lang="en-US" dirty="0" smtClean="0"/>
              <a:t>Using the Entity editor, determine f</a:t>
            </a:r>
            <a:r>
              <a:rPr lang="en-US" dirty="0" smtClean="0"/>
              <a:t>or </a:t>
            </a:r>
            <a:r>
              <a:rPr lang="en-US" dirty="0" smtClean="0"/>
              <a:t>&lt;column&gt; tags:</a:t>
            </a:r>
          </a:p>
          <a:p>
            <a:pPr marL="933450" lvl="1" indent="-419100" eaLnBrk="1" hangingPunct="1">
              <a:buFont typeface="Arial" charset="0"/>
              <a:buAutoNum type="alphaLcParenR"/>
            </a:pPr>
            <a:r>
              <a:rPr lang="en-US" dirty="0" smtClean="0"/>
              <a:t>What </a:t>
            </a:r>
            <a:r>
              <a:rPr lang="en-US" dirty="0" err="1" smtClean="0"/>
              <a:t>datatype</a:t>
            </a:r>
            <a:r>
              <a:rPr lang="en-US" dirty="0" smtClean="0"/>
              <a:t> do you enter for fields that will store </a:t>
            </a:r>
            <a:r>
              <a:rPr lang="en-US" dirty="0" err="1" smtClean="0"/>
              <a:t>boolean</a:t>
            </a:r>
            <a:r>
              <a:rPr lang="en-US" dirty="0" smtClean="0"/>
              <a:t> values? String values?</a:t>
            </a:r>
          </a:p>
          <a:p>
            <a:pPr marL="933450" lvl="1" indent="-419100" eaLnBrk="1" hangingPunct="1">
              <a:buFont typeface="Arial" charset="0"/>
              <a:buAutoNum type="alphaLcParenR"/>
            </a:pPr>
            <a:r>
              <a:rPr lang="en-US" dirty="0" smtClean="0"/>
              <a:t>Which data types require </a:t>
            </a:r>
            <a:r>
              <a:rPr lang="en-US" dirty="0" err="1" smtClean="0"/>
              <a:t>columnParam</a:t>
            </a:r>
            <a:r>
              <a:rPr lang="en-US" dirty="0" smtClean="0"/>
              <a:t> tags?</a:t>
            </a:r>
          </a:p>
          <a:p>
            <a:pPr marL="457200" indent="-457200" eaLnBrk="1" hangingPunct="1">
              <a:buFont typeface="Arial" charset="0"/>
              <a:buAutoNum type="arabicPeriod"/>
            </a:pPr>
            <a:r>
              <a:rPr lang="en-US" dirty="0" smtClean="0"/>
              <a:t>What happens when you regenerate the Data Dictionary?</a:t>
            </a:r>
            <a:endParaRPr lang="en-US" dirty="0" smtClean="0"/>
          </a:p>
          <a:p>
            <a:pPr marL="457200" indent="-457200" eaLnBrk="1" hangingPunct="1">
              <a:buFont typeface="Arial" charset="0"/>
              <a:buAutoNum type="arabicPeriod"/>
            </a:pPr>
            <a:r>
              <a:rPr lang="en-US" dirty="0" smtClean="0"/>
              <a:t>When does a </a:t>
            </a:r>
            <a:r>
              <a:rPr lang="en-US" dirty="0" err="1" smtClean="0"/>
              <a:t>Guidewire</a:t>
            </a:r>
            <a:r>
              <a:rPr lang="en-US" dirty="0" smtClean="0"/>
              <a:t> application actually modify the physical structure of the database?</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Notices</a:t>
            </a:r>
          </a:p>
        </p:txBody>
      </p:sp>
      <p:sp>
        <p:nvSpPr>
          <p:cNvPr id="29699" name="Rectangle 3"/>
          <p:cNvSpPr>
            <a:spLocks noGrp="1" noChangeArrowheads="1"/>
          </p:cNvSpPr>
          <p:nvPr>
            <p:ph type="body" idx="1"/>
          </p:nvPr>
        </p:nvSpPr>
        <p:spPr/>
        <p:txBody>
          <a:bodyPr/>
          <a:lstStyle/>
          <a:p>
            <a:pPr marL="0" indent="0">
              <a:buNone/>
            </a:pPr>
            <a:r>
              <a:rPr lang="en-US" sz="1600" b="1" dirty="0"/>
              <a:t>Copyright © 2001-2013 </a:t>
            </a:r>
            <a:r>
              <a:rPr lang="en-US" sz="1600" b="1" dirty="0" err="1"/>
              <a:t>Guidewire</a:t>
            </a:r>
            <a:r>
              <a:rPr lang="en-US" sz="1600" b="1" dirty="0"/>
              <a:t> Software, Inc. All rights reserved. </a:t>
            </a:r>
            <a:endParaRPr lang="en-US" sz="1600" b="1" dirty="0" smtClean="0"/>
          </a:p>
          <a:p>
            <a:pPr marL="0" indent="0">
              <a:buNone/>
            </a:pPr>
            <a:r>
              <a:rPr lang="en-US" sz="1600" dirty="0" err="1" smtClean="0"/>
              <a:t>Guidewire</a:t>
            </a:r>
            <a:r>
              <a:rPr lang="en-US" sz="1600" dirty="0"/>
              <a:t>, </a:t>
            </a:r>
            <a:r>
              <a:rPr lang="en-US" sz="1600" dirty="0" err="1"/>
              <a:t>Guidewire</a:t>
            </a:r>
            <a:r>
              <a:rPr lang="en-US" sz="1600" dirty="0"/>
              <a:t> Software, </a:t>
            </a:r>
            <a:r>
              <a:rPr lang="en-US" sz="1600" dirty="0" err="1"/>
              <a:t>Guidewire</a:t>
            </a:r>
            <a:r>
              <a:rPr lang="en-US" sz="1600" dirty="0"/>
              <a:t> </a:t>
            </a:r>
            <a:r>
              <a:rPr lang="en-US" sz="1600" dirty="0" err="1"/>
              <a:t>ClaimCenter</a:t>
            </a:r>
            <a:r>
              <a:rPr lang="en-US" sz="1600" dirty="0"/>
              <a:t>, </a:t>
            </a:r>
            <a:r>
              <a:rPr lang="en-US" sz="1600" dirty="0" err="1"/>
              <a:t>Guidewire</a:t>
            </a:r>
            <a:r>
              <a:rPr lang="en-US" sz="1600" dirty="0"/>
              <a:t> </a:t>
            </a:r>
            <a:r>
              <a:rPr lang="en-US" sz="1600" dirty="0" err="1"/>
              <a:t>PolicyCenter</a:t>
            </a:r>
            <a:r>
              <a:rPr lang="en-US" sz="1600" dirty="0"/>
              <a:t>, </a:t>
            </a:r>
            <a:r>
              <a:rPr lang="en-US" sz="1600" dirty="0" err="1"/>
              <a:t>Guidewire</a:t>
            </a:r>
            <a:r>
              <a:rPr lang="en-US" sz="1600" dirty="0"/>
              <a:t> </a:t>
            </a:r>
            <a:r>
              <a:rPr lang="en-US" sz="1600" dirty="0" err="1"/>
              <a:t>BillingCenter</a:t>
            </a:r>
            <a:r>
              <a:rPr lang="en-US" sz="1600" dirty="0"/>
              <a:t>, </a:t>
            </a:r>
            <a:r>
              <a:rPr lang="en-US" sz="1600" dirty="0" err="1"/>
              <a:t>Guidewire</a:t>
            </a:r>
            <a:r>
              <a:rPr lang="en-US" sz="1600" dirty="0"/>
              <a:t> Reinsurance Management, </a:t>
            </a:r>
            <a:r>
              <a:rPr lang="en-US" sz="1600" dirty="0" err="1"/>
              <a:t>Guidewire</a:t>
            </a:r>
            <a:r>
              <a:rPr lang="en-US" sz="1600" dirty="0"/>
              <a:t> </a:t>
            </a:r>
            <a:r>
              <a:rPr lang="en-US" sz="1600" dirty="0" err="1"/>
              <a:t>ContactManager</a:t>
            </a:r>
            <a:r>
              <a:rPr lang="en-US" sz="1600" dirty="0"/>
              <a:t>, </a:t>
            </a:r>
            <a:r>
              <a:rPr lang="en-US" sz="1600" dirty="0" err="1"/>
              <a:t>Guidewire</a:t>
            </a:r>
            <a:r>
              <a:rPr lang="en-US" sz="1600" dirty="0"/>
              <a:t> Vendor Data Management, </a:t>
            </a:r>
            <a:r>
              <a:rPr lang="en-US" sz="1600" dirty="0" err="1"/>
              <a:t>Guidewire</a:t>
            </a:r>
            <a:r>
              <a:rPr lang="en-US" sz="1600" dirty="0"/>
              <a:t> Client Data Management, </a:t>
            </a:r>
            <a:r>
              <a:rPr lang="en-US" sz="1600" dirty="0" err="1"/>
              <a:t>Guidewire</a:t>
            </a:r>
            <a:r>
              <a:rPr lang="en-US" sz="1600" dirty="0"/>
              <a:t> Rating Management, </a:t>
            </a:r>
            <a:r>
              <a:rPr lang="en-US" sz="1600" dirty="0" err="1"/>
              <a:t>Guidewire</a:t>
            </a:r>
            <a:r>
              <a:rPr lang="en-US" sz="1600" dirty="0"/>
              <a:t> </a:t>
            </a:r>
            <a:r>
              <a:rPr lang="en-US" sz="1600" dirty="0" err="1"/>
              <a:t>InsuranceSuite</a:t>
            </a:r>
            <a:r>
              <a:rPr lang="en-US" sz="1600" dirty="0"/>
              <a:t>, </a:t>
            </a:r>
            <a:r>
              <a:rPr lang="en-US" sz="1600" dirty="0" err="1"/>
              <a:t>Guidewire</a:t>
            </a:r>
            <a:r>
              <a:rPr lang="en-US" sz="1600" dirty="0"/>
              <a:t> </a:t>
            </a:r>
            <a:r>
              <a:rPr lang="en-US" sz="1600" dirty="0" err="1"/>
              <a:t>ContactCenter</a:t>
            </a:r>
            <a:r>
              <a:rPr lang="en-US" sz="1600" dirty="0"/>
              <a:t>, </a:t>
            </a:r>
            <a:r>
              <a:rPr lang="en-US" sz="1600" dirty="0" err="1"/>
              <a:t>Guidewire</a:t>
            </a:r>
            <a:r>
              <a:rPr lang="en-US" sz="1600" dirty="0"/>
              <a:t> Studio, </a:t>
            </a:r>
            <a:r>
              <a:rPr lang="en-US" sz="1600" dirty="0" err="1"/>
              <a:t>Guidewire</a:t>
            </a:r>
            <a:r>
              <a:rPr lang="en-US" sz="1600" dirty="0"/>
              <a:t> Product Designer, </a:t>
            </a:r>
            <a:r>
              <a:rPr lang="en-US" sz="1600" dirty="0" err="1"/>
              <a:t>Guidewire</a:t>
            </a:r>
            <a:r>
              <a:rPr lang="en-US" sz="1600" dirty="0"/>
              <a:t> Live, </a:t>
            </a:r>
            <a:r>
              <a:rPr lang="en-US" sz="1600" dirty="0" err="1"/>
              <a:t>Guidewire</a:t>
            </a:r>
            <a:r>
              <a:rPr lang="en-US" sz="1600" dirty="0"/>
              <a:t> </a:t>
            </a:r>
            <a:r>
              <a:rPr lang="en-US" sz="1600" dirty="0" err="1"/>
              <a:t>DataHub</a:t>
            </a:r>
            <a:r>
              <a:rPr lang="en-US" sz="1600" dirty="0"/>
              <a:t>, </a:t>
            </a:r>
            <a:r>
              <a:rPr lang="en-US" sz="1600" dirty="0" err="1"/>
              <a:t>Guidewire</a:t>
            </a:r>
            <a:r>
              <a:rPr lang="en-US" sz="1600" dirty="0"/>
              <a:t> </a:t>
            </a:r>
            <a:r>
              <a:rPr lang="en-US" sz="1600" dirty="0" err="1"/>
              <a:t>InfoCenter</a:t>
            </a:r>
            <a:r>
              <a:rPr lang="en-US" sz="1600" dirty="0"/>
              <a:t>, </a:t>
            </a:r>
            <a:r>
              <a:rPr lang="en-US" sz="1600" dirty="0" err="1"/>
              <a:t>Guidewire</a:t>
            </a:r>
            <a:r>
              <a:rPr lang="en-US" sz="1600" dirty="0"/>
              <a:t> Standard Reporting, </a:t>
            </a:r>
            <a:r>
              <a:rPr lang="en-US" sz="1600" dirty="0" err="1"/>
              <a:t>Guidewire</a:t>
            </a:r>
            <a:r>
              <a:rPr lang="en-US" sz="1600" dirty="0"/>
              <a:t> </a:t>
            </a:r>
            <a:r>
              <a:rPr lang="en-US" sz="1600" dirty="0" err="1"/>
              <a:t>ExampleCenter</a:t>
            </a:r>
            <a:r>
              <a:rPr lang="en-US" sz="1600" dirty="0"/>
              <a:t>, </a:t>
            </a:r>
            <a:r>
              <a:rPr lang="en-US" sz="1600" dirty="0" err="1"/>
              <a:t>Gosu</a:t>
            </a:r>
            <a:r>
              <a:rPr lang="en-US" sz="1600" dirty="0"/>
              <a:t>, Deliver Insurance Your Way, and the </a:t>
            </a:r>
            <a:r>
              <a:rPr lang="en-US" sz="1600" dirty="0" err="1"/>
              <a:t>Guidewire</a:t>
            </a:r>
            <a:r>
              <a:rPr lang="en-US" sz="1600" dirty="0"/>
              <a:t> logo are trademarks, service marks, or registered trademarks of </a:t>
            </a:r>
            <a:r>
              <a:rPr lang="en-US" sz="1600" dirty="0" err="1"/>
              <a:t>Guidewire</a:t>
            </a:r>
            <a:r>
              <a:rPr lang="en-US" sz="1600" dirty="0"/>
              <a:t> Software, Inc. in the United States and/or other countries.</a:t>
            </a:r>
          </a:p>
          <a:p>
            <a:pPr marL="0" indent="0">
              <a:buNone/>
            </a:pPr>
            <a:r>
              <a:rPr lang="en-US" sz="1600" dirty="0"/>
              <a:t> </a:t>
            </a:r>
          </a:p>
          <a:p>
            <a:pPr marL="0" indent="0">
              <a:buNone/>
            </a:pPr>
            <a:r>
              <a:rPr lang="en-US" sz="1600" dirty="0" err="1"/>
              <a:t>Guidewire</a:t>
            </a:r>
            <a:r>
              <a:rPr lang="en-US" sz="1600" dirty="0"/>
              <a:t>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Layers of base application entities</a:t>
            </a:r>
          </a:p>
          <a:p>
            <a:pPr>
              <a:lnSpc>
                <a:spcPct val="150000"/>
              </a:lnSpc>
              <a:buFont typeface="Arial" charset="0"/>
              <a:buChar char="•"/>
            </a:pPr>
            <a:r>
              <a:rPr lang="en-US" sz="2800" dirty="0">
                <a:solidFill>
                  <a:schemeClr val="tx1">
                    <a:lumMod val="75000"/>
                  </a:schemeClr>
                </a:solidFill>
              </a:rPr>
              <a:t>Entity extensions (*.</a:t>
            </a:r>
            <a:r>
              <a:rPr lang="en-US" sz="2800" dirty="0" err="1">
                <a:solidFill>
                  <a:schemeClr val="tx1">
                    <a:lumMod val="75000"/>
                  </a:schemeClr>
                </a:solidFill>
              </a:rPr>
              <a:t>etx</a:t>
            </a:r>
            <a:r>
              <a:rPr lang="en-US" sz="2800" dirty="0">
                <a:solidFill>
                  <a:schemeClr val="tx1">
                    <a:lumMod val="75000"/>
                  </a:schemeClr>
                </a:solidFill>
              </a:rPr>
              <a:t>)</a:t>
            </a:r>
          </a:p>
          <a:p>
            <a:pPr>
              <a:lnSpc>
                <a:spcPct val="150000"/>
              </a:lnSpc>
              <a:buFont typeface="Arial" charset="0"/>
              <a:buChar char="•"/>
            </a:pPr>
            <a:r>
              <a:rPr lang="en-US" sz="2800" dirty="0" smtClean="0">
                <a:solidFill>
                  <a:srgbClr val="C0C0C0"/>
                </a:solidFill>
              </a:rPr>
              <a:t>Extending </a:t>
            </a:r>
            <a:r>
              <a:rPr lang="en-US" sz="2800" dirty="0" smtClean="0">
                <a:solidFill>
                  <a:srgbClr val="C0C0C0"/>
                </a:solidFill>
              </a:rPr>
              <a:t>base entities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Two "layers" of entities in base applications</a:t>
            </a:r>
          </a:p>
        </p:txBody>
      </p:sp>
      <p:sp>
        <p:nvSpPr>
          <p:cNvPr id="7171" name="Rectangle 56"/>
          <p:cNvSpPr>
            <a:spLocks noGrp="1" noChangeArrowheads="1"/>
          </p:cNvSpPr>
          <p:nvPr>
            <p:ph idx="1"/>
          </p:nvPr>
        </p:nvSpPr>
        <p:spPr>
          <a:xfrm>
            <a:off x="5189538" y="1576388"/>
            <a:ext cx="3648075" cy="4941887"/>
          </a:xfrm>
        </p:spPr>
        <p:txBody>
          <a:bodyPr/>
          <a:lstStyle/>
          <a:p>
            <a:pPr>
              <a:buFont typeface="Arial" charset="0"/>
              <a:buChar char="•"/>
            </a:pPr>
            <a:r>
              <a:rPr lang="en-US" smtClean="0"/>
              <a:t>Entities are declared in "eti" files</a:t>
            </a:r>
          </a:p>
          <a:p>
            <a:pPr>
              <a:buFont typeface="Arial" charset="0"/>
              <a:buChar char="•"/>
            </a:pPr>
            <a:endParaRPr lang="en-US" smtClean="0"/>
          </a:p>
          <a:p>
            <a:pPr>
              <a:buFont typeface="Arial" charset="0"/>
              <a:buChar char="•"/>
            </a:pPr>
            <a:endParaRPr lang="en-US" smtClean="0"/>
          </a:p>
          <a:p>
            <a:pPr>
              <a:buFont typeface="Arial" charset="0"/>
              <a:buChar char="•"/>
            </a:pPr>
            <a:r>
              <a:rPr lang="en-US" smtClean="0"/>
              <a:t>Application-level entities are specific to given application</a:t>
            </a:r>
            <a:br>
              <a:rPr lang="en-US" smtClean="0"/>
            </a:br>
            <a:endParaRPr lang="en-US" smtClean="0"/>
          </a:p>
          <a:p>
            <a:pPr>
              <a:buFont typeface="Arial" charset="0"/>
              <a:buChar char="•"/>
            </a:pPr>
            <a:r>
              <a:rPr lang="en-US" smtClean="0"/>
              <a:t>Platform-level entities are common to all Guidewire applications</a:t>
            </a:r>
          </a:p>
        </p:txBody>
      </p:sp>
      <p:sp>
        <p:nvSpPr>
          <p:cNvPr id="7172" name="Text Box 4"/>
          <p:cNvSpPr txBox="1">
            <a:spLocks noChangeArrowheads="1"/>
          </p:cNvSpPr>
          <p:nvPr/>
        </p:nvSpPr>
        <p:spPr bwMode="auto">
          <a:xfrm>
            <a:off x="671513" y="489902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7173" name="Rectangle 82"/>
          <p:cNvSpPr>
            <a:spLocks noChangeArrowheads="1"/>
          </p:cNvSpPr>
          <p:nvPr/>
        </p:nvSpPr>
        <p:spPr bwMode="auto">
          <a:xfrm>
            <a:off x="546100" y="4902200"/>
            <a:ext cx="4445000" cy="158908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74" name="Text Box 30"/>
          <p:cNvSpPr txBox="1">
            <a:spLocks noChangeArrowheads="1"/>
          </p:cNvSpPr>
          <p:nvPr/>
        </p:nvSpPr>
        <p:spPr bwMode="auto">
          <a:xfrm>
            <a:off x="661988" y="914400"/>
            <a:ext cx="1152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rPr>
              <a:t>Claim</a:t>
            </a:r>
            <a:br>
              <a:rPr lang="en-US">
                <a:solidFill>
                  <a:schemeClr val="accent1"/>
                </a:solidFill>
              </a:rPr>
            </a:br>
            <a:r>
              <a:rPr lang="en-US">
                <a:solidFill>
                  <a:schemeClr val="accent1"/>
                </a:solidFill>
              </a:rPr>
              <a:t>Center</a:t>
            </a:r>
          </a:p>
        </p:txBody>
      </p:sp>
      <p:sp>
        <p:nvSpPr>
          <p:cNvPr id="7175" name="AutoShape 84"/>
          <p:cNvSpPr>
            <a:spLocks noChangeArrowheads="1"/>
          </p:cNvSpPr>
          <p:nvPr/>
        </p:nvSpPr>
        <p:spPr bwMode="auto">
          <a:xfrm>
            <a:off x="830263" y="4352925"/>
            <a:ext cx="815975" cy="6334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76" name="Text Box 20"/>
          <p:cNvSpPr txBox="1">
            <a:spLocks noChangeArrowheads="1"/>
          </p:cNvSpPr>
          <p:nvPr/>
        </p:nvSpPr>
        <p:spPr bwMode="auto">
          <a:xfrm>
            <a:off x="2136775" y="914400"/>
            <a:ext cx="119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2"/>
                </a:solidFill>
              </a:rPr>
              <a:t>Policy</a:t>
            </a:r>
            <a:br>
              <a:rPr lang="en-US">
                <a:solidFill>
                  <a:schemeClr val="accent2"/>
                </a:solidFill>
              </a:rPr>
            </a:br>
            <a:r>
              <a:rPr lang="en-US">
                <a:solidFill>
                  <a:schemeClr val="accent2"/>
                </a:solidFill>
              </a:rPr>
              <a:t>Center</a:t>
            </a:r>
          </a:p>
        </p:txBody>
      </p:sp>
      <p:sp>
        <p:nvSpPr>
          <p:cNvPr id="7177" name="AutoShape 92"/>
          <p:cNvSpPr>
            <a:spLocks noChangeArrowheads="1"/>
          </p:cNvSpPr>
          <p:nvPr/>
        </p:nvSpPr>
        <p:spPr bwMode="auto">
          <a:xfrm>
            <a:off x="2327275" y="4352925"/>
            <a:ext cx="815975" cy="6334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7178" name="Text Box 14"/>
          <p:cNvSpPr txBox="1">
            <a:spLocks noChangeArrowheads="1"/>
          </p:cNvSpPr>
          <p:nvPr/>
        </p:nvSpPr>
        <p:spPr bwMode="auto">
          <a:xfrm>
            <a:off x="3763963" y="914400"/>
            <a:ext cx="1012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CC00"/>
                </a:solidFill>
              </a:rPr>
              <a:t>Billing</a:t>
            </a:r>
            <a:br>
              <a:rPr lang="en-US">
                <a:solidFill>
                  <a:srgbClr val="00CC00"/>
                </a:solidFill>
              </a:rPr>
            </a:br>
            <a:r>
              <a:rPr lang="en-US">
                <a:solidFill>
                  <a:srgbClr val="00CC00"/>
                </a:solidFill>
              </a:rPr>
              <a:t>Center</a:t>
            </a:r>
          </a:p>
        </p:txBody>
      </p:sp>
      <p:sp>
        <p:nvSpPr>
          <p:cNvPr id="7179" name="Rectangle 100"/>
          <p:cNvSpPr>
            <a:spLocks noChangeArrowheads="1"/>
          </p:cNvSpPr>
          <p:nvPr/>
        </p:nvSpPr>
        <p:spPr bwMode="auto">
          <a:xfrm>
            <a:off x="619125" y="911225"/>
            <a:ext cx="1238250" cy="353060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0" name="Rectangle 101"/>
          <p:cNvSpPr>
            <a:spLocks noChangeArrowheads="1"/>
          </p:cNvSpPr>
          <p:nvPr/>
        </p:nvSpPr>
        <p:spPr bwMode="auto">
          <a:xfrm>
            <a:off x="2116138" y="911225"/>
            <a:ext cx="1238250" cy="3530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1" name="Rectangle 102"/>
          <p:cNvSpPr>
            <a:spLocks noChangeArrowheads="1"/>
          </p:cNvSpPr>
          <p:nvPr/>
        </p:nvSpPr>
        <p:spPr bwMode="auto">
          <a:xfrm>
            <a:off x="3651250" y="925513"/>
            <a:ext cx="1238250" cy="35163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82" name="AutoShape 103"/>
          <p:cNvSpPr>
            <a:spLocks noChangeArrowheads="1"/>
          </p:cNvSpPr>
          <p:nvPr/>
        </p:nvSpPr>
        <p:spPr bwMode="auto">
          <a:xfrm>
            <a:off x="3846513" y="4352925"/>
            <a:ext cx="815975" cy="6334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7183" name="Group 110"/>
          <p:cNvGrpSpPr>
            <a:grpSpLocks/>
          </p:cNvGrpSpPr>
          <p:nvPr/>
        </p:nvGrpSpPr>
        <p:grpSpPr bwMode="auto">
          <a:xfrm>
            <a:off x="725488" y="3640138"/>
            <a:ext cx="1027112" cy="668337"/>
            <a:chOff x="457" y="2020"/>
            <a:chExt cx="647" cy="421"/>
          </a:xfrm>
        </p:grpSpPr>
        <p:sp>
          <p:nvSpPr>
            <p:cNvPr id="7194"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Claim</a:t>
              </a:r>
            </a:p>
          </p:txBody>
        </p:sp>
        <p:sp>
          <p:nvSpPr>
            <p:cNvPr id="7195" name="Rectangle 112"/>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7184" name="Group 113"/>
          <p:cNvGrpSpPr>
            <a:grpSpLocks/>
          </p:cNvGrpSpPr>
          <p:nvPr/>
        </p:nvGrpSpPr>
        <p:grpSpPr bwMode="auto">
          <a:xfrm>
            <a:off x="2220913" y="3640138"/>
            <a:ext cx="1027112" cy="668337"/>
            <a:chOff x="457" y="2020"/>
            <a:chExt cx="647" cy="421"/>
          </a:xfrm>
        </p:grpSpPr>
        <p:sp>
          <p:nvSpPr>
            <p:cNvPr id="7192"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Quote</a:t>
              </a:r>
            </a:p>
          </p:txBody>
        </p:sp>
        <p:sp>
          <p:nvSpPr>
            <p:cNvPr id="7193" name="Rectangle 115"/>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7185" name="Group 116"/>
          <p:cNvGrpSpPr>
            <a:grpSpLocks/>
          </p:cNvGrpSpPr>
          <p:nvPr/>
        </p:nvGrpSpPr>
        <p:grpSpPr bwMode="auto">
          <a:xfrm>
            <a:off x="3756025" y="3640138"/>
            <a:ext cx="1027113" cy="668337"/>
            <a:chOff x="457" y="2020"/>
            <a:chExt cx="647" cy="421"/>
          </a:xfrm>
        </p:grpSpPr>
        <p:sp>
          <p:nvSpPr>
            <p:cNvPr id="7190"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Invoice</a:t>
              </a:r>
            </a:p>
          </p:txBody>
        </p:sp>
        <p:sp>
          <p:nvSpPr>
            <p:cNvPr id="7191" name="Rectangle 118"/>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7186" name="Rectangle 13"/>
          <p:cNvSpPr>
            <a:spLocks noChangeArrowheads="1"/>
          </p:cNvSpPr>
          <p:nvPr/>
        </p:nvSpPr>
        <p:spPr bwMode="auto">
          <a:xfrm>
            <a:off x="1316038" y="5416550"/>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Activity</a:t>
            </a:r>
          </a:p>
        </p:txBody>
      </p:sp>
      <p:sp>
        <p:nvSpPr>
          <p:cNvPr id="7187" name="Rectangle 120"/>
          <p:cNvSpPr>
            <a:spLocks noChangeArrowheads="1"/>
          </p:cNvSpPr>
          <p:nvPr/>
        </p:nvSpPr>
        <p:spPr bwMode="auto">
          <a:xfrm>
            <a:off x="1316038" y="5718175"/>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7188" name="Rectangle 13"/>
          <p:cNvSpPr>
            <a:spLocks noChangeArrowheads="1"/>
          </p:cNvSpPr>
          <p:nvPr/>
        </p:nvSpPr>
        <p:spPr bwMode="auto">
          <a:xfrm>
            <a:off x="3005138" y="5416550"/>
            <a:ext cx="1128712" cy="314325"/>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User</a:t>
            </a:r>
          </a:p>
        </p:txBody>
      </p:sp>
      <p:sp>
        <p:nvSpPr>
          <p:cNvPr id="7189" name="Rectangle 122"/>
          <p:cNvSpPr>
            <a:spLocks noChangeArrowheads="1"/>
          </p:cNvSpPr>
          <p:nvPr/>
        </p:nvSpPr>
        <p:spPr bwMode="auto">
          <a:xfrm>
            <a:off x="3005138" y="5718175"/>
            <a:ext cx="1127125" cy="633413"/>
          </a:xfrm>
          <a:prstGeom prst="rect">
            <a:avLst/>
          </a:prstGeom>
          <a:solidFill>
            <a:schemeClr val="tx2"/>
          </a:solidFill>
          <a:ln w="12700" algn="ctr">
            <a:solidFill>
              <a:schemeClr val="bg1"/>
            </a:solidFill>
            <a:miter lim="800000"/>
            <a:headEnd/>
            <a:tailEnd/>
          </a:ln>
        </p:spPr>
        <p:txBody>
          <a:bodyPr wrap="none"/>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Customer entity extensions</a:t>
            </a:r>
          </a:p>
        </p:txBody>
      </p:sp>
      <p:sp>
        <p:nvSpPr>
          <p:cNvPr id="8195" name="Rectangle 5"/>
          <p:cNvSpPr>
            <a:spLocks noGrp="1" noChangeArrowheads="1"/>
          </p:cNvSpPr>
          <p:nvPr>
            <p:ph idx="1"/>
          </p:nvPr>
        </p:nvSpPr>
        <p:spPr>
          <a:xfrm>
            <a:off x="5360988" y="982663"/>
            <a:ext cx="3575050" cy="5407025"/>
          </a:xfrm>
        </p:spPr>
        <p:txBody>
          <a:bodyPr/>
          <a:lstStyle/>
          <a:p>
            <a:pPr>
              <a:buFont typeface="Arial" charset="0"/>
              <a:buChar char="•"/>
            </a:pPr>
            <a:r>
              <a:rPr lang="en-US" smtClean="0"/>
              <a:t>Extends base application entity from either layer as needed for given implementation</a:t>
            </a:r>
          </a:p>
          <a:p>
            <a:pPr>
              <a:buFont typeface="Arial" charset="0"/>
              <a:buChar char="•"/>
            </a:pPr>
            <a:r>
              <a:rPr lang="en-US" smtClean="0"/>
              <a:t>Stored in "etx" files</a:t>
            </a:r>
          </a:p>
          <a:p>
            <a:pPr>
              <a:buFont typeface="Arial" charset="0"/>
              <a:buChar char="•"/>
            </a:pPr>
            <a:r>
              <a:rPr lang="en-US" smtClean="0"/>
              <a:t>Customers can:</a:t>
            </a:r>
          </a:p>
          <a:p>
            <a:pPr lvl="1"/>
            <a:r>
              <a:rPr lang="en-US" smtClean="0"/>
              <a:t>Modify entities in base application</a:t>
            </a:r>
          </a:p>
          <a:p>
            <a:pPr lvl="1"/>
            <a:r>
              <a:rPr lang="en-US" smtClean="0"/>
              <a:t>Create new entities</a:t>
            </a:r>
          </a:p>
        </p:txBody>
      </p:sp>
      <p:sp>
        <p:nvSpPr>
          <p:cNvPr id="8196" name="Text Box 4"/>
          <p:cNvSpPr txBox="1">
            <a:spLocks noChangeArrowheads="1"/>
          </p:cNvSpPr>
          <p:nvPr/>
        </p:nvSpPr>
        <p:spPr bwMode="auto">
          <a:xfrm>
            <a:off x="671513" y="4899025"/>
            <a:ext cx="419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bg1"/>
                </a:solidFill>
              </a:rPr>
              <a:t>Guidewire Platform</a:t>
            </a:r>
            <a:endParaRPr lang="en-US">
              <a:solidFill>
                <a:schemeClr val="bg2"/>
              </a:solidFill>
            </a:endParaRPr>
          </a:p>
        </p:txBody>
      </p:sp>
      <p:sp>
        <p:nvSpPr>
          <p:cNvPr id="8197" name="Rectangle 4"/>
          <p:cNvSpPr>
            <a:spLocks noChangeArrowheads="1"/>
          </p:cNvSpPr>
          <p:nvPr/>
        </p:nvSpPr>
        <p:spPr bwMode="auto">
          <a:xfrm>
            <a:off x="546100" y="4902200"/>
            <a:ext cx="4445000" cy="1589088"/>
          </a:xfrm>
          <a:prstGeom prst="rect">
            <a:avLst/>
          </a:prstGeom>
          <a:noFill/>
          <a:ln w="28575" algn="ctr">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198" name="Text Box 30"/>
          <p:cNvSpPr txBox="1">
            <a:spLocks noChangeArrowheads="1"/>
          </p:cNvSpPr>
          <p:nvPr/>
        </p:nvSpPr>
        <p:spPr bwMode="auto">
          <a:xfrm>
            <a:off x="676275" y="914400"/>
            <a:ext cx="115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1"/>
                </a:solidFill>
              </a:rPr>
              <a:t>CC</a:t>
            </a:r>
          </a:p>
        </p:txBody>
      </p:sp>
      <p:sp>
        <p:nvSpPr>
          <p:cNvPr id="8199" name="AutoShape 11"/>
          <p:cNvSpPr>
            <a:spLocks noChangeArrowheads="1"/>
          </p:cNvSpPr>
          <p:nvPr/>
        </p:nvSpPr>
        <p:spPr bwMode="auto">
          <a:xfrm>
            <a:off x="844550" y="4352925"/>
            <a:ext cx="815975" cy="633413"/>
          </a:xfrm>
          <a:prstGeom prst="upArrow">
            <a:avLst>
              <a:gd name="adj1" fmla="val 50000"/>
              <a:gd name="adj2" fmla="val 25000"/>
            </a:avLst>
          </a:prstGeom>
          <a:gradFill rotWithShape="1">
            <a:gsLst>
              <a:gs pos="0">
                <a:srgbClr val="0066CC"/>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8200" name="Text Box 20"/>
          <p:cNvSpPr txBox="1">
            <a:spLocks noChangeArrowheads="1"/>
          </p:cNvSpPr>
          <p:nvPr/>
        </p:nvSpPr>
        <p:spPr bwMode="auto">
          <a:xfrm>
            <a:off x="2147888" y="914400"/>
            <a:ext cx="1195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chemeClr val="accent2"/>
                </a:solidFill>
              </a:rPr>
              <a:t>PC</a:t>
            </a:r>
          </a:p>
        </p:txBody>
      </p:sp>
      <p:sp>
        <p:nvSpPr>
          <p:cNvPr id="8201" name="AutoShape 21"/>
          <p:cNvSpPr>
            <a:spLocks noChangeArrowheads="1"/>
          </p:cNvSpPr>
          <p:nvPr/>
        </p:nvSpPr>
        <p:spPr bwMode="auto">
          <a:xfrm>
            <a:off x="2338388" y="4352925"/>
            <a:ext cx="815975" cy="633413"/>
          </a:xfrm>
          <a:prstGeom prst="upArrow">
            <a:avLst>
              <a:gd name="adj1" fmla="val 50000"/>
              <a:gd name="adj2" fmla="val 25000"/>
            </a:avLst>
          </a:prstGeom>
          <a:gradFill rotWithShape="1">
            <a:gsLst>
              <a:gs pos="0">
                <a:schemeClr val="accent2"/>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8202" name="Group 22"/>
          <p:cNvGrpSpPr>
            <a:grpSpLocks/>
          </p:cNvGrpSpPr>
          <p:nvPr/>
        </p:nvGrpSpPr>
        <p:grpSpPr bwMode="auto">
          <a:xfrm>
            <a:off x="2511425" y="2598738"/>
            <a:ext cx="471488" cy="400050"/>
            <a:chOff x="1713" y="1977"/>
            <a:chExt cx="279" cy="236"/>
          </a:xfrm>
        </p:grpSpPr>
        <p:grpSp>
          <p:nvGrpSpPr>
            <p:cNvPr id="8248" name="Group 23"/>
            <p:cNvGrpSpPr>
              <a:grpSpLocks/>
            </p:cNvGrpSpPr>
            <p:nvPr/>
          </p:nvGrpSpPr>
          <p:grpSpPr bwMode="auto">
            <a:xfrm>
              <a:off x="1713" y="1977"/>
              <a:ext cx="225" cy="188"/>
              <a:chOff x="919" y="3148"/>
              <a:chExt cx="710" cy="592"/>
            </a:xfrm>
          </p:grpSpPr>
          <p:sp>
            <p:nvSpPr>
              <p:cNvPr id="8250" name="Rectangle 24"/>
              <p:cNvSpPr>
                <a:spLocks noChangeArrowheads="1"/>
              </p:cNvSpPr>
              <p:nvPr/>
            </p:nvSpPr>
            <p:spPr bwMode="auto">
              <a:xfrm>
                <a:off x="919" y="3341"/>
                <a:ext cx="710" cy="399"/>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8251" name="Rectangle 25"/>
              <p:cNvSpPr>
                <a:spLocks noChangeArrowheads="1"/>
              </p:cNvSpPr>
              <p:nvPr/>
            </p:nvSpPr>
            <p:spPr bwMode="auto">
              <a:xfrm>
                <a:off x="919" y="3148"/>
                <a:ext cx="710" cy="194"/>
              </a:xfrm>
              <a:prstGeom prst="rect">
                <a:avLst/>
              </a:prstGeom>
              <a:solidFill>
                <a:schemeClr val="bg2"/>
              </a:solidFill>
              <a:ln w="12700" algn="ctr">
                <a:solidFill>
                  <a:schemeClr val="bg1"/>
                </a:solidFill>
                <a:miter lim="800000"/>
                <a:headEnd/>
                <a:tailEnd/>
              </a:ln>
            </p:spPr>
            <p:txBody>
              <a:bodyPr wrap="none" anchor="ctr"/>
              <a:lstStyle/>
              <a:p>
                <a:endParaRPr lang="en-US"/>
              </a:p>
            </p:txBody>
          </p:sp>
        </p:grpSp>
        <p:sp>
          <p:nvSpPr>
            <p:cNvPr id="8249" name="AutoShape 26"/>
            <p:cNvSpPr>
              <a:spLocks noChangeArrowheads="1"/>
            </p:cNvSpPr>
            <p:nvPr/>
          </p:nvSpPr>
          <p:spPr bwMode="auto">
            <a:xfrm>
              <a:off x="1880" y="2105"/>
              <a:ext cx="112" cy="108"/>
            </a:xfrm>
            <a:prstGeom prst="plus">
              <a:avLst>
                <a:gd name="adj" fmla="val 32509"/>
              </a:avLst>
            </a:prstGeom>
            <a:solidFill>
              <a:schemeClr val="accent2"/>
            </a:solidFill>
            <a:ln w="19050" algn="ctr">
              <a:solidFill>
                <a:schemeClr val="bg1"/>
              </a:solidFill>
              <a:miter lim="800000"/>
              <a:headEnd/>
              <a:tailEnd/>
            </a:ln>
          </p:spPr>
          <p:txBody>
            <a:bodyPr lIns="0" tIns="0" rIns="0" bIns="0" anchor="ctr">
              <a:spAutoFit/>
            </a:bodyPr>
            <a:lstStyle/>
            <a:p>
              <a:endParaRPr lang="en-US"/>
            </a:p>
          </p:txBody>
        </p:sp>
      </p:grpSp>
      <p:sp>
        <p:nvSpPr>
          <p:cNvPr id="8203" name="Text Box 27"/>
          <p:cNvSpPr txBox="1">
            <a:spLocks noChangeArrowheads="1"/>
          </p:cNvSpPr>
          <p:nvPr/>
        </p:nvSpPr>
        <p:spPr bwMode="auto">
          <a:xfrm>
            <a:off x="2141538" y="2943225"/>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User.etx</a:t>
            </a:r>
          </a:p>
        </p:txBody>
      </p:sp>
      <p:sp>
        <p:nvSpPr>
          <p:cNvPr id="8204" name="Text Box 14"/>
          <p:cNvSpPr txBox="1">
            <a:spLocks noChangeArrowheads="1"/>
          </p:cNvSpPr>
          <p:nvPr/>
        </p:nvSpPr>
        <p:spPr bwMode="auto">
          <a:xfrm>
            <a:off x="3763963" y="914400"/>
            <a:ext cx="1012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Tx/>
            </a:pPr>
            <a:r>
              <a:rPr lang="en-US">
                <a:solidFill>
                  <a:srgbClr val="00CC00"/>
                </a:solidFill>
              </a:rPr>
              <a:t>BC</a:t>
            </a:r>
          </a:p>
        </p:txBody>
      </p:sp>
      <p:sp>
        <p:nvSpPr>
          <p:cNvPr id="8205" name="Rectangle 10"/>
          <p:cNvSpPr>
            <a:spLocks noChangeArrowheads="1"/>
          </p:cNvSpPr>
          <p:nvPr/>
        </p:nvSpPr>
        <p:spPr bwMode="auto">
          <a:xfrm>
            <a:off x="633413" y="911225"/>
            <a:ext cx="1238250" cy="3530600"/>
          </a:xfrm>
          <a:prstGeom prst="rect">
            <a:avLst/>
          </a:prstGeom>
          <a:noFill/>
          <a:ln w="28575" algn="ctr">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6" name="Rectangle 20"/>
          <p:cNvSpPr>
            <a:spLocks noChangeArrowheads="1"/>
          </p:cNvSpPr>
          <p:nvPr/>
        </p:nvSpPr>
        <p:spPr bwMode="auto">
          <a:xfrm>
            <a:off x="2127250" y="911225"/>
            <a:ext cx="1238250" cy="3530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7" name="Rectangle 30"/>
          <p:cNvSpPr>
            <a:spLocks noChangeArrowheads="1"/>
          </p:cNvSpPr>
          <p:nvPr/>
        </p:nvSpPr>
        <p:spPr bwMode="auto">
          <a:xfrm>
            <a:off x="3651250" y="925513"/>
            <a:ext cx="1238250" cy="3516312"/>
          </a:xfrm>
          <a:prstGeom prst="rect">
            <a:avLst/>
          </a:prstGeom>
          <a:noFill/>
          <a:ln w="28575" algn="ctr">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8208" name="AutoShape 31"/>
          <p:cNvSpPr>
            <a:spLocks noChangeArrowheads="1"/>
          </p:cNvSpPr>
          <p:nvPr/>
        </p:nvSpPr>
        <p:spPr bwMode="auto">
          <a:xfrm>
            <a:off x="3862388" y="4352925"/>
            <a:ext cx="815975" cy="633413"/>
          </a:xfrm>
          <a:prstGeom prst="upArrow">
            <a:avLst>
              <a:gd name="adj1" fmla="val 50000"/>
              <a:gd name="adj2" fmla="val 25000"/>
            </a:avLst>
          </a:prstGeom>
          <a:gradFill rotWithShape="1">
            <a:gsLst>
              <a:gs pos="0">
                <a:srgbClr val="00CC00"/>
              </a:gs>
              <a:gs pos="100000">
                <a:schemeClr val="bg2"/>
              </a:gs>
            </a:gsLst>
            <a:lin ang="54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nvGrpSpPr>
          <p:cNvPr id="8209" name="Group 47"/>
          <p:cNvGrpSpPr>
            <a:grpSpLocks/>
          </p:cNvGrpSpPr>
          <p:nvPr/>
        </p:nvGrpSpPr>
        <p:grpSpPr bwMode="auto">
          <a:xfrm>
            <a:off x="725488" y="3640138"/>
            <a:ext cx="1027112" cy="668337"/>
            <a:chOff x="457" y="2020"/>
            <a:chExt cx="647" cy="421"/>
          </a:xfrm>
        </p:grpSpPr>
        <p:sp>
          <p:nvSpPr>
            <p:cNvPr id="8246"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Claim</a:t>
              </a:r>
            </a:p>
          </p:txBody>
        </p:sp>
        <p:sp>
          <p:nvSpPr>
            <p:cNvPr id="8247" name="Rectangle 40"/>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8210" name="Group 48"/>
          <p:cNvGrpSpPr>
            <a:grpSpLocks/>
          </p:cNvGrpSpPr>
          <p:nvPr/>
        </p:nvGrpSpPr>
        <p:grpSpPr bwMode="auto">
          <a:xfrm>
            <a:off x="2220913" y="3640138"/>
            <a:ext cx="1027112" cy="668337"/>
            <a:chOff x="457" y="2020"/>
            <a:chExt cx="647" cy="421"/>
          </a:xfrm>
        </p:grpSpPr>
        <p:sp>
          <p:nvSpPr>
            <p:cNvPr id="8244"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Quote</a:t>
              </a:r>
            </a:p>
          </p:txBody>
        </p:sp>
        <p:sp>
          <p:nvSpPr>
            <p:cNvPr id="8245" name="Rectangle 50"/>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8211" name="Group 51"/>
          <p:cNvGrpSpPr>
            <a:grpSpLocks/>
          </p:cNvGrpSpPr>
          <p:nvPr/>
        </p:nvGrpSpPr>
        <p:grpSpPr bwMode="auto">
          <a:xfrm>
            <a:off x="3756025" y="3640138"/>
            <a:ext cx="1027113" cy="668337"/>
            <a:chOff x="457" y="2020"/>
            <a:chExt cx="647" cy="421"/>
          </a:xfrm>
        </p:grpSpPr>
        <p:sp>
          <p:nvSpPr>
            <p:cNvPr id="8242" name="Rectangle 13"/>
            <p:cNvSpPr>
              <a:spLocks noChangeArrowheads="1"/>
            </p:cNvSpPr>
            <p:nvPr/>
          </p:nvSpPr>
          <p:spPr bwMode="auto">
            <a:xfrm>
              <a:off x="457" y="2020"/>
              <a:ext cx="647" cy="180"/>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Invoice</a:t>
              </a:r>
            </a:p>
          </p:txBody>
        </p:sp>
        <p:sp>
          <p:nvSpPr>
            <p:cNvPr id="8243" name="Rectangle 53"/>
            <p:cNvSpPr>
              <a:spLocks noChangeArrowheads="1"/>
            </p:cNvSpPr>
            <p:nvPr/>
          </p:nvSpPr>
          <p:spPr bwMode="auto">
            <a:xfrm>
              <a:off x="457" y="2193"/>
              <a:ext cx="646" cy="248"/>
            </a:xfrm>
            <a:prstGeom prst="rect">
              <a:avLst/>
            </a:prstGeom>
            <a:solidFill>
              <a:srgbClr val="FFFFCC"/>
            </a:solidFill>
            <a:ln w="12700" algn="ctr">
              <a:solidFill>
                <a:schemeClr val="bg1"/>
              </a:solidFill>
              <a:miter lim="800000"/>
              <a:headEnd/>
              <a:tailEnd/>
            </a:ln>
          </p:spPr>
          <p:txBody>
            <a:bodyPr wrap="none"/>
            <a:lstStyle/>
            <a:p>
              <a:endParaRPr lang="en-US"/>
            </a:p>
          </p:txBody>
        </p:sp>
      </p:grpSp>
      <p:grpSp>
        <p:nvGrpSpPr>
          <p:cNvPr id="8212" name="Group 67"/>
          <p:cNvGrpSpPr>
            <a:grpSpLocks/>
          </p:cNvGrpSpPr>
          <p:nvPr/>
        </p:nvGrpSpPr>
        <p:grpSpPr bwMode="auto">
          <a:xfrm>
            <a:off x="4035425" y="1636713"/>
            <a:ext cx="471488" cy="400050"/>
            <a:chOff x="2777" y="1977"/>
            <a:chExt cx="279" cy="236"/>
          </a:xfrm>
        </p:grpSpPr>
        <p:grpSp>
          <p:nvGrpSpPr>
            <p:cNvPr id="8238" name="Group 68"/>
            <p:cNvGrpSpPr>
              <a:grpSpLocks/>
            </p:cNvGrpSpPr>
            <p:nvPr/>
          </p:nvGrpSpPr>
          <p:grpSpPr bwMode="auto">
            <a:xfrm>
              <a:off x="2777" y="1977"/>
              <a:ext cx="225" cy="188"/>
              <a:chOff x="919" y="3148"/>
              <a:chExt cx="710" cy="592"/>
            </a:xfrm>
          </p:grpSpPr>
          <p:sp>
            <p:nvSpPr>
              <p:cNvPr id="8240" name="Rectangle 69"/>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41" name="Rectangle 70"/>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8239" name="AutoShape 71"/>
            <p:cNvSpPr>
              <a:spLocks noChangeArrowheads="1"/>
            </p:cNvSpPr>
            <p:nvPr/>
          </p:nvSpPr>
          <p:spPr bwMode="auto">
            <a:xfrm>
              <a:off x="2944" y="2105"/>
              <a:ext cx="112" cy="108"/>
            </a:xfrm>
            <a:prstGeom prst="plus">
              <a:avLst>
                <a:gd name="adj" fmla="val 32509"/>
              </a:avLst>
            </a:prstGeom>
            <a:solidFill>
              <a:srgbClr val="00CC00"/>
            </a:solidFill>
            <a:ln w="19050" algn="ctr">
              <a:solidFill>
                <a:schemeClr val="bg1"/>
              </a:solidFill>
              <a:miter lim="800000"/>
              <a:headEnd/>
              <a:tailEnd/>
            </a:ln>
          </p:spPr>
          <p:txBody>
            <a:bodyPr lIns="0" tIns="0" rIns="0" bIns="0" anchor="ctr">
              <a:spAutoFit/>
            </a:bodyPr>
            <a:lstStyle/>
            <a:p>
              <a:endParaRPr lang="en-US"/>
            </a:p>
          </p:txBody>
        </p:sp>
      </p:grpSp>
      <p:sp>
        <p:nvSpPr>
          <p:cNvPr id="8213" name="Text Box 72"/>
          <p:cNvSpPr txBox="1">
            <a:spLocks noChangeArrowheads="1"/>
          </p:cNvSpPr>
          <p:nvPr/>
        </p:nvSpPr>
        <p:spPr bwMode="auto">
          <a:xfrm>
            <a:off x="3665538" y="2009775"/>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Invoice.etx</a:t>
            </a:r>
          </a:p>
        </p:txBody>
      </p:sp>
      <p:grpSp>
        <p:nvGrpSpPr>
          <p:cNvPr id="8214" name="Group 73"/>
          <p:cNvGrpSpPr>
            <a:grpSpLocks/>
          </p:cNvGrpSpPr>
          <p:nvPr/>
        </p:nvGrpSpPr>
        <p:grpSpPr bwMode="auto">
          <a:xfrm>
            <a:off x="1017588" y="1636713"/>
            <a:ext cx="471487" cy="400050"/>
            <a:chOff x="660" y="1968"/>
            <a:chExt cx="279" cy="236"/>
          </a:xfrm>
        </p:grpSpPr>
        <p:grpSp>
          <p:nvGrpSpPr>
            <p:cNvPr id="8234" name="Group 74"/>
            <p:cNvGrpSpPr>
              <a:grpSpLocks/>
            </p:cNvGrpSpPr>
            <p:nvPr/>
          </p:nvGrpSpPr>
          <p:grpSpPr bwMode="auto">
            <a:xfrm>
              <a:off x="660" y="1968"/>
              <a:ext cx="225" cy="188"/>
              <a:chOff x="919" y="3148"/>
              <a:chExt cx="710" cy="592"/>
            </a:xfrm>
          </p:grpSpPr>
          <p:sp>
            <p:nvSpPr>
              <p:cNvPr id="8236" name="Rectangle 75"/>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37" name="Rectangle 76"/>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8235" name="AutoShape 77"/>
            <p:cNvSpPr>
              <a:spLocks noChangeArrowheads="1"/>
            </p:cNvSpPr>
            <p:nvPr/>
          </p:nvSpPr>
          <p:spPr bwMode="auto">
            <a:xfrm>
              <a:off x="827" y="2096"/>
              <a:ext cx="112" cy="108"/>
            </a:xfrm>
            <a:prstGeom prst="plus">
              <a:avLst>
                <a:gd name="adj" fmla="val 32509"/>
              </a:avLst>
            </a:prstGeom>
            <a:solidFill>
              <a:srgbClr val="3333CC"/>
            </a:solidFill>
            <a:ln w="19050" algn="ctr">
              <a:solidFill>
                <a:schemeClr val="bg1"/>
              </a:solidFill>
              <a:miter lim="800000"/>
              <a:headEnd/>
              <a:tailEnd/>
            </a:ln>
          </p:spPr>
          <p:txBody>
            <a:bodyPr lIns="0" tIns="0" rIns="0" bIns="0" anchor="ctr">
              <a:spAutoFit/>
            </a:bodyPr>
            <a:lstStyle/>
            <a:p>
              <a:endParaRPr lang="en-US"/>
            </a:p>
          </p:txBody>
        </p:sp>
      </p:grpSp>
      <p:sp>
        <p:nvSpPr>
          <p:cNvPr id="8215" name="Text Box 78"/>
          <p:cNvSpPr txBox="1">
            <a:spLocks noChangeArrowheads="1"/>
          </p:cNvSpPr>
          <p:nvPr/>
        </p:nvSpPr>
        <p:spPr bwMode="auto">
          <a:xfrm>
            <a:off x="647700" y="2009775"/>
            <a:ext cx="1211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Claim.etx</a:t>
            </a:r>
          </a:p>
        </p:txBody>
      </p:sp>
      <p:grpSp>
        <p:nvGrpSpPr>
          <p:cNvPr id="8216" name="Group 79"/>
          <p:cNvGrpSpPr>
            <a:grpSpLocks/>
          </p:cNvGrpSpPr>
          <p:nvPr/>
        </p:nvGrpSpPr>
        <p:grpSpPr bwMode="auto">
          <a:xfrm>
            <a:off x="2511425" y="1636713"/>
            <a:ext cx="471488" cy="400050"/>
            <a:chOff x="1713" y="1977"/>
            <a:chExt cx="279" cy="236"/>
          </a:xfrm>
        </p:grpSpPr>
        <p:grpSp>
          <p:nvGrpSpPr>
            <p:cNvPr id="8230" name="Group 80"/>
            <p:cNvGrpSpPr>
              <a:grpSpLocks/>
            </p:cNvGrpSpPr>
            <p:nvPr/>
          </p:nvGrpSpPr>
          <p:grpSpPr bwMode="auto">
            <a:xfrm>
              <a:off x="1713" y="1977"/>
              <a:ext cx="225" cy="188"/>
              <a:chOff x="919" y="3148"/>
              <a:chExt cx="710" cy="592"/>
            </a:xfrm>
          </p:grpSpPr>
          <p:sp>
            <p:nvSpPr>
              <p:cNvPr id="8232" name="Rectangle 8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8233" name="Rectangle 8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8231" name="AutoShape 83"/>
            <p:cNvSpPr>
              <a:spLocks noChangeArrowheads="1"/>
            </p:cNvSpPr>
            <p:nvPr/>
          </p:nvSpPr>
          <p:spPr bwMode="auto">
            <a:xfrm>
              <a:off x="1880" y="2105"/>
              <a:ext cx="112" cy="108"/>
            </a:xfrm>
            <a:prstGeom prst="plus">
              <a:avLst>
                <a:gd name="adj" fmla="val 32509"/>
              </a:avLst>
            </a:prstGeom>
            <a:solidFill>
              <a:schemeClr val="accent2"/>
            </a:solidFill>
            <a:ln w="19050" algn="ctr">
              <a:solidFill>
                <a:schemeClr val="bg1"/>
              </a:solidFill>
              <a:miter lim="800000"/>
              <a:headEnd/>
              <a:tailEnd/>
            </a:ln>
          </p:spPr>
          <p:txBody>
            <a:bodyPr lIns="0" tIns="0" rIns="0" bIns="0" anchor="ctr">
              <a:spAutoFit/>
            </a:bodyPr>
            <a:lstStyle/>
            <a:p>
              <a:endParaRPr lang="en-US"/>
            </a:p>
          </p:txBody>
        </p:sp>
      </p:grpSp>
      <p:sp>
        <p:nvSpPr>
          <p:cNvPr id="8217" name="Text Box 84"/>
          <p:cNvSpPr txBox="1">
            <a:spLocks noChangeArrowheads="1"/>
          </p:cNvSpPr>
          <p:nvPr/>
        </p:nvSpPr>
        <p:spPr bwMode="auto">
          <a:xfrm>
            <a:off x="2141538" y="2009775"/>
            <a:ext cx="1211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Quote.etx</a:t>
            </a:r>
          </a:p>
        </p:txBody>
      </p:sp>
      <p:grpSp>
        <p:nvGrpSpPr>
          <p:cNvPr id="8218" name="Group 97"/>
          <p:cNvGrpSpPr>
            <a:grpSpLocks/>
          </p:cNvGrpSpPr>
          <p:nvPr/>
        </p:nvGrpSpPr>
        <p:grpSpPr bwMode="auto">
          <a:xfrm>
            <a:off x="1017588" y="2598738"/>
            <a:ext cx="471487" cy="400050"/>
            <a:chOff x="660" y="1968"/>
            <a:chExt cx="279" cy="236"/>
          </a:xfrm>
        </p:grpSpPr>
        <p:grpSp>
          <p:nvGrpSpPr>
            <p:cNvPr id="8226" name="Group 98"/>
            <p:cNvGrpSpPr>
              <a:grpSpLocks/>
            </p:cNvGrpSpPr>
            <p:nvPr/>
          </p:nvGrpSpPr>
          <p:grpSpPr bwMode="auto">
            <a:xfrm>
              <a:off x="660" y="1968"/>
              <a:ext cx="225" cy="188"/>
              <a:chOff x="919" y="3148"/>
              <a:chExt cx="710" cy="592"/>
            </a:xfrm>
          </p:grpSpPr>
          <p:sp>
            <p:nvSpPr>
              <p:cNvPr id="8228" name="Rectangle 99"/>
              <p:cNvSpPr>
                <a:spLocks noChangeArrowheads="1"/>
              </p:cNvSpPr>
              <p:nvPr/>
            </p:nvSpPr>
            <p:spPr bwMode="auto">
              <a:xfrm>
                <a:off x="919" y="3341"/>
                <a:ext cx="710" cy="399"/>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8229" name="Rectangle 100"/>
              <p:cNvSpPr>
                <a:spLocks noChangeArrowheads="1"/>
              </p:cNvSpPr>
              <p:nvPr/>
            </p:nvSpPr>
            <p:spPr bwMode="auto">
              <a:xfrm>
                <a:off x="919" y="3148"/>
                <a:ext cx="710" cy="194"/>
              </a:xfrm>
              <a:prstGeom prst="rect">
                <a:avLst/>
              </a:prstGeom>
              <a:solidFill>
                <a:schemeClr val="bg2"/>
              </a:solidFill>
              <a:ln w="12700" algn="ctr">
                <a:solidFill>
                  <a:schemeClr val="bg1"/>
                </a:solidFill>
                <a:miter lim="800000"/>
                <a:headEnd/>
                <a:tailEnd/>
              </a:ln>
            </p:spPr>
            <p:txBody>
              <a:bodyPr wrap="none" anchor="ctr"/>
              <a:lstStyle/>
              <a:p>
                <a:endParaRPr lang="en-US"/>
              </a:p>
            </p:txBody>
          </p:sp>
        </p:grpSp>
        <p:sp>
          <p:nvSpPr>
            <p:cNvPr id="8227" name="AutoShape 101"/>
            <p:cNvSpPr>
              <a:spLocks noChangeArrowheads="1"/>
            </p:cNvSpPr>
            <p:nvPr/>
          </p:nvSpPr>
          <p:spPr bwMode="auto">
            <a:xfrm>
              <a:off x="827" y="2096"/>
              <a:ext cx="112" cy="108"/>
            </a:xfrm>
            <a:prstGeom prst="plus">
              <a:avLst>
                <a:gd name="adj" fmla="val 32509"/>
              </a:avLst>
            </a:prstGeom>
            <a:solidFill>
              <a:srgbClr val="3333CC"/>
            </a:solidFill>
            <a:ln w="19050" algn="ctr">
              <a:solidFill>
                <a:schemeClr val="bg1"/>
              </a:solidFill>
              <a:miter lim="800000"/>
              <a:headEnd/>
              <a:tailEnd/>
            </a:ln>
          </p:spPr>
          <p:txBody>
            <a:bodyPr lIns="0" tIns="0" rIns="0" bIns="0" anchor="ctr">
              <a:spAutoFit/>
            </a:bodyPr>
            <a:lstStyle/>
            <a:p>
              <a:endParaRPr lang="en-US"/>
            </a:p>
          </p:txBody>
        </p:sp>
      </p:grpSp>
      <p:sp>
        <p:nvSpPr>
          <p:cNvPr id="8219" name="Text Box 102"/>
          <p:cNvSpPr txBox="1">
            <a:spLocks noChangeArrowheads="1"/>
          </p:cNvSpPr>
          <p:nvPr/>
        </p:nvSpPr>
        <p:spPr bwMode="auto">
          <a:xfrm>
            <a:off x="647700" y="2943225"/>
            <a:ext cx="12112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Activity.etx</a:t>
            </a:r>
          </a:p>
        </p:txBody>
      </p:sp>
      <p:grpSp>
        <p:nvGrpSpPr>
          <p:cNvPr id="8220" name="Group 132"/>
          <p:cNvGrpSpPr>
            <a:grpSpLocks/>
          </p:cNvGrpSpPr>
          <p:nvPr/>
        </p:nvGrpSpPr>
        <p:grpSpPr bwMode="auto">
          <a:xfrm>
            <a:off x="1316038" y="5416550"/>
            <a:ext cx="2817812" cy="935038"/>
            <a:chOff x="829" y="3412"/>
            <a:chExt cx="1775" cy="589"/>
          </a:xfrm>
        </p:grpSpPr>
        <p:sp>
          <p:nvSpPr>
            <p:cNvPr id="8222" name="Rectangle 13"/>
            <p:cNvSpPr>
              <a:spLocks noChangeArrowheads="1"/>
            </p:cNvSpPr>
            <p:nvPr/>
          </p:nvSpPr>
          <p:spPr bwMode="auto">
            <a:xfrm>
              <a:off x="829" y="3412"/>
              <a:ext cx="711" cy="198"/>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Activity</a:t>
              </a:r>
            </a:p>
          </p:txBody>
        </p:sp>
        <p:sp>
          <p:nvSpPr>
            <p:cNvPr id="8223" name="Rectangle 109"/>
            <p:cNvSpPr>
              <a:spLocks noChangeArrowheads="1"/>
            </p:cNvSpPr>
            <p:nvPr/>
          </p:nvSpPr>
          <p:spPr bwMode="auto">
            <a:xfrm>
              <a:off x="829" y="3602"/>
              <a:ext cx="710" cy="399"/>
            </a:xfrm>
            <a:prstGeom prst="rect">
              <a:avLst/>
            </a:prstGeom>
            <a:solidFill>
              <a:schemeClr val="tx2"/>
            </a:solidFill>
            <a:ln w="12700" algn="ctr">
              <a:solidFill>
                <a:schemeClr val="bg1"/>
              </a:solidFill>
              <a:miter lim="800000"/>
              <a:headEnd/>
              <a:tailEnd/>
            </a:ln>
          </p:spPr>
          <p:txBody>
            <a:bodyPr wrap="none"/>
            <a:lstStyle/>
            <a:p>
              <a:endParaRPr lang="en-US"/>
            </a:p>
          </p:txBody>
        </p:sp>
        <p:sp>
          <p:nvSpPr>
            <p:cNvPr id="8224" name="Rectangle 13"/>
            <p:cNvSpPr>
              <a:spLocks noChangeArrowheads="1"/>
            </p:cNvSpPr>
            <p:nvPr/>
          </p:nvSpPr>
          <p:spPr bwMode="auto">
            <a:xfrm>
              <a:off x="1893" y="3412"/>
              <a:ext cx="711" cy="198"/>
            </a:xfrm>
            <a:prstGeom prst="rect">
              <a:avLst/>
            </a:prstGeom>
            <a:solidFill>
              <a:schemeClr val="bg2"/>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User</a:t>
              </a:r>
            </a:p>
          </p:txBody>
        </p:sp>
        <p:sp>
          <p:nvSpPr>
            <p:cNvPr id="8225" name="Rectangle 111"/>
            <p:cNvSpPr>
              <a:spLocks noChangeArrowheads="1"/>
            </p:cNvSpPr>
            <p:nvPr/>
          </p:nvSpPr>
          <p:spPr bwMode="auto">
            <a:xfrm>
              <a:off x="1893" y="3602"/>
              <a:ext cx="710" cy="399"/>
            </a:xfrm>
            <a:prstGeom prst="rect">
              <a:avLst/>
            </a:prstGeom>
            <a:solidFill>
              <a:schemeClr val="tx2"/>
            </a:solidFill>
            <a:ln w="12700" algn="ctr">
              <a:solidFill>
                <a:schemeClr val="bg1"/>
              </a:solidFill>
              <a:miter lim="800000"/>
              <a:headEnd/>
              <a:tailEnd/>
            </a:ln>
          </p:spPr>
          <p:txBody>
            <a:bodyPr wrap="none"/>
            <a:lstStyle/>
            <a:p>
              <a:endParaRPr lang="en-US"/>
            </a:p>
          </p:txBody>
        </p:sp>
      </p:grpSp>
      <p:sp>
        <p:nvSpPr>
          <p:cNvPr id="8221" name="AutoShape 131"/>
          <p:cNvSpPr>
            <a:spLocks/>
          </p:cNvSpPr>
          <p:nvPr/>
        </p:nvSpPr>
        <p:spPr bwMode="auto">
          <a:xfrm>
            <a:off x="4986338" y="1568450"/>
            <a:ext cx="309562" cy="1727200"/>
          </a:xfrm>
          <a:prstGeom prst="rightBrace">
            <a:avLst>
              <a:gd name="adj1" fmla="val 46496"/>
              <a:gd name="adj2" fmla="val 16667"/>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Base application entities and Gosu classes</a:t>
            </a:r>
          </a:p>
        </p:txBody>
      </p:sp>
      <p:sp>
        <p:nvSpPr>
          <p:cNvPr id="9219" name="Rectangle 12"/>
          <p:cNvSpPr>
            <a:spLocks noChangeArrowheads="1"/>
          </p:cNvSpPr>
          <p:nvPr/>
        </p:nvSpPr>
        <p:spPr bwMode="auto">
          <a:xfrm>
            <a:off x="2855913" y="2211388"/>
            <a:ext cx="2068512" cy="1582737"/>
          </a:xfrm>
          <a:prstGeom prst="rect">
            <a:avLst/>
          </a:prstGeom>
          <a:solidFill>
            <a:srgbClr val="FFFFCC"/>
          </a:solidFill>
          <a:ln w="12700">
            <a:solidFill>
              <a:schemeClr val="bg1"/>
            </a:solidFill>
            <a:miter lim="800000"/>
            <a:headEnd/>
            <a:tailEnd/>
          </a:ln>
        </p:spPr>
        <p:txBody>
          <a:bodyPr wrap="none"/>
          <a:lstStyle/>
          <a:p>
            <a:pPr algn="l">
              <a:spcBef>
                <a:spcPct val="0"/>
              </a:spcBef>
              <a:spcAft>
                <a:spcPct val="0"/>
              </a:spcAft>
              <a:buClrTx/>
            </a:pPr>
            <a:r>
              <a:rPr lang="en-US" sz="1800" b="0">
                <a:solidFill>
                  <a:srgbClr val="0033CC"/>
                </a:solidFill>
              </a:rPr>
              <a:t>I</a:t>
            </a:r>
            <a:r>
              <a:rPr lang="en-US" sz="1800" b="0">
                <a:solidFill>
                  <a:srgbClr val="009900"/>
                </a:solidFill>
              </a:rPr>
              <a:t>D</a:t>
            </a:r>
          </a:p>
          <a:p>
            <a:pPr algn="l">
              <a:spcBef>
                <a:spcPct val="0"/>
              </a:spcBef>
              <a:spcAft>
                <a:spcPct val="0"/>
              </a:spcAft>
              <a:buClrTx/>
            </a:pPr>
            <a:r>
              <a:rPr lang="en-US" sz="1800" b="0">
                <a:solidFill>
                  <a:srgbClr val="009900"/>
                </a:solidFill>
              </a:rPr>
              <a:t>Name</a:t>
            </a:r>
            <a:r>
              <a:rPr lang="en-US" sz="1800" b="0">
                <a:solidFill>
                  <a:srgbClr val="0033CC"/>
                </a:solidFill>
              </a:rPr>
              <a:t/>
            </a:r>
            <a:br>
              <a:rPr lang="en-US" sz="1800" b="0">
                <a:solidFill>
                  <a:srgbClr val="0033CC"/>
                </a:solidFill>
              </a:rPr>
            </a:br>
            <a:r>
              <a:rPr lang="en-US" sz="1800" b="0">
                <a:solidFill>
                  <a:srgbClr val="009900"/>
                </a:solidFill>
              </a:rPr>
              <a:t>FaxPhone</a:t>
            </a:r>
            <a:r>
              <a:rPr lang="en-US" sz="1800" b="0">
                <a:solidFill>
                  <a:schemeClr val="bg1"/>
                </a:solidFill>
              </a:rPr>
              <a:t/>
            </a:r>
            <a:br>
              <a:rPr lang="en-US" sz="1800" b="0">
                <a:solidFill>
                  <a:schemeClr val="bg1"/>
                </a:solidFill>
              </a:rPr>
            </a:br>
            <a:r>
              <a:rPr lang="en-US" sz="1800" b="0">
                <a:solidFill>
                  <a:srgbClr val="0033CC"/>
                </a:solidFill>
              </a:rPr>
              <a:t>WebAddress_Ext</a:t>
            </a:r>
          </a:p>
          <a:p>
            <a:pPr algn="l">
              <a:spcBef>
                <a:spcPct val="0"/>
              </a:spcBef>
              <a:spcAft>
                <a:spcPct val="0"/>
              </a:spcAft>
              <a:buClrTx/>
            </a:pPr>
            <a:r>
              <a:rPr lang="en-US" sz="1800" b="0">
                <a:solidFill>
                  <a:schemeClr val="bg1"/>
                </a:solidFill>
              </a:rPr>
              <a:t>…</a:t>
            </a:r>
          </a:p>
          <a:p>
            <a:pPr algn="l">
              <a:spcBef>
                <a:spcPct val="0"/>
              </a:spcBef>
              <a:spcAft>
                <a:spcPct val="0"/>
              </a:spcAft>
              <a:buClrTx/>
            </a:pPr>
            <a:endParaRPr lang="en-US" b="0">
              <a:solidFill>
                <a:schemeClr val="bg1"/>
              </a:solidFill>
            </a:endParaRPr>
          </a:p>
        </p:txBody>
      </p:sp>
      <p:sp>
        <p:nvSpPr>
          <p:cNvPr id="9220" name="Rectangle 13"/>
          <p:cNvSpPr>
            <a:spLocks noChangeArrowheads="1"/>
          </p:cNvSpPr>
          <p:nvPr/>
        </p:nvSpPr>
        <p:spPr bwMode="auto">
          <a:xfrm>
            <a:off x="2854325" y="1789113"/>
            <a:ext cx="2070100" cy="427037"/>
          </a:xfrm>
          <a:prstGeom prst="rect">
            <a:avLst/>
          </a:prstGeom>
          <a:solidFill>
            <a:srgbClr val="A4BDF6"/>
          </a:solidFill>
          <a:ln w="12700">
            <a:solidFill>
              <a:schemeClr val="bg1"/>
            </a:solidFill>
            <a:miter lim="800000"/>
            <a:headEnd/>
            <a:tailEnd/>
          </a:ln>
        </p:spPr>
        <p:txBody>
          <a:bodyPr wrap="none" anchor="ctr"/>
          <a:lstStyle/>
          <a:p>
            <a:pPr algn="l">
              <a:spcBef>
                <a:spcPct val="0"/>
              </a:spcBef>
              <a:spcAft>
                <a:spcPct val="0"/>
              </a:spcAft>
              <a:buClrTx/>
            </a:pPr>
            <a:r>
              <a:rPr lang="en-US">
                <a:solidFill>
                  <a:schemeClr val="bg1"/>
                </a:solidFill>
              </a:rPr>
              <a:t>ABContact</a:t>
            </a:r>
          </a:p>
        </p:txBody>
      </p:sp>
      <p:sp>
        <p:nvSpPr>
          <p:cNvPr id="9221" name="Folded Corner 3"/>
          <p:cNvSpPr>
            <a:spLocks noChangeArrowheads="1"/>
          </p:cNvSpPr>
          <p:nvPr/>
        </p:nvSpPr>
        <p:spPr bwMode="auto">
          <a:xfrm flipV="1">
            <a:off x="5857875" y="1716088"/>
            <a:ext cx="2025650" cy="2078037"/>
          </a:xfrm>
          <a:prstGeom prst="foldedCorner">
            <a:avLst>
              <a:gd name="adj" fmla="val 13333"/>
            </a:avLst>
          </a:prstGeom>
          <a:noFill/>
          <a:ln w="2857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9222" name="TextBox 4"/>
          <p:cNvSpPr txBox="1">
            <a:spLocks noChangeArrowheads="1"/>
          </p:cNvSpPr>
          <p:nvPr/>
        </p:nvSpPr>
        <p:spPr bwMode="auto">
          <a:xfrm>
            <a:off x="5870575" y="1677988"/>
            <a:ext cx="19986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rgbClr val="7030A0"/>
                </a:solidFill>
                <a:latin typeface="Calibri" pitchFamily="34" charset="0"/>
                <a:ea typeface="Calibri" pitchFamily="34" charset="0"/>
                <a:cs typeface="Calibri" pitchFamily="34" charset="0"/>
              </a:rPr>
              <a:t>ABContact</a:t>
            </a:r>
          </a:p>
        </p:txBody>
      </p:sp>
      <p:sp>
        <p:nvSpPr>
          <p:cNvPr id="9223" name="TextBox 17"/>
          <p:cNvSpPr txBox="1">
            <a:spLocks noChangeArrowheads="1"/>
          </p:cNvSpPr>
          <p:nvPr/>
        </p:nvSpPr>
        <p:spPr bwMode="auto">
          <a:xfrm>
            <a:off x="5976938" y="2076450"/>
            <a:ext cx="178752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u="sng">
                <a:solidFill>
                  <a:srgbClr val="7030A0"/>
                </a:solidFill>
                <a:latin typeface="Calibri" pitchFamily="34" charset="0"/>
                <a:ea typeface="Calibri" pitchFamily="34" charset="0"/>
                <a:cs typeface="Calibri" pitchFamily="34" charset="0"/>
              </a:rPr>
              <a:t>Fields</a:t>
            </a:r>
            <a:r>
              <a:rPr lang="en-US" sz="1800">
                <a:solidFill>
                  <a:srgbClr val="7030A0"/>
                </a:solidFill>
                <a:latin typeface="Calibri" pitchFamily="34" charset="0"/>
                <a:ea typeface="Calibri" pitchFamily="34" charset="0"/>
                <a:cs typeface="Calibri" pitchFamily="34" charset="0"/>
              </a:rPr>
              <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ID</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Name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FaxPhone</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WebAddress_Ext</a:t>
            </a:r>
            <a:br>
              <a:rPr lang="en-US" sz="1800">
                <a:solidFill>
                  <a:srgbClr val="7030A0"/>
                </a:solidFill>
                <a:latin typeface="Calibri" pitchFamily="34" charset="0"/>
                <a:ea typeface="Calibri" pitchFamily="34" charset="0"/>
                <a:cs typeface="Calibri" pitchFamily="34" charset="0"/>
              </a:rPr>
            </a:br>
            <a:r>
              <a:rPr lang="en-US" sz="1800">
                <a:solidFill>
                  <a:srgbClr val="7030A0"/>
                </a:solidFill>
                <a:latin typeface="Calibri" pitchFamily="34" charset="0"/>
                <a:ea typeface="Calibri" pitchFamily="34" charset="0"/>
                <a:cs typeface="Calibri" pitchFamily="34" charset="0"/>
              </a:rPr>
              <a:t>...</a:t>
            </a:r>
          </a:p>
        </p:txBody>
      </p:sp>
      <p:sp>
        <p:nvSpPr>
          <p:cNvPr id="13" name="Rounded Rectangle 12"/>
          <p:cNvSpPr/>
          <p:nvPr/>
        </p:nvSpPr>
        <p:spPr bwMode="auto">
          <a:xfrm>
            <a:off x="6426200" y="5475288"/>
            <a:ext cx="887413" cy="595312"/>
          </a:xfrm>
          <a:prstGeom prst="roundRect">
            <a:avLst/>
          </a:prstGeom>
          <a:solidFill>
            <a:schemeClr val="tx1">
              <a:lumMod val="50000"/>
              <a:alpha val="50196"/>
            </a:schemeClr>
          </a:solidFill>
          <a:ln w="19050" algn="ctr">
            <a:solidFill>
              <a:schemeClr val="bg1"/>
            </a:solidFill>
            <a:round/>
            <a:headEnd/>
            <a:tailEnd/>
          </a:ln>
        </p:spPr>
        <p:txBody>
          <a:bodyPr wrap="none" lIns="0" tIns="0" rIns="0" bIns="0" anchor="ctr"/>
          <a:lstStyle/>
          <a:p>
            <a:pPr>
              <a:defRPr/>
            </a:pPr>
            <a:endParaRPr lang="en-US" dirty="0"/>
          </a:p>
        </p:txBody>
      </p:sp>
      <p:sp>
        <p:nvSpPr>
          <p:cNvPr id="9225" name="TextBox 10"/>
          <p:cNvSpPr txBox="1">
            <a:spLocks noChangeArrowheads="1"/>
          </p:cNvSpPr>
          <p:nvPr/>
        </p:nvSpPr>
        <p:spPr bwMode="auto">
          <a:xfrm>
            <a:off x="5972175" y="5091113"/>
            <a:ext cx="1795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7030A0"/>
                </a:solidFill>
                <a:latin typeface="Calibri" pitchFamily="34" charset="0"/>
                <a:ea typeface="Calibri" pitchFamily="34" charset="0"/>
                <a:cs typeface="Calibri" pitchFamily="34" charset="0"/>
              </a:rPr>
              <a:t>anABContact</a:t>
            </a:r>
          </a:p>
        </p:txBody>
      </p:sp>
      <p:grpSp>
        <p:nvGrpSpPr>
          <p:cNvPr id="9226" name="Group 8"/>
          <p:cNvGrpSpPr>
            <a:grpSpLocks/>
          </p:cNvGrpSpPr>
          <p:nvPr/>
        </p:nvGrpSpPr>
        <p:grpSpPr bwMode="auto">
          <a:xfrm>
            <a:off x="3046413" y="5056188"/>
            <a:ext cx="1579562" cy="1120775"/>
            <a:chOff x="1039" y="2442"/>
            <a:chExt cx="1209" cy="1042"/>
          </a:xfrm>
        </p:grpSpPr>
        <p:grpSp>
          <p:nvGrpSpPr>
            <p:cNvPr id="9264" name="Group 9"/>
            <p:cNvGrpSpPr>
              <a:grpSpLocks/>
            </p:cNvGrpSpPr>
            <p:nvPr/>
          </p:nvGrpSpPr>
          <p:grpSpPr bwMode="auto">
            <a:xfrm>
              <a:off x="1039" y="2784"/>
              <a:ext cx="1209" cy="700"/>
              <a:chOff x="1095" y="2933"/>
              <a:chExt cx="1209" cy="700"/>
            </a:xfrm>
          </p:grpSpPr>
          <p:sp>
            <p:nvSpPr>
              <p:cNvPr id="9272" name="Rectangle 10"/>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9273" name="Rectangle 11"/>
              <p:cNvSpPr>
                <a:spLocks noChangeArrowheads="1"/>
              </p:cNvSpPr>
              <p:nvPr/>
            </p:nvSpPr>
            <p:spPr bwMode="invGray">
              <a:xfrm>
                <a:off x="1098" y="2933"/>
                <a:ext cx="1204" cy="341"/>
              </a:xfrm>
              <a:prstGeom prst="rect">
                <a:avLst/>
              </a:prstGeom>
              <a:solidFill>
                <a:schemeClr val="tx1"/>
              </a:solidFill>
              <a:ln w="9525">
                <a:solidFill>
                  <a:srgbClr val="777777"/>
                </a:solidFill>
                <a:miter lim="800000"/>
                <a:headEnd/>
                <a:tailEnd/>
              </a:ln>
            </p:spPr>
            <p:txBody>
              <a:bodyPr wrap="none" anchor="ctr"/>
              <a:lstStyle/>
              <a:p>
                <a:pPr>
                  <a:spcBef>
                    <a:spcPct val="0"/>
                  </a:spcBef>
                  <a:spcAft>
                    <a:spcPct val="0"/>
                  </a:spcAft>
                  <a:buClrTx/>
                </a:pPr>
                <a:r>
                  <a:rPr lang="en-US" sz="1800"/>
                  <a:t>Coverage</a:t>
                </a:r>
              </a:p>
            </p:txBody>
          </p:sp>
          <p:sp>
            <p:nvSpPr>
              <p:cNvPr id="9274" name="Line 12"/>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75" name="Line 13"/>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76" name="Line 14"/>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7" name="Line 15"/>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65" name="Group 16"/>
            <p:cNvGrpSpPr>
              <a:grpSpLocks/>
            </p:cNvGrpSpPr>
            <p:nvPr/>
          </p:nvGrpSpPr>
          <p:grpSpPr bwMode="auto">
            <a:xfrm>
              <a:off x="1039" y="2442"/>
              <a:ext cx="1209" cy="700"/>
              <a:chOff x="1095" y="2933"/>
              <a:chExt cx="1209" cy="700"/>
            </a:xfrm>
          </p:grpSpPr>
          <p:sp>
            <p:nvSpPr>
              <p:cNvPr id="9266" name="Rectangle 17"/>
              <p:cNvSpPr>
                <a:spLocks noChangeArrowheads="1"/>
              </p:cNvSpPr>
              <p:nvPr/>
            </p:nvSpPr>
            <p:spPr bwMode="invGray">
              <a:xfrm>
                <a:off x="1098" y="3272"/>
                <a:ext cx="1204" cy="358"/>
              </a:xfrm>
              <a:prstGeom prst="rect">
                <a:avLst/>
              </a:prstGeom>
              <a:solidFill>
                <a:schemeClr val="tx1"/>
              </a:solidFill>
              <a:ln w="9525">
                <a:solidFill>
                  <a:srgbClr val="777777"/>
                </a:solidFill>
                <a:miter lim="800000"/>
                <a:headEnd/>
                <a:tailEnd/>
              </a:ln>
            </p:spPr>
            <p:txBody>
              <a:bodyPr wrap="none"/>
              <a:lstStyle/>
              <a:p>
                <a:pPr algn="l">
                  <a:spcBef>
                    <a:spcPct val="0"/>
                  </a:spcBef>
                  <a:spcAft>
                    <a:spcPct val="0"/>
                  </a:spcAft>
                  <a:buClrTx/>
                </a:pPr>
                <a:endParaRPr lang="en-US" sz="1600" b="0">
                  <a:solidFill>
                    <a:schemeClr val="accent2"/>
                  </a:solidFill>
                </a:endParaRPr>
              </a:p>
            </p:txBody>
          </p:sp>
          <p:sp>
            <p:nvSpPr>
              <p:cNvPr id="9267" name="Rectangle 18"/>
              <p:cNvSpPr>
                <a:spLocks noChangeArrowheads="1"/>
              </p:cNvSpPr>
              <p:nvPr/>
            </p:nvSpPr>
            <p:spPr bwMode="invGray">
              <a:xfrm>
                <a:off x="1098" y="2933"/>
                <a:ext cx="1204" cy="341"/>
              </a:xfrm>
              <a:prstGeom prst="rect">
                <a:avLst/>
              </a:prstGeom>
              <a:solidFill>
                <a:srgbClr val="3399FF"/>
              </a:solidFill>
              <a:ln w="9525">
                <a:solidFill>
                  <a:srgbClr val="777777"/>
                </a:solidFill>
                <a:miter lim="800000"/>
                <a:headEnd/>
                <a:tailEnd/>
              </a:ln>
            </p:spPr>
            <p:txBody>
              <a:bodyPr wrap="none" anchor="ctr"/>
              <a:lstStyle/>
              <a:p>
                <a:pPr>
                  <a:spcBef>
                    <a:spcPct val="0"/>
                  </a:spcBef>
                  <a:spcAft>
                    <a:spcPct val="0"/>
                  </a:spcAft>
                  <a:buClrTx/>
                </a:pPr>
                <a:r>
                  <a:rPr lang="en-US" sz="1800">
                    <a:solidFill>
                      <a:schemeClr val="bg1"/>
                    </a:solidFill>
                  </a:rPr>
                  <a:t>ab_abcontact</a:t>
                </a:r>
              </a:p>
            </p:txBody>
          </p:sp>
          <p:sp>
            <p:nvSpPr>
              <p:cNvPr id="9268" name="Line 19"/>
              <p:cNvSpPr>
                <a:spLocks noChangeShapeType="1"/>
              </p:cNvSpPr>
              <p:nvPr/>
            </p:nvSpPr>
            <p:spPr bwMode="invGray">
              <a:xfrm>
                <a:off x="1095" y="3393"/>
                <a:ext cx="1209"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69" name="Line 20"/>
              <p:cNvSpPr>
                <a:spLocks noChangeShapeType="1"/>
              </p:cNvSpPr>
              <p:nvPr/>
            </p:nvSpPr>
            <p:spPr bwMode="invGray">
              <a:xfrm>
                <a:off x="1098" y="3510"/>
                <a:ext cx="12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70" name="Line 21"/>
              <p:cNvSpPr>
                <a:spLocks noChangeShapeType="1"/>
              </p:cNvSpPr>
              <p:nvPr/>
            </p:nvSpPr>
            <p:spPr bwMode="invGray">
              <a:xfrm>
                <a:off x="1266" y="3273"/>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71" name="Line 22"/>
              <p:cNvSpPr>
                <a:spLocks noChangeShapeType="1"/>
              </p:cNvSpPr>
              <p:nvPr/>
            </p:nvSpPr>
            <p:spPr bwMode="invGray">
              <a:xfrm>
                <a:off x="1968" y="3276"/>
                <a:ext cx="0" cy="357"/>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sp>
        <p:nvSpPr>
          <p:cNvPr id="33" name="Rectangle 32"/>
          <p:cNvSpPr/>
          <p:nvPr/>
        </p:nvSpPr>
        <p:spPr bwMode="auto">
          <a:xfrm>
            <a:off x="3048000" y="5678488"/>
            <a:ext cx="1574800" cy="127000"/>
          </a:xfrm>
          <a:prstGeom prst="rect">
            <a:avLst/>
          </a:prstGeom>
          <a:solidFill>
            <a:schemeClr val="tx1">
              <a:lumMod val="50000"/>
              <a:alpha val="50196"/>
            </a:schemeClr>
          </a:solidFill>
          <a:ln w="19050" algn="ctr">
            <a:noFill/>
            <a:round/>
            <a:headEnd/>
            <a:tailEnd/>
          </a:ln>
        </p:spPr>
        <p:txBody>
          <a:bodyPr wrap="none" lIns="0" tIns="0" rIns="0" bIns="0" anchor="ctr"/>
          <a:lstStyle/>
          <a:p>
            <a:pPr>
              <a:defRPr/>
            </a:pPr>
            <a:endParaRPr lang="en-US" dirty="0"/>
          </a:p>
        </p:txBody>
      </p:sp>
      <p:sp>
        <p:nvSpPr>
          <p:cNvPr id="9228" name="TextBox 33"/>
          <p:cNvSpPr txBox="1">
            <a:spLocks noChangeArrowheads="1"/>
          </p:cNvSpPr>
          <p:nvPr/>
        </p:nvSpPr>
        <p:spPr bwMode="auto">
          <a:xfrm>
            <a:off x="1260475" y="5207000"/>
            <a:ext cx="12890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accent1"/>
                </a:solidFill>
                <a:latin typeface="Calibri" pitchFamily="34" charset="0"/>
                <a:ea typeface="Calibri" pitchFamily="34" charset="0"/>
                <a:cs typeface="Calibri" pitchFamily="34" charset="0"/>
              </a:rPr>
              <a:t>row in database</a:t>
            </a:r>
            <a:br>
              <a:rPr lang="en-US">
                <a:solidFill>
                  <a:schemeClr val="accent1"/>
                </a:solidFill>
                <a:latin typeface="Calibri" pitchFamily="34" charset="0"/>
                <a:ea typeface="Calibri" pitchFamily="34" charset="0"/>
                <a:cs typeface="Calibri" pitchFamily="34" charset="0"/>
              </a:rPr>
            </a:br>
            <a:r>
              <a:rPr lang="en-US">
                <a:solidFill>
                  <a:schemeClr val="accent1"/>
                </a:solidFill>
                <a:latin typeface="Calibri" pitchFamily="34" charset="0"/>
                <a:ea typeface="Calibri" pitchFamily="34" charset="0"/>
                <a:cs typeface="Calibri" pitchFamily="34" charset="0"/>
              </a:rPr>
              <a:t>table</a:t>
            </a:r>
          </a:p>
        </p:txBody>
      </p:sp>
      <p:sp>
        <p:nvSpPr>
          <p:cNvPr id="9229" name="TextBox 34"/>
          <p:cNvSpPr txBox="1">
            <a:spLocks noChangeArrowheads="1"/>
          </p:cNvSpPr>
          <p:nvPr/>
        </p:nvSpPr>
        <p:spPr bwMode="auto">
          <a:xfrm>
            <a:off x="7870825" y="5264150"/>
            <a:ext cx="115093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030A0"/>
                </a:solidFill>
                <a:latin typeface="Calibri" pitchFamily="34" charset="0"/>
                <a:ea typeface="Calibri" pitchFamily="34" charset="0"/>
                <a:cs typeface="Calibri" pitchFamily="34" charset="0"/>
              </a:rPr>
              <a:t>instance</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of Gosu</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class</a:t>
            </a:r>
          </a:p>
        </p:txBody>
      </p:sp>
      <p:sp>
        <p:nvSpPr>
          <p:cNvPr id="9230" name="TextBox 36"/>
          <p:cNvSpPr txBox="1">
            <a:spLocks noChangeArrowheads="1"/>
          </p:cNvSpPr>
          <p:nvPr/>
        </p:nvSpPr>
        <p:spPr bwMode="auto">
          <a:xfrm>
            <a:off x="7870825" y="2238375"/>
            <a:ext cx="1150938"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7030A0"/>
                </a:solidFill>
                <a:latin typeface="Calibri" pitchFamily="34" charset="0"/>
                <a:ea typeface="Calibri" pitchFamily="34" charset="0"/>
                <a:cs typeface="Calibri" pitchFamily="34" charset="0"/>
              </a:rPr>
              <a:t>internal</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Gosu</a:t>
            </a:r>
            <a:br>
              <a:rPr lang="en-US">
                <a:solidFill>
                  <a:srgbClr val="7030A0"/>
                </a:solidFill>
                <a:latin typeface="Calibri" pitchFamily="34" charset="0"/>
                <a:ea typeface="Calibri" pitchFamily="34" charset="0"/>
                <a:cs typeface="Calibri" pitchFamily="34" charset="0"/>
              </a:rPr>
            </a:br>
            <a:r>
              <a:rPr lang="en-US">
                <a:solidFill>
                  <a:srgbClr val="7030A0"/>
                </a:solidFill>
                <a:latin typeface="Calibri" pitchFamily="34" charset="0"/>
                <a:ea typeface="Calibri" pitchFamily="34" charset="0"/>
                <a:cs typeface="Calibri" pitchFamily="34" charset="0"/>
              </a:rPr>
              <a:t>class</a:t>
            </a:r>
          </a:p>
        </p:txBody>
      </p:sp>
      <p:sp>
        <p:nvSpPr>
          <p:cNvPr id="9231" name="Down Arrow 37"/>
          <p:cNvSpPr>
            <a:spLocks noChangeArrowheads="1"/>
          </p:cNvSpPr>
          <p:nvPr/>
        </p:nvSpPr>
        <p:spPr bwMode="auto">
          <a:xfrm>
            <a:off x="3575050" y="3908425"/>
            <a:ext cx="628650" cy="1096963"/>
          </a:xfrm>
          <a:prstGeom prst="downArrow">
            <a:avLst>
              <a:gd name="adj1" fmla="val 50000"/>
              <a:gd name="adj2" fmla="val 49990"/>
            </a:avLst>
          </a:prstGeom>
          <a:solidFill>
            <a:schemeClr val="accent1"/>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sp>
        <p:nvSpPr>
          <p:cNvPr id="9232" name="Down Arrow 38"/>
          <p:cNvSpPr>
            <a:spLocks noChangeArrowheads="1"/>
          </p:cNvSpPr>
          <p:nvPr/>
        </p:nvSpPr>
        <p:spPr bwMode="auto">
          <a:xfrm>
            <a:off x="6556375" y="3908425"/>
            <a:ext cx="628650" cy="1096963"/>
          </a:xfrm>
          <a:prstGeom prst="downArrow">
            <a:avLst>
              <a:gd name="adj1" fmla="val 50000"/>
              <a:gd name="adj2" fmla="val 49990"/>
            </a:avLst>
          </a:prstGeom>
          <a:solidFill>
            <a:srgbClr val="7030A0"/>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lIns="0" tIns="0" rIns="0" bIns="0" anchor="ctr"/>
          <a:lstStyle/>
          <a:p>
            <a:endParaRPr lang="en-US"/>
          </a:p>
        </p:txBody>
      </p:sp>
      <p:cxnSp>
        <p:nvCxnSpPr>
          <p:cNvPr id="9233" name="Straight Connector 40"/>
          <p:cNvCxnSpPr>
            <a:cxnSpLocks noChangeShapeType="1"/>
          </p:cNvCxnSpPr>
          <p:nvPr/>
        </p:nvCxnSpPr>
        <p:spPr bwMode="auto">
          <a:xfrm rot="5400000">
            <a:off x="2642394" y="3709194"/>
            <a:ext cx="5543550" cy="1588"/>
          </a:xfrm>
          <a:prstGeom prst="line">
            <a:avLst/>
          </a:prstGeom>
          <a:noFill/>
          <a:ln w="12700" algn="ctr">
            <a:solidFill>
              <a:schemeClr val="bg1"/>
            </a:solidFill>
            <a:round/>
            <a:headEnd/>
            <a:tailEnd/>
          </a:ln>
          <a:extLst>
            <a:ext uri="{909E8E84-426E-40DD-AFC4-6F175D3DCCD1}">
              <a14:hiddenFill xmlns:a14="http://schemas.microsoft.com/office/drawing/2010/main">
                <a:noFill/>
              </a14:hiddenFill>
            </a:ext>
          </a:extLst>
        </p:spPr>
      </p:cxnSp>
      <p:sp>
        <p:nvSpPr>
          <p:cNvPr id="9234" name="TextBox 41"/>
          <p:cNvSpPr txBox="1">
            <a:spLocks noChangeArrowheads="1"/>
          </p:cNvSpPr>
          <p:nvPr/>
        </p:nvSpPr>
        <p:spPr bwMode="auto">
          <a:xfrm>
            <a:off x="2924175" y="993775"/>
            <a:ext cx="19319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chemeClr val="accent1"/>
                </a:solidFill>
                <a:latin typeface="Calibri" pitchFamily="34" charset="0"/>
                <a:ea typeface="Calibri" pitchFamily="34" charset="0"/>
                <a:cs typeface="Calibri" pitchFamily="34" charset="0"/>
              </a:rPr>
              <a:t>database</a:t>
            </a:r>
          </a:p>
        </p:txBody>
      </p:sp>
      <p:sp>
        <p:nvSpPr>
          <p:cNvPr id="9235" name="TextBox 42"/>
          <p:cNvSpPr txBox="1">
            <a:spLocks noChangeArrowheads="1"/>
          </p:cNvSpPr>
          <p:nvPr/>
        </p:nvSpPr>
        <p:spPr bwMode="auto">
          <a:xfrm>
            <a:off x="5189538" y="993775"/>
            <a:ext cx="324643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u="sng">
                <a:solidFill>
                  <a:srgbClr val="7030A0"/>
                </a:solidFill>
                <a:latin typeface="Calibri" pitchFamily="34" charset="0"/>
                <a:ea typeface="Calibri" pitchFamily="34" charset="0"/>
                <a:cs typeface="Calibri" pitchFamily="34" charset="0"/>
              </a:rPr>
              <a:t>application server</a:t>
            </a:r>
          </a:p>
        </p:txBody>
      </p:sp>
      <p:cxnSp>
        <p:nvCxnSpPr>
          <p:cNvPr id="9236" name="Straight Arrow Connector 31"/>
          <p:cNvCxnSpPr>
            <a:cxnSpLocks noChangeShapeType="1"/>
          </p:cNvCxnSpPr>
          <p:nvPr/>
        </p:nvCxnSpPr>
        <p:spPr bwMode="auto">
          <a:xfrm>
            <a:off x="4648200" y="5727700"/>
            <a:ext cx="1674813" cy="3175"/>
          </a:xfrm>
          <a:prstGeom prst="straightConnector1">
            <a:avLst/>
          </a:prstGeom>
          <a:noFill/>
          <a:ln w="1270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9237" name="Straight Arrow Connector 43"/>
          <p:cNvCxnSpPr>
            <a:cxnSpLocks noChangeShapeType="1"/>
          </p:cNvCxnSpPr>
          <p:nvPr/>
        </p:nvCxnSpPr>
        <p:spPr bwMode="auto">
          <a:xfrm>
            <a:off x="4748213" y="5856288"/>
            <a:ext cx="1674812" cy="3175"/>
          </a:xfrm>
          <a:prstGeom prst="straightConnector1">
            <a:avLst/>
          </a:prstGeom>
          <a:noFill/>
          <a:ln w="12700" algn="ctr">
            <a:solidFill>
              <a:schemeClr val="bg1"/>
            </a:solidFill>
            <a:round/>
            <a:headEnd type="triangle" w="med" len="med"/>
            <a:tailEnd/>
          </a:ln>
          <a:extLst>
            <a:ext uri="{909E8E84-426E-40DD-AFC4-6F175D3DCCD1}">
              <a14:hiddenFill xmlns:a14="http://schemas.microsoft.com/office/drawing/2010/main">
                <a:noFill/>
              </a14:hiddenFill>
            </a:ext>
          </a:extLst>
        </p:spPr>
      </p:cxnSp>
      <p:grpSp>
        <p:nvGrpSpPr>
          <p:cNvPr id="9238" name="Group 5"/>
          <p:cNvGrpSpPr>
            <a:grpSpLocks/>
          </p:cNvGrpSpPr>
          <p:nvPr/>
        </p:nvGrpSpPr>
        <p:grpSpPr bwMode="auto">
          <a:xfrm>
            <a:off x="1820863" y="1892300"/>
            <a:ext cx="698500" cy="865188"/>
            <a:chOff x="2870" y="1202"/>
            <a:chExt cx="1197" cy="1481"/>
          </a:xfrm>
        </p:grpSpPr>
        <p:sp>
          <p:nvSpPr>
            <p:cNvPr id="9256" name="Freeform 6"/>
            <p:cNvSpPr>
              <a:spLocks/>
            </p:cNvSpPr>
            <p:nvPr/>
          </p:nvSpPr>
          <p:spPr bwMode="auto">
            <a:xfrm>
              <a:off x="2875" y="1202"/>
              <a:ext cx="1185" cy="1481"/>
            </a:xfrm>
            <a:custGeom>
              <a:avLst/>
              <a:gdLst>
                <a:gd name="T0" fmla="*/ 0 w 1887"/>
                <a:gd name="T1" fmla="*/ 4 h 2365"/>
                <a:gd name="T2" fmla="*/ 0 w 1887"/>
                <a:gd name="T3" fmla="*/ 0 h 2365"/>
                <a:gd name="T4" fmla="*/ 2 w 1887"/>
                <a:gd name="T5" fmla="*/ 0 h 2365"/>
                <a:gd name="T6" fmla="*/ 3 w 1887"/>
                <a:gd name="T7" fmla="*/ 1 h 2365"/>
                <a:gd name="T8" fmla="*/ 3 w 1887"/>
                <a:gd name="T9" fmla="*/ 4 h 2365"/>
                <a:gd name="T10" fmla="*/ 0 w 1887"/>
                <a:gd name="T11" fmla="*/ 4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9257"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8"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9"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9260" name="Group 10"/>
            <p:cNvGrpSpPr>
              <a:grpSpLocks/>
            </p:cNvGrpSpPr>
            <p:nvPr/>
          </p:nvGrpSpPr>
          <p:grpSpPr bwMode="auto">
            <a:xfrm>
              <a:off x="3080" y="1693"/>
              <a:ext cx="710" cy="592"/>
              <a:chOff x="919" y="3148"/>
              <a:chExt cx="710" cy="592"/>
            </a:xfrm>
          </p:grpSpPr>
          <p:sp>
            <p:nvSpPr>
              <p:cNvPr id="9262"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9263"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9261"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9239" name="Text Box 17"/>
          <p:cNvSpPr txBox="1">
            <a:spLocks noChangeArrowheads="1"/>
          </p:cNvSpPr>
          <p:nvPr/>
        </p:nvSpPr>
        <p:spPr bwMode="auto">
          <a:xfrm>
            <a:off x="219075" y="2044700"/>
            <a:ext cx="15176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9900"/>
                </a:solidFill>
              </a:rPr>
              <a:t>ABContact</a:t>
            </a:r>
            <a:br>
              <a:rPr lang="en-US">
                <a:solidFill>
                  <a:srgbClr val="009900"/>
                </a:solidFill>
              </a:rPr>
            </a:br>
            <a:r>
              <a:rPr lang="en-US">
                <a:solidFill>
                  <a:srgbClr val="009900"/>
                </a:solidFill>
              </a:rPr>
              <a:t>.eti</a:t>
            </a:r>
          </a:p>
        </p:txBody>
      </p:sp>
      <p:grpSp>
        <p:nvGrpSpPr>
          <p:cNvPr id="9240" name="Group 5"/>
          <p:cNvGrpSpPr>
            <a:grpSpLocks/>
          </p:cNvGrpSpPr>
          <p:nvPr/>
        </p:nvGrpSpPr>
        <p:grpSpPr bwMode="auto">
          <a:xfrm>
            <a:off x="1824038" y="2946400"/>
            <a:ext cx="698500" cy="863600"/>
            <a:chOff x="2870" y="1202"/>
            <a:chExt cx="1197" cy="1481"/>
          </a:xfrm>
        </p:grpSpPr>
        <p:sp>
          <p:nvSpPr>
            <p:cNvPr id="9248" name="Freeform 6"/>
            <p:cNvSpPr>
              <a:spLocks/>
            </p:cNvSpPr>
            <p:nvPr/>
          </p:nvSpPr>
          <p:spPr bwMode="auto">
            <a:xfrm>
              <a:off x="2875" y="1202"/>
              <a:ext cx="1185" cy="1481"/>
            </a:xfrm>
            <a:custGeom>
              <a:avLst/>
              <a:gdLst>
                <a:gd name="T0" fmla="*/ 0 w 1887"/>
                <a:gd name="T1" fmla="*/ 4 h 2365"/>
                <a:gd name="T2" fmla="*/ 0 w 1887"/>
                <a:gd name="T3" fmla="*/ 0 h 2365"/>
                <a:gd name="T4" fmla="*/ 2 w 1887"/>
                <a:gd name="T5" fmla="*/ 0 h 2365"/>
                <a:gd name="T6" fmla="*/ 3 w 1887"/>
                <a:gd name="T7" fmla="*/ 1 h 2365"/>
                <a:gd name="T8" fmla="*/ 3 w 1887"/>
                <a:gd name="T9" fmla="*/ 4 h 2365"/>
                <a:gd name="T10" fmla="*/ 0 w 1887"/>
                <a:gd name="T11" fmla="*/ 4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9249"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0"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51"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9252" name="Group 10"/>
            <p:cNvGrpSpPr>
              <a:grpSpLocks/>
            </p:cNvGrpSpPr>
            <p:nvPr/>
          </p:nvGrpSpPr>
          <p:grpSpPr bwMode="auto">
            <a:xfrm>
              <a:off x="3080" y="1693"/>
              <a:ext cx="710" cy="592"/>
              <a:chOff x="919" y="3148"/>
              <a:chExt cx="710" cy="592"/>
            </a:xfrm>
          </p:grpSpPr>
          <p:sp>
            <p:nvSpPr>
              <p:cNvPr id="9254"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9255"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9253"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sp>
        <p:nvSpPr>
          <p:cNvPr id="9241" name="Text Box 17"/>
          <p:cNvSpPr txBox="1">
            <a:spLocks noChangeArrowheads="1"/>
          </p:cNvSpPr>
          <p:nvPr/>
        </p:nvSpPr>
        <p:spPr bwMode="auto">
          <a:xfrm>
            <a:off x="309563" y="3016250"/>
            <a:ext cx="14652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0033CC"/>
                </a:solidFill>
              </a:rPr>
              <a:t>ABContact</a:t>
            </a:r>
            <a:br>
              <a:rPr lang="en-US">
                <a:solidFill>
                  <a:srgbClr val="0033CC"/>
                </a:solidFill>
              </a:rPr>
            </a:br>
            <a:r>
              <a:rPr lang="en-US">
                <a:solidFill>
                  <a:srgbClr val="0033CC"/>
                </a:solidFill>
              </a:rPr>
              <a:t>.etx</a:t>
            </a:r>
          </a:p>
        </p:txBody>
      </p:sp>
      <p:cxnSp>
        <p:nvCxnSpPr>
          <p:cNvPr id="9242" name="Straight Connector 61"/>
          <p:cNvCxnSpPr>
            <a:cxnSpLocks noChangeShapeType="1"/>
          </p:cNvCxnSpPr>
          <p:nvPr/>
        </p:nvCxnSpPr>
        <p:spPr bwMode="auto">
          <a:xfrm rot="10800000" flipV="1">
            <a:off x="2533650" y="2386013"/>
            <a:ext cx="398463" cy="6350"/>
          </a:xfrm>
          <a:prstGeom prst="line">
            <a:avLst/>
          </a:prstGeom>
          <a:noFill/>
          <a:ln w="12700" algn="ctr">
            <a:solidFill>
              <a:srgbClr val="009900"/>
            </a:solidFill>
            <a:round/>
            <a:headEnd/>
            <a:tailEnd/>
          </a:ln>
          <a:extLst>
            <a:ext uri="{909E8E84-426E-40DD-AFC4-6F175D3DCCD1}">
              <a14:hiddenFill xmlns:a14="http://schemas.microsoft.com/office/drawing/2010/main">
                <a:noFill/>
              </a14:hiddenFill>
            </a:ext>
          </a:extLst>
        </p:spPr>
      </p:cxnSp>
      <p:cxnSp>
        <p:nvCxnSpPr>
          <p:cNvPr id="9243" name="Straight Connector 63"/>
          <p:cNvCxnSpPr>
            <a:cxnSpLocks noChangeShapeType="1"/>
          </p:cNvCxnSpPr>
          <p:nvPr/>
        </p:nvCxnSpPr>
        <p:spPr bwMode="auto">
          <a:xfrm rot="10800000">
            <a:off x="2533650" y="2449513"/>
            <a:ext cx="400050" cy="201612"/>
          </a:xfrm>
          <a:prstGeom prst="line">
            <a:avLst/>
          </a:prstGeom>
          <a:noFill/>
          <a:ln w="12700" algn="ctr">
            <a:solidFill>
              <a:srgbClr val="009900"/>
            </a:solidFill>
            <a:round/>
            <a:headEnd/>
            <a:tailEnd/>
          </a:ln>
          <a:extLst>
            <a:ext uri="{909E8E84-426E-40DD-AFC4-6F175D3DCCD1}">
              <a14:hiddenFill xmlns:a14="http://schemas.microsoft.com/office/drawing/2010/main">
                <a:noFill/>
              </a14:hiddenFill>
            </a:ext>
          </a:extLst>
        </p:spPr>
      </p:cxnSp>
      <p:cxnSp>
        <p:nvCxnSpPr>
          <p:cNvPr id="9244" name="Straight Connector 65"/>
          <p:cNvCxnSpPr>
            <a:cxnSpLocks noChangeShapeType="1"/>
            <a:stCxn id="9219" idx="1"/>
          </p:cNvCxnSpPr>
          <p:nvPr/>
        </p:nvCxnSpPr>
        <p:spPr bwMode="auto">
          <a:xfrm rot="10800000">
            <a:off x="2533650" y="2514600"/>
            <a:ext cx="322263" cy="487363"/>
          </a:xfrm>
          <a:prstGeom prst="line">
            <a:avLst/>
          </a:prstGeom>
          <a:noFill/>
          <a:ln w="12700" algn="ctr">
            <a:solidFill>
              <a:srgbClr val="009900"/>
            </a:solidFill>
            <a:round/>
            <a:headEnd/>
            <a:tailEnd/>
          </a:ln>
          <a:extLst>
            <a:ext uri="{909E8E84-426E-40DD-AFC4-6F175D3DCCD1}">
              <a14:hiddenFill xmlns:a14="http://schemas.microsoft.com/office/drawing/2010/main">
                <a:noFill/>
              </a14:hiddenFill>
            </a:ext>
          </a:extLst>
        </p:spPr>
      </p:cxnSp>
      <p:cxnSp>
        <p:nvCxnSpPr>
          <p:cNvPr id="9245" name="Straight Connector 68"/>
          <p:cNvCxnSpPr>
            <a:cxnSpLocks noChangeShapeType="1"/>
          </p:cNvCxnSpPr>
          <p:nvPr/>
        </p:nvCxnSpPr>
        <p:spPr bwMode="auto">
          <a:xfrm rot="10800000" flipV="1">
            <a:off x="2536825" y="3227388"/>
            <a:ext cx="393700" cy="171450"/>
          </a:xfrm>
          <a:prstGeom prst="line">
            <a:avLst/>
          </a:prstGeom>
          <a:noFill/>
          <a:ln w="12700" algn="ctr">
            <a:solidFill>
              <a:srgbClr val="0033CC"/>
            </a:solidFill>
            <a:round/>
            <a:headEnd/>
            <a:tailEnd/>
          </a:ln>
          <a:extLst>
            <a:ext uri="{909E8E84-426E-40DD-AFC4-6F175D3DCCD1}">
              <a14:hiddenFill xmlns:a14="http://schemas.microsoft.com/office/drawing/2010/main">
                <a:noFill/>
              </a14:hiddenFill>
            </a:ext>
          </a:extLst>
        </p:spPr>
      </p:cxnSp>
      <p:sp>
        <p:nvSpPr>
          <p:cNvPr id="9246" name="TextBox 44"/>
          <p:cNvSpPr txBox="1">
            <a:spLocks noChangeArrowheads="1"/>
          </p:cNvSpPr>
          <p:nvPr/>
        </p:nvSpPr>
        <p:spPr bwMode="auto">
          <a:xfrm>
            <a:off x="4600575" y="5362575"/>
            <a:ext cx="167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bg1"/>
                </a:solidFill>
                <a:latin typeface="Calibri" pitchFamily="34" charset="0"/>
                <a:ea typeface="Calibri" pitchFamily="34" charset="0"/>
                <a:cs typeface="Calibri" pitchFamily="34" charset="0"/>
              </a:rPr>
              <a:t>read from db</a:t>
            </a:r>
          </a:p>
        </p:txBody>
      </p:sp>
      <p:sp>
        <p:nvSpPr>
          <p:cNvPr id="9247" name="TextBox 45"/>
          <p:cNvSpPr txBox="1">
            <a:spLocks noChangeArrowheads="1"/>
          </p:cNvSpPr>
          <p:nvPr/>
        </p:nvSpPr>
        <p:spPr bwMode="auto">
          <a:xfrm>
            <a:off x="4587875" y="5843588"/>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chemeClr val="bg1"/>
                </a:solidFill>
                <a:latin typeface="Calibri" pitchFamily="34" charset="0"/>
                <a:ea typeface="Calibri" pitchFamily="34" charset="0"/>
                <a:cs typeface="Calibri" pitchFamily="34" charset="0"/>
              </a:rPr>
              <a:t>save to db</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Lesson outline</a:t>
            </a:r>
          </a:p>
        </p:txBody>
      </p:sp>
      <p:sp>
        <p:nvSpPr>
          <p:cNvPr id="10243"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Layers of base application entities</a:t>
            </a:r>
          </a:p>
          <a:p>
            <a:pPr>
              <a:lnSpc>
                <a:spcPct val="150000"/>
              </a:lnSpc>
              <a:buFont typeface="Arial" charset="0"/>
              <a:buChar char="•"/>
            </a:pPr>
            <a:r>
              <a:rPr lang="en-US" sz="2800" dirty="0" smtClean="0"/>
              <a:t>Entity extensions (*.</a:t>
            </a:r>
            <a:r>
              <a:rPr lang="en-US" sz="2800" dirty="0" err="1" smtClean="0"/>
              <a:t>etx</a:t>
            </a:r>
            <a:r>
              <a:rPr lang="en-US" sz="2800" dirty="0" smtClean="0"/>
              <a:t>)</a:t>
            </a:r>
            <a:endParaRPr lang="en-US" sz="2800" dirty="0" smtClean="0"/>
          </a:p>
          <a:p>
            <a:pPr>
              <a:lnSpc>
                <a:spcPct val="150000"/>
              </a:lnSpc>
              <a:buFont typeface="Arial" charset="0"/>
              <a:buChar char="•"/>
            </a:pPr>
            <a:r>
              <a:rPr lang="en-US" sz="2800" dirty="0" smtClean="0">
                <a:solidFill>
                  <a:srgbClr val="C0C0C0"/>
                </a:solidFill>
              </a:rPr>
              <a:t>Extending base entities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Extend an entity</a:t>
            </a:r>
            <a:endParaRPr lang="en-US" dirty="0" smtClean="0"/>
          </a:p>
        </p:txBody>
      </p:sp>
      <p:sp>
        <p:nvSpPr>
          <p:cNvPr id="11267" name="Rectangle 3"/>
          <p:cNvSpPr>
            <a:spLocks noGrp="1" noChangeArrowheads="1"/>
          </p:cNvSpPr>
          <p:nvPr>
            <p:ph idx="1"/>
          </p:nvPr>
        </p:nvSpPr>
        <p:spPr>
          <a:xfrm>
            <a:off x="519113" y="4497388"/>
            <a:ext cx="8318500" cy="1892300"/>
          </a:xfrm>
        </p:spPr>
        <p:txBody>
          <a:bodyPr/>
          <a:lstStyle/>
          <a:p>
            <a:pPr>
              <a:buFont typeface="Arial" charset="0"/>
              <a:buChar char="•"/>
            </a:pPr>
            <a:r>
              <a:rPr lang="en-US" dirty="0" smtClean="0"/>
              <a:t>Prior to 8.0, the only wa</a:t>
            </a:r>
            <a:r>
              <a:rPr lang="en-US" dirty="0" smtClean="0"/>
              <a:t>y to extend an entity was to change the XML file associated with the extension. </a:t>
            </a:r>
            <a:r>
              <a:rPr lang="en-US" dirty="0" smtClean="0"/>
              <a:t> </a:t>
            </a:r>
          </a:p>
          <a:p>
            <a:pPr>
              <a:buFont typeface="Arial" charset="0"/>
              <a:buChar char="•"/>
            </a:pPr>
            <a:r>
              <a:rPr lang="en-US" dirty="0" smtClean="0"/>
              <a:t>E</a:t>
            </a:r>
            <a:r>
              <a:rPr lang="en-US" dirty="0" smtClean="0"/>
              <a:t>xtends </a:t>
            </a:r>
            <a:r>
              <a:rPr lang="en-US" dirty="0" smtClean="0"/>
              <a:t>only one entity per file</a:t>
            </a:r>
          </a:p>
          <a:p>
            <a:pPr lvl="1"/>
            <a:r>
              <a:rPr lang="en-US" dirty="0" smtClean="0"/>
              <a:t>Each base application entity can have at most one </a:t>
            </a:r>
            <a:r>
              <a:rPr lang="en-US" dirty="0" err="1" smtClean="0"/>
              <a:t>etx</a:t>
            </a:r>
            <a:r>
              <a:rPr lang="en-US" dirty="0" smtClean="0"/>
              <a:t> file</a:t>
            </a:r>
          </a:p>
        </p:txBody>
      </p:sp>
      <p:grpSp>
        <p:nvGrpSpPr>
          <p:cNvPr id="11268" name="Group 5"/>
          <p:cNvGrpSpPr>
            <a:grpSpLocks/>
          </p:cNvGrpSpPr>
          <p:nvPr/>
        </p:nvGrpSpPr>
        <p:grpSpPr bwMode="auto">
          <a:xfrm>
            <a:off x="2708275" y="1797050"/>
            <a:ext cx="1103313" cy="1365250"/>
            <a:chOff x="2870" y="1202"/>
            <a:chExt cx="1197" cy="1481"/>
          </a:xfrm>
        </p:grpSpPr>
        <p:sp>
          <p:nvSpPr>
            <p:cNvPr id="11277" name="Freeform 6"/>
            <p:cNvSpPr>
              <a:spLocks/>
            </p:cNvSpPr>
            <p:nvPr/>
          </p:nvSpPr>
          <p:spPr bwMode="auto">
            <a:xfrm>
              <a:off x="2875" y="1202"/>
              <a:ext cx="1185" cy="1481"/>
            </a:xfrm>
            <a:custGeom>
              <a:avLst/>
              <a:gdLst>
                <a:gd name="T0" fmla="*/ 0 w 1887"/>
                <a:gd name="T1" fmla="*/ 4 h 2365"/>
                <a:gd name="T2" fmla="*/ 0 w 1887"/>
                <a:gd name="T3" fmla="*/ 0 h 2365"/>
                <a:gd name="T4" fmla="*/ 2 w 1887"/>
                <a:gd name="T5" fmla="*/ 0 h 2365"/>
                <a:gd name="T6" fmla="*/ 3 w 1887"/>
                <a:gd name="T7" fmla="*/ 1 h 2365"/>
                <a:gd name="T8" fmla="*/ 3 w 1887"/>
                <a:gd name="T9" fmla="*/ 4 h 2365"/>
                <a:gd name="T10" fmla="*/ 0 w 1887"/>
                <a:gd name="T11" fmla="*/ 4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lIns="0" tIns="0" rIns="0" bIns="0" anchor="ctr">
              <a:spAutoFit/>
            </a:bodyPr>
            <a:lstStyle/>
            <a:p>
              <a:endParaRPr lang="en-US"/>
            </a:p>
          </p:txBody>
        </p:sp>
        <p:sp>
          <p:nvSpPr>
            <p:cNvPr id="11278" name="Line 7"/>
            <p:cNvSpPr>
              <a:spLocks noChangeShapeType="1"/>
            </p:cNvSpPr>
            <p:nvPr/>
          </p:nvSpPr>
          <p:spPr bwMode="auto">
            <a:xfrm>
              <a:off x="2870" y="2683"/>
              <a:ext cx="1197"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9" name="Line 8"/>
            <p:cNvSpPr>
              <a:spLocks noChangeShapeType="1"/>
            </p:cNvSpPr>
            <p:nvPr/>
          </p:nvSpPr>
          <p:spPr bwMode="auto">
            <a:xfrm flipV="1">
              <a:off x="4062" y="1538"/>
              <a:ext cx="0" cy="114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0" name="Freeform 9"/>
            <p:cNvSpPr>
              <a:spLocks/>
            </p:cNvSpPr>
            <p:nvPr/>
          </p:nvSpPr>
          <p:spPr bwMode="auto">
            <a:xfrm>
              <a:off x="3715" y="1202"/>
              <a:ext cx="347" cy="347"/>
            </a:xfrm>
            <a:custGeom>
              <a:avLst/>
              <a:gdLst>
                <a:gd name="T0" fmla="*/ 0 w 553"/>
                <a:gd name="T1" fmla="*/ 0 h 554"/>
                <a:gd name="T2" fmla="*/ 0 w 553"/>
                <a:gd name="T3" fmla="*/ 1 h 554"/>
                <a:gd name="T4" fmla="*/ 1 w 553"/>
                <a:gd name="T5" fmla="*/ 1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lIns="0" tIns="0" rIns="0" bIns="0" anchor="ctr">
              <a:spAutoFit/>
            </a:bodyPr>
            <a:lstStyle/>
            <a:p>
              <a:endParaRPr lang="en-US"/>
            </a:p>
          </p:txBody>
        </p:sp>
        <p:grpSp>
          <p:nvGrpSpPr>
            <p:cNvPr id="11281" name="Group 10"/>
            <p:cNvGrpSpPr>
              <a:grpSpLocks/>
            </p:cNvGrpSpPr>
            <p:nvPr/>
          </p:nvGrpSpPr>
          <p:grpSpPr bwMode="auto">
            <a:xfrm>
              <a:off x="3080" y="1693"/>
              <a:ext cx="710" cy="592"/>
              <a:chOff x="919" y="3148"/>
              <a:chExt cx="710" cy="592"/>
            </a:xfrm>
          </p:grpSpPr>
          <p:sp>
            <p:nvSpPr>
              <p:cNvPr id="11283" name="Rectangle 11"/>
              <p:cNvSpPr>
                <a:spLocks noChangeArrowheads="1"/>
              </p:cNvSpPr>
              <p:nvPr/>
            </p:nvSpPr>
            <p:spPr bwMode="auto">
              <a:xfrm>
                <a:off x="919" y="3341"/>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sp>
            <p:nvSpPr>
              <p:cNvPr id="11284" name="Rectangle 12"/>
              <p:cNvSpPr>
                <a:spLocks noChangeArrowheads="1"/>
              </p:cNvSpPr>
              <p:nvPr/>
            </p:nvSpPr>
            <p:spPr bwMode="auto">
              <a:xfrm>
                <a:off x="919" y="3148"/>
                <a:ext cx="710" cy="194"/>
              </a:xfrm>
              <a:prstGeom prst="rect">
                <a:avLst/>
              </a:prstGeom>
              <a:solidFill>
                <a:srgbClr val="A4BDF6"/>
              </a:solidFill>
              <a:ln w="12700" algn="ctr">
                <a:solidFill>
                  <a:schemeClr val="bg1"/>
                </a:solidFill>
                <a:miter lim="800000"/>
                <a:headEnd/>
                <a:tailEnd/>
              </a:ln>
            </p:spPr>
            <p:txBody>
              <a:bodyPr wrap="none" anchor="ctr"/>
              <a:lstStyle/>
              <a:p>
                <a:endParaRPr lang="en-US"/>
              </a:p>
            </p:txBody>
          </p:sp>
        </p:grpSp>
        <p:sp>
          <p:nvSpPr>
            <p:cNvPr id="11282" name="AutoShape 13"/>
            <p:cNvSpPr>
              <a:spLocks noChangeArrowheads="1"/>
            </p:cNvSpPr>
            <p:nvPr/>
          </p:nvSpPr>
          <p:spPr bwMode="auto">
            <a:xfrm>
              <a:off x="3608" y="2094"/>
              <a:ext cx="352" cy="341"/>
            </a:xfrm>
            <a:prstGeom prst="plus">
              <a:avLst>
                <a:gd name="adj" fmla="val 32509"/>
              </a:avLst>
            </a:prstGeom>
            <a:solidFill>
              <a:schemeClr val="hlink"/>
            </a:solidFill>
            <a:ln w="19050" algn="ctr">
              <a:solidFill>
                <a:schemeClr val="bg1"/>
              </a:solidFill>
              <a:miter lim="800000"/>
              <a:headEnd/>
              <a:tailEnd/>
            </a:ln>
          </p:spPr>
          <p:txBody>
            <a:bodyPr lIns="0" tIns="0" rIns="0" bIns="0" anchor="ctr">
              <a:spAutoFit/>
            </a:bodyPr>
            <a:lstStyle/>
            <a:p>
              <a:endParaRPr lang="en-US"/>
            </a:p>
          </p:txBody>
        </p:sp>
      </p:grpSp>
      <p:grpSp>
        <p:nvGrpSpPr>
          <p:cNvPr id="11269" name="Group 14"/>
          <p:cNvGrpSpPr>
            <a:grpSpLocks/>
          </p:cNvGrpSpPr>
          <p:nvPr/>
        </p:nvGrpSpPr>
        <p:grpSpPr bwMode="auto">
          <a:xfrm>
            <a:off x="593725" y="1947863"/>
            <a:ext cx="1606550" cy="935037"/>
            <a:chOff x="413" y="798"/>
            <a:chExt cx="711" cy="589"/>
          </a:xfrm>
        </p:grpSpPr>
        <p:sp>
          <p:nvSpPr>
            <p:cNvPr id="11275" name="Rectangle 13"/>
            <p:cNvSpPr>
              <a:spLocks noChangeArrowheads="1"/>
            </p:cNvSpPr>
            <p:nvPr/>
          </p:nvSpPr>
          <p:spPr bwMode="auto">
            <a:xfrm>
              <a:off x="413" y="798"/>
              <a:ext cx="711" cy="198"/>
            </a:xfrm>
            <a:prstGeom prst="rect">
              <a:avLst/>
            </a:prstGeom>
            <a:solidFill>
              <a:srgbClr val="A4BDF6"/>
            </a:solidFill>
            <a:ln w="12700">
              <a:solidFill>
                <a:schemeClr val="bg1"/>
              </a:solidFill>
              <a:miter lim="800000"/>
              <a:headEnd/>
              <a:tailEnd/>
            </a:ln>
          </p:spPr>
          <p:txBody>
            <a:bodyPr wrap="none" anchor="ctr"/>
            <a:lstStyle/>
            <a:p>
              <a:pPr>
                <a:spcBef>
                  <a:spcPct val="0"/>
                </a:spcBef>
                <a:spcAft>
                  <a:spcPct val="0"/>
                </a:spcAft>
                <a:buClrTx/>
              </a:pPr>
              <a:r>
                <a:rPr lang="en-US" sz="1800">
                  <a:solidFill>
                    <a:schemeClr val="bg1"/>
                  </a:solidFill>
                </a:rPr>
                <a:t>Organization</a:t>
              </a:r>
            </a:p>
          </p:txBody>
        </p:sp>
        <p:sp>
          <p:nvSpPr>
            <p:cNvPr id="11276" name="Rectangle 16"/>
            <p:cNvSpPr>
              <a:spLocks noChangeArrowheads="1"/>
            </p:cNvSpPr>
            <p:nvPr/>
          </p:nvSpPr>
          <p:spPr bwMode="auto">
            <a:xfrm>
              <a:off x="413" y="988"/>
              <a:ext cx="710" cy="399"/>
            </a:xfrm>
            <a:prstGeom prst="rect">
              <a:avLst/>
            </a:prstGeom>
            <a:solidFill>
              <a:srgbClr val="FFFFCC"/>
            </a:solidFill>
            <a:ln w="12700" algn="ctr">
              <a:solidFill>
                <a:schemeClr val="bg1"/>
              </a:solidFill>
              <a:miter lim="800000"/>
              <a:headEnd/>
              <a:tailEnd/>
            </a:ln>
          </p:spPr>
          <p:txBody>
            <a:bodyPr wrap="none"/>
            <a:lstStyle/>
            <a:p>
              <a:endParaRPr lang="en-US"/>
            </a:p>
          </p:txBody>
        </p:sp>
      </p:grpSp>
      <p:sp>
        <p:nvSpPr>
          <p:cNvPr id="11270" name="Text Box 17"/>
          <p:cNvSpPr txBox="1">
            <a:spLocks noChangeArrowheads="1"/>
          </p:cNvSpPr>
          <p:nvPr/>
        </p:nvSpPr>
        <p:spPr bwMode="auto">
          <a:xfrm>
            <a:off x="2205038" y="3232150"/>
            <a:ext cx="2097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Organization.etx</a:t>
            </a:r>
          </a:p>
        </p:txBody>
      </p:sp>
      <p:sp>
        <p:nvSpPr>
          <p:cNvPr id="11271" name="Line 19"/>
          <p:cNvSpPr>
            <a:spLocks noChangeShapeType="1"/>
          </p:cNvSpPr>
          <p:nvPr/>
        </p:nvSpPr>
        <p:spPr bwMode="auto">
          <a:xfrm>
            <a:off x="2193925" y="2489200"/>
            <a:ext cx="5064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Line 20"/>
          <p:cNvSpPr>
            <a:spLocks noChangeShapeType="1"/>
          </p:cNvSpPr>
          <p:nvPr/>
        </p:nvSpPr>
        <p:spPr bwMode="auto">
          <a:xfrm flipV="1">
            <a:off x="2714625" y="1274763"/>
            <a:ext cx="1757363" cy="51117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3" name="Line 21"/>
          <p:cNvSpPr>
            <a:spLocks noChangeShapeType="1"/>
          </p:cNvSpPr>
          <p:nvPr/>
        </p:nvSpPr>
        <p:spPr bwMode="auto">
          <a:xfrm flipH="1" flipV="1">
            <a:off x="2700338" y="3179763"/>
            <a:ext cx="1774825" cy="822325"/>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pic>
        <p:nvPicPr>
          <p:cNvPr id="11274" name="Picture 22" descr="XML 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1289050"/>
            <a:ext cx="4344988" cy="26987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editor</a:t>
            </a:r>
            <a:endParaRPr lang="en-US" dirty="0"/>
          </a:p>
        </p:txBody>
      </p:sp>
      <p:sp>
        <p:nvSpPr>
          <p:cNvPr id="3" name="Content Placeholder 2"/>
          <p:cNvSpPr>
            <a:spLocks noGrp="1"/>
          </p:cNvSpPr>
          <p:nvPr>
            <p:ph sz="half" idx="2"/>
          </p:nvPr>
        </p:nvSpPr>
        <p:spPr/>
        <p:txBody>
          <a:bodyPr/>
          <a:lstStyle/>
          <a:p>
            <a:r>
              <a:rPr lang="en-US" dirty="0" smtClean="0"/>
              <a:t>In 8.0, you can view</a:t>
            </a:r>
            <a:r>
              <a:rPr lang="en-US" dirty="0" smtClean="0"/>
              <a:t>, define and edit an entity, entity extension, or internal entity extension </a:t>
            </a:r>
            <a:r>
              <a:rPr lang="en-US" dirty="0" smtClean="0"/>
              <a:t>using the editor</a:t>
            </a:r>
            <a:endParaRPr lang="en-US" dirty="0" smtClean="0"/>
          </a:p>
          <a:p>
            <a:pPr lvl="1"/>
            <a:r>
              <a:rPr lang="en-US" sz="2000" b="1" dirty="0" smtClean="0">
                <a:latin typeface="Courier New" pitchFamily="49" charset="0"/>
                <a:cs typeface="Courier New" pitchFamily="49" charset="0"/>
              </a:rPr>
              <a:t>/extensions/entity/</a:t>
            </a: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ETX</a:t>
            </a:r>
            <a:r>
              <a:rPr lang="en-US" dirty="0" smtClean="0">
                <a:cs typeface="Courier New" pitchFamily="49" charset="0"/>
              </a:rPr>
              <a:t> files</a:t>
            </a:r>
          </a:p>
          <a:p>
            <a:pPr lvl="1"/>
            <a:r>
              <a:rPr lang="en-US" sz="2000" b="1" dirty="0" smtClean="0">
                <a:latin typeface="Courier New" pitchFamily="49" charset="0"/>
                <a:cs typeface="Courier New" pitchFamily="49" charset="0"/>
              </a:rPr>
              <a:t>/metadata/entity/</a:t>
            </a:r>
          </a:p>
          <a:p>
            <a:pPr lvl="2"/>
            <a:r>
              <a:rPr lang="en-US" dirty="0" err="1" smtClean="0">
                <a:cs typeface="Courier New" pitchFamily="49" charset="0"/>
              </a:rPr>
              <a:t>ETI</a:t>
            </a:r>
            <a:r>
              <a:rPr lang="en-US" dirty="0" smtClean="0">
                <a:cs typeface="Courier New" pitchFamily="49" charset="0"/>
              </a:rPr>
              <a:t> and </a:t>
            </a:r>
            <a:r>
              <a:rPr lang="en-US" dirty="0" err="1" smtClean="0">
                <a:cs typeface="Courier New" pitchFamily="49" charset="0"/>
              </a:rPr>
              <a:t>EIX</a:t>
            </a:r>
            <a:r>
              <a:rPr lang="en-US" dirty="0" smtClean="0">
                <a:cs typeface="Courier New" pitchFamily="49" charset="0"/>
              </a:rPr>
              <a:t> files</a:t>
            </a:r>
          </a:p>
          <a:p>
            <a:r>
              <a:rPr lang="en-US" dirty="0" smtClean="0"/>
              <a:t>View file as XML</a:t>
            </a:r>
          </a:p>
          <a:p>
            <a:r>
              <a:rPr lang="en-US" dirty="0" smtClean="0"/>
              <a:t>Consists of</a:t>
            </a:r>
          </a:p>
          <a:p>
            <a:pPr lvl="1"/>
            <a:r>
              <a:rPr lang="en-US" sz="2000" dirty="0" smtClean="0"/>
              <a:t>Editor toolbar</a:t>
            </a:r>
          </a:p>
          <a:p>
            <a:pPr lvl="1"/>
            <a:r>
              <a:rPr lang="en-US" sz="2000" dirty="0" smtClean="0"/>
              <a:t>Element tree pane</a:t>
            </a:r>
          </a:p>
          <a:p>
            <a:pPr lvl="1"/>
            <a:r>
              <a:rPr lang="en-US" sz="2000" dirty="0" smtClean="0"/>
              <a:t>Attribute pane</a:t>
            </a:r>
          </a:p>
          <a:p>
            <a:r>
              <a:rPr lang="en-US" dirty="0" smtClean="0"/>
              <a:t>Base is Metadata Editor</a:t>
            </a:r>
          </a:p>
          <a:p>
            <a:pPr lvl="1"/>
            <a:endParaRPr lang="en-US" dirty="0"/>
          </a:p>
        </p:txBody>
      </p:sp>
      <p:pic>
        <p:nvPicPr>
          <p:cNvPr id="5122" name="pic Entity Editor 1" descr="C:\Users\sluersen\AppData\Local\Temp\SNAGHTML192feef.PNG"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33400"/>
            <a:ext cx="8382000" cy="762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 Entity Editor 2" descr="C:\Users\sluersen\AppData\Local\Temp\SNAGHTML1972ec5.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15000"/>
                    </a14:imgEffect>
                    <a14:imgEffect>
                      <a14:brightnessContrast bright="-10000" contrast="10000"/>
                    </a14:imgEffect>
                  </a14:imgLayer>
                </a14:imgProps>
              </a:ext>
              <a:ext uri="{28A0092B-C50C-407E-A947-70E740481C1C}">
                <a14:useLocalDpi xmlns:a14="http://schemas.microsoft.com/office/drawing/2010/main" val="0"/>
              </a:ext>
            </a:extLst>
          </a:blip>
          <a:srcRect/>
          <a:stretch>
            <a:fillRect/>
          </a:stretch>
        </p:blipFill>
        <p:spPr bwMode="auto">
          <a:xfrm>
            <a:off x="72835" y="905890"/>
            <a:ext cx="5448300" cy="4953000"/>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15977"/>
      </p:ext>
    </p:extLst>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12559</TotalTime>
  <Words>2709</Words>
  <Application>Microsoft Office PowerPoint</Application>
  <PresentationFormat>On-screen Show (4:3)</PresentationFormat>
  <Paragraphs>297</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1_test-template</vt:lpstr>
      <vt:lpstr>Extending Base Entities</vt:lpstr>
      <vt:lpstr>Lesson objectives</vt:lpstr>
      <vt:lpstr>Lesson outline</vt:lpstr>
      <vt:lpstr>Two "layers" of entities in base applications</vt:lpstr>
      <vt:lpstr>Customer entity extensions</vt:lpstr>
      <vt:lpstr>Base application entities and Gosu classes</vt:lpstr>
      <vt:lpstr>Lesson outline</vt:lpstr>
      <vt:lpstr>Extend an entity</vt:lpstr>
      <vt:lpstr>Entity editor</vt:lpstr>
      <vt:lpstr>Creating an entity extension (etx)</vt:lpstr>
      <vt:lpstr>Creating an entity extension (2)</vt:lpstr>
      <vt:lpstr>Primary tags of etx file</vt:lpstr>
      <vt:lpstr>Sample etx file</vt:lpstr>
      <vt:lpstr>Lesson outline</vt:lpstr>
      <vt:lpstr>Steps to extending base application entity</vt:lpstr>
      <vt:lpstr>Step 1A: (If etx file exists) Open etx file</vt:lpstr>
      <vt:lpstr>Step 1B: (No etx file exists) Create etx file</vt:lpstr>
      <vt:lpstr>Step 2: Edit the extension using the editor</vt:lpstr>
      <vt:lpstr>Step 3: Validate the edits</vt:lpstr>
      <vt:lpstr>Step 4: Optionally regenerate dictionary</vt:lpstr>
      <vt:lpstr>Step 5: Restart application server</vt:lpstr>
      <vt:lpstr>extensions and metadata directories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Base Entities</dc:title>
  <dc:creator>Dyuti Sengupta</dc:creator>
  <dc:description>30</dc:description>
  <cp:lastModifiedBy>gwuser</cp:lastModifiedBy>
  <cp:revision>1855</cp:revision>
  <dcterms:created xsi:type="dcterms:W3CDTF">2007-08-02T20:13:16Z</dcterms:created>
  <dcterms:modified xsi:type="dcterms:W3CDTF">2013-09-06T23:23:18Z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