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6"/>
  </p:notesMasterIdLst>
  <p:handoutMasterIdLst>
    <p:handoutMasterId r:id="rId37"/>
  </p:handoutMasterIdLst>
  <p:sldIdLst>
    <p:sldId id="1192" r:id="rId2"/>
    <p:sldId id="1299" r:id="rId3"/>
    <p:sldId id="1575" r:id="rId4"/>
    <p:sldId id="1585" r:id="rId5"/>
    <p:sldId id="1586" r:id="rId6"/>
    <p:sldId id="1615" r:id="rId7"/>
    <p:sldId id="1629" r:id="rId8"/>
    <p:sldId id="1607" r:id="rId9"/>
    <p:sldId id="1589" r:id="rId10"/>
    <p:sldId id="1590" r:id="rId11"/>
    <p:sldId id="1592" r:id="rId12"/>
    <p:sldId id="1597" r:id="rId13"/>
    <p:sldId id="1609" r:id="rId14"/>
    <p:sldId id="1618" r:id="rId15"/>
    <p:sldId id="1636" r:id="rId16"/>
    <p:sldId id="1610" r:id="rId17"/>
    <p:sldId id="1637" r:id="rId18"/>
    <p:sldId id="1611" r:id="rId19"/>
    <p:sldId id="1579" r:id="rId20"/>
    <p:sldId id="1608" r:id="rId21"/>
    <p:sldId id="1630" r:id="rId22"/>
    <p:sldId id="1631" r:id="rId23"/>
    <p:sldId id="1632" r:id="rId24"/>
    <p:sldId id="1633" r:id="rId25"/>
    <p:sldId id="1634" r:id="rId26"/>
    <p:sldId id="1616" r:id="rId27"/>
    <p:sldId id="1617" r:id="rId28"/>
    <p:sldId id="1620" r:id="rId29"/>
    <p:sldId id="1624" r:id="rId30"/>
    <p:sldId id="1625" r:id="rId31"/>
    <p:sldId id="1623" r:id="rId32"/>
    <p:sldId id="1551" r:id="rId33"/>
    <p:sldId id="1554" r:id="rId34"/>
    <p:sldId id="1628" r:id="rId35"/>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009900"/>
    <a:srgbClr val="FF0000"/>
    <a:srgbClr val="FFFF00"/>
    <a:srgbClr val="CCFFCC"/>
    <a:srgbClr val="3366FF"/>
    <a:srgbClr val="CC0099"/>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63" autoAdjust="0"/>
    <p:restoredTop sz="76399" autoAdjust="0"/>
  </p:normalViewPr>
  <p:slideViewPr>
    <p:cSldViewPr snapToGrid="0">
      <p:cViewPr varScale="1">
        <p:scale>
          <a:sx n="100" d="100"/>
          <a:sy n="100" d="100"/>
        </p:scale>
        <p:origin x="-876" y="-90"/>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1" d="100"/>
          <a:sy n="41" d="100"/>
        </p:scale>
        <p:origin x="-1565" y="-8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slide" Target="slides/slide8.xml"/><Relationship Id="rId1" Type="http://schemas.openxmlformats.org/officeDocument/2006/relationships/slide" Target="slides/slide3.xml"/><Relationship Id="rId5" Type="http://schemas.openxmlformats.org/officeDocument/2006/relationships/slide" Target="slides/slide28.xml"/><Relationship Id="rId4" Type="http://schemas.openxmlformats.org/officeDocument/2006/relationships/slide" Target="slides/slide20.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F24E43-F5E2-44C6-A01A-FB5299EED105}" type="doc">
      <dgm:prSet loTypeId="urn:microsoft.com/office/officeart/2005/8/layout/StepDownProcess" loCatId="process" qsTypeId="urn:microsoft.com/office/officeart/2005/8/quickstyle/simple1" qsCatId="simple" csTypeId="urn:microsoft.com/office/officeart/2005/8/colors/colorful3" csCatId="colorful" phldr="1"/>
      <dgm:spPr/>
      <dgm:t>
        <a:bodyPr/>
        <a:lstStyle/>
        <a:p>
          <a:endParaRPr lang="en-US"/>
        </a:p>
      </dgm:t>
    </dgm:pt>
    <dgm:pt modelId="{964B02DD-E35B-4C1B-BDC2-A66A3D339858}">
      <dgm:prSet phldrT="[Text]" custT="1"/>
      <dgm:spPr/>
      <dgm:t>
        <a:bodyPr/>
        <a:lstStyle/>
        <a:p>
          <a:r>
            <a:rPr lang="en-US" sz="1600" dirty="0" smtClean="0"/>
            <a:t>Create file</a:t>
          </a:r>
          <a:endParaRPr lang="en-US" sz="1600" dirty="0"/>
        </a:p>
      </dgm:t>
    </dgm:pt>
    <dgm:pt modelId="{D46B8418-4ED9-4532-8F89-12CE1F56ECB1}" type="parTrans" cxnId="{848A59B7-5242-4DDC-B372-A0DA26528DA7}">
      <dgm:prSet/>
      <dgm:spPr/>
      <dgm:t>
        <a:bodyPr/>
        <a:lstStyle/>
        <a:p>
          <a:endParaRPr lang="en-US"/>
        </a:p>
      </dgm:t>
    </dgm:pt>
    <dgm:pt modelId="{D97C1EF0-A5B0-4617-BAD6-64CF05999514}" type="sibTrans" cxnId="{848A59B7-5242-4DDC-B372-A0DA26528DA7}">
      <dgm:prSet/>
      <dgm:spPr/>
      <dgm:t>
        <a:bodyPr/>
        <a:lstStyle/>
        <a:p>
          <a:endParaRPr lang="en-US"/>
        </a:p>
      </dgm:t>
    </dgm:pt>
    <dgm:pt modelId="{9EC604C6-9DA3-4E59-9A23-814BB4839906}">
      <dgm:prSet phldrT="[Text]" custT="1"/>
      <dgm:spPr/>
      <dgm:t>
        <a:bodyPr/>
        <a:lstStyle/>
        <a:p>
          <a:r>
            <a:rPr lang="en-US" sz="1600" dirty="0" smtClean="0"/>
            <a:t>Define variables</a:t>
          </a:r>
          <a:endParaRPr lang="en-US" sz="1600" dirty="0"/>
        </a:p>
      </dgm:t>
    </dgm:pt>
    <dgm:pt modelId="{D8657254-9806-43AC-B504-E4038CF1C8BC}" type="parTrans" cxnId="{88D90E58-9B67-4513-8131-01B76DF5EE84}">
      <dgm:prSet/>
      <dgm:spPr/>
      <dgm:t>
        <a:bodyPr/>
        <a:lstStyle/>
        <a:p>
          <a:endParaRPr lang="en-US"/>
        </a:p>
      </dgm:t>
    </dgm:pt>
    <dgm:pt modelId="{61C47027-C099-4304-8BF8-D90FD7E4733B}" type="sibTrans" cxnId="{88D90E58-9B67-4513-8131-01B76DF5EE84}">
      <dgm:prSet/>
      <dgm:spPr/>
      <dgm:t>
        <a:bodyPr/>
        <a:lstStyle/>
        <a:p>
          <a:endParaRPr lang="en-US"/>
        </a:p>
      </dgm:t>
    </dgm:pt>
    <dgm:pt modelId="{8B3269DC-7F46-4847-B85F-3DBDFE6C5A56}">
      <dgm:prSet phldrT="[Text]" custT="1"/>
      <dgm:spPr/>
      <dgm:t>
        <a:bodyPr/>
        <a:lstStyle/>
        <a:p>
          <a:r>
            <a:rPr lang="en-US" sz="1600" dirty="0" smtClean="0"/>
            <a:t>Code Default return value</a:t>
          </a:r>
          <a:endParaRPr lang="en-US" sz="1600" dirty="0"/>
        </a:p>
      </dgm:t>
    </dgm:pt>
    <dgm:pt modelId="{CC2B3C49-3C79-4B15-BC3F-E3FAACDD916D}" type="parTrans" cxnId="{6C54D0D5-259A-4915-9AA6-81A12AB72981}">
      <dgm:prSet/>
      <dgm:spPr/>
      <dgm:t>
        <a:bodyPr/>
        <a:lstStyle/>
        <a:p>
          <a:endParaRPr lang="en-US"/>
        </a:p>
      </dgm:t>
    </dgm:pt>
    <dgm:pt modelId="{4B60D3E0-49E9-4BC2-9316-85C103499806}" type="sibTrans" cxnId="{6C54D0D5-259A-4915-9AA6-81A12AB72981}">
      <dgm:prSet/>
      <dgm:spPr/>
      <dgm:t>
        <a:bodyPr/>
        <a:lstStyle/>
        <a:p>
          <a:endParaRPr lang="en-US"/>
        </a:p>
      </dgm:t>
    </dgm:pt>
    <dgm:pt modelId="{8D488327-F1FA-46D5-8ADE-856B25091A32}">
      <dgm:prSet phldrT="[Text]" custT="1"/>
      <dgm:spPr/>
      <dgm:t>
        <a:bodyPr/>
        <a:lstStyle/>
        <a:p>
          <a:r>
            <a:rPr lang="en-US" sz="1600" dirty="0" smtClean="0">
              <a:solidFill>
                <a:schemeClr val="bg1"/>
              </a:solidFill>
            </a:rPr>
            <a:t>Create </a:t>
          </a:r>
          <a:r>
            <a:rPr lang="en-US" sz="1600" smtClean="0">
              <a:solidFill>
                <a:schemeClr val="bg1"/>
              </a:solidFill>
            </a:rPr>
            <a:t>additional names</a:t>
          </a:r>
          <a:br>
            <a:rPr lang="en-US" sz="1600" smtClean="0">
              <a:solidFill>
                <a:schemeClr val="bg1"/>
              </a:solidFill>
            </a:rPr>
          </a:br>
          <a:endParaRPr lang="en-US" sz="1600" dirty="0">
            <a:solidFill>
              <a:schemeClr val="bg1"/>
            </a:solidFill>
          </a:endParaRPr>
        </a:p>
      </dgm:t>
    </dgm:pt>
    <dgm:pt modelId="{D49C75FF-6A8D-4A36-91B8-F31E22BE03B9}" type="parTrans" cxnId="{E31681DB-2773-44BF-AE10-2A8BEF34C990}">
      <dgm:prSet/>
      <dgm:spPr/>
      <dgm:t>
        <a:bodyPr/>
        <a:lstStyle/>
        <a:p>
          <a:endParaRPr lang="en-US"/>
        </a:p>
      </dgm:t>
    </dgm:pt>
    <dgm:pt modelId="{A31F7D86-371C-44D4-859B-359E2160F660}" type="sibTrans" cxnId="{E31681DB-2773-44BF-AE10-2A8BEF34C990}">
      <dgm:prSet/>
      <dgm:spPr/>
      <dgm:t>
        <a:bodyPr/>
        <a:lstStyle/>
        <a:p>
          <a:endParaRPr lang="en-US"/>
        </a:p>
      </dgm:t>
    </dgm:pt>
    <dgm:pt modelId="{E4EC7C13-6EBC-437D-8556-F10477B9FABA}">
      <dgm:prSet phldrT="[Text]" custT="1"/>
      <dgm:spPr/>
      <dgm:t>
        <a:bodyPr/>
        <a:lstStyle/>
        <a:p>
          <a:r>
            <a:rPr lang="en-US" sz="1600" dirty="0" smtClean="0">
              <a:solidFill>
                <a:schemeClr val="tx1"/>
              </a:solidFill>
            </a:rPr>
            <a:t>Restart Server</a:t>
          </a:r>
          <a:endParaRPr lang="en-US" sz="1600" dirty="0">
            <a:solidFill>
              <a:schemeClr val="tx1"/>
            </a:solidFill>
          </a:endParaRPr>
        </a:p>
      </dgm:t>
    </dgm:pt>
    <dgm:pt modelId="{431F6C17-0B5E-4855-842F-FFD82245C9BB}" type="parTrans" cxnId="{697BC6FE-A4D9-4947-969F-B385099CD7F7}">
      <dgm:prSet/>
      <dgm:spPr/>
      <dgm:t>
        <a:bodyPr/>
        <a:lstStyle/>
        <a:p>
          <a:endParaRPr lang="en-US"/>
        </a:p>
      </dgm:t>
    </dgm:pt>
    <dgm:pt modelId="{B7FD18EB-00B7-477A-93A5-C0C8A08830AA}" type="sibTrans" cxnId="{697BC6FE-A4D9-4947-969F-B385099CD7F7}">
      <dgm:prSet/>
      <dgm:spPr/>
      <dgm:t>
        <a:bodyPr/>
        <a:lstStyle/>
        <a:p>
          <a:endParaRPr lang="en-US"/>
        </a:p>
      </dgm:t>
    </dgm:pt>
    <dgm:pt modelId="{88DBE2BF-0D52-4CF9-B819-9C7150E6B200}">
      <dgm:prSet phldrT="[Text]" custT="1"/>
      <dgm:spPr/>
      <dgm:t>
        <a:bodyPr/>
        <a:lstStyle/>
        <a:p>
          <a:r>
            <a:rPr lang="en-US" sz="1600" dirty="0" smtClean="0">
              <a:solidFill>
                <a:schemeClr val="bg1"/>
              </a:solidFill>
            </a:rPr>
            <a:t>Code return values</a:t>
          </a:r>
          <a:endParaRPr lang="en-US" sz="1600" dirty="0">
            <a:solidFill>
              <a:schemeClr val="bg1"/>
            </a:solidFill>
          </a:endParaRPr>
        </a:p>
      </dgm:t>
    </dgm:pt>
    <dgm:pt modelId="{B93B3D79-50E8-4964-800C-76DEDF5FCD0B}" type="sibTrans" cxnId="{44F9EE8F-1021-45BF-833A-6B90D976D393}">
      <dgm:prSet/>
      <dgm:spPr/>
      <dgm:t>
        <a:bodyPr/>
        <a:lstStyle/>
        <a:p>
          <a:endParaRPr lang="en-US"/>
        </a:p>
      </dgm:t>
    </dgm:pt>
    <dgm:pt modelId="{28AA3975-CD57-42EC-892E-C0153AB10BCD}" type="parTrans" cxnId="{44F9EE8F-1021-45BF-833A-6B90D976D393}">
      <dgm:prSet/>
      <dgm:spPr/>
      <dgm:t>
        <a:bodyPr/>
        <a:lstStyle/>
        <a:p>
          <a:endParaRPr lang="en-US"/>
        </a:p>
      </dgm:t>
    </dgm:pt>
    <dgm:pt modelId="{5468A184-8920-4191-822C-1AE3B39DBDCF}" type="pres">
      <dgm:prSet presAssocID="{CFF24E43-F5E2-44C6-A01A-FB5299EED105}" presName="rootnode" presStyleCnt="0">
        <dgm:presLayoutVars>
          <dgm:chMax/>
          <dgm:chPref/>
          <dgm:dir/>
          <dgm:animLvl val="lvl"/>
        </dgm:presLayoutVars>
      </dgm:prSet>
      <dgm:spPr/>
      <dgm:t>
        <a:bodyPr/>
        <a:lstStyle/>
        <a:p>
          <a:endParaRPr lang="en-US"/>
        </a:p>
      </dgm:t>
    </dgm:pt>
    <dgm:pt modelId="{9A593479-A092-4123-B430-F4D5E3C8B00A}" type="pres">
      <dgm:prSet presAssocID="{964B02DD-E35B-4C1B-BDC2-A66A3D339858}" presName="composite" presStyleCnt="0"/>
      <dgm:spPr/>
    </dgm:pt>
    <dgm:pt modelId="{D5EAB7FF-114A-49EF-AD66-C89314184A3C}" type="pres">
      <dgm:prSet presAssocID="{964B02DD-E35B-4C1B-BDC2-A66A3D339858}" presName="bentUpArrow1" presStyleLbl="alignImgPlace1" presStyleIdx="0" presStyleCnt="3"/>
      <dgm:spPr/>
    </dgm:pt>
    <dgm:pt modelId="{617BA77D-F626-4B82-9A68-C51635607BE2}" type="pres">
      <dgm:prSet presAssocID="{964B02DD-E35B-4C1B-BDC2-A66A3D339858}" presName="ParentText" presStyleLbl="node1" presStyleIdx="0" presStyleCnt="4">
        <dgm:presLayoutVars>
          <dgm:chMax val="1"/>
          <dgm:chPref val="1"/>
          <dgm:bulletEnabled val="1"/>
        </dgm:presLayoutVars>
      </dgm:prSet>
      <dgm:spPr/>
      <dgm:t>
        <a:bodyPr/>
        <a:lstStyle/>
        <a:p>
          <a:endParaRPr lang="en-US"/>
        </a:p>
      </dgm:t>
    </dgm:pt>
    <dgm:pt modelId="{813BAC75-6B8D-4050-A2CD-5DE03A2750D9}" type="pres">
      <dgm:prSet presAssocID="{964B02DD-E35B-4C1B-BDC2-A66A3D339858}" presName="ChildText" presStyleLbl="revTx" presStyleIdx="0" presStyleCnt="3">
        <dgm:presLayoutVars>
          <dgm:chMax val="0"/>
          <dgm:chPref val="0"/>
          <dgm:bulletEnabled val="1"/>
        </dgm:presLayoutVars>
      </dgm:prSet>
      <dgm:spPr/>
    </dgm:pt>
    <dgm:pt modelId="{FE3A4AFA-A5D6-4B79-8963-5244C5576422}" type="pres">
      <dgm:prSet presAssocID="{D97C1EF0-A5B0-4617-BAD6-64CF05999514}" presName="sibTrans" presStyleCnt="0"/>
      <dgm:spPr/>
    </dgm:pt>
    <dgm:pt modelId="{491E1977-BA89-4D24-AB9A-8B33229321DC}" type="pres">
      <dgm:prSet presAssocID="{9EC604C6-9DA3-4E59-9A23-814BB4839906}" presName="composite" presStyleCnt="0"/>
      <dgm:spPr/>
    </dgm:pt>
    <dgm:pt modelId="{5BF4AE68-3B39-40D0-B6B9-A7DF792823A6}" type="pres">
      <dgm:prSet presAssocID="{9EC604C6-9DA3-4E59-9A23-814BB4839906}" presName="bentUpArrow1" presStyleLbl="alignImgPlace1" presStyleIdx="1" presStyleCnt="3"/>
      <dgm:spPr/>
    </dgm:pt>
    <dgm:pt modelId="{619A61F7-F79E-4462-A958-5A058A3ED4ED}" type="pres">
      <dgm:prSet presAssocID="{9EC604C6-9DA3-4E59-9A23-814BB4839906}" presName="ParentText" presStyleLbl="node1" presStyleIdx="1" presStyleCnt="4">
        <dgm:presLayoutVars>
          <dgm:chMax val="1"/>
          <dgm:chPref val="1"/>
          <dgm:bulletEnabled val="1"/>
        </dgm:presLayoutVars>
      </dgm:prSet>
      <dgm:spPr/>
      <dgm:t>
        <a:bodyPr/>
        <a:lstStyle/>
        <a:p>
          <a:endParaRPr lang="en-US"/>
        </a:p>
      </dgm:t>
    </dgm:pt>
    <dgm:pt modelId="{5F7E93EF-58D5-4169-8EEE-B7E0D97E284B}" type="pres">
      <dgm:prSet presAssocID="{9EC604C6-9DA3-4E59-9A23-814BB4839906}" presName="ChildText" presStyleLbl="revTx" presStyleIdx="1" presStyleCnt="3">
        <dgm:presLayoutVars>
          <dgm:chMax val="0"/>
          <dgm:chPref val="0"/>
          <dgm:bulletEnabled val="1"/>
        </dgm:presLayoutVars>
      </dgm:prSet>
      <dgm:spPr/>
    </dgm:pt>
    <dgm:pt modelId="{D315791E-7CE6-4511-AF71-2AD50871E64F}" type="pres">
      <dgm:prSet presAssocID="{61C47027-C099-4304-8BF8-D90FD7E4733B}" presName="sibTrans" presStyleCnt="0"/>
      <dgm:spPr/>
    </dgm:pt>
    <dgm:pt modelId="{8FE877FA-17E9-4B44-AFF4-3376A48413FD}" type="pres">
      <dgm:prSet presAssocID="{8B3269DC-7F46-4847-B85F-3DBDFE6C5A56}" presName="composite" presStyleCnt="0"/>
      <dgm:spPr/>
    </dgm:pt>
    <dgm:pt modelId="{302AF726-9064-4720-8626-5D0A35E0B52E}" type="pres">
      <dgm:prSet presAssocID="{8B3269DC-7F46-4847-B85F-3DBDFE6C5A56}" presName="bentUpArrow1" presStyleLbl="alignImgPlace1" presStyleIdx="2" presStyleCnt="3"/>
      <dgm:spPr/>
    </dgm:pt>
    <dgm:pt modelId="{48B83B61-CD61-41C6-BBE1-0A4C1B887888}" type="pres">
      <dgm:prSet presAssocID="{8B3269DC-7F46-4847-B85F-3DBDFE6C5A56}" presName="ParentText" presStyleLbl="node1" presStyleIdx="2" presStyleCnt="4">
        <dgm:presLayoutVars>
          <dgm:chMax val="1"/>
          <dgm:chPref val="1"/>
          <dgm:bulletEnabled val="1"/>
        </dgm:presLayoutVars>
      </dgm:prSet>
      <dgm:spPr/>
      <dgm:t>
        <a:bodyPr/>
        <a:lstStyle/>
        <a:p>
          <a:endParaRPr lang="en-US"/>
        </a:p>
      </dgm:t>
    </dgm:pt>
    <dgm:pt modelId="{4B035D9B-21CB-4E4A-82AD-599AA7DFD07C}" type="pres">
      <dgm:prSet presAssocID="{8B3269DC-7F46-4847-B85F-3DBDFE6C5A56}" presName="ChildText" presStyleLbl="revTx" presStyleIdx="2" presStyleCnt="3">
        <dgm:presLayoutVars>
          <dgm:chMax val="0"/>
          <dgm:chPref val="0"/>
          <dgm:bulletEnabled val="1"/>
        </dgm:presLayoutVars>
      </dgm:prSet>
      <dgm:spPr/>
      <dgm:t>
        <a:bodyPr/>
        <a:lstStyle/>
        <a:p>
          <a:endParaRPr lang="en-US"/>
        </a:p>
      </dgm:t>
    </dgm:pt>
    <dgm:pt modelId="{BB7322A2-EF9E-402D-B036-E72EA955863D}" type="pres">
      <dgm:prSet presAssocID="{4B60D3E0-49E9-4BC2-9316-85C103499806}" presName="sibTrans" presStyleCnt="0"/>
      <dgm:spPr/>
    </dgm:pt>
    <dgm:pt modelId="{62376355-5D6C-4CA9-8CE1-FE77DD5DE1C3}" type="pres">
      <dgm:prSet presAssocID="{E4EC7C13-6EBC-437D-8556-F10477B9FABA}" presName="composite" presStyleCnt="0"/>
      <dgm:spPr/>
    </dgm:pt>
    <dgm:pt modelId="{B0DC4B31-2A8B-4FEA-9C94-EB553A5FE66B}" type="pres">
      <dgm:prSet presAssocID="{E4EC7C13-6EBC-437D-8556-F10477B9FABA}" presName="ParentText" presStyleLbl="node1" presStyleIdx="3" presStyleCnt="4">
        <dgm:presLayoutVars>
          <dgm:chMax val="1"/>
          <dgm:chPref val="1"/>
          <dgm:bulletEnabled val="1"/>
        </dgm:presLayoutVars>
      </dgm:prSet>
      <dgm:spPr/>
      <dgm:t>
        <a:bodyPr/>
        <a:lstStyle/>
        <a:p>
          <a:endParaRPr lang="en-US"/>
        </a:p>
      </dgm:t>
    </dgm:pt>
  </dgm:ptLst>
  <dgm:cxnLst>
    <dgm:cxn modelId="{6C54D0D5-259A-4915-9AA6-81A12AB72981}" srcId="{CFF24E43-F5E2-44C6-A01A-FB5299EED105}" destId="{8B3269DC-7F46-4847-B85F-3DBDFE6C5A56}" srcOrd="2" destOrd="0" parTransId="{CC2B3C49-3C79-4B15-BC3F-E3FAACDD916D}" sibTransId="{4B60D3E0-49E9-4BC2-9316-85C103499806}"/>
    <dgm:cxn modelId="{FA259454-4F2A-4F9E-91E2-A93D724E6CDF}" type="presOf" srcId="{9EC604C6-9DA3-4E59-9A23-814BB4839906}" destId="{619A61F7-F79E-4462-A958-5A058A3ED4ED}" srcOrd="0" destOrd="0" presId="urn:microsoft.com/office/officeart/2005/8/layout/StepDownProcess"/>
    <dgm:cxn modelId="{A3234135-2C31-4638-80B8-CA57799A95B3}" type="presOf" srcId="{8D488327-F1FA-46D5-8ADE-856B25091A32}" destId="{4B035D9B-21CB-4E4A-82AD-599AA7DFD07C}" srcOrd="0" destOrd="0" presId="urn:microsoft.com/office/officeart/2005/8/layout/StepDownProcess"/>
    <dgm:cxn modelId="{88D90E58-9B67-4513-8131-01B76DF5EE84}" srcId="{CFF24E43-F5E2-44C6-A01A-FB5299EED105}" destId="{9EC604C6-9DA3-4E59-9A23-814BB4839906}" srcOrd="1" destOrd="0" parTransId="{D8657254-9806-43AC-B504-E4038CF1C8BC}" sibTransId="{61C47027-C099-4304-8BF8-D90FD7E4733B}"/>
    <dgm:cxn modelId="{D4681730-3730-4CCE-9B4F-6047702113C2}" type="presOf" srcId="{88DBE2BF-0D52-4CF9-B819-9C7150E6B200}" destId="{4B035D9B-21CB-4E4A-82AD-599AA7DFD07C}" srcOrd="0" destOrd="1" presId="urn:microsoft.com/office/officeart/2005/8/layout/StepDownProcess"/>
    <dgm:cxn modelId="{848A59B7-5242-4DDC-B372-A0DA26528DA7}" srcId="{CFF24E43-F5E2-44C6-A01A-FB5299EED105}" destId="{964B02DD-E35B-4C1B-BDC2-A66A3D339858}" srcOrd="0" destOrd="0" parTransId="{D46B8418-4ED9-4532-8F89-12CE1F56ECB1}" sibTransId="{D97C1EF0-A5B0-4617-BAD6-64CF05999514}"/>
    <dgm:cxn modelId="{697BC6FE-A4D9-4947-969F-B385099CD7F7}" srcId="{CFF24E43-F5E2-44C6-A01A-FB5299EED105}" destId="{E4EC7C13-6EBC-437D-8556-F10477B9FABA}" srcOrd="3" destOrd="0" parTransId="{431F6C17-0B5E-4855-842F-FFD82245C9BB}" sibTransId="{B7FD18EB-00B7-477A-93A5-C0C8A08830AA}"/>
    <dgm:cxn modelId="{CB16E988-D213-4656-B7F5-EE248424B817}" type="presOf" srcId="{E4EC7C13-6EBC-437D-8556-F10477B9FABA}" destId="{B0DC4B31-2A8B-4FEA-9C94-EB553A5FE66B}" srcOrd="0" destOrd="0" presId="urn:microsoft.com/office/officeart/2005/8/layout/StepDownProcess"/>
    <dgm:cxn modelId="{5DC0A16F-CDD6-4E1A-AADE-68138404B5FA}" type="presOf" srcId="{964B02DD-E35B-4C1B-BDC2-A66A3D339858}" destId="{617BA77D-F626-4B82-9A68-C51635607BE2}" srcOrd="0" destOrd="0" presId="urn:microsoft.com/office/officeart/2005/8/layout/StepDownProcess"/>
    <dgm:cxn modelId="{2A2227B4-4EDD-4B13-90B5-8FAFB471F962}" type="presOf" srcId="{CFF24E43-F5E2-44C6-A01A-FB5299EED105}" destId="{5468A184-8920-4191-822C-1AE3B39DBDCF}" srcOrd="0" destOrd="0" presId="urn:microsoft.com/office/officeart/2005/8/layout/StepDownProcess"/>
    <dgm:cxn modelId="{44F9EE8F-1021-45BF-833A-6B90D976D393}" srcId="{8B3269DC-7F46-4847-B85F-3DBDFE6C5A56}" destId="{88DBE2BF-0D52-4CF9-B819-9C7150E6B200}" srcOrd="1" destOrd="0" parTransId="{28AA3975-CD57-42EC-892E-C0153AB10BCD}" sibTransId="{B93B3D79-50E8-4964-800C-76DEDF5FCD0B}"/>
    <dgm:cxn modelId="{62188C0E-DEF1-49C6-B21F-6A96E7B6E916}" type="presOf" srcId="{8B3269DC-7F46-4847-B85F-3DBDFE6C5A56}" destId="{48B83B61-CD61-41C6-BBE1-0A4C1B887888}" srcOrd="0" destOrd="0" presId="urn:microsoft.com/office/officeart/2005/8/layout/StepDownProcess"/>
    <dgm:cxn modelId="{E31681DB-2773-44BF-AE10-2A8BEF34C990}" srcId="{8B3269DC-7F46-4847-B85F-3DBDFE6C5A56}" destId="{8D488327-F1FA-46D5-8ADE-856B25091A32}" srcOrd="0" destOrd="0" parTransId="{D49C75FF-6A8D-4A36-91B8-F31E22BE03B9}" sibTransId="{A31F7D86-371C-44D4-859B-359E2160F660}"/>
    <dgm:cxn modelId="{321A46F3-3E71-4A3E-B98D-AED6DC9D5F04}" type="presParOf" srcId="{5468A184-8920-4191-822C-1AE3B39DBDCF}" destId="{9A593479-A092-4123-B430-F4D5E3C8B00A}" srcOrd="0" destOrd="0" presId="urn:microsoft.com/office/officeart/2005/8/layout/StepDownProcess"/>
    <dgm:cxn modelId="{0EC0DD22-69AD-482C-BE57-61590357EA1B}" type="presParOf" srcId="{9A593479-A092-4123-B430-F4D5E3C8B00A}" destId="{D5EAB7FF-114A-49EF-AD66-C89314184A3C}" srcOrd="0" destOrd="0" presId="urn:microsoft.com/office/officeart/2005/8/layout/StepDownProcess"/>
    <dgm:cxn modelId="{84103DB9-43B7-48EA-8146-6786F4E5F6D5}" type="presParOf" srcId="{9A593479-A092-4123-B430-F4D5E3C8B00A}" destId="{617BA77D-F626-4B82-9A68-C51635607BE2}" srcOrd="1" destOrd="0" presId="urn:microsoft.com/office/officeart/2005/8/layout/StepDownProcess"/>
    <dgm:cxn modelId="{0E1A23FA-CE90-4A1A-905D-8725386A961E}" type="presParOf" srcId="{9A593479-A092-4123-B430-F4D5E3C8B00A}" destId="{813BAC75-6B8D-4050-A2CD-5DE03A2750D9}" srcOrd="2" destOrd="0" presId="urn:microsoft.com/office/officeart/2005/8/layout/StepDownProcess"/>
    <dgm:cxn modelId="{9029771A-333F-4F76-8E3D-19646EDA9B88}" type="presParOf" srcId="{5468A184-8920-4191-822C-1AE3B39DBDCF}" destId="{FE3A4AFA-A5D6-4B79-8963-5244C5576422}" srcOrd="1" destOrd="0" presId="urn:microsoft.com/office/officeart/2005/8/layout/StepDownProcess"/>
    <dgm:cxn modelId="{98ECBC27-48E8-491A-BAA5-3A86A8FC30F9}" type="presParOf" srcId="{5468A184-8920-4191-822C-1AE3B39DBDCF}" destId="{491E1977-BA89-4D24-AB9A-8B33229321DC}" srcOrd="2" destOrd="0" presId="urn:microsoft.com/office/officeart/2005/8/layout/StepDownProcess"/>
    <dgm:cxn modelId="{766DFE3F-ED73-4936-9A9F-5A264E2684F3}" type="presParOf" srcId="{491E1977-BA89-4D24-AB9A-8B33229321DC}" destId="{5BF4AE68-3B39-40D0-B6B9-A7DF792823A6}" srcOrd="0" destOrd="0" presId="urn:microsoft.com/office/officeart/2005/8/layout/StepDownProcess"/>
    <dgm:cxn modelId="{BF635D31-4E81-46E3-9B9E-045C5BE63DFB}" type="presParOf" srcId="{491E1977-BA89-4D24-AB9A-8B33229321DC}" destId="{619A61F7-F79E-4462-A958-5A058A3ED4ED}" srcOrd="1" destOrd="0" presId="urn:microsoft.com/office/officeart/2005/8/layout/StepDownProcess"/>
    <dgm:cxn modelId="{512354FC-F552-4358-8469-092CFDB5A138}" type="presParOf" srcId="{491E1977-BA89-4D24-AB9A-8B33229321DC}" destId="{5F7E93EF-58D5-4169-8EEE-B7E0D97E284B}" srcOrd="2" destOrd="0" presId="urn:microsoft.com/office/officeart/2005/8/layout/StepDownProcess"/>
    <dgm:cxn modelId="{8CD5EF7D-5AC0-4D5B-A74D-A6E4958A87DE}" type="presParOf" srcId="{5468A184-8920-4191-822C-1AE3B39DBDCF}" destId="{D315791E-7CE6-4511-AF71-2AD50871E64F}" srcOrd="3" destOrd="0" presId="urn:microsoft.com/office/officeart/2005/8/layout/StepDownProcess"/>
    <dgm:cxn modelId="{4B29791C-BB16-48B5-B495-E770782E03AA}" type="presParOf" srcId="{5468A184-8920-4191-822C-1AE3B39DBDCF}" destId="{8FE877FA-17E9-4B44-AFF4-3376A48413FD}" srcOrd="4" destOrd="0" presId="urn:microsoft.com/office/officeart/2005/8/layout/StepDownProcess"/>
    <dgm:cxn modelId="{D869D45D-AC8D-454E-91B7-373010946E34}" type="presParOf" srcId="{8FE877FA-17E9-4B44-AFF4-3376A48413FD}" destId="{302AF726-9064-4720-8626-5D0A35E0B52E}" srcOrd="0" destOrd="0" presId="urn:microsoft.com/office/officeart/2005/8/layout/StepDownProcess"/>
    <dgm:cxn modelId="{0B8A1148-1385-4DFA-A6BA-57706D7FA3B5}" type="presParOf" srcId="{8FE877FA-17E9-4B44-AFF4-3376A48413FD}" destId="{48B83B61-CD61-41C6-BBE1-0A4C1B887888}" srcOrd="1" destOrd="0" presId="urn:microsoft.com/office/officeart/2005/8/layout/StepDownProcess"/>
    <dgm:cxn modelId="{DC55EAA1-7FD9-4BE3-8030-55F7A4F2CADF}" type="presParOf" srcId="{8FE877FA-17E9-4B44-AFF4-3376A48413FD}" destId="{4B035D9B-21CB-4E4A-82AD-599AA7DFD07C}" srcOrd="2" destOrd="0" presId="urn:microsoft.com/office/officeart/2005/8/layout/StepDownProcess"/>
    <dgm:cxn modelId="{B08BD3E5-9D56-4D7C-AF85-8C972C47AD42}" type="presParOf" srcId="{5468A184-8920-4191-822C-1AE3B39DBDCF}" destId="{BB7322A2-EF9E-402D-B036-E72EA955863D}" srcOrd="5" destOrd="0" presId="urn:microsoft.com/office/officeart/2005/8/layout/StepDownProcess"/>
    <dgm:cxn modelId="{65AAECBD-DCDA-42BF-8B8D-3FAB1E2AC31A}" type="presParOf" srcId="{5468A184-8920-4191-822C-1AE3B39DBDCF}" destId="{62376355-5D6C-4CA9-8CE1-FE77DD5DE1C3}" srcOrd="6" destOrd="0" presId="urn:microsoft.com/office/officeart/2005/8/layout/StepDownProcess"/>
    <dgm:cxn modelId="{D40D930B-DFF3-4573-BC0F-D09BC792E8D0}" type="presParOf" srcId="{62376355-5D6C-4CA9-8CE1-FE77DD5DE1C3}" destId="{B0DC4B31-2A8B-4FEA-9C94-EB553A5FE66B}"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E2578363-4D48-4CF6-9D18-EC410381F5F8}" type="slidenum">
              <a:rPr lang="en-US" altLang="en-US"/>
              <a:pPr>
                <a:defRPr/>
              </a:pPr>
              <a:t>‹#›</a:t>
            </a:fld>
            <a:endParaRPr lang="en-US" altLang="en-US"/>
          </a:p>
        </p:txBody>
      </p:sp>
    </p:spTree>
    <p:extLst>
      <p:ext uri="{BB962C8B-B14F-4D97-AF65-F5344CB8AC3E}">
        <p14:creationId xmlns:p14="http://schemas.microsoft.com/office/powerpoint/2010/main" val="22077247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Creating New Entities - </a:t>
            </a:r>
            <a:fld id="{9C15E983-641F-4026-8A55-4FD1C0DC2DB3}"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39942" name="ModuleNumber" hidden="1"/>
          <p:cNvSpPr>
            <a:spLocks noChangeArrowheads="1"/>
          </p:cNvSpPr>
          <p:nvPr/>
        </p:nvSpPr>
        <p:spPr bwMode="auto">
          <a:xfrm>
            <a:off x="4157663" y="320675"/>
            <a:ext cx="2551112"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BEEDDB3C-C431-4C57-91C2-3CA8036BB113}"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39943" name="Line 18"/>
          <p:cNvSpPr>
            <a:spLocks noChangeShapeType="1"/>
          </p:cNvSpPr>
          <p:nvPr/>
        </p:nvSpPr>
        <p:spPr bwMode="auto">
          <a:xfrm>
            <a:off x="406400" y="8905875"/>
            <a:ext cx="60690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3635548064"/>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Creating New Entities - </a:t>
            </a:r>
            <a:fld id="{87515993-311E-4100-B05D-111524B40B32}"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4" name="Rectangle 2"/>
          <p:cNvSpPr>
            <a:spLocks noGrp="1" noRot="1" noChangeAspect="1" noChangeArrowheads="1" noTextEdit="1"/>
          </p:cNvSpPr>
          <p:nvPr>
            <p:ph type="sldImg"/>
          </p:nvPr>
        </p:nvSpPr>
        <p:spPr>
          <a:xfrm>
            <a:off x="715963" y="630238"/>
            <a:ext cx="5430837" cy="4073525"/>
          </a:xfrm>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Creating New Entities - </a:t>
            </a:r>
            <a:fld id="{52182BC1-605A-4285-9B82-F2FEFB730431}"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four primary subtags listed above are common to entity extension (&lt;extension&gt;), entity declaration (&lt;entity&gt;), subtype extension (&lt;extension&gt;), and subtype declaration (&lt;subtype&gt;).</a:t>
            </a:r>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Creating New Entities - </a:t>
            </a:r>
            <a:fld id="{2BF3E043-ADCF-4F84-83DA-367084060372}"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first tag, "&lt;?xml version="1.0"&gt;, describes the XML used in the file. In this case, it identifies the version of XML used in the file.</a:t>
            </a:r>
          </a:p>
          <a:p>
            <a:pPr eaLnBrk="1" hangingPunct="1"/>
            <a:r>
              <a:rPr lang="en-US" smtClean="0"/>
              <a:t>Additional notes on entity tag attributes:</a:t>
            </a:r>
          </a:p>
          <a:p>
            <a:pPr lvl="1" eaLnBrk="1" hangingPunct="1"/>
            <a:r>
              <a:rPr lang="en-US" b="1" smtClean="0"/>
              <a:t>entity: </a:t>
            </a:r>
            <a:r>
              <a:rPr lang="en-US" smtClean="0"/>
              <a:t>Guidewire recommends the entity name be in CamelCase. (CamelCase is a style of capitalization in which several words are joined together with the first character of each word capitalized. Examples include "ClaimCenter" and "JavaScript". This is the preferred naming strategy for entities and variables, though for variables it is preferable to make the first letter lowercase.) Guidewire also recommends the name end in "_Ext" to distinguish the entity from base application entities.</a:t>
            </a:r>
          </a:p>
          <a:p>
            <a:pPr lvl="1" eaLnBrk="1" hangingPunct="1"/>
            <a:r>
              <a:rPr lang="en-US" b="1" smtClean="0"/>
              <a:t>table:</a:t>
            </a:r>
            <a:r>
              <a:rPr lang="en-US" smtClean="0"/>
              <a:t> Guidewire recommends that table names be in lower case. For loadable tables (ones that can be loaded through staging tables), the table name must be 25 characters or less. For non-loadable tables (ones that cannot be loaded through staging tables), the table name must be 26 characters or less.</a:t>
            </a:r>
          </a:p>
          <a:p>
            <a:pPr lvl="1" eaLnBrk="1" hangingPunct="1"/>
            <a:r>
              <a:rPr lang="en-US" b="1" smtClean="0"/>
              <a:t>desc:</a:t>
            </a:r>
            <a:r>
              <a:rPr lang="en-US" smtClean="0"/>
              <a:t> The "desc" string appears as the entity description in the Data Dictionary.</a:t>
            </a:r>
          </a:p>
          <a:p>
            <a:pPr lvl="1" eaLnBrk="1" hangingPunct="1"/>
            <a:r>
              <a:rPr lang="en-US" b="1" smtClean="0"/>
              <a:t>type:</a:t>
            </a:r>
            <a:r>
              <a:rPr lang="en-US" smtClean="0"/>
              <a:t> There are two types of entities in Guidewire: retireable and editable. Retireable is the most common type of entity. Once an instance of a retireable data object exists in the database, it is never physically deleted. Instead, it is logically deleted (or "retired"). For example, if you select a retireable object in a list view and then click </a:t>
            </a:r>
            <a:r>
              <a:rPr lang="en-US" b="1" smtClean="0"/>
              <a:t>Delete</a:t>
            </a:r>
            <a:r>
              <a:rPr lang="en-US" smtClean="0"/>
              <a:t>, the data is preserved in the database, but the Retired column for the row represented by that object holds an integer. Any non-zero value here means the object is retired. An editable entity has no "Retired" field and therefore can only be physically deleted from the database.</a:t>
            </a:r>
          </a:p>
          <a:p>
            <a:pPr lvl="1" eaLnBrk="1" hangingPunct="1"/>
            <a:endParaRPr lang="en-US" smtClean="0"/>
          </a:p>
          <a:p>
            <a:pPr algn="ctr" eaLnBrk="1" hangingPunct="1"/>
            <a:r>
              <a:rPr lang="en-US" smtClean="0"/>
              <a:t>(continued)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Creating New Entities - </a:t>
            </a:r>
            <a:fld id="{8FA0D2CF-7CC9-4147-BB37-B2DA00F92883}"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542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an entity is exportable, then all of its arrays must be exportable. All of the entity's arrays must point to other exportable entities. The application will not start if there is an exportable entity with one or more arrays pointing to non-exportable entities.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Creating New Entities - </a:t>
            </a:r>
            <a:fld id="{ABA914F6-5A9E-450D-889E-30AABCD1A82B}"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563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Creating New Entities - </a:t>
            </a:r>
            <a:fld id="{82C93AA5-F571-479D-BE61-1C2E571DC1C6}"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5734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altLang="en-US" smtClean="0"/>
              <a:t>	Creating New Entities - </a:t>
            </a:r>
            <a:fld id="{9C15E983-641F-4026-8A55-4FD1C0DC2DB3}" type="slidenum">
              <a:rPr lang="en-US" altLang="en-US" smtClean="0"/>
              <a:pPr>
                <a:defRPr/>
              </a:pPr>
              <a:t>15</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2849271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Creating New Entities - </a:t>
            </a:r>
            <a:fld id="{9D5E77D1-9A3B-4751-B767-C4889976B66B}"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a:r>
              <a:rPr lang="en-US" dirty="0" smtClean="0">
                <a:solidFill>
                  <a:srgbClr val="FF0000"/>
                </a:solidFill>
              </a:rPr>
              <a:t>The </a:t>
            </a:r>
            <a:r>
              <a:rPr lang="en-US" dirty="0" err="1" smtClean="0">
                <a:solidFill>
                  <a:srgbClr val="FF0000"/>
                </a:solidFill>
              </a:rPr>
              <a:t>columnName</a:t>
            </a:r>
            <a:r>
              <a:rPr lang="en-US" dirty="0" smtClean="0"/>
              <a:t> attribute is an optional attribute that specifies the actual name of the column in table created for this entity. This is useful when you want the database column name to differ from the field as referenced by </a:t>
            </a:r>
            <a:r>
              <a:rPr lang="en-US" dirty="0" err="1" smtClean="0"/>
              <a:t>Guidewire</a:t>
            </a:r>
            <a:r>
              <a:rPr lang="en-US" dirty="0" smtClean="0"/>
              <a:t>.</a:t>
            </a:r>
          </a:p>
          <a:p>
            <a:pPr marL="190500" indent="-190500" eaLnBrk="1" hangingPunct="1"/>
            <a:r>
              <a:rPr lang="en-US" dirty="0" smtClean="0"/>
              <a:t>If a foreign key field is added to a base application entity, then the suffix should be "_</a:t>
            </a:r>
            <a:r>
              <a:rPr lang="en-US" dirty="0" err="1" smtClean="0"/>
              <a:t>ExtID</a:t>
            </a:r>
            <a:r>
              <a:rPr lang="en-US" dirty="0" smtClean="0"/>
              <a:t>".</a:t>
            </a:r>
          </a:p>
          <a:p>
            <a:pPr marL="190500" indent="-190500" eaLnBrk="1" hangingPunct="1"/>
            <a:r>
              <a:rPr lang="en-US" dirty="0" smtClean="0"/>
              <a:t>For a complete reference of the &lt;</a:t>
            </a:r>
            <a:r>
              <a:rPr lang="en-US" dirty="0" err="1" smtClean="0"/>
              <a:t>foreignkey</a:t>
            </a:r>
            <a:r>
              <a:rPr lang="en-US" dirty="0" smtClean="0"/>
              <a:t>&gt; syntax, refer to the application's </a:t>
            </a:r>
            <a:r>
              <a:rPr lang="en-US" i="1" dirty="0" smtClean="0"/>
              <a:t>Configuration Guide</a:t>
            </a:r>
            <a:r>
              <a:rPr lang="en-US" dirty="0" smtClean="0"/>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Creating New Entities - </a:t>
            </a:r>
            <a:fld id="{63B1230F-B518-4E21-A7ED-541A809E17D4}"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Note that the value of the </a:t>
            </a:r>
            <a:r>
              <a:rPr lang="en-US" dirty="0" err="1" smtClean="0"/>
              <a:t>arrayentity</a:t>
            </a:r>
            <a:r>
              <a:rPr lang="en-US" dirty="0" smtClean="0"/>
              <a:t> attribute must match exactly the name of the entity it references.</a:t>
            </a:r>
          </a:p>
          <a:p>
            <a:pPr eaLnBrk="1" hangingPunct="1"/>
            <a:r>
              <a:rPr lang="en-US" dirty="0" smtClean="0"/>
              <a:t>For a complete reference of the &lt;array&gt; syntax, refer to the application's </a:t>
            </a:r>
            <a:r>
              <a:rPr lang="en-US" i="1" dirty="0" smtClean="0"/>
              <a:t>Configuration Guide</a:t>
            </a:r>
            <a:r>
              <a:rPr lang="en-US" dirty="0" smtClean="0"/>
              <a:t>.</a:t>
            </a:r>
          </a:p>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Creating New Entities - </a:t>
            </a:r>
            <a:fld id="{29667BD6-C466-4427-A7B1-CB7ECCB05371}"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604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Keep in mind that arrays are maintained in code. The code assembles the array by executing queries against the database. In order to do this, the application must be able to query for all members of a given array. It can do this only if each member has a foreign key referencing its parent.</a:t>
            </a:r>
          </a:p>
          <a:p>
            <a:pPr eaLnBrk="1" hangingPunct="1"/>
            <a:r>
              <a:rPr lang="en-US" b="1" smtClean="0"/>
              <a:t>Many-to-many relationships</a:t>
            </a:r>
          </a:p>
          <a:p>
            <a:pPr eaLnBrk="1" hangingPunct="1"/>
            <a:r>
              <a:rPr lang="en-US" smtClean="0"/>
              <a:t>You can also create many-to-many relationships. To do this, you must work with three entities: the two entities on the outside of the relationship and a "join" entity that connects the two. Each outer entity should have an array of the join entity. The join entity should have two non-nullable foreign keys, one to each end of the relationship. It should also have a unique index on the pair of foreign keys.</a:t>
            </a:r>
          </a:p>
          <a:p>
            <a:pPr eaLnBrk="1" hangingPunct="1"/>
            <a:r>
              <a:rPr lang="en-US" smtClean="0"/>
              <a:t>For example, assume you had a Client entity and a LawFirm entity. A client can be represented by many law firms. A law firm can represent many clients. Each entity would have an array as shown below:</a:t>
            </a:r>
          </a:p>
          <a:p>
            <a:pPr marL="742950" lvl="1" indent="-285750" eaLnBrk="1" hangingPunct="1">
              <a:buFontTx/>
              <a:buNone/>
            </a:pPr>
            <a:r>
              <a:rPr lang="en-US" smtClean="0"/>
              <a:t>On Client:</a:t>
            </a:r>
          </a:p>
          <a:p>
            <a:pPr marL="742950" lvl="1" indent="-285750" eaLnBrk="1" hangingPunct="1">
              <a:buFontTx/>
              <a:buNone/>
            </a:pPr>
            <a:r>
              <a:rPr lang="en-US" smtClean="0"/>
              <a:t>	&lt;array name="ClientLawFirm" arrayentity="ClientLawFirm"/&gt;</a:t>
            </a:r>
          </a:p>
          <a:p>
            <a:pPr marL="742950" lvl="1" indent="-285750" eaLnBrk="1" hangingPunct="1">
              <a:buFontTx/>
              <a:buNone/>
            </a:pPr>
            <a:r>
              <a:rPr lang="en-US" smtClean="0"/>
              <a:t>On LawFirm:</a:t>
            </a:r>
          </a:p>
          <a:p>
            <a:pPr marL="742950" lvl="1" indent="-285750" eaLnBrk="1" hangingPunct="1">
              <a:buFontTx/>
              <a:buNone/>
            </a:pPr>
            <a:r>
              <a:rPr lang="en-US" smtClean="0"/>
              <a:t>	&lt;array name="ClientLawFirm" arrayentity="ClientLawFirm"/&gt;</a:t>
            </a:r>
          </a:p>
          <a:p>
            <a:pPr eaLnBrk="1" hangingPunct="1"/>
            <a:r>
              <a:rPr lang="en-US" smtClean="0"/>
              <a:t>The join entity would look like this: </a:t>
            </a:r>
          </a:p>
          <a:p>
            <a:pPr marL="742950" lvl="1" indent="-285750">
              <a:buFontTx/>
              <a:buNone/>
            </a:pPr>
            <a:r>
              <a:rPr lang="en-US" smtClean="0"/>
              <a:t>&lt;entity xmlns="http://guidewire.com/datamodel" entity="ClientLawFirm" table="clientlawfirm" type="versionable" desc="Join entity modeling many-to-many relationship between Client and LawFirm"&gt;</a:t>
            </a:r>
          </a:p>
          <a:p>
            <a:pPr marL="742950" lvl="1" indent="-285750">
              <a:buFontTx/>
              <a:buNone/>
            </a:pPr>
            <a:r>
              <a:rPr lang="en-US" smtClean="0"/>
              <a:t> &lt;foreignkey name="Client" columnName="ClientID" fkentity="Client" nullok="false"/&gt;</a:t>
            </a:r>
          </a:p>
          <a:p>
            <a:pPr marL="742950" lvl="1" indent="-285750">
              <a:buFontTx/>
              <a:buNone/>
            </a:pPr>
            <a:r>
              <a:rPr lang="en-US" smtClean="0"/>
              <a:t> &lt;foreignkey name="LawFirm" columnName="LawFirmID" fkentity="LawFirm" nullok="false"/&gt;</a:t>
            </a:r>
          </a:p>
          <a:p>
            <a:pPr marL="742950" lvl="1" indent="-285750">
              <a:buFontTx/>
              <a:buNone/>
            </a:pPr>
            <a:r>
              <a:rPr lang="en-US" smtClean="0"/>
              <a:t>  &lt;index name="clientlawfirm" unique="true"&gt;</a:t>
            </a:r>
          </a:p>
          <a:p>
            <a:pPr marL="742950" lvl="1" indent="-285750">
              <a:buFontTx/>
              <a:buNone/>
            </a:pPr>
            <a:r>
              <a:rPr lang="en-US" smtClean="0"/>
              <a:t>    &lt;indexcol keyposition="1" name="ClientID"/&gt;</a:t>
            </a:r>
          </a:p>
          <a:p>
            <a:pPr marL="742950" lvl="1" indent="-285750">
              <a:buFontTx/>
              <a:buNone/>
            </a:pPr>
            <a:r>
              <a:rPr lang="en-US" smtClean="0"/>
              <a:t>    &lt;indexcol keyposition="2" name="LawFirmID"/&gt;</a:t>
            </a:r>
          </a:p>
          <a:p>
            <a:pPr marL="742950" lvl="1" indent="-285750">
              <a:buFontTx/>
              <a:buNone/>
            </a:pPr>
            <a:r>
              <a:rPr lang="en-US" smtClean="0"/>
              <a:t>  &lt;/index&gt;</a:t>
            </a:r>
          </a:p>
          <a:p>
            <a:pPr marL="742950" lvl="1" indent="-285750">
              <a:buFontTx/>
              <a:buNone/>
            </a:pPr>
            <a:r>
              <a:rPr lang="en-US" smtClean="0"/>
              <a:t>&lt;/entity&gt;</a:t>
            </a:r>
          </a:p>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Creating New Entities - </a:t>
            </a:r>
            <a:fld id="{C0088C14-734A-4755-9AD6-89E3F8FE605F}"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614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Creating New Entities - </a:t>
            </a:r>
            <a:fld id="{BA44BF37-228D-495D-9A78-0126B52EA9A9}"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create an entity, in Project view, navigate to the /configuration/config/Extensions/Entity folder.  Open the folder context menu.  Select Entity.  In the </a:t>
            </a:r>
            <a:r>
              <a:rPr lang="en-US" dirty="0" smtClean="0"/>
              <a:t>Entity</a:t>
            </a:r>
            <a:r>
              <a:rPr lang="en-US" baseline="0" dirty="0" smtClean="0"/>
              <a:t> dialog, name the Entity, define the Entity Type, specify a Description, name the physical database Table, select a Type, and mark if the entity is Extendable, Exportable, and/or Final. Click OK.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create an entity extension, in Project view, navigate to the /configuration/config/extensions/entity folder.  Open the folder context menu.  Select Entity Extension.  In the </a:t>
            </a:r>
            <a:r>
              <a:rPr lang="en-US" dirty="0" smtClean="0"/>
              <a:t>Entity</a:t>
            </a:r>
            <a:r>
              <a:rPr lang="en-US" baseline="0" dirty="0" smtClean="0"/>
              <a:t> Extension dialog, select the entity to extend and specify a suffix, such as EXT. Click OK.</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1643606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dirty="0" smtClean="0"/>
              <a:t>After verifying the validity of the entity and all attributes,</a:t>
            </a:r>
            <a:r>
              <a:rPr lang="en-US" baseline="0" dirty="0" smtClean="0"/>
              <a:t> restart the application server to effect changes.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r>
              <a:rPr lang="en-US" altLang="en-US" smtClean="0"/>
              <a:t>	Creating New Entities - </a:t>
            </a:r>
            <a:fld id="{9C15E983-641F-4026-8A55-4FD1C0DC2DB3}" type="slidenum">
              <a:rPr lang="en-US" altLang="en-US" smtClean="0"/>
              <a:pPr>
                <a:defRPr/>
              </a:pPr>
              <a:t>25</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6927714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Creating New Entities - </a:t>
            </a:r>
            <a:fld id="{952B6206-5B7F-416D-BE5A-B838C743CABF}"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675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Entity names are used:</a:t>
            </a:r>
          </a:p>
          <a:p>
            <a:pPr lvl="1" eaLnBrk="1" hangingPunct="1"/>
            <a:r>
              <a:rPr lang="en-US" smtClean="0"/>
              <a:t>Whenever object as a whole is displayed; for example, in dropdown that lists ABContacts.</a:t>
            </a:r>
          </a:p>
          <a:p>
            <a:pPr lvl="1" eaLnBrk="1" hangingPunct="1"/>
            <a:r>
              <a:rPr lang="en-US" smtClean="0"/>
              <a:t>Whenever object's DisplayName is explicitly referenced; for example, in an info bar widget with its value property set to ABContact.DisplayName.</a:t>
            </a:r>
          </a:p>
          <a:p>
            <a:pPr eaLnBrk="1" hangingPunct="1"/>
            <a:r>
              <a:rPr lang="en-US" smtClean="0"/>
              <a:t>As of ClaimCenter 6.0, PolicyCenter 4.0, and BillingCenter 3.0, the DisplayName field does not appear in the Data Dictionary. It is available on every entity, however.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Creating New Entities - </a:t>
            </a:r>
            <a:fld id="{FBEFE0A1-DE06-40F5-A274-E5A17C1A46B5}"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6861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a:solidFill>
                  <a:schemeClr val="tx1"/>
                </a:solidFill>
              </a:rPr>
              <a:t>	Creating New Entities - </a:t>
            </a:r>
            <a:fld id="{CCF1DB4E-724C-4E5C-8B5C-B6E40EA8FCD6}" type="slidenum">
              <a:rPr lang="en-US" altLang="en-US" sz="1200" b="0">
                <a:solidFill>
                  <a:schemeClr val="tx1"/>
                </a:solidFill>
              </a:rPr>
              <a:pPr algn="l" eaLnBrk="1" hangingPunct="1">
                <a:spcBef>
                  <a:spcPct val="0"/>
                </a:spcBef>
                <a:spcAft>
                  <a:spcPct val="0"/>
                </a:spcAft>
                <a:buClrTx/>
              </a:pPr>
              <a:t>28</a:t>
            </a:fld>
            <a:endParaRPr lang="en-US" altLang="en-US" sz="1200" b="0">
              <a:solidFill>
                <a:schemeClr val="tx1"/>
              </a:solidFill>
            </a:endParaRPr>
          </a:p>
        </p:txBody>
      </p:sp>
      <p:sp>
        <p:nvSpPr>
          <p:cNvPr id="69635"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 some circumstances, it makes sense to split information about a single logical entity across multiple physical entities. For example, an ABContact has financial summary information as shown above (such as the amount of premium billed, number of claims filed, and total claim payments made). This information applies only to ABContacts that are policy holders (ABPolicyPerson and ABPolicyCompany). Theoretically, this information could be stored directly on the ABContact entity. This would make the entity very "wide" (it would have a large number of columns), however, and many of the rows would store null values (the rows that applied to non-policy contacts.)</a:t>
            </a:r>
          </a:p>
          <a:p>
            <a:r>
              <a:rPr lang="en-US" smtClean="0"/>
              <a:t>When information is split across entities in this manner, the entities have a one-to-one relationship. For example, every ABContact has (at most) one FinancialSummary, and every financial summary applies to (at most) one ABContact.</a:t>
            </a:r>
          </a:p>
          <a:p>
            <a:r>
              <a:rPr lang="en-US" smtClean="0"/>
              <a:t>When working in the application, it is often useful to be able to navigate from either side of the relationship to the other side of the relationship. The Guidewire data model does not allow two or more entities to point to one another in a cyclical manner using only foreign keys, however. This is because Guidewire cannot easily determine the order in which rows can safely be written to the database when a data model cycle exists.</a:t>
            </a:r>
          </a:p>
          <a:p>
            <a:r>
              <a:rPr lang="en-US" smtClean="0"/>
              <a:t>This type of relationship can be modeled using a one-to-one. A one-to-one is a special foreign key that is put on the parent entity. (The parent is the entity that can exist even if there is no instance of the child entity. For example, you can have an ABContact with no financial summary, but you cannot have a financial summary with no ABContact.) It identifies that the rows in the parent table should be written first and the rows in the child table should be written second. This establishes a safe order for writing objects to the database.</a:t>
            </a:r>
          </a:p>
          <a:p>
            <a:r>
              <a:rPr lang="en-US" smtClean="0"/>
              <a:t>For more information on one-to-ones, refer to the "Advanced Data Model Features" lesson or the </a:t>
            </a:r>
            <a:r>
              <a:rPr lang="en-US" i="1" smtClean="0"/>
              <a:t>Configuration Guide</a:t>
            </a:r>
            <a:r>
              <a:rPr lang="en-US" smtClean="0"/>
              <a:t>.</a:t>
            </a:r>
          </a:p>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some cases, an entity needs to refer to itself. This could occur both for a non-subtyped entity (every Group has a parent group) or a subtyped entity when one subtype refers to another (every </a:t>
            </a:r>
            <a:r>
              <a:rPr lang="en-US" dirty="0" err="1" smtClean="0"/>
              <a:t>ABCompany</a:t>
            </a:r>
            <a:r>
              <a:rPr lang="en-US" dirty="0" smtClean="0"/>
              <a:t>—which is an </a:t>
            </a:r>
            <a:r>
              <a:rPr lang="en-US" dirty="0" err="1" smtClean="0"/>
              <a:t>ABContact</a:t>
            </a:r>
            <a:r>
              <a:rPr lang="en-US" dirty="0" smtClean="0"/>
              <a:t>—can have a finance manager who is an </a:t>
            </a:r>
            <a:r>
              <a:rPr lang="en-US" dirty="0" err="1" smtClean="0"/>
              <a:t>ABPerson</a:t>
            </a:r>
            <a:r>
              <a:rPr lang="en-US" dirty="0" smtClean="0"/>
              <a:t>, which is also an </a:t>
            </a:r>
            <a:r>
              <a:rPr lang="en-US" dirty="0" err="1" smtClean="0"/>
              <a:t>ABContact</a:t>
            </a:r>
            <a:r>
              <a:rPr lang="en-US" dirty="0" smtClean="0"/>
              <a:t>).</a:t>
            </a:r>
          </a:p>
          <a:p>
            <a:r>
              <a:rPr lang="en-US" dirty="0" smtClean="0"/>
              <a:t>The </a:t>
            </a:r>
            <a:r>
              <a:rPr lang="en-US" dirty="0" err="1" smtClean="0"/>
              <a:t>Guidewire</a:t>
            </a:r>
            <a:r>
              <a:rPr lang="en-US" dirty="0" smtClean="0"/>
              <a:t> data model does not let an entity reference itself, or two or more entities reference one another in a cyclical manner, using only foreign keys. This is because </a:t>
            </a:r>
            <a:r>
              <a:rPr lang="en-US" dirty="0" err="1" smtClean="0"/>
              <a:t>Guidewire</a:t>
            </a:r>
            <a:r>
              <a:rPr lang="en-US" dirty="0" smtClean="0"/>
              <a:t> cannot easily determine the order in which rows can safely be written to the database when a data model cycle exists.</a:t>
            </a:r>
          </a:p>
          <a:p>
            <a:r>
              <a:rPr lang="en-US" dirty="0" smtClean="0"/>
              <a:t>An edge foreign key is a special foreign key that actually stores relationships in a separate table known as an "edge table". Whenever information is written to the database, the objects themselves are written first, and then information is written to the edge table. This ensures that the relationship information does not reference non-existent rows.</a:t>
            </a:r>
          </a:p>
          <a:p>
            <a:r>
              <a:rPr lang="en-US" dirty="0" smtClean="0"/>
              <a:t>The same principal is true for two or more entities that reference one another in a cyclical fashion. The cycle can be implemented using an edge foreign key, which allows all the individual rows to be written first, and the relationships among the rows to be written afterwards.</a:t>
            </a:r>
          </a:p>
          <a:p>
            <a:r>
              <a:rPr lang="en-US" dirty="0" smtClean="0"/>
              <a:t>For more information on edge foreign keys, refer to the "Advanced Data Model Features" lesson or the </a:t>
            </a:r>
            <a:r>
              <a:rPr lang="en-US" i="1" dirty="0" smtClean="0"/>
              <a:t>Configuration Guide</a:t>
            </a:r>
            <a:r>
              <a:rPr lang="en-US" dirty="0" smtClean="0"/>
              <a:t>.</a:t>
            </a:r>
          </a:p>
          <a:p>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a:r>
              <a:rPr lang="en-US" smtClean="0"/>
              <a:t>Guidewire offers at least three different features for sharing functionality across the data model: delegates, subtypes, and interfaces. A delegate is designed for situations where multiple entities need common functionality but are distinctly different.</a:t>
            </a:r>
          </a:p>
          <a:p>
            <a:pPr marL="190500" indent="-190500"/>
            <a:r>
              <a:rPr lang="en-US" smtClean="0"/>
              <a:t>Delegates are often used over subtypes because subtyping can be impractical. The entities in question share only a small set of fields in common and it would be impractical to store them in a single table. You might also need to give one entity delegate A, another delegate B, and a third delegates A and B. Subtyping would require all these entities to be in a single table.</a:t>
            </a:r>
          </a:p>
          <a:p>
            <a:pPr marL="190500" indent="-190500"/>
            <a:r>
              <a:rPr lang="en-US" smtClean="0"/>
              <a:t>Delegates are often used over interfaces because interfaces do not define database fields.</a:t>
            </a:r>
          </a:p>
          <a:p>
            <a:pPr marL="190500" indent="-190500"/>
            <a:r>
              <a:rPr lang="en-US" smtClean="0"/>
              <a:t>For more information on delegates, refer to the "Advanced Data Model Features" lesson or the </a:t>
            </a:r>
            <a:r>
              <a:rPr lang="en-US" i="1" smtClean="0"/>
              <a:t>Configuration Guide</a:t>
            </a:r>
            <a:r>
              <a:rPr lang="en-US" smtClean="0"/>
              <a:t>.</a:t>
            </a:r>
          </a:p>
          <a:p>
            <a:pPr marL="190500" indent="-190500"/>
            <a:endParaRPr lang="en-US" smtClean="0"/>
          </a:p>
          <a:p>
            <a:pPr marL="190500" indent="-190500" eaLnBrk="1" hangingPunct="1">
              <a:buFontTx/>
              <a:buAutoNum type="arabicPeriod"/>
            </a:pPr>
            <a:endParaRPr lang="en-US" smtClean="0"/>
          </a:p>
          <a:p>
            <a:pPr marL="647700" lvl="2" indent="-190500"/>
            <a:endParaRPr lang="en-US" smtClean="0"/>
          </a:p>
          <a:p>
            <a:pPr marL="190500" indent="-190500"/>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Creating New Entities - </a:t>
            </a:r>
            <a:fld id="{8545C776-DD8D-48D5-B950-A1F6D3439746}"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737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3732" name="Rectangle 2"/>
          <p:cNvSpPr>
            <a:spLocks noGrp="1" noRot="1" noChangeAspect="1" noChangeArrowheads="1" noTextEdit="1"/>
          </p:cNvSpPr>
          <p:nvPr>
            <p:ph type="sldImg"/>
          </p:nvPr>
        </p:nvSpPr>
        <p:spPr>
          <a:xfrm>
            <a:off x="715963" y="630238"/>
            <a:ext cx="5432425" cy="4073525"/>
          </a:xfrm>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Creating New Entities - </a:t>
            </a:r>
            <a:fld id="{D15D45AA-F775-47B9-987B-2A91B8C029C5}" type="slidenum">
              <a:rPr lang="en-US" altLang="en-US" sz="1200" b="0" smtClean="0">
                <a:solidFill>
                  <a:schemeClr val="tx1"/>
                </a:solidFill>
              </a:rPr>
              <a:pPr eaLnBrk="1" hangingPunct="1"/>
              <a:t>33</a:t>
            </a:fld>
            <a:endParaRPr lang="en-US" altLang="en-US" sz="1200" b="0" smtClean="0">
              <a:solidFill>
                <a:schemeClr val="tx1"/>
              </a:solidFill>
            </a:endParaRPr>
          </a:p>
        </p:txBody>
      </p:sp>
      <p:sp>
        <p:nvSpPr>
          <p:cNvPr id="747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4756" name="Rectangle 2"/>
          <p:cNvSpPr>
            <a:spLocks noGrp="1" noRot="1" noChangeAspect="1" noChangeArrowheads="1" noTextEdit="1"/>
          </p:cNvSpPr>
          <p:nvPr>
            <p:ph type="sldImg"/>
          </p:nvPr>
        </p:nvSpPr>
        <p:spPr>
          <a:xfrm>
            <a:off x="715963" y="630238"/>
            <a:ext cx="5432425" cy="4073525"/>
          </a:xfrm>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buFontTx/>
              <a:buAutoNum type="arabicPeriod"/>
            </a:pPr>
            <a:r>
              <a:rPr lang="en-US" dirty="0" smtClean="0"/>
              <a:t>An </a:t>
            </a:r>
            <a:r>
              <a:rPr lang="en-US" dirty="0" err="1" smtClean="0"/>
              <a:t>etx</a:t>
            </a:r>
            <a:r>
              <a:rPr lang="en-US" dirty="0" smtClean="0"/>
              <a:t> file contains an &lt;extension&gt; tag and extends a base application entity. An </a:t>
            </a:r>
            <a:r>
              <a:rPr lang="en-US" dirty="0" err="1" smtClean="0"/>
              <a:t>eti</a:t>
            </a:r>
            <a:r>
              <a:rPr lang="en-US" dirty="0" smtClean="0"/>
              <a:t> file contains an &lt;entity&gt; tag and defines a new entity.</a:t>
            </a:r>
          </a:p>
          <a:p>
            <a:pPr marL="209550" indent="-209550" eaLnBrk="1" hangingPunct="1">
              <a:buFontTx/>
              <a:buAutoNum type="arabicPeriod"/>
            </a:pPr>
            <a:r>
              <a:rPr lang="en-US" dirty="0" smtClean="0"/>
              <a:t>Yes; these are the files that declare the entities in the base application. Yes; these are the files that define custom entities.)</a:t>
            </a:r>
          </a:p>
          <a:p>
            <a:pPr marL="209550" indent="-209550" eaLnBrk="1" hangingPunct="1">
              <a:buFontTx/>
              <a:buAutoNum type="arabicPeriod"/>
            </a:pPr>
            <a:r>
              <a:rPr lang="en-US" dirty="0" smtClean="0"/>
              <a:t>A </a:t>
            </a:r>
            <a:r>
              <a:rPr lang="en-US" dirty="0" smtClean="0"/>
              <a:t>foreign key pointing back to </a:t>
            </a:r>
            <a:r>
              <a:rPr lang="en-US" dirty="0" err="1" smtClean="0"/>
              <a:t>ABLawyer</a:t>
            </a:r>
            <a:r>
              <a:rPr lang="en-US" dirty="0" smtClean="0"/>
              <a:t>.</a:t>
            </a:r>
          </a:p>
          <a:p>
            <a:pPr marL="209550" indent="-209550" eaLnBrk="1" hangingPunct="1">
              <a:buFontTx/>
              <a:buAutoNum type="arabicPeriod"/>
            </a:pPr>
            <a:r>
              <a:rPr lang="en-US" dirty="0" smtClean="0"/>
              <a:t>a) No, although it can be useful as a way of identifying flaws in the XML</a:t>
            </a:r>
          </a:p>
          <a:p>
            <a:pPr marL="209550" indent="-209550" eaLnBrk="1" hangingPunct="1"/>
            <a:r>
              <a:rPr lang="en-US" dirty="0" smtClean="0"/>
              <a:t>	b) Yes</a:t>
            </a:r>
          </a:p>
          <a:p>
            <a:pPr marL="209550" indent="-209550" eaLnBrk="1" hangingPunct="1"/>
            <a:r>
              <a:rPr lang="en-US" dirty="0" smtClean="0"/>
              <a:t>	c) No, though you must do it before working with the data model extensions in Studio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Creating New Entities - </a:t>
            </a:r>
            <a:fld id="{EC950EF6-AFE6-4C0A-9500-CDE253AE6536}"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tabLst>
                <a:tab pos="2741613" algn="ctr"/>
              </a:tabLst>
              <a:defRPr sz="2000" b="1">
                <a:solidFill>
                  <a:srgbClr val="FF0000"/>
                </a:solidFill>
                <a:latin typeface="Arial" charset="0"/>
              </a:defRPr>
            </a:lvl1pPr>
            <a:lvl2pPr marL="742950" indent="-285750" defTabSz="930275" eaLnBrk="0" hangingPunct="0">
              <a:tabLst>
                <a:tab pos="2741613" algn="ctr"/>
              </a:tabLst>
              <a:defRPr sz="2000" b="1">
                <a:solidFill>
                  <a:srgbClr val="FF0000"/>
                </a:solidFill>
                <a:latin typeface="Arial" charset="0"/>
              </a:defRPr>
            </a:lvl2pPr>
            <a:lvl3pPr marL="1143000" indent="-228600" defTabSz="930275" eaLnBrk="0" hangingPunct="0">
              <a:tabLst>
                <a:tab pos="2741613" algn="ctr"/>
              </a:tabLst>
              <a:defRPr sz="2000" b="1">
                <a:solidFill>
                  <a:srgbClr val="FF0000"/>
                </a:solidFill>
                <a:latin typeface="Arial" charset="0"/>
              </a:defRPr>
            </a:lvl3pPr>
            <a:lvl4pPr marL="1600200" indent="-228600" defTabSz="930275" eaLnBrk="0" hangingPunct="0">
              <a:tabLst>
                <a:tab pos="2741613" algn="ctr"/>
              </a:tabLst>
              <a:defRPr sz="2000" b="1">
                <a:solidFill>
                  <a:srgbClr val="FF0000"/>
                </a:solidFill>
                <a:latin typeface="Arial" charset="0"/>
              </a:defRPr>
            </a:lvl4pPr>
            <a:lvl5pPr marL="2057400" indent="-228600" defTabSz="930275" eaLnBrk="0" hangingPunct="0">
              <a:tabLst>
                <a:tab pos="2741613" algn="ctr"/>
              </a:tabLst>
              <a:defRPr sz="2000" b="1">
                <a:solidFill>
                  <a:srgbClr val="FF0000"/>
                </a:solidFill>
                <a:latin typeface="Arial" charset="0"/>
              </a:defRPr>
            </a:lvl5pPr>
            <a:lvl6pPr marL="25146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6pPr>
            <a:lvl7pPr marL="29718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7pPr>
            <a:lvl8pPr marL="34290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8pPr>
            <a:lvl9pPr marL="38862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9pPr>
          </a:lstStyle>
          <a:p>
            <a:pPr eaLnBrk="1" hangingPunct="1"/>
            <a:r>
              <a:rPr lang="en-US" altLang="en-US" sz="1200" b="0" smtClean="0">
                <a:solidFill>
                  <a:schemeClr val="tx1"/>
                </a:solidFill>
              </a:rPr>
              <a:t>	 Creating New Entities - </a:t>
            </a:r>
            <a:fld id="{BAF8A0B4-3064-40BE-ABA3-407CBCA72590}" type="slidenum">
              <a:rPr lang="en-US" altLang="en-US" sz="1200" b="0" smtClean="0">
                <a:solidFill>
                  <a:schemeClr val="tx1"/>
                </a:solidFill>
              </a:rPr>
              <a:pPr eaLnBrk="1" hangingPunct="1"/>
              <a:t>34</a:t>
            </a:fld>
            <a:endParaRPr lang="en-US" altLang="en-US" sz="1200" b="0" smtClean="0">
              <a:solidFill>
                <a:schemeClr val="tx1"/>
              </a:solidFill>
            </a:endParaRPr>
          </a:p>
        </p:txBody>
      </p:sp>
      <p:sp>
        <p:nvSpPr>
          <p:cNvPr id="757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eaLnBrk="0" hangingPunct="0">
              <a:tabLst>
                <a:tab pos="5589588" algn="r"/>
              </a:tabLst>
              <a:defRPr sz="2000" b="1">
                <a:solidFill>
                  <a:srgbClr val="FF0000"/>
                </a:solidFill>
                <a:latin typeface="Arial" charset="0"/>
              </a:defRPr>
            </a:lvl1pPr>
            <a:lvl2pPr marL="742950" indent="-285750" defTabSz="941388" eaLnBrk="0" hangingPunct="0">
              <a:tabLst>
                <a:tab pos="5589588" algn="r"/>
              </a:tabLst>
              <a:defRPr sz="2000" b="1">
                <a:solidFill>
                  <a:srgbClr val="FF0000"/>
                </a:solidFill>
                <a:latin typeface="Arial" charset="0"/>
              </a:defRPr>
            </a:lvl2pPr>
            <a:lvl3pPr marL="1143000" indent="-228600" defTabSz="941388" eaLnBrk="0" hangingPunct="0">
              <a:tabLst>
                <a:tab pos="5589588" algn="r"/>
              </a:tabLst>
              <a:defRPr sz="2000" b="1">
                <a:solidFill>
                  <a:srgbClr val="FF0000"/>
                </a:solidFill>
                <a:latin typeface="Arial" charset="0"/>
              </a:defRPr>
            </a:lvl3pPr>
            <a:lvl4pPr marL="1600200" indent="-228600" defTabSz="941388" eaLnBrk="0" hangingPunct="0">
              <a:tabLst>
                <a:tab pos="5589588" algn="r"/>
              </a:tabLst>
              <a:defRPr sz="2000" b="1">
                <a:solidFill>
                  <a:srgbClr val="FF0000"/>
                </a:solidFill>
                <a:latin typeface="Arial" charset="0"/>
              </a:defRPr>
            </a:lvl4pPr>
            <a:lvl5pPr marL="2057400" indent="-228600" defTabSz="941388" eaLnBrk="0" hangingPunct="0">
              <a:tabLst>
                <a:tab pos="5589588" algn="r"/>
              </a:tabLst>
              <a:defRPr sz="2000" b="1">
                <a:solidFill>
                  <a:srgbClr val="FF0000"/>
                </a:solidFill>
                <a:latin typeface="Arial" charset="0"/>
              </a:defRPr>
            </a:lvl5pPr>
            <a:lvl6pPr marL="25146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6pPr>
            <a:lvl7pPr marL="29718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7pPr>
            <a:lvl8pPr marL="34290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8pPr>
            <a:lvl9pPr marL="38862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Creating New Entities - </a:t>
            </a:r>
            <a:fld id="{77A87ABA-3F4F-4DA3-AC92-2BC80755D828}"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440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As shown in the example above, Activity and User are entities common to all </a:t>
            </a:r>
            <a:r>
              <a:rPr lang="en-US" dirty="0" err="1" smtClean="0"/>
              <a:t>Guidewire</a:t>
            </a:r>
            <a:r>
              <a:rPr lang="en-US" dirty="0" smtClean="0"/>
              <a:t> application. Claim is specific to </a:t>
            </a:r>
            <a:r>
              <a:rPr lang="en-US" dirty="0" err="1" smtClean="0"/>
              <a:t>ClaimCenter</a:t>
            </a:r>
            <a:r>
              <a:rPr lang="en-US" dirty="0" smtClean="0"/>
              <a:t>. Quote is specific to </a:t>
            </a:r>
            <a:r>
              <a:rPr lang="en-US" dirty="0" err="1" smtClean="0"/>
              <a:t>PolicyCenter</a:t>
            </a:r>
            <a:r>
              <a:rPr lang="en-US" dirty="0" smtClean="0"/>
              <a:t>. Invoice is specific to </a:t>
            </a:r>
            <a:r>
              <a:rPr lang="en-US" dirty="0" err="1" smtClean="0"/>
              <a:t>BillingCenter</a:t>
            </a:r>
            <a:r>
              <a:rPr lang="en-US" dirty="0" smtClean="0"/>
              <a:t>.</a:t>
            </a:r>
          </a:p>
          <a:p>
            <a:pPr eaLnBrk="1" hangingPunct="1"/>
            <a:r>
              <a:rPr lang="en-US" dirty="0" smtClean="0"/>
              <a:t>Entity</a:t>
            </a:r>
            <a:r>
              <a:rPr lang="en-US" baseline="0" dirty="0" smtClean="0"/>
              <a:t> definitions are stored in </a:t>
            </a:r>
            <a:r>
              <a:rPr lang="en-US" dirty="0" smtClean="0"/>
              <a:t>XML </a:t>
            </a:r>
            <a:r>
              <a:rPr lang="en-US" dirty="0" smtClean="0"/>
              <a:t>files known as "</a:t>
            </a:r>
            <a:r>
              <a:rPr lang="en-US" dirty="0" err="1" smtClean="0"/>
              <a:t>eti</a:t>
            </a:r>
            <a:r>
              <a:rPr lang="en-US" dirty="0" smtClean="0"/>
              <a:t>" (entity) files</a:t>
            </a:r>
            <a:r>
              <a:rPr lang="en-US" dirty="0" smtClean="0"/>
              <a:t>. You</a:t>
            </a:r>
            <a:r>
              <a:rPr lang="en-US" baseline="0" dirty="0" smtClean="0"/>
              <a:t> create entities using the Studio UI. </a:t>
            </a:r>
            <a:endParaRPr lang="en-US" dirty="0" smtClean="0"/>
          </a:p>
          <a:p>
            <a:pPr eaLnBrk="1" hangingPunct="1"/>
            <a:r>
              <a:rPr lang="en-US" dirty="0" smtClean="0"/>
              <a:t>Platform-level entity files are stored in &lt;application&gt;/modules/</a:t>
            </a:r>
            <a:r>
              <a:rPr lang="en-US" dirty="0" err="1" smtClean="0"/>
              <a:t>pl</a:t>
            </a:r>
            <a:r>
              <a:rPr lang="en-US" dirty="0" smtClean="0"/>
              <a:t>/</a:t>
            </a:r>
            <a:r>
              <a:rPr lang="en-US" dirty="0" err="1" smtClean="0"/>
              <a:t>config</a:t>
            </a:r>
            <a:r>
              <a:rPr lang="en-US" dirty="0" smtClean="0"/>
              <a:t>/metadata. Application-level entity files are stored in &lt;application&gt;/modules/&lt;</a:t>
            </a:r>
            <a:r>
              <a:rPr lang="en-US" dirty="0" err="1" smtClean="0"/>
              <a:t>applicationCode</a:t>
            </a:r>
            <a:r>
              <a:rPr lang="en-US" dirty="0" smtClean="0"/>
              <a:t>&gt;/</a:t>
            </a:r>
            <a:r>
              <a:rPr lang="en-US" dirty="0" err="1" smtClean="0"/>
              <a:t>config</a:t>
            </a:r>
            <a:r>
              <a:rPr lang="en-US" dirty="0" smtClean="0"/>
              <a:t>/metadata.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Creating New Entities - </a:t>
            </a:r>
            <a:fld id="{B35CA133-FB84-4B41-B9A5-3DA04BDBB967}"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example above has three theoretical custom entities that could be added to each application, including:</a:t>
            </a:r>
          </a:p>
          <a:p>
            <a:pPr lvl="1" eaLnBrk="1" hangingPunct="1"/>
            <a:r>
              <a:rPr lang="en-US" dirty="0" smtClean="0"/>
              <a:t>A </a:t>
            </a:r>
            <a:r>
              <a:rPr lang="en-US" dirty="0" err="1" smtClean="0"/>
              <a:t>ClaimCenter</a:t>
            </a:r>
            <a:r>
              <a:rPr lang="en-US" dirty="0" smtClean="0"/>
              <a:t> </a:t>
            </a:r>
            <a:r>
              <a:rPr lang="en-US" dirty="0" err="1" smtClean="0"/>
              <a:t>MedCase</a:t>
            </a:r>
            <a:r>
              <a:rPr lang="en-US" dirty="0" smtClean="0"/>
              <a:t> entity, which stores custom medical information about an injury for which there is a legal dispute.</a:t>
            </a:r>
          </a:p>
          <a:p>
            <a:pPr lvl="1" eaLnBrk="1" hangingPunct="1"/>
            <a:r>
              <a:rPr lang="en-US" dirty="0" smtClean="0"/>
              <a:t>A </a:t>
            </a:r>
            <a:r>
              <a:rPr lang="en-US" dirty="0" err="1" smtClean="0"/>
              <a:t>PolicyCenter</a:t>
            </a:r>
            <a:r>
              <a:rPr lang="en-US" dirty="0" smtClean="0"/>
              <a:t> Trailer entity, which stores information about trailers that can be covered on Personal Auto policies.</a:t>
            </a:r>
          </a:p>
          <a:p>
            <a:pPr lvl="1" eaLnBrk="1" hangingPunct="1"/>
            <a:r>
              <a:rPr lang="en-US" dirty="0" smtClean="0"/>
              <a:t>A </a:t>
            </a:r>
            <a:r>
              <a:rPr lang="en-US" dirty="0" err="1" smtClean="0"/>
              <a:t>BillingCenter</a:t>
            </a:r>
            <a:r>
              <a:rPr lang="en-US" dirty="0" smtClean="0"/>
              <a:t> </a:t>
            </a:r>
            <a:r>
              <a:rPr lang="en-US" dirty="0" err="1" smtClean="0"/>
              <a:t>PhoneCall</a:t>
            </a:r>
            <a:r>
              <a:rPr lang="en-US" dirty="0" smtClean="0"/>
              <a:t> entity, which stores information about phone conversations that occur with payers on delinquent accounts.</a:t>
            </a:r>
          </a:p>
          <a:p>
            <a:pPr eaLnBrk="1" hangingPunct="1"/>
            <a:r>
              <a:rPr lang="en-US" dirty="0" smtClean="0"/>
              <a:t>Keep in mind that all three products have robust base applications that meet the needs that are common to most carriers. Custom entities are typically created to meet business needs that are not common to the majority of insurance carriers.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Creating New Entities - </a:t>
            </a:r>
            <a:fld id="{736DFE0E-F5CB-4EB4-9E18-9A6326D46495}"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base application, there are two directories in which eti files are stored:</a:t>
            </a:r>
          </a:p>
          <a:p>
            <a:pPr lvl="1" eaLnBrk="1" hangingPunct="1"/>
            <a:r>
              <a:rPr lang="en-US" smtClean="0"/>
              <a:t>Platform-level entity files are stored in &lt;application&gt;/modules/pl/config/metadata.</a:t>
            </a:r>
          </a:p>
          <a:p>
            <a:pPr lvl="1" eaLnBrk="1" hangingPunct="1"/>
            <a:r>
              <a:rPr lang="en-US" smtClean="0"/>
              <a:t>Application-level entity files are stored in &lt;application&gt;/modules/&lt;applicationCode&gt;/config/metadata.</a:t>
            </a:r>
          </a:p>
          <a:p>
            <a:pPr eaLnBrk="1" hangingPunct="1"/>
            <a:r>
              <a:rPr lang="en-US" smtClean="0"/>
              <a:t>eti files for custom entities are stored in &lt;application&gt;/modules/configuration/config/extensions.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For a customer data model entity, the fields of the entity come from the .</a:t>
            </a:r>
            <a:r>
              <a:rPr lang="en-US" dirty="0" err="1" smtClean="0"/>
              <a:t>eti</a:t>
            </a:r>
            <a:r>
              <a:rPr lang="en-US" dirty="0" smtClean="0"/>
              <a:t> file. Theoretically, you could extend a custom data model entity with a second .</a:t>
            </a:r>
            <a:r>
              <a:rPr lang="en-US" dirty="0" err="1" smtClean="0"/>
              <a:t>etx</a:t>
            </a:r>
            <a:r>
              <a:rPr lang="en-US" dirty="0" smtClean="0"/>
              <a:t> file, but this is not considered good practice. The best practice is to have all fields for a custom data model entity in a single .et file. Like base application entities, all of the fields in the custom entity's .</a:t>
            </a:r>
            <a:r>
              <a:rPr lang="en-US" dirty="0" err="1" smtClean="0"/>
              <a:t>eti</a:t>
            </a:r>
            <a:r>
              <a:rPr lang="en-US" dirty="0" smtClean="0"/>
              <a:t> file become a part of the internal </a:t>
            </a:r>
            <a:r>
              <a:rPr lang="en-US" dirty="0" err="1" smtClean="0"/>
              <a:t>Gosu</a:t>
            </a:r>
            <a:r>
              <a:rPr lang="en-US" dirty="0" smtClean="0"/>
              <a:t> class.</a:t>
            </a:r>
          </a:p>
          <a:p>
            <a:r>
              <a:rPr lang="en-US" dirty="0" smtClean="0"/>
              <a:t>For custom entities, </a:t>
            </a:r>
            <a:r>
              <a:rPr lang="en-US" dirty="0" err="1" smtClean="0"/>
              <a:t>Guidewire</a:t>
            </a:r>
            <a:r>
              <a:rPr lang="en-US" dirty="0" smtClean="0"/>
              <a:t> recommends that the entity name should end with "_Ext" (or start with "Ext_"). This is shown above in the name of the "</a:t>
            </a:r>
            <a:r>
              <a:rPr lang="en-US" dirty="0" err="1" smtClean="0"/>
              <a:t>Building_Ext</a:t>
            </a:r>
            <a:r>
              <a:rPr lang="en-US" dirty="0" smtClean="0"/>
              <a:t>" entity. The names of the fields in the custom entity do not need to start or end with any prefix.</a:t>
            </a:r>
          </a:p>
          <a:p>
            <a:pPr eaLnBrk="1" hangingPunct="1"/>
            <a:r>
              <a:rPr lang="en-US" b="1" dirty="0" smtClean="0"/>
              <a:t>Clarifying Terminology</a:t>
            </a:r>
          </a:p>
          <a:p>
            <a:pPr eaLnBrk="1" hangingPunct="1"/>
            <a:r>
              <a:rPr lang="en-US" dirty="0" smtClean="0"/>
              <a:t>Students coming from an OOP background should be aware that the term "extend" gets used in OOP differently than it does in </a:t>
            </a:r>
            <a:r>
              <a:rPr lang="en-US" dirty="0" err="1" smtClean="0"/>
              <a:t>Guidewire</a:t>
            </a:r>
            <a:r>
              <a:rPr lang="en-US" dirty="0" smtClean="0"/>
              <a:t>.</a:t>
            </a:r>
          </a:p>
          <a:p>
            <a:pPr lvl="1" eaLnBrk="1" hangingPunct="1"/>
            <a:r>
              <a:rPr lang="en-US" dirty="0" smtClean="0"/>
              <a:t> In OOP, the term "extend" is used to refer to creating a new subclass that extends some parent superclass.</a:t>
            </a:r>
          </a:p>
          <a:p>
            <a:pPr lvl="1" eaLnBrk="1" hangingPunct="1"/>
            <a:r>
              <a:rPr lang="en-US" dirty="0" smtClean="0"/>
              <a:t> In </a:t>
            </a:r>
            <a:r>
              <a:rPr lang="en-US" dirty="0" err="1" smtClean="0"/>
              <a:t>Guidewire</a:t>
            </a:r>
            <a:r>
              <a:rPr lang="en-US" dirty="0" smtClean="0"/>
              <a:t> data model configuration, the term "extend" is sometimes used to refer to adding new fields to an existing base application entity. In this sense, no new subclass or subtype entity is getting created. One is simply adding additional fields to an existing base application entity. Custom entities are typically defined in a single .</a:t>
            </a:r>
            <a:r>
              <a:rPr lang="en-US" dirty="0" err="1" smtClean="0"/>
              <a:t>eti</a:t>
            </a:r>
            <a:r>
              <a:rPr lang="en-US" dirty="0" smtClean="0"/>
              <a:t> file that customers can edit as needed. Because there is usually no .</a:t>
            </a:r>
            <a:r>
              <a:rPr lang="en-US" dirty="0" err="1" smtClean="0"/>
              <a:t>etx</a:t>
            </a:r>
            <a:r>
              <a:rPr lang="en-US" dirty="0" smtClean="0"/>
              <a:t> file, you don't usually refer to "extending" a custom entity. You simply add new fields to it. </a:t>
            </a:r>
          </a:p>
          <a:p>
            <a:endParaRPr lang="en-US" dirty="0" smtClean="0"/>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Creating New Entities - </a:t>
            </a:r>
            <a:fld id="{03A79555-9850-4159-8E91-C0D79AEC0585}"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4710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Creating New Entities - </a:t>
            </a:r>
            <a:fld id="{C52A6BBC-AB14-428C-A569-9BDC7EBBC23F}"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Creating New Entities - </a:t>
            </a:r>
            <a:fld id="{76608FBE-C640-4B83-AECF-6C66C5B1BD70}"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If you create an entity and then later need to add fields to the entity, you should add the new fields to the existing </a:t>
            </a:r>
            <a:r>
              <a:rPr lang="en-US" dirty="0" err="1" smtClean="0"/>
              <a:t>eti</a:t>
            </a:r>
            <a:r>
              <a:rPr lang="en-US" dirty="0" smtClean="0"/>
              <a:t> file.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26394902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49741572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92010920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68946326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30028948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43438768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82851691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0620141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280816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23019416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62602847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21775632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pPr>
            <a:fld id="{EBA8720C-B498-47E1-8CB3-76FC4A5CB4F3}" type="slidenum">
              <a:rPr lang="en-US" sz="120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pPr>
            <a:r>
              <a:rPr lang="en-US" sz="60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63"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4" r:id="rId12"/>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Creating New Entities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9 September </a:t>
            </a:r>
            <a:r>
              <a:rPr lang="en-US" dirty="0" smtClean="0"/>
              <a:t>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Primary tags of eti file</a:t>
            </a:r>
          </a:p>
        </p:txBody>
      </p:sp>
      <p:sp>
        <p:nvSpPr>
          <p:cNvPr id="13315" name="Rectangle 3"/>
          <p:cNvSpPr>
            <a:spLocks noGrp="1" noChangeArrowheads="1"/>
          </p:cNvSpPr>
          <p:nvPr>
            <p:ph idx="1"/>
          </p:nvPr>
        </p:nvSpPr>
        <p:spPr/>
        <p:txBody>
          <a:bodyPr/>
          <a:lstStyle/>
          <a:p>
            <a:pPr>
              <a:buFont typeface="Arial" charset="0"/>
              <a:buChar char="•"/>
            </a:pPr>
            <a:r>
              <a:rPr lang="en-US" b="1" smtClean="0">
                <a:solidFill>
                  <a:schemeClr val="accent1"/>
                </a:solidFill>
              </a:rPr>
              <a:t>&lt;entity&gt;</a:t>
            </a:r>
          </a:p>
          <a:p>
            <a:pPr lvl="1"/>
            <a:r>
              <a:rPr lang="en-US" smtClean="0"/>
              <a:t>Defines entity to be created</a:t>
            </a:r>
          </a:p>
          <a:p>
            <a:pPr>
              <a:buFont typeface="Arial" charset="0"/>
              <a:buChar char="•"/>
            </a:pPr>
            <a:r>
              <a:rPr lang="en-US" smtClean="0"/>
              <a:t>Primary subtags (same as for &lt;extension&gt;)</a:t>
            </a:r>
          </a:p>
          <a:p>
            <a:pPr lvl="1"/>
            <a:r>
              <a:rPr lang="en-US" b="1" smtClean="0">
                <a:solidFill>
                  <a:schemeClr val="accent1"/>
                </a:solidFill>
              </a:rPr>
              <a:t>&lt;column&gt;</a:t>
            </a:r>
          </a:p>
          <a:p>
            <a:pPr lvl="2"/>
            <a:r>
              <a:rPr lang="en-US" smtClean="0"/>
              <a:t>Declares data field (storing simple values such as Strings, booleans, datetimes or integers)</a:t>
            </a:r>
          </a:p>
          <a:p>
            <a:pPr lvl="1"/>
            <a:r>
              <a:rPr lang="en-US" b="1" smtClean="0">
                <a:solidFill>
                  <a:schemeClr val="accent1"/>
                </a:solidFill>
              </a:rPr>
              <a:t>&lt;foreignkey&gt;</a:t>
            </a:r>
          </a:p>
          <a:p>
            <a:pPr lvl="2"/>
            <a:r>
              <a:rPr lang="en-US" smtClean="0"/>
              <a:t>Declares foreign key field</a:t>
            </a:r>
          </a:p>
          <a:p>
            <a:pPr lvl="1"/>
            <a:r>
              <a:rPr lang="en-US" b="1" smtClean="0">
                <a:solidFill>
                  <a:schemeClr val="accent1"/>
                </a:solidFill>
              </a:rPr>
              <a:t>&lt;array&gt;</a:t>
            </a:r>
          </a:p>
          <a:p>
            <a:pPr lvl="2"/>
            <a:r>
              <a:rPr lang="en-US" smtClean="0"/>
              <a:t>Declares array</a:t>
            </a:r>
          </a:p>
          <a:p>
            <a:pPr lvl="1"/>
            <a:r>
              <a:rPr lang="en-US" b="1" smtClean="0">
                <a:solidFill>
                  <a:schemeClr val="accent1"/>
                </a:solidFill>
              </a:rPr>
              <a:t>&lt;typekey&gt;</a:t>
            </a:r>
          </a:p>
          <a:p>
            <a:pPr lvl="2"/>
            <a:r>
              <a:rPr lang="en-US" smtClean="0"/>
              <a:t>Declares field constrained by specific typelist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XML description and &lt;entity&gt; tags</a:t>
            </a:r>
          </a:p>
        </p:txBody>
      </p:sp>
      <p:sp>
        <p:nvSpPr>
          <p:cNvPr id="15363" name="Rectangle 3"/>
          <p:cNvSpPr>
            <a:spLocks noGrp="1" noChangeArrowheads="1"/>
          </p:cNvSpPr>
          <p:nvPr>
            <p:ph idx="1"/>
          </p:nvPr>
        </p:nvSpPr>
        <p:spPr/>
        <p:txBody>
          <a:bodyPr/>
          <a:lstStyle/>
          <a:p>
            <a:pPr>
              <a:buFont typeface="Arial" charset="0"/>
              <a:buChar char="•"/>
            </a:pPr>
            <a:r>
              <a:rPr lang="en-US" smtClean="0"/>
              <a:t>First tag must be </a:t>
            </a:r>
            <a:r>
              <a:rPr lang="en-US" sz="2200" smtClean="0">
                <a:solidFill>
                  <a:srgbClr val="FF3300"/>
                </a:solidFill>
              </a:rPr>
              <a:t>&lt;?xml version="1.0"?&gt;</a:t>
            </a:r>
          </a:p>
          <a:p>
            <a:pPr>
              <a:buFont typeface="Arial" charset="0"/>
              <a:buChar char="•"/>
            </a:pPr>
            <a:r>
              <a:rPr lang="en-US" smtClean="0"/>
              <a:t>Entity tag syntax:</a:t>
            </a:r>
          </a:p>
          <a:p>
            <a:pPr lvl="1">
              <a:buFont typeface="Wingdings 2" pitchFamily="18" charset="2"/>
              <a:buNone/>
            </a:pPr>
            <a:r>
              <a:rPr lang="en-US" smtClean="0">
                <a:solidFill>
                  <a:srgbClr val="FF3300"/>
                </a:solidFill>
              </a:rPr>
              <a:t>&lt;entity entity="</a:t>
            </a:r>
            <a:r>
              <a:rPr lang="en-US" i="1" smtClean="0">
                <a:solidFill>
                  <a:srgbClr val="0033CC"/>
                </a:solidFill>
              </a:rPr>
              <a:t>EntityName_Ext</a:t>
            </a:r>
            <a:r>
              <a:rPr lang="en-US" smtClean="0">
                <a:solidFill>
                  <a:srgbClr val="FF3300"/>
                </a:solidFill>
              </a:rPr>
              <a:t>" table="</a:t>
            </a:r>
            <a:r>
              <a:rPr lang="en-US" i="1" smtClean="0">
                <a:solidFill>
                  <a:srgbClr val="0033CC"/>
                </a:solidFill>
              </a:rPr>
              <a:t>tablename</a:t>
            </a:r>
            <a:r>
              <a:rPr lang="en-US" smtClean="0">
                <a:solidFill>
                  <a:srgbClr val="FF3300"/>
                </a:solidFill>
              </a:rPr>
              <a:t>"</a:t>
            </a:r>
            <a:br>
              <a:rPr lang="en-US" smtClean="0">
                <a:solidFill>
                  <a:srgbClr val="FF3300"/>
                </a:solidFill>
              </a:rPr>
            </a:br>
            <a:r>
              <a:rPr lang="en-US" smtClean="0">
                <a:solidFill>
                  <a:srgbClr val="FF3300"/>
                </a:solidFill>
              </a:rPr>
              <a:t>   desc="</a:t>
            </a:r>
            <a:r>
              <a:rPr lang="en-US" i="1" smtClean="0">
                <a:solidFill>
                  <a:srgbClr val="0033CC"/>
                </a:solidFill>
              </a:rPr>
              <a:t>DescString</a:t>
            </a:r>
            <a:r>
              <a:rPr lang="en-US" smtClean="0">
                <a:solidFill>
                  <a:srgbClr val="FF3300"/>
                </a:solidFill>
              </a:rPr>
              <a:t>" type=“</a:t>
            </a:r>
            <a:r>
              <a:rPr lang="en-US" i="1" smtClean="0">
                <a:solidFill>
                  <a:srgbClr val="0033CC"/>
                </a:solidFill>
              </a:rPr>
              <a:t>type (typically retireable)</a:t>
            </a:r>
            <a:r>
              <a:rPr lang="en-US" smtClean="0">
                <a:solidFill>
                  <a:srgbClr val="FF3300"/>
                </a:solidFill>
              </a:rPr>
              <a:t>"</a:t>
            </a:r>
            <a:br>
              <a:rPr lang="en-US" smtClean="0">
                <a:solidFill>
                  <a:srgbClr val="FF3300"/>
                </a:solidFill>
              </a:rPr>
            </a:br>
            <a:r>
              <a:rPr lang="en-US" smtClean="0">
                <a:solidFill>
                  <a:srgbClr val="FF3300"/>
                </a:solidFill>
              </a:rPr>
              <a:t>   xmlns="http://guidewire.com/datamodel"&gt;</a:t>
            </a:r>
          </a:p>
          <a:p>
            <a:pPr lvl="1">
              <a:buFont typeface="Wingdings 2" pitchFamily="18" charset="2"/>
              <a:buNone/>
            </a:pPr>
            <a:r>
              <a:rPr lang="en-US" smtClean="0">
                <a:solidFill>
                  <a:srgbClr val="777777"/>
                </a:solidFill>
              </a:rPr>
              <a:t>...</a:t>
            </a:r>
          </a:p>
          <a:p>
            <a:pPr lvl="1">
              <a:buFont typeface="Wingdings 2" pitchFamily="18" charset="2"/>
              <a:buNone/>
            </a:pPr>
            <a:r>
              <a:rPr lang="en-US" smtClean="0">
                <a:solidFill>
                  <a:srgbClr val="FF3300"/>
                </a:solidFill>
              </a:rPr>
              <a:t>&lt;/entity&gt;</a:t>
            </a:r>
          </a:p>
          <a:p>
            <a:pPr lvl="1"/>
            <a:r>
              <a:rPr lang="en-US" smtClean="0"/>
              <a:t>For entity name, Guidewire recommends CamelCase and ending name in "_Ext"</a:t>
            </a:r>
          </a:p>
          <a:p>
            <a:pPr lvl="1">
              <a:buFont typeface="Wingdings 2" pitchFamily="18" charset="2"/>
              <a:buNone/>
            </a:pPr>
            <a:endParaRPr lang="en-US" smtClean="0">
              <a:solidFill>
                <a:srgbClr val="FF3300"/>
              </a:solidFill>
            </a:endParaRPr>
          </a:p>
        </p:txBody>
      </p:sp>
      <p:pic>
        <p:nvPicPr>
          <p:cNvPr id="1536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 y="4762500"/>
            <a:ext cx="8197850" cy="1655763"/>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Optional &lt;entity&gt; tag attributes</a:t>
            </a:r>
          </a:p>
        </p:txBody>
      </p:sp>
      <p:sp>
        <p:nvSpPr>
          <p:cNvPr id="17411" name="Rectangle 3"/>
          <p:cNvSpPr>
            <a:spLocks noGrp="1" noChangeArrowheads="1"/>
          </p:cNvSpPr>
          <p:nvPr>
            <p:ph idx="1"/>
          </p:nvPr>
        </p:nvSpPr>
        <p:spPr/>
        <p:txBody>
          <a:bodyPr/>
          <a:lstStyle/>
          <a:p>
            <a:pPr>
              <a:buFont typeface="Arial" charset="0"/>
              <a:buChar char="•"/>
            </a:pPr>
            <a:r>
              <a:rPr lang="en-US" smtClean="0">
                <a:solidFill>
                  <a:srgbClr val="FF3300"/>
                </a:solidFill>
              </a:rPr>
              <a:t>exportable="</a:t>
            </a:r>
            <a:r>
              <a:rPr lang="en-US" i="1" smtClean="0">
                <a:solidFill>
                  <a:srgbClr val="0033CC"/>
                </a:solidFill>
              </a:rPr>
              <a:t>value</a:t>
            </a:r>
            <a:r>
              <a:rPr lang="en-US" smtClean="0">
                <a:solidFill>
                  <a:srgbClr val="FF3300"/>
                </a:solidFill>
              </a:rPr>
              <a:t>"</a:t>
            </a:r>
          </a:p>
          <a:p>
            <a:pPr lvl="1"/>
            <a:r>
              <a:rPr lang="en-US" smtClean="0"/>
              <a:t>Defaults to "false"</a:t>
            </a:r>
          </a:p>
          <a:p>
            <a:pPr lvl="1"/>
            <a:r>
              <a:rPr lang="en-US" smtClean="0"/>
              <a:t>When set to "true", entity is available to application SOAP APIs (which means its data can be exposed to external systems)</a:t>
            </a:r>
          </a:p>
        </p:txBody>
      </p:sp>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150" y="3286125"/>
            <a:ext cx="8197850" cy="1655763"/>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7413" name="AutoShape 6"/>
          <p:cNvSpPr>
            <a:spLocks noChangeArrowheads="1"/>
          </p:cNvSpPr>
          <p:nvPr/>
        </p:nvSpPr>
        <p:spPr bwMode="auto">
          <a:xfrm>
            <a:off x="2179638" y="4646613"/>
            <a:ext cx="2071687" cy="290512"/>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Lesson outline</a:t>
            </a:r>
          </a:p>
        </p:txBody>
      </p:sp>
      <p:sp>
        <p:nvSpPr>
          <p:cNvPr id="19459"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Custom entities</a:t>
            </a:r>
          </a:p>
          <a:p>
            <a:pPr>
              <a:lnSpc>
                <a:spcPct val="150000"/>
              </a:lnSpc>
              <a:buFont typeface="Arial" charset="0"/>
              <a:buChar char="•"/>
            </a:pPr>
            <a:r>
              <a:rPr lang="en-US" sz="2800" smtClean="0">
                <a:solidFill>
                  <a:srgbClr val="C0C0C0"/>
                </a:solidFill>
              </a:rPr>
              <a:t>Entity declaration files </a:t>
            </a:r>
          </a:p>
          <a:p>
            <a:pPr>
              <a:lnSpc>
                <a:spcPct val="150000"/>
              </a:lnSpc>
              <a:buFont typeface="Arial" charset="0"/>
              <a:buChar char="•"/>
            </a:pPr>
            <a:r>
              <a:rPr lang="en-US" sz="2800" smtClean="0"/>
              <a:t>Foreign keys and arrays </a:t>
            </a:r>
          </a:p>
          <a:p>
            <a:pPr>
              <a:lnSpc>
                <a:spcPct val="150000"/>
              </a:lnSpc>
              <a:buFont typeface="Arial" charset="0"/>
              <a:buChar char="•"/>
            </a:pPr>
            <a:r>
              <a:rPr lang="en-US" sz="2800" smtClean="0">
                <a:solidFill>
                  <a:srgbClr val="C0C0C0"/>
                </a:solidFill>
              </a:rPr>
              <a:t>Defining new entities</a:t>
            </a:r>
          </a:p>
          <a:p>
            <a:pPr>
              <a:lnSpc>
                <a:spcPct val="150000"/>
              </a:lnSpc>
              <a:buFont typeface="Arial" charset="0"/>
              <a:buChar char="•"/>
            </a:pPr>
            <a:r>
              <a:rPr lang="en-US" sz="2800" smtClean="0">
                <a:solidFill>
                  <a:srgbClr val="C0C0C0"/>
                </a:solidFill>
              </a:rPr>
              <a:t>Advanced data model design features</a:t>
            </a:r>
          </a:p>
          <a:p>
            <a:pPr>
              <a:lnSpc>
                <a:spcPct val="150000"/>
              </a:lnSpc>
              <a:buFont typeface="Arial" charset="0"/>
              <a:buChar char="•"/>
            </a:pPr>
            <a:endParaRPr lang="en-US" sz="2800" smtClean="0">
              <a:solidFill>
                <a:srgbClr val="C0C0C0"/>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Foreign keys and arrays</a:t>
            </a:r>
          </a:p>
        </p:txBody>
      </p:sp>
      <p:sp>
        <p:nvSpPr>
          <p:cNvPr id="20483" name="Rectangle 3"/>
          <p:cNvSpPr>
            <a:spLocks noGrp="1" noChangeArrowheads="1"/>
          </p:cNvSpPr>
          <p:nvPr>
            <p:ph idx="1"/>
          </p:nvPr>
        </p:nvSpPr>
        <p:spPr>
          <a:xfrm>
            <a:off x="519113" y="2625725"/>
            <a:ext cx="8305800" cy="3721100"/>
          </a:xfrm>
        </p:spPr>
        <p:txBody>
          <a:bodyPr/>
          <a:lstStyle/>
          <a:p>
            <a:pPr>
              <a:buFont typeface="Arial" charset="0"/>
              <a:buChar char="•"/>
            </a:pPr>
            <a:r>
              <a:rPr lang="en-US" smtClean="0"/>
              <a:t>Typically, entities are not isolated in data model</a:t>
            </a:r>
          </a:p>
          <a:p>
            <a:pPr>
              <a:buFont typeface="Arial" charset="0"/>
              <a:buChar char="•"/>
            </a:pPr>
            <a:r>
              <a:rPr lang="en-US" smtClean="0"/>
              <a:t>Two ways in which one entity can reference another</a:t>
            </a:r>
          </a:p>
          <a:p>
            <a:pPr lvl="1"/>
            <a:r>
              <a:rPr lang="en-US" smtClean="0"/>
              <a:t>Foreign key</a:t>
            </a:r>
          </a:p>
          <a:p>
            <a:pPr lvl="2"/>
            <a:r>
              <a:rPr lang="en-US" smtClean="0"/>
              <a:t>Pointer to single instance of some other entity</a:t>
            </a:r>
          </a:p>
          <a:p>
            <a:pPr lvl="2"/>
            <a:r>
              <a:rPr lang="en-US" smtClean="0"/>
              <a:t>Maintained by foreign key column in database table</a:t>
            </a:r>
          </a:p>
          <a:p>
            <a:pPr lvl="2"/>
            <a:r>
              <a:rPr lang="en-US" smtClean="0"/>
              <a:t>Example: each Building can have one address</a:t>
            </a:r>
          </a:p>
          <a:p>
            <a:pPr lvl="1"/>
            <a:r>
              <a:rPr lang="en-US" smtClean="0"/>
              <a:t>Array key</a:t>
            </a:r>
          </a:p>
          <a:p>
            <a:pPr lvl="2"/>
            <a:r>
              <a:rPr lang="en-US" smtClean="0"/>
              <a:t>Collection of pointers to instances of some other entity</a:t>
            </a:r>
          </a:p>
          <a:p>
            <a:pPr lvl="2"/>
            <a:r>
              <a:rPr lang="en-US" smtClean="0"/>
              <a:t>Maintained by code during runtime</a:t>
            </a:r>
          </a:p>
          <a:p>
            <a:pPr lvl="2"/>
            <a:r>
              <a:rPr lang="en-US" smtClean="0"/>
              <a:t>Example: each ABContact can have zero to many buildings</a:t>
            </a:r>
          </a:p>
        </p:txBody>
      </p:sp>
      <p:sp>
        <p:nvSpPr>
          <p:cNvPr id="20484" name="Rectangle 4"/>
          <p:cNvSpPr>
            <a:spLocks noChangeArrowheads="1"/>
          </p:cNvSpPr>
          <p:nvPr/>
        </p:nvSpPr>
        <p:spPr bwMode="auto">
          <a:xfrm flipH="1">
            <a:off x="577850" y="1060450"/>
            <a:ext cx="2376488" cy="1328738"/>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0485" name="Text Box 5"/>
          <p:cNvSpPr txBox="1">
            <a:spLocks noChangeArrowheads="1"/>
          </p:cNvSpPr>
          <p:nvPr/>
        </p:nvSpPr>
        <p:spPr bwMode="auto">
          <a:xfrm flipH="1">
            <a:off x="650875" y="1150938"/>
            <a:ext cx="2238375" cy="487362"/>
          </a:xfrm>
          <a:prstGeom prst="rect">
            <a:avLst/>
          </a:prstGeom>
          <a:solidFill>
            <a:srgbClr val="FFCC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3200">
                <a:solidFill>
                  <a:schemeClr val="bg1"/>
                </a:solidFill>
              </a:rPr>
              <a:t>ABContact</a:t>
            </a:r>
          </a:p>
        </p:txBody>
      </p:sp>
      <p:sp>
        <p:nvSpPr>
          <p:cNvPr id="20486" name="Rectangle 6"/>
          <p:cNvSpPr>
            <a:spLocks noChangeArrowheads="1"/>
          </p:cNvSpPr>
          <p:nvPr/>
        </p:nvSpPr>
        <p:spPr bwMode="auto">
          <a:xfrm flipH="1">
            <a:off x="7527925" y="1352550"/>
            <a:ext cx="1433513" cy="681038"/>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0487" name="Text Box 7"/>
          <p:cNvSpPr txBox="1">
            <a:spLocks noChangeArrowheads="1"/>
          </p:cNvSpPr>
          <p:nvPr/>
        </p:nvSpPr>
        <p:spPr bwMode="auto">
          <a:xfrm flipH="1">
            <a:off x="7570788" y="1539875"/>
            <a:ext cx="1349375" cy="304800"/>
          </a:xfrm>
          <a:prstGeom prst="rect">
            <a:avLst/>
          </a:prstGeom>
          <a:solidFill>
            <a:srgbClr val="FFCC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Address</a:t>
            </a:r>
          </a:p>
        </p:txBody>
      </p:sp>
      <p:sp>
        <p:nvSpPr>
          <p:cNvPr id="20488" name="Line 8"/>
          <p:cNvSpPr>
            <a:spLocks noChangeShapeType="1"/>
          </p:cNvSpPr>
          <p:nvPr/>
        </p:nvSpPr>
        <p:spPr bwMode="auto">
          <a:xfrm rot="5400000">
            <a:off x="6133307" y="361156"/>
            <a:ext cx="0" cy="2751137"/>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9" name="Text Box 9"/>
          <p:cNvSpPr txBox="1">
            <a:spLocks noChangeArrowheads="1"/>
          </p:cNvSpPr>
          <p:nvPr/>
        </p:nvSpPr>
        <p:spPr bwMode="auto">
          <a:xfrm>
            <a:off x="6178550" y="1433513"/>
            <a:ext cx="1352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AddressID</a:t>
            </a:r>
          </a:p>
        </p:txBody>
      </p:sp>
      <p:sp>
        <p:nvSpPr>
          <p:cNvPr id="20490" name="Rectangle 10"/>
          <p:cNvSpPr>
            <a:spLocks noChangeArrowheads="1"/>
          </p:cNvSpPr>
          <p:nvPr/>
        </p:nvSpPr>
        <p:spPr bwMode="auto">
          <a:xfrm>
            <a:off x="744538" y="1839913"/>
            <a:ext cx="555625" cy="423862"/>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0491" name="Rectangle 11"/>
          <p:cNvSpPr>
            <a:spLocks noChangeArrowheads="1"/>
          </p:cNvSpPr>
          <p:nvPr/>
        </p:nvSpPr>
        <p:spPr bwMode="auto">
          <a:xfrm>
            <a:off x="1489075" y="1839913"/>
            <a:ext cx="555625" cy="423862"/>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0492" name="Rectangle 12"/>
          <p:cNvSpPr>
            <a:spLocks noChangeArrowheads="1"/>
          </p:cNvSpPr>
          <p:nvPr/>
        </p:nvSpPr>
        <p:spPr bwMode="auto">
          <a:xfrm>
            <a:off x="2233613" y="1839913"/>
            <a:ext cx="555625" cy="423862"/>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0493" name="Line 16"/>
          <p:cNvSpPr>
            <a:spLocks noChangeShapeType="1"/>
          </p:cNvSpPr>
          <p:nvPr/>
        </p:nvSpPr>
        <p:spPr bwMode="auto">
          <a:xfrm flipH="1">
            <a:off x="2963863" y="1727200"/>
            <a:ext cx="18129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494" name="Group 17"/>
          <p:cNvGrpSpPr>
            <a:grpSpLocks/>
          </p:cNvGrpSpPr>
          <p:nvPr/>
        </p:nvGrpSpPr>
        <p:grpSpPr bwMode="auto">
          <a:xfrm flipH="1">
            <a:off x="4425950" y="1468438"/>
            <a:ext cx="215900" cy="498475"/>
            <a:chOff x="2297" y="985"/>
            <a:chExt cx="185" cy="271"/>
          </a:xfrm>
        </p:grpSpPr>
        <p:sp>
          <p:nvSpPr>
            <p:cNvPr id="20501" name="Line 18"/>
            <p:cNvSpPr>
              <a:spLocks noChangeShapeType="1"/>
            </p:cNvSpPr>
            <p:nvPr/>
          </p:nvSpPr>
          <p:spPr bwMode="auto">
            <a:xfrm flipH="1" flipV="1">
              <a:off x="2297" y="985"/>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2" name="Line 19"/>
            <p:cNvSpPr>
              <a:spLocks noChangeShapeType="1"/>
            </p:cNvSpPr>
            <p:nvPr/>
          </p:nvSpPr>
          <p:spPr bwMode="auto">
            <a:xfrm flipH="1">
              <a:off x="2297" y="1122"/>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0495" name="Text Box 20"/>
          <p:cNvSpPr txBox="1">
            <a:spLocks noChangeArrowheads="1"/>
          </p:cNvSpPr>
          <p:nvPr/>
        </p:nvSpPr>
        <p:spPr bwMode="auto">
          <a:xfrm>
            <a:off x="3049588" y="1416050"/>
            <a:ext cx="12271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Buildings</a:t>
            </a:r>
          </a:p>
        </p:txBody>
      </p:sp>
      <p:sp>
        <p:nvSpPr>
          <p:cNvPr id="20496" name="Text Box 21"/>
          <p:cNvSpPr txBox="1">
            <a:spLocks noChangeArrowheads="1"/>
          </p:cNvSpPr>
          <p:nvPr/>
        </p:nvSpPr>
        <p:spPr bwMode="auto">
          <a:xfrm>
            <a:off x="5962650" y="2076450"/>
            <a:ext cx="15843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(foreign key)</a:t>
            </a:r>
          </a:p>
        </p:txBody>
      </p:sp>
      <p:sp>
        <p:nvSpPr>
          <p:cNvPr id="20497" name="Text Box 22"/>
          <p:cNvSpPr txBox="1">
            <a:spLocks noChangeArrowheads="1"/>
          </p:cNvSpPr>
          <p:nvPr/>
        </p:nvSpPr>
        <p:spPr bwMode="auto">
          <a:xfrm>
            <a:off x="2986088" y="2076450"/>
            <a:ext cx="17129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(array key)</a:t>
            </a:r>
          </a:p>
        </p:txBody>
      </p:sp>
      <p:grpSp>
        <p:nvGrpSpPr>
          <p:cNvPr id="20498" name="Group 13"/>
          <p:cNvGrpSpPr>
            <a:grpSpLocks/>
          </p:cNvGrpSpPr>
          <p:nvPr/>
        </p:nvGrpSpPr>
        <p:grpSpPr bwMode="auto">
          <a:xfrm>
            <a:off x="4646613" y="1352550"/>
            <a:ext cx="1433512" cy="681038"/>
            <a:chOff x="1052" y="2546"/>
            <a:chExt cx="903" cy="429"/>
          </a:xfrm>
        </p:grpSpPr>
        <p:sp>
          <p:nvSpPr>
            <p:cNvPr id="20499" name="Rectangle 14"/>
            <p:cNvSpPr>
              <a:spLocks noChangeArrowheads="1"/>
            </p:cNvSpPr>
            <p:nvPr/>
          </p:nvSpPr>
          <p:spPr bwMode="auto">
            <a:xfrm flipH="1">
              <a:off x="1052" y="2546"/>
              <a:ext cx="903" cy="429"/>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0500" name="Text Box 15"/>
            <p:cNvSpPr txBox="1">
              <a:spLocks noChangeArrowheads="1"/>
            </p:cNvSpPr>
            <p:nvPr/>
          </p:nvSpPr>
          <p:spPr bwMode="auto">
            <a:xfrm flipH="1">
              <a:off x="1078" y="2569"/>
              <a:ext cx="85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Building</a:t>
              </a:r>
              <a:br>
                <a:rPr lang="en-US" dirty="0">
                  <a:solidFill>
                    <a:schemeClr val="bg1"/>
                  </a:solidFill>
                </a:rPr>
              </a:br>
              <a:r>
                <a:rPr lang="en-US" dirty="0">
                  <a:solidFill>
                    <a:schemeClr val="bg1"/>
                  </a:solidFill>
                </a:rPr>
                <a:t>_Ext</a:t>
              </a:r>
            </a:p>
          </p:txBody>
        </p:sp>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key – Studio</a:t>
            </a:r>
            <a:endParaRPr lang="en-US" dirty="0"/>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298" y="1738257"/>
            <a:ext cx="8320137" cy="229716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ounded Rectangle 16"/>
          <p:cNvSpPr/>
          <p:nvPr/>
        </p:nvSpPr>
        <p:spPr bwMode="auto">
          <a:xfrm>
            <a:off x="416454" y="2598345"/>
            <a:ext cx="3567073" cy="371184"/>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8" name="Rounded Rectangle 17"/>
          <p:cNvSpPr/>
          <p:nvPr/>
        </p:nvSpPr>
        <p:spPr bwMode="auto">
          <a:xfrm>
            <a:off x="1502875" y="1738257"/>
            <a:ext cx="1113579" cy="226337"/>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9" name="TextBox 18"/>
          <p:cNvSpPr txBox="1"/>
          <p:nvPr/>
        </p:nvSpPr>
        <p:spPr>
          <a:xfrm>
            <a:off x="389298" y="1140733"/>
            <a:ext cx="8229600" cy="359875"/>
          </a:xfrm>
          <a:prstGeom prst="rect">
            <a:avLst/>
          </a:prstGeom>
          <a:noFill/>
        </p:spPr>
        <p:txBody>
          <a:bodyPr wrap="none" rtlCol="0">
            <a:noAutofit/>
          </a:bodyPr>
          <a:lstStyle/>
          <a:p>
            <a:pPr algn="l"/>
            <a:r>
              <a:rPr lang="en-US" dirty="0" smtClean="0">
                <a:solidFill>
                  <a:schemeClr val="bg1"/>
                </a:solidFill>
                <a:latin typeface="Calibri" pitchFamily="34" charset="0"/>
                <a:cs typeface="Calibri" pitchFamily="34" charset="0"/>
              </a:rPr>
              <a:t>The foreign key defined in </a:t>
            </a:r>
            <a:r>
              <a:rPr lang="en-US" dirty="0" err="1" smtClean="0">
                <a:solidFill>
                  <a:schemeClr val="bg1"/>
                </a:solidFill>
                <a:latin typeface="Calibri" pitchFamily="34" charset="0"/>
                <a:cs typeface="Calibri" pitchFamily="34" charset="0"/>
              </a:rPr>
              <a:t>Building_Ext</a:t>
            </a:r>
            <a:r>
              <a:rPr lang="en-US" dirty="0" smtClean="0">
                <a:solidFill>
                  <a:schemeClr val="bg1"/>
                </a:solidFill>
                <a:latin typeface="Calibri" pitchFamily="34" charset="0"/>
                <a:cs typeface="Calibri" pitchFamily="34" charset="0"/>
              </a:rPr>
              <a:t> associates the array to </a:t>
            </a:r>
            <a:r>
              <a:rPr lang="en-US" dirty="0" err="1" smtClean="0">
                <a:solidFill>
                  <a:schemeClr val="bg1"/>
                </a:solidFill>
                <a:latin typeface="Calibri" pitchFamily="34" charset="0"/>
                <a:cs typeface="Calibri" pitchFamily="34" charset="0"/>
              </a:rPr>
              <a:t>ABContact</a:t>
            </a:r>
            <a:endParaRPr lang="en-US" dirty="0" smtClean="0">
              <a:solidFill>
                <a:schemeClr val="bg1"/>
              </a:solidFill>
              <a:latin typeface="Calibri" pitchFamily="34" charset="0"/>
              <a:cs typeface="Calibri" pitchFamily="34" charset="0"/>
            </a:endParaRPr>
          </a:p>
        </p:txBody>
      </p:sp>
      <p:cxnSp>
        <p:nvCxnSpPr>
          <p:cNvPr id="21" name="Straight Connector 20"/>
          <p:cNvCxnSpPr/>
          <p:nvPr/>
        </p:nvCxnSpPr>
        <p:spPr bwMode="auto">
          <a:xfrm flipH="1">
            <a:off x="878188" y="2969529"/>
            <a:ext cx="135802" cy="1267494"/>
          </a:xfrm>
          <a:prstGeom prst="line">
            <a:avLst/>
          </a:prstGeom>
          <a:noFill/>
          <a:ln w="12700" cap="flat" cmpd="sng" algn="ctr">
            <a:solidFill>
              <a:srgbClr val="FF0000"/>
            </a:solidFill>
            <a:prstDash val="solid"/>
            <a:round/>
            <a:headEnd type="none" w="med" len="med"/>
            <a:tailEnd type="none" w="med" len="med"/>
          </a:ln>
          <a:effectLst/>
        </p:spPr>
      </p:cxnSp>
      <p:sp>
        <p:nvSpPr>
          <p:cNvPr id="22" name="TextBox 21"/>
          <p:cNvSpPr txBox="1"/>
          <p:nvPr/>
        </p:nvSpPr>
        <p:spPr>
          <a:xfrm>
            <a:off x="443951" y="4237023"/>
            <a:ext cx="7134567" cy="457200"/>
          </a:xfrm>
          <a:prstGeom prst="rect">
            <a:avLst/>
          </a:prstGeom>
          <a:noFill/>
        </p:spPr>
        <p:txBody>
          <a:bodyPr wrap="none" rtlCol="0">
            <a:noAutofit/>
          </a:bodyPr>
          <a:lstStyle/>
          <a:p>
            <a:r>
              <a:rPr lang="en-US" dirty="0" smtClean="0">
                <a:solidFill>
                  <a:schemeClr val="bg1"/>
                </a:solidFill>
                <a:latin typeface="Calibri" pitchFamily="34" charset="0"/>
                <a:cs typeface="Calibri" pitchFamily="34" charset="0"/>
              </a:rPr>
              <a:t>Both Address and </a:t>
            </a:r>
            <a:r>
              <a:rPr lang="en-US" dirty="0" err="1" smtClean="0">
                <a:solidFill>
                  <a:schemeClr val="bg1"/>
                </a:solidFill>
                <a:latin typeface="Calibri" pitchFamily="34" charset="0"/>
                <a:cs typeface="Calibri" pitchFamily="34" charset="0"/>
              </a:rPr>
              <a:t>ABContact</a:t>
            </a:r>
            <a:r>
              <a:rPr lang="en-US" dirty="0" smtClean="0">
                <a:solidFill>
                  <a:schemeClr val="bg1"/>
                </a:solidFill>
                <a:latin typeface="Calibri" pitchFamily="34" charset="0"/>
                <a:cs typeface="Calibri" pitchFamily="34" charset="0"/>
              </a:rPr>
              <a:t> appear as foreign keys in </a:t>
            </a:r>
            <a:r>
              <a:rPr lang="en-US" dirty="0" err="1" smtClean="0">
                <a:solidFill>
                  <a:schemeClr val="bg1"/>
                </a:solidFill>
                <a:latin typeface="Calibri" pitchFamily="34" charset="0"/>
                <a:cs typeface="Calibri" pitchFamily="34" charset="0"/>
              </a:rPr>
              <a:t>Building_Ext</a:t>
            </a:r>
            <a:endParaRPr lang="en-US" dirty="0" smtClean="0">
              <a:solidFill>
                <a:schemeClr val="bg1"/>
              </a:solidFill>
              <a:latin typeface="Calibri" pitchFamily="34" charset="0"/>
              <a:cs typeface="Calibri" pitchFamily="34" charset="0"/>
            </a:endParaRPr>
          </a:p>
        </p:txBody>
      </p:sp>
      <p:sp>
        <p:nvSpPr>
          <p:cNvPr id="24" name="Rounded Rectangle 23"/>
          <p:cNvSpPr/>
          <p:nvPr/>
        </p:nvSpPr>
        <p:spPr bwMode="auto">
          <a:xfrm>
            <a:off x="4011235" y="2626053"/>
            <a:ext cx="4155358" cy="185592"/>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73270973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&lt;</a:t>
            </a:r>
            <a:r>
              <a:rPr lang="en-US" dirty="0" err="1" smtClean="0"/>
              <a:t>foreignkey</a:t>
            </a:r>
            <a:r>
              <a:rPr lang="en-US" dirty="0" smtClean="0"/>
              <a:t>&gt; in XML</a:t>
            </a:r>
          </a:p>
        </p:txBody>
      </p:sp>
      <p:sp>
        <p:nvSpPr>
          <p:cNvPr id="21507" name="Rectangle 3"/>
          <p:cNvSpPr>
            <a:spLocks noGrp="1" noChangeArrowheads="1"/>
          </p:cNvSpPr>
          <p:nvPr>
            <p:ph idx="1"/>
          </p:nvPr>
        </p:nvSpPr>
        <p:spPr/>
        <p:txBody>
          <a:bodyPr/>
          <a:lstStyle/>
          <a:p>
            <a:pPr>
              <a:buFont typeface="Arial" charset="0"/>
              <a:buChar char="•"/>
            </a:pPr>
            <a:r>
              <a:rPr lang="en-US" smtClean="0"/>
              <a:t>Syntax:</a:t>
            </a:r>
          </a:p>
          <a:p>
            <a:pPr lvl="1">
              <a:buFont typeface="Wingdings 2" pitchFamily="18" charset="2"/>
              <a:buNone/>
            </a:pPr>
            <a:r>
              <a:rPr lang="en-US" smtClean="0">
                <a:solidFill>
                  <a:srgbClr val="FF3300"/>
                </a:solidFill>
              </a:rPr>
              <a:t>&lt;foreignkey name="</a:t>
            </a:r>
            <a:r>
              <a:rPr lang="en-US" i="1" smtClean="0">
                <a:solidFill>
                  <a:srgbClr val="0033CC"/>
                </a:solidFill>
              </a:rPr>
              <a:t>FieldName</a:t>
            </a:r>
            <a:r>
              <a:rPr lang="en-US" smtClean="0">
                <a:solidFill>
                  <a:srgbClr val="FF3300"/>
                </a:solidFill>
              </a:rPr>
              <a:t>" columnName="</a:t>
            </a:r>
            <a:r>
              <a:rPr lang="en-US" i="1" smtClean="0">
                <a:solidFill>
                  <a:srgbClr val="0033CC"/>
                </a:solidFill>
              </a:rPr>
              <a:t>FieldNameID</a:t>
            </a:r>
            <a:r>
              <a:rPr lang="en-US" smtClean="0">
                <a:solidFill>
                  <a:srgbClr val="FF3300"/>
                </a:solidFill>
              </a:rPr>
              <a:t>"</a:t>
            </a:r>
            <a:br>
              <a:rPr lang="en-US" smtClean="0">
                <a:solidFill>
                  <a:srgbClr val="FF3300"/>
                </a:solidFill>
              </a:rPr>
            </a:br>
            <a:r>
              <a:rPr lang="en-US" smtClean="0">
                <a:solidFill>
                  <a:srgbClr val="FF3300"/>
                </a:solidFill>
              </a:rPr>
              <a:t>fkentity="</a:t>
            </a:r>
            <a:r>
              <a:rPr lang="en-US" i="1" smtClean="0">
                <a:solidFill>
                  <a:srgbClr val="0033CC"/>
                </a:solidFill>
              </a:rPr>
              <a:t>OtherEntity</a:t>
            </a:r>
            <a:r>
              <a:rPr lang="en-US" smtClean="0">
                <a:solidFill>
                  <a:srgbClr val="FF3300"/>
                </a:solidFill>
              </a:rPr>
              <a:t>" desc="</a:t>
            </a:r>
            <a:r>
              <a:rPr lang="en-US" i="1" smtClean="0">
                <a:solidFill>
                  <a:srgbClr val="0033CC"/>
                </a:solidFill>
              </a:rPr>
              <a:t>DescString</a:t>
            </a:r>
            <a:r>
              <a:rPr lang="en-US" smtClean="0">
                <a:solidFill>
                  <a:srgbClr val="FF3300"/>
                </a:solidFill>
              </a:rPr>
              <a:t>"/&gt;</a:t>
            </a:r>
          </a:p>
          <a:p>
            <a:pPr lvl="1"/>
            <a:r>
              <a:rPr lang="en-US" smtClean="0"/>
              <a:t>Recommended naming convention:</a:t>
            </a:r>
          </a:p>
          <a:p>
            <a:pPr lvl="2"/>
            <a:r>
              <a:rPr lang="en-US" smtClean="0"/>
              <a:t>For name, end field with "_Ext" only when field is added to base entity</a:t>
            </a:r>
          </a:p>
          <a:p>
            <a:pPr lvl="2"/>
            <a:r>
              <a:rPr lang="en-US" smtClean="0"/>
              <a:t>Include columnName attribute and set it to field name + "ID"</a:t>
            </a:r>
          </a:p>
          <a:p>
            <a:pPr>
              <a:buFont typeface="Arial" charset="0"/>
              <a:buChar char="•"/>
            </a:pPr>
            <a:r>
              <a:rPr lang="en-US" smtClean="0"/>
              <a:t>Example: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903" y="4140923"/>
            <a:ext cx="3800475" cy="19621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 Studio </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967" y="973818"/>
            <a:ext cx="7853221" cy="159939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625" y="2229181"/>
            <a:ext cx="3435130" cy="153699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bwMode="auto">
          <a:xfrm>
            <a:off x="3883938" y="1602463"/>
            <a:ext cx="3521798" cy="407406"/>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Rounded Rectangle 4"/>
          <p:cNvSpPr/>
          <p:nvPr/>
        </p:nvSpPr>
        <p:spPr bwMode="auto">
          <a:xfrm>
            <a:off x="475967" y="973818"/>
            <a:ext cx="1063122" cy="239346"/>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 name="Straight Connector 5"/>
          <p:cNvCxnSpPr/>
          <p:nvPr/>
        </p:nvCxnSpPr>
        <p:spPr bwMode="auto">
          <a:xfrm>
            <a:off x="1539089" y="3537959"/>
            <a:ext cx="819550" cy="871671"/>
          </a:xfrm>
          <a:prstGeom prst="line">
            <a:avLst/>
          </a:prstGeom>
          <a:noFill/>
          <a:ln w="12700" cap="flat" cmpd="sng" algn="ctr">
            <a:solidFill>
              <a:srgbClr val="FF0000"/>
            </a:solidFill>
            <a:prstDash val="solid"/>
            <a:round/>
            <a:headEnd type="none" w="med" len="med"/>
            <a:tailEnd type="none" w="med" len="med"/>
          </a:ln>
          <a:effectLst/>
        </p:spPr>
      </p:cxnSp>
      <p:sp>
        <p:nvSpPr>
          <p:cNvPr id="7" name="TextBox 6"/>
          <p:cNvSpPr txBox="1"/>
          <p:nvPr/>
        </p:nvSpPr>
        <p:spPr>
          <a:xfrm>
            <a:off x="2281727" y="4324172"/>
            <a:ext cx="6047461" cy="384561"/>
          </a:xfrm>
          <a:prstGeom prst="rect">
            <a:avLst/>
          </a:prstGeom>
          <a:noFill/>
        </p:spPr>
        <p:txBody>
          <a:bodyPr wrap="none" rtlCol="0">
            <a:noAutofit/>
          </a:bodyPr>
          <a:lstStyle/>
          <a:p>
            <a:pPr algn="l"/>
            <a:r>
              <a:rPr lang="en-US" dirty="0" smtClean="0">
                <a:solidFill>
                  <a:srgbClr val="C00000"/>
                </a:solidFill>
                <a:latin typeface="Calibri" pitchFamily="34" charset="0"/>
                <a:cs typeface="Calibri" pitchFamily="34" charset="0"/>
              </a:rPr>
              <a:t>Array definition for </a:t>
            </a:r>
            <a:r>
              <a:rPr lang="en-US" dirty="0" err="1" smtClean="0">
                <a:solidFill>
                  <a:srgbClr val="C00000"/>
                </a:solidFill>
                <a:latin typeface="Calibri" pitchFamily="34" charset="0"/>
                <a:cs typeface="Calibri" pitchFamily="34" charset="0"/>
              </a:rPr>
              <a:t>Buildings_Ext</a:t>
            </a:r>
            <a:r>
              <a:rPr lang="en-US" dirty="0" smtClean="0">
                <a:solidFill>
                  <a:srgbClr val="C00000"/>
                </a:solidFill>
                <a:latin typeface="Calibri" pitchFamily="34" charset="0"/>
                <a:cs typeface="Calibri" pitchFamily="34" charset="0"/>
              </a:rPr>
              <a:t> in entity </a:t>
            </a:r>
            <a:r>
              <a:rPr lang="en-US" dirty="0" err="1" smtClean="0">
                <a:solidFill>
                  <a:srgbClr val="C00000"/>
                </a:solidFill>
                <a:latin typeface="Calibri" pitchFamily="34" charset="0"/>
                <a:cs typeface="Calibri" pitchFamily="34" charset="0"/>
              </a:rPr>
              <a:t>ABContact</a:t>
            </a:r>
            <a:endParaRPr lang="en-US" dirty="0" smtClean="0">
              <a:solidFill>
                <a:srgbClr val="C00000"/>
              </a:solidFill>
              <a:latin typeface="Calibri" pitchFamily="34" charset="0"/>
              <a:cs typeface="Calibri" pitchFamily="34" charset="0"/>
            </a:endParaRPr>
          </a:p>
        </p:txBody>
      </p:sp>
    </p:spTree>
    <p:extLst>
      <p:ext uri="{BB962C8B-B14F-4D97-AF65-F5344CB8AC3E}">
        <p14:creationId xmlns:p14="http://schemas.microsoft.com/office/powerpoint/2010/main" val="149647309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smtClean="0"/>
              <a:t>&lt;array&gt; tag</a:t>
            </a:r>
          </a:p>
        </p:txBody>
      </p:sp>
      <p:sp>
        <p:nvSpPr>
          <p:cNvPr id="22532" name="Rectangle 3"/>
          <p:cNvSpPr>
            <a:spLocks noGrp="1" noChangeArrowheads="1"/>
          </p:cNvSpPr>
          <p:nvPr>
            <p:ph idx="1"/>
          </p:nvPr>
        </p:nvSpPr>
        <p:spPr/>
        <p:txBody>
          <a:bodyPr/>
          <a:lstStyle/>
          <a:p>
            <a:pPr>
              <a:buFont typeface="Arial" charset="0"/>
              <a:buChar char="•"/>
            </a:pPr>
            <a:r>
              <a:rPr lang="en-US" dirty="0" smtClean="0"/>
              <a:t>Syntax:</a:t>
            </a:r>
          </a:p>
          <a:p>
            <a:pPr lvl="1">
              <a:buFont typeface="Wingdings 2" pitchFamily="18" charset="2"/>
              <a:buNone/>
            </a:pPr>
            <a:r>
              <a:rPr lang="en-US" dirty="0" smtClean="0">
                <a:solidFill>
                  <a:srgbClr val="FF3300"/>
                </a:solidFill>
              </a:rPr>
              <a:t>&lt;array name="</a:t>
            </a:r>
            <a:r>
              <a:rPr lang="en-US" i="1" dirty="0" err="1" smtClean="0">
                <a:solidFill>
                  <a:srgbClr val="0033CC"/>
                </a:solidFill>
              </a:rPr>
              <a:t>ArrayName</a:t>
            </a:r>
            <a:r>
              <a:rPr lang="en-US" dirty="0" smtClean="0">
                <a:solidFill>
                  <a:srgbClr val="FF3300"/>
                </a:solidFill>
              </a:rPr>
              <a:t>" </a:t>
            </a:r>
            <a:r>
              <a:rPr lang="en-US" dirty="0" err="1" smtClean="0">
                <a:solidFill>
                  <a:srgbClr val="FF3300"/>
                </a:solidFill>
              </a:rPr>
              <a:t>arrayentity</a:t>
            </a:r>
            <a:r>
              <a:rPr lang="en-US" dirty="0" smtClean="0">
                <a:solidFill>
                  <a:srgbClr val="FF3300"/>
                </a:solidFill>
              </a:rPr>
              <a:t>="</a:t>
            </a:r>
            <a:r>
              <a:rPr lang="en-US" i="1" dirty="0" err="1" smtClean="0">
                <a:solidFill>
                  <a:srgbClr val="0033CC"/>
                </a:solidFill>
              </a:rPr>
              <a:t>OtherEntity</a:t>
            </a:r>
            <a:r>
              <a:rPr lang="en-US" dirty="0" smtClean="0">
                <a:solidFill>
                  <a:srgbClr val="FF3300"/>
                </a:solidFill>
              </a:rPr>
              <a:t>" </a:t>
            </a:r>
            <a:r>
              <a:rPr lang="en-US" dirty="0" err="1" smtClean="0">
                <a:solidFill>
                  <a:srgbClr val="FF3300"/>
                </a:solidFill>
              </a:rPr>
              <a:t>desc</a:t>
            </a:r>
            <a:r>
              <a:rPr lang="en-US" dirty="0" smtClean="0">
                <a:solidFill>
                  <a:srgbClr val="FF3300"/>
                </a:solidFill>
              </a:rPr>
              <a:t>="</a:t>
            </a:r>
            <a:r>
              <a:rPr lang="en-US" i="1" dirty="0" err="1" smtClean="0">
                <a:solidFill>
                  <a:srgbClr val="0033CC"/>
                </a:solidFill>
              </a:rPr>
              <a:t>DescString</a:t>
            </a:r>
            <a:r>
              <a:rPr lang="en-US" dirty="0" smtClean="0">
                <a:solidFill>
                  <a:srgbClr val="FF3300"/>
                </a:solidFill>
              </a:rPr>
              <a:t>"/&gt;</a:t>
            </a:r>
          </a:p>
          <a:p>
            <a:pPr lvl="1"/>
            <a:r>
              <a:rPr lang="en-US" dirty="0" smtClean="0"/>
              <a:t>Recommended naming convention for name:</a:t>
            </a:r>
          </a:p>
          <a:p>
            <a:pPr lvl="2"/>
            <a:r>
              <a:rPr lang="en-US" dirty="0" smtClean="0"/>
              <a:t>Using plural form of name</a:t>
            </a:r>
          </a:p>
          <a:p>
            <a:pPr lvl="2"/>
            <a:r>
              <a:rPr lang="en-US" dirty="0" smtClean="0"/>
              <a:t>Using "_Ext" suffix only when field added to base entity</a:t>
            </a:r>
          </a:p>
          <a:p>
            <a:pPr>
              <a:buFont typeface="Arial" charset="0"/>
              <a:buChar char="•"/>
            </a:pPr>
            <a:r>
              <a:rPr lang="en-US" dirty="0" smtClean="0"/>
              <a:t>Example: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172" y="3836076"/>
            <a:ext cx="7255821" cy="70876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bwMode="auto">
          <a:xfrm>
            <a:off x="971171" y="4086343"/>
            <a:ext cx="7113573" cy="208229"/>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0094" y="2447479"/>
            <a:ext cx="3820451" cy="383034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6" name="Rectangle 2"/>
          <p:cNvSpPr>
            <a:spLocks noGrp="1" noChangeArrowheads="1"/>
          </p:cNvSpPr>
          <p:nvPr>
            <p:ph type="title"/>
          </p:nvPr>
        </p:nvSpPr>
        <p:spPr/>
        <p:txBody>
          <a:bodyPr/>
          <a:lstStyle/>
          <a:p>
            <a:pPr eaLnBrk="1" hangingPunct="1"/>
            <a:r>
              <a:rPr lang="en-US" smtClean="0"/>
              <a:t>Each array requires "reverse" foreign key</a:t>
            </a:r>
          </a:p>
        </p:txBody>
      </p:sp>
      <p:sp>
        <p:nvSpPr>
          <p:cNvPr id="23557" name="Rectangle 3"/>
          <p:cNvSpPr>
            <a:spLocks noGrp="1" noChangeArrowheads="1"/>
          </p:cNvSpPr>
          <p:nvPr>
            <p:ph idx="1"/>
          </p:nvPr>
        </p:nvSpPr>
        <p:spPr>
          <a:xfrm>
            <a:off x="519113" y="769545"/>
            <a:ext cx="8318500" cy="5631255"/>
          </a:xfrm>
        </p:spPr>
        <p:txBody>
          <a:bodyPr/>
          <a:lstStyle/>
          <a:p>
            <a:pPr>
              <a:buFont typeface="Arial" charset="0"/>
              <a:buChar char="•"/>
            </a:pPr>
            <a:r>
              <a:rPr lang="en-US" dirty="0" smtClean="0"/>
              <a:t>If entity A has array of entity B, then entity B must have foreign key pointing to entity A</a:t>
            </a: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898" y="1774929"/>
            <a:ext cx="8222968" cy="77213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ounded Rectangle 14"/>
          <p:cNvSpPr/>
          <p:nvPr/>
        </p:nvSpPr>
        <p:spPr bwMode="auto">
          <a:xfrm>
            <a:off x="596896" y="2052538"/>
            <a:ext cx="7919246" cy="226848"/>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3" name="Straight Connector 2"/>
          <p:cNvCxnSpPr/>
          <p:nvPr/>
        </p:nvCxnSpPr>
        <p:spPr bwMode="auto">
          <a:xfrm>
            <a:off x="3014804" y="2279386"/>
            <a:ext cx="2000816" cy="3007838"/>
          </a:xfrm>
          <a:prstGeom prst="line">
            <a:avLst/>
          </a:prstGeom>
          <a:noFill/>
          <a:ln w="12700" cap="flat" cmpd="sng" algn="ctr">
            <a:solidFill>
              <a:srgbClr val="FF0000"/>
            </a:solidFill>
            <a:prstDash val="solid"/>
            <a:round/>
            <a:headEnd type="none" w="med" len="med"/>
            <a:tailEnd type="none" w="med" len="med"/>
          </a:ln>
          <a:effectLst/>
        </p:spPr>
      </p:cxnSp>
      <p:pic>
        <p:nvPicPr>
          <p:cNvPr id="5124"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36782" t="76354"/>
          <a:stretch/>
        </p:blipFill>
        <p:spPr bwMode="auto">
          <a:xfrm>
            <a:off x="1413490" y="1802271"/>
            <a:ext cx="7019369" cy="223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bwMode="auto">
          <a:xfrm>
            <a:off x="4548046" y="4590107"/>
            <a:ext cx="459101" cy="90535"/>
          </a:xfrm>
          <a:prstGeom prst="line">
            <a:avLst/>
          </a:prstGeom>
          <a:noFill/>
          <a:ln w="12700" cap="flat" cmpd="sng" algn="ctr">
            <a:solidFill>
              <a:srgbClr val="FF0000"/>
            </a:solidFill>
            <a:prstDash val="solid"/>
            <a:round/>
            <a:headEnd type="none" w="med" len="med"/>
            <a:tailEnd type="none" w="med" len="med"/>
          </a:ln>
          <a:effectLst/>
        </p:spPr>
      </p:cxnSp>
      <p:cxnSp>
        <p:nvCxnSpPr>
          <p:cNvPr id="8" name="Straight Connector 7"/>
          <p:cNvCxnSpPr/>
          <p:nvPr/>
        </p:nvCxnSpPr>
        <p:spPr bwMode="auto">
          <a:xfrm flipV="1">
            <a:off x="4556519" y="3567065"/>
            <a:ext cx="459101" cy="1023042"/>
          </a:xfrm>
          <a:prstGeom prst="line">
            <a:avLst/>
          </a:prstGeom>
          <a:noFill/>
          <a:ln w="12700" cap="flat" cmpd="sng" algn="ctr">
            <a:solidFill>
              <a:srgbClr val="FF0000"/>
            </a:solidFill>
            <a:prstDash val="solid"/>
            <a:round/>
            <a:headEnd type="none" w="med" len="med"/>
            <a:tailEnd type="none" w="med" len="med"/>
          </a:ln>
          <a:effectLst/>
        </p:spPr>
      </p:cxn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eaLnBrk="1" hangingPunct="1"/>
            <a:r>
              <a:rPr lang="en-US" dirty="0" smtClean="0"/>
              <a:t>Describe how custom entities are added to an application</a:t>
            </a:r>
          </a:p>
          <a:p>
            <a:pPr lvl="1" eaLnBrk="1" hangingPunct="1"/>
            <a:r>
              <a:rPr lang="en-US" dirty="0" smtClean="0"/>
              <a:t>Create foreign keys and arrays on entities</a:t>
            </a:r>
          </a:p>
          <a:p>
            <a:pPr lvl="1" eaLnBrk="1" hangingPunct="1"/>
            <a:r>
              <a:rPr lang="en-US" dirty="0" smtClean="0"/>
              <a:t>Create new entities</a:t>
            </a:r>
          </a:p>
          <a:p>
            <a:pPr lvl="1" eaLnBrk="1" hangingPunct="1"/>
            <a:r>
              <a:rPr lang="en-US" dirty="0" smtClean="0"/>
              <a:t>List the features relevant to advanced data model design situations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Lesson outline</a:t>
            </a:r>
          </a:p>
        </p:txBody>
      </p:sp>
      <p:sp>
        <p:nvSpPr>
          <p:cNvPr id="24579"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Custom entities</a:t>
            </a:r>
          </a:p>
          <a:p>
            <a:pPr>
              <a:lnSpc>
                <a:spcPct val="150000"/>
              </a:lnSpc>
              <a:buFont typeface="Arial" charset="0"/>
              <a:buChar char="•"/>
            </a:pPr>
            <a:r>
              <a:rPr lang="en-US" sz="2800" smtClean="0">
                <a:solidFill>
                  <a:srgbClr val="C0C0C0"/>
                </a:solidFill>
              </a:rPr>
              <a:t>Entity declaration files</a:t>
            </a:r>
            <a:r>
              <a:rPr lang="en-US" sz="2800" smtClean="0"/>
              <a:t> </a:t>
            </a:r>
          </a:p>
          <a:p>
            <a:pPr>
              <a:lnSpc>
                <a:spcPct val="150000"/>
              </a:lnSpc>
              <a:buFont typeface="Arial" charset="0"/>
              <a:buChar char="•"/>
            </a:pPr>
            <a:r>
              <a:rPr lang="en-US" sz="2800" smtClean="0">
                <a:solidFill>
                  <a:srgbClr val="C0C0C0"/>
                </a:solidFill>
              </a:rPr>
              <a:t>Foreign keys and arrays </a:t>
            </a:r>
          </a:p>
          <a:p>
            <a:pPr>
              <a:lnSpc>
                <a:spcPct val="150000"/>
              </a:lnSpc>
              <a:buFont typeface="Arial" charset="0"/>
              <a:buChar char="•"/>
            </a:pPr>
            <a:r>
              <a:rPr lang="en-US" sz="2800" smtClean="0"/>
              <a:t>Defining new entities</a:t>
            </a:r>
          </a:p>
          <a:p>
            <a:pPr>
              <a:lnSpc>
                <a:spcPct val="150000"/>
              </a:lnSpc>
              <a:buFont typeface="Arial" charset="0"/>
              <a:buChar char="•"/>
            </a:pPr>
            <a:r>
              <a:rPr lang="en-US" sz="2800" smtClean="0">
                <a:solidFill>
                  <a:srgbClr val="C0C0C0"/>
                </a:solidFill>
              </a:rPr>
              <a:t>Advanced data model design features</a:t>
            </a:r>
            <a:endParaRPr lang="en-US" sz="2800" smtClean="0"/>
          </a:p>
          <a:p>
            <a:pPr>
              <a:lnSpc>
                <a:spcPct val="150000"/>
              </a:lnSpc>
              <a:buFont typeface="Arial" charset="0"/>
              <a:buChar char="•"/>
            </a:pPr>
            <a:endParaRPr lang="en-US" sz="2800" smtClean="0">
              <a:solidFill>
                <a:srgbClr val="C0C0C0"/>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create an entity</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In Project view, navigate </a:t>
            </a:r>
            <a:r>
              <a:rPr lang="en-US" dirty="0"/>
              <a:t>to </a:t>
            </a:r>
            <a:r>
              <a:rPr lang="en-US" dirty="0" smtClean="0"/>
              <a:t>folder: </a:t>
            </a:r>
            <a:r>
              <a:rPr lang="en-US" b="1" dirty="0" smtClean="0">
                <a:latin typeface="Courier New" pitchFamily="49" charset="0"/>
                <a:cs typeface="Courier New" pitchFamily="49" charset="0"/>
              </a:rPr>
              <a:t>/configuration/config/Extensions/Entity</a:t>
            </a:r>
            <a:endParaRPr lang="en-US" dirty="0" smtClean="0"/>
          </a:p>
          <a:p>
            <a:pPr marL="457200" indent="-457200">
              <a:buFont typeface="+mj-lt"/>
              <a:buAutoNum type="arabicPeriod"/>
            </a:pPr>
            <a:r>
              <a:rPr lang="en-US" dirty="0" smtClean="0"/>
              <a:t>Create new entity</a:t>
            </a:r>
          </a:p>
          <a:p>
            <a:pPr marL="800100" lvl="1" indent="-457200">
              <a:buFont typeface="+mj-lt"/>
              <a:buAutoNum type="alphaLcPeriod"/>
            </a:pPr>
            <a:r>
              <a:rPr lang="en-US" dirty="0" smtClean="0"/>
              <a:t>Context menu </a:t>
            </a:r>
            <a:r>
              <a:rPr lang="en-US" dirty="0" smtClean="0">
                <a:sym typeface="Wingdings" pitchFamily="2" charset="2"/>
              </a:rPr>
              <a:t> Entity</a:t>
            </a:r>
          </a:p>
          <a:p>
            <a:pPr marL="800100" lvl="1" indent="-457200">
              <a:buFont typeface="+mj-lt"/>
              <a:buAutoNum type="alphaLcPeriod"/>
            </a:pPr>
            <a:r>
              <a:rPr lang="en-US" dirty="0" smtClean="0">
                <a:sym typeface="Wingdings" pitchFamily="2" charset="2"/>
              </a:rPr>
              <a:t>Entity dialog, enter details</a:t>
            </a:r>
            <a:r>
              <a:rPr lang="en-US" dirty="0" smtClean="0"/>
              <a:t> </a:t>
            </a:r>
          </a:p>
          <a:p>
            <a:pPr marL="457200" indent="-457200">
              <a:buFont typeface="+mj-lt"/>
              <a:buAutoNum type="arabicPeriod"/>
            </a:pPr>
            <a:r>
              <a:rPr lang="en-US" dirty="0" smtClean="0"/>
              <a:t>Add child elements and define attributes</a:t>
            </a:r>
          </a:p>
          <a:p>
            <a:pPr marL="457200" indent="-457200">
              <a:buFont typeface="+mj-lt"/>
              <a:buAutoNum type="arabicPeriod"/>
            </a:pPr>
            <a:r>
              <a:rPr lang="en-US" dirty="0" smtClean="0"/>
              <a:t>Validate</a:t>
            </a:r>
          </a:p>
          <a:p>
            <a:pPr marL="457200" indent="-457200">
              <a:buFont typeface="+mj-lt"/>
              <a:buAutoNum type="arabicPeriod"/>
            </a:pPr>
            <a:r>
              <a:rPr lang="en-US" dirty="0" smtClean="0"/>
              <a:t>Restart  application server</a:t>
            </a:r>
            <a:endParaRPr lang="en-US" dirty="0"/>
          </a:p>
        </p:txBody>
      </p:sp>
      <p:graphicFrame>
        <p:nvGraphicFramePr>
          <p:cNvPr id="5" name="Diagram 4" hidden="1"/>
          <p:cNvGraphicFramePr/>
          <p:nvPr>
            <p:extLst>
              <p:ext uri="{D42A27DB-BD31-4B8C-83A1-F6EECF244321}">
                <p14:modId xmlns:p14="http://schemas.microsoft.com/office/powerpoint/2010/main" val="3538632317"/>
              </p:ext>
            </p:extLst>
          </p:nvPr>
        </p:nvGraphicFramePr>
        <p:xfrm>
          <a:off x="-1066800" y="990600"/>
          <a:ext cx="10668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280430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Navigate to folder</a:t>
            </a:r>
            <a:endParaRPr lang="en-US" dirty="0"/>
          </a:p>
        </p:txBody>
      </p:sp>
      <p:sp>
        <p:nvSpPr>
          <p:cNvPr id="4" name="Rectangle 3"/>
          <p:cNvSpPr/>
          <p:nvPr/>
        </p:nvSpPr>
        <p:spPr>
          <a:xfrm>
            <a:off x="527035" y="819338"/>
            <a:ext cx="6188044" cy="707886"/>
          </a:xfrm>
          <a:prstGeom prst="rect">
            <a:avLst/>
          </a:prstGeom>
        </p:spPr>
        <p:txBody>
          <a:bodyPr wrap="square">
            <a:spAutoFit/>
          </a:bodyPr>
          <a:lstStyle/>
          <a:p>
            <a:pPr algn="l"/>
            <a:r>
              <a:rPr lang="en-US" dirty="0">
                <a:solidFill>
                  <a:schemeClr val="bg1"/>
                </a:solidFill>
              </a:rPr>
              <a:t>In Project view, navigate to folder: </a:t>
            </a:r>
            <a:r>
              <a:rPr lang="en-US" dirty="0">
                <a:solidFill>
                  <a:schemeClr val="bg1"/>
                </a:solidFill>
                <a:latin typeface="Courier New" pitchFamily="49" charset="0"/>
                <a:cs typeface="Courier New" pitchFamily="49" charset="0"/>
              </a:rPr>
              <a:t>/configuration/</a:t>
            </a:r>
            <a:r>
              <a:rPr lang="en-US" dirty="0" err="1">
                <a:solidFill>
                  <a:schemeClr val="bg1"/>
                </a:solidFill>
                <a:latin typeface="Courier New" pitchFamily="49" charset="0"/>
                <a:cs typeface="Courier New" pitchFamily="49" charset="0"/>
              </a:rPr>
              <a:t>config</a:t>
            </a:r>
            <a:r>
              <a:rPr lang="en-US" dirty="0">
                <a:solidFill>
                  <a:schemeClr val="bg1"/>
                </a:solidFill>
                <a:latin typeface="Courier New" pitchFamily="49" charset="0"/>
                <a:cs typeface="Courier New" pitchFamily="49" charset="0"/>
              </a:rPr>
              <a:t>/Extensions/Entity</a:t>
            </a:r>
            <a:endParaRPr lang="en-US" dirty="0">
              <a:solidFill>
                <a:schemeClr val="bg1"/>
              </a:solidFill>
            </a:endParaRP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614" y="1652446"/>
            <a:ext cx="4162425" cy="30099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bwMode="auto">
          <a:xfrm>
            <a:off x="598614" y="1652446"/>
            <a:ext cx="4162425" cy="93684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55996958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Create new entity</a:t>
            </a:r>
            <a:endParaRPr lang="en-US" dirty="0"/>
          </a:p>
        </p:txBody>
      </p:sp>
      <p:pic>
        <p:nvPicPr>
          <p:cNvPr id="7172" name="Picture 4" descr="C:\Users\DSENGU~1\AppData\Local\Temp\SNAGHTMLf751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767" y="904953"/>
            <a:ext cx="5524500" cy="3514726"/>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4" name="Rounded Rectangle 3"/>
          <p:cNvSpPr/>
          <p:nvPr/>
        </p:nvSpPr>
        <p:spPr bwMode="auto">
          <a:xfrm>
            <a:off x="4870764" y="2471598"/>
            <a:ext cx="1180503" cy="244443"/>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7174" name="Picture 6" descr="C:\Users\DSENGU~1\AppData\Local\Temp\SNAGHTMLf966f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1072" y="3628191"/>
            <a:ext cx="3322378" cy="269112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bwMode="auto">
          <a:xfrm>
            <a:off x="6045765" y="2716041"/>
            <a:ext cx="200952" cy="912150"/>
          </a:xfrm>
          <a:prstGeom prst="straightConnector1">
            <a:avLst/>
          </a:prstGeom>
          <a:noFill/>
          <a:ln w="127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10266732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Add child elements and attributes</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464" y="1053516"/>
            <a:ext cx="8054330" cy="260704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072547" y="3651511"/>
            <a:ext cx="1611517" cy="365749"/>
          </a:xfrm>
          <a:prstGeom prst="rect">
            <a:avLst/>
          </a:prstGeom>
          <a:noFill/>
          <a:ln>
            <a:noFill/>
          </a:ln>
        </p:spPr>
        <p:txBody>
          <a:bodyPr wrap="none" rtlCol="0">
            <a:noAutofit/>
          </a:bodyPr>
          <a:lstStyle/>
          <a:p>
            <a:r>
              <a:rPr lang="en-US" dirty="0" smtClean="0">
                <a:solidFill>
                  <a:srgbClr val="C00000"/>
                </a:solidFill>
                <a:latin typeface="Calibri" pitchFamily="34" charset="0"/>
                <a:cs typeface="Calibri" pitchFamily="34" charset="0"/>
              </a:rPr>
              <a:t>Attributes</a:t>
            </a:r>
          </a:p>
        </p:txBody>
      </p:sp>
      <p:sp>
        <p:nvSpPr>
          <p:cNvPr id="11" name="Rounded Rectangle 10"/>
          <p:cNvSpPr/>
          <p:nvPr/>
        </p:nvSpPr>
        <p:spPr bwMode="auto">
          <a:xfrm>
            <a:off x="546463" y="1412341"/>
            <a:ext cx="1191802" cy="206419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extBox 3"/>
          <p:cNvSpPr txBox="1"/>
          <p:nvPr/>
        </p:nvSpPr>
        <p:spPr>
          <a:xfrm>
            <a:off x="1303699" y="2246917"/>
            <a:ext cx="1611517" cy="365749"/>
          </a:xfrm>
          <a:prstGeom prst="rect">
            <a:avLst/>
          </a:prstGeom>
          <a:solidFill>
            <a:schemeClr val="tx1">
              <a:lumMod val="75000"/>
            </a:schemeClr>
          </a:solidFill>
          <a:effectLst>
            <a:outerShdw blurRad="50800" dist="38100" dir="5400000" algn="t" rotWithShape="0">
              <a:prstClr val="black">
                <a:alpha val="40000"/>
              </a:prstClr>
            </a:outerShdw>
          </a:effectLst>
        </p:spPr>
        <p:txBody>
          <a:bodyPr wrap="none" rtlCol="0">
            <a:noAutofit/>
          </a:bodyPr>
          <a:lstStyle/>
          <a:p>
            <a:r>
              <a:rPr lang="en-US" dirty="0" smtClean="0">
                <a:solidFill>
                  <a:srgbClr val="C00000"/>
                </a:solidFill>
                <a:latin typeface="Calibri" pitchFamily="34" charset="0"/>
                <a:cs typeface="Calibri" pitchFamily="34" charset="0"/>
              </a:rPr>
              <a:t>Elements</a:t>
            </a:r>
          </a:p>
        </p:txBody>
      </p:sp>
      <p:sp>
        <p:nvSpPr>
          <p:cNvPr id="12" name="Rounded Rectangle 11"/>
          <p:cNvSpPr/>
          <p:nvPr/>
        </p:nvSpPr>
        <p:spPr bwMode="auto">
          <a:xfrm>
            <a:off x="3883938" y="1457606"/>
            <a:ext cx="4698750" cy="2212011"/>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404912646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and 5: Validate and restart server</a:t>
            </a: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42" y="856260"/>
            <a:ext cx="6418263" cy="13430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bwMode="auto">
          <a:xfrm>
            <a:off x="4409038" y="874366"/>
            <a:ext cx="823865" cy="671512"/>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43"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3867"/>
          <a:stretch/>
        </p:blipFill>
        <p:spPr bwMode="auto">
          <a:xfrm>
            <a:off x="864538" y="1674891"/>
            <a:ext cx="7912864" cy="340410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bwMode="auto">
          <a:xfrm>
            <a:off x="864538" y="4399984"/>
            <a:ext cx="7912864" cy="679008"/>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ounded Rectangle 5"/>
          <p:cNvSpPr/>
          <p:nvPr/>
        </p:nvSpPr>
        <p:spPr bwMode="auto">
          <a:xfrm>
            <a:off x="7143184" y="2290527"/>
            <a:ext cx="706170" cy="208229"/>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8" name="Straight Arrow Connector 7"/>
          <p:cNvCxnSpPr>
            <a:endCxn id="5" idx="0"/>
          </p:cNvCxnSpPr>
          <p:nvPr/>
        </p:nvCxnSpPr>
        <p:spPr bwMode="auto">
          <a:xfrm>
            <a:off x="4820970" y="1545878"/>
            <a:ext cx="0" cy="2854106"/>
          </a:xfrm>
          <a:prstGeom prst="straightConnector1">
            <a:avLst/>
          </a:prstGeom>
          <a:noFill/>
          <a:ln w="12700" cap="flat" cmpd="sng" algn="ctr">
            <a:solidFill>
              <a:srgbClr val="C00000"/>
            </a:solidFill>
            <a:prstDash val="solid"/>
            <a:round/>
            <a:headEnd type="none" w="med" len="med"/>
            <a:tailEnd type="arrow"/>
          </a:ln>
          <a:effectLst/>
        </p:spPr>
      </p:cxnSp>
      <p:sp>
        <p:nvSpPr>
          <p:cNvPr id="10" name="TextBox 9"/>
          <p:cNvSpPr txBox="1"/>
          <p:nvPr/>
        </p:nvSpPr>
        <p:spPr>
          <a:xfrm>
            <a:off x="1989263" y="5097099"/>
            <a:ext cx="5663414" cy="362138"/>
          </a:xfrm>
          <a:prstGeom prst="rect">
            <a:avLst/>
          </a:prstGeom>
          <a:noFill/>
        </p:spPr>
        <p:txBody>
          <a:bodyPr wrap="none" rtlCol="0">
            <a:noAutofit/>
          </a:bodyPr>
          <a:lstStyle/>
          <a:p>
            <a:pPr algn="l"/>
            <a:r>
              <a:rPr lang="en-US" dirty="0" smtClean="0">
                <a:solidFill>
                  <a:srgbClr val="C00000"/>
                </a:solidFill>
                <a:latin typeface="Calibri" pitchFamily="34" charset="0"/>
                <a:cs typeface="Calibri" pitchFamily="34" charset="0"/>
              </a:rPr>
              <a:t>Validation reports problems with the entity creation</a:t>
            </a:r>
          </a:p>
        </p:txBody>
      </p:sp>
    </p:spTree>
    <p:extLst>
      <p:ext uri="{BB962C8B-B14F-4D97-AF65-F5344CB8AC3E}">
        <p14:creationId xmlns:p14="http://schemas.microsoft.com/office/powerpoint/2010/main" val="307311846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950" r="29028"/>
          <a:stretch/>
        </p:blipFill>
        <p:spPr bwMode="auto">
          <a:xfrm>
            <a:off x="4479924" y="3424990"/>
            <a:ext cx="3880305" cy="207066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9923" y="1802250"/>
            <a:ext cx="3211291" cy="117200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2" name="Rectangle 2"/>
          <p:cNvSpPr>
            <a:spLocks noGrp="1" noChangeArrowheads="1"/>
          </p:cNvSpPr>
          <p:nvPr>
            <p:ph type="title"/>
          </p:nvPr>
        </p:nvSpPr>
        <p:spPr/>
        <p:txBody>
          <a:bodyPr/>
          <a:lstStyle/>
          <a:p>
            <a:pPr eaLnBrk="1" hangingPunct="1"/>
            <a:r>
              <a:rPr lang="en-US" smtClean="0"/>
              <a:t>Entity names</a:t>
            </a:r>
          </a:p>
        </p:txBody>
      </p:sp>
      <p:sp>
        <p:nvSpPr>
          <p:cNvPr id="30723" name="Rectangle 3"/>
          <p:cNvSpPr>
            <a:spLocks noGrp="1" noChangeArrowheads="1"/>
          </p:cNvSpPr>
          <p:nvPr>
            <p:ph idx="1"/>
          </p:nvPr>
        </p:nvSpPr>
        <p:spPr>
          <a:xfrm>
            <a:off x="490538" y="1192213"/>
            <a:ext cx="3736975" cy="5197475"/>
          </a:xfrm>
        </p:spPr>
        <p:txBody>
          <a:bodyPr/>
          <a:lstStyle/>
          <a:p>
            <a:pPr>
              <a:buFont typeface="Arial" charset="0"/>
              <a:buChar char="•"/>
            </a:pPr>
            <a:r>
              <a:rPr lang="en-US" smtClean="0"/>
              <a:t>Every entity has internally declared DisplayName field</a:t>
            </a:r>
          </a:p>
          <a:p>
            <a:pPr lvl="1"/>
            <a:r>
              <a:rPr lang="en-US" smtClean="0"/>
              <a:t>It names each instance of that entity</a:t>
            </a:r>
          </a:p>
          <a:p>
            <a:pPr lvl="1"/>
            <a:r>
              <a:rPr lang="en-US" smtClean="0"/>
              <a:t>It is used when entity must be named in user interface</a:t>
            </a:r>
          </a:p>
        </p:txBody>
      </p:sp>
      <p:sp>
        <p:nvSpPr>
          <p:cNvPr id="30727" name="AutoShape 7"/>
          <p:cNvSpPr>
            <a:spLocks noChangeArrowheads="1"/>
          </p:cNvSpPr>
          <p:nvPr/>
        </p:nvSpPr>
        <p:spPr bwMode="auto">
          <a:xfrm>
            <a:off x="6289704" y="3491595"/>
            <a:ext cx="1247688" cy="384175"/>
          </a:xfrm>
          <a:prstGeom prst="roundRect">
            <a:avLst>
              <a:gd name="adj" fmla="val 16667"/>
            </a:avLst>
          </a:prstGeom>
          <a:noFill/>
          <a:ln w="19050" algn="ctr">
            <a:solidFill>
              <a:schemeClr val="accent4">
                <a:lumMod val="75000"/>
              </a:schemeClr>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 name="AutoShape 7"/>
          <p:cNvSpPr>
            <a:spLocks noChangeArrowheads="1"/>
          </p:cNvSpPr>
          <p:nvPr/>
        </p:nvSpPr>
        <p:spPr bwMode="auto">
          <a:xfrm>
            <a:off x="5101840" y="2657742"/>
            <a:ext cx="1451360" cy="31961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3" name="Straight Arrow Connector 2"/>
          <p:cNvCxnSpPr/>
          <p:nvPr/>
        </p:nvCxnSpPr>
        <p:spPr bwMode="auto">
          <a:xfrm>
            <a:off x="6420076" y="2974254"/>
            <a:ext cx="0" cy="450736"/>
          </a:xfrm>
          <a:prstGeom prst="straightConnector1">
            <a:avLst/>
          </a:prstGeom>
          <a:noFill/>
          <a:ln w="12700" cap="flat" cmpd="sng" algn="ctr">
            <a:solidFill>
              <a:srgbClr val="FF0000"/>
            </a:solidFill>
            <a:prstDash val="solid"/>
            <a:round/>
            <a:headEnd type="arrow"/>
            <a:tailEnd type="arrow"/>
          </a:ln>
          <a:effectLst/>
        </p:spPr>
      </p:cxn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8278"/>
          <a:stretch/>
        </p:blipFill>
        <p:spPr bwMode="auto">
          <a:xfrm>
            <a:off x="6043835" y="1422697"/>
            <a:ext cx="2595963" cy="36195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6" name="Rectangle 2"/>
          <p:cNvSpPr>
            <a:spLocks noGrp="1" noChangeArrowheads="1"/>
          </p:cNvSpPr>
          <p:nvPr>
            <p:ph type="title"/>
          </p:nvPr>
        </p:nvSpPr>
        <p:spPr/>
        <p:txBody>
          <a:bodyPr/>
          <a:lstStyle/>
          <a:p>
            <a:pPr eaLnBrk="1" hangingPunct="1"/>
            <a:r>
              <a:rPr lang="en-US" smtClean="0"/>
              <a:t>Defining entity names</a:t>
            </a:r>
          </a:p>
        </p:txBody>
      </p:sp>
      <p:sp>
        <p:nvSpPr>
          <p:cNvPr id="31747" name="Rectangle 3"/>
          <p:cNvSpPr>
            <a:spLocks noGrp="1" noChangeArrowheads="1"/>
          </p:cNvSpPr>
          <p:nvPr>
            <p:ph idx="1"/>
          </p:nvPr>
        </p:nvSpPr>
        <p:spPr>
          <a:xfrm>
            <a:off x="519113" y="1192213"/>
            <a:ext cx="5422900" cy="5197475"/>
          </a:xfrm>
        </p:spPr>
        <p:txBody>
          <a:bodyPr/>
          <a:lstStyle/>
          <a:p>
            <a:pPr>
              <a:buFont typeface="Arial" charset="0"/>
              <a:buChar char="•"/>
            </a:pPr>
            <a:r>
              <a:rPr lang="en-US" smtClean="0"/>
              <a:t>Entity names defined using Gosu</a:t>
            </a:r>
          </a:p>
          <a:p>
            <a:pPr lvl="1"/>
            <a:r>
              <a:rPr lang="en-US" smtClean="0"/>
              <a:t>Many base entities have entity names in base application</a:t>
            </a:r>
          </a:p>
          <a:p>
            <a:pPr lvl="1"/>
            <a:r>
              <a:rPr lang="en-US" smtClean="0"/>
              <a:t>For new entities that will be displayed in the UI, entity name must be created</a:t>
            </a:r>
          </a:p>
          <a:p>
            <a:pPr lvl="1"/>
            <a:r>
              <a:rPr lang="en-US" smtClean="0"/>
              <a:t>This is discussed in "Entity Names" lesson (which comes after section on Gosu)</a:t>
            </a:r>
          </a:p>
        </p:txBody>
      </p:sp>
      <p:sp>
        <p:nvSpPr>
          <p:cNvPr id="31749" name="AutoShape 5"/>
          <p:cNvSpPr>
            <a:spLocks noChangeArrowheads="1"/>
          </p:cNvSpPr>
          <p:nvPr/>
        </p:nvSpPr>
        <p:spPr bwMode="auto">
          <a:xfrm>
            <a:off x="6489093" y="2213361"/>
            <a:ext cx="2005427" cy="2828836"/>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825500" y="120650"/>
            <a:ext cx="8318500" cy="742950"/>
          </a:xfrm>
        </p:spPr>
        <p:txBody>
          <a:bodyPr/>
          <a:lstStyle/>
          <a:p>
            <a:pPr eaLnBrk="1" hangingPunct="1"/>
            <a:r>
              <a:rPr lang="en-US" smtClean="0"/>
              <a:t>Lesson outline</a:t>
            </a:r>
          </a:p>
        </p:txBody>
      </p:sp>
      <p:sp>
        <p:nvSpPr>
          <p:cNvPr id="32771" name="Rectangle 3"/>
          <p:cNvSpPr>
            <a:spLocks noGrp="1" noChangeArrowheads="1"/>
          </p:cNvSpPr>
          <p:nvPr>
            <p:ph type="body" idx="4294967295"/>
          </p:nvPr>
        </p:nvSpPr>
        <p:spPr>
          <a:xfrm>
            <a:off x="825500" y="1192213"/>
            <a:ext cx="8318500" cy="5197475"/>
          </a:xfrm>
        </p:spPr>
        <p:txBody>
          <a:bodyPr/>
          <a:lstStyle/>
          <a:p>
            <a:pPr>
              <a:lnSpc>
                <a:spcPct val="150000"/>
              </a:lnSpc>
            </a:pPr>
            <a:r>
              <a:rPr lang="en-US" sz="2800" smtClean="0">
                <a:solidFill>
                  <a:srgbClr val="C0C0C0"/>
                </a:solidFill>
              </a:rPr>
              <a:t>Custom entities</a:t>
            </a:r>
          </a:p>
          <a:p>
            <a:pPr>
              <a:lnSpc>
                <a:spcPct val="150000"/>
              </a:lnSpc>
            </a:pPr>
            <a:r>
              <a:rPr lang="en-US" sz="2800" smtClean="0">
                <a:solidFill>
                  <a:srgbClr val="C0C0C0"/>
                </a:solidFill>
              </a:rPr>
              <a:t>Entity declaration files</a:t>
            </a:r>
            <a:r>
              <a:rPr lang="en-US" sz="2800" smtClean="0"/>
              <a:t> </a:t>
            </a:r>
          </a:p>
          <a:p>
            <a:pPr>
              <a:lnSpc>
                <a:spcPct val="150000"/>
              </a:lnSpc>
            </a:pPr>
            <a:r>
              <a:rPr lang="en-US" sz="2800" smtClean="0">
                <a:solidFill>
                  <a:srgbClr val="C0C0C0"/>
                </a:solidFill>
              </a:rPr>
              <a:t>Foreign keys and arrays </a:t>
            </a:r>
          </a:p>
          <a:p>
            <a:pPr>
              <a:lnSpc>
                <a:spcPct val="150000"/>
              </a:lnSpc>
            </a:pPr>
            <a:r>
              <a:rPr lang="en-US" sz="2800" smtClean="0">
                <a:solidFill>
                  <a:srgbClr val="C0C0C0"/>
                </a:solidFill>
              </a:rPr>
              <a:t>Defining new entities</a:t>
            </a:r>
          </a:p>
          <a:p>
            <a:pPr>
              <a:lnSpc>
                <a:spcPct val="150000"/>
              </a:lnSpc>
            </a:pPr>
            <a:r>
              <a:rPr lang="en-US" sz="2800" smtClean="0"/>
              <a:t>Advanced data model design features</a:t>
            </a:r>
          </a:p>
          <a:p>
            <a:pPr>
              <a:lnSpc>
                <a:spcPct val="150000"/>
              </a:lnSpc>
            </a:pPr>
            <a:endParaRPr lang="en-US" sz="280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2"/>
          <p:cNvSpPr>
            <a:spLocks noChangeArrowheads="1"/>
          </p:cNvSpPr>
          <p:nvPr/>
        </p:nvSpPr>
        <p:spPr bwMode="auto">
          <a:xfrm>
            <a:off x="5238750" y="4403725"/>
            <a:ext cx="2859088" cy="73501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3795" name="Rectangle 2"/>
          <p:cNvSpPr>
            <a:spLocks noGrp="1" noChangeArrowheads="1"/>
          </p:cNvSpPr>
          <p:nvPr>
            <p:ph type="title"/>
          </p:nvPr>
        </p:nvSpPr>
        <p:spPr/>
        <p:txBody>
          <a:bodyPr/>
          <a:lstStyle/>
          <a:p>
            <a:r>
              <a:rPr lang="en-US" smtClean="0"/>
              <a:t>One-to-ones</a:t>
            </a:r>
          </a:p>
        </p:txBody>
      </p:sp>
      <p:sp>
        <p:nvSpPr>
          <p:cNvPr id="33796" name="Rectangle 27"/>
          <p:cNvSpPr>
            <a:spLocks noGrp="1" noChangeArrowheads="1"/>
          </p:cNvSpPr>
          <p:nvPr>
            <p:ph idx="1"/>
          </p:nvPr>
        </p:nvSpPr>
        <p:spPr>
          <a:xfrm>
            <a:off x="519113" y="5513388"/>
            <a:ext cx="8318500" cy="1050925"/>
          </a:xfrm>
        </p:spPr>
        <p:txBody>
          <a:bodyPr/>
          <a:lstStyle/>
          <a:p>
            <a:pPr>
              <a:buFont typeface="Arial" charset="0"/>
              <a:buChar char="•"/>
            </a:pPr>
            <a:r>
              <a:rPr lang="en-US" smtClean="0"/>
              <a:t>A </a:t>
            </a:r>
            <a:r>
              <a:rPr lang="en-US" b="1" smtClean="0"/>
              <a:t>one-to-one</a:t>
            </a:r>
            <a:r>
              <a:rPr lang="en-US" smtClean="0"/>
              <a:t> is used to identify that two foreign key relationships are in fact the same relationship</a:t>
            </a:r>
          </a:p>
        </p:txBody>
      </p:sp>
      <p:pic>
        <p:nvPicPr>
          <p:cNvPr id="33797" name="Picture 4" descr="F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7175" y="1154113"/>
            <a:ext cx="5862638" cy="27019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3798" name="Text Box 13"/>
          <p:cNvSpPr txBox="1">
            <a:spLocks noChangeArrowheads="1"/>
          </p:cNvSpPr>
          <p:nvPr/>
        </p:nvSpPr>
        <p:spPr bwMode="auto">
          <a:xfrm>
            <a:off x="944563" y="4019550"/>
            <a:ext cx="19256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a:t>ABContact</a:t>
            </a:r>
          </a:p>
        </p:txBody>
      </p:sp>
      <p:sp>
        <p:nvSpPr>
          <p:cNvPr id="33799" name="Text Box 14"/>
          <p:cNvSpPr txBox="1">
            <a:spLocks noChangeArrowheads="1"/>
          </p:cNvSpPr>
          <p:nvPr/>
        </p:nvSpPr>
        <p:spPr bwMode="auto">
          <a:xfrm>
            <a:off x="941388" y="4476750"/>
            <a:ext cx="21891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a:solidFill>
                  <a:schemeClr val="bg1"/>
                </a:solidFill>
              </a:rPr>
              <a:t>ID</a:t>
            </a:r>
            <a:br>
              <a:rPr lang="en-US" sz="1800" b="0">
                <a:solidFill>
                  <a:schemeClr val="bg1"/>
                </a:solidFill>
              </a:rPr>
            </a:br>
            <a:r>
              <a:rPr lang="en-US" sz="1800" b="0">
                <a:solidFill>
                  <a:schemeClr val="bg1"/>
                </a:solidFill>
              </a:rPr>
              <a:t>FinancialSummaryID</a:t>
            </a:r>
            <a:endParaRPr lang="en-US" sz="1800" b="0">
              <a:solidFill>
                <a:schemeClr val="accent2"/>
              </a:solidFill>
            </a:endParaRPr>
          </a:p>
        </p:txBody>
      </p:sp>
      <p:sp>
        <p:nvSpPr>
          <p:cNvPr id="33800" name="Rectangle 15"/>
          <p:cNvSpPr>
            <a:spLocks noChangeArrowheads="1"/>
          </p:cNvSpPr>
          <p:nvPr/>
        </p:nvSpPr>
        <p:spPr bwMode="auto">
          <a:xfrm>
            <a:off x="871538" y="4422775"/>
            <a:ext cx="2252662" cy="7350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01" name="Rectangle 16"/>
          <p:cNvSpPr>
            <a:spLocks noChangeArrowheads="1"/>
          </p:cNvSpPr>
          <p:nvPr/>
        </p:nvSpPr>
        <p:spPr bwMode="auto">
          <a:xfrm>
            <a:off x="873125" y="4027488"/>
            <a:ext cx="2252663" cy="3968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02" name="Text Box 17"/>
          <p:cNvSpPr txBox="1">
            <a:spLocks noChangeArrowheads="1"/>
          </p:cNvSpPr>
          <p:nvPr/>
        </p:nvSpPr>
        <p:spPr bwMode="auto">
          <a:xfrm>
            <a:off x="5311775" y="4000500"/>
            <a:ext cx="28924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a:solidFill>
                  <a:srgbClr val="009900"/>
                </a:solidFill>
              </a:rPr>
              <a:t>FinancialSummary</a:t>
            </a:r>
          </a:p>
        </p:txBody>
      </p:sp>
      <p:sp>
        <p:nvSpPr>
          <p:cNvPr id="33803" name="Text Box 18"/>
          <p:cNvSpPr txBox="1">
            <a:spLocks noChangeArrowheads="1"/>
          </p:cNvSpPr>
          <p:nvPr/>
        </p:nvSpPr>
        <p:spPr bwMode="auto">
          <a:xfrm>
            <a:off x="5308600" y="4457700"/>
            <a:ext cx="20462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a:solidFill>
                  <a:schemeClr val="bg1"/>
                </a:solidFill>
              </a:rPr>
              <a:t>ID</a:t>
            </a:r>
            <a:br>
              <a:rPr lang="en-US" sz="1800" b="0">
                <a:solidFill>
                  <a:schemeClr val="bg1"/>
                </a:solidFill>
              </a:rPr>
            </a:br>
            <a:r>
              <a:rPr lang="en-US" sz="1800" b="0">
                <a:solidFill>
                  <a:schemeClr val="bg1"/>
                </a:solidFill>
              </a:rPr>
              <a:t>ABContactID</a:t>
            </a:r>
            <a:endParaRPr lang="en-US" sz="1800" b="0">
              <a:solidFill>
                <a:schemeClr val="accent2"/>
              </a:solidFill>
            </a:endParaRPr>
          </a:p>
        </p:txBody>
      </p:sp>
      <p:sp>
        <p:nvSpPr>
          <p:cNvPr id="33804" name="Rectangle 19"/>
          <p:cNvSpPr>
            <a:spLocks noChangeArrowheads="1"/>
          </p:cNvSpPr>
          <p:nvPr/>
        </p:nvSpPr>
        <p:spPr bwMode="auto">
          <a:xfrm>
            <a:off x="5240338" y="4008438"/>
            <a:ext cx="2859087" cy="3968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05" name="Freeform 23"/>
          <p:cNvSpPr>
            <a:spLocks/>
          </p:cNvSpPr>
          <p:nvPr/>
        </p:nvSpPr>
        <p:spPr bwMode="auto">
          <a:xfrm>
            <a:off x="1473200" y="1090613"/>
            <a:ext cx="5949950" cy="1198562"/>
          </a:xfrm>
          <a:custGeom>
            <a:avLst/>
            <a:gdLst>
              <a:gd name="T0" fmla="*/ 2147483647 w 3748"/>
              <a:gd name="T1" fmla="*/ 0 h 755"/>
              <a:gd name="T2" fmla="*/ 2147483647 w 3748"/>
              <a:gd name="T3" fmla="*/ 0 h 755"/>
              <a:gd name="T4" fmla="*/ 2147483647 w 3748"/>
              <a:gd name="T5" fmla="*/ 2147483647 h 755"/>
              <a:gd name="T6" fmla="*/ 2147483647 w 3748"/>
              <a:gd name="T7" fmla="*/ 2147483647 h 755"/>
              <a:gd name="T8" fmla="*/ 2147483647 w 3748"/>
              <a:gd name="T9" fmla="*/ 2147483647 h 755"/>
              <a:gd name="T10" fmla="*/ 2147483647 w 3748"/>
              <a:gd name="T11" fmla="*/ 2147483647 h 755"/>
              <a:gd name="T12" fmla="*/ 2147483647 w 3748"/>
              <a:gd name="T13" fmla="*/ 2147483647 h 755"/>
              <a:gd name="T14" fmla="*/ 0 w 3748"/>
              <a:gd name="T15" fmla="*/ 2147483647 h 755"/>
              <a:gd name="T16" fmla="*/ 2147483647 w 3748"/>
              <a:gd name="T17" fmla="*/ 0 h 7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48"/>
              <a:gd name="T28" fmla="*/ 0 h 755"/>
              <a:gd name="T29" fmla="*/ 3748 w 3748"/>
              <a:gd name="T30" fmla="*/ 755 h 7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48" h="755">
                <a:moveTo>
                  <a:pt x="8" y="0"/>
                </a:moveTo>
                <a:lnTo>
                  <a:pt x="3748" y="0"/>
                </a:lnTo>
                <a:lnTo>
                  <a:pt x="3748" y="561"/>
                </a:lnTo>
                <a:lnTo>
                  <a:pt x="2259" y="561"/>
                </a:lnTo>
                <a:lnTo>
                  <a:pt x="2259" y="755"/>
                </a:lnTo>
                <a:lnTo>
                  <a:pt x="958" y="755"/>
                </a:lnTo>
                <a:lnTo>
                  <a:pt x="958" y="703"/>
                </a:lnTo>
                <a:lnTo>
                  <a:pt x="0" y="703"/>
                </a:lnTo>
                <a:lnTo>
                  <a:pt x="8" y="0"/>
                </a:lnTo>
                <a:close/>
              </a:path>
            </a:pathLst>
          </a:cu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06" name="Freeform 24"/>
          <p:cNvSpPr>
            <a:spLocks/>
          </p:cNvSpPr>
          <p:nvPr/>
        </p:nvSpPr>
        <p:spPr bwMode="auto">
          <a:xfrm>
            <a:off x="2981325" y="2005013"/>
            <a:ext cx="4452938" cy="1828800"/>
          </a:xfrm>
          <a:custGeom>
            <a:avLst/>
            <a:gdLst>
              <a:gd name="T0" fmla="*/ 2147483647 w 2805"/>
              <a:gd name="T1" fmla="*/ 2147483647 h 1152"/>
              <a:gd name="T2" fmla="*/ 2147483647 w 2805"/>
              <a:gd name="T3" fmla="*/ 2147483647 h 1152"/>
              <a:gd name="T4" fmla="*/ 2147483647 w 2805"/>
              <a:gd name="T5" fmla="*/ 0 h 1152"/>
              <a:gd name="T6" fmla="*/ 2147483647 w 2805"/>
              <a:gd name="T7" fmla="*/ 0 h 1152"/>
              <a:gd name="T8" fmla="*/ 2147483647 w 2805"/>
              <a:gd name="T9" fmla="*/ 2147483647 h 1152"/>
              <a:gd name="T10" fmla="*/ 0 w 2805"/>
              <a:gd name="T11" fmla="*/ 2147483647 h 1152"/>
              <a:gd name="T12" fmla="*/ 2147483647 w 2805"/>
              <a:gd name="T13" fmla="*/ 2147483647 h 1152"/>
              <a:gd name="T14" fmla="*/ 0 60000 65536"/>
              <a:gd name="T15" fmla="*/ 0 60000 65536"/>
              <a:gd name="T16" fmla="*/ 0 60000 65536"/>
              <a:gd name="T17" fmla="*/ 0 60000 65536"/>
              <a:gd name="T18" fmla="*/ 0 60000 65536"/>
              <a:gd name="T19" fmla="*/ 0 60000 65536"/>
              <a:gd name="T20" fmla="*/ 0 60000 65536"/>
              <a:gd name="T21" fmla="*/ 0 w 2805"/>
              <a:gd name="T22" fmla="*/ 0 h 1152"/>
              <a:gd name="T23" fmla="*/ 2805 w 2805"/>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05" h="1152">
                <a:moveTo>
                  <a:pt x="8" y="202"/>
                </a:moveTo>
                <a:lnTo>
                  <a:pt x="1945" y="202"/>
                </a:lnTo>
                <a:lnTo>
                  <a:pt x="1945" y="0"/>
                </a:lnTo>
                <a:lnTo>
                  <a:pt x="2805" y="0"/>
                </a:lnTo>
                <a:lnTo>
                  <a:pt x="2805" y="1152"/>
                </a:lnTo>
                <a:lnTo>
                  <a:pt x="0" y="1152"/>
                </a:lnTo>
                <a:lnTo>
                  <a:pt x="8" y="202"/>
                </a:lnTo>
                <a:close/>
              </a:path>
            </a:pathLst>
          </a:custGeom>
          <a:noFill/>
          <a:ln w="12700">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07" name="Freeform 28"/>
          <p:cNvSpPr>
            <a:spLocks/>
          </p:cNvSpPr>
          <p:nvPr/>
        </p:nvSpPr>
        <p:spPr bwMode="auto">
          <a:xfrm>
            <a:off x="3049588" y="4197350"/>
            <a:ext cx="2224087" cy="685800"/>
          </a:xfrm>
          <a:custGeom>
            <a:avLst/>
            <a:gdLst>
              <a:gd name="T0" fmla="*/ 0 w 499"/>
              <a:gd name="T1" fmla="*/ 2147483647 h 432"/>
              <a:gd name="T2" fmla="*/ 2147483647 w 499"/>
              <a:gd name="T3" fmla="*/ 2147483647 h 432"/>
              <a:gd name="T4" fmla="*/ 2147483647 w 499"/>
              <a:gd name="T5" fmla="*/ 2147483647 h 432"/>
              <a:gd name="T6" fmla="*/ 2147483647 w 499"/>
              <a:gd name="T7" fmla="*/ 0 h 432"/>
              <a:gd name="T8" fmla="*/ 2147483647 w 499"/>
              <a:gd name="T9" fmla="*/ 0 h 432"/>
              <a:gd name="T10" fmla="*/ 0 60000 65536"/>
              <a:gd name="T11" fmla="*/ 0 60000 65536"/>
              <a:gd name="T12" fmla="*/ 0 60000 65536"/>
              <a:gd name="T13" fmla="*/ 0 60000 65536"/>
              <a:gd name="T14" fmla="*/ 0 60000 65536"/>
              <a:gd name="T15" fmla="*/ 0 w 499"/>
              <a:gd name="T16" fmla="*/ 0 h 432"/>
              <a:gd name="T17" fmla="*/ 499 w 499"/>
              <a:gd name="T18" fmla="*/ 432 h 432"/>
            </a:gdLst>
            <a:ahLst/>
            <a:cxnLst>
              <a:cxn ang="T10">
                <a:pos x="T0" y="T1"/>
              </a:cxn>
              <a:cxn ang="T11">
                <a:pos x="T2" y="T3"/>
              </a:cxn>
              <a:cxn ang="T12">
                <a:pos x="T4" y="T5"/>
              </a:cxn>
              <a:cxn ang="T13">
                <a:pos x="T6" y="T7"/>
              </a:cxn>
              <a:cxn ang="T14">
                <a:pos x="T8" y="T9"/>
              </a:cxn>
            </a:cxnLst>
            <a:rect l="T15" t="T16" r="T17" b="T18"/>
            <a:pathLst>
              <a:path w="499" h="432">
                <a:moveTo>
                  <a:pt x="0" y="432"/>
                </a:moveTo>
                <a:cubicBezTo>
                  <a:pt x="48" y="432"/>
                  <a:pt x="96" y="432"/>
                  <a:pt x="144" y="432"/>
                </a:cubicBezTo>
                <a:lnTo>
                  <a:pt x="384" y="432"/>
                </a:lnTo>
                <a:lnTo>
                  <a:pt x="384" y="0"/>
                </a:lnTo>
                <a:lnTo>
                  <a:pt x="499" y="0"/>
                </a:lnTo>
              </a:path>
            </a:pathLst>
          </a:custGeom>
          <a:noFill/>
          <a:ln w="127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08" name="Text Box 29"/>
          <p:cNvSpPr txBox="1">
            <a:spLocks noChangeArrowheads="1"/>
          </p:cNvSpPr>
          <p:nvPr/>
        </p:nvSpPr>
        <p:spPr bwMode="auto">
          <a:xfrm>
            <a:off x="3192463" y="4876800"/>
            <a:ext cx="1554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one-to-one</a:t>
            </a:r>
          </a:p>
        </p:txBody>
      </p:sp>
      <p:sp>
        <p:nvSpPr>
          <p:cNvPr id="33809" name="Freeform 30"/>
          <p:cNvSpPr>
            <a:spLocks/>
          </p:cNvSpPr>
          <p:nvPr/>
        </p:nvSpPr>
        <p:spPr bwMode="auto">
          <a:xfrm>
            <a:off x="3124200" y="4106863"/>
            <a:ext cx="2133600" cy="776287"/>
          </a:xfrm>
          <a:custGeom>
            <a:avLst/>
            <a:gdLst>
              <a:gd name="T0" fmla="*/ 2147483647 w 1344"/>
              <a:gd name="T1" fmla="*/ 2147483647 h 489"/>
              <a:gd name="T2" fmla="*/ 2147483647 w 1344"/>
              <a:gd name="T3" fmla="*/ 2147483647 h 489"/>
              <a:gd name="T4" fmla="*/ 2147483647 w 1344"/>
              <a:gd name="T5" fmla="*/ 0 h 489"/>
              <a:gd name="T6" fmla="*/ 0 w 1344"/>
              <a:gd name="T7" fmla="*/ 0 h 489"/>
              <a:gd name="T8" fmla="*/ 0 60000 65536"/>
              <a:gd name="T9" fmla="*/ 0 60000 65536"/>
              <a:gd name="T10" fmla="*/ 0 60000 65536"/>
              <a:gd name="T11" fmla="*/ 0 60000 65536"/>
              <a:gd name="T12" fmla="*/ 0 w 1344"/>
              <a:gd name="T13" fmla="*/ 0 h 489"/>
              <a:gd name="T14" fmla="*/ 1344 w 1344"/>
              <a:gd name="T15" fmla="*/ 489 h 489"/>
            </a:gdLst>
            <a:ahLst/>
            <a:cxnLst>
              <a:cxn ang="T8">
                <a:pos x="T0" y="T1"/>
              </a:cxn>
              <a:cxn ang="T9">
                <a:pos x="T2" y="T3"/>
              </a:cxn>
              <a:cxn ang="T10">
                <a:pos x="T4" y="T5"/>
              </a:cxn>
              <a:cxn ang="T11">
                <a:pos x="T6" y="T7"/>
              </a:cxn>
            </a:cxnLst>
            <a:rect l="T12" t="T13" r="T14" b="T15"/>
            <a:pathLst>
              <a:path w="1344" h="489">
                <a:moveTo>
                  <a:pt x="1344" y="489"/>
                </a:moveTo>
                <a:lnTo>
                  <a:pt x="1162" y="489"/>
                </a:lnTo>
                <a:lnTo>
                  <a:pt x="1162" y="0"/>
                </a:lnTo>
                <a:lnTo>
                  <a:pt x="0" y="0"/>
                </a:lnTo>
              </a:path>
            </a:pathLst>
          </a:custGeom>
          <a:noFill/>
          <a:ln w="12700">
            <a:solidFill>
              <a:srgbClr val="0099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10" name="Text Box 31"/>
          <p:cNvSpPr txBox="1">
            <a:spLocks noChangeArrowheads="1"/>
          </p:cNvSpPr>
          <p:nvPr/>
        </p:nvSpPr>
        <p:spPr bwMode="auto">
          <a:xfrm>
            <a:off x="3192463" y="4175125"/>
            <a:ext cx="1554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9900"/>
                </a:solidFill>
              </a:rPr>
              <a:t>foreign key</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t>Custom entities</a:t>
            </a:r>
          </a:p>
          <a:p>
            <a:pPr>
              <a:lnSpc>
                <a:spcPct val="150000"/>
              </a:lnSpc>
              <a:buFont typeface="Arial" charset="0"/>
              <a:buChar char="•"/>
            </a:pPr>
            <a:r>
              <a:rPr lang="en-US" sz="2800" dirty="0" smtClean="0">
                <a:solidFill>
                  <a:srgbClr val="C0C0C0"/>
                </a:solidFill>
              </a:rPr>
              <a:t>Entity declaration files</a:t>
            </a:r>
            <a:r>
              <a:rPr lang="en-US" sz="2800" dirty="0" smtClean="0"/>
              <a:t> </a:t>
            </a:r>
          </a:p>
          <a:p>
            <a:pPr>
              <a:lnSpc>
                <a:spcPct val="150000"/>
              </a:lnSpc>
              <a:buFont typeface="Arial" charset="0"/>
              <a:buChar char="•"/>
            </a:pPr>
            <a:r>
              <a:rPr lang="en-US" sz="2800" dirty="0" smtClean="0">
                <a:solidFill>
                  <a:srgbClr val="C0C0C0"/>
                </a:solidFill>
              </a:rPr>
              <a:t>Foreign keys and arrays </a:t>
            </a:r>
          </a:p>
          <a:p>
            <a:pPr>
              <a:lnSpc>
                <a:spcPct val="150000"/>
              </a:lnSpc>
              <a:buFont typeface="Arial" charset="0"/>
              <a:buChar char="•"/>
            </a:pPr>
            <a:r>
              <a:rPr lang="en-US" sz="2800" dirty="0" smtClean="0">
                <a:solidFill>
                  <a:srgbClr val="C0C0C0"/>
                </a:solidFill>
              </a:rPr>
              <a:t>Defining new entities</a:t>
            </a:r>
          </a:p>
          <a:p>
            <a:pPr>
              <a:lnSpc>
                <a:spcPct val="150000"/>
              </a:lnSpc>
              <a:buFont typeface="Arial" charset="0"/>
              <a:buChar char="•"/>
            </a:pPr>
            <a:r>
              <a:rPr lang="en-US" sz="2800" dirty="0" smtClean="0">
                <a:solidFill>
                  <a:srgbClr val="C0C0C0"/>
                </a:solidFill>
              </a:rPr>
              <a:t>Advanced data model design features</a:t>
            </a:r>
          </a:p>
          <a:p>
            <a:pPr>
              <a:lnSpc>
                <a:spcPct val="150000"/>
              </a:lnSpc>
              <a:buFont typeface="Arial" charset="0"/>
              <a:buChar char="•"/>
            </a:pPr>
            <a:endParaRPr lang="en-US" sz="2800" dirty="0" smtClean="0">
              <a:solidFill>
                <a:srgbClr val="C0C0C0"/>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2959" t="26023"/>
          <a:stretch/>
        </p:blipFill>
        <p:spPr bwMode="auto">
          <a:xfrm>
            <a:off x="852488" y="1801813"/>
            <a:ext cx="3688869" cy="29604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8" name="Rectangle 2"/>
          <p:cNvSpPr>
            <a:spLocks noGrp="1" noChangeArrowheads="1"/>
          </p:cNvSpPr>
          <p:nvPr>
            <p:ph type="title"/>
          </p:nvPr>
        </p:nvSpPr>
        <p:spPr/>
        <p:txBody>
          <a:bodyPr/>
          <a:lstStyle/>
          <a:p>
            <a:r>
              <a:rPr lang="en-US" smtClean="0"/>
              <a:t>Edge foreign keys</a:t>
            </a:r>
          </a:p>
        </p:txBody>
      </p:sp>
      <p:sp>
        <p:nvSpPr>
          <p:cNvPr id="34819" name="Rectangle 3"/>
          <p:cNvSpPr>
            <a:spLocks noGrp="1" noChangeArrowheads="1"/>
          </p:cNvSpPr>
          <p:nvPr>
            <p:ph idx="1"/>
          </p:nvPr>
        </p:nvSpPr>
        <p:spPr>
          <a:xfrm>
            <a:off x="519113" y="5354638"/>
            <a:ext cx="8318500" cy="946150"/>
          </a:xfrm>
        </p:spPr>
        <p:txBody>
          <a:bodyPr/>
          <a:lstStyle/>
          <a:p>
            <a:pPr>
              <a:buFont typeface="Arial" charset="0"/>
              <a:buChar char="•"/>
            </a:pPr>
            <a:r>
              <a:rPr lang="en-US" smtClean="0"/>
              <a:t>An </a:t>
            </a:r>
            <a:r>
              <a:rPr lang="en-US" b="1" smtClean="0"/>
              <a:t>edge foreign key</a:t>
            </a:r>
            <a:r>
              <a:rPr lang="en-US" smtClean="0"/>
              <a:t> lets either:</a:t>
            </a:r>
          </a:p>
          <a:p>
            <a:pPr lvl="1"/>
            <a:r>
              <a:rPr lang="en-US" smtClean="0"/>
              <a:t>An entity reference itself, or</a:t>
            </a:r>
          </a:p>
          <a:p>
            <a:pPr lvl="1"/>
            <a:r>
              <a:rPr lang="en-US" smtClean="0"/>
              <a:t>Two or more entities reference each other</a:t>
            </a:r>
          </a:p>
        </p:txBody>
      </p:sp>
      <p:sp>
        <p:nvSpPr>
          <p:cNvPr id="34822" name="Rectangle 9"/>
          <p:cNvSpPr>
            <a:spLocks noChangeArrowheads="1"/>
          </p:cNvSpPr>
          <p:nvPr/>
        </p:nvSpPr>
        <p:spPr bwMode="auto">
          <a:xfrm>
            <a:off x="655638" y="901700"/>
            <a:ext cx="8167687" cy="4398963"/>
          </a:xfrm>
          <a:prstGeom prst="rect">
            <a:avLst/>
          </a:prstGeom>
          <a:noFill/>
          <a:ln w="3810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823" name="Line 10"/>
          <p:cNvSpPr>
            <a:spLocks noChangeShapeType="1"/>
          </p:cNvSpPr>
          <p:nvPr/>
        </p:nvSpPr>
        <p:spPr bwMode="auto">
          <a:xfrm>
            <a:off x="655638" y="1343025"/>
            <a:ext cx="8167687"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24" name="Text Box 11"/>
          <p:cNvSpPr txBox="1">
            <a:spLocks noChangeArrowheads="1"/>
          </p:cNvSpPr>
          <p:nvPr/>
        </p:nvSpPr>
        <p:spPr bwMode="auto">
          <a:xfrm>
            <a:off x="2871788" y="862013"/>
            <a:ext cx="334962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3200">
                <a:solidFill>
                  <a:schemeClr val="bg1"/>
                </a:solidFill>
              </a:rPr>
              <a:t>ABContact</a:t>
            </a:r>
          </a:p>
        </p:txBody>
      </p:sp>
      <p:sp>
        <p:nvSpPr>
          <p:cNvPr id="34825" name="Text Box 12"/>
          <p:cNvSpPr txBox="1">
            <a:spLocks noChangeArrowheads="1"/>
          </p:cNvSpPr>
          <p:nvPr/>
        </p:nvSpPr>
        <p:spPr bwMode="auto">
          <a:xfrm>
            <a:off x="1076325" y="1387475"/>
            <a:ext cx="33496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ABCompany</a:t>
            </a:r>
          </a:p>
        </p:txBody>
      </p:sp>
      <p:sp>
        <p:nvSpPr>
          <p:cNvPr id="34826" name="Text Box 13"/>
          <p:cNvSpPr txBox="1">
            <a:spLocks noChangeArrowheads="1"/>
          </p:cNvSpPr>
          <p:nvPr/>
        </p:nvSpPr>
        <p:spPr bwMode="auto">
          <a:xfrm>
            <a:off x="5241925" y="1436688"/>
            <a:ext cx="33496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ABPerson</a:t>
            </a:r>
          </a:p>
        </p:txBody>
      </p:sp>
      <p:sp>
        <p:nvSpPr>
          <p:cNvPr id="34827" name="AutoShape 14"/>
          <p:cNvSpPr>
            <a:spLocks noChangeArrowheads="1"/>
          </p:cNvSpPr>
          <p:nvPr/>
        </p:nvSpPr>
        <p:spPr bwMode="auto">
          <a:xfrm>
            <a:off x="1030155" y="3582930"/>
            <a:ext cx="3438525" cy="284162"/>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4829" name="Line 16"/>
          <p:cNvSpPr>
            <a:spLocks noChangeShapeType="1"/>
          </p:cNvSpPr>
          <p:nvPr/>
        </p:nvSpPr>
        <p:spPr bwMode="auto">
          <a:xfrm flipV="1">
            <a:off x="7005638" y="3830638"/>
            <a:ext cx="0" cy="70485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30" name="Text Box 17"/>
          <p:cNvSpPr txBox="1">
            <a:spLocks noChangeArrowheads="1"/>
          </p:cNvSpPr>
          <p:nvPr/>
        </p:nvSpPr>
        <p:spPr bwMode="auto">
          <a:xfrm>
            <a:off x="4970463" y="4541838"/>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edge foreign key</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1925" y="1895202"/>
            <a:ext cx="2789535" cy="193543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8" name="Line 15"/>
          <p:cNvSpPr>
            <a:spLocks noChangeShapeType="1"/>
          </p:cNvSpPr>
          <p:nvPr/>
        </p:nvSpPr>
        <p:spPr bwMode="auto">
          <a:xfrm>
            <a:off x="4473873" y="3828309"/>
            <a:ext cx="2384425"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2"/>
          <p:cNvGrpSpPr>
            <a:grpSpLocks/>
          </p:cNvGrpSpPr>
          <p:nvPr/>
        </p:nvGrpSpPr>
        <p:grpSpPr bwMode="auto">
          <a:xfrm>
            <a:off x="7673975" y="3617913"/>
            <a:ext cx="742950" cy="123825"/>
            <a:chOff x="3153" y="816"/>
            <a:chExt cx="468" cy="78"/>
          </a:xfrm>
        </p:grpSpPr>
        <p:sp>
          <p:nvSpPr>
            <p:cNvPr id="35865" name="Rectangle 3"/>
            <p:cNvSpPr>
              <a:spLocks noChangeArrowheads="1"/>
            </p:cNvSpPr>
            <p:nvPr/>
          </p:nvSpPr>
          <p:spPr bwMode="auto">
            <a:xfrm>
              <a:off x="3153" y="816"/>
              <a:ext cx="78" cy="78"/>
            </a:xfrm>
            <a:prstGeom prst="rect">
              <a:avLst/>
            </a:prstGeom>
            <a:noFill/>
            <a:ln w="127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866" name="Rectangle 4"/>
            <p:cNvSpPr>
              <a:spLocks noChangeArrowheads="1"/>
            </p:cNvSpPr>
            <p:nvPr/>
          </p:nvSpPr>
          <p:spPr bwMode="auto">
            <a:xfrm>
              <a:off x="3231" y="816"/>
              <a:ext cx="78" cy="78"/>
            </a:xfrm>
            <a:prstGeom prst="rect">
              <a:avLst/>
            </a:prstGeom>
            <a:noFill/>
            <a:ln w="127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867" name="Rectangle 5"/>
            <p:cNvSpPr>
              <a:spLocks noChangeArrowheads="1"/>
            </p:cNvSpPr>
            <p:nvPr/>
          </p:nvSpPr>
          <p:spPr bwMode="auto">
            <a:xfrm>
              <a:off x="3309" y="816"/>
              <a:ext cx="78" cy="78"/>
            </a:xfrm>
            <a:prstGeom prst="rect">
              <a:avLst/>
            </a:prstGeom>
            <a:noFill/>
            <a:ln w="127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868" name="Rectangle 6"/>
            <p:cNvSpPr>
              <a:spLocks noChangeArrowheads="1"/>
            </p:cNvSpPr>
            <p:nvPr/>
          </p:nvSpPr>
          <p:spPr bwMode="auto">
            <a:xfrm>
              <a:off x="3387" y="816"/>
              <a:ext cx="78" cy="78"/>
            </a:xfrm>
            <a:prstGeom prst="rect">
              <a:avLst/>
            </a:prstGeom>
            <a:noFill/>
            <a:ln w="127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869" name="Rectangle 7"/>
            <p:cNvSpPr>
              <a:spLocks noChangeArrowheads="1"/>
            </p:cNvSpPr>
            <p:nvPr/>
          </p:nvSpPr>
          <p:spPr bwMode="auto">
            <a:xfrm>
              <a:off x="3465" y="816"/>
              <a:ext cx="78" cy="78"/>
            </a:xfrm>
            <a:prstGeom prst="rect">
              <a:avLst/>
            </a:prstGeom>
            <a:noFill/>
            <a:ln w="127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870" name="Rectangle 8"/>
            <p:cNvSpPr>
              <a:spLocks noChangeArrowheads="1"/>
            </p:cNvSpPr>
            <p:nvPr/>
          </p:nvSpPr>
          <p:spPr bwMode="auto">
            <a:xfrm>
              <a:off x="3543" y="816"/>
              <a:ext cx="78" cy="78"/>
            </a:xfrm>
            <a:prstGeom prst="rect">
              <a:avLst/>
            </a:prstGeom>
            <a:noFill/>
            <a:ln w="127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35843" name="Rectangle 9"/>
          <p:cNvSpPr>
            <a:spLocks noChangeArrowheads="1"/>
          </p:cNvSpPr>
          <p:nvPr/>
        </p:nvSpPr>
        <p:spPr bwMode="auto">
          <a:xfrm>
            <a:off x="6451600" y="2374900"/>
            <a:ext cx="2074863" cy="150653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5844" name="Freeform 10"/>
          <p:cNvSpPr>
            <a:spLocks/>
          </p:cNvSpPr>
          <p:nvPr/>
        </p:nvSpPr>
        <p:spPr bwMode="auto">
          <a:xfrm>
            <a:off x="682625" y="1857375"/>
            <a:ext cx="2073275" cy="527050"/>
          </a:xfrm>
          <a:custGeom>
            <a:avLst/>
            <a:gdLst>
              <a:gd name="T0" fmla="*/ 2147483647 w 1306"/>
              <a:gd name="T1" fmla="*/ 2147483647 h 332"/>
              <a:gd name="T2" fmla="*/ 2147483647 w 1306"/>
              <a:gd name="T3" fmla="*/ 2147483647 h 332"/>
              <a:gd name="T4" fmla="*/ 0 w 1306"/>
              <a:gd name="T5" fmla="*/ 2147483647 h 332"/>
              <a:gd name="T6" fmla="*/ 0 w 1306"/>
              <a:gd name="T7" fmla="*/ 2147483647 h 332"/>
              <a:gd name="T8" fmla="*/ 2147483647 w 1306"/>
              <a:gd name="T9" fmla="*/ 2147483647 h 332"/>
              <a:gd name="T10" fmla="*/ 2147483647 w 1306"/>
              <a:gd name="T11" fmla="*/ 2147483647 h 332"/>
              <a:gd name="T12" fmla="*/ 2147483647 w 1306"/>
              <a:gd name="T13" fmla="*/ 2147483647 h 332"/>
              <a:gd name="T14" fmla="*/ 2147483647 w 1306"/>
              <a:gd name="T15" fmla="*/ 2147483647 h 332"/>
              <a:gd name="T16" fmla="*/ 2147483647 w 1306"/>
              <a:gd name="T17" fmla="*/ 2147483647 h 332"/>
              <a:gd name="T18" fmla="*/ 2147483647 w 1306"/>
              <a:gd name="T19" fmla="*/ 0 h 332"/>
              <a:gd name="T20" fmla="*/ 2147483647 w 1306"/>
              <a:gd name="T21" fmla="*/ 0 h 332"/>
              <a:gd name="T22" fmla="*/ 2147483647 w 1306"/>
              <a:gd name="T23" fmla="*/ 2147483647 h 332"/>
              <a:gd name="T24" fmla="*/ 2147483647 w 1306"/>
              <a:gd name="T25" fmla="*/ 2147483647 h 332"/>
              <a:gd name="T26" fmla="*/ 2147483647 w 1306"/>
              <a:gd name="T27" fmla="*/ 0 h 332"/>
              <a:gd name="T28" fmla="*/ 2147483647 w 1306"/>
              <a:gd name="T29" fmla="*/ 0 h 332"/>
              <a:gd name="T30" fmla="*/ 2147483647 w 1306"/>
              <a:gd name="T31" fmla="*/ 2147483647 h 332"/>
              <a:gd name="T32" fmla="*/ 2147483647 w 1306"/>
              <a:gd name="T33" fmla="*/ 2147483647 h 3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06"/>
              <a:gd name="T52" fmla="*/ 0 h 332"/>
              <a:gd name="T53" fmla="*/ 1306 w 1306"/>
              <a:gd name="T54" fmla="*/ 332 h 3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06" h="332">
                <a:moveTo>
                  <a:pt x="1306" y="80"/>
                </a:moveTo>
                <a:lnTo>
                  <a:pt x="1306" y="332"/>
                </a:lnTo>
                <a:lnTo>
                  <a:pt x="0" y="332"/>
                </a:lnTo>
                <a:lnTo>
                  <a:pt x="0" y="82"/>
                </a:lnTo>
                <a:lnTo>
                  <a:pt x="838" y="82"/>
                </a:lnTo>
                <a:lnTo>
                  <a:pt x="838" y="2"/>
                </a:lnTo>
                <a:lnTo>
                  <a:pt x="916" y="2"/>
                </a:lnTo>
                <a:lnTo>
                  <a:pt x="916" y="80"/>
                </a:lnTo>
                <a:lnTo>
                  <a:pt x="994" y="80"/>
                </a:lnTo>
                <a:lnTo>
                  <a:pt x="994" y="0"/>
                </a:lnTo>
                <a:lnTo>
                  <a:pt x="1072" y="0"/>
                </a:lnTo>
                <a:lnTo>
                  <a:pt x="1072" y="82"/>
                </a:lnTo>
                <a:lnTo>
                  <a:pt x="1150" y="82"/>
                </a:lnTo>
                <a:lnTo>
                  <a:pt x="1150" y="0"/>
                </a:lnTo>
                <a:lnTo>
                  <a:pt x="1228" y="0"/>
                </a:lnTo>
                <a:lnTo>
                  <a:pt x="1228" y="82"/>
                </a:lnTo>
                <a:lnTo>
                  <a:pt x="1306" y="80"/>
                </a:lnTo>
                <a:close/>
              </a:path>
            </a:pathLst>
          </a:custGeom>
          <a:solidFill>
            <a:srgbClr val="FFCC99">
              <a:alpha val="34901"/>
            </a:srgbClr>
          </a:solidFill>
          <a:ln w="12700">
            <a:solidFill>
              <a:schemeClr val="bg1"/>
            </a:solidFill>
            <a:round/>
            <a:headEnd/>
            <a:tailEnd/>
          </a:ln>
        </p:spPr>
        <p:txBody>
          <a:bodyPr wrap="none" lIns="0" tIns="0" rIns="0" bIns="0" anchor="ctr">
            <a:spAutoFit/>
          </a:bodyPr>
          <a:lstStyle/>
          <a:p>
            <a:endParaRPr lang="en-US"/>
          </a:p>
        </p:txBody>
      </p:sp>
      <p:sp>
        <p:nvSpPr>
          <p:cNvPr id="35845" name="Freeform 11"/>
          <p:cNvSpPr>
            <a:spLocks/>
          </p:cNvSpPr>
          <p:nvPr/>
        </p:nvSpPr>
        <p:spPr bwMode="auto">
          <a:xfrm>
            <a:off x="681038" y="2381250"/>
            <a:ext cx="2076450" cy="717550"/>
          </a:xfrm>
          <a:custGeom>
            <a:avLst/>
            <a:gdLst>
              <a:gd name="T0" fmla="*/ 0 w 1308"/>
              <a:gd name="T1" fmla="*/ 0 h 452"/>
              <a:gd name="T2" fmla="*/ 2147483647 w 1308"/>
              <a:gd name="T3" fmla="*/ 0 h 452"/>
              <a:gd name="T4" fmla="*/ 2147483647 w 1308"/>
              <a:gd name="T5" fmla="*/ 2147483647 h 452"/>
              <a:gd name="T6" fmla="*/ 2147483647 w 1308"/>
              <a:gd name="T7" fmla="*/ 2147483647 h 452"/>
              <a:gd name="T8" fmla="*/ 2147483647 w 1308"/>
              <a:gd name="T9" fmla="*/ 2147483647 h 452"/>
              <a:gd name="T10" fmla="*/ 2147483647 w 1308"/>
              <a:gd name="T11" fmla="*/ 2147483647 h 452"/>
              <a:gd name="T12" fmla="*/ 2147483647 w 1308"/>
              <a:gd name="T13" fmla="*/ 2147483647 h 452"/>
              <a:gd name="T14" fmla="*/ 2147483647 w 1308"/>
              <a:gd name="T15" fmla="*/ 2147483647 h 452"/>
              <a:gd name="T16" fmla="*/ 2147483647 w 1308"/>
              <a:gd name="T17" fmla="*/ 2147483647 h 452"/>
              <a:gd name="T18" fmla="*/ 2147483647 w 1308"/>
              <a:gd name="T19" fmla="*/ 2147483647 h 452"/>
              <a:gd name="T20" fmla="*/ 2147483647 w 1308"/>
              <a:gd name="T21" fmla="*/ 2147483647 h 452"/>
              <a:gd name="T22" fmla="*/ 2147483647 w 1308"/>
              <a:gd name="T23" fmla="*/ 2147483647 h 452"/>
              <a:gd name="T24" fmla="*/ 2147483647 w 1308"/>
              <a:gd name="T25" fmla="*/ 2147483647 h 452"/>
              <a:gd name="T26" fmla="*/ 2147483647 w 1308"/>
              <a:gd name="T27" fmla="*/ 2147483647 h 452"/>
              <a:gd name="T28" fmla="*/ 2147483647 w 1308"/>
              <a:gd name="T29" fmla="*/ 2147483647 h 452"/>
              <a:gd name="T30" fmla="*/ 0 w 1308"/>
              <a:gd name="T31" fmla="*/ 2147483647 h 452"/>
              <a:gd name="T32" fmla="*/ 0 w 1308"/>
              <a:gd name="T33" fmla="*/ 0 h 4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08"/>
              <a:gd name="T52" fmla="*/ 0 h 452"/>
              <a:gd name="T53" fmla="*/ 1308 w 1308"/>
              <a:gd name="T54" fmla="*/ 452 h 45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08" h="452">
                <a:moveTo>
                  <a:pt x="0" y="0"/>
                </a:moveTo>
                <a:lnTo>
                  <a:pt x="1306" y="0"/>
                </a:lnTo>
                <a:lnTo>
                  <a:pt x="1308" y="448"/>
                </a:lnTo>
                <a:lnTo>
                  <a:pt x="1230" y="448"/>
                </a:lnTo>
                <a:lnTo>
                  <a:pt x="1230" y="370"/>
                </a:lnTo>
                <a:lnTo>
                  <a:pt x="1150" y="370"/>
                </a:lnTo>
                <a:lnTo>
                  <a:pt x="1150" y="452"/>
                </a:lnTo>
                <a:lnTo>
                  <a:pt x="1074" y="452"/>
                </a:lnTo>
                <a:lnTo>
                  <a:pt x="1074" y="372"/>
                </a:lnTo>
                <a:lnTo>
                  <a:pt x="996" y="372"/>
                </a:lnTo>
                <a:lnTo>
                  <a:pt x="996" y="450"/>
                </a:lnTo>
                <a:lnTo>
                  <a:pt x="916" y="450"/>
                </a:lnTo>
                <a:lnTo>
                  <a:pt x="916" y="368"/>
                </a:lnTo>
                <a:lnTo>
                  <a:pt x="840" y="368"/>
                </a:lnTo>
                <a:lnTo>
                  <a:pt x="840" y="450"/>
                </a:lnTo>
                <a:lnTo>
                  <a:pt x="0" y="450"/>
                </a:lnTo>
                <a:lnTo>
                  <a:pt x="0" y="0"/>
                </a:lnTo>
                <a:close/>
              </a:path>
            </a:pathLst>
          </a:custGeom>
          <a:solidFill>
            <a:srgbClr val="FFCC99">
              <a:alpha val="34901"/>
            </a:srgbClr>
          </a:solidFill>
          <a:ln w="12700">
            <a:solidFill>
              <a:schemeClr val="bg1"/>
            </a:solidFill>
            <a:round/>
            <a:headEnd/>
            <a:tailEnd/>
          </a:ln>
        </p:spPr>
        <p:txBody>
          <a:bodyPr wrap="none" lIns="0" tIns="0" rIns="0" bIns="0" anchor="ctr">
            <a:spAutoFit/>
          </a:bodyPr>
          <a:lstStyle/>
          <a:p>
            <a:endParaRPr lang="en-US"/>
          </a:p>
        </p:txBody>
      </p:sp>
      <p:sp>
        <p:nvSpPr>
          <p:cNvPr id="35846" name="Rectangle 12"/>
          <p:cNvSpPr>
            <a:spLocks noGrp="1" noChangeArrowheads="1"/>
          </p:cNvSpPr>
          <p:nvPr>
            <p:ph type="title"/>
          </p:nvPr>
        </p:nvSpPr>
        <p:spPr/>
        <p:txBody>
          <a:bodyPr/>
          <a:lstStyle/>
          <a:p>
            <a:r>
              <a:rPr lang="en-US" smtClean="0"/>
              <a:t>Delegates</a:t>
            </a:r>
          </a:p>
        </p:txBody>
      </p:sp>
      <p:sp>
        <p:nvSpPr>
          <p:cNvPr id="35847" name="Rectangle 13"/>
          <p:cNvSpPr>
            <a:spLocks noGrp="1" noChangeArrowheads="1"/>
          </p:cNvSpPr>
          <p:nvPr>
            <p:ph idx="1"/>
          </p:nvPr>
        </p:nvSpPr>
        <p:spPr>
          <a:xfrm>
            <a:off x="519113" y="4106863"/>
            <a:ext cx="8318500" cy="2282825"/>
          </a:xfrm>
        </p:spPr>
        <p:txBody>
          <a:bodyPr/>
          <a:lstStyle/>
          <a:p>
            <a:pPr>
              <a:buFont typeface="Arial" charset="0"/>
              <a:buChar char="•"/>
            </a:pPr>
            <a:r>
              <a:rPr lang="en-US" smtClean="0"/>
              <a:t>A </a:t>
            </a:r>
            <a:r>
              <a:rPr lang="en-US" b="1" smtClean="0"/>
              <a:t>delegate</a:t>
            </a:r>
            <a:r>
              <a:rPr lang="en-US" smtClean="0"/>
              <a:t> is a virtual entity consisting of database fields, or methods, or both that can be reused by multiple entities</a:t>
            </a:r>
          </a:p>
          <a:p>
            <a:pPr lvl="1"/>
            <a:r>
              <a:rPr lang="en-US" smtClean="0"/>
              <a:t>Delegates bundle together data and functionality that is needed by multiple unrelated entities</a:t>
            </a:r>
          </a:p>
          <a:p>
            <a:pPr>
              <a:buFont typeface="Arial" charset="0"/>
              <a:buChar char="•"/>
            </a:pPr>
            <a:r>
              <a:rPr lang="en-US" smtClean="0"/>
              <a:t>Customers can implement existing delegates and create and implement new delegates</a:t>
            </a:r>
          </a:p>
        </p:txBody>
      </p:sp>
      <p:sp>
        <p:nvSpPr>
          <p:cNvPr id="35848" name="Text Box 14"/>
          <p:cNvSpPr txBox="1">
            <a:spLocks noChangeArrowheads="1"/>
          </p:cNvSpPr>
          <p:nvPr/>
        </p:nvSpPr>
        <p:spPr bwMode="auto">
          <a:xfrm>
            <a:off x="3962400" y="1979613"/>
            <a:ext cx="14271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a:solidFill>
                  <a:schemeClr val="bg1"/>
                </a:solidFill>
              </a:rPr>
              <a:t>Activity</a:t>
            </a:r>
          </a:p>
        </p:txBody>
      </p:sp>
      <p:sp>
        <p:nvSpPr>
          <p:cNvPr id="35849" name="Text Box 15"/>
          <p:cNvSpPr txBox="1">
            <a:spLocks noChangeArrowheads="1"/>
          </p:cNvSpPr>
          <p:nvPr/>
        </p:nvSpPr>
        <p:spPr bwMode="auto">
          <a:xfrm>
            <a:off x="3959225" y="2436813"/>
            <a:ext cx="204628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a:solidFill>
                  <a:schemeClr val="bg1"/>
                </a:solidFill>
              </a:rPr>
              <a:t>ID</a:t>
            </a:r>
            <a:br>
              <a:rPr lang="en-US" sz="1800" b="0">
                <a:solidFill>
                  <a:schemeClr val="bg1"/>
                </a:solidFill>
              </a:rPr>
            </a:br>
            <a:r>
              <a:rPr lang="en-US" sz="1800" b="0">
                <a:solidFill>
                  <a:schemeClr val="bg1"/>
                </a:solidFill>
              </a:rPr>
              <a:t>Status</a:t>
            </a:r>
            <a:br>
              <a:rPr lang="en-US" sz="1800" b="0">
                <a:solidFill>
                  <a:schemeClr val="bg1"/>
                </a:solidFill>
              </a:rPr>
            </a:br>
            <a:r>
              <a:rPr lang="en-US" sz="1800" b="0">
                <a:solidFill>
                  <a:schemeClr val="bg1"/>
                </a:solidFill>
              </a:rPr>
              <a:t>Escalated</a:t>
            </a:r>
            <a:br>
              <a:rPr lang="en-US" sz="1800" b="0">
                <a:solidFill>
                  <a:schemeClr val="bg1"/>
                </a:solidFill>
              </a:rPr>
            </a:br>
            <a:r>
              <a:rPr lang="en-US" sz="1800" b="0">
                <a:solidFill>
                  <a:schemeClr val="accent2"/>
                </a:solidFill>
              </a:rPr>
              <a:t>AssignedUser</a:t>
            </a:r>
            <a:br>
              <a:rPr lang="en-US" sz="1800" b="0">
                <a:solidFill>
                  <a:schemeClr val="accent2"/>
                </a:solidFill>
              </a:rPr>
            </a:br>
            <a:r>
              <a:rPr lang="en-US" sz="1800" b="0">
                <a:solidFill>
                  <a:schemeClr val="accent2"/>
                </a:solidFill>
              </a:rPr>
              <a:t>AssignedGroup</a:t>
            </a:r>
          </a:p>
        </p:txBody>
      </p:sp>
      <p:sp>
        <p:nvSpPr>
          <p:cNvPr id="35850" name="Rectangle 16"/>
          <p:cNvSpPr>
            <a:spLocks noChangeArrowheads="1"/>
          </p:cNvSpPr>
          <p:nvPr/>
        </p:nvSpPr>
        <p:spPr bwMode="auto">
          <a:xfrm>
            <a:off x="3889375" y="2382838"/>
            <a:ext cx="2074863" cy="1506537"/>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851" name="Rectangle 17"/>
          <p:cNvSpPr>
            <a:spLocks noChangeArrowheads="1"/>
          </p:cNvSpPr>
          <p:nvPr/>
        </p:nvSpPr>
        <p:spPr bwMode="auto">
          <a:xfrm>
            <a:off x="3890963" y="1987550"/>
            <a:ext cx="2074862" cy="3968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852" name="Text Box 18"/>
          <p:cNvSpPr txBox="1">
            <a:spLocks noChangeArrowheads="1"/>
          </p:cNvSpPr>
          <p:nvPr/>
        </p:nvSpPr>
        <p:spPr bwMode="auto">
          <a:xfrm>
            <a:off x="758825" y="1997075"/>
            <a:ext cx="1755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a:solidFill>
                  <a:schemeClr val="accent2"/>
                </a:solidFill>
              </a:rPr>
              <a:t>Assignable</a:t>
            </a:r>
          </a:p>
        </p:txBody>
      </p:sp>
      <p:sp>
        <p:nvSpPr>
          <p:cNvPr id="35853" name="Text Box 19"/>
          <p:cNvSpPr txBox="1">
            <a:spLocks noChangeArrowheads="1"/>
          </p:cNvSpPr>
          <p:nvPr/>
        </p:nvSpPr>
        <p:spPr bwMode="auto">
          <a:xfrm>
            <a:off x="752475" y="2374900"/>
            <a:ext cx="20462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a:solidFill>
                  <a:schemeClr val="accent2"/>
                </a:solidFill>
              </a:rPr>
              <a:t>AssignedUser</a:t>
            </a:r>
            <a:br>
              <a:rPr lang="en-US" sz="1800" b="0">
                <a:solidFill>
                  <a:schemeClr val="accent2"/>
                </a:solidFill>
              </a:rPr>
            </a:br>
            <a:r>
              <a:rPr lang="en-US" sz="1800" b="0">
                <a:solidFill>
                  <a:schemeClr val="accent2"/>
                </a:solidFill>
              </a:rPr>
              <a:t>AssignedGroup</a:t>
            </a:r>
          </a:p>
        </p:txBody>
      </p:sp>
      <p:grpSp>
        <p:nvGrpSpPr>
          <p:cNvPr id="35854" name="Group 20"/>
          <p:cNvGrpSpPr>
            <a:grpSpLocks/>
          </p:cNvGrpSpPr>
          <p:nvPr/>
        </p:nvGrpSpPr>
        <p:grpSpPr bwMode="auto">
          <a:xfrm>
            <a:off x="4489450" y="1460500"/>
            <a:ext cx="1471613" cy="530225"/>
            <a:chOff x="4306" y="2231"/>
            <a:chExt cx="927" cy="334"/>
          </a:xfrm>
        </p:grpSpPr>
        <p:sp>
          <p:nvSpPr>
            <p:cNvPr id="35863" name="Freeform 21"/>
            <p:cNvSpPr>
              <a:spLocks/>
            </p:cNvSpPr>
            <p:nvPr/>
          </p:nvSpPr>
          <p:spPr bwMode="auto">
            <a:xfrm>
              <a:off x="4306" y="2231"/>
              <a:ext cx="927" cy="334"/>
            </a:xfrm>
            <a:custGeom>
              <a:avLst/>
              <a:gdLst>
                <a:gd name="T0" fmla="*/ 0 w 927"/>
                <a:gd name="T1" fmla="*/ 81 h 334"/>
                <a:gd name="T2" fmla="*/ 457 w 927"/>
                <a:gd name="T3" fmla="*/ 82 h 334"/>
                <a:gd name="T4" fmla="*/ 457 w 927"/>
                <a:gd name="T5" fmla="*/ 2 h 334"/>
                <a:gd name="T6" fmla="*/ 535 w 927"/>
                <a:gd name="T7" fmla="*/ 2 h 334"/>
                <a:gd name="T8" fmla="*/ 535 w 927"/>
                <a:gd name="T9" fmla="*/ 80 h 334"/>
                <a:gd name="T10" fmla="*/ 615 w 927"/>
                <a:gd name="T11" fmla="*/ 80 h 334"/>
                <a:gd name="T12" fmla="*/ 615 w 927"/>
                <a:gd name="T13" fmla="*/ 0 h 334"/>
                <a:gd name="T14" fmla="*/ 693 w 927"/>
                <a:gd name="T15" fmla="*/ 0 h 334"/>
                <a:gd name="T16" fmla="*/ 693 w 927"/>
                <a:gd name="T17" fmla="*/ 84 h 334"/>
                <a:gd name="T18" fmla="*/ 771 w 927"/>
                <a:gd name="T19" fmla="*/ 84 h 334"/>
                <a:gd name="T20" fmla="*/ 771 w 927"/>
                <a:gd name="T21" fmla="*/ 0 h 334"/>
                <a:gd name="T22" fmla="*/ 847 w 927"/>
                <a:gd name="T23" fmla="*/ 0 h 334"/>
                <a:gd name="T24" fmla="*/ 847 w 927"/>
                <a:gd name="T25" fmla="*/ 84 h 334"/>
                <a:gd name="T26" fmla="*/ 927 w 927"/>
                <a:gd name="T27" fmla="*/ 84 h 334"/>
                <a:gd name="T28" fmla="*/ 927 w 927"/>
                <a:gd name="T29" fmla="*/ 332 h 334"/>
                <a:gd name="T30" fmla="*/ 847 w 927"/>
                <a:gd name="T31" fmla="*/ 332 h 334"/>
                <a:gd name="T32" fmla="*/ 847 w 927"/>
                <a:gd name="T33" fmla="*/ 254 h 334"/>
                <a:gd name="T34" fmla="*/ 767 w 927"/>
                <a:gd name="T35" fmla="*/ 254 h 334"/>
                <a:gd name="T36" fmla="*/ 767 w 927"/>
                <a:gd name="T37" fmla="*/ 334 h 334"/>
                <a:gd name="T38" fmla="*/ 689 w 927"/>
                <a:gd name="T39" fmla="*/ 334 h 334"/>
                <a:gd name="T40" fmla="*/ 689 w 927"/>
                <a:gd name="T41" fmla="*/ 252 h 334"/>
                <a:gd name="T42" fmla="*/ 611 w 927"/>
                <a:gd name="T43" fmla="*/ 252 h 334"/>
                <a:gd name="T44" fmla="*/ 611 w 927"/>
                <a:gd name="T45" fmla="*/ 334 h 334"/>
                <a:gd name="T46" fmla="*/ 535 w 927"/>
                <a:gd name="T47" fmla="*/ 334 h 334"/>
                <a:gd name="T48" fmla="*/ 535 w 927"/>
                <a:gd name="T49" fmla="*/ 252 h 334"/>
                <a:gd name="T50" fmla="*/ 455 w 927"/>
                <a:gd name="T51" fmla="*/ 252 h 334"/>
                <a:gd name="T52" fmla="*/ 455 w 927"/>
                <a:gd name="T53" fmla="*/ 332 h 334"/>
                <a:gd name="T54" fmla="*/ 0 w 927"/>
                <a:gd name="T55" fmla="*/ 331 h 334"/>
                <a:gd name="T56" fmla="*/ 0 w 927"/>
                <a:gd name="T57" fmla="*/ 81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27"/>
                <a:gd name="T88" fmla="*/ 0 h 334"/>
                <a:gd name="T89" fmla="*/ 927 w 927"/>
                <a:gd name="T90" fmla="*/ 334 h 3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27" h="334">
                  <a:moveTo>
                    <a:pt x="0" y="81"/>
                  </a:moveTo>
                  <a:lnTo>
                    <a:pt x="457" y="82"/>
                  </a:lnTo>
                  <a:lnTo>
                    <a:pt x="457" y="2"/>
                  </a:lnTo>
                  <a:lnTo>
                    <a:pt x="535" y="2"/>
                  </a:lnTo>
                  <a:lnTo>
                    <a:pt x="535" y="80"/>
                  </a:lnTo>
                  <a:lnTo>
                    <a:pt x="615" y="80"/>
                  </a:lnTo>
                  <a:lnTo>
                    <a:pt x="615" y="0"/>
                  </a:lnTo>
                  <a:lnTo>
                    <a:pt x="693" y="0"/>
                  </a:lnTo>
                  <a:lnTo>
                    <a:pt x="693" y="84"/>
                  </a:lnTo>
                  <a:lnTo>
                    <a:pt x="771" y="84"/>
                  </a:lnTo>
                  <a:lnTo>
                    <a:pt x="771" y="0"/>
                  </a:lnTo>
                  <a:lnTo>
                    <a:pt x="847" y="0"/>
                  </a:lnTo>
                  <a:lnTo>
                    <a:pt x="847" y="84"/>
                  </a:lnTo>
                  <a:lnTo>
                    <a:pt x="927" y="84"/>
                  </a:lnTo>
                  <a:lnTo>
                    <a:pt x="927" y="332"/>
                  </a:lnTo>
                  <a:lnTo>
                    <a:pt x="847" y="332"/>
                  </a:lnTo>
                  <a:lnTo>
                    <a:pt x="847" y="254"/>
                  </a:lnTo>
                  <a:lnTo>
                    <a:pt x="767" y="254"/>
                  </a:lnTo>
                  <a:lnTo>
                    <a:pt x="767" y="334"/>
                  </a:lnTo>
                  <a:lnTo>
                    <a:pt x="689" y="334"/>
                  </a:lnTo>
                  <a:lnTo>
                    <a:pt x="689" y="252"/>
                  </a:lnTo>
                  <a:lnTo>
                    <a:pt x="611" y="252"/>
                  </a:lnTo>
                  <a:lnTo>
                    <a:pt x="611" y="334"/>
                  </a:lnTo>
                  <a:lnTo>
                    <a:pt x="535" y="334"/>
                  </a:lnTo>
                  <a:lnTo>
                    <a:pt x="535" y="252"/>
                  </a:lnTo>
                  <a:lnTo>
                    <a:pt x="455" y="252"/>
                  </a:lnTo>
                  <a:lnTo>
                    <a:pt x="455" y="332"/>
                  </a:lnTo>
                  <a:lnTo>
                    <a:pt x="0" y="331"/>
                  </a:lnTo>
                  <a:lnTo>
                    <a:pt x="0" y="81"/>
                  </a:ln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35864" name="Text Box 22"/>
            <p:cNvSpPr txBox="1">
              <a:spLocks noChangeArrowheads="1"/>
            </p:cNvSpPr>
            <p:nvPr/>
          </p:nvSpPr>
          <p:spPr bwMode="auto">
            <a:xfrm>
              <a:off x="4322" y="2322"/>
              <a:ext cx="82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Assignable</a:t>
              </a:r>
            </a:p>
          </p:txBody>
        </p:sp>
      </p:grpSp>
      <p:sp>
        <p:nvSpPr>
          <p:cNvPr id="35855" name="Text Box 23"/>
          <p:cNvSpPr txBox="1">
            <a:spLocks noChangeArrowheads="1"/>
          </p:cNvSpPr>
          <p:nvPr/>
        </p:nvSpPr>
        <p:spPr bwMode="auto">
          <a:xfrm>
            <a:off x="871538" y="1127125"/>
            <a:ext cx="1900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delegate</a:t>
            </a:r>
          </a:p>
        </p:txBody>
      </p:sp>
      <p:sp>
        <p:nvSpPr>
          <p:cNvPr id="35856" name="Text Box 24"/>
          <p:cNvSpPr txBox="1">
            <a:spLocks noChangeArrowheads="1"/>
          </p:cNvSpPr>
          <p:nvPr/>
        </p:nvSpPr>
        <p:spPr bwMode="auto">
          <a:xfrm>
            <a:off x="4084638" y="1127125"/>
            <a:ext cx="40782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entities implementing delegate</a:t>
            </a:r>
          </a:p>
        </p:txBody>
      </p:sp>
      <p:sp>
        <p:nvSpPr>
          <p:cNvPr id="35857" name="Text Box 25"/>
          <p:cNvSpPr txBox="1">
            <a:spLocks noChangeArrowheads="1"/>
          </p:cNvSpPr>
          <p:nvPr/>
        </p:nvSpPr>
        <p:spPr bwMode="auto">
          <a:xfrm>
            <a:off x="6524625" y="1971675"/>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a:solidFill>
                  <a:schemeClr val="bg1"/>
                </a:solidFill>
              </a:rPr>
              <a:t>ContactNote</a:t>
            </a:r>
          </a:p>
        </p:txBody>
      </p:sp>
      <p:sp>
        <p:nvSpPr>
          <p:cNvPr id="35858" name="Text Box 26"/>
          <p:cNvSpPr txBox="1">
            <a:spLocks noChangeArrowheads="1"/>
          </p:cNvSpPr>
          <p:nvPr/>
        </p:nvSpPr>
        <p:spPr bwMode="auto">
          <a:xfrm>
            <a:off x="6521450" y="2428875"/>
            <a:ext cx="204628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a:solidFill>
                  <a:schemeClr val="bg1"/>
                </a:solidFill>
              </a:rPr>
              <a:t>ID</a:t>
            </a:r>
            <a:br>
              <a:rPr lang="en-US" sz="1800" b="0">
                <a:solidFill>
                  <a:schemeClr val="bg1"/>
                </a:solidFill>
              </a:rPr>
            </a:br>
            <a:r>
              <a:rPr lang="en-US" sz="1800" b="0">
                <a:solidFill>
                  <a:schemeClr val="bg1"/>
                </a:solidFill>
              </a:rPr>
              <a:t>Subject</a:t>
            </a:r>
            <a:br>
              <a:rPr lang="en-US" sz="1800" b="0">
                <a:solidFill>
                  <a:schemeClr val="bg1"/>
                </a:solidFill>
              </a:rPr>
            </a:br>
            <a:r>
              <a:rPr lang="en-US" sz="1800" b="0">
                <a:solidFill>
                  <a:schemeClr val="bg1"/>
                </a:solidFill>
              </a:rPr>
              <a:t>NoteType</a:t>
            </a:r>
            <a:br>
              <a:rPr lang="en-US" sz="1800" b="0">
                <a:solidFill>
                  <a:schemeClr val="bg1"/>
                </a:solidFill>
              </a:rPr>
            </a:br>
            <a:r>
              <a:rPr lang="en-US" sz="1800" b="0">
                <a:solidFill>
                  <a:schemeClr val="accent2"/>
                </a:solidFill>
              </a:rPr>
              <a:t>AssignedUser</a:t>
            </a:r>
            <a:br>
              <a:rPr lang="en-US" sz="1800" b="0">
                <a:solidFill>
                  <a:schemeClr val="accent2"/>
                </a:solidFill>
              </a:rPr>
            </a:br>
            <a:r>
              <a:rPr lang="en-US" sz="1800" b="0">
                <a:solidFill>
                  <a:schemeClr val="accent2"/>
                </a:solidFill>
              </a:rPr>
              <a:t>AssignedGroup</a:t>
            </a:r>
          </a:p>
        </p:txBody>
      </p:sp>
      <p:sp>
        <p:nvSpPr>
          <p:cNvPr id="35859" name="Rectangle 27"/>
          <p:cNvSpPr>
            <a:spLocks noChangeArrowheads="1"/>
          </p:cNvSpPr>
          <p:nvPr/>
        </p:nvSpPr>
        <p:spPr bwMode="auto">
          <a:xfrm>
            <a:off x="6453188" y="1979613"/>
            <a:ext cx="2074862" cy="3968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5860" name="Group 28"/>
          <p:cNvGrpSpPr>
            <a:grpSpLocks/>
          </p:cNvGrpSpPr>
          <p:nvPr/>
        </p:nvGrpSpPr>
        <p:grpSpPr bwMode="auto">
          <a:xfrm>
            <a:off x="7051675" y="1452563"/>
            <a:ext cx="1471613" cy="530225"/>
            <a:chOff x="4306" y="2231"/>
            <a:chExt cx="927" cy="334"/>
          </a:xfrm>
        </p:grpSpPr>
        <p:sp>
          <p:nvSpPr>
            <p:cNvPr id="35861" name="Freeform 29"/>
            <p:cNvSpPr>
              <a:spLocks/>
            </p:cNvSpPr>
            <p:nvPr/>
          </p:nvSpPr>
          <p:spPr bwMode="auto">
            <a:xfrm>
              <a:off x="4306" y="2231"/>
              <a:ext cx="927" cy="334"/>
            </a:xfrm>
            <a:custGeom>
              <a:avLst/>
              <a:gdLst>
                <a:gd name="T0" fmla="*/ 0 w 927"/>
                <a:gd name="T1" fmla="*/ 81 h 334"/>
                <a:gd name="T2" fmla="*/ 457 w 927"/>
                <a:gd name="T3" fmla="*/ 82 h 334"/>
                <a:gd name="T4" fmla="*/ 457 w 927"/>
                <a:gd name="T5" fmla="*/ 2 h 334"/>
                <a:gd name="T6" fmla="*/ 535 w 927"/>
                <a:gd name="T7" fmla="*/ 2 h 334"/>
                <a:gd name="T8" fmla="*/ 535 w 927"/>
                <a:gd name="T9" fmla="*/ 80 h 334"/>
                <a:gd name="T10" fmla="*/ 615 w 927"/>
                <a:gd name="T11" fmla="*/ 80 h 334"/>
                <a:gd name="T12" fmla="*/ 615 w 927"/>
                <a:gd name="T13" fmla="*/ 0 h 334"/>
                <a:gd name="T14" fmla="*/ 693 w 927"/>
                <a:gd name="T15" fmla="*/ 0 h 334"/>
                <a:gd name="T16" fmla="*/ 693 w 927"/>
                <a:gd name="T17" fmla="*/ 84 h 334"/>
                <a:gd name="T18" fmla="*/ 771 w 927"/>
                <a:gd name="T19" fmla="*/ 84 h 334"/>
                <a:gd name="T20" fmla="*/ 771 w 927"/>
                <a:gd name="T21" fmla="*/ 0 h 334"/>
                <a:gd name="T22" fmla="*/ 847 w 927"/>
                <a:gd name="T23" fmla="*/ 0 h 334"/>
                <a:gd name="T24" fmla="*/ 847 w 927"/>
                <a:gd name="T25" fmla="*/ 84 h 334"/>
                <a:gd name="T26" fmla="*/ 927 w 927"/>
                <a:gd name="T27" fmla="*/ 84 h 334"/>
                <a:gd name="T28" fmla="*/ 927 w 927"/>
                <a:gd name="T29" fmla="*/ 332 h 334"/>
                <a:gd name="T30" fmla="*/ 847 w 927"/>
                <a:gd name="T31" fmla="*/ 332 h 334"/>
                <a:gd name="T32" fmla="*/ 847 w 927"/>
                <a:gd name="T33" fmla="*/ 254 h 334"/>
                <a:gd name="T34" fmla="*/ 767 w 927"/>
                <a:gd name="T35" fmla="*/ 254 h 334"/>
                <a:gd name="T36" fmla="*/ 767 w 927"/>
                <a:gd name="T37" fmla="*/ 334 h 334"/>
                <a:gd name="T38" fmla="*/ 689 w 927"/>
                <a:gd name="T39" fmla="*/ 334 h 334"/>
                <a:gd name="T40" fmla="*/ 689 w 927"/>
                <a:gd name="T41" fmla="*/ 252 h 334"/>
                <a:gd name="T42" fmla="*/ 611 w 927"/>
                <a:gd name="T43" fmla="*/ 252 h 334"/>
                <a:gd name="T44" fmla="*/ 611 w 927"/>
                <a:gd name="T45" fmla="*/ 334 h 334"/>
                <a:gd name="T46" fmla="*/ 535 w 927"/>
                <a:gd name="T47" fmla="*/ 334 h 334"/>
                <a:gd name="T48" fmla="*/ 535 w 927"/>
                <a:gd name="T49" fmla="*/ 252 h 334"/>
                <a:gd name="T50" fmla="*/ 455 w 927"/>
                <a:gd name="T51" fmla="*/ 252 h 334"/>
                <a:gd name="T52" fmla="*/ 455 w 927"/>
                <a:gd name="T53" fmla="*/ 332 h 334"/>
                <a:gd name="T54" fmla="*/ 0 w 927"/>
                <a:gd name="T55" fmla="*/ 331 h 334"/>
                <a:gd name="T56" fmla="*/ 0 w 927"/>
                <a:gd name="T57" fmla="*/ 81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27"/>
                <a:gd name="T88" fmla="*/ 0 h 334"/>
                <a:gd name="T89" fmla="*/ 927 w 927"/>
                <a:gd name="T90" fmla="*/ 334 h 3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27" h="334">
                  <a:moveTo>
                    <a:pt x="0" y="81"/>
                  </a:moveTo>
                  <a:lnTo>
                    <a:pt x="457" y="82"/>
                  </a:lnTo>
                  <a:lnTo>
                    <a:pt x="457" y="2"/>
                  </a:lnTo>
                  <a:lnTo>
                    <a:pt x="535" y="2"/>
                  </a:lnTo>
                  <a:lnTo>
                    <a:pt x="535" y="80"/>
                  </a:lnTo>
                  <a:lnTo>
                    <a:pt x="615" y="80"/>
                  </a:lnTo>
                  <a:lnTo>
                    <a:pt x="615" y="0"/>
                  </a:lnTo>
                  <a:lnTo>
                    <a:pt x="693" y="0"/>
                  </a:lnTo>
                  <a:lnTo>
                    <a:pt x="693" y="84"/>
                  </a:lnTo>
                  <a:lnTo>
                    <a:pt x="771" y="84"/>
                  </a:lnTo>
                  <a:lnTo>
                    <a:pt x="771" y="0"/>
                  </a:lnTo>
                  <a:lnTo>
                    <a:pt x="847" y="0"/>
                  </a:lnTo>
                  <a:lnTo>
                    <a:pt x="847" y="84"/>
                  </a:lnTo>
                  <a:lnTo>
                    <a:pt x="927" y="84"/>
                  </a:lnTo>
                  <a:lnTo>
                    <a:pt x="927" y="332"/>
                  </a:lnTo>
                  <a:lnTo>
                    <a:pt x="847" y="332"/>
                  </a:lnTo>
                  <a:lnTo>
                    <a:pt x="847" y="254"/>
                  </a:lnTo>
                  <a:lnTo>
                    <a:pt x="767" y="254"/>
                  </a:lnTo>
                  <a:lnTo>
                    <a:pt x="767" y="334"/>
                  </a:lnTo>
                  <a:lnTo>
                    <a:pt x="689" y="334"/>
                  </a:lnTo>
                  <a:lnTo>
                    <a:pt x="689" y="252"/>
                  </a:lnTo>
                  <a:lnTo>
                    <a:pt x="611" y="252"/>
                  </a:lnTo>
                  <a:lnTo>
                    <a:pt x="611" y="334"/>
                  </a:lnTo>
                  <a:lnTo>
                    <a:pt x="535" y="334"/>
                  </a:lnTo>
                  <a:lnTo>
                    <a:pt x="535" y="252"/>
                  </a:lnTo>
                  <a:lnTo>
                    <a:pt x="455" y="252"/>
                  </a:lnTo>
                  <a:lnTo>
                    <a:pt x="455" y="332"/>
                  </a:lnTo>
                  <a:lnTo>
                    <a:pt x="0" y="331"/>
                  </a:lnTo>
                  <a:lnTo>
                    <a:pt x="0" y="81"/>
                  </a:ln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35862" name="Text Box 30"/>
            <p:cNvSpPr txBox="1">
              <a:spLocks noChangeArrowheads="1"/>
            </p:cNvSpPr>
            <p:nvPr/>
          </p:nvSpPr>
          <p:spPr bwMode="auto">
            <a:xfrm>
              <a:off x="4322" y="2322"/>
              <a:ext cx="82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Assignable</a:t>
              </a:r>
            </a:p>
          </p:txBody>
        </p:sp>
      </p:gr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p:spPr>
        <p:txBody>
          <a:bodyPr/>
          <a:lstStyle/>
          <a:p>
            <a:pPr eaLnBrk="1" hangingPunct="1"/>
            <a:r>
              <a:rPr lang="en-US" smtClean="0"/>
              <a:t>Lesson objectives review</a:t>
            </a:r>
          </a:p>
        </p:txBody>
      </p:sp>
      <p:sp>
        <p:nvSpPr>
          <p:cNvPr id="36867"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Describe how custom entities are added to an application</a:t>
            </a:r>
          </a:p>
          <a:p>
            <a:pPr lvl="1" eaLnBrk="1" hangingPunct="1"/>
            <a:r>
              <a:rPr lang="en-US" smtClean="0"/>
              <a:t>Describe the structure of an entity XML file</a:t>
            </a:r>
          </a:p>
          <a:p>
            <a:pPr lvl="1" eaLnBrk="1" hangingPunct="1"/>
            <a:r>
              <a:rPr lang="en-US" smtClean="0"/>
              <a:t>Create foreign keys and arrays to entities</a:t>
            </a:r>
          </a:p>
          <a:p>
            <a:pPr lvl="1" eaLnBrk="1" hangingPunct="1"/>
            <a:r>
              <a:rPr lang="en-US" smtClean="0"/>
              <a:t>Create new entities</a:t>
            </a:r>
          </a:p>
          <a:p>
            <a:pPr lvl="1" eaLnBrk="1" hangingPunct="1"/>
            <a:r>
              <a:rPr lang="en-US" smtClean="0"/>
              <a:t>List the features relevant to advanced data model design situations</a:t>
            </a:r>
          </a:p>
          <a:p>
            <a:pPr lvl="1" eaLnBrk="1" hangingPunct="1"/>
            <a:endParaRPr lang="en-US"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p:spPr>
        <p:txBody>
          <a:bodyPr/>
          <a:lstStyle/>
          <a:p>
            <a:pPr eaLnBrk="1" hangingPunct="1"/>
            <a:r>
              <a:rPr lang="en-US" smtClean="0"/>
              <a:t>Review questions</a:t>
            </a:r>
          </a:p>
        </p:txBody>
      </p:sp>
      <p:sp>
        <p:nvSpPr>
          <p:cNvPr id="37891" name="Rectangle 45"/>
          <p:cNvSpPr>
            <a:spLocks noGrp="1" noChangeArrowheads="1"/>
          </p:cNvSpPr>
          <p:nvPr>
            <p:ph idx="1"/>
          </p:nvPr>
        </p:nvSpPr>
        <p:spPr/>
        <p:txBody>
          <a:bodyPr/>
          <a:lstStyle/>
          <a:p>
            <a:pPr marL="457200" indent="-457200" eaLnBrk="1" hangingPunct="1">
              <a:buFont typeface="Arial" charset="0"/>
              <a:buAutoNum type="arabicPeriod"/>
            </a:pPr>
            <a:r>
              <a:rPr lang="en-US" dirty="0" smtClean="0"/>
              <a:t>What is the difference between an </a:t>
            </a:r>
            <a:r>
              <a:rPr lang="en-US" dirty="0" err="1" smtClean="0"/>
              <a:t>etx</a:t>
            </a:r>
            <a:r>
              <a:rPr lang="en-US" dirty="0" smtClean="0"/>
              <a:t> file and an </a:t>
            </a:r>
            <a:r>
              <a:rPr lang="en-US" dirty="0" err="1" smtClean="0"/>
              <a:t>eti</a:t>
            </a:r>
            <a:r>
              <a:rPr lang="en-US" dirty="0" smtClean="0"/>
              <a:t> file?</a:t>
            </a:r>
          </a:p>
          <a:p>
            <a:pPr marL="457200" indent="-457200" eaLnBrk="1" hangingPunct="1">
              <a:buFont typeface="Arial" charset="0"/>
              <a:buAutoNum type="arabicPeriod"/>
            </a:pPr>
            <a:r>
              <a:rPr lang="en-US" dirty="0" smtClean="0"/>
              <a:t>Does the base application have </a:t>
            </a:r>
            <a:r>
              <a:rPr lang="en-US" dirty="0" smtClean="0"/>
              <a:t>existing entities</a:t>
            </a:r>
            <a:r>
              <a:rPr lang="en-US" dirty="0" smtClean="0"/>
              <a:t>? </a:t>
            </a:r>
            <a:r>
              <a:rPr lang="en-US" dirty="0" smtClean="0"/>
              <a:t>Can developers create </a:t>
            </a:r>
            <a:r>
              <a:rPr lang="en-US" dirty="0" smtClean="0"/>
              <a:t>new entities </a:t>
            </a:r>
            <a:r>
              <a:rPr lang="en-US" dirty="0" smtClean="0"/>
              <a:t>files?</a:t>
            </a:r>
          </a:p>
          <a:p>
            <a:pPr marL="457200" indent="-457200" eaLnBrk="1" hangingPunct="1">
              <a:buFont typeface="Arial" charset="0"/>
              <a:buAutoNum type="arabicPeriod"/>
            </a:pPr>
            <a:r>
              <a:rPr lang="en-US" dirty="0" smtClean="0"/>
              <a:t>If </a:t>
            </a:r>
            <a:r>
              <a:rPr lang="en-US" dirty="0" smtClean="0"/>
              <a:t>the </a:t>
            </a:r>
            <a:r>
              <a:rPr lang="en-US" dirty="0" err="1" smtClean="0"/>
              <a:t>ABLawyer</a:t>
            </a:r>
            <a:r>
              <a:rPr lang="en-US" dirty="0" smtClean="0"/>
              <a:t> entity has an array of Cases, what type of field is required on the Case entity?</a:t>
            </a:r>
          </a:p>
          <a:p>
            <a:pPr marL="457200" indent="-457200" eaLnBrk="1" hangingPunct="1">
              <a:buFont typeface="Arial" charset="0"/>
              <a:buAutoNum type="arabicPeriod"/>
            </a:pPr>
            <a:r>
              <a:rPr lang="en-US" dirty="0" smtClean="0"/>
              <a:t>To deploy data model changes, are you </a:t>
            </a:r>
            <a:r>
              <a:rPr lang="en-US" i="1" dirty="0" smtClean="0"/>
              <a:t>required</a:t>
            </a:r>
            <a:r>
              <a:rPr lang="en-US" dirty="0" smtClean="0"/>
              <a:t> to:</a:t>
            </a:r>
          </a:p>
          <a:p>
            <a:pPr marL="933450" lvl="1" indent="-419100" eaLnBrk="1" hangingPunct="1">
              <a:buFont typeface="Arial" charset="0"/>
              <a:buAutoNum type="alphaLcParenR"/>
            </a:pPr>
            <a:r>
              <a:rPr lang="en-US" dirty="0" smtClean="0"/>
              <a:t>Identify changes in the Data Dictionary</a:t>
            </a:r>
            <a:endParaRPr lang="en-US" dirty="0" smtClean="0"/>
          </a:p>
          <a:p>
            <a:pPr marL="933450" lvl="1" indent="-419100" eaLnBrk="1" hangingPunct="1">
              <a:buFont typeface="Arial" charset="0"/>
              <a:buAutoNum type="alphaLcParenR"/>
            </a:pPr>
            <a:r>
              <a:rPr lang="en-US" dirty="0" smtClean="0"/>
              <a:t>Restart </a:t>
            </a:r>
            <a:r>
              <a:rPr lang="en-US" dirty="0" smtClean="0"/>
              <a:t>the application server?</a:t>
            </a:r>
          </a:p>
          <a:p>
            <a:pPr marL="933450" lvl="1" indent="-419100" eaLnBrk="1" hangingPunct="1">
              <a:buFont typeface="Arial" charset="0"/>
              <a:buAutoNum type="alphaLcParenR"/>
            </a:pPr>
            <a:r>
              <a:rPr lang="en-US" dirty="0" smtClean="0"/>
              <a:t>Restart Studio? </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Notices</a:t>
            </a:r>
          </a:p>
        </p:txBody>
      </p:sp>
      <p:sp>
        <p:nvSpPr>
          <p:cNvPr id="38915" name="Rectangle 3"/>
          <p:cNvSpPr>
            <a:spLocks noGrp="1" noChangeArrowheads="1"/>
          </p:cNvSpPr>
          <p:nvPr>
            <p:ph type="body" idx="1"/>
          </p:nvPr>
        </p:nvSpPr>
        <p:spPr/>
        <p:txBody>
          <a:bodyPr/>
          <a:lstStyle/>
          <a:p>
            <a:pPr marL="0" indent="0">
              <a:buNone/>
            </a:pPr>
            <a:r>
              <a:rPr lang="en-US" sz="1600" b="1" dirty="0"/>
              <a:t>Copyright © 2001-2013 </a:t>
            </a:r>
            <a:r>
              <a:rPr lang="en-US" sz="1600" b="1" dirty="0" err="1"/>
              <a:t>Guidewire</a:t>
            </a:r>
            <a:r>
              <a:rPr lang="en-US" sz="1600" b="1" dirty="0"/>
              <a:t> Software, Inc. All rights reserved. </a:t>
            </a:r>
            <a:endParaRPr lang="en-US" sz="1600" b="1" dirty="0" smtClean="0"/>
          </a:p>
          <a:p>
            <a:pPr marL="0" indent="0">
              <a:buNone/>
            </a:pPr>
            <a:r>
              <a:rPr lang="en-US" sz="1600" dirty="0" err="1" smtClean="0"/>
              <a:t>Guidewire</a:t>
            </a:r>
            <a:r>
              <a:rPr lang="en-US" sz="1600" dirty="0"/>
              <a:t>, </a:t>
            </a:r>
            <a:r>
              <a:rPr lang="en-US" sz="1600" dirty="0" err="1"/>
              <a:t>Guidewire</a:t>
            </a:r>
            <a:r>
              <a:rPr lang="en-US" sz="1600" dirty="0"/>
              <a:t> Software, </a:t>
            </a:r>
            <a:r>
              <a:rPr lang="en-US" sz="1600" dirty="0" err="1"/>
              <a:t>Guidewire</a:t>
            </a:r>
            <a:r>
              <a:rPr lang="en-US" sz="1600" dirty="0"/>
              <a:t> </a:t>
            </a:r>
            <a:r>
              <a:rPr lang="en-US" sz="1600" dirty="0" err="1"/>
              <a:t>ClaimCenter</a:t>
            </a:r>
            <a:r>
              <a:rPr lang="en-US" sz="1600" dirty="0"/>
              <a:t>, </a:t>
            </a:r>
            <a:r>
              <a:rPr lang="en-US" sz="1600" dirty="0" err="1"/>
              <a:t>Guidewire</a:t>
            </a:r>
            <a:r>
              <a:rPr lang="en-US" sz="1600" dirty="0"/>
              <a:t> </a:t>
            </a:r>
            <a:r>
              <a:rPr lang="en-US" sz="1600" dirty="0" err="1"/>
              <a:t>PolicyCenter</a:t>
            </a:r>
            <a:r>
              <a:rPr lang="en-US" sz="1600" dirty="0"/>
              <a:t>, </a:t>
            </a:r>
            <a:r>
              <a:rPr lang="en-US" sz="1600" dirty="0" err="1"/>
              <a:t>Guidewire</a:t>
            </a:r>
            <a:r>
              <a:rPr lang="en-US" sz="1600" dirty="0"/>
              <a:t> </a:t>
            </a:r>
            <a:r>
              <a:rPr lang="en-US" sz="1600" dirty="0" err="1"/>
              <a:t>BillingCenter</a:t>
            </a:r>
            <a:r>
              <a:rPr lang="en-US" sz="1600" dirty="0"/>
              <a:t>, </a:t>
            </a:r>
            <a:r>
              <a:rPr lang="en-US" sz="1600" dirty="0" err="1"/>
              <a:t>Guidewire</a:t>
            </a:r>
            <a:r>
              <a:rPr lang="en-US" sz="1600" dirty="0"/>
              <a:t> Reinsurance Management, </a:t>
            </a:r>
            <a:r>
              <a:rPr lang="en-US" sz="1600" dirty="0" err="1"/>
              <a:t>Guidewire</a:t>
            </a:r>
            <a:r>
              <a:rPr lang="en-US" sz="1600" dirty="0"/>
              <a:t> </a:t>
            </a:r>
            <a:r>
              <a:rPr lang="en-US" sz="1600" dirty="0" err="1"/>
              <a:t>ContactManager</a:t>
            </a:r>
            <a:r>
              <a:rPr lang="en-US" sz="1600" dirty="0"/>
              <a:t>, </a:t>
            </a:r>
            <a:r>
              <a:rPr lang="en-US" sz="1600" dirty="0" err="1"/>
              <a:t>Guidewire</a:t>
            </a:r>
            <a:r>
              <a:rPr lang="en-US" sz="1600" dirty="0"/>
              <a:t> Vendor Data Management, </a:t>
            </a:r>
            <a:r>
              <a:rPr lang="en-US" sz="1600" dirty="0" err="1"/>
              <a:t>Guidewire</a:t>
            </a:r>
            <a:r>
              <a:rPr lang="en-US" sz="1600" dirty="0"/>
              <a:t> Client Data Management, </a:t>
            </a:r>
            <a:r>
              <a:rPr lang="en-US" sz="1600" dirty="0" err="1"/>
              <a:t>Guidewire</a:t>
            </a:r>
            <a:r>
              <a:rPr lang="en-US" sz="1600" dirty="0"/>
              <a:t> Rating Management, </a:t>
            </a:r>
            <a:r>
              <a:rPr lang="en-US" sz="1600" dirty="0" err="1"/>
              <a:t>Guidewire</a:t>
            </a:r>
            <a:r>
              <a:rPr lang="en-US" sz="1600" dirty="0"/>
              <a:t> </a:t>
            </a:r>
            <a:r>
              <a:rPr lang="en-US" sz="1600" dirty="0" err="1"/>
              <a:t>InsuranceSuite</a:t>
            </a:r>
            <a:r>
              <a:rPr lang="en-US" sz="1600" dirty="0"/>
              <a:t>, </a:t>
            </a:r>
            <a:r>
              <a:rPr lang="en-US" sz="1600" dirty="0" err="1"/>
              <a:t>Guidewire</a:t>
            </a:r>
            <a:r>
              <a:rPr lang="en-US" sz="1600" dirty="0"/>
              <a:t> </a:t>
            </a:r>
            <a:r>
              <a:rPr lang="en-US" sz="1600" dirty="0" err="1"/>
              <a:t>ContactCenter</a:t>
            </a:r>
            <a:r>
              <a:rPr lang="en-US" sz="1600" dirty="0"/>
              <a:t>, </a:t>
            </a:r>
            <a:r>
              <a:rPr lang="en-US" sz="1600" dirty="0" err="1"/>
              <a:t>Guidewire</a:t>
            </a:r>
            <a:r>
              <a:rPr lang="en-US" sz="1600" dirty="0"/>
              <a:t> Studio, </a:t>
            </a:r>
            <a:r>
              <a:rPr lang="en-US" sz="1600" dirty="0" err="1"/>
              <a:t>Guidewire</a:t>
            </a:r>
            <a:r>
              <a:rPr lang="en-US" sz="1600" dirty="0"/>
              <a:t> Product Designer, </a:t>
            </a:r>
            <a:r>
              <a:rPr lang="en-US" sz="1600" dirty="0" err="1"/>
              <a:t>Guidewire</a:t>
            </a:r>
            <a:r>
              <a:rPr lang="en-US" sz="1600" dirty="0"/>
              <a:t> Live, </a:t>
            </a:r>
            <a:r>
              <a:rPr lang="en-US" sz="1600" dirty="0" err="1"/>
              <a:t>Guidewire</a:t>
            </a:r>
            <a:r>
              <a:rPr lang="en-US" sz="1600" dirty="0"/>
              <a:t> </a:t>
            </a:r>
            <a:r>
              <a:rPr lang="en-US" sz="1600" dirty="0" err="1"/>
              <a:t>DataHub</a:t>
            </a:r>
            <a:r>
              <a:rPr lang="en-US" sz="1600" dirty="0"/>
              <a:t>, </a:t>
            </a:r>
            <a:r>
              <a:rPr lang="en-US" sz="1600" dirty="0" err="1"/>
              <a:t>Guidewire</a:t>
            </a:r>
            <a:r>
              <a:rPr lang="en-US" sz="1600" dirty="0"/>
              <a:t> </a:t>
            </a:r>
            <a:r>
              <a:rPr lang="en-US" sz="1600" dirty="0" err="1"/>
              <a:t>InfoCenter</a:t>
            </a:r>
            <a:r>
              <a:rPr lang="en-US" sz="1600" dirty="0"/>
              <a:t>, </a:t>
            </a:r>
            <a:r>
              <a:rPr lang="en-US" sz="1600" dirty="0" err="1"/>
              <a:t>Guidewire</a:t>
            </a:r>
            <a:r>
              <a:rPr lang="en-US" sz="1600" dirty="0"/>
              <a:t> Standard Reporting, </a:t>
            </a:r>
            <a:r>
              <a:rPr lang="en-US" sz="1600" dirty="0" err="1"/>
              <a:t>Guidewire</a:t>
            </a:r>
            <a:r>
              <a:rPr lang="en-US" sz="1600" dirty="0"/>
              <a:t> </a:t>
            </a:r>
            <a:r>
              <a:rPr lang="en-US" sz="1600" dirty="0" err="1"/>
              <a:t>ExampleCenter</a:t>
            </a:r>
            <a:r>
              <a:rPr lang="en-US" sz="1600" dirty="0"/>
              <a:t>, </a:t>
            </a:r>
            <a:r>
              <a:rPr lang="en-US" sz="1600" dirty="0" err="1"/>
              <a:t>Gosu</a:t>
            </a:r>
            <a:r>
              <a:rPr lang="en-US" sz="1600" dirty="0"/>
              <a:t>, Deliver Insurance Your Way, and the </a:t>
            </a:r>
            <a:r>
              <a:rPr lang="en-US" sz="1600" dirty="0" err="1"/>
              <a:t>Guidewire</a:t>
            </a:r>
            <a:r>
              <a:rPr lang="en-US" sz="1600" dirty="0"/>
              <a:t> logo are trademarks, service marks, or registered trademarks of </a:t>
            </a:r>
            <a:r>
              <a:rPr lang="en-US" sz="1600" dirty="0" err="1"/>
              <a:t>Guidewire</a:t>
            </a:r>
            <a:r>
              <a:rPr lang="en-US" sz="1600" dirty="0"/>
              <a:t> Software, Inc. in the United States and/or other countries.</a:t>
            </a:r>
          </a:p>
          <a:p>
            <a:pPr marL="0" indent="0">
              <a:buNone/>
            </a:pPr>
            <a:r>
              <a:rPr lang="en-US" sz="1600" dirty="0"/>
              <a:t> </a:t>
            </a:r>
          </a:p>
          <a:p>
            <a:pPr marL="0" indent="0">
              <a:buNone/>
            </a:pPr>
            <a:r>
              <a:rPr lang="en-US" sz="1600" dirty="0" err="1"/>
              <a:t>Guidewire</a:t>
            </a:r>
            <a:r>
              <a:rPr lang="en-US" sz="1600" dirty="0"/>
              <a:t> products are protected by one or more United States patents.</a:t>
            </a:r>
          </a:p>
          <a:p>
            <a:pPr marL="0" indent="0">
              <a:buNone/>
            </a:pPr>
            <a:endParaRPr lang="en-US" sz="16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Review: Entities in base applications</a:t>
            </a:r>
          </a:p>
        </p:txBody>
      </p:sp>
      <p:sp>
        <p:nvSpPr>
          <p:cNvPr id="7171" name="Rectangle 3"/>
          <p:cNvSpPr>
            <a:spLocks noGrp="1" noChangeArrowheads="1"/>
          </p:cNvSpPr>
          <p:nvPr>
            <p:ph idx="1"/>
          </p:nvPr>
        </p:nvSpPr>
        <p:spPr>
          <a:xfrm>
            <a:off x="5189538" y="3625850"/>
            <a:ext cx="3648075" cy="2892425"/>
          </a:xfrm>
        </p:spPr>
        <p:txBody>
          <a:bodyPr/>
          <a:lstStyle/>
          <a:p>
            <a:pPr>
              <a:buFont typeface="Arial" charset="0"/>
              <a:buChar char="•"/>
            </a:pPr>
            <a:r>
              <a:rPr lang="en-US" smtClean="0"/>
              <a:t>Application-level entities are specific to given application</a:t>
            </a:r>
            <a:br>
              <a:rPr lang="en-US" smtClean="0"/>
            </a:br>
            <a:endParaRPr lang="en-US" smtClean="0"/>
          </a:p>
          <a:p>
            <a:pPr>
              <a:buFont typeface="Arial" charset="0"/>
              <a:buChar char="•"/>
            </a:pPr>
            <a:r>
              <a:rPr lang="en-US" smtClean="0"/>
              <a:t>Platform-level entities are common to all Guidewire applications</a:t>
            </a:r>
          </a:p>
        </p:txBody>
      </p:sp>
      <p:sp>
        <p:nvSpPr>
          <p:cNvPr id="7172" name="Text Box 4"/>
          <p:cNvSpPr txBox="1">
            <a:spLocks noChangeArrowheads="1"/>
          </p:cNvSpPr>
          <p:nvPr/>
        </p:nvSpPr>
        <p:spPr bwMode="auto">
          <a:xfrm>
            <a:off x="671513" y="4899025"/>
            <a:ext cx="419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endParaRPr lang="en-US">
              <a:solidFill>
                <a:schemeClr val="bg2"/>
              </a:solidFill>
            </a:endParaRPr>
          </a:p>
        </p:txBody>
      </p:sp>
      <p:sp>
        <p:nvSpPr>
          <p:cNvPr id="7173" name="Rectangle 29"/>
          <p:cNvSpPr>
            <a:spLocks noChangeArrowheads="1"/>
          </p:cNvSpPr>
          <p:nvPr/>
        </p:nvSpPr>
        <p:spPr bwMode="auto">
          <a:xfrm>
            <a:off x="546100" y="4902200"/>
            <a:ext cx="4445000" cy="1589088"/>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74" name="Text Box 30"/>
          <p:cNvSpPr txBox="1">
            <a:spLocks noChangeArrowheads="1"/>
          </p:cNvSpPr>
          <p:nvPr/>
        </p:nvSpPr>
        <p:spPr bwMode="auto">
          <a:xfrm>
            <a:off x="661988" y="914400"/>
            <a:ext cx="1152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accent1"/>
                </a:solidFill>
              </a:rPr>
              <a:t>Claim</a:t>
            </a:r>
            <a:br>
              <a:rPr lang="en-US">
                <a:solidFill>
                  <a:schemeClr val="accent1"/>
                </a:solidFill>
              </a:rPr>
            </a:br>
            <a:r>
              <a:rPr lang="en-US">
                <a:solidFill>
                  <a:schemeClr val="accent1"/>
                </a:solidFill>
              </a:rPr>
              <a:t>Center</a:t>
            </a:r>
          </a:p>
        </p:txBody>
      </p:sp>
      <p:sp>
        <p:nvSpPr>
          <p:cNvPr id="7175" name="AutoShape 31"/>
          <p:cNvSpPr>
            <a:spLocks noChangeArrowheads="1"/>
          </p:cNvSpPr>
          <p:nvPr/>
        </p:nvSpPr>
        <p:spPr bwMode="auto">
          <a:xfrm>
            <a:off x="830263" y="4352925"/>
            <a:ext cx="815975" cy="633413"/>
          </a:xfrm>
          <a:prstGeom prst="upArrow">
            <a:avLst>
              <a:gd name="adj1" fmla="val 50000"/>
              <a:gd name="adj2" fmla="val 25000"/>
            </a:avLst>
          </a:prstGeom>
          <a:gradFill rotWithShape="1">
            <a:gsLst>
              <a:gs pos="0">
                <a:srgbClr val="0066CC"/>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7176" name="Text Box 20"/>
          <p:cNvSpPr txBox="1">
            <a:spLocks noChangeArrowheads="1"/>
          </p:cNvSpPr>
          <p:nvPr/>
        </p:nvSpPr>
        <p:spPr bwMode="auto">
          <a:xfrm>
            <a:off x="2136775" y="914400"/>
            <a:ext cx="11953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accent2"/>
                </a:solidFill>
              </a:rPr>
              <a:t>Policy</a:t>
            </a:r>
            <a:br>
              <a:rPr lang="en-US">
                <a:solidFill>
                  <a:schemeClr val="accent2"/>
                </a:solidFill>
              </a:rPr>
            </a:br>
            <a:r>
              <a:rPr lang="en-US">
                <a:solidFill>
                  <a:schemeClr val="accent2"/>
                </a:solidFill>
              </a:rPr>
              <a:t>Center</a:t>
            </a:r>
          </a:p>
        </p:txBody>
      </p:sp>
      <p:sp>
        <p:nvSpPr>
          <p:cNvPr id="7177" name="AutoShape 33"/>
          <p:cNvSpPr>
            <a:spLocks noChangeArrowheads="1"/>
          </p:cNvSpPr>
          <p:nvPr/>
        </p:nvSpPr>
        <p:spPr bwMode="auto">
          <a:xfrm>
            <a:off x="2327275" y="4352925"/>
            <a:ext cx="815975" cy="633413"/>
          </a:xfrm>
          <a:prstGeom prst="upArrow">
            <a:avLst>
              <a:gd name="adj1" fmla="val 50000"/>
              <a:gd name="adj2" fmla="val 25000"/>
            </a:avLst>
          </a:prstGeom>
          <a:gradFill rotWithShape="1">
            <a:gsLst>
              <a:gs pos="0">
                <a:schemeClr val="accent2"/>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7178" name="Text Box 14"/>
          <p:cNvSpPr txBox="1">
            <a:spLocks noChangeArrowheads="1"/>
          </p:cNvSpPr>
          <p:nvPr/>
        </p:nvSpPr>
        <p:spPr bwMode="auto">
          <a:xfrm>
            <a:off x="3763963" y="914400"/>
            <a:ext cx="10128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rgbClr val="00CC00"/>
                </a:solidFill>
              </a:rPr>
              <a:t>Billing</a:t>
            </a:r>
            <a:br>
              <a:rPr lang="en-US">
                <a:solidFill>
                  <a:srgbClr val="00CC00"/>
                </a:solidFill>
              </a:rPr>
            </a:br>
            <a:r>
              <a:rPr lang="en-US">
                <a:solidFill>
                  <a:srgbClr val="00CC00"/>
                </a:solidFill>
              </a:rPr>
              <a:t>Center</a:t>
            </a:r>
          </a:p>
        </p:txBody>
      </p:sp>
      <p:sp>
        <p:nvSpPr>
          <p:cNvPr id="7179" name="Rectangle 35"/>
          <p:cNvSpPr>
            <a:spLocks noChangeArrowheads="1"/>
          </p:cNvSpPr>
          <p:nvPr/>
        </p:nvSpPr>
        <p:spPr bwMode="auto">
          <a:xfrm>
            <a:off x="619125" y="911225"/>
            <a:ext cx="1238250" cy="3530600"/>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80" name="Rectangle 36"/>
          <p:cNvSpPr>
            <a:spLocks noChangeArrowheads="1"/>
          </p:cNvSpPr>
          <p:nvPr/>
        </p:nvSpPr>
        <p:spPr bwMode="auto">
          <a:xfrm>
            <a:off x="2116138" y="911225"/>
            <a:ext cx="1238250" cy="3530600"/>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81" name="Rectangle 37"/>
          <p:cNvSpPr>
            <a:spLocks noChangeArrowheads="1"/>
          </p:cNvSpPr>
          <p:nvPr/>
        </p:nvSpPr>
        <p:spPr bwMode="auto">
          <a:xfrm>
            <a:off x="3651250" y="925513"/>
            <a:ext cx="1238250" cy="3516312"/>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82" name="AutoShape 38"/>
          <p:cNvSpPr>
            <a:spLocks noChangeArrowheads="1"/>
          </p:cNvSpPr>
          <p:nvPr/>
        </p:nvSpPr>
        <p:spPr bwMode="auto">
          <a:xfrm>
            <a:off x="3846513" y="4352925"/>
            <a:ext cx="815975" cy="633413"/>
          </a:xfrm>
          <a:prstGeom prst="upArrow">
            <a:avLst>
              <a:gd name="adj1" fmla="val 50000"/>
              <a:gd name="adj2" fmla="val 25000"/>
            </a:avLst>
          </a:prstGeom>
          <a:gradFill rotWithShape="1">
            <a:gsLst>
              <a:gs pos="0">
                <a:srgbClr val="00CC00"/>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7183" name="Group 39"/>
          <p:cNvGrpSpPr>
            <a:grpSpLocks/>
          </p:cNvGrpSpPr>
          <p:nvPr/>
        </p:nvGrpSpPr>
        <p:grpSpPr bwMode="auto">
          <a:xfrm>
            <a:off x="725488" y="3529013"/>
            <a:ext cx="1027112" cy="668337"/>
            <a:chOff x="457" y="2020"/>
            <a:chExt cx="647" cy="421"/>
          </a:xfrm>
        </p:grpSpPr>
        <p:sp>
          <p:nvSpPr>
            <p:cNvPr id="7195" name="Rectangle 13"/>
            <p:cNvSpPr>
              <a:spLocks noChangeArrowheads="1"/>
            </p:cNvSpPr>
            <p:nvPr/>
          </p:nvSpPr>
          <p:spPr bwMode="auto">
            <a:xfrm>
              <a:off x="457" y="2020"/>
              <a:ext cx="647" cy="180"/>
            </a:xfrm>
            <a:prstGeom prst="rect">
              <a:avLst/>
            </a:prstGeom>
            <a:solidFill>
              <a:srgbClr val="A4BDF6"/>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Claim</a:t>
              </a:r>
            </a:p>
          </p:txBody>
        </p:sp>
        <p:sp>
          <p:nvSpPr>
            <p:cNvPr id="7196" name="Rectangle 41"/>
            <p:cNvSpPr>
              <a:spLocks noChangeArrowheads="1"/>
            </p:cNvSpPr>
            <p:nvPr/>
          </p:nvSpPr>
          <p:spPr bwMode="auto">
            <a:xfrm>
              <a:off x="457" y="2193"/>
              <a:ext cx="646" cy="248"/>
            </a:xfrm>
            <a:prstGeom prst="rect">
              <a:avLst/>
            </a:prstGeom>
            <a:solidFill>
              <a:srgbClr val="FFFFCC"/>
            </a:solidFill>
            <a:ln w="12700" algn="ctr">
              <a:solidFill>
                <a:schemeClr val="bg1"/>
              </a:solidFill>
              <a:miter lim="800000"/>
              <a:headEnd/>
              <a:tailEnd/>
            </a:ln>
          </p:spPr>
          <p:txBody>
            <a:bodyPr wrap="none"/>
            <a:lstStyle/>
            <a:p>
              <a:endParaRPr lang="en-US"/>
            </a:p>
          </p:txBody>
        </p:sp>
      </p:grpSp>
      <p:grpSp>
        <p:nvGrpSpPr>
          <p:cNvPr id="7184" name="Group 42"/>
          <p:cNvGrpSpPr>
            <a:grpSpLocks/>
          </p:cNvGrpSpPr>
          <p:nvPr/>
        </p:nvGrpSpPr>
        <p:grpSpPr bwMode="auto">
          <a:xfrm>
            <a:off x="2220913" y="3529013"/>
            <a:ext cx="1027112" cy="668337"/>
            <a:chOff x="457" y="2020"/>
            <a:chExt cx="647" cy="421"/>
          </a:xfrm>
        </p:grpSpPr>
        <p:sp>
          <p:nvSpPr>
            <p:cNvPr id="7193" name="Rectangle 13"/>
            <p:cNvSpPr>
              <a:spLocks noChangeArrowheads="1"/>
            </p:cNvSpPr>
            <p:nvPr/>
          </p:nvSpPr>
          <p:spPr bwMode="auto">
            <a:xfrm>
              <a:off x="457" y="2020"/>
              <a:ext cx="647" cy="180"/>
            </a:xfrm>
            <a:prstGeom prst="rect">
              <a:avLst/>
            </a:prstGeom>
            <a:solidFill>
              <a:srgbClr val="A4BDF6"/>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Quote</a:t>
              </a:r>
            </a:p>
          </p:txBody>
        </p:sp>
        <p:sp>
          <p:nvSpPr>
            <p:cNvPr id="7194" name="Rectangle 44"/>
            <p:cNvSpPr>
              <a:spLocks noChangeArrowheads="1"/>
            </p:cNvSpPr>
            <p:nvPr/>
          </p:nvSpPr>
          <p:spPr bwMode="auto">
            <a:xfrm>
              <a:off x="457" y="2193"/>
              <a:ext cx="646" cy="248"/>
            </a:xfrm>
            <a:prstGeom prst="rect">
              <a:avLst/>
            </a:prstGeom>
            <a:solidFill>
              <a:srgbClr val="FFFFCC"/>
            </a:solidFill>
            <a:ln w="12700" algn="ctr">
              <a:solidFill>
                <a:schemeClr val="bg1"/>
              </a:solidFill>
              <a:miter lim="800000"/>
              <a:headEnd/>
              <a:tailEnd/>
            </a:ln>
          </p:spPr>
          <p:txBody>
            <a:bodyPr wrap="none"/>
            <a:lstStyle/>
            <a:p>
              <a:endParaRPr lang="en-US"/>
            </a:p>
          </p:txBody>
        </p:sp>
      </p:grpSp>
      <p:grpSp>
        <p:nvGrpSpPr>
          <p:cNvPr id="7185" name="Group 45"/>
          <p:cNvGrpSpPr>
            <a:grpSpLocks/>
          </p:cNvGrpSpPr>
          <p:nvPr/>
        </p:nvGrpSpPr>
        <p:grpSpPr bwMode="auto">
          <a:xfrm>
            <a:off x="3756025" y="3529013"/>
            <a:ext cx="1027113" cy="668337"/>
            <a:chOff x="457" y="2020"/>
            <a:chExt cx="647" cy="421"/>
          </a:xfrm>
        </p:grpSpPr>
        <p:sp>
          <p:nvSpPr>
            <p:cNvPr id="7191" name="Rectangle 13"/>
            <p:cNvSpPr>
              <a:spLocks noChangeArrowheads="1"/>
            </p:cNvSpPr>
            <p:nvPr/>
          </p:nvSpPr>
          <p:spPr bwMode="auto">
            <a:xfrm>
              <a:off x="457" y="2020"/>
              <a:ext cx="647" cy="180"/>
            </a:xfrm>
            <a:prstGeom prst="rect">
              <a:avLst/>
            </a:prstGeom>
            <a:solidFill>
              <a:srgbClr val="A4BDF6"/>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Invoice</a:t>
              </a:r>
            </a:p>
          </p:txBody>
        </p:sp>
        <p:sp>
          <p:nvSpPr>
            <p:cNvPr id="7192" name="Rectangle 47"/>
            <p:cNvSpPr>
              <a:spLocks noChangeArrowheads="1"/>
            </p:cNvSpPr>
            <p:nvPr/>
          </p:nvSpPr>
          <p:spPr bwMode="auto">
            <a:xfrm>
              <a:off x="457" y="2193"/>
              <a:ext cx="646" cy="248"/>
            </a:xfrm>
            <a:prstGeom prst="rect">
              <a:avLst/>
            </a:prstGeom>
            <a:solidFill>
              <a:srgbClr val="FFFFCC"/>
            </a:solidFill>
            <a:ln w="12700" algn="ctr">
              <a:solidFill>
                <a:schemeClr val="bg1"/>
              </a:solidFill>
              <a:miter lim="800000"/>
              <a:headEnd/>
              <a:tailEnd/>
            </a:ln>
          </p:spPr>
          <p:txBody>
            <a:bodyPr wrap="none"/>
            <a:lstStyle/>
            <a:p>
              <a:endParaRPr lang="en-US"/>
            </a:p>
          </p:txBody>
        </p:sp>
      </p:grpSp>
      <p:sp>
        <p:nvSpPr>
          <p:cNvPr id="7186" name="Line 52"/>
          <p:cNvSpPr>
            <a:spLocks noChangeShapeType="1"/>
          </p:cNvSpPr>
          <p:nvPr/>
        </p:nvSpPr>
        <p:spPr bwMode="auto">
          <a:xfrm>
            <a:off x="425450" y="3263900"/>
            <a:ext cx="4745038" cy="0"/>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7" name="Rectangle 13"/>
          <p:cNvSpPr>
            <a:spLocks noChangeArrowheads="1"/>
          </p:cNvSpPr>
          <p:nvPr/>
        </p:nvSpPr>
        <p:spPr bwMode="auto">
          <a:xfrm>
            <a:off x="1316038" y="5311775"/>
            <a:ext cx="1128712" cy="314325"/>
          </a:xfrm>
          <a:prstGeom prst="rect">
            <a:avLst/>
          </a:prstGeom>
          <a:solidFill>
            <a:schemeClr val="bg2"/>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Activity</a:t>
            </a:r>
          </a:p>
        </p:txBody>
      </p:sp>
      <p:sp>
        <p:nvSpPr>
          <p:cNvPr id="7188" name="Rectangle 74"/>
          <p:cNvSpPr>
            <a:spLocks noChangeArrowheads="1"/>
          </p:cNvSpPr>
          <p:nvPr/>
        </p:nvSpPr>
        <p:spPr bwMode="auto">
          <a:xfrm>
            <a:off x="1316038" y="5613400"/>
            <a:ext cx="1127125" cy="633413"/>
          </a:xfrm>
          <a:prstGeom prst="rect">
            <a:avLst/>
          </a:prstGeom>
          <a:solidFill>
            <a:schemeClr val="tx2"/>
          </a:solidFill>
          <a:ln w="12700" algn="ctr">
            <a:solidFill>
              <a:schemeClr val="bg1"/>
            </a:solidFill>
            <a:miter lim="800000"/>
            <a:headEnd/>
            <a:tailEnd/>
          </a:ln>
        </p:spPr>
        <p:txBody>
          <a:bodyPr wrap="none"/>
          <a:lstStyle/>
          <a:p>
            <a:endParaRPr lang="en-US"/>
          </a:p>
        </p:txBody>
      </p:sp>
      <p:sp>
        <p:nvSpPr>
          <p:cNvPr id="7189" name="Rectangle 13"/>
          <p:cNvSpPr>
            <a:spLocks noChangeArrowheads="1"/>
          </p:cNvSpPr>
          <p:nvPr/>
        </p:nvSpPr>
        <p:spPr bwMode="auto">
          <a:xfrm>
            <a:off x="3005138" y="5311775"/>
            <a:ext cx="1128712" cy="314325"/>
          </a:xfrm>
          <a:prstGeom prst="rect">
            <a:avLst/>
          </a:prstGeom>
          <a:solidFill>
            <a:schemeClr val="bg2"/>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User</a:t>
            </a:r>
          </a:p>
        </p:txBody>
      </p:sp>
      <p:sp>
        <p:nvSpPr>
          <p:cNvPr id="7190" name="Rectangle 76"/>
          <p:cNvSpPr>
            <a:spLocks noChangeArrowheads="1"/>
          </p:cNvSpPr>
          <p:nvPr/>
        </p:nvSpPr>
        <p:spPr bwMode="auto">
          <a:xfrm>
            <a:off x="3005138" y="5613400"/>
            <a:ext cx="1127125" cy="633413"/>
          </a:xfrm>
          <a:prstGeom prst="rect">
            <a:avLst/>
          </a:prstGeom>
          <a:solidFill>
            <a:schemeClr val="tx2"/>
          </a:solidFill>
          <a:ln w="12700" algn="ctr">
            <a:solidFill>
              <a:schemeClr val="bg1"/>
            </a:solidFill>
            <a:miter lim="800000"/>
            <a:headEnd/>
            <a:tailEnd/>
          </a:ln>
        </p:spPr>
        <p:txBody>
          <a:bodyPr wrap="none"/>
          <a:lstStyle/>
          <a:p>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Custom entities</a:t>
            </a:r>
          </a:p>
        </p:txBody>
      </p:sp>
      <p:sp>
        <p:nvSpPr>
          <p:cNvPr id="8195" name="Rectangle 3"/>
          <p:cNvSpPr>
            <a:spLocks noGrp="1" noChangeArrowheads="1"/>
          </p:cNvSpPr>
          <p:nvPr>
            <p:ph idx="1"/>
          </p:nvPr>
        </p:nvSpPr>
        <p:spPr>
          <a:xfrm>
            <a:off x="5189538" y="930275"/>
            <a:ext cx="3648075" cy="5588000"/>
          </a:xfrm>
        </p:spPr>
        <p:txBody>
          <a:bodyPr/>
          <a:lstStyle/>
          <a:p>
            <a:pPr>
              <a:buFont typeface="Arial" charset="0"/>
              <a:buChar char="•"/>
            </a:pPr>
            <a:r>
              <a:rPr lang="en-US" smtClean="0"/>
              <a:t>Customers can add third layer of "custom entities"</a:t>
            </a:r>
          </a:p>
        </p:txBody>
      </p:sp>
      <p:sp>
        <p:nvSpPr>
          <p:cNvPr id="8196" name="Text Box 4"/>
          <p:cNvSpPr txBox="1">
            <a:spLocks noChangeArrowheads="1"/>
          </p:cNvSpPr>
          <p:nvPr/>
        </p:nvSpPr>
        <p:spPr bwMode="auto">
          <a:xfrm>
            <a:off x="671513" y="4899025"/>
            <a:ext cx="419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endParaRPr lang="en-US">
              <a:solidFill>
                <a:schemeClr val="bg2"/>
              </a:solidFill>
            </a:endParaRPr>
          </a:p>
        </p:txBody>
      </p:sp>
      <p:sp>
        <p:nvSpPr>
          <p:cNvPr id="8197" name="Rectangle 5"/>
          <p:cNvSpPr>
            <a:spLocks noChangeArrowheads="1"/>
          </p:cNvSpPr>
          <p:nvPr/>
        </p:nvSpPr>
        <p:spPr bwMode="auto">
          <a:xfrm>
            <a:off x="546100" y="4902200"/>
            <a:ext cx="4445000" cy="1589088"/>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198" name="Text Box 30"/>
          <p:cNvSpPr txBox="1">
            <a:spLocks noChangeArrowheads="1"/>
          </p:cNvSpPr>
          <p:nvPr/>
        </p:nvSpPr>
        <p:spPr bwMode="auto">
          <a:xfrm>
            <a:off x="661988" y="914400"/>
            <a:ext cx="1152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accent1"/>
                </a:solidFill>
              </a:rPr>
              <a:t>Claim</a:t>
            </a:r>
            <a:br>
              <a:rPr lang="en-US">
                <a:solidFill>
                  <a:schemeClr val="accent1"/>
                </a:solidFill>
              </a:rPr>
            </a:br>
            <a:r>
              <a:rPr lang="en-US">
                <a:solidFill>
                  <a:schemeClr val="accent1"/>
                </a:solidFill>
              </a:rPr>
              <a:t>Center</a:t>
            </a:r>
          </a:p>
        </p:txBody>
      </p:sp>
      <p:sp>
        <p:nvSpPr>
          <p:cNvPr id="8199" name="AutoShape 7"/>
          <p:cNvSpPr>
            <a:spLocks noChangeArrowheads="1"/>
          </p:cNvSpPr>
          <p:nvPr/>
        </p:nvSpPr>
        <p:spPr bwMode="auto">
          <a:xfrm>
            <a:off x="830263" y="4352925"/>
            <a:ext cx="815975" cy="633413"/>
          </a:xfrm>
          <a:prstGeom prst="upArrow">
            <a:avLst>
              <a:gd name="adj1" fmla="val 50000"/>
              <a:gd name="adj2" fmla="val 25000"/>
            </a:avLst>
          </a:prstGeom>
          <a:gradFill rotWithShape="1">
            <a:gsLst>
              <a:gs pos="0">
                <a:srgbClr val="0066CC"/>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00" name="Text Box 20"/>
          <p:cNvSpPr txBox="1">
            <a:spLocks noChangeArrowheads="1"/>
          </p:cNvSpPr>
          <p:nvPr/>
        </p:nvSpPr>
        <p:spPr bwMode="auto">
          <a:xfrm>
            <a:off x="2136775" y="914400"/>
            <a:ext cx="11953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accent2"/>
                </a:solidFill>
              </a:rPr>
              <a:t>Policy</a:t>
            </a:r>
            <a:br>
              <a:rPr lang="en-US">
                <a:solidFill>
                  <a:schemeClr val="accent2"/>
                </a:solidFill>
              </a:rPr>
            </a:br>
            <a:r>
              <a:rPr lang="en-US">
                <a:solidFill>
                  <a:schemeClr val="accent2"/>
                </a:solidFill>
              </a:rPr>
              <a:t>Center</a:t>
            </a:r>
          </a:p>
        </p:txBody>
      </p:sp>
      <p:sp>
        <p:nvSpPr>
          <p:cNvPr id="8201" name="AutoShape 9"/>
          <p:cNvSpPr>
            <a:spLocks noChangeArrowheads="1"/>
          </p:cNvSpPr>
          <p:nvPr/>
        </p:nvSpPr>
        <p:spPr bwMode="auto">
          <a:xfrm>
            <a:off x="2327275" y="4352925"/>
            <a:ext cx="815975" cy="633413"/>
          </a:xfrm>
          <a:prstGeom prst="upArrow">
            <a:avLst>
              <a:gd name="adj1" fmla="val 50000"/>
              <a:gd name="adj2" fmla="val 25000"/>
            </a:avLst>
          </a:prstGeom>
          <a:gradFill rotWithShape="1">
            <a:gsLst>
              <a:gs pos="0">
                <a:schemeClr val="accent2"/>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02" name="Text Box 14"/>
          <p:cNvSpPr txBox="1">
            <a:spLocks noChangeArrowheads="1"/>
          </p:cNvSpPr>
          <p:nvPr/>
        </p:nvSpPr>
        <p:spPr bwMode="auto">
          <a:xfrm>
            <a:off x="3763963" y="914400"/>
            <a:ext cx="10128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rgbClr val="00CC00"/>
                </a:solidFill>
              </a:rPr>
              <a:t>Billing</a:t>
            </a:r>
            <a:br>
              <a:rPr lang="en-US">
                <a:solidFill>
                  <a:srgbClr val="00CC00"/>
                </a:solidFill>
              </a:rPr>
            </a:br>
            <a:r>
              <a:rPr lang="en-US">
                <a:solidFill>
                  <a:srgbClr val="00CC00"/>
                </a:solidFill>
              </a:rPr>
              <a:t>Center</a:t>
            </a:r>
          </a:p>
        </p:txBody>
      </p:sp>
      <p:sp>
        <p:nvSpPr>
          <p:cNvPr id="8203" name="Rectangle 11"/>
          <p:cNvSpPr>
            <a:spLocks noChangeArrowheads="1"/>
          </p:cNvSpPr>
          <p:nvPr/>
        </p:nvSpPr>
        <p:spPr bwMode="auto">
          <a:xfrm>
            <a:off x="619125" y="911225"/>
            <a:ext cx="1238250" cy="3530600"/>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204" name="Rectangle 12"/>
          <p:cNvSpPr>
            <a:spLocks noChangeArrowheads="1"/>
          </p:cNvSpPr>
          <p:nvPr/>
        </p:nvSpPr>
        <p:spPr bwMode="auto">
          <a:xfrm>
            <a:off x="2116138" y="911225"/>
            <a:ext cx="1238250" cy="3530600"/>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205" name="Rectangle 13"/>
          <p:cNvSpPr>
            <a:spLocks noChangeArrowheads="1"/>
          </p:cNvSpPr>
          <p:nvPr/>
        </p:nvSpPr>
        <p:spPr bwMode="auto">
          <a:xfrm>
            <a:off x="3651250" y="925513"/>
            <a:ext cx="1238250" cy="3516312"/>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206" name="AutoShape 14"/>
          <p:cNvSpPr>
            <a:spLocks noChangeArrowheads="1"/>
          </p:cNvSpPr>
          <p:nvPr/>
        </p:nvSpPr>
        <p:spPr bwMode="auto">
          <a:xfrm>
            <a:off x="3846513" y="4352925"/>
            <a:ext cx="815975" cy="633413"/>
          </a:xfrm>
          <a:prstGeom prst="upArrow">
            <a:avLst>
              <a:gd name="adj1" fmla="val 50000"/>
              <a:gd name="adj2" fmla="val 25000"/>
            </a:avLst>
          </a:prstGeom>
          <a:gradFill rotWithShape="1">
            <a:gsLst>
              <a:gs pos="0">
                <a:srgbClr val="00CC00"/>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8207" name="Group 15"/>
          <p:cNvGrpSpPr>
            <a:grpSpLocks/>
          </p:cNvGrpSpPr>
          <p:nvPr/>
        </p:nvGrpSpPr>
        <p:grpSpPr bwMode="auto">
          <a:xfrm>
            <a:off x="725488" y="3529013"/>
            <a:ext cx="1027112" cy="668337"/>
            <a:chOff x="457" y="2020"/>
            <a:chExt cx="647" cy="421"/>
          </a:xfrm>
        </p:grpSpPr>
        <p:sp>
          <p:nvSpPr>
            <p:cNvPr id="8229" name="Rectangle 13"/>
            <p:cNvSpPr>
              <a:spLocks noChangeArrowheads="1"/>
            </p:cNvSpPr>
            <p:nvPr/>
          </p:nvSpPr>
          <p:spPr bwMode="auto">
            <a:xfrm>
              <a:off x="457" y="2020"/>
              <a:ext cx="647" cy="180"/>
            </a:xfrm>
            <a:prstGeom prst="rect">
              <a:avLst/>
            </a:prstGeom>
            <a:solidFill>
              <a:srgbClr val="A4BDF6"/>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Claim</a:t>
              </a:r>
            </a:p>
          </p:txBody>
        </p:sp>
        <p:sp>
          <p:nvSpPr>
            <p:cNvPr id="8230" name="Rectangle 17"/>
            <p:cNvSpPr>
              <a:spLocks noChangeArrowheads="1"/>
            </p:cNvSpPr>
            <p:nvPr/>
          </p:nvSpPr>
          <p:spPr bwMode="auto">
            <a:xfrm>
              <a:off x="457" y="2193"/>
              <a:ext cx="646" cy="248"/>
            </a:xfrm>
            <a:prstGeom prst="rect">
              <a:avLst/>
            </a:prstGeom>
            <a:solidFill>
              <a:srgbClr val="FFFFCC"/>
            </a:solidFill>
            <a:ln w="12700" algn="ctr">
              <a:solidFill>
                <a:schemeClr val="bg1"/>
              </a:solidFill>
              <a:miter lim="800000"/>
              <a:headEnd/>
              <a:tailEnd/>
            </a:ln>
          </p:spPr>
          <p:txBody>
            <a:bodyPr wrap="none"/>
            <a:lstStyle/>
            <a:p>
              <a:endParaRPr lang="en-US"/>
            </a:p>
          </p:txBody>
        </p:sp>
      </p:grpSp>
      <p:grpSp>
        <p:nvGrpSpPr>
          <p:cNvPr id="8208" name="Group 18"/>
          <p:cNvGrpSpPr>
            <a:grpSpLocks/>
          </p:cNvGrpSpPr>
          <p:nvPr/>
        </p:nvGrpSpPr>
        <p:grpSpPr bwMode="auto">
          <a:xfrm>
            <a:off x="2220913" y="3529013"/>
            <a:ext cx="1027112" cy="668337"/>
            <a:chOff x="457" y="2020"/>
            <a:chExt cx="647" cy="421"/>
          </a:xfrm>
        </p:grpSpPr>
        <p:sp>
          <p:nvSpPr>
            <p:cNvPr id="8227" name="Rectangle 13"/>
            <p:cNvSpPr>
              <a:spLocks noChangeArrowheads="1"/>
            </p:cNvSpPr>
            <p:nvPr/>
          </p:nvSpPr>
          <p:spPr bwMode="auto">
            <a:xfrm>
              <a:off x="457" y="2020"/>
              <a:ext cx="647" cy="180"/>
            </a:xfrm>
            <a:prstGeom prst="rect">
              <a:avLst/>
            </a:prstGeom>
            <a:solidFill>
              <a:srgbClr val="A4BDF6"/>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Quote</a:t>
              </a:r>
            </a:p>
          </p:txBody>
        </p:sp>
        <p:sp>
          <p:nvSpPr>
            <p:cNvPr id="8228" name="Rectangle 20"/>
            <p:cNvSpPr>
              <a:spLocks noChangeArrowheads="1"/>
            </p:cNvSpPr>
            <p:nvPr/>
          </p:nvSpPr>
          <p:spPr bwMode="auto">
            <a:xfrm>
              <a:off x="457" y="2193"/>
              <a:ext cx="646" cy="248"/>
            </a:xfrm>
            <a:prstGeom prst="rect">
              <a:avLst/>
            </a:prstGeom>
            <a:solidFill>
              <a:srgbClr val="FFFFCC"/>
            </a:solidFill>
            <a:ln w="12700" algn="ctr">
              <a:solidFill>
                <a:schemeClr val="bg1"/>
              </a:solidFill>
              <a:miter lim="800000"/>
              <a:headEnd/>
              <a:tailEnd/>
            </a:ln>
          </p:spPr>
          <p:txBody>
            <a:bodyPr wrap="none"/>
            <a:lstStyle/>
            <a:p>
              <a:endParaRPr lang="en-US"/>
            </a:p>
          </p:txBody>
        </p:sp>
      </p:grpSp>
      <p:grpSp>
        <p:nvGrpSpPr>
          <p:cNvPr id="8209" name="Group 21"/>
          <p:cNvGrpSpPr>
            <a:grpSpLocks/>
          </p:cNvGrpSpPr>
          <p:nvPr/>
        </p:nvGrpSpPr>
        <p:grpSpPr bwMode="auto">
          <a:xfrm>
            <a:off x="3756025" y="3529013"/>
            <a:ext cx="1027113" cy="668337"/>
            <a:chOff x="457" y="2020"/>
            <a:chExt cx="647" cy="421"/>
          </a:xfrm>
        </p:grpSpPr>
        <p:sp>
          <p:nvSpPr>
            <p:cNvPr id="8225" name="Rectangle 13"/>
            <p:cNvSpPr>
              <a:spLocks noChangeArrowheads="1"/>
            </p:cNvSpPr>
            <p:nvPr/>
          </p:nvSpPr>
          <p:spPr bwMode="auto">
            <a:xfrm>
              <a:off x="457" y="2020"/>
              <a:ext cx="647" cy="180"/>
            </a:xfrm>
            <a:prstGeom prst="rect">
              <a:avLst/>
            </a:prstGeom>
            <a:solidFill>
              <a:srgbClr val="A4BDF6"/>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Invoice</a:t>
              </a:r>
            </a:p>
          </p:txBody>
        </p:sp>
        <p:sp>
          <p:nvSpPr>
            <p:cNvPr id="8226" name="Rectangle 23"/>
            <p:cNvSpPr>
              <a:spLocks noChangeArrowheads="1"/>
            </p:cNvSpPr>
            <p:nvPr/>
          </p:nvSpPr>
          <p:spPr bwMode="auto">
            <a:xfrm>
              <a:off x="457" y="2193"/>
              <a:ext cx="646" cy="248"/>
            </a:xfrm>
            <a:prstGeom prst="rect">
              <a:avLst/>
            </a:prstGeom>
            <a:solidFill>
              <a:srgbClr val="FFFFCC"/>
            </a:solidFill>
            <a:ln w="12700" algn="ctr">
              <a:solidFill>
                <a:schemeClr val="bg1"/>
              </a:solidFill>
              <a:miter lim="800000"/>
              <a:headEnd/>
              <a:tailEnd/>
            </a:ln>
          </p:spPr>
          <p:txBody>
            <a:bodyPr wrap="none"/>
            <a:lstStyle/>
            <a:p>
              <a:endParaRPr lang="en-US"/>
            </a:p>
          </p:txBody>
        </p:sp>
      </p:grpSp>
      <p:sp>
        <p:nvSpPr>
          <p:cNvPr id="8210" name="Line 28"/>
          <p:cNvSpPr>
            <a:spLocks noChangeShapeType="1"/>
          </p:cNvSpPr>
          <p:nvPr/>
        </p:nvSpPr>
        <p:spPr bwMode="auto">
          <a:xfrm>
            <a:off x="425450" y="3263900"/>
            <a:ext cx="4745038" cy="0"/>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11" name="AutoShape 38"/>
          <p:cNvSpPr>
            <a:spLocks/>
          </p:cNvSpPr>
          <p:nvPr/>
        </p:nvSpPr>
        <p:spPr bwMode="auto">
          <a:xfrm>
            <a:off x="5140325" y="3468688"/>
            <a:ext cx="519113" cy="3057525"/>
          </a:xfrm>
          <a:prstGeom prst="rightBrace">
            <a:avLst>
              <a:gd name="adj1" fmla="val 49083"/>
              <a:gd name="adj2" fmla="val 50000"/>
            </a:avLst>
          </a:pr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12" name="Text Box 39"/>
          <p:cNvSpPr txBox="1">
            <a:spLocks noChangeArrowheads="1"/>
          </p:cNvSpPr>
          <p:nvPr/>
        </p:nvSpPr>
        <p:spPr bwMode="auto">
          <a:xfrm>
            <a:off x="6016625" y="4649788"/>
            <a:ext cx="21907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base application entities</a:t>
            </a:r>
          </a:p>
        </p:txBody>
      </p:sp>
      <p:sp>
        <p:nvSpPr>
          <p:cNvPr id="8213" name="Text Box 40"/>
          <p:cNvSpPr txBox="1">
            <a:spLocks noChangeArrowheads="1"/>
          </p:cNvSpPr>
          <p:nvPr/>
        </p:nvSpPr>
        <p:spPr bwMode="auto">
          <a:xfrm>
            <a:off x="6016625" y="2413000"/>
            <a:ext cx="21907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custom</a:t>
            </a:r>
            <a:br>
              <a:rPr lang="en-US">
                <a:solidFill>
                  <a:schemeClr val="bg1"/>
                </a:solidFill>
              </a:rPr>
            </a:br>
            <a:r>
              <a:rPr lang="en-US">
                <a:solidFill>
                  <a:schemeClr val="bg1"/>
                </a:solidFill>
              </a:rPr>
              <a:t>entities</a:t>
            </a:r>
          </a:p>
        </p:txBody>
      </p:sp>
      <p:sp>
        <p:nvSpPr>
          <p:cNvPr id="8214" name="AutoShape 41"/>
          <p:cNvSpPr>
            <a:spLocks/>
          </p:cNvSpPr>
          <p:nvPr/>
        </p:nvSpPr>
        <p:spPr bwMode="auto">
          <a:xfrm>
            <a:off x="5140325" y="1609725"/>
            <a:ext cx="519113" cy="1543050"/>
          </a:xfrm>
          <a:prstGeom prst="rightBrace">
            <a:avLst>
              <a:gd name="adj1" fmla="val 24771"/>
              <a:gd name="adj2" fmla="val 68315"/>
            </a:avLst>
          </a:pr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215" name="Rectangle 13"/>
          <p:cNvSpPr>
            <a:spLocks noChangeArrowheads="1"/>
          </p:cNvSpPr>
          <p:nvPr/>
        </p:nvSpPr>
        <p:spPr bwMode="auto">
          <a:xfrm>
            <a:off x="736600" y="2041525"/>
            <a:ext cx="1027113" cy="285750"/>
          </a:xfrm>
          <a:prstGeom prst="rect">
            <a:avLst/>
          </a:prstGeom>
          <a:solidFill>
            <a:srgbClr val="A4BDF6"/>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MedCase</a:t>
            </a:r>
          </a:p>
        </p:txBody>
      </p:sp>
      <p:sp>
        <p:nvSpPr>
          <p:cNvPr id="8216" name="Rectangle 13"/>
          <p:cNvSpPr>
            <a:spLocks noChangeArrowheads="1"/>
          </p:cNvSpPr>
          <p:nvPr/>
        </p:nvSpPr>
        <p:spPr bwMode="auto">
          <a:xfrm>
            <a:off x="2232025" y="2041525"/>
            <a:ext cx="1027113" cy="285750"/>
          </a:xfrm>
          <a:prstGeom prst="rect">
            <a:avLst/>
          </a:prstGeom>
          <a:solidFill>
            <a:srgbClr val="A4BDF6"/>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Trailer</a:t>
            </a:r>
          </a:p>
        </p:txBody>
      </p:sp>
      <p:sp>
        <p:nvSpPr>
          <p:cNvPr id="8217" name="Rectangle 13"/>
          <p:cNvSpPr>
            <a:spLocks noChangeArrowheads="1"/>
          </p:cNvSpPr>
          <p:nvPr/>
        </p:nvSpPr>
        <p:spPr bwMode="auto">
          <a:xfrm>
            <a:off x="3703638" y="2041525"/>
            <a:ext cx="1138237" cy="285750"/>
          </a:xfrm>
          <a:prstGeom prst="rect">
            <a:avLst/>
          </a:prstGeom>
          <a:solidFill>
            <a:srgbClr val="A4BDF6"/>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PhoneCall</a:t>
            </a:r>
          </a:p>
        </p:txBody>
      </p:sp>
      <p:sp>
        <p:nvSpPr>
          <p:cNvPr id="8218" name="Rectangle 53"/>
          <p:cNvSpPr>
            <a:spLocks noChangeArrowheads="1"/>
          </p:cNvSpPr>
          <p:nvPr/>
        </p:nvSpPr>
        <p:spPr bwMode="auto">
          <a:xfrm>
            <a:off x="736600" y="2316163"/>
            <a:ext cx="1025525" cy="719137"/>
          </a:xfrm>
          <a:prstGeom prst="rect">
            <a:avLst/>
          </a:prstGeom>
          <a:solidFill>
            <a:srgbClr val="FFFFCC"/>
          </a:solidFill>
          <a:ln w="12700" algn="ctr">
            <a:solidFill>
              <a:schemeClr val="bg1"/>
            </a:solidFill>
            <a:miter lim="800000"/>
            <a:headEnd/>
            <a:tailEnd/>
          </a:ln>
        </p:spPr>
        <p:txBody>
          <a:bodyPr wrap="none"/>
          <a:lstStyle/>
          <a:p>
            <a:endParaRPr lang="en-US"/>
          </a:p>
        </p:txBody>
      </p:sp>
      <p:sp>
        <p:nvSpPr>
          <p:cNvPr id="8219" name="Rectangle 54"/>
          <p:cNvSpPr>
            <a:spLocks noChangeArrowheads="1"/>
          </p:cNvSpPr>
          <p:nvPr/>
        </p:nvSpPr>
        <p:spPr bwMode="auto">
          <a:xfrm>
            <a:off x="2232025" y="2316163"/>
            <a:ext cx="1025525" cy="719137"/>
          </a:xfrm>
          <a:prstGeom prst="rect">
            <a:avLst/>
          </a:prstGeom>
          <a:solidFill>
            <a:srgbClr val="FFFFCC"/>
          </a:solidFill>
          <a:ln w="12700" algn="ctr">
            <a:solidFill>
              <a:schemeClr val="bg1"/>
            </a:solidFill>
            <a:miter lim="800000"/>
            <a:headEnd/>
            <a:tailEnd/>
          </a:ln>
        </p:spPr>
        <p:txBody>
          <a:bodyPr wrap="none"/>
          <a:lstStyle/>
          <a:p>
            <a:endParaRPr lang="en-US"/>
          </a:p>
        </p:txBody>
      </p:sp>
      <p:sp>
        <p:nvSpPr>
          <p:cNvPr id="8220" name="Rectangle 55"/>
          <p:cNvSpPr>
            <a:spLocks noChangeArrowheads="1"/>
          </p:cNvSpPr>
          <p:nvPr/>
        </p:nvSpPr>
        <p:spPr bwMode="auto">
          <a:xfrm>
            <a:off x="3703638" y="2316163"/>
            <a:ext cx="1136650" cy="719137"/>
          </a:xfrm>
          <a:prstGeom prst="rect">
            <a:avLst/>
          </a:prstGeom>
          <a:solidFill>
            <a:srgbClr val="FFFFCC"/>
          </a:solidFill>
          <a:ln w="12700" algn="ctr">
            <a:solidFill>
              <a:schemeClr val="bg1"/>
            </a:solidFill>
            <a:miter lim="800000"/>
            <a:headEnd/>
            <a:tailEnd/>
          </a:ln>
        </p:spPr>
        <p:txBody>
          <a:bodyPr wrap="none"/>
          <a:lstStyle/>
          <a:p>
            <a:endParaRPr lang="en-US"/>
          </a:p>
        </p:txBody>
      </p:sp>
      <p:sp>
        <p:nvSpPr>
          <p:cNvPr id="8221" name="Rectangle 13"/>
          <p:cNvSpPr>
            <a:spLocks noChangeArrowheads="1"/>
          </p:cNvSpPr>
          <p:nvPr/>
        </p:nvSpPr>
        <p:spPr bwMode="auto">
          <a:xfrm>
            <a:off x="1316038" y="5311775"/>
            <a:ext cx="1128712" cy="314325"/>
          </a:xfrm>
          <a:prstGeom prst="rect">
            <a:avLst/>
          </a:prstGeom>
          <a:solidFill>
            <a:schemeClr val="bg2"/>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Activity</a:t>
            </a:r>
          </a:p>
        </p:txBody>
      </p:sp>
      <p:sp>
        <p:nvSpPr>
          <p:cNvPr id="8222" name="Rectangle 60"/>
          <p:cNvSpPr>
            <a:spLocks noChangeArrowheads="1"/>
          </p:cNvSpPr>
          <p:nvPr/>
        </p:nvSpPr>
        <p:spPr bwMode="auto">
          <a:xfrm>
            <a:off x="1316038" y="5613400"/>
            <a:ext cx="1127125" cy="633413"/>
          </a:xfrm>
          <a:prstGeom prst="rect">
            <a:avLst/>
          </a:prstGeom>
          <a:solidFill>
            <a:schemeClr val="tx2"/>
          </a:solidFill>
          <a:ln w="12700" algn="ctr">
            <a:solidFill>
              <a:schemeClr val="bg1"/>
            </a:solidFill>
            <a:miter lim="800000"/>
            <a:headEnd/>
            <a:tailEnd/>
          </a:ln>
        </p:spPr>
        <p:txBody>
          <a:bodyPr wrap="none"/>
          <a:lstStyle/>
          <a:p>
            <a:endParaRPr lang="en-US"/>
          </a:p>
        </p:txBody>
      </p:sp>
      <p:sp>
        <p:nvSpPr>
          <p:cNvPr id="8223" name="Rectangle 13"/>
          <p:cNvSpPr>
            <a:spLocks noChangeArrowheads="1"/>
          </p:cNvSpPr>
          <p:nvPr/>
        </p:nvSpPr>
        <p:spPr bwMode="auto">
          <a:xfrm>
            <a:off x="3005138" y="5311775"/>
            <a:ext cx="1128712" cy="314325"/>
          </a:xfrm>
          <a:prstGeom prst="rect">
            <a:avLst/>
          </a:prstGeom>
          <a:solidFill>
            <a:schemeClr val="bg2"/>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User</a:t>
            </a:r>
          </a:p>
        </p:txBody>
      </p:sp>
      <p:sp>
        <p:nvSpPr>
          <p:cNvPr id="8224" name="Rectangle 62"/>
          <p:cNvSpPr>
            <a:spLocks noChangeArrowheads="1"/>
          </p:cNvSpPr>
          <p:nvPr/>
        </p:nvSpPr>
        <p:spPr bwMode="auto">
          <a:xfrm>
            <a:off x="3005138" y="5613400"/>
            <a:ext cx="1127125" cy="633413"/>
          </a:xfrm>
          <a:prstGeom prst="rect">
            <a:avLst/>
          </a:prstGeom>
          <a:solidFill>
            <a:schemeClr val="tx2"/>
          </a:solidFill>
          <a:ln w="12700" algn="ctr">
            <a:solidFill>
              <a:schemeClr val="bg1"/>
            </a:solidFill>
            <a:miter lim="800000"/>
            <a:headEnd/>
            <a:tailEnd/>
          </a:ln>
        </p:spPr>
        <p:txBody>
          <a:bodyPr wrap="none"/>
          <a:lstStyle/>
          <a:p>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3"/>
          <p:cNvSpPr>
            <a:spLocks noChangeArrowheads="1"/>
          </p:cNvSpPr>
          <p:nvPr/>
        </p:nvSpPr>
        <p:spPr bwMode="auto">
          <a:xfrm>
            <a:off x="1316038" y="5311775"/>
            <a:ext cx="1128712" cy="314325"/>
          </a:xfrm>
          <a:prstGeom prst="rect">
            <a:avLst/>
          </a:prstGeom>
          <a:solidFill>
            <a:schemeClr val="bg2"/>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Activity</a:t>
            </a:r>
          </a:p>
        </p:txBody>
      </p:sp>
      <p:sp>
        <p:nvSpPr>
          <p:cNvPr id="9219" name="Rectangle 48"/>
          <p:cNvSpPr>
            <a:spLocks noChangeArrowheads="1"/>
          </p:cNvSpPr>
          <p:nvPr/>
        </p:nvSpPr>
        <p:spPr bwMode="auto">
          <a:xfrm>
            <a:off x="1316038" y="5613400"/>
            <a:ext cx="1127125" cy="633413"/>
          </a:xfrm>
          <a:prstGeom prst="rect">
            <a:avLst/>
          </a:prstGeom>
          <a:solidFill>
            <a:schemeClr val="tx2"/>
          </a:solidFill>
          <a:ln w="12700" algn="ctr">
            <a:solidFill>
              <a:schemeClr val="bg1"/>
            </a:solidFill>
            <a:miter lim="800000"/>
            <a:headEnd/>
            <a:tailEnd/>
          </a:ln>
        </p:spPr>
        <p:txBody>
          <a:bodyPr wrap="none"/>
          <a:lstStyle/>
          <a:p>
            <a:endParaRPr lang="en-US"/>
          </a:p>
        </p:txBody>
      </p:sp>
      <p:sp>
        <p:nvSpPr>
          <p:cNvPr id="9220" name="Rectangle 13"/>
          <p:cNvSpPr>
            <a:spLocks noChangeArrowheads="1"/>
          </p:cNvSpPr>
          <p:nvPr/>
        </p:nvSpPr>
        <p:spPr bwMode="auto">
          <a:xfrm>
            <a:off x="3005138" y="5311775"/>
            <a:ext cx="1128712" cy="314325"/>
          </a:xfrm>
          <a:prstGeom prst="rect">
            <a:avLst/>
          </a:prstGeom>
          <a:solidFill>
            <a:schemeClr val="bg2"/>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User</a:t>
            </a:r>
          </a:p>
        </p:txBody>
      </p:sp>
      <p:sp>
        <p:nvSpPr>
          <p:cNvPr id="9221" name="Rectangle 50"/>
          <p:cNvSpPr>
            <a:spLocks noChangeArrowheads="1"/>
          </p:cNvSpPr>
          <p:nvPr/>
        </p:nvSpPr>
        <p:spPr bwMode="auto">
          <a:xfrm>
            <a:off x="3005138" y="5613400"/>
            <a:ext cx="1127125" cy="633413"/>
          </a:xfrm>
          <a:prstGeom prst="rect">
            <a:avLst/>
          </a:prstGeom>
          <a:solidFill>
            <a:schemeClr val="tx2"/>
          </a:solidFill>
          <a:ln w="12700" algn="ctr">
            <a:solidFill>
              <a:schemeClr val="bg1"/>
            </a:solidFill>
            <a:miter lim="800000"/>
            <a:headEnd/>
            <a:tailEnd/>
          </a:ln>
        </p:spPr>
        <p:txBody>
          <a:bodyPr wrap="none"/>
          <a:lstStyle/>
          <a:p>
            <a:endParaRPr lang="en-US"/>
          </a:p>
        </p:txBody>
      </p:sp>
      <p:sp>
        <p:nvSpPr>
          <p:cNvPr id="9222" name="Rectangle 2"/>
          <p:cNvSpPr>
            <a:spLocks noGrp="1" noChangeArrowheads="1"/>
          </p:cNvSpPr>
          <p:nvPr>
            <p:ph type="title"/>
          </p:nvPr>
        </p:nvSpPr>
        <p:spPr/>
        <p:txBody>
          <a:bodyPr/>
          <a:lstStyle/>
          <a:p>
            <a:pPr eaLnBrk="1" hangingPunct="1"/>
            <a:r>
              <a:rPr lang="en-US" smtClean="0"/>
              <a:t>Declaring entities</a:t>
            </a:r>
          </a:p>
        </p:txBody>
      </p:sp>
      <p:sp>
        <p:nvSpPr>
          <p:cNvPr id="9223" name="Rectangle 3"/>
          <p:cNvSpPr>
            <a:spLocks noGrp="1" noChangeArrowheads="1"/>
          </p:cNvSpPr>
          <p:nvPr>
            <p:ph idx="1"/>
          </p:nvPr>
        </p:nvSpPr>
        <p:spPr>
          <a:xfrm>
            <a:off x="5189538" y="930275"/>
            <a:ext cx="3648075" cy="5588000"/>
          </a:xfrm>
        </p:spPr>
        <p:txBody>
          <a:bodyPr/>
          <a:lstStyle/>
          <a:p>
            <a:pPr>
              <a:buFont typeface="Arial" charset="0"/>
              <a:buChar char="•"/>
            </a:pPr>
            <a:r>
              <a:rPr lang="en-US" smtClean="0"/>
              <a:t>All entities are declared in eti (entity) files</a:t>
            </a:r>
          </a:p>
          <a:p>
            <a:pPr lvl="1"/>
            <a:r>
              <a:rPr lang="en-US" smtClean="0"/>
              <a:t>Base application contains eti files for base app entities</a:t>
            </a:r>
          </a:p>
          <a:p>
            <a:pPr lvl="1"/>
            <a:r>
              <a:rPr lang="en-US" smtClean="0"/>
              <a:t>Developers can create new eti files for custom entities</a:t>
            </a:r>
          </a:p>
        </p:txBody>
      </p:sp>
      <p:sp>
        <p:nvSpPr>
          <p:cNvPr id="9224" name="Text Box 4"/>
          <p:cNvSpPr txBox="1">
            <a:spLocks noChangeArrowheads="1"/>
          </p:cNvSpPr>
          <p:nvPr/>
        </p:nvSpPr>
        <p:spPr bwMode="auto">
          <a:xfrm>
            <a:off x="671513" y="4899025"/>
            <a:ext cx="419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endParaRPr lang="en-US">
              <a:solidFill>
                <a:schemeClr val="bg2"/>
              </a:solidFill>
            </a:endParaRPr>
          </a:p>
        </p:txBody>
      </p:sp>
      <p:sp>
        <p:nvSpPr>
          <p:cNvPr id="9225" name="Rectangle 5"/>
          <p:cNvSpPr>
            <a:spLocks noChangeArrowheads="1"/>
          </p:cNvSpPr>
          <p:nvPr/>
        </p:nvSpPr>
        <p:spPr bwMode="auto">
          <a:xfrm>
            <a:off x="546100" y="4902200"/>
            <a:ext cx="4445000" cy="1589088"/>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26" name="Text Box 30"/>
          <p:cNvSpPr txBox="1">
            <a:spLocks noChangeArrowheads="1"/>
          </p:cNvSpPr>
          <p:nvPr/>
        </p:nvSpPr>
        <p:spPr bwMode="auto">
          <a:xfrm>
            <a:off x="661988" y="914400"/>
            <a:ext cx="1152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accent1"/>
                </a:solidFill>
              </a:rPr>
              <a:t>Claim</a:t>
            </a:r>
            <a:br>
              <a:rPr lang="en-US">
                <a:solidFill>
                  <a:schemeClr val="accent1"/>
                </a:solidFill>
              </a:rPr>
            </a:br>
            <a:r>
              <a:rPr lang="en-US">
                <a:solidFill>
                  <a:schemeClr val="accent1"/>
                </a:solidFill>
              </a:rPr>
              <a:t>Center</a:t>
            </a:r>
          </a:p>
        </p:txBody>
      </p:sp>
      <p:sp>
        <p:nvSpPr>
          <p:cNvPr id="9227" name="AutoShape 7"/>
          <p:cNvSpPr>
            <a:spLocks noChangeArrowheads="1"/>
          </p:cNvSpPr>
          <p:nvPr/>
        </p:nvSpPr>
        <p:spPr bwMode="auto">
          <a:xfrm>
            <a:off x="830263" y="4352925"/>
            <a:ext cx="815975" cy="633413"/>
          </a:xfrm>
          <a:prstGeom prst="upArrow">
            <a:avLst>
              <a:gd name="adj1" fmla="val 50000"/>
              <a:gd name="adj2" fmla="val 25000"/>
            </a:avLst>
          </a:prstGeom>
          <a:gradFill rotWithShape="1">
            <a:gsLst>
              <a:gs pos="0">
                <a:srgbClr val="0066CC"/>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228" name="Text Box 20"/>
          <p:cNvSpPr txBox="1">
            <a:spLocks noChangeArrowheads="1"/>
          </p:cNvSpPr>
          <p:nvPr/>
        </p:nvSpPr>
        <p:spPr bwMode="auto">
          <a:xfrm>
            <a:off x="2136775" y="914400"/>
            <a:ext cx="11953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accent2"/>
                </a:solidFill>
              </a:rPr>
              <a:t>Policy</a:t>
            </a:r>
            <a:br>
              <a:rPr lang="en-US">
                <a:solidFill>
                  <a:schemeClr val="accent2"/>
                </a:solidFill>
              </a:rPr>
            </a:br>
            <a:r>
              <a:rPr lang="en-US">
                <a:solidFill>
                  <a:schemeClr val="accent2"/>
                </a:solidFill>
              </a:rPr>
              <a:t>Center</a:t>
            </a:r>
          </a:p>
        </p:txBody>
      </p:sp>
      <p:sp>
        <p:nvSpPr>
          <p:cNvPr id="9229" name="AutoShape 9"/>
          <p:cNvSpPr>
            <a:spLocks noChangeArrowheads="1"/>
          </p:cNvSpPr>
          <p:nvPr/>
        </p:nvSpPr>
        <p:spPr bwMode="auto">
          <a:xfrm>
            <a:off x="2327275" y="4352925"/>
            <a:ext cx="815975" cy="633413"/>
          </a:xfrm>
          <a:prstGeom prst="upArrow">
            <a:avLst>
              <a:gd name="adj1" fmla="val 50000"/>
              <a:gd name="adj2" fmla="val 25000"/>
            </a:avLst>
          </a:prstGeom>
          <a:gradFill rotWithShape="1">
            <a:gsLst>
              <a:gs pos="0">
                <a:schemeClr val="accent2"/>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230" name="Text Box 14"/>
          <p:cNvSpPr txBox="1">
            <a:spLocks noChangeArrowheads="1"/>
          </p:cNvSpPr>
          <p:nvPr/>
        </p:nvSpPr>
        <p:spPr bwMode="auto">
          <a:xfrm>
            <a:off x="3763963" y="914400"/>
            <a:ext cx="10128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rgbClr val="00CC00"/>
                </a:solidFill>
              </a:rPr>
              <a:t>Billing</a:t>
            </a:r>
            <a:br>
              <a:rPr lang="en-US">
                <a:solidFill>
                  <a:srgbClr val="00CC00"/>
                </a:solidFill>
              </a:rPr>
            </a:br>
            <a:r>
              <a:rPr lang="en-US">
                <a:solidFill>
                  <a:srgbClr val="00CC00"/>
                </a:solidFill>
              </a:rPr>
              <a:t>Center</a:t>
            </a:r>
          </a:p>
        </p:txBody>
      </p:sp>
      <p:sp>
        <p:nvSpPr>
          <p:cNvPr id="9231" name="Rectangle 11"/>
          <p:cNvSpPr>
            <a:spLocks noChangeArrowheads="1"/>
          </p:cNvSpPr>
          <p:nvPr/>
        </p:nvSpPr>
        <p:spPr bwMode="auto">
          <a:xfrm>
            <a:off x="619125" y="911225"/>
            <a:ext cx="1238250" cy="3530600"/>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32" name="Rectangle 12"/>
          <p:cNvSpPr>
            <a:spLocks noChangeArrowheads="1"/>
          </p:cNvSpPr>
          <p:nvPr/>
        </p:nvSpPr>
        <p:spPr bwMode="auto">
          <a:xfrm>
            <a:off x="2116138" y="911225"/>
            <a:ext cx="1238250" cy="3530600"/>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33" name="Rectangle 13"/>
          <p:cNvSpPr>
            <a:spLocks noChangeArrowheads="1"/>
          </p:cNvSpPr>
          <p:nvPr/>
        </p:nvSpPr>
        <p:spPr bwMode="auto">
          <a:xfrm>
            <a:off x="3651250" y="925513"/>
            <a:ext cx="1238250" cy="3516312"/>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34" name="AutoShape 14"/>
          <p:cNvSpPr>
            <a:spLocks noChangeArrowheads="1"/>
          </p:cNvSpPr>
          <p:nvPr/>
        </p:nvSpPr>
        <p:spPr bwMode="auto">
          <a:xfrm>
            <a:off x="3846513" y="4352925"/>
            <a:ext cx="815975" cy="633413"/>
          </a:xfrm>
          <a:prstGeom prst="upArrow">
            <a:avLst>
              <a:gd name="adj1" fmla="val 50000"/>
              <a:gd name="adj2" fmla="val 25000"/>
            </a:avLst>
          </a:prstGeom>
          <a:gradFill rotWithShape="1">
            <a:gsLst>
              <a:gs pos="0">
                <a:srgbClr val="00CC00"/>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9235" name="Group 15"/>
          <p:cNvGrpSpPr>
            <a:grpSpLocks/>
          </p:cNvGrpSpPr>
          <p:nvPr/>
        </p:nvGrpSpPr>
        <p:grpSpPr bwMode="auto">
          <a:xfrm>
            <a:off x="725488" y="3529013"/>
            <a:ext cx="1027112" cy="668337"/>
            <a:chOff x="457" y="2020"/>
            <a:chExt cx="647" cy="421"/>
          </a:xfrm>
        </p:grpSpPr>
        <p:sp>
          <p:nvSpPr>
            <p:cNvPr id="9257" name="Rectangle 13"/>
            <p:cNvSpPr>
              <a:spLocks noChangeArrowheads="1"/>
            </p:cNvSpPr>
            <p:nvPr/>
          </p:nvSpPr>
          <p:spPr bwMode="auto">
            <a:xfrm>
              <a:off x="457" y="2020"/>
              <a:ext cx="647" cy="180"/>
            </a:xfrm>
            <a:prstGeom prst="rect">
              <a:avLst/>
            </a:prstGeom>
            <a:solidFill>
              <a:srgbClr val="A4BDF6"/>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Claim</a:t>
              </a:r>
            </a:p>
          </p:txBody>
        </p:sp>
        <p:sp>
          <p:nvSpPr>
            <p:cNvPr id="9258" name="Rectangle 17"/>
            <p:cNvSpPr>
              <a:spLocks noChangeArrowheads="1"/>
            </p:cNvSpPr>
            <p:nvPr/>
          </p:nvSpPr>
          <p:spPr bwMode="auto">
            <a:xfrm>
              <a:off x="457" y="2193"/>
              <a:ext cx="646" cy="248"/>
            </a:xfrm>
            <a:prstGeom prst="rect">
              <a:avLst/>
            </a:prstGeom>
            <a:solidFill>
              <a:srgbClr val="FFFFCC"/>
            </a:solidFill>
            <a:ln w="12700" algn="ctr">
              <a:solidFill>
                <a:schemeClr val="bg1"/>
              </a:solidFill>
              <a:miter lim="800000"/>
              <a:headEnd/>
              <a:tailEnd/>
            </a:ln>
          </p:spPr>
          <p:txBody>
            <a:bodyPr wrap="none"/>
            <a:lstStyle/>
            <a:p>
              <a:endParaRPr lang="en-US"/>
            </a:p>
          </p:txBody>
        </p:sp>
      </p:grpSp>
      <p:grpSp>
        <p:nvGrpSpPr>
          <p:cNvPr id="9236" name="Group 18"/>
          <p:cNvGrpSpPr>
            <a:grpSpLocks/>
          </p:cNvGrpSpPr>
          <p:nvPr/>
        </p:nvGrpSpPr>
        <p:grpSpPr bwMode="auto">
          <a:xfrm>
            <a:off x="2220913" y="3529013"/>
            <a:ext cx="1027112" cy="668337"/>
            <a:chOff x="457" y="2020"/>
            <a:chExt cx="647" cy="421"/>
          </a:xfrm>
        </p:grpSpPr>
        <p:sp>
          <p:nvSpPr>
            <p:cNvPr id="9255" name="Rectangle 13"/>
            <p:cNvSpPr>
              <a:spLocks noChangeArrowheads="1"/>
            </p:cNvSpPr>
            <p:nvPr/>
          </p:nvSpPr>
          <p:spPr bwMode="auto">
            <a:xfrm>
              <a:off x="457" y="2020"/>
              <a:ext cx="647" cy="180"/>
            </a:xfrm>
            <a:prstGeom prst="rect">
              <a:avLst/>
            </a:prstGeom>
            <a:solidFill>
              <a:srgbClr val="A4BDF6"/>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Quote</a:t>
              </a:r>
            </a:p>
          </p:txBody>
        </p:sp>
        <p:sp>
          <p:nvSpPr>
            <p:cNvPr id="9256" name="Rectangle 20"/>
            <p:cNvSpPr>
              <a:spLocks noChangeArrowheads="1"/>
            </p:cNvSpPr>
            <p:nvPr/>
          </p:nvSpPr>
          <p:spPr bwMode="auto">
            <a:xfrm>
              <a:off x="457" y="2193"/>
              <a:ext cx="646" cy="248"/>
            </a:xfrm>
            <a:prstGeom prst="rect">
              <a:avLst/>
            </a:prstGeom>
            <a:solidFill>
              <a:srgbClr val="FFFFCC"/>
            </a:solidFill>
            <a:ln w="12700" algn="ctr">
              <a:solidFill>
                <a:schemeClr val="bg1"/>
              </a:solidFill>
              <a:miter lim="800000"/>
              <a:headEnd/>
              <a:tailEnd/>
            </a:ln>
          </p:spPr>
          <p:txBody>
            <a:bodyPr wrap="none"/>
            <a:lstStyle/>
            <a:p>
              <a:endParaRPr lang="en-US"/>
            </a:p>
          </p:txBody>
        </p:sp>
      </p:grpSp>
      <p:grpSp>
        <p:nvGrpSpPr>
          <p:cNvPr id="9237" name="Group 21"/>
          <p:cNvGrpSpPr>
            <a:grpSpLocks/>
          </p:cNvGrpSpPr>
          <p:nvPr/>
        </p:nvGrpSpPr>
        <p:grpSpPr bwMode="auto">
          <a:xfrm>
            <a:off x="3756025" y="3529013"/>
            <a:ext cx="1027113" cy="668337"/>
            <a:chOff x="457" y="2020"/>
            <a:chExt cx="647" cy="421"/>
          </a:xfrm>
        </p:grpSpPr>
        <p:sp>
          <p:nvSpPr>
            <p:cNvPr id="9253" name="Rectangle 13"/>
            <p:cNvSpPr>
              <a:spLocks noChangeArrowheads="1"/>
            </p:cNvSpPr>
            <p:nvPr/>
          </p:nvSpPr>
          <p:spPr bwMode="auto">
            <a:xfrm>
              <a:off x="457" y="2020"/>
              <a:ext cx="647" cy="180"/>
            </a:xfrm>
            <a:prstGeom prst="rect">
              <a:avLst/>
            </a:prstGeom>
            <a:solidFill>
              <a:srgbClr val="A4BDF6"/>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Invoice</a:t>
              </a:r>
            </a:p>
          </p:txBody>
        </p:sp>
        <p:sp>
          <p:nvSpPr>
            <p:cNvPr id="9254" name="Rectangle 23"/>
            <p:cNvSpPr>
              <a:spLocks noChangeArrowheads="1"/>
            </p:cNvSpPr>
            <p:nvPr/>
          </p:nvSpPr>
          <p:spPr bwMode="auto">
            <a:xfrm>
              <a:off x="457" y="2193"/>
              <a:ext cx="646" cy="248"/>
            </a:xfrm>
            <a:prstGeom prst="rect">
              <a:avLst/>
            </a:prstGeom>
            <a:solidFill>
              <a:srgbClr val="FFFFCC"/>
            </a:solidFill>
            <a:ln w="12700" algn="ctr">
              <a:solidFill>
                <a:schemeClr val="bg1"/>
              </a:solidFill>
              <a:miter lim="800000"/>
              <a:headEnd/>
              <a:tailEnd/>
            </a:ln>
          </p:spPr>
          <p:txBody>
            <a:bodyPr wrap="none"/>
            <a:lstStyle/>
            <a:p>
              <a:endParaRPr lang="en-US"/>
            </a:p>
          </p:txBody>
        </p:sp>
      </p:grpSp>
      <p:sp>
        <p:nvSpPr>
          <p:cNvPr id="9238" name="Line 28"/>
          <p:cNvSpPr>
            <a:spLocks noChangeShapeType="1"/>
          </p:cNvSpPr>
          <p:nvPr/>
        </p:nvSpPr>
        <p:spPr bwMode="auto">
          <a:xfrm>
            <a:off x="425450" y="3263900"/>
            <a:ext cx="4745038" cy="0"/>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39" name="Rectangle 13"/>
          <p:cNvSpPr>
            <a:spLocks noChangeArrowheads="1"/>
          </p:cNvSpPr>
          <p:nvPr/>
        </p:nvSpPr>
        <p:spPr bwMode="auto">
          <a:xfrm>
            <a:off x="736600" y="2041525"/>
            <a:ext cx="1027113" cy="285750"/>
          </a:xfrm>
          <a:prstGeom prst="rect">
            <a:avLst/>
          </a:prstGeom>
          <a:solidFill>
            <a:srgbClr val="A4BDF6"/>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MedCase</a:t>
            </a:r>
          </a:p>
        </p:txBody>
      </p:sp>
      <p:sp>
        <p:nvSpPr>
          <p:cNvPr id="9240" name="Rectangle 13"/>
          <p:cNvSpPr>
            <a:spLocks noChangeArrowheads="1"/>
          </p:cNvSpPr>
          <p:nvPr/>
        </p:nvSpPr>
        <p:spPr bwMode="auto">
          <a:xfrm>
            <a:off x="2232025" y="2041525"/>
            <a:ext cx="1027113" cy="285750"/>
          </a:xfrm>
          <a:prstGeom prst="rect">
            <a:avLst/>
          </a:prstGeom>
          <a:solidFill>
            <a:srgbClr val="A4BDF6"/>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Trailer</a:t>
            </a:r>
          </a:p>
        </p:txBody>
      </p:sp>
      <p:sp>
        <p:nvSpPr>
          <p:cNvPr id="9241" name="Rectangle 13"/>
          <p:cNvSpPr>
            <a:spLocks noChangeArrowheads="1"/>
          </p:cNvSpPr>
          <p:nvPr/>
        </p:nvSpPr>
        <p:spPr bwMode="auto">
          <a:xfrm>
            <a:off x="3703638" y="2041525"/>
            <a:ext cx="1138237" cy="285750"/>
          </a:xfrm>
          <a:prstGeom prst="rect">
            <a:avLst/>
          </a:prstGeom>
          <a:solidFill>
            <a:srgbClr val="A4BDF6"/>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PhoneCall</a:t>
            </a:r>
          </a:p>
        </p:txBody>
      </p:sp>
      <p:sp>
        <p:nvSpPr>
          <p:cNvPr id="9242" name="Rectangle 31"/>
          <p:cNvSpPr>
            <a:spLocks noChangeArrowheads="1"/>
          </p:cNvSpPr>
          <p:nvPr/>
        </p:nvSpPr>
        <p:spPr bwMode="auto">
          <a:xfrm>
            <a:off x="736600" y="2316163"/>
            <a:ext cx="1025525" cy="719137"/>
          </a:xfrm>
          <a:prstGeom prst="rect">
            <a:avLst/>
          </a:prstGeom>
          <a:solidFill>
            <a:srgbClr val="FFFFCC"/>
          </a:solidFill>
          <a:ln w="12700" algn="ctr">
            <a:solidFill>
              <a:schemeClr val="bg1"/>
            </a:solidFill>
            <a:miter lim="800000"/>
            <a:headEnd/>
            <a:tailEnd/>
          </a:ln>
        </p:spPr>
        <p:txBody>
          <a:bodyPr wrap="none"/>
          <a:lstStyle/>
          <a:p>
            <a:endParaRPr lang="en-US"/>
          </a:p>
        </p:txBody>
      </p:sp>
      <p:sp>
        <p:nvSpPr>
          <p:cNvPr id="9243" name="Rectangle 34"/>
          <p:cNvSpPr>
            <a:spLocks noChangeArrowheads="1"/>
          </p:cNvSpPr>
          <p:nvPr/>
        </p:nvSpPr>
        <p:spPr bwMode="auto">
          <a:xfrm>
            <a:off x="2232025" y="2316163"/>
            <a:ext cx="1025525" cy="719137"/>
          </a:xfrm>
          <a:prstGeom prst="rect">
            <a:avLst/>
          </a:prstGeom>
          <a:solidFill>
            <a:srgbClr val="FFFFCC"/>
          </a:solidFill>
          <a:ln w="12700" algn="ctr">
            <a:solidFill>
              <a:schemeClr val="bg1"/>
            </a:solidFill>
            <a:miter lim="800000"/>
            <a:headEnd/>
            <a:tailEnd/>
          </a:ln>
        </p:spPr>
        <p:txBody>
          <a:bodyPr wrap="none"/>
          <a:lstStyle/>
          <a:p>
            <a:endParaRPr lang="en-US"/>
          </a:p>
        </p:txBody>
      </p:sp>
      <p:sp>
        <p:nvSpPr>
          <p:cNvPr id="9244" name="Rectangle 37"/>
          <p:cNvSpPr>
            <a:spLocks noChangeArrowheads="1"/>
          </p:cNvSpPr>
          <p:nvPr/>
        </p:nvSpPr>
        <p:spPr bwMode="auto">
          <a:xfrm>
            <a:off x="3703638" y="2316163"/>
            <a:ext cx="1136650" cy="719137"/>
          </a:xfrm>
          <a:prstGeom prst="rect">
            <a:avLst/>
          </a:prstGeom>
          <a:solidFill>
            <a:srgbClr val="FFFFCC"/>
          </a:solidFill>
          <a:ln w="12700" algn="ctr">
            <a:solidFill>
              <a:schemeClr val="bg1"/>
            </a:solidFill>
            <a:miter lim="800000"/>
            <a:headEnd/>
            <a:tailEnd/>
          </a:ln>
        </p:spPr>
        <p:txBody>
          <a:bodyPr wrap="none"/>
          <a:lstStyle/>
          <a:p>
            <a:endParaRPr lang="en-US"/>
          </a:p>
        </p:txBody>
      </p:sp>
      <p:sp>
        <p:nvSpPr>
          <p:cNvPr id="9245" name="Text Box 38"/>
          <p:cNvSpPr txBox="1">
            <a:spLocks noChangeArrowheads="1"/>
          </p:cNvSpPr>
          <p:nvPr/>
        </p:nvSpPr>
        <p:spPr bwMode="auto">
          <a:xfrm>
            <a:off x="647700" y="2414588"/>
            <a:ext cx="12112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MedCase</a:t>
            </a:r>
            <a:br>
              <a:rPr lang="en-US" sz="1600">
                <a:solidFill>
                  <a:schemeClr val="bg1"/>
                </a:solidFill>
              </a:rPr>
            </a:br>
            <a:r>
              <a:rPr lang="en-US" sz="1600">
                <a:solidFill>
                  <a:schemeClr val="bg1"/>
                </a:solidFill>
              </a:rPr>
              <a:t>_Ext.eti</a:t>
            </a:r>
          </a:p>
        </p:txBody>
      </p:sp>
      <p:sp>
        <p:nvSpPr>
          <p:cNvPr id="9246" name="Text Box 39"/>
          <p:cNvSpPr txBox="1">
            <a:spLocks noChangeArrowheads="1"/>
          </p:cNvSpPr>
          <p:nvPr/>
        </p:nvSpPr>
        <p:spPr bwMode="auto">
          <a:xfrm>
            <a:off x="2120900" y="2414588"/>
            <a:ext cx="12112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Trailer</a:t>
            </a:r>
            <a:br>
              <a:rPr lang="en-US" sz="1600">
                <a:solidFill>
                  <a:schemeClr val="bg1"/>
                </a:solidFill>
              </a:rPr>
            </a:br>
            <a:r>
              <a:rPr lang="en-US" sz="1600">
                <a:solidFill>
                  <a:schemeClr val="bg1"/>
                </a:solidFill>
              </a:rPr>
              <a:t>_Ext.eti</a:t>
            </a:r>
          </a:p>
        </p:txBody>
      </p:sp>
      <p:sp>
        <p:nvSpPr>
          <p:cNvPr id="9247" name="Text Box 40"/>
          <p:cNvSpPr txBox="1">
            <a:spLocks noChangeArrowheads="1"/>
          </p:cNvSpPr>
          <p:nvPr/>
        </p:nvSpPr>
        <p:spPr bwMode="auto">
          <a:xfrm>
            <a:off x="3543300" y="2414588"/>
            <a:ext cx="14605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Phone</a:t>
            </a:r>
            <a:br>
              <a:rPr lang="en-US" sz="1600">
                <a:solidFill>
                  <a:schemeClr val="bg1"/>
                </a:solidFill>
              </a:rPr>
            </a:br>
            <a:r>
              <a:rPr lang="en-US" sz="1600">
                <a:solidFill>
                  <a:schemeClr val="bg1"/>
                </a:solidFill>
              </a:rPr>
              <a:t>Call_Ext.eti</a:t>
            </a:r>
          </a:p>
        </p:txBody>
      </p:sp>
      <p:sp>
        <p:nvSpPr>
          <p:cNvPr id="9248" name="Text Box 41"/>
          <p:cNvSpPr txBox="1">
            <a:spLocks noChangeArrowheads="1"/>
          </p:cNvSpPr>
          <p:nvPr/>
        </p:nvSpPr>
        <p:spPr bwMode="auto">
          <a:xfrm>
            <a:off x="631825" y="3871913"/>
            <a:ext cx="12112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Claim.eti</a:t>
            </a:r>
          </a:p>
        </p:txBody>
      </p:sp>
      <p:sp>
        <p:nvSpPr>
          <p:cNvPr id="9249" name="Text Box 42"/>
          <p:cNvSpPr txBox="1">
            <a:spLocks noChangeArrowheads="1"/>
          </p:cNvSpPr>
          <p:nvPr/>
        </p:nvSpPr>
        <p:spPr bwMode="auto">
          <a:xfrm>
            <a:off x="2119313" y="3871913"/>
            <a:ext cx="12112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Quote.eti</a:t>
            </a:r>
          </a:p>
        </p:txBody>
      </p:sp>
      <p:sp>
        <p:nvSpPr>
          <p:cNvPr id="9250" name="Text Box 43"/>
          <p:cNvSpPr txBox="1">
            <a:spLocks noChangeArrowheads="1"/>
          </p:cNvSpPr>
          <p:nvPr/>
        </p:nvSpPr>
        <p:spPr bwMode="auto">
          <a:xfrm>
            <a:off x="3684588" y="3871913"/>
            <a:ext cx="12112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Invoice.eti</a:t>
            </a:r>
          </a:p>
        </p:txBody>
      </p:sp>
      <p:sp>
        <p:nvSpPr>
          <p:cNvPr id="9251" name="Text Box 44"/>
          <p:cNvSpPr txBox="1">
            <a:spLocks noChangeArrowheads="1"/>
          </p:cNvSpPr>
          <p:nvPr/>
        </p:nvSpPr>
        <p:spPr bwMode="auto">
          <a:xfrm>
            <a:off x="1282700" y="5783263"/>
            <a:ext cx="12112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Activity.eti</a:t>
            </a:r>
          </a:p>
        </p:txBody>
      </p:sp>
      <p:sp>
        <p:nvSpPr>
          <p:cNvPr id="9252" name="Text Box 45"/>
          <p:cNvSpPr txBox="1">
            <a:spLocks noChangeArrowheads="1"/>
          </p:cNvSpPr>
          <p:nvPr/>
        </p:nvSpPr>
        <p:spPr bwMode="auto">
          <a:xfrm>
            <a:off x="2954338" y="5781675"/>
            <a:ext cx="12112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User.eti</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Custom entities and Gosu classes</a:t>
            </a:r>
          </a:p>
        </p:txBody>
      </p:sp>
      <p:sp>
        <p:nvSpPr>
          <p:cNvPr id="10243" name="Rectangle 12"/>
          <p:cNvSpPr>
            <a:spLocks noChangeArrowheads="1"/>
          </p:cNvSpPr>
          <p:nvPr/>
        </p:nvSpPr>
        <p:spPr bwMode="auto">
          <a:xfrm>
            <a:off x="2855913" y="2211388"/>
            <a:ext cx="2068512" cy="1582737"/>
          </a:xfrm>
          <a:prstGeom prst="rect">
            <a:avLst/>
          </a:prstGeom>
          <a:solidFill>
            <a:srgbClr val="FFFFCC"/>
          </a:solidFill>
          <a:ln w="12700">
            <a:solidFill>
              <a:schemeClr val="bg1"/>
            </a:solidFill>
            <a:miter lim="800000"/>
            <a:headEnd/>
            <a:tailEnd/>
          </a:ln>
        </p:spPr>
        <p:txBody>
          <a:bodyPr wrap="none"/>
          <a:lstStyle/>
          <a:p>
            <a:pPr algn="l">
              <a:spcBef>
                <a:spcPct val="0"/>
              </a:spcBef>
              <a:spcAft>
                <a:spcPct val="0"/>
              </a:spcAft>
              <a:buClrTx/>
            </a:pPr>
            <a:r>
              <a:rPr lang="en-US" sz="1800" b="0">
                <a:solidFill>
                  <a:srgbClr val="0033CC"/>
                </a:solidFill>
              </a:rPr>
              <a:t>NumOfEmployees</a:t>
            </a:r>
            <a:br>
              <a:rPr lang="en-US" sz="1800" b="0">
                <a:solidFill>
                  <a:srgbClr val="0033CC"/>
                </a:solidFill>
              </a:rPr>
            </a:br>
            <a:r>
              <a:rPr lang="en-US" sz="1800" b="0">
                <a:solidFill>
                  <a:srgbClr val="0033CC"/>
                </a:solidFill>
              </a:rPr>
              <a:t>InspectionDate</a:t>
            </a:r>
            <a:br>
              <a:rPr lang="en-US" sz="1800" b="0">
                <a:solidFill>
                  <a:srgbClr val="0033CC"/>
                </a:solidFill>
              </a:rPr>
            </a:br>
            <a:r>
              <a:rPr lang="en-US" sz="1800" b="0">
                <a:solidFill>
                  <a:srgbClr val="0033CC"/>
                </a:solidFill>
              </a:rPr>
              <a:t>HasParking</a:t>
            </a:r>
          </a:p>
          <a:p>
            <a:pPr algn="l">
              <a:spcBef>
                <a:spcPct val="0"/>
              </a:spcBef>
              <a:spcAft>
                <a:spcPct val="0"/>
              </a:spcAft>
              <a:buClrTx/>
            </a:pPr>
            <a:r>
              <a:rPr lang="en-US" sz="1800" b="0">
                <a:solidFill>
                  <a:schemeClr val="bg1"/>
                </a:solidFill>
              </a:rPr>
              <a:t>…</a:t>
            </a:r>
          </a:p>
          <a:p>
            <a:pPr algn="l">
              <a:spcBef>
                <a:spcPct val="0"/>
              </a:spcBef>
              <a:spcAft>
                <a:spcPct val="0"/>
              </a:spcAft>
              <a:buClrTx/>
            </a:pPr>
            <a:endParaRPr lang="en-US" b="0">
              <a:solidFill>
                <a:schemeClr val="bg1"/>
              </a:solidFill>
            </a:endParaRPr>
          </a:p>
        </p:txBody>
      </p:sp>
      <p:sp>
        <p:nvSpPr>
          <p:cNvPr id="10244" name="Rectangle 13"/>
          <p:cNvSpPr>
            <a:spLocks noChangeArrowheads="1"/>
          </p:cNvSpPr>
          <p:nvPr/>
        </p:nvSpPr>
        <p:spPr bwMode="auto">
          <a:xfrm>
            <a:off x="2854325" y="1789113"/>
            <a:ext cx="2070100" cy="427037"/>
          </a:xfrm>
          <a:prstGeom prst="rect">
            <a:avLst/>
          </a:prstGeom>
          <a:solidFill>
            <a:srgbClr val="A4BDF6"/>
          </a:solidFill>
          <a:ln w="12700">
            <a:solidFill>
              <a:schemeClr val="bg1"/>
            </a:solidFill>
            <a:miter lim="800000"/>
            <a:headEnd/>
            <a:tailEnd/>
          </a:ln>
        </p:spPr>
        <p:txBody>
          <a:bodyPr wrap="none" anchor="ctr"/>
          <a:lstStyle/>
          <a:p>
            <a:pPr algn="l">
              <a:spcBef>
                <a:spcPct val="0"/>
              </a:spcBef>
              <a:spcAft>
                <a:spcPct val="0"/>
              </a:spcAft>
              <a:buClrTx/>
            </a:pPr>
            <a:r>
              <a:rPr lang="en-US">
                <a:solidFill>
                  <a:schemeClr val="bg1"/>
                </a:solidFill>
              </a:rPr>
              <a:t>Building_Ext</a:t>
            </a:r>
          </a:p>
        </p:txBody>
      </p:sp>
      <p:sp>
        <p:nvSpPr>
          <p:cNvPr id="10245" name="Folded Corner 3"/>
          <p:cNvSpPr>
            <a:spLocks noChangeArrowheads="1"/>
          </p:cNvSpPr>
          <p:nvPr/>
        </p:nvSpPr>
        <p:spPr bwMode="auto">
          <a:xfrm flipV="1">
            <a:off x="5857875" y="1716088"/>
            <a:ext cx="2025650" cy="2078037"/>
          </a:xfrm>
          <a:prstGeom prst="foldedCorner">
            <a:avLst>
              <a:gd name="adj" fmla="val 13333"/>
            </a:avLst>
          </a:prstGeom>
          <a:noFill/>
          <a:ln w="28575"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0246" name="TextBox 4"/>
          <p:cNvSpPr txBox="1">
            <a:spLocks noChangeArrowheads="1"/>
          </p:cNvSpPr>
          <p:nvPr/>
        </p:nvSpPr>
        <p:spPr bwMode="auto">
          <a:xfrm>
            <a:off x="5805488" y="1677988"/>
            <a:ext cx="19986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rgbClr val="7030A0"/>
                </a:solidFill>
                <a:latin typeface="Calibri" pitchFamily="34" charset="0"/>
                <a:ea typeface="Calibri" pitchFamily="34" charset="0"/>
                <a:cs typeface="Calibri" pitchFamily="34" charset="0"/>
              </a:rPr>
              <a:t>Building_Ext</a:t>
            </a:r>
          </a:p>
        </p:txBody>
      </p:sp>
      <p:sp>
        <p:nvSpPr>
          <p:cNvPr id="10247" name="TextBox 17"/>
          <p:cNvSpPr txBox="1">
            <a:spLocks noChangeArrowheads="1"/>
          </p:cNvSpPr>
          <p:nvPr/>
        </p:nvSpPr>
        <p:spPr bwMode="auto">
          <a:xfrm>
            <a:off x="5949950" y="2076450"/>
            <a:ext cx="18923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u="sng">
                <a:solidFill>
                  <a:srgbClr val="7030A0"/>
                </a:solidFill>
                <a:latin typeface="Calibri" pitchFamily="34" charset="0"/>
                <a:ea typeface="Calibri" pitchFamily="34" charset="0"/>
                <a:cs typeface="Calibri" pitchFamily="34" charset="0"/>
              </a:rPr>
              <a:t>Fields</a:t>
            </a:r>
            <a:r>
              <a:rPr lang="en-US" sz="1800">
                <a:solidFill>
                  <a:srgbClr val="7030A0"/>
                </a:solidFill>
                <a:latin typeface="Calibri" pitchFamily="34" charset="0"/>
                <a:ea typeface="Calibri" pitchFamily="34" charset="0"/>
                <a:cs typeface="Calibri" pitchFamily="34" charset="0"/>
              </a:rPr>
              <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NumOfEmployees</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InspectionDate</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HasParking</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a:t>
            </a:r>
          </a:p>
        </p:txBody>
      </p:sp>
      <p:sp>
        <p:nvSpPr>
          <p:cNvPr id="13" name="Rounded Rectangle 12"/>
          <p:cNvSpPr/>
          <p:nvPr/>
        </p:nvSpPr>
        <p:spPr bwMode="auto">
          <a:xfrm>
            <a:off x="6426200" y="5475288"/>
            <a:ext cx="887413" cy="595312"/>
          </a:xfrm>
          <a:prstGeom prst="roundRect">
            <a:avLst/>
          </a:prstGeom>
          <a:solidFill>
            <a:schemeClr val="tx1">
              <a:lumMod val="50000"/>
              <a:alpha val="50196"/>
            </a:schemeClr>
          </a:solidFill>
          <a:ln w="19050" algn="ctr">
            <a:solidFill>
              <a:schemeClr val="bg1"/>
            </a:solidFill>
            <a:round/>
            <a:headEnd/>
            <a:tailEnd/>
          </a:ln>
        </p:spPr>
        <p:txBody>
          <a:bodyPr wrap="none" lIns="0" tIns="0" rIns="0" bIns="0" anchor="ctr"/>
          <a:lstStyle/>
          <a:p>
            <a:pPr>
              <a:defRPr/>
            </a:pPr>
            <a:endParaRPr lang="en-US" dirty="0"/>
          </a:p>
        </p:txBody>
      </p:sp>
      <p:sp>
        <p:nvSpPr>
          <p:cNvPr id="10249" name="TextBox 10"/>
          <p:cNvSpPr txBox="1">
            <a:spLocks noChangeArrowheads="1"/>
          </p:cNvSpPr>
          <p:nvPr/>
        </p:nvSpPr>
        <p:spPr bwMode="auto">
          <a:xfrm>
            <a:off x="5972175" y="5091113"/>
            <a:ext cx="1795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7030A0"/>
                </a:solidFill>
                <a:latin typeface="Calibri" pitchFamily="34" charset="0"/>
                <a:ea typeface="Calibri" pitchFamily="34" charset="0"/>
                <a:cs typeface="Calibri" pitchFamily="34" charset="0"/>
              </a:rPr>
              <a:t>aBuilding</a:t>
            </a:r>
          </a:p>
        </p:txBody>
      </p:sp>
      <p:grpSp>
        <p:nvGrpSpPr>
          <p:cNvPr id="10250" name="Group 8"/>
          <p:cNvGrpSpPr>
            <a:grpSpLocks/>
          </p:cNvGrpSpPr>
          <p:nvPr/>
        </p:nvGrpSpPr>
        <p:grpSpPr bwMode="auto">
          <a:xfrm>
            <a:off x="3046413" y="5056188"/>
            <a:ext cx="1579562" cy="1120775"/>
            <a:chOff x="1039" y="2442"/>
            <a:chExt cx="1209" cy="1042"/>
          </a:xfrm>
        </p:grpSpPr>
        <p:grpSp>
          <p:nvGrpSpPr>
            <p:cNvPr id="10277" name="Group 9"/>
            <p:cNvGrpSpPr>
              <a:grpSpLocks/>
            </p:cNvGrpSpPr>
            <p:nvPr/>
          </p:nvGrpSpPr>
          <p:grpSpPr bwMode="auto">
            <a:xfrm>
              <a:off x="1039" y="2784"/>
              <a:ext cx="1209" cy="700"/>
              <a:chOff x="1095" y="2933"/>
              <a:chExt cx="1209" cy="700"/>
            </a:xfrm>
          </p:grpSpPr>
          <p:sp>
            <p:nvSpPr>
              <p:cNvPr id="10285" name="Rectangle 10"/>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10286" name="Rectangle 11"/>
              <p:cNvSpPr>
                <a:spLocks noChangeArrowheads="1"/>
              </p:cNvSpPr>
              <p:nvPr/>
            </p:nvSpPr>
            <p:spPr bwMode="invGray">
              <a:xfrm>
                <a:off x="1098" y="2933"/>
                <a:ext cx="1204" cy="341"/>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10287" name="Line 12"/>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88" name="Line 13"/>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89" name="Line 14"/>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90" name="Line 15"/>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278" name="Group 16"/>
            <p:cNvGrpSpPr>
              <a:grpSpLocks/>
            </p:cNvGrpSpPr>
            <p:nvPr/>
          </p:nvGrpSpPr>
          <p:grpSpPr bwMode="auto">
            <a:xfrm>
              <a:off x="1039" y="2442"/>
              <a:ext cx="1209" cy="700"/>
              <a:chOff x="1095" y="2933"/>
              <a:chExt cx="1209" cy="700"/>
            </a:xfrm>
          </p:grpSpPr>
          <p:sp>
            <p:nvSpPr>
              <p:cNvPr id="10279" name="Rectangle 17"/>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10280" name="Rectangle 18"/>
              <p:cNvSpPr>
                <a:spLocks noChangeArrowheads="1"/>
              </p:cNvSpPr>
              <p:nvPr/>
            </p:nvSpPr>
            <p:spPr bwMode="invGray">
              <a:xfrm>
                <a:off x="1098" y="2933"/>
                <a:ext cx="1204" cy="341"/>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a:solidFill>
                      <a:schemeClr val="bg1"/>
                    </a:solidFill>
                  </a:rPr>
                  <a:t>abx_building</a:t>
                </a:r>
              </a:p>
            </p:txBody>
          </p:sp>
          <p:sp>
            <p:nvSpPr>
              <p:cNvPr id="10281" name="Line 19"/>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82" name="Line 20"/>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83" name="Line 21"/>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84" name="Line 22"/>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33" name="Rectangle 32"/>
          <p:cNvSpPr/>
          <p:nvPr/>
        </p:nvSpPr>
        <p:spPr bwMode="auto">
          <a:xfrm>
            <a:off x="3048000" y="5678488"/>
            <a:ext cx="1574800" cy="127000"/>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dirty="0"/>
          </a:p>
        </p:txBody>
      </p:sp>
      <p:sp>
        <p:nvSpPr>
          <p:cNvPr id="10252" name="TextBox 33"/>
          <p:cNvSpPr txBox="1">
            <a:spLocks noChangeArrowheads="1"/>
          </p:cNvSpPr>
          <p:nvPr/>
        </p:nvSpPr>
        <p:spPr bwMode="auto">
          <a:xfrm>
            <a:off x="1260475" y="5207000"/>
            <a:ext cx="1289050"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accent1"/>
                </a:solidFill>
                <a:latin typeface="Calibri" pitchFamily="34" charset="0"/>
                <a:ea typeface="Calibri" pitchFamily="34" charset="0"/>
                <a:cs typeface="Calibri" pitchFamily="34" charset="0"/>
              </a:rPr>
              <a:t>row in database</a:t>
            </a:r>
            <a:br>
              <a:rPr lang="en-US">
                <a:solidFill>
                  <a:schemeClr val="accent1"/>
                </a:solidFill>
                <a:latin typeface="Calibri" pitchFamily="34" charset="0"/>
                <a:ea typeface="Calibri" pitchFamily="34" charset="0"/>
                <a:cs typeface="Calibri" pitchFamily="34" charset="0"/>
              </a:rPr>
            </a:br>
            <a:r>
              <a:rPr lang="en-US">
                <a:solidFill>
                  <a:schemeClr val="accent1"/>
                </a:solidFill>
                <a:latin typeface="Calibri" pitchFamily="34" charset="0"/>
                <a:ea typeface="Calibri" pitchFamily="34" charset="0"/>
                <a:cs typeface="Calibri" pitchFamily="34" charset="0"/>
              </a:rPr>
              <a:t>table</a:t>
            </a:r>
          </a:p>
        </p:txBody>
      </p:sp>
      <p:sp>
        <p:nvSpPr>
          <p:cNvPr id="10253" name="TextBox 34"/>
          <p:cNvSpPr txBox="1">
            <a:spLocks noChangeArrowheads="1"/>
          </p:cNvSpPr>
          <p:nvPr/>
        </p:nvSpPr>
        <p:spPr bwMode="auto">
          <a:xfrm>
            <a:off x="7870825" y="5264150"/>
            <a:ext cx="1150938"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7030A0"/>
                </a:solidFill>
                <a:latin typeface="Calibri" pitchFamily="34" charset="0"/>
                <a:ea typeface="Calibri" pitchFamily="34" charset="0"/>
                <a:cs typeface="Calibri" pitchFamily="34" charset="0"/>
              </a:rPr>
              <a:t>instance</a:t>
            </a:r>
            <a:br>
              <a:rPr lang="en-US">
                <a:solidFill>
                  <a:srgbClr val="7030A0"/>
                </a:solidFill>
                <a:latin typeface="Calibri" pitchFamily="34" charset="0"/>
                <a:ea typeface="Calibri" pitchFamily="34" charset="0"/>
                <a:cs typeface="Calibri" pitchFamily="34" charset="0"/>
              </a:rPr>
            </a:br>
            <a:r>
              <a:rPr lang="en-US">
                <a:solidFill>
                  <a:srgbClr val="7030A0"/>
                </a:solidFill>
                <a:latin typeface="Calibri" pitchFamily="34" charset="0"/>
                <a:ea typeface="Calibri" pitchFamily="34" charset="0"/>
                <a:cs typeface="Calibri" pitchFamily="34" charset="0"/>
              </a:rPr>
              <a:t>of Gosu</a:t>
            </a:r>
            <a:br>
              <a:rPr lang="en-US">
                <a:solidFill>
                  <a:srgbClr val="7030A0"/>
                </a:solidFill>
                <a:latin typeface="Calibri" pitchFamily="34" charset="0"/>
                <a:ea typeface="Calibri" pitchFamily="34" charset="0"/>
                <a:cs typeface="Calibri" pitchFamily="34" charset="0"/>
              </a:rPr>
            </a:br>
            <a:r>
              <a:rPr lang="en-US">
                <a:solidFill>
                  <a:srgbClr val="7030A0"/>
                </a:solidFill>
                <a:latin typeface="Calibri" pitchFamily="34" charset="0"/>
                <a:ea typeface="Calibri" pitchFamily="34" charset="0"/>
                <a:cs typeface="Calibri" pitchFamily="34" charset="0"/>
              </a:rPr>
              <a:t>class</a:t>
            </a:r>
          </a:p>
        </p:txBody>
      </p:sp>
      <p:sp>
        <p:nvSpPr>
          <p:cNvPr id="10254" name="TextBox 36"/>
          <p:cNvSpPr txBox="1">
            <a:spLocks noChangeArrowheads="1"/>
          </p:cNvSpPr>
          <p:nvPr/>
        </p:nvSpPr>
        <p:spPr bwMode="auto">
          <a:xfrm>
            <a:off x="7870825" y="2238375"/>
            <a:ext cx="1150938"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7030A0"/>
                </a:solidFill>
                <a:latin typeface="Calibri" pitchFamily="34" charset="0"/>
                <a:ea typeface="Calibri" pitchFamily="34" charset="0"/>
                <a:cs typeface="Calibri" pitchFamily="34" charset="0"/>
              </a:rPr>
              <a:t>internal</a:t>
            </a:r>
            <a:br>
              <a:rPr lang="en-US">
                <a:solidFill>
                  <a:srgbClr val="7030A0"/>
                </a:solidFill>
                <a:latin typeface="Calibri" pitchFamily="34" charset="0"/>
                <a:ea typeface="Calibri" pitchFamily="34" charset="0"/>
                <a:cs typeface="Calibri" pitchFamily="34" charset="0"/>
              </a:rPr>
            </a:br>
            <a:r>
              <a:rPr lang="en-US">
                <a:solidFill>
                  <a:srgbClr val="7030A0"/>
                </a:solidFill>
                <a:latin typeface="Calibri" pitchFamily="34" charset="0"/>
                <a:ea typeface="Calibri" pitchFamily="34" charset="0"/>
                <a:cs typeface="Calibri" pitchFamily="34" charset="0"/>
              </a:rPr>
              <a:t>Gosu</a:t>
            </a:r>
            <a:br>
              <a:rPr lang="en-US">
                <a:solidFill>
                  <a:srgbClr val="7030A0"/>
                </a:solidFill>
                <a:latin typeface="Calibri" pitchFamily="34" charset="0"/>
                <a:ea typeface="Calibri" pitchFamily="34" charset="0"/>
                <a:cs typeface="Calibri" pitchFamily="34" charset="0"/>
              </a:rPr>
            </a:br>
            <a:r>
              <a:rPr lang="en-US">
                <a:solidFill>
                  <a:srgbClr val="7030A0"/>
                </a:solidFill>
                <a:latin typeface="Calibri" pitchFamily="34" charset="0"/>
                <a:ea typeface="Calibri" pitchFamily="34" charset="0"/>
                <a:cs typeface="Calibri" pitchFamily="34" charset="0"/>
              </a:rPr>
              <a:t>class</a:t>
            </a:r>
          </a:p>
        </p:txBody>
      </p:sp>
      <p:sp>
        <p:nvSpPr>
          <p:cNvPr id="10255" name="Down Arrow 37"/>
          <p:cNvSpPr>
            <a:spLocks noChangeArrowheads="1"/>
          </p:cNvSpPr>
          <p:nvPr/>
        </p:nvSpPr>
        <p:spPr bwMode="auto">
          <a:xfrm>
            <a:off x="3575050" y="3908425"/>
            <a:ext cx="628650" cy="1096963"/>
          </a:xfrm>
          <a:prstGeom prst="downArrow">
            <a:avLst>
              <a:gd name="adj1" fmla="val 50000"/>
              <a:gd name="adj2" fmla="val 49990"/>
            </a:avLst>
          </a:prstGeom>
          <a:solidFill>
            <a:schemeClr val="accent1"/>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lIns="0" tIns="0" rIns="0" bIns="0" anchor="ctr"/>
          <a:lstStyle/>
          <a:p>
            <a:endParaRPr lang="en-US"/>
          </a:p>
        </p:txBody>
      </p:sp>
      <p:sp>
        <p:nvSpPr>
          <p:cNvPr id="10256" name="Down Arrow 38"/>
          <p:cNvSpPr>
            <a:spLocks noChangeArrowheads="1"/>
          </p:cNvSpPr>
          <p:nvPr/>
        </p:nvSpPr>
        <p:spPr bwMode="auto">
          <a:xfrm>
            <a:off x="6556375" y="3908425"/>
            <a:ext cx="628650" cy="1096963"/>
          </a:xfrm>
          <a:prstGeom prst="downArrow">
            <a:avLst>
              <a:gd name="adj1" fmla="val 50000"/>
              <a:gd name="adj2" fmla="val 49990"/>
            </a:avLst>
          </a:prstGeom>
          <a:solidFill>
            <a:srgbClr val="7030A0"/>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lIns="0" tIns="0" rIns="0" bIns="0" anchor="ctr"/>
          <a:lstStyle/>
          <a:p>
            <a:endParaRPr lang="en-US"/>
          </a:p>
        </p:txBody>
      </p:sp>
      <p:cxnSp>
        <p:nvCxnSpPr>
          <p:cNvPr id="10257" name="Straight Connector 40"/>
          <p:cNvCxnSpPr>
            <a:cxnSpLocks noChangeShapeType="1"/>
          </p:cNvCxnSpPr>
          <p:nvPr/>
        </p:nvCxnSpPr>
        <p:spPr bwMode="auto">
          <a:xfrm rot="5400000">
            <a:off x="2566194" y="3709194"/>
            <a:ext cx="5543550" cy="1588"/>
          </a:xfrm>
          <a:prstGeom prst="line">
            <a:avLst/>
          </a:prstGeom>
          <a:noFill/>
          <a:ln w="12700" algn="ctr">
            <a:solidFill>
              <a:schemeClr val="bg1"/>
            </a:solidFill>
            <a:round/>
            <a:headEnd/>
            <a:tailEnd/>
          </a:ln>
          <a:extLst>
            <a:ext uri="{909E8E84-426E-40DD-AFC4-6F175D3DCCD1}">
              <a14:hiddenFill xmlns:a14="http://schemas.microsoft.com/office/drawing/2010/main">
                <a:noFill/>
              </a14:hiddenFill>
            </a:ext>
          </a:extLst>
        </p:spPr>
      </p:cxnSp>
      <p:sp>
        <p:nvSpPr>
          <p:cNvPr id="10258" name="TextBox 41"/>
          <p:cNvSpPr txBox="1">
            <a:spLocks noChangeArrowheads="1"/>
          </p:cNvSpPr>
          <p:nvPr/>
        </p:nvSpPr>
        <p:spPr bwMode="auto">
          <a:xfrm>
            <a:off x="2924175" y="993775"/>
            <a:ext cx="193198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a:solidFill>
                  <a:schemeClr val="accent1"/>
                </a:solidFill>
                <a:latin typeface="Calibri" pitchFamily="34" charset="0"/>
                <a:ea typeface="Calibri" pitchFamily="34" charset="0"/>
                <a:cs typeface="Calibri" pitchFamily="34" charset="0"/>
              </a:rPr>
              <a:t>database</a:t>
            </a:r>
          </a:p>
        </p:txBody>
      </p:sp>
      <p:sp>
        <p:nvSpPr>
          <p:cNvPr id="10259" name="TextBox 42"/>
          <p:cNvSpPr txBox="1">
            <a:spLocks noChangeArrowheads="1"/>
          </p:cNvSpPr>
          <p:nvPr/>
        </p:nvSpPr>
        <p:spPr bwMode="auto">
          <a:xfrm>
            <a:off x="5245100" y="993775"/>
            <a:ext cx="32464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a:solidFill>
                  <a:srgbClr val="7030A0"/>
                </a:solidFill>
                <a:latin typeface="Calibri" pitchFamily="34" charset="0"/>
                <a:ea typeface="Calibri" pitchFamily="34" charset="0"/>
                <a:cs typeface="Calibri" pitchFamily="34" charset="0"/>
              </a:rPr>
              <a:t>application server</a:t>
            </a:r>
          </a:p>
        </p:txBody>
      </p:sp>
      <p:cxnSp>
        <p:nvCxnSpPr>
          <p:cNvPr id="10260" name="Straight Arrow Connector 31"/>
          <p:cNvCxnSpPr>
            <a:cxnSpLocks noChangeShapeType="1"/>
          </p:cNvCxnSpPr>
          <p:nvPr/>
        </p:nvCxnSpPr>
        <p:spPr bwMode="auto">
          <a:xfrm>
            <a:off x="4648200" y="5727700"/>
            <a:ext cx="1674813" cy="3175"/>
          </a:xfrm>
          <a:prstGeom prst="straightConnector1">
            <a:avLst/>
          </a:prstGeom>
          <a:noFill/>
          <a:ln w="12700" algn="ctr">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10261" name="Straight Arrow Connector 43"/>
          <p:cNvCxnSpPr>
            <a:cxnSpLocks noChangeShapeType="1"/>
          </p:cNvCxnSpPr>
          <p:nvPr/>
        </p:nvCxnSpPr>
        <p:spPr bwMode="auto">
          <a:xfrm>
            <a:off x="4748213" y="5856288"/>
            <a:ext cx="1674812" cy="3175"/>
          </a:xfrm>
          <a:prstGeom prst="straightConnector1">
            <a:avLst/>
          </a:prstGeom>
          <a:noFill/>
          <a:ln w="12700" algn="ctr">
            <a:solidFill>
              <a:schemeClr val="bg1"/>
            </a:solidFill>
            <a:round/>
            <a:headEnd type="triangle" w="med" len="med"/>
            <a:tailEnd/>
          </a:ln>
          <a:extLst>
            <a:ext uri="{909E8E84-426E-40DD-AFC4-6F175D3DCCD1}">
              <a14:hiddenFill xmlns:a14="http://schemas.microsoft.com/office/drawing/2010/main">
                <a:noFill/>
              </a14:hiddenFill>
            </a:ext>
          </a:extLst>
        </p:spPr>
      </p:cxnSp>
      <p:grpSp>
        <p:nvGrpSpPr>
          <p:cNvPr id="10262" name="Group 5"/>
          <p:cNvGrpSpPr>
            <a:grpSpLocks/>
          </p:cNvGrpSpPr>
          <p:nvPr/>
        </p:nvGrpSpPr>
        <p:grpSpPr bwMode="auto">
          <a:xfrm>
            <a:off x="1820863" y="2168525"/>
            <a:ext cx="698500" cy="863600"/>
            <a:chOff x="2870" y="1202"/>
            <a:chExt cx="1197" cy="1481"/>
          </a:xfrm>
        </p:grpSpPr>
        <p:sp>
          <p:nvSpPr>
            <p:cNvPr id="10269" name="Freeform 6"/>
            <p:cNvSpPr>
              <a:spLocks/>
            </p:cNvSpPr>
            <p:nvPr/>
          </p:nvSpPr>
          <p:spPr bwMode="auto">
            <a:xfrm>
              <a:off x="2875" y="1202"/>
              <a:ext cx="1185" cy="1481"/>
            </a:xfrm>
            <a:custGeom>
              <a:avLst/>
              <a:gdLst>
                <a:gd name="T0" fmla="*/ 0 w 1887"/>
                <a:gd name="T1" fmla="*/ 6 h 2365"/>
                <a:gd name="T2" fmla="*/ 0 w 1887"/>
                <a:gd name="T3" fmla="*/ 0 h 2365"/>
                <a:gd name="T4" fmla="*/ 3 w 1887"/>
                <a:gd name="T5" fmla="*/ 0 h 2365"/>
                <a:gd name="T6" fmla="*/ 4 w 1887"/>
                <a:gd name="T7" fmla="*/ 1 h 2365"/>
                <a:gd name="T8" fmla="*/ 4 w 1887"/>
                <a:gd name="T9" fmla="*/ 6 h 2365"/>
                <a:gd name="T10" fmla="*/ 0 w 1887"/>
                <a:gd name="T11" fmla="*/ 6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a:p>
          </p:txBody>
        </p:sp>
        <p:sp>
          <p:nvSpPr>
            <p:cNvPr id="10270" name="Line 7"/>
            <p:cNvSpPr>
              <a:spLocks noChangeShapeType="1"/>
            </p:cNvSpPr>
            <p:nvPr/>
          </p:nvSpPr>
          <p:spPr bwMode="auto">
            <a:xfrm>
              <a:off x="2870" y="2683"/>
              <a:ext cx="1197"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71" name="Line 8"/>
            <p:cNvSpPr>
              <a:spLocks noChangeShapeType="1"/>
            </p:cNvSpPr>
            <p:nvPr/>
          </p:nvSpPr>
          <p:spPr bwMode="auto">
            <a:xfrm flipV="1">
              <a:off x="4062" y="1538"/>
              <a:ext cx="0" cy="1145"/>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72" name="Freeform 9"/>
            <p:cNvSpPr>
              <a:spLocks/>
            </p:cNvSpPr>
            <p:nvPr/>
          </p:nvSpPr>
          <p:spPr bwMode="auto">
            <a:xfrm>
              <a:off x="3715" y="1202"/>
              <a:ext cx="347" cy="347"/>
            </a:xfrm>
            <a:custGeom>
              <a:avLst/>
              <a:gdLst>
                <a:gd name="T0" fmla="*/ 0 w 553"/>
                <a:gd name="T1" fmla="*/ 0 h 554"/>
                <a:gd name="T2" fmla="*/ 0 w 553"/>
                <a:gd name="T3" fmla="*/ 1 h 554"/>
                <a:gd name="T4" fmla="*/ 1 w 553"/>
                <a:gd name="T5" fmla="*/ 1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lIns="0" tIns="0" rIns="0" bIns="0" anchor="ctr">
              <a:spAutoFit/>
            </a:bodyPr>
            <a:lstStyle/>
            <a:p>
              <a:endParaRPr lang="en-US"/>
            </a:p>
          </p:txBody>
        </p:sp>
        <p:grpSp>
          <p:nvGrpSpPr>
            <p:cNvPr id="10273" name="Group 10"/>
            <p:cNvGrpSpPr>
              <a:grpSpLocks/>
            </p:cNvGrpSpPr>
            <p:nvPr/>
          </p:nvGrpSpPr>
          <p:grpSpPr bwMode="auto">
            <a:xfrm>
              <a:off x="3080" y="1693"/>
              <a:ext cx="710" cy="592"/>
              <a:chOff x="919" y="3148"/>
              <a:chExt cx="710" cy="592"/>
            </a:xfrm>
          </p:grpSpPr>
          <p:sp>
            <p:nvSpPr>
              <p:cNvPr id="10275" name="Rectangle 11"/>
              <p:cNvSpPr>
                <a:spLocks noChangeArrowheads="1"/>
              </p:cNvSpPr>
              <p:nvPr/>
            </p:nvSpPr>
            <p:spPr bwMode="auto">
              <a:xfrm>
                <a:off x="919" y="3341"/>
                <a:ext cx="710" cy="399"/>
              </a:xfrm>
              <a:prstGeom prst="rect">
                <a:avLst/>
              </a:prstGeom>
              <a:solidFill>
                <a:srgbClr val="FFFFCC"/>
              </a:solidFill>
              <a:ln w="12700" algn="ctr">
                <a:solidFill>
                  <a:schemeClr val="bg1"/>
                </a:solidFill>
                <a:miter lim="800000"/>
                <a:headEnd/>
                <a:tailEnd/>
              </a:ln>
            </p:spPr>
            <p:txBody>
              <a:bodyPr wrap="none"/>
              <a:lstStyle/>
              <a:p>
                <a:endParaRPr lang="en-US"/>
              </a:p>
            </p:txBody>
          </p:sp>
          <p:sp>
            <p:nvSpPr>
              <p:cNvPr id="10276" name="Rectangle 12"/>
              <p:cNvSpPr>
                <a:spLocks noChangeArrowheads="1"/>
              </p:cNvSpPr>
              <p:nvPr/>
            </p:nvSpPr>
            <p:spPr bwMode="auto">
              <a:xfrm>
                <a:off x="919" y="3148"/>
                <a:ext cx="710" cy="194"/>
              </a:xfrm>
              <a:prstGeom prst="rect">
                <a:avLst/>
              </a:prstGeom>
              <a:solidFill>
                <a:srgbClr val="A4BDF6"/>
              </a:solidFill>
              <a:ln w="12700" algn="ctr">
                <a:solidFill>
                  <a:schemeClr val="bg1"/>
                </a:solidFill>
                <a:miter lim="800000"/>
                <a:headEnd/>
                <a:tailEnd/>
              </a:ln>
            </p:spPr>
            <p:txBody>
              <a:bodyPr wrap="none" anchor="ctr"/>
              <a:lstStyle/>
              <a:p>
                <a:endParaRPr lang="en-US"/>
              </a:p>
            </p:txBody>
          </p:sp>
        </p:grpSp>
        <p:sp>
          <p:nvSpPr>
            <p:cNvPr id="10274" name="AutoShape 13"/>
            <p:cNvSpPr>
              <a:spLocks noChangeArrowheads="1"/>
            </p:cNvSpPr>
            <p:nvPr/>
          </p:nvSpPr>
          <p:spPr bwMode="auto">
            <a:xfrm>
              <a:off x="3608" y="2094"/>
              <a:ext cx="352" cy="341"/>
            </a:xfrm>
            <a:prstGeom prst="plus">
              <a:avLst>
                <a:gd name="adj" fmla="val 32509"/>
              </a:avLst>
            </a:prstGeom>
            <a:solidFill>
              <a:schemeClr val="hlink"/>
            </a:solidFill>
            <a:ln w="19050" algn="ctr">
              <a:solidFill>
                <a:schemeClr val="bg1"/>
              </a:solidFill>
              <a:miter lim="800000"/>
              <a:headEnd/>
              <a:tailEnd/>
            </a:ln>
          </p:spPr>
          <p:txBody>
            <a:bodyPr lIns="0" tIns="0" rIns="0" bIns="0" anchor="ctr">
              <a:spAutoFit/>
            </a:bodyPr>
            <a:lstStyle/>
            <a:p>
              <a:endParaRPr lang="en-US"/>
            </a:p>
          </p:txBody>
        </p:sp>
      </p:grpSp>
      <p:sp>
        <p:nvSpPr>
          <p:cNvPr id="10263" name="Text Box 17"/>
          <p:cNvSpPr txBox="1">
            <a:spLocks noChangeArrowheads="1"/>
          </p:cNvSpPr>
          <p:nvPr/>
        </p:nvSpPr>
        <p:spPr bwMode="auto">
          <a:xfrm>
            <a:off x="219075" y="2320925"/>
            <a:ext cx="15176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rgbClr val="0033CC"/>
                </a:solidFill>
              </a:rPr>
              <a:t>Building</a:t>
            </a:r>
            <a:br>
              <a:rPr lang="en-US">
                <a:solidFill>
                  <a:srgbClr val="0033CC"/>
                </a:solidFill>
              </a:rPr>
            </a:br>
            <a:r>
              <a:rPr lang="en-US">
                <a:solidFill>
                  <a:srgbClr val="0033CC"/>
                </a:solidFill>
              </a:rPr>
              <a:t>_Ext.eti</a:t>
            </a:r>
          </a:p>
        </p:txBody>
      </p:sp>
      <p:cxnSp>
        <p:nvCxnSpPr>
          <p:cNvPr id="10264" name="Straight Connector 61"/>
          <p:cNvCxnSpPr>
            <a:cxnSpLocks noChangeShapeType="1"/>
          </p:cNvCxnSpPr>
          <p:nvPr/>
        </p:nvCxnSpPr>
        <p:spPr bwMode="auto">
          <a:xfrm rot="10800000" flipV="1">
            <a:off x="2533650" y="2386013"/>
            <a:ext cx="398463" cy="147637"/>
          </a:xfrm>
          <a:prstGeom prst="line">
            <a:avLst/>
          </a:prstGeom>
          <a:noFill/>
          <a:ln w="12700" algn="ctr">
            <a:solidFill>
              <a:srgbClr val="0033CC"/>
            </a:solidFill>
            <a:round/>
            <a:headEnd/>
            <a:tailEnd/>
          </a:ln>
          <a:extLst>
            <a:ext uri="{909E8E84-426E-40DD-AFC4-6F175D3DCCD1}">
              <a14:hiddenFill xmlns:a14="http://schemas.microsoft.com/office/drawing/2010/main">
                <a:noFill/>
              </a14:hiddenFill>
            </a:ext>
          </a:extLst>
        </p:spPr>
      </p:cxnSp>
      <p:cxnSp>
        <p:nvCxnSpPr>
          <p:cNvPr id="10265" name="Straight Connector 63"/>
          <p:cNvCxnSpPr>
            <a:cxnSpLocks noChangeShapeType="1"/>
          </p:cNvCxnSpPr>
          <p:nvPr/>
        </p:nvCxnSpPr>
        <p:spPr bwMode="auto">
          <a:xfrm rot="10800000" flipV="1">
            <a:off x="2533650" y="2651125"/>
            <a:ext cx="400050" cy="31750"/>
          </a:xfrm>
          <a:prstGeom prst="line">
            <a:avLst/>
          </a:prstGeom>
          <a:noFill/>
          <a:ln w="12700" algn="ctr">
            <a:solidFill>
              <a:srgbClr val="0033CC"/>
            </a:solidFill>
            <a:round/>
            <a:headEnd/>
            <a:tailEnd/>
          </a:ln>
          <a:extLst>
            <a:ext uri="{909E8E84-426E-40DD-AFC4-6F175D3DCCD1}">
              <a14:hiddenFill xmlns:a14="http://schemas.microsoft.com/office/drawing/2010/main">
                <a:noFill/>
              </a14:hiddenFill>
            </a:ext>
          </a:extLst>
        </p:spPr>
      </p:cxnSp>
      <p:cxnSp>
        <p:nvCxnSpPr>
          <p:cNvPr id="10266" name="Straight Connector 65"/>
          <p:cNvCxnSpPr>
            <a:cxnSpLocks noChangeShapeType="1"/>
          </p:cNvCxnSpPr>
          <p:nvPr/>
        </p:nvCxnSpPr>
        <p:spPr bwMode="auto">
          <a:xfrm rot="10800000">
            <a:off x="2517775" y="2833688"/>
            <a:ext cx="423863" cy="77787"/>
          </a:xfrm>
          <a:prstGeom prst="line">
            <a:avLst/>
          </a:prstGeom>
          <a:noFill/>
          <a:ln w="12700" algn="ctr">
            <a:solidFill>
              <a:srgbClr val="0033CC"/>
            </a:solidFill>
            <a:round/>
            <a:headEnd/>
            <a:tailEnd/>
          </a:ln>
          <a:extLst>
            <a:ext uri="{909E8E84-426E-40DD-AFC4-6F175D3DCCD1}">
              <a14:hiddenFill xmlns:a14="http://schemas.microsoft.com/office/drawing/2010/main">
                <a:noFill/>
              </a14:hiddenFill>
            </a:ext>
          </a:extLst>
        </p:spPr>
      </p:cxnSp>
      <p:sp>
        <p:nvSpPr>
          <p:cNvPr id="10267" name="TextBox 44"/>
          <p:cNvSpPr txBox="1">
            <a:spLocks noChangeArrowheads="1"/>
          </p:cNvSpPr>
          <p:nvPr/>
        </p:nvSpPr>
        <p:spPr bwMode="auto">
          <a:xfrm>
            <a:off x="4600575" y="5362575"/>
            <a:ext cx="1677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latin typeface="Calibri" pitchFamily="34" charset="0"/>
                <a:ea typeface="Calibri" pitchFamily="34" charset="0"/>
                <a:cs typeface="Calibri" pitchFamily="34" charset="0"/>
              </a:rPr>
              <a:t>read from db</a:t>
            </a:r>
          </a:p>
        </p:txBody>
      </p:sp>
      <p:sp>
        <p:nvSpPr>
          <p:cNvPr id="10268" name="TextBox 45"/>
          <p:cNvSpPr txBox="1">
            <a:spLocks noChangeArrowheads="1"/>
          </p:cNvSpPr>
          <p:nvPr/>
        </p:nvSpPr>
        <p:spPr bwMode="auto">
          <a:xfrm>
            <a:off x="4587875" y="5843588"/>
            <a:ext cx="1908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bg1"/>
                </a:solidFill>
                <a:latin typeface="Calibri" pitchFamily="34" charset="0"/>
                <a:ea typeface="Calibri" pitchFamily="34" charset="0"/>
                <a:cs typeface="Calibri" pitchFamily="34" charset="0"/>
              </a:rPr>
              <a:t>save to db</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Lesson outline</a:t>
            </a:r>
          </a:p>
        </p:txBody>
      </p:sp>
      <p:sp>
        <p:nvSpPr>
          <p:cNvPr id="11267"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Custom entities</a:t>
            </a:r>
          </a:p>
          <a:p>
            <a:pPr>
              <a:lnSpc>
                <a:spcPct val="150000"/>
              </a:lnSpc>
              <a:buFont typeface="Arial" charset="0"/>
              <a:buChar char="•"/>
            </a:pPr>
            <a:r>
              <a:rPr lang="en-US" sz="2800" dirty="0" smtClean="0"/>
              <a:t>Entity declaration </a:t>
            </a:r>
          </a:p>
          <a:p>
            <a:pPr>
              <a:lnSpc>
                <a:spcPct val="150000"/>
              </a:lnSpc>
              <a:buFont typeface="Arial" charset="0"/>
              <a:buChar char="•"/>
            </a:pPr>
            <a:r>
              <a:rPr lang="en-US" sz="2800" dirty="0" smtClean="0">
                <a:solidFill>
                  <a:srgbClr val="C0C0C0"/>
                </a:solidFill>
              </a:rPr>
              <a:t>Foreign keys and arrays </a:t>
            </a:r>
          </a:p>
          <a:p>
            <a:pPr>
              <a:lnSpc>
                <a:spcPct val="150000"/>
              </a:lnSpc>
              <a:buFont typeface="Arial" charset="0"/>
              <a:buChar char="•"/>
            </a:pPr>
            <a:r>
              <a:rPr lang="en-US" sz="2800" dirty="0" smtClean="0">
                <a:solidFill>
                  <a:srgbClr val="C0C0C0"/>
                </a:solidFill>
              </a:rPr>
              <a:t>Defining new entities</a:t>
            </a:r>
          </a:p>
          <a:p>
            <a:pPr>
              <a:lnSpc>
                <a:spcPct val="150000"/>
              </a:lnSpc>
              <a:buFont typeface="Arial" charset="0"/>
              <a:buChar char="•"/>
            </a:pPr>
            <a:r>
              <a:rPr lang="en-US" sz="2800" dirty="0" smtClean="0">
                <a:solidFill>
                  <a:srgbClr val="C0C0C0"/>
                </a:solidFill>
              </a:rPr>
              <a:t>Advanced data model design features</a:t>
            </a:r>
          </a:p>
          <a:p>
            <a:pPr>
              <a:lnSpc>
                <a:spcPct val="150000"/>
              </a:lnSpc>
              <a:buFont typeface="Arial" charset="0"/>
              <a:buChar char="•"/>
            </a:pPr>
            <a:endParaRPr lang="en-US" sz="2800" dirty="0" smtClean="0">
              <a:solidFill>
                <a:srgbClr val="C0C0C0"/>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Entity declaration (eti) files</a:t>
            </a:r>
          </a:p>
        </p:txBody>
      </p:sp>
      <p:sp>
        <p:nvSpPr>
          <p:cNvPr id="12291" name="Rectangle 3"/>
          <p:cNvSpPr>
            <a:spLocks noGrp="1" noChangeArrowheads="1"/>
          </p:cNvSpPr>
          <p:nvPr>
            <p:ph idx="1"/>
          </p:nvPr>
        </p:nvSpPr>
        <p:spPr>
          <a:xfrm>
            <a:off x="519113" y="4497388"/>
            <a:ext cx="8318500" cy="1892300"/>
          </a:xfrm>
        </p:spPr>
        <p:txBody>
          <a:bodyPr/>
          <a:lstStyle/>
          <a:p>
            <a:pPr>
              <a:buFont typeface="Arial" charset="0"/>
              <a:buChar char="•"/>
            </a:pPr>
            <a:r>
              <a:rPr lang="en-US" dirty="0" smtClean="0"/>
              <a:t>Edit using Entity editor</a:t>
            </a:r>
          </a:p>
          <a:p>
            <a:pPr>
              <a:buFont typeface="Arial" charset="0"/>
              <a:buChar char="•"/>
            </a:pPr>
            <a:r>
              <a:rPr lang="en-US" dirty="0" smtClean="0"/>
              <a:t>Creates only one </a:t>
            </a:r>
            <a:r>
              <a:rPr lang="en-US" dirty="0" smtClean="0"/>
              <a:t>entity</a:t>
            </a:r>
            <a:endParaRPr lang="en-US" dirty="0" smtClean="0"/>
          </a:p>
          <a:p>
            <a:pPr lvl="1"/>
            <a:r>
              <a:rPr lang="en-US" dirty="0" smtClean="0"/>
              <a:t>Each entity can have at most one </a:t>
            </a:r>
            <a:r>
              <a:rPr lang="en-US" dirty="0" err="1" smtClean="0"/>
              <a:t>eti</a:t>
            </a:r>
            <a:r>
              <a:rPr lang="en-US" dirty="0" smtClean="0"/>
              <a:t> file</a:t>
            </a:r>
          </a:p>
        </p:txBody>
      </p:sp>
      <p:grpSp>
        <p:nvGrpSpPr>
          <p:cNvPr id="12292" name="Group 14"/>
          <p:cNvGrpSpPr>
            <a:grpSpLocks/>
          </p:cNvGrpSpPr>
          <p:nvPr/>
        </p:nvGrpSpPr>
        <p:grpSpPr bwMode="auto">
          <a:xfrm>
            <a:off x="593725" y="1947863"/>
            <a:ext cx="1606550" cy="935037"/>
            <a:chOff x="413" y="798"/>
            <a:chExt cx="711" cy="589"/>
          </a:xfrm>
        </p:grpSpPr>
        <p:sp>
          <p:nvSpPr>
            <p:cNvPr id="12297" name="Rectangle 13"/>
            <p:cNvSpPr>
              <a:spLocks noChangeArrowheads="1"/>
            </p:cNvSpPr>
            <p:nvPr/>
          </p:nvSpPr>
          <p:spPr bwMode="auto">
            <a:xfrm>
              <a:off x="413" y="798"/>
              <a:ext cx="711" cy="198"/>
            </a:xfrm>
            <a:prstGeom prst="rect">
              <a:avLst/>
            </a:prstGeom>
            <a:solidFill>
              <a:srgbClr val="A4BDF6"/>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Building_Ext</a:t>
              </a:r>
            </a:p>
          </p:txBody>
        </p:sp>
        <p:sp>
          <p:nvSpPr>
            <p:cNvPr id="12298" name="Rectangle 16"/>
            <p:cNvSpPr>
              <a:spLocks noChangeArrowheads="1"/>
            </p:cNvSpPr>
            <p:nvPr/>
          </p:nvSpPr>
          <p:spPr bwMode="auto">
            <a:xfrm>
              <a:off x="413" y="988"/>
              <a:ext cx="710" cy="399"/>
            </a:xfrm>
            <a:prstGeom prst="rect">
              <a:avLst/>
            </a:prstGeom>
            <a:solidFill>
              <a:srgbClr val="FFFFCC"/>
            </a:solidFill>
            <a:ln w="12700" algn="ctr">
              <a:solidFill>
                <a:schemeClr val="bg1"/>
              </a:solidFill>
              <a:miter lim="800000"/>
              <a:headEnd/>
              <a:tailEnd/>
            </a:ln>
          </p:spPr>
          <p:txBody>
            <a:bodyPr wrap="none"/>
            <a:lstStyle/>
            <a:p>
              <a:endParaRPr lang="en-US"/>
            </a:p>
          </p:txBody>
        </p:sp>
      </p:grpSp>
      <p:sp>
        <p:nvSpPr>
          <p:cNvPr id="12293" name="Text Box 17"/>
          <p:cNvSpPr txBox="1">
            <a:spLocks noChangeArrowheads="1"/>
          </p:cNvSpPr>
          <p:nvPr/>
        </p:nvSpPr>
        <p:spPr bwMode="auto">
          <a:xfrm>
            <a:off x="6470022" y="5627451"/>
            <a:ext cx="2097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solidFill>
                  <a:schemeClr val="bg1"/>
                </a:solidFill>
              </a:rPr>
              <a:t>Building_Ext.eti</a:t>
            </a:r>
            <a:endParaRPr lang="en-US" dirty="0">
              <a:solidFill>
                <a:schemeClr val="bg1"/>
              </a:solidFill>
            </a:endParaRPr>
          </a:p>
        </p:txBody>
      </p:sp>
      <p:sp>
        <p:nvSpPr>
          <p:cNvPr id="12294" name="Line 19"/>
          <p:cNvSpPr>
            <a:spLocks noChangeShapeType="1"/>
          </p:cNvSpPr>
          <p:nvPr/>
        </p:nvSpPr>
        <p:spPr bwMode="auto">
          <a:xfrm flipV="1">
            <a:off x="617538" y="1028700"/>
            <a:ext cx="2203450" cy="892175"/>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295" name="Line 20"/>
          <p:cNvSpPr>
            <a:spLocks noChangeShapeType="1"/>
          </p:cNvSpPr>
          <p:nvPr/>
        </p:nvSpPr>
        <p:spPr bwMode="auto">
          <a:xfrm flipH="1" flipV="1">
            <a:off x="615950" y="2897188"/>
            <a:ext cx="2147888" cy="1057275"/>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0988" y="1004094"/>
            <a:ext cx="5238750" cy="3124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48044"/>
          <a:stretch/>
        </p:blipFill>
        <p:spPr bwMode="auto">
          <a:xfrm>
            <a:off x="4811160" y="2105025"/>
            <a:ext cx="3636308" cy="3236929"/>
          </a:xfrm>
          <a:prstGeom prst="rect">
            <a:avLst/>
          </a:prstGeom>
          <a:noFill/>
          <a:ln w="9525">
            <a:solidFill>
              <a:schemeClr val="bg1"/>
            </a:solidFill>
            <a:miter lim="800000"/>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2820988" y="1751888"/>
            <a:ext cx="3808326" cy="19597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extBox 2"/>
          <p:cNvSpPr txBox="1"/>
          <p:nvPr/>
        </p:nvSpPr>
        <p:spPr>
          <a:xfrm>
            <a:off x="3120471" y="3655128"/>
            <a:ext cx="1613226" cy="352581"/>
          </a:xfrm>
          <a:prstGeom prst="rect">
            <a:avLst/>
          </a:prstGeom>
          <a:solidFill>
            <a:schemeClr val="tx1">
              <a:lumMod val="75000"/>
            </a:schemeClr>
          </a:solidFill>
          <a:effectLst>
            <a:outerShdw blurRad="50800" dist="38100" dir="2700000" algn="tl" rotWithShape="0">
              <a:prstClr val="black">
                <a:alpha val="40000"/>
              </a:prstClr>
            </a:outerShdw>
          </a:effectLst>
        </p:spPr>
        <p:txBody>
          <a:bodyPr wrap="square" rtlCol="0">
            <a:noAutofit/>
          </a:bodyPr>
          <a:lstStyle/>
          <a:p>
            <a:r>
              <a:rPr lang="en-US" dirty="0" smtClean="0">
                <a:solidFill>
                  <a:srgbClr val="C00000"/>
                </a:solidFill>
                <a:latin typeface="Calibri" pitchFamily="34" charset="0"/>
                <a:cs typeface="Calibri" pitchFamily="34" charset="0"/>
              </a:rPr>
              <a:t>Entity editor</a:t>
            </a:r>
            <a:endParaRPr lang="en-US" dirty="0" smtClean="0">
              <a:solidFill>
                <a:srgbClr val="C00000"/>
              </a:solidFill>
              <a:latin typeface="Calibri" pitchFamily="34" charset="0"/>
              <a:cs typeface="Calibri" pitchFamily="34" charset="0"/>
            </a:endParaRPr>
          </a:p>
        </p:txBody>
      </p:sp>
      <p:sp>
        <p:nvSpPr>
          <p:cNvPr id="15" name="TextBox 14"/>
          <p:cNvSpPr txBox="1"/>
          <p:nvPr/>
        </p:nvSpPr>
        <p:spPr>
          <a:xfrm>
            <a:off x="6953883" y="5165663"/>
            <a:ext cx="1613226" cy="352581"/>
          </a:xfrm>
          <a:prstGeom prst="rect">
            <a:avLst/>
          </a:prstGeom>
          <a:solidFill>
            <a:schemeClr val="tx1">
              <a:lumMod val="75000"/>
            </a:schemeClr>
          </a:solidFill>
          <a:effectLst>
            <a:outerShdw blurRad="50800" dist="38100" dir="13500000" algn="br" rotWithShape="0">
              <a:prstClr val="black">
                <a:alpha val="40000"/>
              </a:prstClr>
            </a:outerShdw>
          </a:effectLst>
        </p:spPr>
        <p:txBody>
          <a:bodyPr wrap="square" rtlCol="0">
            <a:noAutofit/>
          </a:bodyPr>
          <a:lstStyle/>
          <a:p>
            <a:r>
              <a:rPr lang="en-US" dirty="0" smtClean="0">
                <a:solidFill>
                  <a:srgbClr val="C00000"/>
                </a:solidFill>
                <a:latin typeface="Calibri" pitchFamily="34" charset="0"/>
                <a:cs typeface="Calibri" pitchFamily="34" charset="0"/>
              </a:rPr>
              <a:t>XML</a:t>
            </a:r>
            <a:endParaRPr lang="en-US" dirty="0" smtClean="0">
              <a:solidFill>
                <a:srgbClr val="C00000"/>
              </a:solidFill>
              <a:latin typeface="Calibri" pitchFamily="34" charset="0"/>
              <a:cs typeface="Calibri" pitchFamily="34" charset="0"/>
            </a:endParaRPr>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13369</TotalTime>
  <Words>3642</Words>
  <Application>Microsoft Office PowerPoint</Application>
  <PresentationFormat>On-screen Show (4:3)</PresentationFormat>
  <Paragraphs>396</Paragraphs>
  <Slides>34</Slides>
  <Notes>30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1_test-template</vt:lpstr>
      <vt:lpstr>Creating New Entities</vt:lpstr>
      <vt:lpstr>Lesson objectives</vt:lpstr>
      <vt:lpstr>Lesson outline</vt:lpstr>
      <vt:lpstr>Review: Entities in base applications</vt:lpstr>
      <vt:lpstr>Custom entities</vt:lpstr>
      <vt:lpstr>Declaring entities</vt:lpstr>
      <vt:lpstr>Custom entities and Gosu classes</vt:lpstr>
      <vt:lpstr>Lesson outline</vt:lpstr>
      <vt:lpstr>Entity declaration (eti) files</vt:lpstr>
      <vt:lpstr>Primary tags of eti file</vt:lpstr>
      <vt:lpstr>XML description and &lt;entity&gt; tags</vt:lpstr>
      <vt:lpstr>Optional &lt;entity&gt; tag attributes</vt:lpstr>
      <vt:lpstr>Lesson outline</vt:lpstr>
      <vt:lpstr>Foreign keys and arrays</vt:lpstr>
      <vt:lpstr>Foreign key – Studio</vt:lpstr>
      <vt:lpstr>&lt;foreignkey&gt; in XML</vt:lpstr>
      <vt:lpstr>Array – Studio </vt:lpstr>
      <vt:lpstr>&lt;array&gt; tag</vt:lpstr>
      <vt:lpstr>Each array requires "reverse" foreign key</vt:lpstr>
      <vt:lpstr>Lesson outline</vt:lpstr>
      <vt:lpstr>Steps to create an entity</vt:lpstr>
      <vt:lpstr>Step 1: Navigate to folder</vt:lpstr>
      <vt:lpstr>Step 2: Create new entity</vt:lpstr>
      <vt:lpstr>Step 3: Add child elements and attributes</vt:lpstr>
      <vt:lpstr>Step 4 and 5: Validate and restart server</vt:lpstr>
      <vt:lpstr>Entity names</vt:lpstr>
      <vt:lpstr>Defining entity names</vt:lpstr>
      <vt:lpstr>Lesson outline</vt:lpstr>
      <vt:lpstr>One-to-ones</vt:lpstr>
      <vt:lpstr>Edge foreign keys</vt:lpstr>
      <vt:lpstr>Delegates</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New Entities</dc:title>
  <dc:creator>Dyuti Sengupta</dc:creator>
  <dc:description>40</dc:description>
  <cp:lastModifiedBy>gwuser</cp:lastModifiedBy>
  <cp:revision>1876</cp:revision>
  <dcterms:created xsi:type="dcterms:W3CDTF">2007-08-02T20:13:16Z</dcterms:created>
  <dcterms:modified xsi:type="dcterms:W3CDTF">2013-09-09T23:28:05Z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