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2"/>
  </p:notesMasterIdLst>
  <p:handoutMasterIdLst>
    <p:handoutMasterId r:id="rId33"/>
  </p:handoutMasterIdLst>
  <p:sldIdLst>
    <p:sldId id="256" r:id="rId2"/>
    <p:sldId id="258" r:id="rId3"/>
    <p:sldId id="259" r:id="rId4"/>
    <p:sldId id="260" r:id="rId5"/>
    <p:sldId id="261" r:id="rId6"/>
    <p:sldId id="262" r:id="rId7"/>
    <p:sldId id="263" r:id="rId8"/>
    <p:sldId id="264" r:id="rId9"/>
    <p:sldId id="283" r:id="rId10"/>
    <p:sldId id="284" r:id="rId11"/>
    <p:sldId id="285" r:id="rId12"/>
    <p:sldId id="286" r:id="rId13"/>
    <p:sldId id="287" r:id="rId14"/>
    <p:sldId id="265" r:id="rId15"/>
    <p:sldId id="266" r:id="rId16"/>
    <p:sldId id="267" r:id="rId17"/>
    <p:sldId id="268" r:id="rId18"/>
    <p:sldId id="279" r:id="rId19"/>
    <p:sldId id="280" r:id="rId20"/>
    <p:sldId id="281" r:id="rId21"/>
    <p:sldId id="282" r:id="rId22"/>
    <p:sldId id="269" r:id="rId23"/>
    <p:sldId id="270" r:id="rId24"/>
    <p:sldId id="272" r:id="rId25"/>
    <p:sldId id="273" r:id="rId26"/>
    <p:sldId id="274" r:id="rId27"/>
    <p:sldId id="275" r:id="rId28"/>
    <p:sldId id="276" r:id="rId29"/>
    <p:sldId id="277" r:id="rId30"/>
    <p:sldId id="27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9565" autoAdjust="0"/>
  </p:normalViewPr>
  <p:slideViewPr>
    <p:cSldViewPr showGuides="1">
      <p:cViewPr varScale="1">
        <p:scale>
          <a:sx n="124" d="100"/>
          <a:sy n="124" d="100"/>
        </p:scale>
        <p:origin x="-124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F4FC69D9-2FB4-4E7E-A8AF-AAC0DE88B71D}"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CFE71D24-6229-491D-BC56-F3053DE2BB8D}"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2763BD53-32A3-4F45-A029-D3030D1C816D}"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399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C35F4550-2586-40DC-9E4E-B09DE67C1B03}"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a:t>
            </a:r>
            <a:r>
              <a:rPr lang="en-US" baseline="0" dirty="0" smtClean="0"/>
              <a:t> a new subtype is similar to the process of adding an entity. However, it requires details including the subtype specification, and the </a:t>
            </a:r>
            <a:r>
              <a:rPr lang="en-US" baseline="0" dirty="0" err="1" smtClean="0"/>
              <a:t>supertype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2971508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AB97D533-A407-4F09-A426-C06927AE86B2}"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create an entity and then later need to add fields to the entity, you should add the new fields to the existing eti file.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6BA53626-E53E-4CDA-A048-3681545695F6}"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is the case with all data model files, the first tag must be </a:t>
            </a:r>
            <a:r>
              <a:rPr lang="en-US" smtClean="0">
                <a:solidFill>
                  <a:srgbClr val="FF3300"/>
                </a:solidFill>
              </a:rPr>
              <a:t>&lt;?xml version="1.0"?&gt;</a:t>
            </a:r>
          </a:p>
          <a:p>
            <a:pPr eaLnBrk="1" hangingPunct="1"/>
            <a:r>
              <a:rPr lang="en-US" b="1" smtClean="0"/>
              <a:t>The entity attribute</a:t>
            </a:r>
          </a:p>
          <a:p>
            <a:pPr eaLnBrk="1" hangingPunct="1"/>
            <a:r>
              <a:rPr lang="en-US" smtClean="0"/>
              <a:t>Guidewire recommends the entity name should be in CamelCase. CamelCase is a style of capitalization in which multiple words are joined together with the first character of each word capitalized. Examples include "ClaimCenter" and "JavaScript". This is the preferred naming strategy for entities and variables, though for variables it is preferable to make the first letter lowercase. Guidewire also recommends ending the name with "_Ext" to distinguish the entity from base application entities.</a:t>
            </a:r>
            <a:br>
              <a:rPr lang="en-US" smtClean="0"/>
            </a:br>
            <a:r>
              <a:rPr lang="en-US" smtClean="0"/>
              <a:t>For every subtyped entity, Guidewire applications create a typelist. These typelists list all of the subtypes for the top-level entity. The typelists consist of a set of typecodes, one typecode for each subtype. The "code" of each typecode is the subtype's name. Guidewire imposes a 22-character maximum on typecode codes, however. Therefore, the name of any given subtype cannot exceed 22 characters. If you do create a subtype with 23 or more characters, any attempt to restart the server or regenerate the data dictionary will fail.</a:t>
            </a:r>
          </a:p>
          <a:p>
            <a:pPr eaLnBrk="1" hangingPunct="1"/>
            <a:r>
              <a:rPr lang="en-US" b="1" smtClean="0"/>
              <a:t>The supertype attribute</a:t>
            </a:r>
          </a:p>
          <a:p>
            <a:pPr eaLnBrk="1" hangingPunct="1"/>
            <a:r>
              <a:rPr lang="en-US" smtClean="0"/>
              <a:t>This identifies the entity that is to be the immediate parent of the new subtype.</a:t>
            </a:r>
          </a:p>
          <a:p>
            <a:pPr eaLnBrk="1" hangingPunct="1"/>
            <a:endParaRPr lang="en-US" smtClean="0"/>
          </a:p>
          <a:p>
            <a:pPr algn="ctr" eaLnBrk="1" hangingPunct="1"/>
            <a:r>
              <a:rPr lang="en-US" smtClean="0"/>
              <a:t>(continued)</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452D2F88-DF6D-4B56-9953-D3A2C16F21CA}"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four primary subtags listed above are common to entity extension (&lt;extension&gt;), entity declaration (&lt;entity&gt;), subtype extension (&lt;extension&gt;), and subtype declaration (&lt;subtype&gt;).</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EC4BD45C-20EE-438F-9303-BDC64BEC6560}"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4608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4496E2F7-0B8E-45E7-A643-6EF7B2928264}"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471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14BD89F7-AADF-447C-A57F-5A965E95515D}"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4813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E3219404-080C-4125-9210-40522EADB5B8}"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SectionName"/>
          <p:cNvSpPr txBox="1">
            <a:spLocks noGrp="1" noChangeArrowheads="1"/>
          </p:cNvSpPr>
          <p:nvPr/>
        </p:nvSpPr>
        <p:spPr bwMode="auto">
          <a:xfrm>
            <a:off x="692150" y="315418"/>
            <a:ext cx="5480050" cy="20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a:t>
            </a:r>
            <a:r>
              <a:rPr lang="en-US" b="1" smtClean="0"/>
              <a:t>subtype</a:t>
            </a:r>
            <a:r>
              <a:rPr lang="en-US" smtClean="0"/>
              <a:t> is an entity that is a child to some parent entity and inherits all fields from the parent.</a:t>
            </a:r>
          </a:p>
          <a:p>
            <a:pPr eaLnBrk="1" hangingPunct="1"/>
            <a:r>
              <a:rPr lang="en-US" smtClean="0"/>
              <a:t>ABContacts are organized into a set of subtypes. The organization of the hierarchy helps to model information about contacts. Information common to all contacts can be established at the ABContact level. It is automatically inherited by all of its subtypes. Information specific to an ABPerson can be defined at the ABPerson level. It is inherited by all of its subtypes, but information on the ABPerson subtype is not available to ABCompany or ABPlace.</a:t>
            </a:r>
          </a:p>
          <a:p>
            <a:pPr eaLnBrk="1" hangingPunct="1"/>
            <a:r>
              <a:rPr lang="en-US" smtClean="0"/>
              <a:t>In the ABContact hierarchy, an ABPolicyPerson is a person who owns a policy issued by the carrier (such as an individual with a personal auto policy). An ABPolicyCompany is a company which owns a policy issued by the carrier (such as a construction company with a workers' compensation policy).</a:t>
            </a:r>
          </a:p>
          <a:p>
            <a:pPr eaLnBrk="1" hangingPunct="1"/>
            <a:r>
              <a:rPr lang="en-US" smtClean="0"/>
              <a:t>There is one entity that participates in the hierarchy that does not appear in the diagram above: ABUserContact. This type of contact represents a TrainingApp user and is used to store his or her contact information (such as home phone numbers). It has been excluded because it is not relevant to the configuration work to be done with TrainingApp.</a:t>
            </a:r>
          </a:p>
          <a:p>
            <a:pPr eaLnBrk="1" hangingPunct="1"/>
            <a:r>
              <a:rPr lang="en-US" smtClean="0"/>
              <a:t>Subtyping is also used within the three primary applications. For example:</a:t>
            </a:r>
          </a:p>
          <a:p>
            <a:pPr lvl="1" eaLnBrk="1" hangingPunct="1"/>
            <a:r>
              <a:rPr lang="en-US" smtClean="0"/>
              <a:t>BillingCenter's Activity, Plan, and Contact entities</a:t>
            </a:r>
          </a:p>
          <a:p>
            <a:pPr lvl="1" eaLnBrk="1" hangingPunct="1"/>
            <a:r>
              <a:rPr lang="en-US" smtClean="0"/>
              <a:t>ClaimCenter's Transaction, Incident, and Contact entities</a:t>
            </a:r>
          </a:p>
          <a:p>
            <a:pPr lvl="1" eaLnBrk="1" hangingPunct="1"/>
            <a:r>
              <a:rPr lang="en-US" smtClean="0"/>
              <a:t>PolicyCenter's Job and Contact entities</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2E2BE98D-711C-44D6-A831-5157B00A17CF}"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15964" y="619907"/>
            <a:ext cx="5432425" cy="4006746"/>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97E1A453-A79B-4136-ADBF-292C37018B95}"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60413" y="619125"/>
            <a:ext cx="5343525" cy="4006850"/>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 &lt;extension&gt;</a:t>
            </a:r>
          </a:p>
          <a:p>
            <a:pPr marL="209550" indent="-209550" eaLnBrk="1" hangingPunct="1"/>
            <a:r>
              <a:rPr lang="en-US" dirty="0" smtClean="0"/>
              <a:t>	b) &lt;entity&gt;</a:t>
            </a:r>
          </a:p>
          <a:p>
            <a:pPr marL="209550" indent="-209550" eaLnBrk="1" hangingPunct="1"/>
            <a:r>
              <a:rPr lang="en-US" dirty="0" smtClean="0"/>
              <a:t>	c) &lt;extension&gt;</a:t>
            </a:r>
          </a:p>
          <a:p>
            <a:pPr marL="209550" indent="-209550" eaLnBrk="1" hangingPunct="1"/>
            <a:r>
              <a:rPr lang="en-US" dirty="0" smtClean="0"/>
              <a:t>	d) &lt;subtype&gt;</a:t>
            </a:r>
          </a:p>
          <a:p>
            <a:pPr marL="209550" indent="-209550" eaLnBrk="1" hangingPunct="1"/>
            <a:r>
              <a:rPr lang="en-US" dirty="0" smtClean="0"/>
              <a:t>2. You cannot specify a table name because the new subtype is put into the same table as its parent.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0CF9EC9B-B687-4F05-84CC-27EFBFE862BF}"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ClaimCenter:</a:t>
            </a:r>
          </a:p>
          <a:p>
            <a:pPr lvl="1" eaLnBrk="1" hangingPunct="1"/>
            <a:r>
              <a:rPr lang="en-US" smtClean="0"/>
              <a:t>A transaction is used to denote the movement of money either into a reserve line or from a reserve line to a payment.</a:t>
            </a:r>
          </a:p>
          <a:p>
            <a:pPr eaLnBrk="1" hangingPunct="1"/>
            <a:r>
              <a:rPr lang="en-US" smtClean="0"/>
              <a:t>In PolicyCenter:</a:t>
            </a:r>
          </a:p>
          <a:p>
            <a:pPr lvl="1" eaLnBrk="1" hangingPunct="1"/>
            <a:r>
              <a:rPr lang="en-US" smtClean="0"/>
              <a:t>A job is used to manage a policy transaction, which either creates or modifies a policy.</a:t>
            </a:r>
          </a:p>
          <a:p>
            <a:pPr lvl="1" eaLnBrk="1" hangingPunct="1"/>
            <a:r>
              <a:rPr lang="en-US" smtClean="0"/>
              <a:t>A plan detail is used to manage plans, which typically identify how the insured will be billed for or will pay for the policy. This information is passed to the billing system.</a:t>
            </a:r>
          </a:p>
          <a:p>
            <a:pPr eaLnBrk="1" hangingPunct="1"/>
            <a:r>
              <a:rPr lang="en-US" smtClean="0"/>
              <a:t>In BillingCenter:</a:t>
            </a:r>
          </a:p>
          <a:p>
            <a:pPr lvl="1" eaLnBrk="1" hangingPunct="1"/>
            <a:r>
              <a:rPr lang="en-US" smtClean="0"/>
              <a:t>A plan is used to store information about how a billing instruction coming from a policy administration system should be divided into invoices or statements.</a:t>
            </a:r>
          </a:p>
          <a:p>
            <a:pPr lvl="1" eaLnBrk="1" hangingPunct="1"/>
            <a:r>
              <a:rPr lang="en-US" smtClean="0"/>
              <a:t>A charge pattern is used to divide a charge from the billing instruction (such as a premium for coverages on the policy or a tax mandated by the government) into invoice items.</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FD05F339-BA45-44B6-9A78-F6AA6C76F781}"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 above shows an example of the ab_abcontact table. It shows at least two subtypes: auto repair shop (with a subtype value of 3) and person (with a subtype value of 11). The screenshot shows columns defined at the parent level and therefore relevant to all child subtypes (such as TaxID), columns declared for the auto repair shop subtype (such as Name and VendorType), and columns declared for the person subtype (such as FirstName and LastName). Notice that NULL values appear for columns not relevant to a given row's subtype. For example, the Stan Newton row is for a person, and therefore the VendorType column has a null value.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C61E8B36-76F7-44C3-B7A0-F8685E708AE7}"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object-oriented design, a class can be extended by a child class, or "subclass". Every field and method declared at the parent class is added to the child class automatically. This design feature is known as </a:t>
            </a:r>
            <a:r>
              <a:rPr lang="en-US" b="1" smtClean="0"/>
              <a:t>inheritance</a:t>
            </a:r>
            <a:r>
              <a:rPr lang="en-US" smtClean="0"/>
              <a:t>.</a:t>
            </a:r>
          </a:p>
          <a:p>
            <a:r>
              <a:rPr lang="en-US" smtClean="0"/>
              <a:t>Guidewire subtypes also make use of inheritance. Every subtype has its own internal class. This class inherits all fields and methods of the parent class.</a:t>
            </a:r>
          </a:p>
          <a:p>
            <a:r>
              <a:rPr lang="en-US" smtClean="0"/>
              <a:t>In most cases, a database table corresponds to one data model entity, and therefore one database-backed Gosu class. One exception to this is where subtypes are concerned. If an entity is subtyped, then the database table corresponds to the top-level data model entity and all of its subtype entities. The table then also corresponds to one top-level database-backed Gosu class and all of its subclasses.</a:t>
            </a:r>
          </a:p>
          <a:p>
            <a:r>
              <a:rPr lang="en-US" smtClean="0"/>
              <a:t>In the diagram above, the row in the database table that corresponds to anABCompany is not shown as a continuous strip of gray, but rather as a discontinuous set of gray strips. This is to emphasize the fact that the table for a subtyped entity has columns that don't apply to all subtypes. For example, the "ab_abcontact" table has columns for FirstName and LastName. These fields only apply to ABContacts that are of type ABPerson. For ABCompanies (such as anABCompany), those columns will have null values.</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294C19A2-0D6A-4793-920F-35A030CA5A39}"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5D3526DE-6BCF-4A68-86F0-BD14314661F3}"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657674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Subtypes - </a:t>
            </a:r>
            <a:fld id="{8632CC4F-7F80-4526-90BA-F5020D9F481B}"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need to make multiple extensions to a single subtype at different points in time, all extensions for that subtype should be added to the same etx file.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10 </a:t>
            </a:r>
            <a:r>
              <a:rPr lang="en-US" dirty="0" smtClean="0"/>
              <a:t>October 2013</a:t>
            </a:r>
            <a:endParaRPr lang="en-US" dirty="0"/>
          </a:p>
        </p:txBody>
      </p:sp>
      <p:sp>
        <p:nvSpPr>
          <p:cNvPr id="3" name="Title 2"/>
          <p:cNvSpPr>
            <a:spLocks noGrp="1"/>
          </p:cNvSpPr>
          <p:nvPr>
            <p:ph type="ctrTitle"/>
          </p:nvPr>
        </p:nvSpPr>
        <p:spPr/>
        <p:txBody>
          <a:bodyPr/>
          <a:lstStyle/>
          <a:p>
            <a:r>
              <a:rPr lang="en-US" dirty="0" smtClean="0"/>
              <a:t>Subtypes</a:t>
            </a:r>
            <a:endParaRPr lang="en-US" dirty="0"/>
          </a:p>
        </p:txBody>
      </p:sp>
    </p:spTree>
    <p:extLst>
      <p:ext uri="{BB962C8B-B14F-4D97-AF65-F5344CB8AC3E}">
        <p14:creationId xmlns:p14="http://schemas.microsoft.com/office/powerpoint/2010/main" val="26436750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85800" y="819150"/>
            <a:ext cx="3762375" cy="4286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524000"/>
            <a:ext cx="3200400" cy="89853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Step 1: Select the entity subtype to extend</a:t>
            </a:r>
            <a:endParaRPr lang="en-US" dirty="0"/>
          </a:p>
        </p:txBody>
      </p:sp>
      <p:sp>
        <p:nvSpPr>
          <p:cNvPr id="4" name="Rounded Rectangle 3"/>
          <p:cNvSpPr/>
          <p:nvPr/>
        </p:nvSpPr>
        <p:spPr bwMode="auto">
          <a:xfrm>
            <a:off x="3352800" y="1508135"/>
            <a:ext cx="1905000" cy="54926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4"/>
          <p:cNvSpPr/>
          <p:nvPr/>
        </p:nvSpPr>
        <p:spPr>
          <a:xfrm>
            <a:off x="623455" y="5428565"/>
            <a:ext cx="7367154" cy="646331"/>
          </a:xfrm>
          <a:prstGeom prst="rect">
            <a:avLst/>
          </a:prstGeom>
        </p:spPr>
        <p:txBody>
          <a:bodyPr wrap="square">
            <a:spAutoFit/>
          </a:bodyPr>
          <a:lstStyle/>
          <a:p>
            <a:r>
              <a:rPr lang="en-US" dirty="0">
                <a:solidFill>
                  <a:schemeClr val="accent6">
                    <a:lumMod val="50000"/>
                  </a:schemeClr>
                </a:solidFill>
              </a:rPr>
              <a:t>In Metadata </a:t>
            </a:r>
            <a:r>
              <a:rPr lang="en-US" dirty="0">
                <a:solidFill>
                  <a:schemeClr val="accent6">
                    <a:lumMod val="50000"/>
                  </a:schemeClr>
                </a:solidFill>
                <a:sym typeface="Wingdings" pitchFamily="2" charset="2"/>
              </a:rPr>
              <a:t> Entity, select the entity you want to extend. In this example, the entity being extended is </a:t>
            </a:r>
            <a:r>
              <a:rPr lang="en-US" dirty="0" err="1">
                <a:solidFill>
                  <a:schemeClr val="accent6">
                    <a:lumMod val="50000"/>
                  </a:schemeClr>
                </a:solidFill>
                <a:sym typeface="Wingdings" pitchFamily="2" charset="2"/>
              </a:rPr>
              <a:t>ABCompany.eti</a:t>
            </a:r>
            <a:endParaRPr lang="en-US" dirty="0">
              <a:solidFill>
                <a:schemeClr val="accent6">
                  <a:lumMod val="50000"/>
                </a:schemeClr>
              </a:solidFill>
            </a:endParaRPr>
          </a:p>
        </p:txBody>
      </p:sp>
      <p:pic>
        <p:nvPicPr>
          <p:cNvPr id="45061" name="Picture 5" descr="C:\Users\DSENGU~1\AppData\Local\Temp\SNAGHTML706b233.PNG"/>
          <p:cNvPicPr>
            <a:picLocks noChangeAspect="1" noChangeArrowheads="1"/>
          </p:cNvPicPr>
          <p:nvPr/>
        </p:nvPicPr>
        <p:blipFill rotWithShape="1">
          <a:blip r:embed="rId5">
            <a:extLst>
              <a:ext uri="{28A0092B-C50C-407E-A947-70E740481C1C}">
                <a14:useLocalDpi xmlns:a14="http://schemas.microsoft.com/office/drawing/2010/main" val="0"/>
              </a:ext>
            </a:extLst>
          </a:blip>
          <a:srcRect t="6885"/>
          <a:stretch/>
        </p:blipFill>
        <p:spPr bwMode="auto">
          <a:xfrm>
            <a:off x="5029200" y="1905000"/>
            <a:ext cx="3533775" cy="81596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1066800" y="4648200"/>
            <a:ext cx="990600"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Straight Arrow Connector 7"/>
          <p:cNvCxnSpPr/>
          <p:nvPr/>
        </p:nvCxnSpPr>
        <p:spPr bwMode="auto">
          <a:xfrm flipV="1">
            <a:off x="2057400" y="2057400"/>
            <a:ext cx="1371600" cy="2590800"/>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9039071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Give the extension a suffix</a:t>
            </a:r>
            <a:endParaRPr lang="en-US" dirty="0"/>
          </a:p>
        </p:txBody>
      </p:sp>
      <p:pic>
        <p:nvPicPr>
          <p:cNvPr id="46082" name="Picture 2" descr="C:\Users\DSENGU~1\AppData\Local\Temp\SNAGHTML7144b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4417388" cy="152400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084" name="Picture 4" descr="C:\Users\DSENGU~1\AppData\Local\Temp\SNAGHTML7154a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895600"/>
            <a:ext cx="4578624" cy="157962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flipH="1" flipV="1">
            <a:off x="3749734" y="3862491"/>
            <a:ext cx="1508066" cy="1166709"/>
          </a:xfrm>
          <a:prstGeom prst="straightConnector1">
            <a:avLst/>
          </a:prstGeom>
          <a:noFill/>
          <a:ln w="12700" cap="flat" cmpd="sng" algn="ctr">
            <a:solidFill>
              <a:srgbClr val="FF0000"/>
            </a:solidFill>
            <a:prstDash val="solid"/>
            <a:round/>
            <a:headEnd type="none" w="med" len="med"/>
            <a:tailEnd type="arrow"/>
          </a:ln>
          <a:effectLst/>
        </p:spPr>
      </p:cxnSp>
      <p:sp>
        <p:nvSpPr>
          <p:cNvPr id="6" name="TextBox 5"/>
          <p:cNvSpPr txBox="1"/>
          <p:nvPr/>
        </p:nvSpPr>
        <p:spPr>
          <a:xfrm>
            <a:off x="1219200" y="5129199"/>
            <a:ext cx="7162800" cy="457200"/>
          </a:xfrm>
          <a:prstGeom prst="rect">
            <a:avLst/>
          </a:prstGeom>
          <a:noFill/>
        </p:spPr>
        <p:txBody>
          <a:bodyPr wrap="none" rtlCol="0">
            <a:noAutofit/>
          </a:bodyPr>
          <a:lstStyle/>
          <a:p>
            <a:r>
              <a:rPr lang="en-US" dirty="0" err="1" smtClean="0">
                <a:solidFill>
                  <a:srgbClr val="FF0000"/>
                </a:solidFill>
                <a:latin typeface="Arial" pitchFamily="32" charset="0"/>
                <a:cs typeface="Arial" pitchFamily="32" charset="0"/>
              </a:rPr>
              <a:t>Guidewire</a:t>
            </a:r>
            <a:r>
              <a:rPr lang="en-US" dirty="0" smtClean="0">
                <a:solidFill>
                  <a:srgbClr val="FF0000"/>
                </a:solidFill>
                <a:latin typeface="Arial" pitchFamily="32" charset="0"/>
                <a:cs typeface="Arial" pitchFamily="32" charset="0"/>
              </a:rPr>
              <a:t> suggests Ext as the </a:t>
            </a:r>
            <a:r>
              <a:rPr lang="en-US" b="1" dirty="0" smtClean="0">
                <a:solidFill>
                  <a:srgbClr val="FF0000"/>
                </a:solidFill>
                <a:latin typeface="Arial" pitchFamily="32" charset="0"/>
                <a:cs typeface="Arial" pitchFamily="32" charset="0"/>
              </a:rPr>
              <a:t>filename suffix </a:t>
            </a:r>
            <a:r>
              <a:rPr lang="en-US" dirty="0" smtClean="0">
                <a:solidFill>
                  <a:srgbClr val="FF0000"/>
                </a:solidFill>
                <a:latin typeface="Arial" pitchFamily="32" charset="0"/>
                <a:cs typeface="Arial" pitchFamily="32" charset="0"/>
              </a:rPr>
              <a:t>for entity </a:t>
            </a:r>
            <a:r>
              <a:rPr lang="en-US" dirty="0" smtClean="0">
                <a:solidFill>
                  <a:srgbClr val="FF0000"/>
                </a:solidFill>
                <a:latin typeface="Arial" pitchFamily="32" charset="0"/>
                <a:cs typeface="Arial" pitchFamily="32" charset="0"/>
              </a:rPr>
              <a:t>extensions</a:t>
            </a:r>
          </a:p>
        </p:txBody>
      </p:sp>
      <p:sp>
        <p:nvSpPr>
          <p:cNvPr id="3" name="Rounded Rectangle 2"/>
          <p:cNvSpPr/>
          <p:nvPr/>
        </p:nvSpPr>
        <p:spPr bwMode="auto">
          <a:xfrm>
            <a:off x="5791200" y="3276600"/>
            <a:ext cx="1371600" cy="304800"/>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3200400" y="2209800"/>
            <a:ext cx="1371600" cy="304800"/>
          </a:xfrm>
          <a:prstGeom prst="roundRect">
            <a:avLst/>
          </a:prstGeom>
          <a:noFill/>
          <a:ln w="19050" algn="ctr">
            <a:solidFill>
              <a:srgbClr val="FF0000"/>
            </a:solidFill>
            <a:round/>
            <a:headEnd/>
            <a:tailEnd/>
          </a:ln>
          <a:effectLst>
            <a:outerShdw blurRad="50800" dist="38100" dir="5400000" algn="t"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dirty="0"/>
          </a:p>
        </p:txBody>
      </p:sp>
      <p:cxnSp>
        <p:nvCxnSpPr>
          <p:cNvPr id="7" name="Straight Arrow Connector 6"/>
          <p:cNvCxnSpPr/>
          <p:nvPr/>
        </p:nvCxnSpPr>
        <p:spPr bwMode="auto">
          <a:xfrm>
            <a:off x="4572000" y="2514600"/>
            <a:ext cx="1219200" cy="762000"/>
          </a:xfrm>
          <a:prstGeom prst="straightConnector1">
            <a:avLst/>
          </a:prstGeom>
          <a:noFill/>
          <a:ln w="12700" cap="flat" cmpd="sng" algn="ctr">
            <a:solidFill>
              <a:srgbClr val="FF0000"/>
            </a:solidFill>
            <a:prstDash val="solid"/>
            <a:round/>
            <a:headEnd type="arrow"/>
            <a:tailEnd type="arrow"/>
          </a:ln>
          <a:effectLst/>
        </p:spPr>
      </p:cxnSp>
    </p:spTree>
    <p:extLst>
      <p:ext uri="{BB962C8B-B14F-4D97-AF65-F5344CB8AC3E}">
        <p14:creationId xmlns:p14="http://schemas.microsoft.com/office/powerpoint/2010/main" val="39755467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87486"/>
            <a:ext cx="4038600" cy="47148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Step 3: Locate extension</a:t>
            </a:r>
            <a:endParaRPr lang="en-US" dirty="0"/>
          </a:p>
        </p:txBody>
      </p:sp>
      <p:cxnSp>
        <p:nvCxnSpPr>
          <p:cNvPr id="8" name="Straight Connector 7"/>
          <p:cNvCxnSpPr/>
          <p:nvPr/>
        </p:nvCxnSpPr>
        <p:spPr bwMode="auto">
          <a:xfrm>
            <a:off x="3276600" y="3048000"/>
            <a:ext cx="533400" cy="609600"/>
          </a:xfrm>
          <a:prstGeom prst="line">
            <a:avLst/>
          </a:prstGeom>
          <a:noFill/>
          <a:ln w="12700" cap="flat" cmpd="sng" algn="ctr">
            <a:solidFill>
              <a:srgbClr val="FF0000"/>
            </a:solidFill>
            <a:prstDash val="solid"/>
            <a:round/>
            <a:headEnd type="none" w="med" len="med"/>
            <a:tailEnd type="none" w="med" len="med"/>
          </a:ln>
          <a:effectLst/>
        </p:spPr>
      </p:cxnSp>
      <p:sp>
        <p:nvSpPr>
          <p:cNvPr id="9" name="TextBox 8"/>
          <p:cNvSpPr txBox="1"/>
          <p:nvPr/>
        </p:nvSpPr>
        <p:spPr>
          <a:xfrm>
            <a:off x="3543300" y="3657600"/>
            <a:ext cx="4800600" cy="457200"/>
          </a:xfrm>
          <a:prstGeom prst="rect">
            <a:avLst/>
          </a:prstGeom>
          <a:solidFill>
            <a:schemeClr val="tx1"/>
          </a:solidFill>
          <a:ln>
            <a:noFill/>
          </a:ln>
          <a:effectLst>
            <a:outerShdw blurRad="63500" sx="102000" sy="102000" algn="ctr" rotWithShape="0">
              <a:prstClr val="black">
                <a:alpha val="40000"/>
              </a:prstClr>
            </a:outerShdw>
          </a:effectLst>
        </p:spPr>
        <p:txBody>
          <a:bodyPr wrap="none" rtlCol="0">
            <a:noAutofit/>
          </a:bodyPr>
          <a:lstStyle/>
          <a:p>
            <a:r>
              <a:rPr lang="en-US" dirty="0" smtClean="0">
                <a:solidFill>
                  <a:srgbClr val="FF0000"/>
                </a:solidFill>
                <a:latin typeface="Arial" pitchFamily="32" charset="0"/>
                <a:cs typeface="Arial" pitchFamily="32" charset="0"/>
              </a:rPr>
              <a:t>New subtype appears in Extensions </a:t>
            </a:r>
            <a:r>
              <a:rPr lang="en-US" dirty="0" smtClean="0">
                <a:solidFill>
                  <a:srgbClr val="FF0000"/>
                </a:solidFill>
                <a:latin typeface="Arial" pitchFamily="32" charset="0"/>
                <a:cs typeface="Arial" pitchFamily="32" charset="0"/>
                <a:sym typeface="Wingdings" pitchFamily="2" charset="2"/>
              </a:rPr>
              <a:t> Entity </a:t>
            </a:r>
            <a:endParaRPr lang="en-US" dirty="0" smtClean="0">
              <a:solidFill>
                <a:srgbClr val="FF0000"/>
              </a:solidFill>
              <a:latin typeface="Arial" pitchFamily="32" charset="0"/>
              <a:cs typeface="Arial" pitchFamily="32" charset="0"/>
            </a:endParaRPr>
          </a:p>
        </p:txBody>
      </p:sp>
      <p:sp>
        <p:nvSpPr>
          <p:cNvPr id="13" name="Rounded Rectangle 12"/>
          <p:cNvSpPr/>
          <p:nvPr/>
        </p:nvSpPr>
        <p:spPr bwMode="auto">
          <a:xfrm>
            <a:off x="1066800" y="1752600"/>
            <a:ext cx="2209800" cy="1392323"/>
          </a:xfrm>
          <a:prstGeom prst="roundRect">
            <a:avLst/>
          </a:prstGeom>
          <a:noFill/>
          <a:ln w="19050" algn="ctr">
            <a:solidFill>
              <a:srgbClr val="FF0000"/>
            </a:solidFill>
            <a:round/>
            <a:headEnd/>
            <a:tailEnd/>
          </a:ln>
          <a:effectLst>
            <a:outerShdw blurRad="63500" sx="102000" sy="102000" algn="c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TextBox 13"/>
          <p:cNvSpPr txBox="1"/>
          <p:nvPr/>
        </p:nvSpPr>
        <p:spPr>
          <a:xfrm>
            <a:off x="5181600" y="4267200"/>
            <a:ext cx="3162300" cy="1235161"/>
          </a:xfrm>
          <a:prstGeom prst="rect">
            <a:avLst/>
          </a:prstGeom>
          <a:noFill/>
        </p:spPr>
        <p:txBody>
          <a:bodyPr wrap="square" rtlCol="0">
            <a:noAutofit/>
          </a:bodyPr>
          <a:lstStyle/>
          <a:p>
            <a:r>
              <a:rPr lang="en-US" dirty="0" smtClean="0">
                <a:solidFill>
                  <a:srgbClr val="FF0000"/>
                </a:solidFill>
                <a:latin typeface="Arial" pitchFamily="32" charset="0"/>
                <a:cs typeface="Arial" pitchFamily="32" charset="0"/>
              </a:rPr>
              <a:t>You add fields to the new subtype here, in the Extensions </a:t>
            </a:r>
            <a:r>
              <a:rPr lang="en-US" dirty="0" smtClean="0">
                <a:solidFill>
                  <a:srgbClr val="FF0000"/>
                </a:solidFill>
                <a:latin typeface="Arial" pitchFamily="32" charset="0"/>
                <a:cs typeface="Arial" pitchFamily="32" charset="0"/>
                <a:sym typeface="Wingdings" pitchFamily="2" charset="2"/>
              </a:rPr>
              <a:t> Entity location</a:t>
            </a:r>
            <a:endParaRPr lang="en-US" dirty="0" smtClean="0">
              <a:solidFill>
                <a:srgbClr val="FF0000"/>
              </a:solidFill>
              <a:latin typeface="Arial" pitchFamily="32" charset="0"/>
              <a:cs typeface="Arial" pitchFamily="32" charset="0"/>
            </a:endParaRPr>
          </a:p>
        </p:txBody>
      </p:sp>
    </p:spTree>
    <p:extLst>
      <p:ext uri="{BB962C8B-B14F-4D97-AF65-F5344CB8AC3E}">
        <p14:creationId xmlns:p14="http://schemas.microsoft.com/office/powerpoint/2010/main" val="19940065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Add fields to extension</a:t>
            </a:r>
            <a:endParaRPr lang="en-US" dirty="0"/>
          </a:p>
        </p:txBody>
      </p:sp>
      <p:pic>
        <p:nvPicPr>
          <p:cNvPr id="4813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 r="15207"/>
          <a:stretch/>
        </p:blipFill>
        <p:spPr bwMode="auto">
          <a:xfrm>
            <a:off x="381000" y="1854157"/>
            <a:ext cx="8552935" cy="3057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bwMode="auto">
          <a:xfrm>
            <a:off x="3276600" y="2311357"/>
            <a:ext cx="1295400" cy="304800"/>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Straight Arrow Connector 7"/>
          <p:cNvCxnSpPr/>
          <p:nvPr/>
        </p:nvCxnSpPr>
        <p:spPr bwMode="auto">
          <a:xfrm flipV="1">
            <a:off x="3124200" y="3987757"/>
            <a:ext cx="685800" cy="1828800"/>
          </a:xfrm>
          <a:prstGeom prst="straightConnector1">
            <a:avLst/>
          </a:prstGeom>
          <a:noFill/>
          <a:ln w="12700" cap="flat" cmpd="sng" algn="ctr">
            <a:solidFill>
              <a:srgbClr val="FF0000"/>
            </a:solidFill>
            <a:prstDash val="solid"/>
            <a:round/>
            <a:headEnd type="none" w="med" len="med"/>
            <a:tailEnd type="arrow"/>
          </a:ln>
          <a:effectLst/>
        </p:spPr>
      </p:cxnSp>
      <p:cxnSp>
        <p:nvCxnSpPr>
          <p:cNvPr id="10" name="Straight Connector 9"/>
          <p:cNvCxnSpPr/>
          <p:nvPr/>
        </p:nvCxnSpPr>
        <p:spPr bwMode="auto">
          <a:xfrm flipV="1">
            <a:off x="3733800" y="1193843"/>
            <a:ext cx="457200" cy="1092157"/>
          </a:xfrm>
          <a:prstGeom prst="line">
            <a:avLst/>
          </a:prstGeom>
          <a:noFill/>
          <a:ln w="12700" cap="flat" cmpd="sng" algn="ctr">
            <a:solidFill>
              <a:srgbClr val="FF0000"/>
            </a:solidFill>
            <a:prstDash val="solid"/>
            <a:round/>
            <a:headEnd type="none" w="med" len="med"/>
            <a:tailEnd type="none" w="med" len="med"/>
          </a:ln>
          <a:effectLst/>
        </p:spPr>
      </p:cxnSp>
      <p:sp>
        <p:nvSpPr>
          <p:cNvPr id="12" name="TextBox 11"/>
          <p:cNvSpPr txBox="1"/>
          <p:nvPr/>
        </p:nvSpPr>
        <p:spPr>
          <a:xfrm>
            <a:off x="3895468" y="812843"/>
            <a:ext cx="1257300" cy="381000"/>
          </a:xfrm>
          <a:prstGeom prst="rect">
            <a:avLst/>
          </a:prstGeom>
          <a:noFill/>
        </p:spPr>
        <p:txBody>
          <a:bodyPr wrap="square" rtlCol="0">
            <a:noAutofit/>
          </a:bodyPr>
          <a:lstStyle/>
          <a:p>
            <a:r>
              <a:rPr lang="en-US" dirty="0" smtClean="0">
                <a:solidFill>
                  <a:srgbClr val="FF0000"/>
                </a:solidFill>
                <a:latin typeface="Arial" pitchFamily="32" charset="0"/>
                <a:cs typeface="Arial" pitchFamily="32" charset="0"/>
              </a:rPr>
              <a:t>Add fields</a:t>
            </a:r>
          </a:p>
        </p:txBody>
      </p:sp>
      <p:sp>
        <p:nvSpPr>
          <p:cNvPr id="15" name="TextBox 14"/>
          <p:cNvSpPr txBox="1"/>
          <p:nvPr/>
        </p:nvSpPr>
        <p:spPr>
          <a:xfrm>
            <a:off x="2286000" y="5868043"/>
            <a:ext cx="2819400" cy="381000"/>
          </a:xfrm>
          <a:prstGeom prst="rect">
            <a:avLst/>
          </a:prstGeom>
          <a:noFill/>
        </p:spPr>
        <p:txBody>
          <a:bodyPr wrap="square" rtlCol="0">
            <a:noAutofit/>
          </a:bodyPr>
          <a:lstStyle/>
          <a:p>
            <a:r>
              <a:rPr lang="en-US" dirty="0" smtClean="0">
                <a:solidFill>
                  <a:srgbClr val="FF0000"/>
                </a:solidFill>
                <a:latin typeface="Arial" pitchFamily="32" charset="0"/>
                <a:cs typeface="Arial" pitchFamily="32" charset="0"/>
              </a:rPr>
              <a:t>Example of added field</a:t>
            </a:r>
          </a:p>
        </p:txBody>
      </p:sp>
      <p:cxnSp>
        <p:nvCxnSpPr>
          <p:cNvPr id="14" name="Straight Connector 13"/>
          <p:cNvCxnSpPr/>
          <p:nvPr/>
        </p:nvCxnSpPr>
        <p:spPr bwMode="auto">
          <a:xfrm>
            <a:off x="3467100" y="3962400"/>
            <a:ext cx="1866900" cy="0"/>
          </a:xfrm>
          <a:prstGeom prst="line">
            <a:avLst/>
          </a:prstGeom>
          <a:noFill/>
          <a:ln w="127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8833978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Entity extension (etx) files</a:t>
            </a:r>
          </a:p>
        </p:txBody>
      </p:sp>
      <p:sp>
        <p:nvSpPr>
          <p:cNvPr id="13315" name="Rectangle 3"/>
          <p:cNvSpPr>
            <a:spLocks noGrp="1" noChangeArrowheads="1"/>
          </p:cNvSpPr>
          <p:nvPr>
            <p:ph idx="1"/>
          </p:nvPr>
        </p:nvSpPr>
        <p:spPr>
          <a:xfrm>
            <a:off x="519113" y="4151313"/>
            <a:ext cx="8318500" cy="2238375"/>
          </a:xfrm>
        </p:spPr>
        <p:txBody>
          <a:bodyPr/>
          <a:lstStyle/>
          <a:p>
            <a:pPr>
              <a:buFont typeface="Arial" charset="0"/>
              <a:buChar char="•"/>
            </a:pPr>
            <a:r>
              <a:rPr lang="en-US" dirty="0" smtClean="0"/>
              <a:t>Used to extend base application "top-level" entities and subtypes</a:t>
            </a:r>
          </a:p>
          <a:p>
            <a:pPr lvl="1"/>
            <a:r>
              <a:rPr lang="en-US" dirty="0" smtClean="0"/>
              <a:t>&lt;extension&gt; tag used for both "top-level" entities and subtype entities</a:t>
            </a:r>
          </a:p>
        </p:txBody>
      </p:sp>
      <p:grpSp>
        <p:nvGrpSpPr>
          <p:cNvPr id="13316" name="Group 5"/>
          <p:cNvGrpSpPr>
            <a:grpSpLocks/>
          </p:cNvGrpSpPr>
          <p:nvPr/>
        </p:nvGrpSpPr>
        <p:grpSpPr bwMode="auto">
          <a:xfrm>
            <a:off x="2708275" y="1797050"/>
            <a:ext cx="1103313" cy="1365250"/>
            <a:chOff x="2870" y="1202"/>
            <a:chExt cx="1197" cy="1481"/>
          </a:xfrm>
        </p:grpSpPr>
        <p:sp>
          <p:nvSpPr>
            <p:cNvPr id="13325" name="Freeform 6"/>
            <p:cNvSpPr>
              <a:spLocks/>
            </p:cNvSpPr>
            <p:nvPr/>
          </p:nvSpPr>
          <p:spPr bwMode="auto">
            <a:xfrm>
              <a:off x="2875" y="1202"/>
              <a:ext cx="1185" cy="1481"/>
            </a:xfrm>
            <a:custGeom>
              <a:avLst/>
              <a:gdLst>
                <a:gd name="T0" fmla="*/ 0 w 1887"/>
                <a:gd name="T1" fmla="*/ 35 h 2365"/>
                <a:gd name="T2" fmla="*/ 0 w 1887"/>
                <a:gd name="T3" fmla="*/ 0 h 2365"/>
                <a:gd name="T4" fmla="*/ 20 w 1887"/>
                <a:gd name="T5" fmla="*/ 0 h 2365"/>
                <a:gd name="T6" fmla="*/ 29 w 1887"/>
                <a:gd name="T7" fmla="*/ 8 h 2365"/>
                <a:gd name="T8" fmla="*/ 29 w 1887"/>
                <a:gd name="T9" fmla="*/ 35 h 2365"/>
                <a:gd name="T10" fmla="*/ 0 w 1887"/>
                <a:gd name="T11" fmla="*/ 3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3326" name="Line 7"/>
            <p:cNvSpPr>
              <a:spLocks noChangeShapeType="1"/>
            </p:cNvSpPr>
            <p:nvPr/>
          </p:nvSpPr>
          <p:spPr bwMode="auto">
            <a:xfrm>
              <a:off x="2870" y="2683"/>
              <a:ext cx="1197"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7" name="Line 8"/>
            <p:cNvSpPr>
              <a:spLocks noChangeShapeType="1"/>
            </p:cNvSpPr>
            <p:nvPr/>
          </p:nvSpPr>
          <p:spPr bwMode="auto">
            <a:xfrm flipV="1">
              <a:off x="4062" y="1538"/>
              <a:ext cx="0" cy="114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8" name="Freeform 9"/>
            <p:cNvSpPr>
              <a:spLocks/>
            </p:cNvSpPr>
            <p:nvPr/>
          </p:nvSpPr>
          <p:spPr bwMode="auto">
            <a:xfrm>
              <a:off x="3715" y="1202"/>
              <a:ext cx="347" cy="347"/>
            </a:xfrm>
            <a:custGeom>
              <a:avLst/>
              <a:gdLst>
                <a:gd name="T0" fmla="*/ 0 w 553"/>
                <a:gd name="T1" fmla="*/ 0 h 554"/>
                <a:gd name="T2" fmla="*/ 0 w 553"/>
                <a:gd name="T3" fmla="*/ 8 h 554"/>
                <a:gd name="T4" fmla="*/ 8 w 553"/>
                <a:gd name="T5" fmla="*/ 8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lIns="0" tIns="0" rIns="0" bIns="0" anchor="ctr">
              <a:spAutoFit/>
            </a:bodyPr>
            <a:lstStyle/>
            <a:p>
              <a:endParaRPr lang="en-US"/>
            </a:p>
          </p:txBody>
        </p:sp>
        <p:grpSp>
          <p:nvGrpSpPr>
            <p:cNvPr id="13329" name="Group 10"/>
            <p:cNvGrpSpPr>
              <a:grpSpLocks/>
            </p:cNvGrpSpPr>
            <p:nvPr/>
          </p:nvGrpSpPr>
          <p:grpSpPr bwMode="auto">
            <a:xfrm>
              <a:off x="3080" y="1693"/>
              <a:ext cx="710" cy="592"/>
              <a:chOff x="919" y="3148"/>
              <a:chExt cx="710" cy="592"/>
            </a:xfrm>
          </p:grpSpPr>
          <p:sp>
            <p:nvSpPr>
              <p:cNvPr id="13331" name="Rectangle 11"/>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13332" name="Rectangle 12"/>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13330" name="AutoShape 13"/>
            <p:cNvSpPr>
              <a:spLocks noChangeArrowheads="1"/>
            </p:cNvSpPr>
            <p:nvPr/>
          </p:nvSpPr>
          <p:spPr bwMode="auto">
            <a:xfrm>
              <a:off x="3608" y="2094"/>
              <a:ext cx="352" cy="341"/>
            </a:xfrm>
            <a:prstGeom prst="plus">
              <a:avLst>
                <a:gd name="adj" fmla="val 32509"/>
              </a:avLst>
            </a:prstGeom>
            <a:solidFill>
              <a:schemeClr val="hlink"/>
            </a:solidFill>
            <a:ln w="19050" algn="ctr">
              <a:solidFill>
                <a:schemeClr val="bg1"/>
              </a:solidFill>
              <a:miter lim="800000"/>
              <a:headEnd/>
              <a:tailEnd/>
            </a:ln>
          </p:spPr>
          <p:txBody>
            <a:bodyPr lIns="0" tIns="0" rIns="0" bIns="0" anchor="ctr">
              <a:spAutoFit/>
            </a:bodyPr>
            <a:lstStyle/>
            <a:p>
              <a:endParaRPr lang="en-US"/>
            </a:p>
          </p:txBody>
        </p:sp>
      </p:grpSp>
      <p:sp>
        <p:nvSpPr>
          <p:cNvPr id="13317" name="Text Box 17"/>
          <p:cNvSpPr txBox="1">
            <a:spLocks noChangeArrowheads="1"/>
          </p:cNvSpPr>
          <p:nvPr/>
        </p:nvSpPr>
        <p:spPr bwMode="auto">
          <a:xfrm>
            <a:off x="1933575" y="3232150"/>
            <a:ext cx="2735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chemeClr val="bg1"/>
                </a:solidFill>
              </a:rPr>
              <a:t>ABCompany.</a:t>
            </a:r>
            <a:r>
              <a:rPr lang="en-US" dirty="0" err="1" smtClean="0"/>
              <a:t>Ext.etx</a:t>
            </a:r>
            <a:endParaRPr lang="en-US" dirty="0"/>
          </a:p>
        </p:txBody>
      </p:sp>
      <p:sp>
        <p:nvSpPr>
          <p:cNvPr id="13318" name="Line 18"/>
          <p:cNvSpPr>
            <a:spLocks noChangeShapeType="1"/>
          </p:cNvSpPr>
          <p:nvPr/>
        </p:nvSpPr>
        <p:spPr bwMode="auto">
          <a:xfrm>
            <a:off x="2193925" y="2489200"/>
            <a:ext cx="5064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19" name="Line 19"/>
          <p:cNvSpPr>
            <a:spLocks noChangeShapeType="1"/>
          </p:cNvSpPr>
          <p:nvPr/>
        </p:nvSpPr>
        <p:spPr bwMode="auto">
          <a:xfrm flipV="1">
            <a:off x="2714625" y="1633538"/>
            <a:ext cx="1790700" cy="1524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20"/>
          <p:cNvSpPr>
            <a:spLocks noChangeShapeType="1"/>
          </p:cNvSpPr>
          <p:nvPr/>
        </p:nvSpPr>
        <p:spPr bwMode="auto">
          <a:xfrm flipH="1" flipV="1">
            <a:off x="2700338" y="3179763"/>
            <a:ext cx="1828800" cy="762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Rectangle 13"/>
          <p:cNvSpPr>
            <a:spLocks noChangeArrowheads="1"/>
          </p:cNvSpPr>
          <p:nvPr/>
        </p:nvSpPr>
        <p:spPr bwMode="auto">
          <a:xfrm>
            <a:off x="490538" y="1947863"/>
            <a:ext cx="1987550" cy="314325"/>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600" dirty="0" err="1" smtClean="0">
                <a:solidFill>
                  <a:schemeClr val="bg1"/>
                </a:solidFill>
              </a:rPr>
              <a:t>ABCompany.Ext.etx</a:t>
            </a:r>
            <a:endParaRPr lang="en-US" sz="1600" dirty="0">
              <a:solidFill>
                <a:schemeClr val="bg1"/>
              </a:solidFill>
            </a:endParaRPr>
          </a:p>
        </p:txBody>
      </p:sp>
      <p:sp>
        <p:nvSpPr>
          <p:cNvPr id="13324" name="Rectangle 16"/>
          <p:cNvSpPr>
            <a:spLocks noChangeArrowheads="1"/>
          </p:cNvSpPr>
          <p:nvPr/>
        </p:nvSpPr>
        <p:spPr bwMode="auto">
          <a:xfrm>
            <a:off x="490538" y="2249488"/>
            <a:ext cx="1984755" cy="633412"/>
          </a:xfrm>
          <a:prstGeom prst="rect">
            <a:avLst/>
          </a:prstGeom>
          <a:solidFill>
            <a:srgbClr val="FFFFCC"/>
          </a:solidFill>
          <a:ln w="12700" algn="ctr">
            <a:solidFill>
              <a:schemeClr val="bg1"/>
            </a:solidFill>
            <a:miter lim="800000"/>
            <a:headEnd/>
            <a:tailEnd/>
          </a:ln>
        </p:spPr>
        <p:txBody>
          <a:bodyPr wrap="none"/>
          <a:lstStyle/>
          <a:p>
            <a:endParaRPr lang="en-US"/>
          </a:p>
        </p:txBody>
      </p:sp>
      <p:pic>
        <p:nvPicPr>
          <p:cNvPr id="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90773"/>
            <a:ext cx="3020541" cy="1777804"/>
          </a:xfrm>
          <a:prstGeom prst="rect">
            <a:avLst/>
          </a:prstGeom>
          <a:noFill/>
          <a:ln w="9525">
            <a:solidFill>
              <a:schemeClr val="bg1"/>
            </a:solidFill>
            <a:miter lim="800000"/>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968554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Sample etx file (for subtypes)</a:t>
            </a:r>
          </a:p>
        </p:txBody>
      </p:sp>
      <p:sp>
        <p:nvSpPr>
          <p:cNvPr id="14340" name="Rectangle 4"/>
          <p:cNvSpPr>
            <a:spLocks noGrp="1" noChangeArrowheads="1"/>
          </p:cNvSpPr>
          <p:nvPr>
            <p:ph idx="1"/>
          </p:nvPr>
        </p:nvSpPr>
        <p:spPr>
          <a:xfrm>
            <a:off x="519113" y="4543425"/>
            <a:ext cx="8318500" cy="1846263"/>
          </a:xfrm>
        </p:spPr>
        <p:txBody>
          <a:bodyPr/>
          <a:lstStyle/>
          <a:p>
            <a:pPr>
              <a:buFont typeface="Arial" charset="0"/>
              <a:buChar char="•"/>
            </a:pPr>
            <a:r>
              <a:rPr lang="en-US" smtClean="0"/>
              <a:t>&lt;extension&gt; tag simply names subtype as entity to extend</a:t>
            </a:r>
          </a:p>
          <a:p>
            <a:pPr lvl="1"/>
            <a:r>
              <a:rPr lang="en-US" smtClean="0"/>
              <a:t>XML namespace inferred from parent</a:t>
            </a:r>
          </a:p>
        </p:txBody>
      </p:sp>
      <p:pic>
        <p:nvPicPr>
          <p:cNvPr id="2457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059" y="1295399"/>
            <a:ext cx="4495800" cy="2646099"/>
          </a:xfrm>
          <a:prstGeom prst="rect">
            <a:avLst/>
          </a:prstGeom>
          <a:noFill/>
          <a:ln w="9525">
            <a:solidFill>
              <a:schemeClr val="bg1"/>
            </a:solidFill>
            <a:miter lim="800000"/>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309090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smtClean="0"/>
              <a:t>The extended subtype in the Data Dictionary</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03780"/>
            <a:ext cx="5705475" cy="3562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9" y="1447800"/>
            <a:ext cx="6883365" cy="2760980"/>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8278797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Lesson outline</a:t>
            </a:r>
          </a:p>
        </p:txBody>
      </p:sp>
      <p:sp>
        <p:nvSpPr>
          <p:cNvPr id="1638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Subtype basics</a:t>
            </a:r>
          </a:p>
          <a:p>
            <a:pPr>
              <a:lnSpc>
                <a:spcPct val="150000"/>
              </a:lnSpc>
              <a:buFont typeface="Arial" charset="0"/>
              <a:buChar char="•"/>
            </a:pPr>
            <a:r>
              <a:rPr lang="en-US" sz="2800" smtClean="0">
                <a:solidFill>
                  <a:srgbClr val="C0C0C0"/>
                </a:solidFill>
              </a:rPr>
              <a:t>Extending base application subtypes</a:t>
            </a:r>
            <a:r>
              <a:rPr lang="en-US" sz="2800" smtClean="0"/>
              <a:t> </a:t>
            </a:r>
          </a:p>
          <a:p>
            <a:pPr>
              <a:lnSpc>
                <a:spcPct val="150000"/>
              </a:lnSpc>
              <a:buFont typeface="Arial" charset="0"/>
              <a:buChar char="•"/>
            </a:pPr>
            <a:r>
              <a:rPr lang="en-US" sz="2800" smtClean="0"/>
              <a:t>Defining new subtypes</a:t>
            </a:r>
            <a:endParaRPr lang="en-US" sz="2800" smtClean="0">
              <a:solidFill>
                <a:srgbClr val="C0C0C0"/>
              </a:solidFill>
            </a:endParaRPr>
          </a:p>
        </p:txBody>
      </p:sp>
    </p:spTree>
    <p:extLst>
      <p:ext uri="{BB962C8B-B14F-4D97-AF65-F5344CB8AC3E}">
        <p14:creationId xmlns:p14="http://schemas.microsoft.com/office/powerpoint/2010/main" val="13845807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defining a new subtype</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smtClean="0">
                <a:solidFill>
                  <a:schemeClr val="accent6">
                    <a:lumMod val="50000"/>
                  </a:schemeClr>
                </a:solidFill>
              </a:rPr>
              <a:t>Add a new entity through the UI</a:t>
            </a:r>
          </a:p>
          <a:p>
            <a:pPr marL="457200" indent="-457200">
              <a:buFont typeface="+mj-lt"/>
              <a:buAutoNum type="arabicParenR"/>
            </a:pPr>
            <a:r>
              <a:rPr lang="en-US" dirty="0" smtClean="0">
                <a:solidFill>
                  <a:schemeClr val="accent6">
                    <a:lumMod val="50000"/>
                  </a:schemeClr>
                </a:solidFill>
              </a:rPr>
              <a:t>Specify the subtype name</a:t>
            </a:r>
          </a:p>
          <a:p>
            <a:pPr marL="457200" indent="-457200">
              <a:buFont typeface="+mj-lt"/>
              <a:buAutoNum type="arabicParenR"/>
            </a:pPr>
            <a:r>
              <a:rPr lang="en-US" dirty="0" smtClean="0">
                <a:solidFill>
                  <a:schemeClr val="accent6">
                    <a:lumMod val="50000"/>
                  </a:schemeClr>
                </a:solidFill>
              </a:rPr>
              <a:t>Specify the </a:t>
            </a:r>
            <a:r>
              <a:rPr lang="en-US" dirty="0" err="1" smtClean="0">
                <a:solidFill>
                  <a:schemeClr val="accent6">
                    <a:lumMod val="50000"/>
                  </a:schemeClr>
                </a:solidFill>
              </a:rPr>
              <a:t>supertype</a:t>
            </a:r>
            <a:r>
              <a:rPr lang="en-US" dirty="0" smtClean="0">
                <a:solidFill>
                  <a:schemeClr val="accent6">
                    <a:lumMod val="50000"/>
                  </a:schemeClr>
                </a:solidFill>
              </a:rPr>
              <a:t> (the parent)</a:t>
            </a:r>
            <a:endParaRPr lang="en-US" dirty="0">
              <a:solidFill>
                <a:schemeClr val="accent6">
                  <a:lumMod val="50000"/>
                </a:schemeClr>
              </a:solidFill>
            </a:endParaRPr>
          </a:p>
        </p:txBody>
      </p:sp>
    </p:spTree>
    <p:extLst>
      <p:ext uri="{BB962C8B-B14F-4D97-AF65-F5344CB8AC3E}">
        <p14:creationId xmlns:p14="http://schemas.microsoft.com/office/powerpoint/2010/main" val="15330581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Add a new entity through the UI</a:t>
            </a:r>
            <a:endParaRPr lang="en-US" dirty="0"/>
          </a:p>
        </p:txBody>
      </p:sp>
      <p:pic>
        <p:nvPicPr>
          <p:cNvPr id="41986" name="Picture 2" descr="C:\Users\DSENGU~1\AppData\Local\Temp\SNAGHTML6ee25f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6324600" cy="4657116"/>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1828800" y="2971800"/>
            <a:ext cx="5181600" cy="381000"/>
          </a:xfrm>
          <a:prstGeom prst="roundRect">
            <a:avLst/>
          </a:prstGeom>
          <a:noFill/>
          <a:ln w="19050" algn="ctr">
            <a:solidFill>
              <a:srgbClr val="D33941"/>
            </a:solidFill>
            <a:round/>
            <a:headEnd/>
            <a:tailEnd/>
          </a:ln>
          <a:effectLst>
            <a:outerShdw blurRad="50800" dist="38100" algn="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58175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Subtype basics</a:t>
            </a:r>
          </a:p>
          <a:p>
            <a:pPr>
              <a:lnSpc>
                <a:spcPct val="150000"/>
              </a:lnSpc>
              <a:buFont typeface="Arial" charset="0"/>
              <a:buChar char="•"/>
            </a:pPr>
            <a:r>
              <a:rPr lang="en-US" sz="2800" smtClean="0">
                <a:solidFill>
                  <a:srgbClr val="C0C0C0"/>
                </a:solidFill>
              </a:rPr>
              <a:t>Extending base application subtypes </a:t>
            </a:r>
          </a:p>
          <a:p>
            <a:pPr>
              <a:lnSpc>
                <a:spcPct val="150000"/>
              </a:lnSpc>
              <a:buFont typeface="Arial" charset="0"/>
              <a:buChar char="•"/>
            </a:pPr>
            <a:r>
              <a:rPr lang="en-US" sz="2800" smtClean="0">
                <a:solidFill>
                  <a:srgbClr val="C0C0C0"/>
                </a:solidFill>
              </a:rPr>
              <a:t>Defining new subtypes</a:t>
            </a:r>
          </a:p>
        </p:txBody>
      </p:sp>
    </p:spTree>
    <p:extLst>
      <p:ext uri="{BB962C8B-B14F-4D97-AF65-F5344CB8AC3E}">
        <p14:creationId xmlns:p14="http://schemas.microsoft.com/office/powerpoint/2010/main" val="39932179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SENGU~1\AppData\Local\Temp\SNAGHTML4edfc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880" y="1590459"/>
            <a:ext cx="4350578" cy="268648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3776" y="118872"/>
            <a:ext cx="8321040" cy="947928"/>
          </a:xfrm>
        </p:spPr>
        <p:txBody>
          <a:bodyPr/>
          <a:lstStyle/>
          <a:p>
            <a:r>
              <a:rPr lang="en-US" dirty="0" smtClean="0"/>
              <a:t>Step 2: Specify the subtype name and entity type</a:t>
            </a:r>
            <a:endParaRPr lang="en-US" dirty="0"/>
          </a:p>
        </p:txBody>
      </p:sp>
      <p:sp>
        <p:nvSpPr>
          <p:cNvPr id="4" name="Rounded Rectangle 3"/>
          <p:cNvSpPr/>
          <p:nvPr/>
        </p:nvSpPr>
        <p:spPr bwMode="auto">
          <a:xfrm>
            <a:off x="3810000" y="1905000"/>
            <a:ext cx="4114800" cy="1828800"/>
          </a:xfrm>
          <a:prstGeom prst="roundRect">
            <a:avLst/>
          </a:prstGeom>
          <a:noFill/>
          <a:ln w="19050" algn="ctr">
            <a:solidFill>
              <a:srgbClr val="D33941"/>
            </a:solidFill>
            <a:round/>
            <a:headEnd/>
            <a:tailEnd/>
          </a:ln>
          <a:effectLst>
            <a:outerShdw blurRad="63500" sx="102000" sy="102000" algn="c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a:off x="1905000" y="2209800"/>
            <a:ext cx="1676400" cy="0"/>
          </a:xfrm>
          <a:prstGeom prst="straightConnector1">
            <a:avLst/>
          </a:prstGeom>
          <a:noFill/>
          <a:ln w="19050" cap="flat" cmpd="sng" algn="ctr">
            <a:solidFill>
              <a:srgbClr val="C00000"/>
            </a:solidFill>
            <a:prstDash val="solid"/>
            <a:round/>
            <a:headEnd type="none" w="med" len="med"/>
            <a:tailEnd type="arrow"/>
          </a:ln>
          <a:effectLst/>
        </p:spPr>
      </p:cxnSp>
      <p:sp>
        <p:nvSpPr>
          <p:cNvPr id="7" name="TextBox 6"/>
          <p:cNvSpPr txBox="1"/>
          <p:nvPr/>
        </p:nvSpPr>
        <p:spPr>
          <a:xfrm>
            <a:off x="304800" y="2019300"/>
            <a:ext cx="1905000" cy="457200"/>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Subtype name</a:t>
            </a:r>
          </a:p>
        </p:txBody>
      </p:sp>
      <p:sp>
        <p:nvSpPr>
          <p:cNvPr id="9" name="TextBox 8"/>
          <p:cNvSpPr txBox="1"/>
          <p:nvPr/>
        </p:nvSpPr>
        <p:spPr>
          <a:xfrm>
            <a:off x="304800" y="2819400"/>
            <a:ext cx="1905000" cy="457200"/>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Entity type</a:t>
            </a:r>
          </a:p>
        </p:txBody>
      </p:sp>
      <p:cxnSp>
        <p:nvCxnSpPr>
          <p:cNvPr id="10" name="Straight Arrow Connector 9"/>
          <p:cNvCxnSpPr/>
          <p:nvPr/>
        </p:nvCxnSpPr>
        <p:spPr bwMode="auto">
          <a:xfrm>
            <a:off x="1607127" y="3048000"/>
            <a:ext cx="2050473" cy="0"/>
          </a:xfrm>
          <a:prstGeom prst="straightConnector1">
            <a:avLst/>
          </a:prstGeom>
          <a:noFill/>
          <a:ln w="1905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396282019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SENGU~1\AppData\Local\Temp\SNAGHTML4855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778" y="1719643"/>
            <a:ext cx="4495800" cy="277615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 Specify the </a:t>
            </a:r>
            <a:r>
              <a:rPr lang="en-US" dirty="0" err="1" smtClean="0"/>
              <a:t>supertype</a:t>
            </a:r>
            <a:endParaRPr lang="en-US" dirty="0"/>
          </a:p>
        </p:txBody>
      </p:sp>
      <p:cxnSp>
        <p:nvCxnSpPr>
          <p:cNvPr id="5" name="Straight Arrow Connector 4"/>
          <p:cNvCxnSpPr/>
          <p:nvPr/>
        </p:nvCxnSpPr>
        <p:spPr bwMode="auto">
          <a:xfrm flipV="1">
            <a:off x="2209800" y="3631570"/>
            <a:ext cx="457200" cy="1"/>
          </a:xfrm>
          <a:prstGeom prst="straightConnector1">
            <a:avLst/>
          </a:prstGeom>
          <a:noFill/>
          <a:ln w="19050" cap="flat" cmpd="sng" algn="ctr">
            <a:solidFill>
              <a:srgbClr val="C00000"/>
            </a:solidFill>
            <a:prstDash val="solid"/>
            <a:round/>
            <a:headEnd type="none" w="med" len="med"/>
            <a:tailEnd type="arrow"/>
          </a:ln>
          <a:effectLst/>
        </p:spPr>
      </p:cxnSp>
      <p:sp>
        <p:nvSpPr>
          <p:cNvPr id="6" name="TextBox 5"/>
          <p:cNvSpPr txBox="1"/>
          <p:nvPr/>
        </p:nvSpPr>
        <p:spPr>
          <a:xfrm>
            <a:off x="381000" y="3472243"/>
            <a:ext cx="1905000" cy="457200"/>
          </a:xfrm>
          <a:prstGeom prst="rect">
            <a:avLst/>
          </a:prstGeom>
          <a:noFill/>
        </p:spPr>
        <p:txBody>
          <a:bodyPr wrap="none" rtlCol="0">
            <a:noAutofit/>
          </a:bodyPr>
          <a:lstStyle/>
          <a:p>
            <a:r>
              <a:rPr lang="en-US" dirty="0" err="1" smtClean="0">
                <a:solidFill>
                  <a:srgbClr val="C00000"/>
                </a:solidFill>
                <a:latin typeface="Arial" pitchFamily="32" charset="0"/>
                <a:cs typeface="Arial" pitchFamily="32" charset="0"/>
              </a:rPr>
              <a:t>Supertype</a:t>
            </a:r>
            <a:r>
              <a:rPr lang="en-US" dirty="0" smtClean="0">
                <a:solidFill>
                  <a:srgbClr val="C00000"/>
                </a:solidFill>
                <a:latin typeface="Arial" pitchFamily="32" charset="0"/>
                <a:cs typeface="Arial" pitchFamily="32" charset="0"/>
              </a:rPr>
              <a:t> name</a:t>
            </a:r>
          </a:p>
        </p:txBody>
      </p:sp>
      <p:sp>
        <p:nvSpPr>
          <p:cNvPr id="8" name="Rounded Rectangle 7"/>
          <p:cNvSpPr/>
          <p:nvPr/>
        </p:nvSpPr>
        <p:spPr bwMode="auto">
          <a:xfrm>
            <a:off x="4267200" y="3929444"/>
            <a:ext cx="685800" cy="457200"/>
          </a:xfrm>
          <a:prstGeom prst="roundRect">
            <a:avLst/>
          </a:prstGeom>
          <a:noFill/>
          <a:ln w="19050" algn="ctr">
            <a:solidFill>
              <a:srgbClr val="D33941"/>
            </a:solidFill>
            <a:round/>
            <a:headEnd/>
            <a:tailEnd/>
          </a:ln>
          <a:effectLst>
            <a:outerShdw blurRad="63500" sx="102000" sy="102000" algn="c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2895600" y="3324923"/>
            <a:ext cx="4191000" cy="457200"/>
          </a:xfrm>
          <a:prstGeom prst="roundRect">
            <a:avLst/>
          </a:prstGeom>
          <a:noFill/>
          <a:ln w="19050" algn="ctr">
            <a:solidFill>
              <a:srgbClr val="D33941"/>
            </a:solidFill>
            <a:round/>
            <a:headEnd/>
            <a:tailEnd/>
          </a:ln>
          <a:effectLst>
            <a:outerShdw blurRad="63500" sx="102000" sy="102000" algn="c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1980348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Entity declaration (eti) files</a:t>
            </a:r>
          </a:p>
        </p:txBody>
      </p:sp>
      <p:sp>
        <p:nvSpPr>
          <p:cNvPr id="17411" name="Rectangle 3"/>
          <p:cNvSpPr>
            <a:spLocks noGrp="1" noChangeArrowheads="1"/>
          </p:cNvSpPr>
          <p:nvPr>
            <p:ph idx="1"/>
          </p:nvPr>
        </p:nvSpPr>
        <p:spPr>
          <a:xfrm>
            <a:off x="519113" y="4559300"/>
            <a:ext cx="8318500" cy="1830388"/>
          </a:xfrm>
        </p:spPr>
        <p:txBody>
          <a:bodyPr/>
          <a:lstStyle/>
          <a:p>
            <a:pPr>
              <a:buFont typeface="Arial" charset="0"/>
              <a:buChar char="•"/>
            </a:pPr>
            <a:r>
              <a:rPr lang="en-US" smtClean="0"/>
              <a:t>Used to create new "top-level" entities and subtypes</a:t>
            </a:r>
          </a:p>
          <a:p>
            <a:pPr lvl="1"/>
            <a:r>
              <a:rPr lang="en-US" smtClean="0"/>
              <a:t>&lt;entity&gt; tag used for "top-level" entities</a:t>
            </a:r>
          </a:p>
          <a:p>
            <a:pPr lvl="1"/>
            <a:r>
              <a:rPr lang="en-US" smtClean="0"/>
              <a:t>&lt;subtype&gt; tag used for subtype entities</a:t>
            </a:r>
          </a:p>
          <a:p>
            <a:pPr lvl="1"/>
            <a:r>
              <a:rPr lang="en-US" smtClean="0"/>
              <a:t>Both tags (and &lt;extension&gt; tag) share same set of subtags</a:t>
            </a:r>
          </a:p>
        </p:txBody>
      </p:sp>
      <p:sp>
        <p:nvSpPr>
          <p:cNvPr id="17417" name="Rectangle 13"/>
          <p:cNvSpPr>
            <a:spLocks noChangeArrowheads="1"/>
          </p:cNvSpPr>
          <p:nvPr/>
        </p:nvSpPr>
        <p:spPr bwMode="auto">
          <a:xfrm>
            <a:off x="892175" y="1033463"/>
            <a:ext cx="2662238" cy="314325"/>
          </a:xfrm>
          <a:prstGeom prst="rect">
            <a:avLst/>
          </a:prstGeom>
          <a:solidFill>
            <a:srgbClr val="A4BDF6"/>
          </a:solidFill>
          <a:ln w="12700">
            <a:solidFill>
              <a:schemeClr val="bg1"/>
            </a:solidFill>
            <a:miter lim="800000"/>
            <a:headEnd/>
            <a:tailEnd/>
          </a:ln>
        </p:spPr>
        <p:txBody>
          <a:bodyPr wrap="none" anchor="ctr"/>
          <a:lstStyle/>
          <a:p>
            <a:pPr algn="ctr">
              <a:spcBef>
                <a:spcPct val="0"/>
              </a:spcBef>
              <a:spcAft>
                <a:spcPct val="0"/>
              </a:spcAft>
              <a:buClrTx/>
            </a:pPr>
            <a:r>
              <a:rPr lang="en-US" sz="1800" dirty="0" err="1" smtClean="0">
                <a:solidFill>
                  <a:schemeClr val="bg1"/>
                </a:solidFill>
              </a:rPr>
              <a:t>ABTeacher_Ext</a:t>
            </a:r>
            <a:endParaRPr lang="en-US" sz="1800" dirty="0">
              <a:solidFill>
                <a:schemeClr val="bg1"/>
              </a:solidFill>
            </a:endParaRPr>
          </a:p>
        </p:txBody>
      </p:sp>
      <p:sp>
        <p:nvSpPr>
          <p:cNvPr id="17418" name="Rectangle 6"/>
          <p:cNvSpPr>
            <a:spLocks noChangeArrowheads="1"/>
          </p:cNvSpPr>
          <p:nvPr/>
        </p:nvSpPr>
        <p:spPr bwMode="auto">
          <a:xfrm>
            <a:off x="892175" y="1335088"/>
            <a:ext cx="2658494" cy="633412"/>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17413" name="Text Box 7"/>
          <p:cNvSpPr txBox="1">
            <a:spLocks noChangeArrowheads="1"/>
          </p:cNvSpPr>
          <p:nvPr/>
        </p:nvSpPr>
        <p:spPr bwMode="auto">
          <a:xfrm>
            <a:off x="990600" y="2014451"/>
            <a:ext cx="3390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err="1" smtClean="0">
                <a:solidFill>
                  <a:schemeClr val="bg1"/>
                </a:solidFill>
              </a:rPr>
              <a:t>ABTeacher_Ext.eti</a:t>
            </a:r>
            <a:endParaRPr lang="en-US" dirty="0">
              <a:solidFill>
                <a:schemeClr val="bg1"/>
              </a:solidFill>
            </a:endParaRPr>
          </a:p>
        </p:txBody>
      </p:sp>
      <p:sp>
        <p:nvSpPr>
          <p:cNvPr id="17414" name="Line 8"/>
          <p:cNvSpPr>
            <a:spLocks noChangeShapeType="1"/>
          </p:cNvSpPr>
          <p:nvPr/>
        </p:nvSpPr>
        <p:spPr bwMode="auto">
          <a:xfrm flipH="1" flipV="1">
            <a:off x="882650" y="1958974"/>
            <a:ext cx="3384550" cy="261937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15" name="Line 9"/>
          <p:cNvSpPr>
            <a:spLocks noChangeShapeType="1"/>
          </p:cNvSpPr>
          <p:nvPr/>
        </p:nvSpPr>
        <p:spPr bwMode="auto">
          <a:xfrm flipH="1" flipV="1">
            <a:off x="3516313" y="1006474"/>
            <a:ext cx="3922712" cy="7715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84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778000"/>
            <a:ext cx="3171825" cy="2800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00422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&lt;subtype&gt; tag</a:t>
            </a:r>
          </a:p>
        </p:txBody>
      </p:sp>
      <p:sp>
        <p:nvSpPr>
          <p:cNvPr id="18435" name="Rectangle 3"/>
          <p:cNvSpPr>
            <a:spLocks noGrp="1" noChangeArrowheads="1"/>
          </p:cNvSpPr>
          <p:nvPr>
            <p:ph idx="1"/>
          </p:nvPr>
        </p:nvSpPr>
        <p:spPr/>
        <p:txBody>
          <a:bodyPr/>
          <a:lstStyle/>
          <a:p>
            <a:pPr>
              <a:buFont typeface="Arial" charset="0"/>
              <a:buChar char="•"/>
            </a:pPr>
            <a:r>
              <a:rPr lang="en-US" dirty="0" smtClean="0"/>
              <a:t>Subtype tag syntax:</a:t>
            </a:r>
          </a:p>
          <a:p>
            <a:pPr lvl="1">
              <a:buFont typeface="Wingdings 2" pitchFamily="18" charset="2"/>
              <a:buNone/>
            </a:pPr>
            <a:r>
              <a:rPr lang="en-US" dirty="0" smtClean="0">
                <a:solidFill>
                  <a:srgbClr val="FF3300"/>
                </a:solidFill>
              </a:rPr>
              <a:t>&lt;subtype entity="</a:t>
            </a:r>
            <a:r>
              <a:rPr lang="en-US" i="1" dirty="0" err="1" smtClean="0">
                <a:solidFill>
                  <a:srgbClr val="0033CC"/>
                </a:solidFill>
              </a:rPr>
              <a:t>EntityName</a:t>
            </a:r>
            <a:r>
              <a:rPr lang="en-US" dirty="0" smtClean="0">
                <a:solidFill>
                  <a:srgbClr val="FF3300"/>
                </a:solidFill>
              </a:rPr>
              <a:t>" </a:t>
            </a:r>
            <a:r>
              <a:rPr lang="en-US" dirty="0" err="1" smtClean="0">
                <a:solidFill>
                  <a:srgbClr val="FF3300"/>
                </a:solidFill>
              </a:rPr>
              <a:t>supertype</a:t>
            </a:r>
            <a:r>
              <a:rPr lang="en-US" dirty="0" smtClean="0">
                <a:solidFill>
                  <a:srgbClr val="FF3300"/>
                </a:solidFill>
              </a:rPr>
              <a:t>="</a:t>
            </a:r>
            <a:r>
              <a:rPr lang="en-US" i="1" dirty="0" err="1" smtClean="0">
                <a:solidFill>
                  <a:srgbClr val="0033CC"/>
                </a:solidFill>
              </a:rPr>
              <a:t>ParentEntity</a:t>
            </a:r>
            <a:r>
              <a:rPr lang="en-US" dirty="0" smtClean="0">
                <a:solidFill>
                  <a:srgbClr val="FF3300"/>
                </a:solidFill>
              </a:rPr>
              <a:t>"</a:t>
            </a:r>
            <a:br>
              <a:rPr lang="en-US" dirty="0" smtClean="0">
                <a:solidFill>
                  <a:srgbClr val="FF3300"/>
                </a:solidFill>
              </a:rPr>
            </a:br>
            <a:r>
              <a:rPr lang="en-US" dirty="0" smtClean="0">
                <a:solidFill>
                  <a:srgbClr val="FF3300"/>
                </a:solidFill>
              </a:rPr>
              <a:t>   </a:t>
            </a:r>
            <a:r>
              <a:rPr lang="en-US" dirty="0" err="1" smtClean="0">
                <a:solidFill>
                  <a:srgbClr val="FF3300"/>
                </a:solidFill>
              </a:rPr>
              <a:t>displayName</a:t>
            </a:r>
            <a:r>
              <a:rPr lang="en-US" dirty="0" smtClean="0">
                <a:solidFill>
                  <a:srgbClr val="FF3300"/>
                </a:solidFill>
              </a:rPr>
              <a:t>="</a:t>
            </a:r>
            <a:r>
              <a:rPr lang="en-US" i="1" dirty="0" err="1" smtClean="0">
                <a:solidFill>
                  <a:srgbClr val="0033CC"/>
                </a:solidFill>
              </a:rPr>
              <a:t>DisplayStringForEntityType</a:t>
            </a:r>
            <a:r>
              <a:rPr lang="en-US" dirty="0" smtClean="0">
                <a:solidFill>
                  <a:srgbClr val="FF3300"/>
                </a:solidFill>
              </a:rPr>
              <a:t>"&gt;</a:t>
            </a:r>
            <a:endParaRPr lang="en-US" dirty="0" smtClean="0">
              <a:solidFill>
                <a:srgbClr val="777777"/>
              </a:solidFill>
            </a:endParaRPr>
          </a:p>
          <a:p>
            <a:pPr lvl="1">
              <a:buFont typeface="Wingdings 2" pitchFamily="18" charset="2"/>
              <a:buNone/>
            </a:pPr>
            <a:r>
              <a:rPr lang="en-US" dirty="0" smtClean="0">
                <a:solidFill>
                  <a:srgbClr val="FF3300"/>
                </a:solidFill>
              </a:rPr>
              <a:t>&lt;/subtype&gt;</a:t>
            </a:r>
          </a:p>
          <a:p>
            <a:pPr lvl="1"/>
            <a:r>
              <a:rPr lang="en-US" dirty="0" smtClean="0"/>
              <a:t>For subtype name:</a:t>
            </a:r>
          </a:p>
          <a:p>
            <a:pPr lvl="2"/>
            <a:r>
              <a:rPr lang="en-US" dirty="0" err="1" smtClean="0"/>
              <a:t>Guidewire</a:t>
            </a:r>
            <a:r>
              <a:rPr lang="en-US" dirty="0" smtClean="0"/>
              <a:t> recommends </a:t>
            </a:r>
            <a:r>
              <a:rPr lang="en-US" dirty="0" err="1" smtClean="0"/>
              <a:t>CamelCase</a:t>
            </a:r>
            <a:r>
              <a:rPr lang="en-US" dirty="0" smtClean="0"/>
              <a:t> and ending name in "_Ext"</a:t>
            </a:r>
          </a:p>
          <a:p>
            <a:pPr lvl="2"/>
            <a:r>
              <a:rPr lang="en-US" dirty="0" smtClean="0"/>
              <a:t>Name must be 22 characters or less</a:t>
            </a:r>
          </a:p>
          <a:p>
            <a:pPr lvl="1"/>
            <a:r>
              <a:rPr lang="en-US" dirty="0" smtClean="0"/>
              <a:t>Do not specify a table name</a:t>
            </a:r>
          </a:p>
          <a:p>
            <a:pPr lvl="1"/>
            <a:r>
              <a:rPr lang="en-US" dirty="0" smtClean="0"/>
              <a:t>You do not need to specify an XML namespace, but if you do it must be the same as the parent's XML namespace</a:t>
            </a:r>
          </a:p>
        </p:txBody>
      </p:sp>
      <p:pic>
        <p:nvPicPr>
          <p:cNvPr id="5"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58889"/>
          <a:stretch/>
        </p:blipFill>
        <p:spPr bwMode="auto">
          <a:xfrm>
            <a:off x="2209800" y="4572000"/>
            <a:ext cx="4114801" cy="14934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2514600" y="5181600"/>
            <a:ext cx="3657600" cy="88389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8713381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Primary &lt;subtype&gt; subtags</a:t>
            </a:r>
          </a:p>
        </p:txBody>
      </p:sp>
      <p:sp>
        <p:nvSpPr>
          <p:cNvPr id="20483" name="Rectangle 3"/>
          <p:cNvSpPr>
            <a:spLocks noGrp="1" noChangeArrowheads="1"/>
          </p:cNvSpPr>
          <p:nvPr>
            <p:ph idx="1"/>
          </p:nvPr>
        </p:nvSpPr>
        <p:spPr/>
        <p:txBody>
          <a:bodyPr/>
          <a:lstStyle/>
          <a:p>
            <a:pPr>
              <a:buFont typeface="Arial" charset="0"/>
              <a:buChar char="•"/>
            </a:pPr>
            <a:r>
              <a:rPr lang="en-US" smtClean="0"/>
              <a:t>Primary subtags (same as for &lt;extension&gt; and &lt;entity&gt;)</a:t>
            </a:r>
          </a:p>
          <a:p>
            <a:pPr lvl="1"/>
            <a:r>
              <a:rPr lang="en-US" b="1" smtClean="0">
                <a:solidFill>
                  <a:schemeClr val="accent1"/>
                </a:solidFill>
              </a:rPr>
              <a:t>&lt;column&gt;</a:t>
            </a:r>
          </a:p>
          <a:p>
            <a:pPr lvl="2"/>
            <a:r>
              <a:rPr lang="en-US" smtClean="0"/>
              <a:t>Declares data field (storing simple values such as Strings, booleans, datetimes or integers)</a:t>
            </a:r>
          </a:p>
          <a:p>
            <a:pPr lvl="1"/>
            <a:r>
              <a:rPr lang="en-US" b="1" smtClean="0">
                <a:solidFill>
                  <a:schemeClr val="accent1"/>
                </a:solidFill>
              </a:rPr>
              <a:t>&lt;foreignkey&gt;</a:t>
            </a:r>
          </a:p>
          <a:p>
            <a:pPr lvl="2"/>
            <a:r>
              <a:rPr lang="en-US" smtClean="0"/>
              <a:t>Declares foreign key field</a:t>
            </a:r>
          </a:p>
          <a:p>
            <a:pPr lvl="1"/>
            <a:r>
              <a:rPr lang="en-US" b="1" smtClean="0">
                <a:solidFill>
                  <a:schemeClr val="accent1"/>
                </a:solidFill>
              </a:rPr>
              <a:t>&lt;array&gt;</a:t>
            </a:r>
          </a:p>
          <a:p>
            <a:pPr lvl="2"/>
            <a:r>
              <a:rPr lang="en-US" smtClean="0"/>
              <a:t>Declares array</a:t>
            </a:r>
          </a:p>
          <a:p>
            <a:pPr lvl="1"/>
            <a:r>
              <a:rPr lang="en-US" b="1" smtClean="0">
                <a:solidFill>
                  <a:schemeClr val="accent1"/>
                </a:solidFill>
              </a:rPr>
              <a:t>&lt;typekey&gt;</a:t>
            </a:r>
          </a:p>
          <a:p>
            <a:pPr lvl="2"/>
            <a:r>
              <a:rPr lang="en-US" smtClean="0"/>
              <a:t>Declares field constrained by specific typelist  </a:t>
            </a:r>
          </a:p>
        </p:txBody>
      </p:sp>
    </p:spTree>
    <p:extLst>
      <p:ext uri="{BB962C8B-B14F-4D97-AF65-F5344CB8AC3E}">
        <p14:creationId xmlns:p14="http://schemas.microsoft.com/office/powerpoint/2010/main" val="339770076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Completed eti file for subtypes</a:t>
            </a:r>
          </a:p>
        </p:txBody>
      </p:sp>
      <p:sp>
        <p:nvSpPr>
          <p:cNvPr id="21507" name="Rectangle 4"/>
          <p:cNvSpPr>
            <a:spLocks noGrp="1" noChangeArrowheads="1"/>
          </p:cNvSpPr>
          <p:nvPr>
            <p:ph idx="1"/>
          </p:nvPr>
        </p:nvSpPr>
        <p:spPr>
          <a:xfrm>
            <a:off x="519113" y="3835400"/>
            <a:ext cx="8318500" cy="2554288"/>
          </a:xfrm>
        </p:spPr>
        <p:txBody>
          <a:bodyPr/>
          <a:lstStyle/>
          <a:p>
            <a:pPr>
              <a:buFont typeface="Arial" charset="0"/>
              <a:buChar char="•"/>
            </a:pPr>
            <a:r>
              <a:rPr lang="en-US" smtClean="0"/>
              <a:t>&lt;subtype&gt; eti files and &lt;entity&gt; eti files differ only in the first data model tag</a:t>
            </a:r>
          </a:p>
          <a:p>
            <a:pPr lvl="1"/>
            <a:r>
              <a:rPr lang="en-US" smtClean="0"/>
              <a:t>Share common set of subtags (&lt;column&gt;, &lt;foreignkey&gt;, &lt;array&gt;, and &lt;typekey&gt;)</a:t>
            </a:r>
          </a:p>
          <a:p>
            <a:pPr lvl="1"/>
            <a:r>
              <a:rPr lang="en-US" smtClean="0"/>
              <a:t>Share common set of recommended naming conventions</a:t>
            </a:r>
          </a:p>
        </p:txBody>
      </p:sp>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838200"/>
            <a:ext cx="3171825" cy="2800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6543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The new subtype in the Data Dictionary</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3092"/>
          <a:stretch/>
        </p:blipFill>
        <p:spPr bwMode="auto">
          <a:xfrm>
            <a:off x="561975" y="762000"/>
            <a:ext cx="3733800" cy="1955587"/>
          </a:xfrm>
          <a:prstGeom prst="rect">
            <a:avLst/>
          </a:prstGeom>
          <a:noFill/>
          <a:ln w="9525">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9226"/>
          <a:stretch/>
        </p:blipFill>
        <p:spPr bwMode="auto">
          <a:xfrm>
            <a:off x="1066800" y="1739793"/>
            <a:ext cx="3733800" cy="4416799"/>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2533" name="AutoShape 5"/>
          <p:cNvSpPr>
            <a:spLocks noChangeArrowheads="1"/>
          </p:cNvSpPr>
          <p:nvPr/>
        </p:nvSpPr>
        <p:spPr bwMode="auto">
          <a:xfrm>
            <a:off x="1371600" y="5181600"/>
            <a:ext cx="2971799" cy="228600"/>
          </a:xfrm>
          <a:prstGeom prst="roundRect">
            <a:avLst>
              <a:gd name="adj" fmla="val 16667"/>
            </a:avLst>
          </a:prstGeom>
          <a:noFill/>
          <a:ln w="19050" algn="ctr">
            <a:solidFill>
              <a:srgbClr val="FF0000"/>
            </a:solidFill>
            <a:round/>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399134"/>
            <a:ext cx="5048250" cy="3124200"/>
          </a:xfrm>
          <a:prstGeom prst="rect">
            <a:avLst/>
          </a:prstGeom>
          <a:noFill/>
          <a:ln w="9525">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534" name="Line 6"/>
          <p:cNvSpPr>
            <a:spLocks noChangeShapeType="1"/>
          </p:cNvSpPr>
          <p:nvPr/>
        </p:nvSpPr>
        <p:spPr bwMode="auto">
          <a:xfrm flipV="1">
            <a:off x="4013624" y="4523334"/>
            <a:ext cx="329775" cy="65826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2914975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Steps to create or modify subtypes</a:t>
            </a:r>
          </a:p>
        </p:txBody>
      </p:sp>
      <p:sp>
        <p:nvSpPr>
          <p:cNvPr id="23555" name="Rectangle 3"/>
          <p:cNvSpPr>
            <a:spLocks noGrp="1" noChangeArrowheads="1"/>
          </p:cNvSpPr>
          <p:nvPr>
            <p:ph idx="1"/>
          </p:nvPr>
        </p:nvSpPr>
        <p:spPr/>
        <p:txBody>
          <a:bodyPr/>
          <a:lstStyle/>
          <a:p>
            <a:pPr marL="457200" indent="-457200">
              <a:buFont typeface="Wingdings 3" pitchFamily="18" charset="2"/>
              <a:buNone/>
            </a:pPr>
            <a:r>
              <a:rPr lang="en-US" dirty="0" smtClean="0"/>
              <a:t>(Same steps for creating or modifying a "top-level" entity)</a:t>
            </a:r>
          </a:p>
          <a:p>
            <a:pPr marL="457200" indent="-457200">
              <a:buFont typeface="Wingdings 3" pitchFamily="18" charset="2"/>
              <a:buAutoNum type="arabicPeriod"/>
            </a:pPr>
            <a:r>
              <a:rPr lang="en-US" dirty="0" smtClean="0"/>
              <a:t>Create or modify file</a:t>
            </a:r>
          </a:p>
          <a:p>
            <a:pPr marL="819150" lvl="1" indent="-419100">
              <a:buFont typeface="Arial" charset="0"/>
              <a:buChar char="•"/>
            </a:pPr>
            <a:r>
              <a:rPr lang="en-US" sz="2000" dirty="0" smtClean="0"/>
              <a:t>Extending subtype and </a:t>
            </a:r>
            <a:r>
              <a:rPr lang="en-US" sz="2000" dirty="0" err="1" smtClean="0"/>
              <a:t>etx</a:t>
            </a:r>
            <a:r>
              <a:rPr lang="en-US" sz="2000" dirty="0" smtClean="0"/>
              <a:t> file already exists?</a:t>
            </a:r>
          </a:p>
          <a:p>
            <a:pPr marL="1123950" lvl="2" indent="-381000">
              <a:buFont typeface="Arial" charset="0"/>
              <a:buChar char="-"/>
            </a:pPr>
            <a:r>
              <a:rPr lang="en-US" sz="1800" dirty="0" smtClean="0"/>
              <a:t>Then modify existing file</a:t>
            </a:r>
          </a:p>
          <a:p>
            <a:pPr marL="819150" lvl="1" indent="-419100">
              <a:buFont typeface="Arial" charset="0"/>
              <a:buChar char="•"/>
            </a:pPr>
            <a:r>
              <a:rPr lang="en-US" sz="2000" dirty="0" smtClean="0"/>
              <a:t>Extending subtype and no </a:t>
            </a:r>
            <a:r>
              <a:rPr lang="en-US" sz="2000" dirty="0" err="1" smtClean="0"/>
              <a:t>etx</a:t>
            </a:r>
            <a:r>
              <a:rPr lang="en-US" sz="2000" dirty="0" smtClean="0"/>
              <a:t> file exists?</a:t>
            </a:r>
          </a:p>
          <a:p>
            <a:pPr marL="1123950" lvl="2" indent="-381000">
              <a:buFont typeface="Arial" charset="0"/>
              <a:buChar char="-"/>
            </a:pPr>
            <a:r>
              <a:rPr lang="en-US" sz="1800" dirty="0" smtClean="0"/>
              <a:t>Create new </a:t>
            </a:r>
            <a:r>
              <a:rPr lang="en-US" sz="1800" dirty="0" err="1" smtClean="0"/>
              <a:t>etx</a:t>
            </a:r>
            <a:r>
              <a:rPr lang="en-US" sz="1800" dirty="0" smtClean="0"/>
              <a:t> file named "</a:t>
            </a:r>
            <a:r>
              <a:rPr lang="en-US" sz="1800" i="1" dirty="0" err="1" smtClean="0">
                <a:solidFill>
                  <a:srgbClr val="0033CC"/>
                </a:solidFill>
              </a:rPr>
              <a:t>subtypeName</a:t>
            </a:r>
            <a:r>
              <a:rPr lang="en-US" sz="1800" dirty="0" err="1" smtClean="0">
                <a:solidFill>
                  <a:srgbClr val="FF3300"/>
                </a:solidFill>
              </a:rPr>
              <a:t>.Ext.etx</a:t>
            </a:r>
            <a:r>
              <a:rPr lang="en-US" sz="1800" dirty="0" smtClean="0"/>
              <a:t>"</a:t>
            </a:r>
            <a:endParaRPr lang="en-US" sz="1800" dirty="0" smtClean="0"/>
          </a:p>
          <a:p>
            <a:pPr marL="819150" lvl="1" indent="-419100">
              <a:buFont typeface="Arial" charset="0"/>
              <a:buChar char="•"/>
            </a:pPr>
            <a:r>
              <a:rPr lang="en-US" sz="2000" dirty="0" smtClean="0"/>
              <a:t>Creating new subtype?</a:t>
            </a:r>
          </a:p>
          <a:p>
            <a:pPr marL="1123950" lvl="2" indent="-381000">
              <a:buFont typeface="Arial" charset="0"/>
              <a:buChar char="-"/>
            </a:pPr>
            <a:r>
              <a:rPr lang="en-US" sz="1800" dirty="0" smtClean="0"/>
              <a:t>Create </a:t>
            </a:r>
            <a:r>
              <a:rPr lang="en-US" sz="1800" dirty="0" err="1" smtClean="0"/>
              <a:t>eti</a:t>
            </a:r>
            <a:r>
              <a:rPr lang="en-US" sz="1800" dirty="0" smtClean="0"/>
              <a:t> file named "</a:t>
            </a:r>
            <a:r>
              <a:rPr lang="en-US" sz="1800" i="1" dirty="0" err="1" smtClean="0">
                <a:solidFill>
                  <a:srgbClr val="0033CC"/>
                </a:solidFill>
              </a:rPr>
              <a:t>subtypeName</a:t>
            </a:r>
            <a:r>
              <a:rPr lang="en-US" sz="1800" dirty="0" err="1" smtClean="0">
                <a:solidFill>
                  <a:srgbClr val="FF3300"/>
                </a:solidFill>
              </a:rPr>
              <a:t>_Ext.eti</a:t>
            </a:r>
            <a:r>
              <a:rPr lang="en-US" sz="1800" dirty="0" smtClean="0"/>
              <a:t>" </a:t>
            </a:r>
          </a:p>
          <a:p>
            <a:pPr marL="457200" indent="-457200">
              <a:buFont typeface="Wingdings 3" pitchFamily="18" charset="2"/>
              <a:buAutoNum type="arabicPeriod"/>
            </a:pPr>
            <a:r>
              <a:rPr lang="en-US" dirty="0" smtClean="0"/>
              <a:t>Add child tags to file as needed and save file</a:t>
            </a:r>
          </a:p>
          <a:p>
            <a:pPr marL="457200" indent="-457200">
              <a:buFont typeface="Wingdings 3" pitchFamily="18" charset="2"/>
              <a:buAutoNum type="arabicPeriod"/>
            </a:pPr>
            <a:r>
              <a:rPr lang="en-US" dirty="0" smtClean="0"/>
              <a:t>Optionally regenerate Data Dictionary (to check for errors)</a:t>
            </a:r>
          </a:p>
          <a:p>
            <a:pPr marL="457200" indent="-457200">
              <a:buFont typeface="Wingdings 3" pitchFamily="18" charset="2"/>
              <a:buAutoNum type="arabicPeriod"/>
            </a:pPr>
            <a:r>
              <a:rPr lang="en-US" dirty="0" smtClean="0"/>
              <a:t>Restart application server</a:t>
            </a:r>
          </a:p>
          <a:p>
            <a:pPr marL="819150" lvl="1" indent="-419100">
              <a:buFont typeface="Arial" charset="0"/>
              <a:buChar char="•"/>
            </a:pPr>
            <a:r>
              <a:rPr lang="en-US" dirty="0" smtClean="0"/>
              <a:t>Restart Studio to work with new or modified subtype</a:t>
            </a:r>
          </a:p>
        </p:txBody>
      </p:sp>
    </p:spTree>
    <p:extLst>
      <p:ext uri="{BB962C8B-B14F-4D97-AF65-F5344CB8AC3E}">
        <p14:creationId xmlns:p14="http://schemas.microsoft.com/office/powerpoint/2010/main" val="42388392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en-US" smtClean="0"/>
              <a:t>Lesson objectives review</a:t>
            </a:r>
          </a:p>
        </p:txBody>
      </p:sp>
      <p:sp>
        <p:nvSpPr>
          <p:cNvPr id="2457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role of subtypes in the data model</a:t>
            </a:r>
          </a:p>
          <a:p>
            <a:pPr lvl="1" eaLnBrk="1" hangingPunct="1"/>
            <a:r>
              <a:rPr lang="en-US" smtClean="0"/>
              <a:t>Create new subtypes</a:t>
            </a:r>
          </a:p>
          <a:p>
            <a:pPr lvl="1" eaLnBrk="1" hangingPunct="1"/>
            <a:r>
              <a:rPr lang="en-US" smtClean="0"/>
              <a:t>Extend existing subtypes</a:t>
            </a:r>
          </a:p>
        </p:txBody>
      </p:sp>
    </p:spTree>
    <p:extLst>
      <p:ext uri="{BB962C8B-B14F-4D97-AF65-F5344CB8AC3E}">
        <p14:creationId xmlns:p14="http://schemas.microsoft.com/office/powerpoint/2010/main" val="8890946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smtClean="0"/>
              <a:t>Review questions</a:t>
            </a:r>
          </a:p>
        </p:txBody>
      </p:sp>
      <p:sp>
        <p:nvSpPr>
          <p:cNvPr id="25603" name="Rectangle 45"/>
          <p:cNvSpPr>
            <a:spLocks noGrp="1" noChangeArrowheads="1"/>
          </p:cNvSpPr>
          <p:nvPr>
            <p:ph idx="1"/>
          </p:nvPr>
        </p:nvSpPr>
        <p:spPr/>
        <p:txBody>
          <a:bodyPr/>
          <a:lstStyle/>
          <a:p>
            <a:pPr marL="457200" indent="-457200" eaLnBrk="1" hangingPunct="1">
              <a:buFont typeface="Arial" charset="0"/>
              <a:buAutoNum type="arabicPeriod"/>
            </a:pPr>
            <a:r>
              <a:rPr lang="en-US" dirty="0" smtClean="0"/>
              <a:t>Given the tags </a:t>
            </a:r>
            <a:r>
              <a:rPr lang="en-US" dirty="0" smtClean="0">
                <a:latin typeface="Courier New" pitchFamily="49" charset="0"/>
              </a:rPr>
              <a:t>&lt;extension&gt;</a:t>
            </a:r>
            <a:r>
              <a:rPr lang="en-US" dirty="0" smtClean="0"/>
              <a:t>, </a:t>
            </a:r>
            <a:r>
              <a:rPr lang="en-US" dirty="0" smtClean="0">
                <a:latin typeface="Courier New" pitchFamily="49" charset="0"/>
              </a:rPr>
              <a:t>&lt;entity&gt;</a:t>
            </a:r>
            <a:r>
              <a:rPr lang="en-US" dirty="0" smtClean="0"/>
              <a:t>, and </a:t>
            </a:r>
            <a:r>
              <a:rPr lang="en-US" dirty="0" smtClean="0">
                <a:latin typeface="Courier New" pitchFamily="49" charset="0"/>
              </a:rPr>
              <a:t>&lt;subtype&gt;</a:t>
            </a:r>
            <a:r>
              <a:rPr lang="en-US" dirty="0" smtClean="0"/>
              <a:t>, which tag </a:t>
            </a:r>
            <a:r>
              <a:rPr lang="en-US" dirty="0" smtClean="0"/>
              <a:t>corresponds to:</a:t>
            </a:r>
            <a:endParaRPr lang="en-US" dirty="0" smtClean="0"/>
          </a:p>
          <a:p>
            <a:pPr marL="933450" lvl="1" indent="-419100" eaLnBrk="1" hangingPunct="1">
              <a:buFont typeface="Arial" charset="0"/>
              <a:buAutoNum type="alphaLcParenR"/>
            </a:pPr>
            <a:r>
              <a:rPr lang="en-US" dirty="0" smtClean="0"/>
              <a:t>Adding </a:t>
            </a:r>
            <a:r>
              <a:rPr lang="en-US" dirty="0" smtClean="0"/>
              <a:t>fields to a base application "top-level" entity?</a:t>
            </a:r>
          </a:p>
          <a:p>
            <a:pPr marL="933450" lvl="1" indent="-419100" eaLnBrk="1" hangingPunct="1">
              <a:buFont typeface="Arial" charset="0"/>
              <a:buAutoNum type="alphaLcParenR"/>
            </a:pPr>
            <a:r>
              <a:rPr lang="en-US" dirty="0" smtClean="0"/>
              <a:t>Creating </a:t>
            </a:r>
            <a:r>
              <a:rPr lang="en-US" dirty="0" smtClean="0"/>
              <a:t>a new "top-level" entity?</a:t>
            </a:r>
          </a:p>
          <a:p>
            <a:pPr marL="933450" lvl="1" indent="-419100" eaLnBrk="1" hangingPunct="1">
              <a:buFont typeface="Arial" charset="0"/>
              <a:buAutoNum type="alphaLcParenR"/>
            </a:pPr>
            <a:r>
              <a:rPr lang="en-US" dirty="0" smtClean="0"/>
              <a:t>Adding </a:t>
            </a:r>
            <a:r>
              <a:rPr lang="en-US" dirty="0" smtClean="0"/>
              <a:t>fields to a base application subtype?</a:t>
            </a:r>
          </a:p>
          <a:p>
            <a:pPr marL="933450" lvl="1" indent="-419100" eaLnBrk="1" hangingPunct="1">
              <a:buFont typeface="Arial" charset="0"/>
              <a:buAutoNum type="alphaLcParenR"/>
            </a:pPr>
            <a:r>
              <a:rPr lang="en-US" dirty="0" smtClean="0"/>
              <a:t>Creating </a:t>
            </a:r>
            <a:r>
              <a:rPr lang="en-US" dirty="0" smtClean="0"/>
              <a:t>a new subtype?</a:t>
            </a:r>
          </a:p>
          <a:p>
            <a:pPr marL="457200" indent="-457200" eaLnBrk="1" hangingPunct="1">
              <a:buFont typeface="Arial" charset="0"/>
              <a:buAutoNum type="arabicPeriod"/>
            </a:pPr>
            <a:r>
              <a:rPr lang="en-US" dirty="0" smtClean="0"/>
              <a:t>When you create a new subtype, you cannot specify a table name for the new subtype. Why?</a:t>
            </a:r>
          </a:p>
        </p:txBody>
      </p:sp>
    </p:spTree>
    <p:extLst>
      <p:ext uri="{BB962C8B-B14F-4D97-AF65-F5344CB8AC3E}">
        <p14:creationId xmlns:p14="http://schemas.microsoft.com/office/powerpoint/2010/main" val="34588412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96"/>
          <p:cNvSpPr>
            <a:spLocks noChangeShapeType="1"/>
          </p:cNvSpPr>
          <p:nvPr/>
        </p:nvSpPr>
        <p:spPr bwMode="auto">
          <a:xfrm>
            <a:off x="1735138" y="4568825"/>
            <a:ext cx="150018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1" name="Line 97"/>
          <p:cNvSpPr>
            <a:spLocks noChangeShapeType="1"/>
          </p:cNvSpPr>
          <p:nvPr/>
        </p:nvSpPr>
        <p:spPr bwMode="auto">
          <a:xfrm>
            <a:off x="3235325" y="4567238"/>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2" name="Line 98"/>
          <p:cNvSpPr>
            <a:spLocks noChangeShapeType="1"/>
          </p:cNvSpPr>
          <p:nvPr/>
        </p:nvSpPr>
        <p:spPr bwMode="auto">
          <a:xfrm>
            <a:off x="1733550" y="4564063"/>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3" name="Line 2"/>
          <p:cNvSpPr>
            <a:spLocks noChangeShapeType="1"/>
          </p:cNvSpPr>
          <p:nvPr/>
        </p:nvSpPr>
        <p:spPr bwMode="auto">
          <a:xfrm>
            <a:off x="1054100" y="2805113"/>
            <a:ext cx="0" cy="612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4" name="Rectangle 3"/>
          <p:cNvSpPr>
            <a:spLocks noGrp="1" noChangeArrowheads="1"/>
          </p:cNvSpPr>
          <p:nvPr>
            <p:ph type="title" idx="4294967295"/>
          </p:nvPr>
        </p:nvSpPr>
        <p:spPr>
          <a:xfrm>
            <a:off x="825500" y="120650"/>
            <a:ext cx="8318500" cy="742950"/>
          </a:xfrm>
          <a:noFill/>
        </p:spPr>
        <p:txBody>
          <a:bodyPr anchor="t"/>
          <a:lstStyle/>
          <a:p>
            <a:r>
              <a:rPr lang="en-US" smtClean="0"/>
              <a:t>Subtypes</a:t>
            </a:r>
          </a:p>
        </p:txBody>
      </p:sp>
      <p:sp>
        <p:nvSpPr>
          <p:cNvPr id="7175" name="Line 4"/>
          <p:cNvSpPr>
            <a:spLocks noChangeShapeType="1"/>
          </p:cNvSpPr>
          <p:nvPr/>
        </p:nvSpPr>
        <p:spPr bwMode="auto">
          <a:xfrm>
            <a:off x="2478088" y="1724025"/>
            <a:ext cx="556418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6" name="Line 5"/>
          <p:cNvSpPr>
            <a:spLocks noChangeShapeType="1"/>
          </p:cNvSpPr>
          <p:nvPr/>
        </p:nvSpPr>
        <p:spPr bwMode="auto">
          <a:xfrm flipV="1">
            <a:off x="6019800" y="1722438"/>
            <a:ext cx="0" cy="10890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7" name="Line 6"/>
          <p:cNvSpPr>
            <a:spLocks noChangeShapeType="1"/>
          </p:cNvSpPr>
          <p:nvPr/>
        </p:nvSpPr>
        <p:spPr bwMode="auto">
          <a:xfrm flipV="1">
            <a:off x="8042275" y="1717675"/>
            <a:ext cx="0" cy="14239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8" name="Line 7"/>
          <p:cNvSpPr>
            <a:spLocks noChangeShapeType="1"/>
          </p:cNvSpPr>
          <p:nvPr/>
        </p:nvSpPr>
        <p:spPr bwMode="auto">
          <a:xfrm flipV="1">
            <a:off x="4594225" y="1550988"/>
            <a:ext cx="0" cy="1730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79" name="Group 8"/>
          <p:cNvGrpSpPr>
            <a:grpSpLocks/>
          </p:cNvGrpSpPr>
          <p:nvPr/>
        </p:nvGrpSpPr>
        <p:grpSpPr bwMode="auto">
          <a:xfrm>
            <a:off x="3692525" y="828675"/>
            <a:ext cx="1798638" cy="763588"/>
            <a:chOff x="3334" y="369"/>
            <a:chExt cx="1133" cy="481"/>
          </a:xfrm>
        </p:grpSpPr>
        <p:sp>
          <p:nvSpPr>
            <p:cNvPr id="7239" name="Rectangle 9"/>
            <p:cNvSpPr>
              <a:spLocks noChangeArrowheads="1"/>
            </p:cNvSpPr>
            <p:nvPr/>
          </p:nvSpPr>
          <p:spPr bwMode="auto">
            <a:xfrm>
              <a:off x="3334" y="369"/>
              <a:ext cx="1133" cy="48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7240" name="Text Box 10"/>
            <p:cNvSpPr txBox="1">
              <a:spLocks noChangeArrowheads="1"/>
            </p:cNvSpPr>
            <p:nvPr/>
          </p:nvSpPr>
          <p:spPr bwMode="auto">
            <a:xfrm>
              <a:off x="3412" y="519"/>
              <a:ext cx="9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ABContact</a:t>
              </a:r>
            </a:p>
          </p:txBody>
        </p:sp>
      </p:grpSp>
      <p:grpSp>
        <p:nvGrpSpPr>
          <p:cNvPr id="7180" name="Group 12"/>
          <p:cNvGrpSpPr>
            <a:grpSpLocks/>
          </p:cNvGrpSpPr>
          <p:nvPr/>
        </p:nvGrpSpPr>
        <p:grpSpPr bwMode="auto">
          <a:xfrm>
            <a:off x="7251700" y="1916113"/>
            <a:ext cx="1576388" cy="711200"/>
            <a:chOff x="2024" y="2871"/>
            <a:chExt cx="993" cy="448"/>
          </a:xfrm>
        </p:grpSpPr>
        <p:sp>
          <p:nvSpPr>
            <p:cNvPr id="7237" name="AutoShape 13"/>
            <p:cNvSpPr>
              <a:spLocks noChangeArrowheads="1"/>
            </p:cNvSpPr>
            <p:nvPr/>
          </p:nvSpPr>
          <p:spPr bwMode="auto">
            <a:xfrm>
              <a:off x="2024" y="2871"/>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7238" name="Text Box 14"/>
            <p:cNvSpPr txBox="1">
              <a:spLocks noChangeArrowheads="1"/>
            </p:cNvSpPr>
            <p:nvPr/>
          </p:nvSpPr>
          <p:spPr bwMode="auto">
            <a:xfrm>
              <a:off x="2119" y="2999"/>
              <a:ext cx="8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ABPlace</a:t>
              </a:r>
            </a:p>
          </p:txBody>
        </p:sp>
      </p:grpSp>
      <p:sp>
        <p:nvSpPr>
          <p:cNvPr id="7181" name="Line 27"/>
          <p:cNvSpPr>
            <a:spLocks noChangeShapeType="1"/>
          </p:cNvSpPr>
          <p:nvPr/>
        </p:nvSpPr>
        <p:spPr bwMode="auto">
          <a:xfrm>
            <a:off x="3941763" y="2805113"/>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Line 28"/>
          <p:cNvSpPr>
            <a:spLocks noChangeShapeType="1"/>
          </p:cNvSpPr>
          <p:nvPr/>
        </p:nvSpPr>
        <p:spPr bwMode="auto">
          <a:xfrm>
            <a:off x="1050925" y="2809875"/>
            <a:ext cx="28924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3" name="Line 31"/>
          <p:cNvSpPr>
            <a:spLocks noChangeShapeType="1"/>
          </p:cNvSpPr>
          <p:nvPr/>
        </p:nvSpPr>
        <p:spPr bwMode="auto">
          <a:xfrm flipV="1">
            <a:off x="2481263" y="2794000"/>
            <a:ext cx="0" cy="17668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Line 32"/>
          <p:cNvSpPr>
            <a:spLocks noChangeShapeType="1"/>
          </p:cNvSpPr>
          <p:nvPr/>
        </p:nvSpPr>
        <p:spPr bwMode="auto">
          <a:xfrm flipV="1">
            <a:off x="2481263" y="1722438"/>
            <a:ext cx="0" cy="10810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5" name="Group 34"/>
          <p:cNvGrpSpPr>
            <a:grpSpLocks/>
          </p:cNvGrpSpPr>
          <p:nvPr/>
        </p:nvGrpSpPr>
        <p:grpSpPr bwMode="auto">
          <a:xfrm>
            <a:off x="1624013" y="1916113"/>
            <a:ext cx="1671637" cy="711200"/>
            <a:chOff x="2524" y="2022"/>
            <a:chExt cx="1053" cy="448"/>
          </a:xfrm>
        </p:grpSpPr>
        <p:sp>
          <p:nvSpPr>
            <p:cNvPr id="7235" name="AutoShape 35"/>
            <p:cNvSpPr>
              <a:spLocks noChangeArrowheads="1"/>
            </p:cNvSpPr>
            <p:nvPr/>
          </p:nvSpPr>
          <p:spPr bwMode="auto">
            <a:xfrm>
              <a:off x="2524" y="2022"/>
              <a:ext cx="1053" cy="448"/>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7236" name="Text Box 36"/>
            <p:cNvSpPr txBox="1">
              <a:spLocks noChangeArrowheads="1"/>
            </p:cNvSpPr>
            <p:nvPr/>
          </p:nvSpPr>
          <p:spPr bwMode="auto">
            <a:xfrm>
              <a:off x="2559" y="2150"/>
              <a:ext cx="9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p>
          </p:txBody>
        </p:sp>
      </p:grpSp>
      <p:sp>
        <p:nvSpPr>
          <p:cNvPr id="7186" name="Text Box 41"/>
          <p:cNvSpPr txBox="1">
            <a:spLocks noChangeArrowheads="1"/>
          </p:cNvSpPr>
          <p:nvPr/>
        </p:nvSpPr>
        <p:spPr bwMode="auto">
          <a:xfrm>
            <a:off x="195263" y="1909763"/>
            <a:ext cx="14557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primary subtypes</a:t>
            </a:r>
          </a:p>
        </p:txBody>
      </p:sp>
      <p:sp>
        <p:nvSpPr>
          <p:cNvPr id="7187" name="Line 42"/>
          <p:cNvSpPr>
            <a:spLocks noChangeShapeType="1"/>
          </p:cNvSpPr>
          <p:nvPr/>
        </p:nvSpPr>
        <p:spPr bwMode="auto">
          <a:xfrm>
            <a:off x="1279525" y="2247900"/>
            <a:ext cx="3317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7188" name="Group 83"/>
          <p:cNvGrpSpPr>
            <a:grpSpLocks/>
          </p:cNvGrpSpPr>
          <p:nvPr/>
        </p:nvGrpSpPr>
        <p:grpSpPr bwMode="auto">
          <a:xfrm>
            <a:off x="5219700" y="1916113"/>
            <a:ext cx="1576388" cy="711200"/>
            <a:chOff x="3408" y="1054"/>
            <a:chExt cx="993" cy="448"/>
          </a:xfrm>
        </p:grpSpPr>
        <p:sp>
          <p:nvSpPr>
            <p:cNvPr id="7233" name="AutoShape 11"/>
            <p:cNvSpPr>
              <a:spLocks noChangeArrowheads="1"/>
            </p:cNvSpPr>
            <p:nvPr/>
          </p:nvSpPr>
          <p:spPr bwMode="auto">
            <a:xfrm>
              <a:off x="3408" y="1054"/>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7234" name="Text Box 43"/>
            <p:cNvSpPr txBox="1">
              <a:spLocks noChangeArrowheads="1"/>
            </p:cNvSpPr>
            <p:nvPr/>
          </p:nvSpPr>
          <p:spPr bwMode="auto">
            <a:xfrm>
              <a:off x="3426" y="1182"/>
              <a:ext cx="9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ABCompany</a:t>
              </a:r>
            </a:p>
          </p:txBody>
        </p:sp>
      </p:grpSp>
      <p:grpSp>
        <p:nvGrpSpPr>
          <p:cNvPr id="7189" name="Group 44"/>
          <p:cNvGrpSpPr>
            <a:grpSpLocks/>
          </p:cNvGrpSpPr>
          <p:nvPr/>
        </p:nvGrpSpPr>
        <p:grpSpPr bwMode="auto">
          <a:xfrm>
            <a:off x="423863" y="3011488"/>
            <a:ext cx="1285875" cy="669925"/>
            <a:chOff x="267" y="2284"/>
            <a:chExt cx="810" cy="422"/>
          </a:xfrm>
        </p:grpSpPr>
        <p:sp>
          <p:nvSpPr>
            <p:cNvPr id="7231" name="AutoShape 45"/>
            <p:cNvSpPr>
              <a:spLocks noChangeArrowheads="1"/>
            </p:cNvSpPr>
            <p:nvPr/>
          </p:nvSpPr>
          <p:spPr bwMode="auto">
            <a:xfrm>
              <a:off x="26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32" name="Text Box 46"/>
            <p:cNvSpPr txBox="1">
              <a:spLocks noChangeArrowheads="1"/>
            </p:cNvSpPr>
            <p:nvPr/>
          </p:nvSpPr>
          <p:spPr bwMode="auto">
            <a:xfrm>
              <a:off x="29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ABAdjud-</a:t>
              </a:r>
              <a:br>
                <a:rPr lang="en-US" sz="1800">
                  <a:solidFill>
                    <a:schemeClr val="bg1"/>
                  </a:solidFill>
                </a:rPr>
              </a:br>
              <a:r>
                <a:rPr lang="en-US" sz="1800">
                  <a:solidFill>
                    <a:schemeClr val="bg1"/>
                  </a:solidFill>
                </a:rPr>
                <a:t>icator</a:t>
              </a:r>
            </a:p>
          </p:txBody>
        </p:sp>
      </p:grpSp>
      <p:grpSp>
        <p:nvGrpSpPr>
          <p:cNvPr id="7190" name="Group 47"/>
          <p:cNvGrpSpPr>
            <a:grpSpLocks/>
          </p:cNvGrpSpPr>
          <p:nvPr/>
        </p:nvGrpSpPr>
        <p:grpSpPr bwMode="auto">
          <a:xfrm>
            <a:off x="1827213" y="3011488"/>
            <a:ext cx="1287462" cy="669925"/>
            <a:chOff x="1151" y="2284"/>
            <a:chExt cx="811" cy="422"/>
          </a:xfrm>
        </p:grpSpPr>
        <p:sp>
          <p:nvSpPr>
            <p:cNvPr id="7229" name="AutoShape 48"/>
            <p:cNvSpPr>
              <a:spLocks noChangeArrowheads="1"/>
            </p:cNvSpPr>
            <p:nvPr/>
          </p:nvSpPr>
          <p:spPr bwMode="auto">
            <a:xfrm>
              <a:off x="1152"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30" name="Text Box 49"/>
            <p:cNvSpPr txBox="1">
              <a:spLocks noChangeArrowheads="1"/>
            </p:cNvSpPr>
            <p:nvPr/>
          </p:nvSpPr>
          <p:spPr bwMode="auto">
            <a:xfrm>
              <a:off x="1151" y="2322"/>
              <a:ext cx="8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ABPerson</a:t>
              </a:r>
              <a:br>
                <a:rPr lang="en-US" sz="1800">
                  <a:solidFill>
                    <a:schemeClr val="bg1"/>
                  </a:solidFill>
                </a:rPr>
              </a:br>
              <a:r>
                <a:rPr lang="en-US" sz="1800">
                  <a:solidFill>
                    <a:schemeClr val="bg1"/>
                  </a:solidFill>
                </a:rPr>
                <a:t>Vendor</a:t>
              </a:r>
            </a:p>
          </p:txBody>
        </p:sp>
      </p:grpSp>
      <p:grpSp>
        <p:nvGrpSpPr>
          <p:cNvPr id="7191" name="Group 50"/>
          <p:cNvGrpSpPr>
            <a:grpSpLocks/>
          </p:cNvGrpSpPr>
          <p:nvPr/>
        </p:nvGrpSpPr>
        <p:grpSpPr bwMode="auto">
          <a:xfrm>
            <a:off x="7491413" y="3011488"/>
            <a:ext cx="1285875" cy="669925"/>
            <a:chOff x="4719" y="2284"/>
            <a:chExt cx="810" cy="422"/>
          </a:xfrm>
        </p:grpSpPr>
        <p:sp>
          <p:nvSpPr>
            <p:cNvPr id="7227" name="AutoShape 51"/>
            <p:cNvSpPr>
              <a:spLocks noChangeArrowheads="1"/>
            </p:cNvSpPr>
            <p:nvPr/>
          </p:nvSpPr>
          <p:spPr bwMode="auto">
            <a:xfrm>
              <a:off x="4719"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28" name="Text Box 52"/>
            <p:cNvSpPr txBox="1">
              <a:spLocks noChangeArrowheads="1"/>
            </p:cNvSpPr>
            <p:nvPr/>
          </p:nvSpPr>
          <p:spPr bwMode="auto">
            <a:xfrm>
              <a:off x="4748"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ABLegal</a:t>
              </a:r>
              <a:br>
                <a:rPr lang="en-US" sz="1800">
                  <a:solidFill>
                    <a:schemeClr val="bg1"/>
                  </a:solidFill>
                </a:rPr>
              </a:br>
              <a:r>
                <a:rPr lang="en-US" sz="1800">
                  <a:solidFill>
                    <a:schemeClr val="bg1"/>
                  </a:solidFill>
                </a:rPr>
                <a:t>Venue</a:t>
              </a:r>
            </a:p>
          </p:txBody>
        </p:sp>
      </p:grpSp>
      <p:grpSp>
        <p:nvGrpSpPr>
          <p:cNvPr id="7192" name="Group 56"/>
          <p:cNvGrpSpPr>
            <a:grpSpLocks/>
          </p:cNvGrpSpPr>
          <p:nvPr/>
        </p:nvGrpSpPr>
        <p:grpSpPr bwMode="auto">
          <a:xfrm>
            <a:off x="3249613" y="3011488"/>
            <a:ext cx="1285875" cy="669925"/>
            <a:chOff x="2047" y="2284"/>
            <a:chExt cx="810" cy="422"/>
          </a:xfrm>
        </p:grpSpPr>
        <p:sp>
          <p:nvSpPr>
            <p:cNvPr id="7225" name="AutoShape 57"/>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26" name="Text Box 58"/>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ABPolicy</a:t>
              </a:r>
              <a:br>
                <a:rPr lang="en-US" sz="1800">
                  <a:solidFill>
                    <a:schemeClr val="bg1"/>
                  </a:solidFill>
                </a:rPr>
              </a:br>
              <a:r>
                <a:rPr lang="en-US" sz="1800">
                  <a:solidFill>
                    <a:schemeClr val="bg1"/>
                  </a:solidFill>
                </a:rPr>
                <a:t>Person</a:t>
              </a:r>
            </a:p>
          </p:txBody>
        </p:sp>
      </p:grpSp>
      <p:grpSp>
        <p:nvGrpSpPr>
          <p:cNvPr id="7193" name="Group 65"/>
          <p:cNvGrpSpPr>
            <a:grpSpLocks/>
          </p:cNvGrpSpPr>
          <p:nvPr/>
        </p:nvGrpSpPr>
        <p:grpSpPr bwMode="auto">
          <a:xfrm>
            <a:off x="1152525" y="4721225"/>
            <a:ext cx="1285875" cy="669925"/>
            <a:chOff x="2047" y="2284"/>
            <a:chExt cx="810" cy="422"/>
          </a:xfrm>
        </p:grpSpPr>
        <p:sp>
          <p:nvSpPr>
            <p:cNvPr id="7223" name="AutoShape 66"/>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24" name="Text Box 67"/>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Attorney</a:t>
              </a:r>
            </a:p>
          </p:txBody>
        </p:sp>
      </p:grpSp>
      <p:grpSp>
        <p:nvGrpSpPr>
          <p:cNvPr id="7194" name="Group 68"/>
          <p:cNvGrpSpPr>
            <a:grpSpLocks/>
          </p:cNvGrpSpPr>
          <p:nvPr/>
        </p:nvGrpSpPr>
        <p:grpSpPr bwMode="auto">
          <a:xfrm>
            <a:off x="2514600" y="4721225"/>
            <a:ext cx="1285875" cy="669925"/>
            <a:chOff x="2047" y="2284"/>
            <a:chExt cx="810" cy="422"/>
          </a:xfrm>
        </p:grpSpPr>
        <p:sp>
          <p:nvSpPr>
            <p:cNvPr id="7221" name="AutoShape 69"/>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22" name="Text Box 70"/>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Doctor</a:t>
              </a:r>
            </a:p>
          </p:txBody>
        </p:sp>
      </p:grpSp>
      <p:sp>
        <p:nvSpPr>
          <p:cNvPr id="7195" name="Line 84"/>
          <p:cNvSpPr>
            <a:spLocks noChangeShapeType="1"/>
          </p:cNvSpPr>
          <p:nvPr/>
        </p:nvSpPr>
        <p:spPr bwMode="auto">
          <a:xfrm>
            <a:off x="5280025" y="2809875"/>
            <a:ext cx="15001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6" name="Line 85"/>
          <p:cNvSpPr>
            <a:spLocks noChangeShapeType="1"/>
          </p:cNvSpPr>
          <p:nvPr/>
        </p:nvSpPr>
        <p:spPr bwMode="auto">
          <a:xfrm>
            <a:off x="6780213" y="2808288"/>
            <a:ext cx="0" cy="622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7" name="Line 86"/>
          <p:cNvSpPr>
            <a:spLocks noChangeShapeType="1"/>
          </p:cNvSpPr>
          <p:nvPr/>
        </p:nvSpPr>
        <p:spPr bwMode="auto">
          <a:xfrm>
            <a:off x="5273675" y="2805113"/>
            <a:ext cx="0" cy="1760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98" name="Group 53"/>
          <p:cNvGrpSpPr>
            <a:grpSpLocks/>
          </p:cNvGrpSpPr>
          <p:nvPr/>
        </p:nvGrpSpPr>
        <p:grpSpPr bwMode="auto">
          <a:xfrm>
            <a:off x="4664075" y="3011488"/>
            <a:ext cx="1285875" cy="669925"/>
            <a:chOff x="2938" y="2284"/>
            <a:chExt cx="810" cy="422"/>
          </a:xfrm>
        </p:grpSpPr>
        <p:sp>
          <p:nvSpPr>
            <p:cNvPr id="7219" name="AutoShape 54"/>
            <p:cNvSpPr>
              <a:spLocks noChangeArrowheads="1"/>
            </p:cNvSpPr>
            <p:nvPr/>
          </p:nvSpPr>
          <p:spPr bwMode="auto">
            <a:xfrm>
              <a:off x="2938"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20" name="Text Box 55"/>
            <p:cNvSpPr txBox="1">
              <a:spLocks noChangeArrowheads="1"/>
            </p:cNvSpPr>
            <p:nvPr/>
          </p:nvSpPr>
          <p:spPr bwMode="auto">
            <a:xfrm>
              <a:off x="2957" y="2322"/>
              <a:ext cx="7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ABCompany</a:t>
              </a:r>
              <a:r>
                <a:rPr lang="en-US" sz="1800">
                  <a:solidFill>
                    <a:schemeClr val="bg1"/>
                  </a:solidFill>
                </a:rPr>
                <a:t> Vendor</a:t>
              </a:r>
            </a:p>
          </p:txBody>
        </p:sp>
      </p:grpSp>
      <p:grpSp>
        <p:nvGrpSpPr>
          <p:cNvPr id="7199" name="Group 91"/>
          <p:cNvGrpSpPr>
            <a:grpSpLocks/>
          </p:cNvGrpSpPr>
          <p:nvPr/>
        </p:nvGrpSpPr>
        <p:grpSpPr bwMode="auto">
          <a:xfrm>
            <a:off x="6065838" y="3011488"/>
            <a:ext cx="1285875" cy="669925"/>
            <a:chOff x="2047" y="2284"/>
            <a:chExt cx="810" cy="422"/>
          </a:xfrm>
        </p:grpSpPr>
        <p:sp>
          <p:nvSpPr>
            <p:cNvPr id="7217" name="AutoShape 92"/>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18" name="Text Box 93"/>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ABPolicy</a:t>
              </a:r>
              <a:br>
                <a:rPr lang="en-US" sz="1800">
                  <a:solidFill>
                    <a:schemeClr val="bg1"/>
                  </a:solidFill>
                </a:rPr>
              </a:br>
              <a:r>
                <a:rPr lang="en-US" sz="1800">
                  <a:solidFill>
                    <a:schemeClr val="bg1"/>
                  </a:solidFill>
                </a:rPr>
                <a:t>Company</a:t>
              </a:r>
            </a:p>
          </p:txBody>
        </p:sp>
      </p:grpSp>
      <p:sp>
        <p:nvSpPr>
          <p:cNvPr id="7200" name="Line 99"/>
          <p:cNvSpPr>
            <a:spLocks noChangeShapeType="1"/>
          </p:cNvSpPr>
          <p:nvPr/>
        </p:nvSpPr>
        <p:spPr bwMode="auto">
          <a:xfrm>
            <a:off x="4979988" y="4564063"/>
            <a:ext cx="23368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1" name="Line 102"/>
          <p:cNvSpPr>
            <a:spLocks noChangeShapeType="1"/>
          </p:cNvSpPr>
          <p:nvPr/>
        </p:nvSpPr>
        <p:spPr bwMode="auto">
          <a:xfrm>
            <a:off x="5824538" y="4564063"/>
            <a:ext cx="0" cy="998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2" name="Line 103"/>
          <p:cNvSpPr>
            <a:spLocks noChangeShapeType="1"/>
          </p:cNvSpPr>
          <p:nvPr/>
        </p:nvSpPr>
        <p:spPr bwMode="auto">
          <a:xfrm>
            <a:off x="6415088" y="4564063"/>
            <a:ext cx="0" cy="998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3" name="Line 105"/>
          <p:cNvSpPr>
            <a:spLocks noChangeShapeType="1"/>
          </p:cNvSpPr>
          <p:nvPr/>
        </p:nvSpPr>
        <p:spPr bwMode="auto">
          <a:xfrm>
            <a:off x="4984750" y="4559300"/>
            <a:ext cx="0" cy="2524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4" name="Line 106"/>
          <p:cNvSpPr>
            <a:spLocks noChangeShapeType="1"/>
          </p:cNvSpPr>
          <p:nvPr/>
        </p:nvSpPr>
        <p:spPr bwMode="auto">
          <a:xfrm>
            <a:off x="7315200" y="4559300"/>
            <a:ext cx="0" cy="2524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205" name="Group 71"/>
          <p:cNvGrpSpPr>
            <a:grpSpLocks/>
          </p:cNvGrpSpPr>
          <p:nvPr/>
        </p:nvGrpSpPr>
        <p:grpSpPr bwMode="auto">
          <a:xfrm>
            <a:off x="4313238" y="4721225"/>
            <a:ext cx="1285875" cy="669925"/>
            <a:chOff x="2047" y="2284"/>
            <a:chExt cx="810" cy="422"/>
          </a:xfrm>
        </p:grpSpPr>
        <p:sp>
          <p:nvSpPr>
            <p:cNvPr id="7215" name="AutoShape 72"/>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16" name="Text Box 73"/>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LawFirm</a:t>
              </a:r>
            </a:p>
          </p:txBody>
        </p:sp>
      </p:grpSp>
      <p:grpSp>
        <p:nvGrpSpPr>
          <p:cNvPr id="7206" name="Group 74"/>
          <p:cNvGrpSpPr>
            <a:grpSpLocks/>
          </p:cNvGrpSpPr>
          <p:nvPr/>
        </p:nvGrpSpPr>
        <p:grpSpPr bwMode="auto">
          <a:xfrm>
            <a:off x="6632575" y="4721225"/>
            <a:ext cx="1285875" cy="669925"/>
            <a:chOff x="2047" y="2284"/>
            <a:chExt cx="810" cy="422"/>
          </a:xfrm>
        </p:grpSpPr>
        <p:sp>
          <p:nvSpPr>
            <p:cNvPr id="7213" name="AutoShape 75"/>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14" name="Text Box 76"/>
            <p:cNvSpPr txBox="1">
              <a:spLocks noChangeArrowheads="1"/>
            </p:cNvSpPr>
            <p:nvPr/>
          </p:nvSpPr>
          <p:spPr bwMode="auto">
            <a:xfrm>
              <a:off x="2076" y="2322"/>
              <a:ext cx="75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ABMedical</a:t>
              </a:r>
              <a:br>
                <a:rPr lang="en-US" sz="1800">
                  <a:solidFill>
                    <a:schemeClr val="bg1"/>
                  </a:solidFill>
                </a:rPr>
              </a:br>
              <a:r>
                <a:rPr lang="en-US" sz="1800">
                  <a:solidFill>
                    <a:schemeClr val="bg1"/>
                  </a:solidFill>
                </a:rPr>
                <a:t>CareOrg</a:t>
              </a:r>
            </a:p>
          </p:txBody>
        </p:sp>
      </p:grpSp>
      <p:grpSp>
        <p:nvGrpSpPr>
          <p:cNvPr id="7207" name="Group 82"/>
          <p:cNvGrpSpPr>
            <a:grpSpLocks/>
          </p:cNvGrpSpPr>
          <p:nvPr/>
        </p:nvGrpSpPr>
        <p:grpSpPr bwMode="auto">
          <a:xfrm>
            <a:off x="4835525" y="5502275"/>
            <a:ext cx="1285875" cy="669925"/>
            <a:chOff x="3730" y="3313"/>
            <a:chExt cx="810" cy="422"/>
          </a:xfrm>
        </p:grpSpPr>
        <p:sp>
          <p:nvSpPr>
            <p:cNvPr id="7211" name="AutoShape 77"/>
            <p:cNvSpPr>
              <a:spLocks noChangeArrowheads="1"/>
            </p:cNvSpPr>
            <p:nvPr/>
          </p:nvSpPr>
          <p:spPr bwMode="auto">
            <a:xfrm>
              <a:off x="3730" y="3313"/>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12" name="Text Box 78"/>
            <p:cNvSpPr txBox="1">
              <a:spLocks noChangeArrowheads="1"/>
            </p:cNvSpPr>
            <p:nvPr/>
          </p:nvSpPr>
          <p:spPr bwMode="auto">
            <a:xfrm>
              <a:off x="3745" y="3351"/>
              <a:ext cx="7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ABAuto</a:t>
              </a:r>
              <a:br>
                <a:rPr lang="en-US" sz="1800">
                  <a:solidFill>
                    <a:schemeClr val="bg1"/>
                  </a:solidFill>
                </a:rPr>
              </a:br>
              <a:r>
                <a:rPr lang="en-US" sz="1600">
                  <a:solidFill>
                    <a:schemeClr val="bg1"/>
                  </a:solidFill>
                </a:rPr>
                <a:t>TowingAgcy</a:t>
              </a:r>
            </a:p>
          </p:txBody>
        </p:sp>
      </p:grpSp>
      <p:grpSp>
        <p:nvGrpSpPr>
          <p:cNvPr id="7208" name="Group 79"/>
          <p:cNvGrpSpPr>
            <a:grpSpLocks/>
          </p:cNvGrpSpPr>
          <p:nvPr/>
        </p:nvGrpSpPr>
        <p:grpSpPr bwMode="auto">
          <a:xfrm>
            <a:off x="6197600" y="5502275"/>
            <a:ext cx="1285875" cy="669925"/>
            <a:chOff x="2047" y="2284"/>
            <a:chExt cx="810" cy="422"/>
          </a:xfrm>
        </p:grpSpPr>
        <p:sp>
          <p:nvSpPr>
            <p:cNvPr id="7209" name="AutoShape 80"/>
            <p:cNvSpPr>
              <a:spLocks noChangeArrowheads="1"/>
            </p:cNvSpPr>
            <p:nvPr/>
          </p:nvSpPr>
          <p:spPr bwMode="auto">
            <a:xfrm>
              <a:off x="2047" y="2284"/>
              <a:ext cx="810" cy="422"/>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7210" name="Text Box 81"/>
            <p:cNvSpPr txBox="1">
              <a:spLocks noChangeArrowheads="1"/>
            </p:cNvSpPr>
            <p:nvPr/>
          </p:nvSpPr>
          <p:spPr bwMode="auto">
            <a:xfrm>
              <a:off x="2076" y="2322"/>
              <a:ext cx="7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ABAuto</a:t>
              </a:r>
              <a:br>
                <a:rPr lang="en-US" sz="1800">
                  <a:solidFill>
                    <a:schemeClr val="bg1"/>
                  </a:solidFill>
                </a:rPr>
              </a:br>
              <a:r>
                <a:rPr lang="en-US" sz="1600">
                  <a:solidFill>
                    <a:schemeClr val="bg1"/>
                  </a:solidFill>
                </a:rPr>
                <a:t>RepairShop</a:t>
              </a:r>
            </a:p>
          </p:txBody>
        </p:sp>
      </p:grpSp>
    </p:spTree>
    <p:extLst>
      <p:ext uri="{BB962C8B-B14F-4D97-AF65-F5344CB8AC3E}">
        <p14:creationId xmlns:p14="http://schemas.microsoft.com/office/powerpoint/2010/main" val="359359061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7556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Additional parent and subtype examples</a:t>
            </a:r>
          </a:p>
        </p:txBody>
      </p:sp>
      <p:sp>
        <p:nvSpPr>
          <p:cNvPr id="8195" name="Rectangle 3"/>
          <p:cNvSpPr>
            <a:spLocks noGrp="1" noChangeArrowheads="1"/>
          </p:cNvSpPr>
          <p:nvPr>
            <p:ph idx="1"/>
          </p:nvPr>
        </p:nvSpPr>
        <p:spPr/>
        <p:txBody>
          <a:bodyPr/>
          <a:lstStyle/>
          <a:p>
            <a:pPr>
              <a:buFont typeface="Arial" charset="0"/>
              <a:buChar char="•"/>
            </a:pPr>
            <a:r>
              <a:rPr lang="en-US" smtClean="0"/>
              <a:t>All applications</a:t>
            </a:r>
          </a:p>
          <a:p>
            <a:pPr lvl="1"/>
            <a:r>
              <a:rPr lang="en-US" smtClean="0">
                <a:solidFill>
                  <a:srgbClr val="0033CC"/>
                </a:solidFill>
              </a:rPr>
              <a:t>Contact: </a:t>
            </a:r>
            <a:r>
              <a:rPr lang="en-US" smtClean="0"/>
              <a:t>Person, Company, Place, ...</a:t>
            </a:r>
          </a:p>
          <a:p>
            <a:pPr>
              <a:buFont typeface="Arial" charset="0"/>
              <a:buChar char="•"/>
            </a:pPr>
            <a:r>
              <a:rPr lang="en-US" smtClean="0"/>
              <a:t>ClaimCenter</a:t>
            </a:r>
          </a:p>
          <a:p>
            <a:pPr lvl="1"/>
            <a:r>
              <a:rPr lang="en-US" smtClean="0">
                <a:solidFill>
                  <a:srgbClr val="0033CC"/>
                </a:solidFill>
              </a:rPr>
              <a:t>Transaction: </a:t>
            </a:r>
            <a:r>
              <a:rPr lang="en-US" smtClean="0"/>
              <a:t>Payment, Recovery, Reserve, ... </a:t>
            </a:r>
          </a:p>
          <a:p>
            <a:pPr>
              <a:buFont typeface="Arial" charset="0"/>
              <a:buChar char="•"/>
            </a:pPr>
            <a:r>
              <a:rPr lang="en-US" smtClean="0"/>
              <a:t>PolicyCenter</a:t>
            </a:r>
          </a:p>
          <a:p>
            <a:pPr lvl="1"/>
            <a:r>
              <a:rPr lang="en-US" smtClean="0">
                <a:solidFill>
                  <a:srgbClr val="0033CC"/>
                </a:solidFill>
              </a:rPr>
              <a:t>Job: </a:t>
            </a:r>
            <a:r>
              <a:rPr lang="en-US" smtClean="0"/>
              <a:t>Submission, Renewal, Cancellation, Reinstatement, ...</a:t>
            </a:r>
          </a:p>
          <a:p>
            <a:pPr lvl="1"/>
            <a:r>
              <a:rPr lang="en-US" smtClean="0">
                <a:solidFill>
                  <a:srgbClr val="0033CC"/>
                </a:solidFill>
              </a:rPr>
              <a:t>PlanDetail: </a:t>
            </a:r>
            <a:r>
              <a:rPr lang="en-US" smtClean="0"/>
              <a:t>BillingPlanDetail, PaymentPlanDetail, ...</a:t>
            </a:r>
          </a:p>
          <a:p>
            <a:pPr>
              <a:buFont typeface="Arial" charset="0"/>
              <a:buChar char="•"/>
            </a:pPr>
            <a:r>
              <a:rPr lang="en-US" smtClean="0"/>
              <a:t>BillingCenter</a:t>
            </a:r>
          </a:p>
          <a:p>
            <a:pPr lvl="1"/>
            <a:r>
              <a:rPr lang="en-US" smtClean="0">
                <a:solidFill>
                  <a:srgbClr val="0033CC"/>
                </a:solidFill>
              </a:rPr>
              <a:t>Plan: </a:t>
            </a:r>
            <a:r>
              <a:rPr lang="en-US" smtClean="0"/>
              <a:t>BillingPlan, CommissionPlan, DelinquencyPlan, ...</a:t>
            </a:r>
          </a:p>
          <a:p>
            <a:pPr lvl="1"/>
            <a:r>
              <a:rPr lang="en-US" smtClean="0">
                <a:solidFill>
                  <a:srgbClr val="0033CC"/>
                </a:solidFill>
              </a:rPr>
              <a:t>ChargePattern: </a:t>
            </a:r>
            <a:r>
              <a:rPr lang="en-US" smtClean="0"/>
              <a:t>ImmediateCharge, ProRataCharge, ...</a:t>
            </a:r>
          </a:p>
          <a:p>
            <a:pPr>
              <a:buFont typeface="Arial" charset="0"/>
              <a:buChar char="•"/>
            </a:pPr>
            <a:endParaRPr lang="en-US" smtClean="0"/>
          </a:p>
          <a:p>
            <a:pPr lvl="1">
              <a:buFont typeface="Wingdings 2" pitchFamily="18" charset="2"/>
              <a:buNone/>
            </a:pPr>
            <a:endParaRPr lang="en-US" smtClean="0"/>
          </a:p>
          <a:p>
            <a:pPr lvl="1"/>
            <a:endParaRPr lang="en-US" smtClean="0"/>
          </a:p>
        </p:txBody>
      </p:sp>
    </p:spTree>
    <p:extLst>
      <p:ext uri="{BB962C8B-B14F-4D97-AF65-F5344CB8AC3E}">
        <p14:creationId xmlns:p14="http://schemas.microsoft.com/office/powerpoint/2010/main" val="37954989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Review: Subtypes in the database</a:t>
            </a:r>
          </a:p>
        </p:txBody>
      </p:sp>
      <p:sp>
        <p:nvSpPr>
          <p:cNvPr id="9219" name="Rectangle 3"/>
          <p:cNvSpPr>
            <a:spLocks noGrp="1" noChangeArrowheads="1"/>
          </p:cNvSpPr>
          <p:nvPr>
            <p:ph idx="1"/>
          </p:nvPr>
        </p:nvSpPr>
        <p:spPr/>
        <p:txBody>
          <a:bodyPr/>
          <a:lstStyle/>
          <a:p>
            <a:pPr>
              <a:buFont typeface="Arial" charset="0"/>
              <a:buChar char="•"/>
            </a:pPr>
            <a:r>
              <a:rPr lang="en-US" smtClean="0"/>
              <a:t>All subtypes stored in one table named after parent</a:t>
            </a:r>
          </a:p>
          <a:p>
            <a:pPr lvl="1"/>
            <a:r>
              <a:rPr lang="en-US" smtClean="0"/>
              <a:t>Subtype column identifies subtype of each row</a:t>
            </a:r>
          </a:p>
          <a:p>
            <a:pPr lvl="1"/>
            <a:r>
              <a:rPr lang="en-US" smtClean="0"/>
              <a:t>Columns irrelevant to given subtype have null values</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 y="2744788"/>
            <a:ext cx="7434263" cy="3382962"/>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221" name="Text Box 5"/>
          <p:cNvSpPr txBox="1">
            <a:spLocks noChangeArrowheads="1"/>
          </p:cNvSpPr>
          <p:nvPr/>
        </p:nvSpPr>
        <p:spPr bwMode="auto">
          <a:xfrm>
            <a:off x="8054975" y="3706813"/>
            <a:ext cx="9620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auto repair shops</a:t>
            </a:r>
          </a:p>
        </p:txBody>
      </p:sp>
      <p:sp>
        <p:nvSpPr>
          <p:cNvPr id="9222" name="AutoShape 6"/>
          <p:cNvSpPr>
            <a:spLocks/>
          </p:cNvSpPr>
          <p:nvPr/>
        </p:nvSpPr>
        <p:spPr bwMode="auto">
          <a:xfrm>
            <a:off x="7610475" y="3455988"/>
            <a:ext cx="357188" cy="1441450"/>
          </a:xfrm>
          <a:prstGeom prst="rightBrace">
            <a:avLst>
              <a:gd name="adj1" fmla="val 33630"/>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3" name="Text Box 7"/>
          <p:cNvSpPr txBox="1">
            <a:spLocks noChangeArrowheads="1"/>
          </p:cNvSpPr>
          <p:nvPr/>
        </p:nvSpPr>
        <p:spPr bwMode="auto">
          <a:xfrm>
            <a:off x="7959725" y="5357813"/>
            <a:ext cx="1136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persons</a:t>
            </a:r>
          </a:p>
        </p:txBody>
      </p:sp>
      <p:sp>
        <p:nvSpPr>
          <p:cNvPr id="9224" name="AutoShape 8"/>
          <p:cNvSpPr>
            <a:spLocks/>
          </p:cNvSpPr>
          <p:nvPr/>
        </p:nvSpPr>
        <p:spPr bwMode="auto">
          <a:xfrm>
            <a:off x="7640638" y="4927600"/>
            <a:ext cx="357187" cy="1177925"/>
          </a:xfrm>
          <a:prstGeom prst="rightBrace">
            <a:avLst>
              <a:gd name="adj1" fmla="val 27482"/>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9774860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Subtypes in the Data Dictionary</a:t>
            </a:r>
          </a:p>
        </p:txBody>
      </p:sp>
      <p:sp>
        <p:nvSpPr>
          <p:cNvPr id="10243" name="Rectangle 3"/>
          <p:cNvSpPr>
            <a:spLocks noGrp="1" noChangeArrowheads="1"/>
          </p:cNvSpPr>
          <p:nvPr>
            <p:ph idx="1"/>
          </p:nvPr>
        </p:nvSpPr>
        <p:spPr>
          <a:xfrm>
            <a:off x="519113" y="1192213"/>
            <a:ext cx="2295525" cy="5197475"/>
          </a:xfrm>
        </p:spPr>
        <p:txBody>
          <a:bodyPr/>
          <a:lstStyle/>
          <a:p>
            <a:pPr>
              <a:buFont typeface="Arial" charset="0"/>
              <a:buChar char="•"/>
            </a:pPr>
            <a:r>
              <a:rPr lang="en-US" smtClean="0"/>
              <a:t>Parent entity</a:t>
            </a:r>
          </a:p>
          <a:p>
            <a:pPr>
              <a:buFont typeface="Arial" charset="0"/>
              <a:buChar char="•"/>
            </a:pPr>
            <a:r>
              <a:rPr lang="en-US" smtClean="0"/>
              <a:t>List of subtypes</a:t>
            </a:r>
          </a:p>
          <a:p>
            <a:pPr>
              <a:buFont typeface="Arial" charset="0"/>
              <a:buChar char="•"/>
            </a:pPr>
            <a:endParaRPr lang="en-US" smtClean="0"/>
          </a:p>
          <a:p>
            <a:pPr>
              <a:buFont typeface="Arial" charset="0"/>
              <a:buChar char="•"/>
            </a:pPr>
            <a:endParaRPr lang="en-US" smtClean="0"/>
          </a:p>
          <a:p>
            <a:pPr>
              <a:buFont typeface="Arial" charset="0"/>
              <a:buChar char="•"/>
            </a:pPr>
            <a:r>
              <a:rPr lang="en-US" smtClean="0"/>
              <a:t>Fields at parent level</a:t>
            </a:r>
          </a:p>
          <a:p>
            <a:pPr>
              <a:buFont typeface="Arial" charset="0"/>
              <a:buChar char="•"/>
            </a:pPr>
            <a:endParaRPr lang="en-US" smtClean="0"/>
          </a:p>
          <a:p>
            <a:pPr>
              <a:buFont typeface="Arial" charset="0"/>
              <a:buChar char="•"/>
            </a:pPr>
            <a:r>
              <a:rPr lang="en-US" smtClean="0"/>
              <a:t>Fields at subtype level</a:t>
            </a:r>
          </a:p>
        </p:txBody>
      </p:sp>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793750"/>
            <a:ext cx="5829300" cy="5661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45" name="Line 6"/>
          <p:cNvSpPr>
            <a:spLocks noChangeShapeType="1"/>
          </p:cNvSpPr>
          <p:nvPr/>
        </p:nvSpPr>
        <p:spPr bwMode="auto">
          <a:xfrm flipV="1">
            <a:off x="2582863" y="1016000"/>
            <a:ext cx="523875" cy="31908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6" name="Line 7"/>
          <p:cNvSpPr>
            <a:spLocks noChangeShapeType="1"/>
          </p:cNvSpPr>
          <p:nvPr/>
        </p:nvSpPr>
        <p:spPr bwMode="auto">
          <a:xfrm>
            <a:off x="1800225" y="1871663"/>
            <a:ext cx="1566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7" name="Line 8"/>
          <p:cNvSpPr>
            <a:spLocks noChangeShapeType="1"/>
          </p:cNvSpPr>
          <p:nvPr/>
        </p:nvSpPr>
        <p:spPr bwMode="auto">
          <a:xfrm flipV="1">
            <a:off x="2074863" y="3381375"/>
            <a:ext cx="958850" cy="4365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8" name="Line 9"/>
          <p:cNvSpPr>
            <a:spLocks noChangeShapeType="1"/>
          </p:cNvSpPr>
          <p:nvPr/>
        </p:nvSpPr>
        <p:spPr bwMode="auto">
          <a:xfrm flipV="1">
            <a:off x="2090738" y="4716463"/>
            <a:ext cx="1087437" cy="4651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12207463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66" name="Straight Arrow Connector 11"/>
          <p:cNvCxnSpPr>
            <a:cxnSpLocks noChangeShapeType="1"/>
          </p:cNvCxnSpPr>
          <p:nvPr/>
        </p:nvCxnSpPr>
        <p:spPr bwMode="auto">
          <a:xfrm rot="5400000">
            <a:off x="6680201" y="2859087"/>
            <a:ext cx="442912" cy="4763"/>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1267" name="Straight Arrow Connector 11"/>
          <p:cNvCxnSpPr>
            <a:cxnSpLocks noChangeShapeType="1"/>
          </p:cNvCxnSpPr>
          <p:nvPr/>
        </p:nvCxnSpPr>
        <p:spPr bwMode="auto">
          <a:xfrm rot="5400000">
            <a:off x="3663156" y="2813844"/>
            <a:ext cx="442913" cy="3175"/>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smtClean="0"/>
              <a:t>Subtypes and Gosu classes</a:t>
            </a:r>
          </a:p>
        </p:txBody>
      </p:sp>
      <p:sp>
        <p:nvSpPr>
          <p:cNvPr id="11269" name="Rectangle 12"/>
          <p:cNvSpPr>
            <a:spLocks noChangeArrowheads="1"/>
          </p:cNvSpPr>
          <p:nvPr/>
        </p:nvSpPr>
        <p:spPr bwMode="auto">
          <a:xfrm>
            <a:off x="2855913" y="1789113"/>
            <a:ext cx="2068512" cy="95408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rgbClr val="0033CC"/>
                </a:solidFill>
              </a:rPr>
              <a:t>ID</a:t>
            </a:r>
            <a:br>
              <a:rPr lang="en-US" sz="1800" b="0">
                <a:solidFill>
                  <a:srgbClr val="0033CC"/>
                </a:solidFill>
              </a:rPr>
            </a:br>
            <a:r>
              <a:rPr lang="en-US" sz="1800" b="0">
                <a:solidFill>
                  <a:srgbClr val="0033CC"/>
                </a:solidFill>
              </a:rPr>
              <a:t>PrimaryAddress</a:t>
            </a:r>
            <a:endParaRPr lang="en-US" sz="1800" b="0">
              <a:solidFill>
                <a:srgbClr val="009900"/>
              </a:solidFill>
            </a:endParaRP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11270" name="Rectangle 13"/>
          <p:cNvSpPr>
            <a:spLocks noChangeArrowheads="1"/>
          </p:cNvSpPr>
          <p:nvPr/>
        </p:nvSpPr>
        <p:spPr bwMode="auto">
          <a:xfrm>
            <a:off x="2854325" y="1366838"/>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ABContact</a:t>
            </a:r>
          </a:p>
        </p:txBody>
      </p:sp>
      <p:sp>
        <p:nvSpPr>
          <p:cNvPr id="11271" name="Folded Corner 3"/>
          <p:cNvSpPr>
            <a:spLocks noChangeArrowheads="1"/>
          </p:cNvSpPr>
          <p:nvPr/>
        </p:nvSpPr>
        <p:spPr bwMode="auto">
          <a:xfrm flipV="1">
            <a:off x="5857875" y="1293813"/>
            <a:ext cx="2025650" cy="1612900"/>
          </a:xfrm>
          <a:prstGeom prst="foldedCorner">
            <a:avLst>
              <a:gd name="adj" fmla="val 13333"/>
            </a:avLst>
          </a:prstGeom>
          <a:solidFill>
            <a:schemeClr val="tx1"/>
          </a:solidFill>
          <a:ln w="28575" algn="ctr">
            <a:solidFill>
              <a:srgbClr val="7030A0"/>
            </a:solidFill>
            <a:round/>
            <a:headEnd/>
            <a:tailEnd/>
          </a:ln>
        </p:spPr>
        <p:txBody>
          <a:bodyPr wrap="none" lIns="0" tIns="0" rIns="0" bIns="0" anchor="ctr"/>
          <a:lstStyle/>
          <a:p>
            <a:endParaRPr lang="en-US"/>
          </a:p>
        </p:txBody>
      </p:sp>
      <p:sp>
        <p:nvSpPr>
          <p:cNvPr id="11272" name="TextBox 4"/>
          <p:cNvSpPr txBox="1">
            <a:spLocks noChangeArrowheads="1"/>
          </p:cNvSpPr>
          <p:nvPr/>
        </p:nvSpPr>
        <p:spPr bwMode="auto">
          <a:xfrm>
            <a:off x="5870575" y="1255713"/>
            <a:ext cx="19986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Calibri" pitchFamily="34" charset="0"/>
                <a:ea typeface="Calibri" pitchFamily="34" charset="0"/>
                <a:cs typeface="Calibri" pitchFamily="34" charset="0"/>
              </a:rPr>
              <a:t>ABContact</a:t>
            </a:r>
          </a:p>
        </p:txBody>
      </p:sp>
      <p:sp>
        <p:nvSpPr>
          <p:cNvPr id="11273" name="TextBox 17"/>
          <p:cNvSpPr txBox="1">
            <a:spLocks noChangeArrowheads="1"/>
          </p:cNvSpPr>
          <p:nvPr/>
        </p:nvSpPr>
        <p:spPr bwMode="auto">
          <a:xfrm>
            <a:off x="5976938" y="1654175"/>
            <a:ext cx="1787525"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Calibri" pitchFamily="34" charset="0"/>
                <a:ea typeface="Calibri" pitchFamily="34" charset="0"/>
                <a:cs typeface="Calibri" pitchFamily="34" charset="0"/>
              </a:rPr>
              <a:t>Fields</a:t>
            </a:r>
            <a:r>
              <a:rPr lang="en-US" sz="1800">
                <a:solidFill>
                  <a:srgbClr val="7030A0"/>
                </a:solidFill>
                <a:latin typeface="Calibri" pitchFamily="34" charset="0"/>
                <a:ea typeface="Calibri" pitchFamily="34" charset="0"/>
                <a:cs typeface="Calibri" pitchFamily="34" charset="0"/>
              </a:rPr>
              <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ID</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PrimaryAddress</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a:t>
            </a:r>
          </a:p>
        </p:txBody>
      </p:sp>
      <p:sp>
        <p:nvSpPr>
          <p:cNvPr id="11274" name="TextBox 36"/>
          <p:cNvSpPr txBox="1">
            <a:spLocks noChangeArrowheads="1"/>
          </p:cNvSpPr>
          <p:nvPr/>
        </p:nvSpPr>
        <p:spPr bwMode="auto">
          <a:xfrm>
            <a:off x="7870825" y="1522413"/>
            <a:ext cx="1150938"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030A0"/>
                </a:solidFill>
                <a:latin typeface="Calibri" pitchFamily="34" charset="0"/>
                <a:ea typeface="Calibri" pitchFamily="34" charset="0"/>
                <a:cs typeface="Calibri" pitchFamily="34" charset="0"/>
              </a:rPr>
              <a:t>internal</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Gosu</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class</a:t>
            </a:r>
          </a:p>
        </p:txBody>
      </p:sp>
      <p:cxnSp>
        <p:nvCxnSpPr>
          <p:cNvPr id="11275" name="Straight Connector 40"/>
          <p:cNvCxnSpPr>
            <a:cxnSpLocks noChangeShapeType="1"/>
          </p:cNvCxnSpPr>
          <p:nvPr/>
        </p:nvCxnSpPr>
        <p:spPr bwMode="auto">
          <a:xfrm rot="5400000">
            <a:off x="2582069" y="3709194"/>
            <a:ext cx="5543550" cy="1588"/>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2924175" y="811213"/>
            <a:ext cx="19319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11277" name="TextBox 42"/>
          <p:cNvSpPr txBox="1">
            <a:spLocks noChangeArrowheads="1"/>
          </p:cNvSpPr>
          <p:nvPr/>
        </p:nvSpPr>
        <p:spPr bwMode="auto">
          <a:xfrm>
            <a:off x="5272088" y="811213"/>
            <a:ext cx="324643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sp>
        <p:nvSpPr>
          <p:cNvPr id="13" name="Rounded Rectangle 12"/>
          <p:cNvSpPr/>
          <p:nvPr/>
        </p:nvSpPr>
        <p:spPr bwMode="auto">
          <a:xfrm>
            <a:off x="6491288" y="5762625"/>
            <a:ext cx="887412" cy="595313"/>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12303" name="TextBox 10"/>
          <p:cNvSpPr txBox="1">
            <a:spLocks noChangeArrowheads="1"/>
          </p:cNvSpPr>
          <p:nvPr/>
        </p:nvSpPr>
        <p:spPr bwMode="auto">
          <a:xfrm>
            <a:off x="6037263" y="5378450"/>
            <a:ext cx="1795462" cy="400050"/>
          </a:xfrm>
          <a:prstGeom prst="rect">
            <a:avLst/>
          </a:prstGeom>
          <a:noFill/>
          <a:ln w="9525">
            <a:noFill/>
            <a:miter lim="800000"/>
            <a:headEnd/>
            <a:tailEnd/>
          </a:ln>
        </p:spPr>
        <p:txBody>
          <a:bodyPr/>
          <a:lstStyle/>
          <a:p>
            <a:pPr>
              <a:defRPr/>
            </a:pPr>
            <a:r>
              <a:rPr lang="en-US" dirty="0">
                <a:solidFill>
                  <a:schemeClr val="accent6">
                    <a:lumMod val="75000"/>
                  </a:schemeClr>
                </a:solidFill>
                <a:latin typeface="Calibri" pitchFamily="34" charset="0"/>
                <a:ea typeface="Calibri" pitchFamily="34" charset="0"/>
                <a:cs typeface="Calibri" pitchFamily="34" charset="0"/>
              </a:rPr>
              <a:t>anABCompany</a:t>
            </a:r>
          </a:p>
        </p:txBody>
      </p:sp>
      <p:sp>
        <p:nvSpPr>
          <p:cNvPr id="11280" name="Rectangle 10"/>
          <p:cNvSpPr>
            <a:spLocks noChangeArrowheads="1"/>
          </p:cNvSpPr>
          <p:nvPr/>
        </p:nvSpPr>
        <p:spPr bwMode="invGray">
          <a:xfrm>
            <a:off x="3114675" y="6075363"/>
            <a:ext cx="1573213" cy="385762"/>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1281" name="Rectangle 11"/>
          <p:cNvSpPr>
            <a:spLocks noChangeArrowheads="1"/>
          </p:cNvSpPr>
          <p:nvPr/>
        </p:nvSpPr>
        <p:spPr bwMode="invGray">
          <a:xfrm>
            <a:off x="3114675" y="5711825"/>
            <a:ext cx="1573213" cy="366713"/>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11282" name="Line 12"/>
          <p:cNvSpPr>
            <a:spLocks noChangeShapeType="1"/>
          </p:cNvSpPr>
          <p:nvPr/>
        </p:nvSpPr>
        <p:spPr bwMode="invGray">
          <a:xfrm>
            <a:off x="3111500" y="6205538"/>
            <a:ext cx="157956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3" name="Line 13"/>
          <p:cNvSpPr>
            <a:spLocks noChangeShapeType="1"/>
          </p:cNvSpPr>
          <p:nvPr/>
        </p:nvSpPr>
        <p:spPr bwMode="invGray">
          <a:xfrm>
            <a:off x="3114675" y="6332538"/>
            <a:ext cx="15684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Rectangle 17"/>
          <p:cNvSpPr>
            <a:spLocks noChangeArrowheads="1"/>
          </p:cNvSpPr>
          <p:nvPr/>
        </p:nvSpPr>
        <p:spPr bwMode="invGray">
          <a:xfrm>
            <a:off x="3114675" y="5708650"/>
            <a:ext cx="1573213" cy="384175"/>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1285" name="Rectangle 18"/>
          <p:cNvSpPr>
            <a:spLocks noChangeArrowheads="1"/>
          </p:cNvSpPr>
          <p:nvPr/>
        </p:nvSpPr>
        <p:spPr bwMode="invGray">
          <a:xfrm>
            <a:off x="3114675" y="5343525"/>
            <a:ext cx="1573213" cy="366713"/>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ab_abcontact</a:t>
            </a:r>
          </a:p>
        </p:txBody>
      </p:sp>
      <p:sp>
        <p:nvSpPr>
          <p:cNvPr id="11286" name="Line 19"/>
          <p:cNvSpPr>
            <a:spLocks noChangeShapeType="1"/>
          </p:cNvSpPr>
          <p:nvPr/>
        </p:nvSpPr>
        <p:spPr bwMode="invGray">
          <a:xfrm>
            <a:off x="3111500" y="5838825"/>
            <a:ext cx="157956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7" name="Line 20"/>
          <p:cNvSpPr>
            <a:spLocks noChangeShapeType="1"/>
          </p:cNvSpPr>
          <p:nvPr/>
        </p:nvSpPr>
        <p:spPr bwMode="invGray">
          <a:xfrm>
            <a:off x="3114675" y="5964238"/>
            <a:ext cx="156845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Rectangle 32"/>
          <p:cNvSpPr/>
          <p:nvPr/>
        </p:nvSpPr>
        <p:spPr bwMode="auto">
          <a:xfrm>
            <a:off x="3113088" y="5965825"/>
            <a:ext cx="519112"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11289" name="TextBox 33"/>
          <p:cNvSpPr txBox="1">
            <a:spLocks noChangeArrowheads="1"/>
          </p:cNvSpPr>
          <p:nvPr/>
        </p:nvSpPr>
        <p:spPr bwMode="auto">
          <a:xfrm>
            <a:off x="571500" y="5505450"/>
            <a:ext cx="20431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latin typeface="Calibri" pitchFamily="34" charset="0"/>
                <a:ea typeface="Calibri" pitchFamily="34" charset="0"/>
                <a:cs typeface="Calibri" pitchFamily="34" charset="0"/>
              </a:rPr>
              <a:t>row in</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database table</a:t>
            </a:r>
          </a:p>
        </p:txBody>
      </p:sp>
      <p:sp>
        <p:nvSpPr>
          <p:cNvPr id="9229" name="TextBox 34"/>
          <p:cNvSpPr txBox="1">
            <a:spLocks noChangeArrowheads="1"/>
          </p:cNvSpPr>
          <p:nvPr/>
        </p:nvSpPr>
        <p:spPr bwMode="auto">
          <a:xfrm>
            <a:off x="7935913" y="5481638"/>
            <a:ext cx="1150937" cy="1063625"/>
          </a:xfrm>
          <a:prstGeom prst="rect">
            <a:avLst/>
          </a:prstGeom>
          <a:noFill/>
          <a:ln w="9525">
            <a:noFill/>
            <a:miter lim="800000"/>
            <a:headEnd/>
            <a:tailEnd/>
          </a:ln>
        </p:spPr>
        <p:txBody>
          <a:bodyPr/>
          <a:lstStyle/>
          <a:p>
            <a:pPr algn="l">
              <a:defRPr/>
            </a:pPr>
            <a:r>
              <a:rPr lang="en-US" dirty="0">
                <a:solidFill>
                  <a:schemeClr val="accent6">
                    <a:lumMod val="75000"/>
                  </a:schemeClr>
                </a:solidFill>
                <a:latin typeface="Calibri" pitchFamily="34" charset="0"/>
                <a:ea typeface="Calibri" pitchFamily="34" charset="0"/>
                <a:cs typeface="Calibri" pitchFamily="34" charset="0"/>
              </a:rPr>
              <a:t>instance</a:t>
            </a:r>
            <a:br>
              <a:rPr lang="en-US" dirty="0">
                <a:solidFill>
                  <a:schemeClr val="accent6">
                    <a:lumMod val="75000"/>
                  </a:schemeClr>
                </a:solidFill>
                <a:latin typeface="Calibri" pitchFamily="34" charset="0"/>
                <a:ea typeface="Calibri" pitchFamily="34" charset="0"/>
                <a:cs typeface="Calibri" pitchFamily="34" charset="0"/>
              </a:rPr>
            </a:br>
            <a:r>
              <a:rPr lang="en-US" dirty="0">
                <a:solidFill>
                  <a:schemeClr val="accent6">
                    <a:lumMod val="75000"/>
                  </a:schemeClr>
                </a:solidFill>
                <a:latin typeface="Calibri" pitchFamily="34" charset="0"/>
                <a:ea typeface="Calibri" pitchFamily="34" charset="0"/>
                <a:cs typeface="Calibri" pitchFamily="34" charset="0"/>
              </a:rPr>
              <a:t>of Gosu</a:t>
            </a:r>
            <a:br>
              <a:rPr lang="en-US" dirty="0">
                <a:solidFill>
                  <a:schemeClr val="accent6">
                    <a:lumMod val="75000"/>
                  </a:schemeClr>
                </a:solidFill>
                <a:latin typeface="Calibri" pitchFamily="34" charset="0"/>
                <a:ea typeface="Calibri" pitchFamily="34" charset="0"/>
                <a:cs typeface="Calibri" pitchFamily="34" charset="0"/>
              </a:rPr>
            </a:br>
            <a:r>
              <a:rPr lang="en-US" dirty="0">
                <a:solidFill>
                  <a:schemeClr val="accent6">
                    <a:lumMod val="75000"/>
                  </a:schemeClr>
                </a:solidFill>
                <a:latin typeface="Calibri" pitchFamily="34" charset="0"/>
                <a:ea typeface="Calibri" pitchFamily="34" charset="0"/>
                <a:cs typeface="Calibri" pitchFamily="34" charset="0"/>
              </a:rPr>
              <a:t>class</a:t>
            </a:r>
          </a:p>
        </p:txBody>
      </p:sp>
      <p:sp>
        <p:nvSpPr>
          <p:cNvPr id="11291" name="Down Arrow 37"/>
          <p:cNvSpPr>
            <a:spLocks noChangeArrowheads="1"/>
          </p:cNvSpPr>
          <p:nvPr/>
        </p:nvSpPr>
        <p:spPr bwMode="auto">
          <a:xfrm>
            <a:off x="3582988" y="4765675"/>
            <a:ext cx="628650" cy="527050"/>
          </a:xfrm>
          <a:prstGeom prst="downArrow">
            <a:avLst>
              <a:gd name="adj1" fmla="val 50000"/>
              <a:gd name="adj2" fmla="val 49991"/>
            </a:avLst>
          </a:prstGeom>
          <a:solidFill>
            <a:schemeClr val="accent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11292" name="Down Arrow 38"/>
          <p:cNvSpPr>
            <a:spLocks noChangeArrowheads="1"/>
          </p:cNvSpPr>
          <p:nvPr/>
        </p:nvSpPr>
        <p:spPr bwMode="auto">
          <a:xfrm>
            <a:off x="6621463" y="4765675"/>
            <a:ext cx="628650" cy="527050"/>
          </a:xfrm>
          <a:prstGeom prst="downArrow">
            <a:avLst>
              <a:gd name="adj1" fmla="val 50000"/>
              <a:gd name="adj2" fmla="val 49991"/>
            </a:avLst>
          </a:prstGeom>
          <a:solidFill>
            <a:srgbClr val="7030A0"/>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cxnSp>
        <p:nvCxnSpPr>
          <p:cNvPr id="11293" name="Straight Arrow Connector 31"/>
          <p:cNvCxnSpPr>
            <a:cxnSpLocks noChangeShapeType="1"/>
          </p:cNvCxnSpPr>
          <p:nvPr/>
        </p:nvCxnSpPr>
        <p:spPr bwMode="auto">
          <a:xfrm>
            <a:off x="4713288" y="6015038"/>
            <a:ext cx="1674812" cy="3175"/>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1294" name="Straight Arrow Connector 43"/>
          <p:cNvCxnSpPr>
            <a:cxnSpLocks noChangeShapeType="1"/>
          </p:cNvCxnSpPr>
          <p:nvPr/>
        </p:nvCxnSpPr>
        <p:spPr bwMode="auto">
          <a:xfrm>
            <a:off x="4813300" y="6143625"/>
            <a:ext cx="1674813" cy="3175"/>
          </a:xfrm>
          <a:prstGeom prst="straightConnector1">
            <a:avLst/>
          </a:prstGeom>
          <a:noFill/>
          <a:ln w="12700" algn="ctr">
            <a:solidFill>
              <a:schemeClr val="bg1"/>
            </a:solidFill>
            <a:round/>
            <a:headEnd type="triangle" w="med" len="med"/>
            <a:tailEnd/>
          </a:ln>
          <a:extLst>
            <a:ext uri="{909E8E84-426E-40DD-AFC4-6F175D3DCCD1}">
              <a14:hiddenFill xmlns:a14="http://schemas.microsoft.com/office/drawing/2010/main">
                <a:noFill/>
              </a14:hiddenFill>
            </a:ext>
          </a:extLst>
        </p:spPr>
      </p:cxnSp>
      <p:grpSp>
        <p:nvGrpSpPr>
          <p:cNvPr id="11295" name="Group 5"/>
          <p:cNvGrpSpPr>
            <a:grpSpLocks/>
          </p:cNvGrpSpPr>
          <p:nvPr/>
        </p:nvGrpSpPr>
        <p:grpSpPr bwMode="auto">
          <a:xfrm>
            <a:off x="1820863" y="1641475"/>
            <a:ext cx="698500" cy="865188"/>
            <a:chOff x="2870" y="1202"/>
            <a:chExt cx="1197" cy="1481"/>
          </a:xfrm>
        </p:grpSpPr>
        <p:sp>
          <p:nvSpPr>
            <p:cNvPr id="11321" name="Freeform 6"/>
            <p:cNvSpPr>
              <a:spLocks/>
            </p:cNvSpPr>
            <p:nvPr/>
          </p:nvSpPr>
          <p:spPr bwMode="auto">
            <a:xfrm>
              <a:off x="2875" y="1202"/>
              <a:ext cx="1185" cy="1481"/>
            </a:xfrm>
            <a:custGeom>
              <a:avLst/>
              <a:gdLst>
                <a:gd name="T0" fmla="*/ 0 w 1887"/>
                <a:gd name="T1" fmla="*/ 3 h 2365"/>
                <a:gd name="T2" fmla="*/ 0 w 1887"/>
                <a:gd name="T3" fmla="*/ 0 h 2365"/>
                <a:gd name="T4" fmla="*/ 1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1322" name="Line 7"/>
            <p:cNvSpPr>
              <a:spLocks noChangeShapeType="1"/>
            </p:cNvSpPr>
            <p:nvPr/>
          </p:nvSpPr>
          <p:spPr bwMode="auto">
            <a:xfrm>
              <a:off x="2870" y="2683"/>
              <a:ext cx="1197"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3" name="Line 8"/>
            <p:cNvSpPr>
              <a:spLocks noChangeShapeType="1"/>
            </p:cNvSpPr>
            <p:nvPr/>
          </p:nvSpPr>
          <p:spPr bwMode="auto">
            <a:xfrm flipV="1">
              <a:off x="4062" y="1538"/>
              <a:ext cx="0" cy="114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4" name="Freeform 9"/>
            <p:cNvSpPr>
              <a:spLocks/>
            </p:cNvSpPr>
            <p:nvPr/>
          </p:nvSpPr>
          <p:spPr bwMode="auto">
            <a:xfrm>
              <a:off x="3715" y="1202"/>
              <a:ext cx="347" cy="347"/>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lIns="0" tIns="0" rIns="0" bIns="0" anchor="ctr">
              <a:spAutoFit/>
            </a:bodyPr>
            <a:lstStyle/>
            <a:p>
              <a:endParaRPr lang="en-US"/>
            </a:p>
          </p:txBody>
        </p:sp>
        <p:grpSp>
          <p:nvGrpSpPr>
            <p:cNvPr id="11325" name="Group 10"/>
            <p:cNvGrpSpPr>
              <a:grpSpLocks/>
            </p:cNvGrpSpPr>
            <p:nvPr/>
          </p:nvGrpSpPr>
          <p:grpSpPr bwMode="auto">
            <a:xfrm>
              <a:off x="3080" y="1693"/>
              <a:ext cx="710" cy="592"/>
              <a:chOff x="919" y="3148"/>
              <a:chExt cx="710" cy="592"/>
            </a:xfrm>
          </p:grpSpPr>
          <p:sp>
            <p:nvSpPr>
              <p:cNvPr id="11327" name="Rectangle 11"/>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11328" name="Rectangle 12"/>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11326" name="AutoShape 13"/>
            <p:cNvSpPr>
              <a:spLocks noChangeArrowheads="1"/>
            </p:cNvSpPr>
            <p:nvPr/>
          </p:nvSpPr>
          <p:spPr bwMode="auto">
            <a:xfrm>
              <a:off x="3608" y="2094"/>
              <a:ext cx="352" cy="341"/>
            </a:xfrm>
            <a:prstGeom prst="plus">
              <a:avLst>
                <a:gd name="adj" fmla="val 32509"/>
              </a:avLst>
            </a:prstGeom>
            <a:solidFill>
              <a:schemeClr val="hlink"/>
            </a:solidFill>
            <a:ln w="19050" algn="ctr">
              <a:solidFill>
                <a:schemeClr val="bg1"/>
              </a:solidFill>
              <a:miter lim="800000"/>
              <a:headEnd/>
              <a:tailEnd/>
            </a:ln>
          </p:spPr>
          <p:txBody>
            <a:bodyPr lIns="0" tIns="0" rIns="0" bIns="0" anchor="ctr">
              <a:spAutoFit/>
            </a:bodyPr>
            <a:lstStyle/>
            <a:p>
              <a:endParaRPr lang="en-US"/>
            </a:p>
          </p:txBody>
        </p:sp>
      </p:grpSp>
      <p:sp>
        <p:nvSpPr>
          <p:cNvPr id="11296" name="Text Box 17"/>
          <p:cNvSpPr txBox="1">
            <a:spLocks noChangeArrowheads="1"/>
          </p:cNvSpPr>
          <p:nvPr/>
        </p:nvSpPr>
        <p:spPr bwMode="auto">
          <a:xfrm>
            <a:off x="219075" y="1793875"/>
            <a:ext cx="15176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33CC"/>
                </a:solidFill>
              </a:rPr>
              <a:t>ABContact</a:t>
            </a:r>
            <a:br>
              <a:rPr lang="en-US">
                <a:solidFill>
                  <a:srgbClr val="0033CC"/>
                </a:solidFill>
              </a:rPr>
            </a:br>
            <a:r>
              <a:rPr lang="en-US">
                <a:solidFill>
                  <a:srgbClr val="0033CC"/>
                </a:solidFill>
              </a:rPr>
              <a:t>.eti</a:t>
            </a:r>
          </a:p>
        </p:txBody>
      </p:sp>
      <p:grpSp>
        <p:nvGrpSpPr>
          <p:cNvPr id="11297" name="Group 5"/>
          <p:cNvGrpSpPr>
            <a:grpSpLocks/>
          </p:cNvGrpSpPr>
          <p:nvPr/>
        </p:nvGrpSpPr>
        <p:grpSpPr bwMode="auto">
          <a:xfrm>
            <a:off x="1824038" y="3484563"/>
            <a:ext cx="698500" cy="863600"/>
            <a:chOff x="2870" y="1202"/>
            <a:chExt cx="1197" cy="1481"/>
          </a:xfrm>
        </p:grpSpPr>
        <p:sp>
          <p:nvSpPr>
            <p:cNvPr id="11313" name="Freeform 6"/>
            <p:cNvSpPr>
              <a:spLocks/>
            </p:cNvSpPr>
            <p:nvPr/>
          </p:nvSpPr>
          <p:spPr bwMode="auto">
            <a:xfrm>
              <a:off x="2875" y="1202"/>
              <a:ext cx="1185" cy="1481"/>
            </a:xfrm>
            <a:custGeom>
              <a:avLst/>
              <a:gdLst>
                <a:gd name="T0" fmla="*/ 0 w 1887"/>
                <a:gd name="T1" fmla="*/ 3 h 2365"/>
                <a:gd name="T2" fmla="*/ 0 w 1887"/>
                <a:gd name="T3" fmla="*/ 0 h 2365"/>
                <a:gd name="T4" fmla="*/ 1 w 1887"/>
                <a:gd name="T5" fmla="*/ 0 h 2365"/>
                <a:gd name="T6" fmla="*/ 2 w 1887"/>
                <a:gd name="T7" fmla="*/ 1 h 2365"/>
                <a:gd name="T8" fmla="*/ 2 w 1887"/>
                <a:gd name="T9" fmla="*/ 3 h 2365"/>
                <a:gd name="T10" fmla="*/ 0 w 1887"/>
                <a:gd name="T11" fmla="*/ 3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1314" name="Line 7"/>
            <p:cNvSpPr>
              <a:spLocks noChangeShapeType="1"/>
            </p:cNvSpPr>
            <p:nvPr/>
          </p:nvSpPr>
          <p:spPr bwMode="auto">
            <a:xfrm>
              <a:off x="2870" y="2683"/>
              <a:ext cx="1197"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15" name="Line 8"/>
            <p:cNvSpPr>
              <a:spLocks noChangeShapeType="1"/>
            </p:cNvSpPr>
            <p:nvPr/>
          </p:nvSpPr>
          <p:spPr bwMode="auto">
            <a:xfrm flipV="1">
              <a:off x="4062" y="1538"/>
              <a:ext cx="0" cy="114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16" name="Freeform 9"/>
            <p:cNvSpPr>
              <a:spLocks/>
            </p:cNvSpPr>
            <p:nvPr/>
          </p:nvSpPr>
          <p:spPr bwMode="auto">
            <a:xfrm>
              <a:off x="3715" y="1202"/>
              <a:ext cx="347" cy="347"/>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lIns="0" tIns="0" rIns="0" bIns="0" anchor="ctr">
              <a:spAutoFit/>
            </a:bodyPr>
            <a:lstStyle/>
            <a:p>
              <a:endParaRPr lang="en-US"/>
            </a:p>
          </p:txBody>
        </p:sp>
        <p:grpSp>
          <p:nvGrpSpPr>
            <p:cNvPr id="11317" name="Group 10"/>
            <p:cNvGrpSpPr>
              <a:grpSpLocks/>
            </p:cNvGrpSpPr>
            <p:nvPr/>
          </p:nvGrpSpPr>
          <p:grpSpPr bwMode="auto">
            <a:xfrm>
              <a:off x="3080" y="1693"/>
              <a:ext cx="710" cy="592"/>
              <a:chOff x="919" y="3148"/>
              <a:chExt cx="710" cy="592"/>
            </a:xfrm>
          </p:grpSpPr>
          <p:sp>
            <p:nvSpPr>
              <p:cNvPr id="11319" name="Rectangle 11"/>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11320" name="Rectangle 12"/>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11318" name="AutoShape 13"/>
            <p:cNvSpPr>
              <a:spLocks noChangeArrowheads="1"/>
            </p:cNvSpPr>
            <p:nvPr/>
          </p:nvSpPr>
          <p:spPr bwMode="auto">
            <a:xfrm>
              <a:off x="3608" y="2094"/>
              <a:ext cx="352" cy="341"/>
            </a:xfrm>
            <a:prstGeom prst="plus">
              <a:avLst>
                <a:gd name="adj" fmla="val 32509"/>
              </a:avLst>
            </a:prstGeom>
            <a:solidFill>
              <a:schemeClr val="hlink"/>
            </a:solidFill>
            <a:ln w="19050" algn="ctr">
              <a:solidFill>
                <a:schemeClr val="bg1"/>
              </a:solidFill>
              <a:miter lim="800000"/>
              <a:headEnd/>
              <a:tailEnd/>
            </a:ln>
          </p:spPr>
          <p:txBody>
            <a:bodyPr lIns="0" tIns="0" rIns="0" bIns="0" anchor="ctr">
              <a:spAutoFit/>
            </a:bodyPr>
            <a:lstStyle/>
            <a:p>
              <a:endParaRPr lang="en-US"/>
            </a:p>
          </p:txBody>
        </p:sp>
      </p:grpSp>
      <p:sp>
        <p:nvSpPr>
          <p:cNvPr id="11298" name="Text Box 17"/>
          <p:cNvSpPr txBox="1">
            <a:spLocks noChangeArrowheads="1"/>
          </p:cNvSpPr>
          <p:nvPr/>
        </p:nvSpPr>
        <p:spPr bwMode="auto">
          <a:xfrm>
            <a:off x="187325" y="3554413"/>
            <a:ext cx="15875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808000"/>
                </a:solidFill>
              </a:rPr>
              <a:t>ABCompany</a:t>
            </a:r>
            <a:br>
              <a:rPr lang="en-US">
                <a:solidFill>
                  <a:srgbClr val="808000"/>
                </a:solidFill>
              </a:rPr>
            </a:br>
            <a:r>
              <a:rPr lang="en-US">
                <a:solidFill>
                  <a:srgbClr val="808000"/>
                </a:solidFill>
              </a:rPr>
              <a:t>.eti</a:t>
            </a:r>
          </a:p>
        </p:txBody>
      </p:sp>
      <p:sp>
        <p:nvSpPr>
          <p:cNvPr id="11299" name="Rectangle 12"/>
          <p:cNvSpPr>
            <a:spLocks noChangeArrowheads="1"/>
          </p:cNvSpPr>
          <p:nvPr/>
        </p:nvSpPr>
        <p:spPr bwMode="auto">
          <a:xfrm>
            <a:off x="2867025" y="3465513"/>
            <a:ext cx="2068513" cy="1293812"/>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rgbClr val="0033CC"/>
                </a:solidFill>
              </a:rPr>
              <a:t>ID</a:t>
            </a:r>
            <a:br>
              <a:rPr lang="en-US" sz="1800" b="0">
                <a:solidFill>
                  <a:srgbClr val="0033CC"/>
                </a:solidFill>
              </a:rPr>
            </a:br>
            <a:r>
              <a:rPr lang="en-US" sz="1800" b="0">
                <a:solidFill>
                  <a:srgbClr val="0033CC"/>
                </a:solidFill>
              </a:rPr>
              <a:t>PrimaryAddress</a:t>
            </a:r>
            <a:br>
              <a:rPr lang="en-US" sz="1800" b="0">
                <a:solidFill>
                  <a:srgbClr val="0033CC"/>
                </a:solidFill>
              </a:rPr>
            </a:br>
            <a:r>
              <a:rPr lang="en-US" sz="1800" b="0">
                <a:solidFill>
                  <a:srgbClr val="808000"/>
                </a:solidFill>
              </a:rPr>
              <a:t>Employees</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11300" name="Rectangle 13"/>
          <p:cNvSpPr>
            <a:spLocks noChangeArrowheads="1"/>
          </p:cNvSpPr>
          <p:nvPr/>
        </p:nvSpPr>
        <p:spPr bwMode="auto">
          <a:xfrm>
            <a:off x="2865438" y="3043238"/>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ABCompany</a:t>
            </a:r>
          </a:p>
        </p:txBody>
      </p:sp>
      <p:sp>
        <p:nvSpPr>
          <p:cNvPr id="67" name="Folded Corner 3"/>
          <p:cNvSpPr>
            <a:spLocks noChangeArrowheads="1"/>
          </p:cNvSpPr>
          <p:nvPr/>
        </p:nvSpPr>
        <p:spPr bwMode="auto">
          <a:xfrm flipV="1">
            <a:off x="5875338" y="3098800"/>
            <a:ext cx="2025650" cy="1871663"/>
          </a:xfrm>
          <a:prstGeom prst="foldedCorner">
            <a:avLst>
              <a:gd name="adj" fmla="val 13333"/>
            </a:avLst>
          </a:prstGeom>
          <a:solidFill>
            <a:schemeClr val="tx1"/>
          </a:solidFill>
          <a:ln w="28575" algn="ctr">
            <a:solidFill>
              <a:schemeClr val="accent6">
                <a:lumMod val="75000"/>
              </a:schemeClr>
            </a:solidFill>
            <a:round/>
            <a:headEnd/>
            <a:tailEnd/>
          </a:ln>
        </p:spPr>
        <p:txBody>
          <a:bodyPr wrap="none" lIns="0" tIns="0" rIns="0" bIns="0" anchor="ctr"/>
          <a:lstStyle/>
          <a:p>
            <a:pPr>
              <a:defRPr/>
            </a:pPr>
            <a:endParaRPr lang="en-US" dirty="0"/>
          </a:p>
        </p:txBody>
      </p:sp>
      <p:sp>
        <p:nvSpPr>
          <p:cNvPr id="68" name="TextBox 4"/>
          <p:cNvSpPr txBox="1">
            <a:spLocks noChangeArrowheads="1"/>
          </p:cNvSpPr>
          <p:nvPr/>
        </p:nvSpPr>
        <p:spPr bwMode="auto">
          <a:xfrm>
            <a:off x="5888038" y="3060700"/>
            <a:ext cx="1998662" cy="482600"/>
          </a:xfrm>
          <a:prstGeom prst="rect">
            <a:avLst/>
          </a:prstGeom>
          <a:noFill/>
          <a:ln w="9525">
            <a:noFill/>
            <a:miter lim="800000"/>
            <a:headEnd/>
            <a:tailEnd/>
          </a:ln>
        </p:spPr>
        <p:txBody>
          <a:bodyPr/>
          <a:lstStyle/>
          <a:p>
            <a:pPr>
              <a:defRPr/>
            </a:pPr>
            <a:r>
              <a:rPr lang="en-US" sz="2400" dirty="0">
                <a:solidFill>
                  <a:schemeClr val="accent6">
                    <a:lumMod val="75000"/>
                  </a:schemeClr>
                </a:solidFill>
                <a:latin typeface="Calibri" pitchFamily="34" charset="0"/>
                <a:ea typeface="Calibri" pitchFamily="34" charset="0"/>
                <a:cs typeface="Calibri" pitchFamily="34" charset="0"/>
              </a:rPr>
              <a:t>ABCompany</a:t>
            </a:r>
          </a:p>
        </p:txBody>
      </p:sp>
      <p:sp>
        <p:nvSpPr>
          <p:cNvPr id="69" name="TextBox 17"/>
          <p:cNvSpPr txBox="1">
            <a:spLocks noChangeArrowheads="1"/>
          </p:cNvSpPr>
          <p:nvPr/>
        </p:nvSpPr>
        <p:spPr bwMode="auto">
          <a:xfrm>
            <a:off x="5994400" y="3459163"/>
            <a:ext cx="1787525" cy="1206500"/>
          </a:xfrm>
          <a:prstGeom prst="rect">
            <a:avLst/>
          </a:prstGeom>
          <a:noFill/>
          <a:ln w="9525">
            <a:noFill/>
            <a:miter lim="800000"/>
            <a:headEnd/>
            <a:tailEnd/>
          </a:ln>
        </p:spPr>
        <p:txBody>
          <a:bodyPr/>
          <a:lstStyle/>
          <a:p>
            <a:pPr algn="l">
              <a:defRPr/>
            </a:pPr>
            <a:r>
              <a:rPr lang="en-US" sz="1800" u="sng" dirty="0">
                <a:solidFill>
                  <a:schemeClr val="accent6">
                    <a:lumMod val="75000"/>
                  </a:schemeClr>
                </a:solidFill>
                <a:latin typeface="Calibri" pitchFamily="34" charset="0"/>
                <a:ea typeface="Calibri" pitchFamily="34" charset="0"/>
                <a:cs typeface="Calibri" pitchFamily="34" charset="0"/>
              </a:rPr>
              <a:t>Fields</a:t>
            </a:r>
            <a:r>
              <a:rPr lang="en-US" sz="1800" dirty="0">
                <a:solidFill>
                  <a:srgbClr val="7030A0"/>
                </a:solidFill>
                <a:latin typeface="Calibri" pitchFamily="34" charset="0"/>
                <a:ea typeface="Calibri" pitchFamily="34" charset="0"/>
                <a:cs typeface="Calibri" pitchFamily="34" charset="0"/>
              </a:rPr>
              <a:t/>
            </a:r>
            <a:br>
              <a:rPr lang="en-US" sz="1800" dirty="0">
                <a:solidFill>
                  <a:srgbClr val="7030A0"/>
                </a:solidFill>
                <a:latin typeface="Calibri" pitchFamily="34" charset="0"/>
                <a:ea typeface="Calibri" pitchFamily="34" charset="0"/>
                <a:cs typeface="Calibri" pitchFamily="34" charset="0"/>
              </a:rPr>
            </a:br>
            <a:r>
              <a:rPr lang="en-US" sz="1800" dirty="0">
                <a:solidFill>
                  <a:srgbClr val="7030A0"/>
                </a:solidFill>
                <a:latin typeface="Calibri" pitchFamily="34" charset="0"/>
                <a:ea typeface="Calibri" pitchFamily="34" charset="0"/>
                <a:cs typeface="Calibri" pitchFamily="34" charset="0"/>
              </a:rPr>
              <a:t>ID</a:t>
            </a:r>
            <a:br>
              <a:rPr lang="en-US" sz="1800" dirty="0">
                <a:solidFill>
                  <a:srgbClr val="7030A0"/>
                </a:solidFill>
                <a:latin typeface="Calibri" pitchFamily="34" charset="0"/>
                <a:ea typeface="Calibri" pitchFamily="34" charset="0"/>
                <a:cs typeface="Calibri" pitchFamily="34" charset="0"/>
              </a:rPr>
            </a:br>
            <a:r>
              <a:rPr lang="en-US" sz="1800" dirty="0">
                <a:solidFill>
                  <a:srgbClr val="7030A0"/>
                </a:solidFill>
                <a:latin typeface="Calibri" pitchFamily="34" charset="0"/>
                <a:ea typeface="Calibri" pitchFamily="34" charset="0"/>
                <a:cs typeface="Calibri" pitchFamily="34" charset="0"/>
              </a:rPr>
              <a:t>PrimaryAddress</a:t>
            </a:r>
            <a:br>
              <a:rPr lang="en-US" sz="1800" dirty="0">
                <a:solidFill>
                  <a:srgbClr val="7030A0"/>
                </a:solidFill>
                <a:latin typeface="Calibri" pitchFamily="34" charset="0"/>
                <a:ea typeface="Calibri" pitchFamily="34" charset="0"/>
                <a:cs typeface="Calibri" pitchFamily="34" charset="0"/>
              </a:rPr>
            </a:br>
            <a:r>
              <a:rPr lang="en-US" sz="1800" dirty="0">
                <a:solidFill>
                  <a:schemeClr val="accent6">
                    <a:lumMod val="75000"/>
                  </a:schemeClr>
                </a:solidFill>
                <a:latin typeface="Calibri" pitchFamily="34" charset="0"/>
                <a:ea typeface="Calibri" pitchFamily="34" charset="0"/>
                <a:cs typeface="Calibri" pitchFamily="34" charset="0"/>
              </a:rPr>
              <a:t>Employees</a:t>
            </a:r>
            <a:r>
              <a:rPr lang="en-US" sz="1800" dirty="0">
                <a:solidFill>
                  <a:srgbClr val="7030A0"/>
                </a:solidFill>
                <a:latin typeface="Calibri" pitchFamily="34" charset="0"/>
                <a:ea typeface="Calibri" pitchFamily="34" charset="0"/>
                <a:cs typeface="Calibri" pitchFamily="34" charset="0"/>
              </a:rPr>
              <a:t/>
            </a:r>
            <a:br>
              <a:rPr lang="en-US" sz="1800" dirty="0">
                <a:solidFill>
                  <a:srgbClr val="7030A0"/>
                </a:solidFill>
                <a:latin typeface="Calibri" pitchFamily="34" charset="0"/>
                <a:ea typeface="Calibri" pitchFamily="34" charset="0"/>
                <a:cs typeface="Calibri" pitchFamily="34" charset="0"/>
              </a:rPr>
            </a:br>
            <a:r>
              <a:rPr lang="en-US" sz="1800" dirty="0">
                <a:solidFill>
                  <a:schemeClr val="accent6">
                    <a:lumMod val="75000"/>
                  </a:schemeClr>
                </a:solidFill>
                <a:latin typeface="Calibri" pitchFamily="34" charset="0"/>
                <a:ea typeface="Calibri" pitchFamily="34" charset="0"/>
                <a:cs typeface="Calibri" pitchFamily="34" charset="0"/>
              </a:rPr>
              <a:t>...</a:t>
            </a:r>
          </a:p>
        </p:txBody>
      </p:sp>
      <p:sp>
        <p:nvSpPr>
          <p:cNvPr id="70" name="TextBox 36"/>
          <p:cNvSpPr txBox="1">
            <a:spLocks noChangeArrowheads="1"/>
          </p:cNvSpPr>
          <p:nvPr/>
        </p:nvSpPr>
        <p:spPr bwMode="auto">
          <a:xfrm>
            <a:off x="7888288" y="3327400"/>
            <a:ext cx="1150937" cy="1182688"/>
          </a:xfrm>
          <a:prstGeom prst="rect">
            <a:avLst/>
          </a:prstGeom>
          <a:noFill/>
          <a:ln w="9525">
            <a:noFill/>
            <a:miter lim="800000"/>
            <a:headEnd/>
            <a:tailEnd/>
          </a:ln>
        </p:spPr>
        <p:txBody>
          <a:bodyPr/>
          <a:lstStyle/>
          <a:p>
            <a:pPr algn="l">
              <a:defRPr/>
            </a:pPr>
            <a:r>
              <a:rPr lang="en-US" dirty="0">
                <a:solidFill>
                  <a:schemeClr val="accent6">
                    <a:lumMod val="75000"/>
                  </a:schemeClr>
                </a:solidFill>
                <a:latin typeface="Calibri" pitchFamily="34" charset="0"/>
                <a:ea typeface="Calibri" pitchFamily="34" charset="0"/>
                <a:cs typeface="Calibri" pitchFamily="34" charset="0"/>
              </a:rPr>
              <a:t>internal</a:t>
            </a:r>
            <a:br>
              <a:rPr lang="en-US" dirty="0">
                <a:solidFill>
                  <a:schemeClr val="accent6">
                    <a:lumMod val="75000"/>
                  </a:schemeClr>
                </a:solidFill>
                <a:latin typeface="Calibri" pitchFamily="34" charset="0"/>
                <a:ea typeface="Calibri" pitchFamily="34" charset="0"/>
                <a:cs typeface="Calibri" pitchFamily="34" charset="0"/>
              </a:rPr>
            </a:br>
            <a:r>
              <a:rPr lang="en-US" dirty="0">
                <a:solidFill>
                  <a:schemeClr val="accent6">
                    <a:lumMod val="75000"/>
                  </a:schemeClr>
                </a:solidFill>
                <a:latin typeface="Calibri" pitchFamily="34" charset="0"/>
                <a:ea typeface="Calibri" pitchFamily="34" charset="0"/>
                <a:cs typeface="Calibri" pitchFamily="34" charset="0"/>
              </a:rPr>
              <a:t>Gosu</a:t>
            </a:r>
            <a:br>
              <a:rPr lang="en-US" dirty="0">
                <a:solidFill>
                  <a:schemeClr val="accent6">
                    <a:lumMod val="75000"/>
                  </a:schemeClr>
                </a:solidFill>
                <a:latin typeface="Calibri" pitchFamily="34" charset="0"/>
                <a:ea typeface="Calibri" pitchFamily="34" charset="0"/>
                <a:cs typeface="Calibri" pitchFamily="34" charset="0"/>
              </a:rPr>
            </a:br>
            <a:r>
              <a:rPr lang="en-US" dirty="0">
                <a:solidFill>
                  <a:schemeClr val="accent6">
                    <a:lumMod val="75000"/>
                  </a:schemeClr>
                </a:solidFill>
                <a:latin typeface="Calibri" pitchFamily="34" charset="0"/>
                <a:ea typeface="Calibri" pitchFamily="34" charset="0"/>
                <a:cs typeface="Calibri" pitchFamily="34" charset="0"/>
              </a:rPr>
              <a:t>class</a:t>
            </a:r>
          </a:p>
        </p:txBody>
      </p:sp>
      <p:sp>
        <p:nvSpPr>
          <p:cNvPr id="11305" name="TextBox 44"/>
          <p:cNvSpPr txBox="1">
            <a:spLocks noChangeArrowheads="1"/>
          </p:cNvSpPr>
          <p:nvPr/>
        </p:nvSpPr>
        <p:spPr bwMode="auto">
          <a:xfrm>
            <a:off x="4665663" y="5649913"/>
            <a:ext cx="167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latin typeface="Calibri" pitchFamily="34" charset="0"/>
                <a:ea typeface="Calibri" pitchFamily="34" charset="0"/>
                <a:cs typeface="Calibri" pitchFamily="34" charset="0"/>
              </a:rPr>
              <a:t>read from db</a:t>
            </a:r>
          </a:p>
        </p:txBody>
      </p:sp>
      <p:sp>
        <p:nvSpPr>
          <p:cNvPr id="11306" name="TextBox 45"/>
          <p:cNvSpPr txBox="1">
            <a:spLocks noChangeArrowheads="1"/>
          </p:cNvSpPr>
          <p:nvPr/>
        </p:nvSpPr>
        <p:spPr bwMode="auto">
          <a:xfrm>
            <a:off x="4652963" y="6130925"/>
            <a:ext cx="190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latin typeface="Calibri" pitchFamily="34" charset="0"/>
                <a:ea typeface="Calibri" pitchFamily="34" charset="0"/>
                <a:cs typeface="Calibri" pitchFamily="34" charset="0"/>
              </a:rPr>
              <a:t>save to db</a:t>
            </a:r>
          </a:p>
        </p:txBody>
      </p:sp>
      <p:sp>
        <p:nvSpPr>
          <p:cNvPr id="11307" name="Line 14"/>
          <p:cNvSpPr>
            <a:spLocks noChangeShapeType="1"/>
          </p:cNvSpPr>
          <p:nvPr/>
        </p:nvSpPr>
        <p:spPr bwMode="invGray">
          <a:xfrm>
            <a:off x="3335338" y="5708650"/>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08" name="Line 14"/>
          <p:cNvSpPr>
            <a:spLocks noChangeShapeType="1"/>
          </p:cNvSpPr>
          <p:nvPr/>
        </p:nvSpPr>
        <p:spPr bwMode="invGray">
          <a:xfrm>
            <a:off x="4127500" y="5716588"/>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09" name="Line 14"/>
          <p:cNvSpPr>
            <a:spLocks noChangeShapeType="1"/>
          </p:cNvSpPr>
          <p:nvPr/>
        </p:nvSpPr>
        <p:spPr bwMode="invGray">
          <a:xfrm>
            <a:off x="3632200" y="5711825"/>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10" name="Line 14"/>
          <p:cNvSpPr>
            <a:spLocks noChangeShapeType="1"/>
          </p:cNvSpPr>
          <p:nvPr/>
        </p:nvSpPr>
        <p:spPr bwMode="invGray">
          <a:xfrm>
            <a:off x="4562475" y="5716588"/>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11" name="Line 14"/>
          <p:cNvSpPr>
            <a:spLocks noChangeShapeType="1"/>
          </p:cNvSpPr>
          <p:nvPr/>
        </p:nvSpPr>
        <p:spPr bwMode="invGray">
          <a:xfrm>
            <a:off x="3900488" y="5713413"/>
            <a:ext cx="0" cy="7524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76" name="Rectangle 75"/>
          <p:cNvSpPr/>
          <p:nvPr/>
        </p:nvSpPr>
        <p:spPr bwMode="auto">
          <a:xfrm>
            <a:off x="4127500" y="5970588"/>
            <a:ext cx="560388"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Tree>
    <p:extLst>
      <p:ext uri="{BB962C8B-B14F-4D97-AF65-F5344CB8AC3E}">
        <p14:creationId xmlns:p14="http://schemas.microsoft.com/office/powerpoint/2010/main" val="10670407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Subtype basics</a:t>
            </a:r>
          </a:p>
          <a:p>
            <a:pPr>
              <a:lnSpc>
                <a:spcPct val="150000"/>
              </a:lnSpc>
              <a:buFont typeface="Arial" charset="0"/>
              <a:buChar char="•"/>
            </a:pPr>
            <a:r>
              <a:rPr lang="en-US" sz="2800" smtClean="0"/>
              <a:t>Extending base application subtypes</a:t>
            </a:r>
            <a:r>
              <a:rPr lang="en-US" sz="2800" smtClean="0">
                <a:solidFill>
                  <a:srgbClr val="C0C0C0"/>
                </a:solidFill>
              </a:rPr>
              <a:t> </a:t>
            </a:r>
          </a:p>
          <a:p>
            <a:pPr>
              <a:lnSpc>
                <a:spcPct val="150000"/>
              </a:lnSpc>
              <a:buFont typeface="Arial" charset="0"/>
              <a:buChar char="•"/>
            </a:pPr>
            <a:r>
              <a:rPr lang="en-US" sz="2800" smtClean="0">
                <a:solidFill>
                  <a:srgbClr val="C0C0C0"/>
                </a:solidFill>
              </a:rPr>
              <a:t>Defining new subtypes</a:t>
            </a:r>
          </a:p>
          <a:p>
            <a:pPr>
              <a:lnSpc>
                <a:spcPct val="150000"/>
              </a:lnSpc>
              <a:buFont typeface="Arial" charset="0"/>
              <a:buChar char="•"/>
            </a:pPr>
            <a:endParaRPr lang="en-US" sz="2800" smtClean="0"/>
          </a:p>
        </p:txBody>
      </p:sp>
    </p:spTree>
    <p:extLst>
      <p:ext uri="{BB962C8B-B14F-4D97-AF65-F5344CB8AC3E}">
        <p14:creationId xmlns:p14="http://schemas.microsoft.com/office/powerpoint/2010/main" val="30383602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base application subtypes</a:t>
            </a:r>
            <a:endParaRPr lang="en-US" dirty="0"/>
          </a:p>
        </p:txBody>
      </p:sp>
      <p:sp>
        <p:nvSpPr>
          <p:cNvPr id="3" name="Content Placeholder 2"/>
          <p:cNvSpPr>
            <a:spLocks noGrp="1"/>
          </p:cNvSpPr>
          <p:nvPr>
            <p:ph idx="1"/>
          </p:nvPr>
        </p:nvSpPr>
        <p:spPr>
          <a:xfrm>
            <a:off x="521208" y="1066800"/>
            <a:ext cx="8321040" cy="2438400"/>
          </a:xfrm>
        </p:spPr>
        <p:txBody>
          <a:bodyPr/>
          <a:lstStyle/>
          <a:p>
            <a:pPr marL="457200" indent="-457200">
              <a:buFont typeface="+mj-lt"/>
              <a:buAutoNum type="arabicPeriod"/>
            </a:pPr>
            <a:r>
              <a:rPr lang="en-US" dirty="0" smtClean="0"/>
              <a:t>Select the entity to extend in Metadata </a:t>
            </a:r>
            <a:r>
              <a:rPr lang="en-US" dirty="0" smtClean="0">
                <a:sym typeface="Wingdings" pitchFamily="2" charset="2"/>
              </a:rPr>
              <a:t> Entity</a:t>
            </a:r>
          </a:p>
          <a:p>
            <a:pPr marL="457200" indent="-457200">
              <a:buFont typeface="+mj-lt"/>
              <a:buAutoNum type="arabicPeriod"/>
            </a:pPr>
            <a:r>
              <a:rPr lang="en-US" dirty="0" smtClean="0">
                <a:sym typeface="Wingdings" pitchFamily="2" charset="2"/>
              </a:rPr>
              <a:t>Give the extension a suffix</a:t>
            </a:r>
          </a:p>
          <a:p>
            <a:pPr marL="457200" indent="-457200">
              <a:buFont typeface="+mj-lt"/>
              <a:buAutoNum type="arabicPeriod"/>
            </a:pPr>
            <a:r>
              <a:rPr lang="en-US" dirty="0" smtClean="0">
                <a:sym typeface="Wingdings" pitchFamily="2" charset="2"/>
              </a:rPr>
              <a:t>Locate the base application subtype extension</a:t>
            </a:r>
          </a:p>
          <a:p>
            <a:pPr marL="457200" indent="-457200">
              <a:buFont typeface="+mj-lt"/>
              <a:buAutoNum type="arabicPeriod"/>
            </a:pPr>
            <a:r>
              <a:rPr lang="en-US" dirty="0" smtClean="0">
                <a:sym typeface="Wingdings" pitchFamily="2" charset="2"/>
              </a:rPr>
              <a:t>Add fields to the extension in Entity  Extension</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860709809"/>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207</TotalTime>
  <Words>1816</Words>
  <Application>Microsoft Office PowerPoint</Application>
  <PresentationFormat>On-screen Show (4:3)</PresentationFormat>
  <Paragraphs>251</Paragraphs>
  <Slides>30</Slides>
  <Notes>21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Emerald_Template</vt:lpstr>
      <vt:lpstr>Subtypes</vt:lpstr>
      <vt:lpstr>Lesson outline</vt:lpstr>
      <vt:lpstr>Subtypes</vt:lpstr>
      <vt:lpstr>Additional parent and subtype examples</vt:lpstr>
      <vt:lpstr>Review: Subtypes in the database</vt:lpstr>
      <vt:lpstr>Subtypes in the Data Dictionary</vt:lpstr>
      <vt:lpstr>Subtypes and Gosu classes</vt:lpstr>
      <vt:lpstr>Lesson outline</vt:lpstr>
      <vt:lpstr>Extending base application subtypes</vt:lpstr>
      <vt:lpstr>Step 1: Select the entity subtype to extend</vt:lpstr>
      <vt:lpstr>Step 2: Give the extension a suffix</vt:lpstr>
      <vt:lpstr>Step 3: Locate extension</vt:lpstr>
      <vt:lpstr>Step 4: Add fields to extension</vt:lpstr>
      <vt:lpstr>Entity extension (etx) files</vt:lpstr>
      <vt:lpstr>Sample etx file (for subtypes)</vt:lpstr>
      <vt:lpstr>The extended subtype in the Data Dictionary</vt:lpstr>
      <vt:lpstr>Lesson outline</vt:lpstr>
      <vt:lpstr>Steps in defining a new subtype</vt:lpstr>
      <vt:lpstr>Step 1: Add a new entity through the UI</vt:lpstr>
      <vt:lpstr>Step 2: Specify the subtype name and entity type</vt:lpstr>
      <vt:lpstr>Step 3: Specify the supertype</vt:lpstr>
      <vt:lpstr>Entity declaration (eti) files</vt:lpstr>
      <vt:lpstr>&lt;subtype&gt; tag</vt:lpstr>
      <vt:lpstr>Primary &lt;subtype&gt; subtags</vt:lpstr>
      <vt:lpstr>Completed eti file for subtypes</vt:lpstr>
      <vt:lpstr>The new subtype in the Data Dictionary</vt:lpstr>
      <vt:lpstr>Steps to create or modify subtypes</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Subtypes</dc:title>
  <dc:subject>Emerald PowerPoint 2010 Template</dc:subject>
  <dc:creator>gwuser</dc:creator>
  <cp:keywords>Emerald;PowerPoint 2010;PowerPoint Template</cp:keywords>
  <cp:lastModifiedBy>gwuser</cp:lastModifiedBy>
  <cp:revision>17</cp:revision>
  <dcterms:created xsi:type="dcterms:W3CDTF">2013-10-09T21:59:20Z</dcterms:created>
  <dcterms:modified xsi:type="dcterms:W3CDTF">2013-10-10T18:21:55Z</dcterms:modified>
</cp:coreProperties>
</file>