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6"/>
  </p:notesMasterIdLst>
  <p:handoutMasterIdLst>
    <p:handoutMasterId r:id="rId27"/>
  </p:handoutMasterIdLst>
  <p:sldIdLst>
    <p:sldId id="1192" r:id="rId2"/>
    <p:sldId id="1299" r:id="rId3"/>
    <p:sldId id="1300" r:id="rId4"/>
    <p:sldId id="1555" r:id="rId5"/>
    <p:sldId id="1556" r:id="rId6"/>
    <p:sldId id="1575" r:id="rId7"/>
    <p:sldId id="1576" r:id="rId8"/>
    <p:sldId id="1577" r:id="rId9"/>
    <p:sldId id="1578" r:id="rId10"/>
    <p:sldId id="1580" r:id="rId11"/>
    <p:sldId id="1588" r:id="rId12"/>
    <p:sldId id="1582" r:id="rId13"/>
    <p:sldId id="1583" r:id="rId14"/>
    <p:sldId id="1584" r:id="rId15"/>
    <p:sldId id="1591" r:id="rId16"/>
    <p:sldId id="1595" r:id="rId17"/>
    <p:sldId id="1587" r:id="rId18"/>
    <p:sldId id="1590" r:id="rId19"/>
    <p:sldId id="1565" r:id="rId20"/>
    <p:sldId id="1574" r:id="rId21"/>
    <p:sldId id="1566" r:id="rId22"/>
    <p:sldId id="1551" r:id="rId23"/>
    <p:sldId id="1554" r:id="rId24"/>
    <p:sldId id="1594" r:id="rId2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00"/>
    <a:srgbClr val="CC0099"/>
    <a:srgbClr val="0033CC"/>
    <a:srgbClr val="FFFF00"/>
    <a:srgbClr val="CCFFCC"/>
    <a:srgbClr val="3366FF"/>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3" autoAdjust="0"/>
    <p:restoredTop sz="79310" autoAdjust="0"/>
  </p:normalViewPr>
  <p:slideViewPr>
    <p:cSldViewPr snapToGrid="0">
      <p:cViewPr varScale="1">
        <p:scale>
          <a:sx n="72" d="100"/>
          <a:sy n="72" d="100"/>
        </p:scale>
        <p:origin x="-2058" y="-9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2664"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C30226A1-9FCA-4EE5-AB71-44E02D054B15}" type="slidenum">
              <a:rPr lang="en-US" altLang="en-US"/>
              <a:pPr>
                <a:defRPr/>
              </a:pPr>
              <a:t>‹#›</a:t>
            </a:fld>
            <a:endParaRPr lang="en-US" altLang="en-US" dirty="0"/>
          </a:p>
        </p:txBody>
      </p:sp>
    </p:spTree>
    <p:extLst>
      <p:ext uri="{BB962C8B-B14F-4D97-AF65-F5344CB8AC3E}">
        <p14:creationId xmlns:p14="http://schemas.microsoft.com/office/powerpoint/2010/main" val="3805121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Typelists - </a:t>
            </a:r>
            <a:fld id="{C7E47E69-2CA7-414B-BEE4-62A75CF0252D}"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E3A8F9D-691A-48AB-9E9C-C7E071E8865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86911766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E90AA367-EEAC-4A82-B982-35ACF54494A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168149FA-86DE-46E2-AA77-DDB19B279480}"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First</a:t>
            </a:r>
            <a:r>
              <a:rPr lang="en-US" baseline="0" dirty="0" smtClean="0"/>
              <a:t> add a new </a:t>
            </a:r>
            <a:r>
              <a:rPr lang="en-US" baseline="0" dirty="0" err="1" smtClean="0"/>
              <a:t>typecode</a:t>
            </a:r>
            <a:r>
              <a:rPr lang="en-US" baseline="0" dirty="0" smtClean="0"/>
              <a:t> through the UI. After adding the new </a:t>
            </a:r>
            <a:r>
              <a:rPr lang="en-US" baseline="0" dirty="0" err="1" smtClean="0"/>
              <a:t>typecode</a:t>
            </a:r>
            <a:r>
              <a:rPr lang="en-US" baseline="0" dirty="0" smtClean="0"/>
              <a:t>, add details for the </a:t>
            </a:r>
            <a:r>
              <a:rPr lang="en-US" baseline="0" dirty="0" err="1" smtClean="0"/>
              <a:t>typecode</a:t>
            </a:r>
            <a:r>
              <a:rPr lang="en-US" baseline="0" dirty="0" smtClean="0"/>
              <a:t>. </a:t>
            </a:r>
          </a:p>
          <a:p>
            <a:pPr eaLnBrk="1" hangingPunct="1"/>
            <a:endParaRPr lang="en-US" dirty="0" smtClean="0"/>
          </a:p>
          <a:p>
            <a:pPr eaLnBrk="1" hangingPunct="1"/>
            <a:r>
              <a:rPr lang="en-US" dirty="0" err="1" smtClean="0"/>
              <a:t>Typecode</a:t>
            </a:r>
            <a:r>
              <a:rPr lang="en-US" dirty="0" smtClean="0"/>
              <a:t> attributes:</a:t>
            </a:r>
          </a:p>
          <a:p>
            <a:pPr lvl="1" eaLnBrk="1" hangingPunct="1"/>
            <a:r>
              <a:rPr lang="en-US" dirty="0" smtClean="0"/>
              <a:t>Code 		A unique ID for internal use. It must be 50 characters or fewer. It can contain letters, numbers, and any of the following: "_", ".", "-", ":". It may not contain spaces.</a:t>
            </a:r>
          </a:p>
          <a:p>
            <a:pPr lvl="1" eaLnBrk="1" hangingPunct="1"/>
            <a:r>
              <a:rPr lang="en-US" dirty="0" smtClean="0"/>
              <a:t>Name 		The value displayed in the UI.</a:t>
            </a:r>
          </a:p>
          <a:p>
            <a:pPr lvl="1" eaLnBrk="1" hangingPunct="1"/>
            <a:r>
              <a:rPr lang="en-US" dirty="0" smtClean="0"/>
              <a:t>Description 	The description listed in Data Dictionary.</a:t>
            </a:r>
          </a:p>
          <a:p>
            <a:pPr lvl="1" eaLnBrk="1" hangingPunct="1"/>
            <a:r>
              <a:rPr lang="en-US" dirty="0" smtClean="0"/>
              <a:t>Priority		The position in the dropdown in the UI. (Items are sorted first by priority and then by name. Items with priority -1 appear at the end of the list sorted by name.)</a:t>
            </a:r>
          </a:p>
          <a:p>
            <a:pPr lvl="1" eaLnBrk="1" hangingPunct="1"/>
            <a:r>
              <a:rPr lang="en-US" dirty="0" smtClean="0"/>
              <a:t>Retired 		 "true" will retire (disable) </a:t>
            </a:r>
            <a:r>
              <a:rPr lang="en-US" dirty="0" err="1" smtClean="0"/>
              <a:t>typecode</a:t>
            </a:r>
            <a:endParaRPr lang="en-US" dirty="0" smtClean="0"/>
          </a:p>
          <a:p>
            <a:pPr eaLnBrk="1" hangingPunct="1"/>
            <a:r>
              <a:rPr lang="en-US" dirty="0" smtClean="0"/>
              <a:t>If a list view is sorted based on a </a:t>
            </a:r>
            <a:r>
              <a:rPr lang="en-US" dirty="0" err="1" smtClean="0"/>
              <a:t>typekey</a:t>
            </a:r>
            <a:r>
              <a:rPr lang="en-US" dirty="0" smtClean="0"/>
              <a:t> field, then the rows are sorted using standard </a:t>
            </a:r>
            <a:r>
              <a:rPr lang="en-US" dirty="0" err="1" smtClean="0"/>
              <a:t>typecode</a:t>
            </a:r>
            <a:r>
              <a:rPr lang="en-US" dirty="0" smtClean="0"/>
              <a:t> sorting (first by priority and then by name, and items with a priority of -1 appearing at the end of the list). For example, if a list of buildings included a "</a:t>
            </a:r>
            <a:r>
              <a:rPr lang="en-US" dirty="0" err="1" smtClean="0"/>
              <a:t>BuildingType</a:t>
            </a:r>
            <a:r>
              <a:rPr lang="en-US" dirty="0" smtClean="0"/>
              <a:t>" column and the user clicks the column header (thereby sorting the list by building type), all "residential - single dwelling" buildings will be listed before any "residential - multiple dwelling" buildings. This is because the single dwelling </a:t>
            </a:r>
            <a:r>
              <a:rPr lang="en-US" dirty="0" err="1" smtClean="0"/>
              <a:t>typecode</a:t>
            </a:r>
            <a:r>
              <a:rPr lang="en-US" dirty="0" smtClean="0"/>
              <a:t> has a lower priority (10).</a:t>
            </a:r>
          </a:p>
          <a:p>
            <a:pPr eaLnBrk="1" hangingPunct="1"/>
            <a:r>
              <a:rPr lang="en-US" dirty="0" smtClean="0"/>
              <a:t>In a production environment, you should never delete a </a:t>
            </a:r>
            <a:r>
              <a:rPr lang="en-US" dirty="0" err="1" smtClean="0"/>
              <a:t>typecode</a:t>
            </a:r>
            <a:r>
              <a:rPr lang="en-US" dirty="0" smtClean="0"/>
              <a:t> or modify the </a:t>
            </a:r>
            <a:r>
              <a:rPr lang="en-US" dirty="0" err="1" smtClean="0"/>
              <a:t>typecode's</a:t>
            </a:r>
            <a:r>
              <a:rPr lang="en-US" dirty="0" smtClean="0"/>
              <a:t> "code" value. Either of these behaviors can cause problems because there could be existing objects that reference the altered or deleted </a:t>
            </a:r>
            <a:r>
              <a:rPr lang="en-US" dirty="0" err="1" smtClean="0"/>
              <a:t>typecode</a:t>
            </a:r>
            <a:r>
              <a:rPr lang="en-US" dirty="0" smtClean="0"/>
              <a:t>. In situations like this, you should mark the </a:t>
            </a:r>
            <a:r>
              <a:rPr lang="en-US" dirty="0" err="1" smtClean="0"/>
              <a:t>typecode's</a:t>
            </a:r>
            <a:r>
              <a:rPr lang="en-US" dirty="0" smtClean="0"/>
              <a:t> "retired" value as true. This preserves the </a:t>
            </a:r>
            <a:r>
              <a:rPr lang="en-US" dirty="0" err="1" smtClean="0"/>
              <a:t>typecode</a:t>
            </a:r>
            <a:r>
              <a:rPr lang="en-US" dirty="0" smtClean="0"/>
              <a:t> for objects that already make use of the </a:t>
            </a:r>
            <a:r>
              <a:rPr lang="en-US" dirty="0" err="1" smtClean="0"/>
              <a:t>typecode</a:t>
            </a:r>
            <a:r>
              <a:rPr lang="en-US" dirty="0" smtClean="0"/>
              <a:t>, but it prevents the use of the </a:t>
            </a:r>
            <a:r>
              <a:rPr lang="en-US" dirty="0" err="1" smtClean="0"/>
              <a:t>typecode</a:t>
            </a:r>
            <a:r>
              <a:rPr lang="en-US" dirty="0" smtClean="0"/>
              <a:t> by new objects or by existing objects that don't already use the code. For example, assume you have a "Color" </a:t>
            </a:r>
            <a:r>
              <a:rPr lang="en-US" dirty="0" err="1" smtClean="0"/>
              <a:t>typelist</a:t>
            </a:r>
            <a:r>
              <a:rPr lang="en-US" dirty="0" smtClean="0"/>
              <a:t> that is used by the Vehicle entity and you retire the </a:t>
            </a:r>
            <a:r>
              <a:rPr lang="en-US" dirty="0" err="1" smtClean="0"/>
              <a:t>typecode</a:t>
            </a:r>
            <a:r>
              <a:rPr lang="en-US" dirty="0" smtClean="0"/>
              <a:t> "brown". Any existing vehicle with the color "brown" will be unaffected. But new vehicles cannot be set to brown and existing vehicles that are not brown cannot be changed to brown.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08E7EC66-9244-456B-957B-92885C666BD3}"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09196CED-B442-415E-9195-6C0B39A5AE8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18685B7F-F970-4143-AC1A-4636EB2C452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F0238B0F-4537-44A6-B780-9B68708697F9}"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62A803D5-D930-4026-8FE7-F432191C9822}"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Creating New Entities - </a:t>
            </a:r>
            <a:fld id="{C0F9A3D6-77E7-48B1-A396-6975084A8CB4}" type="slidenum">
              <a:rPr lang="en-US" altLang="en-US" sz="1200" b="0">
                <a:solidFill>
                  <a:schemeClr val="tx1"/>
                </a:solidFill>
              </a:rPr>
              <a:pPr algn="l" eaLnBrk="1" hangingPunct="1">
                <a:spcBef>
                  <a:spcPct val="0"/>
                </a:spcBef>
                <a:spcAft>
                  <a:spcPct val="0"/>
                </a:spcAft>
                <a:buClrTx/>
              </a:pPr>
              <a:t>15</a:t>
            </a:fld>
            <a:endParaRPr lang="en-US" altLang="en-US" sz="1200" b="0">
              <a:solidFill>
                <a:schemeClr val="tx1"/>
              </a:solidFill>
            </a:endParaRPr>
          </a:p>
        </p:txBody>
      </p:sp>
      <p:sp>
        <p:nvSpPr>
          <p:cNvPr id="4403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CC2E066E-814A-427E-B6E4-21D82830FCDC}"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Creating New Entities - </a:t>
            </a:r>
            <a:fld id="{04D55932-5BB2-4A36-B791-F44033AC2357}" type="slidenum">
              <a:rPr lang="en-US" altLang="en-US" sz="1200" b="0">
                <a:solidFill>
                  <a:schemeClr val="tx1"/>
                </a:solidFill>
              </a:rPr>
              <a:pPr algn="l" eaLnBrk="1" hangingPunct="1">
                <a:spcBef>
                  <a:spcPct val="0"/>
                </a:spcBef>
                <a:spcAft>
                  <a:spcPct val="0"/>
                </a:spcAft>
                <a:buClrTx/>
              </a:pPr>
              <a:t>16</a:t>
            </a:fld>
            <a:endParaRPr lang="en-US" altLang="en-US" sz="1200" b="0">
              <a:solidFill>
                <a:schemeClr val="tx1"/>
              </a:solidFill>
            </a:endParaRPr>
          </a:p>
        </p:txBody>
      </p:sp>
      <p:sp>
        <p:nvSpPr>
          <p:cNvPr id="4506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automatic database upgrade process described above occurs only if the database autoupgrade option in config.xml is set to true. An example of the database tag, as used for TrainingApp, appears below, with the relevant option in bold. For H2, the database used in training, this option is set to true by default. For SQL Server and Oracle, this option is set to false by default.</a:t>
            </a:r>
          </a:p>
          <a:p>
            <a:pPr lvl="1" eaLnBrk="1" hangingPunct="1">
              <a:buFontTx/>
              <a:buNone/>
            </a:pPr>
            <a:r>
              <a:rPr lang="en-US" smtClean="0"/>
              <a:t> &lt;!-- H2 (meant for demo/quickstart use only!) --&gt;</a:t>
            </a:r>
          </a:p>
          <a:p>
            <a:pPr lvl="1" eaLnBrk="1" hangingPunct="1">
              <a:buFontTx/>
              <a:buNone/>
            </a:pPr>
            <a:r>
              <a:rPr lang="en-US" smtClean="0"/>
              <a:t>  &lt;database name="ContactCenterDatabase" driver="dbcp" dbtype="h2" </a:t>
            </a:r>
            <a:r>
              <a:rPr lang="en-US" b="1" smtClean="0"/>
              <a:t>autoupgrade="true"</a:t>
            </a:r>
            <a:r>
              <a:rPr lang="en-US" smtClean="0"/>
              <a:t> checker="false"</a:t>
            </a:r>
          </a:p>
          <a:p>
            <a:pPr lvl="1" eaLnBrk="1" hangingPunct="1">
              <a:buFontTx/>
              <a:buNone/>
            </a:pPr>
            <a:r>
              <a:rPr lang="en-US" smtClean="0"/>
              <a:t>            printcommands="false" verifyschema="false"&gt;</a:t>
            </a:r>
          </a:p>
          <a:p>
            <a:pPr lvl="1" eaLnBrk="1" hangingPunct="1">
              <a:buFontTx/>
              <a:buNone/>
            </a:pPr>
            <a:r>
              <a:rPr lang="en-US" smtClean="0"/>
              <a:t>    &lt;!-- &lt;param name="jdbcURL" value="jdbc:h2:file:/GWTraining/TrainingApp/db/ta"/&gt;             --&gt;</a:t>
            </a:r>
          </a:p>
          <a:p>
            <a:pPr lvl="1" eaLnBrk="1" hangingPunct="1">
              <a:buFontTx/>
              <a:buNone/>
            </a:pPr>
            <a:r>
              <a:rPr lang="en-US" smtClean="0"/>
              <a:t>    &lt;!-- &lt;param name="jdbcURLtest" value="jdbc:h2:file:/GWTraining/TrainingApp/db/tatest"/&gt;     --&gt;</a:t>
            </a:r>
          </a:p>
          <a:p>
            <a:pPr lvl="1" eaLnBrk="1" hangingPunct="1">
              <a:buFontTx/>
              <a:buNone/>
            </a:pPr>
            <a:r>
              <a:rPr lang="en-US" smtClean="0"/>
              <a:t>&lt;param name="jdbcURL" value="jdbc:h2:file:/GWTraining/TrainingApp60/db/ta"/&gt;</a:t>
            </a:r>
          </a:p>
          <a:p>
            <a:pPr lvl="1" eaLnBrk="1" hangingPunct="1">
              <a:buFontTx/>
              <a:buNone/>
            </a:pPr>
            <a:r>
              <a:rPr lang="en-US" smtClean="0"/>
              <a:t>    &lt;param name="jdbcURLtest" value="jdbc:h2:file:/GWTraining/TrainingApp60/db/tatest"/&gt;</a:t>
            </a:r>
          </a:p>
          <a:p>
            <a:pPr lvl="1" eaLnBrk="1" hangingPunct="1">
              <a:buFontTx/>
              <a:buNone/>
            </a:pPr>
            <a:r>
              <a:rPr lang="en-US" smtClean="0"/>
              <a:t>    &lt;param name="stmtPool.enabled" value="false"/&gt;</a:t>
            </a:r>
          </a:p>
          <a:p>
            <a:pPr lvl="1" eaLnBrk="1" hangingPunct="1">
              <a:buFontTx/>
              <a:buNone/>
            </a:pPr>
            <a:r>
              <a:rPr lang="en-US" smtClean="0"/>
              <a:t>    &lt;param name="maxWait" value="30000"/&gt;</a:t>
            </a:r>
          </a:p>
          <a:p>
            <a:pPr lvl="1" eaLnBrk="1" hangingPunct="1">
              <a:buFontTx/>
              <a:buNone/>
            </a:pPr>
            <a:r>
              <a:rPr lang="en-US" smtClean="0"/>
              <a:t>  &lt;/database&gt;</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D131D4E9-78F1-4307-B265-5B949751E1B5}"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EFEA5CAD-72D3-4698-B4F8-FAF80087D6E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typelist filter</a:t>
            </a:r>
            <a:r>
              <a:rPr lang="en-US" smtClean="0"/>
              <a:t> is a named subset of typecodes in typelist. It is declared at the typelist level.</a:t>
            </a:r>
          </a:p>
          <a:p>
            <a:pPr eaLnBrk="1" hangingPunct="1"/>
            <a:r>
              <a:rPr lang="en-US" smtClean="0"/>
              <a:t>A </a:t>
            </a:r>
            <a:r>
              <a:rPr lang="en-US" b="1" smtClean="0"/>
              <a:t>typelist category</a:t>
            </a:r>
            <a:r>
              <a:rPr lang="en-US" smtClean="0"/>
              <a:t> is a "parent value" that must be present for a given "child value" to be available. It is declared at the typecode level.</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A7082151-6419-4151-BB23-4F0D0989312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598D98C1-FA30-4336-ACCE-16FEE3AD1D51}"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4887A247-64DE-45AB-A7ED-0B716E6B8BE8}"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0E54F94A-DB5E-45BC-861D-D86CE627575C}"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1104900" y="696913"/>
            <a:ext cx="4648200" cy="3486150"/>
          </a:xfrm>
          <a:ln/>
        </p:spPr>
      </p:sp>
      <p:sp>
        <p:nvSpPr>
          <p:cNvPr id="50181"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B34A6024-53AE-409A-8DD3-833EDAE55771}"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A0A07D2F-DE19-4E82-A9BC-2AD40BF92D1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buFontTx/>
              <a:buAutoNum type="arabicPeriod"/>
            </a:pPr>
            <a:r>
              <a:rPr lang="en-US" dirty="0" smtClean="0"/>
              <a:t>An internal </a:t>
            </a:r>
            <a:r>
              <a:rPr lang="en-US" dirty="0" err="1" smtClean="0"/>
              <a:t>typelist</a:t>
            </a:r>
            <a:r>
              <a:rPr lang="en-US" dirty="0" smtClean="0"/>
              <a:t> cannot be extended. An extendable </a:t>
            </a:r>
            <a:r>
              <a:rPr lang="en-US" dirty="0" err="1" smtClean="0"/>
              <a:t>typelist</a:t>
            </a:r>
            <a:r>
              <a:rPr lang="en-US" dirty="0" smtClean="0"/>
              <a:t> can be extended.</a:t>
            </a:r>
          </a:p>
          <a:p>
            <a:pPr marL="209550" indent="-209550" eaLnBrk="1" hangingPunct="1">
              <a:buFontTx/>
              <a:buAutoNum type="arabicPeriod"/>
            </a:pPr>
            <a:r>
              <a:rPr lang="en-US" dirty="0" smtClean="0"/>
              <a:t>The </a:t>
            </a:r>
            <a:r>
              <a:rPr lang="en-US" dirty="0" err="1" smtClean="0"/>
              <a:t>typecode</a:t>
            </a:r>
            <a:r>
              <a:rPr lang="en-US" dirty="0" smtClean="0"/>
              <a:t> must be unique within the </a:t>
            </a:r>
            <a:r>
              <a:rPr lang="en-US" dirty="0" err="1" smtClean="0"/>
              <a:t>typelist</a:t>
            </a:r>
            <a:r>
              <a:rPr lang="en-US" dirty="0" smtClean="0"/>
              <a:t> and must have 50 characters or fewer. (It also must contain no characters other than </a:t>
            </a:r>
            <a:r>
              <a:rPr lang="en-US" dirty="0" err="1" smtClean="0"/>
              <a:t>alphanumerics</a:t>
            </a:r>
            <a:r>
              <a:rPr lang="en-US" dirty="0" smtClean="0"/>
              <a:t>, underscores, periods, commas, hyphens, and colons.</a:t>
            </a:r>
          </a:p>
          <a:p>
            <a:pPr marL="209550" indent="-209550" eaLnBrk="1" hangingPunct="1">
              <a:buFontTx/>
              <a:buAutoNum type="arabicPeriod"/>
            </a:pPr>
            <a:r>
              <a:rPr lang="en-US" dirty="0" smtClean="0"/>
              <a:t>The priority and then the name determines the sort order.  Entries with priority -1 appear at the end of the list</a:t>
            </a:r>
          </a:p>
          <a:p>
            <a:pPr marL="209550" indent="-209550" eaLnBrk="1" hangingPunct="1">
              <a:buFontTx/>
              <a:buAutoNum type="arabicPeriod"/>
            </a:pPr>
            <a:r>
              <a:rPr lang="en-US" smtClean="0"/>
              <a:t>The </a:t>
            </a:r>
            <a:r>
              <a:rPr lang="en-US" dirty="0" smtClean="0"/>
              <a:t>first field is limited to all the values in the </a:t>
            </a:r>
            <a:r>
              <a:rPr lang="en-US" dirty="0" err="1" smtClean="0"/>
              <a:t>typelist</a:t>
            </a:r>
            <a:r>
              <a:rPr lang="en-US" dirty="0" smtClean="0"/>
              <a:t>. The second field is limited to some named subset of values in the </a:t>
            </a:r>
            <a:r>
              <a:rPr lang="en-US" dirty="0" err="1" smtClean="0"/>
              <a:t>typelist</a:t>
            </a:r>
            <a:r>
              <a:rPr lang="en-US" dirty="0"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038FA963-4173-4C2F-A76F-0CB5C098DC7D}"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F4E0E3BD-98B0-4605-A33A-7C3CC645ECA1}"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D50081CB-16BF-4B28-90C6-3E47223EF6D4}"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F61CCD5E-769C-473B-BF12-33F0DE3ECE34}"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CB605462-9C25-4DCD-9225-A9F48BE3E29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Similar to entity definitions, </a:t>
            </a:r>
            <a:r>
              <a:rPr lang="en-US" dirty="0" err="1" smtClean="0"/>
              <a:t>typelist</a:t>
            </a:r>
            <a:r>
              <a:rPr lang="en-US" dirty="0" smtClean="0"/>
              <a:t> definitions are stored in XML files. There are three types of </a:t>
            </a:r>
            <a:r>
              <a:rPr lang="en-US" dirty="0" err="1" smtClean="0"/>
              <a:t>typelist</a:t>
            </a:r>
            <a:r>
              <a:rPr lang="en-US" dirty="0" smtClean="0"/>
              <a:t> files:</a:t>
            </a:r>
          </a:p>
          <a:p>
            <a:pPr lvl="1" eaLnBrk="1" hangingPunct="1"/>
            <a:r>
              <a:rPr lang="en-US" dirty="0" err="1" smtClean="0"/>
              <a:t>tti</a:t>
            </a:r>
            <a:r>
              <a:rPr lang="en-US" dirty="0" smtClean="0"/>
              <a:t>, which define the </a:t>
            </a:r>
            <a:r>
              <a:rPr lang="en-US" dirty="0" err="1" smtClean="0"/>
              <a:t>typelist</a:t>
            </a:r>
            <a:r>
              <a:rPr lang="en-US" dirty="0" smtClean="0"/>
              <a:t> (at either the platform or application level for either base application </a:t>
            </a:r>
            <a:r>
              <a:rPr lang="en-US" dirty="0" err="1" smtClean="0"/>
              <a:t>typelists</a:t>
            </a:r>
            <a:r>
              <a:rPr lang="en-US" dirty="0" smtClean="0"/>
              <a:t> or custom </a:t>
            </a:r>
            <a:r>
              <a:rPr lang="en-US" dirty="0" err="1" smtClean="0"/>
              <a:t>typelists</a:t>
            </a:r>
            <a:r>
              <a:rPr lang="en-US" dirty="0" smtClean="0"/>
              <a:t>)</a:t>
            </a:r>
          </a:p>
          <a:p>
            <a:pPr lvl="1" eaLnBrk="1" hangingPunct="1"/>
            <a:r>
              <a:rPr lang="en-US" dirty="0" err="1" smtClean="0"/>
              <a:t>tix</a:t>
            </a:r>
            <a:r>
              <a:rPr lang="en-US" dirty="0" smtClean="0"/>
              <a:t>, which are internal extensions to platform-level </a:t>
            </a:r>
            <a:r>
              <a:rPr lang="en-US" dirty="0" err="1" smtClean="0"/>
              <a:t>typelists</a:t>
            </a:r>
            <a:r>
              <a:rPr lang="en-US" dirty="0" smtClean="0"/>
              <a:t> for the needs of a specific application</a:t>
            </a:r>
          </a:p>
          <a:p>
            <a:pPr lvl="1" eaLnBrk="1" hangingPunct="1"/>
            <a:r>
              <a:rPr lang="en-US" dirty="0" err="1" smtClean="0"/>
              <a:t>ttx</a:t>
            </a:r>
            <a:r>
              <a:rPr lang="en-US" dirty="0" smtClean="0"/>
              <a:t>, which are exposed (non-internal) base application extensions or custom extensions</a:t>
            </a:r>
          </a:p>
          <a:p>
            <a:pPr eaLnBrk="1" hangingPunct="1"/>
            <a:r>
              <a:rPr lang="en-US" dirty="0" smtClean="0"/>
              <a:t>Developers should always create and modify </a:t>
            </a:r>
            <a:r>
              <a:rPr lang="en-US" dirty="0" err="1" smtClean="0"/>
              <a:t>typelists</a:t>
            </a:r>
            <a:r>
              <a:rPr lang="en-US" dirty="0" smtClean="0"/>
              <a:t> through Studio. </a:t>
            </a:r>
            <a:r>
              <a:rPr lang="en-US" dirty="0" err="1" smtClean="0"/>
              <a:t>Guidewire</a:t>
            </a:r>
            <a:r>
              <a:rPr lang="en-US" dirty="0" smtClean="0"/>
              <a:t> does not recommend manipulating the XML files directly.</a:t>
            </a:r>
          </a:p>
          <a:p>
            <a:pPr eaLnBrk="1" hangingPunct="1"/>
            <a:r>
              <a:rPr lang="en-US" dirty="0" smtClean="0"/>
              <a:t>In some cases, </a:t>
            </a:r>
            <a:r>
              <a:rPr lang="en-US" dirty="0" err="1" smtClean="0"/>
              <a:t>typelists</a:t>
            </a:r>
            <a:r>
              <a:rPr lang="en-US" dirty="0" smtClean="0"/>
              <a:t> in Studio appear with a grayed-out icon (such as </a:t>
            </a:r>
            <a:r>
              <a:rPr lang="en-US" dirty="0" err="1" smtClean="0"/>
              <a:t>ManageWorkflowActionType</a:t>
            </a:r>
            <a:r>
              <a:rPr lang="en-US" dirty="0" smtClean="0"/>
              <a:t> in the screenshot above). This occurs when the </a:t>
            </a:r>
            <a:r>
              <a:rPr lang="en-US" dirty="0" err="1" smtClean="0"/>
              <a:t>typelist</a:t>
            </a:r>
            <a:r>
              <a:rPr lang="en-US" dirty="0" smtClean="0"/>
              <a:t> is managed internally by the application, as opposed to being managed by an externally exposed XML file. In many cases, internally managed </a:t>
            </a:r>
            <a:r>
              <a:rPr lang="en-US" dirty="0" err="1" smtClean="0"/>
              <a:t>typelists</a:t>
            </a:r>
            <a:r>
              <a:rPr lang="en-US" dirty="0" smtClean="0"/>
              <a:t> are also internal </a:t>
            </a:r>
            <a:r>
              <a:rPr lang="en-US" dirty="0" err="1" smtClean="0"/>
              <a:t>typelists</a:t>
            </a:r>
            <a:r>
              <a:rPr lang="en-US" dirty="0" smtClean="0"/>
              <a:t> and explicitly have the "Final" attribute. There are some </a:t>
            </a:r>
            <a:r>
              <a:rPr lang="en-US" dirty="0" err="1" smtClean="0"/>
              <a:t>typelists</a:t>
            </a:r>
            <a:r>
              <a:rPr lang="en-US" dirty="0" smtClean="0"/>
              <a:t>, however, that can have </a:t>
            </a:r>
            <a:r>
              <a:rPr lang="en-US" dirty="0" err="1" smtClean="0"/>
              <a:t>typecodes</a:t>
            </a:r>
            <a:r>
              <a:rPr lang="en-US" dirty="0" smtClean="0"/>
              <a:t> added to them (and therefore are not final) but are still managed internally. One example is the </a:t>
            </a:r>
            <a:r>
              <a:rPr lang="en-US" dirty="0" err="1" smtClean="0"/>
              <a:t>ABContact</a:t>
            </a:r>
            <a:r>
              <a:rPr lang="en-US" dirty="0" smtClean="0"/>
              <a:t> </a:t>
            </a:r>
            <a:r>
              <a:rPr lang="en-US" dirty="0" err="1" smtClean="0"/>
              <a:t>typelist</a:t>
            </a:r>
            <a:r>
              <a:rPr lang="en-US" dirty="0" smtClean="0"/>
              <a:t>, which is used by </a:t>
            </a:r>
            <a:r>
              <a:rPr lang="en-US" dirty="0" err="1" smtClean="0"/>
              <a:t>ABContact</a:t>
            </a:r>
            <a:r>
              <a:rPr lang="en-US" dirty="0" smtClean="0"/>
              <a:t> to identify the specific subtype of each instance. (Is a given instance of </a:t>
            </a:r>
            <a:r>
              <a:rPr lang="en-US" dirty="0" err="1" smtClean="0"/>
              <a:t>ABContact</a:t>
            </a:r>
            <a:r>
              <a:rPr lang="en-US" dirty="0" smtClean="0"/>
              <a:t> an </a:t>
            </a:r>
            <a:r>
              <a:rPr lang="en-US" dirty="0" err="1" smtClean="0"/>
              <a:t>ABPerson</a:t>
            </a:r>
            <a:r>
              <a:rPr lang="en-US" dirty="0" smtClean="0"/>
              <a:t>? An </a:t>
            </a:r>
            <a:r>
              <a:rPr lang="en-US" dirty="0" err="1" smtClean="0"/>
              <a:t>ABPersonVendor</a:t>
            </a:r>
            <a:r>
              <a:rPr lang="en-US" dirty="0" smtClean="0"/>
              <a:t>? An </a:t>
            </a:r>
            <a:r>
              <a:rPr lang="en-US" dirty="0" err="1" smtClean="0"/>
              <a:t>ABDoctor</a:t>
            </a:r>
            <a:r>
              <a:rPr lang="en-US" dirty="0" smtClean="0"/>
              <a:t>?) You can add new subtypes to </a:t>
            </a:r>
            <a:r>
              <a:rPr lang="en-US" dirty="0" err="1" smtClean="0"/>
              <a:t>ABContact</a:t>
            </a:r>
            <a:r>
              <a:rPr lang="en-US" dirty="0" smtClean="0"/>
              <a:t>, which causes new </a:t>
            </a:r>
            <a:r>
              <a:rPr lang="en-US" dirty="0" err="1" smtClean="0"/>
              <a:t>typecodes</a:t>
            </a:r>
            <a:r>
              <a:rPr lang="en-US" dirty="0" smtClean="0"/>
              <a:t> to be added to this </a:t>
            </a:r>
            <a:r>
              <a:rPr lang="en-US" dirty="0" err="1" smtClean="0"/>
              <a:t>typelist</a:t>
            </a:r>
            <a:r>
              <a:rPr lang="en-US" dirty="0" smtClean="0"/>
              <a:t>. The </a:t>
            </a:r>
            <a:r>
              <a:rPr lang="en-US" dirty="0" err="1" smtClean="0"/>
              <a:t>typelist</a:t>
            </a:r>
            <a:r>
              <a:rPr lang="en-US" dirty="0" smtClean="0"/>
              <a:t> is managed internally and not as an exposed XML file, however, so the </a:t>
            </a:r>
            <a:r>
              <a:rPr lang="en-US" dirty="0" err="1" smtClean="0"/>
              <a:t>ABContact</a:t>
            </a:r>
            <a:r>
              <a:rPr lang="en-US" dirty="0" smtClean="0"/>
              <a:t> </a:t>
            </a:r>
            <a:r>
              <a:rPr lang="en-US" dirty="0" err="1" smtClean="0"/>
              <a:t>typelist</a:t>
            </a:r>
            <a:r>
              <a:rPr lang="en-US" dirty="0" smtClean="0"/>
              <a:t> appears in the </a:t>
            </a:r>
            <a:r>
              <a:rPr lang="en-US" dirty="0" err="1" smtClean="0"/>
              <a:t>typelist</a:t>
            </a:r>
            <a:r>
              <a:rPr lang="en-US" dirty="0" smtClean="0"/>
              <a:t> editor with a grayed-out icon.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9B10A6CD-C6C3-4850-9388-3CC178DCADA3}"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0ACA7DDE-59D4-4142-8D37-64839A6AC479}"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simple typelist is a typelist that does not make use of filtering. Filtered typelists are discussed later in this lesson.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Typelists - </a:t>
            </a:r>
            <a:fld id="{529B025D-3993-4B5E-8B0B-64906C6841E4}"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maximum length for a typelist name is 25 characters.</a:t>
            </a:r>
          </a:p>
          <a:p>
            <a:pPr eaLnBrk="1" hangingPunct="1"/>
            <a:r>
              <a:rPr lang="en-US" smtClean="0"/>
              <a:t>By default, Guidewire uses xxtl_&lt;</a:t>
            </a:r>
            <a:r>
              <a:rPr lang="en-US" i="1" smtClean="0"/>
              <a:t>typelist name</a:t>
            </a:r>
            <a:r>
              <a:rPr lang="en-US" smtClean="0"/>
              <a:t>&gt; as the name of the typelist table (where "xx" is the application's code). If you want a different table name, you can override the default value by specifying a value in the "Table name"</a:t>
            </a:r>
            <a:r>
              <a:rPr lang="en-US" b="1" smtClean="0"/>
              <a:t> </a:t>
            </a:r>
            <a:r>
              <a:rPr lang="en-US" smtClean="0"/>
              <a:t>field in Studio. If you override the default value, the table name becomes xxtl_&lt;</a:t>
            </a:r>
            <a:r>
              <a:rPr lang="en-US" i="1" smtClean="0"/>
              <a:t>table name</a:t>
            </a:r>
            <a:r>
              <a:rPr lang="en-US" smtClean="0"/>
              <a:t>&gt;. Guidewire restricts the typelist table name to ASCII letters, digits, and the underscore character. Guidewire also places limits on the length of the name. Guidewire imposes these restrictions because of the restrictions imposed by the various relational database management systems (RDBMS) with which Guidewire applications interact. If you choose, however, you can override the name of the typelist and thus the table name stored in the database.</a:t>
            </a:r>
          </a:p>
          <a:p>
            <a:pPr eaLnBrk="1" hangingPunct="1"/>
            <a:r>
              <a:rPr lang="en-US" smtClean="0"/>
              <a:t>A "final" typelist is a typelist to which no additional typecodes can be added. All custom typelists are non-final.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769855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33810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60736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027657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9113" y="1192213"/>
            <a:ext cx="4083050" cy="519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4563" y="1192213"/>
            <a:ext cx="4083050" cy="519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13703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72253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061969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013633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915774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6300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804589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712391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224431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742C45B1-18CE-4258-BE36-87C38E2718A2}"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30" r:id="rId12"/>
    <p:sldLayoutId id="2147483828"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Typelists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11 Sept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7827"/>
          <a:stretch/>
        </p:blipFill>
        <p:spPr bwMode="auto">
          <a:xfrm>
            <a:off x="877094" y="1040408"/>
            <a:ext cx="3838575" cy="135612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2578893"/>
            <a:ext cx="7838536" cy="25146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Title 1"/>
          <p:cNvSpPr>
            <a:spLocks noGrp="1"/>
          </p:cNvSpPr>
          <p:nvPr>
            <p:ph type="title" idx="4294967295"/>
          </p:nvPr>
        </p:nvSpPr>
        <p:spPr>
          <a:xfrm>
            <a:off x="490538" y="120650"/>
            <a:ext cx="8318500" cy="742950"/>
          </a:xfrm>
        </p:spPr>
        <p:txBody>
          <a:bodyPr/>
          <a:lstStyle/>
          <a:p>
            <a:pPr eaLnBrk="1" hangingPunct="1"/>
            <a:r>
              <a:rPr lang="en-US" smtClean="0"/>
              <a:t>Step 2: Define the typecodes</a:t>
            </a:r>
          </a:p>
        </p:txBody>
      </p:sp>
      <p:sp>
        <p:nvSpPr>
          <p:cNvPr id="13316" name="AutoShape 4"/>
          <p:cNvSpPr>
            <a:spLocks noChangeArrowheads="1"/>
          </p:cNvSpPr>
          <p:nvPr/>
        </p:nvSpPr>
        <p:spPr bwMode="auto">
          <a:xfrm>
            <a:off x="2028825" y="3228182"/>
            <a:ext cx="1133475" cy="174386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0" name="Text Box 8"/>
          <p:cNvSpPr txBox="1">
            <a:spLocks noChangeArrowheads="1"/>
          </p:cNvSpPr>
          <p:nvPr/>
        </p:nvSpPr>
        <p:spPr bwMode="auto">
          <a:xfrm>
            <a:off x="877094" y="5565775"/>
            <a:ext cx="23034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internal reference</a:t>
            </a:r>
            <a:br>
              <a:rPr lang="en-US" dirty="0">
                <a:solidFill>
                  <a:schemeClr val="bg1"/>
                </a:solidFill>
              </a:rPr>
            </a:br>
            <a:r>
              <a:rPr lang="en-US" dirty="0">
                <a:solidFill>
                  <a:schemeClr val="bg1"/>
                </a:solidFill>
              </a:rPr>
              <a:t>(unique within </a:t>
            </a:r>
            <a:r>
              <a:rPr lang="en-US" dirty="0" err="1">
                <a:solidFill>
                  <a:schemeClr val="bg1"/>
                </a:solidFill>
              </a:rPr>
              <a:t>typelist</a:t>
            </a:r>
            <a:r>
              <a:rPr lang="en-US" dirty="0">
                <a:solidFill>
                  <a:schemeClr val="bg1"/>
                </a:solidFill>
              </a:rPr>
              <a:t>, </a:t>
            </a:r>
            <a:r>
              <a:rPr lang="en-US" dirty="0"/>
              <a:t>&lt;=50 char</a:t>
            </a:r>
            <a:r>
              <a:rPr lang="en-US" dirty="0">
                <a:solidFill>
                  <a:schemeClr val="bg1"/>
                </a:solidFill>
              </a:rPr>
              <a:t>)</a:t>
            </a:r>
          </a:p>
        </p:txBody>
      </p:sp>
      <p:sp>
        <p:nvSpPr>
          <p:cNvPr id="13321" name="Text Box 9"/>
          <p:cNvSpPr txBox="1">
            <a:spLocks noChangeArrowheads="1"/>
          </p:cNvSpPr>
          <p:nvPr/>
        </p:nvSpPr>
        <p:spPr bwMode="auto">
          <a:xfrm>
            <a:off x="2840038" y="5503863"/>
            <a:ext cx="1504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value shown</a:t>
            </a:r>
            <a:br>
              <a:rPr lang="en-US" dirty="0">
                <a:solidFill>
                  <a:schemeClr val="bg1"/>
                </a:solidFill>
              </a:rPr>
            </a:br>
            <a:r>
              <a:rPr lang="en-US" dirty="0">
                <a:solidFill>
                  <a:schemeClr val="bg1"/>
                </a:solidFill>
              </a:rPr>
              <a:t>in UI</a:t>
            </a:r>
          </a:p>
        </p:txBody>
      </p:sp>
      <p:sp>
        <p:nvSpPr>
          <p:cNvPr id="13322" name="Text Box 10"/>
          <p:cNvSpPr txBox="1">
            <a:spLocks noChangeArrowheads="1"/>
          </p:cNvSpPr>
          <p:nvPr/>
        </p:nvSpPr>
        <p:spPr bwMode="auto">
          <a:xfrm>
            <a:off x="4927600" y="5503863"/>
            <a:ext cx="1504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Data</a:t>
            </a:r>
            <a:br>
              <a:rPr lang="en-US">
                <a:solidFill>
                  <a:schemeClr val="bg1"/>
                </a:solidFill>
              </a:rPr>
            </a:br>
            <a:r>
              <a:rPr lang="en-US">
                <a:solidFill>
                  <a:schemeClr val="bg1"/>
                </a:solidFill>
              </a:rPr>
              <a:t>Dictionary</a:t>
            </a:r>
            <a:br>
              <a:rPr lang="en-US">
                <a:solidFill>
                  <a:schemeClr val="bg1"/>
                </a:solidFill>
              </a:rPr>
            </a:br>
            <a:r>
              <a:rPr lang="en-US">
                <a:solidFill>
                  <a:schemeClr val="bg1"/>
                </a:solidFill>
              </a:rPr>
              <a:t>description</a:t>
            </a:r>
          </a:p>
        </p:txBody>
      </p:sp>
      <p:sp>
        <p:nvSpPr>
          <p:cNvPr id="13323" name="Text Box 11"/>
          <p:cNvSpPr txBox="1">
            <a:spLocks noChangeArrowheads="1"/>
          </p:cNvSpPr>
          <p:nvPr/>
        </p:nvSpPr>
        <p:spPr bwMode="auto">
          <a:xfrm>
            <a:off x="6532563" y="5503863"/>
            <a:ext cx="1504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sort order</a:t>
            </a:r>
            <a:br>
              <a:rPr lang="en-US">
                <a:solidFill>
                  <a:schemeClr val="bg1"/>
                </a:solidFill>
              </a:rPr>
            </a:br>
            <a:r>
              <a:rPr lang="en-US">
                <a:solidFill>
                  <a:schemeClr val="bg1"/>
                </a:solidFill>
              </a:rPr>
              <a:t>in UI</a:t>
            </a:r>
          </a:p>
        </p:txBody>
      </p:sp>
      <p:sp>
        <p:nvSpPr>
          <p:cNvPr id="13324" name="Text Box 12"/>
          <p:cNvSpPr txBox="1">
            <a:spLocks noChangeArrowheads="1"/>
          </p:cNvSpPr>
          <p:nvPr/>
        </p:nvSpPr>
        <p:spPr bwMode="auto">
          <a:xfrm>
            <a:off x="7446963" y="6175375"/>
            <a:ext cx="1504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disabled?</a:t>
            </a:r>
          </a:p>
        </p:txBody>
      </p:sp>
      <p:sp>
        <p:nvSpPr>
          <p:cNvPr id="13325" name="Line 13"/>
          <p:cNvSpPr>
            <a:spLocks noChangeShapeType="1"/>
          </p:cNvSpPr>
          <p:nvPr/>
        </p:nvSpPr>
        <p:spPr bwMode="auto">
          <a:xfrm flipV="1">
            <a:off x="2028825" y="5069680"/>
            <a:ext cx="557212" cy="43418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26" name="Line 14"/>
          <p:cNvSpPr>
            <a:spLocks noChangeShapeType="1"/>
          </p:cNvSpPr>
          <p:nvPr/>
        </p:nvSpPr>
        <p:spPr bwMode="auto">
          <a:xfrm flipV="1">
            <a:off x="3595688" y="5076825"/>
            <a:ext cx="0" cy="4238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7" name="Line 15"/>
          <p:cNvSpPr>
            <a:spLocks noChangeShapeType="1"/>
          </p:cNvSpPr>
          <p:nvPr/>
        </p:nvSpPr>
        <p:spPr bwMode="auto">
          <a:xfrm flipH="1" flipV="1">
            <a:off x="5305425" y="4100116"/>
            <a:ext cx="376238" cy="140057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28" name="Line 16"/>
          <p:cNvSpPr>
            <a:spLocks noChangeShapeType="1"/>
          </p:cNvSpPr>
          <p:nvPr/>
        </p:nvSpPr>
        <p:spPr bwMode="auto">
          <a:xfrm flipV="1">
            <a:off x="7281863" y="5076825"/>
            <a:ext cx="0" cy="4238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9" name="Line 17"/>
          <p:cNvSpPr>
            <a:spLocks noChangeShapeType="1"/>
          </p:cNvSpPr>
          <p:nvPr/>
        </p:nvSpPr>
        <p:spPr bwMode="auto">
          <a:xfrm flipV="1">
            <a:off x="8140700" y="5076825"/>
            <a:ext cx="0" cy="10429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Text Box 22"/>
          <p:cNvSpPr txBox="1">
            <a:spLocks noChangeArrowheads="1"/>
          </p:cNvSpPr>
          <p:nvPr/>
        </p:nvSpPr>
        <p:spPr bwMode="auto">
          <a:xfrm>
            <a:off x="4552736" y="1698262"/>
            <a:ext cx="3294062" cy="836612"/>
          </a:xfrm>
          <a:prstGeom prst="rect">
            <a:avLst/>
          </a:prstGeom>
          <a:solidFill>
            <a:schemeClr val="tx1"/>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If two or more codes have same Priority, they are sorted alphabetically by Name.</a:t>
            </a:r>
          </a:p>
        </p:txBody>
      </p:sp>
      <p:cxnSp>
        <p:nvCxnSpPr>
          <p:cNvPr id="3" name="Straight Arrow Connector 2"/>
          <p:cNvCxnSpPr/>
          <p:nvPr/>
        </p:nvCxnSpPr>
        <p:spPr bwMode="auto">
          <a:xfrm>
            <a:off x="4927601" y="2534874"/>
            <a:ext cx="0" cy="693308"/>
          </a:xfrm>
          <a:prstGeom prst="straightConnector1">
            <a:avLst/>
          </a:prstGeom>
          <a:noFill/>
          <a:ln w="12700" cap="flat" cmpd="sng" algn="ctr">
            <a:solidFill>
              <a:srgbClr val="FF0000"/>
            </a:solidFill>
            <a:prstDash val="solid"/>
            <a:round/>
            <a:headEnd type="none" w="med" len="med"/>
            <a:tailEnd type="arrow"/>
          </a:ln>
          <a:effectLst/>
        </p:spPr>
      </p:cxnSp>
      <p:sp>
        <p:nvSpPr>
          <p:cNvPr id="4" name="Rounded Rectangle 3"/>
          <p:cNvSpPr/>
          <p:nvPr/>
        </p:nvSpPr>
        <p:spPr bwMode="auto">
          <a:xfrm>
            <a:off x="5003800" y="3836193"/>
            <a:ext cx="489744" cy="263923"/>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84" y="1418584"/>
            <a:ext cx="8226265" cy="202895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title"/>
          </p:nvPr>
        </p:nvSpPr>
        <p:spPr/>
        <p:txBody>
          <a:bodyPr/>
          <a:lstStyle/>
          <a:p>
            <a:pPr eaLnBrk="1" hangingPunct="1"/>
            <a:r>
              <a:rPr lang="en-US" smtClean="0"/>
              <a:t>Typecodes for base application typelists</a:t>
            </a:r>
          </a:p>
        </p:txBody>
      </p:sp>
      <p:sp>
        <p:nvSpPr>
          <p:cNvPr id="14339" name="Rectangle 3"/>
          <p:cNvSpPr>
            <a:spLocks noGrp="1" noChangeArrowheads="1"/>
          </p:cNvSpPr>
          <p:nvPr>
            <p:ph idx="1"/>
          </p:nvPr>
        </p:nvSpPr>
        <p:spPr>
          <a:xfrm>
            <a:off x="493884" y="3523306"/>
            <a:ext cx="8318500" cy="1643063"/>
          </a:xfrm>
        </p:spPr>
        <p:txBody>
          <a:bodyPr/>
          <a:lstStyle/>
          <a:p>
            <a:pPr>
              <a:buFont typeface="Arial" charset="0"/>
              <a:buChar char="•"/>
            </a:pPr>
            <a:r>
              <a:rPr lang="en-US" dirty="0" smtClean="0"/>
              <a:t>For base app </a:t>
            </a:r>
            <a:r>
              <a:rPr lang="en-US" dirty="0" err="1" smtClean="0"/>
              <a:t>typelists</a:t>
            </a:r>
            <a:r>
              <a:rPr lang="en-US" dirty="0" smtClean="0"/>
              <a:t>, new </a:t>
            </a:r>
            <a:r>
              <a:rPr lang="en-US" dirty="0" err="1" smtClean="0"/>
              <a:t>typecodes</a:t>
            </a:r>
            <a:r>
              <a:rPr lang="en-US" dirty="0" smtClean="0"/>
              <a:t> should end in _Ext</a:t>
            </a:r>
          </a:p>
        </p:txBody>
      </p:sp>
      <p:sp>
        <p:nvSpPr>
          <p:cNvPr id="2" name="Rounded Rectangle 1"/>
          <p:cNvSpPr/>
          <p:nvPr/>
        </p:nvSpPr>
        <p:spPr bwMode="auto">
          <a:xfrm>
            <a:off x="493884" y="3015052"/>
            <a:ext cx="4113132" cy="2471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93884" y="1418584"/>
            <a:ext cx="1544981" cy="2619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extBox 3"/>
          <p:cNvSpPr txBox="1"/>
          <p:nvPr/>
        </p:nvSpPr>
        <p:spPr>
          <a:xfrm>
            <a:off x="493884" y="1000892"/>
            <a:ext cx="2607661" cy="9144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Base application </a:t>
            </a:r>
            <a:r>
              <a:rPr lang="en-US" dirty="0" err="1" smtClean="0">
                <a:solidFill>
                  <a:srgbClr val="C00000"/>
                </a:solidFill>
                <a:latin typeface="Calibri" pitchFamily="34" charset="0"/>
                <a:cs typeface="Calibri" pitchFamily="34" charset="0"/>
              </a:rPr>
              <a:t>typelist</a:t>
            </a:r>
            <a:endParaRPr lang="en-US" dirty="0" smtClean="0">
              <a:solidFill>
                <a:srgbClr val="C00000"/>
              </a:solidFill>
              <a:latin typeface="Calibri" pitchFamily="34" charset="0"/>
              <a:cs typeface="Calibri"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Typelist basics</a:t>
            </a:r>
          </a:p>
          <a:p>
            <a:pPr>
              <a:lnSpc>
                <a:spcPct val="150000"/>
              </a:lnSpc>
              <a:buFont typeface="Arial" charset="0"/>
              <a:buChar char="•"/>
            </a:pPr>
            <a:r>
              <a:rPr lang="en-US" sz="2800" smtClean="0">
                <a:solidFill>
                  <a:srgbClr val="C0C0C0"/>
                </a:solidFill>
              </a:rPr>
              <a:t>Simple typelists</a:t>
            </a:r>
          </a:p>
          <a:p>
            <a:pPr>
              <a:lnSpc>
                <a:spcPct val="150000"/>
              </a:lnSpc>
              <a:buFont typeface="Arial" charset="0"/>
              <a:buChar char="•"/>
            </a:pPr>
            <a:r>
              <a:rPr lang="en-US" sz="2800" smtClean="0"/>
              <a:t>Fields constrained by typelists</a:t>
            </a:r>
          </a:p>
          <a:p>
            <a:pPr>
              <a:lnSpc>
                <a:spcPct val="150000"/>
              </a:lnSpc>
              <a:buFont typeface="Arial" charset="0"/>
              <a:buChar char="•"/>
            </a:pPr>
            <a:r>
              <a:rPr lang="en-US" sz="2800" smtClean="0">
                <a:solidFill>
                  <a:srgbClr val="C0C0C0"/>
                </a:solidFill>
              </a:rPr>
              <a:t>Filtered typelists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5364163" y="2524125"/>
            <a:ext cx="3252787" cy="2701925"/>
          </a:xfrm>
          <a:prstGeom prst="verticalScroll">
            <a:avLst>
              <a:gd name="adj" fmla="val 6889"/>
            </a:avLst>
          </a:prstGeom>
          <a:solidFill>
            <a:srgbClr val="FFC521"/>
          </a:solidFill>
          <a:ln w="12700">
            <a:solidFill>
              <a:schemeClr val="bg1"/>
            </a:solidFill>
            <a:round/>
            <a:headEnd/>
            <a:tailEnd/>
          </a:ln>
        </p:spPr>
        <p:txBody>
          <a:bodyPr wrap="none"/>
          <a:lstStyle/>
          <a:p>
            <a:endParaRPr lang="en-US"/>
          </a:p>
        </p:txBody>
      </p:sp>
      <p:sp>
        <p:nvSpPr>
          <p:cNvPr id="16387" name="Rectangle 3"/>
          <p:cNvSpPr>
            <a:spLocks noGrp="1" noChangeArrowheads="1"/>
          </p:cNvSpPr>
          <p:nvPr>
            <p:ph type="title"/>
          </p:nvPr>
        </p:nvSpPr>
        <p:spPr/>
        <p:txBody>
          <a:bodyPr/>
          <a:lstStyle/>
          <a:p>
            <a:pPr eaLnBrk="1" hangingPunct="1"/>
            <a:r>
              <a:rPr lang="en-US" smtClean="0"/>
              <a:t>Typekey fields</a:t>
            </a:r>
          </a:p>
        </p:txBody>
      </p:sp>
      <p:sp>
        <p:nvSpPr>
          <p:cNvPr id="16388" name="Rectangle 4"/>
          <p:cNvSpPr>
            <a:spLocks noGrp="1" noChangeArrowheads="1"/>
          </p:cNvSpPr>
          <p:nvPr>
            <p:ph idx="1"/>
          </p:nvPr>
        </p:nvSpPr>
        <p:spPr>
          <a:xfrm>
            <a:off x="519113" y="1346200"/>
            <a:ext cx="8318500" cy="5043488"/>
          </a:xfrm>
        </p:spPr>
        <p:txBody>
          <a:bodyPr/>
          <a:lstStyle/>
          <a:p>
            <a:pPr>
              <a:buFont typeface="Arial" charset="0"/>
              <a:buChar char="•"/>
            </a:pPr>
            <a:r>
              <a:rPr lang="en-US" smtClean="0"/>
              <a:t>A </a:t>
            </a:r>
            <a:r>
              <a:rPr lang="en-US" b="1" smtClean="0"/>
              <a:t>typekey field</a:t>
            </a:r>
            <a:r>
              <a:rPr lang="en-US" smtClean="0"/>
              <a:t> is a field associated with a specific typelist</a:t>
            </a:r>
          </a:p>
          <a:p>
            <a:pPr lvl="1"/>
            <a:r>
              <a:rPr lang="en-US" smtClean="0"/>
              <a:t>Values in that field limited to those defined in typelist</a:t>
            </a:r>
          </a:p>
        </p:txBody>
      </p:sp>
      <p:sp>
        <p:nvSpPr>
          <p:cNvPr id="16389" name="Rectangle 12"/>
          <p:cNvSpPr>
            <a:spLocks noChangeArrowheads="1"/>
          </p:cNvSpPr>
          <p:nvPr/>
        </p:nvSpPr>
        <p:spPr bwMode="auto">
          <a:xfrm>
            <a:off x="1246188" y="2944813"/>
            <a:ext cx="2876550" cy="2220912"/>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ABContact</a:t>
            </a:r>
          </a:p>
          <a:p>
            <a:pPr algn="l">
              <a:spcBef>
                <a:spcPct val="0"/>
              </a:spcBef>
              <a:spcAft>
                <a:spcPct val="0"/>
              </a:spcAft>
              <a:buClrTx/>
            </a:pPr>
            <a:r>
              <a:rPr lang="en-US" b="0">
                <a:solidFill>
                  <a:schemeClr val="bg1"/>
                </a:solidFill>
              </a:rPr>
              <a:t>Address</a:t>
            </a:r>
            <a:br>
              <a:rPr lang="en-US" b="0">
                <a:solidFill>
                  <a:schemeClr val="bg1"/>
                </a:solidFill>
              </a:rPr>
            </a:br>
            <a:r>
              <a:rPr lang="en-US" b="0">
                <a:solidFill>
                  <a:schemeClr val="bg1"/>
                </a:solidFill>
              </a:rPr>
              <a:t>BuildingType</a:t>
            </a:r>
            <a:br>
              <a:rPr lang="en-US" b="0">
                <a:solidFill>
                  <a:schemeClr val="bg1"/>
                </a:solidFill>
              </a:rPr>
            </a:br>
            <a:r>
              <a:rPr lang="en-US" b="0">
                <a:solidFill>
                  <a:schemeClr val="bg1"/>
                </a:solidFill>
              </a:rPr>
              <a:t>InspectionDate</a:t>
            </a:r>
            <a:br>
              <a:rPr lang="en-US" b="0">
                <a:solidFill>
                  <a:schemeClr val="bg1"/>
                </a:solidFill>
              </a:rPr>
            </a:br>
            <a:r>
              <a:rPr lang="en-US" b="0">
                <a:solidFill>
                  <a:schemeClr val="bg1"/>
                </a:solidFill>
              </a:rPr>
              <a:t>HasParking</a:t>
            </a:r>
          </a:p>
          <a:p>
            <a:pPr algn="l">
              <a:spcBef>
                <a:spcPct val="0"/>
              </a:spcBef>
              <a:spcAft>
                <a:spcPct val="0"/>
              </a:spcAft>
              <a:buClrTx/>
            </a:pPr>
            <a:r>
              <a:rPr lang="en-US" b="0">
                <a:solidFill>
                  <a:schemeClr val="bg1"/>
                </a:solidFill>
              </a:rPr>
              <a:t>…</a:t>
            </a:r>
          </a:p>
        </p:txBody>
      </p:sp>
      <p:sp>
        <p:nvSpPr>
          <p:cNvPr id="16390" name="Rectangle 13"/>
          <p:cNvSpPr>
            <a:spLocks noChangeArrowheads="1"/>
          </p:cNvSpPr>
          <p:nvPr/>
        </p:nvSpPr>
        <p:spPr bwMode="auto">
          <a:xfrm>
            <a:off x="1246188" y="2522538"/>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Building_Ext</a:t>
            </a:r>
          </a:p>
        </p:txBody>
      </p:sp>
      <p:sp>
        <p:nvSpPr>
          <p:cNvPr id="16391" name="Rectangle 12"/>
          <p:cNvSpPr>
            <a:spLocks noChangeArrowheads="1"/>
          </p:cNvSpPr>
          <p:nvPr/>
        </p:nvSpPr>
        <p:spPr bwMode="auto">
          <a:xfrm>
            <a:off x="5659438" y="2732088"/>
            <a:ext cx="26558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2400" u="sng">
                <a:solidFill>
                  <a:schemeClr val="bg1"/>
                </a:solidFill>
              </a:rPr>
              <a:t>BuildingType_Ext</a:t>
            </a:r>
            <a:r>
              <a:rPr lang="en-US" b="0">
                <a:solidFill>
                  <a:schemeClr val="bg1"/>
                </a:solidFill>
              </a:rPr>
              <a:t/>
            </a:r>
            <a:br>
              <a:rPr lang="en-US" b="0">
                <a:solidFill>
                  <a:schemeClr val="bg1"/>
                </a:solidFill>
              </a:rPr>
            </a:br>
            <a:r>
              <a:rPr lang="en-US" b="0">
                <a:solidFill>
                  <a:schemeClr val="bg1"/>
                </a:solidFill>
              </a:rPr>
              <a:t>Residential - single</a:t>
            </a:r>
            <a:br>
              <a:rPr lang="en-US" b="0">
                <a:solidFill>
                  <a:schemeClr val="bg1"/>
                </a:solidFill>
              </a:rPr>
            </a:br>
            <a:r>
              <a:rPr lang="en-US" b="0">
                <a:solidFill>
                  <a:schemeClr val="bg1"/>
                </a:solidFill>
              </a:rPr>
              <a:t>Residential - multi</a:t>
            </a:r>
            <a:br>
              <a:rPr lang="en-US" b="0">
                <a:solidFill>
                  <a:schemeClr val="bg1"/>
                </a:solidFill>
              </a:rPr>
            </a:br>
            <a:r>
              <a:rPr lang="en-US" b="0">
                <a:solidFill>
                  <a:schemeClr val="bg1"/>
                </a:solidFill>
              </a:rPr>
              <a:t>Office</a:t>
            </a:r>
            <a:br>
              <a:rPr lang="en-US" b="0">
                <a:solidFill>
                  <a:schemeClr val="bg1"/>
                </a:solidFill>
              </a:rPr>
            </a:br>
            <a:r>
              <a:rPr lang="en-US" b="0">
                <a:solidFill>
                  <a:schemeClr val="bg1"/>
                </a:solidFill>
              </a:rPr>
              <a:t>Industrial</a:t>
            </a:r>
            <a:br>
              <a:rPr lang="en-US" b="0">
                <a:solidFill>
                  <a:schemeClr val="bg1"/>
                </a:solidFill>
              </a:rPr>
            </a:br>
            <a:r>
              <a:rPr lang="en-US" b="0">
                <a:solidFill>
                  <a:schemeClr val="bg1"/>
                </a:solidFill>
              </a:rPr>
              <a:t>Hotel</a:t>
            </a:r>
            <a:br>
              <a:rPr lang="en-US" b="0">
                <a:solidFill>
                  <a:schemeClr val="bg1"/>
                </a:solidFill>
              </a:rPr>
            </a:br>
            <a:r>
              <a:rPr lang="en-US" b="0">
                <a:solidFill>
                  <a:schemeClr val="bg1"/>
                </a:solidFill>
              </a:rPr>
              <a:t>Other</a:t>
            </a:r>
          </a:p>
        </p:txBody>
      </p:sp>
      <p:sp>
        <p:nvSpPr>
          <p:cNvPr id="16392" name="AutoShape 8"/>
          <p:cNvSpPr>
            <a:spLocks noChangeArrowheads="1"/>
          </p:cNvSpPr>
          <p:nvPr/>
        </p:nvSpPr>
        <p:spPr bwMode="auto">
          <a:xfrm>
            <a:off x="1143000" y="3916363"/>
            <a:ext cx="2152650" cy="3429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3" name="Line 9"/>
          <p:cNvSpPr>
            <a:spLocks noChangeShapeType="1"/>
          </p:cNvSpPr>
          <p:nvPr/>
        </p:nvSpPr>
        <p:spPr bwMode="auto">
          <a:xfrm flipV="1">
            <a:off x="3276600" y="2921000"/>
            <a:ext cx="2271713" cy="12065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Step 3: Create typekey field</a:t>
            </a:r>
          </a:p>
        </p:txBody>
      </p:sp>
      <p:sp>
        <p:nvSpPr>
          <p:cNvPr id="17412" name="Rectangle 3"/>
          <p:cNvSpPr>
            <a:spLocks noGrp="1" noChangeArrowheads="1"/>
          </p:cNvSpPr>
          <p:nvPr>
            <p:ph idx="1"/>
          </p:nvPr>
        </p:nvSpPr>
        <p:spPr/>
        <p:txBody>
          <a:bodyPr/>
          <a:lstStyle/>
          <a:p>
            <a:pPr>
              <a:buFont typeface="Arial" charset="0"/>
              <a:buChar char="•"/>
            </a:pPr>
            <a:r>
              <a:rPr lang="en-US" dirty="0" smtClean="0"/>
              <a:t>Valid child for &lt;extension&gt;, &lt;entity&gt;, or &lt;subtype&gt;</a:t>
            </a:r>
          </a:p>
          <a:p>
            <a:pPr>
              <a:buFont typeface="Arial" charset="0"/>
              <a:buChar char="•"/>
            </a:pPr>
            <a:r>
              <a:rPr lang="en-US" dirty="0" smtClean="0"/>
              <a:t>Syntax:</a:t>
            </a:r>
          </a:p>
          <a:p>
            <a:pPr lvl="1">
              <a:buFont typeface="Wingdings 2" pitchFamily="18" charset="2"/>
              <a:buNone/>
            </a:pPr>
            <a:r>
              <a:rPr lang="en-US" dirty="0" smtClean="0">
                <a:solidFill>
                  <a:srgbClr val="FF3300"/>
                </a:solidFill>
              </a:rPr>
              <a:t>&lt;</a:t>
            </a:r>
            <a:r>
              <a:rPr lang="en-US" dirty="0" err="1" smtClean="0">
                <a:solidFill>
                  <a:srgbClr val="FF3300"/>
                </a:solidFill>
              </a:rPr>
              <a:t>typekey</a:t>
            </a:r>
            <a:r>
              <a:rPr lang="en-US" dirty="0" smtClean="0">
                <a:solidFill>
                  <a:srgbClr val="FF3300"/>
                </a:solidFill>
              </a:rPr>
              <a:t> name="</a:t>
            </a:r>
            <a:r>
              <a:rPr lang="en-US" i="1" dirty="0" err="1" smtClean="0">
                <a:solidFill>
                  <a:srgbClr val="0033CC"/>
                </a:solidFill>
              </a:rPr>
              <a:t>FieldName</a:t>
            </a:r>
            <a:r>
              <a:rPr lang="en-US" dirty="0" smtClean="0">
                <a:solidFill>
                  <a:srgbClr val="FF3300"/>
                </a:solidFill>
              </a:rPr>
              <a:t>"</a:t>
            </a:r>
            <a:br>
              <a:rPr lang="en-US" dirty="0" smtClean="0">
                <a:solidFill>
                  <a:srgbClr val="FF3300"/>
                </a:solidFill>
              </a:rPr>
            </a:br>
            <a:r>
              <a:rPr lang="en-US" dirty="0" err="1" smtClean="0">
                <a:solidFill>
                  <a:srgbClr val="FF3300"/>
                </a:solidFill>
              </a:rPr>
              <a:t>typelist</a:t>
            </a:r>
            <a:r>
              <a:rPr lang="en-US" dirty="0" smtClean="0">
                <a:solidFill>
                  <a:srgbClr val="FF3300"/>
                </a:solidFill>
              </a:rPr>
              <a:t>="</a:t>
            </a:r>
            <a:r>
              <a:rPr lang="en-US" i="1" dirty="0" err="1" smtClean="0">
                <a:solidFill>
                  <a:srgbClr val="0033CC"/>
                </a:solidFill>
              </a:rPr>
              <a:t>Typelist</a:t>
            </a:r>
            <a:r>
              <a:rPr lang="en-US" dirty="0" smtClean="0">
                <a:solidFill>
                  <a:srgbClr val="FF3300"/>
                </a:solidFill>
              </a:rPr>
              <a:t>" </a:t>
            </a:r>
            <a:r>
              <a:rPr lang="en-US" dirty="0" err="1" smtClean="0">
                <a:solidFill>
                  <a:srgbClr val="FF3300"/>
                </a:solidFill>
              </a:rPr>
              <a:t>desc</a:t>
            </a:r>
            <a:r>
              <a:rPr lang="en-US" dirty="0" smtClean="0">
                <a:solidFill>
                  <a:srgbClr val="FF3300"/>
                </a:solidFill>
              </a:rPr>
              <a:t>="</a:t>
            </a:r>
            <a:r>
              <a:rPr lang="en-US" i="1" dirty="0" err="1" smtClean="0">
                <a:solidFill>
                  <a:srgbClr val="0033CC"/>
                </a:solidFill>
              </a:rPr>
              <a:t>DescString</a:t>
            </a:r>
            <a:r>
              <a:rPr lang="en-US" dirty="0" smtClean="0">
                <a:solidFill>
                  <a:srgbClr val="FF3300"/>
                </a:solidFill>
              </a:rPr>
              <a:t>"/&gt;</a:t>
            </a:r>
          </a:p>
          <a:p>
            <a:pPr>
              <a:buFont typeface="Arial" charset="0"/>
              <a:buChar char="•"/>
            </a:pPr>
            <a:r>
              <a:rPr lang="en-US" dirty="0" smtClean="0"/>
              <a:t>Examples: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954" y="2898775"/>
            <a:ext cx="3448050" cy="1743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5" name="Line 8"/>
          <p:cNvSpPr>
            <a:spLocks noChangeShapeType="1"/>
          </p:cNvSpPr>
          <p:nvPr/>
        </p:nvSpPr>
        <p:spPr bwMode="auto">
          <a:xfrm flipV="1">
            <a:off x="4609169" y="3339546"/>
            <a:ext cx="920785" cy="20611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26" y="3182523"/>
            <a:ext cx="4143375" cy="2790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AutoShape 6"/>
          <p:cNvSpPr>
            <a:spLocks noChangeArrowheads="1"/>
          </p:cNvSpPr>
          <p:nvPr/>
        </p:nvSpPr>
        <p:spPr bwMode="auto">
          <a:xfrm>
            <a:off x="1367201" y="3558621"/>
            <a:ext cx="3496347" cy="154346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12750" y="120650"/>
            <a:ext cx="8318500" cy="742950"/>
          </a:xfrm>
        </p:spPr>
        <p:txBody>
          <a:bodyPr/>
          <a:lstStyle/>
          <a:p>
            <a:pPr eaLnBrk="1" hangingPunct="1"/>
            <a:r>
              <a:rPr lang="en-US" smtClean="0"/>
              <a:t>Step 4: Optionally regenerate dictionary</a:t>
            </a:r>
          </a:p>
        </p:txBody>
      </p:sp>
      <p:sp>
        <p:nvSpPr>
          <p:cNvPr id="18435" name="Rectangle 3"/>
          <p:cNvSpPr>
            <a:spLocks noGrp="1" noChangeArrowheads="1"/>
          </p:cNvSpPr>
          <p:nvPr>
            <p:ph type="body" idx="4294967295"/>
          </p:nvPr>
        </p:nvSpPr>
        <p:spPr>
          <a:xfrm>
            <a:off x="619125" y="3381375"/>
            <a:ext cx="8318500" cy="2506663"/>
          </a:xfrm>
        </p:spPr>
        <p:txBody>
          <a:bodyPr/>
          <a:lstStyle/>
          <a:p>
            <a:r>
              <a:rPr lang="en-US" smtClean="0"/>
              <a:t>Regenerating the Data Dictionary is not required, but can identify flawed XML (particularly with typekey fields)</a:t>
            </a:r>
          </a:p>
        </p:txBody>
      </p:sp>
      <p:pic>
        <p:nvPicPr>
          <p:cNvPr id="18436" name="Picture 3" descr="re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96950"/>
            <a:ext cx="8086725"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Step 5: Restart application server</a:t>
            </a:r>
          </a:p>
        </p:txBody>
      </p:sp>
      <p:sp>
        <p:nvSpPr>
          <p:cNvPr id="19459" name="Rectangle 3"/>
          <p:cNvSpPr>
            <a:spLocks noGrp="1" noChangeArrowheads="1"/>
          </p:cNvSpPr>
          <p:nvPr>
            <p:ph idx="1"/>
          </p:nvPr>
        </p:nvSpPr>
        <p:spPr>
          <a:xfrm>
            <a:off x="519113" y="3181350"/>
            <a:ext cx="8318500" cy="2536825"/>
          </a:xfrm>
        </p:spPr>
        <p:txBody>
          <a:bodyPr/>
          <a:lstStyle/>
          <a:p>
            <a:pPr eaLnBrk="1" hangingPunct="1">
              <a:buFont typeface="Arial" charset="0"/>
              <a:buChar char="•"/>
            </a:pPr>
            <a:r>
              <a:rPr lang="en-US" smtClean="0"/>
              <a:t>During start-up, Guidewire upgrades database if there are changes to data model (including typelists and typecodes)</a:t>
            </a:r>
          </a:p>
          <a:p>
            <a:pPr eaLnBrk="1" hangingPunct="1">
              <a:buFont typeface="Arial" charset="0"/>
              <a:buChar char="•"/>
            </a:pPr>
            <a:r>
              <a:rPr lang="en-US" smtClean="0"/>
              <a:t>You must restart Studio for it to know about new typekeys</a:t>
            </a:r>
          </a:p>
          <a:p>
            <a:pPr lvl="1" eaLnBrk="1" hangingPunct="1"/>
            <a:r>
              <a:rPr lang="en-US" smtClean="0"/>
              <a:t>It already "knows" about new typelists and typecodes</a:t>
            </a:r>
          </a:p>
        </p:txBody>
      </p:sp>
      <p:pic>
        <p:nvPicPr>
          <p:cNvPr id="1946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1025525"/>
            <a:ext cx="83597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Typelist basics</a:t>
            </a:r>
          </a:p>
          <a:p>
            <a:pPr>
              <a:lnSpc>
                <a:spcPct val="150000"/>
              </a:lnSpc>
              <a:buFont typeface="Arial" charset="0"/>
              <a:buChar char="•"/>
            </a:pPr>
            <a:r>
              <a:rPr lang="en-US" sz="2800" smtClean="0">
                <a:solidFill>
                  <a:srgbClr val="C0C0C0"/>
                </a:solidFill>
              </a:rPr>
              <a:t>Simple typelists</a:t>
            </a:r>
          </a:p>
          <a:p>
            <a:pPr>
              <a:lnSpc>
                <a:spcPct val="150000"/>
              </a:lnSpc>
              <a:buFont typeface="Arial" charset="0"/>
              <a:buChar char="•"/>
            </a:pPr>
            <a:r>
              <a:rPr lang="en-US" sz="2800" smtClean="0">
                <a:solidFill>
                  <a:srgbClr val="C0C0C0"/>
                </a:solidFill>
              </a:rPr>
              <a:t>Fields constrained by typelists</a:t>
            </a:r>
          </a:p>
          <a:p>
            <a:pPr>
              <a:lnSpc>
                <a:spcPct val="150000"/>
              </a:lnSpc>
              <a:buFont typeface="Arial" charset="0"/>
              <a:buChar char="•"/>
            </a:pPr>
            <a:r>
              <a:rPr lang="en-US" sz="2800" smtClean="0"/>
              <a:t>Filtered typelists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Filtering typelists</a:t>
            </a:r>
          </a:p>
        </p:txBody>
      </p:sp>
      <p:sp>
        <p:nvSpPr>
          <p:cNvPr id="21507" name="Rectangle 3"/>
          <p:cNvSpPr>
            <a:spLocks noGrp="1" noChangeArrowheads="1"/>
          </p:cNvSpPr>
          <p:nvPr>
            <p:ph idx="1"/>
          </p:nvPr>
        </p:nvSpPr>
        <p:spPr>
          <a:xfrm>
            <a:off x="519113" y="1192213"/>
            <a:ext cx="3759200" cy="5197475"/>
          </a:xfrm>
        </p:spPr>
        <p:txBody>
          <a:bodyPr/>
          <a:lstStyle/>
          <a:p>
            <a:pPr>
              <a:buFont typeface="Arial" charset="0"/>
              <a:buChar char="•"/>
            </a:pPr>
            <a:r>
              <a:rPr lang="en-US" smtClean="0"/>
              <a:t>You can configure typelists so that, under given circumstances, some values are "filtered out" and do not appear</a:t>
            </a:r>
          </a:p>
          <a:p>
            <a:pPr>
              <a:buFont typeface="Arial" charset="0"/>
              <a:buChar char="•"/>
            </a:pPr>
            <a:r>
              <a:rPr lang="en-US" smtClean="0"/>
              <a:t>Two mechanisms for doing this</a:t>
            </a:r>
          </a:p>
          <a:p>
            <a:pPr lvl="1"/>
            <a:r>
              <a:rPr lang="en-US" smtClean="0"/>
              <a:t>Filters</a:t>
            </a:r>
          </a:p>
          <a:p>
            <a:pPr lvl="1"/>
            <a:r>
              <a:rPr lang="en-US" smtClean="0"/>
              <a:t>Categories</a:t>
            </a:r>
          </a:p>
          <a:p>
            <a:pPr lvl="1"/>
            <a:endParaRPr lang="en-US" smtClean="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4795838"/>
            <a:ext cx="3451225" cy="10128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0" name="Text Box 6"/>
          <p:cNvSpPr txBox="1">
            <a:spLocks noChangeArrowheads="1"/>
          </p:cNvSpPr>
          <p:nvPr/>
        </p:nvSpPr>
        <p:spPr bwMode="auto">
          <a:xfrm>
            <a:off x="5816600" y="5892800"/>
            <a:ext cx="2679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"Unknown" typecode does not appear</a:t>
            </a:r>
          </a:p>
        </p:txBody>
      </p:sp>
      <p:sp>
        <p:nvSpPr>
          <p:cNvPr id="21511" name="Line 7"/>
          <p:cNvSpPr>
            <a:spLocks noChangeShapeType="1"/>
          </p:cNvSpPr>
          <p:nvPr/>
        </p:nvSpPr>
        <p:spPr bwMode="auto">
          <a:xfrm flipV="1">
            <a:off x="7086600" y="5689600"/>
            <a:ext cx="482600" cy="279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883" y="2150166"/>
            <a:ext cx="4313892" cy="242183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4680883" y="2782957"/>
            <a:ext cx="2405717" cy="108667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p:nvPr/>
        </p:nvCxnSpPr>
        <p:spPr bwMode="auto">
          <a:xfrm>
            <a:off x="6968917" y="3856383"/>
            <a:ext cx="187533" cy="939455"/>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96" y="3744879"/>
            <a:ext cx="4422065" cy="181511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0" name="Rectangle 4"/>
          <p:cNvSpPr>
            <a:spLocks noGrp="1" noChangeArrowheads="1"/>
          </p:cNvSpPr>
          <p:nvPr>
            <p:ph type="title"/>
          </p:nvPr>
        </p:nvSpPr>
        <p:spPr/>
        <p:txBody>
          <a:bodyPr/>
          <a:lstStyle/>
          <a:p>
            <a:pPr eaLnBrk="1" hangingPunct="1"/>
            <a:r>
              <a:rPr lang="en-US" smtClean="0"/>
              <a:t>Creating typelist filters</a:t>
            </a:r>
          </a:p>
        </p:txBody>
      </p:sp>
      <p:sp>
        <p:nvSpPr>
          <p:cNvPr id="22531" name="Rectangle 5"/>
          <p:cNvSpPr>
            <a:spLocks noGrp="1" noChangeArrowheads="1"/>
          </p:cNvSpPr>
          <p:nvPr>
            <p:ph type="body" sz="half" idx="1"/>
          </p:nvPr>
        </p:nvSpPr>
        <p:spPr>
          <a:xfrm>
            <a:off x="4235247" y="780875"/>
            <a:ext cx="4537693" cy="2850222"/>
          </a:xfrm>
        </p:spPr>
        <p:txBody>
          <a:bodyPr/>
          <a:lstStyle/>
          <a:p>
            <a:pPr marL="287338" indent="-287338"/>
            <a:r>
              <a:rPr lang="en-US" sz="2200" dirty="0" smtClean="0"/>
              <a:t>A </a:t>
            </a:r>
            <a:r>
              <a:rPr lang="en-US" sz="2200" b="1" dirty="0" err="1" smtClean="0"/>
              <a:t>typelist</a:t>
            </a:r>
            <a:r>
              <a:rPr lang="en-US" sz="2200" b="1" dirty="0" smtClean="0"/>
              <a:t> filter</a:t>
            </a:r>
            <a:r>
              <a:rPr lang="en-US" sz="2200" dirty="0" smtClean="0"/>
              <a:t> is a named subset of </a:t>
            </a:r>
            <a:r>
              <a:rPr lang="en-US" sz="2200" dirty="0" err="1" smtClean="0"/>
              <a:t>typecodes</a:t>
            </a:r>
            <a:r>
              <a:rPr lang="en-US" sz="2200" dirty="0" smtClean="0"/>
              <a:t> in </a:t>
            </a:r>
            <a:r>
              <a:rPr lang="en-US" sz="2200" dirty="0" err="1" smtClean="0"/>
              <a:t>typelist</a:t>
            </a:r>
            <a:endParaRPr lang="en-US" sz="2200" dirty="0" smtClean="0"/>
          </a:p>
          <a:p>
            <a:pPr marL="287338" indent="-287338"/>
            <a:r>
              <a:rPr lang="en-US" sz="2200" dirty="0" smtClean="0"/>
              <a:t>To create a </a:t>
            </a:r>
            <a:r>
              <a:rPr lang="en-US" sz="2200" dirty="0" err="1" smtClean="0"/>
              <a:t>typelist</a:t>
            </a:r>
            <a:r>
              <a:rPr lang="en-US" sz="2200" dirty="0" smtClean="0"/>
              <a:t> filter:</a:t>
            </a:r>
          </a:p>
          <a:p>
            <a:pPr marL="781050" lvl="1" indent="-247650">
              <a:buFont typeface="Wingdings 2" pitchFamily="18" charset="2"/>
              <a:buAutoNum type="arabicPeriod"/>
            </a:pPr>
            <a:r>
              <a:rPr lang="en-US" sz="2000" dirty="0" smtClean="0"/>
              <a:t>On the </a:t>
            </a:r>
            <a:r>
              <a:rPr lang="en-US" sz="2000" dirty="0" err="1" smtClean="0"/>
              <a:t>typelist</a:t>
            </a:r>
            <a:r>
              <a:rPr lang="en-US" sz="2000" dirty="0" smtClean="0"/>
              <a:t>, click Add new… </a:t>
            </a:r>
            <a:r>
              <a:rPr lang="en-US" sz="2000" dirty="0" smtClean="0">
                <a:sym typeface="Wingdings" pitchFamily="2" charset="2"/>
              </a:rPr>
              <a:t> </a:t>
            </a:r>
            <a:r>
              <a:rPr lang="en-US" sz="2000" dirty="0" err="1" smtClean="0">
                <a:sym typeface="Wingdings" pitchFamily="2" charset="2"/>
              </a:rPr>
              <a:t>typefilter</a:t>
            </a:r>
            <a:endParaRPr lang="en-US" sz="2000" dirty="0" smtClean="0">
              <a:sym typeface="Wingdings" pitchFamily="2" charset="2"/>
            </a:endParaRPr>
          </a:p>
          <a:p>
            <a:pPr marL="781050" lvl="1" indent="-247650">
              <a:buFont typeface="Wingdings 2" pitchFamily="18" charset="2"/>
              <a:buAutoNum type="arabicPeriod"/>
            </a:pPr>
            <a:r>
              <a:rPr lang="en-US" sz="2000" dirty="0" smtClean="0">
                <a:sym typeface="Wingdings" pitchFamily="2" charset="2"/>
              </a:rPr>
              <a:t>On the </a:t>
            </a:r>
            <a:r>
              <a:rPr lang="en-US" sz="2000" dirty="0" err="1" smtClean="0">
                <a:sym typeface="Wingdings" pitchFamily="2" charset="2"/>
              </a:rPr>
              <a:t>typefilter</a:t>
            </a:r>
            <a:r>
              <a:rPr lang="en-US" sz="2000" dirty="0" smtClean="0">
                <a:sym typeface="Wingdings" pitchFamily="2" charset="2"/>
              </a:rPr>
              <a:t>, click Add new…  Include Into Filter</a:t>
            </a:r>
            <a:endParaRPr lang="en-US" sz="2000" dirty="0" smtClean="0"/>
          </a:p>
        </p:txBody>
      </p:sp>
      <p:sp>
        <p:nvSpPr>
          <p:cNvPr id="22534" name="AutoShape 17"/>
          <p:cNvSpPr>
            <a:spLocks noChangeArrowheads="1"/>
          </p:cNvSpPr>
          <p:nvPr/>
        </p:nvSpPr>
        <p:spPr bwMode="auto">
          <a:xfrm>
            <a:off x="3068815" y="4964246"/>
            <a:ext cx="1850848" cy="33110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95" y="780874"/>
            <a:ext cx="3585773" cy="250499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0" name="AutoShape 24"/>
          <p:cNvSpPr>
            <a:spLocks noChangeArrowheads="1"/>
          </p:cNvSpPr>
          <p:nvPr/>
        </p:nvSpPr>
        <p:spPr bwMode="auto">
          <a:xfrm>
            <a:off x="2497540" y="1808460"/>
            <a:ext cx="1612497" cy="3143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535" name="Line 18"/>
          <p:cNvSpPr>
            <a:spLocks noChangeShapeType="1"/>
          </p:cNvSpPr>
          <p:nvPr/>
        </p:nvSpPr>
        <p:spPr bwMode="auto">
          <a:xfrm flipH="1">
            <a:off x="1915779" y="2122785"/>
            <a:ext cx="673835" cy="162209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functionality of a typelist</a:t>
            </a:r>
          </a:p>
          <a:p>
            <a:pPr lvl="1"/>
            <a:r>
              <a:rPr lang="en-US" smtClean="0"/>
              <a:t>Create simple typelists</a:t>
            </a:r>
          </a:p>
          <a:p>
            <a:pPr lvl="1"/>
            <a:r>
              <a:rPr lang="en-US" smtClean="0"/>
              <a:t>Create fields constrained by typelists</a:t>
            </a:r>
          </a:p>
          <a:p>
            <a:pPr lvl="1"/>
            <a:r>
              <a:rPr lang="en-US" smtClean="0"/>
              <a:t>Create typekey fields that reference typelist filters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26" y="967916"/>
            <a:ext cx="7369103" cy="226878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39" y="3807652"/>
            <a:ext cx="3760977" cy="138212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4"/>
          <p:cNvSpPr>
            <a:spLocks noGrp="1" noChangeArrowheads="1"/>
          </p:cNvSpPr>
          <p:nvPr>
            <p:ph type="title"/>
          </p:nvPr>
        </p:nvSpPr>
        <p:spPr/>
        <p:txBody>
          <a:bodyPr/>
          <a:lstStyle/>
          <a:p>
            <a:pPr eaLnBrk="1" hangingPunct="1"/>
            <a:r>
              <a:rPr lang="en-US" smtClean="0"/>
              <a:t>Referencing typelist filters</a:t>
            </a:r>
          </a:p>
        </p:txBody>
      </p:sp>
      <p:sp>
        <p:nvSpPr>
          <p:cNvPr id="23557" name="AutoShape 19"/>
          <p:cNvSpPr>
            <a:spLocks noChangeArrowheads="1"/>
          </p:cNvSpPr>
          <p:nvPr/>
        </p:nvSpPr>
        <p:spPr bwMode="auto">
          <a:xfrm>
            <a:off x="792799" y="4716635"/>
            <a:ext cx="3273771" cy="2651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442" y="3807652"/>
            <a:ext cx="3069087" cy="190606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4837938" y="5009402"/>
            <a:ext cx="3095591" cy="669384"/>
          </a:xfrm>
          <a:prstGeom prst="roundRect">
            <a:avLst/>
          </a:prstGeom>
          <a:noFill/>
          <a:ln w="19050" algn="ctr">
            <a:solidFill>
              <a:srgbClr val="CC009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a:off x="4053318" y="4982898"/>
            <a:ext cx="797872" cy="476998"/>
          </a:xfrm>
          <a:prstGeom prst="line">
            <a:avLst/>
          </a:prstGeom>
          <a:no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6412237" y="3316210"/>
            <a:ext cx="0" cy="434154"/>
          </a:xfrm>
          <a:prstGeom prst="line">
            <a:avLst/>
          </a:prstGeom>
          <a:noFill/>
          <a:ln w="12700" cap="flat" cmpd="sng" algn="ctr">
            <a:solidFill>
              <a:srgbClr val="FF0000"/>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48" y="1336992"/>
            <a:ext cx="3498627" cy="20025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Rectangle 3"/>
          <p:cNvSpPr>
            <a:spLocks noGrp="1" noChangeArrowheads="1"/>
          </p:cNvSpPr>
          <p:nvPr>
            <p:ph type="title"/>
          </p:nvPr>
        </p:nvSpPr>
        <p:spPr/>
        <p:txBody>
          <a:bodyPr/>
          <a:lstStyle/>
          <a:p>
            <a:pPr eaLnBrk="1" hangingPunct="1"/>
            <a:r>
              <a:rPr lang="en-US" smtClean="0"/>
              <a:t>Typecode categories</a:t>
            </a:r>
          </a:p>
        </p:txBody>
      </p:sp>
      <p:sp>
        <p:nvSpPr>
          <p:cNvPr id="24584" name="AutoShape 15"/>
          <p:cNvSpPr>
            <a:spLocks noChangeArrowheads="1"/>
          </p:cNvSpPr>
          <p:nvPr/>
        </p:nvSpPr>
        <p:spPr bwMode="auto">
          <a:xfrm>
            <a:off x="2031491" y="1504129"/>
            <a:ext cx="1589087" cy="2587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85" name="Freeform 16"/>
          <p:cNvSpPr>
            <a:spLocks/>
          </p:cNvSpPr>
          <p:nvPr/>
        </p:nvSpPr>
        <p:spPr bwMode="auto">
          <a:xfrm>
            <a:off x="1636481" y="1673991"/>
            <a:ext cx="431568" cy="740051"/>
          </a:xfrm>
          <a:custGeom>
            <a:avLst/>
            <a:gdLst>
              <a:gd name="T0" fmla="*/ 2147483647 w 186"/>
              <a:gd name="T1" fmla="*/ 0 h 568"/>
              <a:gd name="T2" fmla="*/ 2147483647 w 186"/>
              <a:gd name="T3" fmla="*/ 2147483647 h 568"/>
              <a:gd name="T4" fmla="*/ 2147483647 w 186"/>
              <a:gd name="T5" fmla="*/ 2147483647 h 568"/>
              <a:gd name="T6" fmla="*/ 2147483647 w 186"/>
              <a:gd name="T7" fmla="*/ 2147483647 h 568"/>
              <a:gd name="T8" fmla="*/ 2147483647 w 186"/>
              <a:gd name="T9" fmla="*/ 2147483647 h 568"/>
              <a:gd name="T10" fmla="*/ 0 60000 65536"/>
              <a:gd name="T11" fmla="*/ 0 60000 65536"/>
              <a:gd name="T12" fmla="*/ 0 60000 65536"/>
              <a:gd name="T13" fmla="*/ 0 60000 65536"/>
              <a:gd name="T14" fmla="*/ 0 60000 65536"/>
              <a:gd name="T15" fmla="*/ 0 w 186"/>
              <a:gd name="T16" fmla="*/ 0 h 568"/>
              <a:gd name="T17" fmla="*/ 186 w 186"/>
              <a:gd name="T18" fmla="*/ 568 h 568"/>
            </a:gdLst>
            <a:ahLst/>
            <a:cxnLst>
              <a:cxn ang="T10">
                <a:pos x="T0" y="T1"/>
              </a:cxn>
              <a:cxn ang="T11">
                <a:pos x="T2" y="T3"/>
              </a:cxn>
              <a:cxn ang="T12">
                <a:pos x="T4" y="T5"/>
              </a:cxn>
              <a:cxn ang="T13">
                <a:pos x="T6" y="T7"/>
              </a:cxn>
              <a:cxn ang="T14">
                <a:pos x="T8" y="T9"/>
              </a:cxn>
            </a:cxnLst>
            <a:rect l="T15" t="T16" r="T17" b="T18"/>
            <a:pathLst>
              <a:path w="186" h="568">
                <a:moveTo>
                  <a:pt x="163" y="0"/>
                </a:moveTo>
                <a:cubicBezTo>
                  <a:pt x="118" y="22"/>
                  <a:pt x="74" y="45"/>
                  <a:pt x="48" y="100"/>
                </a:cubicBezTo>
                <a:cubicBezTo>
                  <a:pt x="22" y="155"/>
                  <a:pt x="0" y="260"/>
                  <a:pt x="9" y="330"/>
                </a:cubicBezTo>
                <a:cubicBezTo>
                  <a:pt x="18" y="400"/>
                  <a:pt x="71" y="482"/>
                  <a:pt x="101" y="522"/>
                </a:cubicBezTo>
                <a:cubicBezTo>
                  <a:pt x="131" y="562"/>
                  <a:pt x="158" y="565"/>
                  <a:pt x="186" y="568"/>
                </a:cubicBez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48" y="3522639"/>
            <a:ext cx="3598998" cy="1751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a:off x="1009902" y="2044016"/>
            <a:ext cx="1163455" cy="1971393"/>
          </a:xfrm>
          <a:prstGeom prst="straightConnector1">
            <a:avLst/>
          </a:prstGeom>
          <a:noFill/>
          <a:ln w="12700" cap="flat" cmpd="sng" algn="ctr">
            <a:solidFill>
              <a:srgbClr val="FF0000"/>
            </a:solidFill>
            <a:prstDash val="solid"/>
            <a:round/>
            <a:headEnd type="none" w="med" len="med"/>
            <a:tailEnd type="arrow"/>
          </a:ln>
          <a:effectLst/>
        </p:spPr>
      </p:cxnSp>
      <p:sp>
        <p:nvSpPr>
          <p:cNvPr id="8" name="TextBox 7"/>
          <p:cNvSpPr txBox="1"/>
          <p:nvPr/>
        </p:nvSpPr>
        <p:spPr>
          <a:xfrm>
            <a:off x="4240695" y="1316946"/>
            <a:ext cx="4055165" cy="1901235"/>
          </a:xfrm>
          <a:prstGeom prst="rect">
            <a:avLst/>
          </a:prstGeom>
          <a:noFill/>
        </p:spPr>
        <p:txBody>
          <a:bodyPr wrap="square" rtlCol="0">
            <a:noAutofit/>
          </a:bodyPr>
          <a:lstStyle/>
          <a:p>
            <a:pPr algn="l"/>
            <a:r>
              <a:rPr lang="en-US" b="0" dirty="0" err="1" smtClean="0">
                <a:solidFill>
                  <a:schemeClr val="bg1"/>
                </a:solidFill>
                <a:latin typeface="+mj-lt"/>
                <a:cs typeface="Calibri" pitchFamily="34" charset="0"/>
              </a:rPr>
              <a:t>Typecodes</a:t>
            </a:r>
            <a:r>
              <a:rPr lang="en-US" b="0" dirty="0" smtClean="0">
                <a:solidFill>
                  <a:schemeClr val="bg1"/>
                </a:solidFill>
                <a:latin typeface="+mj-lt"/>
                <a:cs typeface="Calibri" pitchFamily="34" charset="0"/>
              </a:rPr>
              <a:t> parents determine which child </a:t>
            </a:r>
            <a:r>
              <a:rPr lang="en-US" b="0" dirty="0" err="1" smtClean="0">
                <a:solidFill>
                  <a:schemeClr val="bg1"/>
                </a:solidFill>
                <a:latin typeface="+mj-lt"/>
                <a:cs typeface="Calibri" pitchFamily="34" charset="0"/>
              </a:rPr>
              <a:t>typecodes</a:t>
            </a:r>
            <a:r>
              <a:rPr lang="en-US" b="0" dirty="0" smtClean="0">
                <a:solidFill>
                  <a:schemeClr val="bg1"/>
                </a:solidFill>
                <a:latin typeface="+mj-lt"/>
                <a:cs typeface="Calibri" pitchFamily="34" charset="0"/>
              </a:rPr>
              <a:t> appear – these are </a:t>
            </a:r>
            <a:r>
              <a:rPr lang="en-US" i="1" dirty="0" smtClean="0">
                <a:solidFill>
                  <a:schemeClr val="bg1"/>
                </a:solidFill>
                <a:latin typeface="+mj-lt"/>
                <a:cs typeface="Calibri" pitchFamily="34" charset="0"/>
              </a:rPr>
              <a:t>dependent dropdowns</a:t>
            </a:r>
            <a:r>
              <a:rPr lang="en-US" b="0" i="1" dirty="0" smtClean="0">
                <a:solidFill>
                  <a:schemeClr val="bg1"/>
                </a:solidFill>
                <a:latin typeface="+mj-lt"/>
                <a:cs typeface="Calibri" pitchFamily="34" charset="0"/>
              </a:rPr>
              <a:t>, </a:t>
            </a:r>
            <a:r>
              <a:rPr lang="en-US" b="0" dirty="0" smtClean="0">
                <a:solidFill>
                  <a:schemeClr val="bg1"/>
                </a:solidFill>
                <a:latin typeface="+mj-lt"/>
                <a:cs typeface="Calibri" pitchFamily="34" charset="0"/>
              </a:rPr>
              <a:t>covered in a later lesson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a typelist</a:t>
            </a:r>
          </a:p>
          <a:p>
            <a:pPr lvl="1"/>
            <a:r>
              <a:rPr lang="en-US" smtClean="0"/>
              <a:t>Create simple typelists</a:t>
            </a:r>
          </a:p>
          <a:p>
            <a:pPr lvl="1"/>
            <a:r>
              <a:rPr lang="en-US" smtClean="0"/>
              <a:t>Create fields constrained by typelists</a:t>
            </a:r>
          </a:p>
          <a:p>
            <a:pPr lvl="1"/>
            <a:r>
              <a:rPr lang="en-US" smtClean="0"/>
              <a:t>Create typekey fields that reference typelist filters</a:t>
            </a:r>
          </a:p>
          <a:p>
            <a:pPr lvl="1"/>
            <a:endParaRPr lang="en-US" smtClean="0"/>
          </a:p>
          <a:p>
            <a:pPr lvl="1"/>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Arial" charset="0"/>
              <a:buAutoNum type="arabicPeriod"/>
            </a:pPr>
            <a:r>
              <a:rPr lang="en-US" dirty="0" smtClean="0"/>
              <a:t>What is the difference between an "internal" </a:t>
            </a:r>
            <a:r>
              <a:rPr lang="en-US" dirty="0" err="1" smtClean="0"/>
              <a:t>typelist</a:t>
            </a:r>
            <a:r>
              <a:rPr lang="en-US" dirty="0" smtClean="0"/>
              <a:t> and an "extendable" </a:t>
            </a:r>
            <a:r>
              <a:rPr lang="en-US" dirty="0" err="1" smtClean="0"/>
              <a:t>typelist</a:t>
            </a:r>
            <a:r>
              <a:rPr lang="en-US" dirty="0" smtClean="0"/>
              <a:t>?</a:t>
            </a:r>
          </a:p>
          <a:p>
            <a:pPr marL="457200" indent="-457200">
              <a:buFont typeface="Arial" charset="0"/>
              <a:buAutoNum type="arabicPeriod"/>
            </a:pPr>
            <a:r>
              <a:rPr lang="en-US" dirty="0" smtClean="0"/>
              <a:t>What restrictions exist around the value for a </a:t>
            </a:r>
            <a:r>
              <a:rPr lang="en-US" dirty="0" err="1" smtClean="0"/>
              <a:t>typecode's</a:t>
            </a:r>
            <a:r>
              <a:rPr lang="en-US" dirty="0" smtClean="0"/>
              <a:t> code?</a:t>
            </a:r>
          </a:p>
          <a:p>
            <a:pPr marL="457200" indent="-457200">
              <a:buFont typeface="Arial" charset="0"/>
              <a:buAutoNum type="arabicPeriod"/>
            </a:pPr>
            <a:r>
              <a:rPr lang="en-US" dirty="0" smtClean="0"/>
              <a:t>What determines the order in which </a:t>
            </a:r>
            <a:r>
              <a:rPr lang="en-US" dirty="0" err="1" smtClean="0"/>
              <a:t>typecodes</a:t>
            </a:r>
            <a:r>
              <a:rPr lang="en-US" dirty="0" smtClean="0"/>
              <a:t> are listed in the user interface?</a:t>
            </a:r>
          </a:p>
          <a:p>
            <a:pPr marL="457200" indent="-457200">
              <a:buFont typeface="Arial" charset="0"/>
              <a:buAutoNum type="arabicPeriod"/>
            </a:pPr>
            <a:r>
              <a:rPr lang="en-US" dirty="0" smtClean="0"/>
              <a:t>What is the difference between these two tags:</a:t>
            </a:r>
          </a:p>
          <a:p>
            <a:pPr marL="933450" lvl="1" indent="-419100">
              <a:buSzTx/>
              <a:buFontTx/>
              <a:buChar char="•"/>
            </a:pPr>
            <a:r>
              <a:rPr lang="en-US" dirty="0" smtClean="0"/>
              <a:t>A &lt;</a:t>
            </a:r>
            <a:r>
              <a:rPr lang="en-US" dirty="0" err="1" smtClean="0"/>
              <a:t>typekey</a:t>
            </a:r>
            <a:r>
              <a:rPr lang="en-US" dirty="0" smtClean="0"/>
              <a:t>&gt; tag with just a </a:t>
            </a:r>
            <a:r>
              <a:rPr lang="en-US" dirty="0" err="1" smtClean="0"/>
              <a:t>typelist</a:t>
            </a:r>
            <a:r>
              <a:rPr lang="en-US" dirty="0" smtClean="0"/>
              <a:t> attribute</a:t>
            </a:r>
          </a:p>
          <a:p>
            <a:pPr marL="933450" lvl="1" indent="-419100">
              <a:buSzTx/>
              <a:buFontTx/>
              <a:buChar char="•"/>
            </a:pPr>
            <a:r>
              <a:rPr lang="en-US" dirty="0" smtClean="0"/>
              <a:t>A &lt;</a:t>
            </a:r>
            <a:r>
              <a:rPr lang="en-US" dirty="0" err="1" smtClean="0"/>
              <a:t>typekey</a:t>
            </a:r>
            <a:r>
              <a:rPr lang="en-US" dirty="0" smtClean="0"/>
              <a:t>&gt; tag with a </a:t>
            </a:r>
            <a:r>
              <a:rPr lang="en-US" dirty="0" err="1" smtClean="0"/>
              <a:t>typelist</a:t>
            </a:r>
            <a:r>
              <a:rPr lang="en-US" dirty="0" smtClean="0"/>
              <a:t> and </a:t>
            </a:r>
            <a:r>
              <a:rPr lang="en-US" dirty="0" err="1" smtClean="0"/>
              <a:t>typefilter</a:t>
            </a:r>
            <a:r>
              <a:rPr lang="en-US" dirty="0" smtClean="0"/>
              <a:t> attribute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Notices</a:t>
            </a:r>
          </a:p>
        </p:txBody>
      </p:sp>
      <p:sp>
        <p:nvSpPr>
          <p:cNvPr id="27651" name="Rectangle 3"/>
          <p:cNvSpPr>
            <a:spLocks noGrp="1" noChangeArrowheads="1"/>
          </p:cNvSpPr>
          <p:nvPr>
            <p:ph type="body" idx="1"/>
          </p:nvPr>
        </p:nvSpPr>
        <p:spPr/>
        <p:txBody>
          <a:bodyPr/>
          <a:lstStyle/>
          <a:p>
            <a:pPr marL="0" indent="0">
              <a:buNone/>
            </a:pPr>
            <a:r>
              <a:rPr lang="en-US" sz="1600" b="1" dirty="0"/>
              <a:t>Copyright © 2001-2013 </a:t>
            </a:r>
            <a:r>
              <a:rPr lang="en-US" sz="1600" b="1" dirty="0" err="1"/>
              <a:t>Guidewire</a:t>
            </a:r>
            <a:r>
              <a:rPr lang="en-US" sz="1600" b="1" dirty="0"/>
              <a:t> Software, Inc. All rights reserved. </a:t>
            </a:r>
            <a:endParaRPr lang="en-US" sz="1600" b="1" dirty="0" smtClean="0"/>
          </a:p>
          <a:p>
            <a:pPr marL="0" indent="0">
              <a:buNone/>
            </a:pPr>
            <a:r>
              <a:rPr lang="en-US" sz="1600" dirty="0" err="1" smtClean="0"/>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Typelist basics</a:t>
            </a:r>
          </a:p>
          <a:p>
            <a:pPr>
              <a:lnSpc>
                <a:spcPct val="150000"/>
              </a:lnSpc>
              <a:buFont typeface="Arial" charset="0"/>
              <a:buChar char="•"/>
            </a:pPr>
            <a:r>
              <a:rPr lang="en-US" sz="2800" smtClean="0">
                <a:solidFill>
                  <a:srgbClr val="C0C0C0"/>
                </a:solidFill>
              </a:rPr>
              <a:t>Simple typelists</a:t>
            </a:r>
          </a:p>
          <a:p>
            <a:pPr>
              <a:lnSpc>
                <a:spcPct val="150000"/>
              </a:lnSpc>
              <a:buFont typeface="Arial" charset="0"/>
              <a:buChar char="•"/>
            </a:pPr>
            <a:r>
              <a:rPr lang="en-US" sz="2800" smtClean="0">
                <a:solidFill>
                  <a:srgbClr val="C0C0C0"/>
                </a:solidFill>
              </a:rPr>
              <a:t>Fields constrained by typelists</a:t>
            </a:r>
          </a:p>
          <a:p>
            <a:pPr>
              <a:lnSpc>
                <a:spcPct val="150000"/>
              </a:lnSpc>
              <a:buFont typeface="Arial" charset="0"/>
              <a:buChar char="•"/>
            </a:pPr>
            <a:r>
              <a:rPr lang="en-US" sz="2800" smtClean="0">
                <a:solidFill>
                  <a:srgbClr val="C0C0C0"/>
                </a:solidFill>
              </a:rPr>
              <a:t>Filtered typelists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idx="4294967295"/>
          </p:nvPr>
        </p:nvSpPr>
        <p:spPr>
          <a:xfrm>
            <a:off x="477838" y="120650"/>
            <a:ext cx="8318500" cy="742950"/>
          </a:xfrm>
        </p:spPr>
        <p:txBody>
          <a:bodyPr/>
          <a:lstStyle/>
          <a:p>
            <a:pPr eaLnBrk="1" hangingPunct="1"/>
            <a:r>
              <a:rPr lang="en-US" smtClean="0"/>
              <a:t>What is a typelist?</a:t>
            </a:r>
          </a:p>
        </p:txBody>
      </p:sp>
      <p:sp>
        <p:nvSpPr>
          <p:cNvPr id="7172" name="Content Placeholder 2"/>
          <p:cNvSpPr>
            <a:spLocks noGrp="1"/>
          </p:cNvSpPr>
          <p:nvPr>
            <p:ph idx="4294967295"/>
          </p:nvPr>
        </p:nvSpPr>
        <p:spPr>
          <a:xfrm>
            <a:off x="825500" y="1192213"/>
            <a:ext cx="8318500" cy="1293812"/>
          </a:xfrm>
        </p:spPr>
        <p:txBody>
          <a:bodyPr/>
          <a:lstStyle/>
          <a:p>
            <a:r>
              <a:rPr lang="en-US" smtClean="0"/>
              <a:t>A </a:t>
            </a:r>
            <a:r>
              <a:rPr lang="en-US" b="1" smtClean="0"/>
              <a:t>typelist</a:t>
            </a:r>
            <a:r>
              <a:rPr lang="en-US" smtClean="0"/>
              <a:t> is a predefined list of values used to constrain a field</a:t>
            </a:r>
          </a:p>
          <a:p>
            <a:pPr lvl="1"/>
            <a:r>
              <a:rPr lang="en-US" smtClean="0"/>
              <a:t>When rendered in UI, typically appears as dropdown</a:t>
            </a:r>
          </a:p>
        </p:txBody>
      </p:sp>
      <p:sp>
        <p:nvSpPr>
          <p:cNvPr id="7174" name="Text Box 10"/>
          <p:cNvSpPr txBox="1">
            <a:spLocks noChangeArrowheads="1"/>
          </p:cNvSpPr>
          <p:nvPr/>
        </p:nvSpPr>
        <p:spPr bwMode="auto">
          <a:xfrm>
            <a:off x="5447657" y="3673353"/>
            <a:ext cx="14017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Account Type</a:t>
            </a:r>
            <a:r>
              <a:rPr lang="en-US" dirty="0"/>
              <a:t/>
            </a:r>
            <a:br>
              <a:rPr lang="en-US" dirty="0"/>
            </a:br>
            <a:r>
              <a:rPr lang="en-US" dirty="0" err="1"/>
              <a:t>typelist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494" y="2578018"/>
            <a:ext cx="2183284" cy="29018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Brace 1"/>
          <p:cNvSpPr/>
          <p:nvPr/>
        </p:nvSpPr>
        <p:spPr bwMode="auto">
          <a:xfrm>
            <a:off x="4955059" y="2718486"/>
            <a:ext cx="492598" cy="2761365"/>
          </a:xfrm>
          <a:prstGeom prst="rightBrace">
            <a:avLst/>
          </a:prstGeom>
          <a:noFill/>
          <a:ln w="12700" cap="flat" cmpd="sng" algn="ctr">
            <a:solidFill>
              <a:srgbClr val="FF000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8" y="655809"/>
            <a:ext cx="2362200" cy="2333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1340"/>
          <a:stretch/>
        </p:blipFill>
        <p:spPr bwMode="auto">
          <a:xfrm>
            <a:off x="6067425" y="3136256"/>
            <a:ext cx="2724150" cy="18805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Title 1"/>
          <p:cNvSpPr>
            <a:spLocks noGrp="1"/>
          </p:cNvSpPr>
          <p:nvPr>
            <p:ph type="title" idx="4294967295"/>
          </p:nvPr>
        </p:nvSpPr>
        <p:spPr>
          <a:xfrm>
            <a:off x="427038" y="120650"/>
            <a:ext cx="8318500" cy="742950"/>
          </a:xfrm>
        </p:spPr>
        <p:txBody>
          <a:bodyPr/>
          <a:lstStyle/>
          <a:p>
            <a:pPr eaLnBrk="1" hangingPunct="1"/>
            <a:r>
              <a:rPr lang="en-US" smtClean="0"/>
              <a:t>Kinds of typelists</a:t>
            </a:r>
          </a:p>
        </p:txBody>
      </p:sp>
      <p:sp>
        <p:nvSpPr>
          <p:cNvPr id="8195" name="Content Placeholder 2"/>
          <p:cNvSpPr>
            <a:spLocks noGrp="1"/>
          </p:cNvSpPr>
          <p:nvPr>
            <p:ph idx="4294967295"/>
          </p:nvPr>
        </p:nvSpPr>
        <p:spPr>
          <a:xfrm>
            <a:off x="347663" y="1192213"/>
            <a:ext cx="5651500" cy="5197475"/>
          </a:xfrm>
        </p:spPr>
        <p:txBody>
          <a:bodyPr/>
          <a:lstStyle/>
          <a:p>
            <a:pPr>
              <a:buFont typeface="Arial" charset="0"/>
              <a:buNone/>
              <a:defRPr/>
            </a:pPr>
            <a:r>
              <a:rPr lang="en-US" dirty="0" smtClean="0"/>
              <a:t>Internal</a:t>
            </a:r>
          </a:p>
          <a:p>
            <a:pPr lvl="1">
              <a:buFont typeface="Arial" pitchFamily="34" charset="0"/>
              <a:buChar char="•"/>
              <a:defRPr/>
            </a:pPr>
            <a:r>
              <a:rPr lang="en-US" dirty="0" smtClean="0"/>
              <a:t>In base application and cannot be modified</a:t>
            </a:r>
          </a:p>
          <a:p>
            <a:pPr lvl="1">
              <a:buFont typeface="Arial" pitchFamily="34" charset="0"/>
              <a:buChar char="•"/>
              <a:defRPr/>
            </a:pPr>
            <a:r>
              <a:rPr lang="en-US" dirty="0" smtClean="0"/>
              <a:t>Required for internal application logic</a:t>
            </a:r>
          </a:p>
          <a:p>
            <a:pPr lvl="1">
              <a:buFont typeface="Arial" pitchFamily="34" charset="0"/>
              <a:buChar char="•"/>
              <a:defRPr/>
            </a:pPr>
            <a:r>
              <a:rPr lang="en-US" dirty="0" smtClean="0"/>
              <a:t>Shown as "Final" in Data Dictionary</a:t>
            </a:r>
          </a:p>
          <a:p>
            <a:pPr>
              <a:buFont typeface="Arial" charset="0"/>
              <a:buNone/>
              <a:defRPr/>
            </a:pPr>
            <a:r>
              <a:rPr lang="en-US" dirty="0" smtClean="0"/>
              <a:t>Extendable</a:t>
            </a:r>
          </a:p>
          <a:p>
            <a:pPr lvl="1">
              <a:buFont typeface="Arial" pitchFamily="34" charset="0"/>
              <a:buChar char="•"/>
              <a:defRPr/>
            </a:pPr>
            <a:r>
              <a:rPr lang="en-US" dirty="0" smtClean="0"/>
              <a:t>In base application and can be modified</a:t>
            </a:r>
          </a:p>
          <a:p>
            <a:pPr marL="1143000" lvl="2" indent="-228600">
              <a:defRPr/>
            </a:pPr>
            <a:r>
              <a:rPr lang="en-US" dirty="0" smtClean="0"/>
              <a:t>New codes can be added</a:t>
            </a:r>
          </a:p>
          <a:p>
            <a:pPr marL="1143000" lvl="2" indent="-228600">
              <a:defRPr/>
            </a:pPr>
            <a:r>
              <a:rPr lang="en-US" dirty="0" smtClean="0"/>
              <a:t>May also include internal codes that cannot be modified</a:t>
            </a:r>
          </a:p>
          <a:p>
            <a:pPr marL="458787">
              <a:buFont typeface="Arial" charset="0"/>
              <a:buNone/>
              <a:defRPr/>
            </a:pPr>
            <a:r>
              <a:rPr lang="en-US" dirty="0" smtClean="0"/>
              <a:t>Custom</a:t>
            </a:r>
          </a:p>
          <a:p>
            <a:pPr lvl="1">
              <a:buFont typeface="Arial" pitchFamily="34" charset="0"/>
              <a:buChar char="•"/>
              <a:defRPr/>
            </a:pPr>
            <a:r>
              <a:rPr lang="en-US" dirty="0" smtClean="0"/>
              <a:t>Not found in base application</a:t>
            </a:r>
          </a:p>
          <a:p>
            <a:pPr lvl="1">
              <a:buFont typeface="Arial" pitchFamily="34" charset="0"/>
              <a:buChar char="•"/>
              <a:defRPr/>
            </a:pPr>
            <a:r>
              <a:rPr lang="en-US" dirty="0" smtClean="0"/>
              <a:t>Created as configuration</a:t>
            </a:r>
          </a:p>
        </p:txBody>
      </p:sp>
      <p:sp>
        <p:nvSpPr>
          <p:cNvPr id="8197" name="AutoShape 12"/>
          <p:cNvSpPr>
            <a:spLocks noChangeArrowheads="1"/>
          </p:cNvSpPr>
          <p:nvPr/>
        </p:nvSpPr>
        <p:spPr bwMode="auto">
          <a:xfrm>
            <a:off x="6015038" y="1066200"/>
            <a:ext cx="2309813" cy="3048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8" name="Rectangle 14"/>
          <p:cNvSpPr>
            <a:spLocks noChangeArrowheads="1"/>
          </p:cNvSpPr>
          <p:nvPr/>
        </p:nvSpPr>
        <p:spPr bwMode="auto">
          <a:xfrm>
            <a:off x="6067425" y="5356225"/>
            <a:ext cx="2613025" cy="985838"/>
          </a:xfrm>
          <a:prstGeom prst="rect">
            <a:avLst/>
          </a:prstGeom>
          <a:noFill/>
          <a:ln w="127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cxnSp>
        <p:nvCxnSpPr>
          <p:cNvPr id="3" name="Straight Arrow Connector 2"/>
          <p:cNvCxnSpPr/>
          <p:nvPr/>
        </p:nvCxnSpPr>
        <p:spPr bwMode="auto">
          <a:xfrm flipV="1">
            <a:off x="5449330" y="1371000"/>
            <a:ext cx="618095" cy="1471054"/>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The typelist editor</a:t>
            </a:r>
          </a:p>
        </p:txBody>
      </p:sp>
      <p:sp>
        <p:nvSpPr>
          <p:cNvPr id="6" name="Content Placeholder 2"/>
          <p:cNvSpPr txBox="1">
            <a:spLocks/>
          </p:cNvSpPr>
          <p:nvPr/>
        </p:nvSpPr>
        <p:spPr bwMode="auto">
          <a:xfrm>
            <a:off x="3978401" y="4173109"/>
            <a:ext cx="4402137" cy="927100"/>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All typelist configuration done in Studio's typelist editor</a:t>
            </a:r>
            <a:endParaRPr lang="en-US" sz="2200" b="0" kern="0" dirty="0">
              <a:solidFill>
                <a:schemeClr val="bg1"/>
              </a:solidFill>
              <a:latin typeface="+mn-lt"/>
              <a:ea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21" y="1092673"/>
            <a:ext cx="7905317" cy="28985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3867665" y="1293920"/>
            <a:ext cx="4512873" cy="269731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Typelist basics</a:t>
            </a:r>
          </a:p>
          <a:p>
            <a:pPr>
              <a:lnSpc>
                <a:spcPct val="150000"/>
              </a:lnSpc>
              <a:buFont typeface="Arial" charset="0"/>
              <a:buChar char="•"/>
            </a:pPr>
            <a:r>
              <a:rPr lang="en-US" sz="2800" smtClean="0"/>
              <a:t>Simple typelists</a:t>
            </a:r>
          </a:p>
          <a:p>
            <a:pPr>
              <a:lnSpc>
                <a:spcPct val="150000"/>
              </a:lnSpc>
              <a:buFont typeface="Arial" charset="0"/>
              <a:buChar char="•"/>
            </a:pPr>
            <a:r>
              <a:rPr lang="en-US" sz="2800" smtClean="0">
                <a:solidFill>
                  <a:srgbClr val="C0C0C0"/>
                </a:solidFill>
              </a:rPr>
              <a:t>Fields constrained by typelists</a:t>
            </a:r>
          </a:p>
          <a:p>
            <a:pPr>
              <a:lnSpc>
                <a:spcPct val="150000"/>
              </a:lnSpc>
              <a:buFont typeface="Arial" charset="0"/>
              <a:buChar char="•"/>
            </a:pPr>
            <a:r>
              <a:rPr lang="en-US" sz="2800" smtClean="0">
                <a:solidFill>
                  <a:srgbClr val="C0C0C0"/>
                </a:solidFill>
              </a:rPr>
              <a:t>Filtered typelists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Steps to create and use new typelist</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typelist</a:t>
            </a:r>
          </a:p>
          <a:p>
            <a:pPr marL="457200" indent="-457200">
              <a:buFont typeface="Wingdings 3" pitchFamily="18" charset="2"/>
              <a:buAutoNum type="arabicPeriod"/>
            </a:pPr>
            <a:r>
              <a:rPr lang="en-US" smtClean="0"/>
              <a:t>Define typecodes</a:t>
            </a:r>
          </a:p>
          <a:p>
            <a:pPr marL="457200" indent="-457200">
              <a:buFont typeface="Wingdings 3" pitchFamily="18" charset="2"/>
              <a:buAutoNum type="arabicPeriod"/>
            </a:pPr>
            <a:r>
              <a:rPr lang="en-US" smtClean="0"/>
              <a:t>Create typekey field on appropriate entity</a:t>
            </a:r>
          </a:p>
          <a:p>
            <a:pPr marL="457200" indent="-457200">
              <a:buFont typeface="Wingdings 3" pitchFamily="18" charset="2"/>
              <a:buAutoNum type="arabicPeriod"/>
            </a:pPr>
            <a:r>
              <a:rPr lang="en-US" smtClean="0"/>
              <a:t>Optionally regenerate Data Dictionary (to check for errors)</a:t>
            </a:r>
          </a:p>
          <a:p>
            <a:pPr marL="457200" indent="-457200">
              <a:buFont typeface="Wingdings 3" pitchFamily="18" charset="2"/>
              <a:buAutoNum type="arabicPeriod"/>
            </a:pPr>
            <a:r>
              <a:rPr lang="en-US" smtClean="0"/>
              <a:t>Restart application server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SENGU~1\AppData\Local\Temp\SNAGHTMLdc02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58" y="804561"/>
            <a:ext cx="4546931" cy="2121202"/>
          </a:xfrm>
          <a:prstGeom prst="rect">
            <a:avLst/>
          </a:prstGeom>
          <a:noFill/>
          <a:extLst>
            <a:ext uri="{909E8E84-426E-40DD-AFC4-6F175D3DCCD1}">
              <a14:hiddenFill xmlns:a14="http://schemas.microsoft.com/office/drawing/2010/main">
                <a:solidFill>
                  <a:srgbClr val="FFFFFF"/>
                </a:solidFill>
              </a14:hiddenFill>
            </a:ext>
          </a:extLst>
        </p:spPr>
      </p:pic>
      <p:sp>
        <p:nvSpPr>
          <p:cNvPr id="12293" name="Rectangle 2"/>
          <p:cNvSpPr>
            <a:spLocks noGrp="1" noChangeArrowheads="1"/>
          </p:cNvSpPr>
          <p:nvPr>
            <p:ph type="title"/>
          </p:nvPr>
        </p:nvSpPr>
        <p:spPr/>
        <p:txBody>
          <a:bodyPr/>
          <a:lstStyle/>
          <a:p>
            <a:pPr eaLnBrk="1" hangingPunct="1"/>
            <a:r>
              <a:rPr lang="en-US" smtClean="0"/>
              <a:t>Step 1: Create the typelist</a:t>
            </a:r>
          </a:p>
        </p:txBody>
      </p:sp>
      <p:sp>
        <p:nvSpPr>
          <p:cNvPr id="12294" name="Rectangle 16"/>
          <p:cNvSpPr>
            <a:spLocks noGrp="1" noChangeArrowheads="1"/>
          </p:cNvSpPr>
          <p:nvPr>
            <p:ph idx="1"/>
          </p:nvPr>
        </p:nvSpPr>
        <p:spPr>
          <a:xfrm>
            <a:off x="559357" y="5325762"/>
            <a:ext cx="8100285" cy="1198606"/>
          </a:xfrm>
        </p:spPr>
        <p:txBody>
          <a:bodyPr/>
          <a:lstStyle/>
          <a:p>
            <a:pPr>
              <a:buFont typeface="Arial" charset="0"/>
              <a:buChar char="•"/>
            </a:pPr>
            <a:r>
              <a:rPr lang="en-US" dirty="0" smtClean="0"/>
              <a:t>Naming convention is for custom </a:t>
            </a:r>
            <a:r>
              <a:rPr lang="en-US" dirty="0" err="1" smtClean="0"/>
              <a:t>typelists</a:t>
            </a:r>
            <a:r>
              <a:rPr lang="en-US" dirty="0" smtClean="0"/>
              <a:t> to end in "_Ext"</a:t>
            </a:r>
          </a:p>
        </p:txBody>
      </p:sp>
      <p:sp>
        <p:nvSpPr>
          <p:cNvPr id="12295" name="AutoShape 7"/>
          <p:cNvSpPr>
            <a:spLocks noChangeArrowheads="1"/>
          </p:cNvSpPr>
          <p:nvPr/>
        </p:nvSpPr>
        <p:spPr bwMode="auto">
          <a:xfrm>
            <a:off x="3697288" y="777875"/>
            <a:ext cx="1492249" cy="2952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6" name="Line 8"/>
          <p:cNvSpPr>
            <a:spLocks noChangeShapeType="1"/>
          </p:cNvSpPr>
          <p:nvPr/>
        </p:nvSpPr>
        <p:spPr bwMode="auto">
          <a:xfrm>
            <a:off x="5189537" y="1073150"/>
            <a:ext cx="160338" cy="669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100" name="Picture 4" descr="C:\Users\DSENGU~1\AppData\Local\Temp\SNAGHTMLdcf4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642" y="1752987"/>
            <a:ext cx="3810000" cy="1104901"/>
          </a:xfrm>
          <a:prstGeom prst="rect">
            <a:avLst/>
          </a:prstGeom>
          <a:noFill/>
          <a:extLst>
            <a:ext uri="{909E8E84-426E-40DD-AFC4-6F175D3DCCD1}">
              <a14:hiddenFill xmlns:a14="http://schemas.microsoft.com/office/drawing/2010/main">
                <a:solidFill>
                  <a:srgbClr val="FFFFFF"/>
                </a:solidFill>
              </a14:hiddenFill>
            </a:ext>
          </a:extLst>
        </p:spPr>
      </p:pic>
      <p:sp>
        <p:nvSpPr>
          <p:cNvPr id="12297" name="AutoShape 9"/>
          <p:cNvSpPr>
            <a:spLocks noChangeArrowheads="1"/>
          </p:cNvSpPr>
          <p:nvPr/>
        </p:nvSpPr>
        <p:spPr bwMode="auto">
          <a:xfrm>
            <a:off x="4964113" y="2108587"/>
            <a:ext cx="1219200" cy="3937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8" name="Line 10"/>
          <p:cNvSpPr>
            <a:spLocks noChangeShapeType="1"/>
          </p:cNvSpPr>
          <p:nvPr/>
        </p:nvSpPr>
        <p:spPr bwMode="auto">
          <a:xfrm flipH="1">
            <a:off x="4757351" y="2502287"/>
            <a:ext cx="592523" cy="62397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103" name="Picture 7" descr="C:\Users\DSENGU~1\AppData\Local\Temp\SNAGHTMLe2f3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357" y="3126259"/>
            <a:ext cx="7324725" cy="204787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test-template</Template>
  <TotalTime>12359</TotalTime>
  <Words>1638</Words>
  <Application>Microsoft Office PowerPoint</Application>
  <PresentationFormat>On-screen Show (4:3)</PresentationFormat>
  <Paragraphs>210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2_test-template</vt:lpstr>
      <vt:lpstr>Typelists</vt:lpstr>
      <vt:lpstr>Lesson objectives</vt:lpstr>
      <vt:lpstr>Lesson outline</vt:lpstr>
      <vt:lpstr>What is a typelist?</vt:lpstr>
      <vt:lpstr>Kinds of typelists</vt:lpstr>
      <vt:lpstr>The typelist editor</vt:lpstr>
      <vt:lpstr>Lesson outline</vt:lpstr>
      <vt:lpstr>Steps to create and use new typelist</vt:lpstr>
      <vt:lpstr>Step 1: Create the typelist</vt:lpstr>
      <vt:lpstr>Step 2: Define the typecodes</vt:lpstr>
      <vt:lpstr>Typecodes for base application typelists</vt:lpstr>
      <vt:lpstr>Lesson outline</vt:lpstr>
      <vt:lpstr>Typekey fields</vt:lpstr>
      <vt:lpstr>Step 3: Create typekey field</vt:lpstr>
      <vt:lpstr>Step 4: Optionally regenerate dictionary</vt:lpstr>
      <vt:lpstr>Step 5: Restart application server</vt:lpstr>
      <vt:lpstr>Lesson outline</vt:lpstr>
      <vt:lpstr>Filtering typelists</vt:lpstr>
      <vt:lpstr>Creating typelist filters</vt:lpstr>
      <vt:lpstr>Referencing typelist filters</vt:lpstr>
      <vt:lpstr>Typecode categories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Typelists</dc:title>
  <dc:creator>Dyuti Sengupta</dc:creator>
  <dc:description>60</dc:description>
  <cp:lastModifiedBy>gwuser</cp:lastModifiedBy>
  <cp:revision>1854</cp:revision>
  <dcterms:created xsi:type="dcterms:W3CDTF">2007-08-02T20:13:16Z</dcterms:created>
  <dcterms:modified xsi:type="dcterms:W3CDTF">2013-09-11T06:20:03Z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