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6"/>
  </p:notesMasterIdLst>
  <p:handoutMasterIdLst>
    <p:handoutMasterId r:id="rId47"/>
  </p:handoutMasterIdLst>
  <p:sldIdLst>
    <p:sldId id="1192" r:id="rId2"/>
    <p:sldId id="1299" r:id="rId3"/>
    <p:sldId id="1814" r:id="rId4"/>
    <p:sldId id="1769" r:id="rId5"/>
    <p:sldId id="1774" r:id="rId6"/>
    <p:sldId id="1775" r:id="rId7"/>
    <p:sldId id="1776" r:id="rId8"/>
    <p:sldId id="1777" r:id="rId9"/>
    <p:sldId id="1817" r:id="rId10"/>
    <p:sldId id="1818" r:id="rId11"/>
    <p:sldId id="1819" r:id="rId12"/>
    <p:sldId id="1787" r:id="rId13"/>
    <p:sldId id="1788" r:id="rId14"/>
    <p:sldId id="1759" r:id="rId15"/>
    <p:sldId id="1772" r:id="rId16"/>
    <p:sldId id="1780" r:id="rId17"/>
    <p:sldId id="1778" r:id="rId18"/>
    <p:sldId id="1813" r:id="rId19"/>
    <p:sldId id="1782" r:id="rId20"/>
    <p:sldId id="1789" r:id="rId21"/>
    <p:sldId id="1793" r:id="rId22"/>
    <p:sldId id="1797" r:id="rId23"/>
    <p:sldId id="1798" r:id="rId24"/>
    <p:sldId id="1812" r:id="rId25"/>
    <p:sldId id="1783" r:id="rId26"/>
    <p:sldId id="1795" r:id="rId27"/>
    <p:sldId id="1796" r:id="rId28"/>
    <p:sldId id="1808" r:id="rId29"/>
    <p:sldId id="1809" r:id="rId30"/>
    <p:sldId id="1810" r:id="rId31"/>
    <p:sldId id="1799" r:id="rId32"/>
    <p:sldId id="1800" r:id="rId33"/>
    <p:sldId id="1803" r:id="rId34"/>
    <p:sldId id="1801" r:id="rId35"/>
    <p:sldId id="1802" r:id="rId36"/>
    <p:sldId id="1816" r:id="rId37"/>
    <p:sldId id="1811" r:id="rId38"/>
    <p:sldId id="1815" r:id="rId39"/>
    <p:sldId id="1805" r:id="rId40"/>
    <p:sldId id="1806" r:id="rId41"/>
    <p:sldId id="1807" r:id="rId42"/>
    <p:sldId id="1551" r:id="rId43"/>
    <p:sldId id="1757" r:id="rId44"/>
    <p:sldId id="1822" r:id="rId45"/>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8000"/>
    <a:srgbClr val="0033CC"/>
    <a:srgbClr val="FF0000"/>
    <a:srgbClr val="FFFF00"/>
    <a:srgbClr val="CCFFCC"/>
    <a:srgbClr val="3366FF"/>
    <a:srgbClr val="CCE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3" autoAdjust="0"/>
    <p:restoredTop sz="72923" autoAdjust="0"/>
  </p:normalViewPr>
  <p:slideViewPr>
    <p:cSldViewPr snapToGrid="0">
      <p:cViewPr varScale="1">
        <p:scale>
          <a:sx n="100" d="100"/>
          <a:sy n="100" d="100"/>
        </p:scale>
        <p:origin x="-1194" y="-102"/>
      </p:cViewPr>
      <p:guideLst>
        <p:guide orient="horz" pos="1335"/>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8.xml"/><Relationship Id="rId1" Type="http://schemas.openxmlformats.org/officeDocument/2006/relationships/slide" Target="slides/slide3.xml"/><Relationship Id="rId5" Type="http://schemas.openxmlformats.org/officeDocument/2006/relationships/slide" Target="slides/slide38.xml"/><Relationship Id="rId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B631BB60-28E3-4331-BB67-B4C1BAE0016E}" type="slidenum">
              <a:rPr lang="en-US" altLang="en-US"/>
              <a:pPr>
                <a:defRPr/>
              </a:pPr>
              <a:t>‹#›</a:t>
            </a:fld>
            <a:endParaRPr lang="en-US" altLang="en-US"/>
          </a:p>
        </p:txBody>
      </p:sp>
    </p:spTree>
    <p:extLst>
      <p:ext uri="{BB962C8B-B14F-4D97-AF65-F5344CB8AC3E}">
        <p14:creationId xmlns:p14="http://schemas.microsoft.com/office/powerpoint/2010/main" val="2973013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The User Interface Architecture - </a:t>
            </a:r>
            <a:fld id="{7D66ECF6-9D7A-4FEA-A9CA-2DC23A9B4882}"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49158"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4400521F-4BAC-4850-8EED-690B1315E25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49159"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26861148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DDC7DF5D-162E-4208-AB0D-9A712FE837F4}"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27075" y="630238"/>
            <a:ext cx="5432425"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Just as a detail view is designed to allow the user to view detailed information about a single record, a list view is designed to allow the user to view summary information about a collection of records.</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24A9A343-3593-4156-BD2A-C07F822B2DC3}"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C3F21F8A-C8D8-409B-9344-57CCD047E0C2}"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0053AB89-5C46-4C0B-9C03-8883168EE6C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14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35AEB583-FFC4-4F21-9CEF-58A05F3DC49B}"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24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BE7142E9-C2FC-4702-B072-EB229AB28AA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Container widgets can be classified in four categories:</a:t>
            </a:r>
          </a:p>
          <a:p>
            <a:pPr lvl="1" eaLnBrk="1" hangingPunct="1"/>
            <a:r>
              <a:rPr lang="en-US" smtClean="0"/>
              <a:t>The lowest level is comprised of atomic widgets.</a:t>
            </a:r>
          </a:p>
          <a:p>
            <a:pPr lvl="1" eaLnBrk="1" hangingPunct="1"/>
            <a:r>
              <a:rPr lang="en-US" smtClean="0"/>
              <a:t>Atomic widgets can be directly contained only by primary views (detail views and list views). The purpose of a primary view is to organize atomic widgets into logical groups.</a:t>
            </a:r>
          </a:p>
          <a:p>
            <a:pPr lvl="1" eaLnBrk="1" hangingPunct="1"/>
            <a:r>
              <a:rPr lang="en-US" smtClean="0"/>
              <a:t>Secondary views (card views and listdetail views) are used to organize primary views. Secondary views cannot directly contain most atomic widgets.</a:t>
            </a:r>
          </a:p>
          <a:p>
            <a:pPr lvl="1" eaLnBrk="1" hangingPunct="1"/>
            <a:r>
              <a:rPr lang="en-US" smtClean="0"/>
              <a:t>Screens are the top-level containers. Screens are used to connect what is displayed in the user interface with how users navigate through the user interface. A screen can directly contain both primary views and secondary views, but it cannot directly contain most atomic widgets.</a:t>
            </a:r>
          </a:p>
          <a:p>
            <a:pPr eaLnBrk="1" hangingPunct="1"/>
            <a:r>
              <a:rPr lang="en-US" smtClean="0"/>
              <a:t>Input sets do not readily fall into any of these categories. Input sets fit some of the attributes of primary views. They can contain atomic widgets and organize them into logical groups. Input sets cannot be referenced directly by secondary views or screens, however; they must be embedded into detail views. Also, they cannot have toolbars directly associated with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F56F5D50-EAE8-4077-B9BF-A1BE60234B36}"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chemeClr val="bg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E843B72B-A41C-4F47-9546-DC42845E2AD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Notice that only a subset of locations reference screens:</a:t>
            </a:r>
          </a:p>
          <a:p>
            <a:pPr lvl="1" eaLnBrk="1" hangingPunct="1"/>
            <a:r>
              <a:rPr lang="en-US" smtClean="0"/>
              <a:t>LocationGroups reference a collection of Page locations, which then reference screens</a:t>
            </a:r>
          </a:p>
          <a:p>
            <a:pPr lvl="1" eaLnBrk="1" hangingPunct="1"/>
            <a:r>
              <a:rPr lang="en-US" smtClean="0"/>
              <a:t>Forwards redirect to any other location types, which may contain screens</a:t>
            </a:r>
          </a:p>
          <a:p>
            <a:pPr lvl="1" eaLnBrk="1" hangingPunct="1"/>
            <a:r>
              <a:rPr lang="en-US" smtClean="0"/>
              <a:t>Exit Points reference external URLs, which define non-application screens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3D8603BA-6C40-4A24-A82D-43A6A234C100}"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At the top level, PCF elements are split between widgets and locations.</a:t>
            </a:r>
          </a:p>
          <a:p>
            <a:pPr eaLnBrk="1" hangingPunct="1"/>
            <a:r>
              <a:rPr lang="en-US" smtClean="0">
                <a:solidFill>
                  <a:schemeClr val="bg1"/>
                </a:solidFill>
              </a:rPr>
              <a:t>This lesson will only be dealing with the high-level classifications of widgets (both atomic and container) and locations. Discussions of specific widgets and locations will follow in future lessons.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B2CFFFA0-DCBD-4AD7-8AA8-C6ACB07F8276}"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473BE280-E20F-4608-96FA-44C49DECA471}"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PCF is an XSD-validated XML document containing elements that describe the structure, layout, and behavior of the web user interface.</a:t>
            </a:r>
          </a:p>
          <a:p>
            <a:pPr eaLnBrk="1" hangingPunct="1"/>
            <a:r>
              <a:rPr lang="en-US" smtClean="0"/>
              <a:t>The majority of this content is defined at the application level, though some is defined at the platform level.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EA34C9B8-4936-478C-9654-B64858F85D7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6FF9E5B4-5CBB-4930-8729-E096814795F5}"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container widget is declared in its own PCF file, it can be referenced by any number of other containers.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9CAC9E3B-B1A1-4212-A30F-F675A8B1650F}"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solidFill>
                  <a:schemeClr val="bg1"/>
                </a:solidFill>
              </a:rPr>
              <a:t>Every PCF file declares either a container widget or a location. It is not possible to create a PCF file that declares only a single isolated atomic widget.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92D447C0-E53A-4921-BD2C-A033AB894B60}"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base directory is named &lt;installDirectory&gt;\modules\&lt;appCode&gt;. It contains a directory named base\config\web\pcf that contains the base PCF files.</a:t>
            </a:r>
          </a:p>
          <a:p>
            <a:pPr eaLnBrk="1" hangingPunct="1"/>
            <a:r>
              <a:rPr lang="en-US" smtClean="0"/>
              <a:t>The configuration directory is named &lt;installDirectory&gt;\modules\configuration. It contains a directory named \config\web\pcf that contains the new PCF files and copies of the base PCF files that have been modified. By default, \base is compressed and must be extracted if you intend to replace the existing pcf files. Be sure to make a backup of the base files before you replace the existing pcf files with the base files.</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40E88586-4894-48A3-AE44-47BF0A50F920}"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Whenever you attempt to edit a base PCF file, Studio displays a "would you like to edit it" dialog box. If you click yes, Studio makes a copy of the file in the configuration directory. This copy then takes precedence over the original base copy. Studio also modifies the file name as displayed in the resource tree by changing the name to blue text and adding a pencil icon onto the file icon.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EFF1073F-2E76-4E96-AF82-BB0F29B525E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9FC618F9-D62F-4041-8DDE-AFEA4A6C0CA2}"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editor is a Studio interface used to create and modify PCF files. It has three primary areas of functionality:</a:t>
            </a:r>
          </a:p>
          <a:p>
            <a:pPr lvl="1" eaLnBrk="1" hangingPunct="1"/>
            <a:r>
              <a:rPr lang="en-US" smtClean="0"/>
              <a:t>Resources tree, which is used to create and open PCF files.</a:t>
            </a:r>
          </a:p>
          <a:p>
            <a:pPr lvl="1" eaLnBrk="1" hangingPunct="1"/>
            <a:r>
              <a:rPr lang="en-US" smtClean="0"/>
              <a:t>Canvas, which is used to modify PCF files.</a:t>
            </a:r>
          </a:p>
          <a:p>
            <a:pPr lvl="1" eaLnBrk="1" hangingPunct="1"/>
            <a:r>
              <a:rPr lang="en-US" smtClean="0"/>
              <a:t>Toolbox, which is used to add elements to PCF files.</a:t>
            </a:r>
          </a:p>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6CBA24BF-4424-4862-8A68-C116AC2B6FC9}"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is no technology requirement regarding the folder in which a PCF file must be placed. Any PCF file in any folder can reference content in another PCF file in any other PCF folder. The grouping of files into folders is done solely to ease the work of the developer.</a:t>
            </a:r>
          </a:p>
          <a:p>
            <a:pPr eaLnBrk="1" hangingPunct="1"/>
            <a:r>
              <a:rPr lang="en-US" smtClean="0"/>
              <a:t>Guidewire recommends that suffixes be used with PCF file names to indicate the contents of the file. In some cases, the suffix is required. Common suffixes include:</a:t>
            </a:r>
          </a:p>
          <a:p>
            <a:pPr lvl="1" eaLnBrk="1" hangingPunct="1"/>
            <a:r>
              <a:rPr lang="en-US" smtClean="0"/>
              <a:t>DV - detail view</a:t>
            </a:r>
          </a:p>
          <a:p>
            <a:pPr lvl="1" eaLnBrk="1" hangingPunct="1"/>
            <a:r>
              <a:rPr lang="en-US" smtClean="0"/>
              <a:t>LV - list view</a:t>
            </a:r>
          </a:p>
          <a:p>
            <a:pPr lvl="1" eaLnBrk="1" hangingPunct="1"/>
            <a:r>
              <a:rPr lang="en-US" smtClean="0"/>
              <a:t>InputSet - input set</a:t>
            </a:r>
          </a:p>
          <a:p>
            <a:pPr lvl="1" eaLnBrk="1" hangingPunct="1"/>
            <a:r>
              <a:rPr lang="en-US" smtClean="0"/>
              <a:t>CV - card view</a:t>
            </a:r>
          </a:p>
          <a:p>
            <a:pPr lvl="1" eaLnBrk="1" hangingPunct="1"/>
            <a:r>
              <a:rPr lang="en-US" smtClean="0"/>
              <a:t>LDV - listdetail view</a:t>
            </a:r>
          </a:p>
          <a:p>
            <a:pPr lvl="1" eaLnBrk="1" hangingPunct="1"/>
            <a:r>
              <a:rPr lang="en-US" smtClean="0"/>
              <a:t>Screen - screen</a:t>
            </a:r>
          </a:p>
          <a:p>
            <a:pPr lvl="1" eaLnBrk="1" hangingPunct="1"/>
            <a:r>
              <a:rPr lang="en-US" smtClean="0"/>
              <a:t>LG - location group</a:t>
            </a:r>
          </a:p>
          <a:p>
            <a:pPr lvl="1" eaLnBrk="1" hangingPunct="1"/>
            <a:r>
              <a:rPr lang="en-US" smtClean="0"/>
              <a:t>Wizard - wizard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2B266A43-9357-403D-8DA5-800A864DC64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 new PCF folder:</a:t>
            </a:r>
          </a:p>
          <a:p>
            <a:pPr marL="419100" lvl="1" indent="-190500" eaLnBrk="1" hangingPunct="1">
              <a:buFontTx/>
              <a:buAutoNum type="arabicPeriod"/>
            </a:pPr>
            <a:r>
              <a:rPr lang="en-US" smtClean="0"/>
              <a:t>Right-click the folder to be the parent of the new folder. Select New -&gt; PCF folder.</a:t>
            </a:r>
          </a:p>
          <a:p>
            <a:pPr marL="419100" lvl="1" indent="-190500" eaLnBrk="1" hangingPunct="1">
              <a:buFontTx/>
              <a:buAutoNum type="arabicPeriod"/>
            </a:pPr>
            <a:r>
              <a:rPr lang="en-US" smtClean="0"/>
              <a:t>Specify a name.</a:t>
            </a:r>
          </a:p>
          <a:p>
            <a:pPr marL="419100" lvl="1" indent="-190500" eaLnBrk="1" hangingPunct="1">
              <a:buFontTx/>
              <a:buAutoNum type="arabicPeriod"/>
            </a:pPr>
            <a:r>
              <a:rPr lang="en-US" smtClean="0"/>
              <a:t>Click OK.</a:t>
            </a:r>
          </a:p>
          <a:p>
            <a:pPr marL="190500" indent="-190500" eaLnBrk="1" hangingPunct="1"/>
            <a:r>
              <a:rPr lang="en-US" smtClean="0"/>
              <a:t>To create a new PCF file:</a:t>
            </a:r>
          </a:p>
          <a:p>
            <a:pPr marL="419100" lvl="1" indent="-190500" eaLnBrk="1" hangingPunct="1">
              <a:buFontTx/>
              <a:buAutoNum type="arabicPeriod"/>
            </a:pPr>
            <a:r>
              <a:rPr lang="en-US" smtClean="0"/>
              <a:t>Right-click the folder to be the parent of the new file. Select New -&gt; PCF file.</a:t>
            </a:r>
          </a:p>
          <a:p>
            <a:pPr marL="419100" lvl="1" indent="-190500" eaLnBrk="1" hangingPunct="1">
              <a:buFontTx/>
              <a:buAutoNum type="arabicPeriod"/>
            </a:pPr>
            <a:r>
              <a:rPr lang="en-US" smtClean="0"/>
              <a:t>Specify a name for the file.</a:t>
            </a:r>
          </a:p>
          <a:p>
            <a:pPr marL="419100" lvl="1" indent="-190500" eaLnBrk="1" hangingPunct="1">
              <a:buFontTx/>
              <a:buAutoNum type="arabicPeriod"/>
            </a:pPr>
            <a:r>
              <a:rPr lang="en-US" smtClean="0"/>
              <a:t>Click the appropriate file type. Studio may add a suffix to the file based on the type selected.</a:t>
            </a:r>
          </a:p>
          <a:p>
            <a:pPr marL="419100" lvl="1" indent="-190500" eaLnBrk="1" hangingPunct="1">
              <a:buFontTx/>
              <a:buAutoNum type="arabicPeriod"/>
            </a:pPr>
            <a:r>
              <a:rPr lang="en-US" smtClean="0"/>
              <a:t>Click OK.</a:t>
            </a:r>
          </a:p>
          <a:p>
            <a:pPr marL="190500" indent="-190500" eaLnBrk="1" hangingPunct="1"/>
            <a:r>
              <a:rPr lang="en-US" smtClean="0"/>
              <a:t>Each lesson that discusses a specific type of PCF file reviews the process for creating that type of file.</a:t>
            </a:r>
          </a:p>
          <a:p>
            <a:pPr marL="190500" indent="-190500" eaLnBrk="1" hangingPunct="1"/>
            <a:r>
              <a:rPr lang="en-US" smtClean="0"/>
              <a:t>You cannot use underscores (_) in a PCF file name.</a:t>
            </a:r>
          </a:p>
          <a:p>
            <a:pPr marL="190500" indent="-190500" eaLnBrk="1" hangingPunct="1"/>
            <a:r>
              <a:rPr lang="en-US" smtClean="0"/>
              <a:t>You can use a space in a PCF </a:t>
            </a:r>
            <a:r>
              <a:rPr lang="en-US" i="1" smtClean="0"/>
              <a:t>folder</a:t>
            </a:r>
            <a:r>
              <a:rPr lang="en-US" smtClean="0"/>
              <a:t> name, but you cannot use a space in a PCF </a:t>
            </a:r>
            <a:r>
              <a:rPr lang="en-US" i="1" smtClean="0"/>
              <a:t>file</a:t>
            </a:r>
            <a:r>
              <a:rPr lang="en-US" smtClean="0"/>
              <a:t> name.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0F8DCFB2-A6DC-49F9-A168-B8C8A6A5BD59}"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both the application and Studio running, you can enter ALT + SHIFT + E to have Studio automatically open the location being viewed in the application. Non-wizard locations typically reference a single screen. From the screen, you can navigate in Studio to the file you wish to edit. This technique is useful for most UI configuration in ClaimCenter and BillingCenter, where the majority of the UI configuration is done outside of wizards.</a:t>
            </a:r>
          </a:p>
          <a:p>
            <a:pPr eaLnBrk="1" hangingPunct="1"/>
            <a:r>
              <a:rPr lang="en-US" smtClean="0"/>
              <a:t>Technically, the ALT + SHIFT + E shortcut is unsupported. While there may be circumstances where it doesn't work, there should never be any negative consequences in attempting to use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03BCFBFE-29CC-4E38-91DC-E8AD89A14635}"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Wizards and location groups contain multiple screens. Therefore, if you ALT + SHIFT + E from one of these locations, the application presents a list of screen names.</a:t>
            </a:r>
          </a:p>
          <a:p>
            <a:pPr eaLnBrk="1" hangingPunct="1"/>
            <a:r>
              <a:rPr lang="en-US" smtClean="0"/>
              <a:t>When working with a wizard or location group, the easiest way to open the file you are viewing is typically to use the Location Info window to determine the name of the file, and then to open the file by name in Studio.</a:t>
            </a:r>
          </a:p>
          <a:p>
            <a:pPr eaLnBrk="1" hangingPunct="1"/>
            <a:r>
              <a:rPr lang="en-US" smtClean="0"/>
              <a:t>To open the Location Info window, enter ALT + SHIFT + I. This window includes the file structure, which lists the location, screen, and any child container widgets. For each location and container widget, the name of the file in which it is stored is listed.</a:t>
            </a:r>
          </a:p>
          <a:p>
            <a:pPr eaLnBrk="1" hangingPunct="1"/>
            <a:r>
              <a:rPr lang="en-US" smtClean="0"/>
              <a:t>This technique is useful for most UI configuration in PolicyCenter, where the majority of the UI configuration is done within wizards.</a:t>
            </a:r>
          </a:p>
          <a:p>
            <a:pPr eaLnBrk="1" hangingPunct="1"/>
            <a:r>
              <a:rPr lang="en-US" smtClean="0"/>
              <a:t>Location Info is also useful:</a:t>
            </a:r>
          </a:p>
          <a:p>
            <a:pPr lvl="1" eaLnBrk="1" hangingPunct="1"/>
            <a:r>
              <a:rPr lang="en-US" smtClean="0"/>
              <a:t>If Studio is not running.</a:t>
            </a:r>
          </a:p>
          <a:p>
            <a:pPr lvl="1" eaLnBrk="1" hangingPunct="1"/>
            <a:r>
              <a:rPr lang="en-US" smtClean="0"/>
              <a:t>If you are viewing a modal file. Location Info identifies the mode currently displayed.  Going directly to the PCF editor shows you the "first" mode until you choose another.</a:t>
            </a:r>
          </a:p>
          <a:p>
            <a:pPr eaLnBrk="1" hangingPunct="1"/>
            <a:r>
              <a:rPr lang="en-US" smtClean="0"/>
              <a:t>Guidewire applications also include a "widget inspector", which is a dialog box that contains information about all the PCF files and widgets referenced in the active screen. To view the widget inspector, press ALT + SHIFT + W in the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3567134C-D353-466F-8AC4-D8006D897675}"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9B0C7BD0-EF95-40F7-98D9-DB7C1BAB88B4}"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In Studio, you can press CTRL + Shift + N to get a "name" dialog box. If you enter a string into this box, Studio displays all PCF files with that string in the name. If you click a PCF file in the list, Studio opens it for you. This is useful in two situations:</a:t>
            </a:r>
          </a:p>
          <a:p>
            <a:pPr marL="419100" lvl="1" indent="-190500" eaLnBrk="1" hangingPunct="1"/>
            <a:r>
              <a:rPr lang="en-US" smtClean="0"/>
              <a:t>You are already in Studio, you know a portion of the name of the PCF file you need to open, and it is too cumbersome to navigate to the appropriate location in the user interface.</a:t>
            </a:r>
          </a:p>
          <a:p>
            <a:pPr marL="419100" lvl="1" indent="-190500" eaLnBrk="1" hangingPunct="1"/>
            <a:r>
              <a:rPr lang="en-US" smtClean="0"/>
              <a:t>You want to open a container referenced in a wizard and you have already determined the name of the file to open from the Location Info window.</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0CC87AE0-1D41-4B34-9528-FAA957BF13A5}"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8A52B9A3-926B-4F53-9909-FCFBBFBF861D}"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PCF editor contains a canvas that provides a graphic display of the contents of the file. From the canvas, you can select an item to display and edit its properties. You can also move and delete existing items.</a:t>
            </a:r>
          </a:p>
          <a:p>
            <a:pPr eaLnBrk="1" hangingPunct="1"/>
            <a:r>
              <a:rPr lang="en-US" smtClean="0"/>
              <a:t>The toolbox is a list of widgets. To add elements to a PCF file, you select the corresponding tool in the toolbox and drag it onto the canvas.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4BC0958A-D1D0-49E7-BA1B-A599D25F0825}"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not see the Properties panel for any element that is not defined in the current PCF file. You need to open the actual file where it is defined.</a:t>
            </a:r>
          </a:p>
          <a:p>
            <a:pPr eaLnBrk="1" hangingPunct="1"/>
            <a:r>
              <a:rPr lang="en-US" smtClean="0"/>
              <a:t>Files can be nested as deep as necessary, in which case the color of the shaded area will be progressively deeper. Double-clicking at any level will open the selected file directly.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4AAD3B08-8067-4271-88A2-150A63334004}"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view properties of a PCF file, click its title link in the upper-left corner.</a:t>
            </a:r>
          </a:p>
          <a:p>
            <a:pPr eaLnBrk="1" hangingPunct="1"/>
            <a:r>
              <a:rPr lang="en-US" smtClean="0"/>
              <a:t>To view properties of any element, click that element.</a:t>
            </a:r>
          </a:p>
          <a:p>
            <a:pPr eaLnBrk="1" hangingPunct="1"/>
            <a:r>
              <a:rPr lang="en-US" smtClean="0"/>
              <a:t>To modify properties, modify the value and click Save.</a:t>
            </a:r>
          </a:p>
          <a:p>
            <a:pPr eaLnBrk="1" hangingPunct="1"/>
            <a:r>
              <a:rPr lang="en-US" smtClean="0"/>
              <a:t>Required properties have an asterisk and the property name appears against a yellow background.</a:t>
            </a:r>
          </a:p>
          <a:p>
            <a:pPr eaLnBrk="1" hangingPunct="1"/>
            <a:r>
              <a:rPr lang="en-US" smtClean="0"/>
              <a:t>If you select a property, variable, or entry point, an "X" icon appears on the right-hand side of the cell for that property, variable, or entry point. You can click the "X" to restore the selected property, variable, or entry point to its default value.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49112DB0-0EF5-4A28-A298-231BC3F99FE3}"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add a new widget to a PCF file, select the appropriate tool from the toolbox and drag the widget onto the canvas. As soon as you drag onto the canvas, a series of green lines appear.</a:t>
            </a:r>
          </a:p>
          <a:p>
            <a:pPr lvl="1" eaLnBrk="1" hangingPunct="1"/>
            <a:r>
              <a:rPr lang="en-US" smtClean="0"/>
              <a:t>Dark green lines indicate places where the widget can legally be placed.</a:t>
            </a:r>
          </a:p>
          <a:p>
            <a:pPr lvl="1" eaLnBrk="1" hangingPunct="1"/>
            <a:r>
              <a:rPr lang="en-US" smtClean="0"/>
              <a:t>A single light green line indicates the place where the widget will be placed if you release the mouse.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A05A1A53-F389-4707-A9ED-E20468542636}"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602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1617DC62-86EE-43E0-971D-2DFFDC94116C}"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70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831C5ED3-FF23-4FFC-A11C-A0D5EAB1641F}"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80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23F29F59-77E9-4D68-874B-CAA6ADA7F6D6}"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1F2DF5B6-CECF-4030-857F-B3311E0FB4CA}"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widget is a PCF element that can be converted into HTML and displayed.</a:t>
            </a:r>
          </a:p>
          <a:p>
            <a:pPr eaLnBrk="1" hangingPunct="1"/>
            <a:r>
              <a:rPr lang="en-US" smtClean="0"/>
              <a:t>A location is a PCF element that a user (or the application itself) can navigate to. It is used to define how users move from one area of user interface to the next.</a:t>
            </a:r>
          </a:p>
          <a:p>
            <a:pPr eaLnBrk="1" hangingPunct="1"/>
            <a:r>
              <a:rPr lang="en-US"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50222BE2-0E99-482F-8D2F-846CE7C1BFDA}"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order to reload PCF files without restarting the server, you must enable Internal Tools.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2D60125C-E0B1-4A06-B224-E81020F9A3FA}"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reload modified PCF files, enter ALT + SHIFT + L in the browser.</a:t>
            </a:r>
          </a:p>
          <a:p>
            <a:pPr eaLnBrk="1" hangingPunct="1"/>
            <a:r>
              <a:rPr lang="en-US" smtClean="0"/>
              <a:t>A location can be in one of two modes: read-only or edit. When a location is in read-only mode, none of the widget values are editable. If the location can be put into Edit mode, then there is also a visible Edit button. When a location is in edit mode, some (or all) of the widget values are editable. Also, the Edit button is not visible, but there are visible Update and Cancel buttons. If a location is in edit mode, click Update or Cancel as appropriate to put it into read-only mode.</a:t>
            </a:r>
          </a:p>
          <a:p>
            <a:pPr eaLnBrk="1" hangingPunct="1"/>
            <a:r>
              <a:rPr lang="en-US" smtClean="0"/>
              <a:t>If you reload PCF files while in edit mode, you can experience unpredictable results. For the current location, where there is a data modification in progress, the new PCFs may not be reloaded. Therefore, Guidewire recommends reloading PCF files while in read-only mode as it provides for more predictable results.</a:t>
            </a:r>
          </a:p>
          <a:p>
            <a:pPr eaLnBrk="1" hangingPunct="1"/>
            <a:r>
              <a:rPr lang="en-US" smtClean="0"/>
              <a:t>To be able to reload PCFs with the Alt + Shift + L command, you must have the Dynamic Code Evolution Virtual Machine (DCEVM) installed. If you do not have the DCEVM installed then you must restart the server for changes to take effect. Guidewire recommends that you install the DCEVM in development environments for a more efficient experience. The DCEVM should not be installed in production environments.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055A4CFF-DCF6-46FD-AACD-4EA5A6EE6D71}"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4" name="Rectangle 2"/>
          <p:cNvSpPr>
            <a:spLocks noGrp="1" noRot="1" noChangeAspect="1" noChangeArrowheads="1" noTextEdit="1"/>
          </p:cNvSpPr>
          <p:nvPr>
            <p:ph type="sldImg"/>
          </p:nvPr>
        </p:nvSpPr>
        <p:spPr>
          <a:xfrm>
            <a:off x="728663" y="630238"/>
            <a:ext cx="5430837"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E60A4773-A41B-441B-A85F-6851288CBA4E}"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931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25488" y="574675"/>
            <a:ext cx="5430837" cy="4073525"/>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Atomic widgets display individual elements of data and/or functionality.</a:t>
            </a:r>
          </a:p>
          <a:p>
            <a:pPr marL="209550" indent="-209550" eaLnBrk="1" hangingPunct="1"/>
            <a:r>
              <a:rPr lang="en-US" smtClean="0"/>
              <a:t>	b) Container widgets group atomic widgets into logical groups.</a:t>
            </a:r>
          </a:p>
          <a:p>
            <a:pPr marL="209550" indent="-209550" eaLnBrk="1" hangingPunct="1"/>
            <a:r>
              <a:rPr lang="en-US" smtClean="0"/>
              <a:t>	c) Locations define how users move from one place in the application to the next.</a:t>
            </a:r>
          </a:p>
          <a:p>
            <a:pPr marL="209550" indent="-209550" eaLnBrk="1" hangingPunct="1"/>
            <a:r>
              <a:rPr lang="en-US" smtClean="0"/>
              <a:t>2. A PCF file defines a container widget or location and its contents.</a:t>
            </a:r>
          </a:p>
          <a:p>
            <a:pPr marL="209550" indent="-209550" eaLnBrk="1" hangingPunct="1"/>
            <a:r>
              <a:rPr lang="en-US" smtClean="0"/>
              <a:t>3.	a) The container widget is referenced by the current PCF file. (Its contents are contained in another file.)</a:t>
            </a:r>
          </a:p>
          <a:p>
            <a:pPr marL="209550" indent="-209550" eaLnBrk="1" hangingPunct="1"/>
            <a:r>
              <a:rPr lang="en-US" smtClean="0"/>
              <a:t>	b) The container widget is referenced by some container widget referenced by the current PCF file. (It is in a "grandchild" file.)</a:t>
            </a:r>
          </a:p>
          <a:p>
            <a:pPr marL="209550" indent="-209550" eaLnBrk="1" hangingPunct="1"/>
            <a:r>
              <a:rPr lang="en-US" smtClean="0"/>
              <a:t>	c) For the currently selected widget tool, a new widget of that type will be placed in the current location.</a:t>
            </a:r>
          </a:p>
          <a:p>
            <a:pPr marL="209550" indent="-209550" eaLnBrk="1" hangingPunct="1"/>
            <a:r>
              <a:rPr lang="en-US" smtClean="0"/>
              <a:t>	d) For the currently selected widget tool, a new widget of that type </a:t>
            </a:r>
            <a:r>
              <a:rPr lang="en-US" i="1" smtClean="0"/>
              <a:t>could</a:t>
            </a:r>
            <a:r>
              <a:rPr lang="en-US" smtClean="0"/>
              <a:t> be placed in the current location.</a:t>
            </a:r>
          </a:p>
          <a:p>
            <a:pPr marL="209550" indent="-209550" eaLnBrk="1" hangingPunct="1"/>
            <a:r>
              <a:rPr lang="en-US" smtClean="0"/>
              <a:t>	e) The PCF file has an error in it.</a:t>
            </a:r>
          </a:p>
          <a:p>
            <a:pPr marL="209550" indent="-209550" eaLnBrk="1" hangingPunct="1"/>
            <a:r>
              <a:rPr lang="en-US" smtClean="0"/>
              <a:t>4. Assuming that internal tools is enabled in config.xml, go to the application (the front end) and press ALT + SHIFT + L.</a:t>
            </a:r>
            <a:endParaRPr lang="en-US" b="1" smtClean="0"/>
          </a:p>
          <a:p>
            <a:pPr marL="209550" indent="-209550" eaLnBrk="1" hangingPunct="1"/>
            <a:endParaRPr lang="en-US" b="1"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ECEBA235-21DE-4B46-8B4C-FA723FF22A40}"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F9206486-5852-4A32-8FC2-FB07BCB17E64}"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Atomic widgets are individual field items such as inputs, cells, or buttons. They will always be defined within a container widget or location.</a:t>
            </a:r>
          </a:p>
          <a:p>
            <a:pPr eaLnBrk="1" hangingPunct="1"/>
            <a:endParaRPr lang="en-US" smtClean="0">
              <a:solidFill>
                <a:schemeClr val="bg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A1276F70-0801-4889-95BA-83F7C52163ED}"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3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A283F072-6B1C-41CD-BF11-80B2D1C15EE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Container widgets hold other widgets. Each one can be defined  either in its own file or as a child container within some other PCF element file.</a:t>
            </a:r>
            <a:endParaRPr lang="en-US" smtClean="0">
              <a:solidFill>
                <a:schemeClr val="bg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13CB269A-CE93-45A6-81DA-57615CCB4B4E}"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Detail views are generally designed to use widgets to organize and manage a collection of related pieces of information that constitute a single “record”. The most obvious example is the set of individual fields of an instance of an entity such as User, Claim, or Policy. There are no constraints imposed by the system as to what information can be displayed by a detail view, however; the view could present information from multiple entities that do not even have to be related to one another, in addition to information that does not derive from an entity at all (such as calculated or static values). The purpose of a detail view, however, and the recommended practice behind their use is to present the user with all of the detailed information that is relevant to that interface, and no information that is irrelevant. In general this means displaying information about the fields of a particular entity and possibly fields from a small number of closely related entities.</a:t>
            </a:r>
          </a:p>
          <a:p>
            <a:pPr eaLnBrk="1" hangingPunct="1"/>
            <a:r>
              <a:rPr lang="en-US" smtClean="0"/>
              <a:t>Detail views must contain at least one column and can contain as many columns as necessary to present the widgets in the most effective way for the user.</a:t>
            </a:r>
          </a:p>
          <a:p>
            <a:pPr eaLnBrk="1" hangingPunct="1"/>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The User Interface Architecture - </a:t>
            </a:r>
            <a:fld id="{3533048F-686F-4A0D-B805-F4A0E652D8CD}"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2250894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785296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151035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6574127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883840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989371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2924377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18546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84734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97683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109211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256160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B0F28A13-A1AB-475B-8F8B-8B99383C0DA6}"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1"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2"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The User Interface Architecture</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12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List views</a:t>
            </a:r>
          </a:p>
        </p:txBody>
      </p:sp>
      <p:sp>
        <p:nvSpPr>
          <p:cNvPr id="13315" name="Rectangle 19"/>
          <p:cNvSpPr>
            <a:spLocks noGrp="1" noChangeArrowheads="1"/>
          </p:cNvSpPr>
          <p:nvPr>
            <p:ph idx="1"/>
          </p:nvPr>
        </p:nvSpPr>
        <p:spPr/>
        <p:txBody>
          <a:bodyPr/>
          <a:lstStyle/>
          <a:p>
            <a:pPr>
              <a:buFont typeface="Arial" charset="0"/>
              <a:buChar char="•"/>
            </a:pPr>
            <a:r>
              <a:rPr lang="en-US" smtClean="0"/>
              <a:t>Typically:</a:t>
            </a:r>
          </a:p>
          <a:p>
            <a:pPr lvl="1"/>
            <a:r>
              <a:rPr lang="en-US" smtClean="0"/>
              <a:t>Allow the user to view information about multiple records at the same time</a:t>
            </a:r>
          </a:p>
          <a:p>
            <a:pPr lvl="1"/>
            <a:r>
              <a:rPr lang="en-US" smtClean="0"/>
              <a:t>Use a small number of atomic widgets to display the most relevant information</a:t>
            </a:r>
          </a:p>
          <a:p>
            <a:pPr>
              <a:buFont typeface="Arial" charset="0"/>
              <a:buChar char="•"/>
            </a:pPr>
            <a:r>
              <a:rPr lang="en-US" smtClean="0"/>
              <a:t>Organized in tables</a:t>
            </a:r>
          </a:p>
          <a:p>
            <a:pPr>
              <a:buFont typeface="Arial" charset="0"/>
              <a:buChar char="•"/>
            </a:pPr>
            <a:r>
              <a:rPr lang="en-US" smtClean="0"/>
              <a:t>Can be referenced by screens and secondary views</a:t>
            </a:r>
          </a:p>
        </p:txBody>
      </p:sp>
      <p:sp>
        <p:nvSpPr>
          <p:cNvPr id="13316" name="Text Box 21"/>
          <p:cNvSpPr txBox="1">
            <a:spLocks noChangeArrowheads="1"/>
          </p:cNvSpPr>
          <p:nvPr/>
        </p:nvSpPr>
        <p:spPr bwMode="auto">
          <a:xfrm>
            <a:off x="812800" y="421481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 view</a:t>
            </a:r>
          </a:p>
        </p:txBody>
      </p:sp>
      <p:pic>
        <p:nvPicPr>
          <p:cNvPr id="13317" name="Picture 12"/>
          <p:cNvPicPr>
            <a:picLocks noChangeAspect="1" noChangeArrowheads="1"/>
          </p:cNvPicPr>
          <p:nvPr/>
        </p:nvPicPr>
        <p:blipFill>
          <a:blip r:embed="rId3">
            <a:extLst>
              <a:ext uri="{28A0092B-C50C-407E-A947-70E740481C1C}">
                <a14:useLocalDpi xmlns:a14="http://schemas.microsoft.com/office/drawing/2010/main" val="0"/>
              </a:ext>
            </a:extLst>
          </a:blip>
          <a:srcRect b="11465"/>
          <a:stretch>
            <a:fillRect/>
          </a:stretch>
        </p:blipFill>
        <p:spPr bwMode="auto">
          <a:xfrm>
            <a:off x="1287463" y="4687888"/>
            <a:ext cx="6080125" cy="14239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Input sets</a:t>
            </a:r>
          </a:p>
        </p:txBody>
      </p:sp>
      <p:sp>
        <p:nvSpPr>
          <p:cNvPr id="14339" name="Rectangle 19"/>
          <p:cNvSpPr>
            <a:spLocks noGrp="1" noChangeArrowheads="1"/>
          </p:cNvSpPr>
          <p:nvPr>
            <p:ph idx="1"/>
          </p:nvPr>
        </p:nvSpPr>
        <p:spPr>
          <a:xfrm>
            <a:off x="519113" y="1192213"/>
            <a:ext cx="4694237" cy="5197475"/>
          </a:xfrm>
        </p:spPr>
        <p:txBody>
          <a:bodyPr/>
          <a:lstStyle/>
          <a:p>
            <a:pPr>
              <a:buFont typeface="Arial" charset="0"/>
              <a:buChar char="•"/>
            </a:pPr>
            <a:r>
              <a:rPr lang="en-US" smtClean="0"/>
              <a:t>Can contain atomic widgets </a:t>
            </a:r>
          </a:p>
          <a:p>
            <a:pPr>
              <a:buFont typeface="Arial" charset="0"/>
              <a:buChar char="•"/>
            </a:pPr>
            <a:r>
              <a:rPr lang="en-US" smtClean="0"/>
              <a:t>Can be reused by detail views</a:t>
            </a:r>
          </a:p>
          <a:p>
            <a:pPr>
              <a:buFont typeface="Arial" charset="0"/>
              <a:buChar char="•"/>
            </a:pPr>
            <a:r>
              <a:rPr lang="en-US" smtClean="0"/>
              <a:t>Cannot be referenced by secondary views</a:t>
            </a:r>
          </a:p>
          <a:p>
            <a:pPr>
              <a:buFont typeface="Arial" charset="0"/>
              <a:buChar char="•"/>
            </a:pPr>
            <a:r>
              <a:rPr lang="en-US" smtClean="0"/>
              <a:t>Cannot  have a toolbar directly associated with them</a:t>
            </a:r>
          </a:p>
        </p:txBody>
      </p:sp>
      <p:pic>
        <p:nvPicPr>
          <p:cNvPr id="1434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3" y="1130300"/>
            <a:ext cx="3614737" cy="36988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Rounded Rectangle 1"/>
          <p:cNvSpPr>
            <a:spLocks noChangeArrowheads="1"/>
          </p:cNvSpPr>
          <p:nvPr/>
        </p:nvSpPr>
        <p:spPr bwMode="auto">
          <a:xfrm>
            <a:off x="5103813" y="2859088"/>
            <a:ext cx="3614737" cy="19700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4342" name="Text Box 22"/>
          <p:cNvSpPr txBox="1">
            <a:spLocks noChangeArrowheads="1"/>
          </p:cNvSpPr>
          <p:nvPr/>
        </p:nvSpPr>
        <p:spPr bwMode="auto">
          <a:xfrm>
            <a:off x="6770688" y="4965700"/>
            <a:ext cx="1501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Input set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50" y="1484313"/>
            <a:ext cx="4154488" cy="254476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2"/>
          <p:cNvSpPr>
            <a:spLocks noGrp="1" noChangeArrowheads="1"/>
          </p:cNvSpPr>
          <p:nvPr>
            <p:ph type="title"/>
          </p:nvPr>
        </p:nvSpPr>
        <p:spPr/>
        <p:txBody>
          <a:bodyPr/>
          <a:lstStyle/>
          <a:p>
            <a:pPr eaLnBrk="1" hangingPunct="1"/>
            <a:r>
              <a:rPr lang="en-US" smtClean="0"/>
              <a:t>Container widgets: secondary views</a:t>
            </a:r>
          </a:p>
        </p:txBody>
      </p:sp>
      <p:sp>
        <p:nvSpPr>
          <p:cNvPr id="15364" name="Rectangle 3"/>
          <p:cNvSpPr>
            <a:spLocks noGrp="1" noChangeArrowheads="1"/>
          </p:cNvSpPr>
          <p:nvPr>
            <p:ph idx="1"/>
          </p:nvPr>
        </p:nvSpPr>
        <p:spPr>
          <a:xfrm>
            <a:off x="519113" y="1192213"/>
            <a:ext cx="3635375" cy="5197475"/>
          </a:xfrm>
        </p:spPr>
        <p:txBody>
          <a:bodyPr/>
          <a:lstStyle/>
          <a:p>
            <a:pPr>
              <a:buFont typeface="Arial" charset="0"/>
              <a:buChar char="•"/>
            </a:pPr>
            <a:r>
              <a:rPr lang="en-US" smtClean="0"/>
              <a:t>A </a:t>
            </a:r>
            <a:r>
              <a:rPr lang="en-US" b="1" smtClean="0"/>
              <a:t>secondary view</a:t>
            </a:r>
            <a:r>
              <a:rPr lang="en-US" smtClean="0"/>
              <a:t/>
            </a:r>
            <a:br>
              <a:rPr lang="en-US" smtClean="0"/>
            </a:br>
            <a:r>
              <a:rPr lang="en-US" smtClean="0"/>
              <a:t>is used to organize primary views</a:t>
            </a:r>
          </a:p>
          <a:p>
            <a:pPr lvl="1"/>
            <a:r>
              <a:rPr lang="en-US" smtClean="0"/>
              <a:t>A </a:t>
            </a:r>
            <a:r>
              <a:rPr lang="en-US" b="1" smtClean="0"/>
              <a:t>card view</a:t>
            </a:r>
            <a:r>
              <a:rPr lang="en-US" smtClean="0"/>
              <a:t> is</a:t>
            </a:r>
            <a:br>
              <a:rPr lang="en-US" smtClean="0"/>
            </a:br>
            <a:r>
              <a:rPr lang="en-US" smtClean="0"/>
              <a:t>a collection of</a:t>
            </a:r>
            <a:br>
              <a:rPr lang="en-US" smtClean="0"/>
            </a:br>
            <a:r>
              <a:rPr lang="en-US" smtClean="0"/>
              <a:t>cards, each with</a:t>
            </a:r>
            <a:br>
              <a:rPr lang="en-US" smtClean="0"/>
            </a:br>
            <a:r>
              <a:rPr lang="en-US" smtClean="0"/>
              <a:t>one or more</a:t>
            </a:r>
            <a:br>
              <a:rPr lang="en-US" smtClean="0"/>
            </a:br>
            <a:r>
              <a:rPr lang="en-US" smtClean="0"/>
              <a:t>detail views or</a:t>
            </a:r>
            <a:br>
              <a:rPr lang="en-US" smtClean="0"/>
            </a:br>
            <a:r>
              <a:rPr lang="en-US" smtClean="0"/>
              <a:t>list views</a:t>
            </a:r>
          </a:p>
          <a:p>
            <a:pPr lvl="1"/>
            <a:r>
              <a:rPr lang="en-US" smtClean="0"/>
              <a:t>A </a:t>
            </a:r>
            <a:r>
              <a:rPr lang="en-US" b="1" smtClean="0"/>
              <a:t>listdetail view</a:t>
            </a:r>
            <a:r>
              <a:rPr lang="en-US" smtClean="0"/>
              <a:t> contains a list on top and detailed information about the selected list item on bottom</a:t>
            </a:r>
          </a:p>
        </p:txBody>
      </p:sp>
      <p:sp>
        <p:nvSpPr>
          <p:cNvPr id="15365" name="Text Box 6"/>
          <p:cNvSpPr txBox="1">
            <a:spLocks noChangeArrowheads="1"/>
          </p:cNvSpPr>
          <p:nvPr/>
        </p:nvSpPr>
        <p:spPr bwMode="auto">
          <a:xfrm>
            <a:off x="4325938" y="117951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Card view</a:t>
            </a:r>
          </a:p>
        </p:txBody>
      </p:sp>
      <p:pic>
        <p:nvPicPr>
          <p:cNvPr id="1536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2754313"/>
            <a:ext cx="4083050" cy="35972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7" name="Text Box 7"/>
          <p:cNvSpPr txBox="1">
            <a:spLocks noChangeArrowheads="1"/>
          </p:cNvSpPr>
          <p:nvPr/>
        </p:nvSpPr>
        <p:spPr bwMode="auto">
          <a:xfrm>
            <a:off x="7399338" y="4937125"/>
            <a:ext cx="1116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Listdetail</a:t>
            </a:r>
            <a:br>
              <a:rPr lang="en-US"/>
            </a:br>
            <a:r>
              <a:rPr lang="en-US"/>
              <a:t>view</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Container widgets: screens</a:t>
            </a:r>
          </a:p>
        </p:txBody>
      </p:sp>
      <p:sp>
        <p:nvSpPr>
          <p:cNvPr id="16387" name="Rectangle 3"/>
          <p:cNvSpPr>
            <a:spLocks noGrp="1" noChangeArrowheads="1"/>
          </p:cNvSpPr>
          <p:nvPr>
            <p:ph idx="1"/>
          </p:nvPr>
        </p:nvSpPr>
        <p:spPr/>
        <p:txBody>
          <a:bodyPr/>
          <a:lstStyle/>
          <a:p>
            <a:pPr>
              <a:buFont typeface="Arial" charset="0"/>
              <a:buChar char="•"/>
            </a:pPr>
            <a:r>
              <a:rPr lang="en-US" smtClean="0"/>
              <a:t>Screens are top-level containers</a:t>
            </a:r>
          </a:p>
          <a:p>
            <a:pPr lvl="1"/>
            <a:r>
              <a:rPr lang="en-US" smtClean="0"/>
              <a:t>Every atomic widget, primary view, and secondary view is contained (directly or indirectly) in a screen</a:t>
            </a:r>
          </a:p>
        </p:txBody>
      </p:sp>
      <p:sp>
        <p:nvSpPr>
          <p:cNvPr id="16388" name="Rectangle 5"/>
          <p:cNvSpPr>
            <a:spLocks noChangeArrowheads="1"/>
          </p:cNvSpPr>
          <p:nvPr/>
        </p:nvSpPr>
        <p:spPr bwMode="auto">
          <a:xfrm>
            <a:off x="688975" y="2881313"/>
            <a:ext cx="8110538" cy="34528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389" name="Text Box 6"/>
          <p:cNvSpPr txBox="1">
            <a:spLocks noChangeArrowheads="1"/>
          </p:cNvSpPr>
          <p:nvPr/>
        </p:nvSpPr>
        <p:spPr bwMode="auto">
          <a:xfrm>
            <a:off x="3390900" y="249396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Screen</a:t>
            </a:r>
          </a:p>
        </p:txBody>
      </p:sp>
      <p:pic>
        <p:nvPicPr>
          <p:cNvPr id="163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27350"/>
            <a:ext cx="7910513" cy="336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Container widget hierarchy</a:t>
            </a:r>
          </a:p>
        </p:txBody>
      </p:sp>
      <p:sp>
        <p:nvSpPr>
          <p:cNvPr id="17411" name="Line 3"/>
          <p:cNvSpPr>
            <a:spLocks noChangeShapeType="1"/>
          </p:cNvSpPr>
          <p:nvPr/>
        </p:nvSpPr>
        <p:spPr bwMode="auto">
          <a:xfrm>
            <a:off x="3400425" y="4645025"/>
            <a:ext cx="43338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2" name="Rectangle 4"/>
          <p:cNvSpPr>
            <a:spLocks noChangeArrowheads="1"/>
          </p:cNvSpPr>
          <p:nvPr/>
        </p:nvSpPr>
        <p:spPr bwMode="auto">
          <a:xfrm>
            <a:off x="3843338"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3" name="Text Box 5"/>
          <p:cNvSpPr txBox="1">
            <a:spLocks noChangeArrowheads="1"/>
          </p:cNvSpPr>
          <p:nvPr/>
        </p:nvSpPr>
        <p:spPr bwMode="auto">
          <a:xfrm>
            <a:off x="4098925" y="4291013"/>
            <a:ext cx="10556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List</a:t>
            </a:r>
            <a:br>
              <a:rPr lang="en-US" sz="2200">
                <a:solidFill>
                  <a:schemeClr val="bg1"/>
                </a:solidFill>
              </a:rPr>
            </a:br>
            <a:r>
              <a:rPr lang="en-US" sz="2200">
                <a:solidFill>
                  <a:schemeClr val="bg1"/>
                </a:solidFill>
              </a:rPr>
              <a:t>View</a:t>
            </a:r>
          </a:p>
        </p:txBody>
      </p:sp>
      <p:sp>
        <p:nvSpPr>
          <p:cNvPr id="17414" name="Rectangle 6"/>
          <p:cNvSpPr>
            <a:spLocks noChangeArrowheads="1"/>
          </p:cNvSpPr>
          <p:nvPr/>
        </p:nvSpPr>
        <p:spPr bwMode="auto">
          <a:xfrm>
            <a:off x="1828800"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5" name="Text Box 7"/>
          <p:cNvSpPr txBox="1">
            <a:spLocks noChangeArrowheads="1"/>
          </p:cNvSpPr>
          <p:nvPr/>
        </p:nvSpPr>
        <p:spPr bwMode="auto">
          <a:xfrm>
            <a:off x="2047875" y="4291013"/>
            <a:ext cx="112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Detail</a:t>
            </a:r>
            <a:br>
              <a:rPr lang="en-US" sz="2200">
                <a:solidFill>
                  <a:schemeClr val="bg1"/>
                </a:solidFill>
              </a:rPr>
            </a:br>
            <a:r>
              <a:rPr lang="en-US" sz="2200">
                <a:solidFill>
                  <a:schemeClr val="bg1"/>
                </a:solidFill>
              </a:rPr>
              <a:t>View</a:t>
            </a:r>
          </a:p>
        </p:txBody>
      </p:sp>
      <p:sp>
        <p:nvSpPr>
          <p:cNvPr id="17416" name="Text Box 8"/>
          <p:cNvSpPr txBox="1">
            <a:spLocks noChangeArrowheads="1"/>
          </p:cNvSpPr>
          <p:nvPr/>
        </p:nvSpPr>
        <p:spPr bwMode="auto">
          <a:xfrm>
            <a:off x="2511425" y="2668588"/>
            <a:ext cx="2214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Card View / ListDetail View</a:t>
            </a:r>
          </a:p>
        </p:txBody>
      </p:sp>
      <p:sp>
        <p:nvSpPr>
          <p:cNvPr id="17417" name="Rectangle 9"/>
          <p:cNvSpPr>
            <a:spLocks noChangeArrowheads="1"/>
          </p:cNvSpPr>
          <p:nvPr/>
        </p:nvSpPr>
        <p:spPr bwMode="auto">
          <a:xfrm>
            <a:off x="2490788" y="2533650"/>
            <a:ext cx="22574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8" name="Rectangle 11"/>
          <p:cNvSpPr>
            <a:spLocks noChangeArrowheads="1"/>
          </p:cNvSpPr>
          <p:nvPr/>
        </p:nvSpPr>
        <p:spPr bwMode="auto">
          <a:xfrm>
            <a:off x="1550988" y="5761038"/>
            <a:ext cx="4133850" cy="458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19" name="Text Box 12"/>
          <p:cNvSpPr txBox="1">
            <a:spLocks noChangeArrowheads="1"/>
          </p:cNvSpPr>
          <p:nvPr/>
        </p:nvSpPr>
        <p:spPr bwMode="auto">
          <a:xfrm>
            <a:off x="2027238" y="5819775"/>
            <a:ext cx="3181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Atomic Widgets</a:t>
            </a:r>
          </a:p>
        </p:txBody>
      </p:sp>
      <p:sp>
        <p:nvSpPr>
          <p:cNvPr id="17420" name="Line 13"/>
          <p:cNvSpPr>
            <a:spLocks noChangeShapeType="1"/>
          </p:cNvSpPr>
          <p:nvPr/>
        </p:nvSpPr>
        <p:spPr bwMode="auto">
          <a:xfrm>
            <a:off x="2079625" y="5172075"/>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1" name="Line 14"/>
          <p:cNvSpPr>
            <a:spLocks noChangeShapeType="1"/>
          </p:cNvSpPr>
          <p:nvPr/>
        </p:nvSpPr>
        <p:spPr bwMode="auto">
          <a:xfrm>
            <a:off x="4692650" y="5153025"/>
            <a:ext cx="0" cy="59213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2" name="Line 15"/>
          <p:cNvSpPr>
            <a:spLocks noChangeShapeType="1"/>
          </p:cNvSpPr>
          <p:nvPr/>
        </p:nvSpPr>
        <p:spPr bwMode="auto">
          <a:xfrm>
            <a:off x="2913063" y="354012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16"/>
          <p:cNvSpPr>
            <a:spLocks noChangeShapeType="1"/>
          </p:cNvSpPr>
          <p:nvPr/>
        </p:nvSpPr>
        <p:spPr bwMode="auto">
          <a:xfrm>
            <a:off x="4364038" y="353377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10"/>
          <p:cNvSpPr>
            <a:spLocks noChangeShapeType="1"/>
          </p:cNvSpPr>
          <p:nvPr/>
        </p:nvSpPr>
        <p:spPr bwMode="auto">
          <a:xfrm>
            <a:off x="3638550" y="2092325"/>
            <a:ext cx="0" cy="4191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5" name="Line 17"/>
          <p:cNvSpPr>
            <a:spLocks noChangeShapeType="1"/>
          </p:cNvSpPr>
          <p:nvPr/>
        </p:nvSpPr>
        <p:spPr bwMode="auto">
          <a:xfrm>
            <a:off x="2187575" y="2093913"/>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6" name="Line 18"/>
          <p:cNvSpPr>
            <a:spLocks noChangeShapeType="1"/>
          </p:cNvSpPr>
          <p:nvPr/>
        </p:nvSpPr>
        <p:spPr bwMode="auto">
          <a:xfrm>
            <a:off x="5092700" y="2105025"/>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7" name="Line 19"/>
          <p:cNvSpPr>
            <a:spLocks noChangeShapeType="1"/>
          </p:cNvSpPr>
          <p:nvPr/>
        </p:nvSpPr>
        <p:spPr bwMode="auto">
          <a:xfrm>
            <a:off x="2689225" y="3538538"/>
            <a:ext cx="0" cy="327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8" name="Line 20"/>
          <p:cNvSpPr>
            <a:spLocks noChangeShapeType="1"/>
          </p:cNvSpPr>
          <p:nvPr/>
        </p:nvSpPr>
        <p:spPr bwMode="auto">
          <a:xfrm flipH="1">
            <a:off x="2322513" y="3867150"/>
            <a:ext cx="3540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9" name="Line 21"/>
          <p:cNvSpPr>
            <a:spLocks noChangeShapeType="1"/>
          </p:cNvSpPr>
          <p:nvPr/>
        </p:nvSpPr>
        <p:spPr bwMode="auto">
          <a:xfrm flipV="1">
            <a:off x="2327275" y="2297113"/>
            <a:ext cx="0" cy="15541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0" name="Line 22"/>
          <p:cNvSpPr>
            <a:spLocks noChangeShapeType="1"/>
          </p:cNvSpPr>
          <p:nvPr/>
        </p:nvSpPr>
        <p:spPr bwMode="auto">
          <a:xfrm>
            <a:off x="2330450" y="2286000"/>
            <a:ext cx="3587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31" name="Line 23"/>
          <p:cNvSpPr>
            <a:spLocks noChangeShapeType="1"/>
          </p:cNvSpPr>
          <p:nvPr/>
        </p:nvSpPr>
        <p:spPr bwMode="auto">
          <a:xfrm>
            <a:off x="2689225" y="2290763"/>
            <a:ext cx="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32" name="Text Box 24"/>
          <p:cNvSpPr txBox="1">
            <a:spLocks noChangeArrowheads="1"/>
          </p:cNvSpPr>
          <p:nvPr/>
        </p:nvSpPr>
        <p:spPr bwMode="auto">
          <a:xfrm>
            <a:off x="5843588" y="5538788"/>
            <a:ext cx="29670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atomic widgets</a:t>
            </a:r>
            <a:r>
              <a:rPr lang="en-US">
                <a:solidFill>
                  <a:schemeClr val="bg1"/>
                </a:solidFill>
              </a:rPr>
              <a:t/>
            </a:r>
            <a:br>
              <a:rPr lang="en-US">
                <a:solidFill>
                  <a:schemeClr val="bg1"/>
                </a:solidFill>
              </a:rPr>
            </a:br>
            <a:r>
              <a:rPr lang="en-US" sz="1800">
                <a:solidFill>
                  <a:schemeClr val="bg1"/>
                </a:solidFill>
              </a:rPr>
              <a:t>individual elements of data and/or functionality</a:t>
            </a:r>
          </a:p>
        </p:txBody>
      </p:sp>
      <p:sp>
        <p:nvSpPr>
          <p:cNvPr id="17433" name="Text Box 25"/>
          <p:cNvSpPr txBox="1">
            <a:spLocks noChangeArrowheads="1"/>
          </p:cNvSpPr>
          <p:nvPr/>
        </p:nvSpPr>
        <p:spPr bwMode="auto">
          <a:xfrm>
            <a:off x="6049963" y="4070350"/>
            <a:ext cx="25527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primary views</a:t>
            </a:r>
            <a:r>
              <a:rPr lang="en-US">
                <a:solidFill>
                  <a:schemeClr val="bg1"/>
                </a:solidFill>
              </a:rPr>
              <a:t/>
            </a:r>
            <a:br>
              <a:rPr lang="en-US">
                <a:solidFill>
                  <a:schemeClr val="bg1"/>
                </a:solidFill>
              </a:rPr>
            </a:br>
            <a:r>
              <a:rPr lang="en-US" sz="1800">
                <a:solidFill>
                  <a:schemeClr val="bg1"/>
                </a:solidFill>
              </a:rPr>
              <a:t>a single object (and its related data) or set of objects</a:t>
            </a:r>
          </a:p>
        </p:txBody>
      </p:sp>
      <p:sp>
        <p:nvSpPr>
          <p:cNvPr id="17434" name="Text Box 26"/>
          <p:cNvSpPr txBox="1">
            <a:spLocks noChangeArrowheads="1"/>
          </p:cNvSpPr>
          <p:nvPr/>
        </p:nvSpPr>
        <p:spPr bwMode="auto">
          <a:xfrm>
            <a:off x="5868988" y="2446338"/>
            <a:ext cx="29146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secondary views</a:t>
            </a:r>
            <a:br>
              <a:rPr lang="en-US" u="sng">
                <a:solidFill>
                  <a:schemeClr val="bg1"/>
                </a:solidFill>
              </a:rPr>
            </a:br>
            <a:r>
              <a:rPr lang="en-US" sz="1800">
                <a:solidFill>
                  <a:schemeClr val="bg1"/>
                </a:solidFill>
              </a:rPr>
              <a:t>collections of primary views organized for usability</a:t>
            </a:r>
          </a:p>
        </p:txBody>
      </p:sp>
      <p:sp>
        <p:nvSpPr>
          <p:cNvPr id="17435" name="Text Box 27"/>
          <p:cNvSpPr txBox="1">
            <a:spLocks noChangeArrowheads="1"/>
          </p:cNvSpPr>
          <p:nvPr/>
        </p:nvSpPr>
        <p:spPr bwMode="auto">
          <a:xfrm>
            <a:off x="5791200" y="1065213"/>
            <a:ext cx="30702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screen</a:t>
            </a:r>
            <a:r>
              <a:rPr lang="en-US">
                <a:solidFill>
                  <a:schemeClr val="bg1"/>
                </a:solidFill>
              </a:rPr>
              <a:t/>
            </a:r>
            <a:br>
              <a:rPr lang="en-US">
                <a:solidFill>
                  <a:schemeClr val="bg1"/>
                </a:solidFill>
              </a:rPr>
            </a:br>
            <a:r>
              <a:rPr lang="en-US" sz="1800">
                <a:solidFill>
                  <a:schemeClr val="bg1"/>
                </a:solidFill>
              </a:rPr>
              <a:t>a top-level container</a:t>
            </a:r>
            <a:br>
              <a:rPr lang="en-US" sz="1800">
                <a:solidFill>
                  <a:schemeClr val="bg1"/>
                </a:solidFill>
              </a:rPr>
            </a:br>
            <a:r>
              <a:rPr lang="en-US" sz="1800">
                <a:solidFill>
                  <a:schemeClr val="bg1"/>
                </a:solidFill>
              </a:rPr>
              <a:t>one can navigate to</a:t>
            </a:r>
            <a:r>
              <a:rPr lang="en-US">
                <a:solidFill>
                  <a:schemeClr val="bg1"/>
                </a:solidFill>
              </a:rPr>
              <a:t> </a:t>
            </a:r>
          </a:p>
        </p:txBody>
      </p:sp>
      <p:sp>
        <p:nvSpPr>
          <p:cNvPr id="17436" name="Text Box 30"/>
          <p:cNvSpPr txBox="1">
            <a:spLocks noChangeArrowheads="1"/>
          </p:cNvSpPr>
          <p:nvPr/>
        </p:nvSpPr>
        <p:spPr bwMode="auto">
          <a:xfrm>
            <a:off x="2322513" y="1416050"/>
            <a:ext cx="25923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Screen</a:t>
            </a:r>
          </a:p>
        </p:txBody>
      </p:sp>
      <p:sp>
        <p:nvSpPr>
          <p:cNvPr id="17437" name="Rectangle 31"/>
          <p:cNvSpPr>
            <a:spLocks noChangeArrowheads="1"/>
          </p:cNvSpPr>
          <p:nvPr/>
        </p:nvSpPr>
        <p:spPr bwMode="auto">
          <a:xfrm>
            <a:off x="1892300" y="1098550"/>
            <a:ext cx="34512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38" name="Group 36"/>
          <p:cNvGrpSpPr>
            <a:grpSpLocks/>
          </p:cNvGrpSpPr>
          <p:nvPr/>
        </p:nvGrpSpPr>
        <p:grpSpPr bwMode="auto">
          <a:xfrm>
            <a:off x="1454150" y="5268913"/>
            <a:ext cx="1254125" cy="322262"/>
            <a:chOff x="221" y="1893"/>
            <a:chExt cx="790" cy="203"/>
          </a:xfrm>
        </p:grpSpPr>
        <p:sp>
          <p:nvSpPr>
            <p:cNvPr id="17440" name="Rectangle 33"/>
            <p:cNvSpPr>
              <a:spLocks noChangeArrowheads="1"/>
            </p:cNvSpPr>
            <p:nvPr/>
          </p:nvSpPr>
          <p:spPr bwMode="auto">
            <a:xfrm>
              <a:off x="221" y="1893"/>
              <a:ext cx="790" cy="203"/>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17441" name="Text Box 34"/>
            <p:cNvSpPr txBox="1">
              <a:spLocks noChangeArrowheads="1"/>
            </p:cNvSpPr>
            <p:nvPr/>
          </p:nvSpPr>
          <p:spPr bwMode="auto">
            <a:xfrm>
              <a:off x="259" y="1908"/>
              <a:ext cx="7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Input Sets</a:t>
              </a:r>
            </a:p>
          </p:txBody>
        </p:sp>
      </p:grpSp>
      <p:sp>
        <p:nvSpPr>
          <p:cNvPr id="17439" name="Line 37"/>
          <p:cNvSpPr>
            <a:spLocks noChangeShapeType="1"/>
          </p:cNvSpPr>
          <p:nvPr/>
        </p:nvSpPr>
        <p:spPr bwMode="auto">
          <a:xfrm>
            <a:off x="3051175" y="5160963"/>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Locations</a:t>
            </a:r>
          </a:p>
        </p:txBody>
      </p:sp>
      <p:sp>
        <p:nvSpPr>
          <p:cNvPr id="18435" name="Rectangle 44"/>
          <p:cNvSpPr>
            <a:spLocks noGrp="1" noChangeArrowheads="1"/>
          </p:cNvSpPr>
          <p:nvPr>
            <p:ph idx="1"/>
          </p:nvPr>
        </p:nvSpPr>
        <p:spPr>
          <a:xfrm>
            <a:off x="698500" y="3413125"/>
            <a:ext cx="5429250" cy="2976563"/>
          </a:xfrm>
        </p:spPr>
        <p:txBody>
          <a:bodyPr/>
          <a:lstStyle/>
          <a:p>
            <a:pPr>
              <a:buFont typeface="Arial" charset="0"/>
              <a:buChar char="•"/>
            </a:pPr>
            <a:r>
              <a:rPr lang="en-US" smtClean="0"/>
              <a:t>A </a:t>
            </a:r>
            <a:r>
              <a:rPr lang="en-US" b="1" smtClean="0"/>
              <a:t>location</a:t>
            </a:r>
            <a:r>
              <a:rPr lang="en-US" smtClean="0"/>
              <a:t> is a PCF element that a user can navigate to</a:t>
            </a:r>
          </a:p>
          <a:p>
            <a:pPr lvl="1"/>
            <a:r>
              <a:rPr lang="en-US" smtClean="0"/>
              <a:t>Used to define how user moves from one area of user interface to the next</a:t>
            </a:r>
          </a:p>
          <a:p>
            <a:pPr lvl="1"/>
            <a:r>
              <a:rPr lang="en-US" smtClean="0"/>
              <a:t>Discussed in detail in "Locations" lesson</a:t>
            </a:r>
          </a:p>
        </p:txBody>
      </p:sp>
      <p:sp>
        <p:nvSpPr>
          <p:cNvPr id="18436"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18437"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18438"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18439"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18440" name="AutoShape 24"/>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41" name="AutoShape 25"/>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42" name="AutoShape 26"/>
          <p:cNvCxnSpPr>
            <a:cxnSpLocks noChangeShapeType="1"/>
            <a:endCxn id="18436"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43" name="AutoShape 27"/>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18444" name="Text Box 17"/>
          <p:cNvSpPr txBox="1">
            <a:spLocks noChangeArrowheads="1"/>
          </p:cNvSpPr>
          <p:nvPr/>
        </p:nvSpPr>
        <p:spPr bwMode="auto">
          <a:xfrm>
            <a:off x="6859588" y="37671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18445" name="Text Box 17"/>
          <p:cNvSpPr txBox="1">
            <a:spLocks noChangeArrowheads="1"/>
          </p:cNvSpPr>
          <p:nvPr/>
        </p:nvSpPr>
        <p:spPr bwMode="auto">
          <a:xfrm>
            <a:off x="6859588" y="57483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18446" name="Text Box 17"/>
          <p:cNvSpPr txBox="1">
            <a:spLocks noChangeArrowheads="1"/>
          </p:cNvSpPr>
          <p:nvPr/>
        </p:nvSpPr>
        <p:spPr bwMode="auto">
          <a:xfrm>
            <a:off x="6859588" y="42624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18447" name="Text Box 17"/>
          <p:cNvSpPr txBox="1">
            <a:spLocks noChangeArrowheads="1"/>
          </p:cNvSpPr>
          <p:nvPr/>
        </p:nvSpPr>
        <p:spPr bwMode="auto">
          <a:xfrm>
            <a:off x="6859588" y="52530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18448" name="Text Box 17"/>
          <p:cNvSpPr txBox="1">
            <a:spLocks noChangeArrowheads="1"/>
          </p:cNvSpPr>
          <p:nvPr/>
        </p:nvSpPr>
        <p:spPr bwMode="auto">
          <a:xfrm>
            <a:off x="6859588" y="47577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18449" name="Text Box 17"/>
          <p:cNvSpPr txBox="1">
            <a:spLocks noChangeArrowheads="1"/>
          </p:cNvSpPr>
          <p:nvPr/>
        </p:nvSpPr>
        <p:spPr bwMode="auto">
          <a:xfrm>
            <a:off x="6859588" y="27765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18450" name="Text Box 17"/>
          <p:cNvSpPr txBox="1">
            <a:spLocks noChangeArrowheads="1"/>
          </p:cNvSpPr>
          <p:nvPr/>
        </p:nvSpPr>
        <p:spPr bwMode="auto">
          <a:xfrm>
            <a:off x="6859588" y="32718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18451" name="Text Box 17"/>
          <p:cNvSpPr txBox="1">
            <a:spLocks noChangeArrowheads="1"/>
          </p:cNvSpPr>
          <p:nvPr/>
        </p:nvSpPr>
        <p:spPr bwMode="auto">
          <a:xfrm>
            <a:off x="5935663" y="1614488"/>
            <a:ext cx="1263650" cy="436562"/>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cxnSp>
        <p:nvCxnSpPr>
          <p:cNvPr id="18452" name="AutoShape 53"/>
          <p:cNvCxnSpPr>
            <a:cxnSpLocks noChangeShapeType="1"/>
          </p:cNvCxnSpPr>
          <p:nvPr/>
        </p:nvCxnSpPr>
        <p:spPr bwMode="auto">
          <a:xfrm rot="16200000" flipH="1">
            <a:off x="6256338" y="2362200"/>
            <a:ext cx="9144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3" name="AutoShape 54"/>
          <p:cNvCxnSpPr>
            <a:cxnSpLocks noChangeShapeType="1"/>
          </p:cNvCxnSpPr>
          <p:nvPr/>
        </p:nvCxnSpPr>
        <p:spPr bwMode="auto">
          <a:xfrm rot="16200000" flipH="1">
            <a:off x="6008688" y="2609850"/>
            <a:ext cx="14097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4" name="AutoShape 55"/>
          <p:cNvCxnSpPr>
            <a:cxnSpLocks noChangeShapeType="1"/>
          </p:cNvCxnSpPr>
          <p:nvPr/>
        </p:nvCxnSpPr>
        <p:spPr bwMode="auto">
          <a:xfrm rot="16200000" flipH="1">
            <a:off x="5761038" y="2857500"/>
            <a:ext cx="19050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5" name="AutoShape 56"/>
          <p:cNvCxnSpPr>
            <a:cxnSpLocks noChangeShapeType="1"/>
          </p:cNvCxnSpPr>
          <p:nvPr/>
        </p:nvCxnSpPr>
        <p:spPr bwMode="auto">
          <a:xfrm rot="16200000" flipH="1">
            <a:off x="5513388" y="3105150"/>
            <a:ext cx="24003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6" name="AutoShape 57"/>
          <p:cNvCxnSpPr>
            <a:cxnSpLocks noChangeShapeType="1"/>
          </p:cNvCxnSpPr>
          <p:nvPr/>
        </p:nvCxnSpPr>
        <p:spPr bwMode="auto">
          <a:xfrm rot="16200000" flipH="1">
            <a:off x="5265738" y="3352800"/>
            <a:ext cx="28956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7" name="AutoShape 58"/>
          <p:cNvCxnSpPr>
            <a:cxnSpLocks noChangeShapeType="1"/>
          </p:cNvCxnSpPr>
          <p:nvPr/>
        </p:nvCxnSpPr>
        <p:spPr bwMode="auto">
          <a:xfrm rot="16200000" flipH="1">
            <a:off x="4770438" y="3848100"/>
            <a:ext cx="38862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8458" name="AutoShape 59"/>
          <p:cNvCxnSpPr>
            <a:cxnSpLocks noChangeShapeType="1"/>
          </p:cNvCxnSpPr>
          <p:nvPr/>
        </p:nvCxnSpPr>
        <p:spPr bwMode="auto">
          <a:xfrm rot="16200000" flipH="1">
            <a:off x="5018088" y="3600450"/>
            <a:ext cx="33909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Container widgets and locations</a:t>
            </a:r>
          </a:p>
        </p:txBody>
      </p:sp>
      <p:sp>
        <p:nvSpPr>
          <p:cNvPr id="19459" name="Rectangle 32"/>
          <p:cNvSpPr>
            <a:spLocks noGrp="1" noChangeArrowheads="1"/>
          </p:cNvSpPr>
          <p:nvPr>
            <p:ph idx="1"/>
          </p:nvPr>
        </p:nvSpPr>
        <p:spPr>
          <a:xfrm>
            <a:off x="6434138" y="1160463"/>
            <a:ext cx="2338387" cy="5229225"/>
          </a:xfrm>
        </p:spPr>
        <p:txBody>
          <a:bodyPr/>
          <a:lstStyle/>
          <a:p>
            <a:pPr>
              <a:buFont typeface="Arial" charset="0"/>
              <a:buChar char="•"/>
            </a:pPr>
            <a:r>
              <a:rPr lang="en-US" smtClean="0"/>
              <a:t>Locations reference screens</a:t>
            </a:r>
          </a:p>
          <a:p>
            <a:pPr lvl="1"/>
            <a:r>
              <a:rPr lang="en-US" smtClean="0"/>
              <a:t>Screens form the bridge between what is displayed in application and how one moves through application</a:t>
            </a:r>
          </a:p>
        </p:txBody>
      </p:sp>
      <p:sp>
        <p:nvSpPr>
          <p:cNvPr id="19460" name="Line 33"/>
          <p:cNvSpPr>
            <a:spLocks noChangeShapeType="1"/>
          </p:cNvSpPr>
          <p:nvPr/>
        </p:nvSpPr>
        <p:spPr bwMode="auto">
          <a:xfrm>
            <a:off x="4200525" y="4645025"/>
            <a:ext cx="43338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Rectangle 34"/>
          <p:cNvSpPr>
            <a:spLocks noChangeArrowheads="1"/>
          </p:cNvSpPr>
          <p:nvPr/>
        </p:nvSpPr>
        <p:spPr bwMode="auto">
          <a:xfrm>
            <a:off x="4643438"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2" name="Text Box 35"/>
          <p:cNvSpPr txBox="1">
            <a:spLocks noChangeArrowheads="1"/>
          </p:cNvSpPr>
          <p:nvPr/>
        </p:nvSpPr>
        <p:spPr bwMode="auto">
          <a:xfrm>
            <a:off x="4899025" y="4291013"/>
            <a:ext cx="10556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List</a:t>
            </a:r>
            <a:br>
              <a:rPr lang="en-US" sz="2200">
                <a:solidFill>
                  <a:schemeClr val="bg1"/>
                </a:solidFill>
              </a:rPr>
            </a:br>
            <a:r>
              <a:rPr lang="en-US" sz="2200">
                <a:solidFill>
                  <a:schemeClr val="bg1"/>
                </a:solidFill>
              </a:rPr>
              <a:t>View</a:t>
            </a:r>
          </a:p>
        </p:txBody>
      </p:sp>
      <p:sp>
        <p:nvSpPr>
          <p:cNvPr id="19463" name="Rectangle 36"/>
          <p:cNvSpPr>
            <a:spLocks noChangeArrowheads="1"/>
          </p:cNvSpPr>
          <p:nvPr/>
        </p:nvSpPr>
        <p:spPr bwMode="auto">
          <a:xfrm>
            <a:off x="2628900"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4" name="Text Box 37"/>
          <p:cNvSpPr txBox="1">
            <a:spLocks noChangeArrowheads="1"/>
          </p:cNvSpPr>
          <p:nvPr/>
        </p:nvSpPr>
        <p:spPr bwMode="auto">
          <a:xfrm>
            <a:off x="2847975" y="4291013"/>
            <a:ext cx="112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Detail</a:t>
            </a:r>
            <a:br>
              <a:rPr lang="en-US" sz="2200">
                <a:solidFill>
                  <a:schemeClr val="bg1"/>
                </a:solidFill>
              </a:rPr>
            </a:br>
            <a:r>
              <a:rPr lang="en-US" sz="2200">
                <a:solidFill>
                  <a:schemeClr val="bg1"/>
                </a:solidFill>
              </a:rPr>
              <a:t>View</a:t>
            </a:r>
          </a:p>
        </p:txBody>
      </p:sp>
      <p:sp>
        <p:nvSpPr>
          <p:cNvPr id="19465" name="Text Box 38"/>
          <p:cNvSpPr txBox="1">
            <a:spLocks noChangeArrowheads="1"/>
          </p:cNvSpPr>
          <p:nvPr/>
        </p:nvSpPr>
        <p:spPr bwMode="auto">
          <a:xfrm>
            <a:off x="3311525" y="2668588"/>
            <a:ext cx="2214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Card View / ListDetail View</a:t>
            </a:r>
          </a:p>
        </p:txBody>
      </p:sp>
      <p:sp>
        <p:nvSpPr>
          <p:cNvPr id="19466" name="Rectangle 39"/>
          <p:cNvSpPr>
            <a:spLocks noChangeArrowheads="1"/>
          </p:cNvSpPr>
          <p:nvPr/>
        </p:nvSpPr>
        <p:spPr bwMode="auto">
          <a:xfrm>
            <a:off x="3290888" y="2533650"/>
            <a:ext cx="22574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Rectangle 40"/>
          <p:cNvSpPr>
            <a:spLocks noChangeArrowheads="1"/>
          </p:cNvSpPr>
          <p:nvPr/>
        </p:nvSpPr>
        <p:spPr bwMode="auto">
          <a:xfrm>
            <a:off x="2351088" y="5761038"/>
            <a:ext cx="4133850" cy="458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8" name="Text Box 41"/>
          <p:cNvSpPr txBox="1">
            <a:spLocks noChangeArrowheads="1"/>
          </p:cNvSpPr>
          <p:nvPr/>
        </p:nvSpPr>
        <p:spPr bwMode="auto">
          <a:xfrm>
            <a:off x="2827338" y="5819775"/>
            <a:ext cx="3181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Atomic Widgets</a:t>
            </a:r>
          </a:p>
        </p:txBody>
      </p:sp>
      <p:sp>
        <p:nvSpPr>
          <p:cNvPr id="19469" name="Line 42"/>
          <p:cNvSpPr>
            <a:spLocks noChangeShapeType="1"/>
          </p:cNvSpPr>
          <p:nvPr/>
        </p:nvSpPr>
        <p:spPr bwMode="auto">
          <a:xfrm>
            <a:off x="2879725" y="5172075"/>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0" name="Line 43"/>
          <p:cNvSpPr>
            <a:spLocks noChangeShapeType="1"/>
          </p:cNvSpPr>
          <p:nvPr/>
        </p:nvSpPr>
        <p:spPr bwMode="auto">
          <a:xfrm>
            <a:off x="5492750" y="5153025"/>
            <a:ext cx="0" cy="59213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1" name="Line 44"/>
          <p:cNvSpPr>
            <a:spLocks noChangeShapeType="1"/>
          </p:cNvSpPr>
          <p:nvPr/>
        </p:nvSpPr>
        <p:spPr bwMode="auto">
          <a:xfrm>
            <a:off x="3713163" y="354012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45"/>
          <p:cNvSpPr>
            <a:spLocks noChangeShapeType="1"/>
          </p:cNvSpPr>
          <p:nvPr/>
        </p:nvSpPr>
        <p:spPr bwMode="auto">
          <a:xfrm>
            <a:off x="5164138" y="353377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Line 46"/>
          <p:cNvSpPr>
            <a:spLocks noChangeShapeType="1"/>
          </p:cNvSpPr>
          <p:nvPr/>
        </p:nvSpPr>
        <p:spPr bwMode="auto">
          <a:xfrm>
            <a:off x="4438650" y="2092325"/>
            <a:ext cx="0" cy="4191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4" name="Line 47"/>
          <p:cNvSpPr>
            <a:spLocks noChangeShapeType="1"/>
          </p:cNvSpPr>
          <p:nvPr/>
        </p:nvSpPr>
        <p:spPr bwMode="auto">
          <a:xfrm>
            <a:off x="2987675" y="2093913"/>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5" name="Line 48"/>
          <p:cNvSpPr>
            <a:spLocks noChangeShapeType="1"/>
          </p:cNvSpPr>
          <p:nvPr/>
        </p:nvSpPr>
        <p:spPr bwMode="auto">
          <a:xfrm>
            <a:off x="5892800" y="2105025"/>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6" name="Line 49"/>
          <p:cNvSpPr>
            <a:spLocks noChangeShapeType="1"/>
          </p:cNvSpPr>
          <p:nvPr/>
        </p:nvSpPr>
        <p:spPr bwMode="auto">
          <a:xfrm>
            <a:off x="3489325" y="3538538"/>
            <a:ext cx="0" cy="327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7" name="Line 50"/>
          <p:cNvSpPr>
            <a:spLocks noChangeShapeType="1"/>
          </p:cNvSpPr>
          <p:nvPr/>
        </p:nvSpPr>
        <p:spPr bwMode="auto">
          <a:xfrm flipH="1">
            <a:off x="3122613" y="3867150"/>
            <a:ext cx="3540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8" name="Line 51"/>
          <p:cNvSpPr>
            <a:spLocks noChangeShapeType="1"/>
          </p:cNvSpPr>
          <p:nvPr/>
        </p:nvSpPr>
        <p:spPr bwMode="auto">
          <a:xfrm flipV="1">
            <a:off x="3127375" y="2297113"/>
            <a:ext cx="0" cy="15541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9" name="Line 52"/>
          <p:cNvSpPr>
            <a:spLocks noChangeShapeType="1"/>
          </p:cNvSpPr>
          <p:nvPr/>
        </p:nvSpPr>
        <p:spPr bwMode="auto">
          <a:xfrm>
            <a:off x="3130550" y="2286000"/>
            <a:ext cx="3587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0" name="Line 53"/>
          <p:cNvSpPr>
            <a:spLocks noChangeShapeType="1"/>
          </p:cNvSpPr>
          <p:nvPr/>
        </p:nvSpPr>
        <p:spPr bwMode="auto">
          <a:xfrm>
            <a:off x="3489325" y="2290763"/>
            <a:ext cx="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1" name="Text Box 56"/>
          <p:cNvSpPr txBox="1">
            <a:spLocks noChangeArrowheads="1"/>
          </p:cNvSpPr>
          <p:nvPr/>
        </p:nvSpPr>
        <p:spPr bwMode="auto">
          <a:xfrm>
            <a:off x="3122613" y="1416050"/>
            <a:ext cx="25923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Screen</a:t>
            </a:r>
          </a:p>
        </p:txBody>
      </p:sp>
      <p:sp>
        <p:nvSpPr>
          <p:cNvPr id="19482" name="Rectangle 57"/>
          <p:cNvSpPr>
            <a:spLocks noChangeArrowheads="1"/>
          </p:cNvSpPr>
          <p:nvPr/>
        </p:nvSpPr>
        <p:spPr bwMode="auto">
          <a:xfrm>
            <a:off x="2692400" y="1098550"/>
            <a:ext cx="34512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83" name="Group 58"/>
          <p:cNvGrpSpPr>
            <a:grpSpLocks/>
          </p:cNvGrpSpPr>
          <p:nvPr/>
        </p:nvGrpSpPr>
        <p:grpSpPr bwMode="auto">
          <a:xfrm>
            <a:off x="2254250" y="5268913"/>
            <a:ext cx="1254125" cy="322262"/>
            <a:chOff x="221" y="1893"/>
            <a:chExt cx="790" cy="203"/>
          </a:xfrm>
        </p:grpSpPr>
        <p:sp>
          <p:nvSpPr>
            <p:cNvPr id="19493" name="Rectangle 59"/>
            <p:cNvSpPr>
              <a:spLocks noChangeArrowheads="1"/>
            </p:cNvSpPr>
            <p:nvPr/>
          </p:nvSpPr>
          <p:spPr bwMode="auto">
            <a:xfrm>
              <a:off x="221" y="1893"/>
              <a:ext cx="790" cy="203"/>
            </a:xfrm>
            <a:prstGeom prst="rect">
              <a:avLst/>
            </a:prstGeom>
            <a:solidFill>
              <a:schemeClr val="tx1"/>
            </a:solidFill>
            <a:ln w="19050" algn="ctr">
              <a:solidFill>
                <a:schemeClr val="bg1"/>
              </a:solidFill>
              <a:miter lim="800000"/>
              <a:headEnd/>
              <a:tailEnd/>
            </a:ln>
          </p:spPr>
          <p:txBody>
            <a:bodyPr lIns="0" tIns="0" rIns="0" bIns="0" anchor="ctr">
              <a:spAutoFit/>
            </a:bodyPr>
            <a:lstStyle/>
            <a:p>
              <a:endParaRPr lang="en-US"/>
            </a:p>
          </p:txBody>
        </p:sp>
        <p:sp>
          <p:nvSpPr>
            <p:cNvPr id="19494" name="Text Box 60"/>
            <p:cNvSpPr txBox="1">
              <a:spLocks noChangeArrowheads="1"/>
            </p:cNvSpPr>
            <p:nvPr/>
          </p:nvSpPr>
          <p:spPr bwMode="auto">
            <a:xfrm>
              <a:off x="259" y="1908"/>
              <a:ext cx="71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Input Sets</a:t>
              </a:r>
            </a:p>
          </p:txBody>
        </p:sp>
      </p:grpSp>
      <p:sp>
        <p:nvSpPr>
          <p:cNvPr id="19484" name="Line 61"/>
          <p:cNvSpPr>
            <a:spLocks noChangeShapeType="1"/>
          </p:cNvSpPr>
          <p:nvPr/>
        </p:nvSpPr>
        <p:spPr bwMode="auto">
          <a:xfrm>
            <a:off x="3851275" y="5160963"/>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5" name="AutoShape 70"/>
          <p:cNvSpPr>
            <a:spLocks noChangeArrowheads="1"/>
          </p:cNvSpPr>
          <p:nvPr/>
        </p:nvSpPr>
        <p:spPr bwMode="auto">
          <a:xfrm>
            <a:off x="2236788" y="1031875"/>
            <a:ext cx="465137" cy="231775"/>
          </a:xfrm>
          <a:prstGeom prst="rightArrow">
            <a:avLst>
              <a:gd name="adj1" fmla="val 50000"/>
              <a:gd name="adj2" fmla="val 50171"/>
            </a:avLst>
          </a:prstGeom>
          <a:solidFill>
            <a:srgbClr val="008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19486" name="AutoShape 71"/>
          <p:cNvSpPr>
            <a:spLocks noChangeArrowheads="1"/>
          </p:cNvSpPr>
          <p:nvPr/>
        </p:nvSpPr>
        <p:spPr bwMode="auto">
          <a:xfrm>
            <a:off x="2244725" y="1349375"/>
            <a:ext cx="465138" cy="231775"/>
          </a:xfrm>
          <a:prstGeom prst="rightArrow">
            <a:avLst>
              <a:gd name="adj1" fmla="val 50000"/>
              <a:gd name="adj2" fmla="val 50171"/>
            </a:avLst>
          </a:prstGeom>
          <a:solidFill>
            <a:srgbClr val="008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19487" name="AutoShape 72"/>
          <p:cNvSpPr>
            <a:spLocks noChangeArrowheads="1"/>
          </p:cNvSpPr>
          <p:nvPr/>
        </p:nvSpPr>
        <p:spPr bwMode="auto">
          <a:xfrm>
            <a:off x="2251075" y="1668463"/>
            <a:ext cx="465138" cy="231775"/>
          </a:xfrm>
          <a:prstGeom prst="rightArrow">
            <a:avLst>
              <a:gd name="adj1" fmla="val 50000"/>
              <a:gd name="adj2" fmla="val 50171"/>
            </a:avLst>
          </a:prstGeom>
          <a:solidFill>
            <a:srgbClr val="008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19488" name="AutoShape 73"/>
          <p:cNvSpPr>
            <a:spLocks noChangeArrowheads="1"/>
          </p:cNvSpPr>
          <p:nvPr/>
        </p:nvSpPr>
        <p:spPr bwMode="auto">
          <a:xfrm>
            <a:off x="2244725" y="1987550"/>
            <a:ext cx="465138" cy="231775"/>
          </a:xfrm>
          <a:prstGeom prst="rightArrow">
            <a:avLst>
              <a:gd name="adj1" fmla="val 50000"/>
              <a:gd name="adj2" fmla="val 50171"/>
            </a:avLst>
          </a:prstGeom>
          <a:solidFill>
            <a:srgbClr val="0080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19489" name="Text Box 17"/>
          <p:cNvSpPr txBox="1">
            <a:spLocks noChangeArrowheads="1"/>
          </p:cNvSpPr>
          <p:nvPr/>
        </p:nvSpPr>
        <p:spPr bwMode="auto">
          <a:xfrm>
            <a:off x="590550" y="1238250"/>
            <a:ext cx="1758950" cy="376238"/>
          </a:xfrm>
          <a:prstGeom prst="rect">
            <a:avLst/>
          </a:prstGeom>
          <a:solidFill>
            <a:schemeClr val="tx1"/>
          </a:solidFill>
          <a:ln w="9525">
            <a:solidFill>
              <a:srgbClr val="008000"/>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19490" name="Text Box 17"/>
          <p:cNvSpPr txBox="1">
            <a:spLocks noChangeArrowheads="1"/>
          </p:cNvSpPr>
          <p:nvPr/>
        </p:nvSpPr>
        <p:spPr bwMode="auto">
          <a:xfrm>
            <a:off x="476250" y="1574800"/>
            <a:ext cx="1758950" cy="376238"/>
          </a:xfrm>
          <a:prstGeom prst="rect">
            <a:avLst/>
          </a:prstGeom>
          <a:solidFill>
            <a:schemeClr val="tx1"/>
          </a:solidFill>
          <a:ln w="9525">
            <a:solidFill>
              <a:srgbClr val="008000"/>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19491" name="Text Box 17"/>
          <p:cNvSpPr txBox="1">
            <a:spLocks noChangeArrowheads="1"/>
          </p:cNvSpPr>
          <p:nvPr/>
        </p:nvSpPr>
        <p:spPr bwMode="auto">
          <a:xfrm>
            <a:off x="590550" y="1911350"/>
            <a:ext cx="1758950" cy="376238"/>
          </a:xfrm>
          <a:prstGeom prst="rect">
            <a:avLst/>
          </a:prstGeom>
          <a:solidFill>
            <a:schemeClr val="tx1"/>
          </a:solidFill>
          <a:ln w="9525">
            <a:solidFill>
              <a:srgbClr val="008000"/>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19492" name="Text Box 17"/>
          <p:cNvSpPr txBox="1">
            <a:spLocks noChangeArrowheads="1"/>
          </p:cNvSpPr>
          <p:nvPr/>
        </p:nvSpPr>
        <p:spPr bwMode="auto">
          <a:xfrm>
            <a:off x="476250" y="901700"/>
            <a:ext cx="1758950" cy="376238"/>
          </a:xfrm>
          <a:prstGeom prst="rect">
            <a:avLst/>
          </a:prstGeom>
          <a:solidFill>
            <a:schemeClr val="tx1"/>
          </a:solidFill>
          <a:ln w="9525">
            <a:solidFill>
              <a:srgbClr val="008000"/>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Review: PCF classification hierarchy</a:t>
            </a:r>
          </a:p>
        </p:txBody>
      </p:sp>
      <p:sp>
        <p:nvSpPr>
          <p:cNvPr id="20483"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20484" name="Text Box 17"/>
          <p:cNvSpPr txBox="1">
            <a:spLocks noChangeArrowheads="1"/>
          </p:cNvSpPr>
          <p:nvPr/>
        </p:nvSpPr>
        <p:spPr bwMode="auto">
          <a:xfrm>
            <a:off x="6859588" y="37671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20485" name="Text Box 17"/>
          <p:cNvSpPr txBox="1">
            <a:spLocks noChangeArrowheads="1"/>
          </p:cNvSpPr>
          <p:nvPr/>
        </p:nvSpPr>
        <p:spPr bwMode="auto">
          <a:xfrm>
            <a:off x="6859588" y="57483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20486" name="Text Box 17"/>
          <p:cNvSpPr txBox="1">
            <a:spLocks noChangeArrowheads="1"/>
          </p:cNvSpPr>
          <p:nvPr/>
        </p:nvSpPr>
        <p:spPr bwMode="auto">
          <a:xfrm>
            <a:off x="6859588" y="42624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20487" name="Text Box 17"/>
          <p:cNvSpPr txBox="1">
            <a:spLocks noChangeArrowheads="1"/>
          </p:cNvSpPr>
          <p:nvPr/>
        </p:nvSpPr>
        <p:spPr bwMode="auto">
          <a:xfrm>
            <a:off x="6859588" y="52530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20488" name="Text Box 17"/>
          <p:cNvSpPr txBox="1">
            <a:spLocks noChangeArrowheads="1"/>
          </p:cNvSpPr>
          <p:nvPr/>
        </p:nvSpPr>
        <p:spPr bwMode="auto">
          <a:xfrm>
            <a:off x="6859588" y="47577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20489" name="Text Box 17"/>
          <p:cNvSpPr txBox="1">
            <a:spLocks noChangeArrowheads="1"/>
          </p:cNvSpPr>
          <p:nvPr/>
        </p:nvSpPr>
        <p:spPr bwMode="auto">
          <a:xfrm>
            <a:off x="6859588" y="27765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20490" name="Text Box 17"/>
          <p:cNvSpPr txBox="1">
            <a:spLocks noChangeArrowheads="1"/>
          </p:cNvSpPr>
          <p:nvPr/>
        </p:nvSpPr>
        <p:spPr bwMode="auto">
          <a:xfrm>
            <a:off x="6859588" y="32718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20491" name="Text Box 17"/>
          <p:cNvSpPr txBox="1">
            <a:spLocks noChangeArrowheads="1"/>
          </p:cNvSpPr>
          <p:nvPr/>
        </p:nvSpPr>
        <p:spPr bwMode="auto">
          <a:xfrm>
            <a:off x="1516063" y="45958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20492" name="Text Box 17"/>
          <p:cNvSpPr txBox="1">
            <a:spLocks noChangeArrowheads="1"/>
          </p:cNvSpPr>
          <p:nvPr/>
        </p:nvSpPr>
        <p:spPr bwMode="auto">
          <a:xfrm>
            <a:off x="1516063" y="40624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20493" name="Text Box 17"/>
          <p:cNvSpPr txBox="1">
            <a:spLocks noChangeArrowheads="1"/>
          </p:cNvSpPr>
          <p:nvPr/>
        </p:nvSpPr>
        <p:spPr bwMode="auto">
          <a:xfrm>
            <a:off x="1525588" y="35290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sp>
        <p:nvSpPr>
          <p:cNvPr id="20494"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20495"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20496"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20497" name="AutoShape 24"/>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498" name="AutoShape 25"/>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499" name="AutoShape 26"/>
          <p:cNvCxnSpPr>
            <a:cxnSpLocks noChangeShapeType="1"/>
            <a:endCxn id="20483"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0" name="AutoShape 27"/>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1" name="AutoShape 28"/>
          <p:cNvCxnSpPr>
            <a:cxnSpLocks noChangeShapeType="1"/>
            <a:stCxn id="20483"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2" name="AutoShape 29"/>
          <p:cNvCxnSpPr>
            <a:cxnSpLocks noChangeShapeType="1"/>
            <a:stCxn id="20483"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3" name="AutoShape 30"/>
          <p:cNvCxnSpPr>
            <a:cxnSpLocks noChangeShapeType="1"/>
            <a:stCxn id="20483"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4" name="AutoShape 37"/>
          <p:cNvCxnSpPr>
            <a:cxnSpLocks noChangeShapeType="1"/>
          </p:cNvCxnSpPr>
          <p:nvPr/>
        </p:nvCxnSpPr>
        <p:spPr bwMode="auto">
          <a:xfrm rot="16200000" flipH="1">
            <a:off x="6256338" y="2362200"/>
            <a:ext cx="9144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5" name="AutoShape 38"/>
          <p:cNvCxnSpPr>
            <a:cxnSpLocks noChangeShapeType="1"/>
          </p:cNvCxnSpPr>
          <p:nvPr/>
        </p:nvCxnSpPr>
        <p:spPr bwMode="auto">
          <a:xfrm rot="16200000" flipH="1">
            <a:off x="6008688" y="2609850"/>
            <a:ext cx="14097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6" name="AutoShape 39"/>
          <p:cNvCxnSpPr>
            <a:cxnSpLocks noChangeShapeType="1"/>
          </p:cNvCxnSpPr>
          <p:nvPr/>
        </p:nvCxnSpPr>
        <p:spPr bwMode="auto">
          <a:xfrm rot="16200000" flipH="1">
            <a:off x="5761038" y="2857500"/>
            <a:ext cx="19050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7" name="AutoShape 40"/>
          <p:cNvCxnSpPr>
            <a:cxnSpLocks noChangeShapeType="1"/>
          </p:cNvCxnSpPr>
          <p:nvPr/>
        </p:nvCxnSpPr>
        <p:spPr bwMode="auto">
          <a:xfrm rot="16200000" flipH="1">
            <a:off x="5513388" y="3105150"/>
            <a:ext cx="24003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8" name="AutoShape 41"/>
          <p:cNvCxnSpPr>
            <a:cxnSpLocks noChangeShapeType="1"/>
          </p:cNvCxnSpPr>
          <p:nvPr/>
        </p:nvCxnSpPr>
        <p:spPr bwMode="auto">
          <a:xfrm rot="16200000" flipH="1">
            <a:off x="5265738" y="3352800"/>
            <a:ext cx="28956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09" name="AutoShape 42"/>
          <p:cNvCxnSpPr>
            <a:cxnSpLocks noChangeShapeType="1"/>
          </p:cNvCxnSpPr>
          <p:nvPr/>
        </p:nvCxnSpPr>
        <p:spPr bwMode="auto">
          <a:xfrm rot="16200000" flipH="1">
            <a:off x="4770438" y="3848100"/>
            <a:ext cx="38862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10" name="AutoShape 43"/>
          <p:cNvCxnSpPr>
            <a:cxnSpLocks noChangeShapeType="1"/>
          </p:cNvCxnSpPr>
          <p:nvPr/>
        </p:nvCxnSpPr>
        <p:spPr bwMode="auto">
          <a:xfrm rot="16200000" flipH="1">
            <a:off x="5018088" y="3600450"/>
            <a:ext cx="33909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20511" name="Text Box 17"/>
          <p:cNvSpPr txBox="1">
            <a:spLocks noChangeArrowheads="1"/>
          </p:cNvSpPr>
          <p:nvPr/>
        </p:nvSpPr>
        <p:spPr bwMode="auto">
          <a:xfrm>
            <a:off x="3621088" y="330041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Detail View</a:t>
            </a:r>
          </a:p>
        </p:txBody>
      </p:sp>
      <p:sp>
        <p:nvSpPr>
          <p:cNvPr id="20512" name="Text Box 17"/>
          <p:cNvSpPr txBox="1">
            <a:spLocks noChangeArrowheads="1"/>
          </p:cNvSpPr>
          <p:nvPr/>
        </p:nvSpPr>
        <p:spPr bwMode="auto">
          <a:xfrm>
            <a:off x="3621088" y="3856038"/>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 Set</a:t>
            </a:r>
          </a:p>
        </p:txBody>
      </p:sp>
      <p:sp>
        <p:nvSpPr>
          <p:cNvPr id="20513" name="Text Box 17"/>
          <p:cNvSpPr txBox="1">
            <a:spLocks noChangeArrowheads="1"/>
          </p:cNvSpPr>
          <p:nvPr/>
        </p:nvSpPr>
        <p:spPr bwMode="auto">
          <a:xfrm>
            <a:off x="3621088" y="441166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 View</a:t>
            </a:r>
          </a:p>
        </p:txBody>
      </p:sp>
      <p:sp>
        <p:nvSpPr>
          <p:cNvPr id="20514" name="Text Box 17"/>
          <p:cNvSpPr txBox="1">
            <a:spLocks noChangeArrowheads="1"/>
          </p:cNvSpPr>
          <p:nvPr/>
        </p:nvSpPr>
        <p:spPr bwMode="auto">
          <a:xfrm>
            <a:off x="3621088" y="4968875"/>
            <a:ext cx="175895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Card View</a:t>
            </a:r>
          </a:p>
        </p:txBody>
      </p:sp>
      <p:sp>
        <p:nvSpPr>
          <p:cNvPr id="20515" name="Text Box 17"/>
          <p:cNvSpPr txBox="1">
            <a:spLocks noChangeArrowheads="1"/>
          </p:cNvSpPr>
          <p:nvPr/>
        </p:nvSpPr>
        <p:spPr bwMode="auto">
          <a:xfrm>
            <a:off x="3621088" y="5524500"/>
            <a:ext cx="1758950" cy="3762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ListDetail View</a:t>
            </a:r>
          </a:p>
        </p:txBody>
      </p:sp>
      <p:sp>
        <p:nvSpPr>
          <p:cNvPr id="20516" name="Text Box 17"/>
          <p:cNvSpPr txBox="1">
            <a:spLocks noChangeArrowheads="1"/>
          </p:cNvSpPr>
          <p:nvPr/>
        </p:nvSpPr>
        <p:spPr bwMode="auto">
          <a:xfrm>
            <a:off x="3621088" y="6081713"/>
            <a:ext cx="1758950"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Screen</a:t>
            </a:r>
          </a:p>
        </p:txBody>
      </p:sp>
      <p:sp>
        <p:nvSpPr>
          <p:cNvPr id="20517"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cxnSp>
        <p:nvCxnSpPr>
          <p:cNvPr id="20518" name="AutoShape 51"/>
          <p:cNvCxnSpPr>
            <a:cxnSpLocks noChangeShapeType="1"/>
          </p:cNvCxnSpPr>
          <p:nvPr/>
        </p:nvCxnSpPr>
        <p:spPr bwMode="auto">
          <a:xfrm rot="16200000" flipH="1">
            <a:off x="3267076" y="3135312"/>
            <a:ext cx="4111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19" name="AutoShape 52"/>
          <p:cNvCxnSpPr>
            <a:cxnSpLocks noChangeShapeType="1"/>
          </p:cNvCxnSpPr>
          <p:nvPr/>
        </p:nvCxnSpPr>
        <p:spPr bwMode="auto">
          <a:xfrm rot="16200000" flipH="1">
            <a:off x="2989263" y="3413125"/>
            <a:ext cx="966787"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20" name="AutoShape 53"/>
          <p:cNvCxnSpPr>
            <a:cxnSpLocks noChangeShapeType="1"/>
          </p:cNvCxnSpPr>
          <p:nvPr/>
        </p:nvCxnSpPr>
        <p:spPr bwMode="auto">
          <a:xfrm rot="16200000" flipH="1">
            <a:off x="2711451" y="3690937"/>
            <a:ext cx="152241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21" name="AutoShape 54"/>
          <p:cNvCxnSpPr>
            <a:cxnSpLocks noChangeShapeType="1"/>
          </p:cNvCxnSpPr>
          <p:nvPr/>
        </p:nvCxnSpPr>
        <p:spPr bwMode="auto">
          <a:xfrm rot="16200000" flipH="1">
            <a:off x="2432844" y="3969544"/>
            <a:ext cx="2079625"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22" name="AutoShape 55"/>
          <p:cNvCxnSpPr>
            <a:cxnSpLocks noChangeShapeType="1"/>
          </p:cNvCxnSpPr>
          <p:nvPr/>
        </p:nvCxnSpPr>
        <p:spPr bwMode="auto">
          <a:xfrm rot="16200000" flipH="1">
            <a:off x="2155032" y="4247356"/>
            <a:ext cx="2635250"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0523" name="AutoShape 56"/>
          <p:cNvCxnSpPr>
            <a:cxnSpLocks noChangeShapeType="1"/>
          </p:cNvCxnSpPr>
          <p:nvPr/>
        </p:nvCxnSpPr>
        <p:spPr bwMode="auto">
          <a:xfrm rot="16200000" flipH="1">
            <a:off x="1876426" y="4525962"/>
            <a:ext cx="31924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User interface architecture</a:t>
            </a:r>
          </a:p>
          <a:p>
            <a:pPr>
              <a:lnSpc>
                <a:spcPct val="150000"/>
              </a:lnSpc>
              <a:buFont typeface="Arial" charset="0"/>
              <a:buChar char="•"/>
            </a:pPr>
            <a:r>
              <a:rPr lang="en-US" sz="2800" smtClean="0"/>
              <a:t>PCF files</a:t>
            </a:r>
          </a:p>
          <a:p>
            <a:pPr>
              <a:lnSpc>
                <a:spcPct val="150000"/>
              </a:lnSpc>
              <a:buFont typeface="Arial" charset="0"/>
              <a:buChar char="•"/>
            </a:pPr>
            <a:r>
              <a:rPr lang="en-US" sz="2800" smtClean="0">
                <a:solidFill>
                  <a:schemeClr val="hlink"/>
                </a:solidFill>
              </a:rPr>
              <a:t>Creating and opening PCF files</a:t>
            </a:r>
          </a:p>
          <a:p>
            <a:pPr>
              <a:lnSpc>
                <a:spcPct val="150000"/>
              </a:lnSpc>
              <a:buFont typeface="Arial" charset="0"/>
              <a:buChar char="•"/>
            </a:pPr>
            <a:r>
              <a:rPr lang="en-US" sz="2800" smtClean="0">
                <a:solidFill>
                  <a:schemeClr val="hlink"/>
                </a:solidFill>
              </a:rPr>
              <a:t>Modifying PCF files</a:t>
            </a:r>
          </a:p>
          <a:p>
            <a:pPr>
              <a:lnSpc>
                <a:spcPct val="150000"/>
              </a:lnSpc>
              <a:buFont typeface="Arial" charset="0"/>
              <a:buChar char="•"/>
            </a:pPr>
            <a:r>
              <a:rPr lang="en-US" sz="2800" smtClean="0">
                <a:solidFill>
                  <a:schemeClr val="hlink"/>
                </a:solidFill>
              </a:rPr>
              <a:t>Deploying UI changes</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PCF files</a:t>
            </a:r>
          </a:p>
        </p:txBody>
      </p:sp>
      <p:sp>
        <p:nvSpPr>
          <p:cNvPr id="22531" name="Rectangle 3"/>
          <p:cNvSpPr>
            <a:spLocks noGrp="1" noChangeArrowheads="1"/>
          </p:cNvSpPr>
          <p:nvPr>
            <p:ph idx="1"/>
          </p:nvPr>
        </p:nvSpPr>
        <p:spPr>
          <a:xfrm>
            <a:off x="519113" y="1192213"/>
            <a:ext cx="3257550" cy="5197475"/>
          </a:xfrm>
        </p:spPr>
        <p:txBody>
          <a:bodyPr/>
          <a:lstStyle/>
          <a:p>
            <a:pPr>
              <a:buFont typeface="Arial" charset="0"/>
              <a:buChar char="•"/>
            </a:pPr>
            <a:r>
              <a:rPr lang="en-US" smtClean="0"/>
              <a:t>A </a:t>
            </a:r>
            <a:r>
              <a:rPr lang="en-US" b="1" smtClean="0"/>
              <a:t>PCF file</a:t>
            </a:r>
            <a:r>
              <a:rPr lang="en-US" smtClean="0"/>
              <a:t> is an XML file that defines a location or container widget</a:t>
            </a:r>
          </a:p>
          <a:p>
            <a:pPr>
              <a:buFont typeface="Arial" charset="0"/>
              <a:buChar char="•"/>
            </a:pPr>
            <a:r>
              <a:rPr lang="en-US" smtClean="0"/>
              <a:t>May also:</a:t>
            </a:r>
          </a:p>
          <a:p>
            <a:pPr lvl="1"/>
            <a:r>
              <a:rPr lang="en-US" smtClean="0"/>
              <a:t>Define child containers</a:t>
            </a:r>
          </a:p>
          <a:p>
            <a:pPr lvl="1"/>
            <a:r>
              <a:rPr lang="en-US" smtClean="0"/>
              <a:t>Reference other containers</a:t>
            </a:r>
          </a:p>
          <a:p>
            <a:pPr lvl="1"/>
            <a:r>
              <a:rPr lang="en-US" smtClean="0"/>
              <a:t>Include atomic widgets</a:t>
            </a:r>
          </a:p>
          <a:p>
            <a:pPr lvl="1"/>
            <a:endParaRPr lang="en-US" smtClean="0"/>
          </a:p>
        </p:txBody>
      </p:sp>
      <p:pic>
        <p:nvPicPr>
          <p:cNvPr id="22532" name="Picture 4" descr="PCF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838" y="1162050"/>
            <a:ext cx="5043487" cy="5226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user interface architecture</a:t>
            </a:r>
          </a:p>
          <a:p>
            <a:pPr lvl="1" eaLnBrk="1" hangingPunct="1"/>
            <a:r>
              <a:rPr lang="en-US" smtClean="0"/>
              <a:t>Describe what a PCF file is</a:t>
            </a:r>
          </a:p>
          <a:p>
            <a:pPr lvl="1" eaLnBrk="1" hangingPunct="1"/>
            <a:r>
              <a:rPr lang="en-US" smtClean="0"/>
              <a:t>Create new PCF folders and files</a:t>
            </a:r>
          </a:p>
          <a:p>
            <a:pPr lvl="1" eaLnBrk="1" hangingPunct="1"/>
            <a:r>
              <a:rPr lang="en-US" smtClean="0"/>
              <a:t>Open and edit PCF files</a:t>
            </a:r>
          </a:p>
          <a:p>
            <a:pPr lvl="1" eaLnBrk="1" hangingPunct="1"/>
            <a:r>
              <a:rPr lang="en-US" smtClean="0"/>
              <a:t>Deploy UI changes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738438"/>
            <a:ext cx="4237037" cy="39211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PCF files enable reusability of containers</a:t>
            </a:r>
          </a:p>
        </p:txBody>
      </p:sp>
      <p:sp>
        <p:nvSpPr>
          <p:cNvPr id="23556" name="Line 11"/>
          <p:cNvSpPr>
            <a:spLocks noChangeShapeType="1"/>
          </p:cNvSpPr>
          <p:nvPr/>
        </p:nvSpPr>
        <p:spPr bwMode="auto">
          <a:xfrm flipH="1">
            <a:off x="7329488" y="4329113"/>
            <a:ext cx="4762" cy="3603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7" name="Line 12"/>
          <p:cNvSpPr>
            <a:spLocks noChangeShapeType="1"/>
          </p:cNvSpPr>
          <p:nvPr/>
        </p:nvSpPr>
        <p:spPr bwMode="auto">
          <a:xfrm>
            <a:off x="4692650" y="5649913"/>
            <a:ext cx="11747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8" name="Text Box 15"/>
          <p:cNvSpPr txBox="1">
            <a:spLocks noChangeArrowheads="1"/>
          </p:cNvSpPr>
          <p:nvPr/>
        </p:nvSpPr>
        <p:spPr bwMode="auto">
          <a:xfrm>
            <a:off x="806450" y="2370138"/>
            <a:ext cx="3138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008000"/>
                </a:solidFill>
              </a:rPr>
              <a:t>ABContactSummaryDV.pcf</a:t>
            </a:r>
          </a:p>
        </p:txBody>
      </p:sp>
      <p:sp>
        <p:nvSpPr>
          <p:cNvPr id="23559" name="Text Box 16"/>
          <p:cNvSpPr txBox="1">
            <a:spLocks noChangeArrowheads="1"/>
          </p:cNvSpPr>
          <p:nvPr/>
        </p:nvSpPr>
        <p:spPr bwMode="auto">
          <a:xfrm>
            <a:off x="427038" y="1154113"/>
            <a:ext cx="31384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rgbClr val="008000"/>
                </a:solidFill>
              </a:rPr>
              <a:t>ABContact</a:t>
            </a:r>
            <a:br>
              <a:rPr lang="en-US" sz="1800">
                <a:solidFill>
                  <a:srgbClr val="008000"/>
                </a:solidFill>
              </a:rPr>
            </a:br>
            <a:r>
              <a:rPr lang="en-US" sz="1800">
                <a:solidFill>
                  <a:srgbClr val="008000"/>
                </a:solidFill>
              </a:rPr>
              <a:t>AddressesLDV.pcf</a:t>
            </a:r>
          </a:p>
        </p:txBody>
      </p:sp>
      <p:sp>
        <p:nvSpPr>
          <p:cNvPr id="23560" name="Rectangle 2"/>
          <p:cNvSpPr>
            <a:spLocks noChangeArrowheads="1"/>
          </p:cNvSpPr>
          <p:nvPr/>
        </p:nvSpPr>
        <p:spPr bwMode="auto">
          <a:xfrm>
            <a:off x="1855788" y="2738438"/>
            <a:ext cx="2808287" cy="3921125"/>
          </a:xfrm>
          <a:prstGeom prst="rect">
            <a:avLst/>
          </a:pr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3561" name="Rounded Rectangle 3"/>
          <p:cNvSpPr>
            <a:spLocks noChangeArrowheads="1"/>
          </p:cNvSpPr>
          <p:nvPr/>
        </p:nvSpPr>
        <p:spPr bwMode="auto">
          <a:xfrm>
            <a:off x="1855788" y="4178300"/>
            <a:ext cx="2808287" cy="24304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3562"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1085850"/>
            <a:ext cx="5035550" cy="33004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3" name="Rectangle 18"/>
          <p:cNvSpPr>
            <a:spLocks noChangeArrowheads="1"/>
          </p:cNvSpPr>
          <p:nvPr/>
        </p:nvSpPr>
        <p:spPr bwMode="auto">
          <a:xfrm>
            <a:off x="5160963" y="1101725"/>
            <a:ext cx="3727450" cy="3273425"/>
          </a:xfrm>
          <a:prstGeom prst="rect">
            <a:avLst/>
          </a:prstGeom>
          <a:noFill/>
          <a:ln w="2857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3564" name="Rounded Rectangle 1"/>
          <p:cNvSpPr>
            <a:spLocks noChangeArrowheads="1"/>
          </p:cNvSpPr>
          <p:nvPr/>
        </p:nvSpPr>
        <p:spPr bwMode="auto">
          <a:xfrm>
            <a:off x="5160963" y="2408238"/>
            <a:ext cx="3703637" cy="19208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356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675188"/>
            <a:ext cx="2200275" cy="15478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6" name="Text Box 13"/>
          <p:cNvSpPr txBox="1">
            <a:spLocks noChangeArrowheads="1"/>
          </p:cNvSpPr>
          <p:nvPr/>
        </p:nvSpPr>
        <p:spPr bwMode="auto">
          <a:xfrm>
            <a:off x="5230813" y="6211888"/>
            <a:ext cx="31384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t>BasicAddressInputSet.pcf</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45"/>
          <p:cNvSpPr>
            <a:spLocks noChangeArrowheads="1"/>
          </p:cNvSpPr>
          <p:nvPr/>
        </p:nvSpPr>
        <p:spPr bwMode="auto">
          <a:xfrm>
            <a:off x="520700" y="5397500"/>
            <a:ext cx="2270125" cy="1004888"/>
          </a:xfrm>
          <a:prstGeom prst="roundRect">
            <a:avLst>
              <a:gd name="adj" fmla="val 16667"/>
            </a:avLst>
          </a:prstGeom>
          <a:solidFill>
            <a:srgbClr val="CCECFF"/>
          </a:solidFill>
          <a:ln w="19050" algn="ctr">
            <a:solidFill>
              <a:schemeClr val="bg1"/>
            </a:solidFill>
            <a:round/>
            <a:headEnd/>
            <a:tailEnd/>
          </a:ln>
        </p:spPr>
        <p:txBody>
          <a:bodyPr wrap="none" lIns="0" tIns="0" rIns="0" bIns="0" anchor="ctr">
            <a:spAutoFit/>
          </a:bodyPr>
          <a:lstStyle/>
          <a:p>
            <a:endParaRPr lang="en-US"/>
          </a:p>
        </p:txBody>
      </p:sp>
      <p:sp>
        <p:nvSpPr>
          <p:cNvPr id="24579" name="Rectangle 2"/>
          <p:cNvSpPr>
            <a:spLocks noGrp="1" noChangeArrowheads="1"/>
          </p:cNvSpPr>
          <p:nvPr>
            <p:ph type="title"/>
          </p:nvPr>
        </p:nvSpPr>
        <p:spPr/>
        <p:txBody>
          <a:bodyPr/>
          <a:lstStyle/>
          <a:p>
            <a:pPr eaLnBrk="1" hangingPunct="1"/>
            <a:r>
              <a:rPr lang="en-US" smtClean="0"/>
              <a:t>Valid parent objects for PCF files</a:t>
            </a:r>
          </a:p>
        </p:txBody>
      </p:sp>
      <p:sp>
        <p:nvSpPr>
          <p:cNvPr id="24580"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24581" name="Text Box 17"/>
          <p:cNvSpPr txBox="1">
            <a:spLocks noChangeArrowheads="1"/>
          </p:cNvSpPr>
          <p:nvPr/>
        </p:nvSpPr>
        <p:spPr bwMode="auto">
          <a:xfrm>
            <a:off x="6859588" y="37671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24582" name="Text Box 17"/>
          <p:cNvSpPr txBox="1">
            <a:spLocks noChangeArrowheads="1"/>
          </p:cNvSpPr>
          <p:nvPr/>
        </p:nvSpPr>
        <p:spPr bwMode="auto">
          <a:xfrm>
            <a:off x="6859588" y="57483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24583" name="Text Box 17"/>
          <p:cNvSpPr txBox="1">
            <a:spLocks noChangeArrowheads="1"/>
          </p:cNvSpPr>
          <p:nvPr/>
        </p:nvSpPr>
        <p:spPr bwMode="auto">
          <a:xfrm>
            <a:off x="6859588" y="42624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24584" name="Text Box 17"/>
          <p:cNvSpPr txBox="1">
            <a:spLocks noChangeArrowheads="1"/>
          </p:cNvSpPr>
          <p:nvPr/>
        </p:nvSpPr>
        <p:spPr bwMode="auto">
          <a:xfrm>
            <a:off x="6859588" y="52530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24585" name="Text Box 17"/>
          <p:cNvSpPr txBox="1">
            <a:spLocks noChangeArrowheads="1"/>
          </p:cNvSpPr>
          <p:nvPr/>
        </p:nvSpPr>
        <p:spPr bwMode="auto">
          <a:xfrm>
            <a:off x="6859588" y="47577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24586" name="Text Box 17"/>
          <p:cNvSpPr txBox="1">
            <a:spLocks noChangeArrowheads="1"/>
          </p:cNvSpPr>
          <p:nvPr/>
        </p:nvSpPr>
        <p:spPr bwMode="auto">
          <a:xfrm>
            <a:off x="6859588" y="27765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24587" name="Text Box 17"/>
          <p:cNvSpPr txBox="1">
            <a:spLocks noChangeArrowheads="1"/>
          </p:cNvSpPr>
          <p:nvPr/>
        </p:nvSpPr>
        <p:spPr bwMode="auto">
          <a:xfrm>
            <a:off x="6859588" y="32718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24588" name="Text Box 17"/>
          <p:cNvSpPr txBox="1">
            <a:spLocks noChangeArrowheads="1"/>
          </p:cNvSpPr>
          <p:nvPr/>
        </p:nvSpPr>
        <p:spPr bwMode="auto">
          <a:xfrm>
            <a:off x="1516063" y="45958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24589" name="Text Box 17"/>
          <p:cNvSpPr txBox="1">
            <a:spLocks noChangeArrowheads="1"/>
          </p:cNvSpPr>
          <p:nvPr/>
        </p:nvSpPr>
        <p:spPr bwMode="auto">
          <a:xfrm>
            <a:off x="1516063" y="40624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24590" name="Text Box 17"/>
          <p:cNvSpPr txBox="1">
            <a:spLocks noChangeArrowheads="1"/>
          </p:cNvSpPr>
          <p:nvPr/>
        </p:nvSpPr>
        <p:spPr bwMode="auto">
          <a:xfrm>
            <a:off x="1525588" y="35290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sp>
        <p:nvSpPr>
          <p:cNvPr id="24591"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24592"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24593"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24594" name="AutoShape 17"/>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595" name="AutoShape 18"/>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596" name="AutoShape 19"/>
          <p:cNvCxnSpPr>
            <a:cxnSpLocks noChangeShapeType="1"/>
            <a:endCxn id="24580"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597" name="AutoShape 20"/>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598" name="AutoShape 21"/>
          <p:cNvCxnSpPr>
            <a:cxnSpLocks noChangeShapeType="1"/>
            <a:stCxn id="24580"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599" name="AutoShape 22"/>
          <p:cNvCxnSpPr>
            <a:cxnSpLocks noChangeShapeType="1"/>
            <a:stCxn id="24580"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0" name="AutoShape 23"/>
          <p:cNvCxnSpPr>
            <a:cxnSpLocks noChangeShapeType="1"/>
            <a:stCxn id="24580"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1" name="AutoShape 24"/>
          <p:cNvCxnSpPr>
            <a:cxnSpLocks noChangeShapeType="1"/>
          </p:cNvCxnSpPr>
          <p:nvPr/>
        </p:nvCxnSpPr>
        <p:spPr bwMode="auto">
          <a:xfrm rot="16200000" flipH="1">
            <a:off x="6256338" y="2362200"/>
            <a:ext cx="9144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2" name="AutoShape 25"/>
          <p:cNvCxnSpPr>
            <a:cxnSpLocks noChangeShapeType="1"/>
          </p:cNvCxnSpPr>
          <p:nvPr/>
        </p:nvCxnSpPr>
        <p:spPr bwMode="auto">
          <a:xfrm rot="16200000" flipH="1">
            <a:off x="6008688" y="2609850"/>
            <a:ext cx="14097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3" name="AutoShape 26"/>
          <p:cNvCxnSpPr>
            <a:cxnSpLocks noChangeShapeType="1"/>
          </p:cNvCxnSpPr>
          <p:nvPr/>
        </p:nvCxnSpPr>
        <p:spPr bwMode="auto">
          <a:xfrm rot="16200000" flipH="1">
            <a:off x="5761038" y="2857500"/>
            <a:ext cx="19050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4" name="AutoShape 27"/>
          <p:cNvCxnSpPr>
            <a:cxnSpLocks noChangeShapeType="1"/>
          </p:cNvCxnSpPr>
          <p:nvPr/>
        </p:nvCxnSpPr>
        <p:spPr bwMode="auto">
          <a:xfrm rot="16200000" flipH="1">
            <a:off x="5513388" y="3105150"/>
            <a:ext cx="24003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5" name="AutoShape 28"/>
          <p:cNvCxnSpPr>
            <a:cxnSpLocks noChangeShapeType="1"/>
          </p:cNvCxnSpPr>
          <p:nvPr/>
        </p:nvCxnSpPr>
        <p:spPr bwMode="auto">
          <a:xfrm rot="16200000" flipH="1">
            <a:off x="5265738" y="3352800"/>
            <a:ext cx="28956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6" name="AutoShape 29"/>
          <p:cNvCxnSpPr>
            <a:cxnSpLocks noChangeShapeType="1"/>
          </p:cNvCxnSpPr>
          <p:nvPr/>
        </p:nvCxnSpPr>
        <p:spPr bwMode="auto">
          <a:xfrm rot="16200000" flipH="1">
            <a:off x="4770438" y="3848100"/>
            <a:ext cx="38862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07" name="AutoShape 30"/>
          <p:cNvCxnSpPr>
            <a:cxnSpLocks noChangeShapeType="1"/>
          </p:cNvCxnSpPr>
          <p:nvPr/>
        </p:nvCxnSpPr>
        <p:spPr bwMode="auto">
          <a:xfrm rot="16200000" flipH="1">
            <a:off x="5018088" y="3600450"/>
            <a:ext cx="33909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24608" name="Text Box 17"/>
          <p:cNvSpPr txBox="1">
            <a:spLocks noChangeArrowheads="1"/>
          </p:cNvSpPr>
          <p:nvPr/>
        </p:nvSpPr>
        <p:spPr bwMode="auto">
          <a:xfrm>
            <a:off x="3621088" y="3300413"/>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Detail View</a:t>
            </a:r>
          </a:p>
        </p:txBody>
      </p:sp>
      <p:sp>
        <p:nvSpPr>
          <p:cNvPr id="24609" name="Text Box 17"/>
          <p:cNvSpPr txBox="1">
            <a:spLocks noChangeArrowheads="1"/>
          </p:cNvSpPr>
          <p:nvPr/>
        </p:nvSpPr>
        <p:spPr bwMode="auto">
          <a:xfrm>
            <a:off x="3621088" y="3856038"/>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 Set</a:t>
            </a:r>
          </a:p>
        </p:txBody>
      </p:sp>
      <p:sp>
        <p:nvSpPr>
          <p:cNvPr id="24610" name="Text Box 17"/>
          <p:cNvSpPr txBox="1">
            <a:spLocks noChangeArrowheads="1"/>
          </p:cNvSpPr>
          <p:nvPr/>
        </p:nvSpPr>
        <p:spPr bwMode="auto">
          <a:xfrm>
            <a:off x="3621088" y="4411663"/>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 View</a:t>
            </a:r>
          </a:p>
        </p:txBody>
      </p:sp>
      <p:sp>
        <p:nvSpPr>
          <p:cNvPr id="24611" name="Text Box 17"/>
          <p:cNvSpPr txBox="1">
            <a:spLocks noChangeArrowheads="1"/>
          </p:cNvSpPr>
          <p:nvPr/>
        </p:nvSpPr>
        <p:spPr bwMode="auto">
          <a:xfrm>
            <a:off x="3621088" y="4968875"/>
            <a:ext cx="1758950" cy="376238"/>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Card View</a:t>
            </a:r>
          </a:p>
        </p:txBody>
      </p:sp>
      <p:sp>
        <p:nvSpPr>
          <p:cNvPr id="24612" name="Text Box 17"/>
          <p:cNvSpPr txBox="1">
            <a:spLocks noChangeArrowheads="1"/>
          </p:cNvSpPr>
          <p:nvPr/>
        </p:nvSpPr>
        <p:spPr bwMode="auto">
          <a:xfrm>
            <a:off x="3621088" y="5524500"/>
            <a:ext cx="1758950" cy="376238"/>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ListDetail View</a:t>
            </a:r>
          </a:p>
        </p:txBody>
      </p:sp>
      <p:sp>
        <p:nvSpPr>
          <p:cNvPr id="24613" name="Text Box 17"/>
          <p:cNvSpPr txBox="1">
            <a:spLocks noChangeArrowheads="1"/>
          </p:cNvSpPr>
          <p:nvPr/>
        </p:nvSpPr>
        <p:spPr bwMode="auto">
          <a:xfrm>
            <a:off x="3621088" y="6081713"/>
            <a:ext cx="1758950" cy="376237"/>
          </a:xfrm>
          <a:prstGeom prst="rect">
            <a:avLst/>
          </a:prstGeom>
          <a:solidFill>
            <a:srgbClr val="CCECFF"/>
          </a:solidFill>
          <a:ln w="9525">
            <a:solidFill>
              <a:schemeClr val="bg1"/>
            </a:solidFill>
            <a:miter lim="800000"/>
            <a:headEnd/>
            <a:tailEnd/>
          </a:ln>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Screen</a:t>
            </a:r>
          </a:p>
        </p:txBody>
      </p:sp>
      <p:sp>
        <p:nvSpPr>
          <p:cNvPr id="24614"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cxnSp>
        <p:nvCxnSpPr>
          <p:cNvPr id="24615" name="AutoShape 38"/>
          <p:cNvCxnSpPr>
            <a:cxnSpLocks noChangeShapeType="1"/>
          </p:cNvCxnSpPr>
          <p:nvPr/>
        </p:nvCxnSpPr>
        <p:spPr bwMode="auto">
          <a:xfrm rot="16200000" flipH="1">
            <a:off x="3267076" y="3135312"/>
            <a:ext cx="4111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16" name="AutoShape 39"/>
          <p:cNvCxnSpPr>
            <a:cxnSpLocks noChangeShapeType="1"/>
          </p:cNvCxnSpPr>
          <p:nvPr/>
        </p:nvCxnSpPr>
        <p:spPr bwMode="auto">
          <a:xfrm rot="16200000" flipH="1">
            <a:off x="2989263" y="3413125"/>
            <a:ext cx="966787"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17" name="AutoShape 40"/>
          <p:cNvCxnSpPr>
            <a:cxnSpLocks noChangeShapeType="1"/>
          </p:cNvCxnSpPr>
          <p:nvPr/>
        </p:nvCxnSpPr>
        <p:spPr bwMode="auto">
          <a:xfrm rot="16200000" flipH="1">
            <a:off x="2711451" y="3690937"/>
            <a:ext cx="152241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18" name="AutoShape 41"/>
          <p:cNvCxnSpPr>
            <a:cxnSpLocks noChangeShapeType="1"/>
          </p:cNvCxnSpPr>
          <p:nvPr/>
        </p:nvCxnSpPr>
        <p:spPr bwMode="auto">
          <a:xfrm rot="16200000" flipH="1">
            <a:off x="2432844" y="3969544"/>
            <a:ext cx="2079625"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19" name="AutoShape 42"/>
          <p:cNvCxnSpPr>
            <a:cxnSpLocks noChangeShapeType="1"/>
          </p:cNvCxnSpPr>
          <p:nvPr/>
        </p:nvCxnSpPr>
        <p:spPr bwMode="auto">
          <a:xfrm rot="16200000" flipH="1">
            <a:off x="2155032" y="4247356"/>
            <a:ext cx="2635250"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24620" name="AutoShape 43"/>
          <p:cNvCxnSpPr>
            <a:cxnSpLocks noChangeShapeType="1"/>
          </p:cNvCxnSpPr>
          <p:nvPr/>
        </p:nvCxnSpPr>
        <p:spPr bwMode="auto">
          <a:xfrm rot="16200000" flipH="1">
            <a:off x="1876426" y="4525962"/>
            <a:ext cx="31924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24621" name="Text Box 44"/>
          <p:cNvSpPr txBox="1">
            <a:spLocks noChangeArrowheads="1"/>
          </p:cNvSpPr>
          <p:nvPr/>
        </p:nvSpPr>
        <p:spPr bwMode="auto">
          <a:xfrm>
            <a:off x="534988" y="5434013"/>
            <a:ext cx="22256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a:solidFill>
                  <a:schemeClr val="bg1"/>
                </a:solidFill>
              </a:rPr>
              <a:t>Elements in blue can be parent object in PCF</a:t>
            </a:r>
            <a:r>
              <a:rPr lang="en-US" sz="1800" b="0">
                <a:solidFill>
                  <a:schemeClr val="bg1"/>
                </a:solidFill>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3849688"/>
            <a:ext cx="7346950" cy="4286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1860550"/>
            <a:ext cx="7427912" cy="4318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Rectangle 2"/>
          <p:cNvSpPr>
            <a:spLocks noGrp="1" noChangeArrowheads="1"/>
          </p:cNvSpPr>
          <p:nvPr>
            <p:ph type="title"/>
          </p:nvPr>
        </p:nvSpPr>
        <p:spPr/>
        <p:txBody>
          <a:bodyPr/>
          <a:lstStyle/>
          <a:p>
            <a:pPr eaLnBrk="1" hangingPunct="1"/>
            <a:r>
              <a:rPr lang="en-US" smtClean="0"/>
              <a:t>Two pcf directories</a:t>
            </a:r>
          </a:p>
        </p:txBody>
      </p:sp>
      <p:sp>
        <p:nvSpPr>
          <p:cNvPr id="25605" name="Rectangle 8"/>
          <p:cNvSpPr>
            <a:spLocks noChangeArrowheads="1"/>
          </p:cNvSpPr>
          <p:nvPr/>
        </p:nvSpPr>
        <p:spPr bwMode="auto">
          <a:xfrm>
            <a:off x="511175" y="936625"/>
            <a:ext cx="7920038"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070C0"/>
              </a:buClr>
              <a:buFont typeface="Arial" charset="0"/>
              <a:buChar char="•"/>
            </a:pPr>
            <a:r>
              <a:rPr lang="en-US" sz="2400" b="0">
                <a:solidFill>
                  <a:schemeClr val="bg1"/>
                </a:solidFill>
              </a:rPr>
              <a:t>Base directory:</a:t>
            </a:r>
          </a:p>
          <a:p>
            <a:pPr marL="628650" lvl="1" indent="-228600" algn="l" eaLnBrk="0" hangingPunct="0">
              <a:spcBef>
                <a:spcPct val="20000"/>
              </a:spcBef>
              <a:spcAft>
                <a:spcPct val="0"/>
              </a:spcAft>
              <a:buClr>
                <a:srgbClr val="0070C0"/>
              </a:buClr>
              <a:buSzPct val="90000"/>
              <a:buFont typeface="Arial" charset="0"/>
              <a:buChar char="-"/>
            </a:pPr>
            <a:r>
              <a:rPr lang="en-US" sz="2200" b="0">
                <a:solidFill>
                  <a:schemeClr val="bg1"/>
                </a:solidFill>
              </a:rPr>
              <a:t>Stores base files, which should never be modified</a:t>
            </a:r>
          </a:p>
        </p:txBody>
      </p:sp>
      <p:sp>
        <p:nvSpPr>
          <p:cNvPr id="25606" name="Rounded Rectangle 2"/>
          <p:cNvSpPr>
            <a:spLocks noChangeArrowheads="1"/>
          </p:cNvSpPr>
          <p:nvPr/>
        </p:nvSpPr>
        <p:spPr bwMode="auto">
          <a:xfrm>
            <a:off x="4840288" y="1960563"/>
            <a:ext cx="3387725"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5607" name="Rounded Rectangle 15"/>
          <p:cNvSpPr>
            <a:spLocks noChangeArrowheads="1"/>
          </p:cNvSpPr>
          <p:nvPr/>
        </p:nvSpPr>
        <p:spPr bwMode="auto">
          <a:xfrm>
            <a:off x="4606925" y="3959225"/>
            <a:ext cx="3741738" cy="2317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5608" name="Rectangle 7"/>
          <p:cNvSpPr>
            <a:spLocks noGrp="1" noChangeArrowheads="1"/>
          </p:cNvSpPr>
          <p:nvPr>
            <p:ph idx="1"/>
          </p:nvPr>
        </p:nvSpPr>
        <p:spPr>
          <a:xfrm>
            <a:off x="511175" y="2530475"/>
            <a:ext cx="8318500" cy="577850"/>
          </a:xfrm>
        </p:spPr>
        <p:txBody>
          <a:bodyPr/>
          <a:lstStyle/>
          <a:p>
            <a:pPr>
              <a:buFont typeface="Arial" charset="0"/>
              <a:buChar char="•"/>
            </a:pPr>
            <a:r>
              <a:rPr lang="en-US" smtClean="0"/>
              <a:t>Configuration directory stores:</a:t>
            </a:r>
          </a:p>
          <a:p>
            <a:pPr lvl="1"/>
            <a:r>
              <a:rPr lang="en-US" smtClean="0"/>
              <a:t>Copies of customized base files</a:t>
            </a:r>
          </a:p>
          <a:p>
            <a:pPr lvl="1"/>
            <a:r>
              <a:rPr lang="en-US" smtClean="0"/>
              <a:t>New files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Review: Editing base files</a:t>
            </a:r>
          </a:p>
        </p:txBody>
      </p:sp>
      <p:pic>
        <p:nvPicPr>
          <p:cNvPr id="26627" name="Picture 8" descr="first open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138" y="2725738"/>
            <a:ext cx="2366962" cy="3355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28" name="Picture 9" descr="first open 1 b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1046163"/>
            <a:ext cx="4914900" cy="8001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10" descr="first open 4 b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5607050"/>
            <a:ext cx="4914900" cy="8001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6630" name="Text Box 11"/>
          <p:cNvSpPr txBox="1">
            <a:spLocks noChangeArrowheads="1"/>
          </p:cNvSpPr>
          <p:nvPr/>
        </p:nvSpPr>
        <p:spPr bwMode="auto">
          <a:xfrm>
            <a:off x="2157413" y="2233613"/>
            <a:ext cx="2000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attempt to modify PCF file</a:t>
            </a:r>
          </a:p>
        </p:txBody>
      </p:sp>
      <p:pic>
        <p:nvPicPr>
          <p:cNvPr id="2663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663" y="3101975"/>
            <a:ext cx="38401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Line 13"/>
          <p:cNvSpPr>
            <a:spLocks noChangeShapeType="1"/>
          </p:cNvSpPr>
          <p:nvPr/>
        </p:nvSpPr>
        <p:spPr bwMode="auto">
          <a:xfrm>
            <a:off x="3157538" y="1841500"/>
            <a:ext cx="0" cy="12557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3" name="Line 14"/>
          <p:cNvSpPr>
            <a:spLocks noChangeShapeType="1"/>
          </p:cNvSpPr>
          <p:nvPr/>
        </p:nvSpPr>
        <p:spPr bwMode="auto">
          <a:xfrm>
            <a:off x="2693988" y="4522788"/>
            <a:ext cx="0" cy="14874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4" name="Line 15"/>
          <p:cNvSpPr>
            <a:spLocks noChangeShapeType="1"/>
          </p:cNvSpPr>
          <p:nvPr/>
        </p:nvSpPr>
        <p:spPr bwMode="auto">
          <a:xfrm>
            <a:off x="2693988" y="6010275"/>
            <a:ext cx="10001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5" name="Line 16"/>
          <p:cNvSpPr>
            <a:spLocks noChangeShapeType="1"/>
          </p:cNvSpPr>
          <p:nvPr/>
        </p:nvSpPr>
        <p:spPr bwMode="auto">
          <a:xfrm>
            <a:off x="2682875" y="5387975"/>
            <a:ext cx="38401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6" name="Rectangle 17"/>
          <p:cNvSpPr>
            <a:spLocks noChangeArrowheads="1"/>
          </p:cNvSpPr>
          <p:nvPr/>
        </p:nvSpPr>
        <p:spPr bwMode="auto">
          <a:xfrm>
            <a:off x="5773738" y="1077913"/>
            <a:ext cx="32305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070C0"/>
              </a:buClr>
              <a:buFont typeface="Arial" charset="0"/>
              <a:buChar char="•"/>
            </a:pPr>
            <a:r>
              <a:rPr lang="en-US" sz="2400" b="0">
                <a:solidFill>
                  <a:schemeClr val="bg1"/>
                </a:solidFill>
              </a:rPr>
              <a:t>If you modify base file, Studio copies it into configuration directory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Lesson outline</a:t>
            </a:r>
          </a:p>
        </p:txBody>
      </p:sp>
      <p:sp>
        <p:nvSpPr>
          <p:cNvPr id="27651"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User interface architecture</a:t>
            </a:r>
          </a:p>
          <a:p>
            <a:pPr>
              <a:lnSpc>
                <a:spcPct val="150000"/>
              </a:lnSpc>
              <a:buFont typeface="Arial" charset="0"/>
              <a:buChar char="•"/>
            </a:pPr>
            <a:r>
              <a:rPr lang="en-US" sz="2800" smtClean="0">
                <a:solidFill>
                  <a:schemeClr val="hlink"/>
                </a:solidFill>
              </a:rPr>
              <a:t>PCF files</a:t>
            </a:r>
          </a:p>
          <a:p>
            <a:pPr>
              <a:lnSpc>
                <a:spcPct val="150000"/>
              </a:lnSpc>
              <a:buFont typeface="Arial" charset="0"/>
              <a:buChar char="•"/>
            </a:pPr>
            <a:r>
              <a:rPr lang="en-US" sz="2800" smtClean="0"/>
              <a:t>Creating and opening PCF files</a:t>
            </a:r>
          </a:p>
          <a:p>
            <a:pPr>
              <a:lnSpc>
                <a:spcPct val="150000"/>
              </a:lnSpc>
              <a:buFont typeface="Arial" charset="0"/>
              <a:buChar char="•"/>
            </a:pPr>
            <a:r>
              <a:rPr lang="en-US" sz="2800" smtClean="0">
                <a:solidFill>
                  <a:schemeClr val="hlink"/>
                </a:solidFill>
              </a:rPr>
              <a:t>Modifying PCF files</a:t>
            </a:r>
          </a:p>
          <a:p>
            <a:pPr>
              <a:lnSpc>
                <a:spcPct val="150000"/>
              </a:lnSpc>
              <a:buFont typeface="Arial" charset="0"/>
              <a:buChar char="•"/>
            </a:pPr>
            <a:r>
              <a:rPr lang="en-US" sz="2800" smtClean="0">
                <a:solidFill>
                  <a:schemeClr val="hlink"/>
                </a:solidFill>
              </a:rPr>
              <a:t>Deploying UI changes</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1" descr="C:\Users\DSENGU~1\AppData\Local\Temp\SNAGHTMLc9f347.PNG"/>
          <p:cNvPicPr>
            <a:picLocks noChangeAspect="1" noChangeArrowheads="1"/>
          </p:cNvPicPr>
          <p:nvPr/>
        </p:nvPicPr>
        <p:blipFill>
          <a:blip r:embed="rId3">
            <a:extLst>
              <a:ext uri="{28A0092B-C50C-407E-A947-70E740481C1C}">
                <a14:useLocalDpi xmlns:a14="http://schemas.microsoft.com/office/drawing/2010/main" val="0"/>
              </a:ext>
            </a:extLst>
          </a:blip>
          <a:srcRect r="25998" b="52019"/>
          <a:stretch>
            <a:fillRect/>
          </a:stretch>
        </p:blipFill>
        <p:spPr bwMode="auto">
          <a:xfrm>
            <a:off x="479425" y="1438275"/>
            <a:ext cx="8296275" cy="4657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8675" name="Rectangle 2"/>
          <p:cNvSpPr>
            <a:spLocks noGrp="1" noChangeArrowheads="1"/>
          </p:cNvSpPr>
          <p:nvPr>
            <p:ph type="title"/>
          </p:nvPr>
        </p:nvSpPr>
        <p:spPr/>
        <p:txBody>
          <a:bodyPr/>
          <a:lstStyle/>
          <a:p>
            <a:pPr eaLnBrk="1" hangingPunct="1"/>
            <a:r>
              <a:rPr lang="en-US" smtClean="0"/>
              <a:t>PCF editor</a:t>
            </a:r>
          </a:p>
        </p:txBody>
      </p:sp>
      <p:sp>
        <p:nvSpPr>
          <p:cNvPr id="28676" name="Rectangle 6"/>
          <p:cNvSpPr>
            <a:spLocks noChangeArrowheads="1"/>
          </p:cNvSpPr>
          <p:nvPr/>
        </p:nvSpPr>
        <p:spPr bwMode="auto">
          <a:xfrm>
            <a:off x="479425" y="2438400"/>
            <a:ext cx="3511550" cy="36576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7" name="Text Box 7"/>
          <p:cNvSpPr txBox="1">
            <a:spLocks noChangeArrowheads="1"/>
          </p:cNvSpPr>
          <p:nvPr/>
        </p:nvSpPr>
        <p:spPr bwMode="auto">
          <a:xfrm>
            <a:off x="479425" y="6170613"/>
            <a:ext cx="1931988" cy="304800"/>
          </a:xfrm>
          <a:prstGeom prst="rect">
            <a:avLst/>
          </a:prstGeom>
          <a:solidFill>
            <a:schemeClr val="hlink"/>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resources tree</a:t>
            </a:r>
          </a:p>
        </p:txBody>
      </p:sp>
      <p:sp>
        <p:nvSpPr>
          <p:cNvPr id="28678" name="Rectangle 8"/>
          <p:cNvSpPr>
            <a:spLocks noChangeArrowheads="1"/>
          </p:cNvSpPr>
          <p:nvPr/>
        </p:nvSpPr>
        <p:spPr bwMode="auto">
          <a:xfrm>
            <a:off x="3990975" y="2438400"/>
            <a:ext cx="3236913" cy="3657600"/>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8679" name="Text Box 9"/>
          <p:cNvSpPr txBox="1">
            <a:spLocks noChangeArrowheads="1"/>
          </p:cNvSpPr>
          <p:nvPr/>
        </p:nvSpPr>
        <p:spPr bwMode="auto">
          <a:xfrm>
            <a:off x="3960813" y="6170613"/>
            <a:ext cx="2279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canvas</a:t>
            </a:r>
          </a:p>
        </p:txBody>
      </p:sp>
      <p:sp>
        <p:nvSpPr>
          <p:cNvPr id="28680" name="Text Box 11"/>
          <p:cNvSpPr txBox="1">
            <a:spLocks noChangeArrowheads="1"/>
          </p:cNvSpPr>
          <p:nvPr/>
        </p:nvSpPr>
        <p:spPr bwMode="auto">
          <a:xfrm>
            <a:off x="7151688" y="6170613"/>
            <a:ext cx="1714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toolbox</a:t>
            </a:r>
          </a:p>
        </p:txBody>
      </p:sp>
      <p:sp>
        <p:nvSpPr>
          <p:cNvPr id="28681" name="Rectangle 1"/>
          <p:cNvSpPr>
            <a:spLocks noChangeArrowheads="1"/>
          </p:cNvSpPr>
          <p:nvPr/>
        </p:nvSpPr>
        <p:spPr bwMode="auto">
          <a:xfrm>
            <a:off x="7227888" y="2438400"/>
            <a:ext cx="1547812" cy="3657600"/>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Resources tree</a:t>
            </a:r>
          </a:p>
        </p:txBody>
      </p:sp>
      <p:sp>
        <p:nvSpPr>
          <p:cNvPr id="29699" name="Rectangle 3"/>
          <p:cNvSpPr>
            <a:spLocks noGrp="1" noChangeArrowheads="1"/>
          </p:cNvSpPr>
          <p:nvPr>
            <p:ph idx="1"/>
          </p:nvPr>
        </p:nvSpPr>
        <p:spPr>
          <a:xfrm>
            <a:off x="3448050" y="1163638"/>
            <a:ext cx="5389563" cy="5226050"/>
          </a:xfrm>
        </p:spPr>
        <p:txBody>
          <a:bodyPr/>
          <a:lstStyle/>
          <a:p>
            <a:pPr>
              <a:buFont typeface="Arial" charset="0"/>
              <a:buChar char="•"/>
            </a:pPr>
            <a:r>
              <a:rPr lang="en-US" smtClean="0">
                <a:solidFill>
                  <a:srgbClr val="FF0000"/>
                </a:solidFill>
              </a:rPr>
              <a:t>PCF folders</a:t>
            </a:r>
            <a:r>
              <a:rPr lang="en-US" smtClean="0"/>
              <a:t> used to group related PCF files for configuration convenience</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solidFill>
                  <a:schemeClr val="accent1"/>
                </a:solidFill>
              </a:rPr>
              <a:t>PCF files</a:t>
            </a:r>
            <a:r>
              <a:rPr lang="en-US" smtClean="0"/>
              <a:t> declare container widgets or locations and their contents</a:t>
            </a:r>
          </a:p>
          <a:p>
            <a:pPr lvl="1"/>
            <a:r>
              <a:rPr lang="en-US" smtClean="0"/>
              <a:t>Suffix often identifies contents</a:t>
            </a:r>
          </a:p>
        </p:txBody>
      </p:sp>
      <p:pic>
        <p:nvPicPr>
          <p:cNvPr id="29700" name="Picture 4" descr="Resources p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173163"/>
            <a:ext cx="2698750" cy="52244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9701" name="Line 7"/>
          <p:cNvSpPr>
            <a:spLocks noChangeShapeType="1"/>
          </p:cNvSpPr>
          <p:nvPr/>
        </p:nvSpPr>
        <p:spPr bwMode="auto">
          <a:xfrm>
            <a:off x="3502025" y="1889125"/>
            <a:ext cx="0" cy="14414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2" name="Line 8"/>
          <p:cNvSpPr>
            <a:spLocks noChangeShapeType="1"/>
          </p:cNvSpPr>
          <p:nvPr/>
        </p:nvSpPr>
        <p:spPr bwMode="auto">
          <a:xfrm>
            <a:off x="3502025" y="3006725"/>
            <a:ext cx="5889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3" name="Line 9"/>
          <p:cNvSpPr>
            <a:spLocks noChangeShapeType="1"/>
          </p:cNvSpPr>
          <p:nvPr/>
        </p:nvSpPr>
        <p:spPr bwMode="auto">
          <a:xfrm flipV="1">
            <a:off x="3797300" y="4144963"/>
            <a:ext cx="3175" cy="720725"/>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Line 10"/>
          <p:cNvSpPr>
            <a:spLocks noChangeShapeType="1"/>
          </p:cNvSpPr>
          <p:nvPr/>
        </p:nvSpPr>
        <p:spPr bwMode="auto">
          <a:xfrm>
            <a:off x="3813175" y="4144963"/>
            <a:ext cx="449263"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5" name="Line 11"/>
          <p:cNvSpPr>
            <a:spLocks noChangeShapeType="1"/>
          </p:cNvSpPr>
          <p:nvPr/>
        </p:nvSpPr>
        <p:spPr bwMode="auto">
          <a:xfrm>
            <a:off x="3800475" y="4338638"/>
            <a:ext cx="46513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706" name="Line 12"/>
          <p:cNvSpPr>
            <a:spLocks noChangeShapeType="1"/>
          </p:cNvSpPr>
          <p:nvPr/>
        </p:nvSpPr>
        <p:spPr bwMode="auto">
          <a:xfrm>
            <a:off x="3797300" y="4538663"/>
            <a:ext cx="46513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970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438" y="2500313"/>
            <a:ext cx="2281237" cy="2270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8" name="Line 8"/>
          <p:cNvSpPr>
            <a:spLocks noChangeShapeType="1"/>
          </p:cNvSpPr>
          <p:nvPr/>
        </p:nvSpPr>
        <p:spPr bwMode="auto">
          <a:xfrm>
            <a:off x="3502025" y="3330575"/>
            <a:ext cx="5889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3" descr="C:\Users\DSENGU~1\AppData\Local\Temp\SNAGHTML102f8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788" y="3729038"/>
            <a:ext cx="3146425"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 y="4522788"/>
            <a:ext cx="4714875" cy="13430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20" descr="C:\Users\DSENGU~1\AppData\Local\Temp\SNAGHTMLee349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25" y="1317625"/>
            <a:ext cx="31718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413" y="1279525"/>
            <a:ext cx="4095750" cy="12763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Rectangle 2"/>
          <p:cNvSpPr>
            <a:spLocks noGrp="1" noChangeArrowheads="1"/>
          </p:cNvSpPr>
          <p:nvPr>
            <p:ph type="title"/>
          </p:nvPr>
        </p:nvSpPr>
        <p:spPr/>
        <p:txBody>
          <a:bodyPr/>
          <a:lstStyle/>
          <a:p>
            <a:pPr eaLnBrk="1" hangingPunct="1"/>
            <a:r>
              <a:rPr lang="en-US" smtClean="0"/>
              <a:t>Creating new folders and files</a:t>
            </a:r>
          </a:p>
        </p:txBody>
      </p:sp>
      <p:pic>
        <p:nvPicPr>
          <p:cNvPr id="30727" name="Picture 5" descr="create file~folder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88" y="2786063"/>
            <a:ext cx="3511550" cy="7175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0728" name="Line 13"/>
          <p:cNvSpPr>
            <a:spLocks noChangeShapeType="1"/>
          </p:cNvSpPr>
          <p:nvPr/>
        </p:nvSpPr>
        <p:spPr bwMode="auto">
          <a:xfrm>
            <a:off x="4710113" y="1814513"/>
            <a:ext cx="4032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Line 15"/>
          <p:cNvSpPr>
            <a:spLocks noChangeShapeType="1"/>
          </p:cNvSpPr>
          <p:nvPr/>
        </p:nvSpPr>
        <p:spPr bwMode="auto">
          <a:xfrm flipV="1">
            <a:off x="6400800" y="3455988"/>
            <a:ext cx="0" cy="6365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0" name="Line 16"/>
          <p:cNvSpPr>
            <a:spLocks noChangeShapeType="1"/>
          </p:cNvSpPr>
          <p:nvPr/>
        </p:nvSpPr>
        <p:spPr bwMode="auto">
          <a:xfrm flipH="1">
            <a:off x="6400800" y="2533650"/>
            <a:ext cx="0" cy="2730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1" name="Text Box 17"/>
          <p:cNvSpPr txBox="1">
            <a:spLocks noChangeArrowheads="1"/>
          </p:cNvSpPr>
          <p:nvPr/>
        </p:nvSpPr>
        <p:spPr bwMode="auto">
          <a:xfrm>
            <a:off x="604838" y="909638"/>
            <a:ext cx="281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New PCF folder</a:t>
            </a:r>
          </a:p>
        </p:txBody>
      </p:sp>
      <p:sp>
        <p:nvSpPr>
          <p:cNvPr id="30732" name="Text Box 18"/>
          <p:cNvSpPr txBox="1">
            <a:spLocks noChangeArrowheads="1"/>
          </p:cNvSpPr>
          <p:nvPr/>
        </p:nvSpPr>
        <p:spPr bwMode="auto">
          <a:xfrm>
            <a:off x="604838" y="4092575"/>
            <a:ext cx="2816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New PCF file</a:t>
            </a:r>
          </a:p>
        </p:txBody>
      </p:sp>
      <p:sp>
        <p:nvSpPr>
          <p:cNvPr id="30733" name="Rounded Rectangle 1"/>
          <p:cNvSpPr>
            <a:spLocks noChangeArrowheads="1"/>
          </p:cNvSpPr>
          <p:nvPr/>
        </p:nvSpPr>
        <p:spPr bwMode="auto">
          <a:xfrm>
            <a:off x="3762375" y="1682750"/>
            <a:ext cx="947738" cy="26828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0734" name="Rounded Rectangle 2"/>
          <p:cNvSpPr>
            <a:spLocks noChangeArrowheads="1"/>
          </p:cNvSpPr>
          <p:nvPr/>
        </p:nvSpPr>
        <p:spPr bwMode="auto">
          <a:xfrm>
            <a:off x="4333875" y="4838700"/>
            <a:ext cx="938213" cy="2492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cxnSp>
        <p:nvCxnSpPr>
          <p:cNvPr id="30735" name="Straight Arrow Connector 4"/>
          <p:cNvCxnSpPr>
            <a:cxnSpLocks noChangeShapeType="1"/>
          </p:cNvCxnSpPr>
          <p:nvPr/>
        </p:nvCxnSpPr>
        <p:spPr bwMode="auto">
          <a:xfrm>
            <a:off x="5272088" y="5002213"/>
            <a:ext cx="614362" cy="55086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028700"/>
            <a:ext cx="5924550" cy="3028950"/>
          </a:xfrm>
          <a:prstGeom prst="rect">
            <a:avLst/>
          </a:prstGeom>
          <a:noFill/>
          <a:ln w="12700" algn="ctr">
            <a:solidFill>
              <a:srgbClr val="00206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825" y="2941638"/>
            <a:ext cx="5300663" cy="35179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8" name="Rectangle 2"/>
          <p:cNvSpPr>
            <a:spLocks noGrp="1" noChangeArrowheads="1"/>
          </p:cNvSpPr>
          <p:nvPr>
            <p:ph type="title"/>
          </p:nvPr>
        </p:nvSpPr>
        <p:spPr/>
        <p:txBody>
          <a:bodyPr/>
          <a:lstStyle/>
          <a:p>
            <a:pPr eaLnBrk="1" hangingPunct="1"/>
            <a:r>
              <a:rPr lang="en-US" smtClean="0"/>
              <a:t>Opening existing files (ALT+SHIFT+E)</a:t>
            </a:r>
          </a:p>
        </p:txBody>
      </p:sp>
      <p:sp>
        <p:nvSpPr>
          <p:cNvPr id="31749" name="Rectangle 6"/>
          <p:cNvSpPr>
            <a:spLocks noChangeArrowheads="1"/>
          </p:cNvSpPr>
          <p:nvPr/>
        </p:nvSpPr>
        <p:spPr bwMode="auto">
          <a:xfrm>
            <a:off x="504825" y="4302125"/>
            <a:ext cx="239077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070C0"/>
              </a:buClr>
              <a:buFont typeface="Arial" charset="0"/>
              <a:buChar char="•"/>
            </a:pPr>
            <a:r>
              <a:rPr lang="en-US" sz="2400" b="0">
                <a:solidFill>
                  <a:schemeClr val="bg1"/>
                </a:solidFill>
              </a:rPr>
              <a:t>Useful for work in container widgets, pages, and popups</a:t>
            </a:r>
          </a:p>
        </p:txBody>
      </p:sp>
      <p:sp>
        <p:nvSpPr>
          <p:cNvPr id="31750" name="AutoShape 9"/>
          <p:cNvSpPr>
            <a:spLocks noChangeArrowheads="1"/>
          </p:cNvSpPr>
          <p:nvPr/>
        </p:nvSpPr>
        <p:spPr bwMode="auto">
          <a:xfrm flipH="1">
            <a:off x="6554788" y="1209675"/>
            <a:ext cx="2276475" cy="376238"/>
          </a:xfrm>
          <a:prstGeom prst="wedgeRectCallout">
            <a:avLst>
              <a:gd name="adj1" fmla="val 135634"/>
              <a:gd name="adj2" fmla="val 200630"/>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a:solidFill>
                  <a:schemeClr val="bg1"/>
                </a:solidFill>
                <a:latin typeface="Courier New" pitchFamily="49" charset="0"/>
              </a:rPr>
              <a:t>ALT + SHIFT + E</a:t>
            </a:r>
          </a:p>
        </p:txBody>
      </p:sp>
      <p:sp>
        <p:nvSpPr>
          <p:cNvPr id="31751" name="Freeform 8"/>
          <p:cNvSpPr>
            <a:spLocks/>
          </p:cNvSpPr>
          <p:nvPr/>
        </p:nvSpPr>
        <p:spPr bwMode="auto">
          <a:xfrm>
            <a:off x="3541713" y="1828800"/>
            <a:ext cx="1279525" cy="1114425"/>
          </a:xfrm>
          <a:custGeom>
            <a:avLst/>
            <a:gdLst>
              <a:gd name="T0" fmla="*/ 0 w 806"/>
              <a:gd name="T1" fmla="*/ 0 h 702"/>
              <a:gd name="T2" fmla="*/ 2147483647 w 806"/>
              <a:gd name="T3" fmla="*/ 2147483647 h 702"/>
              <a:gd name="T4" fmla="*/ 2147483647 w 806"/>
              <a:gd name="T5" fmla="*/ 2147483647 h 702"/>
              <a:gd name="T6" fmla="*/ 2147483647 w 806"/>
              <a:gd name="T7" fmla="*/ 2147483647 h 702"/>
              <a:gd name="T8" fmla="*/ 0 60000 65536"/>
              <a:gd name="T9" fmla="*/ 0 60000 65536"/>
              <a:gd name="T10" fmla="*/ 0 60000 65536"/>
              <a:gd name="T11" fmla="*/ 0 60000 65536"/>
              <a:gd name="T12" fmla="*/ 0 w 806"/>
              <a:gd name="T13" fmla="*/ 0 h 702"/>
              <a:gd name="T14" fmla="*/ 806 w 806"/>
              <a:gd name="T15" fmla="*/ 702 h 702"/>
            </a:gdLst>
            <a:ahLst/>
            <a:cxnLst>
              <a:cxn ang="T8">
                <a:pos x="T0" y="T1"/>
              </a:cxn>
              <a:cxn ang="T9">
                <a:pos x="T2" y="T3"/>
              </a:cxn>
              <a:cxn ang="T10">
                <a:pos x="T4" y="T5"/>
              </a:cxn>
              <a:cxn ang="T11">
                <a:pos x="T6" y="T7"/>
              </a:cxn>
            </a:cxnLst>
            <a:rect l="T12" t="T13" r="T14" b="T15"/>
            <a:pathLst>
              <a:path w="806" h="702">
                <a:moveTo>
                  <a:pt x="0" y="0"/>
                </a:moveTo>
                <a:cubicBezTo>
                  <a:pt x="208" y="28"/>
                  <a:pt x="417" y="56"/>
                  <a:pt x="544" y="126"/>
                </a:cubicBezTo>
                <a:cubicBezTo>
                  <a:pt x="671" y="196"/>
                  <a:pt x="722" y="323"/>
                  <a:pt x="764" y="419"/>
                </a:cubicBezTo>
                <a:cubicBezTo>
                  <a:pt x="806" y="515"/>
                  <a:pt x="801" y="608"/>
                  <a:pt x="796" y="702"/>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028700"/>
            <a:ext cx="5924550" cy="3028950"/>
          </a:xfrm>
          <a:prstGeom prst="rect">
            <a:avLst/>
          </a:prstGeom>
          <a:noFill/>
          <a:ln w="12700" algn="ctr">
            <a:solidFill>
              <a:srgbClr val="00206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Rectangle 2"/>
          <p:cNvSpPr>
            <a:spLocks noGrp="1" noChangeArrowheads="1"/>
          </p:cNvSpPr>
          <p:nvPr>
            <p:ph type="title"/>
          </p:nvPr>
        </p:nvSpPr>
        <p:spPr/>
        <p:txBody>
          <a:bodyPr/>
          <a:lstStyle/>
          <a:p>
            <a:pPr eaLnBrk="1" hangingPunct="1"/>
            <a:r>
              <a:rPr lang="en-US" smtClean="0"/>
              <a:t>Opening existing files (ALT+SHIFT+I)</a:t>
            </a:r>
          </a:p>
        </p:txBody>
      </p:sp>
      <p:sp>
        <p:nvSpPr>
          <p:cNvPr id="32772" name="Rectangle 3"/>
          <p:cNvSpPr>
            <a:spLocks noGrp="1" noChangeArrowheads="1"/>
          </p:cNvSpPr>
          <p:nvPr>
            <p:ph idx="1"/>
          </p:nvPr>
        </p:nvSpPr>
        <p:spPr>
          <a:xfrm>
            <a:off x="519113" y="4630738"/>
            <a:ext cx="3087687" cy="1843087"/>
          </a:xfrm>
        </p:spPr>
        <p:txBody>
          <a:bodyPr/>
          <a:lstStyle/>
          <a:p>
            <a:pPr>
              <a:buFont typeface="Arial" charset="0"/>
              <a:buChar char="•"/>
            </a:pPr>
            <a:r>
              <a:rPr lang="en-US" smtClean="0"/>
              <a:t>Useful for work in locations that reference containers (such as wizards and location groups)</a:t>
            </a:r>
          </a:p>
        </p:txBody>
      </p:sp>
      <p:sp>
        <p:nvSpPr>
          <p:cNvPr id="32773" name="AutoShape 9"/>
          <p:cNvSpPr>
            <a:spLocks noChangeArrowheads="1"/>
          </p:cNvSpPr>
          <p:nvPr/>
        </p:nvSpPr>
        <p:spPr bwMode="auto">
          <a:xfrm flipH="1">
            <a:off x="6554788" y="1019175"/>
            <a:ext cx="2276475" cy="376238"/>
          </a:xfrm>
          <a:prstGeom prst="wedgeRectCallout">
            <a:avLst>
              <a:gd name="adj1" fmla="val 135634"/>
              <a:gd name="adj2" fmla="val 200630"/>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a:solidFill>
                  <a:schemeClr val="bg1"/>
                </a:solidFill>
                <a:latin typeface="Courier New" pitchFamily="49" charset="0"/>
              </a:rPr>
              <a:t>ALT + SHIFT + I</a:t>
            </a:r>
          </a:p>
        </p:txBody>
      </p:sp>
      <p:sp>
        <p:nvSpPr>
          <p:cNvPr id="32774" name="Freeform 8"/>
          <p:cNvSpPr>
            <a:spLocks/>
          </p:cNvSpPr>
          <p:nvPr/>
        </p:nvSpPr>
        <p:spPr bwMode="auto">
          <a:xfrm>
            <a:off x="3541713" y="1638300"/>
            <a:ext cx="1279525" cy="1579563"/>
          </a:xfrm>
          <a:custGeom>
            <a:avLst/>
            <a:gdLst>
              <a:gd name="T0" fmla="*/ 0 w 806"/>
              <a:gd name="T1" fmla="*/ 0 h 702"/>
              <a:gd name="T2" fmla="*/ 2147483647 w 806"/>
              <a:gd name="T3" fmla="*/ 2147483647 h 702"/>
              <a:gd name="T4" fmla="*/ 2147483647 w 806"/>
              <a:gd name="T5" fmla="*/ 2147483647 h 702"/>
              <a:gd name="T6" fmla="*/ 2147483647 w 806"/>
              <a:gd name="T7" fmla="*/ 2147483647 h 702"/>
              <a:gd name="T8" fmla="*/ 0 60000 65536"/>
              <a:gd name="T9" fmla="*/ 0 60000 65536"/>
              <a:gd name="T10" fmla="*/ 0 60000 65536"/>
              <a:gd name="T11" fmla="*/ 0 60000 65536"/>
              <a:gd name="T12" fmla="*/ 0 w 806"/>
              <a:gd name="T13" fmla="*/ 0 h 702"/>
              <a:gd name="T14" fmla="*/ 806 w 806"/>
              <a:gd name="T15" fmla="*/ 702 h 702"/>
            </a:gdLst>
            <a:ahLst/>
            <a:cxnLst>
              <a:cxn ang="T8">
                <a:pos x="T0" y="T1"/>
              </a:cxn>
              <a:cxn ang="T9">
                <a:pos x="T2" y="T3"/>
              </a:cxn>
              <a:cxn ang="T10">
                <a:pos x="T4" y="T5"/>
              </a:cxn>
              <a:cxn ang="T11">
                <a:pos x="T6" y="T7"/>
              </a:cxn>
            </a:cxnLst>
            <a:rect l="T12" t="T13" r="T14" b="T15"/>
            <a:pathLst>
              <a:path w="806" h="702">
                <a:moveTo>
                  <a:pt x="0" y="0"/>
                </a:moveTo>
                <a:cubicBezTo>
                  <a:pt x="208" y="28"/>
                  <a:pt x="417" y="56"/>
                  <a:pt x="544" y="126"/>
                </a:cubicBezTo>
                <a:cubicBezTo>
                  <a:pt x="671" y="196"/>
                  <a:pt x="722" y="323"/>
                  <a:pt x="764" y="419"/>
                </a:cubicBezTo>
                <a:cubicBezTo>
                  <a:pt x="806" y="515"/>
                  <a:pt x="801" y="608"/>
                  <a:pt x="796" y="702"/>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2775" name="Picture 9" descr="C:\Users\DSENGU~1\AppData\Local\Temp\SNAGHTML110a8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3217863"/>
            <a:ext cx="4856162"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mtClean="0"/>
              <a:t>User interface architecture</a:t>
            </a:r>
          </a:p>
          <a:p>
            <a:pPr>
              <a:lnSpc>
                <a:spcPct val="150000"/>
              </a:lnSpc>
              <a:buFont typeface="Arial" charset="0"/>
              <a:buChar char="•"/>
            </a:pPr>
            <a:r>
              <a:rPr lang="en-US" smtClean="0">
                <a:solidFill>
                  <a:schemeClr val="hlink"/>
                </a:solidFill>
              </a:rPr>
              <a:t>PCF files</a:t>
            </a:r>
          </a:p>
          <a:p>
            <a:pPr>
              <a:lnSpc>
                <a:spcPct val="150000"/>
              </a:lnSpc>
              <a:buFont typeface="Arial" charset="0"/>
              <a:buChar char="•"/>
            </a:pPr>
            <a:r>
              <a:rPr lang="en-US" smtClean="0">
                <a:solidFill>
                  <a:schemeClr val="hlink"/>
                </a:solidFill>
              </a:rPr>
              <a:t>Creating and opening PCF files</a:t>
            </a:r>
          </a:p>
          <a:p>
            <a:pPr>
              <a:lnSpc>
                <a:spcPct val="150000"/>
              </a:lnSpc>
              <a:buFont typeface="Arial" charset="0"/>
              <a:buChar char="•"/>
            </a:pPr>
            <a:r>
              <a:rPr lang="en-US" smtClean="0">
                <a:solidFill>
                  <a:schemeClr val="hlink"/>
                </a:solidFill>
              </a:rPr>
              <a:t>Modifying PCF files</a:t>
            </a:r>
          </a:p>
          <a:p>
            <a:pPr>
              <a:lnSpc>
                <a:spcPct val="150000"/>
              </a:lnSpc>
              <a:buFont typeface="Arial" charset="0"/>
              <a:buChar char="•"/>
            </a:pPr>
            <a:r>
              <a:rPr lang="en-US" smtClean="0">
                <a:solidFill>
                  <a:schemeClr val="hlink"/>
                </a:solidFill>
              </a:rPr>
              <a:t>Deploying UI changes</a:t>
            </a:r>
          </a:p>
          <a:p>
            <a:pPr>
              <a:lnSpc>
                <a:spcPct val="150000"/>
              </a:lnSpc>
              <a:buFont typeface="Arial" charset="0"/>
              <a:buChar char="•"/>
            </a:pPr>
            <a:endParaRPr lang="en-US" smtClean="0">
              <a:solidFill>
                <a:srgbClr val="C0C0C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884238"/>
            <a:ext cx="6557962" cy="50053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2"/>
          <p:cNvSpPr>
            <a:spLocks noGrp="1" noChangeArrowheads="1"/>
          </p:cNvSpPr>
          <p:nvPr>
            <p:ph type="title"/>
          </p:nvPr>
        </p:nvSpPr>
        <p:spPr/>
        <p:txBody>
          <a:bodyPr/>
          <a:lstStyle/>
          <a:p>
            <a:pPr eaLnBrk="1" hangingPunct="1"/>
            <a:r>
              <a:rPr lang="en-US" smtClean="0"/>
              <a:t>Opening existing files in Studio (CTRL + N)</a:t>
            </a:r>
          </a:p>
        </p:txBody>
      </p:sp>
      <p:sp>
        <p:nvSpPr>
          <p:cNvPr id="33796" name="Rectangle 7"/>
          <p:cNvSpPr>
            <a:spLocks noGrp="1" noChangeArrowheads="1"/>
          </p:cNvSpPr>
          <p:nvPr>
            <p:ph idx="1"/>
          </p:nvPr>
        </p:nvSpPr>
        <p:spPr>
          <a:xfrm>
            <a:off x="679450" y="6026150"/>
            <a:ext cx="4959350" cy="434975"/>
          </a:xfrm>
          <a:solidFill>
            <a:schemeClr val="tx1"/>
          </a:solidFill>
        </p:spPr>
        <p:txBody>
          <a:bodyPr/>
          <a:lstStyle/>
          <a:p>
            <a:pPr>
              <a:buFont typeface="Wingdings" pitchFamily="2" charset="2"/>
              <a:buChar char="v"/>
            </a:pPr>
            <a:r>
              <a:rPr lang="en-US" smtClean="0"/>
              <a:t>Useful for work in wizards</a:t>
            </a:r>
          </a:p>
        </p:txBody>
      </p:sp>
      <p:sp>
        <p:nvSpPr>
          <p:cNvPr id="33797" name="AutoShape 9"/>
          <p:cNvSpPr>
            <a:spLocks noChangeArrowheads="1"/>
          </p:cNvSpPr>
          <p:nvPr/>
        </p:nvSpPr>
        <p:spPr bwMode="auto">
          <a:xfrm flipH="1">
            <a:off x="3519488" y="1797050"/>
            <a:ext cx="1471612" cy="647700"/>
          </a:xfrm>
          <a:prstGeom prst="wedgeRectCallout">
            <a:avLst>
              <a:gd name="adj1" fmla="val 4796"/>
              <a:gd name="adj2" fmla="val 220560"/>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a:solidFill>
                  <a:schemeClr val="bg1"/>
                </a:solidFill>
                <a:latin typeface="Courier New" pitchFamily="49" charset="0"/>
              </a:rPr>
              <a:t>CTRL + Shift + 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User interface architecture</a:t>
            </a:r>
          </a:p>
          <a:p>
            <a:pPr>
              <a:lnSpc>
                <a:spcPct val="150000"/>
              </a:lnSpc>
              <a:buFont typeface="Arial" charset="0"/>
              <a:buChar char="•"/>
            </a:pPr>
            <a:r>
              <a:rPr lang="en-US" sz="2800" smtClean="0">
                <a:solidFill>
                  <a:schemeClr val="hlink"/>
                </a:solidFill>
              </a:rPr>
              <a:t>PCF files</a:t>
            </a:r>
          </a:p>
          <a:p>
            <a:pPr>
              <a:lnSpc>
                <a:spcPct val="150000"/>
              </a:lnSpc>
              <a:buFont typeface="Arial" charset="0"/>
              <a:buChar char="•"/>
            </a:pPr>
            <a:r>
              <a:rPr lang="en-US" sz="2800" smtClean="0">
                <a:solidFill>
                  <a:schemeClr val="hlink"/>
                </a:solidFill>
              </a:rPr>
              <a:t>Creating and opening PCF files</a:t>
            </a:r>
          </a:p>
          <a:p>
            <a:pPr>
              <a:lnSpc>
                <a:spcPct val="150000"/>
              </a:lnSpc>
              <a:buFont typeface="Arial" charset="0"/>
              <a:buChar char="•"/>
            </a:pPr>
            <a:r>
              <a:rPr lang="en-US" sz="2800" smtClean="0"/>
              <a:t>Modifying PCF files</a:t>
            </a:r>
          </a:p>
          <a:p>
            <a:pPr>
              <a:lnSpc>
                <a:spcPct val="150000"/>
              </a:lnSpc>
              <a:buFont typeface="Arial" charset="0"/>
              <a:buChar char="•"/>
            </a:pPr>
            <a:r>
              <a:rPr lang="en-US" sz="2800" smtClean="0">
                <a:solidFill>
                  <a:schemeClr val="hlink"/>
                </a:solidFill>
              </a:rPr>
              <a:t>Deploying UI changes</a:t>
            </a:r>
          </a:p>
          <a:p>
            <a:pPr>
              <a:lnSpc>
                <a:spcPct val="150000"/>
              </a:lnSpc>
              <a:buFont typeface="Arial" charset="0"/>
              <a:buChar char="•"/>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PCF editor: canvas and toolbox</a:t>
            </a:r>
          </a:p>
        </p:txBody>
      </p:sp>
      <p:pic>
        <p:nvPicPr>
          <p:cNvPr id="35843" name="Picture 4"/>
          <p:cNvPicPr>
            <a:picLocks noChangeAspect="1" noChangeArrowheads="1"/>
          </p:cNvPicPr>
          <p:nvPr/>
        </p:nvPicPr>
        <p:blipFill>
          <a:blip r:embed="rId3">
            <a:extLst>
              <a:ext uri="{28A0092B-C50C-407E-A947-70E740481C1C}">
                <a14:useLocalDpi xmlns:a14="http://schemas.microsoft.com/office/drawing/2010/main" val="0"/>
              </a:ext>
            </a:extLst>
          </a:blip>
          <a:srcRect l="888"/>
          <a:stretch>
            <a:fillRect/>
          </a:stretch>
        </p:blipFill>
        <p:spPr bwMode="auto">
          <a:xfrm>
            <a:off x="676275" y="1195388"/>
            <a:ext cx="7439025" cy="483552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0"/>
          <p:cNvPicPr>
            <a:picLocks noChangeAspect="1" noChangeArrowheads="1"/>
          </p:cNvPicPr>
          <p:nvPr/>
        </p:nvPicPr>
        <p:blipFill>
          <a:blip r:embed="rId3">
            <a:extLst>
              <a:ext uri="{28A0092B-C50C-407E-A947-70E740481C1C}">
                <a14:useLocalDpi xmlns:a14="http://schemas.microsoft.com/office/drawing/2010/main" val="0"/>
              </a:ext>
            </a:extLst>
          </a:blip>
          <a:srcRect l="28410" t="47842" r="8026"/>
          <a:stretch>
            <a:fillRect/>
          </a:stretch>
        </p:blipFill>
        <p:spPr bwMode="auto">
          <a:xfrm>
            <a:off x="590550" y="3295650"/>
            <a:ext cx="4400550" cy="3224213"/>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2"/>
          <p:cNvSpPr>
            <a:spLocks noGrp="1" noChangeArrowheads="1"/>
          </p:cNvSpPr>
          <p:nvPr>
            <p:ph type="title"/>
          </p:nvPr>
        </p:nvSpPr>
        <p:spPr/>
        <p:txBody>
          <a:bodyPr/>
          <a:lstStyle/>
          <a:p>
            <a:pPr eaLnBrk="1" hangingPunct="1"/>
            <a:r>
              <a:rPr lang="en-US" smtClean="0"/>
              <a:t>Embedded containers</a:t>
            </a:r>
          </a:p>
        </p:txBody>
      </p:sp>
      <p:sp>
        <p:nvSpPr>
          <p:cNvPr id="36868" name="Rectangle 6"/>
          <p:cNvSpPr>
            <a:spLocks noChangeArrowheads="1"/>
          </p:cNvSpPr>
          <p:nvPr/>
        </p:nvSpPr>
        <p:spPr bwMode="auto">
          <a:xfrm>
            <a:off x="6330950" y="1489075"/>
            <a:ext cx="25590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14300" lvl="1" algn="l">
              <a:spcBef>
                <a:spcPct val="20000"/>
              </a:spcBef>
              <a:spcAft>
                <a:spcPct val="0"/>
              </a:spcAft>
              <a:buClr>
                <a:srgbClr val="04628C"/>
              </a:buClr>
              <a:buSzPct val="100000"/>
            </a:pPr>
            <a:r>
              <a:rPr lang="en-US" sz="2200" b="0">
                <a:solidFill>
                  <a:schemeClr val="bg1"/>
                </a:solidFill>
              </a:rPr>
              <a:t>White - defined in this file</a:t>
            </a:r>
          </a:p>
          <a:p>
            <a:pPr marL="114300" lvl="1" algn="l">
              <a:spcBef>
                <a:spcPct val="20000"/>
              </a:spcBef>
              <a:spcAft>
                <a:spcPct val="0"/>
              </a:spcAft>
              <a:buClr>
                <a:srgbClr val="04628C"/>
              </a:buClr>
              <a:buSzPct val="100000"/>
            </a:pPr>
            <a:endParaRPr lang="en-US" sz="2200" b="0">
              <a:solidFill>
                <a:schemeClr val="bg1"/>
              </a:solidFill>
            </a:endParaRPr>
          </a:p>
          <a:p>
            <a:pPr marL="114300" lvl="1" algn="l">
              <a:spcBef>
                <a:spcPct val="20000"/>
              </a:spcBef>
              <a:spcAft>
                <a:spcPct val="0"/>
              </a:spcAft>
              <a:buClr>
                <a:srgbClr val="04628C"/>
              </a:buClr>
              <a:buSzPct val="100000"/>
            </a:pPr>
            <a:r>
              <a:rPr lang="en-US" sz="2200" b="0">
                <a:solidFill>
                  <a:schemeClr val="bg1"/>
                </a:solidFill>
              </a:rPr>
              <a:t>Light blue -defined in other file that is referenced by this file</a:t>
            </a:r>
          </a:p>
          <a:p>
            <a:pPr marL="114300" lvl="1" algn="l">
              <a:spcBef>
                <a:spcPct val="20000"/>
              </a:spcBef>
              <a:spcAft>
                <a:spcPct val="0"/>
              </a:spcAft>
              <a:buClr>
                <a:srgbClr val="04628C"/>
              </a:buClr>
              <a:buSzPct val="100000"/>
            </a:pPr>
            <a:endParaRPr lang="en-US" sz="2200" b="0">
              <a:solidFill>
                <a:schemeClr val="bg1"/>
              </a:solidFill>
            </a:endParaRPr>
          </a:p>
          <a:p>
            <a:pPr marL="114300" lvl="1" algn="l">
              <a:spcBef>
                <a:spcPct val="20000"/>
              </a:spcBef>
              <a:spcAft>
                <a:spcPct val="0"/>
              </a:spcAft>
              <a:buClr>
                <a:srgbClr val="04628C"/>
              </a:buClr>
              <a:buSzPct val="100000"/>
            </a:pPr>
            <a:r>
              <a:rPr lang="en-US" sz="2200" b="0">
                <a:solidFill>
                  <a:schemeClr val="bg1"/>
                </a:solidFill>
              </a:rPr>
              <a:t>Dark blue - defined in file referenced by referenced file</a:t>
            </a:r>
          </a:p>
        </p:txBody>
      </p:sp>
      <p:sp>
        <p:nvSpPr>
          <p:cNvPr id="36869" name="Line 9"/>
          <p:cNvSpPr>
            <a:spLocks noChangeShapeType="1"/>
          </p:cNvSpPr>
          <p:nvPr/>
        </p:nvSpPr>
        <p:spPr bwMode="auto">
          <a:xfrm flipH="1">
            <a:off x="5226050" y="3295650"/>
            <a:ext cx="1104900" cy="476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70" name="Line 10"/>
          <p:cNvSpPr>
            <a:spLocks noChangeShapeType="1"/>
          </p:cNvSpPr>
          <p:nvPr/>
        </p:nvSpPr>
        <p:spPr bwMode="auto">
          <a:xfrm flipH="1">
            <a:off x="4714875" y="4743450"/>
            <a:ext cx="1616075" cy="7556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36871" name="Picture 4"/>
          <p:cNvPicPr>
            <a:picLocks noChangeAspect="1" noChangeArrowheads="1"/>
          </p:cNvPicPr>
          <p:nvPr/>
        </p:nvPicPr>
        <p:blipFill>
          <a:blip r:embed="rId4">
            <a:extLst>
              <a:ext uri="{28A0092B-C50C-407E-A947-70E740481C1C}">
                <a14:useLocalDpi xmlns:a14="http://schemas.microsoft.com/office/drawing/2010/main" val="0"/>
              </a:ext>
            </a:extLst>
          </a:blip>
          <a:srcRect l="888" r="40482" b="53406"/>
          <a:stretch>
            <a:fillRect/>
          </a:stretch>
        </p:blipFill>
        <p:spPr bwMode="auto">
          <a:xfrm>
            <a:off x="590550" y="957263"/>
            <a:ext cx="4400550" cy="2252662"/>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872" name="Straight Arrow Connector 5"/>
          <p:cNvCxnSpPr>
            <a:cxnSpLocks noChangeShapeType="1"/>
          </p:cNvCxnSpPr>
          <p:nvPr/>
        </p:nvCxnSpPr>
        <p:spPr bwMode="auto">
          <a:xfrm flipH="1">
            <a:off x="5076825" y="1695450"/>
            <a:ext cx="1254125" cy="3810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1127125"/>
            <a:ext cx="4572000" cy="45815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2"/>
          <p:cNvSpPr>
            <a:spLocks noGrp="1" noChangeArrowheads="1"/>
          </p:cNvSpPr>
          <p:nvPr>
            <p:ph type="title"/>
          </p:nvPr>
        </p:nvSpPr>
        <p:spPr/>
        <p:txBody>
          <a:bodyPr/>
          <a:lstStyle/>
          <a:p>
            <a:pPr eaLnBrk="1" hangingPunct="1"/>
            <a:r>
              <a:rPr lang="en-US" smtClean="0"/>
              <a:t>PCF element properties</a:t>
            </a:r>
          </a:p>
        </p:txBody>
      </p:sp>
      <p:sp>
        <p:nvSpPr>
          <p:cNvPr id="37892" name="Rectangle 3"/>
          <p:cNvSpPr>
            <a:spLocks noGrp="1" noChangeArrowheads="1"/>
          </p:cNvSpPr>
          <p:nvPr>
            <p:ph idx="1"/>
          </p:nvPr>
        </p:nvSpPr>
        <p:spPr>
          <a:xfrm>
            <a:off x="5348288" y="1746250"/>
            <a:ext cx="2787650" cy="4643438"/>
          </a:xfrm>
        </p:spPr>
        <p:txBody>
          <a:bodyPr/>
          <a:lstStyle/>
          <a:p>
            <a:pPr>
              <a:buFont typeface="Arial" charset="0"/>
              <a:buChar char="•"/>
            </a:pPr>
            <a:r>
              <a:rPr lang="en-US" smtClean="0"/>
              <a:t>All PCF elements have properties</a:t>
            </a:r>
          </a:p>
          <a:p>
            <a:pPr lvl="1"/>
            <a:r>
              <a:rPr lang="en-US" smtClean="0"/>
              <a:t>Displayed in tabs underneath canvas</a:t>
            </a:r>
          </a:p>
          <a:p>
            <a:pPr>
              <a:buFont typeface="Arial" charset="0"/>
              <a:buChar char="•"/>
            </a:pPr>
            <a:r>
              <a:rPr lang="en-US" smtClean="0"/>
              <a:t>Click object to view or edit its properties</a:t>
            </a:r>
          </a:p>
          <a:p>
            <a:pPr lvl="1"/>
            <a:r>
              <a:rPr lang="en-US" smtClean="0"/>
              <a:t>Click link at top of canvas to display file-level properties</a:t>
            </a:r>
          </a:p>
        </p:txBody>
      </p:sp>
      <p:sp>
        <p:nvSpPr>
          <p:cNvPr id="37893" name="Rectangle 9"/>
          <p:cNvSpPr>
            <a:spLocks noChangeArrowheads="1"/>
          </p:cNvSpPr>
          <p:nvPr/>
        </p:nvSpPr>
        <p:spPr bwMode="auto">
          <a:xfrm>
            <a:off x="579438" y="3949700"/>
            <a:ext cx="4572000" cy="1738313"/>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7894" name="Text Box 10"/>
          <p:cNvSpPr txBox="1">
            <a:spLocks noChangeArrowheads="1"/>
          </p:cNvSpPr>
          <p:nvPr/>
        </p:nvSpPr>
        <p:spPr bwMode="auto">
          <a:xfrm>
            <a:off x="3055938" y="4602163"/>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properties for selected element</a:t>
            </a:r>
          </a:p>
        </p:txBody>
      </p:sp>
      <p:sp>
        <p:nvSpPr>
          <p:cNvPr id="37895" name="Line 11"/>
          <p:cNvSpPr>
            <a:spLocks noChangeShapeType="1"/>
          </p:cNvSpPr>
          <p:nvPr/>
        </p:nvSpPr>
        <p:spPr bwMode="auto">
          <a:xfrm>
            <a:off x="3590925" y="2574925"/>
            <a:ext cx="0" cy="20431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Adding PCF elements</a:t>
            </a:r>
          </a:p>
        </p:txBody>
      </p:sp>
      <p:sp>
        <p:nvSpPr>
          <p:cNvPr id="38915" name="Rectangle 3"/>
          <p:cNvSpPr>
            <a:spLocks noGrp="1" noChangeArrowheads="1"/>
          </p:cNvSpPr>
          <p:nvPr>
            <p:ph idx="1"/>
          </p:nvPr>
        </p:nvSpPr>
        <p:spPr>
          <a:xfrm>
            <a:off x="519113" y="5384800"/>
            <a:ext cx="8318500" cy="1004888"/>
          </a:xfrm>
        </p:spPr>
        <p:txBody>
          <a:bodyPr/>
          <a:lstStyle/>
          <a:p>
            <a:pPr>
              <a:buFont typeface="Arial" charset="0"/>
              <a:buChar char="•"/>
            </a:pPr>
            <a:r>
              <a:rPr lang="en-US" smtClean="0"/>
              <a:t>Light green line - new widget </a:t>
            </a:r>
            <a:r>
              <a:rPr lang="en-US" i="1" smtClean="0"/>
              <a:t>will</a:t>
            </a:r>
            <a:r>
              <a:rPr lang="en-US" smtClean="0"/>
              <a:t> be placed here</a:t>
            </a:r>
          </a:p>
          <a:p>
            <a:pPr>
              <a:buFont typeface="Arial" charset="0"/>
              <a:buChar char="•"/>
            </a:pPr>
            <a:r>
              <a:rPr lang="en-US" smtClean="0"/>
              <a:t>Dark green line - new widget </a:t>
            </a:r>
            <a:r>
              <a:rPr lang="en-US" i="1" smtClean="0"/>
              <a:t>could</a:t>
            </a:r>
            <a:r>
              <a:rPr lang="en-US" smtClean="0"/>
              <a:t> be placed here</a:t>
            </a:r>
          </a:p>
        </p:txBody>
      </p:sp>
      <p:pic>
        <p:nvPicPr>
          <p:cNvPr id="3891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163638"/>
            <a:ext cx="4543425" cy="354330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10"/>
          <p:cNvPicPr>
            <a:picLocks noChangeAspect="1" noChangeArrowheads="1"/>
          </p:cNvPicPr>
          <p:nvPr/>
        </p:nvPicPr>
        <p:blipFill>
          <a:blip r:embed="rId4">
            <a:extLst>
              <a:ext uri="{28A0092B-C50C-407E-A947-70E740481C1C}">
                <a14:useLocalDpi xmlns:a14="http://schemas.microsoft.com/office/drawing/2010/main" val="0"/>
              </a:ext>
            </a:extLst>
          </a:blip>
          <a:srcRect r="359"/>
          <a:stretch>
            <a:fillRect/>
          </a:stretch>
        </p:blipFill>
        <p:spPr bwMode="auto">
          <a:xfrm>
            <a:off x="4376738" y="1720850"/>
            <a:ext cx="3957637" cy="1704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8" name="AutoShape 5"/>
          <p:cNvSpPr>
            <a:spLocks noChangeArrowheads="1"/>
          </p:cNvSpPr>
          <p:nvPr/>
        </p:nvSpPr>
        <p:spPr bwMode="auto">
          <a:xfrm>
            <a:off x="4657725" y="2840038"/>
            <a:ext cx="2171700" cy="3905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cxnSp>
        <p:nvCxnSpPr>
          <p:cNvPr id="38919" name="Curved Connector 4"/>
          <p:cNvCxnSpPr>
            <a:cxnSpLocks noChangeShapeType="1"/>
          </p:cNvCxnSpPr>
          <p:nvPr/>
        </p:nvCxnSpPr>
        <p:spPr bwMode="auto">
          <a:xfrm rot="10800000" flipV="1">
            <a:off x="3543300" y="3230563"/>
            <a:ext cx="1238250" cy="950912"/>
          </a:xfrm>
          <a:prstGeom prst="curvedConnector3">
            <a:avLst>
              <a:gd name="adj1" fmla="val -769"/>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42925" y="120650"/>
            <a:ext cx="8318500" cy="742950"/>
          </a:xfrm>
        </p:spPr>
        <p:txBody>
          <a:bodyPr/>
          <a:lstStyle/>
          <a:p>
            <a:pPr eaLnBrk="1" hangingPunct="1"/>
            <a:r>
              <a:rPr lang="en-US" smtClean="0"/>
              <a:t>Editing PCF elements</a:t>
            </a:r>
          </a:p>
        </p:txBody>
      </p:sp>
      <p:sp>
        <p:nvSpPr>
          <p:cNvPr id="39939" name="Rectangle 3"/>
          <p:cNvSpPr>
            <a:spLocks noGrp="1" noChangeArrowheads="1"/>
          </p:cNvSpPr>
          <p:nvPr>
            <p:ph idx="1"/>
          </p:nvPr>
        </p:nvSpPr>
        <p:spPr>
          <a:xfrm>
            <a:off x="519113" y="1192213"/>
            <a:ext cx="3275012" cy="5197475"/>
          </a:xfrm>
        </p:spPr>
        <p:txBody>
          <a:bodyPr/>
          <a:lstStyle/>
          <a:p>
            <a:pPr>
              <a:buFont typeface="Arial" charset="0"/>
              <a:buChar char="•"/>
            </a:pPr>
            <a:r>
              <a:rPr lang="en-US" smtClean="0"/>
              <a:t>To move element, simply drag and drop it to desired location</a:t>
            </a:r>
          </a:p>
          <a:p>
            <a:pPr>
              <a:buFont typeface="Arial" charset="0"/>
              <a:buChar char="•"/>
            </a:pPr>
            <a:r>
              <a:rPr lang="en-US" smtClean="0"/>
              <a:t>Additional edit functionality available by right-clicking widget</a:t>
            </a:r>
          </a:p>
          <a:p>
            <a:pPr lvl="1"/>
            <a:r>
              <a:rPr lang="en-US" smtClean="0"/>
              <a:t>Delete</a:t>
            </a:r>
          </a:p>
          <a:p>
            <a:pPr lvl="1"/>
            <a:r>
              <a:rPr lang="en-US" smtClean="0"/>
              <a:t>Duplicate</a:t>
            </a:r>
          </a:p>
          <a:p>
            <a:pPr lvl="1"/>
            <a:r>
              <a:rPr lang="en-US" smtClean="0"/>
              <a:t>Cut-and-paste or copy-and-paste</a:t>
            </a:r>
          </a:p>
          <a:p>
            <a:pPr lvl="1"/>
            <a:r>
              <a:rPr lang="en-US" smtClean="0"/>
              <a:t>Add comments</a:t>
            </a:r>
          </a:p>
          <a:p>
            <a:pPr lvl="1"/>
            <a:endParaRPr lang="en-US" smtClean="0"/>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8" y="1133475"/>
            <a:ext cx="4505325" cy="47434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Error messages</a:t>
            </a:r>
          </a:p>
        </p:txBody>
      </p:sp>
      <p:sp>
        <p:nvSpPr>
          <p:cNvPr id="40963" name="Rectangle 3"/>
          <p:cNvSpPr>
            <a:spLocks noGrp="1" noChangeArrowheads="1"/>
          </p:cNvSpPr>
          <p:nvPr>
            <p:ph idx="1"/>
          </p:nvPr>
        </p:nvSpPr>
        <p:spPr>
          <a:xfrm>
            <a:off x="519113" y="4135438"/>
            <a:ext cx="8318500" cy="2254250"/>
          </a:xfrm>
        </p:spPr>
        <p:txBody>
          <a:bodyPr/>
          <a:lstStyle/>
          <a:p>
            <a:pPr>
              <a:buFont typeface="Arial" charset="0"/>
              <a:buChar char="•"/>
            </a:pPr>
            <a:r>
              <a:rPr lang="en-US" smtClean="0"/>
              <a:t>If a PCF file has an error in it:</a:t>
            </a:r>
          </a:p>
          <a:p>
            <a:pPr lvl="1"/>
            <a:r>
              <a:rPr lang="en-US" smtClean="0"/>
              <a:t>Either a red background or a red outline appears</a:t>
            </a:r>
          </a:p>
          <a:p>
            <a:pPr lvl="1"/>
            <a:r>
              <a:rPr lang="en-US" smtClean="0"/>
              <a:t>You can mouse over the file to see a popup describing the error</a:t>
            </a:r>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1300163"/>
            <a:ext cx="4786312" cy="22098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Lesson outline</a:t>
            </a:r>
          </a:p>
        </p:txBody>
      </p:sp>
      <p:sp>
        <p:nvSpPr>
          <p:cNvPr id="41987" name="Rectangle 3"/>
          <p:cNvSpPr>
            <a:spLocks noGrp="1" noChangeArrowheads="1"/>
          </p:cNvSpPr>
          <p:nvPr>
            <p:ph idx="1"/>
          </p:nvPr>
        </p:nvSpPr>
        <p:spPr/>
        <p:txBody>
          <a:bodyPr/>
          <a:lstStyle/>
          <a:p>
            <a:pPr>
              <a:lnSpc>
                <a:spcPct val="150000"/>
              </a:lnSpc>
              <a:buFont typeface="Arial" charset="0"/>
              <a:buChar char="•"/>
            </a:pPr>
            <a:r>
              <a:rPr lang="en-US" smtClean="0">
                <a:solidFill>
                  <a:schemeClr val="hlink"/>
                </a:solidFill>
              </a:rPr>
              <a:t>User interface architecture</a:t>
            </a:r>
          </a:p>
          <a:p>
            <a:pPr>
              <a:lnSpc>
                <a:spcPct val="150000"/>
              </a:lnSpc>
              <a:buFont typeface="Arial" charset="0"/>
              <a:buChar char="•"/>
            </a:pPr>
            <a:r>
              <a:rPr lang="en-US" smtClean="0">
                <a:solidFill>
                  <a:schemeClr val="hlink"/>
                </a:solidFill>
              </a:rPr>
              <a:t>PCF files</a:t>
            </a:r>
          </a:p>
          <a:p>
            <a:pPr>
              <a:lnSpc>
                <a:spcPct val="150000"/>
              </a:lnSpc>
              <a:buFont typeface="Arial" charset="0"/>
              <a:buChar char="•"/>
            </a:pPr>
            <a:r>
              <a:rPr lang="en-US" smtClean="0">
                <a:solidFill>
                  <a:schemeClr val="hlink"/>
                </a:solidFill>
              </a:rPr>
              <a:t>Creating and opening PCF files</a:t>
            </a:r>
          </a:p>
          <a:p>
            <a:pPr>
              <a:lnSpc>
                <a:spcPct val="150000"/>
              </a:lnSpc>
              <a:buFont typeface="Arial" charset="0"/>
              <a:buChar char="•"/>
            </a:pPr>
            <a:r>
              <a:rPr lang="en-US" smtClean="0">
                <a:solidFill>
                  <a:schemeClr val="hlink"/>
                </a:solidFill>
              </a:rPr>
              <a:t>Modifying PCF files</a:t>
            </a:r>
          </a:p>
          <a:p>
            <a:pPr>
              <a:lnSpc>
                <a:spcPct val="150000"/>
              </a:lnSpc>
              <a:buFont typeface="Arial" charset="0"/>
              <a:buChar char="•"/>
            </a:pPr>
            <a:r>
              <a:rPr lang="en-US" smtClean="0"/>
              <a:t>Deploying UI changes</a:t>
            </a:r>
          </a:p>
          <a:p>
            <a:pPr>
              <a:lnSpc>
                <a:spcPct val="150000"/>
              </a:lnSpc>
              <a:buFont typeface="Arial" charset="0"/>
              <a:buChar char="•"/>
            </a:pPr>
            <a:endParaRPr lang="en-US"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When are PCF files loaded?</a:t>
            </a:r>
          </a:p>
        </p:txBody>
      </p:sp>
      <p:sp>
        <p:nvSpPr>
          <p:cNvPr id="43011" name="Rectangle 3"/>
          <p:cNvSpPr>
            <a:spLocks noGrp="1" noChangeArrowheads="1"/>
          </p:cNvSpPr>
          <p:nvPr>
            <p:ph idx="1"/>
          </p:nvPr>
        </p:nvSpPr>
        <p:spPr/>
        <p:txBody>
          <a:bodyPr/>
          <a:lstStyle/>
          <a:p>
            <a:pPr>
              <a:buFont typeface="Arial" charset="0"/>
              <a:buChar char="•"/>
            </a:pPr>
            <a:r>
              <a:rPr lang="en-US" smtClean="0"/>
              <a:t>Production instance</a:t>
            </a:r>
          </a:p>
          <a:p>
            <a:pPr lvl="1"/>
            <a:r>
              <a:rPr lang="en-US" smtClean="0"/>
              <a:t>PCF files loaded only when application server starts</a:t>
            </a:r>
          </a:p>
          <a:p>
            <a:pPr>
              <a:buFont typeface="Arial" charset="0"/>
              <a:buChar char="•"/>
            </a:pPr>
            <a:r>
              <a:rPr lang="en-US" smtClean="0"/>
              <a:t>Development instance</a:t>
            </a:r>
          </a:p>
          <a:p>
            <a:pPr lvl="1"/>
            <a:r>
              <a:rPr lang="en-US" smtClean="0"/>
              <a:t>PCF files loaded when application server starts</a:t>
            </a:r>
          </a:p>
          <a:p>
            <a:pPr lvl="1"/>
            <a:r>
              <a:rPr lang="en-US" smtClean="0"/>
              <a:t>Can be reloaded at any time if Internal Tools is enabled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Guidewire application UI framework</a:t>
            </a:r>
          </a:p>
        </p:txBody>
      </p:sp>
      <p:sp>
        <p:nvSpPr>
          <p:cNvPr id="7171" name="Rectangle 3"/>
          <p:cNvSpPr>
            <a:spLocks noGrp="1" noChangeArrowheads="1"/>
          </p:cNvSpPr>
          <p:nvPr>
            <p:ph idx="1"/>
          </p:nvPr>
        </p:nvSpPr>
        <p:spPr/>
        <p:txBody>
          <a:bodyPr/>
          <a:lstStyle/>
          <a:p>
            <a:pPr eaLnBrk="1" hangingPunct="1">
              <a:buFont typeface="Arial" charset="0"/>
              <a:buChar char="•"/>
            </a:pPr>
            <a:r>
              <a:rPr lang="en-US" smtClean="0"/>
              <a:t>The </a:t>
            </a:r>
            <a:r>
              <a:rPr lang="en-US" b="1" smtClean="0"/>
              <a:t>PCF (Page Configuration File) object model</a:t>
            </a:r>
            <a:r>
              <a:rPr lang="en-US" smtClean="0"/>
              <a:t> is a proprietary application framework used to create all Guidewire end-user interfaces</a:t>
            </a:r>
          </a:p>
          <a:p>
            <a:pPr eaLnBrk="1" hangingPunct="1">
              <a:buFont typeface="Arial" charset="0"/>
              <a:buChar char="•"/>
            </a:pPr>
            <a:r>
              <a:rPr lang="en-US" smtClean="0"/>
              <a:t>Two high-level categories of PCF elements</a:t>
            </a:r>
          </a:p>
          <a:p>
            <a:pPr>
              <a:buFont typeface="Arial" charset="0"/>
              <a:buChar char="•"/>
            </a:pPr>
            <a:endParaRPr lang="en-US" smtClean="0"/>
          </a:p>
        </p:txBody>
      </p:sp>
      <p:sp>
        <p:nvSpPr>
          <p:cNvPr id="7172" name="Text Box 17"/>
          <p:cNvSpPr txBox="1">
            <a:spLocks noChangeArrowheads="1"/>
          </p:cNvSpPr>
          <p:nvPr/>
        </p:nvSpPr>
        <p:spPr bwMode="auto">
          <a:xfrm>
            <a:off x="1846263" y="4078288"/>
            <a:ext cx="1263650" cy="4365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7173" name="Text Box 17"/>
          <p:cNvSpPr txBox="1">
            <a:spLocks noChangeArrowheads="1"/>
          </p:cNvSpPr>
          <p:nvPr/>
        </p:nvSpPr>
        <p:spPr bwMode="auto">
          <a:xfrm>
            <a:off x="6132513" y="4078288"/>
            <a:ext cx="1263650" cy="436562"/>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7174" name="Text Box 17"/>
          <p:cNvSpPr txBox="1">
            <a:spLocks noChangeArrowheads="1"/>
          </p:cNvSpPr>
          <p:nvPr/>
        </p:nvSpPr>
        <p:spPr bwMode="auto">
          <a:xfrm>
            <a:off x="3598863" y="32877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7175" name="AutoShape 10"/>
          <p:cNvCxnSpPr>
            <a:cxnSpLocks noChangeShapeType="1"/>
            <a:endCxn id="7172" idx="0"/>
          </p:cNvCxnSpPr>
          <p:nvPr/>
        </p:nvCxnSpPr>
        <p:spPr bwMode="auto">
          <a:xfrm rot="5400000">
            <a:off x="3387726" y="28448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7176" name="AutoShape 11"/>
          <p:cNvCxnSpPr>
            <a:cxnSpLocks noChangeShapeType="1"/>
          </p:cNvCxnSpPr>
          <p:nvPr/>
        </p:nvCxnSpPr>
        <p:spPr bwMode="auto">
          <a:xfrm rot="16200000" flipH="1">
            <a:off x="5530851" y="28448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7177" name="Text Box 15"/>
          <p:cNvSpPr txBox="1">
            <a:spLocks noChangeArrowheads="1"/>
          </p:cNvSpPr>
          <p:nvPr/>
        </p:nvSpPr>
        <p:spPr bwMode="auto">
          <a:xfrm>
            <a:off x="469900" y="4746625"/>
            <a:ext cx="40465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displayable elements of UI;</a:t>
            </a:r>
            <a:br>
              <a:rPr lang="en-US"/>
            </a:br>
            <a:r>
              <a:rPr lang="en-US"/>
              <a:t>converted into HTML</a:t>
            </a:r>
          </a:p>
        </p:txBody>
      </p:sp>
      <p:sp>
        <p:nvSpPr>
          <p:cNvPr id="7178" name="Text Box 16"/>
          <p:cNvSpPr txBox="1">
            <a:spLocks noChangeArrowheads="1"/>
          </p:cNvSpPr>
          <p:nvPr/>
        </p:nvSpPr>
        <p:spPr bwMode="auto">
          <a:xfrm>
            <a:off x="5386388" y="4746625"/>
            <a:ext cx="27717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place in application which user (or application itself) can navigate to</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Enabling reload of PCF files</a:t>
            </a:r>
          </a:p>
        </p:txBody>
      </p:sp>
      <p:sp>
        <p:nvSpPr>
          <p:cNvPr id="44035" name="Rectangle 3"/>
          <p:cNvSpPr>
            <a:spLocks noGrp="1" noChangeArrowheads="1"/>
          </p:cNvSpPr>
          <p:nvPr>
            <p:ph idx="1"/>
          </p:nvPr>
        </p:nvSpPr>
        <p:spPr>
          <a:xfrm>
            <a:off x="608013" y="4427538"/>
            <a:ext cx="8077200" cy="954087"/>
          </a:xfrm>
        </p:spPr>
        <p:txBody>
          <a:bodyPr/>
          <a:lstStyle/>
          <a:p>
            <a:pPr>
              <a:buFont typeface="Arial" charset="0"/>
              <a:buChar char="•"/>
            </a:pPr>
            <a:r>
              <a:rPr lang="en-US" smtClean="0"/>
              <a:t>In config.xml, set:</a:t>
            </a:r>
          </a:p>
          <a:p>
            <a:pPr lvl="1"/>
            <a:r>
              <a:rPr lang="en-US" smtClean="0"/>
              <a:t>EnableInternalDebugTools to true</a:t>
            </a:r>
          </a:p>
        </p:txBody>
      </p:sp>
      <p:pic>
        <p:nvPicPr>
          <p:cNvPr id="4403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1114425"/>
            <a:ext cx="5238750" cy="8905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7" name="Rounded Rectangle 1"/>
          <p:cNvSpPr>
            <a:spLocks noChangeArrowheads="1"/>
          </p:cNvSpPr>
          <p:nvPr/>
        </p:nvSpPr>
        <p:spPr bwMode="auto">
          <a:xfrm>
            <a:off x="2933700" y="1112838"/>
            <a:ext cx="1189038" cy="3063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44038" name="Picture 8"/>
          <p:cNvPicPr>
            <a:picLocks noChangeAspect="1" noChangeArrowheads="1"/>
          </p:cNvPicPr>
          <p:nvPr/>
        </p:nvPicPr>
        <p:blipFill>
          <a:blip r:embed="rId4">
            <a:extLst>
              <a:ext uri="{28A0092B-C50C-407E-A947-70E740481C1C}">
                <a14:useLocalDpi xmlns:a14="http://schemas.microsoft.com/office/drawing/2010/main" val="0"/>
              </a:ext>
            </a:extLst>
          </a:blip>
          <a:srcRect l="-130" t="12643" r="20891" b="-12643"/>
          <a:stretch>
            <a:fillRect/>
          </a:stretch>
        </p:blipFill>
        <p:spPr bwMode="auto">
          <a:xfrm>
            <a:off x="608013" y="2201863"/>
            <a:ext cx="8218487" cy="1657350"/>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9"/>
          <p:cNvPicPr>
            <a:picLocks noChangeAspect="1" noChangeArrowheads="1"/>
          </p:cNvPicPr>
          <p:nvPr/>
        </p:nvPicPr>
        <p:blipFill>
          <a:blip r:embed="rId3">
            <a:extLst>
              <a:ext uri="{28A0092B-C50C-407E-A947-70E740481C1C}">
                <a14:useLocalDpi xmlns:a14="http://schemas.microsoft.com/office/drawing/2010/main" val="0"/>
              </a:ext>
            </a:extLst>
          </a:blip>
          <a:srcRect r="23158"/>
          <a:stretch>
            <a:fillRect/>
          </a:stretch>
        </p:blipFill>
        <p:spPr bwMode="auto">
          <a:xfrm>
            <a:off x="5280025" y="3886200"/>
            <a:ext cx="3060700" cy="22415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Rectangle 2"/>
          <p:cNvSpPr>
            <a:spLocks noGrp="1" noChangeArrowheads="1"/>
          </p:cNvSpPr>
          <p:nvPr>
            <p:ph type="title"/>
          </p:nvPr>
        </p:nvSpPr>
        <p:spPr/>
        <p:txBody>
          <a:bodyPr/>
          <a:lstStyle/>
          <a:p>
            <a:pPr eaLnBrk="1" hangingPunct="1"/>
            <a:r>
              <a:rPr lang="en-US" smtClean="0"/>
              <a:t>Reloading PCF files</a:t>
            </a:r>
          </a:p>
        </p:txBody>
      </p:sp>
      <p:sp>
        <p:nvSpPr>
          <p:cNvPr id="45060" name="Line 8"/>
          <p:cNvSpPr>
            <a:spLocks noChangeShapeType="1"/>
          </p:cNvSpPr>
          <p:nvPr/>
        </p:nvSpPr>
        <p:spPr bwMode="auto">
          <a:xfrm>
            <a:off x="3881438" y="1895475"/>
            <a:ext cx="630237" cy="142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1" name="Text Box 9"/>
          <p:cNvSpPr txBox="1">
            <a:spLocks noChangeArrowheads="1"/>
          </p:cNvSpPr>
          <p:nvPr/>
        </p:nvSpPr>
        <p:spPr bwMode="auto">
          <a:xfrm>
            <a:off x="1981200" y="3206750"/>
            <a:ext cx="5038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make configuration change in Studio</a:t>
            </a:r>
          </a:p>
        </p:txBody>
      </p:sp>
      <p:sp>
        <p:nvSpPr>
          <p:cNvPr id="45062" name="Text Box 10"/>
          <p:cNvSpPr txBox="1">
            <a:spLocks noChangeArrowheads="1"/>
          </p:cNvSpPr>
          <p:nvPr/>
        </p:nvSpPr>
        <p:spPr bwMode="auto">
          <a:xfrm>
            <a:off x="1806575" y="3509963"/>
            <a:ext cx="547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...then, while location is in read-only mode,...</a:t>
            </a:r>
          </a:p>
        </p:txBody>
      </p:sp>
      <p:sp>
        <p:nvSpPr>
          <p:cNvPr id="45063" name="Line 11"/>
          <p:cNvSpPr>
            <a:spLocks noChangeShapeType="1"/>
          </p:cNvSpPr>
          <p:nvPr/>
        </p:nvSpPr>
        <p:spPr bwMode="auto">
          <a:xfrm>
            <a:off x="4033838" y="5973763"/>
            <a:ext cx="7159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064" name="Text Box 10"/>
          <p:cNvSpPr txBox="1">
            <a:spLocks noChangeArrowheads="1"/>
          </p:cNvSpPr>
          <p:nvPr/>
        </p:nvSpPr>
        <p:spPr bwMode="auto">
          <a:xfrm>
            <a:off x="1824038" y="6221413"/>
            <a:ext cx="5470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Note: only works if DCEVM is installed</a:t>
            </a:r>
          </a:p>
        </p:txBody>
      </p:sp>
      <p:pic>
        <p:nvPicPr>
          <p:cNvPr id="4506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766763"/>
            <a:ext cx="3381375" cy="22860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788" y="738188"/>
            <a:ext cx="3314700" cy="22574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488" y="3886200"/>
            <a:ext cx="3051175" cy="224313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8" name="AutoShape 9"/>
          <p:cNvSpPr>
            <a:spLocks noChangeArrowheads="1"/>
          </p:cNvSpPr>
          <p:nvPr/>
        </p:nvSpPr>
        <p:spPr bwMode="auto">
          <a:xfrm flipH="1">
            <a:off x="3330575" y="4354513"/>
            <a:ext cx="2339975" cy="376237"/>
          </a:xfrm>
          <a:prstGeom prst="wedgeRectCallout">
            <a:avLst>
              <a:gd name="adj1" fmla="val 542"/>
              <a:gd name="adj2" fmla="val 356329"/>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a:solidFill>
                  <a:schemeClr val="bg1"/>
                </a:solidFill>
                <a:latin typeface="Courier New" pitchFamily="49" charset="0"/>
              </a:rPr>
              <a:t>ALT + SHIFT + L</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a:lstStyle/>
          <a:p>
            <a:pPr eaLnBrk="1" hangingPunct="1"/>
            <a:r>
              <a:rPr lang="en-US" smtClean="0"/>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user interface architecture</a:t>
            </a:r>
          </a:p>
          <a:p>
            <a:pPr lvl="1" eaLnBrk="1" hangingPunct="1"/>
            <a:r>
              <a:rPr lang="en-US" smtClean="0"/>
              <a:t>Describe what a PCF file is</a:t>
            </a:r>
          </a:p>
          <a:p>
            <a:pPr lvl="1" eaLnBrk="1" hangingPunct="1"/>
            <a:r>
              <a:rPr lang="en-US" smtClean="0"/>
              <a:t>Create new PCF folders and files</a:t>
            </a:r>
          </a:p>
          <a:p>
            <a:pPr lvl="1" eaLnBrk="1" hangingPunct="1"/>
            <a:r>
              <a:rPr lang="en-US" smtClean="0"/>
              <a:t>Open and edit PCF files</a:t>
            </a:r>
          </a:p>
          <a:p>
            <a:pPr lvl="1" eaLnBrk="1" hangingPunct="1"/>
            <a:r>
              <a:rPr lang="en-US" smtClean="0"/>
              <a:t>Deploy UI changes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3"/>
          <p:cNvSpPr>
            <a:spLocks noGrp="1" noChangeArrowheads="1"/>
          </p:cNvSpPr>
          <p:nvPr>
            <p:ph idx="1"/>
          </p:nvPr>
        </p:nvSpPr>
        <p:spPr/>
        <p:txBody>
          <a:bodyPr/>
          <a:lstStyle/>
          <a:p>
            <a:pPr marL="457200" indent="-457200">
              <a:buFont typeface="Webdings" pitchFamily="18" charset="2"/>
              <a:buAutoNum type="arabicPeriod"/>
            </a:pPr>
            <a:r>
              <a:rPr lang="en-US" smtClean="0"/>
              <a:t>Define the broad purpose for each element category:</a:t>
            </a:r>
          </a:p>
          <a:p>
            <a:pPr marL="933450" lvl="1" indent="-419100">
              <a:buFont typeface="Webdings" pitchFamily="18" charset="2"/>
              <a:buAutoNum type="alphaLcParenR"/>
            </a:pPr>
            <a:r>
              <a:rPr lang="en-US" smtClean="0"/>
              <a:t>Atomic widgets</a:t>
            </a:r>
          </a:p>
          <a:p>
            <a:pPr marL="933450" lvl="1" indent="-419100">
              <a:buFont typeface="Webdings" pitchFamily="18" charset="2"/>
              <a:buAutoNum type="alphaLcParenR"/>
            </a:pPr>
            <a:r>
              <a:rPr lang="en-US" smtClean="0"/>
              <a:t>Container widgets</a:t>
            </a:r>
          </a:p>
          <a:p>
            <a:pPr marL="933450" lvl="1" indent="-419100">
              <a:buFont typeface="Webdings" pitchFamily="18" charset="2"/>
              <a:buAutoNum type="alphaLcParenR"/>
            </a:pPr>
            <a:r>
              <a:rPr lang="en-US" smtClean="0"/>
              <a:t>Locations</a:t>
            </a:r>
          </a:p>
          <a:p>
            <a:pPr marL="457200" indent="-457200">
              <a:buFont typeface="Webdings" pitchFamily="18" charset="2"/>
              <a:buAutoNum type="arabicPeriod"/>
            </a:pPr>
            <a:r>
              <a:rPr lang="en-US" smtClean="0"/>
              <a:t>What does a PCF file define?</a:t>
            </a:r>
          </a:p>
          <a:p>
            <a:pPr marL="457200" indent="-457200">
              <a:buFont typeface="Webdings" pitchFamily="18" charset="2"/>
              <a:buAutoNum type="arabicPeriod"/>
            </a:pPr>
            <a:r>
              <a:rPr lang="en-US" smtClean="0"/>
              <a:t>What does each PCF editor convention mean?</a:t>
            </a:r>
          </a:p>
          <a:p>
            <a:pPr marL="933450" lvl="1" indent="-419100">
              <a:buFont typeface="Webdings" pitchFamily="18" charset="2"/>
              <a:buAutoNum type="alphaLcParenR"/>
            </a:pPr>
            <a:r>
              <a:rPr lang="en-US" smtClean="0"/>
              <a:t>A container widget shaded light blue</a:t>
            </a:r>
          </a:p>
          <a:p>
            <a:pPr marL="933450" lvl="1" indent="-419100">
              <a:buFont typeface="Webdings" pitchFamily="18" charset="2"/>
              <a:buAutoNum type="alphaLcParenR"/>
            </a:pPr>
            <a:r>
              <a:rPr lang="en-US" smtClean="0"/>
              <a:t>A container widget shaded dark blue</a:t>
            </a:r>
          </a:p>
          <a:p>
            <a:pPr marL="933450" lvl="1" indent="-419100">
              <a:buFont typeface="Webdings" pitchFamily="18" charset="2"/>
              <a:buAutoNum type="alphaLcParenR"/>
            </a:pPr>
            <a:r>
              <a:rPr lang="en-US" smtClean="0"/>
              <a:t>A light green line</a:t>
            </a:r>
          </a:p>
          <a:p>
            <a:pPr marL="933450" lvl="1" indent="-419100">
              <a:buFont typeface="Webdings" pitchFamily="18" charset="2"/>
              <a:buAutoNum type="alphaLcParenR"/>
            </a:pPr>
            <a:r>
              <a:rPr lang="en-US" smtClean="0"/>
              <a:t>A dark green line</a:t>
            </a:r>
          </a:p>
          <a:p>
            <a:pPr marL="933450" lvl="1" indent="-419100">
              <a:buFont typeface="Webdings" pitchFamily="18" charset="2"/>
              <a:buAutoNum type="alphaLcParenR"/>
            </a:pPr>
            <a:r>
              <a:rPr lang="en-US" smtClean="0"/>
              <a:t>A red background</a:t>
            </a:r>
          </a:p>
          <a:p>
            <a:pPr marL="457200" indent="-457200">
              <a:buFont typeface="Webdings" pitchFamily="18" charset="2"/>
              <a:buAutoNum type="arabicPeriod"/>
            </a:pPr>
            <a:r>
              <a:rPr lang="en-US" smtClean="0"/>
              <a:t>How do you deploy PCF changes?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Notices</a:t>
            </a:r>
          </a:p>
        </p:txBody>
      </p:sp>
      <p:sp>
        <p:nvSpPr>
          <p:cNvPr id="48131"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Copyright © 2001-2013 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endParaRPr lang="en-US" sz="1600" smtClean="0"/>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Atomic widgets</a:t>
            </a:r>
          </a:p>
        </p:txBody>
      </p:sp>
      <p:sp>
        <p:nvSpPr>
          <p:cNvPr id="8195" name="Rectangle 44"/>
          <p:cNvSpPr>
            <a:spLocks noGrp="1" noChangeArrowheads="1"/>
          </p:cNvSpPr>
          <p:nvPr>
            <p:ph idx="1"/>
          </p:nvPr>
        </p:nvSpPr>
        <p:spPr>
          <a:xfrm>
            <a:off x="4454525" y="2384425"/>
            <a:ext cx="4383088" cy="4005263"/>
          </a:xfrm>
        </p:spPr>
        <p:txBody>
          <a:bodyPr/>
          <a:lstStyle/>
          <a:p>
            <a:pPr>
              <a:buFont typeface="Arial" charset="0"/>
              <a:buChar char="•"/>
            </a:pPr>
            <a:r>
              <a:rPr lang="en-US" smtClean="0"/>
              <a:t>An </a:t>
            </a:r>
            <a:r>
              <a:rPr lang="en-US" b="1" smtClean="0"/>
              <a:t>atomic widget</a:t>
            </a:r>
            <a:r>
              <a:rPr lang="en-US" smtClean="0"/>
              <a:t> is an atomic piece of interface content or functionality</a:t>
            </a:r>
          </a:p>
          <a:p>
            <a:pPr lvl="1"/>
            <a:r>
              <a:rPr lang="en-US" smtClean="0"/>
              <a:t>Used to display individual data values or execute individual actions</a:t>
            </a:r>
          </a:p>
          <a:p>
            <a:pPr>
              <a:buFont typeface="Arial" charset="0"/>
              <a:buChar char="•"/>
            </a:pPr>
            <a:endParaRPr lang="en-US" smtClean="0"/>
          </a:p>
        </p:txBody>
      </p:sp>
      <p:sp>
        <p:nvSpPr>
          <p:cNvPr id="8196" name="Text Box 17"/>
          <p:cNvSpPr txBox="1">
            <a:spLocks noChangeArrowheads="1"/>
          </p:cNvSpPr>
          <p:nvPr/>
        </p:nvSpPr>
        <p:spPr bwMode="auto">
          <a:xfrm>
            <a:off x="563563" y="2366963"/>
            <a:ext cx="1330325" cy="711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8197" name="Text Box 17"/>
          <p:cNvSpPr txBox="1">
            <a:spLocks noChangeArrowheads="1"/>
          </p:cNvSpPr>
          <p:nvPr/>
        </p:nvSpPr>
        <p:spPr bwMode="auto">
          <a:xfrm>
            <a:off x="1516063" y="45958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8198" name="Text Box 17"/>
          <p:cNvSpPr txBox="1">
            <a:spLocks noChangeArrowheads="1"/>
          </p:cNvSpPr>
          <p:nvPr/>
        </p:nvSpPr>
        <p:spPr bwMode="auto">
          <a:xfrm>
            <a:off x="1516063" y="40624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8199" name="Text Box 17"/>
          <p:cNvSpPr txBox="1">
            <a:spLocks noChangeArrowheads="1"/>
          </p:cNvSpPr>
          <p:nvPr/>
        </p:nvSpPr>
        <p:spPr bwMode="auto">
          <a:xfrm>
            <a:off x="1525588" y="3529013"/>
            <a:ext cx="873125"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sp>
        <p:nvSpPr>
          <p:cNvPr id="8200"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8201" name="Text Box 17"/>
          <p:cNvSpPr txBox="1">
            <a:spLocks noChangeArrowheads="1"/>
          </p:cNvSpPr>
          <p:nvPr/>
        </p:nvSpPr>
        <p:spPr bwMode="auto">
          <a:xfrm>
            <a:off x="1649413" y="1614488"/>
            <a:ext cx="1263650" cy="4365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8202"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8203"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8204" name="AutoShape 24"/>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05" name="AutoShape 25"/>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06" name="AutoShape 26"/>
          <p:cNvCxnSpPr>
            <a:cxnSpLocks noChangeShapeType="1"/>
            <a:endCxn id="8196"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07" name="AutoShape 27"/>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08" name="AutoShape 28"/>
          <p:cNvCxnSpPr>
            <a:cxnSpLocks noChangeShapeType="1"/>
            <a:stCxn id="8196"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09" name="AutoShape 29"/>
          <p:cNvCxnSpPr>
            <a:cxnSpLocks noChangeShapeType="1"/>
            <a:stCxn id="8196"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8210" name="AutoShape 30"/>
          <p:cNvCxnSpPr>
            <a:cxnSpLocks noChangeShapeType="1"/>
            <a:stCxn id="8196"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58825"/>
            <a:ext cx="4475163" cy="5692775"/>
          </a:xfrm>
          <a:prstGeom prst="rect">
            <a:avLst/>
          </a:prstGeom>
          <a:noFill/>
          <a:ln w="1905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Atomic widgets: examples</a:t>
            </a:r>
          </a:p>
        </p:txBody>
      </p:sp>
      <p:sp>
        <p:nvSpPr>
          <p:cNvPr id="9220"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9221" name="Text Box 17"/>
          <p:cNvSpPr txBox="1">
            <a:spLocks noChangeArrowheads="1"/>
          </p:cNvSpPr>
          <p:nvPr/>
        </p:nvSpPr>
        <p:spPr bwMode="auto">
          <a:xfrm>
            <a:off x="1516063" y="45958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Button</a:t>
            </a:r>
          </a:p>
        </p:txBody>
      </p:sp>
      <p:sp>
        <p:nvSpPr>
          <p:cNvPr id="9222" name="Text Box 17"/>
          <p:cNvSpPr txBox="1">
            <a:spLocks noChangeArrowheads="1"/>
          </p:cNvSpPr>
          <p:nvPr/>
        </p:nvSpPr>
        <p:spPr bwMode="auto">
          <a:xfrm>
            <a:off x="1516063" y="40624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Cell</a:t>
            </a:r>
          </a:p>
        </p:txBody>
      </p:sp>
      <p:sp>
        <p:nvSpPr>
          <p:cNvPr id="9223" name="Text Box 17"/>
          <p:cNvSpPr txBox="1">
            <a:spLocks noChangeArrowheads="1"/>
          </p:cNvSpPr>
          <p:nvPr/>
        </p:nvSpPr>
        <p:spPr bwMode="auto">
          <a:xfrm>
            <a:off x="1525588" y="3529013"/>
            <a:ext cx="873125" cy="3762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a:t>
            </a:r>
          </a:p>
        </p:txBody>
      </p:sp>
      <p:cxnSp>
        <p:nvCxnSpPr>
          <p:cNvPr id="9224" name="AutoShape 8"/>
          <p:cNvCxnSpPr>
            <a:cxnSpLocks noChangeShapeType="1"/>
            <a:stCxn id="9220" idx="2"/>
          </p:cNvCxnSpPr>
          <p:nvPr/>
        </p:nvCxnSpPr>
        <p:spPr bwMode="auto">
          <a:xfrm rot="16200000" flipH="1">
            <a:off x="1057276" y="3249612"/>
            <a:ext cx="6397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25" name="AutoShape 9"/>
          <p:cNvCxnSpPr>
            <a:cxnSpLocks noChangeShapeType="1"/>
            <a:stCxn id="9220" idx="2"/>
          </p:cNvCxnSpPr>
          <p:nvPr/>
        </p:nvCxnSpPr>
        <p:spPr bwMode="auto">
          <a:xfrm rot="16200000" flipH="1">
            <a:off x="785813" y="3521075"/>
            <a:ext cx="11731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9226" name="AutoShape 10"/>
          <p:cNvCxnSpPr>
            <a:cxnSpLocks noChangeShapeType="1"/>
            <a:stCxn id="9220" idx="2"/>
          </p:cNvCxnSpPr>
          <p:nvPr/>
        </p:nvCxnSpPr>
        <p:spPr bwMode="auto">
          <a:xfrm rot="16200000" flipH="1">
            <a:off x="519113" y="3787775"/>
            <a:ext cx="1706562" cy="287338"/>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9227" name="AutoShape 13"/>
          <p:cNvSpPr>
            <a:spLocks noChangeArrowheads="1"/>
          </p:cNvSpPr>
          <p:nvPr/>
        </p:nvSpPr>
        <p:spPr bwMode="auto">
          <a:xfrm>
            <a:off x="3690938" y="3584575"/>
            <a:ext cx="4224337" cy="309563"/>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9228" name="Text Box 17"/>
          <p:cNvSpPr txBox="1">
            <a:spLocks noChangeArrowheads="1"/>
          </p:cNvSpPr>
          <p:nvPr/>
        </p:nvSpPr>
        <p:spPr bwMode="auto">
          <a:xfrm>
            <a:off x="2708275" y="3557588"/>
            <a:ext cx="873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ct val="0"/>
              </a:spcBef>
              <a:spcAft>
                <a:spcPct val="0"/>
              </a:spcAft>
              <a:buClrTx/>
            </a:pPr>
            <a:r>
              <a:rPr lang="en-US" sz="1800"/>
              <a:t>Input</a:t>
            </a:r>
          </a:p>
        </p:txBody>
      </p:sp>
      <p:sp>
        <p:nvSpPr>
          <p:cNvPr id="9229" name="Text Box 17"/>
          <p:cNvSpPr txBox="1">
            <a:spLocks noChangeArrowheads="1"/>
          </p:cNvSpPr>
          <p:nvPr/>
        </p:nvSpPr>
        <p:spPr bwMode="auto">
          <a:xfrm>
            <a:off x="2409825" y="1274763"/>
            <a:ext cx="1135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ct val="0"/>
              </a:spcBef>
              <a:spcAft>
                <a:spcPct val="0"/>
              </a:spcAft>
              <a:buClrTx/>
            </a:pPr>
            <a:r>
              <a:rPr lang="en-US" sz="1800"/>
              <a:t>Button</a:t>
            </a:r>
          </a:p>
        </p:txBody>
      </p:sp>
      <p:sp>
        <p:nvSpPr>
          <p:cNvPr id="9230" name="Text Box 17"/>
          <p:cNvSpPr txBox="1">
            <a:spLocks noChangeArrowheads="1"/>
          </p:cNvSpPr>
          <p:nvPr/>
        </p:nvSpPr>
        <p:spPr bwMode="auto">
          <a:xfrm>
            <a:off x="6402388" y="1674813"/>
            <a:ext cx="873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a:t>Cell</a:t>
            </a:r>
          </a:p>
        </p:txBody>
      </p:sp>
      <p:sp>
        <p:nvSpPr>
          <p:cNvPr id="9231" name="Rounded Rectangle 1"/>
          <p:cNvSpPr>
            <a:spLocks noChangeArrowheads="1"/>
          </p:cNvSpPr>
          <p:nvPr/>
        </p:nvSpPr>
        <p:spPr bwMode="auto">
          <a:xfrm>
            <a:off x="3594100" y="1274763"/>
            <a:ext cx="781050" cy="38893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9232" name="Rounded Rectangle 2"/>
          <p:cNvSpPr>
            <a:spLocks noChangeArrowheads="1"/>
          </p:cNvSpPr>
          <p:nvPr/>
        </p:nvSpPr>
        <p:spPr bwMode="auto">
          <a:xfrm>
            <a:off x="6065838" y="2043113"/>
            <a:ext cx="1990725" cy="2254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Container widgets</a:t>
            </a:r>
          </a:p>
        </p:txBody>
      </p:sp>
      <p:sp>
        <p:nvSpPr>
          <p:cNvPr id="10243" name="Rectangle 44"/>
          <p:cNvSpPr>
            <a:spLocks noGrp="1" noChangeArrowheads="1"/>
          </p:cNvSpPr>
          <p:nvPr>
            <p:ph idx="1"/>
          </p:nvPr>
        </p:nvSpPr>
        <p:spPr>
          <a:xfrm>
            <a:off x="5629275" y="2384425"/>
            <a:ext cx="3208338" cy="4005263"/>
          </a:xfrm>
        </p:spPr>
        <p:txBody>
          <a:bodyPr/>
          <a:lstStyle/>
          <a:p>
            <a:pPr>
              <a:buFont typeface="Arial" charset="0"/>
              <a:buChar char="•"/>
            </a:pPr>
            <a:r>
              <a:rPr lang="en-US" smtClean="0"/>
              <a:t>A </a:t>
            </a:r>
            <a:r>
              <a:rPr lang="en-US" b="1" smtClean="0"/>
              <a:t>container widget</a:t>
            </a:r>
            <a:r>
              <a:rPr lang="en-US" smtClean="0"/>
              <a:t> is a collection of atomic widgets and/or other container widgets</a:t>
            </a:r>
          </a:p>
          <a:p>
            <a:pPr lvl="1"/>
            <a:r>
              <a:rPr lang="en-US" smtClean="0"/>
              <a:t>Used to organize data and functionality into logical groups</a:t>
            </a:r>
          </a:p>
        </p:txBody>
      </p:sp>
      <p:sp>
        <p:nvSpPr>
          <p:cNvPr id="10244"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10245" name="Text Box 17"/>
          <p:cNvSpPr txBox="1">
            <a:spLocks noChangeArrowheads="1"/>
          </p:cNvSpPr>
          <p:nvPr/>
        </p:nvSpPr>
        <p:spPr bwMode="auto">
          <a:xfrm>
            <a:off x="3621088" y="3300413"/>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Detail View</a:t>
            </a:r>
          </a:p>
        </p:txBody>
      </p:sp>
      <p:sp>
        <p:nvSpPr>
          <p:cNvPr id="10246" name="Text Box 17"/>
          <p:cNvSpPr txBox="1">
            <a:spLocks noChangeArrowheads="1"/>
          </p:cNvSpPr>
          <p:nvPr/>
        </p:nvSpPr>
        <p:spPr bwMode="auto">
          <a:xfrm>
            <a:off x="3621088" y="3856038"/>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Input Set</a:t>
            </a:r>
          </a:p>
        </p:txBody>
      </p:sp>
      <p:sp>
        <p:nvSpPr>
          <p:cNvPr id="10247" name="Text Box 17"/>
          <p:cNvSpPr txBox="1">
            <a:spLocks noChangeArrowheads="1"/>
          </p:cNvSpPr>
          <p:nvPr/>
        </p:nvSpPr>
        <p:spPr bwMode="auto">
          <a:xfrm>
            <a:off x="3621088" y="4411663"/>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 View</a:t>
            </a:r>
          </a:p>
        </p:txBody>
      </p:sp>
      <p:sp>
        <p:nvSpPr>
          <p:cNvPr id="10248" name="Text Box 17"/>
          <p:cNvSpPr txBox="1">
            <a:spLocks noChangeArrowheads="1"/>
          </p:cNvSpPr>
          <p:nvPr/>
        </p:nvSpPr>
        <p:spPr bwMode="auto">
          <a:xfrm>
            <a:off x="3621088" y="4968875"/>
            <a:ext cx="1758950" cy="376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Card View</a:t>
            </a:r>
          </a:p>
        </p:txBody>
      </p:sp>
      <p:sp>
        <p:nvSpPr>
          <p:cNvPr id="10249" name="Text Box 17"/>
          <p:cNvSpPr txBox="1">
            <a:spLocks noChangeArrowheads="1"/>
          </p:cNvSpPr>
          <p:nvPr/>
        </p:nvSpPr>
        <p:spPr bwMode="auto">
          <a:xfrm>
            <a:off x="3621088" y="5524500"/>
            <a:ext cx="1758950" cy="376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ListDetail View</a:t>
            </a:r>
          </a:p>
        </p:txBody>
      </p:sp>
      <p:sp>
        <p:nvSpPr>
          <p:cNvPr id="10250" name="Text Box 17"/>
          <p:cNvSpPr txBox="1">
            <a:spLocks noChangeArrowheads="1"/>
          </p:cNvSpPr>
          <p:nvPr/>
        </p:nvSpPr>
        <p:spPr bwMode="auto">
          <a:xfrm>
            <a:off x="3621088" y="6081713"/>
            <a:ext cx="1758950" cy="3762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Screen</a:t>
            </a:r>
          </a:p>
        </p:txBody>
      </p:sp>
      <p:sp>
        <p:nvSpPr>
          <p:cNvPr id="10251" name="Text Box 17"/>
          <p:cNvSpPr txBox="1">
            <a:spLocks noChangeArrowheads="1"/>
          </p:cNvSpPr>
          <p:nvPr/>
        </p:nvSpPr>
        <p:spPr bwMode="auto">
          <a:xfrm>
            <a:off x="2659063" y="2366963"/>
            <a:ext cx="1330325" cy="711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10252" name="Text Box 17"/>
          <p:cNvSpPr txBox="1">
            <a:spLocks noChangeArrowheads="1"/>
          </p:cNvSpPr>
          <p:nvPr/>
        </p:nvSpPr>
        <p:spPr bwMode="auto">
          <a:xfrm>
            <a:off x="1649413" y="1614488"/>
            <a:ext cx="1263650" cy="4365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10253" name="Text Box 17"/>
          <p:cNvSpPr txBox="1">
            <a:spLocks noChangeArrowheads="1"/>
          </p:cNvSpPr>
          <p:nvPr/>
        </p:nvSpPr>
        <p:spPr bwMode="auto">
          <a:xfrm>
            <a:off x="593566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sp>
        <p:nvSpPr>
          <p:cNvPr id="10254"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10255" name="AutoShape 24"/>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56" name="AutoShape 25"/>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57" name="AutoShape 26"/>
          <p:cNvCxnSpPr>
            <a:cxnSpLocks noChangeShapeType="1"/>
            <a:endCxn id="10244"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58" name="AutoShape 27"/>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59" name="AutoShape 31"/>
          <p:cNvCxnSpPr>
            <a:cxnSpLocks noChangeShapeType="1"/>
          </p:cNvCxnSpPr>
          <p:nvPr/>
        </p:nvCxnSpPr>
        <p:spPr bwMode="auto">
          <a:xfrm rot="16200000" flipH="1">
            <a:off x="3267076" y="3135312"/>
            <a:ext cx="4111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60" name="AutoShape 32"/>
          <p:cNvCxnSpPr>
            <a:cxnSpLocks noChangeShapeType="1"/>
          </p:cNvCxnSpPr>
          <p:nvPr/>
        </p:nvCxnSpPr>
        <p:spPr bwMode="auto">
          <a:xfrm rot="16200000" flipH="1">
            <a:off x="2989263" y="3413125"/>
            <a:ext cx="966787"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61" name="AutoShape 33"/>
          <p:cNvCxnSpPr>
            <a:cxnSpLocks noChangeShapeType="1"/>
          </p:cNvCxnSpPr>
          <p:nvPr/>
        </p:nvCxnSpPr>
        <p:spPr bwMode="auto">
          <a:xfrm rot="16200000" flipH="1">
            <a:off x="2711451" y="3690937"/>
            <a:ext cx="152241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62" name="AutoShape 34"/>
          <p:cNvCxnSpPr>
            <a:cxnSpLocks noChangeShapeType="1"/>
          </p:cNvCxnSpPr>
          <p:nvPr/>
        </p:nvCxnSpPr>
        <p:spPr bwMode="auto">
          <a:xfrm rot="16200000" flipH="1">
            <a:off x="2432844" y="3969544"/>
            <a:ext cx="2079625"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63" name="AutoShape 35"/>
          <p:cNvCxnSpPr>
            <a:cxnSpLocks noChangeShapeType="1"/>
          </p:cNvCxnSpPr>
          <p:nvPr/>
        </p:nvCxnSpPr>
        <p:spPr bwMode="auto">
          <a:xfrm rot="16200000" flipH="1">
            <a:off x="2155032" y="4247356"/>
            <a:ext cx="2635250"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10264" name="AutoShape 36"/>
          <p:cNvCxnSpPr>
            <a:cxnSpLocks noChangeShapeType="1"/>
          </p:cNvCxnSpPr>
          <p:nvPr/>
        </p:nvCxnSpPr>
        <p:spPr bwMode="auto">
          <a:xfrm rot="16200000" flipH="1">
            <a:off x="1876426" y="4525962"/>
            <a:ext cx="3192462" cy="296863"/>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1020763"/>
            <a:ext cx="3835400" cy="39243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7" name="Rectangle 2"/>
          <p:cNvSpPr>
            <a:spLocks noGrp="1" noChangeArrowheads="1"/>
          </p:cNvSpPr>
          <p:nvPr>
            <p:ph type="title"/>
          </p:nvPr>
        </p:nvSpPr>
        <p:spPr/>
        <p:txBody>
          <a:bodyPr/>
          <a:lstStyle/>
          <a:p>
            <a:pPr eaLnBrk="1" hangingPunct="1"/>
            <a:r>
              <a:rPr lang="en-US" smtClean="0"/>
              <a:t>Primary views and input sets</a:t>
            </a:r>
          </a:p>
        </p:txBody>
      </p:sp>
      <p:sp>
        <p:nvSpPr>
          <p:cNvPr id="11268" name="Rectangle 19"/>
          <p:cNvSpPr>
            <a:spLocks noGrp="1" noChangeArrowheads="1"/>
          </p:cNvSpPr>
          <p:nvPr>
            <p:ph idx="1"/>
          </p:nvPr>
        </p:nvSpPr>
        <p:spPr>
          <a:xfrm>
            <a:off x="519113" y="1192213"/>
            <a:ext cx="4725987" cy="5197475"/>
          </a:xfrm>
        </p:spPr>
        <p:txBody>
          <a:bodyPr/>
          <a:lstStyle/>
          <a:p>
            <a:pPr>
              <a:buFont typeface="Arial" charset="0"/>
              <a:buChar char="•"/>
            </a:pPr>
            <a:r>
              <a:rPr lang="en-US" smtClean="0"/>
              <a:t>A</a:t>
            </a:r>
            <a:r>
              <a:rPr lang="en-US" b="1" smtClean="0"/>
              <a:t> primary view</a:t>
            </a:r>
            <a:r>
              <a:rPr lang="en-US" smtClean="0"/>
              <a:t> is a reusable panel designed to organize atomic widgets</a:t>
            </a:r>
          </a:p>
          <a:p>
            <a:pPr lvl="1"/>
            <a:r>
              <a:rPr lang="en-US" b="1" smtClean="0"/>
              <a:t>Detail views</a:t>
            </a:r>
            <a:endParaRPr lang="en-US" smtClean="0"/>
          </a:p>
          <a:p>
            <a:pPr lvl="1"/>
            <a:r>
              <a:rPr lang="en-US" b="1" smtClean="0"/>
              <a:t>List views</a:t>
            </a:r>
            <a:endParaRPr lang="en-US" smtClean="0"/>
          </a:p>
          <a:p>
            <a:pPr>
              <a:buFont typeface="Arial" charset="0"/>
              <a:buChar char="•"/>
            </a:pPr>
            <a:r>
              <a:rPr lang="en-US" smtClean="0"/>
              <a:t>An</a:t>
            </a:r>
            <a:r>
              <a:rPr lang="en-US" b="1" smtClean="0"/>
              <a:t> input set</a:t>
            </a:r>
            <a:r>
              <a:rPr lang="en-US" smtClean="0"/>
              <a:t> is a collection of inputs that can be reused by many detail views</a:t>
            </a:r>
          </a:p>
        </p:txBody>
      </p:sp>
      <p:sp>
        <p:nvSpPr>
          <p:cNvPr id="11269" name="Text Box 20"/>
          <p:cNvSpPr txBox="1">
            <a:spLocks noChangeArrowheads="1"/>
          </p:cNvSpPr>
          <p:nvPr/>
        </p:nvSpPr>
        <p:spPr bwMode="auto">
          <a:xfrm>
            <a:off x="6189663" y="1157288"/>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Detail view</a:t>
            </a:r>
          </a:p>
        </p:txBody>
      </p:sp>
      <p:sp>
        <p:nvSpPr>
          <p:cNvPr id="11270" name="Text Box 21"/>
          <p:cNvSpPr txBox="1">
            <a:spLocks noChangeArrowheads="1"/>
          </p:cNvSpPr>
          <p:nvPr/>
        </p:nvSpPr>
        <p:spPr bwMode="auto">
          <a:xfrm>
            <a:off x="2368550" y="464026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 view</a:t>
            </a:r>
          </a:p>
        </p:txBody>
      </p:sp>
      <p:sp>
        <p:nvSpPr>
          <p:cNvPr id="11271" name="Text Box 22"/>
          <p:cNvSpPr txBox="1">
            <a:spLocks noChangeArrowheads="1"/>
          </p:cNvSpPr>
          <p:nvPr/>
        </p:nvSpPr>
        <p:spPr bwMode="auto">
          <a:xfrm>
            <a:off x="7346950" y="2916238"/>
            <a:ext cx="1501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Input set</a:t>
            </a:r>
          </a:p>
        </p:txBody>
      </p:sp>
      <p:sp>
        <p:nvSpPr>
          <p:cNvPr id="11272" name="Rounded Rectangle 1"/>
          <p:cNvSpPr>
            <a:spLocks noChangeArrowheads="1"/>
          </p:cNvSpPr>
          <p:nvPr/>
        </p:nvSpPr>
        <p:spPr bwMode="auto">
          <a:xfrm>
            <a:off x="5014913" y="2916238"/>
            <a:ext cx="3833812" cy="20288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1273" name="Picture 12"/>
          <p:cNvPicPr>
            <a:picLocks noChangeAspect="1" noChangeArrowheads="1"/>
          </p:cNvPicPr>
          <p:nvPr/>
        </p:nvPicPr>
        <p:blipFill>
          <a:blip r:embed="rId4">
            <a:extLst>
              <a:ext uri="{28A0092B-C50C-407E-A947-70E740481C1C}">
                <a14:useLocalDpi xmlns:a14="http://schemas.microsoft.com/office/drawing/2010/main" val="0"/>
              </a:ext>
            </a:extLst>
          </a:blip>
          <a:srcRect b="11465"/>
          <a:stretch>
            <a:fillRect/>
          </a:stretch>
        </p:blipFill>
        <p:spPr bwMode="auto">
          <a:xfrm>
            <a:off x="2768600" y="5070475"/>
            <a:ext cx="6080125" cy="14224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Detail views</a:t>
            </a:r>
          </a:p>
        </p:txBody>
      </p:sp>
      <p:sp>
        <p:nvSpPr>
          <p:cNvPr id="12291" name="Rectangle 19"/>
          <p:cNvSpPr>
            <a:spLocks noGrp="1" noChangeArrowheads="1"/>
          </p:cNvSpPr>
          <p:nvPr>
            <p:ph idx="1"/>
          </p:nvPr>
        </p:nvSpPr>
        <p:spPr>
          <a:xfrm>
            <a:off x="519113" y="1192213"/>
            <a:ext cx="4775200" cy="5197475"/>
          </a:xfrm>
        </p:spPr>
        <p:txBody>
          <a:bodyPr/>
          <a:lstStyle/>
          <a:p>
            <a:pPr>
              <a:buFont typeface="Arial" charset="0"/>
              <a:buChar char="•"/>
            </a:pPr>
            <a:r>
              <a:rPr lang="en-US" smtClean="0"/>
              <a:t>Typically:</a:t>
            </a:r>
          </a:p>
          <a:p>
            <a:pPr lvl="1"/>
            <a:r>
              <a:rPr lang="en-US" smtClean="0"/>
              <a:t>Focus on a single record</a:t>
            </a:r>
          </a:p>
          <a:p>
            <a:pPr lvl="1"/>
            <a:r>
              <a:rPr lang="en-US" smtClean="0"/>
              <a:t>Allow the user to:</a:t>
            </a:r>
          </a:p>
          <a:p>
            <a:pPr lvl="2"/>
            <a:r>
              <a:rPr lang="en-US" smtClean="0"/>
              <a:t>View or edit an existing record</a:t>
            </a:r>
          </a:p>
          <a:p>
            <a:pPr lvl="2"/>
            <a:r>
              <a:rPr lang="en-US" smtClean="0"/>
              <a:t>Create a new record</a:t>
            </a:r>
          </a:p>
          <a:p>
            <a:pPr lvl="1"/>
            <a:r>
              <a:rPr lang="en-US" smtClean="0"/>
              <a:t>Use many atomic widgets to display a large amount of information</a:t>
            </a:r>
          </a:p>
          <a:p>
            <a:pPr>
              <a:buFont typeface="Arial" charset="0"/>
              <a:buChar char="•"/>
            </a:pPr>
            <a:r>
              <a:rPr lang="en-US" smtClean="0"/>
              <a:t>Organized in columns</a:t>
            </a:r>
          </a:p>
          <a:p>
            <a:pPr>
              <a:buFont typeface="Arial" charset="0"/>
              <a:buChar char="•"/>
            </a:pPr>
            <a:r>
              <a:rPr lang="en-US" smtClean="0"/>
              <a:t>Can be referenced by screens and secondary views</a:t>
            </a:r>
          </a:p>
          <a:p>
            <a:pPr>
              <a:buFont typeface="Arial" charset="0"/>
              <a:buChar char="•"/>
            </a:pPr>
            <a:endParaRPr lang="en-US" smtClean="0"/>
          </a:p>
          <a:p>
            <a:pPr>
              <a:buFont typeface="Arial" charset="0"/>
              <a:buChar char="•"/>
            </a:pPr>
            <a:endParaRPr lang="en-US" smtClean="0"/>
          </a:p>
        </p:txBody>
      </p:sp>
      <p:sp>
        <p:nvSpPr>
          <p:cNvPr id="12292" name="Text Box 20"/>
          <p:cNvSpPr txBox="1">
            <a:spLocks noChangeArrowheads="1"/>
          </p:cNvSpPr>
          <p:nvPr/>
        </p:nvSpPr>
        <p:spPr bwMode="auto">
          <a:xfrm>
            <a:off x="6588125" y="1420813"/>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Detail view</a:t>
            </a:r>
          </a:p>
        </p:txBody>
      </p:sp>
      <p:pic>
        <p:nvPicPr>
          <p:cNvPr id="1229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988" y="1817688"/>
            <a:ext cx="3411537" cy="349091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24828</TotalTime>
  <Words>3818</Words>
  <Application>Microsoft Office PowerPoint</Application>
  <PresentationFormat>On-screen Show (4:3)</PresentationFormat>
  <Paragraphs>501</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1_test-template</vt:lpstr>
      <vt:lpstr>The User Interface Architecture</vt:lpstr>
      <vt:lpstr>Lesson objectives</vt:lpstr>
      <vt:lpstr>Lesson outline</vt:lpstr>
      <vt:lpstr>Guidewire application UI framework</vt:lpstr>
      <vt:lpstr>Atomic widgets</vt:lpstr>
      <vt:lpstr>Atomic widgets: examples</vt:lpstr>
      <vt:lpstr>Container widgets</vt:lpstr>
      <vt:lpstr>Primary views and input sets</vt:lpstr>
      <vt:lpstr>Detail views</vt:lpstr>
      <vt:lpstr>List views</vt:lpstr>
      <vt:lpstr>Input sets</vt:lpstr>
      <vt:lpstr>Container widgets: secondary views</vt:lpstr>
      <vt:lpstr>Container widgets: screens</vt:lpstr>
      <vt:lpstr>Container widget hierarchy</vt:lpstr>
      <vt:lpstr>Locations</vt:lpstr>
      <vt:lpstr>Container widgets and locations</vt:lpstr>
      <vt:lpstr>Review: PCF classification hierarchy</vt:lpstr>
      <vt:lpstr>Lesson outline</vt:lpstr>
      <vt:lpstr>PCF files</vt:lpstr>
      <vt:lpstr>PCF files enable reusability of containers</vt:lpstr>
      <vt:lpstr>Valid parent objects for PCF files</vt:lpstr>
      <vt:lpstr>Two pcf directories</vt:lpstr>
      <vt:lpstr>Review: Editing base files</vt:lpstr>
      <vt:lpstr>Lesson outline</vt:lpstr>
      <vt:lpstr>PCF editor</vt:lpstr>
      <vt:lpstr>Resources tree</vt:lpstr>
      <vt:lpstr>Creating new folders and files</vt:lpstr>
      <vt:lpstr>Opening existing files (ALT+SHIFT+E)</vt:lpstr>
      <vt:lpstr>Opening existing files (ALT+SHIFT+I)</vt:lpstr>
      <vt:lpstr>Opening existing files in Studio (CTRL + N)</vt:lpstr>
      <vt:lpstr>Lesson outline</vt:lpstr>
      <vt:lpstr>PCF editor: canvas and toolbox</vt:lpstr>
      <vt:lpstr>Embedded containers</vt:lpstr>
      <vt:lpstr>PCF element properties</vt:lpstr>
      <vt:lpstr>Adding PCF elements</vt:lpstr>
      <vt:lpstr>Editing PCF elements</vt:lpstr>
      <vt:lpstr>Error messages</vt:lpstr>
      <vt:lpstr>Lesson outline</vt:lpstr>
      <vt:lpstr>When are PCF files loaded?</vt:lpstr>
      <vt:lpstr>Enabling reload of PCF files</vt:lpstr>
      <vt:lpstr>Reloading PCF files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User Interface Architecture</dc:title>
  <dc:creator>Dyuti Sengupta</dc:creator>
  <dc:description>70</dc:description>
  <cp:lastModifiedBy>gwuser</cp:lastModifiedBy>
  <cp:revision>2020</cp:revision>
  <dcterms:created xsi:type="dcterms:W3CDTF">2007-08-02T20:13:16Z</dcterms:created>
  <dcterms:modified xsi:type="dcterms:W3CDTF">2013-08-20T17:16:43Z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