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44"/>
  </p:notesMasterIdLst>
  <p:handoutMasterIdLst>
    <p:handoutMasterId r:id="rId45"/>
  </p:handoutMasterIdLst>
  <p:sldIdLst>
    <p:sldId id="1192" r:id="rId2"/>
    <p:sldId id="1299" r:id="rId3"/>
    <p:sldId id="1300" r:id="rId4"/>
    <p:sldId id="1779" r:id="rId5"/>
    <p:sldId id="1781" r:id="rId6"/>
    <p:sldId id="1823" r:id="rId7"/>
    <p:sldId id="1782" r:id="rId8"/>
    <p:sldId id="1783" r:id="rId9"/>
    <p:sldId id="1784" r:id="rId10"/>
    <p:sldId id="1785" r:id="rId11"/>
    <p:sldId id="1780" r:id="rId12"/>
    <p:sldId id="1786" r:id="rId13"/>
    <p:sldId id="1788" r:id="rId14"/>
    <p:sldId id="1787" r:id="rId15"/>
    <p:sldId id="1789" r:id="rId16"/>
    <p:sldId id="1818" r:id="rId17"/>
    <p:sldId id="1790" r:id="rId18"/>
    <p:sldId id="1791" r:id="rId19"/>
    <p:sldId id="1792" r:id="rId20"/>
    <p:sldId id="1793" r:id="rId21"/>
    <p:sldId id="1794" r:id="rId22"/>
    <p:sldId id="1796" r:id="rId23"/>
    <p:sldId id="1814" r:id="rId24"/>
    <p:sldId id="1815" r:id="rId25"/>
    <p:sldId id="1819" r:id="rId26"/>
    <p:sldId id="1817" r:id="rId27"/>
    <p:sldId id="1799" r:id="rId28"/>
    <p:sldId id="1801" r:id="rId29"/>
    <p:sldId id="1802" r:id="rId30"/>
    <p:sldId id="1821" r:id="rId31"/>
    <p:sldId id="1804" r:id="rId32"/>
    <p:sldId id="1820" r:id="rId33"/>
    <p:sldId id="1808" r:id="rId34"/>
    <p:sldId id="1809" r:id="rId35"/>
    <p:sldId id="1822" r:id="rId36"/>
    <p:sldId id="1806" r:id="rId37"/>
    <p:sldId id="1807" r:id="rId38"/>
    <p:sldId id="1816" r:id="rId39"/>
    <p:sldId id="1811" r:id="rId40"/>
    <p:sldId id="1551" r:id="rId41"/>
    <p:sldId id="1757" r:id="rId42"/>
    <p:sldId id="1824" r:id="rId43"/>
  </p:sldIdLst>
  <p:sldSz cx="9144000" cy="6858000" type="screen4x3"/>
  <p:notesSz cx="6881813"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0099"/>
    <a:srgbClr val="FF00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32" autoAdjust="0"/>
    <p:restoredTop sz="65564" autoAdjust="0"/>
  </p:normalViewPr>
  <p:slideViewPr>
    <p:cSldViewPr snapToGrid="0">
      <p:cViewPr varScale="1">
        <p:scale>
          <a:sx n="74" d="100"/>
          <a:sy n="74" d="100"/>
        </p:scale>
        <p:origin x="-1482" y="-84"/>
      </p:cViewPr>
      <p:guideLst>
        <p:guide orient="horz" pos="1335"/>
        <p:guide pos="2880"/>
      </p:guideLst>
    </p:cSldViewPr>
  </p:slideViewPr>
  <p:outlineViewPr>
    <p:cViewPr>
      <p:scale>
        <a:sx n="25" d="100"/>
        <a:sy n="25"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1182"/>
    </p:cViewPr>
  </p:sorterViewPr>
  <p:notesViewPr>
    <p:cSldViewPr snapToGrid="0">
      <p:cViewPr varScale="1">
        <p:scale>
          <a:sx n="96" d="100"/>
          <a:sy n="96" d="100"/>
        </p:scale>
        <p:origin x="-2676" y="-11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8.xml"/><Relationship Id="rId1" Type="http://schemas.openxmlformats.org/officeDocument/2006/relationships/slide" Target="slides/slide3.xml"/><Relationship Id="rId5" Type="http://schemas.openxmlformats.org/officeDocument/2006/relationships/slide" Target="slides/slide29.xml"/><Relationship Id="rId4" Type="http://schemas.openxmlformats.org/officeDocument/2006/relationships/slide" Target="slides/slide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F4A3289C-77DA-4BDD-A2D7-266BC4872F9C}" type="slidenum">
              <a:rPr lang="en-US" altLang="en-US"/>
              <a:pPr>
                <a:defRPr/>
              </a:pPr>
              <a:t>‹#›</a:t>
            </a:fld>
            <a:endParaRPr lang="en-US" altLang="en-US" dirty="0"/>
          </a:p>
        </p:txBody>
      </p:sp>
    </p:spTree>
    <p:extLst>
      <p:ext uri="{BB962C8B-B14F-4D97-AF65-F5344CB8AC3E}">
        <p14:creationId xmlns:p14="http://schemas.microsoft.com/office/powerpoint/2010/main" val="3158798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Overhead"/>
          <p:cNvSpPr>
            <a:spLocks noGrp="1" noRot="1" noChangeAspect="1"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Atomic Widgets - </a:t>
            </a:r>
            <a:fld id="{D6A8398D-C76F-491B-B138-BE0DEF7E5AFC}"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47110" name="ModuleNumber" hidden="1"/>
          <p:cNvSpPr>
            <a:spLocks noChangeArrowheads="1"/>
          </p:cNvSpPr>
          <p:nvPr/>
        </p:nvSpPr>
        <p:spPr bwMode="auto">
          <a:xfrm>
            <a:off x="4171950" y="320675"/>
            <a:ext cx="256063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DB6A425D-FA3F-45D7-A434-C27DCCA768FC}"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47111" name="Line 18"/>
          <p:cNvSpPr>
            <a:spLocks noChangeShapeType="1"/>
          </p:cNvSpPr>
          <p:nvPr/>
        </p:nvSpPr>
        <p:spPr bwMode="auto">
          <a:xfrm>
            <a:off x="407988" y="8905875"/>
            <a:ext cx="608965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745171842"/>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4314FAE2-6188-4FDA-B3EE-2FD8E4A254B7}"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xfrm>
            <a:off x="727075"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FF5A0B21-009F-4421-8AA7-4F0B2333BB56}"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5734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Most atomic widgets require IDs. However, some widgets, such as labels and dividers, do not require IDs.</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9EDB74B7-98C9-450F-9EC7-124913C08394}"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5837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6E8A6D14-60E7-4C0F-8BDD-40A820F1F261}"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1F203E90-71A8-472F-A3BF-0703163894AB}"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container widgets that do not have any required objects. These are:</a:t>
            </a:r>
          </a:p>
          <a:p>
            <a:pPr lvl="1" eaLnBrk="1" hangingPunct="1"/>
            <a:r>
              <a:rPr lang="en-US" smtClean="0"/>
              <a:t>Containers that display only static information; for example, the detail view on the "NoContact" page is displayed if a user clicks the Contact tab without ever having searched for a contact. This detail view contains a single static label that states "You have not yet viewed any contacts. To view a contact, you must first search for it on the Search tab."</a:t>
            </a:r>
          </a:p>
          <a:p>
            <a:pPr lvl="1" eaLnBrk="1" hangingPunct="1"/>
            <a:r>
              <a:rPr lang="en-US" smtClean="0"/>
              <a:t>Some search screens; search screens typically have no required object and display no data initially. If you execute a search, then the data in the search results is displayed. This data comes from the search itself, though, and not from any required object.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E2EAA3F7-5D44-4614-8ED5-2F0304FC6000}"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614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36154A33-5B38-44DC-90C9-90E6A8CB44F6}"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624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118321EB-C8B3-4798-9DB6-C35346800886}"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634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a Guidewire application retrieves data from the database, it stores that data as an object in runtime memory. It works with the in-memory information until the data needs to be committed or re-retrieved from the database.</a:t>
            </a:r>
          </a:p>
          <a:p>
            <a:pPr eaLnBrk="1" hangingPunct="1"/>
            <a:r>
              <a:rPr lang="en-US" smtClean="0"/>
              <a:t>When an object is created, all of the information about the object is copied into memory. If the object is subtyped, then data for all the fields at every relevant subtype level is retrieved. For example, if an object is an ABDoctor, then information is copied over for fields at the ABContact, ABPerson, ABPersonVendor, and ABDoctor levels. Fields associated with ABPlace, ABCompany, or ABAttorney are irrelevant and ignored.</a:t>
            </a:r>
          </a:p>
          <a:p>
            <a:pPr eaLnBrk="1" hangingPunct="1"/>
            <a:r>
              <a:rPr lang="en-US" smtClean="0"/>
              <a:t>When an object is referenced, the server uses the datatype of the reference to understand the structure of the information in memory. For example, assume that there is an object named "JLee" that stores information about an ABDoctor. If there is a reference to this object with a datatype of "ABDoctor", then the server knows that the object will have ABContact fields, ABPerson fields, ABPersonVendor fields, and ABDoctor fields. If there is a reference to this object with a datatype of "ABPerson", then the server knows that the object will have ABContact fields and ABPerson fields, but it will assume that the object has no fields beyond the ABPerson fields. There may be additional fields with information at the ABPersonVendor and ABDoctor levels, but the server will be unaware of them.</a:t>
            </a:r>
          </a:p>
          <a:p>
            <a:pPr eaLnBrk="1" hangingPunct="1"/>
            <a:r>
              <a:rPr lang="en-US" smtClean="0"/>
              <a:t>In some cases, a method or user interface container receives a reference to an object, and the reference uses a "high-level" datatype (such as ABContact). This reference cannot be used as-is to access fields below the specified level because the server assumes those fields don't exist. There is a programming technique known as casting in which you explicitly state the datatype for a subtyped object. This is done using the syntax "as &lt;datatype&gt;", where &lt;datatype&gt; is the datatype that you want to explicitly identify. When you cast a reference, you are providing the server with more information about the structure of the object. A casted reference can access fields that an uncasted reference cannot.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6E96C987-BD85-4060-B250-BD930B2EBB63}"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6451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482C3913-6BAC-492E-9C34-FCB635DCFFED}"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some cases, the desired field is on a related object. The syntax to reference fields on related objects is as follows:</a:t>
            </a:r>
          </a:p>
          <a:p>
            <a:pPr lvl="1" eaLnBrk="1" hangingPunct="1">
              <a:buFontTx/>
              <a:buNone/>
            </a:pPr>
            <a:r>
              <a:rPr lang="en-US" i="1" smtClean="0">
                <a:solidFill>
                  <a:srgbClr val="0033CC"/>
                </a:solidFill>
              </a:rPr>
              <a:t>object</a:t>
            </a:r>
            <a:r>
              <a:rPr lang="en-US" smtClean="0">
                <a:solidFill>
                  <a:srgbClr val="FF3300"/>
                </a:solidFill>
              </a:rPr>
              <a:t>.</a:t>
            </a:r>
            <a:r>
              <a:rPr lang="en-US" i="1" smtClean="0">
                <a:solidFill>
                  <a:srgbClr val="0033CC"/>
                </a:solidFill>
              </a:rPr>
              <a:t>foreignKeyToRelatedObject</a:t>
            </a:r>
            <a:r>
              <a:rPr lang="en-US" smtClean="0">
                <a:solidFill>
                  <a:srgbClr val="FF3300"/>
                </a:solidFill>
              </a:rPr>
              <a:t>.</a:t>
            </a:r>
            <a:r>
              <a:rPr lang="en-US" i="1" smtClean="0">
                <a:solidFill>
                  <a:srgbClr val="0033CC"/>
                </a:solidFill>
              </a:rPr>
              <a:t>Field</a:t>
            </a:r>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CB9ABAD3-61B9-40E7-95F2-BA2916275092}"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D58F59FF-CF2B-4134-90F8-69A32B2185B2}"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54A4E89E-1E42-4A23-AC0D-5C9AEEA9C416}"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6758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FDDF5CFE-2217-40F8-B6F9-D300DC6E13FE}"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a:t>
            </a:r>
            <a:r>
              <a:rPr lang="en-US" b="1" smtClean="0"/>
              <a:t>display key</a:t>
            </a:r>
            <a:r>
              <a:rPr lang="en-US" smtClean="0"/>
              <a:t> is a locale-neutral reference to a text string displayed on the user interface. Every display key has one or more locale values. When a PCF file references a display key, the application converts the display key to one of the locale values depending on the user's locale. In the example above, the display key "Name" is converted to "Name" for users with their locale set to English, "Nombre" for users with their locale set to Spanish, and "Nom" for users with their locale set to French.</a:t>
            </a:r>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534858B6-0B3A-4BFF-AA7F-10AB2469A44E}"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696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BDF045ED-D711-4BE7-BD6E-78F0F2D3A5EA}"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above technique works for a variety of items. For example, a detail view can be embedded in a screen using a PanelRef widget. The PanelRef has a property that names which detail view to embed. From the PanelRef widget, you can hold down Ctrl and click the name of the referenced detail view to open the detail view file.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84F88B58-9201-4024-A346-138DD665F8AF}"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7168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8FF1F46B-AB1C-4C6B-AE7A-B6F00B71F4E9}"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727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display key name cannot have a space in it.</a:t>
            </a:r>
          </a:p>
          <a:p>
            <a:pPr eaLnBrk="1" hangingPunct="1"/>
            <a:r>
              <a:rPr lang="en-US" smtClean="0"/>
              <a:t>To reference a display key, the property (in the example above, it is a label property) must start with "displaykey." and it must identify the name of a display key. If a display key is referenced but does not exist, you will get a compile error when you (re)load the metadata.</a:t>
            </a:r>
          </a:p>
          <a:p>
            <a:pPr eaLnBrk="1" hangingPunct="1"/>
            <a:r>
              <a:rPr lang="en-US" smtClean="0"/>
              <a:t>The screenshot above shows a TrainingApp display key. All TrainingApp display keys start with "training.". The recommended naming convention for customer display keys, however, is to start with "Ext.".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13A647A9-AC65-44F0-AA93-6D1C86822DEB}"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737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Embedded display keys in display keys</a:t>
            </a:r>
          </a:p>
          <a:p>
            <a:pPr eaLnBrk="1" hangingPunct="1"/>
            <a:r>
              <a:rPr lang="en-US" smtClean="0"/>
              <a:t>It is possible for a display key to reference another display key. The syntax for this is:</a:t>
            </a:r>
            <a:br>
              <a:rPr lang="en-US" smtClean="0"/>
            </a:br>
            <a:r>
              <a:rPr lang="en-US" smtClean="0"/>
              <a:t>	{ </a:t>
            </a:r>
            <a:r>
              <a:rPr lang="en-US" i="1" smtClean="0"/>
              <a:t>displayKeyToEmbed</a:t>
            </a:r>
            <a:r>
              <a:rPr lang="en-US" smtClean="0"/>
              <a:t> }</a:t>
            </a:r>
          </a:p>
          <a:p>
            <a:pPr eaLnBrk="1" hangingPunct="1"/>
            <a:r>
              <a:rPr lang="en-US" smtClean="0"/>
              <a:t>Two examples of this from ClaimCenter are listed below. Note that in the first example, the new display key consists entirely of an embedded display key. In the second example, the new display key contains text of its own ("Unable to build the report tree for") and an embedded display key.</a:t>
            </a:r>
          </a:p>
          <a:p>
            <a:pPr lvl="1" eaLnBrk="1" hangingPunct="1"/>
            <a:r>
              <a:rPr lang="en-US" smtClean="0"/>
              <a:t>Web.Admin.AddReportGroup					Add Report Permission Set</a:t>
            </a:r>
          </a:p>
          <a:p>
            <a:pPr lvl="1" eaLnBrk="1" hangingPunct="1"/>
            <a:r>
              <a:rPr lang="en-US" smtClean="0"/>
              <a:t>Web.Admin.NewReportGroup					{Web.Admin.AddReportGroup}</a:t>
            </a:r>
          </a:p>
          <a:p>
            <a:pPr lvl="1" eaLnBrk="1" hangingPunct="1"/>
            <a:endParaRPr lang="en-US" smtClean="0"/>
          </a:p>
          <a:p>
            <a:pPr lvl="1" eaLnBrk="1" hangingPunct="1"/>
            <a:r>
              <a:rPr lang="en-US" smtClean="0"/>
              <a:t>Web.Admin.ReportAdmin.UnableToBuildReportTree		Unable to build the report tree for {Web.Admin.SREEReports}</a:t>
            </a:r>
          </a:p>
          <a:p>
            <a:pPr lvl="1" eaLnBrk="1" hangingPunct="1"/>
            <a:r>
              <a:rPr lang="en-US" smtClean="0"/>
              <a:t>Web.Admin.SREEReports						Reports</a:t>
            </a:r>
          </a:p>
          <a:p>
            <a:pPr eaLnBrk="1" hangingPunct="1"/>
            <a:r>
              <a:rPr lang="en-US" smtClean="0"/>
              <a:t>You should be aware that embedding display keys in one another can make UI changes both easier and more difficult. It can ease the process of changing a given term. (For example, changing "POs" to "Purchase Orders" could be easier if the term exists in only one display key that is embedded in other display keys). It can complicate the translation process, however, if you want to implement a multi-lingual instance of the Guidewire application. Word order varies from language to language, and when you embed display keys in display keys, you start to "hard code" the word order. A given phrase may consist of contiguous words in one language but not in the other.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F97603D9-ED68-4929-9411-7716AFAFBD18}"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747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3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1C65A8DB-F403-45AA-A7A3-059F78D850EB}"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757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display key can have one or more arguments. Each argument is noted by "{</a:t>
            </a:r>
            <a:r>
              <a:rPr lang="en-US" i="1" smtClean="0"/>
              <a:t>X</a:t>
            </a:r>
            <a:r>
              <a:rPr lang="en-US" smtClean="0"/>
              <a:t>}", where </a:t>
            </a:r>
            <a:r>
              <a:rPr lang="en-US" i="1" smtClean="0"/>
              <a:t>X</a:t>
            </a:r>
            <a:r>
              <a:rPr lang="en-US" smtClean="0"/>
              <a:t> is an integer. If there is only one argument, then the integer should be 0. If there are multiple arguments, then the arguments should be numbered starting with 0. When there are multiple arguments, the first argument listed in the label property is assigned to the {0} position, the second to the {1} position, and so on.</a:t>
            </a:r>
          </a:p>
          <a:p>
            <a:pPr eaLnBrk="1" hangingPunct="1"/>
            <a:r>
              <a:rPr lang="en-US" smtClean="0"/>
              <a:t>In the example above, the label property specifies a display key with an argument. It is also passed a value, specifically the length of the AllAddresses array. The label is rendered using the named display key with the argument is the designated location. </a:t>
            </a:r>
          </a:p>
          <a:p>
            <a:pPr eaLnBrk="1" hangingPunct="1"/>
            <a:r>
              <a:rPr lang="en-US" smtClean="0"/>
              <a:t>As an example of a display key with multiple arguments, consider a display key "training.DataChanged", which has the value: 'The object you are trying to update was changed by </a:t>
            </a:r>
            <a:r>
              <a:rPr lang="en-US" b="1" smtClean="0"/>
              <a:t>{1}</a:t>
            </a:r>
            <a:r>
              <a:rPr lang="en-US" smtClean="0"/>
              <a:t> at </a:t>
            </a:r>
            <a:r>
              <a:rPr lang="en-US" b="1" smtClean="0"/>
              <a:t>{0}</a:t>
            </a:r>
            <a:r>
              <a:rPr lang="en-US" smtClean="0"/>
              <a:t>. Please cancel and retry your change.'. At runtime, the values "Jan 13, 2009 11:32 AM" and "Alice Applegate" are passed to the display key. The message displayed would be:</a:t>
            </a:r>
          </a:p>
          <a:p>
            <a:pPr eaLnBrk="1" hangingPunct="1"/>
            <a:r>
              <a:rPr lang="en-US" smtClean="0"/>
              <a:t>The object you are trying to update was changed by Alice Applegate at Jan 13, 2009 11:32 AM. Please cancel and retry your change.</a:t>
            </a:r>
          </a:p>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7467FA5D-BF87-48DB-9687-C56B71DA2C97}"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768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3A6FC699-26F1-4538-B2A2-F61BBC691ADC}"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19296BCC-D83D-40C2-BB72-65F25B4E3AA3}"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7782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8214319C-C3DF-4EAC-AB37-145EF72A9A57}"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788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Visible is typically not set to "false". It is either set to "true" or it is set to an expression that renders the widget visible or not visible based on conditional logic. Setting widget properties to conditional expressions is discussed in the "Server-Side Widget Behavior" lesson.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DE46D568-74EF-468D-8078-54CECB4D8A9E}"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798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outputConversion</a:t>
            </a:r>
            <a:r>
              <a:rPr lang="en-US" smtClean="0"/>
              <a:t> is a Gosu expression property that modifies the value stored in the database before it is displayed in the user interface. For example, it can be used to mask all but the last 4 digits of a credit card number.</a:t>
            </a:r>
          </a:p>
          <a:p>
            <a:pPr eaLnBrk="1" hangingPunct="1"/>
            <a:r>
              <a:rPr lang="en-US" b="1" smtClean="0"/>
              <a:t>inputConversion</a:t>
            </a:r>
            <a:r>
              <a:rPr lang="en-US" smtClean="0"/>
              <a:t> is a Gosu expression property that modifies the value displayed in the user interface before it is stored in the database. For example, it can be used to convert any entered stock symbol into all upper-case characters.</a:t>
            </a:r>
          </a:p>
          <a:p>
            <a:pPr eaLnBrk="1" hangingPunct="1"/>
            <a:r>
              <a:rPr lang="en-US" b="1" smtClean="0"/>
              <a:t>align</a:t>
            </a:r>
            <a:r>
              <a:rPr lang="en-US" smtClean="0"/>
              <a:t> is a property that can be set to either "left", "center", or "right". It impacts the alignment of data in the corresponding widget.</a:t>
            </a:r>
          </a:p>
          <a:p>
            <a:pPr eaLnBrk="1" hangingPunct="1"/>
            <a:r>
              <a:rPr lang="en-US" b="1" smtClean="0"/>
              <a:t>labelAbove</a:t>
            </a:r>
            <a:r>
              <a:rPr lang="en-US" smtClean="0"/>
              <a:t> is a boolean property for widgets with labels and fields. When set to true, the widget's label is displayed above the field, rather than to the left of the field. In the screenshot above, the Occupation and Employer widgets have labelAbove set to true. The "Employment Info" widget is a label widget with no field.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BAB3974C-D903-4F9C-94BE-613E53C1C8E8}"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8090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0FF97520-885D-4054-9BB8-023ED89E2DCB}"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819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One mechanism that can be used for validation of user-entered data is input masks. An input mask is a pattern applied to a field that identifies how data should be entered into the field. For example, a mask of "(###) ###-####" could be used for a telephone field to identify that the field takes nine digits. Each "#" represents a character that the user can enter. The (, ), and - are "hard-coded" into the field.</a:t>
            </a:r>
          </a:p>
          <a:p>
            <a:pPr eaLnBrk="1" hangingPunct="1"/>
            <a:r>
              <a:rPr lang="en-US" smtClean="0"/>
              <a:t>Input masks can be added to a Guidewire application through the use of a data model feature known as a field-level validator. These are discussed in the "Field-Level Validation" lesson.</a:t>
            </a:r>
          </a:p>
          <a:p>
            <a:pPr eaLnBrk="1" hangingPunct="1"/>
            <a:r>
              <a:rPr lang="en-US" smtClean="0"/>
              <a:t>Input masks can also be added to given widgets of type text input and cell input through the widgets' inputMask property. This property takes a Gosu expression that returns a string to use as the input mask. If none is specified then the input mask on the value's field validator will be used, if one is specified. This field should only be necessary in cases where the data type has no mask or where the mask needs to be conditional. The input mask returned should be of the same format as a mask specified using the input-mask attribute on a field validator (using # for wildcards). The input mask is recalculated on every render, which means that if the mask is conditional and dependent on other data on this page that it can change from one request to the next.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1E5A75A2-D5AD-45AE-8A16-5ECFD35E3E4E}" type="slidenum">
              <a:rPr lang="en-US" altLang="en-US" sz="1200" b="0" smtClean="0">
                <a:solidFill>
                  <a:schemeClr val="tx1"/>
                </a:solidFill>
              </a:rPr>
              <a:pPr eaLnBrk="1" hangingPunct="1"/>
              <a:t>35</a:t>
            </a:fld>
            <a:endParaRPr lang="en-US" altLang="en-US" sz="1200" b="0" smtClean="0">
              <a:solidFill>
                <a:schemeClr val="tx1"/>
              </a:solidFill>
            </a:endParaRPr>
          </a:p>
        </p:txBody>
      </p:sp>
      <p:sp>
        <p:nvSpPr>
          <p:cNvPr id="8294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D0028F4B-1498-4942-93B7-A7DB7EDE3444}" type="slidenum">
              <a:rPr lang="en-US" altLang="en-US" sz="1200" b="0" smtClean="0">
                <a:solidFill>
                  <a:schemeClr val="tx1"/>
                </a:solidFill>
              </a:rPr>
              <a:pPr eaLnBrk="1" hangingPunct="1"/>
              <a:t>36</a:t>
            </a:fld>
            <a:endParaRPr lang="en-US" altLang="en-US" sz="1200" b="0" smtClean="0">
              <a:solidFill>
                <a:schemeClr val="tx1"/>
              </a:solidFill>
            </a:endParaRPr>
          </a:p>
        </p:txBody>
      </p:sp>
      <p:sp>
        <p:nvSpPr>
          <p:cNvPr id="839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PCF Format Reference defines the properties for every widget, including the type of value the property takes and a description of the widget. Note that the PCF Format Reference refers to widget properties as "attributes".</a:t>
            </a:r>
          </a:p>
          <a:p>
            <a:pPr eaLnBrk="1" hangingPunct="1"/>
            <a:r>
              <a:rPr lang="en-US" smtClean="0"/>
              <a:t>The PCF Format Reference is located in &lt;ApplicationRootDirectory&gt;\modules. It is named "pcf.html".</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EB2AE4A7-D90D-492A-8E68-937CA6DE4225}" type="slidenum">
              <a:rPr lang="en-US" altLang="en-US" sz="1200" b="0" smtClean="0">
                <a:solidFill>
                  <a:schemeClr val="tx1"/>
                </a:solidFill>
              </a:rPr>
              <a:pPr eaLnBrk="1" hangingPunct="1"/>
              <a:t>37</a:t>
            </a:fld>
            <a:endParaRPr lang="en-US" altLang="en-US" sz="1200" b="0" smtClean="0">
              <a:solidFill>
                <a:schemeClr val="tx1"/>
              </a:solidFill>
            </a:endParaRPr>
          </a:p>
        </p:txBody>
      </p:sp>
      <p:sp>
        <p:nvSpPr>
          <p:cNvPr id="8499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90A106A5-2794-4480-9B35-9D9D54FC7D7A}" type="slidenum">
              <a:rPr lang="en-US" altLang="en-US" sz="1200" b="0" smtClean="0">
                <a:solidFill>
                  <a:schemeClr val="tx1"/>
                </a:solidFill>
              </a:rPr>
              <a:pPr eaLnBrk="1" hangingPunct="1"/>
              <a:t>38</a:t>
            </a:fld>
            <a:endParaRPr lang="en-US" altLang="en-US" sz="1200" b="0" smtClean="0">
              <a:solidFill>
                <a:schemeClr val="tx1"/>
              </a:solidFill>
            </a:endParaRPr>
          </a:p>
        </p:txBody>
      </p:sp>
      <p:sp>
        <p:nvSpPr>
          <p:cNvPr id="860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B89C22A0-6735-4E1D-A1F3-762DC0F734D0}" type="slidenum">
              <a:rPr lang="en-US" altLang="en-US" sz="1200" b="0" smtClean="0">
                <a:solidFill>
                  <a:schemeClr val="tx1"/>
                </a:solidFill>
              </a:rPr>
              <a:pPr eaLnBrk="1" hangingPunct="1"/>
              <a:t>39</a:t>
            </a:fld>
            <a:endParaRPr lang="en-US" altLang="en-US" sz="1200" b="0" smtClean="0">
              <a:solidFill>
                <a:schemeClr val="tx1"/>
              </a:solidFill>
            </a:endParaRPr>
          </a:p>
        </p:txBody>
      </p:sp>
      <p:sp>
        <p:nvSpPr>
          <p:cNvPr id="870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general, you should reload PCF files while in read-only mode. The screenshots above show the location in edit mode so that the changes to the widgets are evident. The field “Gender” goes from not being required to being required.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E85BE281-74F4-4567-9A3E-45E37C76661E}"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Atomic widgets are individual field items such as inputs, cells, or buttons. They are always defined within a container widget or location.</a:t>
            </a:r>
          </a:p>
          <a:p>
            <a:pPr eaLnBrk="1" hangingPunct="1"/>
            <a:r>
              <a:rPr lang="en-US" smtClean="0"/>
              <a:t>The vast majority of atomic widgets are either inputs (belonging to detail views or input sets), cells (belonging to list views), or buttons (typically belonging to toolbars). Atomic widgets also appear on tab bars and in menus. These represent probably a small amount of the total atomic widgets, however.</a:t>
            </a:r>
          </a:p>
          <a:p>
            <a:pPr eaLnBrk="1" hangingPunct="1"/>
            <a:r>
              <a:rPr lang="en-US" smtClean="0"/>
              <a:t>Guidewire applications include a "widget inspector", which is a dialog box that contains information about all the PCF files and widgets referenced in the active screen. To view the widget inspector, press ALT + SHIFT + W in the application.</a:t>
            </a:r>
          </a:p>
          <a:p>
            <a:pPr eaLnBrk="1" hangingPunct="1"/>
            <a:endParaRPr lang="en-US" smtClean="0"/>
          </a:p>
          <a:p>
            <a:pPr eaLnBrk="1" hangingPunct="1"/>
            <a:endParaRPr lang="en-US" smtClean="0">
              <a:solidFill>
                <a:schemeClr val="bg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A94E8010-0A2E-4681-8FED-CAE7AC9E817E}" type="slidenum">
              <a:rPr lang="en-US" altLang="en-US" sz="1200" b="0" smtClean="0">
                <a:solidFill>
                  <a:schemeClr val="tx1"/>
                </a:solidFill>
              </a:rPr>
              <a:pPr eaLnBrk="1" hangingPunct="1"/>
              <a:t>40</a:t>
            </a:fld>
            <a:endParaRPr lang="en-US" altLang="en-US" sz="1200" b="0" smtClean="0">
              <a:solidFill>
                <a:schemeClr val="tx1"/>
              </a:solidFill>
            </a:endParaRPr>
          </a:p>
        </p:txBody>
      </p:sp>
      <p:sp>
        <p:nvSpPr>
          <p:cNvPr id="880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8068" name="Rectangle 2"/>
          <p:cNvSpPr>
            <a:spLocks noGrp="1" noRot="1" noChangeAspect="1" noChangeArrowheads="1" noTextEdit="1"/>
          </p:cNvSpPr>
          <p:nvPr>
            <p:ph type="sldImg"/>
          </p:nvPr>
        </p:nvSpPr>
        <p:spPr>
          <a:xfrm>
            <a:off x="728663" y="630238"/>
            <a:ext cx="5430837" cy="4073525"/>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8024804F-6FA7-49CD-935C-ED5D7552456C}" type="slidenum">
              <a:rPr lang="en-US" altLang="en-US" sz="1200" b="0" smtClean="0">
                <a:solidFill>
                  <a:schemeClr val="tx1"/>
                </a:solidFill>
              </a:rPr>
              <a:pPr eaLnBrk="1" hangingPunct="1"/>
              <a:t>41</a:t>
            </a:fld>
            <a:endParaRPr lang="en-US" altLang="en-US" sz="1200" b="0" smtClean="0">
              <a:solidFill>
                <a:schemeClr val="tx1"/>
              </a:solidFill>
            </a:endParaRPr>
          </a:p>
        </p:txBody>
      </p:sp>
      <p:sp>
        <p:nvSpPr>
          <p:cNvPr id="890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9092" name="Rectangle 2"/>
          <p:cNvSpPr>
            <a:spLocks noGrp="1" noRot="1" noChangeAspect="1" noChangeArrowheads="1" noTextEdit="1"/>
          </p:cNvSpPr>
          <p:nvPr>
            <p:ph type="sldImg"/>
          </p:nvPr>
        </p:nvSpPr>
        <p:spPr>
          <a:xfrm>
            <a:off x="725488" y="574675"/>
            <a:ext cx="5430837" cy="40735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You must specify the field in the data model that the widget is bound to.</a:t>
            </a:r>
          </a:p>
          <a:p>
            <a:pPr marL="209550" indent="-209550" eaLnBrk="1" hangingPunct="1"/>
            <a:r>
              <a:rPr lang="en-US" smtClean="0"/>
              <a:t>2. You would see the "as" when the container's base object is subtyped, and the field to which the widget must be bound is at one of the subtype levels.</a:t>
            </a:r>
          </a:p>
          <a:p>
            <a:pPr marL="209550" indent="-209550" eaLnBrk="1" hangingPunct="1"/>
            <a:r>
              <a:rPr lang="en-US" smtClean="0"/>
              <a:t>3. A display key is an abstract display value referenced by a widget's label property. It can have one or more locale-specific values, and when the UI is rendered, the value matching the user's locale is used.</a:t>
            </a:r>
          </a:p>
          <a:p>
            <a:pPr marL="209550" indent="-209550" eaLnBrk="1" hangingPunct="1"/>
            <a:r>
              <a:rPr lang="en-US" smtClean="0"/>
              <a:t>4. The widget will be visible, not editable, and not required.</a:t>
            </a:r>
          </a:p>
          <a:p>
            <a:pPr marL="209550" indent="-209550" eaLnBrk="1" hangingPunct="1"/>
            <a:r>
              <a:rPr lang="en-US" smtClean="0"/>
              <a:t>5. You would need to recreate the widget using a date input. The date input widget contains properties to more finely control the widget behavior, such as the date format.</a:t>
            </a:r>
            <a:endParaRPr lang="en-US" b="1"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D074E39E-0499-470B-96B9-E989A8BE9CE6}"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Detail Views - </a:t>
            </a:r>
            <a:fld id="{C133078D-6DB6-4F57-B457-049C19E1E719}"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98DAF239-07ED-4431-8726-BE8615B16F81}"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5427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E9D729BB-7ADD-4DBF-9E1E-2E7C818FA244}"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Atomic Widgets - </a:t>
            </a:r>
            <a:fld id="{461F21AF-FFE8-4DDD-BFD0-3CFDA8EBE332}"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Atomic widgets are created by dragging a widget tool onto a container widget, such as a detail view, list view, or toolbar.</a:t>
            </a:r>
          </a:p>
          <a:p>
            <a:pPr eaLnBrk="1" hangingPunct="1"/>
            <a:r>
              <a:rPr lang="en-US" smtClean="0"/>
              <a:t>The widget tools are listed in the Toolbox tab, which appears on the right side of the PCF editor. Initially, all widget tools are listed. You can, however, enter a string into the filter field, which causes the Toolbox to list only widgets whose descriptions contain that string. (To view a widget tool description, mouse over the name of the widget tool in the Toolbox. The description appears in a tooltip.)</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50059781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6783757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92135559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419617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otices Mandatory">
    <p:spTree>
      <p:nvGrpSpPr>
        <p:cNvPr id="1" name=""/>
        <p:cNvGrpSpPr/>
        <p:nvPr/>
      </p:nvGrpSpPr>
      <p:grpSpPr>
        <a:xfrm>
          <a:off x="0" y="0"/>
          <a:ext cx="0" cy="0"/>
          <a:chOff x="0" y="0"/>
          <a:chExt cx="0" cy="0"/>
        </a:xfrm>
      </p:grpSpPr>
      <p:sp>
        <p:nvSpPr>
          <p:cNvPr id="2" name="txt Title Fixed"/>
          <p:cNvSpPr txBox="1">
            <a:spLocks noChangeArrowheads="1"/>
          </p:cNvSpPr>
          <p:nvPr/>
        </p:nvSpPr>
        <p:spPr bwMode="auto">
          <a:xfrm>
            <a:off x="492125" y="11430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a:lnSpc>
                <a:spcPct val="90000"/>
              </a:lnSpc>
              <a:spcBef>
                <a:spcPct val="0"/>
              </a:spcBef>
              <a:spcAft>
                <a:spcPct val="0"/>
              </a:spcAft>
              <a:buClrTx/>
            </a:pPr>
            <a:r>
              <a:rPr lang="en-US" sz="3200">
                <a:solidFill>
                  <a:srgbClr val="04628C"/>
                </a:solidFill>
                <a:ea typeface="Calibri" pitchFamily="34" charset="0"/>
                <a:cs typeface="Arial" pitchFamily="34" charset="0"/>
              </a:rPr>
              <a:t>Notices</a:t>
            </a:r>
          </a:p>
        </p:txBody>
      </p:sp>
      <p:sp>
        <p:nvSpPr>
          <p:cNvPr id="3" name="txt Notice Fixed"/>
          <p:cNvSpPr>
            <a:spLocks noChangeArrowheads="1"/>
          </p:cNvSpPr>
          <p:nvPr/>
        </p:nvSpPr>
        <p:spPr bwMode="auto">
          <a:xfrm>
            <a:off x="533400" y="892175"/>
            <a:ext cx="83058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0"/>
              </a:spcBef>
              <a:spcAft>
                <a:spcPct val="0"/>
              </a:spcAft>
              <a:buClrTx/>
              <a:buFont typeface="Wingdings 3" pitchFamily="18" charset="2"/>
              <a:buNone/>
            </a:pPr>
            <a:r>
              <a:rPr lang="en-US" sz="1600">
                <a:solidFill>
                  <a:srgbClr val="000000"/>
                </a:solidFill>
              </a:rPr>
              <a:t>Copyright © 2001-2013 Guidewire Software, Inc. All rights reserved.</a:t>
            </a:r>
          </a:p>
          <a:p>
            <a:pPr algn="l">
              <a:spcBef>
                <a:spcPct val="0"/>
              </a:spcBef>
              <a:spcAft>
                <a:spcPct val="0"/>
              </a:spcAft>
              <a:buClrTx/>
              <a:buFont typeface="Wingdings 3" pitchFamily="18" charset="2"/>
              <a:buNone/>
            </a:pPr>
            <a:endParaRPr lang="en-US" sz="1600">
              <a:solidFill>
                <a:srgbClr val="000000"/>
              </a:solidFill>
            </a:endParaRPr>
          </a:p>
          <a:p>
            <a:pPr algn="l">
              <a:spcBef>
                <a:spcPct val="0"/>
              </a:spcBef>
              <a:spcAft>
                <a:spcPct val="0"/>
              </a:spcAft>
              <a:buClrTx/>
              <a:buFont typeface="Wingdings 3" pitchFamily="18" charset="2"/>
              <a:buNone/>
            </a:pPr>
            <a:r>
              <a:rPr lang="en-US" sz="1600" b="0">
                <a:solidFill>
                  <a:srgbClr val="000000"/>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 Guidewire products are protected by one or more United States patents.</a:t>
            </a:r>
          </a:p>
          <a:p>
            <a:pPr algn="l">
              <a:spcBef>
                <a:spcPct val="0"/>
              </a:spcBef>
              <a:spcAft>
                <a:spcPct val="0"/>
              </a:spcAft>
              <a:buClrTx/>
              <a:buFont typeface="Wingdings 3" pitchFamily="18" charset="2"/>
              <a:buNone/>
            </a:pPr>
            <a:endParaRPr lang="en-US" sz="1600" b="0">
              <a:solidFill>
                <a:srgbClr val="000000"/>
              </a:solidFill>
            </a:endParaRPr>
          </a:p>
          <a:p>
            <a:pPr algn="l">
              <a:spcBef>
                <a:spcPct val="0"/>
              </a:spcBef>
              <a:spcAft>
                <a:spcPct val="0"/>
              </a:spcAft>
              <a:buClrTx/>
              <a:buFont typeface="Wingdings 3" pitchFamily="18" charset="2"/>
              <a:buNone/>
            </a:pPr>
            <a:r>
              <a:rPr lang="en-US" sz="1600" b="0">
                <a:solidFill>
                  <a:srgbClr val="000000"/>
                </a:solidFill>
              </a:rPr>
              <a:t>This 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algn="l">
              <a:spcBef>
                <a:spcPct val="0"/>
              </a:spcBef>
              <a:spcAft>
                <a:spcPct val="0"/>
              </a:spcAft>
              <a:buClrTx/>
              <a:buFont typeface="Wingdings 3" pitchFamily="18" charset="2"/>
              <a:buNone/>
            </a:pPr>
            <a:endParaRPr lang="en-US" sz="1600" b="0">
              <a:solidFill>
                <a:srgbClr val="000000"/>
              </a:solidFill>
            </a:endParaRPr>
          </a:p>
          <a:p>
            <a:pPr algn="l">
              <a:spcBef>
                <a:spcPct val="0"/>
              </a:spcBef>
              <a:spcAft>
                <a:spcPct val="0"/>
              </a:spcAft>
              <a:buClrTx/>
              <a:buFont typeface="Wingdings 3" pitchFamily="18" charset="2"/>
              <a:buNone/>
            </a:pPr>
            <a:r>
              <a:rPr lang="en-US" sz="1600" b="0">
                <a:solidFill>
                  <a:srgbClr val="000000"/>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405743711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2736981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6163329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54177478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9783361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846846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1731647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28312708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2087634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D0815F4B-FB8D-4634-8B45-4AC176F4FDE6}" type="slidenum">
              <a:rPr lang="en-US" sz="1200" smtClean="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33"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4" r:id="rId12"/>
    <p:sldLayoutId id="2147483835" r:id="rId13"/>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Atomic Widgets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8 August 2013</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969963"/>
            <a:ext cx="7313613" cy="416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5" name="Rectangle 2"/>
          <p:cNvSpPr>
            <a:spLocks noGrp="1" noChangeArrowheads="1"/>
          </p:cNvSpPr>
          <p:nvPr>
            <p:ph type="title"/>
          </p:nvPr>
        </p:nvSpPr>
        <p:spPr/>
        <p:txBody>
          <a:bodyPr/>
          <a:lstStyle/>
          <a:p>
            <a:pPr eaLnBrk="1" hangingPunct="1"/>
            <a:r>
              <a:rPr lang="en-US" smtClean="0"/>
              <a:t>Step 2: Drag tool onto PCF canvas</a:t>
            </a:r>
          </a:p>
        </p:txBody>
      </p:sp>
      <p:sp>
        <p:nvSpPr>
          <p:cNvPr id="13316" name="Rectangle 3"/>
          <p:cNvSpPr>
            <a:spLocks noGrp="1" noChangeArrowheads="1"/>
          </p:cNvSpPr>
          <p:nvPr>
            <p:ph idx="1"/>
          </p:nvPr>
        </p:nvSpPr>
        <p:spPr>
          <a:xfrm>
            <a:off x="519113" y="5405438"/>
            <a:ext cx="8318500" cy="984250"/>
          </a:xfrm>
        </p:spPr>
        <p:txBody>
          <a:bodyPr/>
          <a:lstStyle/>
          <a:p>
            <a:pPr>
              <a:buFont typeface="Arial" charset="0"/>
              <a:buChar char="•"/>
            </a:pPr>
            <a:r>
              <a:rPr lang="en-US" smtClean="0"/>
              <a:t>Light green line - current place where new widget will go</a:t>
            </a:r>
          </a:p>
          <a:p>
            <a:pPr>
              <a:buFont typeface="Arial" charset="0"/>
              <a:buChar char="•"/>
            </a:pPr>
            <a:r>
              <a:rPr lang="en-US" smtClean="0"/>
              <a:t>Dark green line - places where new widget can go</a:t>
            </a:r>
          </a:p>
        </p:txBody>
      </p:sp>
      <p:sp>
        <p:nvSpPr>
          <p:cNvPr id="13317" name="AutoShape 6"/>
          <p:cNvSpPr>
            <a:spLocks noChangeArrowheads="1"/>
          </p:cNvSpPr>
          <p:nvPr/>
        </p:nvSpPr>
        <p:spPr bwMode="auto">
          <a:xfrm>
            <a:off x="5975350" y="4502150"/>
            <a:ext cx="1995488" cy="16986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18" name="Freeform 7"/>
          <p:cNvSpPr>
            <a:spLocks/>
          </p:cNvSpPr>
          <p:nvPr/>
        </p:nvSpPr>
        <p:spPr bwMode="auto">
          <a:xfrm>
            <a:off x="2979738" y="3022600"/>
            <a:ext cx="2995612" cy="1563688"/>
          </a:xfrm>
          <a:custGeom>
            <a:avLst/>
            <a:gdLst>
              <a:gd name="T0" fmla="*/ 2147483647 w 1130"/>
              <a:gd name="T1" fmla="*/ 2147483647 h 1017"/>
              <a:gd name="T2" fmla="*/ 2147483647 w 1130"/>
              <a:gd name="T3" fmla="*/ 2147483647 h 1017"/>
              <a:gd name="T4" fmla="*/ 2147483647 w 1130"/>
              <a:gd name="T5" fmla="*/ 2147483647 h 1017"/>
              <a:gd name="T6" fmla="*/ 2147483647 w 1130"/>
              <a:gd name="T7" fmla="*/ 2147483647 h 1017"/>
              <a:gd name="T8" fmla="*/ 0 w 1130"/>
              <a:gd name="T9" fmla="*/ 0 h 1017"/>
              <a:gd name="T10" fmla="*/ 0 60000 65536"/>
              <a:gd name="T11" fmla="*/ 0 60000 65536"/>
              <a:gd name="T12" fmla="*/ 0 60000 65536"/>
              <a:gd name="T13" fmla="*/ 0 60000 65536"/>
              <a:gd name="T14" fmla="*/ 0 60000 65536"/>
              <a:gd name="T15" fmla="*/ 0 w 1130"/>
              <a:gd name="T16" fmla="*/ 0 h 1017"/>
              <a:gd name="T17" fmla="*/ 1130 w 1130"/>
              <a:gd name="T18" fmla="*/ 1017 h 1017"/>
            </a:gdLst>
            <a:ahLst/>
            <a:cxnLst>
              <a:cxn ang="T10">
                <a:pos x="T0" y="T1"/>
              </a:cxn>
              <a:cxn ang="T11">
                <a:pos x="T2" y="T3"/>
              </a:cxn>
              <a:cxn ang="T12">
                <a:pos x="T4" y="T5"/>
              </a:cxn>
              <a:cxn ang="T13">
                <a:pos x="T6" y="T7"/>
              </a:cxn>
              <a:cxn ang="T14">
                <a:pos x="T8" y="T9"/>
              </a:cxn>
            </a:cxnLst>
            <a:rect l="T15" t="T16" r="T17" b="T18"/>
            <a:pathLst>
              <a:path w="1130" h="1017">
                <a:moveTo>
                  <a:pt x="1130" y="982"/>
                </a:moveTo>
                <a:cubicBezTo>
                  <a:pt x="990" y="1000"/>
                  <a:pt x="852" y="1017"/>
                  <a:pt x="711" y="982"/>
                </a:cubicBezTo>
                <a:cubicBezTo>
                  <a:pt x="570" y="947"/>
                  <a:pt x="385" y="845"/>
                  <a:pt x="283" y="770"/>
                </a:cubicBezTo>
                <a:cubicBezTo>
                  <a:pt x="181" y="695"/>
                  <a:pt x="145" y="662"/>
                  <a:pt x="98" y="534"/>
                </a:cubicBezTo>
                <a:cubicBezTo>
                  <a:pt x="51" y="406"/>
                  <a:pt x="20" y="111"/>
                  <a:pt x="0" y="0"/>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Step 3a: Specify ID property</a:t>
            </a:r>
          </a:p>
        </p:txBody>
      </p:sp>
      <p:sp>
        <p:nvSpPr>
          <p:cNvPr id="14339" name="Rectangle 3"/>
          <p:cNvSpPr>
            <a:spLocks noGrp="1" noChangeArrowheads="1"/>
          </p:cNvSpPr>
          <p:nvPr>
            <p:ph idx="1"/>
          </p:nvPr>
        </p:nvSpPr>
        <p:spPr>
          <a:xfrm>
            <a:off x="519113" y="1192213"/>
            <a:ext cx="2963862" cy="5197475"/>
          </a:xfrm>
        </p:spPr>
        <p:txBody>
          <a:bodyPr/>
          <a:lstStyle/>
          <a:p>
            <a:pPr>
              <a:buFont typeface="Arial" charset="0"/>
              <a:buChar char="•"/>
            </a:pPr>
            <a:r>
              <a:rPr lang="en-US" smtClean="0"/>
              <a:t>IDs are not required for all types of widgets</a:t>
            </a:r>
          </a:p>
          <a:p>
            <a:pPr lvl="1">
              <a:buFont typeface="Arial" charset="0"/>
              <a:buChar char="•"/>
            </a:pPr>
            <a:r>
              <a:rPr lang="en-US" smtClean="0"/>
              <a:t>If ID is required, then property is listed as "id*"</a:t>
            </a:r>
          </a:p>
          <a:p>
            <a:pPr>
              <a:buFont typeface="Arial" charset="0"/>
              <a:buChar char="•"/>
            </a:pPr>
            <a:r>
              <a:rPr lang="en-US" smtClean="0"/>
              <a:t>When required, ID does not need to be unique globally, but must be unique within a given PCF</a:t>
            </a:r>
          </a:p>
        </p:txBody>
      </p:sp>
      <p:pic>
        <p:nvPicPr>
          <p:cNvPr id="143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638" y="1201738"/>
            <a:ext cx="4429125" cy="279082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0638" y="3992563"/>
            <a:ext cx="4429125" cy="215582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2" name="Rectangle 1"/>
          <p:cNvSpPr>
            <a:spLocks noChangeArrowheads="1"/>
          </p:cNvSpPr>
          <p:nvPr/>
        </p:nvSpPr>
        <p:spPr bwMode="auto">
          <a:xfrm>
            <a:off x="4008438" y="5024438"/>
            <a:ext cx="4251325" cy="233362"/>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Lesson outline</a:t>
            </a:r>
          </a:p>
        </p:txBody>
      </p:sp>
      <p:sp>
        <p:nvSpPr>
          <p:cNvPr id="1536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Atomic widget basics</a:t>
            </a:r>
          </a:p>
          <a:p>
            <a:pPr>
              <a:lnSpc>
                <a:spcPct val="150000"/>
              </a:lnSpc>
              <a:buFont typeface="Arial" charset="0"/>
              <a:buChar char="•"/>
            </a:pPr>
            <a:r>
              <a:rPr lang="en-US" sz="2800" smtClean="0">
                <a:solidFill>
                  <a:srgbClr val="C0C0C0"/>
                </a:solidFill>
              </a:rPr>
              <a:t>Creating widgets</a:t>
            </a:r>
          </a:p>
          <a:p>
            <a:pPr>
              <a:lnSpc>
                <a:spcPct val="150000"/>
              </a:lnSpc>
              <a:buFont typeface="Arial" charset="0"/>
              <a:buChar char="•"/>
            </a:pPr>
            <a:r>
              <a:rPr lang="en-US" sz="2800" smtClean="0"/>
              <a:t>Binding widgets to the data model</a:t>
            </a:r>
          </a:p>
          <a:p>
            <a:pPr>
              <a:lnSpc>
                <a:spcPct val="150000"/>
              </a:lnSpc>
              <a:buFont typeface="Arial" charset="0"/>
              <a:buChar char="•"/>
            </a:pPr>
            <a:r>
              <a:rPr lang="en-US" sz="2800" smtClean="0">
                <a:solidFill>
                  <a:srgbClr val="C0C0C0"/>
                </a:solidFill>
              </a:rPr>
              <a:t>Widget labels</a:t>
            </a:r>
          </a:p>
          <a:p>
            <a:pPr>
              <a:lnSpc>
                <a:spcPct val="150000"/>
              </a:lnSpc>
              <a:buFont typeface="Arial" charset="0"/>
              <a:buChar char="•"/>
            </a:pPr>
            <a:r>
              <a:rPr lang="en-US" sz="2800" smtClean="0">
                <a:solidFill>
                  <a:srgbClr val="C0C0C0"/>
                </a:solidFill>
              </a:rPr>
              <a:t>Optional properties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Base objects for container widgets</a:t>
            </a:r>
          </a:p>
        </p:txBody>
      </p:sp>
      <p:sp>
        <p:nvSpPr>
          <p:cNvPr id="16387" name="Rectangle 3"/>
          <p:cNvSpPr>
            <a:spLocks noGrp="1" noChangeArrowheads="1"/>
          </p:cNvSpPr>
          <p:nvPr>
            <p:ph idx="1"/>
          </p:nvPr>
        </p:nvSpPr>
        <p:spPr>
          <a:xfrm>
            <a:off x="519113" y="4062413"/>
            <a:ext cx="8318500" cy="2035175"/>
          </a:xfrm>
        </p:spPr>
        <p:txBody>
          <a:bodyPr/>
          <a:lstStyle/>
          <a:p>
            <a:pPr>
              <a:buFont typeface="Arial" charset="0"/>
              <a:buChar char="•"/>
            </a:pPr>
            <a:r>
              <a:rPr lang="en-US" smtClean="0"/>
              <a:t>Container widgets often have at least one required object</a:t>
            </a:r>
          </a:p>
          <a:p>
            <a:pPr lvl="1"/>
            <a:r>
              <a:rPr lang="en-US" smtClean="0"/>
              <a:t>If container displays data, the data comes from that object </a:t>
            </a:r>
          </a:p>
        </p:txBody>
      </p:sp>
      <p:sp>
        <p:nvSpPr>
          <p:cNvPr id="16388" name="AutoShape 5"/>
          <p:cNvSpPr>
            <a:spLocks noChangeArrowheads="1"/>
          </p:cNvSpPr>
          <p:nvPr/>
        </p:nvSpPr>
        <p:spPr bwMode="auto">
          <a:xfrm>
            <a:off x="3986213" y="2455863"/>
            <a:ext cx="1779587" cy="1174750"/>
          </a:xfrm>
          <a:prstGeom prst="cube">
            <a:avLst>
              <a:gd name="adj" fmla="val 19458"/>
            </a:avLst>
          </a:prstGeom>
          <a:solidFill>
            <a:schemeClr val="tx1"/>
          </a:solidFill>
          <a:ln w="19050">
            <a:solidFill>
              <a:schemeClr val="accent1"/>
            </a:solidFill>
            <a:miter lim="800000"/>
            <a:headEnd/>
            <a:tailEnd/>
          </a:ln>
        </p:spPr>
        <p:txBody>
          <a:bodyPr wrap="none" lIns="0" tIns="0" rIns="0" bIns="0" anchor="ctr">
            <a:spAutoFit/>
          </a:bodyPr>
          <a:lstStyle/>
          <a:p>
            <a:endParaRPr lang="en-US"/>
          </a:p>
        </p:txBody>
      </p:sp>
      <p:sp>
        <p:nvSpPr>
          <p:cNvPr id="16389" name="Text Box 6"/>
          <p:cNvSpPr txBox="1">
            <a:spLocks noChangeArrowheads="1"/>
          </p:cNvSpPr>
          <p:nvPr/>
        </p:nvSpPr>
        <p:spPr bwMode="auto">
          <a:xfrm>
            <a:off x="3925888" y="2109788"/>
            <a:ext cx="199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ABContact</a:t>
            </a:r>
          </a:p>
        </p:txBody>
      </p:sp>
      <p:sp>
        <p:nvSpPr>
          <p:cNvPr id="16390" name="Text Box 7"/>
          <p:cNvSpPr txBox="1">
            <a:spLocks noChangeArrowheads="1"/>
          </p:cNvSpPr>
          <p:nvPr/>
        </p:nvSpPr>
        <p:spPr bwMode="auto">
          <a:xfrm>
            <a:off x="4105275" y="2816225"/>
            <a:ext cx="1331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ID</a:t>
            </a:r>
          </a:p>
        </p:txBody>
      </p:sp>
      <p:sp>
        <p:nvSpPr>
          <p:cNvPr id="16391" name="Rectangle 8"/>
          <p:cNvSpPr>
            <a:spLocks noChangeArrowheads="1"/>
          </p:cNvSpPr>
          <p:nvPr/>
        </p:nvSpPr>
        <p:spPr bwMode="auto">
          <a:xfrm>
            <a:off x="4090988" y="2781300"/>
            <a:ext cx="1358900" cy="342900"/>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6392" name="Picture 9" descr="UI fiel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8" y="1147763"/>
            <a:ext cx="2927350" cy="11207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6393" name="Rectangle 10"/>
          <p:cNvSpPr>
            <a:spLocks noChangeArrowheads="1"/>
          </p:cNvSpPr>
          <p:nvPr/>
        </p:nvSpPr>
        <p:spPr bwMode="auto">
          <a:xfrm>
            <a:off x="4090988" y="3200400"/>
            <a:ext cx="1358900" cy="342900"/>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394" name="Text Box 11"/>
          <p:cNvSpPr txBox="1">
            <a:spLocks noChangeArrowheads="1"/>
          </p:cNvSpPr>
          <p:nvPr/>
        </p:nvSpPr>
        <p:spPr bwMode="auto">
          <a:xfrm>
            <a:off x="4105275" y="3235325"/>
            <a:ext cx="1331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CreateTime</a:t>
            </a:r>
          </a:p>
        </p:txBody>
      </p:sp>
      <p:sp>
        <p:nvSpPr>
          <p:cNvPr id="16395" name="Line 13"/>
          <p:cNvSpPr>
            <a:spLocks noChangeShapeType="1"/>
          </p:cNvSpPr>
          <p:nvPr/>
        </p:nvSpPr>
        <p:spPr bwMode="auto">
          <a:xfrm>
            <a:off x="3467100" y="1778000"/>
            <a:ext cx="622300" cy="774700"/>
          </a:xfrm>
          <a:prstGeom prst="line">
            <a:avLst/>
          </a:prstGeom>
          <a:noFill/>
          <a:ln w="19050">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6" name="Text Box 15"/>
          <p:cNvSpPr txBox="1">
            <a:spLocks noChangeArrowheads="1"/>
          </p:cNvSpPr>
          <p:nvPr/>
        </p:nvSpPr>
        <p:spPr bwMode="auto">
          <a:xfrm>
            <a:off x="711200" y="2336800"/>
            <a:ext cx="2590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ABContactSummaryDV</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Each data widget is tied to one field</a:t>
            </a:r>
          </a:p>
        </p:txBody>
      </p:sp>
      <p:sp>
        <p:nvSpPr>
          <p:cNvPr id="17411" name="Rectangle 3"/>
          <p:cNvSpPr>
            <a:spLocks noGrp="1" noChangeArrowheads="1"/>
          </p:cNvSpPr>
          <p:nvPr>
            <p:ph idx="1"/>
          </p:nvPr>
        </p:nvSpPr>
        <p:spPr>
          <a:xfrm>
            <a:off x="519113" y="3892550"/>
            <a:ext cx="5651500" cy="2497138"/>
          </a:xfrm>
        </p:spPr>
        <p:txBody>
          <a:bodyPr/>
          <a:lstStyle/>
          <a:p>
            <a:pPr>
              <a:buFont typeface="Arial" charset="0"/>
              <a:buChar char="•"/>
            </a:pPr>
            <a:r>
              <a:rPr lang="en-US" smtClean="0"/>
              <a:t>Each input and cell widget is bound to one field from base object</a:t>
            </a:r>
          </a:p>
          <a:p>
            <a:pPr lvl="1"/>
            <a:r>
              <a:rPr lang="en-US" smtClean="0"/>
              <a:t>Displays data in that field</a:t>
            </a:r>
          </a:p>
          <a:p>
            <a:pPr lvl="1"/>
            <a:r>
              <a:rPr lang="en-US" smtClean="0"/>
              <a:t>If widget is editable, changes made in widget are written to database when data is committed</a:t>
            </a:r>
          </a:p>
        </p:txBody>
      </p:sp>
      <p:sp>
        <p:nvSpPr>
          <p:cNvPr id="17412" name="AutoShape 4"/>
          <p:cNvSpPr>
            <a:spLocks noChangeArrowheads="1"/>
          </p:cNvSpPr>
          <p:nvPr/>
        </p:nvSpPr>
        <p:spPr bwMode="auto">
          <a:xfrm>
            <a:off x="3986213" y="2455863"/>
            <a:ext cx="1779587" cy="1174750"/>
          </a:xfrm>
          <a:prstGeom prst="cube">
            <a:avLst>
              <a:gd name="adj" fmla="val 19458"/>
            </a:avLst>
          </a:prstGeom>
          <a:solidFill>
            <a:schemeClr val="tx1"/>
          </a:solidFill>
          <a:ln w="19050">
            <a:solidFill>
              <a:schemeClr val="accent1"/>
            </a:solidFill>
            <a:miter lim="800000"/>
            <a:headEnd/>
            <a:tailEnd/>
          </a:ln>
        </p:spPr>
        <p:txBody>
          <a:bodyPr wrap="none" lIns="0" tIns="0" rIns="0" bIns="0" anchor="ctr">
            <a:spAutoFit/>
          </a:bodyPr>
          <a:lstStyle/>
          <a:p>
            <a:endParaRPr lang="en-US"/>
          </a:p>
        </p:txBody>
      </p:sp>
      <p:sp>
        <p:nvSpPr>
          <p:cNvPr id="17413" name="Text Box 5"/>
          <p:cNvSpPr txBox="1">
            <a:spLocks noChangeArrowheads="1"/>
          </p:cNvSpPr>
          <p:nvPr/>
        </p:nvSpPr>
        <p:spPr bwMode="auto">
          <a:xfrm>
            <a:off x="3925888" y="2109788"/>
            <a:ext cx="199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ABContact 205</a:t>
            </a:r>
          </a:p>
        </p:txBody>
      </p:sp>
      <p:sp>
        <p:nvSpPr>
          <p:cNvPr id="17414" name="Text Box 7"/>
          <p:cNvSpPr txBox="1">
            <a:spLocks noChangeArrowheads="1"/>
          </p:cNvSpPr>
          <p:nvPr/>
        </p:nvSpPr>
        <p:spPr bwMode="auto">
          <a:xfrm>
            <a:off x="2568575" y="2816225"/>
            <a:ext cx="1331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ID</a:t>
            </a:r>
          </a:p>
        </p:txBody>
      </p:sp>
      <p:sp>
        <p:nvSpPr>
          <p:cNvPr id="17415" name="Rectangle 8"/>
          <p:cNvSpPr>
            <a:spLocks noChangeArrowheads="1"/>
          </p:cNvSpPr>
          <p:nvPr/>
        </p:nvSpPr>
        <p:spPr bwMode="auto">
          <a:xfrm>
            <a:off x="4090988" y="2781300"/>
            <a:ext cx="1358900" cy="342900"/>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16" name="Rectangle 11"/>
          <p:cNvSpPr>
            <a:spLocks noChangeArrowheads="1"/>
          </p:cNvSpPr>
          <p:nvPr/>
        </p:nvSpPr>
        <p:spPr bwMode="invGray">
          <a:xfrm>
            <a:off x="6497638" y="3922713"/>
            <a:ext cx="2230437" cy="661987"/>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17417" name="Rectangle 12"/>
          <p:cNvSpPr>
            <a:spLocks noChangeArrowheads="1"/>
          </p:cNvSpPr>
          <p:nvPr/>
        </p:nvSpPr>
        <p:spPr bwMode="invGray">
          <a:xfrm>
            <a:off x="6497638" y="3294063"/>
            <a:ext cx="2230437" cy="631825"/>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17418" name="Line 13"/>
          <p:cNvSpPr>
            <a:spLocks noChangeShapeType="1"/>
          </p:cNvSpPr>
          <p:nvPr/>
        </p:nvSpPr>
        <p:spPr bwMode="invGray">
          <a:xfrm>
            <a:off x="6491288" y="4146550"/>
            <a:ext cx="223996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9" name="Line 14"/>
          <p:cNvSpPr>
            <a:spLocks noChangeShapeType="1"/>
          </p:cNvSpPr>
          <p:nvPr/>
        </p:nvSpPr>
        <p:spPr bwMode="invGray">
          <a:xfrm>
            <a:off x="6497638" y="4362450"/>
            <a:ext cx="22225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0" name="Line 15"/>
          <p:cNvSpPr>
            <a:spLocks noChangeShapeType="1"/>
          </p:cNvSpPr>
          <p:nvPr/>
        </p:nvSpPr>
        <p:spPr bwMode="invGray">
          <a:xfrm>
            <a:off x="6923088" y="3924300"/>
            <a:ext cx="0" cy="66040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1" name="Line 16"/>
          <p:cNvSpPr>
            <a:spLocks noChangeShapeType="1"/>
          </p:cNvSpPr>
          <p:nvPr/>
        </p:nvSpPr>
        <p:spPr bwMode="invGray">
          <a:xfrm>
            <a:off x="8388350" y="3929063"/>
            <a:ext cx="0" cy="66198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2" name="Rectangle 18"/>
          <p:cNvSpPr>
            <a:spLocks noChangeArrowheads="1"/>
          </p:cNvSpPr>
          <p:nvPr/>
        </p:nvSpPr>
        <p:spPr bwMode="invGray">
          <a:xfrm>
            <a:off x="6497638" y="3289300"/>
            <a:ext cx="2230437" cy="66198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17423" name="Rectangle 19"/>
          <p:cNvSpPr>
            <a:spLocks noChangeArrowheads="1"/>
          </p:cNvSpPr>
          <p:nvPr/>
        </p:nvSpPr>
        <p:spPr bwMode="invGray">
          <a:xfrm>
            <a:off x="6497638" y="2876550"/>
            <a:ext cx="2230437" cy="415925"/>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a:solidFill>
                  <a:schemeClr val="bg1"/>
                </a:solidFill>
              </a:rPr>
              <a:t>ta_abcontact</a:t>
            </a:r>
          </a:p>
        </p:txBody>
      </p:sp>
      <p:sp>
        <p:nvSpPr>
          <p:cNvPr id="17424" name="Line 20"/>
          <p:cNvSpPr>
            <a:spLocks noChangeShapeType="1"/>
          </p:cNvSpPr>
          <p:nvPr/>
        </p:nvSpPr>
        <p:spPr bwMode="invGray">
          <a:xfrm>
            <a:off x="6491288" y="3513138"/>
            <a:ext cx="223996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5" name="Line 21"/>
          <p:cNvSpPr>
            <a:spLocks noChangeShapeType="1"/>
          </p:cNvSpPr>
          <p:nvPr/>
        </p:nvSpPr>
        <p:spPr bwMode="invGray">
          <a:xfrm>
            <a:off x="6497638" y="3729038"/>
            <a:ext cx="22225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6" name="Line 22"/>
          <p:cNvSpPr>
            <a:spLocks noChangeShapeType="1"/>
          </p:cNvSpPr>
          <p:nvPr/>
        </p:nvSpPr>
        <p:spPr bwMode="invGray">
          <a:xfrm>
            <a:off x="6923088" y="3290888"/>
            <a:ext cx="0" cy="66040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7" name="Line 23"/>
          <p:cNvSpPr>
            <a:spLocks noChangeShapeType="1"/>
          </p:cNvSpPr>
          <p:nvPr/>
        </p:nvSpPr>
        <p:spPr bwMode="invGray">
          <a:xfrm>
            <a:off x="8388350" y="3295650"/>
            <a:ext cx="0" cy="661988"/>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8" name="Text Box 24"/>
          <p:cNvSpPr txBox="1">
            <a:spLocks noChangeArrowheads="1"/>
          </p:cNvSpPr>
          <p:nvPr/>
        </p:nvSpPr>
        <p:spPr bwMode="auto">
          <a:xfrm>
            <a:off x="6911975" y="3286125"/>
            <a:ext cx="1522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latin typeface="Courier New" pitchFamily="49" charset="0"/>
              </a:rPr>
              <a:t>CreateTime</a:t>
            </a:r>
          </a:p>
        </p:txBody>
      </p:sp>
      <p:sp>
        <p:nvSpPr>
          <p:cNvPr id="17429" name="Text Box 25"/>
          <p:cNvSpPr txBox="1">
            <a:spLocks noChangeArrowheads="1"/>
          </p:cNvSpPr>
          <p:nvPr/>
        </p:nvSpPr>
        <p:spPr bwMode="auto">
          <a:xfrm>
            <a:off x="6505575" y="3502025"/>
            <a:ext cx="4175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latin typeface="Courier New" pitchFamily="49" charset="0"/>
              </a:rPr>
              <a:t>205</a:t>
            </a:r>
          </a:p>
        </p:txBody>
      </p:sp>
      <p:pic>
        <p:nvPicPr>
          <p:cNvPr id="17430" name="Picture 27" descr="UI fiel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8" y="1147763"/>
            <a:ext cx="2927350" cy="11207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7431" name="Rectangle 28"/>
          <p:cNvSpPr>
            <a:spLocks noChangeArrowheads="1"/>
          </p:cNvSpPr>
          <p:nvPr/>
        </p:nvSpPr>
        <p:spPr bwMode="auto">
          <a:xfrm>
            <a:off x="4090988" y="3200400"/>
            <a:ext cx="1358900" cy="342900"/>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32" name="Text Box 29"/>
          <p:cNvSpPr txBox="1">
            <a:spLocks noChangeArrowheads="1"/>
          </p:cNvSpPr>
          <p:nvPr/>
        </p:nvSpPr>
        <p:spPr bwMode="auto">
          <a:xfrm>
            <a:off x="2568575" y="3235325"/>
            <a:ext cx="1331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CreateTime</a:t>
            </a:r>
          </a:p>
        </p:txBody>
      </p:sp>
      <p:sp>
        <p:nvSpPr>
          <p:cNvPr id="17433" name="Text Box 30"/>
          <p:cNvSpPr txBox="1">
            <a:spLocks noChangeArrowheads="1"/>
          </p:cNvSpPr>
          <p:nvPr/>
        </p:nvSpPr>
        <p:spPr bwMode="auto">
          <a:xfrm>
            <a:off x="6530975" y="32734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latin typeface="Courier New" pitchFamily="49" charset="0"/>
              </a:rPr>
              <a:t>ID</a:t>
            </a:r>
          </a:p>
        </p:txBody>
      </p:sp>
      <p:sp>
        <p:nvSpPr>
          <p:cNvPr id="17434" name="Text Box 31"/>
          <p:cNvSpPr txBox="1">
            <a:spLocks noChangeArrowheads="1"/>
          </p:cNvSpPr>
          <p:nvPr/>
        </p:nvSpPr>
        <p:spPr bwMode="auto">
          <a:xfrm>
            <a:off x="6848475" y="3502025"/>
            <a:ext cx="1649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latin typeface="Courier New" pitchFamily="49" charset="0"/>
              </a:rPr>
              <a:t>2009-03-09</a:t>
            </a:r>
          </a:p>
        </p:txBody>
      </p:sp>
      <p:sp>
        <p:nvSpPr>
          <p:cNvPr id="17435" name="AutoShape 32"/>
          <p:cNvSpPr>
            <a:spLocks noChangeArrowheads="1"/>
          </p:cNvSpPr>
          <p:nvPr/>
        </p:nvSpPr>
        <p:spPr bwMode="auto">
          <a:xfrm>
            <a:off x="533400" y="1790700"/>
            <a:ext cx="2374900" cy="254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36" name="Line 33"/>
          <p:cNvSpPr>
            <a:spLocks noChangeShapeType="1"/>
          </p:cNvSpPr>
          <p:nvPr/>
        </p:nvSpPr>
        <p:spPr bwMode="auto">
          <a:xfrm>
            <a:off x="2895600" y="1905000"/>
            <a:ext cx="1181100" cy="952500"/>
          </a:xfrm>
          <a:prstGeom prst="line">
            <a:avLst/>
          </a:prstGeom>
          <a:noFill/>
          <a:ln w="19050">
            <a:solidFill>
              <a:srgbClr val="FF000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7" name="AutoShape 34"/>
          <p:cNvSpPr>
            <a:spLocks noChangeArrowheads="1"/>
          </p:cNvSpPr>
          <p:nvPr/>
        </p:nvSpPr>
        <p:spPr bwMode="auto">
          <a:xfrm>
            <a:off x="6883400" y="3213100"/>
            <a:ext cx="1562100" cy="14859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38" name="Line 35"/>
          <p:cNvSpPr>
            <a:spLocks noChangeShapeType="1"/>
          </p:cNvSpPr>
          <p:nvPr/>
        </p:nvSpPr>
        <p:spPr bwMode="auto">
          <a:xfrm>
            <a:off x="5435600" y="3289300"/>
            <a:ext cx="1447800" cy="800100"/>
          </a:xfrm>
          <a:prstGeom prst="line">
            <a:avLst/>
          </a:prstGeom>
          <a:noFill/>
          <a:ln w="19050">
            <a:solidFill>
              <a:srgbClr val="FF000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9" name="Text Box 38"/>
          <p:cNvSpPr txBox="1">
            <a:spLocks noChangeArrowheads="1"/>
          </p:cNvSpPr>
          <p:nvPr/>
        </p:nvSpPr>
        <p:spPr bwMode="auto">
          <a:xfrm>
            <a:off x="4143375" y="2854325"/>
            <a:ext cx="4175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latin typeface="Courier New" pitchFamily="49" charset="0"/>
              </a:rPr>
              <a:t>205</a:t>
            </a:r>
          </a:p>
        </p:txBody>
      </p:sp>
      <p:sp>
        <p:nvSpPr>
          <p:cNvPr id="17440" name="Text Box 39"/>
          <p:cNvSpPr txBox="1">
            <a:spLocks noChangeArrowheads="1"/>
          </p:cNvSpPr>
          <p:nvPr/>
        </p:nvSpPr>
        <p:spPr bwMode="auto">
          <a:xfrm>
            <a:off x="4143375" y="3248025"/>
            <a:ext cx="1649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latin typeface="Courier New" pitchFamily="49" charset="0"/>
              </a:rPr>
              <a:t>2009</a:t>
            </a:r>
            <a:r>
              <a:rPr lang="en-US" sz="1200">
                <a:solidFill>
                  <a:schemeClr val="accent1"/>
                </a:solidFill>
                <a:latin typeface="Courier New" pitchFamily="49" charset="0"/>
              </a:rPr>
              <a:t>-</a:t>
            </a:r>
            <a:r>
              <a:rPr lang="en-US" sz="1800">
                <a:solidFill>
                  <a:schemeClr val="accent1"/>
                </a:solidFill>
                <a:latin typeface="Courier New" pitchFamily="49" charset="0"/>
              </a:rPr>
              <a:t>03</a:t>
            </a:r>
            <a:r>
              <a:rPr lang="en-US" sz="1200">
                <a:solidFill>
                  <a:schemeClr val="accent1"/>
                </a:solidFill>
                <a:latin typeface="Courier New" pitchFamily="49" charset="0"/>
              </a:rPr>
              <a:t>-</a:t>
            </a:r>
            <a:r>
              <a:rPr lang="en-US" sz="1800">
                <a:solidFill>
                  <a:schemeClr val="accent1"/>
                </a:solidFill>
                <a:latin typeface="Courier New" pitchFamily="49" charset="0"/>
              </a:rPr>
              <a:t>09</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Step 3b: Specify value property</a:t>
            </a:r>
          </a:p>
        </p:txBody>
      </p:sp>
      <p:sp>
        <p:nvSpPr>
          <p:cNvPr id="18435" name="Rectangle 3"/>
          <p:cNvSpPr>
            <a:spLocks noGrp="1" noChangeArrowheads="1"/>
          </p:cNvSpPr>
          <p:nvPr>
            <p:ph idx="1"/>
          </p:nvPr>
        </p:nvSpPr>
        <p:spPr>
          <a:xfrm>
            <a:off x="519113" y="1192213"/>
            <a:ext cx="2959100" cy="5197475"/>
          </a:xfrm>
        </p:spPr>
        <p:txBody>
          <a:bodyPr/>
          <a:lstStyle/>
          <a:p>
            <a:pPr>
              <a:buFont typeface="Arial" charset="0"/>
              <a:buChar char="•"/>
            </a:pPr>
            <a:r>
              <a:rPr lang="en-US" smtClean="0"/>
              <a:t>For given widget, value property identifies which field widget is bound to</a:t>
            </a:r>
          </a:p>
          <a:p>
            <a:pPr lvl="1"/>
            <a:r>
              <a:rPr lang="en-US" smtClean="0"/>
              <a:t>Lists container widget's base object and one field on that object or on related object</a:t>
            </a:r>
          </a:p>
          <a:p>
            <a:pPr lvl="1"/>
            <a:r>
              <a:rPr lang="en-US" smtClean="0"/>
              <a:t>Uses dot notation</a:t>
            </a:r>
          </a:p>
        </p:txBody>
      </p:sp>
      <p:pic>
        <p:nvPicPr>
          <p:cNvPr id="18436" name="Picture 6"/>
          <p:cNvPicPr>
            <a:picLocks noChangeAspect="1" noChangeArrowheads="1"/>
          </p:cNvPicPr>
          <p:nvPr/>
        </p:nvPicPr>
        <p:blipFill>
          <a:blip r:embed="rId3">
            <a:extLst>
              <a:ext uri="{28A0092B-C50C-407E-A947-70E740481C1C}">
                <a14:useLocalDpi xmlns:a14="http://schemas.microsoft.com/office/drawing/2010/main" val="0"/>
              </a:ext>
            </a:extLst>
          </a:blip>
          <a:srcRect l="13708"/>
          <a:stretch>
            <a:fillRect/>
          </a:stretch>
        </p:blipFill>
        <p:spPr bwMode="auto">
          <a:xfrm>
            <a:off x="3673475" y="1219200"/>
            <a:ext cx="4965700" cy="435927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Dot notation and subtyped objects</a:t>
            </a:r>
          </a:p>
        </p:txBody>
      </p:sp>
      <p:sp>
        <p:nvSpPr>
          <p:cNvPr id="19459" name="Rectangle 40"/>
          <p:cNvSpPr>
            <a:spLocks noGrp="1" noChangeArrowheads="1"/>
          </p:cNvSpPr>
          <p:nvPr>
            <p:ph idx="1"/>
          </p:nvPr>
        </p:nvSpPr>
        <p:spPr>
          <a:xfrm>
            <a:off x="519113" y="4981575"/>
            <a:ext cx="3527425" cy="1249363"/>
          </a:xfrm>
        </p:spPr>
        <p:txBody>
          <a:bodyPr/>
          <a:lstStyle/>
          <a:p>
            <a:pPr>
              <a:buFont typeface="Arial" charset="0"/>
              <a:buChar char="•"/>
            </a:pPr>
            <a:r>
              <a:rPr lang="en-US" smtClean="0"/>
              <a:t>Server infers structure of object based on datatype as specified in PCF file</a:t>
            </a:r>
          </a:p>
        </p:txBody>
      </p:sp>
      <p:sp>
        <p:nvSpPr>
          <p:cNvPr id="19460" name="Rectangle 3"/>
          <p:cNvSpPr>
            <a:spLocks noChangeArrowheads="1"/>
          </p:cNvSpPr>
          <p:nvPr/>
        </p:nvSpPr>
        <p:spPr bwMode="auto">
          <a:xfrm>
            <a:off x="4238625" y="1700213"/>
            <a:ext cx="2897188" cy="3409950"/>
          </a:xfrm>
          <a:prstGeom prst="rect">
            <a:avLst/>
          </a:prstGeom>
          <a:noFill/>
          <a:ln w="1270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1" name="Text Box 4"/>
          <p:cNvSpPr txBox="1">
            <a:spLocks noChangeArrowheads="1"/>
          </p:cNvSpPr>
          <p:nvPr/>
        </p:nvSpPr>
        <p:spPr bwMode="auto">
          <a:xfrm>
            <a:off x="4287838" y="1722438"/>
            <a:ext cx="17573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accent1"/>
                </a:solidFill>
              </a:rPr>
              <a:t>ABContact</a:t>
            </a:r>
          </a:p>
        </p:txBody>
      </p:sp>
      <p:sp>
        <p:nvSpPr>
          <p:cNvPr id="19462" name="Text Box 5"/>
          <p:cNvSpPr txBox="1">
            <a:spLocks noChangeArrowheads="1"/>
          </p:cNvSpPr>
          <p:nvPr/>
        </p:nvSpPr>
        <p:spPr bwMode="auto">
          <a:xfrm>
            <a:off x="4343400" y="2128838"/>
            <a:ext cx="2732088" cy="291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Name: </a:t>
            </a:r>
            <a:r>
              <a:rPr lang="en-US" sz="1800">
                <a:solidFill>
                  <a:srgbClr val="009900"/>
                </a:solidFill>
              </a:rPr>
              <a:t>James Lee</a:t>
            </a:r>
            <a:r>
              <a:rPr lang="en-US" sz="1800">
                <a:solidFill>
                  <a:schemeClr val="accent1"/>
                </a:solidFill>
              </a:rPr>
              <a:t/>
            </a:r>
            <a:br>
              <a:rPr lang="en-US" sz="1800">
                <a:solidFill>
                  <a:schemeClr val="accent1"/>
                </a:solidFill>
              </a:rPr>
            </a:br>
            <a:r>
              <a:rPr lang="en-US" sz="1800">
                <a:solidFill>
                  <a:schemeClr val="accent1"/>
                </a:solidFill>
              </a:rPr>
              <a:t>EmailAddress: </a:t>
            </a:r>
            <a:r>
              <a:rPr lang="en-US" sz="1800">
                <a:solidFill>
                  <a:srgbClr val="009900"/>
                </a:solidFill>
              </a:rPr>
              <a:t>null</a:t>
            </a:r>
            <a:br>
              <a:rPr lang="en-US" sz="1800">
                <a:solidFill>
                  <a:srgbClr val="009900"/>
                </a:solidFill>
              </a:rPr>
            </a:br>
            <a:r>
              <a:rPr lang="en-US" sz="1800">
                <a:solidFill>
                  <a:schemeClr val="accent1"/>
                </a:solidFill>
              </a:rPr>
              <a:t>Subtype: </a:t>
            </a:r>
            <a:r>
              <a:rPr lang="en-US" sz="1800">
                <a:solidFill>
                  <a:srgbClr val="009900"/>
                </a:solidFill>
              </a:rPr>
              <a:t>ABDoctor</a:t>
            </a:r>
          </a:p>
          <a:p>
            <a:pPr algn="l" eaLnBrk="1" hangingPunct="1"/>
            <a:r>
              <a:rPr lang="en-US" sz="1800">
                <a:solidFill>
                  <a:schemeClr val="accent1"/>
                </a:solidFill>
              </a:rPr>
              <a:t/>
            </a:r>
            <a:br>
              <a:rPr lang="en-US" sz="1800">
                <a:solidFill>
                  <a:schemeClr val="accent1"/>
                </a:solidFill>
              </a:rPr>
            </a:br>
            <a:r>
              <a:rPr lang="en-US" sz="1800">
                <a:solidFill>
                  <a:schemeClr val="accent1"/>
                </a:solidFill>
              </a:rPr>
              <a:t>FirstName: </a:t>
            </a:r>
            <a:r>
              <a:rPr lang="en-US" sz="1800">
                <a:solidFill>
                  <a:srgbClr val="009900"/>
                </a:solidFill>
              </a:rPr>
              <a:t>James</a:t>
            </a:r>
            <a:br>
              <a:rPr lang="en-US" sz="1800">
                <a:solidFill>
                  <a:srgbClr val="009900"/>
                </a:solidFill>
              </a:rPr>
            </a:br>
            <a:r>
              <a:rPr lang="en-US" sz="1800">
                <a:solidFill>
                  <a:schemeClr val="accent1"/>
                </a:solidFill>
              </a:rPr>
              <a:t>Gender: </a:t>
            </a:r>
            <a:r>
              <a:rPr lang="en-US" sz="1800">
                <a:solidFill>
                  <a:srgbClr val="009900"/>
                </a:solidFill>
              </a:rPr>
              <a:t>male</a:t>
            </a:r>
            <a:r>
              <a:rPr lang="en-US" sz="1800">
                <a:solidFill>
                  <a:schemeClr val="accent1"/>
                </a:solidFill>
              </a:rPr>
              <a:t/>
            </a:r>
            <a:br>
              <a:rPr lang="en-US" sz="1800">
                <a:solidFill>
                  <a:schemeClr val="accent1"/>
                </a:solidFill>
              </a:rPr>
            </a:br>
            <a:r>
              <a:rPr lang="en-US" sz="1800">
                <a:solidFill>
                  <a:schemeClr val="accent1"/>
                </a:solidFill>
              </a:rPr>
              <a:t>LastName: </a:t>
            </a:r>
            <a:r>
              <a:rPr lang="en-US" sz="1800">
                <a:solidFill>
                  <a:srgbClr val="009900"/>
                </a:solidFill>
              </a:rPr>
              <a:t>Lee</a:t>
            </a:r>
          </a:p>
          <a:p>
            <a:pPr algn="l" eaLnBrk="1" hangingPunct="1"/>
            <a:r>
              <a:rPr lang="en-US" sz="1800">
                <a:solidFill>
                  <a:schemeClr val="accent1"/>
                </a:solidFill>
              </a:rPr>
              <a:t/>
            </a:r>
            <a:br>
              <a:rPr lang="en-US" sz="1800">
                <a:solidFill>
                  <a:schemeClr val="accent1"/>
                </a:solidFill>
              </a:rPr>
            </a:br>
            <a:r>
              <a:rPr lang="en-US" sz="1800">
                <a:solidFill>
                  <a:schemeClr val="accent1"/>
                </a:solidFill>
              </a:rPr>
              <a:t>MedicalLicense: </a:t>
            </a:r>
            <a:r>
              <a:rPr lang="en-US" sz="1800">
                <a:solidFill>
                  <a:srgbClr val="009900"/>
                </a:solidFill>
              </a:rPr>
              <a:t>AB3244</a:t>
            </a:r>
          </a:p>
        </p:txBody>
      </p:sp>
      <p:grpSp>
        <p:nvGrpSpPr>
          <p:cNvPr id="19463" name="Group 6"/>
          <p:cNvGrpSpPr>
            <a:grpSpLocks/>
          </p:cNvGrpSpPr>
          <p:nvPr/>
        </p:nvGrpSpPr>
        <p:grpSpPr bwMode="auto">
          <a:xfrm>
            <a:off x="5554663" y="4332288"/>
            <a:ext cx="98425" cy="417512"/>
            <a:chOff x="3043" y="1870"/>
            <a:chExt cx="74" cy="315"/>
          </a:xfrm>
        </p:grpSpPr>
        <p:sp>
          <p:nvSpPr>
            <p:cNvPr id="19494" name="Oval 7"/>
            <p:cNvSpPr>
              <a:spLocks noChangeArrowheads="1"/>
            </p:cNvSpPr>
            <p:nvPr/>
          </p:nvSpPr>
          <p:spPr bwMode="auto">
            <a:xfrm>
              <a:off x="3043" y="1870"/>
              <a:ext cx="74" cy="74"/>
            </a:xfrm>
            <a:prstGeom prst="ellipse">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0" tIns="0" rIns="0" bIns="0" anchor="ctr">
              <a:spAutoFit/>
            </a:bodyPr>
            <a:lstStyle/>
            <a:p>
              <a:endParaRPr lang="en-US"/>
            </a:p>
          </p:txBody>
        </p:sp>
        <p:sp>
          <p:nvSpPr>
            <p:cNvPr id="19495" name="Oval 8"/>
            <p:cNvSpPr>
              <a:spLocks noChangeArrowheads="1"/>
            </p:cNvSpPr>
            <p:nvPr/>
          </p:nvSpPr>
          <p:spPr bwMode="auto">
            <a:xfrm>
              <a:off x="3043" y="1990"/>
              <a:ext cx="74" cy="74"/>
            </a:xfrm>
            <a:prstGeom prst="ellipse">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0" tIns="0" rIns="0" bIns="0" anchor="ctr">
              <a:spAutoFit/>
            </a:bodyPr>
            <a:lstStyle/>
            <a:p>
              <a:endParaRPr lang="en-US"/>
            </a:p>
          </p:txBody>
        </p:sp>
        <p:sp>
          <p:nvSpPr>
            <p:cNvPr id="19496" name="Oval 9"/>
            <p:cNvSpPr>
              <a:spLocks noChangeArrowheads="1"/>
            </p:cNvSpPr>
            <p:nvPr/>
          </p:nvSpPr>
          <p:spPr bwMode="auto">
            <a:xfrm>
              <a:off x="3043" y="2111"/>
              <a:ext cx="74" cy="74"/>
            </a:xfrm>
            <a:prstGeom prst="ellipse">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0" tIns="0" rIns="0" bIns="0" anchor="ctr">
              <a:spAutoFit/>
            </a:bodyPr>
            <a:lstStyle/>
            <a:p>
              <a:endParaRPr lang="en-US"/>
            </a:p>
          </p:txBody>
        </p:sp>
      </p:grpSp>
      <p:grpSp>
        <p:nvGrpSpPr>
          <p:cNvPr id="19464" name="Group 10"/>
          <p:cNvGrpSpPr>
            <a:grpSpLocks/>
          </p:cNvGrpSpPr>
          <p:nvPr/>
        </p:nvGrpSpPr>
        <p:grpSpPr bwMode="auto">
          <a:xfrm>
            <a:off x="5554663" y="3019425"/>
            <a:ext cx="98425" cy="417513"/>
            <a:chOff x="3043" y="1870"/>
            <a:chExt cx="74" cy="315"/>
          </a:xfrm>
        </p:grpSpPr>
        <p:sp>
          <p:nvSpPr>
            <p:cNvPr id="19491" name="Oval 11"/>
            <p:cNvSpPr>
              <a:spLocks noChangeArrowheads="1"/>
            </p:cNvSpPr>
            <p:nvPr/>
          </p:nvSpPr>
          <p:spPr bwMode="auto">
            <a:xfrm>
              <a:off x="3043" y="1870"/>
              <a:ext cx="74" cy="74"/>
            </a:xfrm>
            <a:prstGeom prst="ellipse">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0" tIns="0" rIns="0" bIns="0" anchor="ctr">
              <a:spAutoFit/>
            </a:bodyPr>
            <a:lstStyle/>
            <a:p>
              <a:endParaRPr lang="en-US"/>
            </a:p>
          </p:txBody>
        </p:sp>
        <p:sp>
          <p:nvSpPr>
            <p:cNvPr id="19492" name="Oval 12"/>
            <p:cNvSpPr>
              <a:spLocks noChangeArrowheads="1"/>
            </p:cNvSpPr>
            <p:nvPr/>
          </p:nvSpPr>
          <p:spPr bwMode="auto">
            <a:xfrm>
              <a:off x="3043" y="1990"/>
              <a:ext cx="74" cy="74"/>
            </a:xfrm>
            <a:prstGeom prst="ellipse">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0" tIns="0" rIns="0" bIns="0" anchor="ctr">
              <a:spAutoFit/>
            </a:bodyPr>
            <a:lstStyle/>
            <a:p>
              <a:endParaRPr lang="en-US"/>
            </a:p>
          </p:txBody>
        </p:sp>
        <p:sp>
          <p:nvSpPr>
            <p:cNvPr id="19493" name="Oval 13"/>
            <p:cNvSpPr>
              <a:spLocks noChangeArrowheads="1"/>
            </p:cNvSpPr>
            <p:nvPr/>
          </p:nvSpPr>
          <p:spPr bwMode="auto">
            <a:xfrm>
              <a:off x="3043" y="2111"/>
              <a:ext cx="74" cy="74"/>
            </a:xfrm>
            <a:prstGeom prst="ellipse">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0" tIns="0" rIns="0" bIns="0" anchor="ctr">
              <a:spAutoFit/>
            </a:bodyPr>
            <a:lstStyle/>
            <a:p>
              <a:endParaRPr lang="en-US"/>
            </a:p>
          </p:txBody>
        </p:sp>
      </p:grpSp>
      <p:sp>
        <p:nvSpPr>
          <p:cNvPr id="19465" name="Rectangle 14"/>
          <p:cNvSpPr>
            <a:spLocks noChangeArrowheads="1"/>
          </p:cNvSpPr>
          <p:nvPr/>
        </p:nvSpPr>
        <p:spPr bwMode="auto">
          <a:xfrm>
            <a:off x="4235450" y="5141913"/>
            <a:ext cx="2897188" cy="993775"/>
          </a:xfrm>
          <a:prstGeom prst="rect">
            <a:avLst/>
          </a:prstGeom>
          <a:noFill/>
          <a:ln w="1270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6" name="Text Box 15"/>
          <p:cNvSpPr txBox="1">
            <a:spLocks noChangeArrowheads="1"/>
          </p:cNvSpPr>
          <p:nvPr/>
        </p:nvSpPr>
        <p:spPr bwMode="auto">
          <a:xfrm>
            <a:off x="4340225" y="5186363"/>
            <a:ext cx="23336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chemeClr val="accent1"/>
                </a:solidFill>
              </a:rPr>
              <a:t>(next object)</a:t>
            </a:r>
          </a:p>
        </p:txBody>
      </p:sp>
      <p:grpSp>
        <p:nvGrpSpPr>
          <p:cNvPr id="19467" name="Group 16"/>
          <p:cNvGrpSpPr>
            <a:grpSpLocks/>
          </p:cNvGrpSpPr>
          <p:nvPr/>
        </p:nvGrpSpPr>
        <p:grpSpPr bwMode="auto">
          <a:xfrm>
            <a:off x="5543550" y="5619750"/>
            <a:ext cx="98425" cy="417513"/>
            <a:chOff x="3043" y="1870"/>
            <a:chExt cx="74" cy="315"/>
          </a:xfrm>
        </p:grpSpPr>
        <p:sp>
          <p:nvSpPr>
            <p:cNvPr id="19488" name="Oval 17"/>
            <p:cNvSpPr>
              <a:spLocks noChangeArrowheads="1"/>
            </p:cNvSpPr>
            <p:nvPr/>
          </p:nvSpPr>
          <p:spPr bwMode="auto">
            <a:xfrm>
              <a:off x="3043" y="1870"/>
              <a:ext cx="74" cy="74"/>
            </a:xfrm>
            <a:prstGeom prst="ellipse">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0" tIns="0" rIns="0" bIns="0" anchor="ctr">
              <a:spAutoFit/>
            </a:bodyPr>
            <a:lstStyle/>
            <a:p>
              <a:endParaRPr lang="en-US"/>
            </a:p>
          </p:txBody>
        </p:sp>
        <p:sp>
          <p:nvSpPr>
            <p:cNvPr id="19489" name="Oval 18"/>
            <p:cNvSpPr>
              <a:spLocks noChangeArrowheads="1"/>
            </p:cNvSpPr>
            <p:nvPr/>
          </p:nvSpPr>
          <p:spPr bwMode="auto">
            <a:xfrm>
              <a:off x="3043" y="1990"/>
              <a:ext cx="74" cy="74"/>
            </a:xfrm>
            <a:prstGeom prst="ellipse">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0" tIns="0" rIns="0" bIns="0" anchor="ctr">
              <a:spAutoFit/>
            </a:bodyPr>
            <a:lstStyle/>
            <a:p>
              <a:endParaRPr lang="en-US"/>
            </a:p>
          </p:txBody>
        </p:sp>
        <p:sp>
          <p:nvSpPr>
            <p:cNvPr id="19490" name="Oval 19"/>
            <p:cNvSpPr>
              <a:spLocks noChangeArrowheads="1"/>
            </p:cNvSpPr>
            <p:nvPr/>
          </p:nvSpPr>
          <p:spPr bwMode="auto">
            <a:xfrm>
              <a:off x="3043" y="2111"/>
              <a:ext cx="74" cy="74"/>
            </a:xfrm>
            <a:prstGeom prst="ellipse">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0" tIns="0" rIns="0" bIns="0" anchor="ctr">
              <a:spAutoFit/>
            </a:bodyPr>
            <a:lstStyle/>
            <a:p>
              <a:endParaRPr lang="en-US"/>
            </a:p>
          </p:txBody>
        </p:sp>
      </p:grpSp>
      <p:sp>
        <p:nvSpPr>
          <p:cNvPr id="19468" name="Text Box 20"/>
          <p:cNvSpPr txBox="1">
            <a:spLocks noChangeArrowheads="1"/>
          </p:cNvSpPr>
          <p:nvPr/>
        </p:nvSpPr>
        <p:spPr bwMode="auto">
          <a:xfrm>
            <a:off x="4552950" y="1317625"/>
            <a:ext cx="2173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run-time memory</a:t>
            </a:r>
          </a:p>
        </p:txBody>
      </p:sp>
      <p:sp>
        <p:nvSpPr>
          <p:cNvPr id="19469" name="AutoShape 21"/>
          <p:cNvSpPr>
            <a:spLocks/>
          </p:cNvSpPr>
          <p:nvPr/>
        </p:nvSpPr>
        <p:spPr bwMode="auto">
          <a:xfrm>
            <a:off x="7234238" y="2060575"/>
            <a:ext cx="212725" cy="1387475"/>
          </a:xfrm>
          <a:prstGeom prst="rightBrace">
            <a:avLst>
              <a:gd name="adj1" fmla="val 54353"/>
              <a:gd name="adj2" fmla="val 50000"/>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470" name="Text Box 22"/>
          <p:cNvSpPr txBox="1">
            <a:spLocks noChangeArrowheads="1"/>
          </p:cNvSpPr>
          <p:nvPr/>
        </p:nvSpPr>
        <p:spPr bwMode="auto">
          <a:xfrm>
            <a:off x="7421563" y="2460625"/>
            <a:ext cx="1552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ABContact</a:t>
            </a:r>
            <a:br>
              <a:rPr lang="en-US">
                <a:solidFill>
                  <a:schemeClr val="bg1"/>
                </a:solidFill>
              </a:rPr>
            </a:br>
            <a:r>
              <a:rPr lang="en-US">
                <a:solidFill>
                  <a:schemeClr val="bg1"/>
                </a:solidFill>
              </a:rPr>
              <a:t>fields</a:t>
            </a:r>
          </a:p>
        </p:txBody>
      </p:sp>
      <p:sp>
        <p:nvSpPr>
          <p:cNvPr id="19471" name="AutoShape 23"/>
          <p:cNvSpPr>
            <a:spLocks/>
          </p:cNvSpPr>
          <p:nvPr/>
        </p:nvSpPr>
        <p:spPr bwMode="auto">
          <a:xfrm>
            <a:off x="7270750" y="3476625"/>
            <a:ext cx="212725" cy="1239838"/>
          </a:xfrm>
          <a:prstGeom prst="rightBrace">
            <a:avLst>
              <a:gd name="adj1" fmla="val 48570"/>
              <a:gd name="adj2" fmla="val 50000"/>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72" name="Text Box 24"/>
          <p:cNvSpPr txBox="1">
            <a:spLocks noChangeArrowheads="1"/>
          </p:cNvSpPr>
          <p:nvPr/>
        </p:nvSpPr>
        <p:spPr bwMode="auto">
          <a:xfrm>
            <a:off x="7423150" y="3733800"/>
            <a:ext cx="1552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ABPerson</a:t>
            </a:r>
            <a:br>
              <a:rPr lang="en-US">
                <a:solidFill>
                  <a:schemeClr val="bg1"/>
                </a:solidFill>
              </a:rPr>
            </a:br>
            <a:r>
              <a:rPr lang="en-US">
                <a:solidFill>
                  <a:schemeClr val="bg1"/>
                </a:solidFill>
              </a:rPr>
              <a:t>fields</a:t>
            </a:r>
          </a:p>
        </p:txBody>
      </p:sp>
      <p:sp>
        <p:nvSpPr>
          <p:cNvPr id="19473" name="AutoShape 25"/>
          <p:cNvSpPr>
            <a:spLocks/>
          </p:cNvSpPr>
          <p:nvPr/>
        </p:nvSpPr>
        <p:spPr bwMode="auto">
          <a:xfrm>
            <a:off x="7261225" y="4752975"/>
            <a:ext cx="195263" cy="327025"/>
          </a:xfrm>
          <a:prstGeom prst="rightBrace">
            <a:avLst>
              <a:gd name="adj1" fmla="val 13957"/>
              <a:gd name="adj2" fmla="val 50000"/>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74" name="Text Box 26"/>
          <p:cNvSpPr txBox="1">
            <a:spLocks noChangeArrowheads="1"/>
          </p:cNvSpPr>
          <p:nvPr/>
        </p:nvSpPr>
        <p:spPr bwMode="auto">
          <a:xfrm>
            <a:off x="7423150" y="4598988"/>
            <a:ext cx="1552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ABDoctor</a:t>
            </a:r>
            <a:br>
              <a:rPr lang="en-US">
                <a:solidFill>
                  <a:schemeClr val="bg1"/>
                </a:solidFill>
              </a:rPr>
            </a:br>
            <a:r>
              <a:rPr lang="en-US">
                <a:solidFill>
                  <a:schemeClr val="bg1"/>
                </a:solidFill>
              </a:rPr>
              <a:t>fields</a:t>
            </a:r>
          </a:p>
        </p:txBody>
      </p:sp>
      <p:sp>
        <p:nvSpPr>
          <p:cNvPr id="19475" name="AutoShape 27"/>
          <p:cNvSpPr>
            <a:spLocks noChangeArrowheads="1"/>
          </p:cNvSpPr>
          <p:nvPr/>
        </p:nvSpPr>
        <p:spPr bwMode="auto">
          <a:xfrm>
            <a:off x="2341563" y="2195513"/>
            <a:ext cx="881062" cy="774700"/>
          </a:xfrm>
          <a:prstGeom prst="cube">
            <a:avLst>
              <a:gd name="adj" fmla="val 18083"/>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76" name="Text Box 28"/>
          <p:cNvSpPr txBox="1">
            <a:spLocks noChangeArrowheads="1"/>
          </p:cNvSpPr>
          <p:nvPr/>
        </p:nvSpPr>
        <p:spPr bwMode="auto">
          <a:xfrm>
            <a:off x="495300" y="2433638"/>
            <a:ext cx="1208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latin typeface="Courier New" pitchFamily="49" charset="0"/>
              </a:rPr>
              <a:t>JLee</a:t>
            </a:r>
          </a:p>
        </p:txBody>
      </p:sp>
      <p:sp>
        <p:nvSpPr>
          <p:cNvPr id="19477" name="AutoShape 29"/>
          <p:cNvSpPr>
            <a:spLocks noChangeArrowheads="1"/>
          </p:cNvSpPr>
          <p:nvPr/>
        </p:nvSpPr>
        <p:spPr bwMode="auto">
          <a:xfrm>
            <a:off x="2319338" y="3786188"/>
            <a:ext cx="881062" cy="774700"/>
          </a:xfrm>
          <a:prstGeom prst="cube">
            <a:avLst>
              <a:gd name="adj" fmla="val 18083"/>
            </a:avLst>
          </a:prstGeom>
          <a:noFill/>
          <a:ln w="12700">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78" name="Text Box 30"/>
          <p:cNvSpPr txBox="1">
            <a:spLocks noChangeArrowheads="1"/>
          </p:cNvSpPr>
          <p:nvPr/>
        </p:nvSpPr>
        <p:spPr bwMode="auto">
          <a:xfrm>
            <a:off x="495300" y="3922713"/>
            <a:ext cx="20081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0099"/>
                </a:solidFill>
                <a:latin typeface="Courier New" pitchFamily="49" charset="0"/>
              </a:rPr>
              <a:t>(JLee</a:t>
            </a:r>
            <a:br>
              <a:rPr lang="en-US">
                <a:solidFill>
                  <a:srgbClr val="CC0099"/>
                </a:solidFill>
                <a:latin typeface="Courier New" pitchFamily="49" charset="0"/>
              </a:rPr>
            </a:br>
            <a:r>
              <a:rPr lang="en-US">
                <a:solidFill>
                  <a:srgbClr val="CC0099"/>
                </a:solidFill>
                <a:latin typeface="Courier New" pitchFamily="49" charset="0"/>
              </a:rPr>
              <a:t>as ABDoctor)</a:t>
            </a:r>
          </a:p>
        </p:txBody>
      </p:sp>
      <p:sp>
        <p:nvSpPr>
          <p:cNvPr id="19479" name="Line 31"/>
          <p:cNvSpPr>
            <a:spLocks noChangeShapeType="1"/>
          </p:cNvSpPr>
          <p:nvPr/>
        </p:nvSpPr>
        <p:spPr bwMode="auto">
          <a:xfrm flipH="1">
            <a:off x="3838575" y="3414713"/>
            <a:ext cx="441325"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0" name="Line 32"/>
          <p:cNvSpPr>
            <a:spLocks noChangeShapeType="1"/>
          </p:cNvSpPr>
          <p:nvPr/>
        </p:nvSpPr>
        <p:spPr bwMode="auto">
          <a:xfrm flipH="1">
            <a:off x="3805238" y="2060575"/>
            <a:ext cx="504825"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1" name="Line 33"/>
          <p:cNvSpPr>
            <a:spLocks noChangeShapeType="1"/>
          </p:cNvSpPr>
          <p:nvPr/>
        </p:nvSpPr>
        <p:spPr bwMode="auto">
          <a:xfrm flipH="1" flipV="1">
            <a:off x="3135313" y="2695575"/>
            <a:ext cx="701675" cy="719138"/>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2" name="Line 34"/>
          <p:cNvSpPr>
            <a:spLocks noChangeShapeType="1"/>
          </p:cNvSpPr>
          <p:nvPr/>
        </p:nvSpPr>
        <p:spPr bwMode="auto">
          <a:xfrm flipH="1">
            <a:off x="3135313" y="2058988"/>
            <a:ext cx="669925" cy="53975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3" name="Line 35"/>
          <p:cNvSpPr>
            <a:spLocks noChangeShapeType="1"/>
          </p:cNvSpPr>
          <p:nvPr/>
        </p:nvSpPr>
        <p:spPr bwMode="auto">
          <a:xfrm flipH="1">
            <a:off x="3821113" y="2114550"/>
            <a:ext cx="488950" cy="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4" name="Line 36"/>
          <p:cNvSpPr>
            <a:spLocks noChangeShapeType="1"/>
          </p:cNvSpPr>
          <p:nvPr/>
        </p:nvSpPr>
        <p:spPr bwMode="auto">
          <a:xfrm flipH="1">
            <a:off x="3119438" y="2108200"/>
            <a:ext cx="701675" cy="2041525"/>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5" name="Line 37"/>
          <p:cNvSpPr>
            <a:spLocks noChangeShapeType="1"/>
          </p:cNvSpPr>
          <p:nvPr/>
        </p:nvSpPr>
        <p:spPr bwMode="auto">
          <a:xfrm flipH="1">
            <a:off x="3821113" y="5046663"/>
            <a:ext cx="488950" cy="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6" name="Line 38"/>
          <p:cNvSpPr>
            <a:spLocks noChangeShapeType="1"/>
          </p:cNvSpPr>
          <p:nvPr/>
        </p:nvSpPr>
        <p:spPr bwMode="auto">
          <a:xfrm flipH="1" flipV="1">
            <a:off x="3135313" y="4246563"/>
            <a:ext cx="685800" cy="80010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7" name="Text Box 39"/>
          <p:cNvSpPr txBox="1">
            <a:spLocks noChangeArrowheads="1"/>
          </p:cNvSpPr>
          <p:nvPr/>
        </p:nvSpPr>
        <p:spPr bwMode="auto">
          <a:xfrm>
            <a:off x="495300" y="1466850"/>
            <a:ext cx="3265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latin typeface="Courier New" pitchFamily="49" charset="0"/>
              </a:rPr>
              <a:t>var JLee : ABContact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Pointing to fields at subtype level</a:t>
            </a:r>
          </a:p>
        </p:txBody>
      </p:sp>
      <p:sp>
        <p:nvSpPr>
          <p:cNvPr id="20483" name="Rectangle 3"/>
          <p:cNvSpPr>
            <a:spLocks noGrp="1" noChangeArrowheads="1"/>
          </p:cNvSpPr>
          <p:nvPr>
            <p:ph idx="1"/>
          </p:nvPr>
        </p:nvSpPr>
        <p:spPr/>
        <p:txBody>
          <a:bodyPr/>
          <a:lstStyle/>
          <a:p>
            <a:pPr>
              <a:buFont typeface="Arial" charset="0"/>
              <a:buChar char="•"/>
            </a:pPr>
            <a:r>
              <a:rPr lang="en-US" smtClean="0"/>
              <a:t>If base object has supertype datatype, but desired field is at subtype level, you must cast the object</a:t>
            </a:r>
          </a:p>
          <a:p>
            <a:pPr>
              <a:buFont typeface="Arial" charset="0"/>
              <a:buChar char="•"/>
            </a:pPr>
            <a:r>
              <a:rPr lang="en-US" smtClean="0"/>
              <a:t>Syntax: </a:t>
            </a:r>
            <a:r>
              <a:rPr lang="en-US" smtClean="0">
                <a:solidFill>
                  <a:srgbClr val="FF3300"/>
                </a:solidFill>
              </a:rPr>
              <a:t>(</a:t>
            </a:r>
            <a:r>
              <a:rPr lang="en-US" i="1" smtClean="0">
                <a:solidFill>
                  <a:srgbClr val="0033CC"/>
                </a:solidFill>
              </a:rPr>
              <a:t>object</a:t>
            </a:r>
            <a:r>
              <a:rPr lang="en-US" smtClean="0">
                <a:solidFill>
                  <a:srgbClr val="FF3300"/>
                </a:solidFill>
              </a:rPr>
              <a:t> as </a:t>
            </a:r>
            <a:r>
              <a:rPr lang="en-US" i="1" smtClean="0">
                <a:solidFill>
                  <a:srgbClr val="0033CC"/>
                </a:solidFill>
              </a:rPr>
              <a:t>Subtype</a:t>
            </a:r>
            <a:r>
              <a:rPr lang="en-US" smtClean="0">
                <a:solidFill>
                  <a:srgbClr val="FF3300"/>
                </a:solidFill>
              </a:rPr>
              <a:t>).</a:t>
            </a:r>
            <a:r>
              <a:rPr lang="en-US" i="1" smtClean="0">
                <a:solidFill>
                  <a:srgbClr val="0033CC"/>
                </a:solidFill>
              </a:rPr>
              <a:t>subtypeField</a:t>
            </a:r>
          </a:p>
        </p:txBody>
      </p:sp>
      <p:sp>
        <p:nvSpPr>
          <p:cNvPr id="20484" name="Text Box 7"/>
          <p:cNvSpPr txBox="1">
            <a:spLocks noChangeArrowheads="1"/>
          </p:cNvSpPr>
          <p:nvPr/>
        </p:nvSpPr>
        <p:spPr bwMode="auto">
          <a:xfrm>
            <a:off x="6873875" y="4564063"/>
            <a:ext cx="199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ABContact</a:t>
            </a:r>
          </a:p>
        </p:txBody>
      </p:sp>
      <p:sp>
        <p:nvSpPr>
          <p:cNvPr id="20485" name="Text Box 8"/>
          <p:cNvSpPr txBox="1">
            <a:spLocks noChangeArrowheads="1"/>
          </p:cNvSpPr>
          <p:nvPr/>
        </p:nvSpPr>
        <p:spPr bwMode="auto">
          <a:xfrm>
            <a:off x="7202488" y="5537200"/>
            <a:ext cx="13319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Gender</a:t>
            </a:r>
          </a:p>
        </p:txBody>
      </p:sp>
      <p:sp>
        <p:nvSpPr>
          <p:cNvPr id="20486" name="Rectangle 9"/>
          <p:cNvSpPr>
            <a:spLocks noChangeArrowheads="1"/>
          </p:cNvSpPr>
          <p:nvPr/>
        </p:nvSpPr>
        <p:spPr bwMode="auto">
          <a:xfrm>
            <a:off x="7189788" y="5502275"/>
            <a:ext cx="1358900" cy="342900"/>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0487" name="Rectangle 12"/>
          <p:cNvSpPr>
            <a:spLocks noChangeArrowheads="1"/>
          </p:cNvSpPr>
          <p:nvPr/>
        </p:nvSpPr>
        <p:spPr bwMode="auto">
          <a:xfrm>
            <a:off x="6808788" y="4854575"/>
            <a:ext cx="2120900" cy="1371600"/>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8" name="Rectangle 13"/>
          <p:cNvSpPr>
            <a:spLocks noChangeArrowheads="1"/>
          </p:cNvSpPr>
          <p:nvPr/>
        </p:nvSpPr>
        <p:spPr bwMode="auto">
          <a:xfrm>
            <a:off x="6980238" y="5413375"/>
            <a:ext cx="1778000" cy="533400"/>
          </a:xfrm>
          <a:prstGeom prst="rect">
            <a:avLst/>
          </a:prstGeom>
          <a:noFill/>
          <a:ln w="19050" algn="ctr">
            <a:solidFill>
              <a:schemeClr val="accent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9" name="Text Box 14"/>
          <p:cNvSpPr txBox="1">
            <a:spLocks noChangeArrowheads="1"/>
          </p:cNvSpPr>
          <p:nvPr/>
        </p:nvSpPr>
        <p:spPr bwMode="auto">
          <a:xfrm>
            <a:off x="6873875" y="5160963"/>
            <a:ext cx="1990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accent1"/>
                </a:solidFill>
              </a:rPr>
              <a:t>ABPerson</a:t>
            </a:r>
          </a:p>
        </p:txBody>
      </p:sp>
      <p:sp>
        <p:nvSpPr>
          <p:cNvPr id="20490" name="Line 18"/>
          <p:cNvSpPr>
            <a:spLocks noChangeShapeType="1"/>
          </p:cNvSpPr>
          <p:nvPr/>
        </p:nvSpPr>
        <p:spPr bwMode="auto">
          <a:xfrm>
            <a:off x="6007100" y="5707063"/>
            <a:ext cx="13557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0491"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25" y="2559050"/>
            <a:ext cx="5270500" cy="331152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7"/>
          <p:cNvPicPr>
            <a:picLocks noChangeAspect="1" noChangeArrowheads="1"/>
          </p:cNvPicPr>
          <p:nvPr/>
        </p:nvPicPr>
        <p:blipFill>
          <a:blip r:embed="rId3">
            <a:extLst>
              <a:ext uri="{28A0092B-C50C-407E-A947-70E740481C1C}">
                <a14:useLocalDpi xmlns:a14="http://schemas.microsoft.com/office/drawing/2010/main" val="0"/>
              </a:ext>
            </a:extLst>
          </a:blip>
          <a:srcRect t="33099"/>
          <a:stretch>
            <a:fillRect/>
          </a:stretch>
        </p:blipFill>
        <p:spPr bwMode="auto">
          <a:xfrm>
            <a:off x="544513" y="3006725"/>
            <a:ext cx="3336925" cy="171767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7" name="Rectangle 2"/>
          <p:cNvSpPr>
            <a:spLocks noGrp="1" noChangeArrowheads="1"/>
          </p:cNvSpPr>
          <p:nvPr>
            <p:ph type="title"/>
          </p:nvPr>
        </p:nvSpPr>
        <p:spPr/>
        <p:txBody>
          <a:bodyPr/>
          <a:lstStyle/>
          <a:p>
            <a:pPr eaLnBrk="1" hangingPunct="1"/>
            <a:r>
              <a:rPr lang="en-US" smtClean="0"/>
              <a:t>Pointing to fields on related objects</a:t>
            </a:r>
          </a:p>
        </p:txBody>
      </p:sp>
      <p:pic>
        <p:nvPicPr>
          <p:cNvPr id="21508"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3363" y="4254500"/>
            <a:ext cx="4765675" cy="22098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9" name="AutoShape 6"/>
          <p:cNvSpPr>
            <a:spLocks noChangeArrowheads="1"/>
          </p:cNvSpPr>
          <p:nvPr/>
        </p:nvSpPr>
        <p:spPr bwMode="auto">
          <a:xfrm>
            <a:off x="544513" y="4381500"/>
            <a:ext cx="2854325" cy="2667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10" name="AutoShape 9"/>
          <p:cNvSpPr>
            <a:spLocks noChangeArrowheads="1"/>
          </p:cNvSpPr>
          <p:nvPr/>
        </p:nvSpPr>
        <p:spPr bwMode="auto">
          <a:xfrm>
            <a:off x="941388" y="1684338"/>
            <a:ext cx="1992312" cy="1174750"/>
          </a:xfrm>
          <a:prstGeom prst="cube">
            <a:avLst>
              <a:gd name="adj" fmla="val 19458"/>
            </a:avLst>
          </a:prstGeom>
          <a:solidFill>
            <a:schemeClr val="tx1"/>
          </a:solidFill>
          <a:ln w="19050">
            <a:solidFill>
              <a:schemeClr val="accent1"/>
            </a:solidFill>
            <a:miter lim="800000"/>
            <a:headEnd/>
            <a:tailEnd/>
          </a:ln>
        </p:spPr>
        <p:txBody>
          <a:bodyPr lIns="0" tIns="0" rIns="0" bIns="0" anchor="ctr">
            <a:spAutoFit/>
          </a:bodyPr>
          <a:lstStyle/>
          <a:p>
            <a:endParaRPr lang="en-US"/>
          </a:p>
        </p:txBody>
      </p:sp>
      <p:sp>
        <p:nvSpPr>
          <p:cNvPr id="21511" name="Text Box 10"/>
          <p:cNvSpPr txBox="1">
            <a:spLocks noChangeArrowheads="1"/>
          </p:cNvSpPr>
          <p:nvPr/>
        </p:nvSpPr>
        <p:spPr bwMode="auto">
          <a:xfrm>
            <a:off x="960438" y="1036638"/>
            <a:ext cx="2438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ABContact</a:t>
            </a:r>
            <a:br>
              <a:rPr lang="en-US">
                <a:solidFill>
                  <a:schemeClr val="accent1"/>
                </a:solidFill>
              </a:rPr>
            </a:br>
            <a:r>
              <a:rPr lang="en-US" sz="1800">
                <a:solidFill>
                  <a:schemeClr val="accent1"/>
                </a:solidFill>
              </a:rPr>
              <a:t>(Benjamin Noxubee)</a:t>
            </a:r>
          </a:p>
        </p:txBody>
      </p:sp>
      <p:sp>
        <p:nvSpPr>
          <p:cNvPr id="21512" name="Text Box 11"/>
          <p:cNvSpPr txBox="1">
            <a:spLocks noChangeArrowheads="1"/>
          </p:cNvSpPr>
          <p:nvPr/>
        </p:nvSpPr>
        <p:spPr bwMode="auto">
          <a:xfrm>
            <a:off x="1022350" y="2044700"/>
            <a:ext cx="1590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AssignedUser</a:t>
            </a:r>
          </a:p>
        </p:txBody>
      </p:sp>
      <p:sp>
        <p:nvSpPr>
          <p:cNvPr id="21513" name="Rectangle 12"/>
          <p:cNvSpPr>
            <a:spLocks noChangeArrowheads="1"/>
          </p:cNvSpPr>
          <p:nvPr/>
        </p:nvSpPr>
        <p:spPr bwMode="auto">
          <a:xfrm>
            <a:off x="1022350" y="2009775"/>
            <a:ext cx="1587500" cy="342900"/>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14" name="AutoShape 15"/>
          <p:cNvSpPr>
            <a:spLocks noChangeArrowheads="1"/>
          </p:cNvSpPr>
          <p:nvPr/>
        </p:nvSpPr>
        <p:spPr bwMode="auto">
          <a:xfrm>
            <a:off x="3916363" y="1684338"/>
            <a:ext cx="1779587" cy="1174750"/>
          </a:xfrm>
          <a:prstGeom prst="cube">
            <a:avLst>
              <a:gd name="adj" fmla="val 19458"/>
            </a:avLst>
          </a:prstGeom>
          <a:solidFill>
            <a:schemeClr val="tx1"/>
          </a:solidFill>
          <a:ln w="19050">
            <a:solidFill>
              <a:schemeClr val="accent1"/>
            </a:solidFill>
            <a:miter lim="800000"/>
            <a:headEnd/>
            <a:tailEnd/>
          </a:ln>
        </p:spPr>
        <p:txBody>
          <a:bodyPr wrap="none" lIns="0" tIns="0" rIns="0" bIns="0" anchor="ctr">
            <a:spAutoFit/>
          </a:bodyPr>
          <a:lstStyle/>
          <a:p>
            <a:endParaRPr lang="en-US"/>
          </a:p>
        </p:txBody>
      </p:sp>
      <p:sp>
        <p:nvSpPr>
          <p:cNvPr id="21515" name="Text Box 16"/>
          <p:cNvSpPr txBox="1">
            <a:spLocks noChangeArrowheads="1"/>
          </p:cNvSpPr>
          <p:nvPr/>
        </p:nvSpPr>
        <p:spPr bwMode="auto">
          <a:xfrm>
            <a:off x="3887788" y="1036638"/>
            <a:ext cx="1990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User</a:t>
            </a:r>
            <a:br>
              <a:rPr lang="en-US">
                <a:solidFill>
                  <a:schemeClr val="accent1"/>
                </a:solidFill>
              </a:rPr>
            </a:br>
            <a:r>
              <a:rPr lang="en-US" sz="1800">
                <a:solidFill>
                  <a:schemeClr val="accent1"/>
                </a:solidFill>
              </a:rPr>
              <a:t>(Alice Applegate)</a:t>
            </a:r>
          </a:p>
        </p:txBody>
      </p:sp>
      <p:sp>
        <p:nvSpPr>
          <p:cNvPr id="21516" name="Text Box 17"/>
          <p:cNvSpPr txBox="1">
            <a:spLocks noChangeArrowheads="1"/>
          </p:cNvSpPr>
          <p:nvPr/>
        </p:nvSpPr>
        <p:spPr bwMode="auto">
          <a:xfrm>
            <a:off x="3892550" y="2044700"/>
            <a:ext cx="157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BackupUser</a:t>
            </a:r>
          </a:p>
        </p:txBody>
      </p:sp>
      <p:sp>
        <p:nvSpPr>
          <p:cNvPr id="21517" name="Rectangle 18"/>
          <p:cNvSpPr>
            <a:spLocks noChangeArrowheads="1"/>
          </p:cNvSpPr>
          <p:nvPr/>
        </p:nvSpPr>
        <p:spPr bwMode="auto">
          <a:xfrm>
            <a:off x="3976688" y="2009775"/>
            <a:ext cx="1404937" cy="342900"/>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18" name="AutoShape 21"/>
          <p:cNvSpPr>
            <a:spLocks noChangeArrowheads="1"/>
          </p:cNvSpPr>
          <p:nvPr/>
        </p:nvSpPr>
        <p:spPr bwMode="auto">
          <a:xfrm>
            <a:off x="6578600" y="1684338"/>
            <a:ext cx="1779588" cy="1174750"/>
          </a:xfrm>
          <a:prstGeom prst="cube">
            <a:avLst>
              <a:gd name="adj" fmla="val 19458"/>
            </a:avLst>
          </a:prstGeom>
          <a:solidFill>
            <a:schemeClr val="tx1"/>
          </a:solidFill>
          <a:ln w="19050">
            <a:solidFill>
              <a:schemeClr val="accent1"/>
            </a:solidFill>
            <a:miter lim="800000"/>
            <a:headEnd/>
            <a:tailEnd/>
          </a:ln>
        </p:spPr>
        <p:txBody>
          <a:bodyPr wrap="none" lIns="0" tIns="0" rIns="0" bIns="0" anchor="ctr">
            <a:spAutoFit/>
          </a:bodyPr>
          <a:lstStyle/>
          <a:p>
            <a:endParaRPr lang="en-US"/>
          </a:p>
        </p:txBody>
      </p:sp>
      <p:sp>
        <p:nvSpPr>
          <p:cNvPr id="21519" name="Text Box 22"/>
          <p:cNvSpPr txBox="1">
            <a:spLocks noChangeArrowheads="1"/>
          </p:cNvSpPr>
          <p:nvPr/>
        </p:nvSpPr>
        <p:spPr bwMode="auto">
          <a:xfrm>
            <a:off x="6550025" y="1036638"/>
            <a:ext cx="1990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User</a:t>
            </a:r>
            <a:br>
              <a:rPr lang="en-US">
                <a:solidFill>
                  <a:schemeClr val="accent1"/>
                </a:solidFill>
              </a:rPr>
            </a:br>
            <a:r>
              <a:rPr lang="en-US" sz="1800">
                <a:solidFill>
                  <a:schemeClr val="accent1"/>
                </a:solidFill>
              </a:rPr>
              <a:t>(Carl Clark)</a:t>
            </a:r>
          </a:p>
        </p:txBody>
      </p:sp>
      <p:sp>
        <p:nvSpPr>
          <p:cNvPr id="21520" name="Line 25"/>
          <p:cNvSpPr>
            <a:spLocks noChangeShapeType="1"/>
          </p:cNvSpPr>
          <p:nvPr/>
        </p:nvSpPr>
        <p:spPr bwMode="auto">
          <a:xfrm flipV="1">
            <a:off x="1981200" y="2316163"/>
            <a:ext cx="0" cy="20574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21" name="Line 26"/>
          <p:cNvSpPr>
            <a:spLocks noChangeShapeType="1"/>
          </p:cNvSpPr>
          <p:nvPr/>
        </p:nvSpPr>
        <p:spPr bwMode="auto">
          <a:xfrm>
            <a:off x="1981200" y="2316163"/>
            <a:ext cx="283527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22" name="Line 27"/>
          <p:cNvSpPr>
            <a:spLocks noChangeShapeType="1"/>
          </p:cNvSpPr>
          <p:nvPr/>
        </p:nvSpPr>
        <p:spPr bwMode="auto">
          <a:xfrm>
            <a:off x="4816475" y="2316163"/>
            <a:ext cx="1752600" cy="2444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23" name="AutoShape 7"/>
          <p:cNvSpPr>
            <a:spLocks noChangeArrowheads="1"/>
          </p:cNvSpPr>
          <p:nvPr/>
        </p:nvSpPr>
        <p:spPr bwMode="auto">
          <a:xfrm>
            <a:off x="5772150" y="5851525"/>
            <a:ext cx="2911475" cy="1651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21524"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0188" y="3368675"/>
            <a:ext cx="4229100" cy="93345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Lesson outline</a:t>
            </a:r>
          </a:p>
        </p:txBody>
      </p:sp>
      <p:sp>
        <p:nvSpPr>
          <p:cNvPr id="2253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Atomic widget basics</a:t>
            </a:r>
          </a:p>
          <a:p>
            <a:pPr>
              <a:lnSpc>
                <a:spcPct val="150000"/>
              </a:lnSpc>
              <a:buFont typeface="Arial" charset="0"/>
              <a:buChar char="•"/>
            </a:pPr>
            <a:r>
              <a:rPr lang="en-US" sz="2800" smtClean="0">
                <a:solidFill>
                  <a:srgbClr val="C0C0C0"/>
                </a:solidFill>
              </a:rPr>
              <a:t>Creating widgets</a:t>
            </a:r>
          </a:p>
          <a:p>
            <a:pPr>
              <a:lnSpc>
                <a:spcPct val="150000"/>
              </a:lnSpc>
              <a:buFont typeface="Arial" charset="0"/>
              <a:buChar char="•"/>
            </a:pPr>
            <a:r>
              <a:rPr lang="en-US" sz="2800" smtClean="0">
                <a:solidFill>
                  <a:srgbClr val="C0C0C0"/>
                </a:solidFill>
              </a:rPr>
              <a:t>Binding widgets to the data model</a:t>
            </a:r>
          </a:p>
          <a:p>
            <a:pPr>
              <a:lnSpc>
                <a:spcPct val="150000"/>
              </a:lnSpc>
              <a:buFont typeface="Arial" charset="0"/>
              <a:buChar char="•"/>
            </a:pPr>
            <a:r>
              <a:rPr lang="en-US" sz="2800" smtClean="0"/>
              <a:t>Widget labels</a:t>
            </a:r>
          </a:p>
          <a:p>
            <a:pPr>
              <a:lnSpc>
                <a:spcPct val="150000"/>
              </a:lnSpc>
              <a:buFont typeface="Arial" charset="0"/>
              <a:buChar char="•"/>
            </a:pPr>
            <a:r>
              <a:rPr lang="en-US" sz="2800" smtClean="0">
                <a:solidFill>
                  <a:srgbClr val="C0C0C0"/>
                </a:solidFill>
              </a:rPr>
              <a:t>Optional properties</a:t>
            </a:r>
            <a:endParaRPr lang="en-US" smtClean="0">
              <a:solidFill>
                <a:srgbClr val="C0C0C0"/>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Create atomic widgets</a:t>
            </a:r>
          </a:p>
          <a:p>
            <a:pPr lvl="1"/>
            <a:r>
              <a:rPr lang="en-US" smtClean="0"/>
              <a:t>Bind an atomic widget to the data model</a:t>
            </a:r>
          </a:p>
          <a:p>
            <a:pPr lvl="1"/>
            <a:r>
              <a:rPr lang="en-US" smtClean="0"/>
              <a:t>Create and modify widget labels</a:t>
            </a:r>
          </a:p>
          <a:p>
            <a:pPr lvl="1"/>
            <a:r>
              <a:rPr lang="en-US" smtClean="0"/>
              <a:t>Use optional widget properties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Structure, function, and text</a:t>
            </a:r>
          </a:p>
        </p:txBody>
      </p:sp>
      <p:sp>
        <p:nvSpPr>
          <p:cNvPr id="23555" name="Rectangle 3"/>
          <p:cNvSpPr>
            <a:spLocks noGrp="1" noChangeArrowheads="1"/>
          </p:cNvSpPr>
          <p:nvPr>
            <p:ph idx="1"/>
          </p:nvPr>
        </p:nvSpPr>
        <p:spPr>
          <a:xfrm>
            <a:off x="519113" y="4037013"/>
            <a:ext cx="8318500" cy="2365375"/>
          </a:xfrm>
        </p:spPr>
        <p:txBody>
          <a:bodyPr/>
          <a:lstStyle/>
          <a:p>
            <a:pPr>
              <a:buFont typeface="Arial" charset="0"/>
              <a:buChar char="•"/>
            </a:pPr>
            <a:r>
              <a:rPr lang="en-US" smtClean="0"/>
              <a:t>PCF file defines structure and function of containers</a:t>
            </a:r>
          </a:p>
          <a:p>
            <a:pPr>
              <a:buFont typeface="Arial" charset="0"/>
              <a:buChar char="•"/>
            </a:pPr>
            <a:r>
              <a:rPr lang="en-US" smtClean="0"/>
              <a:t>Guidewire recommends PCF file should not contain any display text (such as label text)</a:t>
            </a:r>
          </a:p>
          <a:p>
            <a:pPr lvl="1"/>
            <a:r>
              <a:rPr lang="en-US" smtClean="0"/>
              <a:t>Simplifies enabling application to accommodate users of different locales</a:t>
            </a:r>
          </a:p>
          <a:p>
            <a:pPr lvl="1"/>
            <a:r>
              <a:rPr lang="en-US" smtClean="0"/>
              <a:t>Allows for labels with dynamic content</a:t>
            </a:r>
          </a:p>
        </p:txBody>
      </p:sp>
      <p:pic>
        <p:nvPicPr>
          <p:cNvPr id="23556" name="Picture 4" descr="UI fiel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88" y="1795463"/>
            <a:ext cx="4322762" cy="16541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3557" name="AutoShape 5"/>
          <p:cNvSpPr>
            <a:spLocks noChangeArrowheads="1"/>
          </p:cNvSpPr>
          <p:nvPr/>
        </p:nvSpPr>
        <p:spPr bwMode="auto">
          <a:xfrm rot="10800000" flipH="1">
            <a:off x="4927600" y="1624013"/>
            <a:ext cx="4008438" cy="1941512"/>
          </a:xfrm>
          <a:prstGeom prst="foldedCorner">
            <a:avLst>
              <a:gd name="adj" fmla="val 17875"/>
            </a:avLst>
          </a:pr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58" name="Text Box 7"/>
          <p:cNvSpPr txBox="1">
            <a:spLocks noChangeArrowheads="1"/>
          </p:cNvSpPr>
          <p:nvPr/>
        </p:nvSpPr>
        <p:spPr bwMode="auto">
          <a:xfrm>
            <a:off x="5040313" y="2033588"/>
            <a:ext cx="8556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Label2</a:t>
            </a:r>
          </a:p>
        </p:txBody>
      </p:sp>
      <p:sp>
        <p:nvSpPr>
          <p:cNvPr id="23559" name="Text Box 16"/>
          <p:cNvSpPr txBox="1">
            <a:spLocks noChangeArrowheads="1"/>
          </p:cNvSpPr>
          <p:nvPr/>
        </p:nvSpPr>
        <p:spPr bwMode="auto">
          <a:xfrm>
            <a:off x="4978400" y="1308100"/>
            <a:ext cx="3175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ABContactSummaryDV.pcf</a:t>
            </a:r>
          </a:p>
        </p:txBody>
      </p:sp>
      <p:sp>
        <p:nvSpPr>
          <p:cNvPr id="23560" name="Rectangle 28"/>
          <p:cNvSpPr>
            <a:spLocks noChangeArrowheads="1"/>
          </p:cNvSpPr>
          <p:nvPr/>
        </p:nvSpPr>
        <p:spPr bwMode="auto">
          <a:xfrm>
            <a:off x="5827713" y="2036763"/>
            <a:ext cx="3000375" cy="3016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61" name="Rectangle 32"/>
          <p:cNvSpPr>
            <a:spLocks noChangeArrowheads="1"/>
          </p:cNvSpPr>
          <p:nvPr/>
        </p:nvSpPr>
        <p:spPr bwMode="auto">
          <a:xfrm>
            <a:off x="5827713" y="2413000"/>
            <a:ext cx="3000375" cy="3016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62" name="Rectangle 35"/>
          <p:cNvSpPr>
            <a:spLocks noChangeArrowheads="1"/>
          </p:cNvSpPr>
          <p:nvPr/>
        </p:nvSpPr>
        <p:spPr bwMode="auto">
          <a:xfrm>
            <a:off x="5827713" y="2789238"/>
            <a:ext cx="3000375" cy="3016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63" name="Rectangle 38"/>
          <p:cNvSpPr>
            <a:spLocks noChangeArrowheads="1"/>
          </p:cNvSpPr>
          <p:nvPr/>
        </p:nvSpPr>
        <p:spPr bwMode="auto">
          <a:xfrm>
            <a:off x="5827713" y="3167063"/>
            <a:ext cx="3000375" cy="3016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64" name="Text Box 42"/>
          <p:cNvSpPr txBox="1">
            <a:spLocks noChangeArrowheads="1"/>
          </p:cNvSpPr>
          <p:nvPr/>
        </p:nvSpPr>
        <p:spPr bwMode="auto">
          <a:xfrm>
            <a:off x="5027613" y="1677988"/>
            <a:ext cx="9318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Label1</a:t>
            </a:r>
          </a:p>
        </p:txBody>
      </p:sp>
      <p:sp>
        <p:nvSpPr>
          <p:cNvPr id="23565" name="Text Box 43"/>
          <p:cNvSpPr txBox="1">
            <a:spLocks noChangeArrowheads="1"/>
          </p:cNvSpPr>
          <p:nvPr/>
        </p:nvSpPr>
        <p:spPr bwMode="auto">
          <a:xfrm>
            <a:off x="5040313" y="2417763"/>
            <a:ext cx="8556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Label3</a:t>
            </a:r>
          </a:p>
        </p:txBody>
      </p:sp>
      <p:sp>
        <p:nvSpPr>
          <p:cNvPr id="23566" name="Text Box 44"/>
          <p:cNvSpPr txBox="1">
            <a:spLocks noChangeArrowheads="1"/>
          </p:cNvSpPr>
          <p:nvPr/>
        </p:nvSpPr>
        <p:spPr bwMode="auto">
          <a:xfrm>
            <a:off x="5040313" y="2803525"/>
            <a:ext cx="8556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Label4</a:t>
            </a:r>
          </a:p>
        </p:txBody>
      </p:sp>
      <p:sp>
        <p:nvSpPr>
          <p:cNvPr id="23567" name="Text Box 45"/>
          <p:cNvSpPr txBox="1">
            <a:spLocks noChangeArrowheads="1"/>
          </p:cNvSpPr>
          <p:nvPr/>
        </p:nvSpPr>
        <p:spPr bwMode="auto">
          <a:xfrm>
            <a:off x="5040313" y="3189288"/>
            <a:ext cx="8556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Label5</a:t>
            </a:r>
          </a:p>
        </p:txBody>
      </p:sp>
      <p:sp>
        <p:nvSpPr>
          <p:cNvPr id="23568" name="Text Box 46"/>
          <p:cNvSpPr txBox="1">
            <a:spLocks noChangeArrowheads="1"/>
          </p:cNvSpPr>
          <p:nvPr/>
        </p:nvSpPr>
        <p:spPr bwMode="auto">
          <a:xfrm>
            <a:off x="495300" y="1447800"/>
            <a:ext cx="3175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ABContactSummaryDV</a:t>
            </a:r>
          </a:p>
        </p:txBody>
      </p:sp>
      <p:sp>
        <p:nvSpPr>
          <p:cNvPr id="23569" name="Text Box 48"/>
          <p:cNvSpPr txBox="1">
            <a:spLocks noChangeArrowheads="1"/>
          </p:cNvSpPr>
          <p:nvPr/>
        </p:nvSpPr>
        <p:spPr bwMode="auto">
          <a:xfrm>
            <a:off x="5865813" y="2049463"/>
            <a:ext cx="2849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a:solidFill>
                  <a:schemeClr val="bg1"/>
                </a:solidFill>
              </a:rPr>
              <a:t>anABContact.DisplayName</a:t>
            </a:r>
          </a:p>
        </p:txBody>
      </p:sp>
      <p:sp>
        <p:nvSpPr>
          <p:cNvPr id="23570" name="Text Box 49"/>
          <p:cNvSpPr txBox="1">
            <a:spLocks noChangeArrowheads="1"/>
          </p:cNvSpPr>
          <p:nvPr/>
        </p:nvSpPr>
        <p:spPr bwMode="auto">
          <a:xfrm>
            <a:off x="5865813" y="2425700"/>
            <a:ext cx="28495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a:solidFill>
                  <a:schemeClr val="bg1"/>
                </a:solidFill>
              </a:rPr>
              <a:t>anABContact.ID</a:t>
            </a:r>
          </a:p>
        </p:txBody>
      </p:sp>
      <p:sp>
        <p:nvSpPr>
          <p:cNvPr id="23571" name="Text Box 50"/>
          <p:cNvSpPr txBox="1">
            <a:spLocks noChangeArrowheads="1"/>
          </p:cNvSpPr>
          <p:nvPr/>
        </p:nvSpPr>
        <p:spPr bwMode="auto">
          <a:xfrm>
            <a:off x="5865813" y="2801938"/>
            <a:ext cx="2849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a:solidFill>
                  <a:schemeClr val="bg1"/>
                </a:solidFill>
              </a:rPr>
              <a:t>anABContact.CreateTime</a:t>
            </a:r>
          </a:p>
        </p:txBody>
      </p:sp>
      <p:sp>
        <p:nvSpPr>
          <p:cNvPr id="23572" name="Text Box 51"/>
          <p:cNvSpPr txBox="1">
            <a:spLocks noChangeArrowheads="1"/>
          </p:cNvSpPr>
          <p:nvPr/>
        </p:nvSpPr>
        <p:spPr bwMode="auto">
          <a:xfrm>
            <a:off x="5865813" y="3179763"/>
            <a:ext cx="2849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a:solidFill>
                  <a:schemeClr val="bg1"/>
                </a:solidFill>
              </a:rPr>
              <a:t>anABContact.AssignedUser</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Display keys</a:t>
            </a:r>
          </a:p>
        </p:txBody>
      </p:sp>
      <p:sp>
        <p:nvSpPr>
          <p:cNvPr id="24579" name="Text Box 5"/>
          <p:cNvSpPr txBox="1">
            <a:spLocks noChangeArrowheads="1"/>
          </p:cNvSpPr>
          <p:nvPr/>
        </p:nvSpPr>
        <p:spPr bwMode="auto">
          <a:xfrm>
            <a:off x="739775" y="1436688"/>
            <a:ext cx="22987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tabLst>
                <a:tab pos="1206500" algn="l"/>
              </a:tabLst>
              <a:defRPr sz="2000" b="1">
                <a:solidFill>
                  <a:srgbClr val="FF0000"/>
                </a:solidFill>
                <a:latin typeface="Arial" charset="0"/>
              </a:defRPr>
            </a:lvl1pPr>
            <a:lvl2pPr marL="742950" indent="-285750" eaLnBrk="0" hangingPunct="0">
              <a:tabLst>
                <a:tab pos="1206500" algn="l"/>
              </a:tabLst>
              <a:defRPr sz="2000" b="1">
                <a:solidFill>
                  <a:srgbClr val="FF0000"/>
                </a:solidFill>
                <a:latin typeface="Arial" charset="0"/>
              </a:defRPr>
            </a:lvl2pPr>
            <a:lvl3pPr marL="1143000" indent="-228600" eaLnBrk="0" hangingPunct="0">
              <a:tabLst>
                <a:tab pos="1206500" algn="l"/>
              </a:tabLst>
              <a:defRPr sz="2000" b="1">
                <a:solidFill>
                  <a:srgbClr val="FF0000"/>
                </a:solidFill>
                <a:latin typeface="Arial" charset="0"/>
              </a:defRPr>
            </a:lvl3pPr>
            <a:lvl4pPr marL="1600200" indent="-228600" eaLnBrk="0" hangingPunct="0">
              <a:tabLst>
                <a:tab pos="1206500" algn="l"/>
              </a:tabLst>
              <a:defRPr sz="2000" b="1">
                <a:solidFill>
                  <a:srgbClr val="FF0000"/>
                </a:solidFill>
                <a:latin typeface="Arial" charset="0"/>
              </a:defRPr>
            </a:lvl4pPr>
            <a:lvl5pPr marL="2057400" indent="-228600" eaLnBrk="0" hangingPunct="0">
              <a:tabLst>
                <a:tab pos="120650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120650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120650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120650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1206500" algn="l"/>
              </a:tabLst>
              <a:defRPr sz="2000" b="1">
                <a:solidFill>
                  <a:srgbClr val="FF0000"/>
                </a:solidFill>
                <a:latin typeface="Arial" charset="0"/>
              </a:defRPr>
            </a:lvl9pPr>
          </a:lstStyle>
          <a:p>
            <a:pPr algn="l" eaLnBrk="1" hangingPunct="1"/>
            <a:r>
              <a:rPr lang="en-US">
                <a:solidFill>
                  <a:srgbClr val="008000"/>
                </a:solidFill>
              </a:rPr>
              <a:t>display key: Name</a:t>
            </a:r>
            <a:r>
              <a:rPr lang="en-US" sz="1800">
                <a:solidFill>
                  <a:srgbClr val="008000"/>
                </a:solidFill>
              </a:rPr>
              <a:t/>
            </a:r>
            <a:br>
              <a:rPr lang="en-US" sz="1800">
                <a:solidFill>
                  <a:srgbClr val="008000"/>
                </a:solidFill>
              </a:rPr>
            </a:br>
            <a:r>
              <a:rPr lang="en-US" sz="1800" u="sng">
                <a:solidFill>
                  <a:schemeClr val="bg1"/>
                </a:solidFill>
              </a:rPr>
              <a:t>Locale</a:t>
            </a:r>
            <a:r>
              <a:rPr lang="en-US" sz="1800">
                <a:solidFill>
                  <a:schemeClr val="bg1"/>
                </a:solidFill>
              </a:rPr>
              <a:t>	</a:t>
            </a:r>
            <a:r>
              <a:rPr lang="en-US" sz="1800" u="sng">
                <a:solidFill>
                  <a:schemeClr val="accent1"/>
                </a:solidFill>
              </a:rPr>
              <a:t>Value</a:t>
            </a:r>
            <a:r>
              <a:rPr lang="en-US" sz="1800">
                <a:solidFill>
                  <a:schemeClr val="bg1"/>
                </a:solidFill>
              </a:rPr>
              <a:t/>
            </a:r>
            <a:br>
              <a:rPr lang="en-US" sz="1800">
                <a:solidFill>
                  <a:schemeClr val="bg1"/>
                </a:solidFill>
              </a:rPr>
            </a:br>
            <a:r>
              <a:rPr lang="en-US" sz="1800">
                <a:solidFill>
                  <a:schemeClr val="bg1"/>
                </a:solidFill>
              </a:rPr>
              <a:t>English	</a:t>
            </a:r>
            <a:r>
              <a:rPr lang="en-US" sz="1800">
                <a:solidFill>
                  <a:schemeClr val="accent1"/>
                </a:solidFill>
              </a:rPr>
              <a:t>Name</a:t>
            </a:r>
            <a:br>
              <a:rPr lang="en-US" sz="1800">
                <a:solidFill>
                  <a:schemeClr val="accent1"/>
                </a:solidFill>
              </a:rPr>
            </a:br>
            <a:r>
              <a:rPr lang="en-US" sz="1800">
                <a:solidFill>
                  <a:schemeClr val="bg1"/>
                </a:solidFill>
              </a:rPr>
              <a:t>Spanish	</a:t>
            </a:r>
            <a:r>
              <a:rPr lang="en-US" sz="1800">
                <a:solidFill>
                  <a:schemeClr val="accent1"/>
                </a:solidFill>
              </a:rPr>
              <a:t>Nombre</a:t>
            </a:r>
            <a:r>
              <a:rPr lang="en-US" sz="1800">
                <a:solidFill>
                  <a:schemeClr val="bg1"/>
                </a:solidFill>
              </a:rPr>
              <a:t/>
            </a:r>
            <a:br>
              <a:rPr lang="en-US" sz="1800">
                <a:solidFill>
                  <a:schemeClr val="bg1"/>
                </a:solidFill>
              </a:rPr>
            </a:br>
            <a:r>
              <a:rPr lang="en-US" sz="1800">
                <a:solidFill>
                  <a:schemeClr val="bg1"/>
                </a:solidFill>
              </a:rPr>
              <a:t>French	</a:t>
            </a:r>
            <a:r>
              <a:rPr lang="en-US" sz="1800">
                <a:solidFill>
                  <a:schemeClr val="accent1"/>
                </a:solidFill>
              </a:rPr>
              <a:t>Nom</a:t>
            </a:r>
          </a:p>
        </p:txBody>
      </p:sp>
      <p:sp>
        <p:nvSpPr>
          <p:cNvPr id="24580" name="Rectangle 7"/>
          <p:cNvSpPr>
            <a:spLocks noChangeArrowheads="1"/>
          </p:cNvSpPr>
          <p:nvPr/>
        </p:nvSpPr>
        <p:spPr bwMode="auto">
          <a:xfrm>
            <a:off x="676275" y="1411288"/>
            <a:ext cx="2311400" cy="1485900"/>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24581" name="Picture 16" descr="UI - fren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9275" y="5575300"/>
            <a:ext cx="2881313" cy="5762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4582" name="Picture 17" descr="UI - Englis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2925" y="4089400"/>
            <a:ext cx="2967038" cy="5905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4583" name="Text Box 19"/>
          <p:cNvSpPr txBox="1">
            <a:spLocks noChangeArrowheads="1"/>
          </p:cNvSpPr>
          <p:nvPr/>
        </p:nvSpPr>
        <p:spPr bwMode="auto">
          <a:xfrm>
            <a:off x="3733800" y="3519488"/>
            <a:ext cx="1743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John Miller</a:t>
            </a:r>
            <a:br>
              <a:rPr lang="en-US" sz="1800">
                <a:solidFill>
                  <a:schemeClr val="bg1"/>
                </a:solidFill>
              </a:rPr>
            </a:br>
            <a:r>
              <a:rPr lang="en-US" sz="1800">
                <a:solidFill>
                  <a:schemeClr val="bg1"/>
                </a:solidFill>
              </a:rPr>
              <a:t>locale: English</a:t>
            </a:r>
          </a:p>
        </p:txBody>
      </p:sp>
      <p:sp>
        <p:nvSpPr>
          <p:cNvPr id="24584" name="Text Box 89"/>
          <p:cNvSpPr txBox="1">
            <a:spLocks noChangeArrowheads="1"/>
          </p:cNvSpPr>
          <p:nvPr/>
        </p:nvSpPr>
        <p:spPr bwMode="auto">
          <a:xfrm>
            <a:off x="3760788" y="5006975"/>
            <a:ext cx="19542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Jean-Luc Monet</a:t>
            </a:r>
            <a:br>
              <a:rPr lang="en-US" sz="1800">
                <a:solidFill>
                  <a:schemeClr val="bg1"/>
                </a:solidFill>
              </a:rPr>
            </a:br>
            <a:r>
              <a:rPr lang="en-US" sz="1800">
                <a:solidFill>
                  <a:schemeClr val="bg1"/>
                </a:solidFill>
              </a:rPr>
              <a:t>locale: French</a:t>
            </a:r>
          </a:p>
        </p:txBody>
      </p:sp>
      <p:sp>
        <p:nvSpPr>
          <p:cNvPr id="24585" name="AutoShape 90"/>
          <p:cNvSpPr>
            <a:spLocks noChangeArrowheads="1"/>
          </p:cNvSpPr>
          <p:nvPr/>
        </p:nvSpPr>
        <p:spPr bwMode="auto">
          <a:xfrm>
            <a:off x="2994025" y="3432175"/>
            <a:ext cx="682625" cy="69532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4586" name="Line 92"/>
          <p:cNvSpPr>
            <a:spLocks noChangeShapeType="1"/>
          </p:cNvSpPr>
          <p:nvPr/>
        </p:nvSpPr>
        <p:spPr bwMode="auto">
          <a:xfrm flipH="1">
            <a:off x="7580313" y="2917825"/>
            <a:ext cx="0" cy="292893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7" name="Line 93"/>
          <p:cNvSpPr>
            <a:spLocks noChangeShapeType="1"/>
          </p:cNvSpPr>
          <p:nvPr/>
        </p:nvSpPr>
        <p:spPr bwMode="auto">
          <a:xfrm flipH="1">
            <a:off x="6002338" y="5846763"/>
            <a:ext cx="1577975"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8" name="Line 94"/>
          <p:cNvSpPr>
            <a:spLocks noChangeShapeType="1"/>
          </p:cNvSpPr>
          <p:nvPr/>
        </p:nvSpPr>
        <p:spPr bwMode="auto">
          <a:xfrm flipH="1">
            <a:off x="6081713" y="4381500"/>
            <a:ext cx="1511300"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9" name="AutoShape 103"/>
          <p:cNvSpPr>
            <a:spLocks noChangeArrowheads="1"/>
          </p:cNvSpPr>
          <p:nvPr/>
        </p:nvSpPr>
        <p:spPr bwMode="auto">
          <a:xfrm>
            <a:off x="3021013" y="4903788"/>
            <a:ext cx="682625" cy="69532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4590" name="Text Box 9"/>
          <p:cNvSpPr txBox="1">
            <a:spLocks noChangeArrowheads="1"/>
          </p:cNvSpPr>
          <p:nvPr/>
        </p:nvSpPr>
        <p:spPr bwMode="auto">
          <a:xfrm>
            <a:off x="5262563" y="1852613"/>
            <a:ext cx="2781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8000"/>
                </a:solidFill>
              </a:rPr>
              <a:t>Label:displaykey.Name</a:t>
            </a:r>
          </a:p>
        </p:txBody>
      </p:sp>
      <p:grpSp>
        <p:nvGrpSpPr>
          <p:cNvPr id="24591" name="Group 10"/>
          <p:cNvGrpSpPr>
            <a:grpSpLocks/>
          </p:cNvGrpSpPr>
          <p:nvPr/>
        </p:nvGrpSpPr>
        <p:grpSpPr bwMode="auto">
          <a:xfrm>
            <a:off x="5248275" y="2135188"/>
            <a:ext cx="2970213" cy="301625"/>
            <a:chOff x="1663" y="2483"/>
            <a:chExt cx="1819" cy="190"/>
          </a:xfrm>
        </p:grpSpPr>
        <p:sp>
          <p:nvSpPr>
            <p:cNvPr id="24608" name="Text Box 11"/>
            <p:cNvSpPr txBox="1">
              <a:spLocks noChangeArrowheads="1"/>
            </p:cNvSpPr>
            <p:nvPr/>
          </p:nvSpPr>
          <p:spPr bwMode="auto">
            <a:xfrm>
              <a:off x="1687" y="2491"/>
              <a:ext cx="17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a:solidFill>
                    <a:schemeClr val="bg1"/>
                  </a:solidFill>
                </a:rPr>
                <a:t>anABContact.DisplayName</a:t>
              </a:r>
            </a:p>
          </p:txBody>
        </p:sp>
        <p:sp>
          <p:nvSpPr>
            <p:cNvPr id="24609" name="Rectangle 12"/>
            <p:cNvSpPr>
              <a:spLocks noChangeArrowheads="1"/>
            </p:cNvSpPr>
            <p:nvPr/>
          </p:nvSpPr>
          <p:spPr bwMode="auto">
            <a:xfrm>
              <a:off x="1663" y="2483"/>
              <a:ext cx="1740" cy="19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4592" name="AutoShape 13"/>
          <p:cNvSpPr>
            <a:spLocks noChangeArrowheads="1"/>
          </p:cNvSpPr>
          <p:nvPr/>
        </p:nvSpPr>
        <p:spPr bwMode="auto">
          <a:xfrm rot="10800000" flipH="1">
            <a:off x="5072063" y="1430338"/>
            <a:ext cx="3355975" cy="1476375"/>
          </a:xfrm>
          <a:prstGeom prst="foldedCorner">
            <a:avLst>
              <a:gd name="adj" fmla="val 17875"/>
            </a:avLst>
          </a:pr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4593" name="Text Box 14"/>
          <p:cNvSpPr txBox="1">
            <a:spLocks noChangeArrowheads="1"/>
          </p:cNvSpPr>
          <p:nvPr/>
        </p:nvSpPr>
        <p:spPr bwMode="auto">
          <a:xfrm>
            <a:off x="5122863" y="1114425"/>
            <a:ext cx="3175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ABContactSummaryDV.pcf</a:t>
            </a:r>
          </a:p>
        </p:txBody>
      </p:sp>
      <p:grpSp>
        <p:nvGrpSpPr>
          <p:cNvPr id="24594" name="Group 107"/>
          <p:cNvGrpSpPr>
            <a:grpSpLocks/>
          </p:cNvGrpSpPr>
          <p:nvPr/>
        </p:nvGrpSpPr>
        <p:grpSpPr bwMode="auto">
          <a:xfrm>
            <a:off x="6648450" y="1535113"/>
            <a:ext cx="85725" cy="331787"/>
            <a:chOff x="664" y="2421"/>
            <a:chExt cx="67" cy="259"/>
          </a:xfrm>
        </p:grpSpPr>
        <p:sp>
          <p:nvSpPr>
            <p:cNvPr id="24605" name="Oval 104"/>
            <p:cNvSpPr>
              <a:spLocks noChangeArrowheads="1"/>
            </p:cNvSpPr>
            <p:nvPr/>
          </p:nvSpPr>
          <p:spPr bwMode="auto">
            <a:xfrm>
              <a:off x="664" y="2421"/>
              <a:ext cx="67" cy="67"/>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24606" name="Oval 105"/>
            <p:cNvSpPr>
              <a:spLocks noChangeArrowheads="1"/>
            </p:cNvSpPr>
            <p:nvPr/>
          </p:nvSpPr>
          <p:spPr bwMode="auto">
            <a:xfrm>
              <a:off x="664" y="2517"/>
              <a:ext cx="67" cy="67"/>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0" tIns="0" rIns="0" bIns="0" anchor="ctr">
              <a:spAutoFit/>
            </a:bodyPr>
            <a:lstStyle/>
            <a:p>
              <a:endParaRPr lang="en-US"/>
            </a:p>
          </p:txBody>
        </p:sp>
        <p:sp>
          <p:nvSpPr>
            <p:cNvPr id="24607" name="Oval 106"/>
            <p:cNvSpPr>
              <a:spLocks noChangeArrowheads="1"/>
            </p:cNvSpPr>
            <p:nvPr/>
          </p:nvSpPr>
          <p:spPr bwMode="auto">
            <a:xfrm>
              <a:off x="664" y="2613"/>
              <a:ext cx="67" cy="67"/>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0" tIns="0" rIns="0" bIns="0" anchor="ctr">
              <a:spAutoFit/>
            </a:bodyPr>
            <a:lstStyle/>
            <a:p>
              <a:endParaRPr lang="en-US"/>
            </a:p>
          </p:txBody>
        </p:sp>
      </p:grpSp>
      <p:grpSp>
        <p:nvGrpSpPr>
          <p:cNvPr id="24595" name="Group 108"/>
          <p:cNvGrpSpPr>
            <a:grpSpLocks/>
          </p:cNvGrpSpPr>
          <p:nvPr/>
        </p:nvGrpSpPr>
        <p:grpSpPr bwMode="auto">
          <a:xfrm>
            <a:off x="6648450" y="2484438"/>
            <a:ext cx="85725" cy="331787"/>
            <a:chOff x="664" y="2421"/>
            <a:chExt cx="67" cy="259"/>
          </a:xfrm>
        </p:grpSpPr>
        <p:sp>
          <p:nvSpPr>
            <p:cNvPr id="24602" name="Oval 109"/>
            <p:cNvSpPr>
              <a:spLocks noChangeArrowheads="1"/>
            </p:cNvSpPr>
            <p:nvPr/>
          </p:nvSpPr>
          <p:spPr bwMode="auto">
            <a:xfrm>
              <a:off x="664" y="2421"/>
              <a:ext cx="67" cy="67"/>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24603" name="Oval 110"/>
            <p:cNvSpPr>
              <a:spLocks noChangeArrowheads="1"/>
            </p:cNvSpPr>
            <p:nvPr/>
          </p:nvSpPr>
          <p:spPr bwMode="auto">
            <a:xfrm>
              <a:off x="664" y="2517"/>
              <a:ext cx="67" cy="67"/>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0" tIns="0" rIns="0" bIns="0" anchor="ctr">
              <a:spAutoFit/>
            </a:bodyPr>
            <a:lstStyle/>
            <a:p>
              <a:endParaRPr lang="en-US"/>
            </a:p>
          </p:txBody>
        </p:sp>
        <p:sp>
          <p:nvSpPr>
            <p:cNvPr id="24604" name="Oval 111"/>
            <p:cNvSpPr>
              <a:spLocks noChangeArrowheads="1"/>
            </p:cNvSpPr>
            <p:nvPr/>
          </p:nvSpPr>
          <p:spPr bwMode="auto">
            <a:xfrm>
              <a:off x="664" y="2613"/>
              <a:ext cx="67" cy="67"/>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0" tIns="0" rIns="0" bIns="0" anchor="ctr">
              <a:spAutoFit/>
            </a:bodyPr>
            <a:lstStyle/>
            <a:p>
              <a:endParaRPr lang="en-US"/>
            </a:p>
          </p:txBody>
        </p:sp>
      </p:grpSp>
      <p:sp>
        <p:nvSpPr>
          <p:cNvPr id="24596" name="Line 114"/>
          <p:cNvSpPr>
            <a:spLocks noChangeShapeType="1"/>
          </p:cNvSpPr>
          <p:nvPr/>
        </p:nvSpPr>
        <p:spPr bwMode="auto">
          <a:xfrm flipH="1">
            <a:off x="1762125" y="2146300"/>
            <a:ext cx="14605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597" name="Line 115"/>
          <p:cNvSpPr>
            <a:spLocks noChangeShapeType="1"/>
          </p:cNvSpPr>
          <p:nvPr/>
        </p:nvSpPr>
        <p:spPr bwMode="auto">
          <a:xfrm>
            <a:off x="1762125" y="2146300"/>
            <a:ext cx="0" cy="2373313"/>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8" name="Line 116"/>
          <p:cNvSpPr>
            <a:spLocks noChangeShapeType="1"/>
          </p:cNvSpPr>
          <p:nvPr/>
        </p:nvSpPr>
        <p:spPr bwMode="auto">
          <a:xfrm>
            <a:off x="1762125" y="4519613"/>
            <a:ext cx="140493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599" name="Line 119"/>
          <p:cNvSpPr>
            <a:spLocks noChangeShapeType="1"/>
          </p:cNvSpPr>
          <p:nvPr/>
        </p:nvSpPr>
        <p:spPr bwMode="auto">
          <a:xfrm>
            <a:off x="2770188" y="5991225"/>
            <a:ext cx="277812"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00" name="Line 120"/>
          <p:cNvSpPr>
            <a:spLocks noChangeShapeType="1"/>
          </p:cNvSpPr>
          <p:nvPr/>
        </p:nvSpPr>
        <p:spPr bwMode="auto">
          <a:xfrm>
            <a:off x="2484438" y="2713038"/>
            <a:ext cx="288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01" name="Line 121"/>
          <p:cNvSpPr>
            <a:spLocks noChangeShapeType="1"/>
          </p:cNvSpPr>
          <p:nvPr/>
        </p:nvSpPr>
        <p:spPr bwMode="auto">
          <a:xfrm>
            <a:off x="2773363" y="2713038"/>
            <a:ext cx="0" cy="3290887"/>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Display key structure</a:t>
            </a:r>
          </a:p>
        </p:txBody>
      </p:sp>
      <p:sp>
        <p:nvSpPr>
          <p:cNvPr id="25603" name="Rectangle 3"/>
          <p:cNvSpPr>
            <a:spLocks noGrp="1" noChangeArrowheads="1"/>
          </p:cNvSpPr>
          <p:nvPr>
            <p:ph idx="1"/>
          </p:nvPr>
        </p:nvSpPr>
        <p:spPr>
          <a:xfrm>
            <a:off x="519113" y="5165725"/>
            <a:ext cx="8318500" cy="1223963"/>
          </a:xfrm>
        </p:spPr>
        <p:txBody>
          <a:bodyPr/>
          <a:lstStyle/>
          <a:p>
            <a:pPr>
              <a:buFont typeface="Arial" charset="0"/>
              <a:buChar char="•"/>
            </a:pPr>
            <a:r>
              <a:rPr lang="en-US" smtClean="0"/>
              <a:t>Display key editor stores display keys in hierarchy</a:t>
            </a:r>
          </a:p>
          <a:p>
            <a:pPr lvl="1"/>
            <a:r>
              <a:rPr lang="en-US" smtClean="0"/>
              <a:t>Guidewire recommends creating customer display keys under node named "Ext"</a:t>
            </a:r>
          </a:p>
        </p:txBody>
      </p:sp>
      <p:pic>
        <p:nvPicPr>
          <p:cNvPr id="2560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975" y="930275"/>
            <a:ext cx="7456488" cy="372427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5" name="Rounded Rectangle 1"/>
          <p:cNvSpPr>
            <a:spLocks noChangeArrowheads="1"/>
          </p:cNvSpPr>
          <p:nvPr/>
        </p:nvSpPr>
        <p:spPr bwMode="auto">
          <a:xfrm>
            <a:off x="1571625" y="2549525"/>
            <a:ext cx="1763713" cy="3603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grpSp>
        <p:nvGrpSpPr>
          <p:cNvPr id="6" name="Group 5"/>
          <p:cNvGrpSpPr>
            <a:grpSpLocks/>
          </p:cNvGrpSpPr>
          <p:nvPr/>
        </p:nvGrpSpPr>
        <p:grpSpPr bwMode="auto">
          <a:xfrm>
            <a:off x="809625" y="931863"/>
            <a:ext cx="7462838" cy="3722687"/>
            <a:chOff x="815340" y="932497"/>
            <a:chExt cx="7346941" cy="3721608"/>
          </a:xfrm>
        </p:grpSpPr>
        <p:pic>
          <p:nvPicPr>
            <p:cNvPr id="2560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 y="932497"/>
              <a:ext cx="7346941" cy="3721608"/>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9" name="Rounded Rectangle 10"/>
            <p:cNvSpPr>
              <a:spLocks noChangeArrowheads="1"/>
            </p:cNvSpPr>
            <p:nvPr/>
          </p:nvSpPr>
          <p:spPr bwMode="auto">
            <a:xfrm>
              <a:off x="1532679" y="3782375"/>
              <a:ext cx="1764405" cy="36060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grpSp>
      <p:sp>
        <p:nvSpPr>
          <p:cNvPr id="25607" name="Rectangle 6"/>
          <p:cNvSpPr>
            <a:spLocks noChangeArrowheads="1"/>
          </p:cNvSpPr>
          <p:nvPr/>
        </p:nvSpPr>
        <p:spPr bwMode="auto">
          <a:xfrm>
            <a:off x="8578850" y="347663"/>
            <a:ext cx="254000" cy="284162"/>
          </a:xfrm>
          <a:prstGeom prst="rect">
            <a:avLst/>
          </a:prstGeom>
          <a:solidFill>
            <a:srgbClr val="C00000"/>
          </a:solidFill>
          <a:ln w="19050" algn="ctr">
            <a:solidFill>
              <a:srgbClr val="D33941"/>
            </a:solidFill>
            <a:round/>
            <a:headEnd/>
            <a:tailEnd/>
          </a:ln>
        </p:spPr>
        <p:txBody>
          <a:bodyPr wrap="none" lIns="0" tIns="0" rIns="0" bIns="0"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2013" y="3568700"/>
            <a:ext cx="5235575" cy="11557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7" name="Rectangle 2"/>
          <p:cNvSpPr>
            <a:spLocks noGrp="1" noChangeArrowheads="1"/>
          </p:cNvSpPr>
          <p:nvPr>
            <p:ph type="title"/>
          </p:nvPr>
        </p:nvSpPr>
        <p:spPr/>
        <p:txBody>
          <a:bodyPr/>
          <a:lstStyle/>
          <a:p>
            <a:pPr eaLnBrk="1" hangingPunct="1"/>
            <a:r>
              <a:rPr lang="en-US" smtClean="0"/>
              <a:t>Viewing display keys from widget</a:t>
            </a:r>
          </a:p>
        </p:txBody>
      </p:sp>
      <p:sp>
        <p:nvSpPr>
          <p:cNvPr id="26628" name="Rectangle 3"/>
          <p:cNvSpPr>
            <a:spLocks noGrp="1" noChangeArrowheads="1"/>
          </p:cNvSpPr>
          <p:nvPr>
            <p:ph idx="1"/>
          </p:nvPr>
        </p:nvSpPr>
        <p:spPr>
          <a:xfrm>
            <a:off x="425450" y="4981575"/>
            <a:ext cx="8412163" cy="1474788"/>
          </a:xfrm>
        </p:spPr>
        <p:txBody>
          <a:bodyPr/>
          <a:lstStyle/>
          <a:p>
            <a:pPr>
              <a:buFont typeface="Arial" charset="0"/>
              <a:buChar char="•"/>
            </a:pPr>
            <a:r>
              <a:rPr lang="en-US" smtClean="0"/>
              <a:t>To view virtually any item referenced in property of PCF file:</a:t>
            </a:r>
          </a:p>
          <a:p>
            <a:pPr lvl="1"/>
            <a:r>
              <a:rPr lang="en-US" smtClean="0"/>
              <a:t>Hold down Ctrl key</a:t>
            </a:r>
          </a:p>
          <a:p>
            <a:pPr lvl="1"/>
            <a:r>
              <a:rPr lang="en-US" smtClean="0"/>
              <a:t>Click reference to item</a:t>
            </a:r>
          </a:p>
        </p:txBody>
      </p:sp>
      <p:sp>
        <p:nvSpPr>
          <p:cNvPr id="26629" name="Line 8"/>
          <p:cNvSpPr>
            <a:spLocks noChangeShapeType="1"/>
          </p:cNvSpPr>
          <p:nvPr/>
        </p:nvSpPr>
        <p:spPr bwMode="auto">
          <a:xfrm>
            <a:off x="6502400" y="2224088"/>
            <a:ext cx="309563" cy="204311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663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890588"/>
            <a:ext cx="5483225" cy="254317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1" name="AutoShape 9"/>
          <p:cNvSpPr>
            <a:spLocks noChangeArrowheads="1"/>
          </p:cNvSpPr>
          <p:nvPr/>
        </p:nvSpPr>
        <p:spPr bwMode="auto">
          <a:xfrm flipH="1">
            <a:off x="5295900" y="1785938"/>
            <a:ext cx="1847850" cy="376237"/>
          </a:xfrm>
          <a:prstGeom prst="wedgeRectCallout">
            <a:avLst>
              <a:gd name="adj1" fmla="val 70958"/>
              <a:gd name="adj2" fmla="val 102435"/>
            </a:avLst>
          </a:prstGeom>
          <a:solidFill>
            <a:srgbClr val="FFFF96"/>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a:solidFill>
                  <a:schemeClr val="bg1"/>
                </a:solidFill>
                <a:latin typeface="Courier New" pitchFamily="49" charset="0"/>
              </a:rPr>
              <a:t>Ctrl + click</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Steps to creating an atomic widget</a:t>
            </a:r>
          </a:p>
        </p:txBody>
      </p:sp>
      <p:sp>
        <p:nvSpPr>
          <p:cNvPr id="27651" name="Rectangle 3"/>
          <p:cNvSpPr>
            <a:spLocks noGrp="1" noChangeArrowheads="1"/>
          </p:cNvSpPr>
          <p:nvPr>
            <p:ph idx="1"/>
          </p:nvPr>
        </p:nvSpPr>
        <p:spPr/>
        <p:txBody>
          <a:bodyPr/>
          <a:lstStyle/>
          <a:p>
            <a:pPr marL="457200" indent="-457200">
              <a:buFont typeface="Wingdings 3" pitchFamily="18" charset="2"/>
              <a:buAutoNum type="arabicPeriod"/>
              <a:defRPr/>
            </a:pPr>
            <a:r>
              <a:rPr lang="en-US" dirty="0" smtClean="0"/>
              <a:t>Find tool for given type of widget in PCF editor toolbox</a:t>
            </a:r>
          </a:p>
          <a:p>
            <a:pPr marL="457200" indent="-457200">
              <a:buFont typeface="Wingdings 3" pitchFamily="18" charset="2"/>
              <a:buAutoNum type="arabicPeriod"/>
              <a:defRPr/>
            </a:pPr>
            <a:r>
              <a:rPr lang="en-US" dirty="0" smtClean="0"/>
              <a:t>Drag tool onto PCF editor canvas</a:t>
            </a:r>
          </a:p>
          <a:p>
            <a:pPr marL="457200" indent="-457200">
              <a:buFont typeface="Wingdings 3" pitchFamily="18" charset="2"/>
              <a:buAutoNum type="arabicPeriod"/>
              <a:defRPr/>
            </a:pPr>
            <a:r>
              <a:rPr lang="en-US" dirty="0" smtClean="0"/>
              <a:t>Specify required properties</a:t>
            </a:r>
          </a:p>
          <a:p>
            <a:pPr marL="819150" lvl="1" indent="-419100">
              <a:buFont typeface="Wingdings 3" pitchFamily="18" charset="2"/>
              <a:buChar char="}"/>
              <a:defRPr/>
            </a:pPr>
            <a:r>
              <a:rPr lang="en-US" dirty="0" smtClean="0"/>
              <a:t>ID</a:t>
            </a:r>
          </a:p>
          <a:p>
            <a:pPr marL="819150" lvl="1" indent="-419100">
              <a:buFont typeface="Wingdings 3" pitchFamily="18" charset="2"/>
              <a:buChar char="}"/>
              <a:defRPr/>
            </a:pPr>
            <a:r>
              <a:rPr lang="en-US" dirty="0" smtClean="0"/>
              <a:t>If widget displays data, which field does data come from?</a:t>
            </a:r>
          </a:p>
          <a:p>
            <a:pPr marL="457200" indent="-457200">
              <a:buFont typeface="Wingdings 3" pitchFamily="18" charset="2"/>
              <a:buAutoNum type="arabicPeriod"/>
              <a:defRPr/>
            </a:pPr>
            <a:r>
              <a:rPr lang="en-US" dirty="0" smtClean="0"/>
              <a:t>Specify label</a:t>
            </a:r>
          </a:p>
          <a:p>
            <a:pPr marL="782637" lvl="1" indent="-381000">
              <a:buFont typeface="Wingdings 3" pitchFamily="18" charset="2"/>
              <a:buChar char="}"/>
              <a:defRPr/>
            </a:pPr>
            <a:r>
              <a:rPr lang="en-US" dirty="0" err="1" smtClean="0"/>
              <a:t>Guidewire</a:t>
            </a:r>
            <a:r>
              <a:rPr lang="en-US" dirty="0" smtClean="0"/>
              <a:t> recommends using "Ext" prefix</a:t>
            </a:r>
          </a:p>
          <a:p>
            <a:pPr marL="782637" lvl="1" indent="-381000">
              <a:buFont typeface="Wingdings 3" pitchFamily="18" charset="2"/>
              <a:buChar char="}"/>
              <a:defRPr/>
            </a:pPr>
            <a:r>
              <a:rPr lang="en-US" dirty="0"/>
              <a:t>In a given widget property, specify the display key </a:t>
            </a:r>
            <a:r>
              <a:rPr lang="en-US" dirty="0" smtClean="0"/>
              <a:t>name</a:t>
            </a:r>
          </a:p>
          <a:p>
            <a:pPr marL="457200" indent="-457200">
              <a:buFont typeface="Wingdings 3" pitchFamily="18" charset="2"/>
              <a:buAutoNum type="arabicPeriod"/>
              <a:defRPr/>
            </a:pPr>
            <a:r>
              <a:rPr lang="en-US" dirty="0" smtClean="0"/>
              <a:t>Optionally specify additional properties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Step 4: In widget property, specify display key name</a:t>
            </a:r>
          </a:p>
        </p:txBody>
      </p:sp>
      <p:sp>
        <p:nvSpPr>
          <p:cNvPr id="28675" name="Rectangle 6"/>
          <p:cNvSpPr>
            <a:spLocks noGrp="1" noChangeArrowheads="1"/>
          </p:cNvSpPr>
          <p:nvPr>
            <p:ph idx="1"/>
          </p:nvPr>
        </p:nvSpPr>
        <p:spPr>
          <a:xfrm>
            <a:off x="5453063" y="1071563"/>
            <a:ext cx="3633787" cy="5384800"/>
          </a:xfrm>
        </p:spPr>
        <p:txBody>
          <a:bodyPr/>
          <a:lstStyle/>
          <a:p>
            <a:pPr>
              <a:buFont typeface="Arial" charset="0"/>
              <a:buChar char="•"/>
            </a:pPr>
            <a:r>
              <a:rPr lang="en-US" smtClean="0"/>
              <a:t>Syntax for referencing display keys:</a:t>
            </a:r>
            <a:br>
              <a:rPr lang="en-US" smtClean="0"/>
            </a:br>
            <a:r>
              <a:rPr lang="en-US" sz="2500" smtClean="0">
                <a:solidFill>
                  <a:srgbClr val="FF3300"/>
                </a:solidFill>
              </a:rPr>
              <a:t>displaykey.</a:t>
            </a:r>
            <a:r>
              <a:rPr lang="en-US" sz="2500" i="1" smtClean="0">
                <a:solidFill>
                  <a:srgbClr val="0033CC"/>
                </a:solidFill>
              </a:rPr>
              <a:t>KeyName</a:t>
            </a:r>
          </a:p>
          <a:p>
            <a:pPr>
              <a:buFont typeface="Arial" charset="0"/>
              <a:buChar char="•"/>
            </a:pPr>
            <a:r>
              <a:rPr lang="en-US" smtClean="0"/>
              <a:t>Recommended naming convention:</a:t>
            </a:r>
          </a:p>
          <a:p>
            <a:pPr lvl="1"/>
            <a:r>
              <a:rPr lang="en-US" smtClean="0"/>
              <a:t>Start key with "Ext."</a:t>
            </a:r>
          </a:p>
          <a:p>
            <a:pPr lvl="1"/>
            <a:r>
              <a:rPr lang="en-US" smtClean="0"/>
              <a:t>End with text to be used for label (with spaces removed)</a:t>
            </a:r>
          </a:p>
          <a:p>
            <a:pPr>
              <a:buFont typeface="Arial" charset="0"/>
              <a:buChar char="•"/>
            </a:pPr>
            <a:r>
              <a:rPr lang="en-US" smtClean="0"/>
              <a:t>Examples:</a:t>
            </a:r>
          </a:p>
          <a:p>
            <a:pPr lvl="1"/>
            <a:r>
              <a:rPr lang="en-US" sz="2000" smtClean="0"/>
              <a:t>displaykey.Ext.Name</a:t>
            </a:r>
          </a:p>
          <a:p>
            <a:pPr lvl="1"/>
            <a:r>
              <a:rPr lang="en-US" sz="2000" smtClean="0"/>
              <a:t>displaykey.Ext.CreatedOn</a:t>
            </a:r>
          </a:p>
        </p:txBody>
      </p:sp>
      <p:pic>
        <p:nvPicPr>
          <p:cNvPr id="2867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1160463"/>
            <a:ext cx="5095875" cy="29337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5" y="4195763"/>
            <a:ext cx="5116513" cy="21590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8" name="Rounded Rectangle 2"/>
          <p:cNvSpPr>
            <a:spLocks noChangeArrowheads="1"/>
          </p:cNvSpPr>
          <p:nvPr/>
        </p:nvSpPr>
        <p:spPr bwMode="auto">
          <a:xfrm>
            <a:off x="509588" y="5275263"/>
            <a:ext cx="5095875" cy="2571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0975" y="3616325"/>
            <a:ext cx="4819650" cy="280035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3" y="1258888"/>
            <a:ext cx="5116512" cy="21590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0" name="Rectangle 2"/>
          <p:cNvSpPr>
            <a:spLocks noGrp="1" noChangeArrowheads="1"/>
          </p:cNvSpPr>
          <p:nvPr>
            <p:ph type="title"/>
          </p:nvPr>
        </p:nvSpPr>
        <p:spPr/>
        <p:txBody>
          <a:bodyPr/>
          <a:lstStyle/>
          <a:p>
            <a:pPr eaLnBrk="1" hangingPunct="1"/>
            <a:r>
              <a:rPr lang="en-US" smtClean="0"/>
              <a:t>Editing display keys</a:t>
            </a:r>
          </a:p>
        </p:txBody>
      </p:sp>
      <p:sp>
        <p:nvSpPr>
          <p:cNvPr id="29701" name="Rectangle 3"/>
          <p:cNvSpPr>
            <a:spLocks noGrp="1" noChangeArrowheads="1"/>
          </p:cNvSpPr>
          <p:nvPr>
            <p:ph idx="1"/>
          </p:nvPr>
        </p:nvSpPr>
        <p:spPr>
          <a:xfrm>
            <a:off x="5589588" y="1192213"/>
            <a:ext cx="3373437" cy="1844675"/>
          </a:xfrm>
        </p:spPr>
        <p:txBody>
          <a:bodyPr/>
          <a:lstStyle/>
          <a:p>
            <a:pPr>
              <a:buFont typeface="Arial" charset="0"/>
              <a:buChar char="•"/>
            </a:pPr>
            <a:r>
              <a:rPr lang="en-US" smtClean="0"/>
              <a:t>For most properties that reference other files, you can CTRL + click on property to open referenced file</a:t>
            </a:r>
          </a:p>
        </p:txBody>
      </p:sp>
      <p:sp>
        <p:nvSpPr>
          <p:cNvPr id="29702" name="AutoShape 9"/>
          <p:cNvSpPr>
            <a:spLocks noChangeArrowheads="1"/>
          </p:cNvSpPr>
          <p:nvPr/>
        </p:nvSpPr>
        <p:spPr bwMode="auto">
          <a:xfrm flipH="1">
            <a:off x="2720975" y="882650"/>
            <a:ext cx="2339975" cy="376238"/>
          </a:xfrm>
          <a:prstGeom prst="wedgeRectCallout">
            <a:avLst>
              <a:gd name="adj1" fmla="val 10648"/>
              <a:gd name="adj2" fmla="val 333120"/>
            </a:avLst>
          </a:prstGeom>
          <a:solidFill>
            <a:srgbClr val="FFFF96"/>
          </a:solidFill>
          <a:ln w="9525" algn="ctr">
            <a:solidFill>
              <a:schemeClr val="bg1"/>
            </a:solidFill>
            <a:miter lim="800000"/>
            <a:headEnd/>
            <a:tailEnd/>
          </a:ln>
        </p:spPr>
        <p:txBody>
          <a:bodyPr lIns="91418" tIns="45709" rIns="91418" bIns="45709" anchor="ctr">
            <a:spAutoFit/>
          </a:bodyPr>
          <a:lstStyle/>
          <a:p>
            <a:pPr>
              <a:spcBef>
                <a:spcPct val="0"/>
              </a:spcBef>
              <a:spcAft>
                <a:spcPct val="0"/>
              </a:spcAft>
              <a:buClrTx/>
            </a:pPr>
            <a:r>
              <a:rPr lang="en-US" sz="1800">
                <a:solidFill>
                  <a:schemeClr val="bg1"/>
                </a:solidFill>
                <a:latin typeface="Courier New" pitchFamily="49" charset="0"/>
              </a:rPr>
              <a:t>CTRL + click</a:t>
            </a:r>
          </a:p>
        </p:txBody>
      </p:sp>
      <p:sp>
        <p:nvSpPr>
          <p:cNvPr id="29703" name="AutoShape 7"/>
          <p:cNvSpPr>
            <a:spLocks noChangeArrowheads="1"/>
          </p:cNvSpPr>
          <p:nvPr/>
        </p:nvSpPr>
        <p:spPr bwMode="auto">
          <a:xfrm>
            <a:off x="2454275" y="2289175"/>
            <a:ext cx="2674938" cy="3317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cxnSp>
        <p:nvCxnSpPr>
          <p:cNvPr id="29704" name="Straight Arrow Connector 2"/>
          <p:cNvCxnSpPr>
            <a:cxnSpLocks noChangeShapeType="1"/>
          </p:cNvCxnSpPr>
          <p:nvPr/>
        </p:nvCxnSpPr>
        <p:spPr bwMode="auto">
          <a:xfrm>
            <a:off x="4403725" y="2620963"/>
            <a:ext cx="457200" cy="979487"/>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Specifying multiple locale values</a:t>
            </a:r>
          </a:p>
        </p:txBody>
      </p:sp>
      <p:sp>
        <p:nvSpPr>
          <p:cNvPr id="30723" name="Rectangle 9"/>
          <p:cNvSpPr>
            <a:spLocks noGrp="1" noChangeArrowheads="1"/>
          </p:cNvSpPr>
          <p:nvPr>
            <p:ph idx="1"/>
          </p:nvPr>
        </p:nvSpPr>
        <p:spPr>
          <a:xfrm>
            <a:off x="550863" y="1090613"/>
            <a:ext cx="7023100" cy="1516062"/>
          </a:xfrm>
        </p:spPr>
        <p:txBody>
          <a:bodyPr/>
          <a:lstStyle/>
          <a:p>
            <a:pPr>
              <a:buFont typeface="Arial" charset="0"/>
              <a:buChar char="•"/>
            </a:pPr>
            <a:r>
              <a:rPr lang="en-US" smtClean="0"/>
              <a:t>If application is configured to support multiple user locales, you can specify display values for each locale in the individual file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5" y="3644900"/>
            <a:ext cx="3559175" cy="7874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12"/>
          <p:cNvPicPr>
            <a:picLocks noChangeAspect="1" noChangeArrowheads="1"/>
          </p:cNvPicPr>
          <p:nvPr/>
        </p:nvPicPr>
        <p:blipFill>
          <a:blip r:embed="rId4">
            <a:extLst>
              <a:ext uri="{28A0092B-C50C-407E-A947-70E740481C1C}">
                <a14:useLocalDpi xmlns:a14="http://schemas.microsoft.com/office/drawing/2010/main" val="0"/>
              </a:ext>
            </a:extLst>
          </a:blip>
          <a:srcRect l="2730" t="31239" r="9180"/>
          <a:stretch>
            <a:fillRect/>
          </a:stretch>
        </p:blipFill>
        <p:spPr bwMode="auto">
          <a:xfrm>
            <a:off x="619125" y="4852988"/>
            <a:ext cx="8189913" cy="1389062"/>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8" name="Rectangle 4"/>
          <p:cNvSpPr>
            <a:spLocks noGrp="1" noChangeArrowheads="1"/>
          </p:cNvSpPr>
          <p:nvPr>
            <p:ph type="title"/>
          </p:nvPr>
        </p:nvSpPr>
        <p:spPr/>
        <p:txBody>
          <a:bodyPr/>
          <a:lstStyle/>
          <a:p>
            <a:pPr eaLnBrk="1" hangingPunct="1"/>
            <a:r>
              <a:rPr lang="en-US" smtClean="0"/>
              <a:t>Display keys with dynamic content</a:t>
            </a:r>
          </a:p>
        </p:txBody>
      </p:sp>
      <p:sp>
        <p:nvSpPr>
          <p:cNvPr id="31749" name="Rectangle 11"/>
          <p:cNvSpPr>
            <a:spLocks noGrp="1" noChangeArrowheads="1"/>
          </p:cNvSpPr>
          <p:nvPr>
            <p:ph idx="1"/>
          </p:nvPr>
        </p:nvSpPr>
        <p:spPr>
          <a:xfrm>
            <a:off x="449263" y="3078163"/>
            <a:ext cx="4646612" cy="1176337"/>
          </a:xfrm>
        </p:spPr>
        <p:txBody>
          <a:bodyPr/>
          <a:lstStyle/>
          <a:p>
            <a:pPr>
              <a:buFont typeface="Arial" charset="0"/>
              <a:buChar char="•"/>
            </a:pPr>
            <a:r>
              <a:rPr lang="en-US" smtClean="0"/>
              <a:t>In display keys, {</a:t>
            </a:r>
            <a:r>
              <a:rPr lang="en-US" i="1" smtClean="0"/>
              <a:t>x</a:t>
            </a:r>
            <a:r>
              <a:rPr lang="en-US" smtClean="0"/>
              <a:t>} is place-holder for data passed into display key</a:t>
            </a:r>
          </a:p>
        </p:txBody>
      </p:sp>
      <p:sp>
        <p:nvSpPr>
          <p:cNvPr id="31750" name="Line 9"/>
          <p:cNvSpPr>
            <a:spLocks noChangeShapeType="1"/>
          </p:cNvSpPr>
          <p:nvPr/>
        </p:nvSpPr>
        <p:spPr bwMode="auto">
          <a:xfrm flipH="1">
            <a:off x="2024063" y="4114800"/>
            <a:ext cx="2952750" cy="16129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31751"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125" y="811213"/>
            <a:ext cx="7043738" cy="175577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752" name="Straight Arrow Connector 4"/>
          <p:cNvCxnSpPr>
            <a:cxnSpLocks noChangeShapeType="1"/>
          </p:cNvCxnSpPr>
          <p:nvPr/>
        </p:nvCxnSpPr>
        <p:spPr bwMode="auto">
          <a:xfrm>
            <a:off x="7045325" y="2344738"/>
            <a:ext cx="219075" cy="1757362"/>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pic>
        <p:nvPicPr>
          <p:cNvPr id="31753"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2213" y="3287713"/>
            <a:ext cx="1779587" cy="347662"/>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Lesson outline</a:t>
            </a:r>
          </a:p>
        </p:txBody>
      </p:sp>
      <p:sp>
        <p:nvSpPr>
          <p:cNvPr id="3277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Atomic widget basics</a:t>
            </a:r>
          </a:p>
          <a:p>
            <a:pPr>
              <a:lnSpc>
                <a:spcPct val="150000"/>
              </a:lnSpc>
              <a:buFont typeface="Arial" charset="0"/>
              <a:buChar char="•"/>
            </a:pPr>
            <a:r>
              <a:rPr lang="en-US" sz="2800" smtClean="0">
                <a:solidFill>
                  <a:srgbClr val="C0C0C0"/>
                </a:solidFill>
              </a:rPr>
              <a:t>Creating widgets</a:t>
            </a:r>
          </a:p>
          <a:p>
            <a:pPr>
              <a:lnSpc>
                <a:spcPct val="150000"/>
              </a:lnSpc>
              <a:buFont typeface="Arial" charset="0"/>
              <a:buChar char="•"/>
            </a:pPr>
            <a:r>
              <a:rPr lang="en-US" sz="2800" smtClean="0">
                <a:solidFill>
                  <a:srgbClr val="C0C0C0"/>
                </a:solidFill>
              </a:rPr>
              <a:t>Binding widgets to the data model</a:t>
            </a:r>
          </a:p>
          <a:p>
            <a:pPr>
              <a:lnSpc>
                <a:spcPct val="150000"/>
              </a:lnSpc>
              <a:buFont typeface="Arial" charset="0"/>
              <a:buChar char="•"/>
            </a:pPr>
            <a:r>
              <a:rPr lang="en-US" sz="2800" smtClean="0">
                <a:solidFill>
                  <a:srgbClr val="C0C0C0"/>
                </a:solidFill>
              </a:rPr>
              <a:t>Widget labels</a:t>
            </a:r>
          </a:p>
          <a:p>
            <a:pPr>
              <a:lnSpc>
                <a:spcPct val="150000"/>
              </a:lnSpc>
              <a:buFont typeface="Arial" charset="0"/>
              <a:buChar char="•"/>
            </a:pPr>
            <a:r>
              <a:rPr lang="en-US" sz="2800" smtClean="0"/>
              <a:t>Optional properties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Atomic widget basics</a:t>
            </a:r>
          </a:p>
          <a:p>
            <a:pPr>
              <a:lnSpc>
                <a:spcPct val="150000"/>
              </a:lnSpc>
              <a:buFont typeface="Arial" charset="0"/>
              <a:buChar char="•"/>
            </a:pPr>
            <a:r>
              <a:rPr lang="en-US" sz="2800" smtClean="0">
                <a:solidFill>
                  <a:srgbClr val="C0C0C0"/>
                </a:solidFill>
              </a:rPr>
              <a:t>Creating widgets</a:t>
            </a:r>
          </a:p>
          <a:p>
            <a:pPr>
              <a:lnSpc>
                <a:spcPct val="150000"/>
              </a:lnSpc>
              <a:buFont typeface="Arial" charset="0"/>
              <a:buChar char="•"/>
            </a:pPr>
            <a:r>
              <a:rPr lang="en-US" sz="2800" smtClean="0">
                <a:solidFill>
                  <a:srgbClr val="C0C0C0"/>
                </a:solidFill>
              </a:rPr>
              <a:t>Binding widgets to the data model</a:t>
            </a:r>
          </a:p>
          <a:p>
            <a:pPr>
              <a:lnSpc>
                <a:spcPct val="150000"/>
              </a:lnSpc>
              <a:buFont typeface="Arial" charset="0"/>
              <a:buChar char="•"/>
            </a:pPr>
            <a:r>
              <a:rPr lang="en-US" sz="2800" smtClean="0">
                <a:solidFill>
                  <a:srgbClr val="C0C0C0"/>
                </a:solidFill>
              </a:rPr>
              <a:t>Widget labels</a:t>
            </a:r>
          </a:p>
          <a:p>
            <a:pPr>
              <a:lnSpc>
                <a:spcPct val="150000"/>
              </a:lnSpc>
              <a:buFont typeface="Arial" charset="0"/>
              <a:buChar char="•"/>
            </a:pPr>
            <a:r>
              <a:rPr lang="en-US" sz="2800" smtClean="0">
                <a:solidFill>
                  <a:srgbClr val="C0C0C0"/>
                </a:solidFill>
              </a:rPr>
              <a:t>Optional properties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Optional widget properties</a:t>
            </a:r>
          </a:p>
        </p:txBody>
      </p:sp>
      <p:sp>
        <p:nvSpPr>
          <p:cNvPr id="33795" name="Rectangle 3"/>
          <p:cNvSpPr>
            <a:spLocks noGrp="1" noChangeArrowheads="1"/>
          </p:cNvSpPr>
          <p:nvPr>
            <p:ph idx="1"/>
          </p:nvPr>
        </p:nvSpPr>
        <p:spPr>
          <a:xfrm>
            <a:off x="519113" y="2263775"/>
            <a:ext cx="3052762" cy="4125913"/>
          </a:xfrm>
        </p:spPr>
        <p:txBody>
          <a:bodyPr/>
          <a:lstStyle/>
          <a:p>
            <a:pPr>
              <a:buFont typeface="Arial" charset="0"/>
              <a:buChar char="•"/>
            </a:pPr>
            <a:r>
              <a:rPr lang="en-US" smtClean="0"/>
              <a:t>In addition to ID, label, and value, most widgets have large number of properties that can further enhance their behavior</a:t>
            </a:r>
          </a:p>
        </p:txBody>
      </p:sp>
      <p:sp>
        <p:nvSpPr>
          <p:cNvPr id="33796" name="AutoShape 5"/>
          <p:cNvSpPr>
            <a:spLocks/>
          </p:cNvSpPr>
          <p:nvPr/>
        </p:nvSpPr>
        <p:spPr bwMode="auto">
          <a:xfrm>
            <a:off x="4027488" y="3325813"/>
            <a:ext cx="503237" cy="3074987"/>
          </a:xfrm>
          <a:prstGeom prst="leftBrace">
            <a:avLst>
              <a:gd name="adj1" fmla="val 50920"/>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797" name="Line 9"/>
          <p:cNvSpPr>
            <a:spLocks noChangeShapeType="1"/>
          </p:cNvSpPr>
          <p:nvPr/>
        </p:nvSpPr>
        <p:spPr bwMode="auto">
          <a:xfrm flipV="1">
            <a:off x="3389313" y="3335338"/>
            <a:ext cx="890587" cy="29051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798" name="Line 10"/>
          <p:cNvSpPr>
            <a:spLocks noChangeShapeType="1"/>
          </p:cNvSpPr>
          <p:nvPr/>
        </p:nvSpPr>
        <p:spPr bwMode="auto">
          <a:xfrm flipV="1">
            <a:off x="3357563" y="2978150"/>
            <a:ext cx="922337" cy="52228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799" name="Line 11"/>
          <p:cNvSpPr>
            <a:spLocks noChangeShapeType="1"/>
          </p:cNvSpPr>
          <p:nvPr/>
        </p:nvSpPr>
        <p:spPr bwMode="auto">
          <a:xfrm>
            <a:off x="3357563" y="3736975"/>
            <a:ext cx="536575" cy="5524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33800" name="Picture 10"/>
          <p:cNvPicPr>
            <a:picLocks noChangeAspect="1" noChangeArrowheads="1"/>
          </p:cNvPicPr>
          <p:nvPr/>
        </p:nvPicPr>
        <p:blipFill>
          <a:blip r:embed="rId3">
            <a:extLst>
              <a:ext uri="{28A0092B-C50C-407E-A947-70E740481C1C}">
                <a14:useLocalDpi xmlns:a14="http://schemas.microsoft.com/office/drawing/2010/main" val="0"/>
              </a:ext>
            </a:extLst>
          </a:blip>
          <a:srcRect t="11903" r="16965" b="5376"/>
          <a:stretch>
            <a:fillRect/>
          </a:stretch>
        </p:blipFill>
        <p:spPr bwMode="auto">
          <a:xfrm>
            <a:off x="4719638" y="750888"/>
            <a:ext cx="3883025" cy="574357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8"/>
          <p:cNvPicPr>
            <a:picLocks noChangeAspect="1" noChangeArrowheads="1"/>
          </p:cNvPicPr>
          <p:nvPr/>
        </p:nvPicPr>
        <p:blipFill>
          <a:blip r:embed="rId3">
            <a:extLst>
              <a:ext uri="{28A0092B-C50C-407E-A947-70E740481C1C}">
                <a14:useLocalDpi xmlns:a14="http://schemas.microsoft.com/office/drawing/2010/main" val="0"/>
              </a:ext>
            </a:extLst>
          </a:blip>
          <a:srcRect t="8942" r="9389" b="485"/>
          <a:stretch>
            <a:fillRect/>
          </a:stretch>
        </p:blipFill>
        <p:spPr bwMode="auto">
          <a:xfrm>
            <a:off x="457200" y="1392238"/>
            <a:ext cx="4799013" cy="400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9" name="Picture 13"/>
          <p:cNvPicPr>
            <a:picLocks noChangeAspect="1" noChangeArrowheads="1"/>
          </p:cNvPicPr>
          <p:nvPr/>
        </p:nvPicPr>
        <p:blipFill>
          <a:blip r:embed="rId4">
            <a:extLst>
              <a:ext uri="{28A0092B-C50C-407E-A947-70E740481C1C}">
                <a14:useLocalDpi xmlns:a14="http://schemas.microsoft.com/office/drawing/2010/main" val="0"/>
              </a:ext>
            </a:extLst>
          </a:blip>
          <a:srcRect t="2489"/>
          <a:stretch>
            <a:fillRect/>
          </a:stretch>
        </p:blipFill>
        <p:spPr bwMode="auto">
          <a:xfrm>
            <a:off x="436563" y="1101725"/>
            <a:ext cx="4799012" cy="392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0" name="Rectangle 2"/>
          <p:cNvSpPr>
            <a:spLocks noGrp="1" noChangeArrowheads="1"/>
          </p:cNvSpPr>
          <p:nvPr>
            <p:ph type="title"/>
          </p:nvPr>
        </p:nvSpPr>
        <p:spPr/>
        <p:txBody>
          <a:bodyPr/>
          <a:lstStyle/>
          <a:p>
            <a:pPr eaLnBrk="1" hangingPunct="1"/>
            <a:r>
              <a:rPr lang="en-US" smtClean="0"/>
              <a:t>Commonly used optional properties</a:t>
            </a:r>
          </a:p>
        </p:txBody>
      </p:sp>
      <p:sp>
        <p:nvSpPr>
          <p:cNvPr id="34821" name="Rectangle 9"/>
          <p:cNvSpPr>
            <a:spLocks noGrp="1" noChangeArrowheads="1"/>
          </p:cNvSpPr>
          <p:nvPr>
            <p:ph idx="1"/>
          </p:nvPr>
        </p:nvSpPr>
        <p:spPr>
          <a:xfrm>
            <a:off x="5376863" y="1192213"/>
            <a:ext cx="3532187" cy="5197475"/>
          </a:xfrm>
        </p:spPr>
        <p:txBody>
          <a:bodyPr/>
          <a:lstStyle/>
          <a:p>
            <a:pPr>
              <a:buFont typeface="Arial" charset="0"/>
              <a:buChar char="•"/>
            </a:pPr>
            <a:r>
              <a:rPr lang="en-US" smtClean="0"/>
              <a:t>By default, widgets are:</a:t>
            </a:r>
          </a:p>
          <a:p>
            <a:pPr lvl="1"/>
            <a:r>
              <a:rPr lang="en-US" smtClean="0"/>
              <a:t>Visible</a:t>
            </a:r>
          </a:p>
          <a:p>
            <a:pPr lvl="1"/>
            <a:r>
              <a:rPr lang="en-US" smtClean="0"/>
              <a:t>Not required</a:t>
            </a:r>
          </a:p>
          <a:p>
            <a:pPr lvl="1"/>
            <a:r>
              <a:rPr lang="en-US" smtClean="0"/>
              <a:t>Not editable</a:t>
            </a:r>
          </a:p>
          <a:p>
            <a:pPr lvl="1"/>
            <a:endParaRPr lang="en-US" smtClean="0"/>
          </a:p>
          <a:p>
            <a:pPr lvl="1"/>
            <a:endParaRPr lang="en-US" smtClean="0"/>
          </a:p>
          <a:p>
            <a:pPr>
              <a:buFont typeface="Arial" charset="0"/>
              <a:buChar char="•"/>
            </a:pPr>
            <a:r>
              <a:rPr lang="en-US" smtClean="0"/>
              <a:t>If editable is true:</a:t>
            </a:r>
          </a:p>
          <a:p>
            <a:pPr>
              <a:buFont typeface="Arial" charset="0"/>
              <a:buChar char="•"/>
            </a:pPr>
            <a:endParaRPr lang="en-US" smtClean="0"/>
          </a:p>
          <a:p>
            <a:pPr>
              <a:buFont typeface="Arial" charset="0"/>
              <a:buChar char="•"/>
            </a:pPr>
            <a:r>
              <a:rPr lang="en-US" smtClean="0"/>
              <a:t>If required (and editable) are true:</a:t>
            </a:r>
          </a:p>
        </p:txBody>
      </p:sp>
      <p:pic>
        <p:nvPicPr>
          <p:cNvPr id="3482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5438" y="2881313"/>
            <a:ext cx="3451225" cy="36671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34823" name="Picture 11" descr="if requir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5438" y="5553075"/>
            <a:ext cx="3333750" cy="3619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34824" name="Picture 12" descr="if editab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05438" y="4148138"/>
            <a:ext cx="3333750" cy="3619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4825" name="Rounded Rectangle 1"/>
          <p:cNvSpPr>
            <a:spLocks noChangeArrowheads="1"/>
          </p:cNvSpPr>
          <p:nvPr/>
        </p:nvSpPr>
        <p:spPr bwMode="auto">
          <a:xfrm>
            <a:off x="652463" y="3644900"/>
            <a:ext cx="4357687" cy="25876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34826" name="Rounded Rectangle 2"/>
          <p:cNvSpPr>
            <a:spLocks noChangeArrowheads="1"/>
          </p:cNvSpPr>
          <p:nvPr/>
        </p:nvSpPr>
        <p:spPr bwMode="auto">
          <a:xfrm>
            <a:off x="652463" y="4249738"/>
            <a:ext cx="4367212" cy="2317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34827" name="Rectangle 3"/>
          <p:cNvSpPr>
            <a:spLocks noChangeArrowheads="1"/>
          </p:cNvSpPr>
          <p:nvPr/>
        </p:nvSpPr>
        <p:spPr bwMode="auto">
          <a:xfrm>
            <a:off x="431800" y="1327150"/>
            <a:ext cx="4799013"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wrap="none" lIns="0" tIns="0" rIns="0" bIns="0" anchor="ctr"/>
          <a:lstStyle/>
          <a:p>
            <a:endParaRPr lang="en-US"/>
          </a:p>
        </p:txBody>
      </p:sp>
      <p:sp>
        <p:nvSpPr>
          <p:cNvPr id="34828" name="Rounded Rectangle 21"/>
          <p:cNvSpPr>
            <a:spLocks noChangeArrowheads="1"/>
          </p:cNvSpPr>
          <p:nvPr/>
        </p:nvSpPr>
        <p:spPr bwMode="auto">
          <a:xfrm>
            <a:off x="638175" y="5006975"/>
            <a:ext cx="4367213" cy="2333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34829" name="Rectangle 4"/>
          <p:cNvSpPr>
            <a:spLocks noChangeArrowheads="1"/>
          </p:cNvSpPr>
          <p:nvPr/>
        </p:nvSpPr>
        <p:spPr bwMode="auto">
          <a:xfrm>
            <a:off x="431800" y="1101725"/>
            <a:ext cx="4824413" cy="4292600"/>
          </a:xfrm>
          <a:prstGeom prst="rect">
            <a:avLst/>
          </a:prstGeom>
          <a:noFill/>
          <a:ln w="190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Examples of other optional properties</a:t>
            </a:r>
          </a:p>
        </p:txBody>
      </p:sp>
      <p:pic>
        <p:nvPicPr>
          <p:cNvPr id="35843" name="Picture 5" descr="labelAbo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8688" y="3813175"/>
            <a:ext cx="4703762"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10" descr="align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563" y="3905250"/>
            <a:ext cx="1462087"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11" descr="outputconvers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925" y="2355850"/>
            <a:ext cx="432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Text Box 12"/>
          <p:cNvSpPr txBox="1">
            <a:spLocks noChangeArrowheads="1"/>
          </p:cNvSpPr>
          <p:nvPr/>
        </p:nvSpPr>
        <p:spPr bwMode="auto">
          <a:xfrm>
            <a:off x="1363663" y="1489075"/>
            <a:ext cx="3033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outputConversion</a:t>
            </a:r>
          </a:p>
        </p:txBody>
      </p:sp>
      <p:sp>
        <p:nvSpPr>
          <p:cNvPr id="35847" name="Text Box 13"/>
          <p:cNvSpPr txBox="1">
            <a:spLocks noChangeArrowheads="1"/>
          </p:cNvSpPr>
          <p:nvPr/>
        </p:nvSpPr>
        <p:spPr bwMode="auto">
          <a:xfrm>
            <a:off x="2090738" y="1824038"/>
            <a:ext cx="3005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accent1"/>
                </a:solidFill>
              </a:rPr>
              <a:t>9400-3256-2211-5423</a:t>
            </a:r>
          </a:p>
        </p:txBody>
      </p:sp>
      <p:sp>
        <p:nvSpPr>
          <p:cNvPr id="35848" name="Line 15"/>
          <p:cNvSpPr>
            <a:spLocks noChangeShapeType="1"/>
          </p:cNvSpPr>
          <p:nvPr/>
        </p:nvSpPr>
        <p:spPr bwMode="auto">
          <a:xfrm>
            <a:off x="3556000" y="2084388"/>
            <a:ext cx="0" cy="377825"/>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49" name="Rectangle 16"/>
          <p:cNvSpPr>
            <a:spLocks noChangeArrowheads="1"/>
          </p:cNvSpPr>
          <p:nvPr/>
        </p:nvSpPr>
        <p:spPr bwMode="auto">
          <a:xfrm>
            <a:off x="696913" y="1808163"/>
            <a:ext cx="4498975" cy="10160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850" name="Text Box 17"/>
          <p:cNvSpPr txBox="1">
            <a:spLocks noChangeArrowheads="1"/>
          </p:cNvSpPr>
          <p:nvPr/>
        </p:nvSpPr>
        <p:spPr bwMode="auto">
          <a:xfrm>
            <a:off x="7489825" y="2460625"/>
            <a:ext cx="784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accent1"/>
                </a:solidFill>
              </a:rPr>
              <a:t>ACME</a:t>
            </a:r>
          </a:p>
        </p:txBody>
      </p:sp>
      <p:pic>
        <p:nvPicPr>
          <p:cNvPr id="35851" name="Picture 18" descr="inputconvers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1038" y="1865313"/>
            <a:ext cx="25415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2" name="Line 19"/>
          <p:cNvSpPr>
            <a:spLocks noChangeShapeType="1"/>
          </p:cNvSpPr>
          <p:nvPr/>
        </p:nvSpPr>
        <p:spPr bwMode="auto">
          <a:xfrm>
            <a:off x="7881938" y="2157413"/>
            <a:ext cx="0" cy="333375"/>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53" name="Rectangle 20"/>
          <p:cNvSpPr>
            <a:spLocks noChangeArrowheads="1"/>
          </p:cNvSpPr>
          <p:nvPr/>
        </p:nvSpPr>
        <p:spPr bwMode="auto">
          <a:xfrm>
            <a:off x="5689600" y="1808163"/>
            <a:ext cx="3076575" cy="10160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854" name="Text Box 21"/>
          <p:cNvSpPr txBox="1">
            <a:spLocks noChangeArrowheads="1"/>
          </p:cNvSpPr>
          <p:nvPr/>
        </p:nvSpPr>
        <p:spPr bwMode="auto">
          <a:xfrm>
            <a:off x="5962650" y="1503363"/>
            <a:ext cx="27003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inputConversion</a:t>
            </a:r>
          </a:p>
        </p:txBody>
      </p:sp>
      <p:sp>
        <p:nvSpPr>
          <p:cNvPr id="35855" name="Text Box 22"/>
          <p:cNvSpPr txBox="1">
            <a:spLocks noChangeArrowheads="1"/>
          </p:cNvSpPr>
          <p:nvPr/>
        </p:nvSpPr>
        <p:spPr bwMode="auto">
          <a:xfrm>
            <a:off x="1101725" y="3406775"/>
            <a:ext cx="11477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align</a:t>
            </a:r>
          </a:p>
        </p:txBody>
      </p:sp>
      <p:sp>
        <p:nvSpPr>
          <p:cNvPr id="35856" name="Rectangle 23"/>
          <p:cNvSpPr>
            <a:spLocks noChangeArrowheads="1"/>
          </p:cNvSpPr>
          <p:nvPr/>
        </p:nvSpPr>
        <p:spPr bwMode="auto">
          <a:xfrm>
            <a:off x="711200" y="3756025"/>
            <a:ext cx="1930400" cy="2074863"/>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857" name="Rectangle 24"/>
          <p:cNvSpPr>
            <a:spLocks noChangeArrowheads="1"/>
          </p:cNvSpPr>
          <p:nvPr/>
        </p:nvSpPr>
        <p:spPr bwMode="auto">
          <a:xfrm>
            <a:off x="2903538" y="3741738"/>
            <a:ext cx="5834062" cy="207486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858" name="Text Box 25"/>
          <p:cNvSpPr txBox="1">
            <a:spLocks noChangeArrowheads="1"/>
          </p:cNvSpPr>
          <p:nvPr/>
        </p:nvSpPr>
        <p:spPr bwMode="auto">
          <a:xfrm>
            <a:off x="5116513" y="3406775"/>
            <a:ext cx="1408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labelAbove</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Standard input widget</a:t>
            </a:r>
          </a:p>
        </p:txBody>
      </p:sp>
      <p:sp>
        <p:nvSpPr>
          <p:cNvPr id="36867" name="Rectangle 3"/>
          <p:cNvSpPr>
            <a:spLocks noGrp="1" noChangeArrowheads="1"/>
          </p:cNvSpPr>
          <p:nvPr>
            <p:ph idx="1"/>
          </p:nvPr>
        </p:nvSpPr>
        <p:spPr>
          <a:xfrm>
            <a:off x="519113" y="3976688"/>
            <a:ext cx="8318500" cy="2413000"/>
          </a:xfrm>
        </p:spPr>
        <p:txBody>
          <a:bodyPr/>
          <a:lstStyle/>
          <a:p>
            <a:pPr>
              <a:buFont typeface="Arial" charset="0"/>
              <a:buChar char="•"/>
            </a:pPr>
            <a:r>
              <a:rPr lang="en-US" smtClean="0"/>
              <a:t>Input widget is rendered as:</a:t>
            </a:r>
          </a:p>
          <a:p>
            <a:pPr lvl="1"/>
            <a:r>
              <a:rPr lang="en-US" smtClean="0"/>
              <a:t>Text field (when underlying field is numeric or varchar), or</a:t>
            </a:r>
          </a:p>
          <a:p>
            <a:pPr lvl="1"/>
            <a:r>
              <a:rPr lang="en-US" smtClean="0"/>
              <a:t>Date-formatted field (when underlying field is datetime), or</a:t>
            </a:r>
          </a:p>
          <a:p>
            <a:pPr lvl="1"/>
            <a:r>
              <a:rPr lang="en-US" smtClean="0"/>
              <a:t>Dropdown (when underlying field is typekey), or</a:t>
            </a:r>
          </a:p>
          <a:p>
            <a:pPr lvl="1"/>
            <a:r>
              <a:rPr lang="en-US" smtClean="0"/>
              <a:t>Yes and no radio buttons (when underlying field is boolean)</a:t>
            </a:r>
          </a:p>
          <a:p>
            <a:pPr>
              <a:buFont typeface="Arial" charset="0"/>
              <a:buChar char="•"/>
            </a:pPr>
            <a:r>
              <a:rPr lang="en-US" smtClean="0"/>
              <a:t>Input widget has only "standard input" properties</a:t>
            </a:r>
          </a:p>
        </p:txBody>
      </p:sp>
      <p:pic>
        <p:nvPicPr>
          <p:cNvPr id="36868" name="Picture 5" descr="Many faces of inp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8" y="1189038"/>
            <a:ext cx="3532187" cy="148748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6869" name="Line 6"/>
          <p:cNvSpPr>
            <a:spLocks noChangeShapeType="1"/>
          </p:cNvSpPr>
          <p:nvPr/>
        </p:nvSpPr>
        <p:spPr bwMode="auto">
          <a:xfrm>
            <a:off x="1874838" y="2484438"/>
            <a:ext cx="1249362" cy="762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70" name="Line 7"/>
          <p:cNvSpPr>
            <a:spLocks noChangeShapeType="1"/>
          </p:cNvSpPr>
          <p:nvPr/>
        </p:nvSpPr>
        <p:spPr bwMode="auto">
          <a:xfrm>
            <a:off x="1844675" y="2484438"/>
            <a:ext cx="1279525" cy="4714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71" name="Line 8"/>
          <p:cNvSpPr>
            <a:spLocks noChangeShapeType="1"/>
          </p:cNvSpPr>
          <p:nvPr/>
        </p:nvSpPr>
        <p:spPr bwMode="auto">
          <a:xfrm>
            <a:off x="1844675" y="2484438"/>
            <a:ext cx="1279525" cy="88423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72" name="Line 9"/>
          <p:cNvSpPr>
            <a:spLocks noChangeShapeType="1"/>
          </p:cNvSpPr>
          <p:nvPr/>
        </p:nvSpPr>
        <p:spPr bwMode="auto">
          <a:xfrm>
            <a:off x="1844675" y="2484438"/>
            <a:ext cx="1249363" cy="126523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73" name="AutoShape 10"/>
          <p:cNvSpPr>
            <a:spLocks noChangeArrowheads="1"/>
          </p:cNvSpPr>
          <p:nvPr/>
        </p:nvSpPr>
        <p:spPr bwMode="auto">
          <a:xfrm>
            <a:off x="593725" y="2270125"/>
            <a:ext cx="1387475" cy="4270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3687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0" y="2403475"/>
            <a:ext cx="5534025" cy="15033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descr="Specialized inpu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38" y="1166813"/>
            <a:ext cx="3219450" cy="52149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37891"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4350" y="3149600"/>
            <a:ext cx="7194550" cy="20859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7892" name="Rectangle 2"/>
          <p:cNvSpPr>
            <a:spLocks noGrp="1" noChangeArrowheads="1"/>
          </p:cNvSpPr>
          <p:nvPr>
            <p:ph type="title"/>
          </p:nvPr>
        </p:nvSpPr>
        <p:spPr/>
        <p:txBody>
          <a:bodyPr/>
          <a:lstStyle/>
          <a:p>
            <a:pPr eaLnBrk="1" hangingPunct="1"/>
            <a:r>
              <a:rPr lang="en-US" smtClean="0"/>
              <a:t>Specialized widgets have extra properties</a:t>
            </a:r>
          </a:p>
        </p:txBody>
      </p:sp>
      <p:sp>
        <p:nvSpPr>
          <p:cNvPr id="37893" name="Rectangle 3"/>
          <p:cNvSpPr>
            <a:spLocks noGrp="1" noChangeArrowheads="1"/>
          </p:cNvSpPr>
          <p:nvPr>
            <p:ph idx="1"/>
          </p:nvPr>
        </p:nvSpPr>
        <p:spPr>
          <a:xfrm>
            <a:off x="3886200" y="1192213"/>
            <a:ext cx="4951413" cy="1204912"/>
          </a:xfrm>
        </p:spPr>
        <p:txBody>
          <a:bodyPr/>
          <a:lstStyle/>
          <a:p>
            <a:pPr>
              <a:buFont typeface="Arial" charset="0"/>
              <a:buChar char="•"/>
            </a:pPr>
            <a:r>
              <a:rPr lang="en-US" smtClean="0"/>
              <a:t>Specialized widgets include additional properties for finer level of control</a:t>
            </a:r>
          </a:p>
        </p:txBody>
      </p:sp>
      <p:sp>
        <p:nvSpPr>
          <p:cNvPr id="37894" name="Text Box 6"/>
          <p:cNvSpPr txBox="1">
            <a:spLocks noChangeArrowheads="1"/>
          </p:cNvSpPr>
          <p:nvPr/>
        </p:nvSpPr>
        <p:spPr bwMode="auto">
          <a:xfrm>
            <a:off x="3930650" y="2468563"/>
            <a:ext cx="25638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text area input</a:t>
            </a:r>
            <a:br>
              <a:rPr lang="en-US"/>
            </a:br>
            <a:r>
              <a:rPr lang="en-US"/>
              <a:t>with 3 rows of height</a:t>
            </a:r>
          </a:p>
        </p:txBody>
      </p:sp>
      <p:sp>
        <p:nvSpPr>
          <p:cNvPr id="37895" name="Text Box 7"/>
          <p:cNvSpPr txBox="1">
            <a:spLocks noChangeArrowheads="1"/>
          </p:cNvSpPr>
          <p:nvPr/>
        </p:nvSpPr>
        <p:spPr bwMode="auto">
          <a:xfrm>
            <a:off x="6940550" y="2482850"/>
            <a:ext cx="1981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date input with</a:t>
            </a:r>
            <a:br>
              <a:rPr lang="en-US"/>
            </a:br>
            <a:r>
              <a:rPr lang="en-US"/>
              <a:t>"long" formats</a:t>
            </a:r>
          </a:p>
        </p:txBody>
      </p:sp>
      <p:sp>
        <p:nvSpPr>
          <p:cNvPr id="37896" name="Line 9"/>
          <p:cNvSpPr>
            <a:spLocks noChangeShapeType="1"/>
          </p:cNvSpPr>
          <p:nvPr/>
        </p:nvSpPr>
        <p:spPr bwMode="auto">
          <a:xfrm>
            <a:off x="4713288" y="3089275"/>
            <a:ext cx="682625" cy="5318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897" name="Line 10"/>
          <p:cNvSpPr>
            <a:spLocks noChangeShapeType="1"/>
          </p:cNvSpPr>
          <p:nvPr/>
        </p:nvSpPr>
        <p:spPr bwMode="auto">
          <a:xfrm flipH="1">
            <a:off x="7299325" y="3001963"/>
            <a:ext cx="533400" cy="120491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898" name="Text Box 11"/>
          <p:cNvSpPr txBox="1">
            <a:spLocks noChangeArrowheads="1"/>
          </p:cNvSpPr>
          <p:nvPr/>
        </p:nvSpPr>
        <p:spPr bwMode="auto">
          <a:xfrm>
            <a:off x="6067425" y="5487988"/>
            <a:ext cx="290036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typekey input with custom "&lt;none selected&gt;" text</a:t>
            </a:r>
          </a:p>
        </p:txBody>
      </p:sp>
      <p:sp>
        <p:nvSpPr>
          <p:cNvPr id="37899" name="Line 12"/>
          <p:cNvSpPr>
            <a:spLocks noChangeShapeType="1"/>
          </p:cNvSpPr>
          <p:nvPr/>
        </p:nvSpPr>
        <p:spPr bwMode="auto">
          <a:xfrm flipH="1" flipV="1">
            <a:off x="7102475" y="4816475"/>
            <a:ext cx="501650" cy="6699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900" name="Text Box 13"/>
          <p:cNvSpPr txBox="1">
            <a:spLocks noChangeArrowheads="1"/>
          </p:cNvSpPr>
          <p:nvPr/>
        </p:nvSpPr>
        <p:spPr bwMode="auto">
          <a:xfrm>
            <a:off x="3759200" y="5692775"/>
            <a:ext cx="2714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check box input</a:t>
            </a:r>
            <a:br>
              <a:rPr lang="en-US"/>
            </a:br>
            <a:r>
              <a:rPr lang="en-US"/>
              <a:t>(with boolean as check mark)</a:t>
            </a:r>
          </a:p>
        </p:txBody>
      </p:sp>
      <p:sp>
        <p:nvSpPr>
          <p:cNvPr id="37901" name="Line 14"/>
          <p:cNvSpPr>
            <a:spLocks noChangeShapeType="1"/>
          </p:cNvSpPr>
          <p:nvPr/>
        </p:nvSpPr>
        <p:spPr bwMode="auto">
          <a:xfrm flipV="1">
            <a:off x="5283200" y="5122863"/>
            <a:ext cx="42863" cy="6540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Changing an atomic widget's type</a:t>
            </a:r>
          </a:p>
        </p:txBody>
      </p:sp>
      <p:sp>
        <p:nvSpPr>
          <p:cNvPr id="38915" name="Rectangle 3"/>
          <p:cNvSpPr>
            <a:spLocks noGrp="1" noChangeArrowheads="1"/>
          </p:cNvSpPr>
          <p:nvPr>
            <p:ph idx="1"/>
          </p:nvPr>
        </p:nvSpPr>
        <p:spPr>
          <a:xfrm>
            <a:off x="519113" y="1192213"/>
            <a:ext cx="3759200" cy="5197475"/>
          </a:xfrm>
        </p:spPr>
        <p:txBody>
          <a:bodyPr/>
          <a:lstStyle/>
          <a:p>
            <a:pPr marL="344488" indent="-344488">
              <a:buFont typeface="Arial" charset="0"/>
              <a:buChar char="•"/>
            </a:pPr>
            <a:r>
              <a:rPr lang="en-US" smtClean="0"/>
              <a:t>To change the type of an atomic widget:</a:t>
            </a:r>
          </a:p>
          <a:p>
            <a:pPr marL="862013" lvl="1" indent="-350838">
              <a:buFont typeface="Wingdings 3" pitchFamily="18" charset="2"/>
              <a:buAutoNum type="arabicPeriod"/>
            </a:pPr>
            <a:r>
              <a:rPr lang="en-US" smtClean="0"/>
              <a:t>Right-click widget</a:t>
            </a:r>
          </a:p>
          <a:p>
            <a:pPr marL="862013" lvl="1" indent="-350838">
              <a:buFont typeface="Wingdings 3" pitchFamily="18" charset="2"/>
              <a:buAutoNum type="arabicPeriod"/>
            </a:pPr>
            <a:r>
              <a:rPr lang="en-US" smtClean="0"/>
              <a:t>Select "Change element type..."</a:t>
            </a:r>
          </a:p>
          <a:p>
            <a:pPr marL="862013" lvl="1" indent="-350838">
              <a:buFont typeface="Wingdings 3" pitchFamily="18" charset="2"/>
              <a:buAutoNum type="arabicPeriod"/>
            </a:pPr>
            <a:r>
              <a:rPr lang="en-US" smtClean="0"/>
              <a:t>Select new element type in list of types</a:t>
            </a:r>
          </a:p>
          <a:p>
            <a:pPr marL="862013" lvl="1" indent="-350838">
              <a:buFont typeface="Wingdings 3" pitchFamily="18" charset="2"/>
              <a:buAutoNum type="arabicPeriod"/>
            </a:pPr>
            <a:r>
              <a:rPr lang="en-US" smtClean="0"/>
              <a:t>Click OK</a:t>
            </a:r>
          </a:p>
          <a:p>
            <a:pPr marL="344488" indent="-344488">
              <a:buFont typeface="Arial" charset="0"/>
              <a:buChar char="•"/>
            </a:pPr>
            <a:r>
              <a:rPr lang="en-US" smtClean="0"/>
              <a:t>If change will cause loss of attribute values, those attributes are listed in dialog box</a:t>
            </a:r>
          </a:p>
          <a:p>
            <a:pPr marL="862013" lvl="1" indent="-350838">
              <a:buFont typeface="Wingdings 3" pitchFamily="18" charset="2"/>
              <a:buAutoNum type="arabicPeriod"/>
            </a:pPr>
            <a:endParaRPr lang="en-US" smtClean="0"/>
          </a:p>
        </p:txBody>
      </p:sp>
      <p:pic>
        <p:nvPicPr>
          <p:cNvPr id="38916" name="Picture 10" descr="C:\Users\DSENGU~1\AppData\Local\Temp\SNAGHTMLfd064b.PNG"/>
          <p:cNvPicPr>
            <a:picLocks noChangeAspect="1" noChangeArrowheads="1"/>
          </p:cNvPicPr>
          <p:nvPr/>
        </p:nvPicPr>
        <p:blipFill>
          <a:blip r:embed="rId3">
            <a:extLst>
              <a:ext uri="{28A0092B-C50C-407E-A947-70E740481C1C}">
                <a14:useLocalDpi xmlns:a14="http://schemas.microsoft.com/office/drawing/2010/main" val="0"/>
              </a:ext>
            </a:extLst>
          </a:blip>
          <a:srcRect l="8168" t="13304" r="71944" b="54031"/>
          <a:stretch>
            <a:fillRect/>
          </a:stretch>
        </p:blipFill>
        <p:spPr bwMode="auto">
          <a:xfrm>
            <a:off x="5070475" y="695325"/>
            <a:ext cx="3636963" cy="36099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8917" name="AutoShape 8"/>
          <p:cNvSpPr>
            <a:spLocks noChangeArrowheads="1"/>
          </p:cNvSpPr>
          <p:nvPr/>
        </p:nvSpPr>
        <p:spPr bwMode="auto">
          <a:xfrm>
            <a:off x="6810375" y="2597150"/>
            <a:ext cx="1633538" cy="3444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8918" name="Line 10"/>
          <p:cNvSpPr>
            <a:spLocks noChangeShapeType="1"/>
          </p:cNvSpPr>
          <p:nvPr/>
        </p:nvSpPr>
        <p:spPr bwMode="auto">
          <a:xfrm>
            <a:off x="3824288" y="5286375"/>
            <a:ext cx="1566862" cy="1095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38919"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1150" y="3411538"/>
            <a:ext cx="3286125" cy="269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20" name="Line 9"/>
          <p:cNvSpPr>
            <a:spLocks noChangeShapeType="1"/>
          </p:cNvSpPr>
          <p:nvPr/>
        </p:nvSpPr>
        <p:spPr bwMode="auto">
          <a:xfrm flipH="1">
            <a:off x="7019925" y="2941638"/>
            <a:ext cx="304800" cy="9398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60475"/>
            <a:ext cx="8367713" cy="51308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9939" name="Rectangle 3"/>
          <p:cNvSpPr>
            <a:spLocks noGrp="1" noChangeArrowheads="1"/>
          </p:cNvSpPr>
          <p:nvPr>
            <p:ph type="title"/>
          </p:nvPr>
        </p:nvSpPr>
        <p:spPr/>
        <p:txBody>
          <a:bodyPr/>
          <a:lstStyle/>
          <a:p>
            <a:pPr eaLnBrk="1" hangingPunct="1"/>
            <a:r>
              <a:rPr lang="en-US" smtClean="0"/>
              <a:t>Documentation for all widget properties</a:t>
            </a:r>
          </a:p>
        </p:txBody>
      </p:sp>
      <p:sp>
        <p:nvSpPr>
          <p:cNvPr id="39940" name="Text Box 5"/>
          <p:cNvSpPr txBox="1">
            <a:spLocks noChangeArrowheads="1"/>
          </p:cNvSpPr>
          <p:nvPr/>
        </p:nvSpPr>
        <p:spPr bwMode="auto">
          <a:xfrm>
            <a:off x="4603750" y="2522538"/>
            <a:ext cx="38941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This file is: &lt;Application&gt;\modules\pcf.html</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Studio tooltip help</a:t>
            </a:r>
          </a:p>
        </p:txBody>
      </p:sp>
      <p:sp>
        <p:nvSpPr>
          <p:cNvPr id="40963" name="Rectangle 3"/>
          <p:cNvSpPr>
            <a:spLocks noGrp="1" noChangeArrowheads="1"/>
          </p:cNvSpPr>
          <p:nvPr>
            <p:ph idx="1"/>
          </p:nvPr>
        </p:nvSpPr>
        <p:spPr>
          <a:xfrm>
            <a:off x="519113" y="5033963"/>
            <a:ext cx="8318500" cy="1355725"/>
          </a:xfrm>
        </p:spPr>
        <p:txBody>
          <a:bodyPr/>
          <a:lstStyle/>
          <a:p>
            <a:pPr>
              <a:buFont typeface="Arial" charset="0"/>
              <a:buChar char="•"/>
            </a:pPr>
            <a:r>
              <a:rPr lang="en-US" smtClean="0"/>
              <a:t>If you mouse over a property name, a tooltip displays Description text of that property from PCF reference</a:t>
            </a:r>
          </a:p>
          <a:p>
            <a:pPr lvl="1"/>
            <a:r>
              <a:rPr lang="en-US" smtClean="0"/>
              <a:t>Does not display property value type or defaults</a:t>
            </a:r>
          </a:p>
        </p:txBody>
      </p:sp>
      <p:pic>
        <p:nvPicPr>
          <p:cNvPr id="40964" name="Picture 5" descr="popup hel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963" y="939800"/>
            <a:ext cx="6823075" cy="39481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Review: Steps to creating an atomic widget</a:t>
            </a:r>
          </a:p>
        </p:txBody>
      </p:sp>
      <p:sp>
        <p:nvSpPr>
          <p:cNvPr id="41987" name="Rectangle 3"/>
          <p:cNvSpPr>
            <a:spLocks noGrp="1" noChangeArrowheads="1"/>
          </p:cNvSpPr>
          <p:nvPr>
            <p:ph idx="1"/>
          </p:nvPr>
        </p:nvSpPr>
        <p:spPr/>
        <p:txBody>
          <a:bodyPr/>
          <a:lstStyle/>
          <a:p>
            <a:pPr marL="457200" indent="-457200">
              <a:buFont typeface="Wingdings 3" pitchFamily="18" charset="2"/>
              <a:buAutoNum type="arabicPeriod"/>
            </a:pPr>
            <a:r>
              <a:rPr lang="en-US" smtClean="0"/>
              <a:t>Find tool for given type of widget in PCF editor toolbox</a:t>
            </a:r>
          </a:p>
          <a:p>
            <a:pPr marL="457200" indent="-457200">
              <a:buFont typeface="Wingdings 3" pitchFamily="18" charset="2"/>
              <a:buAutoNum type="arabicPeriod"/>
            </a:pPr>
            <a:r>
              <a:rPr lang="en-US" smtClean="0"/>
              <a:t>Drag tool onto PCF editor canvas</a:t>
            </a:r>
          </a:p>
          <a:p>
            <a:pPr marL="457200" indent="-457200">
              <a:buFont typeface="Wingdings 3" pitchFamily="18" charset="2"/>
              <a:buAutoNum type="arabicPeriod"/>
            </a:pPr>
            <a:r>
              <a:rPr lang="en-US" smtClean="0"/>
              <a:t>Specify required properties</a:t>
            </a:r>
          </a:p>
          <a:p>
            <a:pPr marL="819150" lvl="1" indent="-419100">
              <a:buFont typeface="Wingdings 3" pitchFamily="18" charset="2"/>
              <a:buChar char="}"/>
            </a:pPr>
            <a:r>
              <a:rPr lang="en-US" smtClean="0"/>
              <a:t>ID</a:t>
            </a:r>
          </a:p>
          <a:p>
            <a:pPr marL="819150" lvl="1" indent="-419100">
              <a:buFont typeface="Wingdings 3" pitchFamily="18" charset="2"/>
              <a:buChar char="}"/>
            </a:pPr>
            <a:r>
              <a:rPr lang="en-US" smtClean="0"/>
              <a:t>If widget displays data, which field does data come from?</a:t>
            </a:r>
          </a:p>
          <a:p>
            <a:pPr marL="457200" indent="-457200">
              <a:buFont typeface="Wingdings 3" pitchFamily="18" charset="2"/>
              <a:buAutoNum type="arabicPeriod"/>
            </a:pPr>
            <a:r>
              <a:rPr lang="en-US" smtClean="0"/>
              <a:t>Specify label</a:t>
            </a:r>
          </a:p>
          <a:p>
            <a:pPr marL="819150" lvl="1" indent="-419100">
              <a:buFont typeface="Wingdings 3" pitchFamily="18" charset="2"/>
              <a:buAutoNum type="alphaLcPeriod"/>
            </a:pPr>
            <a:r>
              <a:rPr lang="en-US" smtClean="0"/>
              <a:t>In a given widget property, specify the display key name</a:t>
            </a:r>
          </a:p>
          <a:p>
            <a:pPr marL="819150" lvl="1" indent="-419100">
              <a:buFont typeface="Wingdings 3" pitchFamily="18" charset="2"/>
              <a:buAutoNum type="alphaLcPeriod"/>
            </a:pPr>
            <a:r>
              <a:rPr lang="en-US" smtClean="0"/>
              <a:t>Specify a locale value</a:t>
            </a:r>
          </a:p>
          <a:p>
            <a:pPr marL="1123950" lvl="2" indent="-381000">
              <a:buFont typeface="Wingdings 3" pitchFamily="18" charset="2"/>
              <a:buChar char="}"/>
            </a:pPr>
            <a:r>
              <a:rPr lang="en-US" smtClean="0"/>
              <a:t>If necessary, specify additional locale values</a:t>
            </a:r>
          </a:p>
          <a:p>
            <a:pPr marL="457200" indent="-457200">
              <a:buFont typeface="Wingdings 3" pitchFamily="18" charset="2"/>
              <a:buAutoNum type="arabicPeriod"/>
            </a:pPr>
            <a:r>
              <a:rPr lang="en-US" smtClean="0"/>
              <a:t>Optionally specify additional properties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0288" y="2198688"/>
            <a:ext cx="3698875" cy="4316412"/>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25" y="823913"/>
            <a:ext cx="3641725" cy="413067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2" name="Rectangle 2"/>
          <p:cNvSpPr>
            <a:spLocks noGrp="1" noChangeArrowheads="1"/>
          </p:cNvSpPr>
          <p:nvPr>
            <p:ph type="title"/>
          </p:nvPr>
        </p:nvSpPr>
        <p:spPr/>
        <p:txBody>
          <a:bodyPr/>
          <a:lstStyle/>
          <a:p>
            <a:pPr eaLnBrk="1" hangingPunct="1"/>
            <a:r>
              <a:rPr lang="en-US" smtClean="0"/>
              <a:t>Review: Deploying UI changes</a:t>
            </a:r>
          </a:p>
        </p:txBody>
      </p:sp>
      <p:sp>
        <p:nvSpPr>
          <p:cNvPr id="43013" name="Rectangle 9"/>
          <p:cNvSpPr>
            <a:spLocks noGrp="1" noChangeArrowheads="1"/>
          </p:cNvSpPr>
          <p:nvPr>
            <p:ph idx="1"/>
          </p:nvPr>
        </p:nvSpPr>
        <p:spPr>
          <a:xfrm>
            <a:off x="4829175" y="706438"/>
            <a:ext cx="3825875" cy="1387475"/>
          </a:xfrm>
        </p:spPr>
        <p:txBody>
          <a:bodyPr/>
          <a:lstStyle/>
          <a:p>
            <a:pPr>
              <a:buFont typeface="Arial" charset="0"/>
              <a:buChar char="•"/>
            </a:pPr>
            <a:r>
              <a:rPr lang="en-US" smtClean="0"/>
              <a:t>You can deploy UI changes in the application by entering</a:t>
            </a:r>
            <a:br>
              <a:rPr lang="en-US" smtClean="0"/>
            </a:br>
            <a:r>
              <a:rPr lang="en-US" smtClean="0"/>
              <a:t>ALT + SHIFT + L</a:t>
            </a:r>
          </a:p>
        </p:txBody>
      </p:sp>
      <p:sp>
        <p:nvSpPr>
          <p:cNvPr id="43014" name="Line 8"/>
          <p:cNvSpPr>
            <a:spLocks noChangeShapeType="1"/>
          </p:cNvSpPr>
          <p:nvPr/>
        </p:nvSpPr>
        <p:spPr bwMode="auto">
          <a:xfrm>
            <a:off x="3657600" y="4375150"/>
            <a:ext cx="1274763" cy="14716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3015" name="Rounded Rectangle 1"/>
          <p:cNvSpPr>
            <a:spLocks noChangeArrowheads="1"/>
          </p:cNvSpPr>
          <p:nvPr/>
        </p:nvSpPr>
        <p:spPr bwMode="auto">
          <a:xfrm>
            <a:off x="4932363" y="5846763"/>
            <a:ext cx="3181350" cy="33496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43016" name="Rounded Rectangle 2"/>
          <p:cNvSpPr>
            <a:spLocks noChangeArrowheads="1"/>
          </p:cNvSpPr>
          <p:nvPr/>
        </p:nvSpPr>
        <p:spPr bwMode="auto">
          <a:xfrm>
            <a:off x="530225" y="4356100"/>
            <a:ext cx="3127375" cy="3063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Review: Atomic widgets</a:t>
            </a:r>
          </a:p>
        </p:txBody>
      </p:sp>
      <p:sp>
        <p:nvSpPr>
          <p:cNvPr id="7171" name="Rectangle 18"/>
          <p:cNvSpPr>
            <a:spLocks noGrp="1" noChangeArrowheads="1"/>
          </p:cNvSpPr>
          <p:nvPr>
            <p:ph idx="1"/>
          </p:nvPr>
        </p:nvSpPr>
        <p:spPr>
          <a:xfrm>
            <a:off x="4454525" y="2384425"/>
            <a:ext cx="4383088" cy="4005263"/>
          </a:xfrm>
        </p:spPr>
        <p:txBody>
          <a:bodyPr/>
          <a:lstStyle/>
          <a:p>
            <a:pPr>
              <a:buFont typeface="Arial" charset="0"/>
              <a:buChar char="•"/>
            </a:pPr>
            <a:r>
              <a:rPr lang="en-US" smtClean="0"/>
              <a:t>An </a:t>
            </a:r>
            <a:r>
              <a:rPr lang="en-US" b="1" smtClean="0"/>
              <a:t>atomic widget</a:t>
            </a:r>
            <a:r>
              <a:rPr lang="en-US" smtClean="0"/>
              <a:t> is an atomic piece of interface content or functionality</a:t>
            </a:r>
          </a:p>
          <a:p>
            <a:pPr lvl="1"/>
            <a:r>
              <a:rPr lang="en-US" smtClean="0"/>
              <a:t>Used to display individual data values or execute individual actions</a:t>
            </a:r>
          </a:p>
          <a:p>
            <a:pPr>
              <a:buFont typeface="Arial" charset="0"/>
              <a:buChar char="•"/>
            </a:pPr>
            <a:endParaRPr lang="en-US" smtClean="0"/>
          </a:p>
        </p:txBody>
      </p:sp>
      <p:sp>
        <p:nvSpPr>
          <p:cNvPr id="7172" name="Text Box 17"/>
          <p:cNvSpPr txBox="1">
            <a:spLocks noChangeArrowheads="1"/>
          </p:cNvSpPr>
          <p:nvPr/>
        </p:nvSpPr>
        <p:spPr bwMode="auto">
          <a:xfrm>
            <a:off x="563563" y="2366963"/>
            <a:ext cx="1330325" cy="711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b="0">
                <a:solidFill>
                  <a:schemeClr val="bg1"/>
                </a:solidFill>
              </a:rPr>
              <a:t>Atomic Widget</a:t>
            </a:r>
          </a:p>
        </p:txBody>
      </p:sp>
      <p:sp>
        <p:nvSpPr>
          <p:cNvPr id="7173" name="Text Box 17"/>
          <p:cNvSpPr txBox="1">
            <a:spLocks noChangeArrowheads="1"/>
          </p:cNvSpPr>
          <p:nvPr/>
        </p:nvSpPr>
        <p:spPr bwMode="auto">
          <a:xfrm>
            <a:off x="1516063" y="4595813"/>
            <a:ext cx="873125" cy="3762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Button</a:t>
            </a:r>
          </a:p>
        </p:txBody>
      </p:sp>
      <p:sp>
        <p:nvSpPr>
          <p:cNvPr id="7174" name="Text Box 17"/>
          <p:cNvSpPr txBox="1">
            <a:spLocks noChangeArrowheads="1"/>
          </p:cNvSpPr>
          <p:nvPr/>
        </p:nvSpPr>
        <p:spPr bwMode="auto">
          <a:xfrm>
            <a:off x="1516063" y="4062413"/>
            <a:ext cx="873125" cy="3762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Cell</a:t>
            </a:r>
          </a:p>
        </p:txBody>
      </p:sp>
      <p:sp>
        <p:nvSpPr>
          <p:cNvPr id="7175" name="Text Box 17"/>
          <p:cNvSpPr txBox="1">
            <a:spLocks noChangeArrowheads="1"/>
          </p:cNvSpPr>
          <p:nvPr/>
        </p:nvSpPr>
        <p:spPr bwMode="auto">
          <a:xfrm>
            <a:off x="1525588" y="3529013"/>
            <a:ext cx="873125" cy="3762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Input</a:t>
            </a:r>
          </a:p>
        </p:txBody>
      </p:sp>
      <p:sp>
        <p:nvSpPr>
          <p:cNvPr id="7176" name="Text Box 17"/>
          <p:cNvSpPr txBox="1">
            <a:spLocks noChangeArrowheads="1"/>
          </p:cNvSpPr>
          <p:nvPr/>
        </p:nvSpPr>
        <p:spPr bwMode="auto">
          <a:xfrm>
            <a:off x="2659063" y="2366963"/>
            <a:ext cx="1330325" cy="711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b="0">
                <a:solidFill>
                  <a:schemeClr val="bg1"/>
                </a:solidFill>
              </a:rPr>
              <a:t>Container Widget</a:t>
            </a:r>
          </a:p>
        </p:txBody>
      </p:sp>
      <p:sp>
        <p:nvSpPr>
          <p:cNvPr id="7177" name="Text Box 17"/>
          <p:cNvSpPr txBox="1">
            <a:spLocks noChangeArrowheads="1"/>
          </p:cNvSpPr>
          <p:nvPr/>
        </p:nvSpPr>
        <p:spPr bwMode="auto">
          <a:xfrm>
            <a:off x="1649413" y="1614488"/>
            <a:ext cx="1263650" cy="4365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200" b="0">
                <a:solidFill>
                  <a:schemeClr val="bg1"/>
                </a:solidFill>
              </a:rPr>
              <a:t>Widget</a:t>
            </a:r>
          </a:p>
        </p:txBody>
      </p:sp>
      <p:sp>
        <p:nvSpPr>
          <p:cNvPr id="7178" name="Text Box 17"/>
          <p:cNvSpPr txBox="1">
            <a:spLocks noChangeArrowheads="1"/>
          </p:cNvSpPr>
          <p:nvPr/>
        </p:nvSpPr>
        <p:spPr bwMode="auto">
          <a:xfrm>
            <a:off x="5935663" y="1614488"/>
            <a:ext cx="1263650" cy="4365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200" b="0">
                <a:solidFill>
                  <a:schemeClr val="bg1"/>
                </a:solidFill>
              </a:rPr>
              <a:t>Location</a:t>
            </a:r>
          </a:p>
        </p:txBody>
      </p:sp>
      <p:sp>
        <p:nvSpPr>
          <p:cNvPr id="7179" name="Text Box 17"/>
          <p:cNvSpPr txBox="1">
            <a:spLocks noChangeArrowheads="1"/>
          </p:cNvSpPr>
          <p:nvPr/>
        </p:nvSpPr>
        <p:spPr bwMode="auto">
          <a:xfrm>
            <a:off x="3402013" y="823913"/>
            <a:ext cx="2044700" cy="4667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400" b="0">
                <a:solidFill>
                  <a:schemeClr val="bg1"/>
                </a:solidFill>
              </a:rPr>
              <a:t>PCF Element</a:t>
            </a:r>
          </a:p>
        </p:txBody>
      </p:sp>
      <p:cxnSp>
        <p:nvCxnSpPr>
          <p:cNvPr id="7180" name="AutoShape 11"/>
          <p:cNvCxnSpPr>
            <a:cxnSpLocks noChangeShapeType="1"/>
          </p:cNvCxnSpPr>
          <p:nvPr/>
        </p:nvCxnSpPr>
        <p:spPr bwMode="auto">
          <a:xfrm rot="5400000">
            <a:off x="3190876" y="381000"/>
            <a:ext cx="323850" cy="2143125"/>
          </a:xfrm>
          <a:prstGeom prst="bentConnector3">
            <a:avLst>
              <a:gd name="adj1" fmla="val 5000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7181" name="AutoShape 12"/>
          <p:cNvCxnSpPr>
            <a:cxnSpLocks noChangeShapeType="1"/>
          </p:cNvCxnSpPr>
          <p:nvPr/>
        </p:nvCxnSpPr>
        <p:spPr bwMode="auto">
          <a:xfrm rot="16200000" flipH="1">
            <a:off x="5334001" y="381000"/>
            <a:ext cx="323850" cy="2143125"/>
          </a:xfrm>
          <a:prstGeom prst="bentConnector3">
            <a:avLst>
              <a:gd name="adj1" fmla="val 5000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7182" name="AutoShape 13"/>
          <p:cNvCxnSpPr>
            <a:cxnSpLocks noChangeShapeType="1"/>
            <a:endCxn id="7172" idx="0"/>
          </p:cNvCxnSpPr>
          <p:nvPr/>
        </p:nvCxnSpPr>
        <p:spPr bwMode="auto">
          <a:xfrm rot="5400000">
            <a:off x="1597025" y="1682750"/>
            <a:ext cx="315913" cy="1052513"/>
          </a:xfrm>
          <a:prstGeom prst="bentConnector3">
            <a:avLst>
              <a:gd name="adj1" fmla="val 4975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7183" name="AutoShape 14"/>
          <p:cNvCxnSpPr>
            <a:cxnSpLocks noChangeShapeType="1"/>
          </p:cNvCxnSpPr>
          <p:nvPr/>
        </p:nvCxnSpPr>
        <p:spPr bwMode="auto">
          <a:xfrm rot="16200000" flipH="1">
            <a:off x="2644775" y="1687513"/>
            <a:ext cx="315913" cy="1042987"/>
          </a:xfrm>
          <a:prstGeom prst="bentConnector3">
            <a:avLst>
              <a:gd name="adj1" fmla="val 4975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7184" name="AutoShape 15"/>
          <p:cNvCxnSpPr>
            <a:cxnSpLocks noChangeShapeType="1"/>
            <a:stCxn id="7172" idx="2"/>
          </p:cNvCxnSpPr>
          <p:nvPr/>
        </p:nvCxnSpPr>
        <p:spPr bwMode="auto">
          <a:xfrm rot="16200000" flipH="1">
            <a:off x="1057276" y="3249612"/>
            <a:ext cx="639762"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7185" name="AutoShape 16"/>
          <p:cNvCxnSpPr>
            <a:cxnSpLocks noChangeShapeType="1"/>
            <a:stCxn id="7172" idx="2"/>
          </p:cNvCxnSpPr>
          <p:nvPr/>
        </p:nvCxnSpPr>
        <p:spPr bwMode="auto">
          <a:xfrm rot="16200000" flipH="1">
            <a:off x="785813" y="3521075"/>
            <a:ext cx="1173162" cy="287338"/>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7186" name="AutoShape 17"/>
          <p:cNvCxnSpPr>
            <a:cxnSpLocks noChangeShapeType="1"/>
            <a:stCxn id="7172" idx="2"/>
          </p:cNvCxnSpPr>
          <p:nvPr/>
        </p:nvCxnSpPr>
        <p:spPr bwMode="auto">
          <a:xfrm rot="16200000" flipH="1">
            <a:off x="519113" y="3787775"/>
            <a:ext cx="1706562" cy="287338"/>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pPr eaLnBrk="1" hangingPunct="1"/>
            <a:r>
              <a:rPr lang="en-US" smtClean="0"/>
              <a:t>Lesson objectives review</a:t>
            </a:r>
          </a:p>
        </p:txBody>
      </p:sp>
      <p:sp>
        <p:nvSpPr>
          <p:cNvPr id="4403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Create simple atomic widgets</a:t>
            </a:r>
          </a:p>
          <a:p>
            <a:pPr lvl="1"/>
            <a:r>
              <a:rPr lang="en-US" smtClean="0"/>
              <a:t>Bind an atomic widget to the data model</a:t>
            </a:r>
          </a:p>
          <a:p>
            <a:pPr lvl="1"/>
            <a:r>
              <a:rPr lang="en-US" smtClean="0"/>
              <a:t>Create and modify widget labels</a:t>
            </a:r>
          </a:p>
          <a:p>
            <a:pPr lvl="1"/>
            <a:r>
              <a:rPr lang="en-US" smtClean="0"/>
              <a:t>Use optional widget properties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0013" y="1970088"/>
            <a:ext cx="5070475" cy="7191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45059" name="Rectangle 2"/>
          <p:cNvSpPr>
            <a:spLocks noGrp="1" noChangeArrowheads="1"/>
          </p:cNvSpPr>
          <p:nvPr>
            <p:ph type="title"/>
          </p:nvPr>
        </p:nvSpPr>
        <p:spPr>
          <a:noFill/>
        </p:spPr>
        <p:txBody>
          <a:bodyPr/>
          <a:lstStyle/>
          <a:p>
            <a:pPr eaLnBrk="1" hangingPunct="1"/>
            <a:r>
              <a:rPr lang="en-US" smtClean="0"/>
              <a:t>Review questions</a:t>
            </a:r>
          </a:p>
        </p:txBody>
      </p:sp>
      <p:sp>
        <p:nvSpPr>
          <p:cNvPr id="45060" name="Rectangle 3"/>
          <p:cNvSpPr>
            <a:spLocks noGrp="1" noChangeArrowheads="1"/>
          </p:cNvSpPr>
          <p:nvPr>
            <p:ph idx="1"/>
          </p:nvPr>
        </p:nvSpPr>
        <p:spPr/>
        <p:txBody>
          <a:bodyPr/>
          <a:lstStyle/>
          <a:p>
            <a:pPr marL="457200" indent="-457200">
              <a:buFont typeface="Webdings" pitchFamily="18" charset="2"/>
              <a:buAutoNum type="arabicPeriod"/>
            </a:pPr>
            <a:r>
              <a:rPr lang="en-US" smtClean="0"/>
              <a:t>What must you specify in a widget's "value" property?</a:t>
            </a:r>
          </a:p>
          <a:p>
            <a:pPr marL="457200" indent="-457200">
              <a:buFont typeface="Webdings" pitchFamily="18" charset="2"/>
              <a:buAutoNum type="arabicPeriod"/>
            </a:pPr>
            <a:r>
              <a:rPr lang="en-US" smtClean="0"/>
              <a:t>When would you see</a:t>
            </a:r>
            <a:br>
              <a:rPr lang="en-US" smtClean="0"/>
            </a:br>
            <a:r>
              <a:rPr lang="en-US" smtClean="0"/>
              <a:t>the keyword "as" in</a:t>
            </a:r>
            <a:br>
              <a:rPr lang="en-US" smtClean="0"/>
            </a:br>
            <a:r>
              <a:rPr lang="en-US" smtClean="0"/>
              <a:t>the value property?</a:t>
            </a:r>
          </a:p>
          <a:p>
            <a:pPr marL="457200" indent="-457200">
              <a:buFont typeface="Webdings" pitchFamily="18" charset="2"/>
              <a:buAutoNum type="arabicPeriod"/>
            </a:pPr>
            <a:r>
              <a:rPr lang="en-US" smtClean="0"/>
              <a:t>What is a display key?</a:t>
            </a:r>
          </a:p>
          <a:p>
            <a:pPr marL="457200" indent="-457200">
              <a:buFont typeface="Webdings" pitchFamily="18" charset="2"/>
              <a:buAutoNum type="arabicPeriod"/>
            </a:pPr>
            <a:r>
              <a:rPr lang="en-US" smtClean="0"/>
              <a:t>If you create a widget and specify only the ID, name, and label, is the widget visible? Editable? Required?</a:t>
            </a:r>
          </a:p>
          <a:p>
            <a:pPr marL="457200" indent="-457200">
              <a:buFont typeface="Webdings" pitchFamily="18" charset="2"/>
              <a:buAutoNum type="arabicPeriod"/>
            </a:pPr>
            <a:r>
              <a:rPr lang="en-US" smtClean="0"/>
              <a:t>The screenshot shows a standard input widget. The customer requires a "long" date format, but the widget does not have any date format property. How could you implement this requirement?</a:t>
            </a:r>
          </a:p>
        </p:txBody>
      </p:sp>
      <p:pic>
        <p:nvPicPr>
          <p:cNvPr id="45061" name="Picture 6" descr="if editab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2850" y="5883275"/>
            <a:ext cx="4308475"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75086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338" y="812800"/>
            <a:ext cx="5459412" cy="54356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5" name="Rectangle 2"/>
          <p:cNvSpPr>
            <a:spLocks noGrp="1" noChangeArrowheads="1"/>
          </p:cNvSpPr>
          <p:nvPr>
            <p:ph type="title"/>
          </p:nvPr>
        </p:nvSpPr>
        <p:spPr/>
        <p:txBody>
          <a:bodyPr/>
          <a:lstStyle/>
          <a:p>
            <a:pPr eaLnBrk="1" hangingPunct="1"/>
            <a:r>
              <a:rPr lang="en-US" smtClean="0"/>
              <a:t>Basic types of atomic widgets</a:t>
            </a:r>
          </a:p>
        </p:txBody>
      </p:sp>
      <p:sp>
        <p:nvSpPr>
          <p:cNvPr id="8196" name="Rectangle 17"/>
          <p:cNvSpPr>
            <a:spLocks noGrp="1" noChangeArrowheads="1"/>
          </p:cNvSpPr>
          <p:nvPr>
            <p:ph idx="1"/>
          </p:nvPr>
        </p:nvSpPr>
        <p:spPr>
          <a:xfrm>
            <a:off x="585788" y="963613"/>
            <a:ext cx="2782887" cy="5426075"/>
          </a:xfrm>
        </p:spPr>
        <p:txBody>
          <a:bodyPr/>
          <a:lstStyle/>
          <a:p>
            <a:pPr>
              <a:buFont typeface="Arial" charset="0"/>
              <a:buChar char="•"/>
            </a:pPr>
            <a:r>
              <a:rPr lang="en-US" smtClean="0"/>
              <a:t>Inputs, used to display and edit data in detail views</a:t>
            </a:r>
          </a:p>
          <a:p>
            <a:pPr>
              <a:buFont typeface="Arial" charset="0"/>
              <a:buChar char="•"/>
            </a:pPr>
            <a:r>
              <a:rPr lang="en-US" smtClean="0"/>
              <a:t>Cells, used to display and edit data in list views</a:t>
            </a:r>
          </a:p>
          <a:p>
            <a:pPr>
              <a:buFont typeface="Arial" charset="0"/>
              <a:buChar char="•"/>
            </a:pPr>
            <a:r>
              <a:rPr lang="en-US" smtClean="0"/>
              <a:t>Buttons</a:t>
            </a:r>
          </a:p>
          <a:p>
            <a:pPr lvl="1"/>
            <a:r>
              <a:rPr lang="en-US" smtClean="0"/>
              <a:t>Used to execute actions</a:t>
            </a:r>
          </a:p>
          <a:p>
            <a:pPr lvl="1"/>
            <a:r>
              <a:rPr lang="en-US" smtClean="0"/>
              <a:t>Typically in toolbars</a:t>
            </a:r>
          </a:p>
          <a:p>
            <a:pPr>
              <a:buFont typeface="Arial" charset="0"/>
              <a:buChar char="•"/>
            </a:pPr>
            <a:r>
              <a:rPr lang="en-US" smtClean="0"/>
              <a:t>Layout widgets</a:t>
            </a:r>
          </a:p>
        </p:txBody>
      </p:sp>
      <p:sp>
        <p:nvSpPr>
          <p:cNvPr id="8197" name="AutoShape 11"/>
          <p:cNvSpPr>
            <a:spLocks noChangeArrowheads="1"/>
          </p:cNvSpPr>
          <p:nvPr/>
        </p:nvSpPr>
        <p:spPr bwMode="auto">
          <a:xfrm>
            <a:off x="3475038" y="3244850"/>
            <a:ext cx="3627437" cy="350838"/>
          </a:xfrm>
          <a:prstGeom prst="roundRect">
            <a:avLst>
              <a:gd name="adj" fmla="val 16667"/>
            </a:avLst>
          </a:prstGeom>
          <a:noFill/>
          <a:ln w="28575" algn="ctr">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198" name="AutoShape 12"/>
          <p:cNvSpPr>
            <a:spLocks noChangeArrowheads="1"/>
          </p:cNvSpPr>
          <p:nvPr/>
        </p:nvSpPr>
        <p:spPr bwMode="auto">
          <a:xfrm>
            <a:off x="3475038" y="2030413"/>
            <a:ext cx="5319712" cy="342900"/>
          </a:xfrm>
          <a:prstGeom prst="roundRect">
            <a:avLst>
              <a:gd name="adj" fmla="val 16667"/>
            </a:avLst>
          </a:prstGeom>
          <a:noFill/>
          <a:ln w="28575" algn="ctr">
            <a:solidFill>
              <a:srgbClr val="CC009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199" name="AutoShape 13"/>
          <p:cNvSpPr>
            <a:spLocks noChangeArrowheads="1"/>
          </p:cNvSpPr>
          <p:nvPr/>
        </p:nvSpPr>
        <p:spPr bwMode="auto">
          <a:xfrm>
            <a:off x="4730750" y="1366838"/>
            <a:ext cx="598488" cy="36671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00" name="Text Box 17"/>
          <p:cNvSpPr txBox="1">
            <a:spLocks noChangeArrowheads="1"/>
          </p:cNvSpPr>
          <p:nvPr/>
        </p:nvSpPr>
        <p:spPr bwMode="auto">
          <a:xfrm>
            <a:off x="7102475" y="3219450"/>
            <a:ext cx="873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spcBef>
                <a:spcPct val="0"/>
              </a:spcBef>
              <a:spcAft>
                <a:spcPct val="0"/>
              </a:spcAft>
              <a:buClrTx/>
            </a:pPr>
            <a:r>
              <a:rPr lang="en-US" sz="1800">
                <a:solidFill>
                  <a:srgbClr val="008000"/>
                </a:solidFill>
              </a:rPr>
              <a:t>Input</a:t>
            </a:r>
          </a:p>
        </p:txBody>
      </p:sp>
      <p:sp>
        <p:nvSpPr>
          <p:cNvPr id="8201" name="Text Box 17"/>
          <p:cNvSpPr txBox="1">
            <a:spLocks noChangeArrowheads="1"/>
          </p:cNvSpPr>
          <p:nvPr/>
        </p:nvSpPr>
        <p:spPr bwMode="auto">
          <a:xfrm>
            <a:off x="4438650" y="1016000"/>
            <a:ext cx="1135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a:t>Button</a:t>
            </a:r>
          </a:p>
        </p:txBody>
      </p:sp>
      <p:sp>
        <p:nvSpPr>
          <p:cNvPr id="8202" name="Text Box 17"/>
          <p:cNvSpPr txBox="1">
            <a:spLocks noChangeArrowheads="1"/>
          </p:cNvSpPr>
          <p:nvPr/>
        </p:nvSpPr>
        <p:spPr bwMode="auto">
          <a:xfrm>
            <a:off x="6402388" y="1708150"/>
            <a:ext cx="873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a:solidFill>
                  <a:srgbClr val="CC0099"/>
                </a:solidFill>
              </a:rPr>
              <a:t>Cell</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Layout widgets</a:t>
            </a:r>
          </a:p>
        </p:txBody>
      </p:sp>
      <p:sp>
        <p:nvSpPr>
          <p:cNvPr id="9219" name="Rectangle 14"/>
          <p:cNvSpPr>
            <a:spLocks noGrp="1" noChangeArrowheads="1"/>
          </p:cNvSpPr>
          <p:nvPr>
            <p:ph idx="1"/>
          </p:nvPr>
        </p:nvSpPr>
        <p:spPr>
          <a:xfrm>
            <a:off x="519113" y="5270500"/>
            <a:ext cx="8318500" cy="1119188"/>
          </a:xfrm>
        </p:spPr>
        <p:txBody>
          <a:bodyPr/>
          <a:lstStyle/>
          <a:p>
            <a:pPr>
              <a:buFont typeface="Arial" charset="0"/>
              <a:buChar char="•"/>
            </a:pPr>
            <a:r>
              <a:rPr lang="en-US" smtClean="0"/>
              <a:t>For label widgets, specify only label property</a:t>
            </a:r>
          </a:p>
          <a:p>
            <a:pPr>
              <a:buFont typeface="Arial" charset="0"/>
              <a:buChar char="•"/>
            </a:pPr>
            <a:r>
              <a:rPr lang="en-US" smtClean="0"/>
              <a:t>For input divider widgets, no properties to specify</a:t>
            </a:r>
          </a:p>
        </p:txBody>
      </p:sp>
      <p:pic>
        <p:nvPicPr>
          <p:cNvPr id="9220" name="Picture 4" descr="label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0" y="3762375"/>
            <a:ext cx="4279900" cy="12827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9221" name="Picture 5" descr="divider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875" y="2832100"/>
            <a:ext cx="2051050" cy="3349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9222" name="Picture 6" descr="divider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9363" y="3741738"/>
            <a:ext cx="3798887" cy="99218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9223" name="Picture 7" descr="divider~label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0100" y="1260475"/>
            <a:ext cx="3009900" cy="20399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9224" name="Picture 8" descr="label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413" y="1441450"/>
            <a:ext cx="2238375" cy="3000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9225" name="AutoShape 9"/>
          <p:cNvSpPr>
            <a:spLocks noChangeArrowheads="1"/>
          </p:cNvSpPr>
          <p:nvPr/>
        </p:nvSpPr>
        <p:spPr bwMode="auto">
          <a:xfrm>
            <a:off x="3179763" y="1450975"/>
            <a:ext cx="1582737" cy="2603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26" name="Line 10"/>
          <p:cNvSpPr>
            <a:spLocks noChangeShapeType="1"/>
          </p:cNvSpPr>
          <p:nvPr/>
        </p:nvSpPr>
        <p:spPr bwMode="auto">
          <a:xfrm>
            <a:off x="2641600" y="1568450"/>
            <a:ext cx="53657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7" name="Line 11"/>
          <p:cNvSpPr>
            <a:spLocks noChangeShapeType="1"/>
          </p:cNvSpPr>
          <p:nvPr/>
        </p:nvSpPr>
        <p:spPr bwMode="auto">
          <a:xfrm flipH="1">
            <a:off x="2613025" y="1566863"/>
            <a:ext cx="565150" cy="21780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8" name="Line 12"/>
          <p:cNvSpPr>
            <a:spLocks noChangeShapeType="1"/>
          </p:cNvSpPr>
          <p:nvPr/>
        </p:nvSpPr>
        <p:spPr bwMode="auto">
          <a:xfrm flipH="1">
            <a:off x="6110288" y="2960688"/>
            <a:ext cx="479425" cy="23177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9" name="Line 13"/>
          <p:cNvSpPr>
            <a:spLocks noChangeShapeType="1"/>
          </p:cNvSpPr>
          <p:nvPr/>
        </p:nvSpPr>
        <p:spPr bwMode="auto">
          <a:xfrm>
            <a:off x="6124575" y="3192463"/>
            <a:ext cx="247650" cy="5524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0" name="Text Box 15"/>
          <p:cNvSpPr txBox="1">
            <a:spLocks noChangeArrowheads="1"/>
          </p:cNvSpPr>
          <p:nvPr/>
        </p:nvSpPr>
        <p:spPr bwMode="auto">
          <a:xfrm>
            <a:off x="1073150" y="1122363"/>
            <a:ext cx="1268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toolbox</a:t>
            </a:r>
          </a:p>
        </p:txBody>
      </p:sp>
      <p:sp>
        <p:nvSpPr>
          <p:cNvPr id="9231" name="Text Box 17"/>
          <p:cNvSpPr txBox="1">
            <a:spLocks noChangeArrowheads="1"/>
          </p:cNvSpPr>
          <p:nvPr/>
        </p:nvSpPr>
        <p:spPr bwMode="auto">
          <a:xfrm>
            <a:off x="7024688" y="2517775"/>
            <a:ext cx="1268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toolbox</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Steps to creating an atomic widget</a:t>
            </a:r>
          </a:p>
        </p:txBody>
      </p:sp>
      <p:sp>
        <p:nvSpPr>
          <p:cNvPr id="10243" name="Rectangle 3"/>
          <p:cNvSpPr>
            <a:spLocks noGrp="1" noChangeArrowheads="1"/>
          </p:cNvSpPr>
          <p:nvPr>
            <p:ph idx="1"/>
          </p:nvPr>
        </p:nvSpPr>
        <p:spPr/>
        <p:txBody>
          <a:bodyPr/>
          <a:lstStyle/>
          <a:p>
            <a:pPr marL="457200" indent="-457200">
              <a:buFont typeface="Wingdings 3" pitchFamily="18" charset="2"/>
              <a:buAutoNum type="arabicPeriod"/>
            </a:pPr>
            <a:r>
              <a:rPr lang="en-US" smtClean="0"/>
              <a:t>Find tool for given type of widget in PCF editor toolbox</a:t>
            </a:r>
          </a:p>
          <a:p>
            <a:pPr marL="457200" indent="-457200">
              <a:buFont typeface="Wingdings 3" pitchFamily="18" charset="2"/>
              <a:buAutoNum type="arabicPeriod"/>
            </a:pPr>
            <a:r>
              <a:rPr lang="en-US" smtClean="0"/>
              <a:t>Drag tool onto PCF editor canvas</a:t>
            </a:r>
          </a:p>
          <a:p>
            <a:pPr marL="457200" indent="-457200">
              <a:buFont typeface="Wingdings 3" pitchFamily="18" charset="2"/>
              <a:buAutoNum type="arabicPeriod"/>
            </a:pPr>
            <a:r>
              <a:rPr lang="en-US" smtClean="0"/>
              <a:t>Specify required properties</a:t>
            </a:r>
          </a:p>
          <a:p>
            <a:pPr marL="819150" lvl="1" indent="-419100">
              <a:buFont typeface="Wingdings 3" pitchFamily="18" charset="2"/>
              <a:buChar char="}"/>
            </a:pPr>
            <a:r>
              <a:rPr lang="en-US" smtClean="0"/>
              <a:t>ID</a:t>
            </a:r>
          </a:p>
          <a:p>
            <a:pPr marL="819150" lvl="1" indent="-419100">
              <a:buFont typeface="Wingdings 3" pitchFamily="18" charset="2"/>
              <a:buChar char="}"/>
            </a:pPr>
            <a:r>
              <a:rPr lang="en-US" smtClean="0"/>
              <a:t>If widget displays data, which field does data come from?</a:t>
            </a:r>
          </a:p>
          <a:p>
            <a:pPr marL="457200" indent="-457200">
              <a:buFont typeface="Wingdings 3" pitchFamily="18" charset="2"/>
              <a:buAutoNum type="arabicPeriod"/>
            </a:pPr>
            <a:r>
              <a:rPr lang="en-US" smtClean="0"/>
              <a:t>Specify label</a:t>
            </a:r>
          </a:p>
          <a:p>
            <a:pPr marL="457200" indent="-457200">
              <a:buFont typeface="Wingdings 3" pitchFamily="18" charset="2"/>
              <a:buAutoNum type="arabicPeriod"/>
            </a:pPr>
            <a:r>
              <a:rPr lang="en-US" smtClean="0"/>
              <a:t>Optionally specify additional properties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Lesson outline</a:t>
            </a:r>
          </a:p>
        </p:txBody>
      </p:sp>
      <p:sp>
        <p:nvSpPr>
          <p:cNvPr id="1126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Atomic widget basics</a:t>
            </a:r>
          </a:p>
          <a:p>
            <a:pPr>
              <a:lnSpc>
                <a:spcPct val="150000"/>
              </a:lnSpc>
              <a:buFont typeface="Arial" charset="0"/>
              <a:buChar char="•"/>
            </a:pPr>
            <a:r>
              <a:rPr lang="en-US" sz="2800" smtClean="0"/>
              <a:t>Creating widgets</a:t>
            </a:r>
          </a:p>
          <a:p>
            <a:pPr>
              <a:lnSpc>
                <a:spcPct val="150000"/>
              </a:lnSpc>
              <a:buFont typeface="Arial" charset="0"/>
              <a:buChar char="•"/>
            </a:pPr>
            <a:r>
              <a:rPr lang="en-US" sz="2800" smtClean="0">
                <a:solidFill>
                  <a:srgbClr val="C0C0C0"/>
                </a:solidFill>
              </a:rPr>
              <a:t>Binding widgets to the data model</a:t>
            </a:r>
          </a:p>
          <a:p>
            <a:pPr>
              <a:lnSpc>
                <a:spcPct val="150000"/>
              </a:lnSpc>
              <a:buFont typeface="Arial" charset="0"/>
              <a:buChar char="•"/>
            </a:pPr>
            <a:r>
              <a:rPr lang="en-US" sz="2800" smtClean="0">
                <a:solidFill>
                  <a:srgbClr val="C0C0C0"/>
                </a:solidFill>
              </a:rPr>
              <a:t>Widget labels</a:t>
            </a:r>
          </a:p>
          <a:p>
            <a:pPr>
              <a:lnSpc>
                <a:spcPct val="150000"/>
              </a:lnSpc>
              <a:buFont typeface="Arial" charset="0"/>
              <a:buChar char="•"/>
            </a:pPr>
            <a:r>
              <a:rPr lang="en-US" sz="2800" smtClean="0">
                <a:solidFill>
                  <a:srgbClr val="C0C0C0"/>
                </a:solidFill>
              </a:rPr>
              <a:t>Optional properties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493838"/>
            <a:ext cx="2771775" cy="49149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17"/>
          <p:cNvPicPr>
            <a:picLocks noChangeAspect="1" noChangeArrowheads="1"/>
          </p:cNvPicPr>
          <p:nvPr/>
        </p:nvPicPr>
        <p:blipFill>
          <a:blip r:embed="rId4">
            <a:extLst>
              <a:ext uri="{28A0092B-C50C-407E-A947-70E740481C1C}">
                <a14:useLocalDpi xmlns:a14="http://schemas.microsoft.com/office/drawing/2010/main" val="0"/>
              </a:ext>
            </a:extLst>
          </a:blip>
          <a:srcRect l="5357"/>
          <a:stretch>
            <a:fillRect/>
          </a:stretch>
        </p:blipFill>
        <p:spPr bwMode="auto">
          <a:xfrm>
            <a:off x="6218238" y="2185988"/>
            <a:ext cx="2433637" cy="343852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575" y="2305050"/>
            <a:ext cx="4006850"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3" name="Rectangle 2"/>
          <p:cNvSpPr>
            <a:spLocks noGrp="1" noChangeArrowheads="1"/>
          </p:cNvSpPr>
          <p:nvPr>
            <p:ph type="title"/>
          </p:nvPr>
        </p:nvSpPr>
        <p:spPr/>
        <p:txBody>
          <a:bodyPr/>
          <a:lstStyle/>
          <a:p>
            <a:pPr eaLnBrk="1" hangingPunct="1"/>
            <a:r>
              <a:rPr lang="en-US" smtClean="0"/>
              <a:t>Step 1: Find widget tool</a:t>
            </a:r>
          </a:p>
        </p:txBody>
      </p:sp>
      <p:sp>
        <p:nvSpPr>
          <p:cNvPr id="12294" name="Text Box 8"/>
          <p:cNvSpPr txBox="1">
            <a:spLocks noChangeArrowheads="1"/>
          </p:cNvSpPr>
          <p:nvPr/>
        </p:nvSpPr>
        <p:spPr bwMode="auto">
          <a:xfrm>
            <a:off x="5067300" y="1060450"/>
            <a:ext cx="1909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all elements</a:t>
            </a:r>
          </a:p>
        </p:txBody>
      </p:sp>
      <p:sp>
        <p:nvSpPr>
          <p:cNvPr id="12295" name="Text Box 9"/>
          <p:cNvSpPr txBox="1">
            <a:spLocks noChangeArrowheads="1"/>
          </p:cNvSpPr>
          <p:nvPr/>
        </p:nvSpPr>
        <p:spPr bwMode="auto">
          <a:xfrm>
            <a:off x="6792913" y="2463800"/>
            <a:ext cx="1909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filtered</a:t>
            </a:r>
          </a:p>
        </p:txBody>
      </p:sp>
      <p:sp>
        <p:nvSpPr>
          <p:cNvPr id="12296" name="Line 10"/>
          <p:cNvSpPr>
            <a:spLocks noChangeShapeType="1"/>
          </p:cNvSpPr>
          <p:nvPr/>
        </p:nvSpPr>
        <p:spPr bwMode="auto">
          <a:xfrm flipH="1">
            <a:off x="6548438" y="2613025"/>
            <a:ext cx="65246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7" name="Line 11"/>
          <p:cNvSpPr>
            <a:spLocks noChangeShapeType="1"/>
          </p:cNvSpPr>
          <p:nvPr/>
        </p:nvSpPr>
        <p:spPr bwMode="auto">
          <a:xfrm flipH="1">
            <a:off x="5600700" y="1306513"/>
            <a:ext cx="392113" cy="5873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8" name="Line 12"/>
          <p:cNvSpPr>
            <a:spLocks noChangeShapeType="1"/>
          </p:cNvSpPr>
          <p:nvPr/>
        </p:nvSpPr>
        <p:spPr bwMode="auto">
          <a:xfrm>
            <a:off x="4506913" y="4148138"/>
            <a:ext cx="19526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9" name="Rectangle 1"/>
          <p:cNvSpPr>
            <a:spLocks noChangeArrowheads="1"/>
          </p:cNvSpPr>
          <p:nvPr/>
        </p:nvSpPr>
        <p:spPr bwMode="auto">
          <a:xfrm>
            <a:off x="3094038" y="2768600"/>
            <a:ext cx="1412875" cy="2428875"/>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26066</TotalTime>
  <Words>3406</Words>
  <Application>Microsoft Office PowerPoint</Application>
  <PresentationFormat>On-screen Show (4:3)</PresentationFormat>
  <Paragraphs>393</Paragraphs>
  <Slides>42</Slides>
  <Notes>41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1_test-template</vt:lpstr>
      <vt:lpstr>Atomic Widgets</vt:lpstr>
      <vt:lpstr>Lesson objectives</vt:lpstr>
      <vt:lpstr>Lesson outline</vt:lpstr>
      <vt:lpstr>Review: Atomic widgets</vt:lpstr>
      <vt:lpstr>Basic types of atomic widgets</vt:lpstr>
      <vt:lpstr>Layout widgets</vt:lpstr>
      <vt:lpstr>Steps to creating an atomic widget</vt:lpstr>
      <vt:lpstr>Lesson outline</vt:lpstr>
      <vt:lpstr>Step 1: Find widget tool</vt:lpstr>
      <vt:lpstr>Step 2: Drag tool onto PCF canvas</vt:lpstr>
      <vt:lpstr>Step 3a: Specify ID property</vt:lpstr>
      <vt:lpstr>Lesson outline</vt:lpstr>
      <vt:lpstr>Base objects for container widgets</vt:lpstr>
      <vt:lpstr>Each data widget is tied to one field</vt:lpstr>
      <vt:lpstr>Step 3b: Specify value property</vt:lpstr>
      <vt:lpstr>Dot notation and subtyped objects</vt:lpstr>
      <vt:lpstr>Pointing to fields at subtype level</vt:lpstr>
      <vt:lpstr>Pointing to fields on related objects</vt:lpstr>
      <vt:lpstr>Lesson outline</vt:lpstr>
      <vt:lpstr>Structure, function, and text</vt:lpstr>
      <vt:lpstr>Display keys</vt:lpstr>
      <vt:lpstr>Display key structure</vt:lpstr>
      <vt:lpstr>Viewing display keys from widget</vt:lpstr>
      <vt:lpstr>Steps to creating an atomic widget</vt:lpstr>
      <vt:lpstr>Step 4: In widget property, specify display key name</vt:lpstr>
      <vt:lpstr>Editing display keys</vt:lpstr>
      <vt:lpstr>Specifying multiple locale values</vt:lpstr>
      <vt:lpstr>Display keys with dynamic content</vt:lpstr>
      <vt:lpstr>Lesson outline</vt:lpstr>
      <vt:lpstr>Optional widget properties</vt:lpstr>
      <vt:lpstr>Commonly used optional properties</vt:lpstr>
      <vt:lpstr>Examples of other optional properties</vt:lpstr>
      <vt:lpstr>Standard input widget</vt:lpstr>
      <vt:lpstr>Specialized widgets have extra properties</vt:lpstr>
      <vt:lpstr>Changing an atomic widget's type</vt:lpstr>
      <vt:lpstr>Documentation for all widget properties</vt:lpstr>
      <vt:lpstr>Studio tooltip help</vt:lpstr>
      <vt:lpstr>Review: Steps to creating an atomic widget</vt:lpstr>
      <vt:lpstr>Review: Deploying UI changes</vt:lpstr>
      <vt:lpstr>Lesson objectives review</vt:lpstr>
      <vt:lpstr>Review questions</vt:lpstr>
      <vt:lpstr>PowerPoint Presentation</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Atomic Widgets</dc:title>
  <dc:creator>Dyuti Sengupta</dc:creator>
  <dc:description>80</dc:description>
  <cp:lastModifiedBy>gwuser</cp:lastModifiedBy>
  <cp:revision>1990</cp:revision>
  <dcterms:created xsi:type="dcterms:W3CDTF">2007-08-02T20:13:16Z</dcterms:created>
  <dcterms:modified xsi:type="dcterms:W3CDTF">2013-08-08T23:18:40Z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