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1192" r:id="rId2"/>
    <p:sldId id="1299" r:id="rId3"/>
    <p:sldId id="1300" r:id="rId4"/>
    <p:sldId id="1760" r:id="rId5"/>
    <p:sldId id="1761" r:id="rId6"/>
    <p:sldId id="1762" r:id="rId7"/>
    <p:sldId id="1779" r:id="rId8"/>
    <p:sldId id="1785" r:id="rId9"/>
    <p:sldId id="1787" r:id="rId10"/>
    <p:sldId id="1786" r:id="rId11"/>
    <p:sldId id="1758" r:id="rId12"/>
    <p:sldId id="1764" r:id="rId13"/>
    <p:sldId id="1765" r:id="rId14"/>
    <p:sldId id="1767" r:id="rId15"/>
    <p:sldId id="1766" r:id="rId16"/>
    <p:sldId id="1768" r:id="rId17"/>
    <p:sldId id="1769" r:id="rId18"/>
    <p:sldId id="1772" r:id="rId19"/>
    <p:sldId id="1759" r:id="rId20"/>
    <p:sldId id="1773" r:id="rId21"/>
    <p:sldId id="1780" r:id="rId22"/>
    <p:sldId id="1792" r:id="rId23"/>
    <p:sldId id="1776" r:id="rId24"/>
    <p:sldId id="1777" r:id="rId25"/>
    <p:sldId id="1782" r:id="rId26"/>
    <p:sldId id="1778" r:id="rId27"/>
    <p:sldId id="1781" r:id="rId28"/>
    <p:sldId id="1551" r:id="rId29"/>
    <p:sldId id="1757" r:id="rId30"/>
    <p:sldId id="1793" r:id="rId31"/>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CC0099"/>
    <a:srgbClr val="04628C"/>
    <a:srgbClr val="0033CC"/>
    <a:srgbClr val="FF0000"/>
    <a:srgbClr val="FFFF00"/>
    <a:srgbClr val="CCFFCC"/>
    <a:srgbClr val="3366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61" autoAdjust="0"/>
    <p:restoredTop sz="85497" autoAdjust="0"/>
  </p:normalViewPr>
  <p:slideViewPr>
    <p:cSldViewPr snapToGrid="0">
      <p:cViewPr varScale="1">
        <p:scale>
          <a:sx n="97" d="100"/>
          <a:sy n="97" d="100"/>
        </p:scale>
        <p:origin x="-792" y="-96"/>
      </p:cViewPr>
      <p:guideLst>
        <p:guide orient="horz" pos="1335"/>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36"/>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CFB6069-5762-47F3-A622-D4D992C0A51B}" type="slidenum">
              <a:rPr lang="en-US" altLang="en-US"/>
              <a:pPr>
                <a:defRPr/>
              </a:pPr>
              <a:t>‹#›</a:t>
            </a:fld>
            <a:endParaRPr lang="en-US" altLang="en-US"/>
          </a:p>
        </p:txBody>
      </p:sp>
    </p:spTree>
    <p:extLst>
      <p:ext uri="{BB962C8B-B14F-4D97-AF65-F5344CB8AC3E}">
        <p14:creationId xmlns:p14="http://schemas.microsoft.com/office/powerpoint/2010/main" val="362066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Detail Views - </a:t>
            </a:r>
            <a:fld id="{CB06C0F6-70F1-4F74-A929-11904B743531}"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4822"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1FCA804-5D70-46BD-819B-8ACE8066194A}"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4823"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70632745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0B668EB2-9324-4736-BB6F-0A9CC8F5E9C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27075"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3D4ED99E-5B6F-4631-A132-BD8B12DCAD8D}"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PhoneAndAddressesDV is an inline container. It appears in only one place in the application - on the Phone &amp; Addresses card of ABContactDetailsCV.</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91ADF502-FCEB-4153-A074-FBE201FCA13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6BD55F20-2E06-4001-9767-12611E0E4EF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steps to create an inline detail view are the same as for a reusable detail view, except at the very beginning.</a:t>
            </a:r>
          </a:p>
          <a:p>
            <a:pPr marL="190500" indent="-190500" eaLnBrk="1" hangingPunct="1"/>
            <a:r>
              <a:rPr lang="en-US" b="1" smtClean="0"/>
              <a:t>Steps to create inline detail views</a:t>
            </a:r>
          </a:p>
          <a:p>
            <a:pPr marL="419100" lvl="1" indent="-190500" eaLnBrk="1" hangingPunct="1">
              <a:buFontTx/>
              <a:buAutoNum type="arabicPeriod"/>
            </a:pPr>
            <a:r>
              <a:rPr lang="en-US" smtClean="0"/>
              <a:t>Create the DV</a:t>
            </a:r>
          </a:p>
          <a:p>
            <a:pPr marL="419100" lvl="1" indent="-190500" eaLnBrk="1" hangingPunct="1">
              <a:buFontTx/>
              <a:buAutoNum type="arabicPeriod"/>
            </a:pPr>
            <a:r>
              <a:rPr lang="en-US" smtClean="0"/>
              <a:t>Optionally specify additional properties</a:t>
            </a:r>
          </a:p>
          <a:p>
            <a:pPr marL="419100" lvl="1" indent="-190500" eaLnBrk="1" hangingPunct="1">
              <a:buFontTx/>
              <a:buAutoNum type="arabicPeriod"/>
            </a:pPr>
            <a:r>
              <a:rPr lang="en-US" smtClean="0"/>
              <a:t>Add input columns</a:t>
            </a:r>
          </a:p>
          <a:p>
            <a:pPr marL="419100" lvl="1" indent="-190500" eaLnBrk="1" hangingPunct="1">
              <a:buFontTx/>
              <a:buAutoNum type="arabicPeriod"/>
            </a:pPr>
            <a:r>
              <a:rPr lang="en-US" smtClean="0"/>
              <a:t>Add input widgets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1FA38669-1B29-45DB-B23B-05D45A2F75BC}"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Do the following to create a PCF file that defines a detail view:</a:t>
            </a:r>
          </a:p>
          <a:p>
            <a:pPr marL="419100" lvl="1" indent="-190500" eaLnBrk="1" hangingPunct="1">
              <a:buFontTx/>
              <a:buAutoNum type="arabicPeriod"/>
            </a:pPr>
            <a:r>
              <a:rPr lang="en-US" dirty="0" smtClean="0"/>
              <a:t>In Studio's PCF editor, right-click the folder in which the detail view file should be stored. Select New &gt; PCF file.</a:t>
            </a:r>
          </a:p>
          <a:p>
            <a:pPr marL="419100" lvl="1" indent="-190500" eaLnBrk="1" hangingPunct="1">
              <a:buFontTx/>
              <a:buAutoNum type="arabicPeriod"/>
            </a:pPr>
            <a:r>
              <a:rPr lang="en-US" dirty="0" smtClean="0"/>
              <a:t>Name the file and select "Detail View" for the file type. Studio automatically adds "DV" to the end of the file name. If you manually add "DV" to the end of the file name, Studio ignores it, so it is not possible to inadvertently name a file that ends in "DVDV".</a:t>
            </a:r>
          </a:p>
          <a:p>
            <a:pPr marL="419100" lvl="1" indent="-190500" eaLnBrk="1" hangingPunct="1">
              <a:buFontTx/>
              <a:buAutoNum type="arabicPeriod"/>
            </a:pPr>
            <a:r>
              <a:rPr lang="en-US" dirty="0" smtClean="0"/>
              <a:t>Click OK.</a:t>
            </a:r>
          </a:p>
          <a:p>
            <a:pPr marL="190500" indent="-190500" eaLnBrk="1" hangingPunct="1"/>
            <a:r>
              <a:rPr lang="en-US" dirty="0" smtClean="0"/>
              <a:t>Studio displays the new detail view. At the top of the canvas, there is a link named "Detail View : &lt;</a:t>
            </a:r>
            <a:r>
              <a:rPr lang="en-US" dirty="0" err="1" smtClean="0"/>
              <a:t>nameOfDetailView</a:t>
            </a:r>
            <a:r>
              <a:rPr lang="en-US" dirty="0" smtClean="0"/>
              <a:t>&gt;. Otherwise, the file is empty.</a:t>
            </a:r>
          </a:p>
          <a:p>
            <a:pPr marL="190500" indent="-190500" eaLnBrk="1" hangingPunct="1"/>
            <a:r>
              <a:rPr lang="en-US" b="1" dirty="0" smtClean="0"/>
              <a:t>Inline detail views</a:t>
            </a:r>
          </a:p>
          <a:p>
            <a:pPr marL="190500" indent="-190500" eaLnBrk="1" hangingPunct="1"/>
            <a:r>
              <a:rPr lang="en-US" dirty="0" smtClean="0"/>
              <a:t>To create an inline detail view, find the "Detail View" tool in the PCF editor toolbox. Drag the detail view widget onto an existing screen, </a:t>
            </a:r>
            <a:r>
              <a:rPr lang="en-US" dirty="0" err="1" smtClean="0"/>
              <a:t>listdetail</a:t>
            </a:r>
            <a:r>
              <a:rPr lang="en-US" dirty="0" smtClean="0"/>
              <a:t> view, or card view.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B479888F-EB9C-47EA-B453-839DF5B7B04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Recall that virtually every detail view has one or more root objects. These root objects must be specified on the detail view's Required Variables tab.</a:t>
            </a:r>
          </a:p>
          <a:p>
            <a:pPr marL="190500" indent="-190500" eaLnBrk="1" hangingPunct="1"/>
            <a:r>
              <a:rPr lang="en-US" smtClean="0"/>
              <a:t>To display the detail view's various property tabs, click the link at the top of the detail view file labeled "Detail View : &lt;nameOfDetailView&gt;".</a:t>
            </a:r>
          </a:p>
          <a:p>
            <a:pPr marL="190500" indent="-190500" eaLnBrk="1" hangingPunct="1"/>
            <a:r>
              <a:rPr lang="en-US" smtClean="0"/>
              <a:t>To create a root object / required variable:</a:t>
            </a:r>
          </a:p>
          <a:p>
            <a:pPr marL="419100" lvl="1" indent="-190500" eaLnBrk="1" hangingPunct="1">
              <a:buFontTx/>
              <a:buAutoNum type="arabicPeriod"/>
            </a:pPr>
            <a:r>
              <a:rPr lang="en-US" smtClean="0"/>
              <a:t>Click the Required Variables tab.</a:t>
            </a:r>
          </a:p>
          <a:p>
            <a:pPr marL="419100" lvl="1" indent="-190500" eaLnBrk="1" hangingPunct="1">
              <a:buFontTx/>
              <a:buAutoNum type="arabicPeriod"/>
            </a:pPr>
            <a:r>
              <a:rPr lang="en-US" smtClean="0"/>
              <a:t>Click the "+".</a:t>
            </a:r>
          </a:p>
          <a:p>
            <a:pPr marL="419100" lvl="1" indent="-190500" eaLnBrk="1" hangingPunct="1">
              <a:buFontTx/>
              <a:buAutoNum type="arabicPeriod"/>
            </a:pPr>
            <a:r>
              <a:rPr lang="en-US" smtClean="0"/>
              <a:t>Specify the object's name. This is how widgets in the detail view will reference the object.</a:t>
            </a:r>
          </a:p>
          <a:p>
            <a:pPr marL="419100" lvl="1" indent="-190500" eaLnBrk="1" hangingPunct="1">
              <a:buFontTx/>
              <a:buAutoNum type="arabicPeriod"/>
            </a:pPr>
            <a:r>
              <a:rPr lang="en-US" smtClean="0"/>
              <a:t>Specify the object's data type.</a:t>
            </a:r>
          </a:p>
          <a:p>
            <a:pPr marL="190500" indent="-190500" eaLnBrk="1" hangingPunct="1"/>
            <a:r>
              <a:rPr lang="en-US" b="1" smtClean="0"/>
              <a:t>Inline detail views</a:t>
            </a:r>
          </a:p>
          <a:p>
            <a:pPr marL="190500" indent="-190500" eaLnBrk="1" hangingPunct="1"/>
            <a:r>
              <a:rPr lang="en-US" smtClean="0"/>
              <a:t>You do not need to specify root objects for inline detail views. Because an inline detail view can have only one parent, it automatically inherits the root objects of its parent.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CAA9A1A6-6E0A-4D54-ACC9-2364264715C5}"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states that a detail view can be in: edit mode and read-only mode. If the editable property for a detail view is true (or blank, which defaults to true), then the detail view can be put into either read-only mode or edit mode. If the editable property for a detail view is false, then the detail view cannot be put into edit mode. It is always in read-only mode.</a:t>
            </a:r>
          </a:p>
          <a:p>
            <a:pPr eaLnBrk="1" hangingPunct="1"/>
            <a:r>
              <a:rPr lang="en-US" b="1" smtClean="0"/>
              <a:t>Inline detail views</a:t>
            </a:r>
          </a:p>
          <a:p>
            <a:pPr eaLnBrk="1" hangingPunct="1"/>
            <a:r>
              <a:rPr lang="en-US" smtClean="0"/>
              <a:t>This step is the same for reusable and inline detail views.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FD5912E6-D838-46C1-951E-18EB1D808672}"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add an input column, locate the input column tool in the toolbox and drag it onto the canvas. If there are already input columns, dark green bars identify where the new input column could be placed, and a light green bar indicates the current place the new input column will be located.</a:t>
            </a:r>
          </a:p>
          <a:p>
            <a:pPr eaLnBrk="1" hangingPunct="1"/>
            <a:r>
              <a:rPr lang="en-US" dirty="0" smtClean="0"/>
              <a:t>You can skip this step by dragging an input widget onto the canvas. Studio automatically adds an input column around it if it is the first widget in the stack. It may be easier for developers who are new to PCF configuration to manually drag input columns onto the canvas to ensure that the structure of the detail view is correct, however. </a:t>
            </a:r>
          </a:p>
          <a:p>
            <a:pPr eaLnBrk="1" hangingPunct="1"/>
            <a:r>
              <a:rPr lang="en-US" b="1" dirty="0" smtClean="0"/>
              <a:t>Inline detail views</a:t>
            </a:r>
          </a:p>
          <a:p>
            <a:pPr eaLnBrk="1" hangingPunct="1"/>
            <a:r>
              <a:rPr lang="en-US" dirty="0" smtClean="0"/>
              <a:t>This step is the same for reusable and inline detail views.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019CA095-F13D-4555-95E6-F6EC17F899F7}"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Notice that the input widgets in the screenshot above reference the ABContact object as "anABContact". This is because the root object is declared on the Required Variables tab as "anABContact". If the object had been named "currentABContact", then the Name widget would need to be bound to "currentABContact.DisplayName".</a:t>
            </a:r>
          </a:p>
          <a:p>
            <a:pPr eaLnBrk="1" hangingPunct="1"/>
            <a:r>
              <a:rPr lang="en-US" b="1" smtClean="0"/>
              <a:t>Inline detail views</a:t>
            </a:r>
          </a:p>
          <a:p>
            <a:pPr eaLnBrk="1" hangingPunct="1"/>
            <a:r>
              <a:rPr lang="en-US" smtClean="0"/>
              <a:t>This step is the same for reusable and inline detail views, except that the detail view inherits its root objects from the parent container, and therefore the widgets must match the object as named in the parent container.</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940BE532-4BA2-4609-8611-4759BEEFD38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298F65E5-2844-4C7F-B952-5DFDC0D2E7B0}"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32313C71-803A-4E49-A10D-8AD53FBC96AC}"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834F4784-0C65-434D-8CA4-8EA718C98CF3}"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386FD949-1E12-4662-B227-BD43708C8902}"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E04BE72C-D714-4787-9C3F-3BF5A17BEEC6}"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Inline detail views</a:t>
            </a:r>
          </a:p>
          <a:p>
            <a:pPr eaLnBrk="1" hangingPunct="1"/>
            <a:r>
              <a:rPr lang="en-US" smtClean="0"/>
              <a:t>For an inline detail view, referencing does not occur. The only required step is to reload the metadata.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34B2874F-EB56-44DF-83E3-BA8EDA8FC8DC}"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shows the ABContactSummaryPage file before the detail view has been added. Notice that at the top of the file you can see two rows of widgets in a light blue shading. The first row corresponds to the tab bar (which is declared in TabBar.pcf). The second row corresponds to the widgets in the ABContact location group's info bar (which is declared in ABContactInfoBar.pcf). Finally, below the left part of the info bar, there is a third light blue shaded area corresponding to the actions menu.</a:t>
            </a:r>
          </a:p>
          <a:p>
            <a:pPr eaLnBrk="1" hangingPunct="1"/>
            <a:r>
              <a:rPr lang="en-US" smtClean="0"/>
              <a:t>Before the detail view is added to the ABContactSummaryPage file, the screen widget is empty.</a:t>
            </a:r>
          </a:p>
          <a:p>
            <a:pPr eaLnBrk="1" hangingPunct="1"/>
            <a:r>
              <a:rPr lang="en-US" smtClean="0"/>
              <a:t>Once the panel ref is added to the screen, Studio initially displays the panel ref with red shading. This is because you have not yet specified which detail view the panel ref should reference.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6E6F8B76-17E8-47B0-84A0-07C02C60CC3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ABContactSummaryDV</a:t>
            </a:r>
            <a:r>
              <a:rPr lang="en-US" dirty="0" smtClean="0"/>
              <a:t> detail view has one root object (required variable), which must be of type </a:t>
            </a:r>
            <a:r>
              <a:rPr lang="en-US" dirty="0" err="1" smtClean="0"/>
              <a:t>ABContact</a:t>
            </a:r>
            <a:r>
              <a:rPr lang="en-US" dirty="0" smtClean="0"/>
              <a:t>. Any panel ref that references </a:t>
            </a:r>
            <a:r>
              <a:rPr lang="en-US" dirty="0" err="1" smtClean="0"/>
              <a:t>ABContactSummaryDV</a:t>
            </a:r>
            <a:r>
              <a:rPr lang="en-US" dirty="0" smtClean="0"/>
              <a:t> must therefore pass an </a:t>
            </a:r>
            <a:r>
              <a:rPr lang="en-US" dirty="0" err="1" smtClean="0"/>
              <a:t>ABContact</a:t>
            </a:r>
            <a:r>
              <a:rPr lang="en-US" dirty="0" smtClean="0"/>
              <a:t> object to it.</a:t>
            </a:r>
          </a:p>
          <a:p>
            <a:pPr eaLnBrk="1" hangingPunct="1"/>
            <a:r>
              <a:rPr lang="en-US" dirty="0" smtClean="0"/>
              <a:t>If the detail view had two or more root objects, then the panel ref would need to pass two or more objects. The order of the objects as listed in the panel ref's </a:t>
            </a:r>
            <a:r>
              <a:rPr lang="en-US" dirty="0" err="1" smtClean="0"/>
              <a:t>def</a:t>
            </a:r>
            <a:r>
              <a:rPr lang="en-US" dirty="0" smtClean="0"/>
              <a:t> property must match the order in which the objects are declared on the Required Variables tab.</a:t>
            </a:r>
          </a:p>
          <a:p>
            <a:pPr eaLnBrk="1" hangingPunct="1"/>
            <a:r>
              <a:rPr lang="en-US" dirty="0" smtClean="0"/>
              <a:t>When one container references another, the </a:t>
            </a:r>
            <a:r>
              <a:rPr lang="en-US" dirty="0" err="1" smtClean="0"/>
              <a:t>PanelRef</a:t>
            </a:r>
            <a:r>
              <a:rPr lang="en-US" dirty="0" smtClean="0"/>
              <a:t> tag must include one object for every required variable in the child container, and the object(s) passed from the parent container must be of the correct type. But there is no requirement that they have the same name as the variable names in the child container. For example, the </a:t>
            </a:r>
            <a:r>
              <a:rPr lang="en-US" dirty="0" err="1" smtClean="0"/>
              <a:t>ABContactSummaryDV</a:t>
            </a:r>
            <a:r>
              <a:rPr lang="en-US" dirty="0" smtClean="0"/>
              <a:t> detail view shown in the previous slides has one required variable whose name is "</a:t>
            </a:r>
            <a:r>
              <a:rPr lang="en-US" dirty="0" err="1" smtClean="0"/>
              <a:t>anABContact</a:t>
            </a:r>
            <a:r>
              <a:rPr lang="en-US" dirty="0" smtClean="0"/>
              <a:t>" and whose type is </a:t>
            </a:r>
            <a:r>
              <a:rPr lang="en-US" dirty="0" err="1" smtClean="0"/>
              <a:t>ABContact</a:t>
            </a:r>
            <a:r>
              <a:rPr lang="en-US" dirty="0" smtClean="0"/>
              <a:t>. Any container that references </a:t>
            </a:r>
            <a:r>
              <a:rPr lang="en-US" dirty="0" err="1" smtClean="0"/>
              <a:t>ABContactSummaryDV</a:t>
            </a:r>
            <a:r>
              <a:rPr lang="en-US" dirty="0" smtClean="0"/>
              <a:t> must pass one </a:t>
            </a:r>
            <a:r>
              <a:rPr lang="en-US" dirty="0" err="1" smtClean="0"/>
              <a:t>ABContact</a:t>
            </a:r>
            <a:r>
              <a:rPr lang="en-US" dirty="0" smtClean="0"/>
              <a:t> object in the </a:t>
            </a:r>
            <a:r>
              <a:rPr lang="en-US" dirty="0" err="1" smtClean="0"/>
              <a:t>PanelRef</a:t>
            </a:r>
            <a:r>
              <a:rPr lang="en-US" dirty="0" smtClean="0"/>
              <a:t> tag, but the object could have any name, such as "</a:t>
            </a:r>
            <a:r>
              <a:rPr lang="en-US" dirty="0" err="1" smtClean="0"/>
              <a:t>anABContact</a:t>
            </a:r>
            <a:r>
              <a:rPr lang="en-US" dirty="0" smtClean="0"/>
              <a:t>", "</a:t>
            </a:r>
            <a:r>
              <a:rPr lang="en-US" dirty="0" err="1" smtClean="0"/>
              <a:t>externalContact</a:t>
            </a:r>
            <a:r>
              <a:rPr lang="en-US" dirty="0" smtClean="0"/>
              <a:t>", or "</a:t>
            </a:r>
            <a:r>
              <a:rPr lang="en-US" dirty="0" err="1" smtClean="0"/>
              <a:t>billingContact</a:t>
            </a:r>
            <a:r>
              <a:rPr lang="en-US" dirty="0"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74F98C41-1950-4B1C-B2B5-D97C79D8AA8B}"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viewing a container file in Studio, if it references a child container and the child container also references a child container, then the "grandchild" container appears in a dark blue shade. In other words:</a:t>
            </a:r>
          </a:p>
          <a:p>
            <a:pPr lvl="1" eaLnBrk="1" hangingPunct="1"/>
            <a:r>
              <a:rPr lang="en-US" smtClean="0"/>
              <a:t>Light blue shading denotes a child container.</a:t>
            </a:r>
          </a:p>
          <a:p>
            <a:pPr lvl="1" eaLnBrk="1" hangingPunct="1"/>
            <a:r>
              <a:rPr lang="en-US" smtClean="0"/>
              <a:t>Dark blue shading denotes a grandchild container.</a:t>
            </a:r>
          </a:p>
          <a:p>
            <a:pPr eaLnBrk="1" hangingPunct="1"/>
            <a:r>
              <a:rPr lang="en-US" smtClean="0"/>
              <a:t>You can open any referenced file, regardless of whether it's a child or grandchild file, by double-clicking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AA6B5183-9748-4A36-9EC4-A1B188FC3145}"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D81EB5D1-E252-40FA-B8AB-63EA619F9A98}"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B6122D37-0C40-4479-8698-598C65E7DC7A}"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28663" y="630238"/>
            <a:ext cx="5430837"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AB11FCE7-8287-43BC-8906-06DDB1B1B0B1}"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25488" y="574675"/>
            <a:ext cx="5430837"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input widgets of a detail view must reference some object in order to specify where the data they display comes from. This object must be the root object, or an object related to the root object. Therefore, in order to display data, a root object is needed.</a:t>
            </a:r>
          </a:p>
          <a:p>
            <a:pPr marL="209550" indent="-209550" eaLnBrk="1" hangingPunct="1"/>
            <a:r>
              <a:rPr lang="en-US" smtClean="0"/>
              <a:t>2. Input columns are used to layout a detail view. Every input widget must be in an input column. If a detail view displays data, then it has at least one input widget, which means it must have at least one input column.</a:t>
            </a:r>
          </a:p>
          <a:p>
            <a:pPr marL="209550" indent="-209550" eaLnBrk="1" hangingPunct="1"/>
            <a:r>
              <a:rPr lang="en-US" smtClean="0"/>
              <a:t>3. Label and input divider</a:t>
            </a:r>
          </a:p>
          <a:p>
            <a:pPr marL="209550" indent="-209550" eaLnBrk="1" hangingPunct="1"/>
            <a:r>
              <a:rPr lang="en-US" smtClean="0"/>
              <a:t>4. If a detail view is declared as the parent object of a PCF file, then it is reusable. It can be referenced by any number of other containers.</a:t>
            </a:r>
          </a:p>
          <a:p>
            <a:pPr marL="209550" indent="-209550" eaLnBrk="1" hangingPunct="1"/>
            <a:r>
              <a:rPr lang="en-US" smtClean="0"/>
              <a:t>5. The x is the name of the container to embed. The y is a list of objects to pass to the child container to use as root objects.</a:t>
            </a:r>
            <a:endParaRPr 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BFED89E7-022D-4B1D-A6CB-0E2052F665D2}"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B14088DF-8AC4-4B25-A68C-073216922E4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1972F1C8-AA47-4291-83EC-512D09CA55B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create a detail view that has no root objects. This sort of detail view could display only static labels, system information, or both, however. These types of detail views are therefore uncommon.</a:t>
            </a:r>
          </a:p>
          <a:p>
            <a:pPr eaLnBrk="1" hangingPunct="1"/>
            <a:r>
              <a:rPr lang="en-US" smtClean="0"/>
              <a:t>There may be multiple root objects, but more commonly a related object is referenced by a foreign key field in the root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CCC9B3AB-054B-4067-B804-7E804FB9B1A3}"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Detail view toolbars are optional. Detail views typically have toolbars when at least some of the data in the detail view must be editable (and therefore Edit, Update, and Cancel buttons are needed).</a:t>
            </a:r>
          </a:p>
          <a:p>
            <a:pPr eaLnBrk="1" hangingPunct="1"/>
            <a:r>
              <a:rPr lang="en-US" smtClean="0"/>
              <a:t>Technically, a detail view is not required to have any input columns. A detail view with atomic widgets does need at least one input column, however, and virtually every detail view has atomic widgets.</a:t>
            </a:r>
          </a:p>
          <a:p>
            <a:pPr eaLnBrk="1" hangingPunct="1"/>
            <a:r>
              <a:rPr lang="en-US" smtClean="0"/>
              <a:t>Guidewire applications automatically put a vertical blue line in between input columns. This line can be seen in the screenshot above in between the two red rectangles.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FA18411E-1478-4FA3-A4DA-2C307B8ED5E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Input widgets are widgets that display (and in some cases let end users edit) one field of data.</a:t>
            </a:r>
          </a:p>
          <a:p>
            <a:pPr eaLnBrk="1" hangingPunct="1"/>
            <a:r>
              <a:rPr lang="en-US" smtClean="0"/>
              <a:t>"Layout widgets" do not display data, but instead are used to make a detail view more readable and/or user-friendly. The two most commonly used widgets of this sort are:</a:t>
            </a:r>
          </a:p>
          <a:p>
            <a:pPr lvl="1" eaLnBrk="1" hangingPunct="1"/>
            <a:r>
              <a:rPr lang="en-US" smtClean="0"/>
              <a:t>Label widgets, which display label text.</a:t>
            </a:r>
          </a:p>
          <a:p>
            <a:pPr lvl="1" eaLnBrk="1" hangingPunct="1"/>
            <a:r>
              <a:rPr lang="en-US" smtClean="0"/>
              <a:t>Input divider widgets, which are rendered as horizontal lines.</a:t>
            </a:r>
          </a:p>
          <a:p>
            <a:pPr eaLnBrk="1" hangingPunct="1"/>
            <a:r>
              <a:rPr lang="en-US" smtClean="0"/>
              <a:t>Recall that input sets are sets of input widgets that can be reused across multiple detail views (and/or which are used to extend a single instance of visibility or editability logic across multiple widgets).</a:t>
            </a:r>
          </a:p>
          <a:p>
            <a:pPr eaLnBrk="1" hangingPunct="1"/>
            <a:r>
              <a:rPr lang="en-US" smtClean="0"/>
              <a:t>Detail views can also have list views embedded in them.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99E1CB3F-50C7-46FD-8F53-22733FD26A69}"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Key features of the</a:t>
            </a:r>
            <a:r>
              <a:rPr lang="en-US" baseline="0" dirty="0" smtClean="0"/>
              <a:t> hierarchical structure: </a:t>
            </a:r>
          </a:p>
          <a:p>
            <a:pPr eaLnBrk="1" hangingPunct="1"/>
            <a:endParaRPr lang="en-US" baseline="0" dirty="0" smtClean="0"/>
          </a:p>
          <a:p>
            <a:pPr marL="228600" marR="0" indent="-228600" algn="l" defTabSz="914400" rtl="0" eaLnBrk="1" fontAlgn="base" latinLnBrk="0" hangingPunct="1">
              <a:lnSpc>
                <a:spcPct val="100000"/>
              </a:lnSpc>
              <a:spcBef>
                <a:spcPct val="10000"/>
              </a:spcBef>
              <a:spcAft>
                <a:spcPct val="0"/>
              </a:spcAft>
              <a:buClrTx/>
              <a:buSzTx/>
              <a:buFontTx/>
              <a:buAutoNum type="arabicPeriod"/>
              <a:tabLst/>
              <a:defRPr/>
            </a:pPr>
            <a:r>
              <a:rPr lang="en-US" dirty="0" smtClean="0"/>
              <a:t>Always declare one top-level container</a:t>
            </a:r>
          </a:p>
          <a:p>
            <a:pPr marL="228600" marR="0" indent="-228600" algn="l" defTabSz="914400" rtl="0" eaLnBrk="1" fontAlgn="base" latinLnBrk="0" hangingPunct="1">
              <a:lnSpc>
                <a:spcPct val="100000"/>
              </a:lnSpc>
              <a:spcBef>
                <a:spcPct val="10000"/>
              </a:spcBef>
              <a:spcAft>
                <a:spcPct val="0"/>
              </a:spcAft>
              <a:buClrTx/>
              <a:buSzTx/>
              <a:buFontTx/>
              <a:buAutoNum type="arabicPeriod"/>
              <a:tabLst/>
              <a:defRPr/>
            </a:pPr>
            <a:r>
              <a:rPr lang="en-US" dirty="0" smtClean="0"/>
              <a:t>Can declare zero to many child containers</a:t>
            </a:r>
          </a:p>
          <a:p>
            <a:pPr marL="228600" marR="0" indent="-228600" algn="l" defTabSz="914400" rtl="0" eaLnBrk="1" fontAlgn="base" latinLnBrk="0" hangingPunct="1">
              <a:lnSpc>
                <a:spcPct val="100000"/>
              </a:lnSpc>
              <a:spcBef>
                <a:spcPct val="10000"/>
              </a:spcBef>
              <a:spcAft>
                <a:spcPct val="0"/>
              </a:spcAft>
              <a:buClrTx/>
              <a:buSzTx/>
              <a:buFontTx/>
              <a:buAutoNum type="arabicPeriod"/>
              <a:tabLst/>
              <a:defRPr/>
            </a:pPr>
            <a:r>
              <a:rPr lang="en-US" dirty="0" smtClean="0"/>
              <a:t>Can reference zero to many containers declared in other PCFs </a:t>
            </a:r>
          </a:p>
          <a:p>
            <a:pPr eaLnBrk="1" hangingPunct="1"/>
            <a:endParaRPr lang="en-US" dirty="0" smtClean="0"/>
          </a:p>
          <a:p>
            <a:pPr eaLnBrk="1" hangingPunct="1"/>
            <a:endParaRPr lang="en-US" dirty="0" smtClean="0"/>
          </a:p>
          <a:p>
            <a:pPr eaLnBrk="1" hangingPunct="1"/>
            <a:r>
              <a:rPr lang="en-US" dirty="0" smtClean="0"/>
              <a:t>In the example above:</a:t>
            </a:r>
          </a:p>
          <a:p>
            <a:pPr lvl="1" eaLnBrk="1" hangingPunct="1"/>
            <a:r>
              <a:rPr lang="en-US" dirty="0" smtClean="0"/>
              <a:t>The top-level container is </a:t>
            </a:r>
            <a:r>
              <a:rPr lang="en-US" dirty="0" err="1" smtClean="0"/>
              <a:t>ABContactDetailsCV</a:t>
            </a:r>
            <a:r>
              <a:rPr lang="en-US" dirty="0" smtClean="0"/>
              <a:t>. This container is declared in </a:t>
            </a:r>
            <a:r>
              <a:rPr lang="en-US" dirty="0" err="1" smtClean="0"/>
              <a:t>ABContactDetailsCV</a:t>
            </a:r>
            <a:r>
              <a:rPr lang="en-US" dirty="0" smtClean="0"/>
              <a:t>.</a:t>
            </a:r>
          </a:p>
          <a:p>
            <a:pPr lvl="1" eaLnBrk="1" hangingPunct="1"/>
            <a:r>
              <a:rPr lang="en-US" dirty="0" smtClean="0"/>
              <a:t>There is a child container: </a:t>
            </a:r>
            <a:r>
              <a:rPr lang="en-US" dirty="0" err="1" smtClean="0"/>
              <a:t>PhoneAndAddressesDV</a:t>
            </a:r>
            <a:r>
              <a:rPr lang="en-US" dirty="0" smtClean="0"/>
              <a:t>. This container is declared in </a:t>
            </a:r>
            <a:r>
              <a:rPr lang="en-US" dirty="0" err="1" smtClean="0"/>
              <a:t>ABContactDetailsCV</a:t>
            </a:r>
            <a:r>
              <a:rPr lang="en-US" dirty="0" smtClean="0"/>
              <a:t>.</a:t>
            </a:r>
          </a:p>
          <a:p>
            <a:pPr lvl="1" eaLnBrk="1" hangingPunct="1"/>
            <a:r>
              <a:rPr lang="en-US" dirty="0" smtClean="0"/>
              <a:t>There is a referenced container: </a:t>
            </a:r>
            <a:r>
              <a:rPr lang="en-US" dirty="0" err="1" smtClean="0"/>
              <a:t>BasicAddressInputSet</a:t>
            </a:r>
            <a:r>
              <a:rPr lang="en-US" dirty="0" smtClean="0"/>
              <a:t>. This container is declared in a file other than </a:t>
            </a:r>
            <a:r>
              <a:rPr lang="en-US" dirty="0" err="1" smtClean="0"/>
              <a:t>ABContactDetailsCV</a:t>
            </a:r>
            <a:r>
              <a:rPr lang="en-US" dirty="0" smtClean="0"/>
              <a:t>. It is declared in </a:t>
            </a:r>
            <a:r>
              <a:rPr lang="en-US" dirty="0" err="1" smtClean="0"/>
              <a:t>BasicAddressInputSet.pcf</a:t>
            </a:r>
            <a:r>
              <a:rPr lang="en-US" dirty="0" smtClean="0"/>
              <a:t>.</a:t>
            </a:r>
          </a:p>
          <a:p>
            <a:pPr eaLnBrk="1" hangingPunct="1"/>
            <a:r>
              <a:rPr lang="en-US" dirty="0" smtClean="0"/>
              <a:t>Some location files are also hierarchical. For example, a page contains a screen, which in turn can contain other views. Some location files are not hierarchical. For example, a forward can contain only logic to determine which location to render. The forward does not contain any containers itself.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125207E4-7A65-4A17-A4B3-EE7243D55513}"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ABContactSummaryDV is a top-level container. Other containers can therefore reference it. In TrainingApp, the ABContactSummaryPage.pcf file has a screen which references ABContactSummaryDV.</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280773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408419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548154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286221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tices Mandatory">
    <p:spTree>
      <p:nvGrpSpPr>
        <p:cNvPr id="1" name=""/>
        <p:cNvGrpSpPr/>
        <p:nvPr/>
      </p:nvGrpSpPr>
      <p:grpSpPr>
        <a:xfrm>
          <a:off x="0" y="0"/>
          <a:ext cx="0" cy="0"/>
          <a:chOff x="0" y="0"/>
          <a:chExt cx="0" cy="0"/>
        </a:xfrm>
      </p:grpSpPr>
      <p:sp>
        <p:nvSpPr>
          <p:cNvPr id="2" name="txt Title Fixed"/>
          <p:cNvSpPr txBox="1">
            <a:spLocks noChangeArrowheads="1"/>
          </p:cNvSpPr>
          <p:nvPr/>
        </p:nvSpPr>
        <p:spPr bwMode="auto">
          <a:xfrm>
            <a:off x="492125" y="11430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a:lnSpc>
                <a:spcPct val="90000"/>
              </a:lnSpc>
              <a:spcBef>
                <a:spcPct val="0"/>
              </a:spcBef>
              <a:spcAft>
                <a:spcPct val="0"/>
              </a:spcAft>
              <a:buClrTx/>
            </a:pPr>
            <a:r>
              <a:rPr lang="en-US" sz="3200">
                <a:solidFill>
                  <a:srgbClr val="04628C"/>
                </a:solidFill>
                <a:ea typeface="Calibri" pitchFamily="34" charset="0"/>
                <a:cs typeface="Arial" pitchFamily="34" charset="0"/>
              </a:rPr>
              <a:t>Notices</a:t>
            </a:r>
          </a:p>
        </p:txBody>
      </p:sp>
      <p:sp>
        <p:nvSpPr>
          <p:cNvPr id="3" name="txt Notice Fixed"/>
          <p:cNvSpPr>
            <a:spLocks noChangeArrowheads="1"/>
          </p:cNvSpPr>
          <p:nvPr/>
        </p:nvSpPr>
        <p:spPr bwMode="auto">
          <a:xfrm>
            <a:off x="533400" y="892175"/>
            <a:ext cx="8305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spcAft>
                <a:spcPct val="0"/>
              </a:spcAft>
              <a:buClrTx/>
              <a:buFont typeface="Wingdings 3" pitchFamily="18" charset="2"/>
              <a:buNone/>
            </a:pPr>
            <a:r>
              <a:rPr lang="en-US" sz="1600">
                <a:solidFill>
                  <a:srgbClr val="000000"/>
                </a:solidFill>
              </a:rPr>
              <a:t>Copyright © 2001-2013 Guidewire Software, Inc. All rights reserved.</a:t>
            </a:r>
          </a:p>
          <a:p>
            <a:pPr algn="l">
              <a:spcBef>
                <a:spcPct val="0"/>
              </a:spcBef>
              <a:spcAft>
                <a:spcPct val="0"/>
              </a:spcAft>
              <a:buClrTx/>
              <a:buFont typeface="Wingdings 3" pitchFamily="18" charset="2"/>
              <a:buNone/>
            </a:pPr>
            <a:endParaRPr lang="en-US" sz="1600">
              <a:solidFill>
                <a:srgbClr val="000000"/>
              </a:solidFill>
            </a:endParaRPr>
          </a:p>
          <a:p>
            <a:pPr algn="l">
              <a:spcBef>
                <a:spcPct val="0"/>
              </a:spcBef>
              <a:spcAft>
                <a:spcPct val="0"/>
              </a:spcAft>
              <a:buClrTx/>
              <a:buFont typeface="Wingdings 3" pitchFamily="18" charset="2"/>
              <a:buNone/>
            </a:pPr>
            <a:r>
              <a:rPr lang="en-US" sz="1600" b="0">
                <a:solidFill>
                  <a:srgbClr val="000000"/>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4057437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063269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329354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2709522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37784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8629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744320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4782090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58410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687CC43C-A61C-4871-9824-72C2534FA057}"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3"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4" r:id="rId12"/>
    <p:sldLayoutId id="2147483755"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Detail Views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8 August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1054213"/>
            <a:ext cx="3920971" cy="4683041"/>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Inline containers</a:t>
            </a:r>
          </a:p>
        </p:txBody>
      </p:sp>
      <p:sp>
        <p:nvSpPr>
          <p:cNvPr id="13315" name="Rectangle 3"/>
          <p:cNvSpPr>
            <a:spLocks noGrp="1" noChangeArrowheads="1"/>
          </p:cNvSpPr>
          <p:nvPr>
            <p:ph idx="1"/>
          </p:nvPr>
        </p:nvSpPr>
        <p:spPr>
          <a:xfrm>
            <a:off x="519113" y="1192213"/>
            <a:ext cx="3182937" cy="5197475"/>
          </a:xfrm>
        </p:spPr>
        <p:txBody>
          <a:bodyPr/>
          <a:lstStyle/>
          <a:p>
            <a:pPr>
              <a:buFont typeface="Arial" charset="0"/>
              <a:buChar char="•"/>
            </a:pPr>
            <a:r>
              <a:rPr lang="en-US" smtClean="0"/>
              <a:t>When container (such as detail view) is declared as child container, it is not reusable</a:t>
            </a:r>
          </a:p>
          <a:p>
            <a:pPr lvl="1"/>
            <a:r>
              <a:rPr lang="en-US" smtClean="0"/>
              <a:t>Other containers cannot reference (embed) this container</a:t>
            </a:r>
          </a:p>
          <a:p>
            <a:pPr>
              <a:buFont typeface="Arial" charset="0"/>
              <a:buChar char="•"/>
            </a:pPr>
            <a:r>
              <a:rPr lang="en-US" smtClean="0"/>
              <a:t>If container is unlikely to be needed in multiple places, you can create it "inline"</a:t>
            </a:r>
          </a:p>
        </p:txBody>
      </p:sp>
      <p:sp>
        <p:nvSpPr>
          <p:cNvPr id="13317" name="AutoShape 5"/>
          <p:cNvSpPr>
            <a:spLocks noChangeArrowheads="1"/>
          </p:cNvSpPr>
          <p:nvPr/>
        </p:nvSpPr>
        <p:spPr bwMode="auto">
          <a:xfrm>
            <a:off x="3884613" y="2028825"/>
            <a:ext cx="2955925"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Detail view basics</a:t>
            </a:r>
          </a:p>
          <a:p>
            <a:pPr>
              <a:lnSpc>
                <a:spcPct val="150000"/>
              </a:lnSpc>
              <a:buFont typeface="Arial" charset="0"/>
              <a:buChar char="•"/>
            </a:pPr>
            <a:r>
              <a:rPr lang="en-US" sz="2800" smtClean="0"/>
              <a:t>Creating detail views</a:t>
            </a:r>
          </a:p>
          <a:p>
            <a:pPr>
              <a:lnSpc>
                <a:spcPct val="150000"/>
              </a:lnSpc>
              <a:buFont typeface="Arial" charset="0"/>
              <a:buChar char="•"/>
            </a:pPr>
            <a:r>
              <a:rPr lang="en-US" sz="2800" smtClean="0">
                <a:solidFill>
                  <a:srgbClr val="C0C0C0"/>
                </a:solidFill>
              </a:rPr>
              <a:t>Referencing detail views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Steps to create detail views</a:t>
            </a:r>
          </a:p>
        </p:txBody>
      </p:sp>
      <p:sp>
        <p:nvSpPr>
          <p:cNvPr id="15363"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DV file</a:t>
            </a:r>
          </a:p>
          <a:p>
            <a:pPr marL="457200" indent="-457200">
              <a:buFont typeface="Wingdings 3" pitchFamily="18" charset="2"/>
              <a:buAutoNum type="arabicPeriod"/>
            </a:pPr>
            <a:r>
              <a:rPr lang="en-US" smtClean="0"/>
              <a:t>Specify the required variables</a:t>
            </a:r>
          </a:p>
          <a:p>
            <a:pPr marL="457200" indent="-457200">
              <a:buFont typeface="Wingdings 3" pitchFamily="18" charset="2"/>
              <a:buAutoNum type="arabicPeriod"/>
            </a:pPr>
            <a:r>
              <a:rPr lang="en-US" smtClean="0"/>
              <a:t>Optionally specify additional properties</a:t>
            </a:r>
          </a:p>
          <a:p>
            <a:pPr marL="457200" indent="-457200">
              <a:buFont typeface="Wingdings 3" pitchFamily="18" charset="2"/>
              <a:buAutoNum type="arabicPeriod"/>
            </a:pPr>
            <a:r>
              <a:rPr lang="en-US" smtClean="0"/>
              <a:t>Add input columns</a:t>
            </a:r>
          </a:p>
          <a:p>
            <a:pPr marL="457200" indent="-457200">
              <a:buFont typeface="Wingdings 3" pitchFamily="18" charset="2"/>
              <a:buAutoNum type="arabicPeriod"/>
            </a:pPr>
            <a:r>
              <a:rPr lang="en-US" smtClean="0"/>
              <a:t>Add input widgets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2140258"/>
            <a:ext cx="4276725" cy="336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11263"/>
            <a:ext cx="493395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Step 1: Create the DV file</a:t>
            </a:r>
          </a:p>
        </p:txBody>
      </p:sp>
      <p:sp>
        <p:nvSpPr>
          <p:cNvPr id="16391" name="Line 9"/>
          <p:cNvSpPr>
            <a:spLocks noChangeShapeType="1"/>
          </p:cNvSpPr>
          <p:nvPr/>
        </p:nvSpPr>
        <p:spPr bwMode="auto">
          <a:xfrm>
            <a:off x="2613727" y="1432290"/>
            <a:ext cx="1305811" cy="83148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3" name="Line 11"/>
          <p:cNvSpPr>
            <a:spLocks noChangeShapeType="1"/>
          </p:cNvSpPr>
          <p:nvPr/>
        </p:nvSpPr>
        <p:spPr bwMode="auto">
          <a:xfrm flipH="1">
            <a:off x="3738518" y="5213503"/>
            <a:ext cx="1727244" cy="85552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4" name="Text Box 12"/>
          <p:cNvSpPr txBox="1">
            <a:spLocks noChangeArrowheads="1"/>
          </p:cNvSpPr>
          <p:nvPr/>
        </p:nvSpPr>
        <p:spPr bwMode="auto">
          <a:xfrm>
            <a:off x="5994400" y="754063"/>
            <a:ext cx="2816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"DV" automatically appended to end</a:t>
            </a:r>
            <a:br>
              <a:rPr lang="en-US"/>
            </a:br>
            <a:r>
              <a:rPr lang="en-US"/>
              <a:t>of file name</a:t>
            </a:r>
          </a:p>
        </p:txBody>
      </p:sp>
      <p:sp>
        <p:nvSpPr>
          <p:cNvPr id="2" name="Rounded Rectangle 1"/>
          <p:cNvSpPr/>
          <p:nvPr/>
        </p:nvSpPr>
        <p:spPr bwMode="auto">
          <a:xfrm>
            <a:off x="1448474" y="1211263"/>
            <a:ext cx="4016495" cy="22102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464968" y="5038408"/>
            <a:ext cx="529431" cy="35019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299" y="5637218"/>
            <a:ext cx="2322221" cy="537657"/>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6057900" y="2589451"/>
            <a:ext cx="270072" cy="31559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07" y="4985819"/>
            <a:ext cx="3159694" cy="94583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07" y="3546683"/>
            <a:ext cx="3173538" cy="1169808"/>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07" y="2270921"/>
            <a:ext cx="3173538" cy="822341"/>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907" y="1132540"/>
            <a:ext cx="3173538" cy="73476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Rectangle 2"/>
          <p:cNvSpPr>
            <a:spLocks noGrp="1" noChangeArrowheads="1"/>
          </p:cNvSpPr>
          <p:nvPr>
            <p:ph type="title"/>
          </p:nvPr>
        </p:nvSpPr>
        <p:spPr/>
        <p:txBody>
          <a:bodyPr/>
          <a:lstStyle/>
          <a:p>
            <a:pPr eaLnBrk="1" hangingPunct="1"/>
            <a:r>
              <a:rPr lang="en-US" smtClean="0"/>
              <a:t>Step 2: Specify the required variable(s)</a:t>
            </a:r>
          </a:p>
        </p:txBody>
      </p:sp>
      <p:sp>
        <p:nvSpPr>
          <p:cNvPr id="17415" name="Rectangle 3"/>
          <p:cNvSpPr>
            <a:spLocks noGrp="1" noChangeArrowheads="1"/>
          </p:cNvSpPr>
          <p:nvPr>
            <p:ph idx="1"/>
          </p:nvPr>
        </p:nvSpPr>
        <p:spPr>
          <a:xfrm>
            <a:off x="4832350" y="1192213"/>
            <a:ext cx="4005263" cy="2682875"/>
          </a:xfrm>
        </p:spPr>
        <p:txBody>
          <a:bodyPr/>
          <a:lstStyle/>
          <a:p>
            <a:pPr>
              <a:buFont typeface="Arial" charset="0"/>
              <a:buChar char="•"/>
            </a:pPr>
            <a:r>
              <a:rPr lang="en-US" dirty="0" smtClean="0"/>
              <a:t>Root objects declared on detail view's Required Variables tab</a:t>
            </a:r>
          </a:p>
          <a:p>
            <a:pPr lvl="1"/>
            <a:r>
              <a:rPr lang="en-US" dirty="0" smtClean="0"/>
              <a:t>To display tab, click "Detail View : &lt;name&gt;" link</a:t>
            </a:r>
          </a:p>
          <a:p>
            <a:pPr lvl="1"/>
            <a:r>
              <a:rPr lang="en-US" dirty="0" smtClean="0"/>
              <a:t>For each required root object, click "+" and specify object's name and data type</a:t>
            </a:r>
          </a:p>
        </p:txBody>
      </p:sp>
      <p:sp>
        <p:nvSpPr>
          <p:cNvPr id="17416" name="AutoShape 8"/>
          <p:cNvSpPr>
            <a:spLocks noChangeArrowheads="1"/>
          </p:cNvSpPr>
          <p:nvPr/>
        </p:nvSpPr>
        <p:spPr bwMode="auto">
          <a:xfrm>
            <a:off x="1090682" y="2547938"/>
            <a:ext cx="319088" cy="2762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7" name="Line 9"/>
          <p:cNvSpPr>
            <a:spLocks noChangeShapeType="1"/>
          </p:cNvSpPr>
          <p:nvPr/>
        </p:nvSpPr>
        <p:spPr bwMode="auto">
          <a:xfrm>
            <a:off x="1249432" y="2824163"/>
            <a:ext cx="0" cy="8334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Text Box 12"/>
          <p:cNvSpPr txBox="1">
            <a:spLocks noChangeArrowheads="1"/>
          </p:cNvSpPr>
          <p:nvPr/>
        </p:nvSpPr>
        <p:spPr bwMode="auto">
          <a:xfrm>
            <a:off x="5099050" y="5002118"/>
            <a:ext cx="3640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widgets in detail view reference this object using this name</a:t>
            </a:r>
          </a:p>
        </p:txBody>
      </p:sp>
      <p:sp>
        <p:nvSpPr>
          <p:cNvPr id="17420" name="Line 13"/>
          <p:cNvSpPr>
            <a:spLocks noChangeShapeType="1"/>
          </p:cNvSpPr>
          <p:nvPr/>
        </p:nvSpPr>
        <p:spPr bwMode="auto">
          <a:xfrm flipH="1">
            <a:off x="4248318" y="5475033"/>
            <a:ext cx="914400"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AutoShape 16"/>
          <p:cNvSpPr>
            <a:spLocks noChangeArrowheads="1"/>
          </p:cNvSpPr>
          <p:nvPr/>
        </p:nvSpPr>
        <p:spPr bwMode="auto">
          <a:xfrm>
            <a:off x="882031" y="1586313"/>
            <a:ext cx="3023414" cy="2809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Arrow Connector 2"/>
          <p:cNvCxnSpPr/>
          <p:nvPr/>
        </p:nvCxnSpPr>
        <p:spPr bwMode="auto">
          <a:xfrm>
            <a:off x="1181436" y="1867300"/>
            <a:ext cx="8092" cy="419920"/>
          </a:xfrm>
          <a:prstGeom prst="straightConnector1">
            <a:avLst/>
          </a:prstGeom>
          <a:noFill/>
          <a:ln w="12700" cap="flat" cmpd="sng" algn="ctr">
            <a:solidFill>
              <a:srgbClr val="FF0000"/>
            </a:solidFill>
            <a:prstDash val="solid"/>
            <a:round/>
            <a:headEnd type="none" w="med" len="med"/>
            <a:tailEnd type="arrow"/>
          </a:ln>
          <a:effectLst/>
        </p:spPr>
      </p:cxnSp>
      <p:sp>
        <p:nvSpPr>
          <p:cNvPr id="4" name="Rounded Rectangle 3"/>
          <p:cNvSpPr/>
          <p:nvPr/>
        </p:nvSpPr>
        <p:spPr bwMode="auto">
          <a:xfrm>
            <a:off x="2393738" y="3562982"/>
            <a:ext cx="1511707" cy="952373"/>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3382470" y="4522398"/>
            <a:ext cx="0" cy="479720"/>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Step 3: Optionally specify additional properties</a:t>
            </a:r>
          </a:p>
        </p:txBody>
      </p:sp>
      <p:sp>
        <p:nvSpPr>
          <p:cNvPr id="18435" name="Rectangle 3"/>
          <p:cNvSpPr>
            <a:spLocks noGrp="1" noChangeArrowheads="1"/>
          </p:cNvSpPr>
          <p:nvPr>
            <p:ph idx="1"/>
          </p:nvPr>
        </p:nvSpPr>
        <p:spPr>
          <a:xfrm>
            <a:off x="5494338" y="1192213"/>
            <a:ext cx="3343275" cy="5197475"/>
          </a:xfrm>
        </p:spPr>
        <p:txBody>
          <a:bodyPr/>
          <a:lstStyle/>
          <a:p>
            <a:pPr>
              <a:buFont typeface="Arial" charset="0"/>
              <a:buChar char="•"/>
            </a:pPr>
            <a:r>
              <a:rPr lang="en-US" smtClean="0"/>
              <a:t>By default, all container widgets are:</a:t>
            </a:r>
          </a:p>
          <a:p>
            <a:pPr lvl="1"/>
            <a:r>
              <a:rPr lang="en-US" smtClean="0"/>
              <a:t>Editable</a:t>
            </a:r>
          </a:p>
          <a:p>
            <a:pPr lvl="1"/>
            <a:r>
              <a:rPr lang="en-US" smtClean="0"/>
              <a:t>Visible</a:t>
            </a:r>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02" y="1195725"/>
            <a:ext cx="4010530" cy="480398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82" y="1184598"/>
            <a:ext cx="6485441" cy="2440634"/>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smtClean="0"/>
              <a:t>Step 4: Add input columns</a:t>
            </a:r>
          </a:p>
        </p:txBody>
      </p:sp>
      <p:sp>
        <p:nvSpPr>
          <p:cNvPr id="19460" name="AutoShape 5"/>
          <p:cNvSpPr>
            <a:spLocks noChangeArrowheads="1"/>
          </p:cNvSpPr>
          <p:nvPr/>
        </p:nvSpPr>
        <p:spPr bwMode="auto">
          <a:xfrm>
            <a:off x="5489084" y="2158593"/>
            <a:ext cx="1477962" cy="3667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61" name="Freeform 6"/>
          <p:cNvSpPr>
            <a:spLocks/>
          </p:cNvSpPr>
          <p:nvPr/>
        </p:nvSpPr>
        <p:spPr bwMode="auto">
          <a:xfrm>
            <a:off x="3689968" y="1755971"/>
            <a:ext cx="1799115" cy="648943"/>
          </a:xfrm>
          <a:custGeom>
            <a:avLst/>
            <a:gdLst>
              <a:gd name="T0" fmla="*/ 2147483647 w 729"/>
              <a:gd name="T1" fmla="*/ 2147483647 h 459"/>
              <a:gd name="T2" fmla="*/ 2147483647 w 729"/>
              <a:gd name="T3" fmla="*/ 2147483647 h 459"/>
              <a:gd name="T4" fmla="*/ 2147483647 w 729"/>
              <a:gd name="T5" fmla="*/ 2147483647 h 459"/>
              <a:gd name="T6" fmla="*/ 2147483647 w 729"/>
              <a:gd name="T7" fmla="*/ 2147483647 h 459"/>
              <a:gd name="T8" fmla="*/ 2147483647 w 729"/>
              <a:gd name="T9" fmla="*/ 0 h 459"/>
              <a:gd name="T10" fmla="*/ 0 60000 65536"/>
              <a:gd name="T11" fmla="*/ 0 60000 65536"/>
              <a:gd name="T12" fmla="*/ 0 60000 65536"/>
              <a:gd name="T13" fmla="*/ 0 60000 65536"/>
              <a:gd name="T14" fmla="*/ 0 60000 65536"/>
              <a:gd name="T15" fmla="*/ 0 w 729"/>
              <a:gd name="T16" fmla="*/ 0 h 459"/>
              <a:gd name="T17" fmla="*/ 729 w 729"/>
              <a:gd name="T18" fmla="*/ 459 h 459"/>
            </a:gdLst>
            <a:ahLst/>
            <a:cxnLst>
              <a:cxn ang="T10">
                <a:pos x="T0" y="T1"/>
              </a:cxn>
              <a:cxn ang="T11">
                <a:pos x="T2" y="T3"/>
              </a:cxn>
              <a:cxn ang="T12">
                <a:pos x="T4" y="T5"/>
              </a:cxn>
              <a:cxn ang="T13">
                <a:pos x="T6" y="T7"/>
              </a:cxn>
              <a:cxn ang="T14">
                <a:pos x="T8" y="T9"/>
              </a:cxn>
            </a:cxnLst>
            <a:rect l="T15" t="T16" r="T17" b="T18"/>
            <a:pathLst>
              <a:path w="729" h="459">
                <a:moveTo>
                  <a:pt x="729" y="439"/>
                </a:moveTo>
                <a:cubicBezTo>
                  <a:pt x="671" y="449"/>
                  <a:pt x="613" y="459"/>
                  <a:pt x="537" y="439"/>
                </a:cubicBezTo>
                <a:cubicBezTo>
                  <a:pt x="461" y="419"/>
                  <a:pt x="353" y="380"/>
                  <a:pt x="271" y="320"/>
                </a:cubicBezTo>
                <a:cubicBezTo>
                  <a:pt x="189" y="260"/>
                  <a:pt x="86" y="135"/>
                  <a:pt x="43" y="82"/>
                </a:cubicBezTo>
                <a:cubicBezTo>
                  <a:pt x="0" y="29"/>
                  <a:pt x="7" y="14"/>
                  <a:pt x="15"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946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83" y="4108015"/>
            <a:ext cx="2092603" cy="115990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024" y="1527771"/>
            <a:ext cx="3666094" cy="100503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0987" y="3207101"/>
            <a:ext cx="4174027" cy="2433047"/>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pPr eaLnBrk="1" hangingPunct="1"/>
            <a:r>
              <a:rPr lang="en-US" smtClean="0"/>
              <a:t>Step 5: Add input widgets</a:t>
            </a:r>
          </a:p>
        </p:txBody>
      </p:sp>
      <p:sp>
        <p:nvSpPr>
          <p:cNvPr id="20483" name="Rectangle 3"/>
          <p:cNvSpPr>
            <a:spLocks noGrp="1" noChangeArrowheads="1"/>
          </p:cNvSpPr>
          <p:nvPr>
            <p:ph idx="1"/>
          </p:nvPr>
        </p:nvSpPr>
        <p:spPr>
          <a:xfrm>
            <a:off x="519113" y="2965450"/>
            <a:ext cx="3194050" cy="3132138"/>
          </a:xfrm>
        </p:spPr>
        <p:txBody>
          <a:bodyPr/>
          <a:lstStyle/>
          <a:p>
            <a:pPr>
              <a:buFont typeface="Arial" charset="0"/>
              <a:buChar char="•"/>
            </a:pPr>
            <a:r>
              <a:rPr lang="en-US" smtClean="0"/>
              <a:t>Input widget creation is discussed in "Atomic Widgets" lesson</a:t>
            </a:r>
          </a:p>
          <a:p>
            <a:pPr>
              <a:buFont typeface="Arial" charset="0"/>
              <a:buChar char="•"/>
            </a:pPr>
            <a:r>
              <a:rPr lang="en-US" smtClean="0"/>
              <a:t>Input widgets must reference object as named on Required Variables tab</a:t>
            </a:r>
          </a:p>
        </p:txBody>
      </p:sp>
      <p:sp>
        <p:nvSpPr>
          <p:cNvPr id="20487" name="Line 7"/>
          <p:cNvSpPr>
            <a:spLocks noChangeShapeType="1"/>
          </p:cNvSpPr>
          <p:nvPr/>
        </p:nvSpPr>
        <p:spPr bwMode="auto">
          <a:xfrm>
            <a:off x="4539632" y="2233402"/>
            <a:ext cx="1108609" cy="19744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2969777" y="2030288"/>
            <a:ext cx="1629365" cy="20311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56" y="1160546"/>
            <a:ext cx="8305800" cy="322699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smtClean="0"/>
              <a:t>List views and input sets</a:t>
            </a:r>
          </a:p>
        </p:txBody>
      </p:sp>
      <p:sp>
        <p:nvSpPr>
          <p:cNvPr id="21507" name="Rectangle 3"/>
          <p:cNvSpPr>
            <a:spLocks noGrp="1" noChangeArrowheads="1"/>
          </p:cNvSpPr>
          <p:nvPr>
            <p:ph idx="1"/>
          </p:nvPr>
        </p:nvSpPr>
        <p:spPr>
          <a:xfrm>
            <a:off x="519113" y="5038725"/>
            <a:ext cx="8318500" cy="1350963"/>
          </a:xfrm>
        </p:spPr>
        <p:txBody>
          <a:bodyPr/>
          <a:lstStyle/>
          <a:p>
            <a:pPr>
              <a:buFont typeface="Arial" charset="0"/>
              <a:buChar char="•"/>
            </a:pPr>
            <a:r>
              <a:rPr lang="en-US" smtClean="0"/>
              <a:t>Input sets covered in "Input Sets" lesson</a:t>
            </a:r>
          </a:p>
          <a:p>
            <a:pPr>
              <a:buFont typeface="Arial" charset="0"/>
              <a:buChar char="•"/>
            </a:pPr>
            <a:r>
              <a:rPr lang="en-US" smtClean="0"/>
              <a:t>List views covered in "List Views" lesson</a:t>
            </a:r>
          </a:p>
        </p:txBody>
      </p:sp>
      <p:sp>
        <p:nvSpPr>
          <p:cNvPr id="21509" name="Text Box 5"/>
          <p:cNvSpPr txBox="1">
            <a:spLocks noChangeArrowheads="1"/>
          </p:cNvSpPr>
          <p:nvPr/>
        </p:nvSpPr>
        <p:spPr bwMode="auto">
          <a:xfrm>
            <a:off x="4608498" y="2763374"/>
            <a:ext cx="3825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rPr>
              <a:t>embedded list view</a:t>
            </a:r>
          </a:p>
        </p:txBody>
      </p:sp>
      <p:sp>
        <p:nvSpPr>
          <p:cNvPr id="21510" name="Rectangle 6"/>
          <p:cNvSpPr>
            <a:spLocks noChangeArrowheads="1"/>
          </p:cNvSpPr>
          <p:nvPr/>
        </p:nvSpPr>
        <p:spPr bwMode="auto">
          <a:xfrm>
            <a:off x="579438" y="2799844"/>
            <a:ext cx="3086254" cy="1547237"/>
          </a:xfrm>
          <a:prstGeom prst="rect">
            <a:avLst/>
          </a:prstGeom>
          <a:noFill/>
          <a:ln w="1905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Rectangle 7"/>
          <p:cNvSpPr>
            <a:spLocks noChangeArrowheads="1"/>
          </p:cNvSpPr>
          <p:nvPr/>
        </p:nvSpPr>
        <p:spPr bwMode="auto">
          <a:xfrm>
            <a:off x="5389295" y="1591378"/>
            <a:ext cx="3450213" cy="1052513"/>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2" name="Text Box 8"/>
          <p:cNvSpPr txBox="1">
            <a:spLocks noChangeArrowheads="1"/>
          </p:cNvSpPr>
          <p:nvPr/>
        </p:nvSpPr>
        <p:spPr bwMode="auto">
          <a:xfrm>
            <a:off x="1381125" y="4478338"/>
            <a:ext cx="1189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input set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Detail view basics</a:t>
            </a:r>
          </a:p>
          <a:p>
            <a:pPr>
              <a:lnSpc>
                <a:spcPct val="150000"/>
              </a:lnSpc>
              <a:buFont typeface="Arial" charset="0"/>
              <a:buChar char="•"/>
            </a:pPr>
            <a:r>
              <a:rPr lang="en-US" sz="2800" smtClean="0">
                <a:solidFill>
                  <a:srgbClr val="C0C0C0"/>
                </a:solidFill>
              </a:rPr>
              <a:t>Creating detail views</a:t>
            </a:r>
          </a:p>
          <a:p>
            <a:pPr>
              <a:lnSpc>
                <a:spcPct val="150000"/>
              </a:lnSpc>
              <a:buFont typeface="Arial" charset="0"/>
              <a:buChar char="•"/>
            </a:pPr>
            <a:r>
              <a:rPr lang="en-US" sz="2800" smtClean="0"/>
              <a:t>Referencing detail views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functionality of detail views</a:t>
            </a:r>
          </a:p>
          <a:p>
            <a:pPr lvl="1"/>
            <a:r>
              <a:rPr lang="en-US" smtClean="0"/>
              <a:t>Create new detail views</a:t>
            </a:r>
          </a:p>
          <a:p>
            <a:pPr lvl="1"/>
            <a:r>
              <a:rPr lang="en-US" smtClean="0"/>
              <a:t>Reference detail views from parent containers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Reference widgets</a:t>
            </a:r>
          </a:p>
        </p:txBody>
      </p:sp>
      <p:sp>
        <p:nvSpPr>
          <p:cNvPr id="23555" name="Rectangle 3"/>
          <p:cNvSpPr>
            <a:spLocks noGrp="1" noChangeArrowheads="1"/>
          </p:cNvSpPr>
          <p:nvPr>
            <p:ph idx="1"/>
          </p:nvPr>
        </p:nvSpPr>
        <p:spPr>
          <a:xfrm>
            <a:off x="519113" y="1192213"/>
            <a:ext cx="4660900" cy="5197475"/>
          </a:xfrm>
        </p:spPr>
        <p:txBody>
          <a:bodyPr/>
          <a:lstStyle/>
          <a:p>
            <a:pPr>
              <a:buFont typeface="Arial" charset="0"/>
              <a:buChar char="•"/>
            </a:pPr>
            <a:r>
              <a:rPr lang="en-US" smtClean="0"/>
              <a:t>A </a:t>
            </a:r>
            <a:r>
              <a:rPr lang="en-US" b="1" smtClean="0"/>
              <a:t>reference widget</a:t>
            </a:r>
            <a:r>
              <a:rPr lang="en-US" smtClean="0"/>
              <a:t> is used in a parent container to embed a child container inside the parent</a:t>
            </a:r>
          </a:p>
          <a:p>
            <a:pPr>
              <a:buFont typeface="Arial" charset="0"/>
              <a:buChar char="•"/>
            </a:pPr>
            <a:r>
              <a:rPr lang="en-US" smtClean="0"/>
              <a:t>Several types of reference widgets in PCF architecture</a:t>
            </a:r>
          </a:p>
          <a:p>
            <a:pPr lvl="1"/>
            <a:r>
              <a:rPr lang="en-US" smtClean="0"/>
              <a:t>Panel refs embed:</a:t>
            </a:r>
          </a:p>
          <a:p>
            <a:pPr lvl="2"/>
            <a:r>
              <a:rPr lang="en-US" smtClean="0"/>
              <a:t>Detail views</a:t>
            </a:r>
          </a:p>
          <a:p>
            <a:pPr lvl="2"/>
            <a:r>
              <a:rPr lang="en-US" smtClean="0"/>
              <a:t>List views</a:t>
            </a:r>
          </a:p>
          <a:p>
            <a:pPr lvl="2"/>
            <a:r>
              <a:rPr lang="en-US" smtClean="0"/>
              <a:t>Card panels</a:t>
            </a:r>
          </a:p>
          <a:p>
            <a:pPr lvl="2"/>
            <a:r>
              <a:rPr lang="en-US" smtClean="0"/>
              <a:t>Listdetail views</a:t>
            </a:r>
          </a:p>
          <a:p>
            <a:pPr lvl="1"/>
            <a:r>
              <a:rPr lang="en-US" smtClean="0"/>
              <a:t>List view inputs embed:</a:t>
            </a:r>
          </a:p>
          <a:p>
            <a:pPr lvl="2"/>
            <a:r>
              <a:rPr lang="en-US" smtClean="0"/>
              <a:t>List views in detail views</a:t>
            </a:r>
          </a:p>
        </p:txBody>
      </p:sp>
      <p:pic>
        <p:nvPicPr>
          <p:cNvPr id="23556" name="Picture 11" descr="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463675"/>
            <a:ext cx="14541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4"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3995738"/>
            <a:ext cx="14541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15"/>
          <p:cNvSpPr txBox="1">
            <a:spLocks noChangeArrowheads="1"/>
          </p:cNvSpPr>
          <p:nvPr/>
        </p:nvSpPr>
        <p:spPr bwMode="auto">
          <a:xfrm>
            <a:off x="6477000" y="5456238"/>
            <a:ext cx="1377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Detail view</a:t>
            </a:r>
          </a:p>
        </p:txBody>
      </p:sp>
      <p:sp>
        <p:nvSpPr>
          <p:cNvPr id="23559" name="Text Box 17"/>
          <p:cNvSpPr txBox="1">
            <a:spLocks noChangeArrowheads="1"/>
          </p:cNvSpPr>
          <p:nvPr/>
        </p:nvSpPr>
        <p:spPr bwMode="auto">
          <a:xfrm>
            <a:off x="6497638" y="1081088"/>
            <a:ext cx="1231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Screen</a:t>
            </a:r>
          </a:p>
        </p:txBody>
      </p:sp>
      <p:sp>
        <p:nvSpPr>
          <p:cNvPr id="23560" name="Text Box 26"/>
          <p:cNvSpPr txBox="1">
            <a:spLocks noChangeArrowheads="1"/>
          </p:cNvSpPr>
          <p:nvPr/>
        </p:nvSpPr>
        <p:spPr bwMode="auto">
          <a:xfrm>
            <a:off x="6553200" y="2227263"/>
            <a:ext cx="1154113" cy="568325"/>
          </a:xfrm>
          <a:prstGeom prst="rect">
            <a:avLst/>
          </a:prstGeom>
          <a:solidFill>
            <a:schemeClr val="hlink"/>
          </a:solidFill>
          <a:ln w="1905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reference</a:t>
            </a:r>
            <a:br>
              <a:rPr lang="en-US" sz="1800"/>
            </a:br>
            <a:r>
              <a:rPr lang="en-US" sz="1800"/>
              <a:t>widget</a:t>
            </a:r>
          </a:p>
        </p:txBody>
      </p:sp>
      <p:sp>
        <p:nvSpPr>
          <p:cNvPr id="23561" name="Freeform 27"/>
          <p:cNvSpPr>
            <a:spLocks/>
          </p:cNvSpPr>
          <p:nvPr/>
        </p:nvSpPr>
        <p:spPr bwMode="auto">
          <a:xfrm>
            <a:off x="6943725" y="2916238"/>
            <a:ext cx="428625" cy="1089025"/>
          </a:xfrm>
          <a:custGeom>
            <a:avLst/>
            <a:gdLst>
              <a:gd name="T0" fmla="*/ 2147483647 w 325"/>
              <a:gd name="T1" fmla="*/ 0 h 827"/>
              <a:gd name="T2" fmla="*/ 2147483647 w 325"/>
              <a:gd name="T3" fmla="*/ 2147483647 h 827"/>
              <a:gd name="T4" fmla="*/ 2147483647 w 325"/>
              <a:gd name="T5" fmla="*/ 2147483647 h 827"/>
              <a:gd name="T6" fmla="*/ 2147483647 w 325"/>
              <a:gd name="T7" fmla="*/ 2147483647 h 827"/>
              <a:gd name="T8" fmla="*/ 2147483647 w 325"/>
              <a:gd name="T9" fmla="*/ 2147483647 h 827"/>
              <a:gd name="T10" fmla="*/ 2147483647 w 325"/>
              <a:gd name="T11" fmla="*/ 2147483647 h 827"/>
              <a:gd name="T12" fmla="*/ 2147483647 w 325"/>
              <a:gd name="T13" fmla="*/ 2147483647 h 827"/>
              <a:gd name="T14" fmla="*/ 2147483647 w 325"/>
              <a:gd name="T15" fmla="*/ 2147483647 h 827"/>
              <a:gd name="T16" fmla="*/ 0 60000 65536"/>
              <a:gd name="T17" fmla="*/ 0 60000 65536"/>
              <a:gd name="T18" fmla="*/ 0 60000 65536"/>
              <a:gd name="T19" fmla="*/ 0 60000 65536"/>
              <a:gd name="T20" fmla="*/ 0 60000 65536"/>
              <a:gd name="T21" fmla="*/ 0 60000 65536"/>
              <a:gd name="T22" fmla="*/ 0 60000 65536"/>
              <a:gd name="T23" fmla="*/ 0 60000 65536"/>
              <a:gd name="T24" fmla="*/ 0 w 325"/>
              <a:gd name="T25" fmla="*/ 0 h 827"/>
              <a:gd name="T26" fmla="*/ 325 w 325"/>
              <a:gd name="T27" fmla="*/ 827 h 8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5" h="827">
                <a:moveTo>
                  <a:pt x="70" y="0"/>
                </a:moveTo>
                <a:cubicBezTo>
                  <a:pt x="45" y="75"/>
                  <a:pt x="20" y="151"/>
                  <a:pt x="10" y="232"/>
                </a:cubicBezTo>
                <a:cubicBezTo>
                  <a:pt x="0" y="313"/>
                  <a:pt x="2" y="394"/>
                  <a:pt x="10" y="485"/>
                </a:cubicBezTo>
                <a:cubicBezTo>
                  <a:pt x="18" y="576"/>
                  <a:pt x="21" y="729"/>
                  <a:pt x="60" y="778"/>
                </a:cubicBezTo>
                <a:cubicBezTo>
                  <a:pt x="99" y="827"/>
                  <a:pt x="200" y="813"/>
                  <a:pt x="242" y="778"/>
                </a:cubicBezTo>
                <a:cubicBezTo>
                  <a:pt x="284" y="743"/>
                  <a:pt x="301" y="659"/>
                  <a:pt x="313" y="566"/>
                </a:cubicBezTo>
                <a:cubicBezTo>
                  <a:pt x="325" y="473"/>
                  <a:pt x="325" y="315"/>
                  <a:pt x="313" y="222"/>
                </a:cubicBezTo>
                <a:cubicBezTo>
                  <a:pt x="301" y="129"/>
                  <a:pt x="271" y="69"/>
                  <a:pt x="242" y="1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ChangeArrowheads="1"/>
          </p:cNvSpPr>
          <p:nvPr/>
        </p:nvSpPr>
        <p:spPr bwMode="auto">
          <a:xfrm>
            <a:off x="2490788" y="2533650"/>
            <a:ext cx="225742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24579" name="Rectangle 29"/>
          <p:cNvSpPr>
            <a:spLocks noChangeArrowheads="1"/>
          </p:cNvSpPr>
          <p:nvPr/>
        </p:nvSpPr>
        <p:spPr bwMode="auto">
          <a:xfrm>
            <a:off x="1892300" y="1098550"/>
            <a:ext cx="345122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24580" name="Rectangle 2"/>
          <p:cNvSpPr>
            <a:spLocks noGrp="1" noChangeArrowheads="1"/>
          </p:cNvSpPr>
          <p:nvPr>
            <p:ph type="title"/>
          </p:nvPr>
        </p:nvSpPr>
        <p:spPr/>
        <p:txBody>
          <a:bodyPr/>
          <a:lstStyle/>
          <a:p>
            <a:pPr eaLnBrk="1" hangingPunct="1"/>
            <a:r>
              <a:rPr lang="en-US" smtClean="0"/>
              <a:t>What can contain a detail view?</a:t>
            </a:r>
          </a:p>
        </p:txBody>
      </p:sp>
      <p:sp>
        <p:nvSpPr>
          <p:cNvPr id="24581" name="Line 3"/>
          <p:cNvSpPr>
            <a:spLocks noChangeShapeType="1"/>
          </p:cNvSpPr>
          <p:nvPr/>
        </p:nvSpPr>
        <p:spPr bwMode="auto">
          <a:xfrm>
            <a:off x="3400425" y="4645025"/>
            <a:ext cx="43338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Rectangle 4"/>
          <p:cNvSpPr>
            <a:spLocks noChangeArrowheads="1"/>
          </p:cNvSpPr>
          <p:nvPr/>
        </p:nvSpPr>
        <p:spPr bwMode="auto">
          <a:xfrm>
            <a:off x="3843338"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3" name="Text Box 5"/>
          <p:cNvSpPr txBox="1">
            <a:spLocks noChangeArrowheads="1"/>
          </p:cNvSpPr>
          <p:nvPr/>
        </p:nvSpPr>
        <p:spPr bwMode="auto">
          <a:xfrm>
            <a:off x="4098925" y="4291013"/>
            <a:ext cx="10556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List</a:t>
            </a:r>
            <a:br>
              <a:rPr lang="en-US" sz="2200">
                <a:solidFill>
                  <a:schemeClr val="bg1"/>
                </a:solidFill>
              </a:rPr>
            </a:br>
            <a:r>
              <a:rPr lang="en-US" sz="2200">
                <a:solidFill>
                  <a:schemeClr val="bg1"/>
                </a:solidFill>
              </a:rPr>
              <a:t>View</a:t>
            </a:r>
          </a:p>
        </p:txBody>
      </p:sp>
      <p:sp>
        <p:nvSpPr>
          <p:cNvPr id="24584" name="Rectangle 6"/>
          <p:cNvSpPr>
            <a:spLocks noChangeArrowheads="1"/>
          </p:cNvSpPr>
          <p:nvPr/>
        </p:nvSpPr>
        <p:spPr bwMode="auto">
          <a:xfrm>
            <a:off x="1828800" y="4156075"/>
            <a:ext cx="1565275" cy="1001713"/>
          </a:xfrm>
          <a:prstGeom prst="rect">
            <a:avLst/>
          </a:prstGeom>
          <a:solidFill>
            <a:srgbClr val="CCECFF"/>
          </a:solidFill>
          <a:ln w="19050" algn="ctr">
            <a:solidFill>
              <a:schemeClr val="accent1"/>
            </a:solidFill>
            <a:miter lim="800000"/>
            <a:headEnd/>
            <a:tailEnd/>
          </a:ln>
        </p:spPr>
        <p:txBody>
          <a:bodyPr lIns="0" tIns="0" rIns="0" bIns="0" anchor="ctr">
            <a:spAutoFit/>
          </a:bodyPr>
          <a:lstStyle/>
          <a:p>
            <a:endParaRPr lang="en-US"/>
          </a:p>
        </p:txBody>
      </p:sp>
      <p:sp>
        <p:nvSpPr>
          <p:cNvPr id="24585" name="Text Box 7"/>
          <p:cNvSpPr txBox="1">
            <a:spLocks noChangeArrowheads="1"/>
          </p:cNvSpPr>
          <p:nvPr/>
        </p:nvSpPr>
        <p:spPr bwMode="auto">
          <a:xfrm>
            <a:off x="2047875" y="4291013"/>
            <a:ext cx="112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accent1"/>
                </a:solidFill>
              </a:rPr>
              <a:t>Detail</a:t>
            </a:r>
            <a:br>
              <a:rPr lang="en-US" sz="2200">
                <a:solidFill>
                  <a:schemeClr val="accent1"/>
                </a:solidFill>
              </a:rPr>
            </a:br>
            <a:r>
              <a:rPr lang="en-US" sz="2200">
                <a:solidFill>
                  <a:schemeClr val="accent1"/>
                </a:solidFill>
              </a:rPr>
              <a:t>View</a:t>
            </a:r>
          </a:p>
        </p:txBody>
      </p:sp>
      <p:sp>
        <p:nvSpPr>
          <p:cNvPr id="24586" name="Text Box 8"/>
          <p:cNvSpPr txBox="1">
            <a:spLocks noChangeArrowheads="1"/>
          </p:cNvSpPr>
          <p:nvPr/>
        </p:nvSpPr>
        <p:spPr bwMode="auto">
          <a:xfrm>
            <a:off x="2511425" y="2668588"/>
            <a:ext cx="2214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Card View / ListDetail View</a:t>
            </a:r>
          </a:p>
        </p:txBody>
      </p:sp>
      <p:sp>
        <p:nvSpPr>
          <p:cNvPr id="24587" name="Rectangle 10"/>
          <p:cNvSpPr>
            <a:spLocks noChangeArrowheads="1"/>
          </p:cNvSpPr>
          <p:nvPr/>
        </p:nvSpPr>
        <p:spPr bwMode="auto">
          <a:xfrm>
            <a:off x="1550988" y="5761038"/>
            <a:ext cx="4133850" cy="458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8" name="Text Box 11"/>
          <p:cNvSpPr txBox="1">
            <a:spLocks noChangeArrowheads="1"/>
          </p:cNvSpPr>
          <p:nvPr/>
        </p:nvSpPr>
        <p:spPr bwMode="auto">
          <a:xfrm>
            <a:off x="2027238" y="5819775"/>
            <a:ext cx="3181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Atomic Widgets</a:t>
            </a:r>
          </a:p>
        </p:txBody>
      </p:sp>
      <p:sp>
        <p:nvSpPr>
          <p:cNvPr id="24589" name="Line 12"/>
          <p:cNvSpPr>
            <a:spLocks noChangeShapeType="1"/>
          </p:cNvSpPr>
          <p:nvPr/>
        </p:nvSpPr>
        <p:spPr bwMode="auto">
          <a:xfrm>
            <a:off x="2079625" y="5172075"/>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0" name="Line 13"/>
          <p:cNvSpPr>
            <a:spLocks noChangeShapeType="1"/>
          </p:cNvSpPr>
          <p:nvPr/>
        </p:nvSpPr>
        <p:spPr bwMode="auto">
          <a:xfrm>
            <a:off x="4692650" y="5153025"/>
            <a:ext cx="0" cy="59213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1" name="Line 15"/>
          <p:cNvSpPr>
            <a:spLocks noChangeShapeType="1"/>
          </p:cNvSpPr>
          <p:nvPr/>
        </p:nvSpPr>
        <p:spPr bwMode="auto">
          <a:xfrm>
            <a:off x="4364038" y="353377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2" name="Line 16"/>
          <p:cNvSpPr>
            <a:spLocks noChangeShapeType="1"/>
          </p:cNvSpPr>
          <p:nvPr/>
        </p:nvSpPr>
        <p:spPr bwMode="auto">
          <a:xfrm>
            <a:off x="3638550" y="2092325"/>
            <a:ext cx="0" cy="4191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3" name="Line 18"/>
          <p:cNvSpPr>
            <a:spLocks noChangeShapeType="1"/>
          </p:cNvSpPr>
          <p:nvPr/>
        </p:nvSpPr>
        <p:spPr bwMode="auto">
          <a:xfrm>
            <a:off x="5092700" y="2105025"/>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4" name="Line 19"/>
          <p:cNvSpPr>
            <a:spLocks noChangeShapeType="1"/>
          </p:cNvSpPr>
          <p:nvPr/>
        </p:nvSpPr>
        <p:spPr bwMode="auto">
          <a:xfrm>
            <a:off x="2689225" y="3538538"/>
            <a:ext cx="0" cy="327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5" name="Line 20"/>
          <p:cNvSpPr>
            <a:spLocks noChangeShapeType="1"/>
          </p:cNvSpPr>
          <p:nvPr/>
        </p:nvSpPr>
        <p:spPr bwMode="auto">
          <a:xfrm flipH="1">
            <a:off x="2322513" y="3867150"/>
            <a:ext cx="3540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6" name="Line 21"/>
          <p:cNvSpPr>
            <a:spLocks noChangeShapeType="1"/>
          </p:cNvSpPr>
          <p:nvPr/>
        </p:nvSpPr>
        <p:spPr bwMode="auto">
          <a:xfrm flipV="1">
            <a:off x="2327275" y="2297113"/>
            <a:ext cx="0" cy="15541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7" name="Line 22"/>
          <p:cNvSpPr>
            <a:spLocks noChangeShapeType="1"/>
          </p:cNvSpPr>
          <p:nvPr/>
        </p:nvSpPr>
        <p:spPr bwMode="auto">
          <a:xfrm>
            <a:off x="2330450" y="2286000"/>
            <a:ext cx="3587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23"/>
          <p:cNvSpPr>
            <a:spLocks noChangeShapeType="1"/>
          </p:cNvSpPr>
          <p:nvPr/>
        </p:nvSpPr>
        <p:spPr bwMode="auto">
          <a:xfrm>
            <a:off x="2689225" y="2290763"/>
            <a:ext cx="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9" name="Text Box 24"/>
          <p:cNvSpPr txBox="1">
            <a:spLocks noChangeArrowheads="1"/>
          </p:cNvSpPr>
          <p:nvPr/>
        </p:nvSpPr>
        <p:spPr bwMode="auto">
          <a:xfrm>
            <a:off x="5843588" y="5538788"/>
            <a:ext cx="29670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atomic widgets</a:t>
            </a:r>
            <a:r>
              <a:rPr lang="en-US">
                <a:solidFill>
                  <a:schemeClr val="bg1"/>
                </a:solidFill>
              </a:rPr>
              <a:t/>
            </a:r>
            <a:br>
              <a:rPr lang="en-US">
                <a:solidFill>
                  <a:schemeClr val="bg1"/>
                </a:solidFill>
              </a:rPr>
            </a:br>
            <a:r>
              <a:rPr lang="en-US" sz="1800">
                <a:solidFill>
                  <a:schemeClr val="bg1"/>
                </a:solidFill>
              </a:rPr>
              <a:t>individual elements of data and/or functionality</a:t>
            </a:r>
          </a:p>
        </p:txBody>
      </p:sp>
      <p:sp>
        <p:nvSpPr>
          <p:cNvPr id="24600" name="Text Box 25"/>
          <p:cNvSpPr txBox="1">
            <a:spLocks noChangeArrowheads="1"/>
          </p:cNvSpPr>
          <p:nvPr/>
        </p:nvSpPr>
        <p:spPr bwMode="auto">
          <a:xfrm>
            <a:off x="6049963" y="4070350"/>
            <a:ext cx="25527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primary views</a:t>
            </a:r>
            <a:r>
              <a:rPr lang="en-US">
                <a:solidFill>
                  <a:schemeClr val="bg1"/>
                </a:solidFill>
              </a:rPr>
              <a:t/>
            </a:r>
            <a:br>
              <a:rPr lang="en-US">
                <a:solidFill>
                  <a:schemeClr val="bg1"/>
                </a:solidFill>
              </a:rPr>
            </a:br>
            <a:r>
              <a:rPr lang="en-US" sz="1800">
                <a:solidFill>
                  <a:schemeClr val="bg1"/>
                </a:solidFill>
              </a:rPr>
              <a:t>a single object (and its related data) or set of objects</a:t>
            </a:r>
          </a:p>
        </p:txBody>
      </p:sp>
      <p:sp>
        <p:nvSpPr>
          <p:cNvPr id="24601" name="Text Box 26"/>
          <p:cNvSpPr txBox="1">
            <a:spLocks noChangeArrowheads="1"/>
          </p:cNvSpPr>
          <p:nvPr/>
        </p:nvSpPr>
        <p:spPr bwMode="auto">
          <a:xfrm>
            <a:off x="5868988" y="2446338"/>
            <a:ext cx="29146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secondary views</a:t>
            </a:r>
            <a:br>
              <a:rPr lang="en-US" u="sng">
                <a:solidFill>
                  <a:schemeClr val="bg1"/>
                </a:solidFill>
              </a:rPr>
            </a:br>
            <a:r>
              <a:rPr lang="en-US" sz="1800">
                <a:solidFill>
                  <a:schemeClr val="bg1"/>
                </a:solidFill>
              </a:rPr>
              <a:t>collections of primary views organized for usability</a:t>
            </a:r>
          </a:p>
        </p:txBody>
      </p:sp>
      <p:sp>
        <p:nvSpPr>
          <p:cNvPr id="24602" name="Text Box 27"/>
          <p:cNvSpPr txBox="1">
            <a:spLocks noChangeArrowheads="1"/>
          </p:cNvSpPr>
          <p:nvPr/>
        </p:nvSpPr>
        <p:spPr bwMode="auto">
          <a:xfrm>
            <a:off x="5791200" y="1065213"/>
            <a:ext cx="30702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screen</a:t>
            </a:r>
            <a:r>
              <a:rPr lang="en-US">
                <a:solidFill>
                  <a:schemeClr val="bg1"/>
                </a:solidFill>
              </a:rPr>
              <a:t/>
            </a:r>
            <a:br>
              <a:rPr lang="en-US">
                <a:solidFill>
                  <a:schemeClr val="bg1"/>
                </a:solidFill>
              </a:rPr>
            </a:br>
            <a:r>
              <a:rPr lang="en-US" sz="1800">
                <a:solidFill>
                  <a:schemeClr val="bg1"/>
                </a:solidFill>
              </a:rPr>
              <a:t>a top-level container</a:t>
            </a:r>
            <a:br>
              <a:rPr lang="en-US" sz="1800">
                <a:solidFill>
                  <a:schemeClr val="bg1"/>
                </a:solidFill>
              </a:rPr>
            </a:br>
            <a:r>
              <a:rPr lang="en-US" sz="1800">
                <a:solidFill>
                  <a:schemeClr val="bg1"/>
                </a:solidFill>
              </a:rPr>
              <a:t>one can navigate to</a:t>
            </a:r>
            <a:r>
              <a:rPr lang="en-US">
                <a:solidFill>
                  <a:schemeClr val="bg1"/>
                </a:solidFill>
              </a:rPr>
              <a:t> </a:t>
            </a:r>
          </a:p>
        </p:txBody>
      </p:sp>
      <p:sp>
        <p:nvSpPr>
          <p:cNvPr id="24603" name="Text Box 28"/>
          <p:cNvSpPr txBox="1">
            <a:spLocks noChangeArrowheads="1"/>
          </p:cNvSpPr>
          <p:nvPr/>
        </p:nvSpPr>
        <p:spPr bwMode="auto">
          <a:xfrm>
            <a:off x="2322513" y="1416050"/>
            <a:ext cx="25923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Screen</a:t>
            </a:r>
          </a:p>
        </p:txBody>
      </p:sp>
      <p:grpSp>
        <p:nvGrpSpPr>
          <p:cNvPr id="24604" name="Group 30"/>
          <p:cNvGrpSpPr>
            <a:grpSpLocks/>
          </p:cNvGrpSpPr>
          <p:nvPr/>
        </p:nvGrpSpPr>
        <p:grpSpPr bwMode="auto">
          <a:xfrm>
            <a:off x="1454150" y="5268913"/>
            <a:ext cx="1254125" cy="322262"/>
            <a:chOff x="221" y="1893"/>
            <a:chExt cx="790" cy="203"/>
          </a:xfrm>
        </p:grpSpPr>
        <p:sp>
          <p:nvSpPr>
            <p:cNvPr id="24608" name="Rectangle 31"/>
            <p:cNvSpPr>
              <a:spLocks noChangeArrowheads="1"/>
            </p:cNvSpPr>
            <p:nvPr/>
          </p:nvSpPr>
          <p:spPr bwMode="auto">
            <a:xfrm>
              <a:off x="221" y="1893"/>
              <a:ext cx="790" cy="203"/>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4609" name="Text Box 32"/>
            <p:cNvSpPr txBox="1">
              <a:spLocks noChangeArrowheads="1"/>
            </p:cNvSpPr>
            <p:nvPr/>
          </p:nvSpPr>
          <p:spPr bwMode="auto">
            <a:xfrm>
              <a:off x="259" y="1908"/>
              <a:ext cx="7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Input Sets</a:t>
              </a:r>
            </a:p>
          </p:txBody>
        </p:sp>
      </p:grpSp>
      <p:sp>
        <p:nvSpPr>
          <p:cNvPr id="24605" name="Line 33"/>
          <p:cNvSpPr>
            <a:spLocks noChangeShapeType="1"/>
          </p:cNvSpPr>
          <p:nvPr/>
        </p:nvSpPr>
        <p:spPr bwMode="auto">
          <a:xfrm>
            <a:off x="3051175" y="5160963"/>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6" name="Line 38"/>
          <p:cNvSpPr>
            <a:spLocks noChangeShapeType="1"/>
          </p:cNvSpPr>
          <p:nvPr/>
        </p:nvSpPr>
        <p:spPr bwMode="auto">
          <a:xfrm>
            <a:off x="3027363" y="3540125"/>
            <a:ext cx="0"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7" name="Line 39"/>
          <p:cNvSpPr>
            <a:spLocks noChangeShapeType="1"/>
          </p:cNvSpPr>
          <p:nvPr/>
        </p:nvSpPr>
        <p:spPr bwMode="auto">
          <a:xfrm>
            <a:off x="2087563" y="2093913"/>
            <a:ext cx="0" cy="20478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2620751"/>
            <a:ext cx="5888038" cy="3886624"/>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Rectangle 2"/>
          <p:cNvSpPr>
            <a:spLocks noGrp="1" noChangeArrowheads="1"/>
          </p:cNvSpPr>
          <p:nvPr>
            <p:ph type="title"/>
          </p:nvPr>
        </p:nvSpPr>
        <p:spPr/>
        <p:txBody>
          <a:bodyPr/>
          <a:lstStyle/>
          <a:p>
            <a:pPr eaLnBrk="1" hangingPunct="1"/>
            <a:r>
              <a:rPr lang="en-US" smtClean="0"/>
              <a:t>Steps to reference detail views</a:t>
            </a:r>
          </a:p>
        </p:txBody>
      </p:sp>
      <p:sp>
        <p:nvSpPr>
          <p:cNvPr id="25603" name="Rectangle 3"/>
          <p:cNvSpPr>
            <a:spLocks noGrp="1" noChangeArrowheads="1"/>
          </p:cNvSpPr>
          <p:nvPr>
            <p:ph idx="1"/>
          </p:nvPr>
        </p:nvSpPr>
        <p:spPr>
          <a:xfrm>
            <a:off x="497478" y="890124"/>
            <a:ext cx="8318500" cy="1488935"/>
          </a:xfrm>
        </p:spPr>
        <p:txBody>
          <a:bodyPr/>
          <a:lstStyle/>
          <a:p>
            <a:pPr>
              <a:buFont typeface="Arial" charset="0"/>
              <a:buChar char="•"/>
            </a:pPr>
            <a:r>
              <a:rPr lang="en-US" dirty="0" smtClean="0"/>
              <a:t>Step 1: Create panel ref widget</a:t>
            </a:r>
          </a:p>
          <a:p>
            <a:pPr>
              <a:buFont typeface="Arial" charset="0"/>
              <a:buChar char="•"/>
            </a:pPr>
            <a:r>
              <a:rPr lang="en-US" dirty="0" smtClean="0"/>
              <a:t>Step 2: Specify properties</a:t>
            </a:r>
          </a:p>
          <a:p>
            <a:pPr>
              <a:buFont typeface="Arial" charset="0"/>
              <a:buChar char="•"/>
            </a:pPr>
            <a:r>
              <a:rPr lang="en-US" dirty="0" smtClean="0"/>
              <a:t>Step 3: Reload the metadata</a:t>
            </a:r>
          </a:p>
        </p:txBody>
      </p:sp>
      <p:sp>
        <p:nvSpPr>
          <p:cNvPr id="25605" name="Rectangle 6"/>
          <p:cNvSpPr>
            <a:spLocks noChangeArrowheads="1"/>
          </p:cNvSpPr>
          <p:nvPr/>
        </p:nvSpPr>
        <p:spPr bwMode="auto">
          <a:xfrm>
            <a:off x="2573267" y="3072235"/>
            <a:ext cx="3987871" cy="34351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606" name="Text Box 7"/>
          <p:cNvSpPr txBox="1">
            <a:spLocks noChangeArrowheads="1"/>
          </p:cNvSpPr>
          <p:nvPr/>
        </p:nvSpPr>
        <p:spPr bwMode="auto">
          <a:xfrm>
            <a:off x="4387485" y="2996667"/>
            <a:ext cx="101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screen</a:t>
            </a:r>
          </a:p>
        </p:txBody>
      </p:sp>
      <p:sp>
        <p:nvSpPr>
          <p:cNvPr id="25608" name="Line 8"/>
          <p:cNvSpPr>
            <a:spLocks noChangeShapeType="1"/>
          </p:cNvSpPr>
          <p:nvPr/>
        </p:nvSpPr>
        <p:spPr bwMode="auto">
          <a:xfrm flipH="1" flipV="1">
            <a:off x="4766209" y="4701473"/>
            <a:ext cx="954858" cy="542166"/>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609" name="Text Box 9"/>
          <p:cNvSpPr txBox="1">
            <a:spLocks noChangeArrowheads="1"/>
          </p:cNvSpPr>
          <p:nvPr/>
        </p:nvSpPr>
        <p:spPr bwMode="auto">
          <a:xfrm>
            <a:off x="6480218" y="3992773"/>
            <a:ext cx="2003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chemeClr val="accent1"/>
                </a:solidFill>
              </a:rPr>
              <a:t>ABContact</a:t>
            </a:r>
            <a:r>
              <a:rPr lang="en-US" dirty="0">
                <a:solidFill>
                  <a:schemeClr val="accent1"/>
                </a:solidFill>
              </a:rPr>
              <a:t/>
            </a:r>
            <a:br>
              <a:rPr lang="en-US" dirty="0">
                <a:solidFill>
                  <a:schemeClr val="accent1"/>
                </a:solidFill>
              </a:rPr>
            </a:br>
            <a:r>
              <a:rPr lang="en-US" dirty="0" err="1">
                <a:solidFill>
                  <a:schemeClr val="accent1"/>
                </a:solidFill>
              </a:rPr>
              <a:t>SummaryDV</a:t>
            </a:r>
            <a:endParaRPr lang="en-US" dirty="0">
              <a:solidFill>
                <a:schemeClr val="accent1"/>
              </a:solidFill>
            </a:endParaRPr>
          </a:p>
        </p:txBody>
      </p:sp>
      <p:pic>
        <p:nvPicPr>
          <p:cNvPr id="696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068" y="4909484"/>
            <a:ext cx="2696642" cy="1356801"/>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0727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2"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9689" b="50000"/>
          <a:stretch/>
        </p:blipFill>
        <p:spPr bwMode="auto">
          <a:xfrm>
            <a:off x="512706" y="952500"/>
            <a:ext cx="6346937" cy="247650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Rectangle 2"/>
          <p:cNvSpPr>
            <a:spLocks noGrp="1" noChangeArrowheads="1"/>
          </p:cNvSpPr>
          <p:nvPr>
            <p:ph type="title"/>
          </p:nvPr>
        </p:nvSpPr>
        <p:spPr/>
        <p:txBody>
          <a:bodyPr/>
          <a:lstStyle/>
          <a:p>
            <a:pPr eaLnBrk="1" hangingPunct="1"/>
            <a:r>
              <a:rPr lang="en-US" smtClean="0"/>
              <a:t>Step 1: Create panel ref widget</a:t>
            </a:r>
          </a:p>
        </p:txBody>
      </p:sp>
      <p:sp>
        <p:nvSpPr>
          <p:cNvPr id="26629" name="AutoShape 6"/>
          <p:cNvSpPr>
            <a:spLocks noChangeArrowheads="1"/>
          </p:cNvSpPr>
          <p:nvPr/>
        </p:nvSpPr>
        <p:spPr bwMode="auto">
          <a:xfrm>
            <a:off x="5558280" y="1900237"/>
            <a:ext cx="1176338" cy="2905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0" name="Freeform 7"/>
          <p:cNvSpPr>
            <a:spLocks/>
          </p:cNvSpPr>
          <p:nvPr/>
        </p:nvSpPr>
        <p:spPr bwMode="auto">
          <a:xfrm>
            <a:off x="2913133" y="2045493"/>
            <a:ext cx="2645147" cy="446854"/>
          </a:xfrm>
          <a:custGeom>
            <a:avLst/>
            <a:gdLst>
              <a:gd name="T0" fmla="*/ 2147483647 w 1536"/>
              <a:gd name="T1" fmla="*/ 2147483647 h 356"/>
              <a:gd name="T2" fmla="*/ 2147483647 w 1536"/>
              <a:gd name="T3" fmla="*/ 2147483647 h 356"/>
              <a:gd name="T4" fmla="*/ 2147483647 w 1536"/>
              <a:gd name="T5" fmla="*/ 2147483647 h 356"/>
              <a:gd name="T6" fmla="*/ 0 w 1536"/>
              <a:gd name="T7" fmla="*/ 2147483647 h 356"/>
              <a:gd name="T8" fmla="*/ 0 60000 65536"/>
              <a:gd name="T9" fmla="*/ 0 60000 65536"/>
              <a:gd name="T10" fmla="*/ 0 60000 65536"/>
              <a:gd name="T11" fmla="*/ 0 60000 65536"/>
              <a:gd name="T12" fmla="*/ 0 w 1536"/>
              <a:gd name="T13" fmla="*/ 0 h 356"/>
              <a:gd name="T14" fmla="*/ 1536 w 1536"/>
              <a:gd name="T15" fmla="*/ 356 h 356"/>
            </a:gdLst>
            <a:ahLst/>
            <a:cxnLst>
              <a:cxn ang="T8">
                <a:pos x="T0" y="T1"/>
              </a:cxn>
              <a:cxn ang="T9">
                <a:pos x="T2" y="T3"/>
              </a:cxn>
              <a:cxn ang="T10">
                <a:pos x="T4" y="T5"/>
              </a:cxn>
              <a:cxn ang="T11">
                <a:pos x="T6" y="T7"/>
              </a:cxn>
            </a:cxnLst>
            <a:rect l="T12" t="T13" r="T14" b="T15"/>
            <a:pathLst>
              <a:path w="1536" h="356">
                <a:moveTo>
                  <a:pt x="1536" y="18"/>
                </a:moveTo>
                <a:cubicBezTo>
                  <a:pt x="1385" y="9"/>
                  <a:pt x="1235" y="0"/>
                  <a:pt x="1061" y="18"/>
                </a:cubicBezTo>
                <a:cubicBezTo>
                  <a:pt x="887" y="36"/>
                  <a:pt x="671" y="71"/>
                  <a:pt x="494" y="127"/>
                </a:cubicBezTo>
                <a:cubicBezTo>
                  <a:pt x="317" y="183"/>
                  <a:pt x="158" y="269"/>
                  <a:pt x="0" y="3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808" y="3744545"/>
            <a:ext cx="3369248" cy="2235469"/>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9"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r="18942"/>
          <a:stretch/>
        </p:blipFill>
        <p:spPr bwMode="auto">
          <a:xfrm>
            <a:off x="517530" y="904861"/>
            <a:ext cx="4200127" cy="527685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pPr eaLnBrk="1" hangingPunct="1"/>
            <a:r>
              <a:rPr lang="en-US" smtClean="0"/>
              <a:t>Step 2: Specify properties</a:t>
            </a:r>
          </a:p>
        </p:txBody>
      </p:sp>
      <p:sp>
        <p:nvSpPr>
          <p:cNvPr id="27652" name="Rectangle 3"/>
          <p:cNvSpPr>
            <a:spLocks noGrp="1" noChangeArrowheads="1"/>
          </p:cNvSpPr>
          <p:nvPr>
            <p:ph idx="1"/>
          </p:nvPr>
        </p:nvSpPr>
        <p:spPr>
          <a:xfrm>
            <a:off x="5440363" y="1192213"/>
            <a:ext cx="3397250" cy="2919412"/>
          </a:xfrm>
        </p:spPr>
        <p:txBody>
          <a:bodyPr/>
          <a:lstStyle/>
          <a:p>
            <a:pPr>
              <a:buFont typeface="Arial" charset="0"/>
              <a:buChar char="•"/>
            </a:pPr>
            <a:r>
              <a:rPr lang="en-US" dirty="0" err="1" smtClean="0"/>
              <a:t>def</a:t>
            </a:r>
            <a:r>
              <a:rPr lang="en-US" dirty="0" smtClean="0"/>
              <a:t> property identifies:</a:t>
            </a:r>
          </a:p>
          <a:p>
            <a:pPr lvl="1"/>
            <a:r>
              <a:rPr lang="en-US" dirty="0" smtClean="0"/>
              <a:t>Name of detail view to reference</a:t>
            </a:r>
          </a:p>
          <a:p>
            <a:pPr lvl="1"/>
            <a:r>
              <a:rPr lang="en-US" dirty="0" smtClean="0"/>
              <a:t>Object to pass to detail view for it to use as root objects</a:t>
            </a:r>
          </a:p>
        </p:txBody>
      </p:sp>
      <p:sp>
        <p:nvSpPr>
          <p:cNvPr id="27653" name="Rectangle 6"/>
          <p:cNvSpPr>
            <a:spLocks noChangeArrowheads="1"/>
          </p:cNvSpPr>
          <p:nvPr/>
        </p:nvSpPr>
        <p:spPr bwMode="auto">
          <a:xfrm>
            <a:off x="517530" y="5208574"/>
            <a:ext cx="3643313" cy="973137"/>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655" name="Line 7"/>
          <p:cNvSpPr>
            <a:spLocks noChangeShapeType="1"/>
          </p:cNvSpPr>
          <p:nvPr/>
        </p:nvSpPr>
        <p:spPr bwMode="auto">
          <a:xfrm flipV="1">
            <a:off x="4160842" y="4814760"/>
            <a:ext cx="458711" cy="39705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76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554" y="4028782"/>
            <a:ext cx="3998592" cy="934882"/>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r="8232" b="5348"/>
          <a:stretch/>
        </p:blipFill>
        <p:spPr bwMode="auto">
          <a:xfrm>
            <a:off x="500349" y="850717"/>
            <a:ext cx="4929848" cy="535527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2"/>
          <p:cNvSpPr>
            <a:spLocks noGrp="1" noChangeArrowheads="1"/>
          </p:cNvSpPr>
          <p:nvPr>
            <p:ph type="title"/>
          </p:nvPr>
        </p:nvSpPr>
        <p:spPr/>
        <p:txBody>
          <a:bodyPr/>
          <a:lstStyle/>
          <a:p>
            <a:pPr eaLnBrk="1" hangingPunct="1"/>
            <a:r>
              <a:rPr lang="en-US" smtClean="0"/>
              <a:t>Studio convention for child containers</a:t>
            </a:r>
          </a:p>
        </p:txBody>
      </p:sp>
      <p:sp>
        <p:nvSpPr>
          <p:cNvPr id="28676" name="Rectangle 3"/>
          <p:cNvSpPr>
            <a:spLocks noGrp="1" noChangeArrowheads="1"/>
          </p:cNvSpPr>
          <p:nvPr>
            <p:ph idx="1"/>
          </p:nvPr>
        </p:nvSpPr>
        <p:spPr>
          <a:xfrm>
            <a:off x="5572125" y="1192213"/>
            <a:ext cx="3265488" cy="2390775"/>
          </a:xfrm>
        </p:spPr>
        <p:txBody>
          <a:bodyPr/>
          <a:lstStyle/>
          <a:p>
            <a:pPr>
              <a:buFont typeface="Arial" charset="0"/>
              <a:buChar char="•"/>
            </a:pPr>
            <a:r>
              <a:rPr lang="en-US" dirty="0" smtClean="0"/>
              <a:t>Child containers appear with light blue shade</a:t>
            </a:r>
          </a:p>
          <a:p>
            <a:pPr lvl="1"/>
            <a:r>
              <a:rPr lang="en-US" dirty="0" smtClean="0"/>
              <a:t>Double-clicking opens referenced file</a:t>
            </a:r>
          </a:p>
        </p:txBody>
      </p:sp>
      <p:sp>
        <p:nvSpPr>
          <p:cNvPr id="28678" name="Text Box 6"/>
          <p:cNvSpPr txBox="1">
            <a:spLocks noChangeArrowheads="1"/>
          </p:cNvSpPr>
          <p:nvPr/>
        </p:nvSpPr>
        <p:spPr bwMode="auto">
          <a:xfrm>
            <a:off x="3208338" y="3109380"/>
            <a:ext cx="178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double-click</a:t>
            </a:r>
          </a:p>
        </p:txBody>
      </p:sp>
      <p:sp>
        <p:nvSpPr>
          <p:cNvPr id="28679" name="Oval 7"/>
          <p:cNvSpPr>
            <a:spLocks noChangeArrowheads="1"/>
          </p:cNvSpPr>
          <p:nvPr/>
        </p:nvSpPr>
        <p:spPr bwMode="auto">
          <a:xfrm>
            <a:off x="4075113" y="3399892"/>
            <a:ext cx="176212" cy="17621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4154488" y="3479267"/>
            <a:ext cx="1027112" cy="1762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86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598" y="3576105"/>
            <a:ext cx="3277901" cy="2205501"/>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 y="1067080"/>
            <a:ext cx="5888038" cy="3886624"/>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8" name="Rectangle 2"/>
          <p:cNvSpPr>
            <a:spLocks noGrp="1" noChangeArrowheads="1"/>
          </p:cNvSpPr>
          <p:nvPr>
            <p:ph type="title"/>
          </p:nvPr>
        </p:nvSpPr>
        <p:spPr/>
        <p:txBody>
          <a:bodyPr/>
          <a:lstStyle/>
          <a:p>
            <a:pPr eaLnBrk="1" hangingPunct="1"/>
            <a:r>
              <a:rPr lang="en-US" smtClean="0"/>
              <a:t>Step 3: Reload the metadata</a:t>
            </a:r>
          </a:p>
        </p:txBody>
      </p:sp>
      <p:sp>
        <p:nvSpPr>
          <p:cNvPr id="29699" name="Rectangle 10"/>
          <p:cNvSpPr>
            <a:spLocks noGrp="1" noChangeArrowheads="1"/>
          </p:cNvSpPr>
          <p:nvPr>
            <p:ph idx="1"/>
          </p:nvPr>
        </p:nvSpPr>
        <p:spPr>
          <a:xfrm>
            <a:off x="6678613" y="1235075"/>
            <a:ext cx="2109787" cy="1387475"/>
          </a:xfrm>
        </p:spPr>
        <p:txBody>
          <a:bodyPr/>
          <a:lstStyle/>
          <a:p>
            <a:pPr>
              <a:buFont typeface="Arial" charset="0"/>
              <a:buChar char="•"/>
            </a:pPr>
            <a:r>
              <a:rPr lang="en-US" smtClean="0"/>
              <a:t>Deploy UI changes by entering</a:t>
            </a:r>
            <a:br>
              <a:rPr lang="en-US" smtClean="0"/>
            </a:br>
            <a:r>
              <a:rPr lang="en-US" smtClean="0"/>
              <a:t>ALT + SHIFT + L</a:t>
            </a:r>
          </a:p>
        </p:txBody>
      </p:sp>
      <p:sp>
        <p:nvSpPr>
          <p:cNvPr id="29703" name="AutoShape 9"/>
          <p:cNvSpPr>
            <a:spLocks noChangeArrowheads="1"/>
          </p:cNvSpPr>
          <p:nvPr/>
        </p:nvSpPr>
        <p:spPr bwMode="auto">
          <a:xfrm flipH="1">
            <a:off x="3787072" y="1736697"/>
            <a:ext cx="2244725" cy="376238"/>
          </a:xfrm>
          <a:prstGeom prst="wedgeRectCallout">
            <a:avLst>
              <a:gd name="adj1" fmla="val 11667"/>
              <a:gd name="adj2" fmla="val 179532"/>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dirty="0">
                <a:solidFill>
                  <a:schemeClr val="bg1"/>
                </a:solidFill>
                <a:latin typeface="Courier New" pitchFamily="49" charset="0"/>
              </a:rPr>
              <a:t>ALT + SHIFT + L</a:t>
            </a:r>
          </a:p>
        </p:txBody>
      </p:sp>
      <p:sp>
        <p:nvSpPr>
          <p:cNvPr id="4" name="Arc 3"/>
          <p:cNvSpPr/>
          <p:nvPr/>
        </p:nvSpPr>
        <p:spPr bwMode="auto">
          <a:xfrm>
            <a:off x="3428206" y="2600068"/>
            <a:ext cx="2136297" cy="2548992"/>
          </a:xfrm>
          <a:prstGeom prst="arc">
            <a:avLst>
              <a:gd name="adj1" fmla="val 16548629"/>
              <a:gd name="adj2" fmla="val 20936329"/>
            </a:avLst>
          </a:prstGeom>
          <a:noFill/>
          <a:ln w="12700" cap="flat" cmpd="sng" algn="ctr">
            <a:solidFill>
              <a:srgbClr val="FF0000"/>
            </a:solidFill>
            <a:prstDash val="solid"/>
            <a:round/>
            <a:headEnd type="none" w="med" len="med"/>
            <a:tailEnd type="stealth"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29705"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t="4640"/>
          <a:stretch/>
        </p:blipFill>
        <p:spPr bwMode="auto">
          <a:xfrm>
            <a:off x="1886666" y="3659364"/>
            <a:ext cx="6276975" cy="258868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Detail views in read-only mode</a:t>
            </a:r>
          </a:p>
        </p:txBody>
      </p:sp>
      <p:sp>
        <p:nvSpPr>
          <p:cNvPr id="30723" name="Rectangle 3"/>
          <p:cNvSpPr>
            <a:spLocks noGrp="1" noChangeArrowheads="1"/>
          </p:cNvSpPr>
          <p:nvPr>
            <p:ph idx="1"/>
          </p:nvPr>
        </p:nvSpPr>
        <p:spPr>
          <a:xfrm>
            <a:off x="519113" y="4646613"/>
            <a:ext cx="8318500" cy="1743075"/>
          </a:xfrm>
        </p:spPr>
        <p:txBody>
          <a:bodyPr/>
          <a:lstStyle/>
          <a:p>
            <a:pPr>
              <a:buFont typeface="Arial" charset="0"/>
              <a:buChar char="•"/>
            </a:pPr>
            <a:r>
              <a:rPr lang="en-US" smtClean="0"/>
              <a:t>By default, there is no way to put detail view into edit mode</a:t>
            </a:r>
          </a:p>
          <a:p>
            <a:pPr lvl="1"/>
            <a:r>
              <a:rPr lang="en-US" smtClean="0"/>
              <a:t>Next lesson discusses how to add Edit/Update buttons so that data can be modified</a:t>
            </a:r>
          </a:p>
        </p:txBody>
      </p:sp>
      <p:pic>
        <p:nvPicPr>
          <p:cNvPr id="6"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4640"/>
          <a:stretch/>
        </p:blipFill>
        <p:spPr bwMode="auto">
          <a:xfrm>
            <a:off x="1109831" y="1483378"/>
            <a:ext cx="6276975" cy="258868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detail views</a:t>
            </a:r>
          </a:p>
          <a:p>
            <a:pPr lvl="1"/>
            <a:r>
              <a:rPr lang="en-US" smtClean="0"/>
              <a:t>Create new detail views</a:t>
            </a:r>
          </a:p>
          <a:p>
            <a:pPr lvl="1"/>
            <a:r>
              <a:rPr lang="en-US" smtClean="0"/>
              <a:t>Reference detail views from parent containers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smtClean="0"/>
              <a:t>Review questions</a:t>
            </a:r>
          </a:p>
        </p:txBody>
      </p:sp>
      <p:sp>
        <p:nvSpPr>
          <p:cNvPr id="32771" name="Rectangle 3"/>
          <p:cNvSpPr>
            <a:spLocks noGrp="1" noChangeArrowheads="1"/>
          </p:cNvSpPr>
          <p:nvPr>
            <p:ph idx="1"/>
          </p:nvPr>
        </p:nvSpPr>
        <p:spPr/>
        <p:txBody>
          <a:bodyPr/>
          <a:lstStyle/>
          <a:p>
            <a:pPr marL="457200" indent="-457200">
              <a:buFont typeface="Webdings" pitchFamily="18" charset="2"/>
              <a:buAutoNum type="arabicPeriod"/>
            </a:pPr>
            <a:r>
              <a:rPr lang="en-US" smtClean="0"/>
              <a:t>A detail view that displays data must have at least one root object. Why?</a:t>
            </a:r>
          </a:p>
          <a:p>
            <a:pPr marL="457200" indent="-457200">
              <a:buFont typeface="Webdings" pitchFamily="18" charset="2"/>
              <a:buAutoNum type="arabicPeriod"/>
            </a:pPr>
            <a:r>
              <a:rPr lang="en-US" smtClean="0"/>
              <a:t>A detail view that displays data must have at least one input column. Why?</a:t>
            </a:r>
          </a:p>
          <a:p>
            <a:pPr marL="457200" indent="-457200">
              <a:buFont typeface="Webdings" pitchFamily="18" charset="2"/>
              <a:buAutoNum type="arabicPeriod"/>
            </a:pPr>
            <a:r>
              <a:rPr lang="en-US" smtClean="0"/>
              <a:t>What are the two most common types of widgets used to lay out a detail view so that it is more usable to end users?</a:t>
            </a:r>
          </a:p>
          <a:p>
            <a:pPr marL="457200" indent="-457200">
              <a:buFont typeface="Webdings" pitchFamily="18" charset="2"/>
              <a:buAutoNum type="arabicPeriod"/>
            </a:pPr>
            <a:r>
              <a:rPr lang="en-US" smtClean="0"/>
              <a:t>What determines if a detail view is reusable or not?</a:t>
            </a:r>
          </a:p>
          <a:p>
            <a:pPr marL="457200" indent="-457200">
              <a:buFont typeface="Webdings" pitchFamily="18" charset="2"/>
              <a:buAutoNum type="arabicPeriod"/>
            </a:pPr>
            <a:r>
              <a:rPr lang="en-US" smtClean="0"/>
              <a:t>The  def property of a panel ref usually has a value in the format of "</a:t>
            </a:r>
            <a:r>
              <a:rPr lang="en-US" smtClean="0">
                <a:latin typeface="Courier New" pitchFamily="49" charset="0"/>
              </a:rPr>
              <a:t>x(y)</a:t>
            </a:r>
            <a:r>
              <a:rPr lang="en-US" smtClean="0"/>
              <a:t>". What information comes before the parenthesis? (What is the </a:t>
            </a:r>
            <a:r>
              <a:rPr lang="en-US" smtClean="0">
                <a:latin typeface="Courier New" pitchFamily="49" charset="0"/>
              </a:rPr>
              <a:t>x</a:t>
            </a:r>
            <a:r>
              <a:rPr lang="en-US" smtClean="0"/>
              <a:t>?) What information is defined within the parenthesis? (What is the </a:t>
            </a:r>
            <a:r>
              <a:rPr lang="en-US" smtClean="0">
                <a:latin typeface="Courier New" pitchFamily="49" charset="0"/>
              </a:rPr>
              <a:t>y</a:t>
            </a:r>
            <a:r>
              <a:rPr lang="en-US" smtClean="0"/>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Detail view basics</a:t>
            </a:r>
          </a:p>
          <a:p>
            <a:pPr>
              <a:lnSpc>
                <a:spcPct val="150000"/>
              </a:lnSpc>
              <a:buFont typeface="Arial" charset="0"/>
              <a:buChar char="•"/>
            </a:pPr>
            <a:r>
              <a:rPr lang="en-US" sz="2800" smtClean="0">
                <a:solidFill>
                  <a:srgbClr val="C0C0C0"/>
                </a:solidFill>
              </a:rPr>
              <a:t>Creating detail views</a:t>
            </a:r>
          </a:p>
          <a:p>
            <a:pPr>
              <a:lnSpc>
                <a:spcPct val="150000"/>
              </a:lnSpc>
              <a:buFont typeface="Arial" charset="0"/>
              <a:buChar char="•"/>
            </a:pPr>
            <a:r>
              <a:rPr lang="en-US" sz="2800" smtClean="0">
                <a:solidFill>
                  <a:srgbClr val="C0C0C0"/>
                </a:solidFill>
              </a:rPr>
              <a:t>Referencing detail views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7508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Detail views</a:t>
            </a:r>
          </a:p>
        </p:txBody>
      </p:sp>
      <p:sp>
        <p:nvSpPr>
          <p:cNvPr id="7171" name="Rectangle 3"/>
          <p:cNvSpPr>
            <a:spLocks noGrp="1" noChangeArrowheads="1"/>
          </p:cNvSpPr>
          <p:nvPr>
            <p:ph idx="1"/>
          </p:nvPr>
        </p:nvSpPr>
        <p:spPr>
          <a:xfrm>
            <a:off x="519113" y="4941888"/>
            <a:ext cx="8318500" cy="1447800"/>
          </a:xfrm>
        </p:spPr>
        <p:txBody>
          <a:bodyPr/>
          <a:lstStyle/>
          <a:p>
            <a:pPr>
              <a:buFont typeface="Arial" charset="0"/>
              <a:buChar char="•"/>
            </a:pPr>
            <a:r>
              <a:rPr lang="en-US" smtClean="0"/>
              <a:t>A </a:t>
            </a:r>
            <a:r>
              <a:rPr lang="en-US" b="1" smtClean="0"/>
              <a:t>detail view</a:t>
            </a:r>
            <a:r>
              <a:rPr lang="en-US" smtClean="0"/>
              <a:t> is a container widget that typically displays one object and information related to that object</a:t>
            </a:r>
          </a:p>
          <a:p>
            <a:pPr lvl="1"/>
            <a:r>
              <a:rPr lang="en-US" smtClean="0"/>
              <a:t>Users can view and, in some cases, edit that data</a:t>
            </a:r>
          </a:p>
        </p:txBody>
      </p:sp>
      <p:sp>
        <p:nvSpPr>
          <p:cNvPr id="7173" name="Text Box 6"/>
          <p:cNvSpPr txBox="1">
            <a:spLocks noChangeArrowheads="1"/>
          </p:cNvSpPr>
          <p:nvPr/>
        </p:nvSpPr>
        <p:spPr bwMode="auto">
          <a:xfrm>
            <a:off x="596900" y="1120775"/>
            <a:ext cx="7604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ABContactSummaryDV</a:t>
            </a: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1551297"/>
            <a:ext cx="8101050" cy="314744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Detail view root objects</a:t>
            </a:r>
          </a:p>
        </p:txBody>
      </p:sp>
      <p:sp>
        <p:nvSpPr>
          <p:cNvPr id="8195" name="Rectangle 3"/>
          <p:cNvSpPr>
            <a:spLocks noGrp="1" noChangeArrowheads="1"/>
          </p:cNvSpPr>
          <p:nvPr>
            <p:ph idx="1"/>
          </p:nvPr>
        </p:nvSpPr>
        <p:spPr>
          <a:xfrm>
            <a:off x="519113" y="3768725"/>
            <a:ext cx="8318500" cy="2620963"/>
          </a:xfrm>
        </p:spPr>
        <p:txBody>
          <a:bodyPr/>
          <a:lstStyle/>
          <a:p>
            <a:pPr>
              <a:buFont typeface="Arial" charset="0"/>
              <a:buChar char="•"/>
            </a:pPr>
            <a:r>
              <a:rPr lang="en-US" smtClean="0"/>
              <a:t>Container widgets typically have one root object</a:t>
            </a:r>
          </a:p>
          <a:p>
            <a:pPr lvl="1"/>
            <a:r>
              <a:rPr lang="en-US" smtClean="0"/>
              <a:t>Detail view displays information from its root object</a:t>
            </a:r>
          </a:p>
          <a:p>
            <a:pPr lvl="1"/>
            <a:r>
              <a:rPr lang="en-US" smtClean="0"/>
              <a:t>Whenever detail view is referenced, parent container must pass this object to detail view</a:t>
            </a:r>
          </a:p>
        </p:txBody>
      </p:sp>
      <p:pic>
        <p:nvPicPr>
          <p:cNvPr id="8196" name="Picture 4" descr="detail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675" y="15621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1708150" y="2890838"/>
            <a:ext cx="3062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ABContactSummaryDV</a:t>
            </a:r>
          </a:p>
        </p:txBody>
      </p:sp>
      <p:sp>
        <p:nvSpPr>
          <p:cNvPr id="8198" name="Rectangle 6"/>
          <p:cNvSpPr>
            <a:spLocks noChangeArrowheads="1"/>
          </p:cNvSpPr>
          <p:nvPr/>
        </p:nvSpPr>
        <p:spPr bwMode="auto">
          <a:xfrm>
            <a:off x="5456238" y="1719263"/>
            <a:ext cx="1782762" cy="884237"/>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9" name="Text Box 7"/>
          <p:cNvSpPr txBox="1">
            <a:spLocks noChangeArrowheads="1"/>
          </p:cNvSpPr>
          <p:nvPr/>
        </p:nvSpPr>
        <p:spPr bwMode="auto">
          <a:xfrm>
            <a:off x="5570538" y="2009775"/>
            <a:ext cx="1555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p>
        </p:txBody>
      </p:sp>
      <p:sp>
        <p:nvSpPr>
          <p:cNvPr id="8200" name="Line 8"/>
          <p:cNvSpPr>
            <a:spLocks noChangeShapeType="1"/>
          </p:cNvSpPr>
          <p:nvPr/>
        </p:nvSpPr>
        <p:spPr bwMode="auto">
          <a:xfrm flipH="1">
            <a:off x="3733800" y="2195513"/>
            <a:ext cx="1722438" cy="0"/>
          </a:xfrm>
          <a:prstGeom prst="line">
            <a:avLst/>
          </a:prstGeom>
          <a:noFill/>
          <a:ln w="28575">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1" name="Text Box 9"/>
          <p:cNvSpPr txBox="1">
            <a:spLocks noChangeArrowheads="1"/>
          </p:cNvSpPr>
          <p:nvPr/>
        </p:nvSpPr>
        <p:spPr bwMode="auto">
          <a:xfrm>
            <a:off x="5337175" y="2673350"/>
            <a:ext cx="1944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(root object)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1260514"/>
            <a:ext cx="8305800" cy="322699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pPr eaLnBrk="1" hangingPunct="1"/>
            <a:r>
              <a:rPr lang="en-US" smtClean="0"/>
              <a:t>Detail view structure</a:t>
            </a:r>
          </a:p>
        </p:txBody>
      </p:sp>
      <p:sp>
        <p:nvSpPr>
          <p:cNvPr id="9219" name="Rectangle 3"/>
          <p:cNvSpPr>
            <a:spLocks noGrp="1" noChangeArrowheads="1"/>
          </p:cNvSpPr>
          <p:nvPr>
            <p:ph idx="1"/>
          </p:nvPr>
        </p:nvSpPr>
        <p:spPr>
          <a:xfrm>
            <a:off x="519113" y="5321300"/>
            <a:ext cx="8318500" cy="1068388"/>
          </a:xfrm>
        </p:spPr>
        <p:txBody>
          <a:bodyPr/>
          <a:lstStyle/>
          <a:p>
            <a:pPr>
              <a:buFont typeface="Arial" charset="0"/>
              <a:buChar char="•"/>
            </a:pPr>
            <a:r>
              <a:rPr lang="en-US" dirty="0" smtClean="0"/>
              <a:t>Input columns are stacks of widgets</a:t>
            </a:r>
          </a:p>
          <a:p>
            <a:pPr lvl="1"/>
            <a:r>
              <a:rPr lang="en-US" dirty="0" smtClean="0"/>
              <a:t>Must have one, but can have as many as desired</a:t>
            </a:r>
          </a:p>
        </p:txBody>
      </p:sp>
      <p:sp>
        <p:nvSpPr>
          <p:cNvPr id="9221" name="Text Box 5"/>
          <p:cNvSpPr txBox="1">
            <a:spLocks noChangeArrowheads="1"/>
          </p:cNvSpPr>
          <p:nvPr/>
        </p:nvSpPr>
        <p:spPr bwMode="auto">
          <a:xfrm>
            <a:off x="3001963" y="1249363"/>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toolbar (optional)</a:t>
            </a:r>
          </a:p>
        </p:txBody>
      </p:sp>
      <p:sp>
        <p:nvSpPr>
          <p:cNvPr id="9222" name="Text Box 6"/>
          <p:cNvSpPr txBox="1">
            <a:spLocks noChangeArrowheads="1"/>
          </p:cNvSpPr>
          <p:nvPr/>
        </p:nvSpPr>
        <p:spPr bwMode="auto">
          <a:xfrm>
            <a:off x="4121150" y="4540250"/>
            <a:ext cx="3825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additional</a:t>
            </a:r>
            <a:br>
              <a:rPr lang="en-US"/>
            </a:br>
            <a:r>
              <a:rPr lang="en-US"/>
              <a:t>input columns (optional)</a:t>
            </a:r>
          </a:p>
        </p:txBody>
      </p:sp>
      <p:sp>
        <p:nvSpPr>
          <p:cNvPr id="9223" name="Text Box 7"/>
          <p:cNvSpPr txBox="1">
            <a:spLocks noChangeArrowheads="1"/>
          </p:cNvSpPr>
          <p:nvPr/>
        </p:nvSpPr>
        <p:spPr bwMode="auto">
          <a:xfrm>
            <a:off x="868363" y="4556125"/>
            <a:ext cx="247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first input</a:t>
            </a:r>
            <a:br>
              <a:rPr lang="en-US" dirty="0"/>
            </a:br>
            <a:r>
              <a:rPr lang="en-US" dirty="0"/>
              <a:t>column (required)</a:t>
            </a:r>
          </a:p>
        </p:txBody>
      </p:sp>
      <p:sp>
        <p:nvSpPr>
          <p:cNvPr id="2" name="Rectangle 1"/>
          <p:cNvSpPr/>
          <p:nvPr/>
        </p:nvSpPr>
        <p:spPr bwMode="auto">
          <a:xfrm>
            <a:off x="517525" y="1260513"/>
            <a:ext cx="8305800" cy="42331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517525" y="1683833"/>
            <a:ext cx="3856038" cy="280367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Rectangle 16"/>
          <p:cNvSpPr/>
          <p:nvPr/>
        </p:nvSpPr>
        <p:spPr bwMode="auto">
          <a:xfrm>
            <a:off x="4373563" y="1683833"/>
            <a:ext cx="4449762" cy="280367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2260993"/>
            <a:ext cx="8305800" cy="322699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p:txBody>
          <a:bodyPr/>
          <a:lstStyle/>
          <a:p>
            <a:pPr eaLnBrk="1" hangingPunct="1"/>
            <a:r>
              <a:rPr lang="en-US" smtClean="0"/>
              <a:t>Detail view contents</a:t>
            </a:r>
          </a:p>
        </p:txBody>
      </p:sp>
      <p:sp>
        <p:nvSpPr>
          <p:cNvPr id="10244" name="Text Box 5"/>
          <p:cNvSpPr txBox="1">
            <a:spLocks noChangeArrowheads="1"/>
          </p:cNvSpPr>
          <p:nvPr/>
        </p:nvSpPr>
        <p:spPr bwMode="auto">
          <a:xfrm>
            <a:off x="5620215" y="3645675"/>
            <a:ext cx="310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8000"/>
                </a:solidFill>
              </a:rPr>
              <a:t>embedded list view</a:t>
            </a:r>
          </a:p>
        </p:txBody>
      </p:sp>
      <p:sp>
        <p:nvSpPr>
          <p:cNvPr id="10247" name="Text Box 8"/>
          <p:cNvSpPr txBox="1">
            <a:spLocks noChangeArrowheads="1"/>
          </p:cNvSpPr>
          <p:nvPr/>
        </p:nvSpPr>
        <p:spPr bwMode="auto">
          <a:xfrm>
            <a:off x="1381125" y="5526088"/>
            <a:ext cx="1189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input set</a:t>
            </a:r>
          </a:p>
        </p:txBody>
      </p:sp>
      <p:sp>
        <p:nvSpPr>
          <p:cNvPr id="10248" name="Text Box 9"/>
          <p:cNvSpPr txBox="1">
            <a:spLocks noChangeArrowheads="1"/>
          </p:cNvSpPr>
          <p:nvPr/>
        </p:nvSpPr>
        <p:spPr bwMode="auto">
          <a:xfrm>
            <a:off x="6284525" y="1254241"/>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996600"/>
                </a:solidFill>
              </a:rPr>
              <a:t>input widgets</a:t>
            </a:r>
          </a:p>
        </p:txBody>
      </p:sp>
      <p:sp>
        <p:nvSpPr>
          <p:cNvPr id="10250" name="Text Box 11"/>
          <p:cNvSpPr txBox="1">
            <a:spLocks noChangeArrowheads="1"/>
          </p:cNvSpPr>
          <p:nvPr/>
        </p:nvSpPr>
        <p:spPr bwMode="auto">
          <a:xfrm>
            <a:off x="2659527" y="1245221"/>
            <a:ext cx="296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"layout widgets"</a:t>
            </a:r>
          </a:p>
        </p:txBody>
      </p:sp>
      <p:sp>
        <p:nvSpPr>
          <p:cNvPr id="10251" name="Line 12"/>
          <p:cNvSpPr>
            <a:spLocks noChangeShapeType="1"/>
          </p:cNvSpPr>
          <p:nvPr/>
        </p:nvSpPr>
        <p:spPr bwMode="auto">
          <a:xfrm flipH="1" flipV="1">
            <a:off x="7002966" y="1661530"/>
            <a:ext cx="738264" cy="1325021"/>
          </a:xfrm>
          <a:prstGeom prst="line">
            <a:avLst/>
          </a:prstGeom>
          <a:noFill/>
          <a:ln w="19050">
            <a:solidFill>
              <a:srgbClr val="9966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2" name="Line 13"/>
          <p:cNvSpPr>
            <a:spLocks noChangeShapeType="1"/>
          </p:cNvSpPr>
          <p:nvPr/>
        </p:nvSpPr>
        <p:spPr bwMode="auto">
          <a:xfrm flipH="1">
            <a:off x="1816100" y="1661531"/>
            <a:ext cx="2013744" cy="109754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3" name="Line 14"/>
          <p:cNvSpPr>
            <a:spLocks noChangeShapeType="1"/>
          </p:cNvSpPr>
          <p:nvPr/>
        </p:nvSpPr>
        <p:spPr bwMode="auto">
          <a:xfrm flipH="1">
            <a:off x="1381123" y="1661532"/>
            <a:ext cx="2448721" cy="19849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4" name="Line 15"/>
          <p:cNvSpPr>
            <a:spLocks noChangeShapeType="1"/>
          </p:cNvSpPr>
          <p:nvPr/>
        </p:nvSpPr>
        <p:spPr bwMode="auto">
          <a:xfrm flipH="1">
            <a:off x="3722688" y="1661532"/>
            <a:ext cx="107156" cy="215164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5" name="Line 16"/>
          <p:cNvSpPr>
            <a:spLocks noChangeShapeType="1"/>
          </p:cNvSpPr>
          <p:nvPr/>
        </p:nvSpPr>
        <p:spPr bwMode="auto">
          <a:xfrm>
            <a:off x="3829845" y="1661531"/>
            <a:ext cx="1790370" cy="109754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 name="Rectangle 2"/>
          <p:cNvSpPr/>
          <p:nvPr/>
        </p:nvSpPr>
        <p:spPr bwMode="auto">
          <a:xfrm>
            <a:off x="579438" y="2593975"/>
            <a:ext cx="2819400" cy="1280515"/>
          </a:xfrm>
          <a:prstGeom prst="rect">
            <a:avLst/>
          </a:prstGeom>
          <a:noFill/>
          <a:ln w="19050" algn="ctr">
            <a:solidFill>
              <a:schemeClr val="bg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579438" y="3987877"/>
            <a:ext cx="2819400" cy="1442766"/>
          </a:xfrm>
          <a:prstGeom prst="rect">
            <a:avLst/>
          </a:prstGeom>
          <a:noFill/>
          <a:ln w="19050" algn="ctr">
            <a:solidFill>
              <a:srgbClr val="CC009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6"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r="6404" b="19868"/>
          <a:stretch/>
        </p:blipFill>
        <p:spPr bwMode="auto">
          <a:xfrm>
            <a:off x="3084513" y="976312"/>
            <a:ext cx="4640262" cy="539432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2"/>
          <p:cNvSpPr>
            <a:spLocks noGrp="1" noChangeArrowheads="1"/>
          </p:cNvSpPr>
          <p:nvPr>
            <p:ph type="title"/>
          </p:nvPr>
        </p:nvSpPr>
        <p:spPr/>
        <p:txBody>
          <a:bodyPr/>
          <a:lstStyle/>
          <a:p>
            <a:pPr eaLnBrk="1" hangingPunct="1"/>
            <a:r>
              <a:rPr lang="en-US" smtClean="0"/>
              <a:t>PCF container files are hierarchical</a:t>
            </a:r>
          </a:p>
        </p:txBody>
      </p:sp>
      <p:sp>
        <p:nvSpPr>
          <p:cNvPr id="11269" name="Text Box 8"/>
          <p:cNvSpPr txBox="1">
            <a:spLocks noChangeArrowheads="1"/>
          </p:cNvSpPr>
          <p:nvPr/>
        </p:nvSpPr>
        <p:spPr bwMode="auto">
          <a:xfrm>
            <a:off x="703263" y="1098550"/>
            <a:ext cx="1798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top-level container</a:t>
            </a:r>
          </a:p>
        </p:txBody>
      </p:sp>
      <p:sp>
        <p:nvSpPr>
          <p:cNvPr id="11270" name="Text Box 10"/>
          <p:cNvSpPr txBox="1">
            <a:spLocks noChangeArrowheads="1"/>
          </p:cNvSpPr>
          <p:nvPr/>
        </p:nvSpPr>
        <p:spPr bwMode="auto">
          <a:xfrm>
            <a:off x="668338" y="1800225"/>
            <a:ext cx="1798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child container</a:t>
            </a:r>
          </a:p>
        </p:txBody>
      </p:sp>
      <p:sp>
        <p:nvSpPr>
          <p:cNvPr id="11271" name="Text Box 12"/>
          <p:cNvSpPr txBox="1">
            <a:spLocks noChangeArrowheads="1"/>
          </p:cNvSpPr>
          <p:nvPr/>
        </p:nvSpPr>
        <p:spPr bwMode="auto">
          <a:xfrm>
            <a:off x="730250" y="4665663"/>
            <a:ext cx="17986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referenced container</a:t>
            </a:r>
            <a:br>
              <a:rPr lang="en-US">
                <a:solidFill>
                  <a:schemeClr val="accent1"/>
                </a:solidFill>
              </a:rPr>
            </a:br>
            <a:r>
              <a:rPr lang="en-US">
                <a:solidFill>
                  <a:schemeClr val="accent1"/>
                </a:solidFill>
              </a:rPr>
              <a:t>(appears in blue)</a:t>
            </a:r>
          </a:p>
        </p:txBody>
      </p:sp>
      <p:sp>
        <p:nvSpPr>
          <p:cNvPr id="11272" name="Line 9"/>
          <p:cNvSpPr>
            <a:spLocks noChangeShapeType="1"/>
          </p:cNvSpPr>
          <p:nvPr/>
        </p:nvSpPr>
        <p:spPr bwMode="auto">
          <a:xfrm>
            <a:off x="2232025" y="1422400"/>
            <a:ext cx="8524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1"/>
          <p:cNvSpPr>
            <a:spLocks noChangeShapeType="1"/>
          </p:cNvSpPr>
          <p:nvPr/>
        </p:nvSpPr>
        <p:spPr bwMode="auto">
          <a:xfrm>
            <a:off x="2232025" y="2114550"/>
            <a:ext cx="8524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13"/>
          <p:cNvSpPr>
            <a:spLocks noChangeShapeType="1"/>
          </p:cNvSpPr>
          <p:nvPr/>
        </p:nvSpPr>
        <p:spPr bwMode="auto">
          <a:xfrm>
            <a:off x="2232025" y="5075238"/>
            <a:ext cx="8524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1358393"/>
            <a:ext cx="4070785" cy="2872225"/>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Reusable containers</a:t>
            </a:r>
          </a:p>
        </p:txBody>
      </p:sp>
      <p:sp>
        <p:nvSpPr>
          <p:cNvPr id="12291" name="Rectangle 3"/>
          <p:cNvSpPr>
            <a:spLocks noGrp="1" noChangeArrowheads="1"/>
          </p:cNvSpPr>
          <p:nvPr>
            <p:ph idx="1"/>
          </p:nvPr>
        </p:nvSpPr>
        <p:spPr>
          <a:xfrm>
            <a:off x="519113" y="1192213"/>
            <a:ext cx="3305175" cy="5197475"/>
          </a:xfrm>
        </p:spPr>
        <p:txBody>
          <a:bodyPr/>
          <a:lstStyle/>
          <a:p>
            <a:pPr>
              <a:buFont typeface="Arial" charset="0"/>
              <a:buChar char="•"/>
            </a:pPr>
            <a:r>
              <a:rPr lang="en-US" smtClean="0"/>
              <a:t>When container (such as detail view) is declared as top-level, it is reusable</a:t>
            </a:r>
          </a:p>
          <a:p>
            <a:pPr lvl="1"/>
            <a:r>
              <a:rPr lang="en-US" smtClean="0"/>
              <a:t>Other containers can reference (embed) this container</a:t>
            </a:r>
          </a:p>
          <a:p>
            <a:pPr>
              <a:buFont typeface="Arial" charset="0"/>
              <a:buChar char="•"/>
            </a:pPr>
            <a:r>
              <a:rPr lang="en-US" smtClean="0"/>
              <a:t>If container is likely to be needed in multiple places, create it in its own PCF file as top-level container</a:t>
            </a:r>
          </a:p>
        </p:txBody>
      </p:sp>
      <p:sp>
        <p:nvSpPr>
          <p:cNvPr id="12293" name="AutoShape 5"/>
          <p:cNvSpPr>
            <a:spLocks noChangeArrowheads="1"/>
          </p:cNvSpPr>
          <p:nvPr/>
        </p:nvSpPr>
        <p:spPr bwMode="auto">
          <a:xfrm>
            <a:off x="3932238" y="1675051"/>
            <a:ext cx="3253489" cy="26200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26836</TotalTime>
  <Words>2726</Words>
  <Application>Microsoft Office PowerPoint</Application>
  <PresentationFormat>On-screen Show (4:3)</PresentationFormat>
  <Paragraphs>270</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Detail Views</vt:lpstr>
      <vt:lpstr>Lesson objectives</vt:lpstr>
      <vt:lpstr>Lesson outline</vt:lpstr>
      <vt:lpstr>Detail views</vt:lpstr>
      <vt:lpstr>Detail view root objects</vt:lpstr>
      <vt:lpstr>Detail view structure</vt:lpstr>
      <vt:lpstr>Detail view contents</vt:lpstr>
      <vt:lpstr>PCF container files are hierarchical</vt:lpstr>
      <vt:lpstr>Reusable containers</vt:lpstr>
      <vt:lpstr>Inline containers</vt:lpstr>
      <vt:lpstr>Lesson outline</vt:lpstr>
      <vt:lpstr>Steps to create detail views</vt:lpstr>
      <vt:lpstr>Step 1: Create the DV file</vt:lpstr>
      <vt:lpstr>Step 2: Specify the required variable(s)</vt:lpstr>
      <vt:lpstr>Step 3: Optionally specify additional properties</vt:lpstr>
      <vt:lpstr>Step 4: Add input columns</vt:lpstr>
      <vt:lpstr>Step 5: Add input widgets</vt:lpstr>
      <vt:lpstr>List views and input sets</vt:lpstr>
      <vt:lpstr>Lesson outline</vt:lpstr>
      <vt:lpstr>Reference widgets</vt:lpstr>
      <vt:lpstr>What can contain a detail view?</vt:lpstr>
      <vt:lpstr>Steps to reference detail views</vt:lpstr>
      <vt:lpstr>Step 1: Create panel ref widget</vt:lpstr>
      <vt:lpstr>Step 2: Specify properties</vt:lpstr>
      <vt:lpstr>Studio convention for child containers</vt:lpstr>
      <vt:lpstr>Step 3: Reload the metadata</vt:lpstr>
      <vt:lpstr>Detail views in read-only mode</vt:lpstr>
      <vt:lpstr>Lesson objectives review</vt:lpstr>
      <vt:lpstr>Review questions</vt:lpstr>
      <vt:lpstr>PowerPoint Presentation</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Views</dc:title>
  <dc:creator>Julia Tower</dc:creator>
  <dc:description>90</dc:description>
  <cp:lastModifiedBy>gwuser</cp:lastModifiedBy>
  <cp:revision>1980</cp:revision>
  <dcterms:created xsi:type="dcterms:W3CDTF">2007-08-02T20:13:16Z</dcterms:created>
  <dcterms:modified xsi:type="dcterms:W3CDTF">2013-08-08T23:18:07Z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