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handoutMasterIdLst>
    <p:handoutMasterId r:id="rId19"/>
  </p:handoutMasterIdLst>
  <p:sldIdLst>
    <p:sldId id="1192" r:id="rId2"/>
    <p:sldId id="1299" r:id="rId3"/>
    <p:sldId id="1300" r:id="rId4"/>
    <p:sldId id="1759" r:id="rId5"/>
    <p:sldId id="1760" r:id="rId6"/>
    <p:sldId id="1762" r:id="rId7"/>
    <p:sldId id="1771" r:id="rId8"/>
    <p:sldId id="1758" r:id="rId9"/>
    <p:sldId id="1769" r:id="rId10"/>
    <p:sldId id="1764" r:id="rId11"/>
    <p:sldId id="1770" r:id="rId12"/>
    <p:sldId id="1766" r:id="rId13"/>
    <p:sldId id="1767" r:id="rId14"/>
    <p:sldId id="1551" r:id="rId15"/>
    <p:sldId id="1757" r:id="rId16"/>
    <p:sldId id="1772" r:id="rId17"/>
  </p:sldIdLst>
  <p:sldSz cx="9144000" cy="6858000" type="screen4x3"/>
  <p:notesSz cx="6881813"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8000"/>
    <a:srgbClr val="996633"/>
    <a:srgbClr val="0033CC"/>
    <a:srgbClr val="FF0000"/>
    <a:srgbClr val="FFFF00"/>
    <a:srgbClr val="CCFFCC"/>
    <a:srgbClr val="3366FF"/>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11" autoAdjust="0"/>
    <p:restoredTop sz="72516" autoAdjust="0"/>
  </p:normalViewPr>
  <p:slideViewPr>
    <p:cSldViewPr snapToGrid="0">
      <p:cViewPr varScale="1">
        <p:scale>
          <a:sx n="82" d="100"/>
          <a:sy n="82" d="100"/>
        </p:scale>
        <p:origin x="-1212" y="-84"/>
      </p:cViewPr>
      <p:guideLst>
        <p:guide orient="horz" pos="1335"/>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2676" y="-11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dirty="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dirty="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dirty="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DF752F62-741D-4947-AC6D-54DBD414056B}" type="slidenum">
              <a:rPr lang="en-US" altLang="en-US"/>
              <a:pPr>
                <a:defRPr/>
              </a:pPr>
              <a:t>‹#›</a:t>
            </a:fld>
            <a:endParaRPr lang="en-US" altLang="en-US" dirty="0"/>
          </a:p>
        </p:txBody>
      </p:sp>
    </p:spTree>
    <p:extLst>
      <p:ext uri="{BB962C8B-B14F-4D97-AF65-F5344CB8AC3E}">
        <p14:creationId xmlns:p14="http://schemas.microsoft.com/office/powerpoint/2010/main" val="2848890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Overhead"/>
          <p:cNvSpPr>
            <a:spLocks noGrp="1" noRot="1" noChangeAspect="1"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dirty="0">
                <a:solidFill>
                  <a:schemeClr val="tx1"/>
                </a:solidFill>
              </a:defRPr>
            </a:lvl1pPr>
          </a:lstStyle>
          <a:p>
            <a:pPr>
              <a:defRPr/>
            </a:pPr>
            <a:r>
              <a:rPr lang="en-US" altLang="en-US"/>
              <a:t>	Editable Detail Views - </a:t>
            </a:r>
            <a:fld id="{A4C10865-3A7B-4D67-9215-C88AF69B23D0}"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dirty="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71950" y="320675"/>
            <a:ext cx="2560638"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45797F19-8C4C-4E1E-9274-857DC48965F2}"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7988" y="8905875"/>
            <a:ext cx="6089650"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Tree>
    <p:extLst>
      <p:ext uri="{BB962C8B-B14F-4D97-AF65-F5344CB8AC3E}">
        <p14:creationId xmlns:p14="http://schemas.microsoft.com/office/powerpoint/2010/main" val="2610568181"/>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Detail Views - </a:t>
            </a:r>
            <a:fld id="{0BBAF28C-07FF-4D11-917E-1736037F425D}"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215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1508" name="Rectangle 2"/>
          <p:cNvSpPr>
            <a:spLocks noGrp="1" noRot="1" noChangeAspect="1" noChangeArrowheads="1" noTextEdit="1"/>
          </p:cNvSpPr>
          <p:nvPr>
            <p:ph type="sldImg"/>
          </p:nvPr>
        </p:nvSpPr>
        <p:spPr>
          <a:xfrm>
            <a:off x="727075" y="630238"/>
            <a:ext cx="5432425" cy="4073525"/>
          </a:xfrm>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Detail Views - </a:t>
            </a:r>
            <a:fld id="{9872B0F1-4A16-4351-BDB7-6C7C4F99852F}"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Detail Views - </a:t>
            </a:r>
            <a:fld id="{DCDB66D3-90B1-461C-841B-696C6DA1E96A}"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declare the detail view inline and you want to add a toolbar to it, you have to create a panel ref and put the toolbar and the detail view in the panel ref. The panel ref will not have a specified def property. Its sole purpose is to associate the toolbar with the detail view.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Detail Views - </a:t>
            </a:r>
            <a:fld id="{AB9DA1A8-56BD-40D0-8196-C6F942043858}"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Edit Buttons tool contains all three buttons needed to make edits: Edit, Update, and Cancel. The buttons also already have the appropriate visibility logic. The Edit button is visible only when the location is in read-only mode. The Update and Cancel buttons are visible only when the location is in edit mode.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Detail Views - </a:t>
            </a:r>
            <a:fld id="{5D80C261-A5E5-41B3-849B-D3ED64AE02EB}"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Detail Views - </a:t>
            </a:r>
            <a:fld id="{AEE150F8-2D8C-4BCF-AC6E-BFA4E61B255F}"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xfrm>
            <a:off x="728663" y="630238"/>
            <a:ext cx="5430837" cy="4073525"/>
          </a:xfrm>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Detail Views - </a:t>
            </a:r>
            <a:fld id="{BDE8BE3B-F0E1-4EE0-8040-FD3D2E4F8A16}"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4" name="Rectangle 2"/>
          <p:cNvSpPr>
            <a:spLocks noGrp="1" noRot="1" noChangeAspect="1" noChangeArrowheads="1" noTextEdit="1"/>
          </p:cNvSpPr>
          <p:nvPr>
            <p:ph type="sldImg"/>
          </p:nvPr>
        </p:nvSpPr>
        <p:spPr>
          <a:xfrm>
            <a:off x="725488" y="574675"/>
            <a:ext cx="5430837" cy="4073525"/>
          </a:xfrm>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The input widget and all of the containers that directly or indirectly contain it must be editable. The input, the detail view, the card view, and the screen must all be editable.</a:t>
            </a:r>
          </a:p>
          <a:p>
            <a:pPr marL="209550" indent="-209550" eaLnBrk="1" hangingPunct="1"/>
            <a:r>
              <a:rPr lang="en-US" smtClean="0"/>
              <a:t>2. The toolbar is added to the panel ref that references the detail view.</a:t>
            </a:r>
          </a:p>
          <a:p>
            <a:pPr marL="209550" indent="-209550" eaLnBrk="1" hangingPunct="1"/>
            <a:r>
              <a:rPr lang="en-US" smtClean="0"/>
              <a:t>3. You need to drag only one tool, the "Edit Buttons" tool. This tool contains all three buttons.</a:t>
            </a:r>
            <a:endParaRPr lang="en-US" b="1"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Detail Views - </a:t>
            </a:r>
            <a:fld id="{B60DF4EF-A779-404D-9C01-CF0E021E3BDD}"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225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2532" name="Rectangle 2"/>
          <p:cNvSpPr>
            <a:spLocks noGrp="1" noRot="1" noChangeAspect="1" noChangeArrowheads="1" noTextEdit="1"/>
          </p:cNvSpPr>
          <p:nvPr>
            <p:ph type="sldImg"/>
          </p:nvPr>
        </p:nvSpPr>
        <p:spPr>
          <a:ln/>
        </p:spPr>
      </p:sp>
      <p:sp>
        <p:nvSpPr>
          <p:cNvPr id="225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Detail Views - </a:t>
            </a:r>
            <a:fld id="{E93752D7-B384-47BE-800A-DE5510F7EB04}"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235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Detail Views - </a:t>
            </a:r>
            <a:fld id="{7A029ABA-5E46-4311-AA13-835729202AA3}"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245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4580" name="Rectangle 2"/>
          <p:cNvSpPr>
            <a:spLocks noGrp="1" noRot="1" noChangeAspect="1" noChangeArrowheads="1" noTextEdit="1"/>
          </p:cNvSpPr>
          <p:nvPr>
            <p:ph type="sldImg"/>
          </p:nvPr>
        </p:nvSpPr>
        <p:spPr>
          <a:ln/>
        </p:spPr>
      </p:sp>
      <p:sp>
        <p:nvSpPr>
          <p:cNvPr id="245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Toolbars can be associated with screens, listdetail views, card views, list views, and detail views. They cannot be associated with input sets.</a:t>
            </a:r>
          </a:p>
          <a:p>
            <a:pPr eaLnBrk="1" hangingPunct="1"/>
            <a:r>
              <a:rPr lang="en-US" smtClean="0"/>
              <a:t>Typically, a toolbar has buttons on it. There are some examples of list views with toolbars that have no buttons, however (as shown in the third example on the slide above). In these situations, the toolbar is needed because the number of items in the list is greater than what can be displayed at one time, and controls are needed to let the user page through the results. The "page through" controls appear on the right of the toolbar.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Detail Views - </a:t>
            </a:r>
            <a:fld id="{596AC8D1-5F8C-4DCB-BD4C-2A0A3FC081D7}"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256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Detail Views - </a:t>
            </a:r>
            <a:fld id="{3EC55949-E59E-41BB-92BC-AF04FE41FC9B}"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266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default value for the editable property of a container widget is true, so container widgets are editable by default.</a:t>
            </a:r>
          </a:p>
          <a:p>
            <a:pPr eaLnBrk="1" hangingPunct="1"/>
            <a:r>
              <a:rPr lang="en-US" smtClean="0"/>
              <a:t>The default value for the editable property of an atomic widget is false, so atomic widgets such as inputs are read-only by default.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Detail Views - </a:t>
            </a:r>
            <a:fld id="{AFB8C8D3-AFA1-4E58-BBF8-7FB9A7957F88}"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2765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Detail Views - </a:t>
            </a:r>
            <a:fld id="{2C0569FD-7A17-40AC-BA3E-DC13371A2EFC}"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Detail Views - </a:t>
            </a:r>
            <a:fld id="{EED8D480-EA6D-4F76-B9F1-2B07CEDB860A}"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Secondary views include card views and listdetail views. (Secondary views are collections of primary views, such as detail views and list views.)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32610471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67541374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5340134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429236333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otices Mandatory">
    <p:spTree>
      <p:nvGrpSpPr>
        <p:cNvPr id="1" name=""/>
        <p:cNvGrpSpPr/>
        <p:nvPr/>
      </p:nvGrpSpPr>
      <p:grpSpPr>
        <a:xfrm>
          <a:off x="0" y="0"/>
          <a:ext cx="0" cy="0"/>
          <a:chOff x="0" y="0"/>
          <a:chExt cx="0" cy="0"/>
        </a:xfrm>
      </p:grpSpPr>
      <p:sp>
        <p:nvSpPr>
          <p:cNvPr id="2" name="txt Title Fixed"/>
          <p:cNvSpPr txBox="1">
            <a:spLocks noChangeArrowheads="1"/>
          </p:cNvSpPr>
          <p:nvPr/>
        </p:nvSpPr>
        <p:spPr bwMode="auto">
          <a:xfrm>
            <a:off x="492125" y="11430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a:lnSpc>
                <a:spcPct val="90000"/>
              </a:lnSpc>
              <a:spcBef>
                <a:spcPct val="0"/>
              </a:spcBef>
              <a:spcAft>
                <a:spcPct val="0"/>
              </a:spcAft>
              <a:buClrTx/>
            </a:pPr>
            <a:r>
              <a:rPr lang="en-US" sz="3200">
                <a:solidFill>
                  <a:srgbClr val="04628C"/>
                </a:solidFill>
                <a:ea typeface="Calibri" pitchFamily="34" charset="0"/>
                <a:cs typeface="Arial" pitchFamily="34" charset="0"/>
              </a:rPr>
              <a:t>Notices</a:t>
            </a:r>
          </a:p>
        </p:txBody>
      </p:sp>
      <p:sp>
        <p:nvSpPr>
          <p:cNvPr id="3" name="txt Notice Fixed"/>
          <p:cNvSpPr>
            <a:spLocks noChangeArrowheads="1"/>
          </p:cNvSpPr>
          <p:nvPr/>
        </p:nvSpPr>
        <p:spPr bwMode="auto">
          <a:xfrm>
            <a:off x="533400" y="892175"/>
            <a:ext cx="83058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0"/>
              </a:spcBef>
              <a:spcAft>
                <a:spcPct val="0"/>
              </a:spcAft>
              <a:buClrTx/>
              <a:buFont typeface="Wingdings 3" pitchFamily="18" charset="2"/>
              <a:buNone/>
            </a:pPr>
            <a:r>
              <a:rPr lang="en-US" sz="1600">
                <a:solidFill>
                  <a:srgbClr val="000000"/>
                </a:solidFill>
              </a:rPr>
              <a:t>Copyright © 2001-2013 Guidewire Software, Inc. All rights reserved.</a:t>
            </a:r>
          </a:p>
          <a:p>
            <a:pPr algn="l">
              <a:spcBef>
                <a:spcPct val="0"/>
              </a:spcBef>
              <a:spcAft>
                <a:spcPct val="0"/>
              </a:spcAft>
              <a:buClrTx/>
              <a:buFont typeface="Wingdings 3" pitchFamily="18" charset="2"/>
              <a:buNone/>
            </a:pPr>
            <a:endParaRPr lang="en-US" sz="1600">
              <a:solidFill>
                <a:srgbClr val="000000"/>
              </a:solidFill>
            </a:endParaRPr>
          </a:p>
          <a:p>
            <a:pPr algn="l">
              <a:spcBef>
                <a:spcPct val="0"/>
              </a:spcBef>
              <a:spcAft>
                <a:spcPct val="0"/>
              </a:spcAft>
              <a:buClrTx/>
              <a:buFont typeface="Wingdings 3" pitchFamily="18" charset="2"/>
              <a:buNone/>
            </a:pPr>
            <a:r>
              <a:rPr lang="en-US" sz="1600" b="0">
                <a:solidFill>
                  <a:srgbClr val="000000"/>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 Guidewire products are protected by one or more United States patents.</a:t>
            </a:r>
          </a:p>
          <a:p>
            <a:pPr algn="l">
              <a:spcBef>
                <a:spcPct val="0"/>
              </a:spcBef>
              <a:spcAft>
                <a:spcPct val="0"/>
              </a:spcAft>
              <a:buClrTx/>
              <a:buFont typeface="Wingdings 3" pitchFamily="18" charset="2"/>
              <a:buNone/>
            </a:pPr>
            <a:endParaRPr lang="en-US" sz="1600" b="0">
              <a:solidFill>
                <a:srgbClr val="000000"/>
              </a:solidFill>
            </a:endParaRPr>
          </a:p>
          <a:p>
            <a:pPr algn="l">
              <a:spcBef>
                <a:spcPct val="0"/>
              </a:spcBef>
              <a:spcAft>
                <a:spcPct val="0"/>
              </a:spcAft>
              <a:buClrTx/>
              <a:buFont typeface="Wingdings 3" pitchFamily="18" charset="2"/>
              <a:buNone/>
            </a:pPr>
            <a:r>
              <a:rPr lang="en-US" sz="1600" b="0">
                <a:solidFill>
                  <a:srgbClr val="000000"/>
                </a:solidFill>
              </a:rPr>
              <a:t>This 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algn="l">
              <a:spcBef>
                <a:spcPct val="0"/>
              </a:spcBef>
              <a:spcAft>
                <a:spcPct val="0"/>
              </a:spcAft>
              <a:buClrTx/>
              <a:buFont typeface="Wingdings 3" pitchFamily="18" charset="2"/>
              <a:buNone/>
            </a:pPr>
            <a:endParaRPr lang="en-US" sz="1600" b="0">
              <a:solidFill>
                <a:srgbClr val="000000"/>
              </a:solidFill>
            </a:endParaRPr>
          </a:p>
          <a:p>
            <a:pPr algn="l">
              <a:spcBef>
                <a:spcPct val="0"/>
              </a:spcBef>
              <a:spcAft>
                <a:spcPct val="0"/>
              </a:spcAft>
              <a:buClrTx/>
              <a:buFont typeface="Wingdings 3" pitchFamily="18" charset="2"/>
              <a:buNone/>
            </a:pPr>
            <a:r>
              <a:rPr lang="en-US" sz="1600" b="0">
                <a:solidFill>
                  <a:srgbClr val="000000"/>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405743711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4491915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1960693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79369444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9303797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33555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76629850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4260760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9841316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dirty="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dirty="0"/>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8D12107C-CC90-40D2-9600-7C8E376CB5EF}"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83"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4" r:id="rId12"/>
    <p:sldLayoutId id="2147483785" r:id="rId13"/>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r>
              <a:rPr lang="en-US" smtClean="0"/>
              <a:t>Editable Detail Views</a:t>
            </a:r>
          </a:p>
        </p:txBody>
      </p:sp>
      <p:sp>
        <p:nvSpPr>
          <p:cNvPr id="4099" name="Text Placeholder 5"/>
          <p:cNvSpPr>
            <a:spLocks noGrp="1"/>
          </p:cNvSpPr>
          <p:nvPr>
            <p:ph type="body" sz="quarter" idx="10"/>
          </p:nvPr>
        </p:nvSpPr>
        <p:spPr>
          <a:xfrm>
            <a:off x="5718175" y="6167438"/>
            <a:ext cx="3089275" cy="273050"/>
          </a:xfrm>
        </p:spPr>
        <p:txBody>
          <a:bodyPr/>
          <a:lstStyle/>
          <a:p>
            <a:r>
              <a:rPr lang="en-US" dirty="0" smtClean="0"/>
              <a:t>8 August 2013</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Steps to create edit buttons</a:t>
            </a:r>
          </a:p>
        </p:txBody>
      </p:sp>
      <p:sp>
        <p:nvSpPr>
          <p:cNvPr id="13315" name="Rectangle 3"/>
          <p:cNvSpPr>
            <a:spLocks noGrp="1" noChangeArrowheads="1"/>
          </p:cNvSpPr>
          <p:nvPr>
            <p:ph idx="1"/>
          </p:nvPr>
        </p:nvSpPr>
        <p:spPr/>
        <p:txBody>
          <a:bodyPr/>
          <a:lstStyle/>
          <a:p>
            <a:pPr marL="457200" indent="-457200">
              <a:buFont typeface="Wingdings 3" pitchFamily="18" charset="2"/>
              <a:buAutoNum type="arabicPeriod"/>
            </a:pPr>
            <a:r>
              <a:rPr lang="en-US" smtClean="0"/>
              <a:t>Locate panel ref that references detail view</a:t>
            </a:r>
          </a:p>
          <a:p>
            <a:pPr marL="457200" indent="-457200">
              <a:buFont typeface="Wingdings 3" pitchFamily="18" charset="2"/>
              <a:buAutoNum type="arabicPeriod"/>
            </a:pPr>
            <a:r>
              <a:rPr lang="en-US" smtClean="0"/>
              <a:t>Add toolbar</a:t>
            </a:r>
          </a:p>
          <a:p>
            <a:pPr marL="457200" indent="-457200">
              <a:buFont typeface="Wingdings 3" pitchFamily="18" charset="2"/>
              <a:buAutoNum type="arabicPeriod"/>
            </a:pPr>
            <a:r>
              <a:rPr lang="en-US" smtClean="0"/>
              <a:t>Add edit buttons</a:t>
            </a:r>
          </a:p>
          <a:p>
            <a:pPr marL="457200" indent="-457200">
              <a:buFont typeface="Wingdings 3" pitchFamily="18" charset="2"/>
              <a:buAutoNum type="arabicPeriod"/>
            </a:pPr>
            <a:r>
              <a:rPr lang="en-US" smtClean="0"/>
              <a:t>Reload UI metadata</a:t>
            </a:r>
          </a:p>
          <a:p>
            <a:pPr marL="457200" indent="-457200">
              <a:buFont typeface="Wingdings 3" pitchFamily="18" charset="2"/>
              <a:buAutoNum type="arabicPeriod"/>
            </a:pPr>
            <a:endParaRPr lang="en-US" smtClean="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684" y="1424607"/>
            <a:ext cx="5638800" cy="407546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Rectangle 2"/>
          <p:cNvSpPr>
            <a:spLocks noGrp="1" noChangeArrowheads="1"/>
          </p:cNvSpPr>
          <p:nvPr>
            <p:ph type="title"/>
          </p:nvPr>
        </p:nvSpPr>
        <p:spPr/>
        <p:txBody>
          <a:bodyPr/>
          <a:lstStyle/>
          <a:p>
            <a:r>
              <a:rPr lang="en-US" smtClean="0"/>
              <a:t>Step 1: Locate panel ref</a:t>
            </a:r>
            <a:br>
              <a:rPr lang="en-US" smtClean="0"/>
            </a:br>
            <a:r>
              <a:rPr lang="en-US" smtClean="0"/>
              <a:t>Step 2: Add toolbar</a:t>
            </a:r>
          </a:p>
        </p:txBody>
      </p:sp>
      <p:sp>
        <p:nvSpPr>
          <p:cNvPr id="14341" name="Line 8"/>
          <p:cNvSpPr>
            <a:spLocks noChangeShapeType="1"/>
          </p:cNvSpPr>
          <p:nvPr/>
        </p:nvSpPr>
        <p:spPr bwMode="auto">
          <a:xfrm flipV="1">
            <a:off x="3486150" y="2138363"/>
            <a:ext cx="2081213" cy="103346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4342"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3062" y="3300413"/>
            <a:ext cx="2852737" cy="291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4343" name="Line 6"/>
          <p:cNvSpPr>
            <a:spLocks noChangeShapeType="1"/>
          </p:cNvSpPr>
          <p:nvPr/>
        </p:nvSpPr>
        <p:spPr bwMode="auto">
          <a:xfrm>
            <a:off x="3486150" y="3171825"/>
            <a:ext cx="1966912" cy="6286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7363" y="1766691"/>
            <a:ext cx="2319337" cy="44787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88" y="2528888"/>
            <a:ext cx="3740590" cy="276701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2"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2722563"/>
            <a:ext cx="3690938" cy="26749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5364" name="Rectangle 2"/>
          <p:cNvSpPr>
            <a:spLocks noGrp="1" noChangeArrowheads="1"/>
          </p:cNvSpPr>
          <p:nvPr>
            <p:ph type="title"/>
          </p:nvPr>
        </p:nvSpPr>
        <p:spPr/>
        <p:txBody>
          <a:bodyPr/>
          <a:lstStyle/>
          <a:p>
            <a:r>
              <a:rPr lang="en-US" smtClean="0"/>
              <a:t>Step 3: Add edit buttons</a:t>
            </a:r>
          </a:p>
        </p:txBody>
      </p:sp>
      <p:pic>
        <p:nvPicPr>
          <p:cNvPr id="15365" name="Picture 5" descr="Step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1646238"/>
            <a:ext cx="2935288" cy="3968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5366" name="Line 7"/>
          <p:cNvSpPr>
            <a:spLocks noChangeShapeType="1"/>
          </p:cNvSpPr>
          <p:nvPr/>
        </p:nvSpPr>
        <p:spPr bwMode="auto">
          <a:xfrm>
            <a:off x="2549525" y="1854200"/>
            <a:ext cx="688974" cy="265112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5367" name="Line 8"/>
          <p:cNvSpPr>
            <a:spLocks noChangeShapeType="1"/>
          </p:cNvSpPr>
          <p:nvPr/>
        </p:nvSpPr>
        <p:spPr bwMode="auto">
          <a:xfrm flipV="1">
            <a:off x="3238499" y="3814762"/>
            <a:ext cx="1882775" cy="6905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5368" name="Text Box 9"/>
          <p:cNvSpPr txBox="1">
            <a:spLocks noChangeArrowheads="1"/>
          </p:cNvSpPr>
          <p:nvPr/>
        </p:nvSpPr>
        <p:spPr bwMode="auto">
          <a:xfrm>
            <a:off x="4130675" y="1692275"/>
            <a:ext cx="4433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One tool contains all three buttons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7225" y="3152775"/>
            <a:ext cx="2933700" cy="27241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3" y="919163"/>
            <a:ext cx="2962275" cy="23336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6" name="Rectangle 2"/>
          <p:cNvSpPr>
            <a:spLocks noGrp="1" noChangeArrowheads="1"/>
          </p:cNvSpPr>
          <p:nvPr>
            <p:ph type="title"/>
          </p:nvPr>
        </p:nvSpPr>
        <p:spPr/>
        <p:txBody>
          <a:bodyPr/>
          <a:lstStyle/>
          <a:p>
            <a:r>
              <a:rPr lang="en-US" smtClean="0"/>
              <a:t>Step 4: Reload UI metadata</a:t>
            </a:r>
          </a:p>
        </p:txBody>
      </p:sp>
      <p:sp>
        <p:nvSpPr>
          <p:cNvPr id="16387" name="Rectangle 8"/>
          <p:cNvSpPr>
            <a:spLocks noGrp="1" noChangeArrowheads="1"/>
          </p:cNvSpPr>
          <p:nvPr>
            <p:ph idx="1"/>
          </p:nvPr>
        </p:nvSpPr>
        <p:spPr>
          <a:xfrm>
            <a:off x="5049838" y="1352550"/>
            <a:ext cx="3898900" cy="1387475"/>
          </a:xfrm>
        </p:spPr>
        <p:txBody>
          <a:bodyPr/>
          <a:lstStyle/>
          <a:p>
            <a:pPr>
              <a:buFont typeface="Arial" charset="0"/>
              <a:buChar char="•"/>
            </a:pPr>
            <a:r>
              <a:rPr lang="en-US" smtClean="0"/>
              <a:t>Deploy UI changes by entering ALT + SHIFT + L</a:t>
            </a:r>
          </a:p>
        </p:txBody>
      </p:sp>
      <p:sp>
        <p:nvSpPr>
          <p:cNvPr id="16390" name="Freeform 9"/>
          <p:cNvSpPr>
            <a:spLocks/>
          </p:cNvSpPr>
          <p:nvPr/>
        </p:nvSpPr>
        <p:spPr bwMode="auto">
          <a:xfrm>
            <a:off x="3333750" y="1790699"/>
            <a:ext cx="1933576" cy="1362075"/>
          </a:xfrm>
          <a:custGeom>
            <a:avLst/>
            <a:gdLst>
              <a:gd name="T0" fmla="*/ 0 w 1472"/>
              <a:gd name="T1" fmla="*/ 2147483647 h 1059"/>
              <a:gd name="T2" fmla="*/ 2147483647 w 1472"/>
              <a:gd name="T3" fmla="*/ 2147483647 h 1059"/>
              <a:gd name="T4" fmla="*/ 2147483647 w 1472"/>
              <a:gd name="T5" fmla="*/ 2147483647 h 1059"/>
              <a:gd name="T6" fmla="*/ 2147483647 w 1472"/>
              <a:gd name="T7" fmla="*/ 2147483647 h 1059"/>
              <a:gd name="T8" fmla="*/ 0 60000 65536"/>
              <a:gd name="T9" fmla="*/ 0 60000 65536"/>
              <a:gd name="T10" fmla="*/ 0 60000 65536"/>
              <a:gd name="T11" fmla="*/ 0 60000 65536"/>
              <a:gd name="T12" fmla="*/ 0 w 1472"/>
              <a:gd name="T13" fmla="*/ 0 h 1059"/>
              <a:gd name="T14" fmla="*/ 1472 w 1472"/>
              <a:gd name="T15" fmla="*/ 1059 h 1059"/>
            </a:gdLst>
            <a:ahLst/>
            <a:cxnLst>
              <a:cxn ang="T8">
                <a:pos x="T0" y="T1"/>
              </a:cxn>
              <a:cxn ang="T9">
                <a:pos x="T2" y="T3"/>
              </a:cxn>
              <a:cxn ang="T10">
                <a:pos x="T4" y="T5"/>
              </a:cxn>
              <a:cxn ang="T11">
                <a:pos x="T6" y="T7"/>
              </a:cxn>
            </a:cxnLst>
            <a:rect l="T12" t="T13" r="T14" b="T15"/>
            <a:pathLst>
              <a:path w="1472" h="1059">
                <a:moveTo>
                  <a:pt x="0" y="71"/>
                </a:moveTo>
                <a:cubicBezTo>
                  <a:pt x="232" y="35"/>
                  <a:pt x="464" y="0"/>
                  <a:pt x="668" y="44"/>
                </a:cubicBezTo>
                <a:cubicBezTo>
                  <a:pt x="872" y="88"/>
                  <a:pt x="1091" y="167"/>
                  <a:pt x="1225" y="336"/>
                </a:cubicBezTo>
                <a:cubicBezTo>
                  <a:pt x="1359" y="505"/>
                  <a:pt x="1415" y="782"/>
                  <a:pt x="1472" y="1059"/>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r>
              <a:rPr lang="en-US" smtClean="0"/>
              <a:t>Lesson objectives review</a:t>
            </a:r>
          </a:p>
        </p:txBody>
      </p:sp>
      <p:sp>
        <p:nvSpPr>
          <p:cNvPr id="17411"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interaction between toolbars and detail views</a:t>
            </a:r>
          </a:p>
          <a:p>
            <a:pPr lvl="1"/>
            <a:r>
              <a:rPr lang="en-US" smtClean="0"/>
              <a:t>Create a toolbar with Edit/Update buttons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r>
              <a:rPr lang="en-US" smtClean="0"/>
              <a:t>Review questions</a:t>
            </a:r>
          </a:p>
        </p:txBody>
      </p:sp>
      <p:sp>
        <p:nvSpPr>
          <p:cNvPr id="18435" name="Rectangle 3"/>
          <p:cNvSpPr>
            <a:spLocks noGrp="1" noChangeArrowheads="1"/>
          </p:cNvSpPr>
          <p:nvPr>
            <p:ph idx="1"/>
          </p:nvPr>
        </p:nvSpPr>
        <p:spPr/>
        <p:txBody>
          <a:bodyPr/>
          <a:lstStyle/>
          <a:p>
            <a:pPr marL="457200" indent="-457200">
              <a:buFont typeface="Webdings" pitchFamily="18" charset="2"/>
              <a:buAutoNum type="arabicPeriod"/>
            </a:pPr>
            <a:r>
              <a:rPr lang="en-US" smtClean="0"/>
              <a:t>A screen contains a card view that contains a detail view. The detail view contains an input. To allow the end user to change the value of the input, what must be set to editable?</a:t>
            </a:r>
          </a:p>
          <a:p>
            <a:pPr marL="457200" indent="-457200">
              <a:buFont typeface="Webdings" pitchFamily="18" charset="2"/>
              <a:buAutoNum type="arabicPeriod"/>
            </a:pPr>
            <a:r>
              <a:rPr lang="en-US" smtClean="0"/>
              <a:t>If you want to implement a toolbar for a detail view, what PCF element do you add the toolbar to? (Hint: It is not the detail view itself.) </a:t>
            </a:r>
          </a:p>
          <a:p>
            <a:pPr marL="457200" indent="-457200">
              <a:buFont typeface="Webdings" pitchFamily="18" charset="2"/>
              <a:buAutoNum type="arabicPeriod"/>
            </a:pPr>
            <a:r>
              <a:rPr lang="en-US" smtClean="0"/>
              <a:t>A given detail view has a blank toolbar. The toolbar requires an Edit button, an Update button, and a Cancel button. In the PCF editor, how many tools must you locate in the toolbox and drag onto the canvas to implement this requirement?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75086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interaction between toolbars and detail views</a:t>
            </a:r>
          </a:p>
          <a:p>
            <a:pPr lvl="1"/>
            <a:r>
              <a:rPr lang="en-US" smtClean="0"/>
              <a:t>Create a toolbar with Edit/Update buttons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Detail view toolbars</a:t>
            </a:r>
          </a:p>
          <a:p>
            <a:pPr>
              <a:lnSpc>
                <a:spcPct val="150000"/>
              </a:lnSpc>
              <a:buFont typeface="Arial" charset="0"/>
              <a:buChar char="•"/>
            </a:pPr>
            <a:r>
              <a:rPr lang="en-US" sz="2800" smtClean="0">
                <a:solidFill>
                  <a:srgbClr val="C0C0C0"/>
                </a:solidFill>
              </a:rPr>
              <a:t>Edit buttons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r>
              <a:rPr lang="en-US" smtClean="0"/>
              <a:t>Toolbars</a:t>
            </a:r>
          </a:p>
        </p:txBody>
      </p:sp>
      <p:sp>
        <p:nvSpPr>
          <p:cNvPr id="7173" name="Rectangle 3"/>
          <p:cNvSpPr>
            <a:spLocks noGrp="1" noChangeArrowheads="1"/>
          </p:cNvSpPr>
          <p:nvPr>
            <p:ph idx="1"/>
          </p:nvPr>
        </p:nvSpPr>
        <p:spPr/>
        <p:txBody>
          <a:bodyPr/>
          <a:lstStyle/>
          <a:p>
            <a:pPr>
              <a:buFont typeface="Arial" charset="0"/>
              <a:buChar char="•"/>
            </a:pPr>
            <a:r>
              <a:rPr lang="en-US" smtClean="0"/>
              <a:t>A </a:t>
            </a:r>
            <a:r>
              <a:rPr lang="en-US" b="1" smtClean="0"/>
              <a:t>toolbar</a:t>
            </a:r>
            <a:r>
              <a:rPr lang="en-US" smtClean="0"/>
              <a:t> is a row of widgets associated with a container widget that lets the user take action on the data in the container widget</a:t>
            </a:r>
          </a:p>
          <a:p>
            <a:pPr lvl="1"/>
            <a:r>
              <a:rPr lang="en-US" smtClean="0"/>
              <a:t>Can be associated with most types of container widgets</a:t>
            </a:r>
          </a:p>
        </p:txBody>
      </p:sp>
      <p:grpSp>
        <p:nvGrpSpPr>
          <p:cNvPr id="2" name="Group 1"/>
          <p:cNvGrpSpPr/>
          <p:nvPr/>
        </p:nvGrpSpPr>
        <p:grpSpPr>
          <a:xfrm>
            <a:off x="953834" y="2637512"/>
            <a:ext cx="5624409" cy="3363167"/>
            <a:chOff x="953834" y="2637512"/>
            <a:chExt cx="5624409" cy="3363167"/>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834" y="2637512"/>
              <a:ext cx="3739896" cy="228465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AutoShape 11"/>
            <p:cNvSpPr>
              <a:spLocks noChangeArrowheads="1"/>
            </p:cNvSpPr>
            <p:nvPr/>
          </p:nvSpPr>
          <p:spPr bwMode="auto">
            <a:xfrm>
              <a:off x="995362" y="3121026"/>
              <a:ext cx="3625850" cy="3143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411" y="3172663"/>
              <a:ext cx="3910013" cy="262390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7" name="AutoShape 10"/>
            <p:cNvSpPr>
              <a:spLocks noChangeArrowheads="1"/>
            </p:cNvSpPr>
            <p:nvPr/>
          </p:nvSpPr>
          <p:spPr bwMode="auto">
            <a:xfrm>
              <a:off x="1776412" y="3606801"/>
              <a:ext cx="3739896" cy="2682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8736" y="4313167"/>
              <a:ext cx="3979507" cy="168751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6" name="AutoShape 9"/>
            <p:cNvSpPr>
              <a:spLocks noChangeArrowheads="1"/>
            </p:cNvSpPr>
            <p:nvPr/>
          </p:nvSpPr>
          <p:spPr bwMode="auto">
            <a:xfrm>
              <a:off x="2598738" y="4399685"/>
              <a:ext cx="3739896" cy="26828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825" y="1136650"/>
            <a:ext cx="3257550" cy="25622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 name="Rectangle 2"/>
          <p:cNvSpPr>
            <a:spLocks noGrp="1" noChangeArrowheads="1"/>
          </p:cNvSpPr>
          <p:nvPr>
            <p:ph type="title"/>
          </p:nvPr>
        </p:nvSpPr>
        <p:spPr/>
        <p:txBody>
          <a:bodyPr/>
          <a:lstStyle/>
          <a:p>
            <a:r>
              <a:rPr lang="en-US" smtClean="0"/>
              <a:t>Detail view toolbars</a:t>
            </a:r>
          </a:p>
        </p:txBody>
      </p:sp>
      <p:sp>
        <p:nvSpPr>
          <p:cNvPr id="8195" name="Rectangle 3"/>
          <p:cNvSpPr>
            <a:spLocks noGrp="1" noChangeArrowheads="1"/>
          </p:cNvSpPr>
          <p:nvPr>
            <p:ph idx="1"/>
          </p:nvPr>
        </p:nvSpPr>
        <p:spPr>
          <a:xfrm>
            <a:off x="519113" y="1192213"/>
            <a:ext cx="3462337" cy="5197475"/>
          </a:xfrm>
        </p:spPr>
        <p:txBody>
          <a:bodyPr/>
          <a:lstStyle/>
          <a:p>
            <a:pPr>
              <a:buFont typeface="Arial" charset="0"/>
              <a:buChar char="•"/>
            </a:pPr>
            <a:r>
              <a:rPr lang="en-US" smtClean="0"/>
              <a:t>Commonly includes set of three buttons used to edit data in detail view</a:t>
            </a:r>
          </a:p>
          <a:p>
            <a:pPr lvl="1"/>
            <a:r>
              <a:rPr lang="en-US" smtClean="0"/>
              <a:t>Edit</a:t>
            </a:r>
          </a:p>
          <a:p>
            <a:pPr lvl="2"/>
            <a:r>
              <a:rPr lang="en-US" smtClean="0"/>
              <a:t>Enter edit mode</a:t>
            </a:r>
          </a:p>
          <a:p>
            <a:pPr lvl="1"/>
            <a:r>
              <a:rPr lang="en-US" smtClean="0"/>
              <a:t>Update</a:t>
            </a:r>
          </a:p>
          <a:p>
            <a:pPr lvl="2"/>
            <a:r>
              <a:rPr lang="en-US" smtClean="0"/>
              <a:t>Commit changes and return to read-only mode</a:t>
            </a:r>
          </a:p>
          <a:p>
            <a:pPr lvl="1"/>
            <a:r>
              <a:rPr lang="en-US" smtClean="0"/>
              <a:t>Cancel</a:t>
            </a:r>
          </a:p>
          <a:p>
            <a:pPr lvl="2"/>
            <a:r>
              <a:rPr lang="en-US" smtClean="0"/>
              <a:t>Discard changes and return to read-only mode</a:t>
            </a:r>
          </a:p>
        </p:txBody>
      </p:sp>
      <p:sp>
        <p:nvSpPr>
          <p:cNvPr id="8198" name="AutoShape 7"/>
          <p:cNvSpPr>
            <a:spLocks noChangeArrowheads="1"/>
          </p:cNvSpPr>
          <p:nvPr/>
        </p:nvSpPr>
        <p:spPr bwMode="auto">
          <a:xfrm>
            <a:off x="4330700" y="1785938"/>
            <a:ext cx="2517775" cy="34766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425" y="2514599"/>
            <a:ext cx="3515718" cy="32480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9" name="AutoShape 8"/>
          <p:cNvSpPr>
            <a:spLocks noChangeArrowheads="1"/>
          </p:cNvSpPr>
          <p:nvPr/>
        </p:nvSpPr>
        <p:spPr bwMode="auto">
          <a:xfrm>
            <a:off x="5022851" y="3032125"/>
            <a:ext cx="3185414" cy="34766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940" r="8782" b="10669"/>
          <a:stretch/>
        </p:blipFill>
        <p:spPr bwMode="auto">
          <a:xfrm>
            <a:off x="4037013" y="1962330"/>
            <a:ext cx="3875087" cy="433210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8" name="Rectangle 2"/>
          <p:cNvSpPr>
            <a:spLocks noGrp="1" noChangeArrowheads="1"/>
          </p:cNvSpPr>
          <p:nvPr>
            <p:ph type="title"/>
          </p:nvPr>
        </p:nvSpPr>
        <p:spPr/>
        <p:txBody>
          <a:bodyPr/>
          <a:lstStyle/>
          <a:p>
            <a:r>
              <a:rPr lang="en-US" smtClean="0"/>
              <a:t>Editable hierarchy</a:t>
            </a:r>
          </a:p>
        </p:txBody>
      </p:sp>
      <p:sp>
        <p:nvSpPr>
          <p:cNvPr id="9219" name="Rectangle 3"/>
          <p:cNvSpPr>
            <a:spLocks noGrp="1" noChangeArrowheads="1"/>
          </p:cNvSpPr>
          <p:nvPr>
            <p:ph idx="1"/>
          </p:nvPr>
        </p:nvSpPr>
        <p:spPr>
          <a:xfrm>
            <a:off x="519113" y="1165225"/>
            <a:ext cx="8318500" cy="5224463"/>
          </a:xfrm>
        </p:spPr>
        <p:txBody>
          <a:bodyPr/>
          <a:lstStyle/>
          <a:p>
            <a:pPr>
              <a:buFont typeface="Arial" charset="0"/>
              <a:buChar char="•"/>
            </a:pPr>
            <a:r>
              <a:rPr lang="en-US" smtClean="0"/>
              <a:t>For widget to be editable, every container it resides in must also be editable</a:t>
            </a:r>
          </a:p>
        </p:txBody>
      </p:sp>
      <p:sp>
        <p:nvSpPr>
          <p:cNvPr id="9223" name="Rectangle 8"/>
          <p:cNvSpPr>
            <a:spLocks noChangeArrowheads="1"/>
          </p:cNvSpPr>
          <p:nvPr/>
        </p:nvSpPr>
        <p:spPr bwMode="auto">
          <a:xfrm>
            <a:off x="2066925" y="2239963"/>
            <a:ext cx="5895975" cy="4160837"/>
          </a:xfrm>
          <a:prstGeom prst="rect">
            <a:avLst/>
          </a:prstGeom>
          <a:noFill/>
          <a:ln w="19050" algn="ctr">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24" name="Rectangle 9"/>
          <p:cNvSpPr>
            <a:spLocks noChangeArrowheads="1"/>
          </p:cNvSpPr>
          <p:nvPr/>
        </p:nvSpPr>
        <p:spPr bwMode="auto">
          <a:xfrm>
            <a:off x="1119188" y="1941513"/>
            <a:ext cx="6878637" cy="4506912"/>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5" name="Text Box 10"/>
          <p:cNvSpPr txBox="1">
            <a:spLocks noChangeArrowheads="1"/>
          </p:cNvSpPr>
          <p:nvPr/>
        </p:nvSpPr>
        <p:spPr bwMode="auto">
          <a:xfrm>
            <a:off x="1308100" y="1947863"/>
            <a:ext cx="22907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screen is editable</a:t>
            </a:r>
          </a:p>
        </p:txBody>
      </p:sp>
      <p:sp>
        <p:nvSpPr>
          <p:cNvPr id="9226" name="Text Box 11"/>
          <p:cNvSpPr txBox="1">
            <a:spLocks noChangeArrowheads="1"/>
          </p:cNvSpPr>
          <p:nvPr/>
        </p:nvSpPr>
        <p:spPr bwMode="auto">
          <a:xfrm>
            <a:off x="2219325" y="2266950"/>
            <a:ext cx="3390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CC0099"/>
                </a:solidFill>
              </a:rPr>
              <a:t>listdetail view is</a:t>
            </a:r>
            <a:br>
              <a:rPr lang="en-US" sz="1800">
                <a:solidFill>
                  <a:srgbClr val="CC0099"/>
                </a:solidFill>
              </a:rPr>
            </a:br>
            <a:r>
              <a:rPr lang="en-US" sz="1800">
                <a:solidFill>
                  <a:srgbClr val="CC0099"/>
                </a:solidFill>
              </a:rPr>
              <a:t>editable</a:t>
            </a:r>
          </a:p>
        </p:txBody>
      </p:sp>
      <p:sp>
        <p:nvSpPr>
          <p:cNvPr id="9227" name="Text Box 12"/>
          <p:cNvSpPr txBox="1">
            <a:spLocks noChangeArrowheads="1"/>
          </p:cNvSpPr>
          <p:nvPr/>
        </p:nvSpPr>
        <p:spPr bwMode="auto">
          <a:xfrm>
            <a:off x="2654299" y="3752850"/>
            <a:ext cx="2436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008000"/>
                </a:solidFill>
              </a:rPr>
              <a:t>card view is</a:t>
            </a:r>
            <a:br>
              <a:rPr lang="en-US" sz="1800" dirty="0">
                <a:solidFill>
                  <a:srgbClr val="008000"/>
                </a:solidFill>
              </a:rPr>
            </a:br>
            <a:r>
              <a:rPr lang="en-US" sz="1800" dirty="0">
                <a:solidFill>
                  <a:srgbClr val="008000"/>
                </a:solidFill>
              </a:rPr>
              <a:t>editable</a:t>
            </a:r>
          </a:p>
        </p:txBody>
      </p:sp>
      <p:sp>
        <p:nvSpPr>
          <p:cNvPr id="9228" name="Text Box 13"/>
          <p:cNvSpPr txBox="1">
            <a:spLocks noChangeArrowheads="1"/>
          </p:cNvSpPr>
          <p:nvPr/>
        </p:nvSpPr>
        <p:spPr bwMode="auto">
          <a:xfrm rot="-5400000">
            <a:off x="2924969" y="4877594"/>
            <a:ext cx="14303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996633"/>
                </a:solidFill>
              </a:rPr>
              <a:t>detail view is</a:t>
            </a:r>
            <a:br>
              <a:rPr lang="en-US" sz="1800" dirty="0">
                <a:solidFill>
                  <a:srgbClr val="996633"/>
                </a:solidFill>
              </a:rPr>
            </a:br>
            <a:r>
              <a:rPr lang="en-US" sz="1800" dirty="0">
                <a:solidFill>
                  <a:srgbClr val="996633"/>
                </a:solidFill>
              </a:rPr>
              <a:t>editable</a:t>
            </a:r>
          </a:p>
        </p:txBody>
      </p:sp>
      <p:sp>
        <p:nvSpPr>
          <p:cNvPr id="2" name="Rectangle 1"/>
          <p:cNvSpPr/>
          <p:nvPr/>
        </p:nvSpPr>
        <p:spPr bwMode="auto">
          <a:xfrm>
            <a:off x="4037013" y="3762375"/>
            <a:ext cx="3887787" cy="2551113"/>
          </a:xfrm>
          <a:prstGeom prst="rect">
            <a:avLst/>
          </a:prstGeom>
          <a:noFill/>
          <a:ln w="19050" algn="ctr">
            <a:solidFill>
              <a:srgbClr val="996633"/>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ectangle 2"/>
          <p:cNvSpPr/>
          <p:nvPr/>
        </p:nvSpPr>
        <p:spPr bwMode="auto">
          <a:xfrm>
            <a:off x="2571750" y="3714750"/>
            <a:ext cx="5340350" cy="2667000"/>
          </a:xfrm>
          <a:prstGeom prst="rect">
            <a:avLst/>
          </a:prstGeom>
          <a:noFill/>
          <a:ln w="19050" algn="ctr">
            <a:solidFill>
              <a:srgbClr val="008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C:\Users\DSENGU~1\AppData\Local\Temp\SNAGHTML8f03f8.PNG"/>
          <p:cNvPicPr>
            <a:picLocks noChangeAspect="1" noChangeArrowheads="1"/>
          </p:cNvPicPr>
          <p:nvPr/>
        </p:nvPicPr>
        <p:blipFill rotWithShape="1">
          <a:blip r:embed="rId3">
            <a:extLst>
              <a:ext uri="{28A0092B-C50C-407E-A947-70E740481C1C}">
                <a14:useLocalDpi xmlns:a14="http://schemas.microsoft.com/office/drawing/2010/main" val="0"/>
              </a:ext>
            </a:extLst>
          </a:blip>
          <a:srcRect l="16189" t="12519" b="8963"/>
          <a:stretch/>
        </p:blipFill>
        <p:spPr bwMode="auto">
          <a:xfrm>
            <a:off x="307976" y="681831"/>
            <a:ext cx="6365108" cy="342820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0243" name="Rectangle 2"/>
          <p:cNvSpPr>
            <a:spLocks noGrp="1" noChangeArrowheads="1"/>
          </p:cNvSpPr>
          <p:nvPr>
            <p:ph type="title"/>
          </p:nvPr>
        </p:nvSpPr>
        <p:spPr/>
        <p:txBody>
          <a:bodyPr/>
          <a:lstStyle/>
          <a:p>
            <a:r>
              <a:rPr lang="en-US" dirty="0" smtClean="0"/>
              <a:t>Unsaved Work menu</a:t>
            </a:r>
          </a:p>
        </p:txBody>
      </p:sp>
      <p:sp>
        <p:nvSpPr>
          <p:cNvPr id="10244" name="Rectangle 3"/>
          <p:cNvSpPr>
            <a:spLocks noGrp="1" noChangeArrowheads="1"/>
          </p:cNvSpPr>
          <p:nvPr>
            <p:ph idx="1"/>
          </p:nvPr>
        </p:nvSpPr>
        <p:spPr>
          <a:xfrm>
            <a:off x="519113" y="4557713"/>
            <a:ext cx="8318500" cy="1927225"/>
          </a:xfrm>
        </p:spPr>
        <p:txBody>
          <a:bodyPr/>
          <a:lstStyle/>
          <a:p>
            <a:pPr>
              <a:buFont typeface="Arial" charset="0"/>
              <a:buChar char="•"/>
            </a:pPr>
            <a:r>
              <a:rPr lang="en-US" dirty="0" smtClean="0"/>
              <a:t>Whenever you enter edit mode, application automatically adds entry to Unsaved Work menu</a:t>
            </a:r>
          </a:p>
          <a:p>
            <a:pPr lvl="1"/>
            <a:r>
              <a:rPr lang="en-US" dirty="0" smtClean="0"/>
              <a:t>Entry remains until data is committed or you log off</a:t>
            </a:r>
          </a:p>
          <a:p>
            <a:pPr lvl="1"/>
            <a:r>
              <a:rPr lang="en-US" dirty="0" smtClean="0"/>
              <a:t>Users can use Unsaved Work menu to return to unsaved work, even after they navigate away from screen in progress</a:t>
            </a:r>
          </a:p>
        </p:txBody>
      </p:sp>
      <p:sp>
        <p:nvSpPr>
          <p:cNvPr id="10246" name="AutoShape 6"/>
          <p:cNvSpPr>
            <a:spLocks noChangeArrowheads="1"/>
          </p:cNvSpPr>
          <p:nvPr/>
        </p:nvSpPr>
        <p:spPr bwMode="auto">
          <a:xfrm>
            <a:off x="744538" y="1711325"/>
            <a:ext cx="527050" cy="34131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pic>
        <p:nvPicPr>
          <p:cNvPr id="4104" name="Picture 8" descr="C:\Users\DSENGU~1\AppData\Local\Temp\SNAGHTML95fc2c.PNG"/>
          <p:cNvPicPr>
            <a:picLocks noChangeAspect="1" noChangeArrowheads="1"/>
          </p:cNvPicPr>
          <p:nvPr/>
        </p:nvPicPr>
        <p:blipFill rotWithShape="1">
          <a:blip r:embed="rId4">
            <a:extLst>
              <a:ext uri="{28A0092B-C50C-407E-A947-70E740481C1C}">
                <a14:useLocalDpi xmlns:a14="http://schemas.microsoft.com/office/drawing/2010/main" val="0"/>
              </a:ext>
            </a:extLst>
          </a:blip>
          <a:srcRect l="18967" t="12251" b="13027"/>
          <a:stretch/>
        </p:blipFill>
        <p:spPr bwMode="auto">
          <a:xfrm>
            <a:off x="2718594" y="1195387"/>
            <a:ext cx="5567026" cy="330517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0247" name="Line 7"/>
          <p:cNvSpPr>
            <a:spLocks noChangeShapeType="1"/>
          </p:cNvSpPr>
          <p:nvPr/>
        </p:nvSpPr>
        <p:spPr bwMode="auto">
          <a:xfrm flipV="1">
            <a:off x="1271587" y="1295399"/>
            <a:ext cx="6415088" cy="63023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49" name="Line 9"/>
          <p:cNvSpPr>
            <a:spLocks noChangeShapeType="1"/>
          </p:cNvSpPr>
          <p:nvPr/>
        </p:nvSpPr>
        <p:spPr bwMode="auto">
          <a:xfrm>
            <a:off x="1271587" y="2019300"/>
            <a:ext cx="1447007" cy="9620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Lesson outline</a:t>
            </a:r>
          </a:p>
        </p:txBody>
      </p:sp>
      <p:sp>
        <p:nvSpPr>
          <p:cNvPr id="1126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Detail view toolbars</a:t>
            </a:r>
          </a:p>
          <a:p>
            <a:pPr>
              <a:lnSpc>
                <a:spcPct val="150000"/>
              </a:lnSpc>
              <a:buFont typeface="Arial" charset="0"/>
              <a:buChar char="•"/>
            </a:pPr>
            <a:r>
              <a:rPr lang="en-US" sz="2800" smtClean="0"/>
              <a:t>Edit buttons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smtClean="0"/>
              <a:t>Where can you place a toolbar?</a:t>
            </a:r>
          </a:p>
        </p:txBody>
      </p:sp>
      <p:sp>
        <p:nvSpPr>
          <p:cNvPr id="12293" name="Rectangle 3"/>
          <p:cNvSpPr>
            <a:spLocks noGrp="1" noChangeArrowheads="1"/>
          </p:cNvSpPr>
          <p:nvPr>
            <p:ph idx="1"/>
          </p:nvPr>
        </p:nvSpPr>
        <p:spPr/>
        <p:txBody>
          <a:bodyPr/>
          <a:lstStyle/>
          <a:p>
            <a:pPr>
              <a:buFont typeface="Arial" charset="0"/>
              <a:buChar char="•"/>
            </a:pPr>
            <a:r>
              <a:rPr lang="en-US" dirty="0" smtClean="0"/>
              <a:t>Toolbars cannot be added directly to detail views</a:t>
            </a:r>
          </a:p>
          <a:p>
            <a:pPr lvl="1"/>
            <a:r>
              <a:rPr lang="en-US" dirty="0" smtClean="0"/>
              <a:t>They can be added only to panel refs, secondary views, and screens </a:t>
            </a:r>
          </a:p>
        </p:txBody>
      </p:sp>
      <p:sp>
        <p:nvSpPr>
          <p:cNvPr id="12294" name="Text Box 6"/>
          <p:cNvSpPr txBox="1">
            <a:spLocks noChangeArrowheads="1"/>
          </p:cNvSpPr>
          <p:nvPr/>
        </p:nvSpPr>
        <p:spPr bwMode="auto">
          <a:xfrm>
            <a:off x="858838" y="5260975"/>
            <a:ext cx="1841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no green lines</a:t>
            </a:r>
          </a:p>
        </p:txBody>
      </p:sp>
      <p:sp>
        <p:nvSpPr>
          <p:cNvPr id="12296" name="Text Box 8"/>
          <p:cNvSpPr txBox="1">
            <a:spLocks noChangeArrowheads="1"/>
          </p:cNvSpPr>
          <p:nvPr/>
        </p:nvSpPr>
        <p:spPr bwMode="auto">
          <a:xfrm>
            <a:off x="912813" y="5897563"/>
            <a:ext cx="1841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green lines</a:t>
            </a: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263" y="2601913"/>
            <a:ext cx="5162550" cy="36004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7" name="Line 9"/>
          <p:cNvSpPr>
            <a:spLocks noChangeShapeType="1"/>
          </p:cNvSpPr>
          <p:nvPr/>
        </p:nvSpPr>
        <p:spPr bwMode="auto">
          <a:xfrm flipV="1">
            <a:off x="2624138" y="4276725"/>
            <a:ext cx="3052762" cy="17526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238" y="2124075"/>
            <a:ext cx="2828925" cy="21526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5" name="Line 7"/>
          <p:cNvSpPr>
            <a:spLocks noChangeShapeType="1"/>
          </p:cNvSpPr>
          <p:nvPr/>
        </p:nvSpPr>
        <p:spPr bwMode="auto">
          <a:xfrm flipV="1">
            <a:off x="1530350" y="3362323"/>
            <a:ext cx="479425" cy="18573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26417</TotalTime>
  <Words>918</Words>
  <Application>Microsoft Office PowerPoint</Application>
  <PresentationFormat>On-screen Show (4:3)</PresentationFormat>
  <Paragraphs>99</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1_test-template</vt:lpstr>
      <vt:lpstr>Editable Detail Views</vt:lpstr>
      <vt:lpstr>Lesson objectives</vt:lpstr>
      <vt:lpstr>Lesson outline</vt:lpstr>
      <vt:lpstr>Toolbars</vt:lpstr>
      <vt:lpstr>Detail view toolbars</vt:lpstr>
      <vt:lpstr>Editable hierarchy</vt:lpstr>
      <vt:lpstr>Unsaved Work menu</vt:lpstr>
      <vt:lpstr>Lesson outline</vt:lpstr>
      <vt:lpstr>Where can you place a toolbar?</vt:lpstr>
      <vt:lpstr>Steps to create edit buttons</vt:lpstr>
      <vt:lpstr>Step 1: Locate panel ref Step 2: Add toolbar</vt:lpstr>
      <vt:lpstr>Step 3: Add edit buttons</vt:lpstr>
      <vt:lpstr>Step 4: Reload UI metadata</vt:lpstr>
      <vt:lpstr>Lesson objectives review</vt:lpstr>
      <vt:lpstr>Review questions</vt:lpstr>
      <vt:lpstr>PowerPoint Presentation</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Editable Detail Views</dc:title>
  <dc:creator>Julia Tower</dc:creator>
  <dc:description>100</dc:description>
  <cp:lastModifiedBy>gwuser</cp:lastModifiedBy>
  <cp:revision>1959</cp:revision>
  <dcterms:created xsi:type="dcterms:W3CDTF">2007-08-02T20:13:16Z</dcterms:created>
  <dcterms:modified xsi:type="dcterms:W3CDTF">2013-08-08T23:17:11Z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