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handoutMasterIdLst>
    <p:handoutMasterId r:id="rId26"/>
  </p:handoutMasterIdLst>
  <p:sldIdLst>
    <p:sldId id="1192" r:id="rId2"/>
    <p:sldId id="1299" r:id="rId3"/>
    <p:sldId id="1300" r:id="rId4"/>
    <p:sldId id="1758" r:id="rId5"/>
    <p:sldId id="1759" r:id="rId6"/>
    <p:sldId id="1760" r:id="rId7"/>
    <p:sldId id="1764" r:id="rId8"/>
    <p:sldId id="1776" r:id="rId9"/>
    <p:sldId id="1762" r:id="rId10"/>
    <p:sldId id="1761" r:id="rId11"/>
    <p:sldId id="1777" r:id="rId12"/>
    <p:sldId id="1778" r:id="rId13"/>
    <p:sldId id="1779" r:id="rId14"/>
    <p:sldId id="1780" r:id="rId15"/>
    <p:sldId id="1781" r:id="rId16"/>
    <p:sldId id="1765" r:id="rId17"/>
    <p:sldId id="1766" r:id="rId18"/>
    <p:sldId id="1772" r:id="rId19"/>
    <p:sldId id="1768" r:id="rId20"/>
    <p:sldId id="1774" r:id="rId21"/>
    <p:sldId id="1551" r:id="rId22"/>
    <p:sldId id="1757" r:id="rId23"/>
    <p:sldId id="1782" r:id="rId24"/>
  </p:sldIdLst>
  <p:sldSz cx="9144000" cy="6858000" type="screen4x3"/>
  <p:notesSz cx="6881813"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FF0000"/>
    <a:srgbClr val="FFFF00"/>
    <a:srgbClr val="CCFFCC"/>
    <a:srgbClr val="3366FF"/>
    <a:srgbClr val="CC0099"/>
    <a:srgbClr val="FF00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76" autoAdjust="0"/>
    <p:restoredTop sz="63231" autoAdjust="0"/>
  </p:normalViewPr>
  <p:slideViewPr>
    <p:cSldViewPr snapToGrid="0">
      <p:cViewPr varScale="1">
        <p:scale>
          <a:sx n="86" d="100"/>
          <a:sy n="86" d="100"/>
        </p:scale>
        <p:origin x="-1374" y="-96"/>
      </p:cViewPr>
      <p:guideLst>
        <p:guide orient="horz" pos="1335"/>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2676" y="-11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4D9B9C00-016E-4156-ABB1-B26F0B7F40DB}" type="slidenum">
              <a:rPr lang="en-US" altLang="en-US"/>
              <a:pPr>
                <a:defRPr/>
              </a:pPr>
              <a:t>‹#›</a:t>
            </a:fld>
            <a:endParaRPr lang="en-US" altLang="en-US"/>
          </a:p>
        </p:txBody>
      </p:sp>
    </p:spTree>
    <p:extLst>
      <p:ext uri="{BB962C8B-B14F-4D97-AF65-F5344CB8AC3E}">
        <p14:creationId xmlns:p14="http://schemas.microsoft.com/office/powerpoint/2010/main" val="4007569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Overhead"/>
          <p:cNvSpPr>
            <a:spLocks noGrp="1" noRot="1" noChangeAspect="1"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Input Sets - </a:t>
            </a:r>
            <a:fld id="{372CCA17-6775-49C4-8ED8-49D9654C0929}"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71950" y="320675"/>
            <a:ext cx="2560638"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75B83549-21E2-4DC7-80A5-F8C1A01FBE38}"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7988" y="8905875"/>
            <a:ext cx="6089650"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Tree>
    <p:extLst>
      <p:ext uri="{BB962C8B-B14F-4D97-AF65-F5344CB8AC3E}">
        <p14:creationId xmlns:p14="http://schemas.microsoft.com/office/powerpoint/2010/main" val="2516205554"/>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Input Sets - </a:t>
            </a:r>
            <a:fld id="{58B46A16-A8C3-42F4-9D74-5C7B3E57B20A}"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286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8676" name="Rectangle 2"/>
          <p:cNvSpPr>
            <a:spLocks noGrp="1" noRot="1" noChangeAspect="1" noChangeArrowheads="1" noTextEdit="1"/>
          </p:cNvSpPr>
          <p:nvPr>
            <p:ph type="sldImg"/>
          </p:nvPr>
        </p:nvSpPr>
        <p:spPr>
          <a:xfrm>
            <a:off x="727075" y="630238"/>
            <a:ext cx="5432425" cy="4073525"/>
          </a:xfrm>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Input Sets - </a:t>
            </a:r>
            <a:fld id="{81D6A059-0F75-41AF-813C-892106EF82CE}"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two use cases for input sets—reusability and shared logic—are not mutually exclusive. It is possible to have an input set that extends a single visible or editable condition across its contents and gets reused under multiple circumstances.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Input Sets - </a:t>
            </a:r>
            <a:fld id="{6E0DE495-1E27-4367-96AB-64B115B1BBAB}"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3891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Input Sets - </a:t>
            </a:r>
            <a:fld id="{D16C69C2-926A-4FC5-A233-9DC89C76F279}"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an input set is created solely for the purpose of declaring logic across multiple widgets, then the input set widget (as opposed to the input set ref widget) is used.</a:t>
            </a:r>
          </a:p>
          <a:p>
            <a:pPr eaLnBrk="1" hangingPunct="1"/>
            <a:r>
              <a:rPr lang="en-US" smtClean="0"/>
              <a:t>An input set can be added or referenced only inside a detail view input column. In practice, this is not often an issue as Studio automatically adds an input column to a detail view if you attempt to add an input set where there is not already an input column.</a:t>
            </a:r>
          </a:p>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Input Sets - </a:t>
            </a:r>
            <a:fld id="{8EB6E315-57B0-4347-8A89-5C76272F11EA}"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Any editable or visible logic specified at the input set level inherently affects all widgets in the input set.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Input Sets - </a:t>
            </a:r>
            <a:fld id="{9A4B9DF1-8144-48C8-8C41-DC35294C8B22}"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4198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Input Sets - </a:t>
            </a:r>
            <a:fld id="{1F34921B-373F-440C-B787-456DE9CF79D7}"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4301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Input Sets - </a:t>
            </a:r>
            <a:fld id="{34C2F1AF-D261-4D6C-BBB9-8AE164D76C40}"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440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Input Sets - </a:t>
            </a:r>
            <a:fld id="{06389B8A-8454-4ECB-9638-1049BB155B64}"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To create an input set PCF file:</a:t>
            </a:r>
          </a:p>
          <a:p>
            <a:pPr marL="419100" lvl="1" indent="-190500" eaLnBrk="1" hangingPunct="1">
              <a:buFontTx/>
              <a:buAutoNum type="arabicPeriod"/>
            </a:pPr>
            <a:r>
              <a:rPr lang="en-US" smtClean="0"/>
              <a:t>Right-click the PCF folder in which the input set should be created, and select New &gt; PCF File.</a:t>
            </a:r>
          </a:p>
          <a:p>
            <a:pPr marL="419100" lvl="1" indent="-190500" eaLnBrk="1" hangingPunct="1">
              <a:buFontTx/>
              <a:buAutoNum type="arabicPeriod"/>
            </a:pPr>
            <a:r>
              <a:rPr lang="en-US" smtClean="0"/>
              <a:t>Specify a name for the input set and select "Input Set" for the file type. The file will automatically have an "InputSet" suffix.</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Input Sets - </a:t>
            </a:r>
            <a:fld id="{F6A8CEC3-2E1E-44F9-8CA1-EF8C6F8DCCEC}"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Like a detail view, an input set typically has at least one required variable. This stores the object passed to the input set by the parent container, and it is typically the object whose data is displayed in the input set.</a:t>
            </a:r>
          </a:p>
          <a:p>
            <a:pPr eaLnBrk="1" hangingPunct="1"/>
            <a:r>
              <a:rPr lang="en-US" smtClean="0"/>
              <a:t>Atomic widgets are added to an input set in exactly the same way that they are added to a detail view.</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Input Sets - </a:t>
            </a:r>
            <a:fld id="{611C2358-F223-4EF4-9315-A43D14DC08B6}"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smtClean="0"/>
              <a:t>A detail view is embedded in a parent container using a "Panel Ref" widget. In a similar manner, an input set is embedded in a parent container using an "Input Set Ref" widget.</a:t>
            </a:r>
          </a:p>
          <a:p>
            <a:pPr marL="190500" indent="-190500" eaLnBrk="1" hangingPunct="1"/>
            <a:r>
              <a:rPr lang="en-US" smtClean="0"/>
              <a:t>To reference an input set from a parent container:</a:t>
            </a:r>
          </a:p>
          <a:p>
            <a:pPr marL="419100" lvl="1" indent="-190500" eaLnBrk="1" hangingPunct="1">
              <a:buFontTx/>
              <a:buAutoNum type="arabicPeriod"/>
            </a:pPr>
            <a:r>
              <a:rPr lang="en-US" smtClean="0"/>
              <a:t>Add an input set ref widget at the appropriate place in the parent container.</a:t>
            </a:r>
          </a:p>
          <a:p>
            <a:pPr marL="419100" lvl="1" indent="-190500" eaLnBrk="1" hangingPunct="1">
              <a:buFontTx/>
              <a:buAutoNum type="arabicPeriod"/>
            </a:pPr>
            <a:r>
              <a:rPr lang="en-US" smtClean="0"/>
              <a:t>In the input set ref's def property, specify the input set name. After the name, inside parentheses, specify the required object(s) to pass to the input set.</a:t>
            </a:r>
          </a:p>
          <a:p>
            <a:pPr marL="190500" indent="-190500" eaLnBrk="1" hangingPunct="1"/>
            <a:r>
              <a:rPr lang="en-US" smtClean="0"/>
              <a:t>In the example above, the BasicAddressInputSet is referenced by the ABContactSummaryDV parent container. The def property specifies the input set to include and specifies that the ABContact's primary address should be passed to the input set.</a:t>
            </a:r>
          </a:p>
          <a:p>
            <a:pPr marL="190500" indent="-190500" eaLnBrk="1" hangingPunct="1"/>
            <a:r>
              <a:rPr lang="en-US" smtClean="0"/>
              <a:t>Similar to the Input Set itself, an InputSetRef has editable and visible attributes. You could add conditions to either of these to make that use of the input set conditionally visible , or editable, or both.</a:t>
            </a:r>
          </a:p>
          <a:p>
            <a:pPr marL="190500" indent="-190500" eaLnBrk="1" hangingPunct="1"/>
            <a:r>
              <a:rPr lang="en-US" smtClean="0"/>
              <a:t>An input set can be added or referenced only inside a detail view input column. In practice, this is not often an issue as Studio automatically adds an input column to a detail view if you attempt to add an input set ref where there is not already an input column.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Input Sets - </a:t>
            </a:r>
            <a:fld id="{48BD4AC6-EF81-4832-BB94-9C9B94BE56D6}"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296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Input Sets - </a:t>
            </a:r>
            <a:fld id="{5CD53F8B-3867-4FAE-AE9B-BD9E011EF301}"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4813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Input Sets - </a:t>
            </a:r>
            <a:fld id="{F684E07A-A9D0-4728-86B2-F3C7E2326A81}"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9156" name="Rectangle 2"/>
          <p:cNvSpPr>
            <a:spLocks noGrp="1" noRot="1" noChangeAspect="1" noChangeArrowheads="1" noTextEdit="1"/>
          </p:cNvSpPr>
          <p:nvPr>
            <p:ph type="sldImg"/>
          </p:nvPr>
        </p:nvSpPr>
        <p:spPr>
          <a:xfrm>
            <a:off x="728663" y="630238"/>
            <a:ext cx="5430837" cy="4073525"/>
          </a:xfrm>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Input Sets - </a:t>
            </a:r>
            <a:fld id="{49942A1D-FAFE-45BF-84BC-0E2127CA9544}" type="slidenum">
              <a:rPr lang="en-US" altLang="en-US" sz="1200" b="0" smtClean="0">
                <a:solidFill>
                  <a:schemeClr val="tx1"/>
                </a:solidFill>
              </a:rPr>
              <a:pPr eaLnBrk="1" hangingPunct="1"/>
              <a:t>22</a:t>
            </a:fld>
            <a:endParaRPr lang="en-US" altLang="en-US" sz="1200" b="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xfrm>
            <a:off x="725488" y="574675"/>
            <a:ext cx="5430837"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Reuse of widgets across detail views; logic shared across multiple widgets</a:t>
            </a:r>
          </a:p>
          <a:p>
            <a:pPr marL="209550" indent="-209550" eaLnBrk="1" hangingPunct="1"/>
            <a:r>
              <a:rPr lang="en-US" smtClean="0"/>
              <a:t>2.	a) Yes</a:t>
            </a:r>
          </a:p>
          <a:p>
            <a:pPr marL="209550" indent="-209550" eaLnBrk="1" hangingPunct="1"/>
            <a:r>
              <a:rPr lang="en-US" smtClean="0"/>
              <a:t>	b) Yes</a:t>
            </a:r>
          </a:p>
          <a:p>
            <a:pPr marL="209550" indent="-209550" eaLnBrk="1" hangingPunct="1"/>
            <a:r>
              <a:rPr lang="en-US" smtClean="0"/>
              <a:t>	c) No</a:t>
            </a:r>
          </a:p>
          <a:p>
            <a:pPr marL="209550" indent="-209550" eaLnBrk="1" hangingPunct="1"/>
            <a:r>
              <a:rPr lang="en-US" smtClean="0"/>
              <a:t>	d) Yes</a:t>
            </a:r>
          </a:p>
          <a:p>
            <a:pPr marL="209550" indent="-209550" eaLnBrk="1" hangingPunct="1"/>
            <a:r>
              <a:rPr lang="en-US" smtClean="0"/>
              <a:t>	e) Yes</a:t>
            </a:r>
          </a:p>
          <a:p>
            <a:pPr marL="209550" indent="-209550" eaLnBrk="1" hangingPunct="1"/>
            <a:r>
              <a:rPr lang="en-US" smtClean="0"/>
              <a:t>3. The "input set" widget is used to create inline input sets. The "input set ref" widget is used to reference reusable input sets.</a:t>
            </a:r>
            <a:endParaRPr lang="en-US" b="1"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Input Sets - </a:t>
            </a:r>
            <a:fld id="{E64D51A9-294D-4632-AB99-3EC2CE2B2275}"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Input Sets - </a:t>
            </a:r>
            <a:fld id="{92E67EFD-DCFA-4E6C-A29F-8CC0E8CD19BA}"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 input set is a set of widgets that can be reused in multiple detail views. Input sets give developers the ease of creating the widget set once and then referencing it wherever it is needed.</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Input Sets - </a:t>
            </a:r>
            <a:fld id="{92AC0845-5FEA-4935-B666-5D7A3D0BA8AF}"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Input sets are typically used to define a set of widgets that are reused as a unit in multiple detail views. You could declare the widgets separately every time they get used. This would be redundant, however, and if there is a possibility that the visual treatment of the widgets may change, then creating the widget separately could create overhead.</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Input Sets - </a:t>
            </a:r>
            <a:fld id="{0365701C-41FD-4E7D-A122-EB1148196858}"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is a small number of cases where input sets are used not for reusability but instead to declare a single editable or visible condition that has the same value across a set of widgets. Once again, this is a convenience. The same effect could be achieved by declaring the editable or visible attribute in each widget, but this would take more time than declaring it at the input set level.</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Input Sets - </a:t>
            </a:r>
            <a:fld id="{39CF05AC-B584-4234-A3BE-725380743D1C}"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Input Sets - </a:t>
            </a:r>
            <a:fld id="{0588677A-FEFA-4B0D-8585-74DF3D36E252}"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358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Although it is not reflected in the diagram:</a:t>
            </a:r>
          </a:p>
          <a:p>
            <a:pPr lvl="1" eaLnBrk="1" hangingPunct="1"/>
            <a:r>
              <a:rPr lang="en-US" smtClean="0"/>
              <a:t>An input set can be added or referenced only inside a detail view input column. In practice, this is not often an issue as Studio automatically adds an input column to a detail view if you attempt to add an input set where there isn't already an input column.</a:t>
            </a:r>
          </a:p>
          <a:p>
            <a:pPr lvl="1" eaLnBrk="1" hangingPunct="1"/>
            <a:r>
              <a:rPr lang="en-US" smtClean="0"/>
              <a:t>An input set can contain child input sets.</a:t>
            </a:r>
          </a:p>
          <a:p>
            <a:pPr lvl="1" eaLnBrk="1" hangingPunct="1"/>
            <a:r>
              <a:rPr lang="en-US" smtClean="0"/>
              <a:t>An input set can contain a list view if the list view is referenced using the ListViewInput tag. In practice, though, there is rarely a need to include a list view in an input set.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Input Sets - </a:t>
            </a:r>
            <a:fld id="{C2E27F67-F5DC-4BDC-B142-A3361C98FC8A}"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368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39257534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7827384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9059571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96634778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otices Mandatory">
    <p:spTree>
      <p:nvGrpSpPr>
        <p:cNvPr id="1" name=""/>
        <p:cNvGrpSpPr/>
        <p:nvPr/>
      </p:nvGrpSpPr>
      <p:grpSpPr>
        <a:xfrm>
          <a:off x="0" y="0"/>
          <a:ext cx="0" cy="0"/>
          <a:chOff x="0" y="0"/>
          <a:chExt cx="0" cy="0"/>
        </a:xfrm>
      </p:grpSpPr>
      <p:sp>
        <p:nvSpPr>
          <p:cNvPr id="2" name="txt Title Fixed"/>
          <p:cNvSpPr txBox="1">
            <a:spLocks noChangeArrowheads="1"/>
          </p:cNvSpPr>
          <p:nvPr/>
        </p:nvSpPr>
        <p:spPr bwMode="auto">
          <a:xfrm>
            <a:off x="492125" y="11430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algn="l">
              <a:lnSpc>
                <a:spcPct val="90000"/>
              </a:lnSpc>
              <a:spcBef>
                <a:spcPct val="0"/>
              </a:spcBef>
              <a:spcAft>
                <a:spcPct val="0"/>
              </a:spcAft>
              <a:buClrTx/>
            </a:pPr>
            <a:r>
              <a:rPr lang="en-US" sz="3200">
                <a:solidFill>
                  <a:srgbClr val="04628C"/>
                </a:solidFill>
                <a:ea typeface="Calibri" pitchFamily="34" charset="0"/>
                <a:cs typeface="Arial" pitchFamily="34" charset="0"/>
              </a:rPr>
              <a:t>Notices</a:t>
            </a:r>
          </a:p>
        </p:txBody>
      </p:sp>
      <p:sp>
        <p:nvSpPr>
          <p:cNvPr id="3" name="txt Notice Fixed"/>
          <p:cNvSpPr>
            <a:spLocks noChangeArrowheads="1"/>
          </p:cNvSpPr>
          <p:nvPr/>
        </p:nvSpPr>
        <p:spPr bwMode="auto">
          <a:xfrm>
            <a:off x="533400" y="892175"/>
            <a:ext cx="83058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0"/>
              </a:spcBef>
              <a:spcAft>
                <a:spcPct val="0"/>
              </a:spcAft>
              <a:buClrTx/>
              <a:buFont typeface="Wingdings 3" pitchFamily="18" charset="2"/>
              <a:buNone/>
            </a:pPr>
            <a:r>
              <a:rPr lang="en-US" sz="1600">
                <a:solidFill>
                  <a:srgbClr val="000000"/>
                </a:solidFill>
              </a:rPr>
              <a:t>Copyright © 2001-2013 Guidewire Software, Inc. All rights reserved.</a:t>
            </a:r>
          </a:p>
          <a:p>
            <a:pPr algn="l">
              <a:spcBef>
                <a:spcPct val="0"/>
              </a:spcBef>
              <a:spcAft>
                <a:spcPct val="0"/>
              </a:spcAft>
              <a:buClrTx/>
              <a:buFont typeface="Wingdings 3" pitchFamily="18" charset="2"/>
              <a:buNone/>
            </a:pPr>
            <a:endParaRPr lang="en-US" sz="1600">
              <a:solidFill>
                <a:srgbClr val="000000"/>
              </a:solidFill>
            </a:endParaRPr>
          </a:p>
          <a:p>
            <a:pPr algn="l">
              <a:spcBef>
                <a:spcPct val="0"/>
              </a:spcBef>
              <a:spcAft>
                <a:spcPct val="0"/>
              </a:spcAft>
              <a:buClrTx/>
              <a:buFont typeface="Wingdings 3" pitchFamily="18" charset="2"/>
              <a:buNone/>
            </a:pPr>
            <a:r>
              <a:rPr lang="en-US" sz="1600" b="0">
                <a:solidFill>
                  <a:srgbClr val="000000"/>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 Guidewire products are protected by one or more United States patents.</a:t>
            </a:r>
          </a:p>
          <a:p>
            <a:pPr algn="l">
              <a:spcBef>
                <a:spcPct val="0"/>
              </a:spcBef>
              <a:spcAft>
                <a:spcPct val="0"/>
              </a:spcAft>
              <a:buClrTx/>
              <a:buFont typeface="Wingdings 3" pitchFamily="18" charset="2"/>
              <a:buNone/>
            </a:pPr>
            <a:endParaRPr lang="en-US" sz="1600" b="0">
              <a:solidFill>
                <a:srgbClr val="000000"/>
              </a:solidFill>
            </a:endParaRPr>
          </a:p>
          <a:p>
            <a:pPr algn="l">
              <a:spcBef>
                <a:spcPct val="0"/>
              </a:spcBef>
              <a:spcAft>
                <a:spcPct val="0"/>
              </a:spcAft>
              <a:buClrTx/>
              <a:buFont typeface="Wingdings 3" pitchFamily="18" charset="2"/>
              <a:buNone/>
            </a:pPr>
            <a:r>
              <a:rPr lang="en-US" sz="1600" b="0">
                <a:solidFill>
                  <a:srgbClr val="000000"/>
                </a:solidFill>
              </a:rPr>
              <a:t>This 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algn="l">
              <a:spcBef>
                <a:spcPct val="0"/>
              </a:spcBef>
              <a:spcAft>
                <a:spcPct val="0"/>
              </a:spcAft>
              <a:buClrTx/>
              <a:buFont typeface="Wingdings 3" pitchFamily="18" charset="2"/>
              <a:buNone/>
            </a:pPr>
            <a:endParaRPr lang="en-US" sz="1600" b="0">
              <a:solidFill>
                <a:srgbClr val="000000"/>
              </a:solidFill>
            </a:endParaRPr>
          </a:p>
          <a:p>
            <a:pPr algn="l">
              <a:spcBef>
                <a:spcPct val="0"/>
              </a:spcBef>
              <a:spcAft>
                <a:spcPct val="0"/>
              </a:spcAft>
              <a:buClrTx/>
              <a:buFont typeface="Wingdings 3" pitchFamily="18" charset="2"/>
              <a:buNone/>
            </a:pPr>
            <a:r>
              <a:rPr lang="en-US" sz="1600" b="0">
                <a:solidFill>
                  <a:srgbClr val="000000"/>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405743711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4884993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11662815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18073762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0494460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88898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14183809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9611846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440258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613495D8-3115-4FE6-9B1B-75640EEB5BD0}"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713"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4" r:id="rId12"/>
    <p:sldLayoutId id="2147483715" r:id="rId13"/>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r>
              <a:rPr lang="en-US" smtClean="0"/>
              <a:t>Input Sets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8 August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726" t="-145" r="40174" b="145"/>
          <a:stretch/>
        </p:blipFill>
        <p:spPr bwMode="auto">
          <a:xfrm>
            <a:off x="6550637" y="945709"/>
            <a:ext cx="2221562" cy="22193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32552" b="34611"/>
          <a:stretch/>
        </p:blipFill>
        <p:spPr bwMode="auto">
          <a:xfrm>
            <a:off x="3652417" y="1068561"/>
            <a:ext cx="2640433" cy="2609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7" name="Rectangle 2"/>
          <p:cNvSpPr>
            <a:spLocks noGrp="1" noChangeArrowheads="1"/>
          </p:cNvSpPr>
          <p:nvPr>
            <p:ph type="title"/>
          </p:nvPr>
        </p:nvSpPr>
        <p:spPr/>
        <p:txBody>
          <a:bodyPr/>
          <a:lstStyle/>
          <a:p>
            <a:r>
              <a:rPr lang="en-US" smtClean="0"/>
              <a:t>Declaring input sets</a:t>
            </a:r>
          </a:p>
        </p:txBody>
      </p:sp>
      <p:sp>
        <p:nvSpPr>
          <p:cNvPr id="13318" name="Rectangle 3"/>
          <p:cNvSpPr>
            <a:spLocks noGrp="1" noChangeArrowheads="1"/>
          </p:cNvSpPr>
          <p:nvPr>
            <p:ph idx="1"/>
          </p:nvPr>
        </p:nvSpPr>
        <p:spPr>
          <a:xfrm>
            <a:off x="519113" y="1192213"/>
            <a:ext cx="3097212" cy="5197475"/>
          </a:xfrm>
        </p:spPr>
        <p:txBody>
          <a:bodyPr/>
          <a:lstStyle/>
          <a:p>
            <a:pPr>
              <a:buFont typeface="Arial" charset="0"/>
              <a:buChar char="•"/>
            </a:pPr>
            <a:r>
              <a:rPr lang="en-US" smtClean="0"/>
              <a:t>For reuse, must be declared in separate file and referenced as an "Input Set Ref"</a:t>
            </a:r>
          </a:p>
          <a:p>
            <a:pPr>
              <a:buFont typeface="Arial" charset="0"/>
              <a:buChar char="•"/>
            </a:pPr>
            <a:endParaRPr lang="en-US" smtClean="0"/>
          </a:p>
          <a:p>
            <a:pPr>
              <a:buFont typeface="Arial" charset="0"/>
              <a:buChar char="•"/>
            </a:pPr>
            <a:endParaRPr lang="en-US" smtClean="0"/>
          </a:p>
          <a:p>
            <a:pPr>
              <a:buFont typeface="Arial" charset="0"/>
              <a:buChar char="•"/>
            </a:pPr>
            <a:r>
              <a:rPr lang="en-US" smtClean="0"/>
              <a:t>If created to extend visible or editable conditions, or both, typically declared inline</a:t>
            </a:r>
          </a:p>
        </p:txBody>
      </p:sp>
      <p:sp>
        <p:nvSpPr>
          <p:cNvPr id="13319" name="AutoShape 9"/>
          <p:cNvSpPr>
            <a:spLocks noChangeArrowheads="1"/>
          </p:cNvSpPr>
          <p:nvPr/>
        </p:nvSpPr>
        <p:spPr bwMode="auto">
          <a:xfrm>
            <a:off x="3730624" y="2055372"/>
            <a:ext cx="2562225" cy="1622866"/>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3320" name="Line 10"/>
          <p:cNvSpPr>
            <a:spLocks noChangeShapeType="1"/>
          </p:cNvSpPr>
          <p:nvPr/>
        </p:nvSpPr>
        <p:spPr bwMode="auto">
          <a:xfrm flipV="1">
            <a:off x="6292849" y="1068561"/>
            <a:ext cx="515576" cy="142125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0624" y="4134826"/>
            <a:ext cx="5176805" cy="162699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Steps to implement "shared logic" input set</a:t>
            </a:r>
          </a:p>
        </p:txBody>
      </p:sp>
      <p:sp>
        <p:nvSpPr>
          <p:cNvPr id="14339" name="Rectangle 3"/>
          <p:cNvSpPr>
            <a:spLocks noGrp="1" noChangeArrowheads="1"/>
          </p:cNvSpPr>
          <p:nvPr>
            <p:ph idx="1"/>
          </p:nvPr>
        </p:nvSpPr>
        <p:spPr/>
        <p:txBody>
          <a:bodyPr/>
          <a:lstStyle/>
          <a:p>
            <a:pPr marL="457200" indent="-457200">
              <a:buFont typeface="Wingdings 3" pitchFamily="18" charset="2"/>
              <a:buAutoNum type="arabicPeriod"/>
            </a:pPr>
            <a:r>
              <a:rPr lang="en-US" smtClean="0"/>
              <a:t>Create input set inline</a:t>
            </a:r>
          </a:p>
          <a:p>
            <a:pPr marL="457200" indent="-457200">
              <a:buFont typeface="Wingdings 3" pitchFamily="18" charset="2"/>
              <a:buAutoNum type="arabicPeriod"/>
            </a:pPr>
            <a:r>
              <a:rPr lang="en-US" smtClean="0"/>
              <a:t>Specify appropriate logic at input set level</a:t>
            </a:r>
          </a:p>
          <a:p>
            <a:pPr marL="457200" indent="-457200">
              <a:buFont typeface="Wingdings 3" pitchFamily="18" charset="2"/>
              <a:buAutoNum type="arabicPeriod"/>
            </a:pPr>
            <a:r>
              <a:rPr lang="en-US" smtClean="0"/>
              <a:t>Add atomic widgets to input set</a:t>
            </a:r>
          </a:p>
          <a:p>
            <a:pPr marL="457200" indent="-457200">
              <a:buFont typeface="Wingdings 3" pitchFamily="18" charset="2"/>
              <a:buAutoNum type="arabicPeriod"/>
            </a:pPr>
            <a:r>
              <a:rPr lang="en-US" smtClean="0"/>
              <a:t>Reload UI metadata</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63" y="1116013"/>
            <a:ext cx="8308975" cy="265588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5363" name="Rectangle 2"/>
          <p:cNvSpPr>
            <a:spLocks noGrp="1" noChangeArrowheads="1"/>
          </p:cNvSpPr>
          <p:nvPr>
            <p:ph type="title"/>
          </p:nvPr>
        </p:nvSpPr>
        <p:spPr/>
        <p:txBody>
          <a:bodyPr/>
          <a:lstStyle/>
          <a:p>
            <a:r>
              <a:rPr lang="en-US" smtClean="0"/>
              <a:t>Step 1: Create input set inline</a:t>
            </a:r>
          </a:p>
        </p:txBody>
      </p:sp>
      <p:sp>
        <p:nvSpPr>
          <p:cNvPr id="15364" name="Rectangle 6"/>
          <p:cNvSpPr>
            <a:spLocks noGrp="1" noChangeArrowheads="1"/>
          </p:cNvSpPr>
          <p:nvPr>
            <p:ph idx="1"/>
          </p:nvPr>
        </p:nvSpPr>
        <p:spPr>
          <a:xfrm>
            <a:off x="519113" y="4214813"/>
            <a:ext cx="8318500" cy="2047875"/>
          </a:xfrm>
        </p:spPr>
        <p:txBody>
          <a:bodyPr/>
          <a:lstStyle/>
          <a:p>
            <a:pPr>
              <a:buFont typeface="Arial" charset="0"/>
              <a:buChar char="•"/>
            </a:pPr>
            <a:r>
              <a:rPr lang="en-US" smtClean="0"/>
              <a:t>Inline input sets created using Input Set widget</a:t>
            </a:r>
          </a:p>
          <a:p>
            <a:pPr lvl="1"/>
            <a:r>
              <a:rPr lang="en-US" smtClean="0"/>
              <a:t>Inline input sets have access to all required variables from parent</a:t>
            </a:r>
          </a:p>
          <a:p>
            <a:pPr lvl="1"/>
            <a:r>
              <a:rPr lang="en-US" smtClean="0"/>
              <a:t>Therefore, inline input sets typically have no objects specified on Required Variables tab</a:t>
            </a:r>
          </a:p>
        </p:txBody>
      </p:sp>
      <p:sp>
        <p:nvSpPr>
          <p:cNvPr id="15365" name="AutoShape 4"/>
          <p:cNvSpPr>
            <a:spLocks noChangeArrowheads="1"/>
          </p:cNvSpPr>
          <p:nvPr/>
        </p:nvSpPr>
        <p:spPr bwMode="auto">
          <a:xfrm>
            <a:off x="7135813" y="2770188"/>
            <a:ext cx="1204912" cy="31908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5366" name="Line 5"/>
          <p:cNvSpPr>
            <a:spLocks noChangeShapeType="1"/>
          </p:cNvSpPr>
          <p:nvPr/>
        </p:nvSpPr>
        <p:spPr bwMode="auto">
          <a:xfrm flipH="1" flipV="1">
            <a:off x="3740150" y="2535238"/>
            <a:ext cx="3408363" cy="4159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398" y="2569343"/>
            <a:ext cx="5493772" cy="328006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Rectangle 2"/>
          <p:cNvSpPr>
            <a:spLocks noGrp="1" noChangeArrowheads="1"/>
          </p:cNvSpPr>
          <p:nvPr>
            <p:ph type="title"/>
          </p:nvPr>
        </p:nvSpPr>
        <p:spPr/>
        <p:txBody>
          <a:bodyPr/>
          <a:lstStyle/>
          <a:p>
            <a:r>
              <a:rPr lang="en-US" smtClean="0"/>
              <a:t>Step 2: Specify logic at input set level</a:t>
            </a:r>
          </a:p>
        </p:txBody>
      </p:sp>
      <p:pic>
        <p:nvPicPr>
          <p:cNvPr id="5124"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972" r="210"/>
          <a:stretch/>
        </p:blipFill>
        <p:spPr bwMode="auto">
          <a:xfrm>
            <a:off x="2609000" y="1570082"/>
            <a:ext cx="4891490" cy="11525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1473398" y="5530467"/>
            <a:ext cx="5493772" cy="318941"/>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Step 3: Add atomic widgets to input set</a:t>
            </a:r>
          </a:p>
        </p:txBody>
      </p:sp>
      <p:sp>
        <p:nvSpPr>
          <p:cNvPr id="17411" name="Rectangle 3"/>
          <p:cNvSpPr>
            <a:spLocks noGrp="1" noChangeArrowheads="1"/>
          </p:cNvSpPr>
          <p:nvPr>
            <p:ph idx="1"/>
          </p:nvPr>
        </p:nvSpPr>
        <p:spPr>
          <a:xfrm>
            <a:off x="519113" y="4881563"/>
            <a:ext cx="8318500" cy="1508125"/>
          </a:xfrm>
        </p:spPr>
        <p:txBody>
          <a:bodyPr/>
          <a:lstStyle/>
          <a:p>
            <a:pPr>
              <a:buFont typeface="Arial" charset="0"/>
              <a:buChar char="•"/>
            </a:pPr>
            <a:r>
              <a:rPr lang="en-US" smtClean="0"/>
              <a:t>This is the same as for detail views or reusable input sets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917" y="2398118"/>
            <a:ext cx="6609064" cy="195354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888" y="1520193"/>
            <a:ext cx="6364522" cy="405113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4" name="Rectangle 2"/>
          <p:cNvSpPr>
            <a:spLocks noGrp="1" noChangeArrowheads="1"/>
          </p:cNvSpPr>
          <p:nvPr>
            <p:ph type="title"/>
          </p:nvPr>
        </p:nvSpPr>
        <p:spPr/>
        <p:txBody>
          <a:bodyPr/>
          <a:lstStyle/>
          <a:p>
            <a:r>
              <a:rPr lang="en-US" smtClean="0"/>
              <a:t>Step 4: Reload UI metadata</a:t>
            </a:r>
          </a:p>
        </p:txBody>
      </p:sp>
      <p:sp>
        <p:nvSpPr>
          <p:cNvPr id="18437" name="AutoShape 9"/>
          <p:cNvSpPr>
            <a:spLocks noChangeArrowheads="1"/>
          </p:cNvSpPr>
          <p:nvPr/>
        </p:nvSpPr>
        <p:spPr bwMode="auto">
          <a:xfrm flipH="1">
            <a:off x="1819381" y="3169524"/>
            <a:ext cx="2244725" cy="376238"/>
          </a:xfrm>
          <a:prstGeom prst="wedgeRectCallout">
            <a:avLst>
              <a:gd name="adj1" fmla="val -23269"/>
              <a:gd name="adj2" fmla="val 112444"/>
            </a:avLst>
          </a:prstGeom>
          <a:solidFill>
            <a:srgbClr val="FFFF96"/>
          </a:solidFill>
          <a:ln w="9525" algn="ctr">
            <a:solidFill>
              <a:schemeClr val="bg1"/>
            </a:solidFill>
            <a:miter lim="800000"/>
            <a:headEnd/>
            <a:tailEnd/>
          </a:ln>
        </p:spPr>
        <p:txBody>
          <a:bodyPr lIns="91418" tIns="45709" rIns="91418" bIns="45709" anchor="ctr">
            <a:spAutoFit/>
          </a:bodyPr>
          <a:lstStyle/>
          <a:p>
            <a:pPr algn="l">
              <a:spcBef>
                <a:spcPct val="0"/>
              </a:spcBef>
              <a:spcAft>
                <a:spcPct val="0"/>
              </a:spcAft>
              <a:buClrTx/>
            </a:pPr>
            <a:r>
              <a:rPr lang="en-US" sz="1800" dirty="0">
                <a:solidFill>
                  <a:schemeClr val="bg1"/>
                </a:solidFill>
                <a:latin typeface="Courier New" pitchFamily="49" charset="0"/>
              </a:rPr>
              <a:t>ALT + SHIFT + L</a:t>
            </a:r>
          </a:p>
        </p:txBody>
      </p:sp>
      <p:sp>
        <p:nvSpPr>
          <p:cNvPr id="2" name="Rounded Rectangle 1"/>
          <p:cNvSpPr/>
          <p:nvPr/>
        </p:nvSpPr>
        <p:spPr bwMode="auto">
          <a:xfrm>
            <a:off x="1451990" y="3778786"/>
            <a:ext cx="5224232" cy="1751682"/>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Steps to implement reusable input set</a:t>
            </a:r>
          </a:p>
        </p:txBody>
      </p:sp>
      <p:sp>
        <p:nvSpPr>
          <p:cNvPr id="19459" name="Rectangle 3"/>
          <p:cNvSpPr>
            <a:spLocks noGrp="1" noChangeArrowheads="1"/>
          </p:cNvSpPr>
          <p:nvPr>
            <p:ph idx="1"/>
          </p:nvPr>
        </p:nvSpPr>
        <p:spPr/>
        <p:txBody>
          <a:bodyPr/>
          <a:lstStyle/>
          <a:p>
            <a:pPr marL="457200" indent="-457200">
              <a:buFont typeface="Wingdings 3" pitchFamily="18" charset="2"/>
              <a:buAutoNum type="arabicPeriod"/>
            </a:pPr>
            <a:r>
              <a:rPr lang="en-US" smtClean="0"/>
              <a:t>Create input set PCF</a:t>
            </a:r>
          </a:p>
          <a:p>
            <a:pPr marL="457200" indent="-457200">
              <a:buFont typeface="Wingdings 3" pitchFamily="18" charset="2"/>
              <a:buAutoNum type="arabicPeriod"/>
            </a:pPr>
            <a:r>
              <a:rPr lang="en-US" smtClean="0"/>
              <a:t>Specify the required variable(s)</a:t>
            </a:r>
          </a:p>
          <a:p>
            <a:pPr marL="457200" indent="-457200">
              <a:buFont typeface="Wingdings 3" pitchFamily="18" charset="2"/>
              <a:buAutoNum type="arabicPeriod"/>
            </a:pPr>
            <a:r>
              <a:rPr lang="en-US" smtClean="0"/>
              <a:t>Add atomic widgets to input set</a:t>
            </a:r>
          </a:p>
          <a:p>
            <a:pPr marL="457200" indent="-457200">
              <a:buFont typeface="Wingdings 3" pitchFamily="18" charset="2"/>
              <a:buAutoNum type="arabicPeriod"/>
            </a:pPr>
            <a:r>
              <a:rPr lang="en-US" smtClean="0"/>
              <a:t>Reference input set from parent container(s)</a:t>
            </a:r>
          </a:p>
          <a:p>
            <a:pPr marL="819150" lvl="1" indent="-419100">
              <a:buFont typeface="Arial" charset="0"/>
              <a:buChar char="•"/>
            </a:pPr>
            <a:r>
              <a:rPr lang="en-US" smtClean="0"/>
              <a:t>Reference can optionally include "shared logic"</a:t>
            </a:r>
          </a:p>
          <a:p>
            <a:pPr marL="457200" indent="-457200">
              <a:buFont typeface="Wingdings 3" pitchFamily="18" charset="2"/>
              <a:buAutoNum type="arabicPeriod"/>
            </a:pPr>
            <a:r>
              <a:rPr lang="en-US" smtClean="0"/>
              <a:t>Reload UI metadata</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smtClean="0"/>
              <a:t>Step 1: Create input set PCF</a:t>
            </a:r>
          </a:p>
        </p:txBody>
      </p:sp>
      <p:pic>
        <p:nvPicPr>
          <p:cNvPr id="8198" name="Picture 6" descr="C:\Users\DSENGU~1\AppData\Local\Temp\SNAGHTML161b87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27" y="1426482"/>
            <a:ext cx="5536055" cy="4305820"/>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8432" y="1141996"/>
            <a:ext cx="3111500" cy="902151"/>
          </a:xfrm>
          <a:prstGeom prst="rect">
            <a:avLst/>
          </a:prstGeom>
          <a:noFill/>
          <a:ln w="9525">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smtClean="0"/>
              <a:t>Step 2: Specify required variable(s);</a:t>
            </a:r>
            <a:br>
              <a:rPr lang="en-US" smtClean="0"/>
            </a:br>
            <a:r>
              <a:rPr lang="en-US" smtClean="0"/>
              <a:t>Step 3: Add atomic widgets to input set</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8" y="1415303"/>
            <a:ext cx="6007941" cy="2376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0272" y="3509682"/>
            <a:ext cx="4004184" cy="248770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906" y="962818"/>
            <a:ext cx="6886294" cy="380824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1" name="Rectangle 2"/>
          <p:cNvSpPr>
            <a:spLocks noGrp="1" noChangeArrowheads="1"/>
          </p:cNvSpPr>
          <p:nvPr>
            <p:ph type="title"/>
          </p:nvPr>
        </p:nvSpPr>
        <p:spPr/>
        <p:txBody>
          <a:bodyPr/>
          <a:lstStyle/>
          <a:p>
            <a:r>
              <a:rPr lang="en-US" smtClean="0"/>
              <a:t>Step 4: Reference input set</a:t>
            </a:r>
          </a:p>
        </p:txBody>
      </p:sp>
      <p:sp>
        <p:nvSpPr>
          <p:cNvPr id="22532" name="AutoShape 6"/>
          <p:cNvSpPr>
            <a:spLocks noChangeArrowheads="1"/>
          </p:cNvSpPr>
          <p:nvPr/>
        </p:nvSpPr>
        <p:spPr bwMode="auto">
          <a:xfrm>
            <a:off x="5770189" y="2289129"/>
            <a:ext cx="1343025" cy="319087"/>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2533" name="Line 7"/>
          <p:cNvSpPr>
            <a:spLocks noChangeShapeType="1"/>
          </p:cNvSpPr>
          <p:nvPr/>
        </p:nvSpPr>
        <p:spPr bwMode="auto">
          <a:xfrm flipH="1">
            <a:off x="2205318" y="2448670"/>
            <a:ext cx="3564871" cy="141063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024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9888"/>
          <a:stretch/>
        </p:blipFill>
        <p:spPr bwMode="auto">
          <a:xfrm>
            <a:off x="428905" y="4878639"/>
            <a:ext cx="8096529" cy="93720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Describe how input sets are used to create sets of inputs that can be reused</a:t>
            </a:r>
          </a:p>
          <a:p>
            <a:pPr lvl="1"/>
            <a:r>
              <a:rPr lang="en-US" smtClean="0"/>
              <a:t>Implement input sets</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392" y="886180"/>
            <a:ext cx="6913655" cy="544831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4" name="Rectangle 2"/>
          <p:cNvSpPr>
            <a:spLocks noGrp="1" noChangeArrowheads="1"/>
          </p:cNvSpPr>
          <p:nvPr>
            <p:ph type="title"/>
          </p:nvPr>
        </p:nvSpPr>
        <p:spPr/>
        <p:txBody>
          <a:bodyPr/>
          <a:lstStyle/>
          <a:p>
            <a:r>
              <a:rPr lang="en-US" smtClean="0"/>
              <a:t>Step 5: Reload UI metadata</a:t>
            </a:r>
          </a:p>
        </p:txBody>
      </p:sp>
      <p:sp>
        <p:nvSpPr>
          <p:cNvPr id="23558" name="AutoShape 6"/>
          <p:cNvSpPr>
            <a:spLocks noChangeArrowheads="1"/>
          </p:cNvSpPr>
          <p:nvPr/>
        </p:nvSpPr>
        <p:spPr bwMode="auto">
          <a:xfrm>
            <a:off x="3231978" y="3445271"/>
            <a:ext cx="4611744" cy="2889228"/>
          </a:xfrm>
          <a:prstGeom prst="roundRect">
            <a:avLst>
              <a:gd name="adj" fmla="val 10940"/>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23556" name="AutoShape 9"/>
          <p:cNvSpPr>
            <a:spLocks noChangeArrowheads="1"/>
          </p:cNvSpPr>
          <p:nvPr/>
        </p:nvSpPr>
        <p:spPr bwMode="auto">
          <a:xfrm flipH="1">
            <a:off x="851273" y="5091766"/>
            <a:ext cx="2244725" cy="376237"/>
          </a:xfrm>
          <a:prstGeom prst="wedgeRectCallout">
            <a:avLst>
              <a:gd name="adj1" fmla="val -54528"/>
              <a:gd name="adj2" fmla="val -251269"/>
            </a:avLst>
          </a:prstGeom>
          <a:solidFill>
            <a:srgbClr val="FFFF96"/>
          </a:solidFill>
          <a:ln w="9525" algn="ctr">
            <a:solidFill>
              <a:schemeClr val="bg1"/>
            </a:solidFill>
            <a:miter lim="800000"/>
            <a:headEnd/>
            <a:tailEnd/>
          </a:ln>
        </p:spPr>
        <p:txBody>
          <a:bodyPr lIns="91418" tIns="45709" rIns="91418" bIns="45709" anchor="ctr">
            <a:spAutoFit/>
          </a:bodyPr>
          <a:lstStyle/>
          <a:p>
            <a:pPr algn="l">
              <a:spcBef>
                <a:spcPct val="0"/>
              </a:spcBef>
              <a:spcAft>
                <a:spcPct val="0"/>
              </a:spcAft>
              <a:buClrTx/>
            </a:pPr>
            <a:r>
              <a:rPr lang="en-US" sz="1800" dirty="0">
                <a:solidFill>
                  <a:schemeClr val="bg1"/>
                </a:solidFill>
                <a:latin typeface="Courier New" pitchFamily="49" charset="0"/>
              </a:rPr>
              <a:t>ALT + SHIFT + L</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r>
              <a:rPr lang="en-US" smtClean="0"/>
              <a:t>Lesson objectives review</a:t>
            </a:r>
          </a:p>
        </p:txBody>
      </p:sp>
      <p:sp>
        <p:nvSpPr>
          <p:cNvPr id="24579"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Describe how input sets are used to create sets of inputs that can be reused</a:t>
            </a:r>
          </a:p>
          <a:p>
            <a:pPr lvl="1"/>
            <a:r>
              <a:rPr lang="en-US" smtClean="0"/>
              <a:t>Implement input sets</a:t>
            </a:r>
          </a:p>
          <a:p>
            <a:pPr lvl="1"/>
            <a:endParaRPr lang="en-US"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r>
              <a:rPr lang="en-US" smtClean="0"/>
              <a:t>Review questions</a:t>
            </a:r>
          </a:p>
        </p:txBody>
      </p:sp>
      <p:sp>
        <p:nvSpPr>
          <p:cNvPr id="25603" name="Rectangle 3"/>
          <p:cNvSpPr>
            <a:spLocks noGrp="1" noChangeArrowheads="1"/>
          </p:cNvSpPr>
          <p:nvPr>
            <p:ph idx="1"/>
          </p:nvPr>
        </p:nvSpPr>
        <p:spPr/>
        <p:txBody>
          <a:bodyPr/>
          <a:lstStyle/>
          <a:p>
            <a:pPr marL="457200" indent="-457200">
              <a:buFont typeface="Webdings" pitchFamily="18" charset="2"/>
              <a:buAutoNum type="arabicPeriod"/>
            </a:pPr>
            <a:r>
              <a:rPr lang="en-US" smtClean="0"/>
              <a:t>What are the two primary use cases for input sets?</a:t>
            </a:r>
          </a:p>
          <a:p>
            <a:pPr marL="457200" indent="-457200">
              <a:buFont typeface="Webdings" pitchFamily="18" charset="2"/>
              <a:buAutoNum type="arabicPeriod"/>
            </a:pPr>
            <a:r>
              <a:rPr lang="en-US" smtClean="0"/>
              <a:t>Which of the following can be included in input sets:</a:t>
            </a:r>
          </a:p>
          <a:p>
            <a:pPr marL="933450" lvl="1" indent="-419100">
              <a:buFont typeface="Wingdings 2" pitchFamily="18" charset="2"/>
              <a:buAutoNum type="alphaLcParenR"/>
            </a:pPr>
            <a:r>
              <a:rPr lang="en-US" smtClean="0"/>
              <a:t>Embedded list views</a:t>
            </a:r>
          </a:p>
          <a:p>
            <a:pPr marL="933450" lvl="1" indent="-419100">
              <a:buFont typeface="Wingdings 2" pitchFamily="18" charset="2"/>
              <a:buAutoNum type="alphaLcParenR"/>
            </a:pPr>
            <a:r>
              <a:rPr lang="en-US" smtClean="0"/>
              <a:t>Inputs</a:t>
            </a:r>
          </a:p>
          <a:p>
            <a:pPr marL="933450" lvl="1" indent="-419100">
              <a:buFont typeface="Wingdings 2" pitchFamily="18" charset="2"/>
              <a:buAutoNum type="alphaLcParenR"/>
            </a:pPr>
            <a:r>
              <a:rPr lang="en-US" smtClean="0"/>
              <a:t>Input columns</a:t>
            </a:r>
          </a:p>
          <a:p>
            <a:pPr marL="933450" lvl="1" indent="-419100">
              <a:buFont typeface="Wingdings 2" pitchFamily="18" charset="2"/>
              <a:buAutoNum type="alphaLcParenR"/>
            </a:pPr>
            <a:r>
              <a:rPr lang="en-US" smtClean="0"/>
              <a:t>Input dividers</a:t>
            </a:r>
          </a:p>
          <a:p>
            <a:pPr marL="933450" lvl="1" indent="-419100">
              <a:buFont typeface="Wingdings 2" pitchFamily="18" charset="2"/>
              <a:buAutoNum type="alphaLcParenR"/>
            </a:pPr>
            <a:r>
              <a:rPr lang="en-US" smtClean="0"/>
              <a:t>Labels</a:t>
            </a:r>
          </a:p>
          <a:p>
            <a:pPr marL="457200" indent="-457200">
              <a:buFont typeface="Wingdings 2" pitchFamily="18" charset="2"/>
              <a:buAutoNum type="arabicPeriod"/>
            </a:pPr>
            <a:r>
              <a:rPr lang="en-US" smtClean="0"/>
              <a:t>What is the difference between the "input set" widget and the "input set ref" widget?</a:t>
            </a:r>
          </a:p>
          <a:p>
            <a:pPr marL="457200" indent="-457200">
              <a:buFont typeface="Webdings" pitchFamily="18" charset="2"/>
              <a:buAutoNum type="arabicPeriod"/>
            </a:pPr>
            <a:endParaRPr lang="en-US" smtClean="0"/>
          </a:p>
          <a:p>
            <a:pPr marL="457200" indent="-457200">
              <a:buFontTx/>
              <a:buAutoNum type="arabicPeriod"/>
            </a:pPr>
            <a:endParaRPr lang="en-US"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7508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Input set basics</a:t>
            </a:r>
            <a:endParaRPr lang="en-US" sz="2800" smtClean="0">
              <a:solidFill>
                <a:srgbClr val="C0C0C0"/>
              </a:solidFill>
            </a:endParaRPr>
          </a:p>
          <a:p>
            <a:pPr>
              <a:lnSpc>
                <a:spcPct val="150000"/>
              </a:lnSpc>
              <a:buFont typeface="Arial" charset="0"/>
              <a:buChar char="•"/>
            </a:pPr>
            <a:r>
              <a:rPr lang="en-US" sz="2800" smtClean="0">
                <a:solidFill>
                  <a:srgbClr val="C0C0C0"/>
                </a:solidFill>
              </a:rPr>
              <a:t>Implementing input sets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213" y="926876"/>
            <a:ext cx="3767147" cy="530564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p:txBody>
          <a:bodyPr/>
          <a:lstStyle/>
          <a:p>
            <a:r>
              <a:rPr lang="en-US" smtClean="0"/>
              <a:t>Input sets</a:t>
            </a:r>
          </a:p>
        </p:txBody>
      </p:sp>
      <p:sp>
        <p:nvSpPr>
          <p:cNvPr id="7171" name="Rectangle 3"/>
          <p:cNvSpPr>
            <a:spLocks noGrp="1" noChangeArrowheads="1"/>
          </p:cNvSpPr>
          <p:nvPr>
            <p:ph idx="1"/>
          </p:nvPr>
        </p:nvSpPr>
        <p:spPr>
          <a:xfrm>
            <a:off x="5212814" y="926876"/>
            <a:ext cx="3533775" cy="5454650"/>
          </a:xfrm>
        </p:spPr>
        <p:txBody>
          <a:bodyPr/>
          <a:lstStyle/>
          <a:p>
            <a:pPr>
              <a:buFont typeface="Arial" charset="0"/>
              <a:buChar char="•"/>
            </a:pPr>
            <a:r>
              <a:rPr lang="en-US" dirty="0" smtClean="0"/>
              <a:t>An </a:t>
            </a:r>
            <a:r>
              <a:rPr lang="en-US" b="1" dirty="0" smtClean="0"/>
              <a:t>input set</a:t>
            </a:r>
            <a:r>
              <a:rPr lang="en-US" dirty="0" smtClean="0"/>
              <a:t> is a named group of widgets</a:t>
            </a:r>
          </a:p>
          <a:p>
            <a:pPr lvl="1"/>
            <a:r>
              <a:rPr lang="en-US" dirty="0" smtClean="0"/>
              <a:t>Can contain only widgets that can be put in detail views</a:t>
            </a:r>
          </a:p>
          <a:p>
            <a:pPr>
              <a:buFont typeface="Arial" charset="0"/>
              <a:buChar char="•"/>
            </a:pPr>
            <a:r>
              <a:rPr lang="en-US" dirty="0" smtClean="0"/>
              <a:t>Uses:</a:t>
            </a:r>
          </a:p>
          <a:p>
            <a:pPr lvl="1"/>
            <a:r>
              <a:rPr lang="en-US" dirty="0" smtClean="0"/>
              <a:t>Reuse single set of inputs across multiple detail views</a:t>
            </a:r>
          </a:p>
          <a:p>
            <a:pPr lvl="1"/>
            <a:r>
              <a:rPr lang="en-US" dirty="0" smtClean="0"/>
              <a:t>Extend single instance of visibility or </a:t>
            </a:r>
            <a:r>
              <a:rPr lang="en-US" dirty="0" err="1" smtClean="0"/>
              <a:t>editability</a:t>
            </a:r>
            <a:r>
              <a:rPr lang="en-US" dirty="0" smtClean="0"/>
              <a:t> logic across multiple widgets</a:t>
            </a:r>
          </a:p>
        </p:txBody>
      </p:sp>
      <p:sp>
        <p:nvSpPr>
          <p:cNvPr id="7174" name="Text Box 7"/>
          <p:cNvSpPr txBox="1">
            <a:spLocks noChangeArrowheads="1"/>
          </p:cNvSpPr>
          <p:nvPr/>
        </p:nvSpPr>
        <p:spPr bwMode="auto">
          <a:xfrm>
            <a:off x="2272295" y="1211856"/>
            <a:ext cx="21034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a:t>BasicAddress</a:t>
            </a:r>
            <a:r>
              <a:rPr lang="en-US" dirty="0"/>
              <a:t/>
            </a:r>
            <a:br>
              <a:rPr lang="en-US" dirty="0"/>
            </a:br>
            <a:r>
              <a:rPr lang="en-US" dirty="0" err="1"/>
              <a:t>InputSet</a:t>
            </a:r>
            <a:endParaRPr lang="en-US" dirty="0"/>
          </a:p>
        </p:txBody>
      </p:sp>
      <p:sp>
        <p:nvSpPr>
          <p:cNvPr id="2" name="Rounded Rectangle 1"/>
          <p:cNvSpPr/>
          <p:nvPr/>
        </p:nvSpPr>
        <p:spPr bwMode="auto">
          <a:xfrm>
            <a:off x="727112" y="2985571"/>
            <a:ext cx="3767147" cy="3246954"/>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4" name="Straight Connector 3"/>
          <p:cNvCxnSpPr/>
          <p:nvPr/>
        </p:nvCxnSpPr>
        <p:spPr bwMode="auto">
          <a:xfrm flipH="1">
            <a:off x="3324014" y="1916935"/>
            <a:ext cx="278502" cy="1068636"/>
          </a:xfrm>
          <a:prstGeom prst="line">
            <a:avLst/>
          </a:prstGeom>
          <a:noFill/>
          <a:ln w="19050" cap="flat" cmpd="sng" algn="ctr">
            <a:solidFill>
              <a:srgbClr val="FF0000"/>
            </a:solidFill>
            <a:prstDash val="solid"/>
            <a:round/>
            <a:headEnd type="none" w="med" len="med"/>
            <a:tailEnd type="none" w="med" len="med"/>
          </a:ln>
          <a:effectLst/>
        </p:spPr>
      </p:cxn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3409" y="759990"/>
            <a:ext cx="3974105" cy="345921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659" y="2779999"/>
            <a:ext cx="3932475" cy="366264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 name="Rectangle 2"/>
          <p:cNvSpPr>
            <a:spLocks noGrp="1" noChangeArrowheads="1"/>
          </p:cNvSpPr>
          <p:nvPr>
            <p:ph type="title"/>
          </p:nvPr>
        </p:nvSpPr>
        <p:spPr/>
        <p:txBody>
          <a:bodyPr/>
          <a:lstStyle/>
          <a:p>
            <a:r>
              <a:rPr lang="en-US" smtClean="0"/>
              <a:t>Example of input set reuse</a:t>
            </a:r>
          </a:p>
        </p:txBody>
      </p:sp>
      <p:sp>
        <p:nvSpPr>
          <p:cNvPr id="8195" name="Rectangle 11"/>
          <p:cNvSpPr>
            <a:spLocks noGrp="1" noChangeArrowheads="1"/>
          </p:cNvSpPr>
          <p:nvPr>
            <p:ph idx="1"/>
          </p:nvPr>
        </p:nvSpPr>
        <p:spPr>
          <a:xfrm>
            <a:off x="5334000" y="4530725"/>
            <a:ext cx="3533775" cy="1858963"/>
          </a:xfrm>
        </p:spPr>
        <p:txBody>
          <a:bodyPr/>
          <a:lstStyle/>
          <a:p>
            <a:pPr>
              <a:buFont typeface="Arial" charset="0"/>
              <a:buChar char="•"/>
            </a:pPr>
            <a:r>
              <a:rPr lang="en-US" dirty="0" err="1" smtClean="0"/>
              <a:t>BasicAddressInputSet</a:t>
            </a:r>
            <a:r>
              <a:rPr lang="en-US" dirty="0" smtClean="0"/>
              <a:t> used on both Summary detail view and Addresses </a:t>
            </a:r>
            <a:r>
              <a:rPr lang="en-US" dirty="0" err="1" smtClean="0"/>
              <a:t>listdetail</a:t>
            </a:r>
            <a:r>
              <a:rPr lang="en-US" dirty="0" smtClean="0"/>
              <a:t> view</a:t>
            </a:r>
          </a:p>
        </p:txBody>
      </p:sp>
      <p:pic>
        <p:nvPicPr>
          <p:cNvPr id="11"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47730"/>
          <a:stretch/>
        </p:blipFill>
        <p:spPr bwMode="auto">
          <a:xfrm>
            <a:off x="727115" y="745224"/>
            <a:ext cx="2655848" cy="1955133"/>
          </a:xfrm>
          <a:prstGeom prst="rect">
            <a:avLst/>
          </a:prstGeom>
          <a:noFill/>
          <a:ln w="9525">
            <a:solidFill>
              <a:schemeClr val="bg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2" name="Rounded Rectangle 1"/>
          <p:cNvSpPr/>
          <p:nvPr/>
        </p:nvSpPr>
        <p:spPr bwMode="auto">
          <a:xfrm>
            <a:off x="1972020" y="4545217"/>
            <a:ext cx="2699131" cy="1897423"/>
          </a:xfrm>
          <a:prstGeom prst="roundRect">
            <a:avLst/>
          </a:prstGeom>
          <a:noFill/>
          <a:ln w="19050" algn="ctr">
            <a:solidFill>
              <a:srgbClr val="FF0000"/>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5" name="Straight Arrow Connector 4"/>
          <p:cNvCxnSpPr/>
          <p:nvPr/>
        </p:nvCxnSpPr>
        <p:spPr bwMode="auto">
          <a:xfrm>
            <a:off x="3382963" y="2700357"/>
            <a:ext cx="2081403" cy="384366"/>
          </a:xfrm>
          <a:prstGeom prst="straightConnector1">
            <a:avLst/>
          </a:prstGeom>
          <a:noFill/>
          <a:ln w="19050" cap="flat" cmpd="sng" algn="ctr">
            <a:solidFill>
              <a:srgbClr val="FF0000"/>
            </a:solidFill>
            <a:prstDash val="solid"/>
            <a:round/>
            <a:headEnd type="none" w="med" len="med"/>
            <a:tailEnd type="arrow"/>
          </a:ln>
          <a:effectLst/>
        </p:spPr>
      </p:cxnSp>
      <p:sp>
        <p:nvSpPr>
          <p:cNvPr id="6" name="Rounded Rectangle 5"/>
          <p:cNvSpPr/>
          <p:nvPr/>
        </p:nvSpPr>
        <p:spPr bwMode="auto">
          <a:xfrm>
            <a:off x="5464366" y="2859488"/>
            <a:ext cx="2670097" cy="1326663"/>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Straight Arrow Connector 8"/>
          <p:cNvCxnSpPr/>
          <p:nvPr/>
        </p:nvCxnSpPr>
        <p:spPr bwMode="auto">
          <a:xfrm>
            <a:off x="3321586" y="2700357"/>
            <a:ext cx="0" cy="1881661"/>
          </a:xfrm>
          <a:prstGeom prst="straightConnector1">
            <a:avLst/>
          </a:prstGeom>
          <a:noFill/>
          <a:ln w="19050" cap="flat" cmpd="sng" algn="ctr">
            <a:solidFill>
              <a:srgbClr val="FF0000"/>
            </a:solidFill>
            <a:prstDash val="solid"/>
            <a:round/>
            <a:headEnd type="none" w="med" len="med"/>
            <a:tailEnd type="arrow"/>
          </a:ln>
          <a:effectLst/>
        </p:spPr>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Example of logic extended over inputs</a:t>
            </a:r>
          </a:p>
        </p:txBody>
      </p:sp>
      <p:sp>
        <p:nvSpPr>
          <p:cNvPr id="9219" name="Rectangle 3"/>
          <p:cNvSpPr>
            <a:spLocks noGrp="1" noChangeArrowheads="1"/>
          </p:cNvSpPr>
          <p:nvPr>
            <p:ph idx="1"/>
          </p:nvPr>
        </p:nvSpPr>
        <p:spPr>
          <a:xfrm>
            <a:off x="375377" y="4578000"/>
            <a:ext cx="8625404" cy="1862667"/>
          </a:xfrm>
        </p:spPr>
        <p:txBody>
          <a:bodyPr/>
          <a:lstStyle/>
          <a:p>
            <a:pPr>
              <a:buFont typeface="Arial" charset="0"/>
              <a:buChar char="•"/>
            </a:pPr>
            <a:r>
              <a:rPr lang="en-US" dirty="0" smtClean="0"/>
              <a:t>Finance personnel widgets needed only if company is vendor</a:t>
            </a:r>
          </a:p>
          <a:p>
            <a:pPr>
              <a:buFont typeface="Arial" charset="0"/>
              <a:buChar char="•"/>
            </a:pPr>
            <a:r>
              <a:rPr lang="en-US" dirty="0" smtClean="0"/>
              <a:t>To prevent repeating visibility condition:</a:t>
            </a:r>
          </a:p>
          <a:p>
            <a:pPr lvl="1"/>
            <a:r>
              <a:rPr lang="en-US" dirty="0" smtClean="0"/>
              <a:t>Inputs put into input set</a:t>
            </a:r>
          </a:p>
          <a:p>
            <a:pPr lvl="1"/>
            <a:r>
              <a:rPr lang="en-US" dirty="0" smtClean="0"/>
              <a:t>Visibility set at input set level</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62" y="959557"/>
            <a:ext cx="7469436" cy="348623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bwMode="auto">
          <a:xfrm>
            <a:off x="4472848" y="3238959"/>
            <a:ext cx="3503364" cy="1184803"/>
          </a:xfrm>
          <a:prstGeom prst="round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Input set contents</a:t>
            </a:r>
          </a:p>
        </p:txBody>
      </p:sp>
      <p:sp>
        <p:nvSpPr>
          <p:cNvPr id="10243" name="Rectangle 3"/>
          <p:cNvSpPr>
            <a:spLocks noGrp="1" noChangeArrowheads="1"/>
          </p:cNvSpPr>
          <p:nvPr>
            <p:ph idx="1"/>
          </p:nvPr>
        </p:nvSpPr>
        <p:spPr/>
        <p:txBody>
          <a:bodyPr/>
          <a:lstStyle/>
          <a:p>
            <a:pPr>
              <a:buFont typeface="Arial" charset="0"/>
              <a:buChar char="•"/>
            </a:pPr>
            <a:r>
              <a:rPr lang="en-US" smtClean="0"/>
              <a:t>Like detail views, input sets can contain:</a:t>
            </a:r>
          </a:p>
          <a:p>
            <a:pPr lvl="1"/>
            <a:r>
              <a:rPr lang="en-US" smtClean="0"/>
              <a:t>Inputs</a:t>
            </a:r>
          </a:p>
          <a:p>
            <a:pPr lvl="1"/>
            <a:r>
              <a:rPr lang="en-US" smtClean="0"/>
              <a:t>Input dividers</a:t>
            </a:r>
          </a:p>
          <a:p>
            <a:pPr lvl="1"/>
            <a:r>
              <a:rPr lang="en-US" smtClean="0"/>
              <a:t>Labels</a:t>
            </a:r>
          </a:p>
          <a:p>
            <a:pPr lvl="1"/>
            <a:r>
              <a:rPr lang="en-US" smtClean="0"/>
              <a:t>Embedded list views</a:t>
            </a:r>
          </a:p>
          <a:p>
            <a:pPr>
              <a:buFont typeface="Arial" charset="0"/>
              <a:buChar char="•"/>
            </a:pPr>
            <a:r>
              <a:rPr lang="en-US" smtClean="0"/>
              <a:t>Unlike detail views, input sets cannot:</a:t>
            </a:r>
          </a:p>
          <a:p>
            <a:pPr lvl="1"/>
            <a:r>
              <a:rPr lang="en-US" smtClean="0"/>
              <a:t>Contain input columns</a:t>
            </a:r>
          </a:p>
          <a:p>
            <a:pPr>
              <a:buFont typeface="Arial" charset="0"/>
              <a:buChar char="•"/>
            </a:pPr>
            <a:endParaRPr lang="en-US" smtClean="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What can contain an input set?</a:t>
            </a:r>
          </a:p>
        </p:txBody>
      </p:sp>
      <p:sp>
        <p:nvSpPr>
          <p:cNvPr id="11267" name="Line 3"/>
          <p:cNvSpPr>
            <a:spLocks noChangeShapeType="1"/>
          </p:cNvSpPr>
          <p:nvPr/>
        </p:nvSpPr>
        <p:spPr bwMode="auto">
          <a:xfrm>
            <a:off x="3400425" y="4645025"/>
            <a:ext cx="433388"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68" name="Rectangle 4"/>
          <p:cNvSpPr>
            <a:spLocks noChangeArrowheads="1"/>
          </p:cNvSpPr>
          <p:nvPr/>
        </p:nvSpPr>
        <p:spPr bwMode="auto">
          <a:xfrm>
            <a:off x="3843338" y="4156075"/>
            <a:ext cx="1565275" cy="1001713"/>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69" name="Text Box 5"/>
          <p:cNvSpPr txBox="1">
            <a:spLocks noChangeArrowheads="1"/>
          </p:cNvSpPr>
          <p:nvPr/>
        </p:nvSpPr>
        <p:spPr bwMode="auto">
          <a:xfrm>
            <a:off x="4098925" y="4291013"/>
            <a:ext cx="105568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List</a:t>
            </a:r>
            <a:br>
              <a:rPr lang="en-US" sz="2200">
                <a:solidFill>
                  <a:schemeClr val="bg1"/>
                </a:solidFill>
              </a:rPr>
            </a:br>
            <a:r>
              <a:rPr lang="en-US" sz="2200">
                <a:solidFill>
                  <a:schemeClr val="bg1"/>
                </a:solidFill>
              </a:rPr>
              <a:t>View</a:t>
            </a:r>
          </a:p>
        </p:txBody>
      </p:sp>
      <p:sp>
        <p:nvSpPr>
          <p:cNvPr id="11270" name="Rectangle 6"/>
          <p:cNvSpPr>
            <a:spLocks noChangeArrowheads="1"/>
          </p:cNvSpPr>
          <p:nvPr/>
        </p:nvSpPr>
        <p:spPr bwMode="auto">
          <a:xfrm>
            <a:off x="1828800" y="4156075"/>
            <a:ext cx="1565275" cy="1001713"/>
          </a:xfrm>
          <a:prstGeom prst="rect">
            <a:avLst/>
          </a:prstGeom>
          <a:solidFill>
            <a:srgbClr val="FFFFCC"/>
          </a:solidFill>
          <a:ln w="19050" algn="ctr">
            <a:solidFill>
              <a:srgbClr val="FF0000"/>
            </a:solidFill>
            <a:miter lim="800000"/>
            <a:headEnd/>
            <a:tailEnd/>
          </a:ln>
        </p:spPr>
        <p:txBody>
          <a:bodyPr lIns="0" tIns="0" rIns="0" bIns="0" anchor="ctr">
            <a:spAutoFit/>
          </a:bodyPr>
          <a:lstStyle/>
          <a:p>
            <a:endParaRPr lang="en-US"/>
          </a:p>
        </p:txBody>
      </p:sp>
      <p:sp>
        <p:nvSpPr>
          <p:cNvPr id="11271" name="Text Box 7"/>
          <p:cNvSpPr txBox="1">
            <a:spLocks noChangeArrowheads="1"/>
          </p:cNvSpPr>
          <p:nvPr/>
        </p:nvSpPr>
        <p:spPr bwMode="auto">
          <a:xfrm>
            <a:off x="2047875" y="4291013"/>
            <a:ext cx="11255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t>Detail</a:t>
            </a:r>
            <a:br>
              <a:rPr lang="en-US" sz="2200"/>
            </a:br>
            <a:r>
              <a:rPr lang="en-US" sz="2200"/>
              <a:t>View</a:t>
            </a:r>
          </a:p>
        </p:txBody>
      </p:sp>
      <p:sp>
        <p:nvSpPr>
          <p:cNvPr id="11272" name="Text Box 8"/>
          <p:cNvSpPr txBox="1">
            <a:spLocks noChangeArrowheads="1"/>
          </p:cNvSpPr>
          <p:nvPr/>
        </p:nvSpPr>
        <p:spPr bwMode="auto">
          <a:xfrm>
            <a:off x="2511425" y="2668588"/>
            <a:ext cx="221456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Card View / ListDetail View</a:t>
            </a:r>
          </a:p>
        </p:txBody>
      </p:sp>
      <p:sp>
        <p:nvSpPr>
          <p:cNvPr id="11273" name="Rectangle 9"/>
          <p:cNvSpPr>
            <a:spLocks noChangeArrowheads="1"/>
          </p:cNvSpPr>
          <p:nvPr/>
        </p:nvSpPr>
        <p:spPr bwMode="auto">
          <a:xfrm>
            <a:off x="2490788" y="2533650"/>
            <a:ext cx="2257425" cy="1001713"/>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4" name="Rectangle 10"/>
          <p:cNvSpPr>
            <a:spLocks noChangeArrowheads="1"/>
          </p:cNvSpPr>
          <p:nvPr/>
        </p:nvSpPr>
        <p:spPr bwMode="auto">
          <a:xfrm>
            <a:off x="1550988" y="5761038"/>
            <a:ext cx="4133850" cy="458787"/>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75" name="Text Box 11"/>
          <p:cNvSpPr txBox="1">
            <a:spLocks noChangeArrowheads="1"/>
          </p:cNvSpPr>
          <p:nvPr/>
        </p:nvSpPr>
        <p:spPr bwMode="auto">
          <a:xfrm>
            <a:off x="2027238" y="5819775"/>
            <a:ext cx="31813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Atomic Widgets</a:t>
            </a:r>
          </a:p>
        </p:txBody>
      </p:sp>
      <p:sp>
        <p:nvSpPr>
          <p:cNvPr id="11276" name="Line 12"/>
          <p:cNvSpPr>
            <a:spLocks noChangeShapeType="1"/>
          </p:cNvSpPr>
          <p:nvPr/>
        </p:nvSpPr>
        <p:spPr bwMode="auto">
          <a:xfrm>
            <a:off x="2079625" y="5172075"/>
            <a:ext cx="0" cy="5778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7" name="Line 13"/>
          <p:cNvSpPr>
            <a:spLocks noChangeShapeType="1"/>
          </p:cNvSpPr>
          <p:nvPr/>
        </p:nvSpPr>
        <p:spPr bwMode="auto">
          <a:xfrm>
            <a:off x="4692650" y="5153025"/>
            <a:ext cx="0" cy="592138"/>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8" name="Line 14"/>
          <p:cNvSpPr>
            <a:spLocks noChangeShapeType="1"/>
          </p:cNvSpPr>
          <p:nvPr/>
        </p:nvSpPr>
        <p:spPr bwMode="auto">
          <a:xfrm>
            <a:off x="2913063" y="3540125"/>
            <a:ext cx="0" cy="60325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9" name="Line 15"/>
          <p:cNvSpPr>
            <a:spLocks noChangeShapeType="1"/>
          </p:cNvSpPr>
          <p:nvPr/>
        </p:nvSpPr>
        <p:spPr bwMode="auto">
          <a:xfrm>
            <a:off x="4364038" y="3533775"/>
            <a:ext cx="0" cy="60325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0" name="Line 16"/>
          <p:cNvSpPr>
            <a:spLocks noChangeShapeType="1"/>
          </p:cNvSpPr>
          <p:nvPr/>
        </p:nvSpPr>
        <p:spPr bwMode="auto">
          <a:xfrm>
            <a:off x="3638550" y="2092325"/>
            <a:ext cx="0" cy="4191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1" name="Line 17"/>
          <p:cNvSpPr>
            <a:spLocks noChangeShapeType="1"/>
          </p:cNvSpPr>
          <p:nvPr/>
        </p:nvSpPr>
        <p:spPr bwMode="auto">
          <a:xfrm>
            <a:off x="2187575" y="2093913"/>
            <a:ext cx="0" cy="2047875"/>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2" name="Line 18"/>
          <p:cNvSpPr>
            <a:spLocks noChangeShapeType="1"/>
          </p:cNvSpPr>
          <p:nvPr/>
        </p:nvSpPr>
        <p:spPr bwMode="auto">
          <a:xfrm>
            <a:off x="5092700" y="2105025"/>
            <a:ext cx="0" cy="2047875"/>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3" name="Line 19"/>
          <p:cNvSpPr>
            <a:spLocks noChangeShapeType="1"/>
          </p:cNvSpPr>
          <p:nvPr/>
        </p:nvSpPr>
        <p:spPr bwMode="auto">
          <a:xfrm>
            <a:off x="2689225" y="3538538"/>
            <a:ext cx="0" cy="32702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4" name="Line 20"/>
          <p:cNvSpPr>
            <a:spLocks noChangeShapeType="1"/>
          </p:cNvSpPr>
          <p:nvPr/>
        </p:nvSpPr>
        <p:spPr bwMode="auto">
          <a:xfrm flipH="1">
            <a:off x="2322513" y="3867150"/>
            <a:ext cx="354012"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5" name="Line 21"/>
          <p:cNvSpPr>
            <a:spLocks noChangeShapeType="1"/>
          </p:cNvSpPr>
          <p:nvPr/>
        </p:nvSpPr>
        <p:spPr bwMode="auto">
          <a:xfrm flipV="1">
            <a:off x="2327275" y="2297113"/>
            <a:ext cx="0" cy="155416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6" name="Line 22"/>
          <p:cNvSpPr>
            <a:spLocks noChangeShapeType="1"/>
          </p:cNvSpPr>
          <p:nvPr/>
        </p:nvSpPr>
        <p:spPr bwMode="auto">
          <a:xfrm>
            <a:off x="2330450" y="2286000"/>
            <a:ext cx="358775"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7" name="Line 23"/>
          <p:cNvSpPr>
            <a:spLocks noChangeShapeType="1"/>
          </p:cNvSpPr>
          <p:nvPr/>
        </p:nvSpPr>
        <p:spPr bwMode="auto">
          <a:xfrm>
            <a:off x="2689225" y="2290763"/>
            <a:ext cx="0" cy="2286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88" name="Text Box 24"/>
          <p:cNvSpPr txBox="1">
            <a:spLocks noChangeArrowheads="1"/>
          </p:cNvSpPr>
          <p:nvPr/>
        </p:nvSpPr>
        <p:spPr bwMode="auto">
          <a:xfrm>
            <a:off x="5843588" y="5538788"/>
            <a:ext cx="2967037"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u="sng">
                <a:solidFill>
                  <a:schemeClr val="bg1"/>
                </a:solidFill>
              </a:rPr>
              <a:t>atomic widgets</a:t>
            </a:r>
            <a:r>
              <a:rPr lang="en-US">
                <a:solidFill>
                  <a:schemeClr val="bg1"/>
                </a:solidFill>
              </a:rPr>
              <a:t/>
            </a:r>
            <a:br>
              <a:rPr lang="en-US">
                <a:solidFill>
                  <a:schemeClr val="bg1"/>
                </a:solidFill>
              </a:rPr>
            </a:br>
            <a:r>
              <a:rPr lang="en-US" sz="1800">
                <a:solidFill>
                  <a:schemeClr val="bg1"/>
                </a:solidFill>
              </a:rPr>
              <a:t>individual elements of data and/or functionality</a:t>
            </a:r>
          </a:p>
        </p:txBody>
      </p:sp>
      <p:sp>
        <p:nvSpPr>
          <p:cNvPr id="11289" name="Text Box 25"/>
          <p:cNvSpPr txBox="1">
            <a:spLocks noChangeArrowheads="1"/>
          </p:cNvSpPr>
          <p:nvPr/>
        </p:nvSpPr>
        <p:spPr bwMode="auto">
          <a:xfrm>
            <a:off x="6049963" y="4070350"/>
            <a:ext cx="25527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u="sng">
                <a:solidFill>
                  <a:schemeClr val="bg1"/>
                </a:solidFill>
              </a:rPr>
              <a:t>primary views</a:t>
            </a:r>
            <a:r>
              <a:rPr lang="en-US">
                <a:solidFill>
                  <a:schemeClr val="bg1"/>
                </a:solidFill>
              </a:rPr>
              <a:t/>
            </a:r>
            <a:br>
              <a:rPr lang="en-US">
                <a:solidFill>
                  <a:schemeClr val="bg1"/>
                </a:solidFill>
              </a:rPr>
            </a:br>
            <a:r>
              <a:rPr lang="en-US" sz="1800">
                <a:solidFill>
                  <a:schemeClr val="bg1"/>
                </a:solidFill>
              </a:rPr>
              <a:t>a single object (and its related data) or set of objects</a:t>
            </a:r>
          </a:p>
        </p:txBody>
      </p:sp>
      <p:sp>
        <p:nvSpPr>
          <p:cNvPr id="11290" name="Text Box 26"/>
          <p:cNvSpPr txBox="1">
            <a:spLocks noChangeArrowheads="1"/>
          </p:cNvSpPr>
          <p:nvPr/>
        </p:nvSpPr>
        <p:spPr bwMode="auto">
          <a:xfrm>
            <a:off x="5868988" y="2446338"/>
            <a:ext cx="2914650"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u="sng">
                <a:solidFill>
                  <a:schemeClr val="bg1"/>
                </a:solidFill>
              </a:rPr>
              <a:t>secondary views</a:t>
            </a:r>
            <a:br>
              <a:rPr lang="en-US" u="sng">
                <a:solidFill>
                  <a:schemeClr val="bg1"/>
                </a:solidFill>
              </a:rPr>
            </a:br>
            <a:r>
              <a:rPr lang="en-US" sz="1800">
                <a:solidFill>
                  <a:schemeClr val="bg1"/>
                </a:solidFill>
              </a:rPr>
              <a:t>collections of primary views organized for usability</a:t>
            </a:r>
          </a:p>
        </p:txBody>
      </p:sp>
      <p:sp>
        <p:nvSpPr>
          <p:cNvPr id="11291" name="Text Box 27"/>
          <p:cNvSpPr txBox="1">
            <a:spLocks noChangeArrowheads="1"/>
          </p:cNvSpPr>
          <p:nvPr/>
        </p:nvSpPr>
        <p:spPr bwMode="auto">
          <a:xfrm>
            <a:off x="5791200" y="1065213"/>
            <a:ext cx="3070225"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u="sng">
                <a:solidFill>
                  <a:schemeClr val="bg1"/>
                </a:solidFill>
              </a:rPr>
              <a:t>screen</a:t>
            </a:r>
            <a:r>
              <a:rPr lang="en-US">
                <a:solidFill>
                  <a:schemeClr val="bg1"/>
                </a:solidFill>
              </a:rPr>
              <a:t/>
            </a:r>
            <a:br>
              <a:rPr lang="en-US">
                <a:solidFill>
                  <a:schemeClr val="bg1"/>
                </a:solidFill>
              </a:rPr>
            </a:br>
            <a:r>
              <a:rPr lang="en-US" sz="1800">
                <a:solidFill>
                  <a:schemeClr val="bg1"/>
                </a:solidFill>
              </a:rPr>
              <a:t>a top-level container</a:t>
            </a:r>
            <a:br>
              <a:rPr lang="en-US" sz="1800">
                <a:solidFill>
                  <a:schemeClr val="bg1"/>
                </a:solidFill>
              </a:rPr>
            </a:br>
            <a:r>
              <a:rPr lang="en-US" sz="1800">
                <a:solidFill>
                  <a:schemeClr val="bg1"/>
                </a:solidFill>
              </a:rPr>
              <a:t>one can navigate to</a:t>
            </a:r>
            <a:r>
              <a:rPr lang="en-US">
                <a:solidFill>
                  <a:schemeClr val="bg1"/>
                </a:solidFill>
              </a:rPr>
              <a:t> </a:t>
            </a:r>
          </a:p>
        </p:txBody>
      </p:sp>
      <p:sp>
        <p:nvSpPr>
          <p:cNvPr id="11292" name="Text Box 28"/>
          <p:cNvSpPr txBox="1">
            <a:spLocks noChangeArrowheads="1"/>
          </p:cNvSpPr>
          <p:nvPr/>
        </p:nvSpPr>
        <p:spPr bwMode="auto">
          <a:xfrm>
            <a:off x="2322513" y="1416050"/>
            <a:ext cx="25923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200">
                <a:solidFill>
                  <a:schemeClr val="bg1"/>
                </a:solidFill>
              </a:rPr>
              <a:t>Screen</a:t>
            </a:r>
          </a:p>
        </p:txBody>
      </p:sp>
      <p:sp>
        <p:nvSpPr>
          <p:cNvPr id="11293" name="Rectangle 29"/>
          <p:cNvSpPr>
            <a:spLocks noChangeArrowheads="1"/>
          </p:cNvSpPr>
          <p:nvPr/>
        </p:nvSpPr>
        <p:spPr bwMode="auto">
          <a:xfrm>
            <a:off x="1892300" y="1098550"/>
            <a:ext cx="3451225" cy="1001713"/>
          </a:xfrm>
          <a:prstGeom prst="rect">
            <a:avLst/>
          </a:prstGeom>
          <a:noFill/>
          <a:ln w="1905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294" name="Rectangle 31"/>
          <p:cNvSpPr>
            <a:spLocks noChangeArrowheads="1"/>
          </p:cNvSpPr>
          <p:nvPr/>
        </p:nvSpPr>
        <p:spPr bwMode="auto">
          <a:xfrm>
            <a:off x="1454150" y="5268913"/>
            <a:ext cx="1254125" cy="322262"/>
          </a:xfrm>
          <a:prstGeom prst="rect">
            <a:avLst/>
          </a:prstGeom>
          <a:solidFill>
            <a:srgbClr val="CCFFCC"/>
          </a:solidFill>
          <a:ln w="19050" algn="ctr">
            <a:solidFill>
              <a:schemeClr val="accent1"/>
            </a:solidFill>
            <a:miter lim="800000"/>
            <a:headEnd/>
            <a:tailEnd/>
          </a:ln>
        </p:spPr>
        <p:txBody>
          <a:bodyPr lIns="0" tIns="0" rIns="0" bIns="0" anchor="ctr">
            <a:spAutoFit/>
          </a:bodyPr>
          <a:lstStyle/>
          <a:p>
            <a:endParaRPr lang="en-US"/>
          </a:p>
        </p:txBody>
      </p:sp>
      <p:sp>
        <p:nvSpPr>
          <p:cNvPr id="11295" name="Line 33"/>
          <p:cNvSpPr>
            <a:spLocks noChangeShapeType="1"/>
          </p:cNvSpPr>
          <p:nvPr/>
        </p:nvSpPr>
        <p:spPr bwMode="auto">
          <a:xfrm>
            <a:off x="3051175" y="5160963"/>
            <a:ext cx="0" cy="57785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96" name="Text Box 35"/>
          <p:cNvSpPr txBox="1">
            <a:spLocks noChangeArrowheads="1"/>
          </p:cNvSpPr>
          <p:nvPr/>
        </p:nvSpPr>
        <p:spPr bwMode="auto">
          <a:xfrm>
            <a:off x="1514475" y="5292725"/>
            <a:ext cx="11334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accent1"/>
                </a:solidFill>
              </a:rPr>
              <a:t>Input Sets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Input set basics</a:t>
            </a:r>
          </a:p>
          <a:p>
            <a:pPr>
              <a:lnSpc>
                <a:spcPct val="150000"/>
              </a:lnSpc>
              <a:buFont typeface="Arial" charset="0"/>
              <a:buChar char="•"/>
            </a:pPr>
            <a:r>
              <a:rPr lang="en-US" sz="2800" smtClean="0"/>
              <a:t>Implementing input sets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23259</TotalTime>
  <Words>1403</Words>
  <Application>Microsoft Office PowerPoint</Application>
  <PresentationFormat>On-screen Show (4:3)</PresentationFormat>
  <Paragraphs>166</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1_test-template</vt:lpstr>
      <vt:lpstr>Input Sets</vt:lpstr>
      <vt:lpstr>Lesson objectives</vt:lpstr>
      <vt:lpstr>Lesson outline</vt:lpstr>
      <vt:lpstr>Input sets</vt:lpstr>
      <vt:lpstr>Example of input set reuse</vt:lpstr>
      <vt:lpstr>Example of logic extended over inputs</vt:lpstr>
      <vt:lpstr>Input set contents</vt:lpstr>
      <vt:lpstr>What can contain an input set?</vt:lpstr>
      <vt:lpstr>Lesson outline</vt:lpstr>
      <vt:lpstr>Declaring input sets</vt:lpstr>
      <vt:lpstr>Steps to implement "shared logic" input set</vt:lpstr>
      <vt:lpstr>Step 1: Create input set inline</vt:lpstr>
      <vt:lpstr>Step 2: Specify logic at input set level</vt:lpstr>
      <vt:lpstr>Step 3: Add atomic widgets to input set</vt:lpstr>
      <vt:lpstr>Step 4: Reload UI metadata</vt:lpstr>
      <vt:lpstr>Steps to implement reusable input set</vt:lpstr>
      <vt:lpstr>Step 1: Create input set PCF</vt:lpstr>
      <vt:lpstr>Step 2: Specify required variable(s); Step 3: Add atomic widgets to input set</vt:lpstr>
      <vt:lpstr>Step 4: Reference input set</vt:lpstr>
      <vt:lpstr>Step 5: Reload UI metadata</vt:lpstr>
      <vt:lpstr>Lesson objectives review</vt:lpstr>
      <vt:lpstr>Review questions</vt:lpstr>
      <vt:lpstr>PowerPoint Presentation</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Sets</dc:title>
  <dc:creator>Dyuti Sengupta</dc:creator>
  <dc:description>110</dc:description>
  <cp:lastModifiedBy>gwuser</cp:lastModifiedBy>
  <cp:revision>1932</cp:revision>
  <dcterms:created xsi:type="dcterms:W3CDTF">2007-08-02T20:13:16Z</dcterms:created>
  <dcterms:modified xsi:type="dcterms:W3CDTF">2013-08-20T17:14:59Z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