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4"/>
  </p:notesMasterIdLst>
  <p:handoutMasterIdLst>
    <p:handoutMasterId r:id="rId45"/>
  </p:handoutMasterIdLst>
  <p:sldIdLst>
    <p:sldId id="1192" r:id="rId2"/>
    <p:sldId id="1299" r:id="rId3"/>
    <p:sldId id="1300" r:id="rId4"/>
    <p:sldId id="1760" r:id="rId5"/>
    <p:sldId id="1761" r:id="rId6"/>
    <p:sldId id="1829" r:id="rId7"/>
    <p:sldId id="1819" r:id="rId8"/>
    <p:sldId id="1789" r:id="rId9"/>
    <p:sldId id="1826" r:id="rId10"/>
    <p:sldId id="1827" r:id="rId11"/>
    <p:sldId id="1828" r:id="rId12"/>
    <p:sldId id="1844" r:id="rId13"/>
    <p:sldId id="1784" r:id="rId14"/>
    <p:sldId id="1792" r:id="rId15"/>
    <p:sldId id="1765" r:id="rId16"/>
    <p:sldId id="1767" r:id="rId17"/>
    <p:sldId id="1766" r:id="rId18"/>
    <p:sldId id="1785" r:id="rId19"/>
    <p:sldId id="1797" r:id="rId20"/>
    <p:sldId id="1801" r:id="rId21"/>
    <p:sldId id="1802" r:id="rId22"/>
    <p:sldId id="1835" r:id="rId23"/>
    <p:sldId id="1830" r:id="rId24"/>
    <p:sldId id="1831" r:id="rId25"/>
    <p:sldId id="1841" r:id="rId26"/>
    <p:sldId id="1842" r:id="rId27"/>
    <p:sldId id="1804" r:id="rId28"/>
    <p:sldId id="1786" r:id="rId29"/>
    <p:sldId id="1780" r:id="rId30"/>
    <p:sldId id="1775" r:id="rId31"/>
    <p:sldId id="1776" r:id="rId32"/>
    <p:sldId id="1836" r:id="rId33"/>
    <p:sldId id="1777" r:id="rId34"/>
    <p:sldId id="1778" r:id="rId35"/>
    <p:sldId id="1837" r:id="rId36"/>
    <p:sldId id="1810" r:id="rId37"/>
    <p:sldId id="1838" r:id="rId38"/>
    <p:sldId id="1839" r:id="rId39"/>
    <p:sldId id="1781" r:id="rId40"/>
    <p:sldId id="1551" r:id="rId41"/>
    <p:sldId id="1757" r:id="rId42"/>
    <p:sldId id="1846" r:id="rId43"/>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FFFFCC"/>
    <a:srgbClr val="EAEAEA"/>
    <a:srgbClr val="CCEC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67097" autoAdjust="0"/>
  </p:normalViewPr>
  <p:slideViewPr>
    <p:cSldViewPr snapToGrid="0">
      <p:cViewPr varScale="1">
        <p:scale>
          <a:sx n="92" d="100"/>
          <a:sy n="92" d="100"/>
        </p:scale>
        <p:origin x="-1428" y="-102"/>
      </p:cViewPr>
      <p:guideLst>
        <p:guide orient="horz" pos="1335"/>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3.xml"/><Relationship Id="rId1" Type="http://schemas.openxmlformats.org/officeDocument/2006/relationships/slide" Target="slides/slide3.xml"/><Relationship Id="rId4"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8CE48EC-E219-4AAE-A485-EC489C4C1203}" type="slidenum">
              <a:rPr lang="en-US" altLang="en-US"/>
              <a:pPr>
                <a:defRPr/>
              </a:pPr>
              <a:t>‹#›</a:t>
            </a:fld>
            <a:endParaRPr lang="en-US" altLang="en-US" dirty="0"/>
          </a:p>
        </p:txBody>
      </p:sp>
    </p:spTree>
    <p:extLst>
      <p:ext uri="{BB962C8B-B14F-4D97-AF65-F5344CB8AC3E}">
        <p14:creationId xmlns:p14="http://schemas.microsoft.com/office/powerpoint/2010/main" val="1944698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Overhead"/>
          <p:cNvSpPr>
            <a:spLocks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List Views - </a:t>
            </a:r>
            <a:fld id="{BFAC4B89-8F9C-459F-8FD7-B71CCCB1F479}"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7110"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2D55432-4224-433F-8AFD-CE3897CFEFB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7111"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71029752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BFF29C81-893F-436A-9E00-809A4057D85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ChangeArrowheads="1" noTextEdit="1"/>
          </p:cNvSpPr>
          <p:nvPr>
            <p:ph type="sldImg"/>
          </p:nvPr>
        </p:nvSpPr>
        <p:spPr>
          <a:xfrm>
            <a:off x="727075"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66662569-7286-451F-B2B1-CED2FC8D1603}"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second object is processed, the procedure is repeated. The CreateDate, EventType, and Description fields are rendered as cell widgets that are organized into a row.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99E8A4F7-8748-4B81-8F39-E22839B226AD}"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process continues for each object in the set until there are no more objects to process. When the row iterator's work is complete, the relevant fields of every object in the object set are rendered in the list view.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A7A4F8C3-0313-4319-955D-497ADD7579BD}"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ABContactHistoryLV is a top-level container. Other containers can therefore reference it. In TrainingApp, the ABContactHistoryPage.pcf file has a screen that references ABContactHistoryLV.</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8E44583F-6280-40F0-8B5E-F018631D0EBC}"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79651E9C-BFBC-4BDD-B5DC-D5A0FF9355C9}"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steps to create an inline line view are the same as for a standalone list view, except at the very beginning.</a:t>
            </a:r>
          </a:p>
          <a:p>
            <a:pPr marL="190500" indent="-190500" eaLnBrk="1" hangingPunct="1"/>
            <a:r>
              <a:rPr lang="en-US" b="1" smtClean="0"/>
              <a:t>Steps to create inline list views</a:t>
            </a:r>
          </a:p>
          <a:p>
            <a:pPr marL="419100" lvl="1" indent="-190500" eaLnBrk="1" hangingPunct="1">
              <a:buFontTx/>
              <a:buAutoNum type="arabicPeriod"/>
            </a:pPr>
            <a:r>
              <a:rPr lang="en-US" smtClean="0"/>
              <a:t>Create the LV</a:t>
            </a:r>
          </a:p>
          <a:p>
            <a:pPr marL="419100" lvl="1" indent="-190500" eaLnBrk="1" hangingPunct="1">
              <a:buFontTx/>
              <a:buAutoNum type="arabicPeriod"/>
            </a:pPr>
            <a:r>
              <a:rPr lang="en-US" smtClean="0"/>
              <a:t>Optionally specify additional properties</a:t>
            </a:r>
          </a:p>
          <a:p>
            <a:pPr marL="419100" lvl="1" indent="-190500" eaLnBrk="1" hangingPunct="1">
              <a:buFont typeface="Wingdings 3" pitchFamily="18" charset="2"/>
              <a:buAutoNum type="arabicPeriod"/>
            </a:pPr>
            <a:r>
              <a:rPr lang="en-US" smtClean="0"/>
              <a:t>Add a row iterator widget</a:t>
            </a:r>
          </a:p>
          <a:p>
            <a:pPr marL="419100" lvl="1" indent="-190500" eaLnBrk="1" hangingPunct="1">
              <a:buFont typeface="Wingdings 3" pitchFamily="18" charset="2"/>
              <a:buAutoNum type="arabicPeriod"/>
            </a:pPr>
            <a:r>
              <a:rPr lang="en-US" smtClean="0"/>
              <a:t>Add a row widget</a:t>
            </a:r>
          </a:p>
          <a:p>
            <a:pPr marL="419100" lvl="1" indent="-190500" eaLnBrk="1" hangingPunct="1">
              <a:buFont typeface="Wingdings 3" pitchFamily="18" charset="2"/>
              <a:buAutoNum type="arabicPeriod"/>
            </a:pPr>
            <a:r>
              <a:rPr lang="en-US" smtClean="0"/>
              <a:t>Add cell widgets</a:t>
            </a:r>
          </a:p>
          <a:p>
            <a:pPr marL="419100" lvl="1" indent="-190500" eaLnBrk="1" hangingPunct="1">
              <a:buFont typeface="Wingdings 3" pitchFamily="18" charset="2"/>
              <a:buAutoNum type="arabicPeriod"/>
            </a:pPr>
            <a:r>
              <a:rPr lang="en-US" smtClean="0"/>
              <a:t>Reload UI metadata</a:t>
            </a:r>
          </a:p>
          <a:p>
            <a:pPr marL="419100" lvl="1" indent="-190500" eaLnBrk="1" hangingPunct="1">
              <a:buFontTx/>
              <a:buAutoNum type="arabicPeriod"/>
            </a:pPr>
            <a:endParaRPr lang="en-US" smtClean="0"/>
          </a:p>
          <a:p>
            <a:pPr marL="190500" indent="-190500"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C325170E-7539-439D-B327-317543EDC215}"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Do the following to create a PCF file that defines a list view:</a:t>
            </a:r>
          </a:p>
          <a:p>
            <a:pPr marL="419100" lvl="1" indent="-190500" eaLnBrk="1" hangingPunct="1">
              <a:buFontTx/>
              <a:buAutoNum type="arabicPeriod"/>
            </a:pPr>
            <a:r>
              <a:rPr lang="en-US" smtClean="0"/>
              <a:t>In Studio's PCF editor, right-click the folder in which the list view file should be stored. Select New &gt; PCF file.</a:t>
            </a:r>
          </a:p>
          <a:p>
            <a:pPr marL="419100" lvl="1" indent="-190500" eaLnBrk="1" hangingPunct="1">
              <a:buFontTx/>
              <a:buAutoNum type="arabicPeriod"/>
            </a:pPr>
            <a:r>
              <a:rPr lang="en-US" smtClean="0"/>
              <a:t>Name the file and select "List View" for the file type. Studio automatically adds "LV" to the end of the file name. If you manually add "LV" to the end of the file name, Studio ignores it. Therefore, it is not possible to inadvertently name a file which ends in "LVLV".</a:t>
            </a:r>
          </a:p>
          <a:p>
            <a:pPr marL="419100" lvl="1" indent="-190500" eaLnBrk="1" hangingPunct="1">
              <a:buFontTx/>
              <a:buAutoNum type="arabicPeriod"/>
            </a:pPr>
            <a:r>
              <a:rPr lang="en-US" smtClean="0"/>
              <a:t>Click OK.</a:t>
            </a:r>
          </a:p>
          <a:p>
            <a:pPr marL="190500" indent="-190500" eaLnBrk="1" hangingPunct="1"/>
            <a:r>
              <a:rPr lang="en-US" smtClean="0"/>
              <a:t>Studio displays the new list view. At the top of the canvas, there is a link named "List View : &lt;nameOfListView&gt;". Otherwise, the file is empty.</a:t>
            </a:r>
          </a:p>
          <a:p>
            <a:pPr marL="190500" indent="-190500" eaLnBrk="1" hangingPunct="1"/>
            <a:r>
              <a:rPr lang="en-US" smtClean="0"/>
              <a:t>The initial list view always displays an error because every list view needs a row element, yet a newly created list view is empty.</a:t>
            </a:r>
          </a:p>
          <a:p>
            <a:pPr marL="190500" indent="-190500" eaLnBrk="1" hangingPunct="1"/>
            <a:r>
              <a:rPr lang="en-US" b="1" smtClean="0"/>
              <a:t>Inline list views</a:t>
            </a:r>
          </a:p>
          <a:p>
            <a:pPr marL="190500" indent="-190500" eaLnBrk="1" hangingPunct="1"/>
            <a:r>
              <a:rPr lang="en-US" smtClean="0"/>
              <a:t>To create an inline list view, find the "List View" tool in the PCF editor toolbox. Drag the list view widget onto an existing screen, listdetail view, or card view.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DDC4FC4-BB9C-461E-BD5D-70CFC4B88C2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Recall that virtually every list view has one or more root objects. These root objects must be specified on the list view's Required Variables tab.</a:t>
            </a:r>
          </a:p>
          <a:p>
            <a:pPr marL="190500" indent="-190500" eaLnBrk="1" hangingPunct="1"/>
            <a:r>
              <a:rPr lang="en-US" smtClean="0"/>
              <a:t>To display the list view's various property tabs, click the link at the top of the list view file labeled "ListViewPanel : &lt;nameOfListView&gt;".</a:t>
            </a:r>
          </a:p>
          <a:p>
            <a:pPr marL="190500" indent="-190500" eaLnBrk="1" hangingPunct="1"/>
            <a:r>
              <a:rPr lang="en-US" smtClean="0"/>
              <a:t>Do the following to create a required variable:</a:t>
            </a:r>
          </a:p>
          <a:p>
            <a:pPr marL="419100" lvl="1" indent="-190500" eaLnBrk="1" hangingPunct="1">
              <a:buFontTx/>
              <a:buAutoNum type="arabicPeriod"/>
            </a:pPr>
            <a:r>
              <a:rPr lang="en-US" smtClean="0"/>
              <a:t>Click the Required Variables tab.</a:t>
            </a:r>
          </a:p>
          <a:p>
            <a:pPr marL="419100" lvl="1" indent="-190500" eaLnBrk="1" hangingPunct="1">
              <a:buFontTx/>
              <a:buAutoNum type="arabicPeriod"/>
            </a:pPr>
            <a:r>
              <a:rPr lang="en-US" smtClean="0"/>
              <a:t>Click the "+".</a:t>
            </a:r>
          </a:p>
          <a:p>
            <a:pPr marL="419100" lvl="1" indent="-190500" eaLnBrk="1" hangingPunct="1">
              <a:buFontTx/>
              <a:buAutoNum type="arabicPeriod"/>
            </a:pPr>
            <a:r>
              <a:rPr lang="en-US" smtClean="0"/>
              <a:t>Specify the object's name. This is how the row iterator in the list view will reference the object.</a:t>
            </a:r>
          </a:p>
          <a:p>
            <a:pPr marL="419100" lvl="1" indent="-190500" eaLnBrk="1" hangingPunct="1">
              <a:buFontTx/>
              <a:buAutoNum type="arabicPeriod"/>
            </a:pPr>
            <a:r>
              <a:rPr lang="en-US" smtClean="0"/>
              <a:t>Specify the object's data type.</a:t>
            </a:r>
          </a:p>
          <a:p>
            <a:pPr marL="190500" indent="-190500" eaLnBrk="1" hangingPunct="1"/>
            <a:r>
              <a:rPr lang="en-US" b="1" smtClean="0"/>
              <a:t>Inline detail views</a:t>
            </a:r>
          </a:p>
          <a:p>
            <a:pPr marL="190500" indent="-190500" eaLnBrk="1" hangingPunct="1"/>
            <a:r>
              <a:rPr lang="en-US" smtClean="0"/>
              <a:t>You do not need to specify root objects for inline list views. Because an inline list view can have only one parent, it automatically inherits the root objects of its parent.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8311D9CC-ED8A-46ED-83E8-F683B847667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states that a list view can be in: edit mode and read-only mode. If the editable property for a list view is true (or blank, which defaults to true), then the list view can be put into either read-only mode or edit mode. If the editable property for a list view is false, then the list view cannot be put into edit mode. It is always in read-only mode.</a:t>
            </a:r>
            <a:endParaRPr lang="en-US" b="1" smtClean="0"/>
          </a:p>
          <a:p>
            <a:pPr eaLnBrk="1" hangingPunct="1"/>
            <a:r>
              <a:rPr lang="en-US" b="1" smtClean="0"/>
              <a:t>Inline list views</a:t>
            </a:r>
          </a:p>
          <a:p>
            <a:pPr eaLnBrk="1" hangingPunct="1"/>
            <a:r>
              <a:rPr lang="en-US" smtClean="0"/>
              <a:t>This step is the same for standalone and inline list views.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8056438B-DFC5-4CDA-A0DE-B102ABD1CDE9}"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0455F27-D222-49E1-AC10-04328F00E315}"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cell widget inside the row widget is used to render data for multiple objects. For example, the first cell in the diagram above renders the CreateDate field for all three HistoryEntry objects in the array. The cell widget must therefore be bound to an abstract name that references each object in the array one at a time. The Element Name property of the row iterator defines what this name is. The value you select for the Element Name property is arbitrary, but whatever value you select must be used by the cell widgets in the row iterator.</a:t>
            </a:r>
          </a:p>
          <a:p>
            <a:pPr eaLnBrk="1" hangingPunct="1"/>
            <a:r>
              <a:rPr lang="en-US" smtClean="0"/>
              <a:t>To improve readability, use element names such as "current&lt;object&gt;" or "this&lt;object&gt;".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40EBFC3-007A-4115-97F1-8F97D2339B53}"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E6A13B36-893D-41C6-8C54-35D799C9BB2F}"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this example:</a:t>
            </a:r>
          </a:p>
          <a:p>
            <a:pPr lvl="1" eaLnBrk="1" hangingPunct="1"/>
            <a:r>
              <a:rPr lang="en-US" smtClean="0"/>
              <a:t>Editable is false—the cells will be uneditable.</a:t>
            </a:r>
          </a:p>
          <a:p>
            <a:pPr lvl="1" eaLnBrk="1" hangingPunct="1"/>
            <a:r>
              <a:rPr lang="en-US" smtClean="0"/>
              <a:t>The name used to reference the object currently being processed is "currentHistoryEntry".</a:t>
            </a:r>
          </a:p>
          <a:p>
            <a:pPr lvl="1" eaLnBrk="1" hangingPunct="1"/>
            <a:r>
              <a:rPr lang="en-US" smtClean="0"/>
              <a:t>The object set to be processed is anABContact's History array.</a:t>
            </a:r>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21D978FA-BE16-48B7-8C49-69574D1E62D0}"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2B43DB24-5507-403E-B73A-69A4B150D400}"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96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1E8039AE-8E45-4436-9BFA-4E07580945A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D11089BD-FF30-413B-AE60-282D97BC6AEE}"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2B2D2B69-3DBB-4E5A-BE66-76AE5ACBF74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following from the example above:</a:t>
            </a:r>
          </a:p>
          <a:p>
            <a:pPr lvl="1" eaLnBrk="1" hangingPunct="1"/>
            <a:r>
              <a:rPr lang="en-US" smtClean="0"/>
              <a:t>The label is set to the string "Event Type", which appears as the header for the column.</a:t>
            </a:r>
          </a:p>
          <a:p>
            <a:pPr lvl="1" eaLnBrk="1" hangingPunct="1"/>
            <a:r>
              <a:rPr lang="en-US" smtClean="0"/>
              <a:t>The value property uses the row iterator's element name, currentHistoryEntry, to reference the current object being processed. The value of "currentHistoryEntry.EventType" sets the cell's value to the event type of the current history entry.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C6BD793C-CA8C-4FE8-99FD-B300A25F5AB7}"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following from the example above:</a:t>
            </a:r>
          </a:p>
          <a:p>
            <a:pPr lvl="1" eaLnBrk="1" hangingPunct="1"/>
            <a:r>
              <a:rPr lang="en-US" smtClean="0"/>
              <a:t>The label is set to the string "Description", which appears as the header for the column.</a:t>
            </a:r>
          </a:p>
          <a:p>
            <a:pPr lvl="1" eaLnBrk="1" hangingPunct="1"/>
            <a:r>
              <a:rPr lang="en-US" smtClean="0"/>
              <a:t>The value property uses the row iterator's element name, currentHistoryEntry, to reference the current object being processed. The value of "currentHistoryEntry.Description" sets the cell's value to the description of the current history entry.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6844D34E-13D7-4C0C-A294-27C7AF268D9F}"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list view can have any number of sort criteria.</a:t>
            </a:r>
          </a:p>
          <a:p>
            <a:pPr eaLnBrk="1" hangingPunct="1"/>
            <a:r>
              <a:rPr lang="en-US" smtClean="0"/>
              <a:t>For each sort criterion, you must specify:</a:t>
            </a:r>
          </a:p>
          <a:p>
            <a:pPr lvl="1" eaLnBrk="1" hangingPunct="1"/>
            <a:r>
              <a:rPr lang="en-US" smtClean="0"/>
              <a:t>What value to sort by (the sortBy value)</a:t>
            </a:r>
          </a:p>
          <a:p>
            <a:pPr lvl="1" eaLnBrk="1" hangingPunct="1"/>
            <a:r>
              <a:rPr lang="en-US" smtClean="0"/>
              <a:t>Whether the sort should be ascending or descending (the sortDirection value)</a:t>
            </a:r>
          </a:p>
          <a:p>
            <a:pPr lvl="1" eaLnBrk="1" hangingPunct="1"/>
            <a:r>
              <a:rPr lang="en-US" smtClean="0"/>
              <a:t>The precedence of the criteria (the sortOrder value). The list is first sorted by the criteria with sortOrder 1. Then, any matching rows are sorted by the criteria with sortOrder 2, and so on.</a:t>
            </a:r>
          </a:p>
          <a:p>
            <a:pPr eaLnBrk="1" hangingPunct="1"/>
            <a:r>
              <a:rPr lang="en-US" smtClean="0"/>
              <a:t>You can create sort criteria that reference values not displayed in the list. For example, a list of history entries could be sorted by create date even though the create date isn't displayed in the list.</a:t>
            </a:r>
          </a:p>
          <a:p>
            <a:pPr eaLnBrk="1" hangingPunct="1"/>
            <a:r>
              <a:rPr lang="en-US" smtClean="0"/>
              <a:t>If a column has a sort criteria with sort order 1 (and the sortBy column is visible in the list), then it is initially rendered with an up-facing or down-facing arrow head next to the label. The direction of the arrow reflects the sortDirection value. Any criteria with a sort order of 2 or greater are rendered with an up-facing or down-facing double arrow head next to the label.</a:t>
            </a:r>
          </a:p>
          <a:p>
            <a:pPr eaLnBrk="1" hangingPunct="1"/>
            <a:r>
              <a:rPr lang="en-US" smtClean="0"/>
              <a:t>The Sorting tab specifies only the default sort criteria. Users can override this criteria by clicking any column header, which will reorder the list based on that column's data.</a:t>
            </a:r>
          </a:p>
          <a:p>
            <a:pPr eaLnBrk="1" hangingPunct="1"/>
            <a:r>
              <a:rPr lang="en-US" smtClean="0"/>
              <a:t>If a list view is sorted based on a typecode field, then the rows are sorted based on the priority and then name of the typecodes. For example, if a list of buildings includes a "BuildingType" column with possible values of "residential - single dwelling" (priority 10) and "residential - multiple dwelling" (priority 20) and the column has a defined ascending sort order, all "residential - single dwelling" buildings will be listed before any "residential - multiple dwelling" buildings.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62442FB-C857-48C2-8800-68E6F3209EAF}"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CC72CF8B-51A6-420D-8B7B-1F8B04E830A6}"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List views can be referenced by four types of containers: screens, card views, listdetail views, and detail views. The methods for embedding a list view in a screen, card view, or listdetail view are identical to one another. The method for embedding a list view in a detail view has a slight variation.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6BE1315D-3457-4A5F-916B-DC1E781A0FAA}"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A2FCAAF-3805-429C-B1AA-AADA0A8C87A4}"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Inline list views</a:t>
            </a:r>
          </a:p>
          <a:p>
            <a:pPr eaLnBrk="1" hangingPunct="1"/>
            <a:r>
              <a:rPr lang="en-US" smtClean="0"/>
              <a:t>For an inline list view, referencing does not occur. The only required step is to reload the metadata.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709AF8C8-B0D4-4425-9089-E55A3F4AFB93}"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shows the ABContactHistoryPage file before the list view has been added. Notice that at the top of the file you can see two rows of widgets in a light blue shading. The first row corresponds to the tab bar (which is declared in TabBar.pcf). The second row corresponds to the widgets in the ABContact location group's info bar (which is declared in ABContactInfoBar.pcf). Finally, below the left part of the info bar, there is a third light blue shaded area corresponding to the actions menu.</a:t>
            </a:r>
          </a:p>
          <a:p>
            <a:pPr eaLnBrk="1" hangingPunct="1"/>
            <a:r>
              <a:rPr lang="en-US" smtClean="0"/>
              <a:t>Before the list view is added to the ABContactHistoryPage file, the screen widget is empty.</a:t>
            </a:r>
          </a:p>
          <a:p>
            <a:pPr eaLnBrk="1" hangingPunct="1"/>
            <a:r>
              <a:rPr lang="en-US" smtClean="0"/>
              <a:t>Once the panel ref is added to the screen, Studio initially displays the panel ref with red shading. This is because you have not yet specified which list view the panel ref should reference.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4230E932-C5D6-4EFB-92DC-01C0282D6E49}"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By default, paging is turned on for list views. The default number of rows per page is set in config.xml, which is set to 15 in the base applications. Each list view has a can have its own number of rows per page. To specify a non-default number of rows per page, set the row iterator's pageSize property. To disable paging (which will result in a list view that displays all rows, regardless of how many there are), set the row iterator's pageSize property to 0. (A list view with paging disabled does not require a toolbar.)</a:t>
            </a:r>
          </a:p>
          <a:p>
            <a:pPr eaLnBrk="1" hangingPunct="1"/>
            <a:r>
              <a:rPr lang="en-US" smtClean="0"/>
              <a:t>Both the toolbar and the list view must be inside the panel ref.</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F4326B98-16FF-4947-99B1-413192B834B5}"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ABContactHistoryLV list view has one root object (required variable), which must be of type ABContact. Any panel ref that references ABContactHistoryLV must therefore pass an ABContact object to it.</a:t>
            </a:r>
          </a:p>
          <a:p>
            <a:pPr eaLnBrk="1" hangingPunct="1"/>
            <a:r>
              <a:rPr lang="en-US" smtClean="0"/>
              <a:t>If the list view had two or more root objects, then the panel ref would need to pass two or more objects. The order of the objects as listed in the panel ref's def property must match the order in which the objects are declared on the Required Variables tab.</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CA202E47-B0DD-4610-A751-8E396AE05010}"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4C61D20-3F1A-453A-A63C-C918E6F19525}"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29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69AD45C5-9B89-4AC9-B067-491D597F9C89}"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7B023BD-AFC1-49E9-8ED8-0787130101FD}"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49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ED88452D-D90C-411A-A1F2-5607DD06B75E}"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60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20" name="Rectangle 2"/>
          <p:cNvSpPr>
            <a:spLocks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default value for labelAbove is false. When labelAbove is set to false, the application offsets the list view from the left side of the input column to make room for the label. This offset occurs even if no value is specified for the label itself. If you do not plan to use a label for the list view, you may want to set the labelAbove to true to make better use of the space on the screen.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E3016068-FC06-4AF5-A546-1B927B0D015F}"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70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6303CE09-314E-4097-857A-8E72B7A04E0D}"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F014E19F-B595-4AF2-A258-C96DC3BA472C}"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ChangeArrowheads="1" noTextEdit="1"/>
          </p:cNvSpPr>
          <p:nvPr>
            <p:ph type="sldImg"/>
          </p:nvPr>
        </p:nvSpPr>
        <p:spPr>
          <a:xfrm>
            <a:off x="728663" y="630238"/>
            <a:ext cx="5430837" cy="40735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A029D98A-CAF3-4769-A5D6-82B0F1FD8A4D}"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ChangeArrowheads="1" noTextEdit="1"/>
          </p:cNvSpPr>
          <p:nvPr>
            <p:ph type="sldImg"/>
          </p:nvPr>
        </p:nvSpPr>
        <p:spPr>
          <a:xfrm>
            <a:off x="725488" y="574675"/>
            <a:ext cx="5430837"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Cell widgets</a:t>
            </a:r>
          </a:p>
          <a:p>
            <a:pPr marL="209550" indent="-209550" eaLnBrk="1" hangingPunct="1"/>
            <a:r>
              <a:rPr lang="en-US" smtClean="0"/>
              <a:t>	b) Row widgets</a:t>
            </a:r>
          </a:p>
          <a:p>
            <a:pPr marL="209550" indent="-209550" eaLnBrk="1" hangingPunct="1"/>
            <a:r>
              <a:rPr lang="en-US" smtClean="0"/>
              <a:t>2.	a) anABContact.Addresses (assuming that the name of the addresses array is "Addresses")</a:t>
            </a:r>
          </a:p>
          <a:p>
            <a:pPr marL="209550" indent="-209550" eaLnBrk="1" hangingPunct="1"/>
            <a:r>
              <a:rPr lang="en-US" smtClean="0"/>
              <a:t>	b) The value is arbitrary, but it would probably be set to something like "currentAddress".</a:t>
            </a:r>
          </a:p>
          <a:p>
            <a:pPr marL="209550" indent="-209550" eaLnBrk="1" hangingPunct="1"/>
            <a:r>
              <a:rPr lang="en-US" smtClean="0"/>
              <a:t>	c) The cell widgets inside the row iterator's row. For example, a cell displaying the street would have a value of "currentAddress.Street".</a:t>
            </a:r>
          </a:p>
          <a:p>
            <a:pPr marL="209550" indent="-209550" eaLnBrk="1" hangingPunct="1"/>
            <a:r>
              <a:rPr lang="en-US" smtClean="0"/>
              <a:t>3. The toolbar is needed for the paging controls. These controls are used to view each page of rows if the number of rows is greater than what can be displayed at one time.</a:t>
            </a:r>
          </a:p>
          <a:p>
            <a:pPr marL="209550" indent="-209550" eaLnBrk="1" hangingPunct="1"/>
            <a:r>
              <a:rPr lang="en-US" smtClean="0"/>
              <a:t>4. To embed a list view in a detail view, you use a list view input. To embed a list view in a screen (or card view or listdetail view), you use a panel ref. </a:t>
            </a:r>
            <a:endParaRPr lang="en-US" b="1"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E876F530-B194-4D09-A0E9-B29FAF5BE393}"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ACD8F65D-C97D-4C25-9DB2-60B771970739}"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80288D6C-F8A3-4237-B129-070E1EE2D3F7}"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Row widgets organize the layout of the cells for an object instance when the row iterator is manipulating that instance. Row widgets do not perform any "navigation" within the collection of object instances. Adding a second row widget would not display two different objects when the page is rendered, but would arrange the cells for each instance across two rows. The generated markup for a row widget is a &lt;TR&gt; HTML tag.</a:t>
            </a:r>
          </a:p>
          <a:p>
            <a:pPr eaLnBrk="1" hangingPunct="1"/>
            <a:r>
              <a:rPr lang="en-US" smtClean="0"/>
              <a:t>Row iterators are discussed in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805249CF-E992-4F25-95E0-7B68BD13DCB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architecture has several different types of iterators, including:</a:t>
            </a:r>
          </a:p>
          <a:p>
            <a:pPr lvl="1" eaLnBrk="1" hangingPunct="1"/>
            <a:r>
              <a:rPr lang="en-US" smtClean="0"/>
              <a:t>Menu item iterators, which take a set of objects and generate one menu item for each.</a:t>
            </a:r>
          </a:p>
          <a:p>
            <a:pPr lvl="1" eaLnBrk="1" hangingPunct="1"/>
            <a:r>
              <a:rPr lang="en-US" smtClean="0"/>
              <a:t>Panel iterators, which take a set of objects and generate one panel (typically, one detail view) for each.</a:t>
            </a:r>
          </a:p>
          <a:p>
            <a:pPr lvl="1" eaLnBrk="1" hangingPunct="1"/>
            <a:r>
              <a:rPr lang="en-US" smtClean="0"/>
              <a:t>PolicyCenter coverage iterators, which take a set of coverages associated with a covered item (such as a vehicle) and generate one coverage input for each coverage.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AB8599E6-B4AD-4BFD-A9CD-5375B669634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shown above, the row iterator is associated with an array of HistoryEntry objects. For each object, it generates a row with three cell widgets. Initially, none of the rows have been processed.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List Views - </a:t>
            </a:r>
            <a:fld id="{53348AED-41F0-43F6-B4D4-88AA5109DCD1}"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the first object is processed, three fields of data are retrieved from the object: the CreateDate, the EventType, and the Description. Three cell widgets display this data, and the row widget organizes the three cells into a single row.</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3612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1462048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15168037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588498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75546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092330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8308024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120469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008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714733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539403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30040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8334210B-F10D-4419-A332-37BB2B1C9149}"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List Views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14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en-US" smtClean="0"/>
              <a:t>Row iterator example: Next object processed</a:t>
            </a:r>
          </a:p>
        </p:txBody>
      </p:sp>
      <p:sp>
        <p:nvSpPr>
          <p:cNvPr id="13315" name="Rectangle 4"/>
          <p:cNvSpPr>
            <a:spLocks noChangeArrowheads="1"/>
          </p:cNvSpPr>
          <p:nvPr/>
        </p:nvSpPr>
        <p:spPr bwMode="auto">
          <a:xfrm>
            <a:off x="1497013" y="1028700"/>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Rectangle 5"/>
          <p:cNvSpPr>
            <a:spLocks noChangeArrowheads="1"/>
          </p:cNvSpPr>
          <p:nvPr/>
        </p:nvSpPr>
        <p:spPr bwMode="auto">
          <a:xfrm>
            <a:off x="1497013" y="1406525"/>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7" name="Text Box 6"/>
          <p:cNvSpPr txBox="1">
            <a:spLocks noChangeArrowheads="1"/>
          </p:cNvSpPr>
          <p:nvPr/>
        </p:nvSpPr>
        <p:spPr bwMode="auto">
          <a:xfrm>
            <a:off x="1495425" y="1841500"/>
            <a:ext cx="155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3318" name="Rectangle 7"/>
          <p:cNvSpPr>
            <a:spLocks noChangeArrowheads="1"/>
          </p:cNvSpPr>
          <p:nvPr/>
        </p:nvSpPr>
        <p:spPr bwMode="auto">
          <a:xfrm>
            <a:off x="1497013" y="1789113"/>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9" name="Line 8"/>
          <p:cNvSpPr>
            <a:spLocks noChangeShapeType="1"/>
          </p:cNvSpPr>
          <p:nvPr/>
        </p:nvSpPr>
        <p:spPr bwMode="auto">
          <a:xfrm>
            <a:off x="2805113" y="3095625"/>
            <a:ext cx="68580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0" name="Group 9"/>
          <p:cNvGrpSpPr>
            <a:grpSpLocks/>
          </p:cNvGrpSpPr>
          <p:nvPr/>
        </p:nvGrpSpPr>
        <p:grpSpPr bwMode="auto">
          <a:xfrm>
            <a:off x="1427163" y="2441575"/>
            <a:ext cx="1416050" cy="1466850"/>
            <a:chOff x="1676" y="1037"/>
            <a:chExt cx="2688" cy="2784"/>
          </a:xfrm>
        </p:grpSpPr>
        <p:sp>
          <p:nvSpPr>
            <p:cNvPr id="13335" name="AutoShape 10"/>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3336" name="Rectangle 11"/>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3337" name="Rectangle 12"/>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3338" name="Rectangle 13"/>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3339" name="Freeform 14"/>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3340" name="AutoShape 15"/>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3341" name="Rectangle 16"/>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3342" name="Oval 17"/>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3" name="Oval 18"/>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4" name="Oval 19"/>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5" name="Oval 20"/>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6" name="Oval 21"/>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7" name="Oval 22"/>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8" name="Oval 23"/>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3321" name="Line 24"/>
          <p:cNvSpPr>
            <a:spLocks noChangeShapeType="1"/>
          </p:cNvSpPr>
          <p:nvPr/>
        </p:nvSpPr>
        <p:spPr bwMode="auto">
          <a:xfrm>
            <a:off x="2286000" y="2165350"/>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Text Box 25"/>
          <p:cNvSpPr txBox="1">
            <a:spLocks noChangeArrowheads="1"/>
          </p:cNvSpPr>
          <p:nvPr/>
        </p:nvSpPr>
        <p:spPr bwMode="auto">
          <a:xfrm>
            <a:off x="371475" y="2746375"/>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sp>
        <p:nvSpPr>
          <p:cNvPr id="13323" name="Rectangle 26"/>
          <p:cNvSpPr>
            <a:spLocks noChangeArrowheads="1"/>
          </p:cNvSpPr>
          <p:nvPr/>
        </p:nvSpPr>
        <p:spPr bwMode="auto">
          <a:xfrm>
            <a:off x="3503613" y="2709863"/>
            <a:ext cx="4556125" cy="793750"/>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13324" name="Text Box 27"/>
          <p:cNvSpPr txBox="1">
            <a:spLocks noChangeArrowheads="1"/>
          </p:cNvSpPr>
          <p:nvPr/>
        </p:nvSpPr>
        <p:spPr bwMode="auto">
          <a:xfrm>
            <a:off x="3535363" y="2389188"/>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 widget</a:t>
            </a:r>
          </a:p>
        </p:txBody>
      </p:sp>
      <p:grpSp>
        <p:nvGrpSpPr>
          <p:cNvPr id="13325" name="Group 28"/>
          <p:cNvGrpSpPr>
            <a:grpSpLocks/>
          </p:cNvGrpSpPr>
          <p:nvPr/>
        </p:nvGrpSpPr>
        <p:grpSpPr bwMode="auto">
          <a:xfrm>
            <a:off x="3582988" y="2801938"/>
            <a:ext cx="974725" cy="609600"/>
            <a:chOff x="2229" y="1834"/>
            <a:chExt cx="614" cy="384"/>
          </a:xfrm>
        </p:grpSpPr>
        <p:sp>
          <p:nvSpPr>
            <p:cNvPr id="13333" name="Text Box 29"/>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3334" name="Rectangle 30"/>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26" name="Group 31"/>
          <p:cNvGrpSpPr>
            <a:grpSpLocks/>
          </p:cNvGrpSpPr>
          <p:nvPr/>
        </p:nvGrpSpPr>
        <p:grpSpPr bwMode="auto">
          <a:xfrm>
            <a:off x="4678363" y="2801938"/>
            <a:ext cx="974725" cy="609600"/>
            <a:chOff x="2229" y="1834"/>
            <a:chExt cx="614" cy="384"/>
          </a:xfrm>
        </p:grpSpPr>
        <p:sp>
          <p:nvSpPr>
            <p:cNvPr id="13331" name="Text Box 32"/>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3332" name="Rectangle 33"/>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27" name="Group 34"/>
          <p:cNvGrpSpPr>
            <a:grpSpLocks/>
          </p:cNvGrpSpPr>
          <p:nvPr/>
        </p:nvGrpSpPr>
        <p:grpSpPr bwMode="auto">
          <a:xfrm>
            <a:off x="5730875" y="2801938"/>
            <a:ext cx="2224088" cy="609600"/>
            <a:chOff x="3582" y="1832"/>
            <a:chExt cx="1401" cy="384"/>
          </a:xfrm>
        </p:grpSpPr>
        <p:sp>
          <p:nvSpPr>
            <p:cNvPr id="13329" name="Text Box 35"/>
            <p:cNvSpPr txBox="1">
              <a:spLocks noChangeArrowheads="1"/>
            </p:cNvSpPr>
            <p:nvPr/>
          </p:nvSpPr>
          <p:spPr bwMode="auto">
            <a:xfrm>
              <a:off x="3999" y="1851"/>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3330" name="Rectangle 36"/>
            <p:cNvSpPr>
              <a:spLocks noChangeArrowheads="1"/>
            </p:cNvSpPr>
            <p:nvPr/>
          </p:nvSpPr>
          <p:spPr bwMode="auto">
            <a:xfrm>
              <a:off x="3582" y="1832"/>
              <a:ext cx="1401"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3328"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5" y="4160838"/>
            <a:ext cx="5943600" cy="1114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Row iterator example: Final object processed</a:t>
            </a:r>
          </a:p>
        </p:txBody>
      </p:sp>
      <p:sp>
        <p:nvSpPr>
          <p:cNvPr id="14339" name="Rectangle 3"/>
          <p:cNvSpPr>
            <a:spLocks noChangeArrowheads="1"/>
          </p:cNvSpPr>
          <p:nvPr/>
        </p:nvSpPr>
        <p:spPr bwMode="auto">
          <a:xfrm>
            <a:off x="1497013" y="1028700"/>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0" name="Rectangle 4"/>
          <p:cNvSpPr>
            <a:spLocks noChangeArrowheads="1"/>
          </p:cNvSpPr>
          <p:nvPr/>
        </p:nvSpPr>
        <p:spPr bwMode="auto">
          <a:xfrm>
            <a:off x="1497013" y="1406525"/>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1" name="Rectangle 5"/>
          <p:cNvSpPr>
            <a:spLocks noChangeArrowheads="1"/>
          </p:cNvSpPr>
          <p:nvPr/>
        </p:nvSpPr>
        <p:spPr bwMode="auto">
          <a:xfrm>
            <a:off x="1497013" y="1789113"/>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2" name="Line 6"/>
          <p:cNvSpPr>
            <a:spLocks noChangeShapeType="1"/>
          </p:cNvSpPr>
          <p:nvPr/>
        </p:nvSpPr>
        <p:spPr bwMode="auto">
          <a:xfrm>
            <a:off x="2805113" y="3095625"/>
            <a:ext cx="68580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8"/>
          <p:cNvSpPr>
            <a:spLocks noChangeShapeType="1"/>
          </p:cNvSpPr>
          <p:nvPr/>
        </p:nvSpPr>
        <p:spPr bwMode="auto">
          <a:xfrm>
            <a:off x="2286000" y="2165350"/>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Text Box 9"/>
          <p:cNvSpPr txBox="1">
            <a:spLocks noChangeArrowheads="1"/>
          </p:cNvSpPr>
          <p:nvPr/>
        </p:nvSpPr>
        <p:spPr bwMode="auto">
          <a:xfrm>
            <a:off x="371475" y="2746375"/>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grpSp>
        <p:nvGrpSpPr>
          <p:cNvPr id="14345" name="Group 10"/>
          <p:cNvGrpSpPr>
            <a:grpSpLocks/>
          </p:cNvGrpSpPr>
          <p:nvPr/>
        </p:nvGrpSpPr>
        <p:grpSpPr bwMode="auto">
          <a:xfrm>
            <a:off x="1427163" y="2441575"/>
            <a:ext cx="1416050" cy="1466850"/>
            <a:chOff x="899" y="1538"/>
            <a:chExt cx="892" cy="924"/>
          </a:xfrm>
        </p:grpSpPr>
        <p:sp>
          <p:nvSpPr>
            <p:cNvPr id="14358" name="AutoShape 11"/>
            <p:cNvSpPr>
              <a:spLocks noChangeArrowheads="1"/>
            </p:cNvSpPr>
            <p:nvPr/>
          </p:nvSpPr>
          <p:spPr bwMode="auto">
            <a:xfrm rot="5400000" flipH="1">
              <a:off x="961" y="1921"/>
              <a:ext cx="99" cy="223"/>
            </a:xfrm>
            <a:prstGeom prst="can">
              <a:avLst>
                <a:gd name="adj" fmla="val 30378"/>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4359" name="Rectangle 12"/>
            <p:cNvSpPr>
              <a:spLocks noChangeArrowheads="1"/>
            </p:cNvSpPr>
            <p:nvPr/>
          </p:nvSpPr>
          <p:spPr bwMode="auto">
            <a:xfrm flipH="1">
              <a:off x="1175" y="1899"/>
              <a:ext cx="124"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4360" name="Rectangle 13"/>
            <p:cNvSpPr>
              <a:spLocks noChangeArrowheads="1"/>
            </p:cNvSpPr>
            <p:nvPr/>
          </p:nvSpPr>
          <p:spPr bwMode="auto">
            <a:xfrm rot="5400000" flipH="1">
              <a:off x="1114" y="1960"/>
              <a:ext cx="160"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4361" name="Rectangle 14"/>
            <p:cNvSpPr>
              <a:spLocks noChangeArrowheads="1"/>
            </p:cNvSpPr>
            <p:nvPr/>
          </p:nvSpPr>
          <p:spPr bwMode="auto">
            <a:xfrm flipH="1">
              <a:off x="1105" y="2014"/>
              <a:ext cx="108"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4362" name="Freeform 15"/>
            <p:cNvSpPr>
              <a:spLocks/>
            </p:cNvSpPr>
            <p:nvPr/>
          </p:nvSpPr>
          <p:spPr bwMode="auto">
            <a:xfrm flipH="1">
              <a:off x="1165" y="1538"/>
              <a:ext cx="539" cy="825"/>
            </a:xfrm>
            <a:custGeom>
              <a:avLst/>
              <a:gdLst>
                <a:gd name="T0" fmla="*/ 0 w 1623"/>
                <a:gd name="T1" fmla="*/ 0 h 2486"/>
                <a:gd name="T2" fmla="*/ 0 w 1623"/>
                <a:gd name="T3" fmla="*/ 0 h 2486"/>
                <a:gd name="T4" fmla="*/ 0 w 1623"/>
                <a:gd name="T5" fmla="*/ 0 h 2486"/>
                <a:gd name="T6" fmla="*/ 0 w 1623"/>
                <a:gd name="T7" fmla="*/ 0 h 2486"/>
                <a:gd name="T8" fmla="*/ 0 w 1623"/>
                <a:gd name="T9" fmla="*/ 0 h 2486"/>
                <a:gd name="T10" fmla="*/ 0 w 1623"/>
                <a:gd name="T11" fmla="*/ 0 h 2486"/>
                <a:gd name="T12" fmla="*/ 0 w 1623"/>
                <a:gd name="T13" fmla="*/ 0 h 2486"/>
                <a:gd name="T14" fmla="*/ 0 w 1623"/>
                <a:gd name="T15" fmla="*/ 0 h 2486"/>
                <a:gd name="T16" fmla="*/ 0 w 1623"/>
                <a:gd name="T17" fmla="*/ 0 h 2486"/>
                <a:gd name="T18" fmla="*/ 0 w 1623"/>
                <a:gd name="T19" fmla="*/ 0 h 2486"/>
                <a:gd name="T20" fmla="*/ 0 w 1623"/>
                <a:gd name="T21" fmla="*/ 0 h 2486"/>
                <a:gd name="T22" fmla="*/ 0 w 1623"/>
                <a:gd name="T23" fmla="*/ 0 h 2486"/>
                <a:gd name="T24" fmla="*/ 0 w 1623"/>
                <a:gd name="T25" fmla="*/ 0 h 2486"/>
                <a:gd name="T26" fmla="*/ 0 w 1623"/>
                <a:gd name="T27" fmla="*/ 0 h 2486"/>
                <a:gd name="T28" fmla="*/ 0 w 1623"/>
                <a:gd name="T29" fmla="*/ 0 h 2486"/>
                <a:gd name="T30" fmla="*/ 0 w 1623"/>
                <a:gd name="T31" fmla="*/ 0 h 2486"/>
                <a:gd name="T32" fmla="*/ 0 w 1623"/>
                <a:gd name="T33" fmla="*/ 0 h 2486"/>
                <a:gd name="T34" fmla="*/ 0 w 1623"/>
                <a:gd name="T35" fmla="*/ 0 h 2486"/>
                <a:gd name="T36" fmla="*/ 0 w 1623"/>
                <a:gd name="T37" fmla="*/ 0 h 2486"/>
                <a:gd name="T38" fmla="*/ 0 w 1623"/>
                <a:gd name="T39" fmla="*/ 0 h 2486"/>
                <a:gd name="T40" fmla="*/ 0 w 1623"/>
                <a:gd name="T41" fmla="*/ 0 h 2486"/>
                <a:gd name="T42" fmla="*/ 0 w 1623"/>
                <a:gd name="T43" fmla="*/ 0 h 2486"/>
                <a:gd name="T44" fmla="*/ 0 w 1623"/>
                <a:gd name="T45" fmla="*/ 0 h 2486"/>
                <a:gd name="T46" fmla="*/ 0 w 1623"/>
                <a:gd name="T47" fmla="*/ 0 h 2486"/>
                <a:gd name="T48" fmla="*/ 0 w 1623"/>
                <a:gd name="T49" fmla="*/ 0 h 2486"/>
                <a:gd name="T50" fmla="*/ 0 w 1623"/>
                <a:gd name="T51" fmla="*/ 0 h 2486"/>
                <a:gd name="T52" fmla="*/ 0 w 1623"/>
                <a:gd name="T53" fmla="*/ 0 h 2486"/>
                <a:gd name="T54" fmla="*/ 0 w 1623"/>
                <a:gd name="T55" fmla="*/ 0 h 2486"/>
                <a:gd name="T56" fmla="*/ 0 w 1623"/>
                <a:gd name="T57" fmla="*/ 0 h 2486"/>
                <a:gd name="T58" fmla="*/ 0 w 1623"/>
                <a:gd name="T59" fmla="*/ 0 h 2486"/>
                <a:gd name="T60" fmla="*/ 0 w 1623"/>
                <a:gd name="T61" fmla="*/ 0 h 2486"/>
                <a:gd name="T62" fmla="*/ 0 w 1623"/>
                <a:gd name="T63" fmla="*/ 0 h 2486"/>
                <a:gd name="T64" fmla="*/ 0 w 1623"/>
                <a:gd name="T65" fmla="*/ 0 h 2486"/>
                <a:gd name="T66" fmla="*/ 0 w 1623"/>
                <a:gd name="T67" fmla="*/ 0 h 2486"/>
                <a:gd name="T68" fmla="*/ 0 w 1623"/>
                <a:gd name="T69" fmla="*/ 0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4363" name="AutoShape 16"/>
            <p:cNvSpPr>
              <a:spLocks noChangeArrowheads="1"/>
            </p:cNvSpPr>
            <p:nvPr/>
          </p:nvSpPr>
          <p:spPr bwMode="auto">
            <a:xfrm rot="5400000" flipH="1">
              <a:off x="1498" y="1808"/>
              <a:ext cx="294" cy="29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4364" name="Rectangle 17"/>
            <p:cNvSpPr>
              <a:spLocks noChangeArrowheads="1"/>
            </p:cNvSpPr>
            <p:nvPr/>
          </p:nvSpPr>
          <p:spPr bwMode="auto">
            <a:xfrm flipH="1">
              <a:off x="1111" y="2335"/>
              <a:ext cx="650" cy="127"/>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4365" name="Oval 18"/>
            <p:cNvSpPr>
              <a:spLocks noChangeArrowheads="1"/>
            </p:cNvSpPr>
            <p:nvPr/>
          </p:nvSpPr>
          <p:spPr bwMode="auto">
            <a:xfrm flipH="1">
              <a:off x="1700" y="1822"/>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66" name="Oval 19"/>
            <p:cNvSpPr>
              <a:spLocks noChangeArrowheads="1"/>
            </p:cNvSpPr>
            <p:nvPr/>
          </p:nvSpPr>
          <p:spPr bwMode="auto">
            <a:xfrm flipH="1">
              <a:off x="1735" y="1883"/>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67" name="Oval 20"/>
            <p:cNvSpPr>
              <a:spLocks noChangeArrowheads="1"/>
            </p:cNvSpPr>
            <p:nvPr/>
          </p:nvSpPr>
          <p:spPr bwMode="auto">
            <a:xfrm flipH="1">
              <a:off x="1665" y="1884"/>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68" name="Oval 21"/>
            <p:cNvSpPr>
              <a:spLocks noChangeArrowheads="1"/>
            </p:cNvSpPr>
            <p:nvPr/>
          </p:nvSpPr>
          <p:spPr bwMode="auto">
            <a:xfrm flipH="1">
              <a:off x="1736" y="1960"/>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69" name="Oval 22"/>
            <p:cNvSpPr>
              <a:spLocks noChangeArrowheads="1"/>
            </p:cNvSpPr>
            <p:nvPr/>
          </p:nvSpPr>
          <p:spPr bwMode="auto">
            <a:xfrm flipH="1">
              <a:off x="1665" y="1956"/>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70" name="Oval 23"/>
            <p:cNvSpPr>
              <a:spLocks noChangeArrowheads="1"/>
            </p:cNvSpPr>
            <p:nvPr/>
          </p:nvSpPr>
          <p:spPr bwMode="auto">
            <a:xfrm flipH="1">
              <a:off x="1700" y="2027"/>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4371" name="Oval 24"/>
            <p:cNvSpPr>
              <a:spLocks noChangeArrowheads="1"/>
            </p:cNvSpPr>
            <p:nvPr/>
          </p:nvSpPr>
          <p:spPr bwMode="auto">
            <a:xfrm flipH="1">
              <a:off x="1700" y="1924"/>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4346" name="Rectangle 25"/>
          <p:cNvSpPr>
            <a:spLocks noChangeArrowheads="1"/>
          </p:cNvSpPr>
          <p:nvPr/>
        </p:nvSpPr>
        <p:spPr bwMode="auto">
          <a:xfrm>
            <a:off x="3503613" y="2709863"/>
            <a:ext cx="4556125" cy="793750"/>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14347" name="Text Box 26"/>
          <p:cNvSpPr txBox="1">
            <a:spLocks noChangeArrowheads="1"/>
          </p:cNvSpPr>
          <p:nvPr/>
        </p:nvSpPr>
        <p:spPr bwMode="auto">
          <a:xfrm>
            <a:off x="3535363" y="2389188"/>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 widget</a:t>
            </a:r>
          </a:p>
        </p:txBody>
      </p:sp>
      <p:grpSp>
        <p:nvGrpSpPr>
          <p:cNvPr id="14348" name="Group 27"/>
          <p:cNvGrpSpPr>
            <a:grpSpLocks/>
          </p:cNvGrpSpPr>
          <p:nvPr/>
        </p:nvGrpSpPr>
        <p:grpSpPr bwMode="auto">
          <a:xfrm>
            <a:off x="3582988" y="2801938"/>
            <a:ext cx="974725" cy="609600"/>
            <a:chOff x="2229" y="1834"/>
            <a:chExt cx="614" cy="384"/>
          </a:xfrm>
        </p:grpSpPr>
        <p:sp>
          <p:nvSpPr>
            <p:cNvPr id="14356" name="Text Box 28"/>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4357" name="Rectangle 29"/>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4349" name="Group 30"/>
          <p:cNvGrpSpPr>
            <a:grpSpLocks/>
          </p:cNvGrpSpPr>
          <p:nvPr/>
        </p:nvGrpSpPr>
        <p:grpSpPr bwMode="auto">
          <a:xfrm>
            <a:off x="4678363" y="2801938"/>
            <a:ext cx="974725" cy="609600"/>
            <a:chOff x="2229" y="1834"/>
            <a:chExt cx="614" cy="384"/>
          </a:xfrm>
        </p:grpSpPr>
        <p:sp>
          <p:nvSpPr>
            <p:cNvPr id="14354" name="Text Box 31"/>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4355" name="Rectangle 32"/>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4350" name="Group 33"/>
          <p:cNvGrpSpPr>
            <a:grpSpLocks/>
          </p:cNvGrpSpPr>
          <p:nvPr/>
        </p:nvGrpSpPr>
        <p:grpSpPr bwMode="auto">
          <a:xfrm>
            <a:off x="5730875" y="2801938"/>
            <a:ext cx="2224088" cy="609600"/>
            <a:chOff x="3582" y="1832"/>
            <a:chExt cx="1401" cy="384"/>
          </a:xfrm>
        </p:grpSpPr>
        <p:sp>
          <p:nvSpPr>
            <p:cNvPr id="14352" name="Text Box 34"/>
            <p:cNvSpPr txBox="1">
              <a:spLocks noChangeArrowheads="1"/>
            </p:cNvSpPr>
            <p:nvPr/>
          </p:nvSpPr>
          <p:spPr bwMode="auto">
            <a:xfrm>
              <a:off x="3999" y="1851"/>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4353" name="Rectangle 35"/>
            <p:cNvSpPr>
              <a:spLocks noChangeArrowheads="1"/>
            </p:cNvSpPr>
            <p:nvPr/>
          </p:nvSpPr>
          <p:spPr bwMode="auto">
            <a:xfrm>
              <a:off x="3582" y="1832"/>
              <a:ext cx="1401"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4351"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335463"/>
            <a:ext cx="6970712" cy="1323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1371600"/>
            <a:ext cx="5583238" cy="22748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p:cNvSpPr>
            <a:spLocks noGrp="1" noChangeArrowheads="1"/>
          </p:cNvSpPr>
          <p:nvPr>
            <p:ph type="title"/>
          </p:nvPr>
        </p:nvSpPr>
        <p:spPr/>
        <p:txBody>
          <a:bodyPr/>
          <a:lstStyle/>
          <a:p>
            <a:pPr eaLnBrk="1" hangingPunct="1"/>
            <a:r>
              <a:rPr lang="en-US" smtClean="0"/>
              <a:t>Reusable containers</a:t>
            </a:r>
          </a:p>
        </p:txBody>
      </p:sp>
      <p:sp>
        <p:nvSpPr>
          <p:cNvPr id="15364" name="Rectangle 3"/>
          <p:cNvSpPr>
            <a:spLocks noGrp="1" noChangeArrowheads="1"/>
          </p:cNvSpPr>
          <p:nvPr>
            <p:ph idx="1"/>
          </p:nvPr>
        </p:nvSpPr>
        <p:spPr>
          <a:xfrm>
            <a:off x="519113" y="4276725"/>
            <a:ext cx="7862887" cy="2112963"/>
          </a:xfrm>
        </p:spPr>
        <p:txBody>
          <a:bodyPr/>
          <a:lstStyle/>
          <a:p>
            <a:pPr>
              <a:buFont typeface="Arial" charset="0"/>
              <a:buChar char="•"/>
            </a:pPr>
            <a:r>
              <a:rPr lang="en-US" smtClean="0"/>
              <a:t>When container (such as list view) is declared as top-level, it is reusable and can be embedded by reference</a:t>
            </a:r>
          </a:p>
          <a:p>
            <a:pPr>
              <a:buFont typeface="Arial" charset="0"/>
              <a:buChar char="•"/>
            </a:pPr>
            <a:r>
              <a:rPr lang="en-US" smtClean="0"/>
              <a:t>If container is likely to be needed in multiple places, create it in its own PCF file as top-level container</a:t>
            </a:r>
          </a:p>
          <a:p>
            <a:pPr>
              <a:buFont typeface="Arial" charset="0"/>
              <a:buChar char="•"/>
            </a:pPr>
            <a:r>
              <a:rPr lang="en-US" smtClean="0"/>
              <a:t>When container is configured as inline it is not reusable</a:t>
            </a:r>
          </a:p>
        </p:txBody>
      </p:sp>
      <p:sp>
        <p:nvSpPr>
          <p:cNvPr id="15365" name="Rounded Rectangle 1"/>
          <p:cNvSpPr>
            <a:spLocks noChangeArrowheads="1"/>
          </p:cNvSpPr>
          <p:nvPr/>
        </p:nvSpPr>
        <p:spPr bwMode="auto">
          <a:xfrm>
            <a:off x="1403350" y="1703388"/>
            <a:ext cx="2420938"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List view basics</a:t>
            </a:r>
          </a:p>
          <a:p>
            <a:pPr>
              <a:lnSpc>
                <a:spcPct val="150000"/>
              </a:lnSpc>
              <a:buFont typeface="Arial" charset="0"/>
              <a:buChar char="•"/>
            </a:pPr>
            <a:r>
              <a:rPr lang="en-US" sz="2800" smtClean="0"/>
              <a:t>Creating list views</a:t>
            </a:r>
          </a:p>
          <a:p>
            <a:pPr>
              <a:lnSpc>
                <a:spcPct val="150000"/>
              </a:lnSpc>
              <a:buFont typeface="Arial" charset="0"/>
              <a:buChar char="•"/>
            </a:pPr>
            <a:r>
              <a:rPr lang="en-US" sz="2800" smtClean="0">
                <a:solidFill>
                  <a:srgbClr val="C0C0C0"/>
                </a:solidFill>
              </a:rPr>
              <a:t>List view widgets</a:t>
            </a:r>
          </a:p>
          <a:p>
            <a:pPr>
              <a:lnSpc>
                <a:spcPct val="150000"/>
              </a:lnSpc>
              <a:buFont typeface="Arial" charset="0"/>
              <a:buChar char="•"/>
            </a:pPr>
            <a:r>
              <a:rPr lang="en-US" sz="2800" smtClean="0">
                <a:solidFill>
                  <a:srgbClr val="C0C0C0"/>
                </a:solidFill>
              </a:rPr>
              <a:t>Referencing list views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Steps to create list view</a:t>
            </a:r>
          </a:p>
        </p:txBody>
      </p:sp>
      <p:sp>
        <p:nvSpPr>
          <p:cNvPr id="17411"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LV file</a:t>
            </a:r>
          </a:p>
          <a:p>
            <a:pPr marL="457200" indent="-457200">
              <a:buFont typeface="Wingdings 3" pitchFamily="18" charset="2"/>
              <a:buAutoNum type="arabicPeriod"/>
            </a:pPr>
            <a:r>
              <a:rPr lang="en-US" smtClean="0"/>
              <a:t>Specify the required variables</a:t>
            </a:r>
          </a:p>
          <a:p>
            <a:pPr marL="457200" indent="-457200">
              <a:buFont typeface="Wingdings 3" pitchFamily="18" charset="2"/>
              <a:buAutoNum type="arabicPeriod"/>
            </a:pPr>
            <a:r>
              <a:rPr lang="en-US" smtClean="0"/>
              <a:t>Optionally specify additional properties</a:t>
            </a:r>
          </a:p>
          <a:p>
            <a:pPr marL="457200" indent="-457200">
              <a:buFont typeface="Wingdings 3" pitchFamily="18" charset="2"/>
              <a:buAutoNum type="arabicPeriod"/>
            </a:pPr>
            <a:r>
              <a:rPr lang="en-US" smtClean="0"/>
              <a:t>Add a row iterator widget</a:t>
            </a:r>
          </a:p>
          <a:p>
            <a:pPr marL="457200" indent="-457200">
              <a:buFont typeface="Wingdings 3" pitchFamily="18" charset="2"/>
              <a:buAutoNum type="arabicPeriod"/>
            </a:pPr>
            <a:r>
              <a:rPr lang="en-US" smtClean="0"/>
              <a:t>Add a row widget</a:t>
            </a:r>
          </a:p>
          <a:p>
            <a:pPr marL="457200" indent="-457200">
              <a:buFont typeface="Wingdings 3" pitchFamily="18" charset="2"/>
              <a:buAutoNum type="arabicPeriod"/>
            </a:pPr>
            <a:r>
              <a:rPr lang="en-US" smtClean="0"/>
              <a:t>Add cell widgets</a:t>
            </a:r>
          </a:p>
          <a:p>
            <a:pPr marL="457200" indent="-457200">
              <a:buFont typeface="Wingdings 3" pitchFamily="18" charset="2"/>
              <a:buAutoNum type="arabicPeriod"/>
            </a:pPr>
            <a:r>
              <a:rPr lang="en-US" smtClean="0"/>
              <a:t>Reload UI metadata</a:t>
            </a:r>
          </a:p>
          <a:p>
            <a:pPr marL="457200" indent="-457200">
              <a:buFont typeface="Arial" charset="0"/>
              <a:buChar char="•"/>
            </a:pPr>
            <a:endParaRPr lang="en-US"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1085850"/>
            <a:ext cx="4806950" cy="12446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13" descr="C:\Users\DSENGU~1\AppData\Local\Temp\SNAGHTML7df47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188" y="1949450"/>
            <a:ext cx="42862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2"/>
          <p:cNvSpPr>
            <a:spLocks noGrp="1" noChangeArrowheads="1"/>
          </p:cNvSpPr>
          <p:nvPr>
            <p:ph type="title"/>
          </p:nvPr>
        </p:nvSpPr>
        <p:spPr/>
        <p:txBody>
          <a:bodyPr/>
          <a:lstStyle/>
          <a:p>
            <a:pPr eaLnBrk="1" hangingPunct="1"/>
            <a:r>
              <a:rPr lang="en-US" smtClean="0"/>
              <a:t>Step 1: Create the LV file</a:t>
            </a:r>
          </a:p>
        </p:txBody>
      </p:sp>
      <p:sp>
        <p:nvSpPr>
          <p:cNvPr id="18437" name="AutoShape 8"/>
          <p:cNvSpPr>
            <a:spLocks noChangeArrowheads="1"/>
          </p:cNvSpPr>
          <p:nvPr/>
        </p:nvSpPr>
        <p:spPr bwMode="auto">
          <a:xfrm>
            <a:off x="527050" y="1101725"/>
            <a:ext cx="4795838" cy="3476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8" name="Line 9"/>
          <p:cNvSpPr>
            <a:spLocks noChangeShapeType="1"/>
          </p:cNvSpPr>
          <p:nvPr/>
        </p:nvSpPr>
        <p:spPr bwMode="auto">
          <a:xfrm>
            <a:off x="2355850" y="1449388"/>
            <a:ext cx="2101850" cy="11064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Line 11"/>
          <p:cNvSpPr>
            <a:spLocks noChangeShapeType="1"/>
          </p:cNvSpPr>
          <p:nvPr/>
        </p:nvSpPr>
        <p:spPr bwMode="auto">
          <a:xfrm flipH="1">
            <a:off x="4645025" y="5164138"/>
            <a:ext cx="1163638" cy="4286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Text Box 12"/>
          <p:cNvSpPr txBox="1">
            <a:spLocks noChangeArrowheads="1"/>
          </p:cNvSpPr>
          <p:nvPr/>
        </p:nvSpPr>
        <p:spPr bwMode="auto">
          <a:xfrm>
            <a:off x="5994400" y="754063"/>
            <a:ext cx="2816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"LV" automatically appended to end</a:t>
            </a:r>
            <a:br>
              <a:rPr lang="en-US"/>
            </a:br>
            <a:r>
              <a:rPr lang="en-US"/>
              <a:t>of file name</a:t>
            </a:r>
          </a:p>
        </p:txBody>
      </p:sp>
      <p:sp>
        <p:nvSpPr>
          <p:cNvPr id="18441" name="Rounded Rectangle 1"/>
          <p:cNvSpPr>
            <a:spLocks noChangeArrowheads="1"/>
          </p:cNvSpPr>
          <p:nvPr/>
        </p:nvSpPr>
        <p:spPr bwMode="auto">
          <a:xfrm>
            <a:off x="5808663" y="4873625"/>
            <a:ext cx="654050" cy="2905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844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825" y="4873625"/>
            <a:ext cx="3314700" cy="14382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622425"/>
            <a:ext cx="5278437" cy="28352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p:cNvSpPr>
            <a:spLocks noGrp="1" noChangeArrowheads="1"/>
          </p:cNvSpPr>
          <p:nvPr>
            <p:ph type="title"/>
          </p:nvPr>
        </p:nvSpPr>
        <p:spPr/>
        <p:txBody>
          <a:bodyPr/>
          <a:lstStyle/>
          <a:p>
            <a:pPr eaLnBrk="1" hangingPunct="1"/>
            <a:r>
              <a:rPr lang="en-US" smtClean="0"/>
              <a:t>Step 2: Specify the required variable(s)</a:t>
            </a:r>
          </a:p>
        </p:txBody>
      </p:sp>
      <p:sp>
        <p:nvSpPr>
          <p:cNvPr id="19460" name="Rectangle 3"/>
          <p:cNvSpPr>
            <a:spLocks noGrp="1" noChangeArrowheads="1"/>
          </p:cNvSpPr>
          <p:nvPr>
            <p:ph idx="1"/>
          </p:nvPr>
        </p:nvSpPr>
        <p:spPr>
          <a:xfrm>
            <a:off x="5913438" y="1192213"/>
            <a:ext cx="2924175" cy="2911475"/>
          </a:xfrm>
        </p:spPr>
        <p:txBody>
          <a:bodyPr/>
          <a:lstStyle/>
          <a:p>
            <a:pPr>
              <a:buFont typeface="Arial" charset="0"/>
              <a:buChar char="•"/>
            </a:pPr>
            <a:r>
              <a:rPr lang="en-US" smtClean="0"/>
              <a:t>Root objects declared on list view's Required Variables tab</a:t>
            </a:r>
          </a:p>
          <a:p>
            <a:pPr lvl="1"/>
            <a:r>
              <a:rPr lang="en-US" smtClean="0"/>
              <a:t>To display tab, click "ListViewPanel : &lt;name&gt;" link</a:t>
            </a:r>
          </a:p>
          <a:p>
            <a:pPr lvl="1"/>
            <a:r>
              <a:rPr lang="en-US" smtClean="0"/>
              <a:t>For each required root object, click "+" and specify object's name and data type</a:t>
            </a:r>
          </a:p>
        </p:txBody>
      </p:sp>
      <p:sp>
        <p:nvSpPr>
          <p:cNvPr id="19461" name="AutoShape 16"/>
          <p:cNvSpPr>
            <a:spLocks noChangeArrowheads="1"/>
          </p:cNvSpPr>
          <p:nvPr/>
        </p:nvSpPr>
        <p:spPr bwMode="auto">
          <a:xfrm>
            <a:off x="879475" y="1870075"/>
            <a:ext cx="2030413"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cxnSp>
        <p:nvCxnSpPr>
          <p:cNvPr id="19462" name="Straight Arrow Connector 2"/>
          <p:cNvCxnSpPr>
            <a:cxnSpLocks noChangeShapeType="1"/>
          </p:cNvCxnSpPr>
          <p:nvPr/>
        </p:nvCxnSpPr>
        <p:spPr bwMode="auto">
          <a:xfrm>
            <a:off x="1298575" y="2151063"/>
            <a:ext cx="488950" cy="186055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Step 3: Optionally specify additional properties</a:t>
            </a:r>
          </a:p>
        </p:txBody>
      </p:sp>
      <p:sp>
        <p:nvSpPr>
          <p:cNvPr id="20483" name="Rectangle 3"/>
          <p:cNvSpPr>
            <a:spLocks noGrp="1" noChangeArrowheads="1"/>
          </p:cNvSpPr>
          <p:nvPr>
            <p:ph idx="1"/>
          </p:nvPr>
        </p:nvSpPr>
        <p:spPr>
          <a:xfrm>
            <a:off x="6062663" y="1119188"/>
            <a:ext cx="2276475" cy="5197475"/>
          </a:xfrm>
        </p:spPr>
        <p:txBody>
          <a:bodyPr/>
          <a:lstStyle/>
          <a:p>
            <a:pPr>
              <a:buFont typeface="Arial" charset="0"/>
              <a:buChar char="•"/>
            </a:pPr>
            <a:r>
              <a:rPr lang="en-US" smtClean="0"/>
              <a:t>By default, all container widgets are:</a:t>
            </a:r>
          </a:p>
          <a:p>
            <a:pPr lvl="1"/>
            <a:r>
              <a:rPr lang="en-US" smtClean="0"/>
              <a:t>Editable</a:t>
            </a:r>
          </a:p>
          <a:p>
            <a:pPr lvl="1"/>
            <a:r>
              <a:rPr lang="en-US" smtClean="0"/>
              <a:t>Visible</a:t>
            </a:r>
          </a:p>
        </p:txBody>
      </p:sp>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t="2541" r="23341"/>
          <a:stretch>
            <a:fillRect/>
          </a:stretch>
        </p:blipFill>
        <p:spPr bwMode="auto">
          <a:xfrm>
            <a:off x="539750" y="1174750"/>
            <a:ext cx="5175250" cy="35528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List view basics</a:t>
            </a:r>
          </a:p>
          <a:p>
            <a:pPr>
              <a:lnSpc>
                <a:spcPct val="150000"/>
              </a:lnSpc>
              <a:buFont typeface="Arial" charset="0"/>
              <a:buChar char="•"/>
            </a:pPr>
            <a:r>
              <a:rPr lang="en-US" sz="2800" smtClean="0">
                <a:solidFill>
                  <a:srgbClr val="C0C0C0"/>
                </a:solidFill>
              </a:rPr>
              <a:t>Creating list views</a:t>
            </a:r>
          </a:p>
          <a:p>
            <a:pPr>
              <a:lnSpc>
                <a:spcPct val="150000"/>
              </a:lnSpc>
              <a:buFont typeface="Arial" charset="0"/>
              <a:buChar char="•"/>
            </a:pPr>
            <a:r>
              <a:rPr lang="en-US" sz="2800" smtClean="0"/>
              <a:t>List view widgets</a:t>
            </a:r>
          </a:p>
          <a:p>
            <a:pPr>
              <a:lnSpc>
                <a:spcPct val="150000"/>
              </a:lnSpc>
              <a:buFont typeface="Arial" charset="0"/>
              <a:buChar char="•"/>
            </a:pPr>
            <a:r>
              <a:rPr lang="en-US" sz="2800" smtClean="0">
                <a:solidFill>
                  <a:srgbClr val="C0C0C0"/>
                </a:solidFill>
              </a:rPr>
              <a:t>Referencing list views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Required properties of row iterator</a:t>
            </a:r>
          </a:p>
        </p:txBody>
      </p:sp>
      <p:sp>
        <p:nvSpPr>
          <p:cNvPr id="22531" name="Rectangle 3"/>
          <p:cNvSpPr>
            <a:spLocks noGrp="1" noChangeArrowheads="1"/>
          </p:cNvSpPr>
          <p:nvPr>
            <p:ph idx="1"/>
          </p:nvPr>
        </p:nvSpPr>
        <p:spPr>
          <a:xfrm>
            <a:off x="519113" y="4500563"/>
            <a:ext cx="8318500" cy="1889125"/>
          </a:xfrm>
        </p:spPr>
        <p:txBody>
          <a:bodyPr/>
          <a:lstStyle/>
          <a:p>
            <a:pPr>
              <a:buFont typeface="Arial" charset="0"/>
              <a:buChar char="•"/>
            </a:pPr>
            <a:r>
              <a:rPr lang="en-US" smtClean="0"/>
              <a:t>Editable - whether cells can be edited</a:t>
            </a:r>
          </a:p>
          <a:p>
            <a:pPr>
              <a:buFont typeface="Arial" charset="0"/>
              <a:buChar char="•"/>
            </a:pPr>
            <a:r>
              <a:rPr lang="en-US" smtClean="0"/>
              <a:t>Value - set of objects (array) to process</a:t>
            </a:r>
          </a:p>
          <a:p>
            <a:pPr>
              <a:buFont typeface="Arial" charset="0"/>
              <a:buChar char="•"/>
            </a:pPr>
            <a:r>
              <a:rPr lang="en-US" smtClean="0"/>
              <a:t>Element name - name used by cell widgets to map to object currently being processed</a:t>
            </a:r>
          </a:p>
        </p:txBody>
      </p:sp>
      <p:grpSp>
        <p:nvGrpSpPr>
          <p:cNvPr id="22532" name="Group 6"/>
          <p:cNvGrpSpPr>
            <a:grpSpLocks/>
          </p:cNvGrpSpPr>
          <p:nvPr/>
        </p:nvGrpSpPr>
        <p:grpSpPr bwMode="auto">
          <a:xfrm>
            <a:off x="1495425" y="1217613"/>
            <a:ext cx="1555750" cy="1141412"/>
            <a:chOff x="4315" y="1884"/>
            <a:chExt cx="980" cy="719"/>
          </a:xfrm>
        </p:grpSpPr>
        <p:grpSp>
          <p:nvGrpSpPr>
            <p:cNvPr id="22564" name="Group 7"/>
            <p:cNvGrpSpPr>
              <a:grpSpLocks/>
            </p:cNvGrpSpPr>
            <p:nvPr/>
          </p:nvGrpSpPr>
          <p:grpSpPr bwMode="auto">
            <a:xfrm>
              <a:off x="4315" y="1884"/>
              <a:ext cx="980" cy="240"/>
              <a:chOff x="4317" y="1884"/>
              <a:chExt cx="980" cy="240"/>
            </a:xfrm>
          </p:grpSpPr>
          <p:sp>
            <p:nvSpPr>
              <p:cNvPr id="22571" name="Text Box 8"/>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22572" name="Rectangle 9"/>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65" name="Group 10"/>
            <p:cNvGrpSpPr>
              <a:grpSpLocks/>
            </p:cNvGrpSpPr>
            <p:nvPr/>
          </p:nvGrpSpPr>
          <p:grpSpPr bwMode="auto">
            <a:xfrm>
              <a:off x="4315" y="2122"/>
              <a:ext cx="980" cy="240"/>
              <a:chOff x="4317" y="1884"/>
              <a:chExt cx="980" cy="240"/>
            </a:xfrm>
          </p:grpSpPr>
          <p:sp>
            <p:nvSpPr>
              <p:cNvPr id="22569" name="Text Box 11"/>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22570" name="Rectangle 12"/>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66" name="Group 13"/>
            <p:cNvGrpSpPr>
              <a:grpSpLocks/>
            </p:cNvGrpSpPr>
            <p:nvPr/>
          </p:nvGrpSpPr>
          <p:grpSpPr bwMode="auto">
            <a:xfrm>
              <a:off x="4315" y="2363"/>
              <a:ext cx="980" cy="240"/>
              <a:chOff x="4317" y="1884"/>
              <a:chExt cx="980" cy="240"/>
            </a:xfrm>
          </p:grpSpPr>
          <p:sp>
            <p:nvSpPr>
              <p:cNvPr id="22567" name="Text Box 14"/>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22568" name="Rectangle 15"/>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sp>
        <p:nvSpPr>
          <p:cNvPr id="22533" name="Rectangle 16"/>
          <p:cNvSpPr>
            <a:spLocks noChangeArrowheads="1"/>
          </p:cNvSpPr>
          <p:nvPr/>
        </p:nvSpPr>
        <p:spPr bwMode="auto">
          <a:xfrm>
            <a:off x="4964113" y="2882900"/>
            <a:ext cx="3963987" cy="960438"/>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22534" name="Text Box 17"/>
          <p:cNvSpPr txBox="1">
            <a:spLocks noChangeArrowheads="1"/>
          </p:cNvSpPr>
          <p:nvPr/>
        </p:nvSpPr>
        <p:spPr bwMode="auto">
          <a:xfrm>
            <a:off x="4995863" y="2562225"/>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a:t>
            </a:r>
          </a:p>
        </p:txBody>
      </p:sp>
      <p:sp>
        <p:nvSpPr>
          <p:cNvPr id="22535" name="Text Box 18"/>
          <p:cNvSpPr txBox="1">
            <a:spLocks noChangeArrowheads="1"/>
          </p:cNvSpPr>
          <p:nvPr/>
        </p:nvSpPr>
        <p:spPr bwMode="auto">
          <a:xfrm>
            <a:off x="614363" y="3109913"/>
            <a:ext cx="1112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sp>
        <p:nvSpPr>
          <p:cNvPr id="22536" name="Line 28"/>
          <p:cNvSpPr>
            <a:spLocks noChangeShapeType="1"/>
          </p:cNvSpPr>
          <p:nvPr/>
        </p:nvSpPr>
        <p:spPr bwMode="auto">
          <a:xfrm>
            <a:off x="2805113" y="3284538"/>
            <a:ext cx="216535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7" name="Group 29"/>
          <p:cNvGrpSpPr>
            <a:grpSpLocks/>
          </p:cNvGrpSpPr>
          <p:nvPr/>
        </p:nvGrpSpPr>
        <p:grpSpPr bwMode="auto">
          <a:xfrm>
            <a:off x="1427163" y="2630488"/>
            <a:ext cx="1416050" cy="1466850"/>
            <a:chOff x="1676" y="1037"/>
            <a:chExt cx="2688" cy="2784"/>
          </a:xfrm>
        </p:grpSpPr>
        <p:sp>
          <p:nvSpPr>
            <p:cNvPr id="22550" name="AutoShape 30"/>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22551" name="Rectangle 31"/>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22552" name="Rectangle 32"/>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22553" name="Rectangle 33"/>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22554" name="Freeform 34"/>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22555" name="AutoShape 35"/>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22556" name="Rectangle 36"/>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22557" name="Oval 37"/>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58" name="Oval 38"/>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59" name="Oval 39"/>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60" name="Oval 40"/>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61" name="Oval 41"/>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62" name="Oval 42"/>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22563" name="Oval 43"/>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22538" name="Line 44"/>
          <p:cNvSpPr>
            <a:spLocks noChangeShapeType="1"/>
          </p:cNvSpPr>
          <p:nvPr/>
        </p:nvSpPr>
        <p:spPr bwMode="auto">
          <a:xfrm>
            <a:off x="2286000" y="2354263"/>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9" name="Text Box 45"/>
          <p:cNvSpPr txBox="1">
            <a:spLocks noChangeArrowheads="1"/>
          </p:cNvSpPr>
          <p:nvPr/>
        </p:nvSpPr>
        <p:spPr bwMode="auto">
          <a:xfrm>
            <a:off x="2968625" y="3284538"/>
            <a:ext cx="1874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Element Name:</a:t>
            </a:r>
            <a:br>
              <a:rPr lang="en-US"/>
            </a:br>
            <a:r>
              <a:rPr lang="en-US"/>
              <a:t>currentObj</a:t>
            </a:r>
          </a:p>
        </p:txBody>
      </p:sp>
      <p:sp>
        <p:nvSpPr>
          <p:cNvPr id="22540" name="Text Box 46"/>
          <p:cNvSpPr txBox="1">
            <a:spLocks noChangeArrowheads="1"/>
          </p:cNvSpPr>
          <p:nvPr/>
        </p:nvSpPr>
        <p:spPr bwMode="auto">
          <a:xfrm>
            <a:off x="668338" y="887413"/>
            <a:ext cx="3762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Value: anABContact.History</a:t>
            </a:r>
          </a:p>
        </p:txBody>
      </p:sp>
      <p:grpSp>
        <p:nvGrpSpPr>
          <p:cNvPr id="22541" name="Group 50"/>
          <p:cNvGrpSpPr>
            <a:grpSpLocks/>
          </p:cNvGrpSpPr>
          <p:nvPr/>
        </p:nvGrpSpPr>
        <p:grpSpPr bwMode="auto">
          <a:xfrm>
            <a:off x="4999038" y="2962275"/>
            <a:ext cx="1292225" cy="798513"/>
            <a:chOff x="4150" y="475"/>
            <a:chExt cx="814" cy="503"/>
          </a:xfrm>
        </p:grpSpPr>
        <p:sp>
          <p:nvSpPr>
            <p:cNvPr id="22548" name="Text Box 48"/>
            <p:cNvSpPr txBox="1">
              <a:spLocks noChangeArrowheads="1"/>
            </p:cNvSpPr>
            <p:nvPr/>
          </p:nvSpPr>
          <p:spPr bwMode="auto">
            <a:xfrm>
              <a:off x="4150" y="486"/>
              <a:ext cx="81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600"/>
                <a:t>currentObj.</a:t>
              </a:r>
              <a:br>
                <a:rPr lang="en-US" sz="1600"/>
              </a:br>
              <a:r>
                <a:rPr lang="en-US" sz="1600"/>
                <a:t>CreateDate</a:t>
              </a:r>
            </a:p>
          </p:txBody>
        </p:sp>
        <p:sp>
          <p:nvSpPr>
            <p:cNvPr id="22549" name="Rectangle 49"/>
            <p:cNvSpPr>
              <a:spLocks noChangeArrowheads="1"/>
            </p:cNvSpPr>
            <p:nvPr/>
          </p:nvSpPr>
          <p:spPr bwMode="auto">
            <a:xfrm>
              <a:off x="4183" y="475"/>
              <a:ext cx="749" cy="50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42" name="Group 51"/>
          <p:cNvGrpSpPr>
            <a:grpSpLocks/>
          </p:cNvGrpSpPr>
          <p:nvPr/>
        </p:nvGrpSpPr>
        <p:grpSpPr bwMode="auto">
          <a:xfrm>
            <a:off x="6292850" y="2951163"/>
            <a:ext cx="1292225" cy="798512"/>
            <a:chOff x="4150" y="475"/>
            <a:chExt cx="814" cy="503"/>
          </a:xfrm>
        </p:grpSpPr>
        <p:sp>
          <p:nvSpPr>
            <p:cNvPr id="22546" name="Text Box 52"/>
            <p:cNvSpPr txBox="1">
              <a:spLocks noChangeArrowheads="1"/>
            </p:cNvSpPr>
            <p:nvPr/>
          </p:nvSpPr>
          <p:spPr bwMode="auto">
            <a:xfrm>
              <a:off x="4150" y="486"/>
              <a:ext cx="81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600"/>
                <a:t>currentObj.</a:t>
              </a:r>
              <a:br>
                <a:rPr lang="en-US" sz="1600"/>
              </a:br>
              <a:r>
                <a:rPr lang="en-US" sz="1600"/>
                <a:t>EventType</a:t>
              </a:r>
            </a:p>
          </p:txBody>
        </p:sp>
        <p:sp>
          <p:nvSpPr>
            <p:cNvPr id="22547" name="Rectangle 53"/>
            <p:cNvSpPr>
              <a:spLocks noChangeArrowheads="1"/>
            </p:cNvSpPr>
            <p:nvPr/>
          </p:nvSpPr>
          <p:spPr bwMode="auto">
            <a:xfrm>
              <a:off x="4183" y="475"/>
              <a:ext cx="749" cy="50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2543" name="Group 54"/>
          <p:cNvGrpSpPr>
            <a:grpSpLocks/>
          </p:cNvGrpSpPr>
          <p:nvPr/>
        </p:nvGrpSpPr>
        <p:grpSpPr bwMode="auto">
          <a:xfrm>
            <a:off x="7610475" y="2927350"/>
            <a:ext cx="1292225" cy="798513"/>
            <a:chOff x="4150" y="475"/>
            <a:chExt cx="814" cy="503"/>
          </a:xfrm>
        </p:grpSpPr>
        <p:sp>
          <p:nvSpPr>
            <p:cNvPr id="22544" name="Text Box 55"/>
            <p:cNvSpPr txBox="1">
              <a:spLocks noChangeArrowheads="1"/>
            </p:cNvSpPr>
            <p:nvPr/>
          </p:nvSpPr>
          <p:spPr bwMode="auto">
            <a:xfrm>
              <a:off x="4150" y="486"/>
              <a:ext cx="81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600"/>
                <a:t>currentObj.</a:t>
              </a:r>
              <a:br>
                <a:rPr lang="en-US" sz="1600"/>
              </a:br>
              <a:r>
                <a:rPr lang="en-US" sz="1600"/>
                <a:t>Description</a:t>
              </a:r>
            </a:p>
          </p:txBody>
        </p:sp>
        <p:sp>
          <p:nvSpPr>
            <p:cNvPr id="22545" name="Rectangle 56"/>
            <p:cNvSpPr>
              <a:spLocks noChangeArrowheads="1"/>
            </p:cNvSpPr>
            <p:nvPr/>
          </p:nvSpPr>
          <p:spPr bwMode="auto">
            <a:xfrm>
              <a:off x="4183" y="475"/>
              <a:ext cx="749" cy="50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functionality of list views</a:t>
            </a:r>
          </a:p>
          <a:p>
            <a:pPr lvl="1"/>
            <a:r>
              <a:rPr lang="en-US" smtClean="0"/>
              <a:t>Create new list views</a:t>
            </a:r>
          </a:p>
          <a:p>
            <a:pPr lvl="1"/>
            <a:r>
              <a:rPr lang="en-US" smtClean="0"/>
              <a:t>Create and modify row iterator, row, and cell widgets</a:t>
            </a:r>
          </a:p>
          <a:p>
            <a:pPr lvl="1"/>
            <a:r>
              <a:rPr lang="en-US" smtClean="0"/>
              <a:t>Reference list views from parent containers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5" y="2222500"/>
            <a:ext cx="3956050" cy="40100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8"/>
          <p:cNvPicPr>
            <a:picLocks noChangeAspect="1" noChangeArrowheads="1"/>
          </p:cNvPicPr>
          <p:nvPr/>
        </p:nvPicPr>
        <p:blipFill>
          <a:blip r:embed="rId4">
            <a:extLst>
              <a:ext uri="{28A0092B-C50C-407E-A947-70E740481C1C}">
                <a14:useLocalDpi xmlns:a14="http://schemas.microsoft.com/office/drawing/2010/main" val="0"/>
              </a:ext>
            </a:extLst>
          </a:blip>
          <a:srcRect l="3432"/>
          <a:stretch>
            <a:fillRect/>
          </a:stretch>
        </p:blipFill>
        <p:spPr bwMode="auto">
          <a:xfrm>
            <a:off x="966788" y="1335088"/>
            <a:ext cx="3459162" cy="5064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Rectangle 2"/>
          <p:cNvSpPr>
            <a:spLocks noGrp="1" noChangeArrowheads="1"/>
          </p:cNvSpPr>
          <p:nvPr>
            <p:ph type="title"/>
          </p:nvPr>
        </p:nvSpPr>
        <p:spPr/>
        <p:txBody>
          <a:bodyPr/>
          <a:lstStyle/>
          <a:p>
            <a:pPr eaLnBrk="1" hangingPunct="1"/>
            <a:r>
              <a:rPr lang="en-US" smtClean="0"/>
              <a:t>Step 4: Add a row iterator widget</a:t>
            </a:r>
          </a:p>
        </p:txBody>
      </p:sp>
      <p:sp>
        <p:nvSpPr>
          <p:cNvPr id="23557" name="Line 7"/>
          <p:cNvSpPr>
            <a:spLocks noChangeShapeType="1"/>
          </p:cNvSpPr>
          <p:nvPr/>
        </p:nvSpPr>
        <p:spPr bwMode="auto">
          <a:xfrm>
            <a:off x="2036763" y="1841500"/>
            <a:ext cx="1979612" cy="28971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AutoShape 10"/>
          <p:cNvSpPr>
            <a:spLocks noChangeArrowheads="1"/>
          </p:cNvSpPr>
          <p:nvPr/>
        </p:nvSpPr>
        <p:spPr bwMode="auto">
          <a:xfrm>
            <a:off x="4203700" y="4832350"/>
            <a:ext cx="3770313" cy="5175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9" name="AutoShape 11"/>
          <p:cNvSpPr>
            <a:spLocks noChangeArrowheads="1"/>
          </p:cNvSpPr>
          <p:nvPr/>
        </p:nvSpPr>
        <p:spPr bwMode="auto">
          <a:xfrm>
            <a:off x="4203700" y="5975350"/>
            <a:ext cx="3770313" cy="2555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Step 5: Add a row widget</a:t>
            </a:r>
          </a:p>
        </p:txBody>
      </p:sp>
      <p:sp>
        <p:nvSpPr>
          <p:cNvPr id="24579" name="Rectangle 3"/>
          <p:cNvSpPr>
            <a:spLocks noGrp="1" noChangeArrowheads="1"/>
          </p:cNvSpPr>
          <p:nvPr>
            <p:ph idx="1"/>
          </p:nvPr>
        </p:nvSpPr>
        <p:spPr>
          <a:xfrm>
            <a:off x="588963" y="4116388"/>
            <a:ext cx="4295775" cy="2347912"/>
          </a:xfrm>
        </p:spPr>
        <p:txBody>
          <a:bodyPr/>
          <a:lstStyle/>
          <a:p>
            <a:pPr>
              <a:buFont typeface="Arial" charset="0"/>
              <a:buChar char="•"/>
            </a:pPr>
            <a:r>
              <a:rPr lang="en-US" smtClean="0"/>
              <a:t>Typically, do not need to specify any properties</a:t>
            </a:r>
          </a:p>
        </p:txBody>
      </p:sp>
      <p:sp>
        <p:nvSpPr>
          <p:cNvPr id="24580" name="Line 6"/>
          <p:cNvSpPr>
            <a:spLocks noChangeShapeType="1"/>
          </p:cNvSpPr>
          <p:nvPr/>
        </p:nvSpPr>
        <p:spPr bwMode="auto">
          <a:xfrm>
            <a:off x="1984375" y="1568450"/>
            <a:ext cx="3355975" cy="14970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458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200150"/>
            <a:ext cx="3641725" cy="3683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9"/>
          <p:cNvPicPr>
            <a:picLocks noChangeAspect="1" noChangeArrowheads="1"/>
          </p:cNvPicPr>
          <p:nvPr/>
        </p:nvPicPr>
        <p:blipFill>
          <a:blip r:embed="rId4">
            <a:extLst>
              <a:ext uri="{28A0092B-C50C-407E-A947-70E740481C1C}">
                <a14:useLocalDpi xmlns:a14="http://schemas.microsoft.com/office/drawing/2010/main" val="0"/>
              </a:ext>
            </a:extLst>
          </a:blip>
          <a:srcRect l="2380"/>
          <a:stretch>
            <a:fillRect/>
          </a:stretch>
        </p:blipFill>
        <p:spPr bwMode="auto">
          <a:xfrm>
            <a:off x="5340350" y="1476375"/>
            <a:ext cx="2982913" cy="38131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350" y="1331913"/>
            <a:ext cx="3387725" cy="46958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2"/>
          <p:cNvSpPr>
            <a:spLocks noGrp="1" noChangeArrowheads="1"/>
          </p:cNvSpPr>
          <p:nvPr>
            <p:ph type="title"/>
          </p:nvPr>
        </p:nvSpPr>
        <p:spPr/>
        <p:txBody>
          <a:bodyPr/>
          <a:lstStyle/>
          <a:p>
            <a:pPr eaLnBrk="1" hangingPunct="1"/>
            <a:r>
              <a:rPr lang="en-US" smtClean="0"/>
              <a:t>Step 6: Add cell widgets</a:t>
            </a:r>
          </a:p>
        </p:txBody>
      </p:sp>
      <p:sp>
        <p:nvSpPr>
          <p:cNvPr id="25604" name="Rectangle 3"/>
          <p:cNvSpPr>
            <a:spLocks noGrp="1" noChangeArrowheads="1"/>
          </p:cNvSpPr>
          <p:nvPr>
            <p:ph idx="1"/>
          </p:nvPr>
        </p:nvSpPr>
        <p:spPr>
          <a:xfrm>
            <a:off x="519113" y="1863725"/>
            <a:ext cx="4217987" cy="4525963"/>
          </a:xfrm>
        </p:spPr>
        <p:txBody>
          <a:bodyPr/>
          <a:lstStyle/>
          <a:p>
            <a:pPr>
              <a:buFont typeface="Arial" charset="0"/>
              <a:buChar char="•"/>
            </a:pPr>
            <a:r>
              <a:rPr lang="en-US" smtClean="0"/>
              <a:t>Must be added inside row widget</a:t>
            </a:r>
          </a:p>
          <a:p>
            <a:pPr>
              <a:buFont typeface="Arial" charset="0"/>
              <a:buChar char="•"/>
            </a:pPr>
            <a:r>
              <a:rPr lang="en-US" smtClean="0"/>
              <a:t>Properties</a:t>
            </a:r>
          </a:p>
          <a:p>
            <a:pPr lvl="1"/>
            <a:r>
              <a:rPr lang="en-US" smtClean="0"/>
              <a:t>editable is false by default</a:t>
            </a:r>
          </a:p>
          <a:p>
            <a:pPr lvl="1"/>
            <a:r>
              <a:rPr lang="en-US" smtClean="0"/>
              <a:t>ID is required</a:t>
            </a:r>
          </a:p>
          <a:p>
            <a:pPr lvl="1" algn="ctr">
              <a:buFont typeface="Wingdings 2" pitchFamily="18" charset="2"/>
              <a:buNone/>
            </a:pPr>
            <a:r>
              <a:rPr lang="en-US" smtClean="0"/>
              <a:t>(continued)</a:t>
            </a:r>
          </a:p>
          <a:p>
            <a:pPr>
              <a:buFont typeface="Arial" charset="0"/>
              <a:buChar char="•"/>
            </a:pPr>
            <a:endParaRPr lang="en-US" smtClean="0"/>
          </a:p>
        </p:txBody>
      </p:sp>
      <p:sp>
        <p:nvSpPr>
          <p:cNvPr id="25605" name="Line 6"/>
          <p:cNvSpPr>
            <a:spLocks noChangeShapeType="1"/>
          </p:cNvSpPr>
          <p:nvPr/>
        </p:nvSpPr>
        <p:spPr bwMode="auto">
          <a:xfrm>
            <a:off x="4094163" y="1558925"/>
            <a:ext cx="1600200" cy="9350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560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116013"/>
            <a:ext cx="3703637" cy="387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725" y="1598613"/>
            <a:ext cx="4211638" cy="4302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Line 11"/>
          <p:cNvSpPr>
            <a:spLocks noChangeShapeType="1"/>
          </p:cNvSpPr>
          <p:nvPr/>
        </p:nvSpPr>
        <p:spPr bwMode="auto">
          <a:xfrm flipH="1" flipV="1">
            <a:off x="5246688" y="2462213"/>
            <a:ext cx="1119187" cy="28606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8" name="Rectangle 2"/>
          <p:cNvSpPr>
            <a:spLocks noGrp="1" noChangeArrowheads="1"/>
          </p:cNvSpPr>
          <p:nvPr>
            <p:ph type="title"/>
          </p:nvPr>
        </p:nvSpPr>
        <p:spPr/>
        <p:txBody>
          <a:bodyPr/>
          <a:lstStyle/>
          <a:p>
            <a:pPr eaLnBrk="1" hangingPunct="1"/>
            <a:r>
              <a:rPr lang="en-US" smtClean="0"/>
              <a:t>Step 6: Add cell widgets (label property)</a:t>
            </a:r>
          </a:p>
        </p:txBody>
      </p:sp>
      <p:sp>
        <p:nvSpPr>
          <p:cNvPr id="26629" name="Rectangle 3"/>
          <p:cNvSpPr>
            <a:spLocks noGrp="1" noChangeArrowheads="1"/>
          </p:cNvSpPr>
          <p:nvPr>
            <p:ph idx="1"/>
          </p:nvPr>
        </p:nvSpPr>
        <p:spPr>
          <a:xfrm>
            <a:off x="488950" y="998538"/>
            <a:ext cx="4279900" cy="5165725"/>
          </a:xfrm>
        </p:spPr>
        <p:txBody>
          <a:bodyPr/>
          <a:lstStyle/>
          <a:p>
            <a:pPr>
              <a:buFont typeface="Arial" charset="0"/>
              <a:buChar char="•"/>
            </a:pPr>
            <a:r>
              <a:rPr lang="en-US" smtClean="0"/>
              <a:t>Label property specifies label for column header</a:t>
            </a:r>
          </a:p>
        </p:txBody>
      </p:sp>
      <p:sp>
        <p:nvSpPr>
          <p:cNvPr id="26630" name="Line 14"/>
          <p:cNvSpPr>
            <a:spLocks noChangeShapeType="1"/>
          </p:cNvSpPr>
          <p:nvPr/>
        </p:nvSpPr>
        <p:spPr bwMode="auto">
          <a:xfrm flipH="1">
            <a:off x="1931988" y="2462213"/>
            <a:ext cx="2847975" cy="15303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Rounded Rectangle 1"/>
          <p:cNvSpPr>
            <a:spLocks noChangeArrowheads="1"/>
          </p:cNvSpPr>
          <p:nvPr/>
        </p:nvSpPr>
        <p:spPr bwMode="auto">
          <a:xfrm>
            <a:off x="6365875" y="5322888"/>
            <a:ext cx="1811338"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663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3889375"/>
            <a:ext cx="2016125" cy="1749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3" name="Rounded Rectangle 2"/>
          <p:cNvSpPr>
            <a:spLocks noChangeArrowheads="1"/>
          </p:cNvSpPr>
          <p:nvPr/>
        </p:nvSpPr>
        <p:spPr bwMode="auto">
          <a:xfrm>
            <a:off x="1382713" y="3971925"/>
            <a:ext cx="871537" cy="2889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2"/>
          <p:cNvPicPr>
            <a:picLocks noChangeAspect="1" noChangeArrowheads="1"/>
          </p:cNvPicPr>
          <p:nvPr/>
        </p:nvPicPr>
        <p:blipFill>
          <a:blip r:embed="rId3">
            <a:extLst>
              <a:ext uri="{28A0092B-C50C-407E-A947-70E740481C1C}">
                <a14:useLocalDpi xmlns:a14="http://schemas.microsoft.com/office/drawing/2010/main" val="0"/>
              </a:ext>
            </a:extLst>
          </a:blip>
          <a:srcRect t="50000"/>
          <a:stretch>
            <a:fillRect/>
          </a:stretch>
        </p:blipFill>
        <p:spPr bwMode="auto">
          <a:xfrm>
            <a:off x="646113" y="4068763"/>
            <a:ext cx="3800475" cy="23288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2157413"/>
            <a:ext cx="4219575" cy="42402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Rectangle 2"/>
          <p:cNvSpPr>
            <a:spLocks noGrp="1" noChangeArrowheads="1"/>
          </p:cNvSpPr>
          <p:nvPr>
            <p:ph type="title"/>
          </p:nvPr>
        </p:nvSpPr>
        <p:spPr/>
        <p:txBody>
          <a:bodyPr/>
          <a:lstStyle/>
          <a:p>
            <a:pPr eaLnBrk="1" hangingPunct="1"/>
            <a:r>
              <a:rPr lang="en-US" smtClean="0"/>
              <a:t>Step 6: Add cell widgets (value property)</a:t>
            </a:r>
          </a:p>
        </p:txBody>
      </p:sp>
      <p:sp>
        <p:nvSpPr>
          <p:cNvPr id="27653" name="Rectangle 3"/>
          <p:cNvSpPr>
            <a:spLocks noGrp="1" noChangeArrowheads="1"/>
          </p:cNvSpPr>
          <p:nvPr>
            <p:ph idx="1"/>
          </p:nvPr>
        </p:nvSpPr>
        <p:spPr>
          <a:xfrm>
            <a:off x="552450" y="1128713"/>
            <a:ext cx="4279900" cy="2214562"/>
          </a:xfrm>
        </p:spPr>
        <p:txBody>
          <a:bodyPr/>
          <a:lstStyle/>
          <a:p>
            <a:pPr>
              <a:buFont typeface="Arial" charset="0"/>
              <a:buChar char="•"/>
            </a:pPr>
            <a:r>
              <a:rPr lang="en-US" smtClean="0"/>
              <a:t>Cell widget is inside row iterator, which is used to process multiple rows</a:t>
            </a:r>
          </a:p>
          <a:p>
            <a:pPr lvl="1"/>
            <a:r>
              <a:rPr lang="en-US" smtClean="0"/>
              <a:t>Cell's value property must reference row iterator's element name</a:t>
            </a:r>
          </a:p>
          <a:p>
            <a:pPr>
              <a:buFont typeface="Arial" charset="0"/>
              <a:buChar char="•"/>
            </a:pPr>
            <a:endParaRPr lang="en-US" smtClean="0"/>
          </a:p>
        </p:txBody>
      </p:sp>
      <p:sp>
        <p:nvSpPr>
          <p:cNvPr id="27654" name="AutoShape 13"/>
          <p:cNvSpPr>
            <a:spLocks noChangeArrowheads="1"/>
          </p:cNvSpPr>
          <p:nvPr/>
        </p:nvSpPr>
        <p:spPr bwMode="auto">
          <a:xfrm>
            <a:off x="928688" y="4786313"/>
            <a:ext cx="3214687" cy="2603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655" name="Line 14"/>
          <p:cNvSpPr>
            <a:spLocks noChangeShapeType="1"/>
          </p:cNvSpPr>
          <p:nvPr/>
        </p:nvSpPr>
        <p:spPr bwMode="auto">
          <a:xfrm>
            <a:off x="4152900" y="5026025"/>
            <a:ext cx="2508250" cy="12715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2"/>
          <p:cNvPicPr>
            <a:picLocks noChangeAspect="1" noChangeArrowheads="1"/>
          </p:cNvPicPr>
          <p:nvPr/>
        </p:nvPicPr>
        <p:blipFill>
          <a:blip r:embed="rId3">
            <a:extLst>
              <a:ext uri="{28A0092B-C50C-407E-A947-70E740481C1C}">
                <a14:useLocalDpi xmlns:a14="http://schemas.microsoft.com/office/drawing/2010/main" val="0"/>
              </a:ext>
            </a:extLst>
          </a:blip>
          <a:srcRect l="2722" t="54794" r="2"/>
          <a:stretch>
            <a:fillRect/>
          </a:stretch>
        </p:blipFill>
        <p:spPr bwMode="auto">
          <a:xfrm>
            <a:off x="363538" y="4492625"/>
            <a:ext cx="3575050" cy="19272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2084388"/>
            <a:ext cx="4438650" cy="43354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2"/>
          <p:cNvSpPr>
            <a:spLocks noGrp="1" noChangeArrowheads="1"/>
          </p:cNvSpPr>
          <p:nvPr>
            <p:ph type="title"/>
          </p:nvPr>
        </p:nvSpPr>
        <p:spPr/>
        <p:txBody>
          <a:bodyPr/>
          <a:lstStyle/>
          <a:p>
            <a:pPr eaLnBrk="1" hangingPunct="1"/>
            <a:r>
              <a:rPr lang="en-US" smtClean="0"/>
              <a:t>Example of second cell</a:t>
            </a:r>
          </a:p>
        </p:txBody>
      </p:sp>
      <p:sp>
        <p:nvSpPr>
          <p:cNvPr id="28677" name="Line 18"/>
          <p:cNvSpPr>
            <a:spLocks noChangeShapeType="1"/>
          </p:cNvSpPr>
          <p:nvPr/>
        </p:nvSpPr>
        <p:spPr bwMode="auto">
          <a:xfrm>
            <a:off x="3179763" y="5456238"/>
            <a:ext cx="2747962" cy="7762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8" name="Line 20"/>
          <p:cNvSpPr>
            <a:spLocks noChangeShapeType="1"/>
          </p:cNvSpPr>
          <p:nvPr/>
        </p:nvSpPr>
        <p:spPr bwMode="auto">
          <a:xfrm flipH="1" flipV="1">
            <a:off x="7635875" y="2346325"/>
            <a:ext cx="406400" cy="33797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9" name="Line 21"/>
          <p:cNvSpPr>
            <a:spLocks noChangeShapeType="1"/>
          </p:cNvSpPr>
          <p:nvPr/>
        </p:nvSpPr>
        <p:spPr bwMode="auto">
          <a:xfrm flipH="1" flipV="1">
            <a:off x="3179763" y="2346325"/>
            <a:ext cx="445611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Rounded Rectangle 1"/>
          <p:cNvSpPr>
            <a:spLocks noChangeArrowheads="1"/>
          </p:cNvSpPr>
          <p:nvPr/>
        </p:nvSpPr>
        <p:spPr bwMode="auto">
          <a:xfrm>
            <a:off x="488950" y="5310188"/>
            <a:ext cx="2690813" cy="2587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86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8450" y="1914525"/>
            <a:ext cx="1611313" cy="16922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Example of third cell</a:t>
            </a: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860425"/>
            <a:ext cx="6807200" cy="516096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189163"/>
            <a:ext cx="6813550" cy="41021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Rectangle 2"/>
          <p:cNvSpPr>
            <a:spLocks noGrp="1" noChangeArrowheads="1"/>
          </p:cNvSpPr>
          <p:nvPr>
            <p:ph type="title"/>
          </p:nvPr>
        </p:nvSpPr>
        <p:spPr/>
        <p:txBody>
          <a:bodyPr/>
          <a:lstStyle/>
          <a:p>
            <a:pPr eaLnBrk="1" hangingPunct="1"/>
            <a:r>
              <a:rPr lang="en-US" smtClean="0"/>
              <a:t>Sort order</a:t>
            </a:r>
          </a:p>
        </p:txBody>
      </p:sp>
      <p:sp>
        <p:nvSpPr>
          <p:cNvPr id="30724" name="Rectangle 3"/>
          <p:cNvSpPr>
            <a:spLocks noGrp="1" noChangeArrowheads="1"/>
          </p:cNvSpPr>
          <p:nvPr>
            <p:ph idx="1"/>
          </p:nvPr>
        </p:nvSpPr>
        <p:spPr>
          <a:xfrm>
            <a:off x="519113" y="1192213"/>
            <a:ext cx="5240337" cy="990600"/>
          </a:xfrm>
        </p:spPr>
        <p:txBody>
          <a:bodyPr/>
          <a:lstStyle/>
          <a:p>
            <a:pPr>
              <a:buFont typeface="Arial" charset="0"/>
              <a:buChar char="•"/>
            </a:pPr>
            <a:r>
              <a:rPr lang="en-US" smtClean="0"/>
              <a:t>Row iterator's Sorting tab used to specify default sort order of list</a:t>
            </a:r>
          </a:p>
        </p:txBody>
      </p:sp>
      <p:pic>
        <p:nvPicPr>
          <p:cNvPr id="307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638" y="1104900"/>
            <a:ext cx="1417637" cy="16002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AutoShape 6"/>
          <p:cNvSpPr>
            <a:spLocks noChangeArrowheads="1"/>
          </p:cNvSpPr>
          <p:nvPr/>
        </p:nvSpPr>
        <p:spPr bwMode="auto">
          <a:xfrm>
            <a:off x="7702550" y="1039813"/>
            <a:ext cx="465138" cy="6254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Lesson outline</a:t>
            </a:r>
          </a:p>
        </p:txBody>
      </p:sp>
      <p:sp>
        <p:nvSpPr>
          <p:cNvPr id="3174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List view basics</a:t>
            </a:r>
          </a:p>
          <a:p>
            <a:pPr>
              <a:lnSpc>
                <a:spcPct val="150000"/>
              </a:lnSpc>
              <a:buFont typeface="Arial" charset="0"/>
              <a:buChar char="•"/>
            </a:pPr>
            <a:r>
              <a:rPr lang="en-US" sz="2800" smtClean="0">
                <a:solidFill>
                  <a:srgbClr val="C0C0C0"/>
                </a:solidFill>
              </a:rPr>
              <a:t>Creating list views</a:t>
            </a:r>
          </a:p>
          <a:p>
            <a:pPr>
              <a:lnSpc>
                <a:spcPct val="150000"/>
              </a:lnSpc>
              <a:buFont typeface="Arial" charset="0"/>
              <a:buChar char="•"/>
            </a:pPr>
            <a:r>
              <a:rPr lang="en-US" sz="2800" smtClean="0">
                <a:solidFill>
                  <a:srgbClr val="C0C0C0"/>
                </a:solidFill>
              </a:rPr>
              <a:t>List view widgets</a:t>
            </a:r>
          </a:p>
          <a:p>
            <a:pPr>
              <a:lnSpc>
                <a:spcPct val="150000"/>
              </a:lnSpc>
              <a:buFont typeface="Arial" charset="0"/>
              <a:buChar char="•"/>
            </a:pPr>
            <a:r>
              <a:rPr lang="en-US" sz="2800" smtClean="0"/>
              <a:t>Referencing list views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ChangeArrowheads="1"/>
          </p:cNvSpPr>
          <p:nvPr/>
        </p:nvSpPr>
        <p:spPr bwMode="auto">
          <a:xfrm>
            <a:off x="2119313" y="2533650"/>
            <a:ext cx="225742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32771" name="Rectangle 29"/>
          <p:cNvSpPr>
            <a:spLocks noChangeArrowheads="1"/>
          </p:cNvSpPr>
          <p:nvPr/>
        </p:nvSpPr>
        <p:spPr bwMode="auto">
          <a:xfrm>
            <a:off x="1477963" y="1098550"/>
            <a:ext cx="345122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32772" name="Rectangle 2"/>
          <p:cNvSpPr>
            <a:spLocks noGrp="1" noChangeArrowheads="1"/>
          </p:cNvSpPr>
          <p:nvPr>
            <p:ph type="title"/>
          </p:nvPr>
        </p:nvSpPr>
        <p:spPr/>
        <p:txBody>
          <a:bodyPr/>
          <a:lstStyle/>
          <a:p>
            <a:pPr eaLnBrk="1" hangingPunct="1"/>
            <a:r>
              <a:rPr lang="en-US" smtClean="0"/>
              <a:t>What can contain a list view?</a:t>
            </a:r>
          </a:p>
        </p:txBody>
      </p:sp>
      <p:sp>
        <p:nvSpPr>
          <p:cNvPr id="32773" name="Line 3"/>
          <p:cNvSpPr>
            <a:spLocks noChangeShapeType="1"/>
          </p:cNvSpPr>
          <p:nvPr/>
        </p:nvSpPr>
        <p:spPr bwMode="auto">
          <a:xfrm>
            <a:off x="2544763" y="4645025"/>
            <a:ext cx="13033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4" name="Rectangle 4"/>
          <p:cNvSpPr>
            <a:spLocks noChangeArrowheads="1"/>
          </p:cNvSpPr>
          <p:nvPr/>
        </p:nvSpPr>
        <p:spPr bwMode="auto">
          <a:xfrm>
            <a:off x="3843338" y="4156075"/>
            <a:ext cx="1565275" cy="1001713"/>
          </a:xfrm>
          <a:prstGeom prst="rect">
            <a:avLst/>
          </a:prstGeom>
          <a:solidFill>
            <a:srgbClr val="CCECFF"/>
          </a:solidFill>
          <a:ln w="19050" algn="ctr">
            <a:solidFill>
              <a:schemeClr val="accent1"/>
            </a:solidFill>
            <a:miter lim="800000"/>
            <a:headEnd/>
            <a:tailEnd/>
          </a:ln>
        </p:spPr>
        <p:txBody>
          <a:bodyPr lIns="0" tIns="0" rIns="0" bIns="0" anchor="ctr">
            <a:spAutoFit/>
          </a:bodyPr>
          <a:lstStyle/>
          <a:p>
            <a:endParaRPr lang="en-US"/>
          </a:p>
        </p:txBody>
      </p:sp>
      <p:sp>
        <p:nvSpPr>
          <p:cNvPr id="32775" name="Text Box 5"/>
          <p:cNvSpPr txBox="1">
            <a:spLocks noChangeArrowheads="1"/>
          </p:cNvSpPr>
          <p:nvPr/>
        </p:nvSpPr>
        <p:spPr bwMode="auto">
          <a:xfrm>
            <a:off x="4098925" y="4291013"/>
            <a:ext cx="10556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accent1"/>
                </a:solidFill>
              </a:rPr>
              <a:t>List</a:t>
            </a:r>
            <a:br>
              <a:rPr lang="en-US" sz="2200">
                <a:solidFill>
                  <a:schemeClr val="accent1"/>
                </a:solidFill>
              </a:rPr>
            </a:br>
            <a:r>
              <a:rPr lang="en-US" sz="2200">
                <a:solidFill>
                  <a:schemeClr val="accent1"/>
                </a:solidFill>
              </a:rPr>
              <a:t>View</a:t>
            </a:r>
          </a:p>
        </p:txBody>
      </p:sp>
      <p:sp>
        <p:nvSpPr>
          <p:cNvPr id="32776" name="Rectangle 6"/>
          <p:cNvSpPr>
            <a:spLocks noChangeArrowheads="1"/>
          </p:cNvSpPr>
          <p:nvPr/>
        </p:nvSpPr>
        <p:spPr bwMode="auto">
          <a:xfrm>
            <a:off x="971550" y="4156075"/>
            <a:ext cx="156527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32777" name="Text Box 7"/>
          <p:cNvSpPr txBox="1">
            <a:spLocks noChangeArrowheads="1"/>
          </p:cNvSpPr>
          <p:nvPr/>
        </p:nvSpPr>
        <p:spPr bwMode="auto">
          <a:xfrm>
            <a:off x="1190625" y="4291013"/>
            <a:ext cx="112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Detail</a:t>
            </a:r>
            <a:br>
              <a:rPr lang="en-US" sz="2200"/>
            </a:br>
            <a:r>
              <a:rPr lang="en-US" sz="2200"/>
              <a:t>View</a:t>
            </a:r>
          </a:p>
        </p:txBody>
      </p:sp>
      <p:sp>
        <p:nvSpPr>
          <p:cNvPr id="32778" name="Text Box 8"/>
          <p:cNvSpPr txBox="1">
            <a:spLocks noChangeArrowheads="1"/>
          </p:cNvSpPr>
          <p:nvPr/>
        </p:nvSpPr>
        <p:spPr bwMode="auto">
          <a:xfrm>
            <a:off x="2139950" y="2668588"/>
            <a:ext cx="2214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Card View / ListDetail View</a:t>
            </a:r>
          </a:p>
        </p:txBody>
      </p:sp>
      <p:sp>
        <p:nvSpPr>
          <p:cNvPr id="32779" name="Rectangle 10"/>
          <p:cNvSpPr>
            <a:spLocks noChangeArrowheads="1"/>
          </p:cNvSpPr>
          <p:nvPr/>
        </p:nvSpPr>
        <p:spPr bwMode="auto">
          <a:xfrm>
            <a:off x="1122363" y="5761038"/>
            <a:ext cx="4133850" cy="458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780" name="Text Box 11"/>
          <p:cNvSpPr txBox="1">
            <a:spLocks noChangeArrowheads="1"/>
          </p:cNvSpPr>
          <p:nvPr/>
        </p:nvSpPr>
        <p:spPr bwMode="auto">
          <a:xfrm>
            <a:off x="1598613" y="5819775"/>
            <a:ext cx="3181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Atomic Widgets</a:t>
            </a:r>
          </a:p>
        </p:txBody>
      </p:sp>
      <p:sp>
        <p:nvSpPr>
          <p:cNvPr id="32781" name="Line 12"/>
          <p:cNvSpPr>
            <a:spLocks noChangeShapeType="1"/>
          </p:cNvSpPr>
          <p:nvPr/>
        </p:nvSpPr>
        <p:spPr bwMode="auto">
          <a:xfrm>
            <a:off x="1622425" y="5172075"/>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2" name="Line 13"/>
          <p:cNvSpPr>
            <a:spLocks noChangeShapeType="1"/>
          </p:cNvSpPr>
          <p:nvPr/>
        </p:nvSpPr>
        <p:spPr bwMode="auto">
          <a:xfrm>
            <a:off x="4692650" y="5153025"/>
            <a:ext cx="0" cy="59213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3" name="Line 14"/>
          <p:cNvSpPr>
            <a:spLocks noChangeShapeType="1"/>
          </p:cNvSpPr>
          <p:nvPr/>
        </p:nvSpPr>
        <p:spPr bwMode="auto">
          <a:xfrm>
            <a:off x="2441575" y="354012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4" name="Line 15"/>
          <p:cNvSpPr>
            <a:spLocks noChangeShapeType="1"/>
          </p:cNvSpPr>
          <p:nvPr/>
        </p:nvSpPr>
        <p:spPr bwMode="auto">
          <a:xfrm>
            <a:off x="4135438" y="3548063"/>
            <a:ext cx="0"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5" name="Line 16"/>
          <p:cNvSpPr>
            <a:spLocks noChangeShapeType="1"/>
          </p:cNvSpPr>
          <p:nvPr/>
        </p:nvSpPr>
        <p:spPr bwMode="auto">
          <a:xfrm>
            <a:off x="3195638" y="2092325"/>
            <a:ext cx="0" cy="4191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6" name="Line 17"/>
          <p:cNvSpPr>
            <a:spLocks noChangeShapeType="1"/>
          </p:cNvSpPr>
          <p:nvPr/>
        </p:nvSpPr>
        <p:spPr bwMode="auto">
          <a:xfrm>
            <a:off x="1644650" y="2093913"/>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7" name="Line 18"/>
          <p:cNvSpPr>
            <a:spLocks noChangeShapeType="1"/>
          </p:cNvSpPr>
          <p:nvPr/>
        </p:nvSpPr>
        <p:spPr bwMode="auto">
          <a:xfrm>
            <a:off x="4721225" y="2105025"/>
            <a:ext cx="0" cy="20478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8" name="Line 19"/>
          <p:cNvSpPr>
            <a:spLocks noChangeShapeType="1"/>
          </p:cNvSpPr>
          <p:nvPr/>
        </p:nvSpPr>
        <p:spPr bwMode="auto">
          <a:xfrm>
            <a:off x="2317750" y="3538538"/>
            <a:ext cx="0" cy="327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9" name="Line 20"/>
          <p:cNvSpPr>
            <a:spLocks noChangeShapeType="1"/>
          </p:cNvSpPr>
          <p:nvPr/>
        </p:nvSpPr>
        <p:spPr bwMode="auto">
          <a:xfrm flipH="1">
            <a:off x="1951038" y="3867150"/>
            <a:ext cx="3540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0" name="Line 21"/>
          <p:cNvSpPr>
            <a:spLocks noChangeShapeType="1"/>
          </p:cNvSpPr>
          <p:nvPr/>
        </p:nvSpPr>
        <p:spPr bwMode="auto">
          <a:xfrm flipV="1">
            <a:off x="1955800" y="2297113"/>
            <a:ext cx="0" cy="15541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1" name="Line 22"/>
          <p:cNvSpPr>
            <a:spLocks noChangeShapeType="1"/>
          </p:cNvSpPr>
          <p:nvPr/>
        </p:nvSpPr>
        <p:spPr bwMode="auto">
          <a:xfrm>
            <a:off x="1958975" y="2286000"/>
            <a:ext cx="3587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92" name="Line 23"/>
          <p:cNvSpPr>
            <a:spLocks noChangeShapeType="1"/>
          </p:cNvSpPr>
          <p:nvPr/>
        </p:nvSpPr>
        <p:spPr bwMode="auto">
          <a:xfrm>
            <a:off x="2317750" y="2290763"/>
            <a:ext cx="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93" name="Text Box 24"/>
          <p:cNvSpPr txBox="1">
            <a:spLocks noChangeArrowheads="1"/>
          </p:cNvSpPr>
          <p:nvPr/>
        </p:nvSpPr>
        <p:spPr bwMode="auto">
          <a:xfrm>
            <a:off x="5843588" y="5538788"/>
            <a:ext cx="29670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atomic widgets</a:t>
            </a:r>
            <a:r>
              <a:rPr lang="en-US">
                <a:solidFill>
                  <a:schemeClr val="bg1"/>
                </a:solidFill>
              </a:rPr>
              <a:t/>
            </a:r>
            <a:br>
              <a:rPr lang="en-US">
                <a:solidFill>
                  <a:schemeClr val="bg1"/>
                </a:solidFill>
              </a:rPr>
            </a:br>
            <a:r>
              <a:rPr lang="en-US" sz="1800">
                <a:solidFill>
                  <a:schemeClr val="bg1"/>
                </a:solidFill>
              </a:rPr>
              <a:t>individual elements of data and/or functionality</a:t>
            </a:r>
          </a:p>
        </p:txBody>
      </p:sp>
      <p:sp>
        <p:nvSpPr>
          <p:cNvPr id="32794" name="Text Box 25"/>
          <p:cNvSpPr txBox="1">
            <a:spLocks noChangeArrowheads="1"/>
          </p:cNvSpPr>
          <p:nvPr/>
        </p:nvSpPr>
        <p:spPr bwMode="auto">
          <a:xfrm>
            <a:off x="6049963" y="4070350"/>
            <a:ext cx="25527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primary views</a:t>
            </a:r>
            <a:r>
              <a:rPr lang="en-US">
                <a:solidFill>
                  <a:schemeClr val="bg1"/>
                </a:solidFill>
              </a:rPr>
              <a:t/>
            </a:r>
            <a:br>
              <a:rPr lang="en-US">
                <a:solidFill>
                  <a:schemeClr val="bg1"/>
                </a:solidFill>
              </a:rPr>
            </a:br>
            <a:r>
              <a:rPr lang="en-US" sz="1800">
                <a:solidFill>
                  <a:schemeClr val="bg1"/>
                </a:solidFill>
              </a:rPr>
              <a:t>a single object (and its related data) or set of objects</a:t>
            </a:r>
          </a:p>
        </p:txBody>
      </p:sp>
      <p:sp>
        <p:nvSpPr>
          <p:cNvPr id="32795" name="Text Box 26"/>
          <p:cNvSpPr txBox="1">
            <a:spLocks noChangeArrowheads="1"/>
          </p:cNvSpPr>
          <p:nvPr/>
        </p:nvSpPr>
        <p:spPr bwMode="auto">
          <a:xfrm>
            <a:off x="5868988" y="2446338"/>
            <a:ext cx="29146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secondary views</a:t>
            </a:r>
            <a:br>
              <a:rPr lang="en-US" u="sng">
                <a:solidFill>
                  <a:schemeClr val="bg1"/>
                </a:solidFill>
              </a:rPr>
            </a:br>
            <a:r>
              <a:rPr lang="en-US" sz="1800">
                <a:solidFill>
                  <a:schemeClr val="bg1"/>
                </a:solidFill>
              </a:rPr>
              <a:t>collections of primary views organized for usability</a:t>
            </a:r>
          </a:p>
        </p:txBody>
      </p:sp>
      <p:sp>
        <p:nvSpPr>
          <p:cNvPr id="32796" name="Text Box 27"/>
          <p:cNvSpPr txBox="1">
            <a:spLocks noChangeArrowheads="1"/>
          </p:cNvSpPr>
          <p:nvPr/>
        </p:nvSpPr>
        <p:spPr bwMode="auto">
          <a:xfrm>
            <a:off x="5791200" y="1065213"/>
            <a:ext cx="30702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screen</a:t>
            </a:r>
            <a:r>
              <a:rPr lang="en-US">
                <a:solidFill>
                  <a:schemeClr val="bg1"/>
                </a:solidFill>
              </a:rPr>
              <a:t/>
            </a:r>
            <a:br>
              <a:rPr lang="en-US">
                <a:solidFill>
                  <a:schemeClr val="bg1"/>
                </a:solidFill>
              </a:rPr>
            </a:br>
            <a:r>
              <a:rPr lang="en-US" sz="1800">
                <a:solidFill>
                  <a:schemeClr val="bg1"/>
                </a:solidFill>
              </a:rPr>
              <a:t>a top-level container</a:t>
            </a:r>
            <a:br>
              <a:rPr lang="en-US" sz="1800">
                <a:solidFill>
                  <a:schemeClr val="bg1"/>
                </a:solidFill>
              </a:rPr>
            </a:br>
            <a:r>
              <a:rPr lang="en-US" sz="1800">
                <a:solidFill>
                  <a:schemeClr val="bg1"/>
                </a:solidFill>
              </a:rPr>
              <a:t>one can navigate to</a:t>
            </a:r>
            <a:r>
              <a:rPr lang="en-US">
                <a:solidFill>
                  <a:schemeClr val="bg1"/>
                </a:solidFill>
              </a:rPr>
              <a:t> </a:t>
            </a:r>
          </a:p>
        </p:txBody>
      </p:sp>
      <p:sp>
        <p:nvSpPr>
          <p:cNvPr id="32797" name="Text Box 28"/>
          <p:cNvSpPr txBox="1">
            <a:spLocks noChangeArrowheads="1"/>
          </p:cNvSpPr>
          <p:nvPr/>
        </p:nvSpPr>
        <p:spPr bwMode="auto">
          <a:xfrm>
            <a:off x="1908175" y="1416050"/>
            <a:ext cx="25923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Screen</a:t>
            </a:r>
          </a:p>
        </p:txBody>
      </p:sp>
      <p:grpSp>
        <p:nvGrpSpPr>
          <p:cNvPr id="32798" name="Group 30"/>
          <p:cNvGrpSpPr>
            <a:grpSpLocks/>
          </p:cNvGrpSpPr>
          <p:nvPr/>
        </p:nvGrpSpPr>
        <p:grpSpPr bwMode="auto">
          <a:xfrm>
            <a:off x="996950" y="5268913"/>
            <a:ext cx="1254125" cy="322262"/>
            <a:chOff x="221" y="1893"/>
            <a:chExt cx="790" cy="203"/>
          </a:xfrm>
        </p:grpSpPr>
        <p:sp>
          <p:nvSpPr>
            <p:cNvPr id="32802" name="Rectangle 31"/>
            <p:cNvSpPr>
              <a:spLocks noChangeArrowheads="1"/>
            </p:cNvSpPr>
            <p:nvPr/>
          </p:nvSpPr>
          <p:spPr bwMode="auto">
            <a:xfrm>
              <a:off x="221" y="1893"/>
              <a:ext cx="790" cy="203"/>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32803" name="Text Box 32"/>
            <p:cNvSpPr txBox="1">
              <a:spLocks noChangeArrowheads="1"/>
            </p:cNvSpPr>
            <p:nvPr/>
          </p:nvSpPr>
          <p:spPr bwMode="auto">
            <a:xfrm>
              <a:off x="259" y="1908"/>
              <a:ext cx="7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Input Sets</a:t>
              </a:r>
            </a:p>
          </p:txBody>
        </p:sp>
      </p:grpSp>
      <p:sp>
        <p:nvSpPr>
          <p:cNvPr id="32799" name="Line 33"/>
          <p:cNvSpPr>
            <a:spLocks noChangeShapeType="1"/>
          </p:cNvSpPr>
          <p:nvPr/>
        </p:nvSpPr>
        <p:spPr bwMode="auto">
          <a:xfrm>
            <a:off x="2379663" y="5160963"/>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00" name="Text Box 35"/>
          <p:cNvSpPr txBox="1">
            <a:spLocks noChangeArrowheads="1"/>
          </p:cNvSpPr>
          <p:nvPr/>
        </p:nvSpPr>
        <p:spPr bwMode="auto">
          <a:xfrm>
            <a:off x="3621088" y="3630613"/>
            <a:ext cx="1484312" cy="312737"/>
          </a:xfrm>
          <a:prstGeom prst="rect">
            <a:avLst/>
          </a:prstGeom>
          <a:solidFill>
            <a:schemeClr val="tx1"/>
          </a:solidFill>
          <a:ln w="38100" cmpd="dbl"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panel ref</a:t>
            </a:r>
          </a:p>
        </p:txBody>
      </p:sp>
      <p:sp>
        <p:nvSpPr>
          <p:cNvPr id="32801" name="Text Box 36"/>
          <p:cNvSpPr txBox="1">
            <a:spLocks noChangeArrowheads="1"/>
          </p:cNvSpPr>
          <p:nvPr/>
        </p:nvSpPr>
        <p:spPr bwMode="auto">
          <a:xfrm>
            <a:off x="2847975" y="4335463"/>
            <a:ext cx="704850" cy="587375"/>
          </a:xfrm>
          <a:prstGeom prst="rect">
            <a:avLst/>
          </a:prstGeom>
          <a:solidFill>
            <a:schemeClr val="tx1"/>
          </a:solidFill>
          <a:ln w="38100" cmpd="dbl"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LV</a:t>
            </a:r>
            <a:br>
              <a:rPr lang="en-US" sz="1800">
                <a:solidFill>
                  <a:schemeClr val="accent1"/>
                </a:solidFill>
              </a:rPr>
            </a:br>
            <a:r>
              <a:rPr lang="en-US" sz="1800">
                <a:solidFill>
                  <a:schemeClr val="accent1"/>
                </a:solidFill>
              </a:rPr>
              <a:t>input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List view basics</a:t>
            </a:r>
          </a:p>
          <a:p>
            <a:pPr>
              <a:lnSpc>
                <a:spcPct val="150000"/>
              </a:lnSpc>
              <a:buFont typeface="Arial" charset="0"/>
              <a:buChar char="•"/>
            </a:pPr>
            <a:r>
              <a:rPr lang="en-US" sz="2800" smtClean="0">
                <a:solidFill>
                  <a:srgbClr val="C0C0C0"/>
                </a:solidFill>
              </a:rPr>
              <a:t>Creating list views</a:t>
            </a:r>
          </a:p>
          <a:p>
            <a:pPr>
              <a:lnSpc>
                <a:spcPct val="150000"/>
              </a:lnSpc>
              <a:buFont typeface="Arial" charset="0"/>
              <a:buChar char="•"/>
            </a:pPr>
            <a:r>
              <a:rPr lang="en-US" sz="2800" smtClean="0">
                <a:solidFill>
                  <a:srgbClr val="C0C0C0"/>
                </a:solidFill>
              </a:rPr>
              <a:t>List view widgets</a:t>
            </a:r>
          </a:p>
          <a:p>
            <a:pPr>
              <a:lnSpc>
                <a:spcPct val="150000"/>
              </a:lnSpc>
              <a:buFont typeface="Arial" charset="0"/>
              <a:buChar char="•"/>
            </a:pPr>
            <a:r>
              <a:rPr lang="en-US" sz="2800" smtClean="0">
                <a:solidFill>
                  <a:srgbClr val="C0C0C0"/>
                </a:solidFill>
              </a:rPr>
              <a:t>Referencing list views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2"/>
          <p:cNvPicPr>
            <a:picLocks noChangeAspect="1" noChangeArrowheads="1"/>
          </p:cNvPicPr>
          <p:nvPr/>
        </p:nvPicPr>
        <p:blipFill>
          <a:blip r:embed="rId3">
            <a:extLst>
              <a:ext uri="{28A0092B-C50C-407E-A947-70E740481C1C}">
                <a14:useLocalDpi xmlns:a14="http://schemas.microsoft.com/office/drawing/2010/main" val="0"/>
              </a:ext>
            </a:extLst>
          </a:blip>
          <a:srcRect t="3465"/>
          <a:stretch>
            <a:fillRect/>
          </a:stretch>
        </p:blipFill>
        <p:spPr bwMode="auto">
          <a:xfrm>
            <a:off x="574675" y="3001963"/>
            <a:ext cx="5908675" cy="27178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6"/>
          <p:cNvSpPr>
            <a:spLocks noChangeArrowheads="1"/>
          </p:cNvSpPr>
          <p:nvPr/>
        </p:nvSpPr>
        <p:spPr bwMode="auto">
          <a:xfrm>
            <a:off x="2552700" y="3479800"/>
            <a:ext cx="3765550" cy="219233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6" name="Rectangle 2"/>
          <p:cNvSpPr>
            <a:spLocks noGrp="1" noChangeArrowheads="1"/>
          </p:cNvSpPr>
          <p:nvPr>
            <p:ph type="title"/>
          </p:nvPr>
        </p:nvSpPr>
        <p:spPr/>
        <p:txBody>
          <a:bodyPr/>
          <a:lstStyle/>
          <a:p>
            <a:pPr eaLnBrk="1" hangingPunct="1"/>
            <a:r>
              <a:rPr lang="en-US" smtClean="0"/>
              <a:t>Steps to reference list views</a:t>
            </a:r>
            <a:br>
              <a:rPr lang="en-US" smtClean="0"/>
            </a:br>
            <a:r>
              <a:rPr lang="en-US" smtClean="0"/>
              <a:t>(from screens and secondary views)</a:t>
            </a:r>
          </a:p>
        </p:txBody>
      </p:sp>
      <p:sp>
        <p:nvSpPr>
          <p:cNvPr id="33797" name="Rectangle 3"/>
          <p:cNvSpPr>
            <a:spLocks noGrp="1" noChangeArrowheads="1"/>
          </p:cNvSpPr>
          <p:nvPr>
            <p:ph idx="1"/>
          </p:nvPr>
        </p:nvSpPr>
        <p:spPr>
          <a:xfrm>
            <a:off x="519113" y="914400"/>
            <a:ext cx="8318500" cy="2057400"/>
          </a:xfrm>
        </p:spPr>
        <p:txBody>
          <a:bodyPr/>
          <a:lstStyle/>
          <a:p>
            <a:pPr marL="457200" indent="-457200">
              <a:buFont typeface="Wingdings 3" pitchFamily="18" charset="2"/>
              <a:buAutoNum type="arabicPeriod"/>
            </a:pPr>
            <a:r>
              <a:rPr lang="en-US" smtClean="0"/>
              <a:t>Create panel ref widget</a:t>
            </a:r>
          </a:p>
          <a:p>
            <a:pPr marL="457200" indent="-457200">
              <a:buFont typeface="Wingdings 3" pitchFamily="18" charset="2"/>
              <a:buAutoNum type="arabicPeriod"/>
            </a:pPr>
            <a:r>
              <a:rPr lang="en-US" smtClean="0"/>
              <a:t>Add toolbar</a:t>
            </a:r>
          </a:p>
          <a:p>
            <a:pPr marL="457200" indent="-457200">
              <a:buFont typeface="Wingdings 3" pitchFamily="18" charset="2"/>
              <a:buAutoNum type="arabicPeriod"/>
            </a:pPr>
            <a:r>
              <a:rPr lang="en-US" smtClean="0"/>
              <a:t>Specify properties</a:t>
            </a:r>
          </a:p>
          <a:p>
            <a:pPr marL="457200" indent="-457200">
              <a:buFont typeface="Wingdings 3" pitchFamily="18" charset="2"/>
              <a:buAutoNum type="arabicPeriod"/>
            </a:pPr>
            <a:r>
              <a:rPr lang="en-US" smtClean="0"/>
              <a:t>Reload the metadata</a:t>
            </a:r>
          </a:p>
        </p:txBody>
      </p:sp>
      <p:sp>
        <p:nvSpPr>
          <p:cNvPr id="33798" name="Text Box 7"/>
          <p:cNvSpPr txBox="1">
            <a:spLocks noChangeArrowheads="1"/>
          </p:cNvSpPr>
          <p:nvPr/>
        </p:nvSpPr>
        <p:spPr bwMode="auto">
          <a:xfrm>
            <a:off x="4078288" y="3692525"/>
            <a:ext cx="101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a:t>
            </a:r>
          </a:p>
        </p:txBody>
      </p:sp>
      <p:sp>
        <p:nvSpPr>
          <p:cNvPr id="33799" name="Line 8"/>
          <p:cNvSpPr>
            <a:spLocks noChangeShapeType="1"/>
          </p:cNvSpPr>
          <p:nvPr/>
        </p:nvSpPr>
        <p:spPr bwMode="auto">
          <a:xfrm flipH="1" flipV="1">
            <a:off x="3660775" y="3819525"/>
            <a:ext cx="1347788" cy="10858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00" name="Text Box 9"/>
          <p:cNvSpPr txBox="1">
            <a:spLocks noChangeArrowheads="1"/>
          </p:cNvSpPr>
          <p:nvPr/>
        </p:nvSpPr>
        <p:spPr bwMode="auto">
          <a:xfrm>
            <a:off x="6697663" y="4137025"/>
            <a:ext cx="2003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br>
              <a:rPr lang="en-US">
                <a:solidFill>
                  <a:schemeClr val="accent1"/>
                </a:solidFill>
              </a:rPr>
            </a:br>
            <a:r>
              <a:rPr lang="en-US">
                <a:solidFill>
                  <a:schemeClr val="accent1"/>
                </a:solidFill>
              </a:rPr>
              <a:t>HistoryLV</a:t>
            </a:r>
          </a:p>
        </p:txBody>
      </p:sp>
      <p:sp>
        <p:nvSpPr>
          <p:cNvPr id="33801" name="Text Box 14"/>
          <p:cNvSpPr txBox="1">
            <a:spLocks noChangeArrowheads="1"/>
          </p:cNvSpPr>
          <p:nvPr/>
        </p:nvSpPr>
        <p:spPr bwMode="auto">
          <a:xfrm rot="2305174">
            <a:off x="3487738" y="4070350"/>
            <a:ext cx="2003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panel ref</a:t>
            </a:r>
          </a:p>
        </p:txBody>
      </p:sp>
      <p:pic>
        <p:nvPicPr>
          <p:cNvPr id="3380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888" y="4905375"/>
            <a:ext cx="5791200" cy="1247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23925"/>
            <a:ext cx="5991225" cy="29527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Rectangle 2"/>
          <p:cNvSpPr>
            <a:spLocks noGrp="1" noChangeArrowheads="1"/>
          </p:cNvSpPr>
          <p:nvPr>
            <p:ph type="title"/>
          </p:nvPr>
        </p:nvSpPr>
        <p:spPr/>
        <p:txBody>
          <a:bodyPr/>
          <a:lstStyle/>
          <a:p>
            <a:pPr eaLnBrk="1" hangingPunct="1"/>
            <a:r>
              <a:rPr lang="en-US" smtClean="0"/>
              <a:t>Step 1: Create panel ref widget</a:t>
            </a:r>
          </a:p>
        </p:txBody>
      </p:sp>
      <p:sp>
        <p:nvSpPr>
          <p:cNvPr id="34820" name="AutoShape 6"/>
          <p:cNvSpPr>
            <a:spLocks noChangeArrowheads="1"/>
          </p:cNvSpPr>
          <p:nvPr/>
        </p:nvSpPr>
        <p:spPr bwMode="auto">
          <a:xfrm>
            <a:off x="5300663" y="2074863"/>
            <a:ext cx="1176337" cy="29051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21" name="Freeform 7"/>
          <p:cNvSpPr>
            <a:spLocks/>
          </p:cNvSpPr>
          <p:nvPr/>
        </p:nvSpPr>
        <p:spPr bwMode="auto">
          <a:xfrm>
            <a:off x="2862263" y="2168525"/>
            <a:ext cx="2438400" cy="565150"/>
          </a:xfrm>
          <a:custGeom>
            <a:avLst/>
            <a:gdLst>
              <a:gd name="T0" fmla="*/ 2147483647 w 1536"/>
              <a:gd name="T1" fmla="*/ 2147483647 h 356"/>
              <a:gd name="T2" fmla="*/ 2147483647 w 1536"/>
              <a:gd name="T3" fmla="*/ 2147483647 h 356"/>
              <a:gd name="T4" fmla="*/ 2147483647 w 1536"/>
              <a:gd name="T5" fmla="*/ 2147483647 h 356"/>
              <a:gd name="T6" fmla="*/ 0 w 1536"/>
              <a:gd name="T7" fmla="*/ 2147483647 h 356"/>
              <a:gd name="T8" fmla="*/ 0 60000 65536"/>
              <a:gd name="T9" fmla="*/ 0 60000 65536"/>
              <a:gd name="T10" fmla="*/ 0 60000 65536"/>
              <a:gd name="T11" fmla="*/ 0 60000 65536"/>
              <a:gd name="T12" fmla="*/ 0 w 1536"/>
              <a:gd name="T13" fmla="*/ 0 h 356"/>
              <a:gd name="T14" fmla="*/ 1536 w 1536"/>
              <a:gd name="T15" fmla="*/ 356 h 356"/>
            </a:gdLst>
            <a:ahLst/>
            <a:cxnLst>
              <a:cxn ang="T8">
                <a:pos x="T0" y="T1"/>
              </a:cxn>
              <a:cxn ang="T9">
                <a:pos x="T2" y="T3"/>
              </a:cxn>
              <a:cxn ang="T10">
                <a:pos x="T4" y="T5"/>
              </a:cxn>
              <a:cxn ang="T11">
                <a:pos x="T6" y="T7"/>
              </a:cxn>
            </a:cxnLst>
            <a:rect l="T12" t="T13" r="T14" b="T15"/>
            <a:pathLst>
              <a:path w="1536" h="356">
                <a:moveTo>
                  <a:pt x="1536" y="18"/>
                </a:moveTo>
                <a:cubicBezTo>
                  <a:pt x="1385" y="9"/>
                  <a:pt x="1235" y="0"/>
                  <a:pt x="1061" y="18"/>
                </a:cubicBezTo>
                <a:cubicBezTo>
                  <a:pt x="887" y="36"/>
                  <a:pt x="671" y="71"/>
                  <a:pt x="494" y="127"/>
                </a:cubicBezTo>
                <a:cubicBezTo>
                  <a:pt x="317" y="183"/>
                  <a:pt x="158" y="269"/>
                  <a:pt x="0" y="356"/>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482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3584575"/>
            <a:ext cx="4000500" cy="21621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831850"/>
            <a:ext cx="5022850" cy="4048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8" y="1924050"/>
            <a:ext cx="3832225" cy="27844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Rectangle 2"/>
          <p:cNvSpPr>
            <a:spLocks noGrp="1" noChangeArrowheads="1"/>
          </p:cNvSpPr>
          <p:nvPr>
            <p:ph type="title"/>
          </p:nvPr>
        </p:nvSpPr>
        <p:spPr/>
        <p:txBody>
          <a:bodyPr/>
          <a:lstStyle/>
          <a:p>
            <a:pPr eaLnBrk="1" hangingPunct="1"/>
            <a:r>
              <a:rPr lang="en-US" smtClean="0"/>
              <a:t>Step 2: Add toolbar</a:t>
            </a:r>
          </a:p>
        </p:txBody>
      </p:sp>
      <p:sp>
        <p:nvSpPr>
          <p:cNvPr id="35845" name="Rectangle 3"/>
          <p:cNvSpPr>
            <a:spLocks noGrp="1" noChangeArrowheads="1"/>
          </p:cNvSpPr>
          <p:nvPr>
            <p:ph idx="1"/>
          </p:nvPr>
        </p:nvSpPr>
        <p:spPr>
          <a:xfrm>
            <a:off x="5118100" y="1400175"/>
            <a:ext cx="3760788" cy="4621213"/>
          </a:xfrm>
        </p:spPr>
        <p:txBody>
          <a:bodyPr/>
          <a:lstStyle/>
          <a:p>
            <a:pPr>
              <a:buFont typeface="Arial" charset="0"/>
              <a:buChar char="•"/>
            </a:pPr>
            <a:r>
              <a:rPr lang="en-US" b="1" smtClean="0"/>
              <a:t>Paging</a:t>
            </a:r>
            <a:r>
              <a:rPr lang="en-US" smtClean="0"/>
              <a:t> is a list view behavior in which the set of rows in the list view is broken into multiple "list view pages"</a:t>
            </a:r>
          </a:p>
          <a:p>
            <a:pPr lvl="1"/>
            <a:r>
              <a:rPr lang="en-US" smtClean="0"/>
              <a:t>Set of paging controls lets user move through each page of rows</a:t>
            </a:r>
          </a:p>
          <a:p>
            <a:pPr>
              <a:buFont typeface="Arial" charset="0"/>
              <a:buChar char="•"/>
            </a:pPr>
            <a:r>
              <a:rPr lang="en-US" smtClean="0"/>
              <a:t>List views typically require toolbars for paging control, even if toolbar has no buttons</a:t>
            </a:r>
          </a:p>
        </p:txBody>
      </p:sp>
      <p:sp>
        <p:nvSpPr>
          <p:cNvPr id="35846" name="Line 6"/>
          <p:cNvSpPr>
            <a:spLocks noChangeShapeType="1"/>
          </p:cNvSpPr>
          <p:nvPr/>
        </p:nvSpPr>
        <p:spPr bwMode="auto">
          <a:xfrm>
            <a:off x="1827213" y="1236663"/>
            <a:ext cx="1062037" cy="24320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7" name="Line 10"/>
          <p:cNvSpPr>
            <a:spLocks noChangeShapeType="1"/>
          </p:cNvSpPr>
          <p:nvPr/>
        </p:nvSpPr>
        <p:spPr bwMode="auto">
          <a:xfrm flipH="1">
            <a:off x="3421063" y="4403725"/>
            <a:ext cx="112712" cy="1111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584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5526088"/>
            <a:ext cx="3048000" cy="49530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706563"/>
            <a:ext cx="5324475" cy="4162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2"/>
          <p:cNvSpPr>
            <a:spLocks noGrp="1" noChangeArrowheads="1"/>
          </p:cNvSpPr>
          <p:nvPr>
            <p:ph type="title"/>
          </p:nvPr>
        </p:nvSpPr>
        <p:spPr/>
        <p:txBody>
          <a:bodyPr/>
          <a:lstStyle/>
          <a:p>
            <a:pPr eaLnBrk="1" hangingPunct="1"/>
            <a:r>
              <a:rPr lang="en-US" smtClean="0"/>
              <a:t>Step 3: Specify properties</a:t>
            </a:r>
          </a:p>
        </p:txBody>
      </p:sp>
      <p:sp>
        <p:nvSpPr>
          <p:cNvPr id="36868" name="Rectangle 3"/>
          <p:cNvSpPr>
            <a:spLocks noGrp="1" noChangeArrowheads="1"/>
          </p:cNvSpPr>
          <p:nvPr>
            <p:ph idx="1"/>
          </p:nvPr>
        </p:nvSpPr>
        <p:spPr>
          <a:xfrm>
            <a:off x="5830888" y="1192213"/>
            <a:ext cx="3006725" cy="2919412"/>
          </a:xfrm>
        </p:spPr>
        <p:txBody>
          <a:bodyPr/>
          <a:lstStyle/>
          <a:p>
            <a:pPr>
              <a:buFont typeface="Arial" charset="0"/>
              <a:buChar char="•"/>
            </a:pPr>
            <a:r>
              <a:rPr lang="en-US" smtClean="0"/>
              <a:t>def property identifies:</a:t>
            </a:r>
          </a:p>
          <a:p>
            <a:pPr lvl="1"/>
            <a:r>
              <a:rPr lang="en-US" smtClean="0"/>
              <a:t>Name of list view to reference</a:t>
            </a:r>
          </a:p>
          <a:p>
            <a:pPr lvl="1"/>
            <a:r>
              <a:rPr lang="en-US" smtClean="0"/>
              <a:t>Object to pass to list view for it to use as root objects</a:t>
            </a:r>
          </a:p>
        </p:txBody>
      </p:sp>
      <p:sp>
        <p:nvSpPr>
          <p:cNvPr id="36869" name="Rectangle 6"/>
          <p:cNvSpPr>
            <a:spLocks noChangeArrowheads="1"/>
          </p:cNvSpPr>
          <p:nvPr/>
        </p:nvSpPr>
        <p:spPr bwMode="auto">
          <a:xfrm>
            <a:off x="701675" y="4795838"/>
            <a:ext cx="3808413" cy="106362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687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238" y="3932238"/>
            <a:ext cx="4775200" cy="13271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Line 7"/>
          <p:cNvSpPr>
            <a:spLocks noChangeShapeType="1"/>
          </p:cNvSpPr>
          <p:nvPr/>
        </p:nvSpPr>
        <p:spPr bwMode="auto">
          <a:xfrm flipV="1">
            <a:off x="2457450" y="4478338"/>
            <a:ext cx="2281238" cy="3143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2"/>
          <p:cNvPicPr>
            <a:picLocks noChangeAspect="1" noChangeArrowheads="1"/>
          </p:cNvPicPr>
          <p:nvPr/>
        </p:nvPicPr>
        <p:blipFill>
          <a:blip r:embed="rId3">
            <a:extLst>
              <a:ext uri="{28A0092B-C50C-407E-A947-70E740481C1C}">
                <a14:useLocalDpi xmlns:a14="http://schemas.microsoft.com/office/drawing/2010/main" val="0"/>
              </a:ext>
            </a:extLst>
          </a:blip>
          <a:srcRect t="3465"/>
          <a:stretch>
            <a:fillRect/>
          </a:stretch>
        </p:blipFill>
        <p:spPr bwMode="auto">
          <a:xfrm>
            <a:off x="481013" y="955675"/>
            <a:ext cx="5908675" cy="27178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2"/>
          <p:cNvSpPr>
            <a:spLocks noGrp="1" noChangeArrowheads="1"/>
          </p:cNvSpPr>
          <p:nvPr>
            <p:ph type="title"/>
          </p:nvPr>
        </p:nvSpPr>
        <p:spPr/>
        <p:txBody>
          <a:bodyPr/>
          <a:lstStyle/>
          <a:p>
            <a:pPr eaLnBrk="1" hangingPunct="1"/>
            <a:r>
              <a:rPr lang="en-US" smtClean="0"/>
              <a:t>Step 4: Reload the metadata</a:t>
            </a:r>
          </a:p>
        </p:txBody>
      </p:sp>
      <p:sp>
        <p:nvSpPr>
          <p:cNvPr id="37892" name="Rectangle 10"/>
          <p:cNvSpPr>
            <a:spLocks noGrp="1" noChangeArrowheads="1"/>
          </p:cNvSpPr>
          <p:nvPr>
            <p:ph idx="1"/>
          </p:nvPr>
        </p:nvSpPr>
        <p:spPr>
          <a:xfrm>
            <a:off x="566738" y="5153025"/>
            <a:ext cx="8218487" cy="862013"/>
          </a:xfrm>
        </p:spPr>
        <p:txBody>
          <a:bodyPr/>
          <a:lstStyle/>
          <a:p>
            <a:pPr>
              <a:buFont typeface="Arial" charset="0"/>
              <a:buChar char="•"/>
            </a:pPr>
            <a:r>
              <a:rPr lang="en-US" smtClean="0"/>
              <a:t>Deploy UI changes by pressing ALT + SHIFT + L</a:t>
            </a:r>
          </a:p>
          <a:p>
            <a:pPr>
              <a:buFont typeface="Arial" charset="0"/>
              <a:buChar char="•"/>
            </a:pPr>
            <a:r>
              <a:rPr lang="en-US" smtClean="0"/>
              <a:t>Toolbar appears only when number of list entries exceeds maximum paging size</a:t>
            </a:r>
          </a:p>
        </p:txBody>
      </p:sp>
      <p:pic>
        <p:nvPicPr>
          <p:cNvPr id="3789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2314575"/>
            <a:ext cx="6173787" cy="25892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779713"/>
            <a:ext cx="7519988" cy="2898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2"/>
          <p:cNvSpPr>
            <a:spLocks noGrp="1" noChangeArrowheads="1"/>
          </p:cNvSpPr>
          <p:nvPr>
            <p:ph type="title"/>
          </p:nvPr>
        </p:nvSpPr>
        <p:spPr/>
        <p:txBody>
          <a:bodyPr/>
          <a:lstStyle/>
          <a:p>
            <a:pPr eaLnBrk="1" hangingPunct="1"/>
            <a:r>
              <a:rPr lang="en-US" smtClean="0"/>
              <a:t>List view inputs</a:t>
            </a:r>
          </a:p>
        </p:txBody>
      </p:sp>
      <p:sp>
        <p:nvSpPr>
          <p:cNvPr id="38916" name="Rectangle 3"/>
          <p:cNvSpPr>
            <a:spLocks noGrp="1" noChangeArrowheads="1"/>
          </p:cNvSpPr>
          <p:nvPr>
            <p:ph idx="1"/>
          </p:nvPr>
        </p:nvSpPr>
        <p:spPr>
          <a:xfrm>
            <a:off x="519113" y="914400"/>
            <a:ext cx="8318500" cy="1339850"/>
          </a:xfrm>
        </p:spPr>
        <p:txBody>
          <a:bodyPr/>
          <a:lstStyle/>
          <a:p>
            <a:pPr>
              <a:buFont typeface="Arial" charset="0"/>
              <a:buChar char="•"/>
            </a:pPr>
            <a:r>
              <a:rPr lang="en-US" smtClean="0"/>
              <a:t>List view input is similar to panel ref, but used exclusively to embed list view in detail view</a:t>
            </a:r>
          </a:p>
          <a:p>
            <a:pPr lvl="1"/>
            <a:r>
              <a:rPr lang="en-US" smtClean="0"/>
              <a:t>Treats embedded list view as if it was input widget</a:t>
            </a:r>
          </a:p>
        </p:txBody>
      </p:sp>
      <p:sp>
        <p:nvSpPr>
          <p:cNvPr id="38917" name="Text Box 6"/>
          <p:cNvSpPr txBox="1">
            <a:spLocks noChangeArrowheads="1"/>
          </p:cNvSpPr>
          <p:nvPr/>
        </p:nvSpPr>
        <p:spPr bwMode="auto">
          <a:xfrm>
            <a:off x="590550" y="2422525"/>
            <a:ext cx="390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ABContactSummaryDV</a:t>
            </a:r>
          </a:p>
        </p:txBody>
      </p:sp>
      <p:sp>
        <p:nvSpPr>
          <p:cNvPr id="38918" name="Text Box 7"/>
          <p:cNvSpPr txBox="1">
            <a:spLocks noChangeArrowheads="1"/>
          </p:cNvSpPr>
          <p:nvPr/>
        </p:nvSpPr>
        <p:spPr bwMode="auto">
          <a:xfrm>
            <a:off x="3827463" y="4398963"/>
            <a:ext cx="390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FlagEntriesLV</a:t>
            </a:r>
          </a:p>
        </p:txBody>
      </p:sp>
      <p:pic>
        <p:nvPicPr>
          <p:cNvPr id="38919" name="Picture 10"/>
          <p:cNvPicPr>
            <a:picLocks noChangeAspect="1" noChangeArrowheads="1"/>
          </p:cNvPicPr>
          <p:nvPr/>
        </p:nvPicPr>
        <p:blipFill>
          <a:blip r:embed="rId4">
            <a:extLst>
              <a:ext uri="{28A0092B-C50C-407E-A947-70E740481C1C}">
                <a14:useLocalDpi xmlns:a14="http://schemas.microsoft.com/office/drawing/2010/main" val="0"/>
              </a:ext>
            </a:extLst>
          </a:blip>
          <a:srcRect t="16399"/>
          <a:stretch>
            <a:fillRect/>
          </a:stretch>
        </p:blipFill>
        <p:spPr bwMode="auto">
          <a:xfrm>
            <a:off x="3578225" y="3506788"/>
            <a:ext cx="3760788" cy="387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0" name="Freeform 11"/>
          <p:cNvSpPr>
            <a:spLocks/>
          </p:cNvSpPr>
          <p:nvPr/>
        </p:nvSpPr>
        <p:spPr bwMode="auto">
          <a:xfrm>
            <a:off x="6096000" y="3700463"/>
            <a:ext cx="981075" cy="1263650"/>
          </a:xfrm>
          <a:custGeom>
            <a:avLst/>
            <a:gdLst>
              <a:gd name="T0" fmla="*/ 0 w 618"/>
              <a:gd name="T1" fmla="*/ 0 h 796"/>
              <a:gd name="T2" fmla="*/ 2147483647 w 618"/>
              <a:gd name="T3" fmla="*/ 2147483647 h 796"/>
              <a:gd name="T4" fmla="*/ 2147483647 w 618"/>
              <a:gd name="T5" fmla="*/ 2147483647 h 796"/>
              <a:gd name="T6" fmla="*/ 2147483647 w 618"/>
              <a:gd name="T7" fmla="*/ 2147483647 h 796"/>
              <a:gd name="T8" fmla="*/ 2147483647 w 618"/>
              <a:gd name="T9" fmla="*/ 2147483647 h 796"/>
              <a:gd name="T10" fmla="*/ 2147483647 w 618"/>
              <a:gd name="T11" fmla="*/ 0 h 796"/>
              <a:gd name="T12" fmla="*/ 0 60000 65536"/>
              <a:gd name="T13" fmla="*/ 0 60000 65536"/>
              <a:gd name="T14" fmla="*/ 0 60000 65536"/>
              <a:gd name="T15" fmla="*/ 0 60000 65536"/>
              <a:gd name="T16" fmla="*/ 0 60000 65536"/>
              <a:gd name="T17" fmla="*/ 0 60000 65536"/>
              <a:gd name="T18" fmla="*/ 0 w 618"/>
              <a:gd name="T19" fmla="*/ 0 h 796"/>
              <a:gd name="T20" fmla="*/ 618 w 618"/>
              <a:gd name="T21" fmla="*/ 796 h 796"/>
            </a:gdLst>
            <a:ahLst/>
            <a:cxnLst>
              <a:cxn ang="T12">
                <a:pos x="T0" y="T1"/>
              </a:cxn>
              <a:cxn ang="T13">
                <a:pos x="T2" y="T3"/>
              </a:cxn>
              <a:cxn ang="T14">
                <a:pos x="T4" y="T5"/>
              </a:cxn>
              <a:cxn ang="T15">
                <a:pos x="T6" y="T7"/>
              </a:cxn>
              <a:cxn ang="T16">
                <a:pos x="T8" y="T9"/>
              </a:cxn>
              <a:cxn ang="T17">
                <a:pos x="T10" y="T11"/>
              </a:cxn>
            </a:cxnLst>
            <a:rect l="T18" t="T19" r="T20" b="T21"/>
            <a:pathLst>
              <a:path w="618" h="796">
                <a:moveTo>
                  <a:pt x="0" y="0"/>
                </a:moveTo>
                <a:cubicBezTo>
                  <a:pt x="50" y="271"/>
                  <a:pt x="101" y="542"/>
                  <a:pt x="168" y="669"/>
                </a:cubicBezTo>
                <a:cubicBezTo>
                  <a:pt x="235" y="796"/>
                  <a:pt x="329" y="787"/>
                  <a:pt x="400" y="762"/>
                </a:cubicBezTo>
                <a:cubicBezTo>
                  <a:pt x="471" y="737"/>
                  <a:pt x="572" y="613"/>
                  <a:pt x="595" y="520"/>
                </a:cubicBezTo>
                <a:cubicBezTo>
                  <a:pt x="618" y="427"/>
                  <a:pt x="595" y="291"/>
                  <a:pt x="539" y="204"/>
                </a:cubicBezTo>
                <a:cubicBezTo>
                  <a:pt x="483" y="117"/>
                  <a:pt x="372" y="58"/>
                  <a:pt x="261" y="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892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4964113"/>
            <a:ext cx="5326063" cy="1290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Steps to reference list views</a:t>
            </a:r>
            <a:br>
              <a:rPr lang="en-US" smtClean="0"/>
            </a:br>
            <a:r>
              <a:rPr lang="en-US" smtClean="0"/>
              <a:t>(from detail views)</a:t>
            </a:r>
          </a:p>
        </p:txBody>
      </p:sp>
      <p:sp>
        <p:nvSpPr>
          <p:cNvPr id="3993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list view input widget</a:t>
            </a:r>
          </a:p>
          <a:p>
            <a:pPr marL="457200" indent="-457200">
              <a:buFont typeface="Wingdings 3" pitchFamily="18" charset="2"/>
              <a:buAutoNum type="arabicPeriod"/>
            </a:pPr>
            <a:r>
              <a:rPr lang="en-US" smtClean="0"/>
              <a:t>Add toolbar</a:t>
            </a:r>
          </a:p>
          <a:p>
            <a:pPr marL="457200" indent="-457200">
              <a:buFont typeface="Wingdings 3" pitchFamily="18" charset="2"/>
              <a:buAutoNum type="arabicPeriod"/>
            </a:pPr>
            <a:r>
              <a:rPr lang="en-US" smtClean="0"/>
              <a:t>Specify properties</a:t>
            </a:r>
          </a:p>
          <a:p>
            <a:pPr marL="457200" indent="-457200">
              <a:buFont typeface="Wingdings 3" pitchFamily="18" charset="2"/>
              <a:buAutoNum type="arabicPeriod"/>
            </a:pPr>
            <a:r>
              <a:rPr lang="en-US" smtClean="0"/>
              <a:t>Reload the metadata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List view input labels</a:t>
            </a:r>
          </a:p>
        </p:txBody>
      </p:sp>
      <p:sp>
        <p:nvSpPr>
          <p:cNvPr id="40963" name="Rectangle 3"/>
          <p:cNvSpPr>
            <a:spLocks noGrp="1" noChangeArrowheads="1"/>
          </p:cNvSpPr>
          <p:nvPr>
            <p:ph idx="1"/>
          </p:nvPr>
        </p:nvSpPr>
        <p:spPr>
          <a:xfrm>
            <a:off x="519113" y="3322638"/>
            <a:ext cx="8318500" cy="2506662"/>
          </a:xfrm>
        </p:spPr>
        <p:txBody>
          <a:bodyPr/>
          <a:lstStyle/>
          <a:p>
            <a:pPr>
              <a:buFont typeface="Arial" charset="0"/>
              <a:buChar char="•"/>
            </a:pPr>
            <a:r>
              <a:rPr lang="en-US" smtClean="0"/>
              <a:t>def property identifies list view to embed</a:t>
            </a:r>
          </a:p>
          <a:p>
            <a:pPr>
              <a:buFont typeface="Arial" charset="0"/>
              <a:buChar char="•"/>
            </a:pPr>
            <a:r>
              <a:rPr lang="en-US" smtClean="0"/>
              <a:t>label and labelAbove properties determine exact position and labeling of list view (see next slide)</a:t>
            </a:r>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228725"/>
            <a:ext cx="4902200" cy="16700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4"/>
          <p:cNvPicPr>
            <a:picLocks noChangeAspect="1" noChangeArrowheads="1"/>
          </p:cNvPicPr>
          <p:nvPr/>
        </p:nvPicPr>
        <p:blipFill>
          <a:blip r:embed="rId3">
            <a:extLst>
              <a:ext uri="{28A0092B-C50C-407E-A947-70E740481C1C}">
                <a14:useLocalDpi xmlns:a14="http://schemas.microsoft.com/office/drawing/2010/main" val="0"/>
              </a:ext>
            </a:extLst>
          </a:blip>
          <a:srcRect r="4666"/>
          <a:stretch>
            <a:fillRect/>
          </a:stretch>
        </p:blipFill>
        <p:spPr bwMode="auto">
          <a:xfrm>
            <a:off x="403225" y="5072063"/>
            <a:ext cx="7589838" cy="1276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 y="3059113"/>
            <a:ext cx="7551738" cy="15430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 y="1293813"/>
            <a:ext cx="7589838" cy="13144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Rectangle 2"/>
          <p:cNvSpPr>
            <a:spLocks noGrp="1" noChangeArrowheads="1"/>
          </p:cNvSpPr>
          <p:nvPr>
            <p:ph type="title"/>
          </p:nvPr>
        </p:nvSpPr>
        <p:spPr/>
        <p:txBody>
          <a:bodyPr/>
          <a:lstStyle/>
          <a:p>
            <a:pPr eaLnBrk="1" hangingPunct="1"/>
            <a:r>
              <a:rPr lang="en-US" smtClean="0"/>
              <a:t>List view input label settings</a:t>
            </a:r>
          </a:p>
        </p:txBody>
      </p:sp>
      <p:sp>
        <p:nvSpPr>
          <p:cNvPr id="41990" name="Text Box 8"/>
          <p:cNvSpPr txBox="1">
            <a:spLocks noChangeArrowheads="1"/>
          </p:cNvSpPr>
          <p:nvPr/>
        </p:nvSpPr>
        <p:spPr bwMode="auto">
          <a:xfrm>
            <a:off x="568325" y="966788"/>
            <a:ext cx="3814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no label; labelAbove = true</a:t>
            </a:r>
          </a:p>
        </p:txBody>
      </p:sp>
      <p:sp>
        <p:nvSpPr>
          <p:cNvPr id="41991" name="Text Box 9"/>
          <p:cNvSpPr txBox="1">
            <a:spLocks noChangeArrowheads="1"/>
          </p:cNvSpPr>
          <p:nvPr/>
        </p:nvSpPr>
        <p:spPr bwMode="auto">
          <a:xfrm>
            <a:off x="539750" y="2784475"/>
            <a:ext cx="3814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 specified; labelAbove = true</a:t>
            </a:r>
          </a:p>
        </p:txBody>
      </p:sp>
      <p:sp>
        <p:nvSpPr>
          <p:cNvPr id="41992" name="Text Box 10"/>
          <p:cNvSpPr txBox="1">
            <a:spLocks noChangeArrowheads="1"/>
          </p:cNvSpPr>
          <p:nvPr/>
        </p:nvSpPr>
        <p:spPr bwMode="auto">
          <a:xfrm>
            <a:off x="485775" y="4797425"/>
            <a:ext cx="3814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label specified; labelAbove = false</a:t>
            </a:r>
          </a:p>
        </p:txBody>
      </p:sp>
      <p:sp>
        <p:nvSpPr>
          <p:cNvPr id="41993" name="AutoShape 11"/>
          <p:cNvSpPr>
            <a:spLocks noChangeArrowheads="1"/>
          </p:cNvSpPr>
          <p:nvPr/>
        </p:nvSpPr>
        <p:spPr bwMode="auto">
          <a:xfrm>
            <a:off x="423863" y="1349375"/>
            <a:ext cx="1262062" cy="141288"/>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4" name="AutoShape 12"/>
          <p:cNvSpPr>
            <a:spLocks noChangeArrowheads="1"/>
          </p:cNvSpPr>
          <p:nvPr/>
        </p:nvSpPr>
        <p:spPr bwMode="auto">
          <a:xfrm>
            <a:off x="465138" y="3097213"/>
            <a:ext cx="1154112"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5" name="AutoShape 13"/>
          <p:cNvSpPr>
            <a:spLocks noChangeArrowheads="1"/>
          </p:cNvSpPr>
          <p:nvPr/>
        </p:nvSpPr>
        <p:spPr bwMode="auto">
          <a:xfrm>
            <a:off x="423863" y="5113338"/>
            <a:ext cx="1214437" cy="2698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List views in read-only mode</a:t>
            </a:r>
          </a:p>
        </p:txBody>
      </p:sp>
      <p:sp>
        <p:nvSpPr>
          <p:cNvPr id="43011" name="Rectangle 3"/>
          <p:cNvSpPr>
            <a:spLocks noGrp="1" noChangeArrowheads="1"/>
          </p:cNvSpPr>
          <p:nvPr>
            <p:ph idx="1"/>
          </p:nvPr>
        </p:nvSpPr>
        <p:spPr>
          <a:xfrm>
            <a:off x="519113" y="5202238"/>
            <a:ext cx="7934325" cy="1293812"/>
          </a:xfrm>
        </p:spPr>
        <p:txBody>
          <a:bodyPr/>
          <a:lstStyle/>
          <a:p>
            <a:pPr>
              <a:buFont typeface="Arial" charset="0"/>
              <a:buChar char="•"/>
            </a:pPr>
            <a:r>
              <a:rPr lang="en-US" smtClean="0"/>
              <a:t>By default, there is no way to put list view into edit mode</a:t>
            </a:r>
          </a:p>
          <a:p>
            <a:pPr lvl="1"/>
            <a:r>
              <a:rPr lang="en-US" smtClean="0"/>
              <a:t>Next lesson discusses how to add Edit Buttons so that data can be modified</a:t>
            </a:r>
          </a:p>
        </p:txBody>
      </p:sp>
      <p:pic>
        <p:nvPicPr>
          <p:cNvPr id="430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820738"/>
            <a:ext cx="6391275" cy="2905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3" name="Picture 7"/>
          <p:cNvPicPr>
            <a:picLocks noChangeAspect="1" noChangeArrowheads="1"/>
          </p:cNvPicPr>
          <p:nvPr/>
        </p:nvPicPr>
        <p:blipFill>
          <a:blip r:embed="rId4">
            <a:extLst>
              <a:ext uri="{28A0092B-C50C-407E-A947-70E740481C1C}">
                <a14:useLocalDpi xmlns:a14="http://schemas.microsoft.com/office/drawing/2010/main" val="0"/>
              </a:ext>
            </a:extLst>
          </a:blip>
          <a:srcRect r="20544"/>
          <a:stretch>
            <a:fillRect/>
          </a:stretch>
        </p:blipFill>
        <p:spPr bwMode="auto">
          <a:xfrm>
            <a:off x="1276350" y="2473325"/>
            <a:ext cx="7070725" cy="25050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List views</a:t>
            </a:r>
          </a:p>
        </p:txBody>
      </p:sp>
      <p:sp>
        <p:nvSpPr>
          <p:cNvPr id="7171" name="Rectangle 3"/>
          <p:cNvSpPr>
            <a:spLocks noGrp="1" noChangeArrowheads="1"/>
          </p:cNvSpPr>
          <p:nvPr>
            <p:ph idx="1"/>
          </p:nvPr>
        </p:nvSpPr>
        <p:spPr>
          <a:xfrm>
            <a:off x="519113" y="3219450"/>
            <a:ext cx="8318500" cy="3170238"/>
          </a:xfrm>
        </p:spPr>
        <p:txBody>
          <a:bodyPr/>
          <a:lstStyle/>
          <a:p>
            <a:pPr>
              <a:buFont typeface="Arial" charset="0"/>
              <a:buChar char="•"/>
            </a:pPr>
            <a:r>
              <a:rPr lang="en-US" smtClean="0"/>
              <a:t>A </a:t>
            </a:r>
            <a:r>
              <a:rPr lang="en-US" b="1" smtClean="0"/>
              <a:t>list view</a:t>
            </a:r>
            <a:r>
              <a:rPr lang="en-US" smtClean="0"/>
              <a:t> is a container widget that typically displays a set of rows that are related to one object or one query</a:t>
            </a:r>
          </a:p>
          <a:p>
            <a:pPr lvl="1"/>
            <a:r>
              <a:rPr lang="en-US" smtClean="0"/>
              <a:t>Users can view and, in some cases, edit the data</a:t>
            </a:r>
          </a:p>
        </p:txBody>
      </p:sp>
      <p:sp>
        <p:nvSpPr>
          <p:cNvPr id="7172" name="Text Box 6"/>
          <p:cNvSpPr txBox="1">
            <a:spLocks noChangeArrowheads="1"/>
          </p:cNvSpPr>
          <p:nvPr/>
        </p:nvSpPr>
        <p:spPr bwMode="auto">
          <a:xfrm>
            <a:off x="2508250" y="1535113"/>
            <a:ext cx="3930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ABContactHistoryLV</a:t>
            </a: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895475"/>
            <a:ext cx="5943600" cy="1114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smtClean="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list views</a:t>
            </a:r>
          </a:p>
          <a:p>
            <a:pPr lvl="1"/>
            <a:r>
              <a:rPr lang="en-US" smtClean="0"/>
              <a:t>Create new list views</a:t>
            </a:r>
          </a:p>
          <a:p>
            <a:pPr lvl="1"/>
            <a:r>
              <a:rPr lang="en-US" smtClean="0"/>
              <a:t>Create and modify row iterator, row, and cell widgets</a:t>
            </a:r>
          </a:p>
          <a:p>
            <a:pPr lvl="1"/>
            <a:r>
              <a:rPr lang="en-US" smtClean="0"/>
              <a:t>Reference list views in parent containers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smtClean="0"/>
              <a:t>Review questions</a:t>
            </a:r>
          </a:p>
        </p:txBody>
      </p:sp>
      <p:sp>
        <p:nvSpPr>
          <p:cNvPr id="45059" name="Rectangle 3"/>
          <p:cNvSpPr>
            <a:spLocks noGrp="1" noChangeArrowheads="1"/>
          </p:cNvSpPr>
          <p:nvPr>
            <p:ph idx="1"/>
          </p:nvPr>
        </p:nvSpPr>
        <p:spPr/>
        <p:txBody>
          <a:bodyPr/>
          <a:lstStyle/>
          <a:p>
            <a:pPr marL="457200" indent="-457200">
              <a:buFont typeface="Webdings" pitchFamily="18" charset="2"/>
              <a:buAutoNum type="arabicPeriod"/>
            </a:pPr>
            <a:r>
              <a:rPr lang="en-US" smtClean="0"/>
              <a:t>In a list view:</a:t>
            </a:r>
          </a:p>
          <a:p>
            <a:pPr marL="933450" lvl="1" indent="-419100">
              <a:buFont typeface="Webdings" pitchFamily="18" charset="2"/>
              <a:buAutoNum type="alphaLcParenR"/>
            </a:pPr>
            <a:r>
              <a:rPr lang="en-US" smtClean="0"/>
              <a:t>What type of widget displays individual fields of data?</a:t>
            </a:r>
          </a:p>
          <a:p>
            <a:pPr marL="933450" lvl="1" indent="-419100">
              <a:buFont typeface="Webdings" pitchFamily="18" charset="2"/>
              <a:buAutoNum type="alphaLcParenR"/>
            </a:pPr>
            <a:r>
              <a:rPr lang="en-US" smtClean="0"/>
              <a:t>What type of widget organizes the individual fields of data?</a:t>
            </a:r>
          </a:p>
          <a:p>
            <a:pPr marL="457200" indent="-457200">
              <a:buFont typeface="Webdings" pitchFamily="18" charset="2"/>
              <a:buAutoNum type="arabicPeriod"/>
            </a:pPr>
            <a:r>
              <a:rPr lang="en-US" smtClean="0"/>
              <a:t>Assume you have a list view with "anABContact" as the root object. The list view displays the contact's addresses.</a:t>
            </a:r>
          </a:p>
          <a:p>
            <a:pPr marL="933450" lvl="1" indent="-419100">
              <a:buFont typeface="Webdings" pitchFamily="18" charset="2"/>
              <a:buAutoNum type="alphaLcParenR"/>
            </a:pPr>
            <a:r>
              <a:rPr lang="en-US" smtClean="0"/>
              <a:t>What would the row iterator's "value" property be set to?</a:t>
            </a:r>
          </a:p>
          <a:p>
            <a:pPr marL="933450" lvl="1" indent="-419100">
              <a:buFont typeface="Webdings" pitchFamily="18" charset="2"/>
              <a:buAutoNum type="alphaLcParenR"/>
            </a:pPr>
            <a:r>
              <a:rPr lang="en-US" smtClean="0"/>
              <a:t>What would the row iterator's "element name" be set to?</a:t>
            </a:r>
          </a:p>
          <a:p>
            <a:pPr marL="933450" lvl="1" indent="-419100">
              <a:buFont typeface="Webdings" pitchFamily="18" charset="2"/>
              <a:buAutoNum type="alphaLcParenR"/>
            </a:pPr>
            <a:r>
              <a:rPr lang="en-US" smtClean="0"/>
              <a:t>What other widgets would make use of the element name?</a:t>
            </a:r>
          </a:p>
          <a:p>
            <a:pPr marL="457200" indent="-457200">
              <a:buFont typeface="Webdings" pitchFamily="18" charset="2"/>
              <a:buAutoNum type="arabicPeriod"/>
            </a:pPr>
            <a:r>
              <a:rPr lang="en-US" smtClean="0"/>
              <a:t>A list view typically needs a toolbar, even if it is read-only. Why?</a:t>
            </a:r>
          </a:p>
          <a:p>
            <a:pPr marL="457200" indent="-457200">
              <a:buFont typeface="Webdings" pitchFamily="18" charset="2"/>
              <a:buAutoNum type="arabicPeriod"/>
            </a:pPr>
            <a:r>
              <a:rPr lang="en-US" smtClean="0"/>
              <a:t>In what way is embedding a list view in a detail view different from embedding a list view in a screen?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Notices</a:t>
            </a:r>
          </a:p>
        </p:txBody>
      </p:sp>
      <p:sp>
        <p:nvSpPr>
          <p:cNvPr id="46083"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Copyright © 2001-2013 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List view root objects</a:t>
            </a:r>
          </a:p>
        </p:txBody>
      </p:sp>
      <p:sp>
        <p:nvSpPr>
          <p:cNvPr id="8195" name="Rectangle 3"/>
          <p:cNvSpPr>
            <a:spLocks noGrp="1" noChangeArrowheads="1"/>
          </p:cNvSpPr>
          <p:nvPr>
            <p:ph idx="1"/>
          </p:nvPr>
        </p:nvSpPr>
        <p:spPr>
          <a:xfrm>
            <a:off x="519113" y="4821238"/>
            <a:ext cx="8318500" cy="1568450"/>
          </a:xfrm>
        </p:spPr>
        <p:txBody>
          <a:bodyPr/>
          <a:lstStyle/>
          <a:p>
            <a:pPr>
              <a:buFont typeface="Arial" charset="0"/>
              <a:buChar char="•"/>
            </a:pPr>
            <a:r>
              <a:rPr lang="en-US" smtClean="0"/>
              <a:t>Container widgets typically have one root object</a:t>
            </a:r>
          </a:p>
          <a:p>
            <a:pPr lvl="1"/>
            <a:r>
              <a:rPr lang="en-US" smtClean="0"/>
              <a:t>List views typically display objects in array associated with root object</a:t>
            </a:r>
          </a:p>
        </p:txBody>
      </p:sp>
      <p:sp>
        <p:nvSpPr>
          <p:cNvPr id="8196" name="Text Box 5"/>
          <p:cNvSpPr txBox="1">
            <a:spLocks noChangeArrowheads="1"/>
          </p:cNvSpPr>
          <p:nvPr/>
        </p:nvSpPr>
        <p:spPr bwMode="auto">
          <a:xfrm>
            <a:off x="1639888" y="1041400"/>
            <a:ext cx="344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ABContactHistoryLV</a:t>
            </a:r>
          </a:p>
        </p:txBody>
      </p:sp>
      <p:sp>
        <p:nvSpPr>
          <p:cNvPr id="8197" name="Rectangle 6"/>
          <p:cNvSpPr>
            <a:spLocks noChangeArrowheads="1"/>
          </p:cNvSpPr>
          <p:nvPr/>
        </p:nvSpPr>
        <p:spPr bwMode="auto">
          <a:xfrm>
            <a:off x="2447925" y="3060700"/>
            <a:ext cx="1782763" cy="884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198" name="Text Box 7"/>
          <p:cNvSpPr txBox="1">
            <a:spLocks noChangeArrowheads="1"/>
          </p:cNvSpPr>
          <p:nvPr/>
        </p:nvSpPr>
        <p:spPr bwMode="auto">
          <a:xfrm>
            <a:off x="2562225" y="3351213"/>
            <a:ext cx="1555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ABContact</a:t>
            </a:r>
          </a:p>
        </p:txBody>
      </p:sp>
      <p:sp>
        <p:nvSpPr>
          <p:cNvPr id="8199" name="Line 8"/>
          <p:cNvSpPr>
            <a:spLocks noChangeShapeType="1"/>
          </p:cNvSpPr>
          <p:nvPr/>
        </p:nvSpPr>
        <p:spPr bwMode="auto">
          <a:xfrm flipH="1" flipV="1">
            <a:off x="3349625" y="2373313"/>
            <a:ext cx="0" cy="669925"/>
          </a:xfrm>
          <a:prstGeom prst="line">
            <a:avLst/>
          </a:prstGeom>
          <a:noFill/>
          <a:ln w="28575">
            <a:solidFill>
              <a:schemeClr val="accent1"/>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Text Box 9"/>
          <p:cNvSpPr txBox="1">
            <a:spLocks noChangeArrowheads="1"/>
          </p:cNvSpPr>
          <p:nvPr/>
        </p:nvSpPr>
        <p:spPr bwMode="auto">
          <a:xfrm>
            <a:off x="2560638" y="3948113"/>
            <a:ext cx="1592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root object</a:t>
            </a:r>
          </a:p>
        </p:txBody>
      </p:sp>
      <p:grpSp>
        <p:nvGrpSpPr>
          <p:cNvPr id="8201" name="Group 22"/>
          <p:cNvGrpSpPr>
            <a:grpSpLocks/>
          </p:cNvGrpSpPr>
          <p:nvPr/>
        </p:nvGrpSpPr>
        <p:grpSpPr bwMode="auto">
          <a:xfrm>
            <a:off x="5789613" y="2946400"/>
            <a:ext cx="1555750" cy="1141413"/>
            <a:chOff x="4315" y="1884"/>
            <a:chExt cx="980" cy="719"/>
          </a:xfrm>
        </p:grpSpPr>
        <p:grpSp>
          <p:nvGrpSpPr>
            <p:cNvPr id="8209" name="Group 15"/>
            <p:cNvGrpSpPr>
              <a:grpSpLocks/>
            </p:cNvGrpSpPr>
            <p:nvPr/>
          </p:nvGrpSpPr>
          <p:grpSpPr bwMode="auto">
            <a:xfrm>
              <a:off x="4315" y="1884"/>
              <a:ext cx="980" cy="240"/>
              <a:chOff x="4317" y="1884"/>
              <a:chExt cx="980" cy="240"/>
            </a:xfrm>
          </p:grpSpPr>
          <p:sp>
            <p:nvSpPr>
              <p:cNvPr id="8216" name="Text Box 12"/>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8217" name="Rectangle 13"/>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210" name="Group 16"/>
            <p:cNvGrpSpPr>
              <a:grpSpLocks/>
            </p:cNvGrpSpPr>
            <p:nvPr/>
          </p:nvGrpSpPr>
          <p:grpSpPr bwMode="auto">
            <a:xfrm>
              <a:off x="4315" y="2122"/>
              <a:ext cx="980" cy="240"/>
              <a:chOff x="4317" y="1884"/>
              <a:chExt cx="980" cy="240"/>
            </a:xfrm>
          </p:grpSpPr>
          <p:sp>
            <p:nvSpPr>
              <p:cNvPr id="8214" name="Text Box 17"/>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8215" name="Rectangle 18"/>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211" name="Group 19"/>
            <p:cNvGrpSpPr>
              <a:grpSpLocks/>
            </p:cNvGrpSpPr>
            <p:nvPr/>
          </p:nvGrpSpPr>
          <p:grpSpPr bwMode="auto">
            <a:xfrm>
              <a:off x="4315" y="2363"/>
              <a:ext cx="980" cy="240"/>
              <a:chOff x="4317" y="1884"/>
              <a:chExt cx="980" cy="240"/>
            </a:xfrm>
          </p:grpSpPr>
          <p:sp>
            <p:nvSpPr>
              <p:cNvPr id="8212" name="Text Box 20"/>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8213" name="Rectangle 21"/>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sp>
        <p:nvSpPr>
          <p:cNvPr id="8202" name="Line 23"/>
          <p:cNvSpPr>
            <a:spLocks noChangeShapeType="1"/>
          </p:cNvSpPr>
          <p:nvPr/>
        </p:nvSpPr>
        <p:spPr bwMode="auto">
          <a:xfrm>
            <a:off x="4232275" y="3506788"/>
            <a:ext cx="155575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24"/>
          <p:cNvSpPr>
            <a:spLocks noChangeShapeType="1"/>
          </p:cNvSpPr>
          <p:nvPr/>
        </p:nvSpPr>
        <p:spPr bwMode="auto">
          <a:xfrm flipV="1">
            <a:off x="5527675" y="3186113"/>
            <a:ext cx="258763" cy="32067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4" name="Line 25"/>
          <p:cNvSpPr>
            <a:spLocks noChangeShapeType="1"/>
          </p:cNvSpPr>
          <p:nvPr/>
        </p:nvSpPr>
        <p:spPr bwMode="auto">
          <a:xfrm>
            <a:off x="5527675" y="3506788"/>
            <a:ext cx="258763" cy="38100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5" name="Line 26"/>
          <p:cNvSpPr>
            <a:spLocks noChangeShapeType="1"/>
          </p:cNvSpPr>
          <p:nvPr/>
        </p:nvSpPr>
        <p:spPr bwMode="auto">
          <a:xfrm flipV="1">
            <a:off x="6686550" y="1920875"/>
            <a:ext cx="0" cy="7937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27"/>
          <p:cNvSpPr>
            <a:spLocks noChangeShapeType="1"/>
          </p:cNvSpPr>
          <p:nvPr/>
        </p:nvSpPr>
        <p:spPr bwMode="auto">
          <a:xfrm flipH="1">
            <a:off x="5878513" y="1909763"/>
            <a:ext cx="808037"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Text Box 28"/>
          <p:cNvSpPr txBox="1">
            <a:spLocks noChangeArrowheads="1"/>
          </p:cNvSpPr>
          <p:nvPr/>
        </p:nvSpPr>
        <p:spPr bwMode="auto">
          <a:xfrm>
            <a:off x="5321300" y="4135438"/>
            <a:ext cx="3008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array from root object</a:t>
            </a:r>
          </a:p>
        </p:txBody>
      </p:sp>
      <p:pic>
        <p:nvPicPr>
          <p:cNvPr id="82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416050"/>
            <a:ext cx="4856163" cy="90963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479550"/>
            <a:ext cx="5943600" cy="1114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List view contents</a:t>
            </a:r>
          </a:p>
        </p:txBody>
      </p:sp>
      <p:sp>
        <p:nvSpPr>
          <p:cNvPr id="9220" name="Rectangle 22"/>
          <p:cNvSpPr>
            <a:spLocks noGrp="1" noChangeArrowheads="1"/>
          </p:cNvSpPr>
          <p:nvPr>
            <p:ph idx="1"/>
          </p:nvPr>
        </p:nvSpPr>
        <p:spPr>
          <a:xfrm>
            <a:off x="581025" y="4179888"/>
            <a:ext cx="8318500" cy="1943100"/>
          </a:xfrm>
        </p:spPr>
        <p:txBody>
          <a:bodyPr/>
          <a:lstStyle/>
          <a:p>
            <a:pPr>
              <a:buFont typeface="Arial" charset="0"/>
              <a:buChar char="•"/>
            </a:pPr>
            <a:r>
              <a:rPr lang="en-US" smtClean="0"/>
              <a:t>Cell widgets display individual fields of data</a:t>
            </a:r>
          </a:p>
          <a:p>
            <a:pPr>
              <a:buFont typeface="Arial" charset="0"/>
              <a:buChar char="•"/>
            </a:pPr>
            <a:r>
              <a:rPr lang="en-US" smtClean="0"/>
              <a:t>Row widgets organize cells</a:t>
            </a:r>
          </a:p>
          <a:p>
            <a:pPr>
              <a:buFont typeface="Arial" charset="0"/>
              <a:buChar char="•"/>
            </a:pPr>
            <a:r>
              <a:rPr lang="en-US" smtClean="0"/>
              <a:t>Entire structure generated by row iterator</a:t>
            </a:r>
          </a:p>
        </p:txBody>
      </p:sp>
      <p:sp>
        <p:nvSpPr>
          <p:cNvPr id="9221" name="Text Box 4"/>
          <p:cNvSpPr txBox="1">
            <a:spLocks noChangeArrowheads="1"/>
          </p:cNvSpPr>
          <p:nvPr/>
        </p:nvSpPr>
        <p:spPr bwMode="auto">
          <a:xfrm>
            <a:off x="211138" y="1884363"/>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row</a:t>
            </a:r>
          </a:p>
        </p:txBody>
      </p:sp>
      <p:sp>
        <p:nvSpPr>
          <p:cNvPr id="9222" name="Text Box 5"/>
          <p:cNvSpPr txBox="1">
            <a:spLocks noChangeArrowheads="1"/>
          </p:cNvSpPr>
          <p:nvPr/>
        </p:nvSpPr>
        <p:spPr bwMode="auto">
          <a:xfrm>
            <a:off x="211138" y="2197100"/>
            <a:ext cx="50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row</a:t>
            </a:r>
          </a:p>
        </p:txBody>
      </p:sp>
      <p:sp>
        <p:nvSpPr>
          <p:cNvPr id="9223" name="Line 7"/>
          <p:cNvSpPr>
            <a:spLocks noChangeShapeType="1"/>
          </p:cNvSpPr>
          <p:nvPr/>
        </p:nvSpPr>
        <p:spPr bwMode="auto">
          <a:xfrm>
            <a:off x="712788" y="2057400"/>
            <a:ext cx="3206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4" name="Line 8"/>
          <p:cNvSpPr>
            <a:spLocks noChangeShapeType="1"/>
          </p:cNvSpPr>
          <p:nvPr/>
        </p:nvSpPr>
        <p:spPr bwMode="auto">
          <a:xfrm>
            <a:off x="712788" y="2376488"/>
            <a:ext cx="3206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5" name="Text Box 10"/>
          <p:cNvSpPr txBox="1">
            <a:spLocks noChangeArrowheads="1"/>
          </p:cNvSpPr>
          <p:nvPr/>
        </p:nvSpPr>
        <p:spPr bwMode="auto">
          <a:xfrm>
            <a:off x="1981200" y="3222625"/>
            <a:ext cx="763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cells</a:t>
            </a:r>
          </a:p>
        </p:txBody>
      </p:sp>
      <p:grpSp>
        <p:nvGrpSpPr>
          <p:cNvPr id="9226" name="Group 27"/>
          <p:cNvGrpSpPr>
            <a:grpSpLocks/>
          </p:cNvGrpSpPr>
          <p:nvPr/>
        </p:nvGrpSpPr>
        <p:grpSpPr bwMode="auto">
          <a:xfrm>
            <a:off x="3173413" y="2041525"/>
            <a:ext cx="260350" cy="1174750"/>
            <a:chOff x="2294" y="1286"/>
            <a:chExt cx="164" cy="740"/>
          </a:xfrm>
        </p:grpSpPr>
        <p:sp>
          <p:nvSpPr>
            <p:cNvPr id="9237" name="Line 23"/>
            <p:cNvSpPr>
              <a:spLocks noChangeShapeType="1"/>
            </p:cNvSpPr>
            <p:nvPr/>
          </p:nvSpPr>
          <p:spPr bwMode="auto">
            <a:xfrm flipV="1">
              <a:off x="2458" y="1286"/>
              <a:ext cx="0" cy="7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8" name="Line 24"/>
            <p:cNvSpPr>
              <a:spLocks noChangeShapeType="1"/>
            </p:cNvSpPr>
            <p:nvPr/>
          </p:nvSpPr>
          <p:spPr bwMode="auto">
            <a:xfrm flipH="1">
              <a:off x="2294" y="1286"/>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9" name="Line 25"/>
            <p:cNvSpPr>
              <a:spLocks noChangeShapeType="1"/>
            </p:cNvSpPr>
            <p:nvPr/>
          </p:nvSpPr>
          <p:spPr bwMode="auto">
            <a:xfrm flipH="1">
              <a:off x="2294" y="1497"/>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7" name="Group 28"/>
          <p:cNvGrpSpPr>
            <a:grpSpLocks/>
          </p:cNvGrpSpPr>
          <p:nvPr/>
        </p:nvGrpSpPr>
        <p:grpSpPr bwMode="auto">
          <a:xfrm>
            <a:off x="2119313" y="2041525"/>
            <a:ext cx="184150" cy="1174750"/>
            <a:chOff x="2294" y="1286"/>
            <a:chExt cx="164" cy="740"/>
          </a:xfrm>
        </p:grpSpPr>
        <p:sp>
          <p:nvSpPr>
            <p:cNvPr id="9234" name="Line 29"/>
            <p:cNvSpPr>
              <a:spLocks noChangeShapeType="1"/>
            </p:cNvSpPr>
            <p:nvPr/>
          </p:nvSpPr>
          <p:spPr bwMode="auto">
            <a:xfrm flipV="1">
              <a:off x="2458" y="1286"/>
              <a:ext cx="0" cy="7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5" name="Line 30"/>
            <p:cNvSpPr>
              <a:spLocks noChangeShapeType="1"/>
            </p:cNvSpPr>
            <p:nvPr/>
          </p:nvSpPr>
          <p:spPr bwMode="auto">
            <a:xfrm flipH="1">
              <a:off x="2294" y="1286"/>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6" name="Line 31"/>
            <p:cNvSpPr>
              <a:spLocks noChangeShapeType="1"/>
            </p:cNvSpPr>
            <p:nvPr/>
          </p:nvSpPr>
          <p:spPr bwMode="auto">
            <a:xfrm flipH="1">
              <a:off x="2294" y="1497"/>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8" name="Group 33"/>
          <p:cNvGrpSpPr>
            <a:grpSpLocks/>
          </p:cNvGrpSpPr>
          <p:nvPr/>
        </p:nvGrpSpPr>
        <p:grpSpPr bwMode="auto">
          <a:xfrm>
            <a:off x="7207250" y="2041525"/>
            <a:ext cx="260350" cy="1174750"/>
            <a:chOff x="2294" y="1286"/>
            <a:chExt cx="164" cy="740"/>
          </a:xfrm>
        </p:grpSpPr>
        <p:sp>
          <p:nvSpPr>
            <p:cNvPr id="9231" name="Line 34"/>
            <p:cNvSpPr>
              <a:spLocks noChangeShapeType="1"/>
            </p:cNvSpPr>
            <p:nvPr/>
          </p:nvSpPr>
          <p:spPr bwMode="auto">
            <a:xfrm flipV="1">
              <a:off x="2458" y="1286"/>
              <a:ext cx="0" cy="7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2" name="Line 35"/>
            <p:cNvSpPr>
              <a:spLocks noChangeShapeType="1"/>
            </p:cNvSpPr>
            <p:nvPr/>
          </p:nvSpPr>
          <p:spPr bwMode="auto">
            <a:xfrm flipH="1">
              <a:off x="2294" y="1286"/>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33" name="Line 36"/>
            <p:cNvSpPr>
              <a:spLocks noChangeShapeType="1"/>
            </p:cNvSpPr>
            <p:nvPr/>
          </p:nvSpPr>
          <p:spPr bwMode="auto">
            <a:xfrm flipH="1">
              <a:off x="2294" y="1497"/>
              <a:ext cx="16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9" name="Text Box 38"/>
          <p:cNvSpPr txBox="1">
            <a:spLocks noChangeArrowheads="1"/>
          </p:cNvSpPr>
          <p:nvPr/>
        </p:nvSpPr>
        <p:spPr bwMode="auto">
          <a:xfrm>
            <a:off x="3135313" y="3222625"/>
            <a:ext cx="763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cells</a:t>
            </a:r>
          </a:p>
        </p:txBody>
      </p:sp>
      <p:sp>
        <p:nvSpPr>
          <p:cNvPr id="9230" name="Text Box 39"/>
          <p:cNvSpPr txBox="1">
            <a:spLocks noChangeArrowheads="1"/>
          </p:cNvSpPr>
          <p:nvPr/>
        </p:nvSpPr>
        <p:spPr bwMode="auto">
          <a:xfrm>
            <a:off x="7254875" y="3222625"/>
            <a:ext cx="763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cells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Row iterators</a:t>
            </a:r>
          </a:p>
        </p:txBody>
      </p:sp>
      <p:sp>
        <p:nvSpPr>
          <p:cNvPr id="10243" name="Rectangle 3"/>
          <p:cNvSpPr>
            <a:spLocks noGrp="1" noChangeArrowheads="1"/>
          </p:cNvSpPr>
          <p:nvPr>
            <p:ph idx="1"/>
          </p:nvPr>
        </p:nvSpPr>
        <p:spPr>
          <a:xfrm>
            <a:off x="519113" y="4300538"/>
            <a:ext cx="8318500" cy="2089150"/>
          </a:xfrm>
        </p:spPr>
        <p:txBody>
          <a:bodyPr/>
          <a:lstStyle/>
          <a:p>
            <a:pPr>
              <a:buFont typeface="Arial" charset="0"/>
              <a:buChar char="•"/>
            </a:pPr>
            <a:r>
              <a:rPr lang="en-US" smtClean="0"/>
              <a:t>An </a:t>
            </a:r>
            <a:r>
              <a:rPr lang="en-US" b="1" smtClean="0"/>
              <a:t>iterator</a:t>
            </a:r>
            <a:r>
              <a:rPr lang="en-US" smtClean="0"/>
              <a:t> is a widget that takes a set of items and performs the same set of actions for each member</a:t>
            </a:r>
          </a:p>
          <a:p>
            <a:pPr>
              <a:buFont typeface="Arial" charset="0"/>
              <a:buChar char="•"/>
            </a:pPr>
            <a:r>
              <a:rPr lang="en-US" smtClean="0"/>
              <a:t>A </a:t>
            </a:r>
            <a:r>
              <a:rPr lang="en-US" b="1" smtClean="0"/>
              <a:t>row iterator</a:t>
            </a:r>
            <a:r>
              <a:rPr lang="en-US" smtClean="0"/>
              <a:t> is an iterator used to structure list views</a:t>
            </a:r>
          </a:p>
          <a:p>
            <a:pPr lvl="1"/>
            <a:r>
              <a:rPr lang="en-US" smtClean="0"/>
              <a:t>Takes set of objects (typically in an array) and renders one row of cells for each</a:t>
            </a:r>
          </a:p>
        </p:txBody>
      </p:sp>
      <p:grpSp>
        <p:nvGrpSpPr>
          <p:cNvPr id="10244" name="Group 6"/>
          <p:cNvGrpSpPr>
            <a:grpSpLocks/>
          </p:cNvGrpSpPr>
          <p:nvPr/>
        </p:nvGrpSpPr>
        <p:grpSpPr bwMode="auto">
          <a:xfrm>
            <a:off x="1495425" y="1028700"/>
            <a:ext cx="1555750" cy="1141413"/>
            <a:chOff x="4315" y="1884"/>
            <a:chExt cx="980" cy="719"/>
          </a:xfrm>
        </p:grpSpPr>
        <p:grpSp>
          <p:nvGrpSpPr>
            <p:cNvPr id="10274" name="Group 7"/>
            <p:cNvGrpSpPr>
              <a:grpSpLocks/>
            </p:cNvGrpSpPr>
            <p:nvPr/>
          </p:nvGrpSpPr>
          <p:grpSpPr bwMode="auto">
            <a:xfrm>
              <a:off x="4315" y="1884"/>
              <a:ext cx="980" cy="240"/>
              <a:chOff x="4317" y="1884"/>
              <a:chExt cx="980" cy="240"/>
            </a:xfrm>
          </p:grpSpPr>
          <p:sp>
            <p:nvSpPr>
              <p:cNvPr id="10281" name="Text Box 8"/>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0282" name="Rectangle 9"/>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0275" name="Group 10"/>
            <p:cNvGrpSpPr>
              <a:grpSpLocks/>
            </p:cNvGrpSpPr>
            <p:nvPr/>
          </p:nvGrpSpPr>
          <p:grpSpPr bwMode="auto">
            <a:xfrm>
              <a:off x="4315" y="2122"/>
              <a:ext cx="980" cy="240"/>
              <a:chOff x="4317" y="1884"/>
              <a:chExt cx="980" cy="240"/>
            </a:xfrm>
          </p:grpSpPr>
          <p:sp>
            <p:nvSpPr>
              <p:cNvPr id="10279" name="Text Box 11"/>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0280" name="Rectangle 12"/>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0276" name="Group 13"/>
            <p:cNvGrpSpPr>
              <a:grpSpLocks/>
            </p:cNvGrpSpPr>
            <p:nvPr/>
          </p:nvGrpSpPr>
          <p:grpSpPr bwMode="auto">
            <a:xfrm>
              <a:off x="4315" y="2363"/>
              <a:ext cx="980" cy="240"/>
              <a:chOff x="4317" y="1884"/>
              <a:chExt cx="980" cy="240"/>
            </a:xfrm>
          </p:grpSpPr>
          <p:sp>
            <p:nvSpPr>
              <p:cNvPr id="10277" name="Text Box 14"/>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0278" name="Rectangle 15"/>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sp>
        <p:nvSpPr>
          <p:cNvPr id="10245" name="Rectangle 16"/>
          <p:cNvSpPr>
            <a:spLocks noChangeArrowheads="1"/>
          </p:cNvSpPr>
          <p:nvPr/>
        </p:nvSpPr>
        <p:spPr bwMode="auto">
          <a:xfrm>
            <a:off x="3503613" y="2709863"/>
            <a:ext cx="4556125" cy="793750"/>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10246" name="Text Box 17"/>
          <p:cNvSpPr txBox="1">
            <a:spLocks noChangeArrowheads="1"/>
          </p:cNvSpPr>
          <p:nvPr/>
        </p:nvSpPr>
        <p:spPr bwMode="auto">
          <a:xfrm>
            <a:off x="3535363" y="2389188"/>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 widget</a:t>
            </a:r>
          </a:p>
        </p:txBody>
      </p:sp>
      <p:sp>
        <p:nvSpPr>
          <p:cNvPr id="10247" name="Text Box 18"/>
          <p:cNvSpPr txBox="1">
            <a:spLocks noChangeArrowheads="1"/>
          </p:cNvSpPr>
          <p:nvPr/>
        </p:nvSpPr>
        <p:spPr bwMode="auto">
          <a:xfrm>
            <a:off x="614363" y="2921000"/>
            <a:ext cx="1112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grpSp>
        <p:nvGrpSpPr>
          <p:cNvPr id="10248" name="Group 19"/>
          <p:cNvGrpSpPr>
            <a:grpSpLocks/>
          </p:cNvGrpSpPr>
          <p:nvPr/>
        </p:nvGrpSpPr>
        <p:grpSpPr bwMode="auto">
          <a:xfrm>
            <a:off x="3582988" y="2801938"/>
            <a:ext cx="974725" cy="609600"/>
            <a:chOff x="2229" y="1834"/>
            <a:chExt cx="614" cy="384"/>
          </a:xfrm>
        </p:grpSpPr>
        <p:sp>
          <p:nvSpPr>
            <p:cNvPr id="10272" name="Text Box 20"/>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0273" name="Rectangle 21"/>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0249" name="Group 22"/>
          <p:cNvGrpSpPr>
            <a:grpSpLocks/>
          </p:cNvGrpSpPr>
          <p:nvPr/>
        </p:nvGrpSpPr>
        <p:grpSpPr bwMode="auto">
          <a:xfrm>
            <a:off x="4678363" y="2801938"/>
            <a:ext cx="974725" cy="609600"/>
            <a:chOff x="2229" y="1834"/>
            <a:chExt cx="614" cy="384"/>
          </a:xfrm>
        </p:grpSpPr>
        <p:sp>
          <p:nvSpPr>
            <p:cNvPr id="10270" name="Text Box 23"/>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0271" name="Rectangle 24"/>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0250" name="Group 25"/>
          <p:cNvGrpSpPr>
            <a:grpSpLocks/>
          </p:cNvGrpSpPr>
          <p:nvPr/>
        </p:nvGrpSpPr>
        <p:grpSpPr bwMode="auto">
          <a:xfrm>
            <a:off x="5730875" y="2801938"/>
            <a:ext cx="2224088" cy="609600"/>
            <a:chOff x="3582" y="1832"/>
            <a:chExt cx="1401" cy="384"/>
          </a:xfrm>
        </p:grpSpPr>
        <p:sp>
          <p:nvSpPr>
            <p:cNvPr id="10268" name="Text Box 26"/>
            <p:cNvSpPr txBox="1">
              <a:spLocks noChangeArrowheads="1"/>
            </p:cNvSpPr>
            <p:nvPr/>
          </p:nvSpPr>
          <p:spPr bwMode="auto">
            <a:xfrm>
              <a:off x="3999" y="1851"/>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0269" name="Rectangle 27"/>
            <p:cNvSpPr>
              <a:spLocks noChangeArrowheads="1"/>
            </p:cNvSpPr>
            <p:nvPr/>
          </p:nvSpPr>
          <p:spPr bwMode="auto">
            <a:xfrm>
              <a:off x="3582" y="1832"/>
              <a:ext cx="1401"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0251" name="Line 28"/>
          <p:cNvSpPr>
            <a:spLocks noChangeShapeType="1"/>
          </p:cNvSpPr>
          <p:nvPr/>
        </p:nvSpPr>
        <p:spPr bwMode="auto">
          <a:xfrm>
            <a:off x="2805113" y="3095625"/>
            <a:ext cx="68580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2" name="Group 29"/>
          <p:cNvGrpSpPr>
            <a:grpSpLocks/>
          </p:cNvGrpSpPr>
          <p:nvPr/>
        </p:nvGrpSpPr>
        <p:grpSpPr bwMode="auto">
          <a:xfrm>
            <a:off x="1427163" y="2441575"/>
            <a:ext cx="1416050" cy="1466850"/>
            <a:chOff x="1676" y="1037"/>
            <a:chExt cx="2688" cy="2784"/>
          </a:xfrm>
        </p:grpSpPr>
        <p:sp>
          <p:nvSpPr>
            <p:cNvPr id="10254" name="AutoShape 30"/>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0255" name="Rectangle 31"/>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0256" name="Rectangle 32"/>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0257" name="Rectangle 33"/>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0258" name="Freeform 34"/>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0259" name="AutoShape 35"/>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0260" name="Rectangle 36"/>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0261" name="Oval 37"/>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2" name="Oval 38"/>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3" name="Oval 39"/>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4" name="Oval 40"/>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5" name="Oval 41"/>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6" name="Oval 42"/>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0267" name="Oval 43"/>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0253" name="Line 44"/>
          <p:cNvSpPr>
            <a:spLocks noChangeShapeType="1"/>
          </p:cNvSpPr>
          <p:nvPr/>
        </p:nvSpPr>
        <p:spPr bwMode="auto">
          <a:xfrm>
            <a:off x="2286000" y="2165350"/>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Row iterator example: no objects processed</a:t>
            </a:r>
          </a:p>
        </p:txBody>
      </p:sp>
      <p:grpSp>
        <p:nvGrpSpPr>
          <p:cNvPr id="11267" name="Group 13"/>
          <p:cNvGrpSpPr>
            <a:grpSpLocks/>
          </p:cNvGrpSpPr>
          <p:nvPr/>
        </p:nvGrpSpPr>
        <p:grpSpPr bwMode="auto">
          <a:xfrm>
            <a:off x="1495425" y="1028700"/>
            <a:ext cx="1555750" cy="1141413"/>
            <a:chOff x="4315" y="1884"/>
            <a:chExt cx="980" cy="719"/>
          </a:xfrm>
        </p:grpSpPr>
        <p:grpSp>
          <p:nvGrpSpPr>
            <p:cNvPr id="11298" name="Group 14"/>
            <p:cNvGrpSpPr>
              <a:grpSpLocks/>
            </p:cNvGrpSpPr>
            <p:nvPr/>
          </p:nvGrpSpPr>
          <p:grpSpPr bwMode="auto">
            <a:xfrm>
              <a:off x="4315" y="1884"/>
              <a:ext cx="980" cy="240"/>
              <a:chOff x="4317" y="1884"/>
              <a:chExt cx="980" cy="240"/>
            </a:xfrm>
          </p:grpSpPr>
          <p:sp>
            <p:nvSpPr>
              <p:cNvPr id="11305" name="Text Box 15"/>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1306" name="Rectangle 16"/>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299" name="Group 17"/>
            <p:cNvGrpSpPr>
              <a:grpSpLocks/>
            </p:cNvGrpSpPr>
            <p:nvPr/>
          </p:nvGrpSpPr>
          <p:grpSpPr bwMode="auto">
            <a:xfrm>
              <a:off x="4315" y="2122"/>
              <a:ext cx="980" cy="240"/>
              <a:chOff x="4317" y="1884"/>
              <a:chExt cx="980" cy="240"/>
            </a:xfrm>
          </p:grpSpPr>
          <p:sp>
            <p:nvSpPr>
              <p:cNvPr id="11303" name="Text Box 18"/>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1304" name="Rectangle 19"/>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300" name="Group 20"/>
            <p:cNvGrpSpPr>
              <a:grpSpLocks/>
            </p:cNvGrpSpPr>
            <p:nvPr/>
          </p:nvGrpSpPr>
          <p:grpSpPr bwMode="auto">
            <a:xfrm>
              <a:off x="4315" y="2363"/>
              <a:ext cx="980" cy="240"/>
              <a:chOff x="4317" y="1884"/>
              <a:chExt cx="980" cy="240"/>
            </a:xfrm>
          </p:grpSpPr>
          <p:sp>
            <p:nvSpPr>
              <p:cNvPr id="11301" name="Text Box 21"/>
              <p:cNvSpPr txBox="1">
                <a:spLocks noChangeArrowheads="1"/>
              </p:cNvSpPr>
              <p:nvPr/>
            </p:nvSpPr>
            <p:spPr bwMode="auto">
              <a:xfrm>
                <a:off x="4317" y="1917"/>
                <a:ext cx="9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1302" name="Rectangle 22"/>
              <p:cNvSpPr>
                <a:spLocks noChangeArrowheads="1"/>
              </p:cNvSpPr>
              <p:nvPr/>
            </p:nvSpPr>
            <p:spPr bwMode="auto">
              <a:xfrm>
                <a:off x="4318" y="1884"/>
                <a:ext cx="979" cy="24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sp>
        <p:nvSpPr>
          <p:cNvPr id="11268" name="Rectangle 23"/>
          <p:cNvSpPr>
            <a:spLocks noChangeArrowheads="1"/>
          </p:cNvSpPr>
          <p:nvPr/>
        </p:nvSpPr>
        <p:spPr bwMode="auto">
          <a:xfrm>
            <a:off x="3503613" y="2709863"/>
            <a:ext cx="4556125" cy="793750"/>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11269" name="Text Box 25"/>
          <p:cNvSpPr txBox="1">
            <a:spLocks noChangeArrowheads="1"/>
          </p:cNvSpPr>
          <p:nvPr/>
        </p:nvSpPr>
        <p:spPr bwMode="auto">
          <a:xfrm>
            <a:off x="3535363" y="2389188"/>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 widget</a:t>
            </a:r>
          </a:p>
        </p:txBody>
      </p:sp>
      <p:sp>
        <p:nvSpPr>
          <p:cNvPr id="11270" name="Text Box 30"/>
          <p:cNvSpPr txBox="1">
            <a:spLocks noChangeArrowheads="1"/>
          </p:cNvSpPr>
          <p:nvPr/>
        </p:nvSpPr>
        <p:spPr bwMode="auto">
          <a:xfrm>
            <a:off x="371475" y="2746375"/>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grpSp>
        <p:nvGrpSpPr>
          <p:cNvPr id="11271" name="Group 33"/>
          <p:cNvGrpSpPr>
            <a:grpSpLocks/>
          </p:cNvGrpSpPr>
          <p:nvPr/>
        </p:nvGrpSpPr>
        <p:grpSpPr bwMode="auto">
          <a:xfrm>
            <a:off x="3582988" y="2801938"/>
            <a:ext cx="974725" cy="609600"/>
            <a:chOff x="2229" y="1834"/>
            <a:chExt cx="614" cy="384"/>
          </a:xfrm>
        </p:grpSpPr>
        <p:sp>
          <p:nvSpPr>
            <p:cNvPr id="11296" name="Text Box 29"/>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1297" name="Rectangle 31"/>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272" name="Group 34"/>
          <p:cNvGrpSpPr>
            <a:grpSpLocks/>
          </p:cNvGrpSpPr>
          <p:nvPr/>
        </p:nvGrpSpPr>
        <p:grpSpPr bwMode="auto">
          <a:xfrm>
            <a:off x="4678363" y="2801938"/>
            <a:ext cx="974725" cy="609600"/>
            <a:chOff x="2229" y="1834"/>
            <a:chExt cx="614" cy="384"/>
          </a:xfrm>
        </p:grpSpPr>
        <p:sp>
          <p:nvSpPr>
            <p:cNvPr id="11294" name="Text Box 35"/>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1295" name="Rectangle 36"/>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1273" name="Group 40"/>
          <p:cNvGrpSpPr>
            <a:grpSpLocks/>
          </p:cNvGrpSpPr>
          <p:nvPr/>
        </p:nvGrpSpPr>
        <p:grpSpPr bwMode="auto">
          <a:xfrm>
            <a:off x="5730875" y="2801938"/>
            <a:ext cx="2224088" cy="609600"/>
            <a:chOff x="3582" y="1832"/>
            <a:chExt cx="1401" cy="384"/>
          </a:xfrm>
        </p:grpSpPr>
        <p:sp>
          <p:nvSpPr>
            <p:cNvPr id="11292" name="Text Box 38"/>
            <p:cNvSpPr txBox="1">
              <a:spLocks noChangeArrowheads="1"/>
            </p:cNvSpPr>
            <p:nvPr/>
          </p:nvSpPr>
          <p:spPr bwMode="auto">
            <a:xfrm>
              <a:off x="3999" y="1851"/>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1293" name="Rectangle 39"/>
            <p:cNvSpPr>
              <a:spLocks noChangeArrowheads="1"/>
            </p:cNvSpPr>
            <p:nvPr/>
          </p:nvSpPr>
          <p:spPr bwMode="auto">
            <a:xfrm>
              <a:off x="3582" y="1832"/>
              <a:ext cx="1401"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1274" name="Line 41"/>
          <p:cNvSpPr>
            <a:spLocks noChangeShapeType="1"/>
          </p:cNvSpPr>
          <p:nvPr/>
        </p:nvSpPr>
        <p:spPr bwMode="auto">
          <a:xfrm>
            <a:off x="2805113" y="3095625"/>
            <a:ext cx="68580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5" name="Group 83"/>
          <p:cNvGrpSpPr>
            <a:grpSpLocks/>
          </p:cNvGrpSpPr>
          <p:nvPr/>
        </p:nvGrpSpPr>
        <p:grpSpPr bwMode="auto">
          <a:xfrm>
            <a:off x="1427163" y="2441575"/>
            <a:ext cx="1416050" cy="1466850"/>
            <a:chOff x="1676" y="1037"/>
            <a:chExt cx="2688" cy="2784"/>
          </a:xfrm>
        </p:grpSpPr>
        <p:sp>
          <p:nvSpPr>
            <p:cNvPr id="11278" name="AutoShape 84"/>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1279" name="Rectangle 85"/>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1280" name="Rectangle 86"/>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1281" name="Rectangle 87"/>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1282" name="Freeform 88"/>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1283" name="AutoShape 89"/>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1284" name="Rectangle 90"/>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1285" name="Oval 91"/>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86" name="Oval 92"/>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87" name="Oval 93"/>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88" name="Oval 94"/>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89" name="Oval 95"/>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90" name="Oval 96"/>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1291" name="Oval 97"/>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1276" name="Line 101"/>
          <p:cNvSpPr>
            <a:spLocks noChangeShapeType="1"/>
          </p:cNvSpPr>
          <p:nvPr/>
        </p:nvSpPr>
        <p:spPr bwMode="auto">
          <a:xfrm>
            <a:off x="2286000" y="2165350"/>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1277"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138" y="4125913"/>
            <a:ext cx="594360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p:txBody>
          <a:bodyPr/>
          <a:lstStyle/>
          <a:p>
            <a:pPr eaLnBrk="1" hangingPunct="1"/>
            <a:r>
              <a:rPr lang="en-US" smtClean="0"/>
              <a:t>Row iterator example: First object processed</a:t>
            </a:r>
          </a:p>
        </p:txBody>
      </p:sp>
      <p:sp>
        <p:nvSpPr>
          <p:cNvPr id="12291" name="Rectangle 4"/>
          <p:cNvSpPr>
            <a:spLocks noChangeArrowheads="1"/>
          </p:cNvSpPr>
          <p:nvPr/>
        </p:nvSpPr>
        <p:spPr bwMode="auto">
          <a:xfrm>
            <a:off x="1497013" y="1028700"/>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2" name="Text Box 5"/>
          <p:cNvSpPr txBox="1">
            <a:spLocks noChangeArrowheads="1"/>
          </p:cNvSpPr>
          <p:nvPr/>
        </p:nvSpPr>
        <p:spPr bwMode="auto">
          <a:xfrm>
            <a:off x="1495425" y="1458913"/>
            <a:ext cx="1555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2293" name="Rectangle 6"/>
          <p:cNvSpPr>
            <a:spLocks noChangeArrowheads="1"/>
          </p:cNvSpPr>
          <p:nvPr/>
        </p:nvSpPr>
        <p:spPr bwMode="auto">
          <a:xfrm>
            <a:off x="1497013" y="1406525"/>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4" name="Text Box 7"/>
          <p:cNvSpPr txBox="1">
            <a:spLocks noChangeArrowheads="1"/>
          </p:cNvSpPr>
          <p:nvPr/>
        </p:nvSpPr>
        <p:spPr bwMode="auto">
          <a:xfrm>
            <a:off x="1495425" y="1841500"/>
            <a:ext cx="1555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HistoryEntry</a:t>
            </a:r>
          </a:p>
        </p:txBody>
      </p:sp>
      <p:sp>
        <p:nvSpPr>
          <p:cNvPr id="12295" name="Rectangle 8"/>
          <p:cNvSpPr>
            <a:spLocks noChangeArrowheads="1"/>
          </p:cNvSpPr>
          <p:nvPr/>
        </p:nvSpPr>
        <p:spPr bwMode="auto">
          <a:xfrm>
            <a:off x="1497013" y="1789113"/>
            <a:ext cx="1554162" cy="381000"/>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6" name="Line 9"/>
          <p:cNvSpPr>
            <a:spLocks noChangeShapeType="1"/>
          </p:cNvSpPr>
          <p:nvPr/>
        </p:nvSpPr>
        <p:spPr bwMode="auto">
          <a:xfrm>
            <a:off x="2805113" y="3095625"/>
            <a:ext cx="68580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10"/>
          <p:cNvGrpSpPr>
            <a:grpSpLocks/>
          </p:cNvGrpSpPr>
          <p:nvPr/>
        </p:nvGrpSpPr>
        <p:grpSpPr bwMode="auto">
          <a:xfrm>
            <a:off x="1427163" y="2441575"/>
            <a:ext cx="1416050" cy="1466850"/>
            <a:chOff x="899" y="1538"/>
            <a:chExt cx="892" cy="924"/>
          </a:xfrm>
        </p:grpSpPr>
        <p:sp>
          <p:nvSpPr>
            <p:cNvPr id="12312" name="AutoShape 11"/>
            <p:cNvSpPr>
              <a:spLocks noChangeArrowheads="1"/>
            </p:cNvSpPr>
            <p:nvPr/>
          </p:nvSpPr>
          <p:spPr bwMode="auto">
            <a:xfrm rot="5400000" flipH="1">
              <a:off x="961" y="1921"/>
              <a:ext cx="99" cy="223"/>
            </a:xfrm>
            <a:prstGeom prst="can">
              <a:avLst>
                <a:gd name="adj" fmla="val 30378"/>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2313" name="Rectangle 12"/>
            <p:cNvSpPr>
              <a:spLocks noChangeArrowheads="1"/>
            </p:cNvSpPr>
            <p:nvPr/>
          </p:nvSpPr>
          <p:spPr bwMode="auto">
            <a:xfrm flipH="1">
              <a:off x="1175" y="1899"/>
              <a:ext cx="124"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2314" name="Rectangle 13"/>
            <p:cNvSpPr>
              <a:spLocks noChangeArrowheads="1"/>
            </p:cNvSpPr>
            <p:nvPr/>
          </p:nvSpPr>
          <p:spPr bwMode="auto">
            <a:xfrm rot="5400000" flipH="1">
              <a:off x="1114" y="1960"/>
              <a:ext cx="160"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2315" name="Rectangle 14"/>
            <p:cNvSpPr>
              <a:spLocks noChangeArrowheads="1"/>
            </p:cNvSpPr>
            <p:nvPr/>
          </p:nvSpPr>
          <p:spPr bwMode="auto">
            <a:xfrm flipH="1">
              <a:off x="1105" y="2014"/>
              <a:ext cx="108" cy="38"/>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2316" name="Freeform 15"/>
            <p:cNvSpPr>
              <a:spLocks/>
            </p:cNvSpPr>
            <p:nvPr/>
          </p:nvSpPr>
          <p:spPr bwMode="auto">
            <a:xfrm flipH="1">
              <a:off x="1165" y="1538"/>
              <a:ext cx="539" cy="825"/>
            </a:xfrm>
            <a:custGeom>
              <a:avLst/>
              <a:gdLst>
                <a:gd name="T0" fmla="*/ 0 w 1623"/>
                <a:gd name="T1" fmla="*/ 0 h 2486"/>
                <a:gd name="T2" fmla="*/ 0 w 1623"/>
                <a:gd name="T3" fmla="*/ 0 h 2486"/>
                <a:gd name="T4" fmla="*/ 0 w 1623"/>
                <a:gd name="T5" fmla="*/ 0 h 2486"/>
                <a:gd name="T6" fmla="*/ 0 w 1623"/>
                <a:gd name="T7" fmla="*/ 0 h 2486"/>
                <a:gd name="T8" fmla="*/ 0 w 1623"/>
                <a:gd name="T9" fmla="*/ 0 h 2486"/>
                <a:gd name="T10" fmla="*/ 0 w 1623"/>
                <a:gd name="T11" fmla="*/ 0 h 2486"/>
                <a:gd name="T12" fmla="*/ 0 w 1623"/>
                <a:gd name="T13" fmla="*/ 0 h 2486"/>
                <a:gd name="T14" fmla="*/ 0 w 1623"/>
                <a:gd name="T15" fmla="*/ 0 h 2486"/>
                <a:gd name="T16" fmla="*/ 0 w 1623"/>
                <a:gd name="T17" fmla="*/ 0 h 2486"/>
                <a:gd name="T18" fmla="*/ 0 w 1623"/>
                <a:gd name="T19" fmla="*/ 0 h 2486"/>
                <a:gd name="T20" fmla="*/ 0 w 1623"/>
                <a:gd name="T21" fmla="*/ 0 h 2486"/>
                <a:gd name="T22" fmla="*/ 0 w 1623"/>
                <a:gd name="T23" fmla="*/ 0 h 2486"/>
                <a:gd name="T24" fmla="*/ 0 w 1623"/>
                <a:gd name="T25" fmla="*/ 0 h 2486"/>
                <a:gd name="T26" fmla="*/ 0 w 1623"/>
                <a:gd name="T27" fmla="*/ 0 h 2486"/>
                <a:gd name="T28" fmla="*/ 0 w 1623"/>
                <a:gd name="T29" fmla="*/ 0 h 2486"/>
                <a:gd name="T30" fmla="*/ 0 w 1623"/>
                <a:gd name="T31" fmla="*/ 0 h 2486"/>
                <a:gd name="T32" fmla="*/ 0 w 1623"/>
                <a:gd name="T33" fmla="*/ 0 h 2486"/>
                <a:gd name="T34" fmla="*/ 0 w 1623"/>
                <a:gd name="T35" fmla="*/ 0 h 2486"/>
                <a:gd name="T36" fmla="*/ 0 w 1623"/>
                <a:gd name="T37" fmla="*/ 0 h 2486"/>
                <a:gd name="T38" fmla="*/ 0 w 1623"/>
                <a:gd name="T39" fmla="*/ 0 h 2486"/>
                <a:gd name="T40" fmla="*/ 0 w 1623"/>
                <a:gd name="T41" fmla="*/ 0 h 2486"/>
                <a:gd name="T42" fmla="*/ 0 w 1623"/>
                <a:gd name="T43" fmla="*/ 0 h 2486"/>
                <a:gd name="T44" fmla="*/ 0 w 1623"/>
                <a:gd name="T45" fmla="*/ 0 h 2486"/>
                <a:gd name="T46" fmla="*/ 0 w 1623"/>
                <a:gd name="T47" fmla="*/ 0 h 2486"/>
                <a:gd name="T48" fmla="*/ 0 w 1623"/>
                <a:gd name="T49" fmla="*/ 0 h 2486"/>
                <a:gd name="T50" fmla="*/ 0 w 1623"/>
                <a:gd name="T51" fmla="*/ 0 h 2486"/>
                <a:gd name="T52" fmla="*/ 0 w 1623"/>
                <a:gd name="T53" fmla="*/ 0 h 2486"/>
                <a:gd name="T54" fmla="*/ 0 w 1623"/>
                <a:gd name="T55" fmla="*/ 0 h 2486"/>
                <a:gd name="T56" fmla="*/ 0 w 1623"/>
                <a:gd name="T57" fmla="*/ 0 h 2486"/>
                <a:gd name="T58" fmla="*/ 0 w 1623"/>
                <a:gd name="T59" fmla="*/ 0 h 2486"/>
                <a:gd name="T60" fmla="*/ 0 w 1623"/>
                <a:gd name="T61" fmla="*/ 0 h 2486"/>
                <a:gd name="T62" fmla="*/ 0 w 1623"/>
                <a:gd name="T63" fmla="*/ 0 h 2486"/>
                <a:gd name="T64" fmla="*/ 0 w 1623"/>
                <a:gd name="T65" fmla="*/ 0 h 2486"/>
                <a:gd name="T66" fmla="*/ 0 w 1623"/>
                <a:gd name="T67" fmla="*/ 0 h 2486"/>
                <a:gd name="T68" fmla="*/ 0 w 1623"/>
                <a:gd name="T69" fmla="*/ 0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2317" name="AutoShape 16"/>
            <p:cNvSpPr>
              <a:spLocks noChangeArrowheads="1"/>
            </p:cNvSpPr>
            <p:nvPr/>
          </p:nvSpPr>
          <p:spPr bwMode="auto">
            <a:xfrm rot="5400000" flipH="1">
              <a:off x="1498" y="1808"/>
              <a:ext cx="294" cy="293"/>
            </a:xfrm>
            <a:prstGeom prst="can">
              <a:avLst>
                <a:gd name="adj" fmla="val 50000"/>
              </a:avLst>
            </a:pr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2318" name="Rectangle 17"/>
            <p:cNvSpPr>
              <a:spLocks noChangeArrowheads="1"/>
            </p:cNvSpPr>
            <p:nvPr/>
          </p:nvSpPr>
          <p:spPr bwMode="auto">
            <a:xfrm flipH="1">
              <a:off x="1111" y="2335"/>
              <a:ext cx="650" cy="127"/>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2319" name="Oval 18"/>
            <p:cNvSpPr>
              <a:spLocks noChangeArrowheads="1"/>
            </p:cNvSpPr>
            <p:nvPr/>
          </p:nvSpPr>
          <p:spPr bwMode="auto">
            <a:xfrm flipH="1">
              <a:off x="1700" y="1822"/>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0" name="Oval 19"/>
            <p:cNvSpPr>
              <a:spLocks noChangeArrowheads="1"/>
            </p:cNvSpPr>
            <p:nvPr/>
          </p:nvSpPr>
          <p:spPr bwMode="auto">
            <a:xfrm flipH="1">
              <a:off x="1735" y="1883"/>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1" name="Oval 20"/>
            <p:cNvSpPr>
              <a:spLocks noChangeArrowheads="1"/>
            </p:cNvSpPr>
            <p:nvPr/>
          </p:nvSpPr>
          <p:spPr bwMode="auto">
            <a:xfrm flipH="1">
              <a:off x="1665" y="1884"/>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2" name="Oval 21"/>
            <p:cNvSpPr>
              <a:spLocks noChangeArrowheads="1"/>
            </p:cNvSpPr>
            <p:nvPr/>
          </p:nvSpPr>
          <p:spPr bwMode="auto">
            <a:xfrm flipH="1">
              <a:off x="1736" y="1960"/>
              <a:ext cx="35" cy="51"/>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3" name="Oval 22"/>
            <p:cNvSpPr>
              <a:spLocks noChangeArrowheads="1"/>
            </p:cNvSpPr>
            <p:nvPr/>
          </p:nvSpPr>
          <p:spPr bwMode="auto">
            <a:xfrm flipH="1">
              <a:off x="1665" y="1956"/>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4" name="Oval 23"/>
            <p:cNvSpPr>
              <a:spLocks noChangeArrowheads="1"/>
            </p:cNvSpPr>
            <p:nvPr/>
          </p:nvSpPr>
          <p:spPr bwMode="auto">
            <a:xfrm flipH="1">
              <a:off x="1700" y="2027"/>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2325" name="Oval 24"/>
            <p:cNvSpPr>
              <a:spLocks noChangeArrowheads="1"/>
            </p:cNvSpPr>
            <p:nvPr/>
          </p:nvSpPr>
          <p:spPr bwMode="auto">
            <a:xfrm flipH="1">
              <a:off x="1700" y="1924"/>
              <a:ext cx="35" cy="52"/>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2298" name="Line 25"/>
          <p:cNvSpPr>
            <a:spLocks noChangeShapeType="1"/>
          </p:cNvSpPr>
          <p:nvPr/>
        </p:nvSpPr>
        <p:spPr bwMode="auto">
          <a:xfrm>
            <a:off x="2286000" y="2165350"/>
            <a:ext cx="0" cy="26035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9" name="Text Box 26"/>
          <p:cNvSpPr txBox="1">
            <a:spLocks noChangeArrowheads="1"/>
          </p:cNvSpPr>
          <p:nvPr/>
        </p:nvSpPr>
        <p:spPr bwMode="auto">
          <a:xfrm>
            <a:off x="371475" y="2746375"/>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rPr>
              <a:t>row</a:t>
            </a:r>
            <a:br>
              <a:rPr lang="en-US">
                <a:solidFill>
                  <a:schemeClr val="accent1"/>
                </a:solidFill>
              </a:rPr>
            </a:br>
            <a:r>
              <a:rPr lang="en-US">
                <a:solidFill>
                  <a:schemeClr val="accent1"/>
                </a:solidFill>
              </a:rPr>
              <a:t>iterator</a:t>
            </a:r>
          </a:p>
        </p:txBody>
      </p:sp>
      <p:sp>
        <p:nvSpPr>
          <p:cNvPr id="12300" name="Rectangle 27"/>
          <p:cNvSpPr>
            <a:spLocks noChangeArrowheads="1"/>
          </p:cNvSpPr>
          <p:nvPr/>
        </p:nvSpPr>
        <p:spPr bwMode="auto">
          <a:xfrm>
            <a:off x="3503613" y="2709863"/>
            <a:ext cx="4556125" cy="793750"/>
          </a:xfrm>
          <a:prstGeom prst="rect">
            <a:avLst/>
          </a:prstGeom>
          <a:solidFill>
            <a:schemeClr val="tx1"/>
          </a:solidFill>
          <a:ln w="19050" algn="ctr">
            <a:solidFill>
              <a:schemeClr val="accent1"/>
            </a:solidFill>
            <a:prstDash val="dash"/>
            <a:miter lim="800000"/>
            <a:headEnd/>
            <a:tailEnd/>
          </a:ln>
        </p:spPr>
        <p:txBody>
          <a:bodyPr lIns="0" tIns="0" rIns="0" bIns="0" anchor="ctr">
            <a:spAutoFit/>
          </a:bodyPr>
          <a:lstStyle/>
          <a:p>
            <a:endParaRPr lang="en-US"/>
          </a:p>
        </p:txBody>
      </p:sp>
      <p:sp>
        <p:nvSpPr>
          <p:cNvPr id="12301" name="Text Box 28"/>
          <p:cNvSpPr txBox="1">
            <a:spLocks noChangeArrowheads="1"/>
          </p:cNvSpPr>
          <p:nvPr/>
        </p:nvSpPr>
        <p:spPr bwMode="auto">
          <a:xfrm>
            <a:off x="3535363" y="2389188"/>
            <a:ext cx="187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row widget</a:t>
            </a:r>
          </a:p>
        </p:txBody>
      </p:sp>
      <p:grpSp>
        <p:nvGrpSpPr>
          <p:cNvPr id="12302" name="Group 29"/>
          <p:cNvGrpSpPr>
            <a:grpSpLocks/>
          </p:cNvGrpSpPr>
          <p:nvPr/>
        </p:nvGrpSpPr>
        <p:grpSpPr bwMode="auto">
          <a:xfrm>
            <a:off x="3582988" y="2801938"/>
            <a:ext cx="974725" cy="609600"/>
            <a:chOff x="2229" y="1834"/>
            <a:chExt cx="614" cy="384"/>
          </a:xfrm>
        </p:grpSpPr>
        <p:sp>
          <p:nvSpPr>
            <p:cNvPr id="12310" name="Text Box 30"/>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2311" name="Rectangle 31"/>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2303" name="Group 32"/>
          <p:cNvGrpSpPr>
            <a:grpSpLocks/>
          </p:cNvGrpSpPr>
          <p:nvPr/>
        </p:nvGrpSpPr>
        <p:grpSpPr bwMode="auto">
          <a:xfrm>
            <a:off x="4678363" y="2801938"/>
            <a:ext cx="974725" cy="609600"/>
            <a:chOff x="2229" y="1834"/>
            <a:chExt cx="614" cy="384"/>
          </a:xfrm>
        </p:grpSpPr>
        <p:sp>
          <p:nvSpPr>
            <p:cNvPr id="12308" name="Text Box 33"/>
            <p:cNvSpPr txBox="1">
              <a:spLocks noChangeArrowheads="1"/>
            </p:cNvSpPr>
            <p:nvPr/>
          </p:nvSpPr>
          <p:spPr bwMode="auto">
            <a:xfrm>
              <a:off x="2252" y="1853"/>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2309" name="Rectangle 34"/>
            <p:cNvSpPr>
              <a:spLocks noChangeArrowheads="1"/>
            </p:cNvSpPr>
            <p:nvPr/>
          </p:nvSpPr>
          <p:spPr bwMode="auto">
            <a:xfrm>
              <a:off x="2229" y="1834"/>
              <a:ext cx="614"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2304" name="Group 35"/>
          <p:cNvGrpSpPr>
            <a:grpSpLocks/>
          </p:cNvGrpSpPr>
          <p:nvPr/>
        </p:nvGrpSpPr>
        <p:grpSpPr bwMode="auto">
          <a:xfrm>
            <a:off x="5730875" y="2801938"/>
            <a:ext cx="2224088" cy="609600"/>
            <a:chOff x="3582" y="1832"/>
            <a:chExt cx="1401" cy="384"/>
          </a:xfrm>
        </p:grpSpPr>
        <p:sp>
          <p:nvSpPr>
            <p:cNvPr id="12306" name="Text Box 36"/>
            <p:cNvSpPr txBox="1">
              <a:spLocks noChangeArrowheads="1"/>
            </p:cNvSpPr>
            <p:nvPr/>
          </p:nvSpPr>
          <p:spPr bwMode="auto">
            <a:xfrm>
              <a:off x="3999" y="1851"/>
              <a:ext cx="56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cell</a:t>
              </a:r>
              <a:br>
                <a:rPr lang="en-US" sz="1800">
                  <a:solidFill>
                    <a:schemeClr val="accent1"/>
                  </a:solidFill>
                </a:rPr>
              </a:br>
              <a:r>
                <a:rPr lang="en-US" sz="1800">
                  <a:solidFill>
                    <a:schemeClr val="accent1"/>
                  </a:solidFill>
                </a:rPr>
                <a:t>widget</a:t>
              </a:r>
            </a:p>
          </p:txBody>
        </p:sp>
        <p:sp>
          <p:nvSpPr>
            <p:cNvPr id="12307" name="Rectangle 37"/>
            <p:cNvSpPr>
              <a:spLocks noChangeArrowheads="1"/>
            </p:cNvSpPr>
            <p:nvPr/>
          </p:nvSpPr>
          <p:spPr bwMode="auto">
            <a:xfrm>
              <a:off x="3582" y="1832"/>
              <a:ext cx="1401" cy="384"/>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2305"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5" y="4321175"/>
            <a:ext cx="6418263" cy="771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27185</TotalTime>
  <Words>3342</Words>
  <Application>Microsoft Office PowerPoint</Application>
  <PresentationFormat>On-screen Show (4:3)</PresentationFormat>
  <Paragraphs>387</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Times New Roman</vt:lpstr>
      <vt:lpstr>Wingdings</vt:lpstr>
      <vt:lpstr>Wingdings 2</vt:lpstr>
      <vt:lpstr>Wingdings 3</vt:lpstr>
      <vt:lpstr>Webdings</vt:lpstr>
      <vt:lpstr>1_test-template</vt:lpstr>
      <vt:lpstr>List Views</vt:lpstr>
      <vt:lpstr>Lesson objectives</vt:lpstr>
      <vt:lpstr>Lesson outline</vt:lpstr>
      <vt:lpstr>List views</vt:lpstr>
      <vt:lpstr>List view root objects</vt:lpstr>
      <vt:lpstr>List view contents</vt:lpstr>
      <vt:lpstr>Row iterators</vt:lpstr>
      <vt:lpstr>Row iterator example: no objects processed</vt:lpstr>
      <vt:lpstr>Row iterator example: First object processed</vt:lpstr>
      <vt:lpstr>Row iterator example: Next object processed</vt:lpstr>
      <vt:lpstr>Row iterator example: Final object processed</vt:lpstr>
      <vt:lpstr>Reusable containers</vt:lpstr>
      <vt:lpstr>Lesson outline</vt:lpstr>
      <vt:lpstr>Steps to create list view</vt:lpstr>
      <vt:lpstr>Step 1: Create the LV file</vt:lpstr>
      <vt:lpstr>Step 2: Specify the required variable(s)</vt:lpstr>
      <vt:lpstr>Step 3: Optionally specify additional properties</vt:lpstr>
      <vt:lpstr>Lesson outline</vt:lpstr>
      <vt:lpstr>Required properties of row iterator</vt:lpstr>
      <vt:lpstr>Step 4: Add a row iterator widget</vt:lpstr>
      <vt:lpstr>Step 5: Add a row widget</vt:lpstr>
      <vt:lpstr>Step 6: Add cell widgets</vt:lpstr>
      <vt:lpstr>Step 6: Add cell widgets (label property)</vt:lpstr>
      <vt:lpstr>Step 6: Add cell widgets (value property)</vt:lpstr>
      <vt:lpstr>Example of second cell</vt:lpstr>
      <vt:lpstr>Example of third cell</vt:lpstr>
      <vt:lpstr>Sort order</vt:lpstr>
      <vt:lpstr>Lesson outline</vt:lpstr>
      <vt:lpstr>What can contain a list view?</vt:lpstr>
      <vt:lpstr>Steps to reference list views (from screens and secondary views)</vt:lpstr>
      <vt:lpstr>Step 1: Create panel ref widget</vt:lpstr>
      <vt:lpstr>Step 2: Add toolbar</vt:lpstr>
      <vt:lpstr>Step 3: Specify properties</vt:lpstr>
      <vt:lpstr>Step 4: Reload the metadata</vt:lpstr>
      <vt:lpstr>List view inputs</vt:lpstr>
      <vt:lpstr>Steps to reference list views (from detail views)</vt:lpstr>
      <vt:lpstr>List view input labels</vt:lpstr>
      <vt:lpstr>List view input label settings</vt:lpstr>
      <vt:lpstr>List views in read-only mode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Views</dc:title>
  <dc:creator>Julia Tower</dc:creator>
  <dc:description>120</dc:description>
  <cp:lastModifiedBy>gwuser</cp:lastModifiedBy>
  <cp:revision>2008</cp:revision>
  <dcterms:created xsi:type="dcterms:W3CDTF">2007-08-02T20:13:16Z</dcterms:created>
  <dcterms:modified xsi:type="dcterms:W3CDTF">2013-08-20T16:49:20Z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