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3"/>
  </p:notesMasterIdLst>
  <p:handoutMasterIdLst>
    <p:handoutMasterId r:id="rId24"/>
  </p:handoutMasterIdLst>
  <p:sldIdLst>
    <p:sldId id="1192" r:id="rId2"/>
    <p:sldId id="1299" r:id="rId3"/>
    <p:sldId id="1300" r:id="rId4"/>
    <p:sldId id="1758" r:id="rId5"/>
    <p:sldId id="1760" r:id="rId6"/>
    <p:sldId id="1773" r:id="rId7"/>
    <p:sldId id="1774" r:id="rId8"/>
    <p:sldId id="1762" r:id="rId9"/>
    <p:sldId id="1763" r:id="rId10"/>
    <p:sldId id="1764" r:id="rId11"/>
    <p:sldId id="1765" r:id="rId12"/>
    <p:sldId id="1766" r:id="rId13"/>
    <p:sldId id="1775" r:id="rId14"/>
    <p:sldId id="1771" r:id="rId15"/>
    <p:sldId id="1772" r:id="rId16"/>
    <p:sldId id="1768" r:id="rId17"/>
    <p:sldId id="1769" r:id="rId18"/>
    <p:sldId id="1778" r:id="rId19"/>
    <p:sldId id="1551" r:id="rId20"/>
    <p:sldId id="1757" r:id="rId21"/>
    <p:sldId id="1777" r:id="rId22"/>
  </p:sldIdLst>
  <p:sldSz cx="9144000" cy="6858000" type="screen4x3"/>
  <p:notesSz cx="6881813" cy="9296400"/>
  <p:defaultTextStyle>
    <a:defPPr>
      <a:defRPr lang="en-US"/>
    </a:defPPr>
    <a:lvl1pPr algn="ctr" rtl="0" fontAlgn="base">
      <a:spcBef>
        <a:spcPct val="50000"/>
      </a:spcBef>
      <a:spcAft>
        <a:spcPct val="30000"/>
      </a:spcAft>
      <a:buClr>
        <a:schemeClr val="tx1"/>
      </a:buClr>
      <a:defRPr sz="2000" b="1" kern="1200">
        <a:solidFill>
          <a:srgbClr val="FF0000"/>
        </a:solidFill>
        <a:latin typeface="Arial" charset="0"/>
        <a:ea typeface="+mn-ea"/>
        <a:cs typeface="+mn-cs"/>
      </a:defRPr>
    </a:lvl1pPr>
    <a:lvl2pPr marL="457200" algn="ctr" rtl="0" fontAlgn="base">
      <a:spcBef>
        <a:spcPct val="50000"/>
      </a:spcBef>
      <a:spcAft>
        <a:spcPct val="30000"/>
      </a:spcAft>
      <a:buClr>
        <a:schemeClr val="tx1"/>
      </a:buClr>
      <a:defRPr sz="2000" b="1" kern="1200">
        <a:solidFill>
          <a:srgbClr val="FF0000"/>
        </a:solidFill>
        <a:latin typeface="Arial" charset="0"/>
        <a:ea typeface="+mn-ea"/>
        <a:cs typeface="+mn-cs"/>
      </a:defRPr>
    </a:lvl2pPr>
    <a:lvl3pPr marL="914400" algn="ctr" rtl="0" fontAlgn="base">
      <a:spcBef>
        <a:spcPct val="50000"/>
      </a:spcBef>
      <a:spcAft>
        <a:spcPct val="30000"/>
      </a:spcAft>
      <a:buClr>
        <a:schemeClr val="tx1"/>
      </a:buClr>
      <a:defRPr sz="2000" b="1" kern="1200">
        <a:solidFill>
          <a:srgbClr val="FF0000"/>
        </a:solidFill>
        <a:latin typeface="Arial" charset="0"/>
        <a:ea typeface="+mn-ea"/>
        <a:cs typeface="+mn-cs"/>
      </a:defRPr>
    </a:lvl3pPr>
    <a:lvl4pPr marL="1371600" algn="ctr" rtl="0" fontAlgn="base">
      <a:spcBef>
        <a:spcPct val="50000"/>
      </a:spcBef>
      <a:spcAft>
        <a:spcPct val="30000"/>
      </a:spcAft>
      <a:buClr>
        <a:schemeClr val="tx1"/>
      </a:buClr>
      <a:defRPr sz="2000" b="1" kern="1200">
        <a:solidFill>
          <a:srgbClr val="FF0000"/>
        </a:solidFill>
        <a:latin typeface="Arial" charset="0"/>
        <a:ea typeface="+mn-ea"/>
        <a:cs typeface="+mn-cs"/>
      </a:defRPr>
    </a:lvl4pPr>
    <a:lvl5pPr marL="1828800" algn="ctr" rtl="0" fontAlgn="base">
      <a:spcBef>
        <a:spcPct val="50000"/>
      </a:spcBef>
      <a:spcAft>
        <a:spcPct val="30000"/>
      </a:spcAft>
      <a:buClr>
        <a:schemeClr val="tx1"/>
      </a:buClr>
      <a:defRPr sz="2000" b="1" kern="1200">
        <a:solidFill>
          <a:srgbClr val="FF0000"/>
        </a:solidFill>
        <a:latin typeface="Arial" charset="0"/>
        <a:ea typeface="+mn-ea"/>
        <a:cs typeface="+mn-cs"/>
      </a:defRPr>
    </a:lvl5pPr>
    <a:lvl6pPr marL="2286000" algn="l" defTabSz="914400" rtl="0" eaLnBrk="1" latinLnBrk="0" hangingPunct="1">
      <a:defRPr sz="2000" b="1" kern="1200">
        <a:solidFill>
          <a:srgbClr val="FF0000"/>
        </a:solidFill>
        <a:latin typeface="Arial" charset="0"/>
        <a:ea typeface="+mn-ea"/>
        <a:cs typeface="+mn-cs"/>
      </a:defRPr>
    </a:lvl6pPr>
    <a:lvl7pPr marL="2743200" algn="l" defTabSz="914400" rtl="0" eaLnBrk="1" latinLnBrk="0" hangingPunct="1">
      <a:defRPr sz="2000" b="1" kern="1200">
        <a:solidFill>
          <a:srgbClr val="FF0000"/>
        </a:solidFill>
        <a:latin typeface="Arial" charset="0"/>
        <a:ea typeface="+mn-ea"/>
        <a:cs typeface="+mn-cs"/>
      </a:defRPr>
    </a:lvl7pPr>
    <a:lvl8pPr marL="3200400" algn="l" defTabSz="914400" rtl="0" eaLnBrk="1" latinLnBrk="0" hangingPunct="1">
      <a:defRPr sz="2000" b="1" kern="1200">
        <a:solidFill>
          <a:srgbClr val="FF0000"/>
        </a:solidFill>
        <a:latin typeface="Arial" charset="0"/>
        <a:ea typeface="+mn-ea"/>
        <a:cs typeface="+mn-cs"/>
      </a:defRPr>
    </a:lvl8pPr>
    <a:lvl9pPr marL="3657600" algn="l" defTabSz="914400" rtl="0" eaLnBrk="1" latinLnBrk="0" hangingPunct="1">
      <a:defRPr sz="2000" b="1" kern="1200">
        <a:solidFill>
          <a:srgbClr val="FF0000"/>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scaleToFitPaper="1" frameSlides="1"/>
  <p:clrMru>
    <a:srgbClr val="996633"/>
    <a:srgbClr val="0033CC"/>
    <a:srgbClr val="FF0000"/>
    <a:srgbClr val="FFFF00"/>
    <a:srgbClr val="FFFFCC"/>
    <a:srgbClr val="EAEAEA"/>
    <a:srgbClr val="006699"/>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20605" autoAdjust="0"/>
    <p:restoredTop sz="79497" autoAdjust="0"/>
  </p:normalViewPr>
  <p:slideViewPr>
    <p:cSldViewPr snapToGrid="0">
      <p:cViewPr varScale="1">
        <p:scale>
          <a:sx n="110" d="100"/>
          <a:sy n="110" d="100"/>
        </p:scale>
        <p:origin x="-1416" y="-84"/>
      </p:cViewPr>
      <p:guideLst>
        <p:guide orient="horz" pos="1335"/>
        <p:guide pos="2880"/>
      </p:guideLst>
    </p:cSldViewPr>
  </p:slideViewPr>
  <p:outlineViewPr>
    <p:cViewPr>
      <p:scale>
        <a:sx n="25" d="100"/>
        <a:sy n="25"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00" d="100"/>
          <a:sy n="100" d="100"/>
        </p:scale>
        <p:origin x="-2586" y="-108"/>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5" name="Rectangle 3"/>
          <p:cNvSpPr>
            <a:spLocks noGrp="1" noChangeArrowheads="1"/>
          </p:cNvSpPr>
          <p:nvPr>
            <p:ph type="dt" sz="quarter" idx="1"/>
          </p:nvPr>
        </p:nvSpPr>
        <p:spPr bwMode="auto">
          <a:xfrm>
            <a:off x="3900488" y="0"/>
            <a:ext cx="298132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6" name="Rectangle 4"/>
          <p:cNvSpPr>
            <a:spLocks noGrp="1" noChangeArrowheads="1"/>
          </p:cNvSpPr>
          <p:nvPr>
            <p:ph type="ftr" sz="quarter" idx="2"/>
          </p:nvPr>
        </p:nvSpPr>
        <p:spPr bwMode="auto">
          <a:xfrm>
            <a:off x="0" y="8831263"/>
            <a:ext cx="2982913"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defRPr sz="1200">
                <a:solidFill>
                  <a:schemeClr val="tx1"/>
                </a:solidFill>
                <a:latin typeface="Times New Roman" pitchFamily="18" charset="0"/>
              </a:defRPr>
            </a:lvl1pPr>
          </a:lstStyle>
          <a:p>
            <a:pPr>
              <a:defRPr/>
            </a:pPr>
            <a:endParaRPr lang="en-US" altLang="en-US"/>
          </a:p>
        </p:txBody>
      </p:sp>
      <p:sp>
        <p:nvSpPr>
          <p:cNvPr id="44037" name="Rectangle 5"/>
          <p:cNvSpPr>
            <a:spLocks noGrp="1" noChangeArrowheads="1"/>
          </p:cNvSpPr>
          <p:nvPr>
            <p:ph type="sldNum" sz="quarter" idx="3"/>
          </p:nvPr>
        </p:nvSpPr>
        <p:spPr bwMode="auto">
          <a:xfrm>
            <a:off x="3900488" y="8831263"/>
            <a:ext cx="298132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spcBef>
                <a:spcPct val="0"/>
              </a:spcBef>
              <a:spcAft>
                <a:spcPct val="0"/>
              </a:spcAft>
              <a:buClrTx/>
              <a:defRPr sz="1200">
                <a:solidFill>
                  <a:schemeClr val="tx1"/>
                </a:solidFill>
                <a:latin typeface="Times New Roman" pitchFamily="18" charset="0"/>
              </a:defRPr>
            </a:lvl1pPr>
          </a:lstStyle>
          <a:p>
            <a:pPr>
              <a:defRPr/>
            </a:pPr>
            <a:fld id="{AE8B063B-2AE2-4428-ACF3-A6382770E4D7}" type="slidenum">
              <a:rPr lang="en-US" altLang="en-US"/>
              <a:pPr>
                <a:defRPr/>
              </a:pPr>
              <a:t>‹#›</a:t>
            </a:fld>
            <a:endParaRPr lang="en-US" altLang="en-US" dirty="0"/>
          </a:p>
        </p:txBody>
      </p:sp>
    </p:spTree>
    <p:extLst>
      <p:ext uri="{BB962C8B-B14F-4D97-AF65-F5344CB8AC3E}">
        <p14:creationId xmlns:p14="http://schemas.microsoft.com/office/powerpoint/2010/main" val="1934563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Overhead"/>
          <p:cNvSpPr>
            <a:spLocks noChangeArrowheads="1" noTextEdit="1"/>
          </p:cNvSpPr>
          <p:nvPr>
            <p:ph type="sldImg" idx="2"/>
          </p:nvPr>
        </p:nvSpPr>
        <p:spPr bwMode="auto">
          <a:xfrm>
            <a:off x="728663" y="630238"/>
            <a:ext cx="5432425" cy="4073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StudentNote"/>
          <p:cNvSpPr>
            <a:spLocks noGrp="1" noChangeArrowheads="1"/>
          </p:cNvSpPr>
          <p:nvPr>
            <p:ph type="body" sz="quarter" idx="3"/>
          </p:nvPr>
        </p:nvSpPr>
        <p:spPr bwMode="auto">
          <a:xfrm>
            <a:off x="407988" y="4899025"/>
            <a:ext cx="6089650" cy="383540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2535" name="Copyright"/>
          <p:cNvSpPr>
            <a:spLocks noGrp="1" noChangeArrowheads="1"/>
          </p:cNvSpPr>
          <p:nvPr>
            <p:ph type="sldNum" sz="quarter" idx="5"/>
          </p:nvPr>
        </p:nvSpPr>
        <p:spPr bwMode="auto">
          <a:xfrm>
            <a:off x="455613" y="8905875"/>
            <a:ext cx="5972175" cy="2619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spcBef>
                <a:spcPct val="0"/>
              </a:spcBef>
              <a:spcAft>
                <a:spcPct val="0"/>
              </a:spcAft>
              <a:buClrTx/>
              <a:tabLst>
                <a:tab pos="2743200" algn="ctr"/>
              </a:tabLst>
              <a:defRPr sz="1200" b="0">
                <a:solidFill>
                  <a:schemeClr val="tx1"/>
                </a:solidFill>
              </a:defRPr>
            </a:lvl1pPr>
          </a:lstStyle>
          <a:p>
            <a:pPr>
              <a:defRPr/>
            </a:pPr>
            <a:r>
              <a:rPr lang="en-US" altLang="en-US"/>
              <a:t>	Editable List Views - </a:t>
            </a:r>
            <a:fld id="{5740A7D7-F9F6-4E56-A197-781FE5D6F17F}" type="slidenum">
              <a:rPr lang="en-US" altLang="en-US"/>
              <a:pPr>
                <a:defRPr/>
              </a:pPr>
              <a:t>‹#›</a:t>
            </a:fld>
            <a:endParaRPr lang="en-US" altLang="en-US"/>
          </a:p>
        </p:txBody>
      </p:sp>
      <p:sp>
        <p:nvSpPr>
          <p:cNvPr id="22543" name="SectionName"/>
          <p:cNvSpPr>
            <a:spLocks noGrp="1" noChangeArrowheads="1"/>
          </p:cNvSpPr>
          <p:nvPr>
            <p:ph type="hdr" sz="quarter"/>
          </p:nvPr>
        </p:nvSpPr>
        <p:spPr bwMode="auto">
          <a:xfrm>
            <a:off x="695325" y="320675"/>
            <a:ext cx="5499100" cy="212725"/>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defTabSz="942975" eaLnBrk="0" hangingPunct="0">
              <a:lnSpc>
                <a:spcPts val="1875"/>
              </a:lnSpc>
              <a:spcBef>
                <a:spcPts val="625"/>
              </a:spcBef>
              <a:spcAft>
                <a:spcPct val="0"/>
              </a:spcAft>
              <a:buClrTx/>
              <a:buFont typeface="Wingdings" pitchFamily="2" charset="2"/>
              <a:buNone/>
              <a:tabLst>
                <a:tab pos="5591175" algn="r"/>
              </a:tabLst>
              <a:defRPr sz="1200" b="0">
                <a:solidFill>
                  <a:schemeClr val="tx1"/>
                </a:solidFill>
              </a:defRPr>
            </a:lvl1pPr>
          </a:lstStyle>
          <a:p>
            <a:pPr>
              <a:defRPr/>
            </a:pPr>
            <a:r>
              <a:rPr lang="en-US" altLang="en-US"/>
              <a:t>	</a:t>
            </a:r>
            <a:endParaRPr lang="en-US"/>
          </a:p>
        </p:txBody>
      </p:sp>
      <p:sp>
        <p:nvSpPr>
          <p:cNvPr id="25606" name="ModuleNumber" hidden="1"/>
          <p:cNvSpPr>
            <a:spLocks noChangeArrowheads="1"/>
          </p:cNvSpPr>
          <p:nvPr/>
        </p:nvSpPr>
        <p:spPr bwMode="auto">
          <a:xfrm>
            <a:off x="4171950" y="320675"/>
            <a:ext cx="2560638" cy="15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p>
            <a:pPr algn="r" defTabSz="942975" eaLnBrk="0" hangingPunct="0">
              <a:lnSpc>
                <a:spcPts val="1875"/>
              </a:lnSpc>
              <a:spcBef>
                <a:spcPts val="625"/>
              </a:spcBef>
              <a:spcAft>
                <a:spcPct val="0"/>
              </a:spcAft>
              <a:buClrTx/>
              <a:buFont typeface="Wingdings" pitchFamily="2" charset="2"/>
              <a:buNone/>
            </a:pPr>
            <a:r>
              <a:rPr lang="en-US" sz="1100" b="0" i="1">
                <a:solidFill>
                  <a:srgbClr val="000000"/>
                </a:solidFill>
                <a:latin typeface="Times New Roman" pitchFamily="18" charset="0"/>
                <a:cs typeface="Times New Roman" pitchFamily="18" charset="0"/>
              </a:rPr>
              <a:t>Introduction, 2.</a:t>
            </a:r>
            <a:fld id="{27423665-1FEB-45CD-9762-A09123D301F0}" type="slidenum">
              <a:rPr lang="en-US" sz="1100" b="0" i="1">
                <a:solidFill>
                  <a:srgbClr val="000000"/>
                </a:solidFill>
                <a:latin typeface="Times New Roman" pitchFamily="18" charset="0"/>
                <a:cs typeface="Times New Roman" pitchFamily="18" charset="0"/>
              </a:rPr>
              <a:pPr algn="r" defTabSz="942975" eaLnBrk="0" hangingPunct="0">
                <a:lnSpc>
                  <a:spcPts val="1875"/>
                </a:lnSpc>
                <a:spcBef>
                  <a:spcPts val="625"/>
                </a:spcBef>
                <a:spcAft>
                  <a:spcPct val="0"/>
                </a:spcAft>
                <a:buClrTx/>
                <a:buFont typeface="Wingdings" pitchFamily="2" charset="2"/>
                <a:buNone/>
              </a:pPr>
              <a:t>‹#›</a:t>
            </a:fld>
            <a:endParaRPr lang="en-US" sz="1100" b="0" i="1">
              <a:solidFill>
                <a:srgbClr val="000000"/>
              </a:solidFill>
              <a:latin typeface="Times New Roman" pitchFamily="18" charset="0"/>
              <a:cs typeface="Times New Roman" pitchFamily="18" charset="0"/>
            </a:endParaRPr>
          </a:p>
        </p:txBody>
      </p:sp>
      <p:sp>
        <p:nvSpPr>
          <p:cNvPr id="25607" name="Line 18"/>
          <p:cNvSpPr>
            <a:spLocks noChangeShapeType="1"/>
          </p:cNvSpPr>
          <p:nvPr/>
        </p:nvSpPr>
        <p:spPr bwMode="auto">
          <a:xfrm>
            <a:off x="407988" y="8905875"/>
            <a:ext cx="6089650"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extLst>
      <p:ext uri="{BB962C8B-B14F-4D97-AF65-F5344CB8AC3E}">
        <p14:creationId xmlns:p14="http://schemas.microsoft.com/office/powerpoint/2010/main" val="2553808727"/>
      </p:ext>
    </p:extLst>
  </p:cSld>
  <p:clrMap bg1="lt1" tx1="dk1" bg2="lt2" tx2="dk2" accent1="accent1" accent2="accent2" accent3="accent3" accent4="accent4" accent5="accent5" accent6="accent6" hlink="hlink" folHlink="folHlink"/>
  <p:hf ftr="0" dt="0"/>
  <p:notesStyle>
    <a:lvl1pPr algn="l" rtl="0" eaLnBrk="0" fontAlgn="base" hangingPunct="0">
      <a:spcBef>
        <a:spcPct val="10000"/>
      </a:spcBef>
      <a:spcAft>
        <a:spcPct val="0"/>
      </a:spcAft>
      <a:defRPr sz="1000" kern="1200">
        <a:solidFill>
          <a:schemeClr val="tx1"/>
        </a:solidFill>
        <a:latin typeface="Arial" charset="0"/>
        <a:ea typeface="+mn-ea"/>
        <a:cs typeface="+mn-cs"/>
      </a:defRPr>
    </a:lvl1pPr>
    <a:lvl2pPr marL="342900" indent="-114300" algn="l" rtl="0" eaLnBrk="0" fontAlgn="base" hangingPunct="0">
      <a:spcBef>
        <a:spcPct val="10000"/>
      </a:spcBef>
      <a:spcAft>
        <a:spcPct val="0"/>
      </a:spcAft>
      <a:buChar char="•"/>
      <a:defRPr sz="1000" kern="1200">
        <a:solidFill>
          <a:schemeClr val="tx1"/>
        </a:solidFill>
        <a:latin typeface="Arial" charset="0"/>
        <a:ea typeface="+mn-ea"/>
        <a:cs typeface="+mn-cs"/>
      </a:defRPr>
    </a:lvl2pPr>
    <a:lvl3pPr marL="571500" indent="-114300" algn="l" rtl="0" eaLnBrk="0" fontAlgn="base" hangingPunct="0">
      <a:spcBef>
        <a:spcPct val="10000"/>
      </a:spcBef>
      <a:spcAft>
        <a:spcPct val="0"/>
      </a:spcAft>
      <a:buChar char="•"/>
      <a:defRPr sz="1000" kern="1200">
        <a:solidFill>
          <a:schemeClr val="tx1"/>
        </a:solidFill>
        <a:latin typeface="Arial" charset="0"/>
        <a:ea typeface="+mn-ea"/>
        <a:cs typeface="+mn-cs"/>
      </a:defRPr>
    </a:lvl3pPr>
    <a:lvl4pPr marL="800100" indent="-114300" algn="l" rtl="0" eaLnBrk="0" fontAlgn="base" hangingPunct="0">
      <a:spcBef>
        <a:spcPct val="10000"/>
      </a:spcBef>
      <a:spcAft>
        <a:spcPct val="0"/>
      </a:spcAft>
      <a:buChar char="•"/>
      <a:defRPr sz="1000" kern="1200">
        <a:solidFill>
          <a:schemeClr val="tx1"/>
        </a:solidFill>
        <a:latin typeface="Arial" charset="0"/>
        <a:ea typeface="+mn-ea"/>
        <a:cs typeface="+mn-cs"/>
      </a:defRPr>
    </a:lvl4pPr>
    <a:lvl5pPr marL="1028700" indent="-114300" algn="l" rtl="0" eaLnBrk="0" fontAlgn="base" hangingPunct="0">
      <a:spcBef>
        <a:spcPct val="1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BA23164E-658E-4394-98B3-BE32A0C37E61}" type="slidenum">
              <a:rPr lang="en-US" altLang="en-US" sz="1200" b="0" smtClean="0">
                <a:solidFill>
                  <a:schemeClr val="tx1"/>
                </a:solidFill>
              </a:rPr>
              <a:pPr eaLnBrk="1" hangingPunct="1"/>
              <a:t>1</a:t>
            </a:fld>
            <a:endParaRPr lang="en-US" altLang="en-US" sz="1200" b="0" smtClean="0">
              <a:solidFill>
                <a:schemeClr val="tx1"/>
              </a:solidFill>
            </a:endParaRPr>
          </a:p>
        </p:txBody>
      </p:sp>
      <p:sp>
        <p:nvSpPr>
          <p:cNvPr id="266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6628" name="Rectangle 2"/>
          <p:cNvSpPr>
            <a:spLocks noChangeArrowheads="1" noTextEdit="1"/>
          </p:cNvSpPr>
          <p:nvPr>
            <p:ph type="sldImg"/>
          </p:nvPr>
        </p:nvSpPr>
        <p:spPr>
          <a:xfrm>
            <a:off x="727075" y="630238"/>
            <a:ext cx="5432425" cy="4073525"/>
          </a:xfrm>
          <a:ln/>
        </p:spPr>
      </p:sp>
      <p:sp>
        <p:nvSpPr>
          <p:cNvPr id="266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Guidewire training materials contain Guidewire proprietary information that is subject to confidentiality and non-disclosure agreements. You agree to use the information in this manual solely for the purpose of training to implement Guidewire software solutions. You also agree not to disclose the information in this manual to third parties or copy this manual without prior written consent from Guidewire. Guidewire training may be given only by Guidewire employees or certified Guidewire partners under the appropriate agreement with Guidewire.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175A19FE-F687-4356-9370-75D48C02D9AC}" type="slidenum">
              <a:rPr lang="en-US" altLang="en-US" sz="1200" b="0" smtClean="0">
                <a:solidFill>
                  <a:schemeClr val="tx1"/>
                </a:solidFill>
              </a:rPr>
              <a:pPr eaLnBrk="1" hangingPunct="1"/>
              <a:t>10</a:t>
            </a:fld>
            <a:endParaRPr lang="en-US" altLang="en-US" sz="1200" b="0" smtClean="0">
              <a:solidFill>
                <a:schemeClr val="tx1"/>
              </a:solidFill>
            </a:endParaRPr>
          </a:p>
        </p:txBody>
      </p:sp>
      <p:sp>
        <p:nvSpPr>
          <p:cNvPr id="35845"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C81D499E-4E60-4B09-A5D8-9D2034B67947}" type="slidenum">
              <a:rPr lang="en-US" altLang="en-US" sz="1200" b="0" smtClean="0">
                <a:solidFill>
                  <a:schemeClr val="tx1"/>
                </a:solidFill>
              </a:rPr>
              <a:pPr eaLnBrk="1" hangingPunct="1"/>
              <a:t>11</a:t>
            </a:fld>
            <a:endParaRPr lang="en-US" altLang="en-US" sz="1200" b="0" smtClean="0">
              <a:solidFill>
                <a:schemeClr val="tx1"/>
              </a:solidFill>
            </a:endParaRPr>
          </a:p>
        </p:txBody>
      </p:sp>
      <p:sp>
        <p:nvSpPr>
          <p:cNvPr id="36869"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641A3290-2911-4BA2-854E-7826F2A452A4}" type="slidenum">
              <a:rPr lang="en-US" altLang="en-US" sz="1200" b="0" smtClean="0">
                <a:solidFill>
                  <a:schemeClr val="tx1"/>
                </a:solidFill>
              </a:rPr>
              <a:pPr eaLnBrk="1" hangingPunct="1"/>
              <a:t>12</a:t>
            </a:fld>
            <a:endParaRPr lang="en-US" altLang="en-US" sz="1200" b="0" smtClean="0">
              <a:solidFill>
                <a:schemeClr val="tx1"/>
              </a:solidFill>
            </a:endParaRPr>
          </a:p>
        </p:txBody>
      </p:sp>
      <p:sp>
        <p:nvSpPr>
          <p:cNvPr id="3789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7892" name="Rectangle 2"/>
          <p:cNvSpPr>
            <a:spLocks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Iterator Buttons widget contains both buttons needed to add and remove rows. The buttons also already have the appropriate visibility logic. They are visible only when the location is in edit mode.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502D2796-9FC9-43E1-BAFB-7C7007D49C30}" type="slidenum">
              <a:rPr lang="en-US" altLang="en-US" sz="1200" b="0" smtClean="0">
                <a:solidFill>
                  <a:schemeClr val="tx1"/>
                </a:solidFill>
              </a:rPr>
              <a:pPr eaLnBrk="1" hangingPunct="1"/>
              <a:t>13</a:t>
            </a:fld>
            <a:endParaRPr lang="en-US" altLang="en-US" sz="1200" b="0" smtClean="0">
              <a:solidFill>
                <a:schemeClr val="tx1"/>
              </a:solidFill>
            </a:endParaRPr>
          </a:p>
        </p:txBody>
      </p:sp>
      <p:sp>
        <p:nvSpPr>
          <p:cNvPr id="389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8916" name="Rectangle 2"/>
          <p:cNvSpPr>
            <a:spLocks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Add the iterator buttons to the Toolbar first. The mouse cursor changes to a crosshair, and iterator buttons on the PCF turn green to indicate that they are available for linking. If you save the PCF without linking the buttons or give focus to another application before doing so, Studio changes the buttons to red to indicate that they have not been linked.</a:t>
            </a:r>
          </a:p>
          <a:p>
            <a:pPr eaLnBrk="1" hangingPunct="1"/>
            <a:r>
              <a:rPr lang="en-US" smtClean="0"/>
              <a:t>After you click the iterator buttons, Studio renders any row iterators as green to indicate that they are available for linking. You must click the row iterator itself; even though any contained row (as well as any widget contained by any row) also appears green, they cannot be clicked.</a:t>
            </a:r>
          </a:p>
          <a:p>
            <a:pPr eaLnBrk="1" hangingPunct="1"/>
            <a:r>
              <a:rPr lang="en-US" smtClean="0"/>
              <a:t>After linking the widgets, configure the iterator property of the iterator buttons to reference the exposed iterator. Click the SmartHelp button to display a list of exposed iterators, and select the appropriate one.</a:t>
            </a:r>
          </a:p>
          <a:p>
            <a:pPr eaLnBrk="1" hangingPunct="1"/>
            <a:r>
              <a:rPr lang="en-US" smtClean="0"/>
              <a:t>Although Studio identifies iterator buttons that have not been linked to a row iterator as an error, the PCF still functions at runtime. Iterator buttons that have not been configured to explicitly reference a particular iterator will implicitly reference and affect whichever row iterator appears after them physically in the page configuration.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4BF4AC78-6E4D-41DB-9C62-6B716E20A81C}" type="slidenum">
              <a:rPr lang="en-US" altLang="en-US" sz="1200" b="0" smtClean="0">
                <a:solidFill>
                  <a:schemeClr val="tx1"/>
                </a:solidFill>
              </a:rPr>
              <a:pPr eaLnBrk="1" hangingPunct="1"/>
              <a:t>14</a:t>
            </a:fld>
            <a:endParaRPr lang="en-US" altLang="en-US" sz="1200" b="0" smtClean="0">
              <a:solidFill>
                <a:schemeClr val="tx1"/>
              </a:solidFill>
            </a:endParaRPr>
          </a:p>
        </p:txBody>
      </p:sp>
      <p:sp>
        <p:nvSpPr>
          <p:cNvPr id="399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9940" name="Rectangle 2"/>
          <p:cNvSpPr>
            <a:spLocks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addTo... method is used to enable the functionality of the Add button.</a:t>
            </a:r>
          </a:p>
          <a:p>
            <a:pPr eaLnBrk="1" hangingPunct="1"/>
            <a:r>
              <a:rPr lang="en-US" smtClean="0"/>
              <a:t>The syntax for the toAdd property is </a:t>
            </a:r>
            <a:r>
              <a:rPr lang="en-US" i="1" smtClean="0"/>
              <a:t>parentObj</a:t>
            </a:r>
            <a:r>
              <a:rPr lang="en-US" smtClean="0"/>
              <a:t>.addTo</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an Add button, this creates a new object of the appropriate type and associates it with the array.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7E0812D4-8032-4DCF-8A79-716499AE37C4}" type="slidenum">
              <a:rPr lang="en-US" altLang="en-US" sz="1200" b="0" smtClean="0">
                <a:solidFill>
                  <a:schemeClr val="tx1"/>
                </a:solidFill>
              </a:rPr>
              <a:pPr eaLnBrk="1" hangingPunct="1"/>
              <a:t>15</a:t>
            </a:fld>
            <a:endParaRPr lang="en-US" altLang="en-US" sz="1200" b="0" smtClean="0">
              <a:solidFill>
                <a:schemeClr val="tx1"/>
              </a:solidFill>
            </a:endParaRPr>
          </a:p>
        </p:txBody>
      </p:sp>
      <p:sp>
        <p:nvSpPr>
          <p:cNvPr id="409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0964" name="Rectangle 2"/>
          <p:cNvSpPr>
            <a:spLocks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For every array on an entity, there are inherently two methods added to that entity:</a:t>
            </a:r>
          </a:p>
          <a:p>
            <a:pPr lvl="1" eaLnBrk="1" hangingPunct="1"/>
            <a:r>
              <a:rPr lang="en-US" smtClean="0"/>
              <a:t>An addTo&lt;arrayName&gt;() method, which adds a specified object to the named array.</a:t>
            </a:r>
          </a:p>
          <a:p>
            <a:pPr lvl="1" eaLnBrk="1" hangingPunct="1"/>
            <a:r>
              <a:rPr lang="en-US" smtClean="0"/>
              <a:t>A removeFrom&lt;arrayName&gt;() method, which removes the specified object from the named array.</a:t>
            </a:r>
          </a:p>
          <a:p>
            <a:pPr eaLnBrk="1" hangingPunct="1"/>
            <a:r>
              <a:rPr lang="en-US" smtClean="0"/>
              <a:t>The removeFrom... method is used to enable the functionality of the Remove button.</a:t>
            </a:r>
          </a:p>
          <a:p>
            <a:pPr eaLnBrk="1" hangingPunct="1"/>
            <a:r>
              <a:rPr lang="en-US" smtClean="0"/>
              <a:t>The syntax for the toRemove property is </a:t>
            </a:r>
            <a:r>
              <a:rPr lang="en-US" i="1" smtClean="0"/>
              <a:t>parentObj</a:t>
            </a:r>
            <a:r>
              <a:rPr lang="en-US" smtClean="0"/>
              <a:t>.removeFrom</a:t>
            </a:r>
            <a:r>
              <a:rPr lang="en-US" i="1" smtClean="0"/>
              <a:t>ArrayName</a:t>
            </a:r>
            <a:r>
              <a:rPr lang="en-US" smtClean="0"/>
              <a:t>(</a:t>
            </a:r>
            <a:r>
              <a:rPr lang="en-US" i="1" smtClean="0"/>
              <a:t>elementName</a:t>
            </a:r>
            <a:r>
              <a:rPr lang="en-US" smtClean="0"/>
              <a:t>), where:</a:t>
            </a:r>
          </a:p>
          <a:p>
            <a:pPr lvl="1" eaLnBrk="1" hangingPunct="1"/>
            <a:r>
              <a:rPr lang="en-US" i="1" smtClean="0"/>
              <a:t>parentObj</a:t>
            </a:r>
            <a:r>
              <a:rPr lang="en-US" smtClean="0"/>
              <a:t> is the parent object to which the array belongs. In the example above, the BankAccounts array belongs to the anABContact object.</a:t>
            </a:r>
          </a:p>
          <a:p>
            <a:pPr lvl="1" eaLnBrk="1" hangingPunct="1"/>
            <a:r>
              <a:rPr lang="en-US" i="1" smtClean="0"/>
              <a:t>ArrayName</a:t>
            </a:r>
            <a:r>
              <a:rPr lang="en-US" smtClean="0"/>
              <a:t> is the name of the array.</a:t>
            </a:r>
          </a:p>
          <a:p>
            <a:pPr lvl="1" eaLnBrk="1" hangingPunct="1"/>
            <a:r>
              <a:rPr lang="en-US" i="1" smtClean="0"/>
              <a:t>elementName</a:t>
            </a:r>
            <a:r>
              <a:rPr lang="en-US" smtClean="0"/>
              <a:t> is the row iterator's element name. For a Remove button, this removes the selected row or rows from the array.</a:t>
            </a:r>
          </a:p>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100F026A-8D05-4F0F-A2ED-B7BF5D511BA3}" type="slidenum">
              <a:rPr lang="en-US" altLang="en-US" sz="1200" b="0" smtClean="0">
                <a:solidFill>
                  <a:schemeClr val="tx1"/>
                </a:solidFill>
              </a:rPr>
              <a:pPr eaLnBrk="1" hangingPunct="1"/>
              <a:t>16</a:t>
            </a:fld>
            <a:endParaRPr lang="en-US" altLang="en-US" sz="1200" b="0" smtClean="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1988" name="Rectangle 2"/>
          <p:cNvSpPr>
            <a:spLocks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Check boxes enable the Remove button by identifying which rows to remove.</a:t>
            </a:r>
          </a:p>
          <a:p>
            <a:pPr lvl="1" eaLnBrk="1" hangingPunct="1"/>
            <a:r>
              <a:rPr lang="en-US" smtClean="0"/>
              <a:t>hasCheckBoxes displays check boxes.</a:t>
            </a:r>
          </a:p>
          <a:p>
            <a:pPr lvl="1" eaLnBrk="1" hangingPunct="1"/>
            <a:r>
              <a:rPr lang="en-US" smtClean="0"/>
              <a:t>hideCheckBoxesIfReadOnly hides check boxes in read-only mode.</a:t>
            </a:r>
          </a:p>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58806136-6A2C-4067-B48A-CEE598E84DF4}" type="slidenum">
              <a:rPr lang="en-US" altLang="en-US" sz="1200" b="0" smtClean="0">
                <a:solidFill>
                  <a:schemeClr val="tx1"/>
                </a:solidFill>
              </a:rPr>
              <a:pPr eaLnBrk="1" hangingPunct="1"/>
              <a:t>17</a:t>
            </a:fld>
            <a:endParaRPr lang="en-US" altLang="en-US" sz="1200" b="0" smtClean="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3012" name="Rectangle 2"/>
          <p:cNvSpPr>
            <a:spLocks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You should reload PCF files while in read-only mode. The screenshots above show the locations in edit mode so that the changes to the widgets are evident.</a:t>
            </a:r>
          </a:p>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a:t>
            </a:r>
            <a:r>
              <a:rPr lang="en-US" b="1" smtClean="0"/>
              <a:t>card view</a:t>
            </a:r>
            <a:r>
              <a:rPr lang="en-US" smtClean="0"/>
              <a:t> is a collection of cards, each with one or more views.</a:t>
            </a:r>
          </a:p>
          <a:p>
            <a:r>
              <a:rPr lang="en-US" smtClean="0"/>
              <a:t>A </a:t>
            </a:r>
            <a:r>
              <a:rPr lang="en-US" b="1" smtClean="0"/>
              <a:t>listdetail view</a:t>
            </a:r>
            <a:r>
              <a:rPr lang="en-US" smtClean="0"/>
              <a:t> consists of two views: a list view on top with one selected row and a card view on bottom that displays details about the selected row.</a:t>
            </a:r>
          </a:p>
          <a:p>
            <a:endParaRPr lang="en-US"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243E7D72-A79C-47B1-9ACC-77CC610BC47F}" type="slidenum">
              <a:rPr lang="en-US" altLang="en-US" sz="1200" b="0" smtClean="0">
                <a:solidFill>
                  <a:schemeClr val="tx1"/>
                </a:solidFill>
              </a:rPr>
              <a:pPr eaLnBrk="1" hangingPunct="1"/>
              <a:t>18</a:t>
            </a:fld>
            <a:endParaRPr lang="en-US" altLang="en-US" sz="1200" b="0" smtClean="0">
              <a:solidFill>
                <a:schemeClr val="tx1"/>
              </a:solidFill>
            </a:endParaRPr>
          </a:p>
        </p:txBody>
      </p:sp>
      <p:sp>
        <p:nvSpPr>
          <p:cNvPr id="44037"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EEE01F6F-04CF-4FD4-A60D-0FEE43AFDB3D}" type="slidenum">
              <a:rPr lang="en-US" altLang="en-US" sz="1200" b="0" smtClean="0">
                <a:solidFill>
                  <a:schemeClr val="tx1"/>
                </a:solidFill>
              </a:rPr>
              <a:pPr eaLnBrk="1" hangingPunct="1"/>
              <a:t>19</a:t>
            </a:fld>
            <a:endParaRPr lang="en-US" altLang="en-US" sz="1200" b="0" smtClean="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5060" name="Rectangle 2"/>
          <p:cNvSpPr>
            <a:spLocks noChangeArrowheads="1" noTextEdit="1"/>
          </p:cNvSpPr>
          <p:nvPr>
            <p:ph type="sldImg"/>
          </p:nvPr>
        </p:nvSpPr>
        <p:spPr>
          <a:xfrm>
            <a:off x="728663" y="630238"/>
            <a:ext cx="5430837" cy="4073525"/>
          </a:xfrm>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50399074-3526-4B94-98BF-02A2A5881559}" type="slidenum">
              <a:rPr lang="en-US" altLang="en-US" sz="1200" b="0" smtClean="0">
                <a:solidFill>
                  <a:schemeClr val="tx1"/>
                </a:solidFill>
              </a:rPr>
              <a:pPr eaLnBrk="1" hangingPunct="1"/>
              <a:t>2</a:t>
            </a:fld>
            <a:endParaRPr lang="en-US" altLang="en-US" sz="1200" b="0" smtClean="0">
              <a:solidFill>
                <a:schemeClr val="tx1"/>
              </a:solidFill>
            </a:endParaRPr>
          </a:p>
        </p:txBody>
      </p:sp>
      <p:sp>
        <p:nvSpPr>
          <p:cNvPr id="2765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7652" name="Rectangle 2"/>
          <p:cNvSpPr>
            <a:spLocks noChangeArrowheads="1" noTextEdit="1"/>
          </p:cNvSpPr>
          <p:nvPr>
            <p:ph type="sldImg"/>
          </p:nvPr>
        </p:nvSpPr>
        <p:spPr>
          <a:ln/>
        </p:spPr>
      </p:sp>
      <p:sp>
        <p:nvSpPr>
          <p:cNvPr id="276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E4F4FC00-C988-4373-992B-7D7FE2257E00}" type="slidenum">
              <a:rPr lang="en-US" altLang="en-US" sz="1200" b="0" smtClean="0">
                <a:solidFill>
                  <a:schemeClr val="tx1"/>
                </a:solidFill>
              </a:rPr>
              <a:pPr eaLnBrk="1" hangingPunct="1"/>
              <a:t>20</a:t>
            </a:fld>
            <a:endParaRPr lang="en-US" altLang="en-US" sz="1200" b="0" smtClean="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6084" name="Rectangle 2"/>
          <p:cNvSpPr>
            <a:spLocks noChangeArrowheads="1" noTextEdit="1"/>
          </p:cNvSpPr>
          <p:nvPr>
            <p:ph type="sldImg"/>
          </p:nvPr>
        </p:nvSpPr>
        <p:spPr>
          <a:xfrm>
            <a:off x="725488" y="574675"/>
            <a:ext cx="5430837" cy="4073525"/>
          </a:xfrm>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smtClean="0"/>
              <a:t>Answers</a:t>
            </a:r>
          </a:p>
          <a:p>
            <a:pPr marL="209550" indent="-209550" eaLnBrk="1" hangingPunct="1"/>
            <a:r>
              <a:rPr lang="en-US" smtClean="0"/>
              <a:t>1. The list view itself, the list view's row iterator, and the row. </a:t>
            </a:r>
          </a:p>
          <a:p>
            <a:pPr marL="209550" indent="-209550" eaLnBrk="1" hangingPunct="1"/>
            <a:r>
              <a:rPr lang="en-US" smtClean="0"/>
              <a:t>2. Two: an Add and a Remove button.</a:t>
            </a:r>
          </a:p>
          <a:p>
            <a:pPr marL="209550" indent="-209550" eaLnBrk="1" hangingPunct="1"/>
            <a:r>
              <a:rPr lang="en-US" smtClean="0"/>
              <a:t>3. There are four errors: (1) The object is anABContact, not ABContact. (2) The method name starts with "addTo...", not "toAdd...". (3) The name of the array is missing from the end of the method name. (The method should be addToAddresses.) (4) The argument must reference the row iterator's element name, which is currentAddress.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tabLst>
                <a:tab pos="2741613" algn="ctr"/>
              </a:tabLst>
              <a:defRPr sz="2000" b="1">
                <a:solidFill>
                  <a:srgbClr val="FF0000"/>
                </a:solidFill>
                <a:latin typeface="Arial" charset="0"/>
              </a:defRPr>
            </a:lvl1pPr>
            <a:lvl2pPr marL="742950" indent="-285750" defTabSz="930275" eaLnBrk="0" hangingPunct="0">
              <a:tabLst>
                <a:tab pos="2741613" algn="ctr"/>
              </a:tabLst>
              <a:defRPr sz="2000" b="1">
                <a:solidFill>
                  <a:srgbClr val="FF0000"/>
                </a:solidFill>
                <a:latin typeface="Arial" charset="0"/>
              </a:defRPr>
            </a:lvl2pPr>
            <a:lvl3pPr marL="1143000" indent="-228600" defTabSz="930275" eaLnBrk="0" hangingPunct="0">
              <a:tabLst>
                <a:tab pos="2741613" algn="ctr"/>
              </a:tabLst>
              <a:defRPr sz="2000" b="1">
                <a:solidFill>
                  <a:srgbClr val="FF0000"/>
                </a:solidFill>
                <a:latin typeface="Arial" charset="0"/>
              </a:defRPr>
            </a:lvl3pPr>
            <a:lvl4pPr marL="1600200" indent="-228600" defTabSz="930275" eaLnBrk="0" hangingPunct="0">
              <a:tabLst>
                <a:tab pos="2741613" algn="ctr"/>
              </a:tabLst>
              <a:defRPr sz="2000" b="1">
                <a:solidFill>
                  <a:srgbClr val="FF0000"/>
                </a:solidFill>
                <a:latin typeface="Arial" charset="0"/>
              </a:defRPr>
            </a:lvl4pPr>
            <a:lvl5pPr marL="2057400" indent="-228600" defTabSz="930275" eaLnBrk="0" hangingPunct="0">
              <a:tabLst>
                <a:tab pos="2741613" algn="ctr"/>
              </a:tabLst>
              <a:defRPr sz="2000" b="1">
                <a:solidFill>
                  <a:srgbClr val="FF0000"/>
                </a:solidFill>
                <a:latin typeface="Arial" charset="0"/>
              </a:defRPr>
            </a:lvl5pPr>
            <a:lvl6pPr marL="25146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6pPr>
            <a:lvl7pPr marL="29718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7pPr>
            <a:lvl8pPr marL="34290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8pPr>
            <a:lvl9pPr marL="3886200" indent="-228600" algn="ctr" defTabSz="930275" eaLnBrk="0" fontAlgn="base" hangingPunct="0">
              <a:spcBef>
                <a:spcPct val="50000"/>
              </a:spcBef>
              <a:spcAft>
                <a:spcPct val="30000"/>
              </a:spcAft>
              <a:buClr>
                <a:schemeClr val="tx1"/>
              </a:buClr>
              <a:tabLst>
                <a:tab pos="2741613"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EEABBB40-87B1-49D1-A259-3B8A160B0E81}" type="slidenum">
              <a:rPr lang="en-US" altLang="en-US" sz="1200" b="0" smtClean="0">
                <a:solidFill>
                  <a:schemeClr val="tx1"/>
                </a:solidFill>
              </a:rPr>
              <a:pPr eaLnBrk="1" hangingPunct="1"/>
              <a:t>21</a:t>
            </a:fld>
            <a:endParaRPr lang="en-US" altLang="en-US" sz="1200" b="0" smtClean="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1388" eaLnBrk="0" hangingPunct="0">
              <a:tabLst>
                <a:tab pos="5589588" algn="r"/>
              </a:tabLst>
              <a:defRPr sz="2000" b="1">
                <a:solidFill>
                  <a:srgbClr val="FF0000"/>
                </a:solidFill>
                <a:latin typeface="Arial" charset="0"/>
              </a:defRPr>
            </a:lvl1pPr>
            <a:lvl2pPr marL="742950" indent="-285750" defTabSz="941388" eaLnBrk="0" hangingPunct="0">
              <a:tabLst>
                <a:tab pos="5589588" algn="r"/>
              </a:tabLst>
              <a:defRPr sz="2000" b="1">
                <a:solidFill>
                  <a:srgbClr val="FF0000"/>
                </a:solidFill>
                <a:latin typeface="Arial" charset="0"/>
              </a:defRPr>
            </a:lvl2pPr>
            <a:lvl3pPr marL="1143000" indent="-228600" defTabSz="941388" eaLnBrk="0" hangingPunct="0">
              <a:tabLst>
                <a:tab pos="5589588" algn="r"/>
              </a:tabLst>
              <a:defRPr sz="2000" b="1">
                <a:solidFill>
                  <a:srgbClr val="FF0000"/>
                </a:solidFill>
                <a:latin typeface="Arial" charset="0"/>
              </a:defRPr>
            </a:lvl3pPr>
            <a:lvl4pPr marL="1600200" indent="-228600" defTabSz="941388" eaLnBrk="0" hangingPunct="0">
              <a:tabLst>
                <a:tab pos="5589588" algn="r"/>
              </a:tabLst>
              <a:defRPr sz="2000" b="1">
                <a:solidFill>
                  <a:srgbClr val="FF0000"/>
                </a:solidFill>
                <a:latin typeface="Arial" charset="0"/>
              </a:defRPr>
            </a:lvl4pPr>
            <a:lvl5pPr marL="2057400" indent="-228600" defTabSz="941388" eaLnBrk="0" hangingPunct="0">
              <a:tabLst>
                <a:tab pos="5589588" algn="r"/>
              </a:tabLst>
              <a:defRPr sz="2000" b="1">
                <a:solidFill>
                  <a:srgbClr val="FF0000"/>
                </a:solidFill>
                <a:latin typeface="Arial" charset="0"/>
              </a:defRPr>
            </a:lvl5pPr>
            <a:lvl6pPr marL="25146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6pPr>
            <a:lvl7pPr marL="29718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7pPr>
            <a:lvl8pPr marL="34290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8pPr>
            <a:lvl9pPr marL="3886200" indent="-228600" algn="ctr" defTabSz="941388" eaLnBrk="0" fontAlgn="base" hangingPunct="0">
              <a:spcBef>
                <a:spcPct val="50000"/>
              </a:spcBef>
              <a:spcAft>
                <a:spcPct val="30000"/>
              </a:spcAft>
              <a:buClr>
                <a:schemeClr val="tx1"/>
              </a:buClr>
              <a:tabLst>
                <a:tab pos="5589588"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47108" name="Rectangle 2"/>
          <p:cNvSpPr>
            <a:spLocks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34BEC7F1-4BD3-4DCB-BC12-CBD174D886D1}" type="slidenum">
              <a:rPr lang="en-US" altLang="en-US" sz="1200" b="0" smtClean="0">
                <a:solidFill>
                  <a:schemeClr val="tx1"/>
                </a:solidFill>
              </a:rPr>
              <a:pPr eaLnBrk="1" hangingPunct="1"/>
              <a:t>3</a:t>
            </a:fld>
            <a:endParaRPr lang="en-US" altLang="en-US" sz="1200" b="0" smtClean="0">
              <a:solidFill>
                <a:schemeClr val="tx1"/>
              </a:solidFill>
            </a:endParaRPr>
          </a:p>
        </p:txBody>
      </p:sp>
      <p:sp>
        <p:nvSpPr>
          <p:cNvPr id="2867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28676" name="Rectangle 2"/>
          <p:cNvSpPr>
            <a:spLocks noChangeArrowheads="1" noTextEdit="1"/>
          </p:cNvSpPr>
          <p:nvPr>
            <p:ph type="sldImg"/>
          </p:nvPr>
        </p:nvSpPr>
        <p:spPr>
          <a:ln/>
        </p:spPr>
      </p:sp>
      <p:sp>
        <p:nvSpPr>
          <p:cNvPr id="286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E1A4CB91-6EAE-4BA8-BEA6-5B2C179CB207}" type="slidenum">
              <a:rPr lang="en-US" altLang="en-US" sz="1200" b="0" smtClean="0">
                <a:solidFill>
                  <a:schemeClr val="tx1"/>
                </a:solidFill>
              </a:rPr>
              <a:pPr eaLnBrk="1" hangingPunct="1"/>
              <a:t>4</a:t>
            </a:fld>
            <a:endParaRPr lang="en-US" altLang="en-US" sz="1200" b="0" smtClean="0">
              <a:solidFill>
                <a:schemeClr val="tx1"/>
              </a:solidFill>
            </a:endParaRPr>
          </a:p>
        </p:txBody>
      </p:sp>
      <p:sp>
        <p:nvSpPr>
          <p:cNvPr id="29701"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9CF5E091-3954-414F-8504-DDB00D049125}" type="slidenum">
              <a:rPr lang="en-US" altLang="en-US" sz="1200" b="0" smtClean="0">
                <a:solidFill>
                  <a:schemeClr val="tx1"/>
                </a:solidFill>
              </a:rPr>
              <a:pPr eaLnBrk="1" hangingPunct="1"/>
              <a:t>5</a:t>
            </a:fld>
            <a:endParaRPr lang="en-US" altLang="en-US" sz="1200" b="0" smtClean="0">
              <a:solidFill>
                <a:schemeClr val="tx1"/>
              </a:solidFill>
            </a:endParaRPr>
          </a:p>
        </p:txBody>
      </p:sp>
      <p:sp>
        <p:nvSpPr>
          <p:cNvPr id="3072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0724" name="Rectangle 2"/>
          <p:cNvSpPr>
            <a:spLocks noChangeArrowheads="1" noTextEdit="1"/>
          </p:cNvSpPr>
          <p:nvPr>
            <p:ph type="sldImg"/>
          </p:nvPr>
        </p:nvSpPr>
        <p:spPr>
          <a:ln/>
        </p:spPr>
      </p:sp>
      <p:sp>
        <p:nvSpPr>
          <p:cNvPr id="307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following summarizes the default value of the editable property for each element:</a:t>
            </a:r>
          </a:p>
          <a:p>
            <a:pPr marL="514350" lvl="1" indent="-171450" eaLnBrk="1" hangingPunct="1"/>
            <a:r>
              <a:rPr lang="en-US" smtClean="0"/>
              <a:t>A list view's editable property is blank. The property is not required. (A list view with no specified editable property is editable.)</a:t>
            </a:r>
          </a:p>
          <a:p>
            <a:pPr marL="514350" lvl="1" indent="-171450" eaLnBrk="1" hangingPunct="1"/>
            <a:r>
              <a:rPr lang="en-US" smtClean="0"/>
              <a:t>A row iterator's editable property is blank, but this property is required. To have editable cells, it must be set to true, or to a condition that evaluates to true.</a:t>
            </a:r>
          </a:p>
          <a:p>
            <a:pPr marL="514350" lvl="1" indent="-171450" eaLnBrk="1" hangingPunct="1"/>
            <a:r>
              <a:rPr lang="en-US" smtClean="0"/>
              <a:t>A row's editable property is blank. The property is not required. (A row with no specified editable property is editable.)</a:t>
            </a:r>
          </a:p>
          <a:p>
            <a:pPr marL="514350" lvl="1" indent="-171450" eaLnBrk="1" hangingPunct="1"/>
            <a:r>
              <a:rPr lang="en-US" smtClean="0"/>
              <a:t>A cell's editable property is false. To have the cell be editable, you must set the property to true, or to a condition that evaluates to true.</a:t>
            </a:r>
          </a:p>
          <a:p>
            <a:pPr eaLnBrk="1" hangingPunct="1"/>
            <a:r>
              <a:rPr lang="en-US" smtClean="0"/>
              <a:t>In practice, the two elements you must explicitly set to editable to get editable cells are the row iterator and the cells that are to be made editable.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B079D359-22A1-4964-8130-B5BE84D2BAB6}" type="slidenum">
              <a:rPr lang="en-US" altLang="en-US" sz="1200" b="0" smtClean="0">
                <a:solidFill>
                  <a:schemeClr val="tx1"/>
                </a:solidFill>
              </a:rPr>
              <a:pPr eaLnBrk="1" hangingPunct="1"/>
              <a:t>6</a:t>
            </a:fld>
            <a:endParaRPr lang="en-US" altLang="en-US" sz="1200" b="0" smtClean="0">
              <a:solidFill>
                <a:schemeClr val="tx1"/>
              </a:solidFill>
            </a:endParaRPr>
          </a:p>
        </p:txBody>
      </p:sp>
      <p:sp>
        <p:nvSpPr>
          <p:cNvPr id="3174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1748" name="Rectangle 2"/>
          <p:cNvSpPr>
            <a:spLocks noChangeArrowheads="1" noTextEdit="1"/>
          </p:cNvSpPr>
          <p:nvPr>
            <p:ph type="sldImg"/>
          </p:nvPr>
        </p:nvSpPr>
        <p:spPr>
          <a:ln/>
        </p:spPr>
      </p:sp>
      <p:sp>
        <p:nvSpPr>
          <p:cNvPr id="317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Because the PCF architecture is hierarchical in nature, there is often more than one place that a toolbar could go. For example, the screenshot above shows toolbars at both the screen level and list level. Typically, the best place for a toolbar is the highest place in the hierarchy of containers that you want it to affect. For example, if you need the same toolbar on every card of a card view, then you will provide users with a more intuitive interface if you place a single toolbar at or above the card view level as opposed to putting individual toolbars on every card.</a:t>
            </a:r>
          </a:p>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E6E56739-1B86-4744-97D8-A2D2E5C113FB}" type="slidenum">
              <a:rPr lang="en-US" altLang="en-US" sz="1200" b="0" smtClean="0">
                <a:solidFill>
                  <a:schemeClr val="tx1"/>
                </a:solidFill>
              </a:rPr>
              <a:pPr eaLnBrk="1" hangingPunct="1"/>
              <a:t>7</a:t>
            </a:fld>
            <a:endParaRPr lang="en-US" altLang="en-US" sz="1200" b="0" smtClean="0">
              <a:solidFill>
                <a:schemeClr val="tx1"/>
              </a:solidFill>
            </a:endParaRPr>
          </a:p>
        </p:txBody>
      </p:sp>
      <p:sp>
        <p:nvSpPr>
          <p:cNvPr id="3277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2772" name="Rectangle 2"/>
          <p:cNvSpPr>
            <a:spLocks noChangeArrowheads="1" noTextEdit="1"/>
          </p:cNvSpPr>
          <p:nvPr>
            <p:ph type="sldImg"/>
          </p:nvPr>
        </p:nvSpPr>
        <p:spPr>
          <a:ln/>
        </p:spPr>
      </p:sp>
      <p:sp>
        <p:nvSpPr>
          <p:cNvPr id="327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It is possible to set a location so that it is always in edit mode. To configure this, set the location's startInEditMode property to true and alwaysInEditMode property to true. A location that is always in edit mode has only Update and Cancel buttons—there is no Edit button. Whenever either of the buttons is clicked, the changes are committed or canceled, and the location immediately reverts to edit mode.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CC7929E5-FF0D-4D5F-B009-3BFFD8F38576}" type="slidenum">
              <a:rPr lang="en-US" altLang="en-US" sz="1200" b="0" smtClean="0">
                <a:solidFill>
                  <a:schemeClr val="tx1"/>
                </a:solidFill>
              </a:rPr>
              <a:pPr eaLnBrk="1" hangingPunct="1"/>
              <a:t>8</a:t>
            </a:fld>
            <a:endParaRPr lang="en-US" altLang="en-US" sz="1200" b="0" smtClean="0">
              <a:solidFill>
                <a:schemeClr val="tx1"/>
              </a:solidFill>
            </a:endParaRPr>
          </a:p>
        </p:txBody>
      </p:sp>
      <p:sp>
        <p:nvSpPr>
          <p:cNvPr id="3379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3796" name="Rectangle 2"/>
          <p:cNvSpPr>
            <a:spLocks noChangeArrowheads="1" noTextEdit="1"/>
          </p:cNvSpPr>
          <p:nvPr>
            <p:ph type="sldImg"/>
          </p:nvPr>
        </p:nvSpPr>
        <p:spPr>
          <a:ln/>
        </p:spPr>
      </p:sp>
      <p:sp>
        <p:nvSpPr>
          <p:cNvPr id="337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screenshots above show the configuration within a list view needed to make the data in the Bank Name cells editable. Note the following about the BankAccountsLV list view:</a:t>
            </a:r>
          </a:p>
          <a:p>
            <a:pPr lvl="1" eaLnBrk="1" hangingPunct="1"/>
            <a:r>
              <a:rPr lang="en-US" smtClean="0"/>
              <a:t>The list view itself is editable. Editable is either blank or set to true.</a:t>
            </a:r>
          </a:p>
          <a:p>
            <a:pPr lvl="1" eaLnBrk="1" hangingPunct="1"/>
            <a:r>
              <a:rPr lang="en-US" smtClean="0"/>
              <a:t>The row iterator is editable.</a:t>
            </a:r>
          </a:p>
          <a:p>
            <a:pPr lvl="1" eaLnBrk="1" hangingPunct="1"/>
            <a:r>
              <a:rPr lang="en-US" smtClean="0"/>
              <a:t>The cell widget itself is editable.</a:t>
            </a:r>
          </a:p>
          <a:p>
            <a:pPr eaLnBrk="1" hangingPunct="1"/>
            <a:r>
              <a:rPr lang="en-US" smtClean="0"/>
              <a:t>This presumes that all container widgets that contain BankAccountsLV are also editable.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smtClean="0">
                <a:solidFill>
                  <a:schemeClr val="tx1"/>
                </a:solidFill>
              </a:rPr>
              <a:t>	Editable List Views - </a:t>
            </a:r>
            <a:fld id="{B9A7311C-4DB4-4DB6-876F-7E848C561F31}" type="slidenum">
              <a:rPr lang="en-US" altLang="en-US" sz="1200" b="0" smtClean="0">
                <a:solidFill>
                  <a:schemeClr val="tx1"/>
                </a:solidFill>
              </a:rPr>
              <a:pPr eaLnBrk="1" hangingPunct="1"/>
              <a:t>9</a:t>
            </a:fld>
            <a:endParaRPr lang="en-US" altLang="en-US" sz="1200" b="0" smtClean="0">
              <a:solidFill>
                <a:schemeClr val="tx1"/>
              </a:solidFill>
            </a:endParaRPr>
          </a:p>
        </p:txBody>
      </p:sp>
      <p:sp>
        <p:nvSpPr>
          <p:cNvPr id="348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smtClean="0">
                <a:solidFill>
                  <a:schemeClr val="tx1"/>
                </a:solidFill>
              </a:rPr>
              <a:t>	</a:t>
            </a:r>
            <a:endParaRPr lang="en-US" sz="1200" b="0" smtClean="0">
              <a:solidFill>
                <a:schemeClr val="tx1"/>
              </a:solidFill>
            </a:endParaRPr>
          </a:p>
        </p:txBody>
      </p:sp>
      <p:sp>
        <p:nvSpPr>
          <p:cNvPr id="34820" name="Rectangle 2"/>
          <p:cNvSpPr>
            <a:spLocks noChangeArrowheads="1" noTextEdit="1"/>
          </p:cNvSpPr>
          <p:nvPr>
            <p:ph type="sldImg"/>
          </p:nvPr>
        </p:nvSpPr>
        <p:spPr>
          <a:ln/>
        </p:spPr>
      </p:sp>
      <p:sp>
        <p:nvSpPr>
          <p:cNvPr id="348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957371"/>
            <a:ext cx="8348662" cy="457200"/>
          </a:xfrm>
        </p:spPr>
        <p:txBody>
          <a:bodyPr anchor="t"/>
          <a:lstStyle>
            <a:lvl1pPr algn="r">
              <a:lnSpc>
                <a:spcPct val="100000"/>
              </a:lnSpc>
              <a:spcAft>
                <a:spcPct val="20000"/>
              </a:spcAft>
              <a:defRPr sz="3600" b="1">
                <a:solidFill>
                  <a:schemeClr val="tx1"/>
                </a:solidFill>
                <a:latin typeface="Calibri" pitchFamily="34" charset="0"/>
                <a:cs typeface="Calibri" pitchFamily="34" charset="0"/>
              </a:defRPr>
            </a:lvl1pPr>
          </a:lstStyle>
          <a:p>
            <a:r>
              <a:rPr lang="en-US" altLang="en-US" dirty="0"/>
              <a:t>Click to edit lesson title </a:t>
            </a:r>
          </a:p>
        </p:txBody>
      </p:sp>
      <p:sp>
        <p:nvSpPr>
          <p:cNvPr id="7" name="Text Placeholder 7"/>
          <p:cNvSpPr>
            <a:spLocks noGrp="1"/>
          </p:cNvSpPr>
          <p:nvPr>
            <p:ph type="body" sz="quarter" idx="10"/>
          </p:nvPr>
        </p:nvSpPr>
        <p:spPr>
          <a:xfrm>
            <a:off x="5718123" y="6167776"/>
            <a:ext cx="3089327" cy="273255"/>
          </a:xfrm>
        </p:spPr>
        <p:txBody>
          <a:bodyPr/>
          <a:lstStyle>
            <a:lvl1pPr algn="r">
              <a:buNone/>
              <a:defRPr sz="1400">
                <a:solidFill>
                  <a:schemeClr val="tx1"/>
                </a:solidFill>
                <a:latin typeface="Calibri" pitchFamily="34" charset="0"/>
                <a:cs typeface="Calibri"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7756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20650"/>
            <a:ext cx="2084388" cy="6269038"/>
          </a:xfrm>
        </p:spPr>
        <p:txBody>
          <a:bodyPr vert="eaVert"/>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95300" y="120650"/>
            <a:ext cx="6105525" cy="6269038"/>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846497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120650"/>
            <a:ext cx="8318500" cy="742950"/>
          </a:xfrm>
        </p:spPr>
        <p:txBody>
          <a:bodyPr/>
          <a:lstStyle>
            <a:lvl1pPr>
              <a:defRPr sz="3400"/>
            </a:lvl1pPr>
          </a:lstStyle>
          <a:p>
            <a:r>
              <a:rPr lang="en-US" dirty="0" smtClean="0"/>
              <a:t>Click to edit Master title style</a:t>
            </a:r>
            <a:endParaRPr lang="en-US" dirty="0"/>
          </a:p>
        </p:txBody>
      </p:sp>
      <p:sp>
        <p:nvSpPr>
          <p:cNvPr id="3" name="Table Placeholder 2"/>
          <p:cNvSpPr>
            <a:spLocks noGrp="1"/>
          </p:cNvSpPr>
          <p:nvPr>
            <p:ph type="tbl" idx="1"/>
          </p:nvPr>
        </p:nvSpPr>
        <p:spPr>
          <a:xfrm>
            <a:off x="519113" y="1192213"/>
            <a:ext cx="8318500" cy="5197475"/>
          </a:xfrm>
        </p:spPr>
        <p:txBody>
          <a:bodyPr/>
          <a:lstStyle>
            <a:lvl1pPr>
              <a:buSzPct val="90000"/>
              <a:buFont typeface="Arial" pitchFamily="34" charset="0"/>
              <a:buChar char="•"/>
              <a:defRPr/>
            </a:lvl1pPr>
          </a:lstStyle>
          <a:p>
            <a:pPr lvl="0"/>
            <a:endParaRPr lang="en-US" noProof="0" dirty="0"/>
          </a:p>
        </p:txBody>
      </p:sp>
    </p:spTree>
    <p:extLst>
      <p:ext uri="{BB962C8B-B14F-4D97-AF65-F5344CB8AC3E}">
        <p14:creationId xmlns:p14="http://schemas.microsoft.com/office/powerpoint/2010/main" val="231072729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588"/>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4181475"/>
            <a:ext cx="8348662" cy="457200"/>
          </a:xfrm>
        </p:spPr>
        <p:txBody>
          <a:bodyPr anchor="t"/>
          <a:lstStyle>
            <a:lvl1pPr>
              <a:lnSpc>
                <a:spcPct val="100000"/>
              </a:lnSpc>
              <a:spcAft>
                <a:spcPct val="20000"/>
              </a:spcAft>
              <a:defRPr sz="36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452563"/>
            <a:ext cx="8342312" cy="228600"/>
          </a:xfrm>
          <a:ln algn="ctr"/>
        </p:spPr>
        <p:txBody>
          <a:bodyPr/>
          <a:lstStyle>
            <a:lvl1pPr marL="0" indent="0">
              <a:buClr>
                <a:srgbClr val="800000"/>
              </a:buClr>
              <a:buFont typeface="Wingdings 3" pitchFamily="18" charset="2"/>
              <a:buNone/>
              <a:defRPr sz="2500"/>
            </a:lvl1pPr>
          </a:lstStyle>
          <a:p>
            <a:r>
              <a:rPr lang="en-US" altLang="en-US"/>
              <a:t>Click to edit course title</a:t>
            </a:r>
          </a:p>
        </p:txBody>
      </p:sp>
    </p:spTree>
    <p:extLst>
      <p:ext uri="{BB962C8B-B14F-4D97-AF65-F5344CB8AC3E}">
        <p14:creationId xmlns:p14="http://schemas.microsoft.com/office/powerpoint/2010/main" val="28566936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4628C"/>
                </a:solidFill>
                <a:latin typeface="Calibri" pitchFamily="34" charset="0"/>
                <a:cs typeface="Calibri"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19113" y="914400"/>
            <a:ext cx="831850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8739870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Content Placeholder 2"/>
          <p:cNvSpPr>
            <a:spLocks noGrp="1"/>
          </p:cNvSpPr>
          <p:nvPr>
            <p:ph sz="half" idx="1"/>
          </p:nvPr>
        </p:nvSpPr>
        <p:spPr>
          <a:xfrm>
            <a:off x="519113" y="1192213"/>
            <a:ext cx="4083050" cy="5197475"/>
          </a:xfrm>
        </p:spPr>
        <p:txBody>
          <a:bodyPr/>
          <a:lstStyle>
            <a:lvl1pPr>
              <a:buSzPct val="90000"/>
              <a:buFont typeface="Arial" pitchFamily="34" charset="0"/>
              <a:buChar char="•"/>
              <a:defRPr sz="2400"/>
            </a:lvl1pPr>
            <a:lvl2pPr>
              <a:buClr>
                <a:srgbClr val="04628C"/>
              </a:buClr>
              <a:buFont typeface="Arial" pitchFamily="34" charset="0"/>
              <a:buChar char="-"/>
              <a:defRPr sz="2200"/>
            </a:lvl2pPr>
            <a:lvl3pPr>
              <a:buClr>
                <a:srgbClr val="04628C"/>
              </a:buClr>
              <a:buFont typeface="Arial" pitchFamily="34" charset="0"/>
              <a:buChar char="-"/>
              <a:defRPr sz="2000"/>
            </a:lvl3pPr>
            <a:lvl4pPr>
              <a:buClr>
                <a:srgbClr val="04628C"/>
              </a:buClr>
              <a:buFont typeface="Arial" pitchFamily="34" charset="0"/>
              <a:buChar char="-"/>
              <a:defRPr sz="18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754563" y="1192213"/>
            <a:ext cx="4083050" cy="5197475"/>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200">
                <a:latin typeface="+mn-lt"/>
              </a:defRPr>
            </a:lvl2pPr>
            <a:lvl3pPr>
              <a:buClr>
                <a:srgbClr val="04628C"/>
              </a:buClr>
              <a:buFont typeface="Arial" pitchFamily="34" charset="0"/>
              <a:buChar char="-"/>
              <a:defRPr sz="2000">
                <a:latin typeface="+mn-lt"/>
              </a:defRPr>
            </a:lvl3pPr>
            <a:lvl4pPr>
              <a:buClr>
                <a:srgbClr val="04628C"/>
              </a:buClr>
              <a:buFont typeface="Arial" pitchFamily="34" charset="0"/>
              <a:buChar char="-"/>
              <a:defRPr sz="18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306834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Tree>
    <p:extLst>
      <p:ext uri="{BB962C8B-B14F-4D97-AF65-F5344CB8AC3E}">
        <p14:creationId xmlns:p14="http://schemas.microsoft.com/office/powerpoint/2010/main" val="250911410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65905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21034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SzPct val="90000"/>
              <a:buFont typeface="Arial" pitchFamily="34" charset="0"/>
              <a:buChar char="•"/>
              <a:defRPr sz="2400">
                <a:latin typeface="Calibri" pitchFamily="34" charset="0"/>
                <a:cs typeface="Calibri" pitchFamily="34" charset="0"/>
              </a:defRPr>
            </a:lvl1pPr>
            <a:lvl2pPr>
              <a:buClr>
                <a:srgbClr val="04628C"/>
              </a:buClr>
              <a:buFont typeface="Arial" pitchFamily="34" charset="0"/>
              <a:buChar char="-"/>
              <a:defRPr sz="2400">
                <a:latin typeface="Calibri" pitchFamily="34" charset="0"/>
                <a:cs typeface="Calibri" pitchFamily="34" charset="0"/>
              </a:defRPr>
            </a:lvl2pPr>
            <a:lvl3pPr>
              <a:buClr>
                <a:srgbClr val="04628C"/>
              </a:buClr>
              <a:buFont typeface="Arial" pitchFamily="34" charset="0"/>
              <a:buChar char="-"/>
              <a:defRPr sz="2200">
                <a:latin typeface="Calibri" pitchFamily="34" charset="0"/>
                <a:cs typeface="Calibri" pitchFamily="34" charset="0"/>
              </a:defRPr>
            </a:lvl3pPr>
            <a:lvl4pPr>
              <a:buClr>
                <a:srgbClr val="04628C"/>
              </a:buClr>
              <a:buFont typeface="Arial" pitchFamily="34" charset="0"/>
              <a:buChar char="-"/>
              <a:defRPr sz="1800">
                <a:latin typeface="Calibri" pitchFamily="34" charset="0"/>
                <a:cs typeface="Calibri" pitchFamily="34" charset="0"/>
              </a:defRPr>
            </a:lvl4pPr>
            <a:lvl5pPr>
              <a:buClr>
                <a:srgbClr val="04628C"/>
              </a:buClr>
              <a:buFont typeface="Arial" pitchFamily="34" charset="0"/>
              <a:buChar char="-"/>
              <a:defRPr sz="1800">
                <a:latin typeface="Calibri" pitchFamily="34" charset="0"/>
                <a:cs typeface="Calibri" pitchFamily="34" charset="0"/>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6834034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extLst>
      <p:ext uri="{BB962C8B-B14F-4D97-AF65-F5344CB8AC3E}">
        <p14:creationId xmlns:p14="http://schemas.microsoft.com/office/powerpoint/2010/main" val="412961891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13419887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6858000"/>
            <a:chOff x="80" y="0"/>
            <a:chExt cx="5597" cy="4320"/>
          </a:xfrm>
        </p:grpSpPr>
        <p:sp>
          <p:nvSpPr>
            <p:cNvPr id="1033" name="Rectangle 107"/>
            <p:cNvSpPr>
              <a:spLocks noChangeArrowheads="1"/>
            </p:cNvSpPr>
            <p:nvPr userDrawn="1"/>
          </p:nvSpPr>
          <p:spPr bwMode="auto">
            <a:xfrm>
              <a:off x="80" y="80"/>
              <a:ext cx="5597" cy="4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cap="rnd">
                  <a:solidFill>
                    <a:srgbClr val="000000"/>
                  </a:solidFill>
                  <a:prstDash val="sysDot"/>
                  <a:miter lim="800000"/>
                  <a:headEnd/>
                  <a:tailEnd/>
                </a14:hiddenLine>
              </a:ext>
            </a:extLst>
          </p:spPr>
          <p:txBody>
            <a:bodyPr wrap="none" lIns="91418" tIns="45709" rIns="91418" bIns="45709" anchor="ctr"/>
            <a:lstStyle/>
            <a:p>
              <a:pPr eaLnBrk="0" hangingPunct="0"/>
              <a:endParaRPr lang="en-US" sz="1600" b="0">
                <a:solidFill>
                  <a:srgbClr val="000000"/>
                </a:solidFill>
              </a:endParaRPr>
            </a:p>
          </p:txBody>
        </p:sp>
        <p:sp>
          <p:nvSpPr>
            <p:cNvPr id="1034" name="Line 108"/>
            <p:cNvSpPr>
              <a:spLocks noChangeShapeType="1"/>
            </p:cNvSpPr>
            <p:nvPr userDrawn="1"/>
          </p:nvSpPr>
          <p:spPr bwMode="auto">
            <a:xfrm>
              <a:off x="292" y="0"/>
              <a:ext cx="0" cy="432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175">
                  <a:solidFill>
                    <a:srgbClr val="000000"/>
                  </a:solidFill>
                  <a:round/>
                  <a:headEnd/>
                  <a:tailEnd/>
                </a14:hiddenLine>
              </a:ext>
            </a:extLst>
          </p:spPr>
          <p:txBody>
            <a:bodyPr wrap="none" lIns="0" tIns="0" rIns="0" bIns="0" anchor="ctr">
              <a:spAutoFit/>
            </a:bodyPr>
            <a:lstStyle/>
            <a:p>
              <a:endParaRPr lang="en-US"/>
            </a:p>
          </p:txBody>
        </p:sp>
      </p:grpSp>
      <p:sp>
        <p:nvSpPr>
          <p:cNvPr id="1027" name="Rectangle 2"/>
          <p:cNvSpPr>
            <a:spLocks noGrp="1" noChangeArrowheads="1"/>
          </p:cNvSpPr>
          <p:nvPr>
            <p:ph type="title"/>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519113" y="1192213"/>
            <a:ext cx="83185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 </a:t>
            </a:r>
          </a:p>
          <a:p>
            <a:pPr lvl="1"/>
            <a:r>
              <a:rPr lang="en-US" altLang="en-US" smtClean="0"/>
              <a:t>Second level</a:t>
            </a:r>
          </a:p>
          <a:p>
            <a:pPr lvl="2"/>
            <a:r>
              <a:rPr lang="en-US" altLang="en-US" smtClean="0"/>
              <a:t>Third level</a:t>
            </a:r>
          </a:p>
          <a:p>
            <a:pPr lvl="3"/>
            <a:r>
              <a:rPr lang="en-US" altLang="en-US" smtClean="0"/>
              <a:t>Fourth level</a:t>
            </a:r>
          </a:p>
        </p:txBody>
      </p:sp>
      <p:sp>
        <p:nvSpPr>
          <p:cNvPr id="1029" name="PageNumberBox"/>
          <p:cNvSpPr txBox="1">
            <a:spLocks noChangeArrowheads="1"/>
          </p:cNvSpPr>
          <p:nvPr/>
        </p:nvSpPr>
        <p:spPr bwMode="auto">
          <a:xfrm>
            <a:off x="4327525" y="6518275"/>
            <a:ext cx="519113" cy="22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nSpc>
                <a:spcPts val="1800"/>
              </a:lnSpc>
              <a:spcBef>
                <a:spcPts val="600"/>
              </a:spcBef>
              <a:buFont typeface="Wingdings" pitchFamily="2" charset="2"/>
              <a:buNone/>
              <a:defRPr/>
            </a:pPr>
            <a:fld id="{31ECE251-741F-4F82-B018-2F4557BA370E}" type="slidenum">
              <a:rPr lang="en-US" sz="1200" smtClean="0">
                <a:solidFill>
                  <a:srgbClr val="B2B2B2"/>
                </a:solidFill>
                <a:latin typeface="Calibri" pitchFamily="34" charset="0"/>
                <a:ea typeface="Calibri" pitchFamily="34" charset="0"/>
                <a:cs typeface="Calibri" pitchFamily="34" charset="0"/>
              </a:rPr>
              <a:pPr>
                <a:lnSpc>
                  <a:spcPts val="1800"/>
                </a:lnSpc>
                <a:spcBef>
                  <a:spcPts val="600"/>
                </a:spcBef>
                <a:buFont typeface="Wingdings" pitchFamily="2" charset="2"/>
                <a:buNone/>
                <a:defRPr/>
              </a:pPr>
              <a:t>‹#›</a:t>
            </a:fld>
            <a:r>
              <a:rPr lang="en-US" sz="1800" i="1" smtClean="0">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079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412038" y="6543675"/>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2"/>
          <p:cNvSpPr txBox="1">
            <a:spLocks noChangeArrowheads="1"/>
          </p:cNvSpPr>
          <p:nvPr userDrawn="1"/>
        </p:nvSpPr>
        <p:spPr bwMode="auto">
          <a:xfrm>
            <a:off x="560388" y="6570663"/>
            <a:ext cx="2647950" cy="9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r" eaLnBrk="1" hangingPunct="1">
              <a:spcBef>
                <a:spcPts val="600"/>
              </a:spcBef>
              <a:buClr>
                <a:schemeClr val="tx2"/>
              </a:buClr>
              <a:buFont typeface="Arial" charset="0"/>
              <a:buNone/>
              <a:defRPr/>
            </a:pPr>
            <a:r>
              <a:rPr lang="en-US" sz="600" smtClean="0">
                <a:solidFill>
                  <a:srgbClr val="B2B2B2"/>
                </a:solidFill>
              </a:rPr>
              <a:t>© Guidewire Software, Inc. All rights reserved. Do not distribute without permission.</a:t>
            </a:r>
          </a:p>
        </p:txBody>
      </p:sp>
    </p:spTree>
  </p:cSld>
  <p:clrMap bg1="dk2" tx1="lt1" bg2="dk1" tx2="lt2" accent1="accent1" accent2="accent2" accent3="accent3" accent4="accent4" accent5="accent5" accent6="accent6" hlink="hlink" folHlink="folHlink"/>
  <p:sldLayoutIdLst>
    <p:sldLayoutId id="2147483809"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10" r:id="rId12"/>
  </p:sldLayoutIdLst>
  <p:transition/>
  <p:txStyles>
    <p:title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p:titleStyle>
    <p:bodyStyle>
      <a:lvl1pPr marL="285750" indent="-285750" algn="l" rtl="0" eaLnBrk="0" fontAlgn="base" hangingPunct="0">
        <a:spcBef>
          <a:spcPct val="40000"/>
        </a:spcBef>
        <a:spcAft>
          <a:spcPct val="0"/>
        </a:spcAft>
        <a:buClr>
          <a:srgbClr val="04628C"/>
        </a:buClr>
        <a:buSzPct val="90000"/>
        <a:buFont typeface="Arial"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charset="0"/>
        <a:buChar char="-"/>
        <a:defRPr sz="20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146AD"/>
        </a:buClr>
        <a:buSzPct val="120000"/>
        <a:buChar char="•"/>
        <a:defRPr sz="14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4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4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4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58788" y="2957513"/>
            <a:ext cx="8348662" cy="457200"/>
          </a:xfrm>
        </p:spPr>
        <p:txBody>
          <a:bodyPr/>
          <a:lstStyle/>
          <a:p>
            <a:pPr eaLnBrk="1" hangingPunct="1"/>
            <a:r>
              <a:rPr lang="en-US" smtClean="0"/>
              <a:t>Editable List Views</a:t>
            </a:r>
          </a:p>
        </p:txBody>
      </p:sp>
      <p:sp>
        <p:nvSpPr>
          <p:cNvPr id="4099" name="Text Placeholder 4"/>
          <p:cNvSpPr>
            <a:spLocks noGrp="1"/>
          </p:cNvSpPr>
          <p:nvPr>
            <p:ph type="body" sz="quarter" idx="10"/>
          </p:nvPr>
        </p:nvSpPr>
        <p:spPr>
          <a:xfrm>
            <a:off x="5718175" y="6167438"/>
            <a:ext cx="3089275" cy="273050"/>
          </a:xfrm>
        </p:spPr>
        <p:txBody>
          <a:bodyPr/>
          <a:lstStyle/>
          <a:p>
            <a:r>
              <a:rPr lang="en-US" smtClean="0"/>
              <a:t>14 August 2013</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4"/>
          <p:cNvPicPr>
            <a:picLocks noChangeAspect="1" noChangeArrowheads="1"/>
          </p:cNvPicPr>
          <p:nvPr/>
        </p:nvPicPr>
        <p:blipFill>
          <a:blip r:embed="rId3">
            <a:extLst>
              <a:ext uri="{28A0092B-C50C-407E-A947-70E740481C1C}">
                <a14:useLocalDpi xmlns:a14="http://schemas.microsoft.com/office/drawing/2010/main" val="0"/>
              </a:ext>
            </a:extLst>
          </a:blip>
          <a:srcRect t="26486" r="38397"/>
          <a:stretch>
            <a:fillRect/>
          </a:stretch>
        </p:blipFill>
        <p:spPr bwMode="auto">
          <a:xfrm>
            <a:off x="2443163" y="2693988"/>
            <a:ext cx="5448300" cy="19748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5" name="Rectangle 2"/>
          <p:cNvSpPr>
            <a:spLocks noGrp="1" noChangeArrowheads="1"/>
          </p:cNvSpPr>
          <p:nvPr>
            <p:ph type="title"/>
          </p:nvPr>
        </p:nvSpPr>
        <p:spPr/>
        <p:txBody>
          <a:bodyPr/>
          <a:lstStyle/>
          <a:p>
            <a:pPr eaLnBrk="1" hangingPunct="1"/>
            <a:r>
              <a:rPr lang="en-US" smtClean="0"/>
              <a:t>Iterator buttons and row iterators</a:t>
            </a:r>
          </a:p>
        </p:txBody>
      </p:sp>
      <p:sp>
        <p:nvSpPr>
          <p:cNvPr id="13316" name="Rectangle 3"/>
          <p:cNvSpPr>
            <a:spLocks noGrp="1" noChangeArrowheads="1"/>
          </p:cNvSpPr>
          <p:nvPr>
            <p:ph idx="1"/>
          </p:nvPr>
        </p:nvSpPr>
        <p:spPr>
          <a:xfrm>
            <a:off x="682625" y="946150"/>
            <a:ext cx="8318500" cy="1684338"/>
          </a:xfrm>
        </p:spPr>
        <p:txBody>
          <a:bodyPr/>
          <a:lstStyle/>
          <a:p>
            <a:pPr>
              <a:buFont typeface="Arial" charset="0"/>
              <a:buChar char="•"/>
            </a:pPr>
            <a:r>
              <a:rPr lang="en-US" smtClean="0"/>
              <a:t>Functionality of iterator buttons governed by properties of row iterator</a:t>
            </a:r>
          </a:p>
          <a:p>
            <a:pPr lvl="1"/>
            <a:r>
              <a:rPr lang="en-US" smtClean="0"/>
              <a:t>toAdd - action to take when Add is clicked</a:t>
            </a:r>
          </a:p>
          <a:p>
            <a:pPr lvl="1"/>
            <a:r>
              <a:rPr lang="en-US" smtClean="0"/>
              <a:t>toRemove - action to take when Remove is clicked</a:t>
            </a:r>
          </a:p>
        </p:txBody>
      </p:sp>
      <p:sp>
        <p:nvSpPr>
          <p:cNvPr id="13317" name="AutoShape 20"/>
          <p:cNvSpPr>
            <a:spLocks noChangeArrowheads="1"/>
          </p:cNvSpPr>
          <p:nvPr/>
        </p:nvSpPr>
        <p:spPr bwMode="auto">
          <a:xfrm>
            <a:off x="2443163" y="3136900"/>
            <a:ext cx="530225" cy="322263"/>
          </a:xfrm>
          <a:prstGeom prst="roundRect">
            <a:avLst>
              <a:gd name="adj" fmla="val 16667"/>
            </a:avLst>
          </a:prstGeom>
          <a:noFill/>
          <a:ln w="19050" algn="ctr">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18" name="Line 21"/>
          <p:cNvSpPr>
            <a:spLocks noChangeShapeType="1"/>
          </p:cNvSpPr>
          <p:nvPr/>
        </p:nvSpPr>
        <p:spPr bwMode="auto">
          <a:xfrm flipH="1">
            <a:off x="1271588" y="3360738"/>
            <a:ext cx="1171575" cy="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19" name="Line 22"/>
          <p:cNvSpPr>
            <a:spLocks noChangeShapeType="1"/>
          </p:cNvSpPr>
          <p:nvPr/>
        </p:nvSpPr>
        <p:spPr bwMode="auto">
          <a:xfrm flipH="1">
            <a:off x="1271588" y="3360738"/>
            <a:ext cx="0" cy="409575"/>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0" name="Line 23"/>
          <p:cNvSpPr>
            <a:spLocks noChangeShapeType="1"/>
          </p:cNvSpPr>
          <p:nvPr/>
        </p:nvSpPr>
        <p:spPr bwMode="auto">
          <a:xfrm>
            <a:off x="1231900" y="4999038"/>
            <a:ext cx="0" cy="517525"/>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1" name="Line 24"/>
          <p:cNvSpPr>
            <a:spLocks noChangeShapeType="1"/>
          </p:cNvSpPr>
          <p:nvPr/>
        </p:nvSpPr>
        <p:spPr bwMode="auto">
          <a:xfrm>
            <a:off x="1227138" y="5524500"/>
            <a:ext cx="966787" cy="0"/>
          </a:xfrm>
          <a:prstGeom prst="line">
            <a:avLst/>
          </a:prstGeom>
          <a:noFill/>
          <a:ln w="19050">
            <a:solidFill>
              <a:srgbClr val="008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2" name="AutoShape 29"/>
          <p:cNvSpPr>
            <a:spLocks noChangeArrowheads="1"/>
          </p:cNvSpPr>
          <p:nvPr/>
        </p:nvSpPr>
        <p:spPr bwMode="auto">
          <a:xfrm>
            <a:off x="2981325" y="3141663"/>
            <a:ext cx="676275" cy="3175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3323" name="Line 30"/>
          <p:cNvSpPr>
            <a:spLocks noChangeShapeType="1"/>
          </p:cNvSpPr>
          <p:nvPr/>
        </p:nvSpPr>
        <p:spPr bwMode="auto">
          <a:xfrm flipH="1">
            <a:off x="1365250" y="3560763"/>
            <a:ext cx="1633538"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4" name="Line 31"/>
          <p:cNvSpPr>
            <a:spLocks noChangeShapeType="1"/>
          </p:cNvSpPr>
          <p:nvPr/>
        </p:nvSpPr>
        <p:spPr bwMode="auto">
          <a:xfrm>
            <a:off x="1365250" y="3552825"/>
            <a:ext cx="0" cy="23637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325" name="Line 32"/>
          <p:cNvSpPr>
            <a:spLocks noChangeShapeType="1"/>
          </p:cNvSpPr>
          <p:nvPr/>
        </p:nvSpPr>
        <p:spPr bwMode="auto">
          <a:xfrm>
            <a:off x="1365250" y="5911850"/>
            <a:ext cx="78105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3326" name="Group 5"/>
          <p:cNvGrpSpPr>
            <a:grpSpLocks/>
          </p:cNvGrpSpPr>
          <p:nvPr/>
        </p:nvGrpSpPr>
        <p:grpSpPr bwMode="auto">
          <a:xfrm>
            <a:off x="522288" y="3689350"/>
            <a:ext cx="1281112" cy="1327150"/>
            <a:chOff x="1676" y="1037"/>
            <a:chExt cx="2688" cy="2784"/>
          </a:xfrm>
        </p:grpSpPr>
        <p:sp>
          <p:nvSpPr>
            <p:cNvPr id="13329" name="AutoShape 6"/>
            <p:cNvSpPr>
              <a:spLocks noChangeArrowheads="1"/>
            </p:cNvSpPr>
            <p:nvPr/>
          </p:nvSpPr>
          <p:spPr bwMode="auto">
            <a:xfrm rot="5400000" flipH="1">
              <a:off x="1863" y="1468"/>
              <a:ext cx="298" cy="672"/>
            </a:xfrm>
            <a:prstGeom prst="can">
              <a:avLst>
                <a:gd name="adj" fmla="val 30412"/>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13330" name="Rectangle 7"/>
            <p:cNvSpPr>
              <a:spLocks noChangeArrowheads="1"/>
            </p:cNvSpPr>
            <p:nvPr/>
          </p:nvSpPr>
          <p:spPr bwMode="auto">
            <a:xfrm flipH="1">
              <a:off x="2507" y="2124"/>
              <a:ext cx="375"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3331" name="Rectangle 8"/>
            <p:cNvSpPr>
              <a:spLocks noChangeArrowheads="1"/>
            </p:cNvSpPr>
            <p:nvPr/>
          </p:nvSpPr>
          <p:spPr bwMode="auto">
            <a:xfrm rot="5400000" flipH="1">
              <a:off x="2325" y="1937"/>
              <a:ext cx="480"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3332" name="Rectangle 9"/>
            <p:cNvSpPr>
              <a:spLocks noChangeArrowheads="1"/>
            </p:cNvSpPr>
            <p:nvPr/>
          </p:nvSpPr>
          <p:spPr bwMode="auto">
            <a:xfrm flipH="1">
              <a:off x="2296" y="1749"/>
              <a:ext cx="327"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13333" name="Freeform 10"/>
            <p:cNvSpPr>
              <a:spLocks/>
            </p:cNvSpPr>
            <p:nvPr/>
          </p:nvSpPr>
          <p:spPr bwMode="auto">
            <a:xfrm flipH="1">
              <a:off x="2478" y="1037"/>
              <a:ext cx="1623" cy="2486"/>
            </a:xfrm>
            <a:custGeom>
              <a:avLst/>
              <a:gdLst>
                <a:gd name="T0" fmla="*/ 586 w 1623"/>
                <a:gd name="T1" fmla="*/ 489 h 2486"/>
                <a:gd name="T2" fmla="*/ 442 w 1623"/>
                <a:gd name="T3" fmla="*/ 480 h 2486"/>
                <a:gd name="T4" fmla="*/ 327 w 1623"/>
                <a:gd name="T5" fmla="*/ 403 h 2486"/>
                <a:gd name="T6" fmla="*/ 269 w 1623"/>
                <a:gd name="T7" fmla="*/ 336 h 2486"/>
                <a:gd name="T8" fmla="*/ 240 w 1623"/>
                <a:gd name="T9" fmla="*/ 0 h 2486"/>
                <a:gd name="T10" fmla="*/ 1354 w 1623"/>
                <a:gd name="T11" fmla="*/ 0 h 2486"/>
                <a:gd name="T12" fmla="*/ 1335 w 1623"/>
                <a:gd name="T13" fmla="*/ 221 h 2486"/>
                <a:gd name="T14" fmla="*/ 1277 w 1623"/>
                <a:gd name="T15" fmla="*/ 393 h 2486"/>
                <a:gd name="T16" fmla="*/ 1152 w 1623"/>
                <a:gd name="T17" fmla="*/ 461 h 2486"/>
                <a:gd name="T18" fmla="*/ 999 w 1623"/>
                <a:gd name="T19" fmla="*/ 509 h 2486"/>
                <a:gd name="T20" fmla="*/ 999 w 1623"/>
                <a:gd name="T21" fmla="*/ 681 h 2486"/>
                <a:gd name="T22" fmla="*/ 1047 w 1623"/>
                <a:gd name="T23" fmla="*/ 806 h 2486"/>
                <a:gd name="T24" fmla="*/ 1200 w 1623"/>
                <a:gd name="T25" fmla="*/ 950 h 2486"/>
                <a:gd name="T26" fmla="*/ 1248 w 1623"/>
                <a:gd name="T27" fmla="*/ 1085 h 2486"/>
                <a:gd name="T28" fmla="*/ 1200 w 1623"/>
                <a:gd name="T29" fmla="*/ 1257 h 2486"/>
                <a:gd name="T30" fmla="*/ 1104 w 1623"/>
                <a:gd name="T31" fmla="*/ 1449 h 2486"/>
                <a:gd name="T32" fmla="*/ 1085 w 1623"/>
                <a:gd name="T33" fmla="*/ 1622 h 2486"/>
                <a:gd name="T34" fmla="*/ 1171 w 1623"/>
                <a:gd name="T35" fmla="*/ 1785 h 2486"/>
                <a:gd name="T36" fmla="*/ 1344 w 1623"/>
                <a:gd name="T37" fmla="*/ 2016 h 2486"/>
                <a:gd name="T38" fmla="*/ 1440 w 1623"/>
                <a:gd name="T39" fmla="*/ 2150 h 2486"/>
                <a:gd name="T40" fmla="*/ 1565 w 1623"/>
                <a:gd name="T41" fmla="*/ 2313 h 2486"/>
                <a:gd name="T42" fmla="*/ 1623 w 1623"/>
                <a:gd name="T43" fmla="*/ 2486 h 2486"/>
                <a:gd name="T44" fmla="*/ 0 w 1623"/>
                <a:gd name="T45" fmla="*/ 2486 h 2486"/>
                <a:gd name="T46" fmla="*/ 48 w 1623"/>
                <a:gd name="T47" fmla="*/ 2304 h 2486"/>
                <a:gd name="T48" fmla="*/ 183 w 1623"/>
                <a:gd name="T49" fmla="*/ 2131 h 2486"/>
                <a:gd name="T50" fmla="*/ 317 w 1623"/>
                <a:gd name="T51" fmla="*/ 1901 h 2486"/>
                <a:gd name="T52" fmla="*/ 403 w 1623"/>
                <a:gd name="T53" fmla="*/ 1699 h 2486"/>
                <a:gd name="T54" fmla="*/ 423 w 1623"/>
                <a:gd name="T55" fmla="*/ 1526 h 2486"/>
                <a:gd name="T56" fmla="*/ 346 w 1623"/>
                <a:gd name="T57" fmla="*/ 1363 h 2486"/>
                <a:gd name="T58" fmla="*/ 346 w 1623"/>
                <a:gd name="T59" fmla="*/ 1133 h 2486"/>
                <a:gd name="T60" fmla="*/ 403 w 1623"/>
                <a:gd name="T61" fmla="*/ 941 h 2486"/>
                <a:gd name="T62" fmla="*/ 499 w 1623"/>
                <a:gd name="T63" fmla="*/ 825 h 2486"/>
                <a:gd name="T64" fmla="*/ 634 w 1623"/>
                <a:gd name="T65" fmla="*/ 710 h 2486"/>
                <a:gd name="T66" fmla="*/ 634 w 1623"/>
                <a:gd name="T67" fmla="*/ 576 h 2486"/>
                <a:gd name="T68" fmla="*/ 586 w 1623"/>
                <a:gd name="T69" fmla="*/ 489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3334" name="AutoShape 11"/>
            <p:cNvSpPr>
              <a:spLocks noChangeArrowheads="1"/>
            </p:cNvSpPr>
            <p:nvPr/>
          </p:nvSpPr>
          <p:spPr bwMode="auto">
            <a:xfrm rot="5400000" flipH="1">
              <a:off x="3481" y="1852"/>
              <a:ext cx="883" cy="883"/>
            </a:xfrm>
            <a:prstGeom prst="can">
              <a:avLst>
                <a:gd name="adj" fmla="val 50000"/>
              </a:avLst>
            </a:prstGeom>
            <a:solidFill>
              <a:schemeClr val="hlink"/>
            </a:solidFill>
            <a:ln w="12700">
              <a:solidFill>
                <a:schemeClr val="bg1"/>
              </a:solidFill>
              <a:round/>
              <a:headEnd/>
              <a:tailEnd/>
            </a:ln>
          </p:spPr>
          <p:txBody>
            <a:bodyPr lIns="0" tIns="0" rIns="0" bIns="0" anchor="ctr">
              <a:spAutoFit/>
            </a:bodyPr>
            <a:lstStyle/>
            <a:p>
              <a:endParaRPr lang="en-US"/>
            </a:p>
          </p:txBody>
        </p:sp>
        <p:sp>
          <p:nvSpPr>
            <p:cNvPr id="13335" name="Rectangle 12"/>
            <p:cNvSpPr>
              <a:spLocks noChangeArrowheads="1"/>
            </p:cNvSpPr>
            <p:nvPr/>
          </p:nvSpPr>
          <p:spPr bwMode="auto">
            <a:xfrm flipH="1">
              <a:off x="2316" y="3437"/>
              <a:ext cx="1959" cy="384"/>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13336" name="Oval 13"/>
            <p:cNvSpPr>
              <a:spLocks noChangeArrowheads="1"/>
            </p:cNvSpPr>
            <p:nvPr/>
          </p:nvSpPr>
          <p:spPr bwMode="auto">
            <a:xfrm flipH="1">
              <a:off x="4090" y="1893"/>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37" name="Oval 14"/>
            <p:cNvSpPr>
              <a:spLocks noChangeArrowheads="1"/>
            </p:cNvSpPr>
            <p:nvPr/>
          </p:nvSpPr>
          <p:spPr bwMode="auto">
            <a:xfrm flipH="1">
              <a:off x="4195" y="2075"/>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38" name="Oval 15"/>
            <p:cNvSpPr>
              <a:spLocks noChangeArrowheads="1"/>
            </p:cNvSpPr>
            <p:nvPr/>
          </p:nvSpPr>
          <p:spPr bwMode="auto">
            <a:xfrm flipH="1">
              <a:off x="3984" y="207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39" name="Oval 16"/>
            <p:cNvSpPr>
              <a:spLocks noChangeArrowheads="1"/>
            </p:cNvSpPr>
            <p:nvPr/>
          </p:nvSpPr>
          <p:spPr bwMode="auto">
            <a:xfrm flipH="1">
              <a:off x="4197" y="230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0" name="Oval 17"/>
            <p:cNvSpPr>
              <a:spLocks noChangeArrowheads="1"/>
            </p:cNvSpPr>
            <p:nvPr/>
          </p:nvSpPr>
          <p:spPr bwMode="auto">
            <a:xfrm flipH="1">
              <a:off x="3984" y="2297"/>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1" name="Oval 18"/>
            <p:cNvSpPr>
              <a:spLocks noChangeArrowheads="1"/>
            </p:cNvSpPr>
            <p:nvPr/>
          </p:nvSpPr>
          <p:spPr bwMode="auto">
            <a:xfrm flipH="1">
              <a:off x="4090" y="251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3342" name="Oval 19"/>
            <p:cNvSpPr>
              <a:spLocks noChangeArrowheads="1"/>
            </p:cNvSpPr>
            <p:nvPr/>
          </p:nvSpPr>
          <p:spPr bwMode="auto">
            <a:xfrm flipH="1">
              <a:off x="4090" y="220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cxnSp>
        <p:nvCxnSpPr>
          <p:cNvPr id="13327" name="Straight Connector 10"/>
          <p:cNvCxnSpPr>
            <a:cxnSpLocks noChangeShapeType="1"/>
          </p:cNvCxnSpPr>
          <p:nvPr/>
        </p:nvCxnSpPr>
        <p:spPr bwMode="auto">
          <a:xfrm flipV="1">
            <a:off x="2989263" y="3451225"/>
            <a:ext cx="0" cy="10160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pic>
        <p:nvPicPr>
          <p:cNvPr id="13328"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348163"/>
            <a:ext cx="1400175" cy="15906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Steps to adding iterator buttons</a:t>
            </a:r>
          </a:p>
        </p:txBody>
      </p:sp>
      <p:sp>
        <p:nvSpPr>
          <p:cNvPr id="14339" name="Rectangle 3"/>
          <p:cNvSpPr>
            <a:spLocks noGrp="1" noChangeArrowheads="1"/>
          </p:cNvSpPr>
          <p:nvPr>
            <p:ph idx="1"/>
          </p:nvPr>
        </p:nvSpPr>
        <p:spPr/>
        <p:txBody>
          <a:bodyPr/>
          <a:lstStyle/>
          <a:p>
            <a:pPr marL="457200" indent="-457200">
              <a:buFont typeface="Wingdings 3" pitchFamily="18" charset="2"/>
              <a:buAutoNum type="arabicPeriod"/>
            </a:pPr>
            <a:r>
              <a:rPr lang="en-US" smtClean="0"/>
              <a:t>Add iterator buttons to toolbar</a:t>
            </a:r>
          </a:p>
          <a:p>
            <a:pPr marL="457200" indent="-457200">
              <a:buFont typeface="Wingdings 3" pitchFamily="18" charset="2"/>
              <a:buAutoNum type="arabicPeriod"/>
            </a:pPr>
            <a:r>
              <a:rPr lang="en-US" smtClean="0"/>
              <a:t>Link iterator buttons to iterator</a:t>
            </a:r>
          </a:p>
          <a:p>
            <a:pPr marL="457200" indent="-457200">
              <a:buFont typeface="Wingdings 3" pitchFamily="18" charset="2"/>
              <a:buAutoNum type="arabicPeriod"/>
            </a:pPr>
            <a:r>
              <a:rPr lang="en-US" smtClean="0"/>
              <a:t>Specify toAdd property</a:t>
            </a:r>
          </a:p>
          <a:p>
            <a:pPr marL="457200" indent="-457200">
              <a:buFont typeface="Wingdings 3" pitchFamily="18" charset="2"/>
              <a:buAutoNum type="arabicPeriod"/>
            </a:pPr>
            <a:r>
              <a:rPr lang="en-US" smtClean="0"/>
              <a:t>Specify toRemove property</a:t>
            </a:r>
          </a:p>
          <a:p>
            <a:pPr marL="457200" indent="-457200">
              <a:buFont typeface="Wingdings 3" pitchFamily="18" charset="2"/>
              <a:buAutoNum type="arabicPeriod"/>
            </a:pPr>
            <a:r>
              <a:rPr lang="en-US" smtClean="0"/>
              <a:t>Configure checkbox behavior</a:t>
            </a:r>
          </a:p>
          <a:p>
            <a:pPr marL="457200" indent="-457200">
              <a:buFont typeface="Wingdings 3" pitchFamily="18" charset="2"/>
              <a:buAutoNum type="arabicPeriod"/>
            </a:pPr>
            <a:r>
              <a:rPr lang="en-US" smtClean="0"/>
              <a:t>Reload UI metadata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6938" y="3568700"/>
            <a:ext cx="2546350" cy="2778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6538" y="2489200"/>
            <a:ext cx="2754312" cy="264001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Rectangle 2"/>
          <p:cNvSpPr>
            <a:spLocks noGrp="1" noChangeArrowheads="1"/>
          </p:cNvSpPr>
          <p:nvPr>
            <p:ph type="title"/>
          </p:nvPr>
        </p:nvSpPr>
        <p:spPr/>
        <p:txBody>
          <a:bodyPr/>
          <a:lstStyle/>
          <a:p>
            <a:pPr eaLnBrk="1" hangingPunct="1"/>
            <a:r>
              <a:rPr lang="en-US" smtClean="0"/>
              <a:t>Step 1: Add iterator buttons to toolbar</a:t>
            </a:r>
          </a:p>
        </p:txBody>
      </p:sp>
      <p:sp>
        <p:nvSpPr>
          <p:cNvPr id="15365" name="Line 11"/>
          <p:cNvSpPr>
            <a:spLocks noChangeShapeType="1"/>
          </p:cNvSpPr>
          <p:nvPr/>
        </p:nvSpPr>
        <p:spPr bwMode="auto">
          <a:xfrm>
            <a:off x="2286000" y="3735388"/>
            <a:ext cx="2638425" cy="12223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366" name="Text Box 12"/>
          <p:cNvSpPr txBox="1">
            <a:spLocks noChangeArrowheads="1"/>
          </p:cNvSpPr>
          <p:nvPr/>
        </p:nvSpPr>
        <p:spPr bwMode="auto">
          <a:xfrm>
            <a:off x="5756275" y="1300163"/>
            <a:ext cx="30003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Includes both Add and Remove buttons</a:t>
            </a:r>
          </a:p>
        </p:txBody>
      </p:sp>
      <p:sp>
        <p:nvSpPr>
          <p:cNvPr id="15367" name="Line 13"/>
          <p:cNvSpPr>
            <a:spLocks noChangeShapeType="1"/>
          </p:cNvSpPr>
          <p:nvPr/>
        </p:nvSpPr>
        <p:spPr bwMode="auto">
          <a:xfrm flipH="1">
            <a:off x="5202238" y="1470025"/>
            <a:ext cx="4984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pic>
        <p:nvPicPr>
          <p:cNvPr id="15368" name="Picture 10"/>
          <p:cNvPicPr>
            <a:picLocks noChangeAspect="1" noChangeArrowheads="1"/>
          </p:cNvPicPr>
          <p:nvPr/>
        </p:nvPicPr>
        <p:blipFill>
          <a:blip r:embed="rId5">
            <a:extLst>
              <a:ext uri="{28A0092B-C50C-407E-A947-70E740481C1C}">
                <a14:useLocalDpi xmlns:a14="http://schemas.microsoft.com/office/drawing/2010/main" val="0"/>
              </a:ext>
            </a:extLst>
          </a:blip>
          <a:srcRect t="14655"/>
          <a:stretch>
            <a:fillRect/>
          </a:stretch>
        </p:blipFill>
        <p:spPr bwMode="auto">
          <a:xfrm>
            <a:off x="1304925" y="1300163"/>
            <a:ext cx="3865563" cy="3825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369" name="Straight Connector 2"/>
          <p:cNvCxnSpPr>
            <a:cxnSpLocks noChangeShapeType="1"/>
          </p:cNvCxnSpPr>
          <p:nvPr/>
        </p:nvCxnSpPr>
        <p:spPr bwMode="auto">
          <a:xfrm>
            <a:off x="2286000" y="1682750"/>
            <a:ext cx="0" cy="2052638"/>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Step 2: Link iterator buttons to iterator</a:t>
            </a:r>
          </a:p>
        </p:txBody>
      </p:sp>
      <p:sp>
        <p:nvSpPr>
          <p:cNvPr id="16387" name="Text Box 9"/>
          <p:cNvSpPr txBox="1">
            <a:spLocks noChangeArrowheads="1"/>
          </p:cNvSpPr>
          <p:nvPr/>
        </p:nvSpPr>
        <p:spPr bwMode="auto">
          <a:xfrm>
            <a:off x="550863" y="679450"/>
            <a:ext cx="39147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chemeClr val="accent2"/>
                </a:solidFill>
              </a:rPr>
              <a:t>(1) Right-click iterator button for menu and select Link widgets</a:t>
            </a:r>
          </a:p>
        </p:txBody>
      </p:sp>
      <p:sp>
        <p:nvSpPr>
          <p:cNvPr id="16388" name="Text Box 9"/>
          <p:cNvSpPr txBox="1">
            <a:spLocks noChangeArrowheads="1"/>
          </p:cNvSpPr>
          <p:nvPr/>
        </p:nvSpPr>
        <p:spPr bwMode="auto">
          <a:xfrm>
            <a:off x="698500" y="4730750"/>
            <a:ext cx="2984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(2) Click iterator buttons</a:t>
            </a:r>
          </a:p>
        </p:txBody>
      </p:sp>
      <p:pic>
        <p:nvPicPr>
          <p:cNvPr id="163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38" y="1146175"/>
            <a:ext cx="2724150" cy="23796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16390" name="Text Box 9"/>
          <p:cNvSpPr txBox="1">
            <a:spLocks noChangeArrowheads="1"/>
          </p:cNvSpPr>
          <p:nvPr/>
        </p:nvSpPr>
        <p:spPr bwMode="auto">
          <a:xfrm>
            <a:off x="4770438" y="695325"/>
            <a:ext cx="258921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solidFill>
                  <a:srgbClr val="009900"/>
                </a:solidFill>
              </a:rPr>
              <a:t>(3) Click row iterator</a:t>
            </a:r>
          </a:p>
        </p:txBody>
      </p:sp>
      <p:sp>
        <p:nvSpPr>
          <p:cNvPr id="16391" name="Text Box 9"/>
          <p:cNvSpPr txBox="1">
            <a:spLocks noChangeArrowheads="1"/>
          </p:cNvSpPr>
          <p:nvPr/>
        </p:nvSpPr>
        <p:spPr bwMode="auto">
          <a:xfrm>
            <a:off x="4770438" y="4041775"/>
            <a:ext cx="2863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solidFill>
                  <a:srgbClr val="990099"/>
                </a:solidFill>
              </a:rPr>
              <a:t>(4) Set iterator property</a:t>
            </a:r>
          </a:p>
        </p:txBody>
      </p:sp>
      <p:pic>
        <p:nvPicPr>
          <p:cNvPr id="1639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675" y="5224463"/>
            <a:ext cx="1762125" cy="9525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16393" name="Picture 11"/>
          <p:cNvPicPr>
            <a:picLocks noChangeAspect="1" noChangeArrowheads="1"/>
          </p:cNvPicPr>
          <p:nvPr/>
        </p:nvPicPr>
        <p:blipFill>
          <a:blip r:embed="rId5">
            <a:extLst>
              <a:ext uri="{28A0092B-C50C-407E-A947-70E740481C1C}">
                <a14:useLocalDpi xmlns:a14="http://schemas.microsoft.com/office/drawing/2010/main" val="0"/>
              </a:ext>
            </a:extLst>
          </a:blip>
          <a:srcRect r="3729"/>
          <a:stretch>
            <a:fillRect/>
          </a:stretch>
        </p:blipFill>
        <p:spPr bwMode="auto">
          <a:xfrm>
            <a:off x="955675" y="1347788"/>
            <a:ext cx="2063750" cy="32766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4"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7425" y="4432300"/>
            <a:ext cx="3943350" cy="9048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388" y="1270000"/>
            <a:ext cx="5553075" cy="39909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pPr eaLnBrk="1" hangingPunct="1"/>
            <a:r>
              <a:rPr lang="en-US" smtClean="0"/>
              <a:t>Step 3: Specify toAdd property</a:t>
            </a:r>
          </a:p>
        </p:txBody>
      </p:sp>
      <p:sp>
        <p:nvSpPr>
          <p:cNvPr id="17412"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smtClean="0"/>
              <a:t>Syntax:</a:t>
            </a:r>
            <a:br>
              <a:rPr lang="en-US" smtClean="0"/>
            </a:br>
            <a:r>
              <a:rPr lang="en-US" i="1" smtClean="0">
                <a:solidFill>
                  <a:srgbClr val="0033CC"/>
                </a:solidFill>
              </a:rPr>
              <a:t>parentObj</a:t>
            </a:r>
            <a:r>
              <a:rPr lang="en-US" smtClean="0">
                <a:solidFill>
                  <a:srgbClr val="FF3300"/>
                </a:solidFill>
              </a:rPr>
              <a:t>.addTo</a:t>
            </a:r>
            <a:r>
              <a:rPr lang="en-US" i="1" smtClean="0">
                <a:solidFill>
                  <a:srgbClr val="0033CC"/>
                </a:solidFill>
              </a:rPr>
              <a:t>arrayName</a:t>
            </a:r>
            <a:r>
              <a:rPr lang="en-US" smtClean="0">
                <a:solidFill>
                  <a:srgbClr val="FF3300"/>
                </a:solidFill>
              </a:rPr>
              <a:t>(</a:t>
            </a:r>
            <a:r>
              <a:rPr lang="en-US" i="1" smtClean="0">
                <a:solidFill>
                  <a:srgbClr val="0033CC"/>
                </a:solidFill>
              </a:rPr>
              <a:t>elementName</a:t>
            </a:r>
            <a:r>
              <a:rPr lang="en-US" smtClean="0">
                <a:solidFill>
                  <a:srgbClr val="FF3300"/>
                </a:solidFill>
              </a:rPr>
              <a:t>)</a:t>
            </a:r>
          </a:p>
        </p:txBody>
      </p:sp>
      <p:sp>
        <p:nvSpPr>
          <p:cNvPr id="17413" name="Line 26"/>
          <p:cNvSpPr>
            <a:spLocks noChangeShapeType="1"/>
          </p:cNvSpPr>
          <p:nvPr/>
        </p:nvSpPr>
        <p:spPr bwMode="auto">
          <a:xfrm>
            <a:off x="1982788" y="2700338"/>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7414" name="Group 11"/>
          <p:cNvGrpSpPr>
            <a:grpSpLocks/>
          </p:cNvGrpSpPr>
          <p:nvPr/>
        </p:nvGrpSpPr>
        <p:grpSpPr bwMode="auto">
          <a:xfrm>
            <a:off x="566738" y="1963738"/>
            <a:ext cx="1647825" cy="1706562"/>
            <a:chOff x="1676" y="1037"/>
            <a:chExt cx="2688" cy="2784"/>
          </a:xfrm>
        </p:grpSpPr>
        <p:sp>
          <p:nvSpPr>
            <p:cNvPr id="17416" name="AutoShape 12"/>
            <p:cNvSpPr>
              <a:spLocks noChangeArrowheads="1"/>
            </p:cNvSpPr>
            <p:nvPr/>
          </p:nvSpPr>
          <p:spPr bwMode="auto">
            <a:xfrm rot="5400000" flipH="1">
              <a:off x="1863" y="1468"/>
              <a:ext cx="298" cy="672"/>
            </a:xfrm>
            <a:prstGeom prst="can">
              <a:avLst>
                <a:gd name="adj" fmla="val 30412"/>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17417" name="Rectangle 13"/>
            <p:cNvSpPr>
              <a:spLocks noChangeArrowheads="1"/>
            </p:cNvSpPr>
            <p:nvPr/>
          </p:nvSpPr>
          <p:spPr bwMode="auto">
            <a:xfrm flipH="1">
              <a:off x="2507" y="2124"/>
              <a:ext cx="375"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7418" name="Rectangle 14"/>
            <p:cNvSpPr>
              <a:spLocks noChangeArrowheads="1"/>
            </p:cNvSpPr>
            <p:nvPr/>
          </p:nvSpPr>
          <p:spPr bwMode="auto">
            <a:xfrm rot="5400000" flipH="1">
              <a:off x="2325" y="1937"/>
              <a:ext cx="480"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7419" name="Rectangle 15"/>
            <p:cNvSpPr>
              <a:spLocks noChangeArrowheads="1"/>
            </p:cNvSpPr>
            <p:nvPr/>
          </p:nvSpPr>
          <p:spPr bwMode="auto">
            <a:xfrm flipH="1">
              <a:off x="2296" y="1749"/>
              <a:ext cx="327"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17420" name="Freeform 16"/>
            <p:cNvSpPr>
              <a:spLocks/>
            </p:cNvSpPr>
            <p:nvPr/>
          </p:nvSpPr>
          <p:spPr bwMode="auto">
            <a:xfrm flipH="1">
              <a:off x="2478" y="1037"/>
              <a:ext cx="1623" cy="2486"/>
            </a:xfrm>
            <a:custGeom>
              <a:avLst/>
              <a:gdLst>
                <a:gd name="T0" fmla="*/ 586 w 1623"/>
                <a:gd name="T1" fmla="*/ 489 h 2486"/>
                <a:gd name="T2" fmla="*/ 442 w 1623"/>
                <a:gd name="T3" fmla="*/ 480 h 2486"/>
                <a:gd name="T4" fmla="*/ 327 w 1623"/>
                <a:gd name="T5" fmla="*/ 403 h 2486"/>
                <a:gd name="T6" fmla="*/ 269 w 1623"/>
                <a:gd name="T7" fmla="*/ 336 h 2486"/>
                <a:gd name="T8" fmla="*/ 240 w 1623"/>
                <a:gd name="T9" fmla="*/ 0 h 2486"/>
                <a:gd name="T10" fmla="*/ 1354 w 1623"/>
                <a:gd name="T11" fmla="*/ 0 h 2486"/>
                <a:gd name="T12" fmla="*/ 1335 w 1623"/>
                <a:gd name="T13" fmla="*/ 221 h 2486"/>
                <a:gd name="T14" fmla="*/ 1277 w 1623"/>
                <a:gd name="T15" fmla="*/ 393 h 2486"/>
                <a:gd name="T16" fmla="*/ 1152 w 1623"/>
                <a:gd name="T17" fmla="*/ 461 h 2486"/>
                <a:gd name="T18" fmla="*/ 999 w 1623"/>
                <a:gd name="T19" fmla="*/ 509 h 2486"/>
                <a:gd name="T20" fmla="*/ 999 w 1623"/>
                <a:gd name="T21" fmla="*/ 681 h 2486"/>
                <a:gd name="T22" fmla="*/ 1047 w 1623"/>
                <a:gd name="T23" fmla="*/ 806 h 2486"/>
                <a:gd name="T24" fmla="*/ 1200 w 1623"/>
                <a:gd name="T25" fmla="*/ 950 h 2486"/>
                <a:gd name="T26" fmla="*/ 1248 w 1623"/>
                <a:gd name="T27" fmla="*/ 1085 h 2486"/>
                <a:gd name="T28" fmla="*/ 1200 w 1623"/>
                <a:gd name="T29" fmla="*/ 1257 h 2486"/>
                <a:gd name="T30" fmla="*/ 1104 w 1623"/>
                <a:gd name="T31" fmla="*/ 1449 h 2486"/>
                <a:gd name="T32" fmla="*/ 1085 w 1623"/>
                <a:gd name="T33" fmla="*/ 1622 h 2486"/>
                <a:gd name="T34" fmla="*/ 1171 w 1623"/>
                <a:gd name="T35" fmla="*/ 1785 h 2486"/>
                <a:gd name="T36" fmla="*/ 1344 w 1623"/>
                <a:gd name="T37" fmla="*/ 2016 h 2486"/>
                <a:gd name="T38" fmla="*/ 1440 w 1623"/>
                <a:gd name="T39" fmla="*/ 2150 h 2486"/>
                <a:gd name="T40" fmla="*/ 1565 w 1623"/>
                <a:gd name="T41" fmla="*/ 2313 h 2486"/>
                <a:gd name="T42" fmla="*/ 1623 w 1623"/>
                <a:gd name="T43" fmla="*/ 2486 h 2486"/>
                <a:gd name="T44" fmla="*/ 0 w 1623"/>
                <a:gd name="T45" fmla="*/ 2486 h 2486"/>
                <a:gd name="T46" fmla="*/ 48 w 1623"/>
                <a:gd name="T47" fmla="*/ 2304 h 2486"/>
                <a:gd name="T48" fmla="*/ 183 w 1623"/>
                <a:gd name="T49" fmla="*/ 2131 h 2486"/>
                <a:gd name="T50" fmla="*/ 317 w 1623"/>
                <a:gd name="T51" fmla="*/ 1901 h 2486"/>
                <a:gd name="T52" fmla="*/ 403 w 1623"/>
                <a:gd name="T53" fmla="*/ 1699 h 2486"/>
                <a:gd name="T54" fmla="*/ 423 w 1623"/>
                <a:gd name="T55" fmla="*/ 1526 h 2486"/>
                <a:gd name="T56" fmla="*/ 346 w 1623"/>
                <a:gd name="T57" fmla="*/ 1363 h 2486"/>
                <a:gd name="T58" fmla="*/ 346 w 1623"/>
                <a:gd name="T59" fmla="*/ 1133 h 2486"/>
                <a:gd name="T60" fmla="*/ 403 w 1623"/>
                <a:gd name="T61" fmla="*/ 941 h 2486"/>
                <a:gd name="T62" fmla="*/ 499 w 1623"/>
                <a:gd name="T63" fmla="*/ 825 h 2486"/>
                <a:gd name="T64" fmla="*/ 634 w 1623"/>
                <a:gd name="T65" fmla="*/ 710 h 2486"/>
                <a:gd name="T66" fmla="*/ 634 w 1623"/>
                <a:gd name="T67" fmla="*/ 576 h 2486"/>
                <a:gd name="T68" fmla="*/ 586 w 1623"/>
                <a:gd name="T69" fmla="*/ 489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7421" name="AutoShape 17"/>
            <p:cNvSpPr>
              <a:spLocks noChangeArrowheads="1"/>
            </p:cNvSpPr>
            <p:nvPr/>
          </p:nvSpPr>
          <p:spPr bwMode="auto">
            <a:xfrm rot="5400000" flipH="1">
              <a:off x="3481" y="1852"/>
              <a:ext cx="883" cy="883"/>
            </a:xfrm>
            <a:prstGeom prst="can">
              <a:avLst>
                <a:gd name="adj" fmla="val 50000"/>
              </a:avLst>
            </a:prstGeom>
            <a:solidFill>
              <a:schemeClr val="hlink"/>
            </a:solidFill>
            <a:ln w="12700">
              <a:solidFill>
                <a:schemeClr val="bg1"/>
              </a:solidFill>
              <a:round/>
              <a:headEnd/>
              <a:tailEnd/>
            </a:ln>
          </p:spPr>
          <p:txBody>
            <a:bodyPr lIns="0" tIns="0" rIns="0" bIns="0" anchor="ctr">
              <a:spAutoFit/>
            </a:bodyPr>
            <a:lstStyle/>
            <a:p>
              <a:endParaRPr lang="en-US"/>
            </a:p>
          </p:txBody>
        </p:sp>
        <p:sp>
          <p:nvSpPr>
            <p:cNvPr id="17422" name="Rectangle 18"/>
            <p:cNvSpPr>
              <a:spLocks noChangeArrowheads="1"/>
            </p:cNvSpPr>
            <p:nvPr/>
          </p:nvSpPr>
          <p:spPr bwMode="auto">
            <a:xfrm flipH="1">
              <a:off x="2316" y="3437"/>
              <a:ext cx="1959" cy="384"/>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17423" name="Oval 19"/>
            <p:cNvSpPr>
              <a:spLocks noChangeArrowheads="1"/>
            </p:cNvSpPr>
            <p:nvPr/>
          </p:nvSpPr>
          <p:spPr bwMode="auto">
            <a:xfrm flipH="1">
              <a:off x="4090" y="1893"/>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7424" name="Oval 20"/>
            <p:cNvSpPr>
              <a:spLocks noChangeArrowheads="1"/>
            </p:cNvSpPr>
            <p:nvPr/>
          </p:nvSpPr>
          <p:spPr bwMode="auto">
            <a:xfrm flipH="1">
              <a:off x="4195" y="2075"/>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7425" name="Oval 21"/>
            <p:cNvSpPr>
              <a:spLocks noChangeArrowheads="1"/>
            </p:cNvSpPr>
            <p:nvPr/>
          </p:nvSpPr>
          <p:spPr bwMode="auto">
            <a:xfrm flipH="1">
              <a:off x="3984" y="207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7426" name="Oval 22"/>
            <p:cNvSpPr>
              <a:spLocks noChangeArrowheads="1"/>
            </p:cNvSpPr>
            <p:nvPr/>
          </p:nvSpPr>
          <p:spPr bwMode="auto">
            <a:xfrm flipH="1">
              <a:off x="4197" y="230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7427" name="Oval 23"/>
            <p:cNvSpPr>
              <a:spLocks noChangeArrowheads="1"/>
            </p:cNvSpPr>
            <p:nvPr/>
          </p:nvSpPr>
          <p:spPr bwMode="auto">
            <a:xfrm flipH="1">
              <a:off x="3984" y="2297"/>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7428" name="Oval 24"/>
            <p:cNvSpPr>
              <a:spLocks noChangeArrowheads="1"/>
            </p:cNvSpPr>
            <p:nvPr/>
          </p:nvSpPr>
          <p:spPr bwMode="auto">
            <a:xfrm flipH="1">
              <a:off x="4090" y="251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7429" name="Oval 25"/>
            <p:cNvSpPr>
              <a:spLocks noChangeArrowheads="1"/>
            </p:cNvSpPr>
            <p:nvPr/>
          </p:nvSpPr>
          <p:spPr bwMode="auto">
            <a:xfrm flipH="1">
              <a:off x="4090" y="220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sp>
        <p:nvSpPr>
          <p:cNvPr id="17415" name="AutoShape 27"/>
          <p:cNvSpPr>
            <a:spLocks noChangeArrowheads="1"/>
          </p:cNvSpPr>
          <p:nvPr/>
        </p:nvSpPr>
        <p:spPr bwMode="auto">
          <a:xfrm>
            <a:off x="3217863" y="4703763"/>
            <a:ext cx="5181600" cy="2190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0" y="1579563"/>
            <a:ext cx="5553075" cy="3990975"/>
          </a:xfrm>
          <a:prstGeom prst="rect">
            <a:avLst/>
          </a:prstGeom>
          <a:noFill/>
          <a:ln w="9525"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2"/>
          <p:cNvSpPr>
            <a:spLocks noGrp="1" noChangeArrowheads="1"/>
          </p:cNvSpPr>
          <p:nvPr>
            <p:ph type="title"/>
          </p:nvPr>
        </p:nvSpPr>
        <p:spPr/>
        <p:txBody>
          <a:bodyPr/>
          <a:lstStyle/>
          <a:p>
            <a:pPr eaLnBrk="1" hangingPunct="1"/>
            <a:r>
              <a:rPr lang="en-US" smtClean="0"/>
              <a:t>Step 4: Specify toRemove property</a:t>
            </a:r>
          </a:p>
        </p:txBody>
      </p:sp>
      <p:sp>
        <p:nvSpPr>
          <p:cNvPr id="18436" name="Rectangle 3"/>
          <p:cNvSpPr>
            <a:spLocks noGrp="1" noChangeArrowheads="1"/>
          </p:cNvSpPr>
          <p:nvPr>
            <p:ph idx="1"/>
          </p:nvPr>
        </p:nvSpPr>
        <p:spPr>
          <a:xfrm>
            <a:off x="519113" y="5710238"/>
            <a:ext cx="8318500" cy="679450"/>
          </a:xfrm>
        </p:spPr>
        <p:txBody>
          <a:bodyPr/>
          <a:lstStyle/>
          <a:p>
            <a:pPr marL="457200" indent="-457200">
              <a:buFont typeface="Arial" charset="0"/>
              <a:buChar char="•"/>
            </a:pPr>
            <a:r>
              <a:rPr lang="en-US" smtClean="0"/>
              <a:t>Syntax: </a:t>
            </a:r>
            <a:r>
              <a:rPr lang="en-US" i="1" smtClean="0">
                <a:solidFill>
                  <a:srgbClr val="0033CC"/>
                </a:solidFill>
              </a:rPr>
              <a:t>parentObj</a:t>
            </a:r>
            <a:r>
              <a:rPr lang="en-US" smtClean="0">
                <a:solidFill>
                  <a:srgbClr val="FF3300"/>
                </a:solidFill>
              </a:rPr>
              <a:t>.removeFrom</a:t>
            </a:r>
            <a:r>
              <a:rPr lang="en-US" i="1" smtClean="0">
                <a:solidFill>
                  <a:srgbClr val="0033CC"/>
                </a:solidFill>
              </a:rPr>
              <a:t>arrayName</a:t>
            </a:r>
            <a:r>
              <a:rPr lang="en-US" smtClean="0">
                <a:solidFill>
                  <a:srgbClr val="FF3300"/>
                </a:solidFill>
              </a:rPr>
              <a:t>(</a:t>
            </a:r>
            <a:r>
              <a:rPr lang="en-US" i="1" smtClean="0">
                <a:solidFill>
                  <a:srgbClr val="0033CC"/>
                </a:solidFill>
              </a:rPr>
              <a:t>elementName</a:t>
            </a:r>
            <a:r>
              <a:rPr lang="en-US" smtClean="0">
                <a:solidFill>
                  <a:srgbClr val="FF3300"/>
                </a:solidFill>
              </a:rPr>
              <a:t>)</a:t>
            </a:r>
          </a:p>
        </p:txBody>
      </p:sp>
      <p:sp>
        <p:nvSpPr>
          <p:cNvPr id="18437" name="Line 5"/>
          <p:cNvSpPr>
            <a:spLocks noChangeShapeType="1"/>
          </p:cNvSpPr>
          <p:nvPr/>
        </p:nvSpPr>
        <p:spPr bwMode="auto">
          <a:xfrm>
            <a:off x="1982788" y="2700338"/>
            <a:ext cx="1196975" cy="0"/>
          </a:xfrm>
          <a:prstGeom prst="line">
            <a:avLst/>
          </a:prstGeom>
          <a:noFill/>
          <a:ln w="38100">
            <a:solidFill>
              <a:srgbClr val="0033CC"/>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18438" name="Group 6"/>
          <p:cNvGrpSpPr>
            <a:grpSpLocks/>
          </p:cNvGrpSpPr>
          <p:nvPr/>
        </p:nvGrpSpPr>
        <p:grpSpPr bwMode="auto">
          <a:xfrm>
            <a:off x="566738" y="1963738"/>
            <a:ext cx="1647825" cy="1706562"/>
            <a:chOff x="1676" y="1037"/>
            <a:chExt cx="2688" cy="2784"/>
          </a:xfrm>
        </p:grpSpPr>
        <p:sp>
          <p:nvSpPr>
            <p:cNvPr id="18440" name="AutoShape 7"/>
            <p:cNvSpPr>
              <a:spLocks noChangeArrowheads="1"/>
            </p:cNvSpPr>
            <p:nvPr/>
          </p:nvSpPr>
          <p:spPr bwMode="auto">
            <a:xfrm rot="5400000" flipH="1">
              <a:off x="1863" y="1468"/>
              <a:ext cx="298" cy="672"/>
            </a:xfrm>
            <a:prstGeom prst="can">
              <a:avLst>
                <a:gd name="adj" fmla="val 30412"/>
              </a:avLst>
            </a:prstGeom>
            <a:solidFill>
              <a:srgbClr val="996633"/>
            </a:solidFill>
            <a:ln w="12700">
              <a:solidFill>
                <a:schemeClr val="bg1"/>
              </a:solidFill>
              <a:round/>
              <a:headEnd/>
              <a:tailEnd/>
            </a:ln>
          </p:spPr>
          <p:txBody>
            <a:bodyPr lIns="0" tIns="0" rIns="0" bIns="0" anchor="ctr">
              <a:spAutoFit/>
            </a:bodyPr>
            <a:lstStyle/>
            <a:p>
              <a:endParaRPr lang="en-US"/>
            </a:p>
          </p:txBody>
        </p:sp>
        <p:sp>
          <p:nvSpPr>
            <p:cNvPr id="18441" name="Rectangle 8"/>
            <p:cNvSpPr>
              <a:spLocks noChangeArrowheads="1"/>
            </p:cNvSpPr>
            <p:nvPr/>
          </p:nvSpPr>
          <p:spPr bwMode="auto">
            <a:xfrm flipH="1">
              <a:off x="2507" y="2124"/>
              <a:ext cx="375"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8442" name="Rectangle 9"/>
            <p:cNvSpPr>
              <a:spLocks noChangeArrowheads="1"/>
            </p:cNvSpPr>
            <p:nvPr/>
          </p:nvSpPr>
          <p:spPr bwMode="auto">
            <a:xfrm rot="5400000" flipH="1">
              <a:off x="2325" y="1937"/>
              <a:ext cx="480"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nchor="ctr">
              <a:spAutoFit/>
            </a:bodyPr>
            <a:lstStyle/>
            <a:p>
              <a:endParaRPr lang="en-US"/>
            </a:p>
          </p:txBody>
        </p:sp>
        <p:sp>
          <p:nvSpPr>
            <p:cNvPr id="18443" name="Rectangle 10"/>
            <p:cNvSpPr>
              <a:spLocks noChangeArrowheads="1"/>
            </p:cNvSpPr>
            <p:nvPr/>
          </p:nvSpPr>
          <p:spPr bwMode="auto">
            <a:xfrm flipH="1">
              <a:off x="2296" y="1749"/>
              <a:ext cx="327" cy="115"/>
            </a:xfrm>
            <a:prstGeom prst="rect">
              <a:avLst/>
            </a:prstGeom>
            <a:solidFill>
              <a:schemeClr val="hlink"/>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nchor="ctr">
              <a:spAutoFit/>
            </a:bodyPr>
            <a:lstStyle/>
            <a:p>
              <a:endParaRPr lang="en-US"/>
            </a:p>
          </p:txBody>
        </p:sp>
        <p:sp>
          <p:nvSpPr>
            <p:cNvPr id="18444" name="Freeform 11"/>
            <p:cNvSpPr>
              <a:spLocks/>
            </p:cNvSpPr>
            <p:nvPr/>
          </p:nvSpPr>
          <p:spPr bwMode="auto">
            <a:xfrm flipH="1">
              <a:off x="2478" y="1037"/>
              <a:ext cx="1623" cy="2486"/>
            </a:xfrm>
            <a:custGeom>
              <a:avLst/>
              <a:gdLst>
                <a:gd name="T0" fmla="*/ 586 w 1623"/>
                <a:gd name="T1" fmla="*/ 489 h 2486"/>
                <a:gd name="T2" fmla="*/ 442 w 1623"/>
                <a:gd name="T3" fmla="*/ 480 h 2486"/>
                <a:gd name="T4" fmla="*/ 327 w 1623"/>
                <a:gd name="T5" fmla="*/ 403 h 2486"/>
                <a:gd name="T6" fmla="*/ 269 w 1623"/>
                <a:gd name="T7" fmla="*/ 336 h 2486"/>
                <a:gd name="T8" fmla="*/ 240 w 1623"/>
                <a:gd name="T9" fmla="*/ 0 h 2486"/>
                <a:gd name="T10" fmla="*/ 1354 w 1623"/>
                <a:gd name="T11" fmla="*/ 0 h 2486"/>
                <a:gd name="T12" fmla="*/ 1335 w 1623"/>
                <a:gd name="T13" fmla="*/ 221 h 2486"/>
                <a:gd name="T14" fmla="*/ 1277 w 1623"/>
                <a:gd name="T15" fmla="*/ 393 h 2486"/>
                <a:gd name="T16" fmla="*/ 1152 w 1623"/>
                <a:gd name="T17" fmla="*/ 461 h 2486"/>
                <a:gd name="T18" fmla="*/ 999 w 1623"/>
                <a:gd name="T19" fmla="*/ 509 h 2486"/>
                <a:gd name="T20" fmla="*/ 999 w 1623"/>
                <a:gd name="T21" fmla="*/ 681 h 2486"/>
                <a:gd name="T22" fmla="*/ 1047 w 1623"/>
                <a:gd name="T23" fmla="*/ 806 h 2486"/>
                <a:gd name="T24" fmla="*/ 1200 w 1623"/>
                <a:gd name="T25" fmla="*/ 950 h 2486"/>
                <a:gd name="T26" fmla="*/ 1248 w 1623"/>
                <a:gd name="T27" fmla="*/ 1085 h 2486"/>
                <a:gd name="T28" fmla="*/ 1200 w 1623"/>
                <a:gd name="T29" fmla="*/ 1257 h 2486"/>
                <a:gd name="T30" fmla="*/ 1104 w 1623"/>
                <a:gd name="T31" fmla="*/ 1449 h 2486"/>
                <a:gd name="T32" fmla="*/ 1085 w 1623"/>
                <a:gd name="T33" fmla="*/ 1622 h 2486"/>
                <a:gd name="T34" fmla="*/ 1171 w 1623"/>
                <a:gd name="T35" fmla="*/ 1785 h 2486"/>
                <a:gd name="T36" fmla="*/ 1344 w 1623"/>
                <a:gd name="T37" fmla="*/ 2016 h 2486"/>
                <a:gd name="T38" fmla="*/ 1440 w 1623"/>
                <a:gd name="T39" fmla="*/ 2150 h 2486"/>
                <a:gd name="T40" fmla="*/ 1565 w 1623"/>
                <a:gd name="T41" fmla="*/ 2313 h 2486"/>
                <a:gd name="T42" fmla="*/ 1623 w 1623"/>
                <a:gd name="T43" fmla="*/ 2486 h 2486"/>
                <a:gd name="T44" fmla="*/ 0 w 1623"/>
                <a:gd name="T45" fmla="*/ 2486 h 2486"/>
                <a:gd name="T46" fmla="*/ 48 w 1623"/>
                <a:gd name="T47" fmla="*/ 2304 h 2486"/>
                <a:gd name="T48" fmla="*/ 183 w 1623"/>
                <a:gd name="T49" fmla="*/ 2131 h 2486"/>
                <a:gd name="T50" fmla="*/ 317 w 1623"/>
                <a:gd name="T51" fmla="*/ 1901 h 2486"/>
                <a:gd name="T52" fmla="*/ 403 w 1623"/>
                <a:gd name="T53" fmla="*/ 1699 h 2486"/>
                <a:gd name="T54" fmla="*/ 423 w 1623"/>
                <a:gd name="T55" fmla="*/ 1526 h 2486"/>
                <a:gd name="T56" fmla="*/ 346 w 1623"/>
                <a:gd name="T57" fmla="*/ 1363 h 2486"/>
                <a:gd name="T58" fmla="*/ 346 w 1623"/>
                <a:gd name="T59" fmla="*/ 1133 h 2486"/>
                <a:gd name="T60" fmla="*/ 403 w 1623"/>
                <a:gd name="T61" fmla="*/ 941 h 2486"/>
                <a:gd name="T62" fmla="*/ 499 w 1623"/>
                <a:gd name="T63" fmla="*/ 825 h 2486"/>
                <a:gd name="T64" fmla="*/ 634 w 1623"/>
                <a:gd name="T65" fmla="*/ 710 h 2486"/>
                <a:gd name="T66" fmla="*/ 634 w 1623"/>
                <a:gd name="T67" fmla="*/ 576 h 2486"/>
                <a:gd name="T68" fmla="*/ 586 w 1623"/>
                <a:gd name="T69" fmla="*/ 489 h 24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23"/>
                <a:gd name="T106" fmla="*/ 0 h 2486"/>
                <a:gd name="T107" fmla="*/ 1623 w 1623"/>
                <a:gd name="T108" fmla="*/ 2486 h 24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23" h="2486">
                  <a:moveTo>
                    <a:pt x="586" y="489"/>
                  </a:moveTo>
                  <a:lnTo>
                    <a:pt x="442" y="480"/>
                  </a:lnTo>
                  <a:lnTo>
                    <a:pt x="327" y="403"/>
                  </a:lnTo>
                  <a:lnTo>
                    <a:pt x="269" y="336"/>
                  </a:lnTo>
                  <a:lnTo>
                    <a:pt x="240" y="0"/>
                  </a:lnTo>
                  <a:lnTo>
                    <a:pt x="1354" y="0"/>
                  </a:lnTo>
                  <a:lnTo>
                    <a:pt x="1335" y="221"/>
                  </a:lnTo>
                  <a:lnTo>
                    <a:pt x="1277" y="393"/>
                  </a:lnTo>
                  <a:lnTo>
                    <a:pt x="1152" y="461"/>
                  </a:lnTo>
                  <a:lnTo>
                    <a:pt x="999" y="509"/>
                  </a:lnTo>
                  <a:lnTo>
                    <a:pt x="999" y="681"/>
                  </a:lnTo>
                  <a:lnTo>
                    <a:pt x="1047" y="806"/>
                  </a:lnTo>
                  <a:lnTo>
                    <a:pt x="1200" y="950"/>
                  </a:lnTo>
                  <a:lnTo>
                    <a:pt x="1248" y="1085"/>
                  </a:lnTo>
                  <a:lnTo>
                    <a:pt x="1200" y="1257"/>
                  </a:lnTo>
                  <a:lnTo>
                    <a:pt x="1104" y="1449"/>
                  </a:lnTo>
                  <a:lnTo>
                    <a:pt x="1085" y="1622"/>
                  </a:lnTo>
                  <a:lnTo>
                    <a:pt x="1171" y="1785"/>
                  </a:lnTo>
                  <a:lnTo>
                    <a:pt x="1344" y="2016"/>
                  </a:lnTo>
                  <a:lnTo>
                    <a:pt x="1440" y="2150"/>
                  </a:lnTo>
                  <a:lnTo>
                    <a:pt x="1565" y="2313"/>
                  </a:lnTo>
                  <a:lnTo>
                    <a:pt x="1623" y="2486"/>
                  </a:lnTo>
                  <a:lnTo>
                    <a:pt x="0" y="2486"/>
                  </a:lnTo>
                  <a:lnTo>
                    <a:pt x="48" y="2304"/>
                  </a:lnTo>
                  <a:lnTo>
                    <a:pt x="183" y="2131"/>
                  </a:lnTo>
                  <a:lnTo>
                    <a:pt x="317" y="1901"/>
                  </a:lnTo>
                  <a:lnTo>
                    <a:pt x="403" y="1699"/>
                  </a:lnTo>
                  <a:lnTo>
                    <a:pt x="423" y="1526"/>
                  </a:lnTo>
                  <a:lnTo>
                    <a:pt x="346" y="1363"/>
                  </a:lnTo>
                  <a:lnTo>
                    <a:pt x="346" y="1133"/>
                  </a:lnTo>
                  <a:lnTo>
                    <a:pt x="403" y="941"/>
                  </a:lnTo>
                  <a:lnTo>
                    <a:pt x="499" y="825"/>
                  </a:lnTo>
                  <a:lnTo>
                    <a:pt x="634" y="710"/>
                  </a:lnTo>
                  <a:lnTo>
                    <a:pt x="634" y="576"/>
                  </a:lnTo>
                  <a:lnTo>
                    <a:pt x="586" y="489"/>
                  </a:lnTo>
                  <a:close/>
                </a:path>
              </a:pathLst>
            </a:custGeom>
            <a:solidFill>
              <a:schemeClr val="hlink"/>
            </a:solidFill>
            <a:ln w="12700">
              <a:solidFill>
                <a:schemeClr val="bg1"/>
              </a:solidFill>
              <a:round/>
              <a:headEnd/>
              <a:tailEnd/>
            </a:ln>
          </p:spPr>
          <p:txBody>
            <a:bodyPr lIns="0" tIns="0" rIns="0" bIns="0" anchor="ctr">
              <a:spAutoFit/>
            </a:bodyPr>
            <a:lstStyle/>
            <a:p>
              <a:endParaRPr lang="en-US"/>
            </a:p>
          </p:txBody>
        </p:sp>
        <p:sp>
          <p:nvSpPr>
            <p:cNvPr id="18445" name="AutoShape 12"/>
            <p:cNvSpPr>
              <a:spLocks noChangeArrowheads="1"/>
            </p:cNvSpPr>
            <p:nvPr/>
          </p:nvSpPr>
          <p:spPr bwMode="auto">
            <a:xfrm rot="5400000" flipH="1">
              <a:off x="3481" y="1852"/>
              <a:ext cx="883" cy="883"/>
            </a:xfrm>
            <a:prstGeom prst="can">
              <a:avLst>
                <a:gd name="adj" fmla="val 50000"/>
              </a:avLst>
            </a:prstGeom>
            <a:solidFill>
              <a:schemeClr val="hlink"/>
            </a:solidFill>
            <a:ln w="12700">
              <a:solidFill>
                <a:schemeClr val="bg1"/>
              </a:solidFill>
              <a:round/>
              <a:headEnd/>
              <a:tailEnd/>
            </a:ln>
          </p:spPr>
          <p:txBody>
            <a:bodyPr lIns="0" tIns="0" rIns="0" bIns="0" anchor="ctr">
              <a:spAutoFit/>
            </a:bodyPr>
            <a:lstStyle/>
            <a:p>
              <a:endParaRPr lang="en-US"/>
            </a:p>
          </p:txBody>
        </p:sp>
        <p:sp>
          <p:nvSpPr>
            <p:cNvPr id="18446" name="Rectangle 13"/>
            <p:cNvSpPr>
              <a:spLocks noChangeArrowheads="1"/>
            </p:cNvSpPr>
            <p:nvPr/>
          </p:nvSpPr>
          <p:spPr bwMode="auto">
            <a:xfrm flipH="1">
              <a:off x="2316" y="3437"/>
              <a:ext cx="1959" cy="384"/>
            </a:xfrm>
            <a:prstGeom prst="rect">
              <a:avLst/>
            </a:prstGeom>
            <a:solidFill>
              <a:schemeClr val="hlink"/>
            </a:solidFill>
            <a:ln w="12700" algn="ctr">
              <a:solidFill>
                <a:schemeClr val="bg1"/>
              </a:solidFill>
              <a:miter lim="800000"/>
              <a:headEnd/>
              <a:tailEnd/>
            </a:ln>
          </p:spPr>
          <p:txBody>
            <a:bodyPr wrap="none" lIns="0" tIns="0" rIns="0" bIns="0" anchor="ctr">
              <a:spAutoFit/>
            </a:bodyPr>
            <a:lstStyle/>
            <a:p>
              <a:endParaRPr lang="en-US"/>
            </a:p>
          </p:txBody>
        </p:sp>
        <p:sp>
          <p:nvSpPr>
            <p:cNvPr id="18447" name="Oval 14"/>
            <p:cNvSpPr>
              <a:spLocks noChangeArrowheads="1"/>
            </p:cNvSpPr>
            <p:nvPr/>
          </p:nvSpPr>
          <p:spPr bwMode="auto">
            <a:xfrm flipH="1">
              <a:off x="4090" y="1893"/>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8448" name="Oval 15"/>
            <p:cNvSpPr>
              <a:spLocks noChangeArrowheads="1"/>
            </p:cNvSpPr>
            <p:nvPr/>
          </p:nvSpPr>
          <p:spPr bwMode="auto">
            <a:xfrm flipH="1">
              <a:off x="4195" y="2075"/>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8449" name="Oval 16"/>
            <p:cNvSpPr>
              <a:spLocks noChangeArrowheads="1"/>
            </p:cNvSpPr>
            <p:nvPr/>
          </p:nvSpPr>
          <p:spPr bwMode="auto">
            <a:xfrm flipH="1">
              <a:off x="3984" y="207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8450" name="Oval 17"/>
            <p:cNvSpPr>
              <a:spLocks noChangeArrowheads="1"/>
            </p:cNvSpPr>
            <p:nvPr/>
          </p:nvSpPr>
          <p:spPr bwMode="auto">
            <a:xfrm flipH="1">
              <a:off x="4197" y="2308"/>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8451" name="Oval 18"/>
            <p:cNvSpPr>
              <a:spLocks noChangeArrowheads="1"/>
            </p:cNvSpPr>
            <p:nvPr/>
          </p:nvSpPr>
          <p:spPr bwMode="auto">
            <a:xfrm flipH="1">
              <a:off x="3984" y="2297"/>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8452" name="Oval 19"/>
            <p:cNvSpPr>
              <a:spLocks noChangeArrowheads="1"/>
            </p:cNvSpPr>
            <p:nvPr/>
          </p:nvSpPr>
          <p:spPr bwMode="auto">
            <a:xfrm flipH="1">
              <a:off x="4090" y="251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sp>
          <p:nvSpPr>
            <p:cNvPr id="18453" name="Oval 20"/>
            <p:cNvSpPr>
              <a:spLocks noChangeArrowheads="1"/>
            </p:cNvSpPr>
            <p:nvPr/>
          </p:nvSpPr>
          <p:spPr bwMode="auto">
            <a:xfrm flipH="1">
              <a:off x="4090" y="2201"/>
              <a:ext cx="106" cy="155"/>
            </a:xfrm>
            <a:prstGeom prst="ellipse">
              <a:avLst/>
            </a:prstGeom>
            <a:solidFill>
              <a:schemeClr val="bg1"/>
            </a:solidFill>
            <a:ln>
              <a:noFill/>
            </a:ln>
            <a:extLst>
              <a:ext uri="{91240B29-F687-4F45-9708-019B960494DF}">
                <a14:hiddenLine xmlns:a14="http://schemas.microsoft.com/office/drawing/2010/main" w="19050" algn="ctr">
                  <a:solidFill>
                    <a:srgbClr val="000000"/>
                  </a:solidFill>
                  <a:round/>
                  <a:headEnd/>
                  <a:tailEnd/>
                </a14:hiddenLine>
              </a:ext>
            </a:extLst>
          </p:spPr>
          <p:txBody>
            <a:bodyPr lIns="0" tIns="0" rIns="0" bIns="0" anchor="ctr">
              <a:spAutoFit/>
            </a:bodyPr>
            <a:lstStyle/>
            <a:p>
              <a:endParaRPr lang="en-US"/>
            </a:p>
          </p:txBody>
        </p:sp>
      </p:grpSp>
      <p:sp>
        <p:nvSpPr>
          <p:cNvPr id="18439" name="AutoShape 21"/>
          <p:cNvSpPr>
            <a:spLocks noChangeArrowheads="1"/>
          </p:cNvSpPr>
          <p:nvPr/>
        </p:nvSpPr>
        <p:spPr bwMode="auto">
          <a:xfrm>
            <a:off x="3232150" y="5305425"/>
            <a:ext cx="5135563" cy="268288"/>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3" y="717550"/>
            <a:ext cx="2987675" cy="2778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2"/>
          <p:cNvSpPr>
            <a:spLocks noGrp="1" noChangeArrowheads="1"/>
          </p:cNvSpPr>
          <p:nvPr>
            <p:ph type="title"/>
          </p:nvPr>
        </p:nvSpPr>
        <p:spPr/>
        <p:txBody>
          <a:bodyPr/>
          <a:lstStyle/>
          <a:p>
            <a:pPr eaLnBrk="1" hangingPunct="1"/>
            <a:r>
              <a:rPr lang="en-US" smtClean="0"/>
              <a:t>Step 5: Configure check box behavior</a:t>
            </a:r>
          </a:p>
        </p:txBody>
      </p:sp>
      <p:sp>
        <p:nvSpPr>
          <p:cNvPr id="19460" name="Text Box 12"/>
          <p:cNvSpPr txBox="1">
            <a:spLocks noChangeArrowheads="1"/>
          </p:cNvSpPr>
          <p:nvPr/>
        </p:nvSpPr>
        <p:spPr bwMode="auto">
          <a:xfrm>
            <a:off x="817563" y="3549650"/>
            <a:ext cx="3362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check boxes in edit mode</a:t>
            </a:r>
          </a:p>
        </p:txBody>
      </p:sp>
      <p:sp>
        <p:nvSpPr>
          <p:cNvPr id="19461" name="AutoShape 14"/>
          <p:cNvSpPr>
            <a:spLocks noChangeArrowheads="1"/>
          </p:cNvSpPr>
          <p:nvPr/>
        </p:nvSpPr>
        <p:spPr bwMode="auto">
          <a:xfrm>
            <a:off x="2671763" y="2860675"/>
            <a:ext cx="2803525" cy="635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19462" name="Text Box 15"/>
          <p:cNvSpPr txBox="1">
            <a:spLocks noChangeArrowheads="1"/>
          </p:cNvSpPr>
          <p:nvPr/>
        </p:nvSpPr>
        <p:spPr bwMode="auto">
          <a:xfrm>
            <a:off x="4475163" y="3549650"/>
            <a:ext cx="3897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check boxes in read-only mode</a:t>
            </a:r>
          </a:p>
        </p:txBody>
      </p:sp>
      <p:pic>
        <p:nvPicPr>
          <p:cNvPr id="19463" name="Picture 10"/>
          <p:cNvPicPr>
            <a:picLocks noChangeAspect="1" noChangeArrowheads="1"/>
          </p:cNvPicPr>
          <p:nvPr/>
        </p:nvPicPr>
        <p:blipFill>
          <a:blip r:embed="rId4">
            <a:extLst>
              <a:ext uri="{28A0092B-C50C-407E-A947-70E740481C1C}">
                <a14:useLocalDpi xmlns:a14="http://schemas.microsoft.com/office/drawing/2010/main" val="0"/>
              </a:ext>
            </a:extLst>
          </a:blip>
          <a:srcRect t="27115" r="74892"/>
          <a:stretch>
            <a:fillRect/>
          </a:stretch>
        </p:blipFill>
        <p:spPr bwMode="auto">
          <a:xfrm>
            <a:off x="935038" y="3922713"/>
            <a:ext cx="2670175" cy="2354262"/>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7563" y="3922713"/>
            <a:ext cx="2676525" cy="17621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2525" y="2659063"/>
            <a:ext cx="6257925" cy="33623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8" y="852488"/>
            <a:ext cx="6076950" cy="29622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4" name="Rectangle 2"/>
          <p:cNvSpPr>
            <a:spLocks noGrp="1" noChangeArrowheads="1"/>
          </p:cNvSpPr>
          <p:nvPr>
            <p:ph type="title"/>
          </p:nvPr>
        </p:nvSpPr>
        <p:spPr/>
        <p:txBody>
          <a:bodyPr/>
          <a:lstStyle/>
          <a:p>
            <a:pPr eaLnBrk="1" hangingPunct="1"/>
            <a:r>
              <a:rPr lang="en-US" smtClean="0"/>
              <a:t>Step 6: Reload UI metadata</a:t>
            </a:r>
          </a:p>
        </p:txBody>
      </p:sp>
      <p:sp>
        <p:nvSpPr>
          <p:cNvPr id="20485" name="Rectangle 9"/>
          <p:cNvSpPr>
            <a:spLocks noGrp="1" noChangeArrowheads="1"/>
          </p:cNvSpPr>
          <p:nvPr>
            <p:ph idx="1"/>
          </p:nvPr>
        </p:nvSpPr>
        <p:spPr>
          <a:xfrm>
            <a:off x="566738" y="3808413"/>
            <a:ext cx="1789112" cy="2255837"/>
          </a:xfrm>
        </p:spPr>
        <p:txBody>
          <a:bodyPr/>
          <a:lstStyle/>
          <a:p>
            <a:pPr>
              <a:buFont typeface="Arial" charset="0"/>
              <a:buChar char="•"/>
            </a:pPr>
            <a:r>
              <a:rPr lang="en-US" smtClean="0"/>
              <a:t>Deploy UI changes by entering</a:t>
            </a:r>
            <a:br>
              <a:rPr lang="en-US" smtClean="0"/>
            </a:br>
            <a:r>
              <a:rPr lang="en-US" smtClean="0"/>
              <a:t>ALT + SHIFT + L</a:t>
            </a:r>
          </a:p>
        </p:txBody>
      </p:sp>
      <p:sp>
        <p:nvSpPr>
          <p:cNvPr id="20486" name="AutoShape 7"/>
          <p:cNvSpPr>
            <a:spLocks noChangeArrowheads="1"/>
          </p:cNvSpPr>
          <p:nvPr/>
        </p:nvSpPr>
        <p:spPr bwMode="auto">
          <a:xfrm>
            <a:off x="2447925" y="4075113"/>
            <a:ext cx="1449388" cy="381000"/>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20487" name="Freeform 8"/>
          <p:cNvSpPr>
            <a:spLocks/>
          </p:cNvSpPr>
          <p:nvPr/>
        </p:nvSpPr>
        <p:spPr bwMode="auto">
          <a:xfrm>
            <a:off x="1285875" y="2038350"/>
            <a:ext cx="2427288" cy="2047875"/>
          </a:xfrm>
          <a:custGeom>
            <a:avLst/>
            <a:gdLst>
              <a:gd name="T0" fmla="*/ 0 w 1626"/>
              <a:gd name="T1" fmla="*/ 2147483647 h 1290"/>
              <a:gd name="T2" fmla="*/ 2147483647 w 1626"/>
              <a:gd name="T3" fmla="*/ 2147483647 h 1290"/>
              <a:gd name="T4" fmla="*/ 2147483647 w 1626"/>
              <a:gd name="T5" fmla="*/ 2147483647 h 1290"/>
              <a:gd name="T6" fmla="*/ 2147483647 w 1626"/>
              <a:gd name="T7" fmla="*/ 2147483647 h 1290"/>
              <a:gd name="T8" fmla="*/ 2147483647 w 1626"/>
              <a:gd name="T9" fmla="*/ 2147483647 h 1290"/>
              <a:gd name="T10" fmla="*/ 0 60000 65536"/>
              <a:gd name="T11" fmla="*/ 0 60000 65536"/>
              <a:gd name="T12" fmla="*/ 0 60000 65536"/>
              <a:gd name="T13" fmla="*/ 0 60000 65536"/>
              <a:gd name="T14" fmla="*/ 0 60000 65536"/>
              <a:gd name="T15" fmla="*/ 0 w 1626"/>
              <a:gd name="T16" fmla="*/ 0 h 1290"/>
              <a:gd name="T17" fmla="*/ 1626 w 1626"/>
              <a:gd name="T18" fmla="*/ 1290 h 1290"/>
            </a:gdLst>
            <a:ahLst/>
            <a:cxnLst>
              <a:cxn ang="T10">
                <a:pos x="T0" y="T1"/>
              </a:cxn>
              <a:cxn ang="T11">
                <a:pos x="T2" y="T3"/>
              </a:cxn>
              <a:cxn ang="T12">
                <a:pos x="T4" y="T5"/>
              </a:cxn>
              <a:cxn ang="T13">
                <a:pos x="T6" y="T7"/>
              </a:cxn>
              <a:cxn ang="T14">
                <a:pos x="T8" y="T9"/>
              </a:cxn>
            </a:cxnLst>
            <a:rect l="T15" t="T16" r="T17" b="T18"/>
            <a:pathLst>
              <a:path w="1626" h="1290">
                <a:moveTo>
                  <a:pt x="0" y="67"/>
                </a:moveTo>
                <a:cubicBezTo>
                  <a:pt x="266" y="33"/>
                  <a:pt x="533" y="0"/>
                  <a:pt x="762" y="58"/>
                </a:cubicBezTo>
                <a:cubicBezTo>
                  <a:pt x="991" y="116"/>
                  <a:pt x="1237" y="270"/>
                  <a:pt x="1374" y="413"/>
                </a:cubicBezTo>
                <a:cubicBezTo>
                  <a:pt x="1511" y="556"/>
                  <a:pt x="1546" y="772"/>
                  <a:pt x="1586" y="918"/>
                </a:cubicBezTo>
                <a:cubicBezTo>
                  <a:pt x="1626" y="1064"/>
                  <a:pt x="1619" y="1177"/>
                  <a:pt x="1613" y="1290"/>
                </a:cubicBezTo>
              </a:path>
            </a:pathLst>
          </a:custGeom>
          <a:noFill/>
          <a:ln w="190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2"/>
          <p:cNvPicPr>
            <a:picLocks noChangeAspect="1" noChangeArrowheads="1"/>
          </p:cNvPicPr>
          <p:nvPr/>
        </p:nvPicPr>
        <p:blipFill>
          <a:blip r:embed="rId3">
            <a:extLst>
              <a:ext uri="{28A0092B-C50C-407E-A947-70E740481C1C}">
                <a14:useLocalDpi xmlns:a14="http://schemas.microsoft.com/office/drawing/2010/main" val="0"/>
              </a:ext>
            </a:extLst>
          </a:blip>
          <a:srcRect b="31915"/>
          <a:stretch>
            <a:fillRect/>
          </a:stretch>
        </p:blipFill>
        <p:spPr bwMode="auto">
          <a:xfrm>
            <a:off x="3676650" y="1338263"/>
            <a:ext cx="4689475" cy="23510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Title 1"/>
          <p:cNvSpPr>
            <a:spLocks noGrp="1"/>
          </p:cNvSpPr>
          <p:nvPr>
            <p:ph type="title"/>
          </p:nvPr>
        </p:nvSpPr>
        <p:spPr/>
        <p:txBody>
          <a:bodyPr/>
          <a:lstStyle/>
          <a:p>
            <a:r>
              <a:rPr lang="en-US" smtClean="0"/>
              <a:t>Card views and listdetail views</a:t>
            </a:r>
          </a:p>
        </p:txBody>
      </p:sp>
      <p:sp>
        <p:nvSpPr>
          <p:cNvPr id="21508" name="Content Placeholder 2"/>
          <p:cNvSpPr>
            <a:spLocks noGrp="1"/>
          </p:cNvSpPr>
          <p:nvPr>
            <p:ph idx="1"/>
          </p:nvPr>
        </p:nvSpPr>
        <p:spPr>
          <a:xfrm>
            <a:off x="519113" y="1301750"/>
            <a:ext cx="3406775" cy="5099050"/>
          </a:xfrm>
        </p:spPr>
        <p:txBody>
          <a:bodyPr/>
          <a:lstStyle/>
          <a:p>
            <a:pPr>
              <a:buFont typeface="Arial" charset="0"/>
              <a:buChar char="•"/>
            </a:pPr>
            <a:r>
              <a:rPr lang="en-US" smtClean="0"/>
              <a:t>There are two types</a:t>
            </a:r>
            <a:br>
              <a:rPr lang="en-US" smtClean="0"/>
            </a:br>
            <a:r>
              <a:rPr lang="en-US" smtClean="0"/>
              <a:t>of secondary views that can contain</a:t>
            </a:r>
            <a:br>
              <a:rPr lang="en-US" smtClean="0"/>
            </a:br>
            <a:r>
              <a:rPr lang="en-US" smtClean="0"/>
              <a:t>detail views and list views</a:t>
            </a:r>
          </a:p>
          <a:p>
            <a:pPr lvl="1"/>
            <a:r>
              <a:rPr lang="en-US" smtClean="0"/>
              <a:t>There isn't time in</a:t>
            </a:r>
            <a:br>
              <a:rPr lang="en-US" smtClean="0"/>
            </a:br>
            <a:r>
              <a:rPr lang="en-US" smtClean="0"/>
              <a:t>this course to cover them in detail</a:t>
            </a:r>
          </a:p>
          <a:p>
            <a:pPr lvl="1"/>
            <a:r>
              <a:rPr lang="en-US" smtClean="0"/>
              <a:t>However, they are discussed in the "Additional UI Functionality" lesson, which you can review after the course</a:t>
            </a:r>
          </a:p>
        </p:txBody>
      </p:sp>
      <p:sp>
        <p:nvSpPr>
          <p:cNvPr id="21509" name="Rectangle 8"/>
          <p:cNvSpPr>
            <a:spLocks noChangeArrowheads="1"/>
          </p:cNvSpPr>
          <p:nvPr/>
        </p:nvSpPr>
        <p:spPr bwMode="auto">
          <a:xfrm>
            <a:off x="5040313" y="2200275"/>
            <a:ext cx="3325812" cy="1489075"/>
          </a:xfrm>
          <a:prstGeom prst="rect">
            <a:avLst/>
          </a:prstGeom>
          <a:noFill/>
          <a:ln w="28575"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21510" name="Text Box 6"/>
          <p:cNvSpPr txBox="1">
            <a:spLocks noChangeArrowheads="1"/>
          </p:cNvSpPr>
          <p:nvPr/>
        </p:nvSpPr>
        <p:spPr bwMode="auto">
          <a:xfrm>
            <a:off x="5953125" y="1906588"/>
            <a:ext cx="18462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card view</a:t>
            </a:r>
          </a:p>
        </p:txBody>
      </p:sp>
      <p:pic>
        <p:nvPicPr>
          <p:cNvPr id="21511"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7025" y="3506788"/>
            <a:ext cx="4851400" cy="292100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12" name="Rectangle 8"/>
          <p:cNvSpPr>
            <a:spLocks noChangeArrowheads="1"/>
          </p:cNvSpPr>
          <p:nvPr/>
        </p:nvSpPr>
        <p:spPr bwMode="auto">
          <a:xfrm>
            <a:off x="5640388" y="4244975"/>
            <a:ext cx="3348037" cy="2182813"/>
          </a:xfrm>
          <a:prstGeom prst="rect">
            <a:avLst/>
          </a:prstGeom>
          <a:noFill/>
          <a:ln w="28575"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21513" name="Text Box 6"/>
          <p:cNvSpPr txBox="1">
            <a:spLocks noChangeArrowheads="1"/>
          </p:cNvSpPr>
          <p:nvPr/>
        </p:nvSpPr>
        <p:spPr bwMode="auto">
          <a:xfrm>
            <a:off x="6351588" y="3927475"/>
            <a:ext cx="2495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listdetail view</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pPr eaLnBrk="1" hangingPunct="1"/>
            <a:r>
              <a:rPr lang="en-US" smtClean="0"/>
              <a:t>Lesson objectives review</a:t>
            </a:r>
          </a:p>
        </p:txBody>
      </p:sp>
      <p:sp>
        <p:nvSpPr>
          <p:cNvPr id="22531" name="Rectangle 3"/>
          <p:cNvSpPr>
            <a:spLocks noGrp="1" noChangeArrowheads="1"/>
          </p:cNvSpPr>
          <p:nvPr>
            <p:ph idx="1"/>
          </p:nvPr>
        </p:nvSpPr>
        <p:spPr/>
        <p:txBody>
          <a:bodyPr/>
          <a:lstStyle/>
          <a:p>
            <a:pPr>
              <a:buFont typeface="Wingdings 3" pitchFamily="18" charset="2"/>
              <a:buNone/>
            </a:pPr>
            <a:r>
              <a:rPr lang="en-US" smtClean="0"/>
              <a:t>You should now be able to:</a:t>
            </a:r>
          </a:p>
          <a:p>
            <a:pPr lvl="1"/>
            <a:r>
              <a:rPr lang="en-US" smtClean="0"/>
              <a:t>Configure a list view so that its rows can be modified</a:t>
            </a:r>
          </a:p>
          <a:p>
            <a:pPr lvl="1"/>
            <a:r>
              <a:rPr lang="en-US" smtClean="0"/>
              <a:t>Configure a list view so that rows can be added to and removed from it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objectives</a:t>
            </a:r>
          </a:p>
        </p:txBody>
      </p:sp>
      <p:sp>
        <p:nvSpPr>
          <p:cNvPr id="5123" name="Rectangle 3"/>
          <p:cNvSpPr>
            <a:spLocks noGrp="1" noChangeArrowheads="1"/>
          </p:cNvSpPr>
          <p:nvPr>
            <p:ph idx="1"/>
          </p:nvPr>
        </p:nvSpPr>
        <p:spPr/>
        <p:txBody>
          <a:bodyPr/>
          <a:lstStyle/>
          <a:p>
            <a:pPr>
              <a:buFont typeface="Arial" charset="0"/>
              <a:buChar char="•"/>
            </a:pPr>
            <a:r>
              <a:rPr lang="en-US" smtClean="0"/>
              <a:t>By the end of this lesson, you should be able to:</a:t>
            </a:r>
          </a:p>
          <a:p>
            <a:pPr lvl="1"/>
            <a:r>
              <a:rPr lang="en-US" smtClean="0"/>
              <a:t>Configure a list view so that its rows can be modified</a:t>
            </a:r>
          </a:p>
          <a:p>
            <a:pPr lvl="1"/>
            <a:r>
              <a:rPr lang="en-US" smtClean="0"/>
              <a:t>Configure a list view so that rows can be added to and removed from it</a:t>
            </a:r>
          </a:p>
        </p:txBody>
      </p:sp>
      <p:sp>
        <p:nvSpPr>
          <p:cNvPr id="5124" name="Rectangle 4"/>
          <p:cNvSpPr>
            <a:spLocks noChangeArrowheads="1"/>
          </p:cNvSpPr>
          <p:nvPr/>
        </p:nvSpPr>
        <p:spPr bwMode="auto">
          <a:xfrm>
            <a:off x="463550" y="5883275"/>
            <a:ext cx="79375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p>
            <a:pPr lvl="1" algn="l" eaLnBrk="0" hangingPunct="0">
              <a:spcBef>
                <a:spcPct val="20000"/>
              </a:spcBef>
              <a:spcAft>
                <a:spcPct val="0"/>
              </a:spcAft>
              <a:buClr>
                <a:srgbClr val="0146AD"/>
              </a:buClr>
              <a:buSzPct val="90000"/>
              <a:buFont typeface="Wingdings 2" pitchFamily="18" charset="2"/>
              <a:buNone/>
            </a:pPr>
            <a:r>
              <a:rPr lang="en-US" sz="1400" b="0">
                <a:solidFill>
                  <a:srgbClr val="AA3704"/>
                </a:solidFill>
              </a:rPr>
              <a:t>This lesson uses the notes section for additional explanation and information.</a:t>
            </a:r>
            <a:br>
              <a:rPr lang="en-US" sz="1400" b="0">
                <a:solidFill>
                  <a:srgbClr val="AA3704"/>
                </a:solidFill>
              </a:rPr>
            </a:br>
            <a:r>
              <a:rPr lang="en-US" sz="1400" b="0">
                <a:solidFill>
                  <a:srgbClr val="AA3704"/>
                </a:solidFill>
              </a:rPr>
              <a:t>To view the notes in PowerPoint, choose View</a:t>
            </a:r>
            <a:r>
              <a:rPr lang="en-US" sz="1400" b="0">
                <a:solidFill>
                  <a:srgbClr val="AA3704"/>
                </a:solidFill>
                <a:sym typeface="Wingdings" pitchFamily="2" charset="2"/>
              </a:rPr>
              <a:t>Normal or </a:t>
            </a:r>
            <a:r>
              <a:rPr lang="en-US" sz="1400" b="0">
                <a:solidFill>
                  <a:srgbClr val="AA3704"/>
                </a:solidFill>
              </a:rPr>
              <a:t>View</a:t>
            </a:r>
            <a:r>
              <a:rPr lang="en-US" sz="1400" b="0">
                <a:solidFill>
                  <a:srgbClr val="AA3704"/>
                </a:solidFill>
                <a:sym typeface="Wingdings" pitchFamily="2" charset="2"/>
              </a:rPr>
              <a:t></a:t>
            </a:r>
            <a:r>
              <a:rPr lang="en-US" sz="1400" b="0">
                <a:solidFill>
                  <a:srgbClr val="AA3704"/>
                </a:solidFill>
              </a:rPr>
              <a:t>Notes Page.</a:t>
            </a:r>
            <a:br>
              <a:rPr lang="en-US" sz="1400" b="0">
                <a:solidFill>
                  <a:srgbClr val="AA3704"/>
                </a:solidFill>
              </a:rPr>
            </a:br>
            <a:r>
              <a:rPr lang="en-US" sz="1400" b="0">
                <a:solidFill>
                  <a:srgbClr val="AA3704"/>
                </a:solidFill>
              </a:rPr>
              <a:t>If you choose to print the notes for the lesson, be sure to select “Print hidden slides.”</a:t>
            </a:r>
          </a:p>
          <a:p>
            <a:pPr lvl="1" algn="l" eaLnBrk="0" hangingPunct="0">
              <a:spcBef>
                <a:spcPct val="20000"/>
              </a:spcBef>
              <a:spcAft>
                <a:spcPct val="0"/>
              </a:spcAft>
              <a:buClr>
                <a:srgbClr val="0146AD"/>
              </a:buClr>
              <a:buSzPct val="90000"/>
              <a:buFont typeface="Wingdings 2" pitchFamily="18" charset="2"/>
              <a:buNone/>
            </a:pPr>
            <a:endParaRPr lang="en-US" sz="1400" b="0">
              <a:solidFill>
                <a:srgbClr val="AA3704"/>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smtClean="0"/>
              <a:t>Review questions</a:t>
            </a:r>
          </a:p>
        </p:txBody>
      </p:sp>
      <p:sp>
        <p:nvSpPr>
          <p:cNvPr id="23555" name="Rectangle 3"/>
          <p:cNvSpPr>
            <a:spLocks noGrp="1" noChangeArrowheads="1"/>
          </p:cNvSpPr>
          <p:nvPr>
            <p:ph idx="1"/>
          </p:nvPr>
        </p:nvSpPr>
        <p:spPr/>
        <p:txBody>
          <a:bodyPr/>
          <a:lstStyle/>
          <a:p>
            <a:pPr marL="457200" indent="-457200">
              <a:buFont typeface="Webdings" pitchFamily="18" charset="2"/>
              <a:buAutoNum type="arabicPeriod"/>
            </a:pPr>
            <a:r>
              <a:rPr lang="en-US" smtClean="0"/>
              <a:t>For a cell to be editable, the cell’s Editable property must be set to true. What three other elements must also be editable to make the cell editable in the user interface?</a:t>
            </a:r>
          </a:p>
          <a:p>
            <a:pPr marL="457200" indent="-457200">
              <a:buFont typeface="Webdings" pitchFamily="18" charset="2"/>
              <a:buAutoNum type="arabicPeriod"/>
            </a:pPr>
            <a:r>
              <a:rPr lang="en-US" smtClean="0"/>
              <a:t>When you drag an Iterator Buttons widget onto a toolbar, how many buttons are added?</a:t>
            </a:r>
          </a:p>
          <a:p>
            <a:pPr marL="457200" indent="-457200">
              <a:buFont typeface="Webdings" pitchFamily="18" charset="2"/>
              <a:buAutoNum type="arabicPeriod"/>
            </a:pPr>
            <a:r>
              <a:rPr lang="en-US" smtClean="0"/>
              <a:t>Assume that an object</a:t>
            </a:r>
            <a:br>
              <a:rPr lang="en-US" smtClean="0"/>
            </a:br>
            <a:r>
              <a:rPr lang="en-US" smtClean="0"/>
              <a:t>called anABContact</a:t>
            </a:r>
            <a:br>
              <a:rPr lang="en-US" smtClean="0"/>
            </a:br>
            <a:r>
              <a:rPr lang="en-US" smtClean="0"/>
              <a:t>has an Addresses array</a:t>
            </a:r>
            <a:br>
              <a:rPr lang="en-US" smtClean="0"/>
            </a:br>
            <a:r>
              <a:rPr lang="en-US" smtClean="0"/>
              <a:t>and an Addresses list</a:t>
            </a:r>
            <a:br>
              <a:rPr lang="en-US" smtClean="0"/>
            </a:br>
            <a:r>
              <a:rPr lang="en-US" smtClean="0"/>
              <a:t>view whose row iterator</a:t>
            </a:r>
            <a:br>
              <a:rPr lang="en-US" smtClean="0"/>
            </a:br>
            <a:r>
              <a:rPr lang="en-US" smtClean="0"/>
              <a:t>is configured as shown.</a:t>
            </a:r>
            <a:br>
              <a:rPr lang="en-US" smtClean="0"/>
            </a:br>
            <a:r>
              <a:rPr lang="en-US" smtClean="0"/>
              <a:t>Identify the errors in how the property is configured.</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525" y="3381375"/>
            <a:ext cx="4262438" cy="1627188"/>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Notices</a:t>
            </a:r>
          </a:p>
        </p:txBody>
      </p:sp>
      <p:sp>
        <p:nvSpPr>
          <p:cNvPr id="24579" name="Rectangle 3"/>
          <p:cNvSpPr>
            <a:spLocks noGrp="1" noChangeArrowheads="1"/>
          </p:cNvSpPr>
          <p:nvPr>
            <p:ph type="body" idx="1"/>
          </p:nvPr>
        </p:nvSpPr>
        <p:spPr/>
        <p:txBody>
          <a:bodyPr/>
          <a:lstStyle/>
          <a:p>
            <a:pPr marL="0" indent="0">
              <a:buFont typeface="Wingdings 3" pitchFamily="18" charset="2"/>
              <a:buNone/>
            </a:pPr>
            <a:r>
              <a:rPr lang="en-US" sz="1600" b="1" smtClean="0"/>
              <a:t>Copyright © 2001-2013 Guidewire Software, Inc. All rights reserved.</a:t>
            </a:r>
          </a:p>
          <a:p>
            <a:pPr marL="0" indent="0">
              <a:buFont typeface="Arial" charset="0"/>
              <a:buNone/>
            </a:pPr>
            <a:r>
              <a:rPr lang="en-US" sz="1600" smtClean="0"/>
              <a:t>Copyright © 2001-2013 Guidewire Software, Inc. All rights reserved. 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DataHub, Guidewire InfoCenter, Guidewire Standard Reporting, Guidewire ExampleCenter, Gosu, Deliver Insurance Your Way, and the Guidewire logo are trademarks, service marks, or registered trademarks of Guidewire Software, Inc. in the United States and/or other countries.</a:t>
            </a:r>
          </a:p>
          <a:p>
            <a:pPr marL="0" indent="0">
              <a:buFont typeface="Arial" charset="0"/>
              <a:buNone/>
            </a:pPr>
            <a:r>
              <a:rPr lang="en-US" sz="1600" smtClean="0"/>
              <a:t> </a:t>
            </a:r>
          </a:p>
          <a:p>
            <a:pPr marL="0" indent="0">
              <a:buFont typeface="Arial" charset="0"/>
              <a:buNone/>
            </a:pPr>
            <a:r>
              <a:rPr lang="en-US" sz="1600" smtClean="0"/>
              <a:t>Guidewire products are protected by one or more United States patents.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Lesson outline</a:t>
            </a:r>
          </a:p>
        </p:txBody>
      </p:sp>
      <p:sp>
        <p:nvSpPr>
          <p:cNvPr id="6147" name="Rectangle 3"/>
          <p:cNvSpPr>
            <a:spLocks noGrp="1" noChangeArrowheads="1"/>
          </p:cNvSpPr>
          <p:nvPr>
            <p:ph idx="1"/>
          </p:nvPr>
        </p:nvSpPr>
        <p:spPr/>
        <p:txBody>
          <a:bodyPr/>
          <a:lstStyle/>
          <a:p>
            <a:pPr>
              <a:lnSpc>
                <a:spcPct val="150000"/>
              </a:lnSpc>
              <a:buFont typeface="Arial" charset="0"/>
              <a:buChar char="•"/>
            </a:pPr>
            <a:r>
              <a:rPr lang="en-US" sz="2800" smtClean="0"/>
              <a:t>Editable list views</a:t>
            </a:r>
          </a:p>
          <a:p>
            <a:pPr>
              <a:lnSpc>
                <a:spcPct val="150000"/>
              </a:lnSpc>
              <a:buFont typeface="Arial" charset="0"/>
              <a:buChar char="•"/>
            </a:pPr>
            <a:r>
              <a:rPr lang="en-US" sz="2800" smtClean="0">
                <a:solidFill>
                  <a:srgbClr val="C0C0C0"/>
                </a:solidFill>
              </a:rPr>
              <a:t>Iterator buttons</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3856038"/>
            <a:ext cx="7875588" cy="238918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2"/>
          <p:cNvSpPr>
            <a:spLocks noGrp="1" noChangeArrowheads="1"/>
          </p:cNvSpPr>
          <p:nvPr>
            <p:ph type="title"/>
          </p:nvPr>
        </p:nvSpPr>
        <p:spPr/>
        <p:txBody>
          <a:bodyPr/>
          <a:lstStyle/>
          <a:p>
            <a:pPr eaLnBrk="1" hangingPunct="1"/>
            <a:r>
              <a:rPr lang="en-US" smtClean="0"/>
              <a:t>Editable list views</a:t>
            </a:r>
          </a:p>
        </p:txBody>
      </p:sp>
      <p:sp>
        <p:nvSpPr>
          <p:cNvPr id="7172" name="Rectangle 3"/>
          <p:cNvSpPr>
            <a:spLocks noGrp="1" noChangeArrowheads="1"/>
          </p:cNvSpPr>
          <p:nvPr>
            <p:ph idx="1"/>
          </p:nvPr>
        </p:nvSpPr>
        <p:spPr>
          <a:xfrm>
            <a:off x="519113" y="914400"/>
            <a:ext cx="8318500" cy="1811338"/>
          </a:xfrm>
        </p:spPr>
        <p:txBody>
          <a:bodyPr/>
          <a:lstStyle/>
          <a:p>
            <a:pPr>
              <a:buFont typeface="Arial" charset="0"/>
              <a:buChar char="•"/>
            </a:pPr>
            <a:r>
              <a:rPr lang="en-US" smtClean="0"/>
              <a:t>List views enable end users to manipulate data, including:</a:t>
            </a:r>
          </a:p>
          <a:p>
            <a:pPr lvl="1"/>
            <a:r>
              <a:rPr lang="en-US" smtClean="0"/>
              <a:t>Modifying existing rows</a:t>
            </a:r>
          </a:p>
          <a:p>
            <a:pPr lvl="1"/>
            <a:r>
              <a:rPr lang="en-US" smtClean="0"/>
              <a:t>Adding new rows</a:t>
            </a:r>
          </a:p>
          <a:p>
            <a:pPr lvl="1"/>
            <a:r>
              <a:rPr lang="en-US" smtClean="0"/>
              <a:t>Removing existing rows</a:t>
            </a:r>
          </a:p>
        </p:txBody>
      </p:sp>
      <p:sp>
        <p:nvSpPr>
          <p:cNvPr id="7173" name="Line 8"/>
          <p:cNvSpPr>
            <a:spLocks noChangeShapeType="1"/>
          </p:cNvSpPr>
          <p:nvPr/>
        </p:nvSpPr>
        <p:spPr bwMode="auto">
          <a:xfrm flipH="1">
            <a:off x="534988" y="1992313"/>
            <a:ext cx="350837"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174" name="Line 9"/>
          <p:cNvSpPr>
            <a:spLocks noChangeShapeType="1"/>
          </p:cNvSpPr>
          <p:nvPr/>
        </p:nvSpPr>
        <p:spPr bwMode="auto">
          <a:xfrm>
            <a:off x="534988" y="1992313"/>
            <a:ext cx="3175" cy="304165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cxnSp>
        <p:nvCxnSpPr>
          <p:cNvPr id="7175" name="Straight Arrow Connector 2"/>
          <p:cNvCxnSpPr>
            <a:cxnSpLocks noChangeShapeType="1"/>
          </p:cNvCxnSpPr>
          <p:nvPr/>
        </p:nvCxnSpPr>
        <p:spPr bwMode="auto">
          <a:xfrm>
            <a:off x="538163" y="5033963"/>
            <a:ext cx="227012" cy="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7176" name="Straight Connector 7"/>
          <p:cNvCxnSpPr>
            <a:cxnSpLocks noChangeShapeType="1"/>
          </p:cNvCxnSpPr>
          <p:nvPr/>
        </p:nvCxnSpPr>
        <p:spPr bwMode="auto">
          <a:xfrm>
            <a:off x="642938" y="2355850"/>
            <a:ext cx="0" cy="2568575"/>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7177" name="Straight Connector 9"/>
          <p:cNvCxnSpPr>
            <a:cxnSpLocks noChangeShapeType="1"/>
          </p:cNvCxnSpPr>
          <p:nvPr/>
        </p:nvCxnSpPr>
        <p:spPr bwMode="auto">
          <a:xfrm>
            <a:off x="642938" y="2355850"/>
            <a:ext cx="234950" cy="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7178" name="Straight Arrow Connector 11"/>
          <p:cNvCxnSpPr>
            <a:cxnSpLocks noChangeShapeType="1"/>
          </p:cNvCxnSpPr>
          <p:nvPr/>
        </p:nvCxnSpPr>
        <p:spPr bwMode="auto">
          <a:xfrm>
            <a:off x="650875" y="4924425"/>
            <a:ext cx="519113" cy="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7179" name="Straight Connector 17"/>
          <p:cNvCxnSpPr>
            <a:cxnSpLocks noChangeShapeType="1"/>
          </p:cNvCxnSpPr>
          <p:nvPr/>
        </p:nvCxnSpPr>
        <p:spPr bwMode="auto">
          <a:xfrm flipH="1">
            <a:off x="422275" y="1552575"/>
            <a:ext cx="455613" cy="0"/>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7180" name="Straight Connector 19"/>
          <p:cNvCxnSpPr>
            <a:cxnSpLocks noChangeShapeType="1"/>
          </p:cNvCxnSpPr>
          <p:nvPr/>
        </p:nvCxnSpPr>
        <p:spPr bwMode="auto">
          <a:xfrm>
            <a:off x="422275" y="1552575"/>
            <a:ext cx="0" cy="3976688"/>
          </a:xfrm>
          <a:prstGeom prst="line">
            <a:avLst/>
          </a:prstGeom>
          <a:noFill/>
          <a:ln w="19050" algn="ctr">
            <a:solidFill>
              <a:srgbClr val="FF0000"/>
            </a:solidFill>
            <a:round/>
            <a:headEnd/>
            <a:tailEnd/>
          </a:ln>
          <a:extLst>
            <a:ext uri="{909E8E84-426E-40DD-AFC4-6F175D3DCCD1}">
              <a14:hiddenFill xmlns:a14="http://schemas.microsoft.com/office/drawing/2010/main">
                <a:noFill/>
              </a14:hiddenFill>
            </a:ext>
          </a:extLst>
        </p:spPr>
      </p:cxnSp>
      <p:cxnSp>
        <p:nvCxnSpPr>
          <p:cNvPr id="7181" name="Straight Arrow Connector 21"/>
          <p:cNvCxnSpPr>
            <a:cxnSpLocks noChangeShapeType="1"/>
          </p:cNvCxnSpPr>
          <p:nvPr/>
        </p:nvCxnSpPr>
        <p:spPr bwMode="auto">
          <a:xfrm>
            <a:off x="422275" y="5529263"/>
            <a:ext cx="220663" cy="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888" y="2133600"/>
            <a:ext cx="6669087" cy="202406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5" name="Rectangle 2"/>
          <p:cNvSpPr>
            <a:spLocks noGrp="1" noChangeArrowheads="1"/>
          </p:cNvSpPr>
          <p:nvPr>
            <p:ph type="title"/>
          </p:nvPr>
        </p:nvSpPr>
        <p:spPr/>
        <p:txBody>
          <a:bodyPr/>
          <a:lstStyle/>
          <a:p>
            <a:pPr eaLnBrk="1" hangingPunct="1"/>
            <a:r>
              <a:rPr lang="en-US" smtClean="0"/>
              <a:t>Editable hierarchy</a:t>
            </a:r>
          </a:p>
        </p:txBody>
      </p:sp>
      <p:sp>
        <p:nvSpPr>
          <p:cNvPr id="8196" name="Rectangle 28"/>
          <p:cNvSpPr>
            <a:spLocks noGrp="1" noChangeArrowheads="1"/>
          </p:cNvSpPr>
          <p:nvPr>
            <p:ph idx="1"/>
          </p:nvPr>
        </p:nvSpPr>
        <p:spPr>
          <a:xfrm>
            <a:off x="496888" y="885825"/>
            <a:ext cx="8318500" cy="5486400"/>
          </a:xfrm>
        </p:spPr>
        <p:txBody>
          <a:bodyPr/>
          <a:lstStyle/>
          <a:p>
            <a:pPr>
              <a:buFont typeface="Arial" charset="0"/>
              <a:buChar char="•"/>
            </a:pPr>
            <a:r>
              <a:rPr lang="en-US" smtClean="0"/>
              <a:t>For a cell to be editable, the row, row iterator, and list view in which the cell resides must also all be editable</a:t>
            </a:r>
            <a:br>
              <a:rPr lang="en-US" smtClean="0"/>
            </a:b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endParaRPr lang="en-US" smtClean="0"/>
          </a:p>
          <a:p>
            <a:pPr>
              <a:buFont typeface="Arial" charset="0"/>
              <a:buChar char="•"/>
            </a:pPr>
            <a:r>
              <a:rPr lang="en-US" smtClean="0"/>
              <a:t>List views can include editable cells (such as Account Type) and uneditable cells (such as Created On)</a:t>
            </a:r>
          </a:p>
        </p:txBody>
      </p:sp>
      <p:sp>
        <p:nvSpPr>
          <p:cNvPr id="8197" name="Rectangle 5"/>
          <p:cNvSpPr>
            <a:spLocks noChangeArrowheads="1"/>
          </p:cNvSpPr>
          <p:nvPr/>
        </p:nvSpPr>
        <p:spPr bwMode="auto">
          <a:xfrm>
            <a:off x="3560763" y="3698875"/>
            <a:ext cx="1123950" cy="157163"/>
          </a:xfrm>
          <a:prstGeom prst="rect">
            <a:avLst/>
          </a:prstGeom>
          <a:noFill/>
          <a:ln w="19050" algn="ctr">
            <a:solidFill>
              <a:srgbClr val="996633"/>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8198" name="Text Box 6"/>
          <p:cNvSpPr txBox="1">
            <a:spLocks noChangeArrowheads="1"/>
          </p:cNvSpPr>
          <p:nvPr/>
        </p:nvSpPr>
        <p:spPr bwMode="auto">
          <a:xfrm>
            <a:off x="2447925" y="4376738"/>
            <a:ext cx="16748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996633"/>
                </a:solidFill>
              </a:rPr>
              <a:t>cell is editable</a:t>
            </a:r>
          </a:p>
        </p:txBody>
      </p:sp>
      <p:sp>
        <p:nvSpPr>
          <p:cNvPr id="8199" name="Rectangle 22"/>
          <p:cNvSpPr>
            <a:spLocks noChangeArrowheads="1"/>
          </p:cNvSpPr>
          <p:nvPr/>
        </p:nvSpPr>
        <p:spPr bwMode="auto">
          <a:xfrm>
            <a:off x="1897063" y="3629025"/>
            <a:ext cx="6669087" cy="274638"/>
          </a:xfrm>
          <a:prstGeom prst="rect">
            <a:avLst/>
          </a:prstGeom>
          <a:noFill/>
          <a:ln w="19050"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8200" name="Text Box 23"/>
          <p:cNvSpPr txBox="1">
            <a:spLocks noChangeArrowheads="1"/>
          </p:cNvSpPr>
          <p:nvPr/>
        </p:nvSpPr>
        <p:spPr bwMode="auto">
          <a:xfrm>
            <a:off x="642938" y="3786188"/>
            <a:ext cx="9080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008000"/>
                </a:solidFill>
              </a:rPr>
              <a:t>row is</a:t>
            </a:r>
            <a:br>
              <a:rPr lang="en-US" sz="1800">
                <a:solidFill>
                  <a:srgbClr val="008000"/>
                </a:solidFill>
              </a:rPr>
            </a:br>
            <a:r>
              <a:rPr lang="en-US" sz="1800">
                <a:solidFill>
                  <a:srgbClr val="008000"/>
                </a:solidFill>
              </a:rPr>
              <a:t>editable</a:t>
            </a:r>
          </a:p>
        </p:txBody>
      </p:sp>
      <p:sp>
        <p:nvSpPr>
          <p:cNvPr id="8201" name="Rectangle 24"/>
          <p:cNvSpPr>
            <a:spLocks noChangeArrowheads="1"/>
          </p:cNvSpPr>
          <p:nvPr/>
        </p:nvSpPr>
        <p:spPr bwMode="auto">
          <a:xfrm>
            <a:off x="1893888" y="3479800"/>
            <a:ext cx="6669087" cy="677863"/>
          </a:xfrm>
          <a:prstGeom prst="rect">
            <a:avLst/>
          </a:prstGeom>
          <a:noFill/>
          <a:ln w="19050" algn="ctr">
            <a:solidFill>
              <a:srgbClr val="CC00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8202" name="Text Box 25"/>
          <p:cNvSpPr txBox="1">
            <a:spLocks noChangeArrowheads="1"/>
          </p:cNvSpPr>
          <p:nvPr/>
        </p:nvSpPr>
        <p:spPr bwMode="auto">
          <a:xfrm>
            <a:off x="642938" y="3170238"/>
            <a:ext cx="13795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solidFill>
                  <a:srgbClr val="CC0099"/>
                </a:solidFill>
              </a:rPr>
              <a:t>row iterator</a:t>
            </a:r>
            <a:br>
              <a:rPr lang="en-US" sz="1800">
                <a:solidFill>
                  <a:srgbClr val="CC0099"/>
                </a:solidFill>
              </a:rPr>
            </a:br>
            <a:r>
              <a:rPr lang="en-US" sz="1800">
                <a:solidFill>
                  <a:srgbClr val="CC0099"/>
                </a:solidFill>
              </a:rPr>
              <a:t>is editable</a:t>
            </a:r>
          </a:p>
        </p:txBody>
      </p:sp>
      <p:sp>
        <p:nvSpPr>
          <p:cNvPr id="8203" name="Rectangle 26"/>
          <p:cNvSpPr>
            <a:spLocks noChangeArrowheads="1"/>
          </p:cNvSpPr>
          <p:nvPr/>
        </p:nvSpPr>
        <p:spPr bwMode="auto">
          <a:xfrm>
            <a:off x="1893888" y="2962275"/>
            <a:ext cx="6669087" cy="1265238"/>
          </a:xfrm>
          <a:prstGeom prst="rect">
            <a:avLst/>
          </a:prstGeom>
          <a:noFill/>
          <a:ln w="1905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a:p>
        </p:txBody>
      </p:sp>
      <p:sp>
        <p:nvSpPr>
          <p:cNvPr id="8204" name="Text Box 27"/>
          <p:cNvSpPr txBox="1">
            <a:spLocks noChangeArrowheads="1"/>
          </p:cNvSpPr>
          <p:nvPr/>
        </p:nvSpPr>
        <p:spPr bwMode="auto">
          <a:xfrm>
            <a:off x="642938" y="2593975"/>
            <a:ext cx="12382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800"/>
              <a:t>list view is</a:t>
            </a:r>
            <a:br>
              <a:rPr lang="en-US" sz="1800"/>
            </a:br>
            <a:r>
              <a:rPr lang="en-US" sz="1800"/>
              <a:t>editable</a:t>
            </a:r>
          </a:p>
        </p:txBody>
      </p:sp>
      <p:cxnSp>
        <p:nvCxnSpPr>
          <p:cNvPr id="8205" name="Straight Connector 2"/>
          <p:cNvCxnSpPr>
            <a:cxnSpLocks noChangeShapeType="1"/>
          </p:cNvCxnSpPr>
          <p:nvPr/>
        </p:nvCxnSpPr>
        <p:spPr bwMode="auto">
          <a:xfrm flipV="1">
            <a:off x="3151188" y="3856038"/>
            <a:ext cx="423862" cy="520700"/>
          </a:xfrm>
          <a:prstGeom prst="line">
            <a:avLst/>
          </a:prstGeom>
          <a:noFill/>
          <a:ln w="19050" algn="ctr">
            <a:solidFill>
              <a:srgbClr val="996633"/>
            </a:solidFill>
            <a:round/>
            <a:headEnd/>
            <a:tailEnd/>
          </a:ln>
          <a:extLst>
            <a:ext uri="{909E8E84-426E-40DD-AFC4-6F175D3DCCD1}">
              <a14:hiddenFill xmlns:a14="http://schemas.microsoft.com/office/drawing/2010/main">
                <a:noFill/>
              </a14:hiddenFill>
            </a:ext>
          </a:extLst>
        </p:spPr>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992188"/>
            <a:ext cx="7875588" cy="239077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a:spLocks noGrp="1" noChangeArrowheads="1"/>
          </p:cNvSpPr>
          <p:nvPr>
            <p:ph type="title"/>
          </p:nvPr>
        </p:nvSpPr>
        <p:spPr/>
        <p:txBody>
          <a:bodyPr/>
          <a:lstStyle/>
          <a:p>
            <a:pPr eaLnBrk="1" hangingPunct="1"/>
            <a:r>
              <a:rPr lang="en-US" smtClean="0"/>
              <a:t>Multiple options for location of toolbars</a:t>
            </a:r>
          </a:p>
        </p:txBody>
      </p:sp>
      <p:sp>
        <p:nvSpPr>
          <p:cNvPr id="9220" name="Rectangle 3"/>
          <p:cNvSpPr>
            <a:spLocks noGrp="1" noChangeArrowheads="1"/>
          </p:cNvSpPr>
          <p:nvPr>
            <p:ph idx="1"/>
          </p:nvPr>
        </p:nvSpPr>
        <p:spPr>
          <a:xfrm>
            <a:off x="519113" y="4254500"/>
            <a:ext cx="8318500" cy="2289175"/>
          </a:xfrm>
        </p:spPr>
        <p:txBody>
          <a:bodyPr/>
          <a:lstStyle/>
          <a:p>
            <a:pPr>
              <a:buFont typeface="Arial" charset="0"/>
              <a:buChar char="•"/>
            </a:pPr>
            <a:r>
              <a:rPr lang="en-US" smtClean="0"/>
              <a:t>Typically there are multiple places you can place a toolbar</a:t>
            </a:r>
          </a:p>
          <a:p>
            <a:pPr lvl="1"/>
            <a:r>
              <a:rPr lang="en-US" smtClean="0"/>
              <a:t>In general, toolbar should be with container it acts on</a:t>
            </a:r>
          </a:p>
          <a:p>
            <a:pPr lvl="2"/>
            <a:r>
              <a:rPr lang="en-US" smtClean="0"/>
              <a:t>The Edit Buttons shown above are needed for all containers in screen and are therefore put at the screen level</a:t>
            </a:r>
          </a:p>
          <a:p>
            <a:pPr lvl="2"/>
            <a:r>
              <a:rPr lang="en-US" smtClean="0"/>
              <a:t>The Iterator Buttons shown are needed only for the list view, and therefore are put at the list level</a:t>
            </a:r>
          </a:p>
        </p:txBody>
      </p:sp>
      <p:sp>
        <p:nvSpPr>
          <p:cNvPr id="9221" name="Text Box 5"/>
          <p:cNvSpPr txBox="1">
            <a:spLocks noChangeArrowheads="1"/>
          </p:cNvSpPr>
          <p:nvPr/>
        </p:nvSpPr>
        <p:spPr bwMode="auto">
          <a:xfrm>
            <a:off x="2147888" y="1304925"/>
            <a:ext cx="2762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Screen-level toolbar</a:t>
            </a:r>
          </a:p>
        </p:txBody>
      </p:sp>
      <p:sp>
        <p:nvSpPr>
          <p:cNvPr id="9222" name="Text Box 6"/>
          <p:cNvSpPr txBox="1">
            <a:spLocks noChangeArrowheads="1"/>
          </p:cNvSpPr>
          <p:nvPr/>
        </p:nvSpPr>
        <p:spPr bwMode="auto">
          <a:xfrm>
            <a:off x="2147888" y="2038350"/>
            <a:ext cx="2762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a:t>List-level toolbar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765425"/>
            <a:ext cx="6951662" cy="17208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3" name="Rectangle 3"/>
          <p:cNvSpPr>
            <a:spLocks noGrp="1" noChangeArrowheads="1"/>
          </p:cNvSpPr>
          <p:nvPr>
            <p:ph type="title"/>
          </p:nvPr>
        </p:nvSpPr>
        <p:spPr/>
        <p:txBody>
          <a:bodyPr/>
          <a:lstStyle/>
          <a:p>
            <a:pPr eaLnBrk="1" hangingPunct="1"/>
            <a:r>
              <a:rPr lang="en-US" smtClean="0"/>
              <a:t>Putting lists into edit mode</a:t>
            </a:r>
          </a:p>
        </p:txBody>
      </p:sp>
      <p:sp>
        <p:nvSpPr>
          <p:cNvPr id="10244" name="Rectangle 4"/>
          <p:cNvSpPr>
            <a:spLocks noGrp="1" noChangeArrowheads="1"/>
          </p:cNvSpPr>
          <p:nvPr>
            <p:ph idx="1"/>
          </p:nvPr>
        </p:nvSpPr>
        <p:spPr>
          <a:xfrm>
            <a:off x="388938" y="919163"/>
            <a:ext cx="8318500" cy="5414962"/>
          </a:xfrm>
        </p:spPr>
        <p:txBody>
          <a:bodyPr/>
          <a:lstStyle/>
          <a:p>
            <a:pPr>
              <a:buFont typeface="Arial" charset="0"/>
              <a:buChar char="•"/>
            </a:pPr>
            <a:r>
              <a:rPr lang="en-US" smtClean="0"/>
              <a:t>To modify cell data, either:</a:t>
            </a:r>
          </a:p>
          <a:p>
            <a:pPr lvl="1"/>
            <a:r>
              <a:rPr lang="en-US" smtClean="0"/>
              <a:t>Location containing list view must always be in edit mode, or</a:t>
            </a:r>
          </a:p>
          <a:p>
            <a:pPr lvl="1"/>
            <a:r>
              <a:rPr lang="en-US" smtClean="0"/>
              <a:t>List view or one of its parent containers must have Edit Buttons</a:t>
            </a:r>
          </a:p>
        </p:txBody>
      </p:sp>
      <p:sp>
        <p:nvSpPr>
          <p:cNvPr id="10245" name="AutoShape 6"/>
          <p:cNvSpPr>
            <a:spLocks noChangeArrowheads="1"/>
          </p:cNvSpPr>
          <p:nvPr/>
        </p:nvSpPr>
        <p:spPr bwMode="auto">
          <a:xfrm>
            <a:off x="757238" y="3052763"/>
            <a:ext cx="441325" cy="2508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pic>
        <p:nvPicPr>
          <p:cNvPr id="10246"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050" y="4097338"/>
            <a:ext cx="6767513" cy="2052637"/>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7" name="Line 7"/>
          <p:cNvSpPr>
            <a:spLocks noChangeShapeType="1"/>
          </p:cNvSpPr>
          <p:nvPr/>
        </p:nvSpPr>
        <p:spPr bwMode="auto">
          <a:xfrm>
            <a:off x="1190625" y="3289300"/>
            <a:ext cx="690563" cy="80803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7"/>
          <p:cNvPicPr>
            <a:picLocks noChangeAspect="1" noChangeArrowheads="1"/>
          </p:cNvPicPr>
          <p:nvPr/>
        </p:nvPicPr>
        <p:blipFill>
          <a:blip r:embed="rId3">
            <a:extLst>
              <a:ext uri="{28A0092B-C50C-407E-A947-70E740481C1C}">
                <a14:useLocalDpi xmlns:a14="http://schemas.microsoft.com/office/drawing/2010/main" val="0"/>
              </a:ext>
            </a:extLst>
          </a:blip>
          <a:srcRect l="1547"/>
          <a:stretch>
            <a:fillRect/>
          </a:stretch>
        </p:blipFill>
        <p:spPr bwMode="auto">
          <a:xfrm>
            <a:off x="6264275" y="3057525"/>
            <a:ext cx="2570163" cy="33242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025" y="2571750"/>
            <a:ext cx="2933700" cy="3333750"/>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288" y="1085850"/>
            <a:ext cx="2705100" cy="4238625"/>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69" name="Rectangle 2"/>
          <p:cNvSpPr>
            <a:spLocks noGrp="1" noChangeArrowheads="1"/>
          </p:cNvSpPr>
          <p:nvPr>
            <p:ph type="title"/>
          </p:nvPr>
        </p:nvSpPr>
        <p:spPr/>
        <p:txBody>
          <a:bodyPr/>
          <a:lstStyle/>
          <a:p>
            <a:pPr eaLnBrk="1" hangingPunct="1"/>
            <a:r>
              <a:rPr lang="en-US" smtClean="0"/>
              <a:t>Example of cell with editable data</a:t>
            </a:r>
          </a:p>
        </p:txBody>
      </p:sp>
      <p:sp>
        <p:nvSpPr>
          <p:cNvPr id="11270" name="Text Box 9"/>
          <p:cNvSpPr txBox="1">
            <a:spLocks noChangeArrowheads="1"/>
          </p:cNvSpPr>
          <p:nvPr/>
        </p:nvSpPr>
        <p:spPr bwMode="auto">
          <a:xfrm>
            <a:off x="522288" y="5616575"/>
            <a:ext cx="2254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container default is "true"</a:t>
            </a:r>
          </a:p>
        </p:txBody>
      </p:sp>
      <p:sp>
        <p:nvSpPr>
          <p:cNvPr id="11271" name="Line 10"/>
          <p:cNvSpPr>
            <a:spLocks noChangeShapeType="1"/>
          </p:cNvSpPr>
          <p:nvPr/>
        </p:nvSpPr>
        <p:spPr bwMode="auto">
          <a:xfrm flipV="1">
            <a:off x="1504950" y="5349875"/>
            <a:ext cx="0" cy="29051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2" name="Text Box 11"/>
          <p:cNvSpPr txBox="1">
            <a:spLocks noChangeArrowheads="1"/>
          </p:cNvSpPr>
          <p:nvPr/>
        </p:nvSpPr>
        <p:spPr bwMode="auto">
          <a:xfrm>
            <a:off x="3460750" y="5991225"/>
            <a:ext cx="2254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a:t>must specify</a:t>
            </a:r>
            <a:br>
              <a:rPr lang="en-US"/>
            </a:br>
            <a:r>
              <a:rPr lang="en-US"/>
              <a:t>as "true"</a:t>
            </a:r>
          </a:p>
        </p:txBody>
      </p:sp>
      <p:sp>
        <p:nvSpPr>
          <p:cNvPr id="11273" name="AutoShape 12"/>
          <p:cNvSpPr>
            <a:spLocks noChangeArrowheads="1"/>
          </p:cNvSpPr>
          <p:nvPr/>
        </p:nvSpPr>
        <p:spPr bwMode="auto">
          <a:xfrm>
            <a:off x="3529013" y="5494338"/>
            <a:ext cx="2317750" cy="24447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74" name="AutoShape 13"/>
          <p:cNvSpPr>
            <a:spLocks noChangeArrowheads="1"/>
          </p:cNvSpPr>
          <p:nvPr/>
        </p:nvSpPr>
        <p:spPr bwMode="auto">
          <a:xfrm>
            <a:off x="6264275" y="6111875"/>
            <a:ext cx="2376488" cy="288925"/>
          </a:xfrm>
          <a:prstGeom prst="roundRect">
            <a:avLst>
              <a:gd name="adj" fmla="val 16667"/>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en-US"/>
          </a:p>
        </p:txBody>
      </p:sp>
      <p:sp>
        <p:nvSpPr>
          <p:cNvPr id="11275" name="Line 14"/>
          <p:cNvSpPr>
            <a:spLocks noChangeShapeType="1"/>
          </p:cNvSpPr>
          <p:nvPr/>
        </p:nvSpPr>
        <p:spPr bwMode="auto">
          <a:xfrm flipV="1">
            <a:off x="5408613" y="5718175"/>
            <a:ext cx="104775" cy="44132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276" name="Line 15"/>
          <p:cNvSpPr>
            <a:spLocks noChangeShapeType="1"/>
          </p:cNvSpPr>
          <p:nvPr/>
        </p:nvSpPr>
        <p:spPr bwMode="auto">
          <a:xfrm>
            <a:off x="5440363" y="6248400"/>
            <a:ext cx="792162" cy="1587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277" name="Rounded Rectangle 1"/>
          <p:cNvSpPr>
            <a:spLocks noChangeArrowheads="1"/>
          </p:cNvSpPr>
          <p:nvPr/>
        </p:nvSpPr>
        <p:spPr bwMode="auto">
          <a:xfrm>
            <a:off x="906463" y="5124450"/>
            <a:ext cx="1198562" cy="200025"/>
          </a:xfrm>
          <a:prstGeom prst="roundRect">
            <a:avLst>
              <a:gd name="adj" fmla="val 16667"/>
            </a:avLst>
          </a:prstGeom>
          <a:noFill/>
          <a:ln w="19050" algn="ctr">
            <a:solidFill>
              <a:srgbClr val="D3394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a:p>
        </p:txBody>
      </p:sp>
      <p:pic>
        <p:nvPicPr>
          <p:cNvPr id="11278" name="Picture 14"/>
          <p:cNvPicPr>
            <a:picLocks noChangeAspect="1" noChangeArrowheads="1"/>
          </p:cNvPicPr>
          <p:nvPr/>
        </p:nvPicPr>
        <p:blipFill>
          <a:blip r:embed="rId6">
            <a:extLst>
              <a:ext uri="{28A0092B-C50C-407E-A947-70E740481C1C}">
                <a14:useLocalDpi xmlns:a14="http://schemas.microsoft.com/office/drawing/2010/main" val="0"/>
              </a:ext>
            </a:extLst>
          </a:blip>
          <a:srcRect l="5148" t="54878" r="80980" b="3146"/>
          <a:stretch>
            <a:fillRect/>
          </a:stretch>
        </p:blipFill>
        <p:spPr bwMode="auto">
          <a:xfrm>
            <a:off x="6232525" y="955675"/>
            <a:ext cx="1504950" cy="1382713"/>
          </a:xfrm>
          <a:prstGeom prst="rect">
            <a:avLst/>
          </a:prstGeom>
          <a:noFill/>
          <a:ln w="12700" algn="ctr">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Lesson outline</a:t>
            </a:r>
          </a:p>
        </p:txBody>
      </p:sp>
      <p:sp>
        <p:nvSpPr>
          <p:cNvPr id="12291" name="Rectangle 3"/>
          <p:cNvSpPr>
            <a:spLocks noGrp="1" noChangeArrowheads="1"/>
          </p:cNvSpPr>
          <p:nvPr>
            <p:ph idx="1"/>
          </p:nvPr>
        </p:nvSpPr>
        <p:spPr/>
        <p:txBody>
          <a:bodyPr/>
          <a:lstStyle/>
          <a:p>
            <a:pPr>
              <a:lnSpc>
                <a:spcPct val="150000"/>
              </a:lnSpc>
              <a:buFont typeface="Arial" charset="0"/>
              <a:buChar char="•"/>
            </a:pPr>
            <a:r>
              <a:rPr lang="en-US" sz="2800" smtClean="0">
                <a:solidFill>
                  <a:srgbClr val="C0C0C0"/>
                </a:solidFill>
              </a:rPr>
              <a:t>Editable list views</a:t>
            </a:r>
          </a:p>
          <a:p>
            <a:pPr>
              <a:lnSpc>
                <a:spcPct val="150000"/>
              </a:lnSpc>
              <a:buFont typeface="Arial" charset="0"/>
              <a:buChar char="•"/>
            </a:pPr>
            <a:r>
              <a:rPr lang="en-US" sz="2800" smtClean="0"/>
              <a:t>Iterator buttons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28194</TotalTime>
  <Words>1870</Words>
  <Application>Microsoft Office PowerPoint</Application>
  <PresentationFormat>On-screen Show (4:3)</PresentationFormat>
  <Paragraphs>179</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Times New Roman</vt:lpstr>
      <vt:lpstr>Wingdings</vt:lpstr>
      <vt:lpstr>Wingdings 2</vt:lpstr>
      <vt:lpstr>Wingdings 3</vt:lpstr>
      <vt:lpstr>Webdings</vt:lpstr>
      <vt:lpstr>1_test-template</vt:lpstr>
      <vt:lpstr>Editable List Views</vt:lpstr>
      <vt:lpstr>Lesson objectives</vt:lpstr>
      <vt:lpstr>Lesson outline</vt:lpstr>
      <vt:lpstr>Editable list views</vt:lpstr>
      <vt:lpstr>Editable hierarchy</vt:lpstr>
      <vt:lpstr>Multiple options for location of toolbars</vt:lpstr>
      <vt:lpstr>Putting lists into edit mode</vt:lpstr>
      <vt:lpstr>Example of cell with editable data</vt:lpstr>
      <vt:lpstr>Lesson outline</vt:lpstr>
      <vt:lpstr>Iterator buttons and row iterators</vt:lpstr>
      <vt:lpstr>Steps to adding iterator buttons</vt:lpstr>
      <vt:lpstr>Step 1: Add iterator buttons to toolbar</vt:lpstr>
      <vt:lpstr>Step 2: Link iterator buttons to iterator</vt:lpstr>
      <vt:lpstr>Step 3: Specify toAdd property</vt:lpstr>
      <vt:lpstr>Step 4: Specify toRemove property</vt:lpstr>
      <vt:lpstr>Step 5: Configure check box behavior</vt:lpstr>
      <vt:lpstr>Step 6: Reload UI metadata</vt:lpstr>
      <vt:lpstr>Card views and listdetail views</vt:lpstr>
      <vt:lpstr>Lesson objectives review</vt:lpstr>
      <vt:lpstr>Review questions</vt:lpstr>
      <vt:lpstr>Notices</vt:lpstr>
    </vt:vector>
  </TitlesOfParts>
  <Company>Guidewire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List Views</dc:title>
  <dc:creator>Peter Niemeyer</dc:creator>
  <dc:description>130</dc:description>
  <cp:lastModifiedBy>gwuser</cp:lastModifiedBy>
  <cp:revision>2046</cp:revision>
  <dcterms:created xsi:type="dcterms:W3CDTF">2007-08-02T20:13:16Z</dcterms:created>
  <dcterms:modified xsi:type="dcterms:W3CDTF">2013-08-20T16:52:57Z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BuildNumber">
    <vt:lpwstr>50</vt:lpwstr>
  </property>
  <property fmtid="{D5CDD505-2E9C-101B-9397-08002B2CF9AE}" pid="3" name="SectionVersionNumber">
    <vt:lpwstr>4.0.2.100</vt:lpwstr>
  </property>
</Properties>
</file>