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handoutMasterIdLst>
    <p:handoutMasterId r:id="rId24"/>
  </p:handoutMasterIdLst>
  <p:sldIdLst>
    <p:sldId id="1192" r:id="rId2"/>
    <p:sldId id="1299" r:id="rId3"/>
    <p:sldId id="1300" r:id="rId4"/>
    <p:sldId id="1742" r:id="rId5"/>
    <p:sldId id="1743" r:id="rId6"/>
    <p:sldId id="1745" r:id="rId7"/>
    <p:sldId id="1746" r:id="rId8"/>
    <p:sldId id="1748" r:id="rId9"/>
    <p:sldId id="1749" r:id="rId10"/>
    <p:sldId id="1750" r:id="rId11"/>
    <p:sldId id="1751" r:id="rId12"/>
    <p:sldId id="1752" r:id="rId13"/>
    <p:sldId id="1758" r:id="rId14"/>
    <p:sldId id="1754" r:id="rId15"/>
    <p:sldId id="1753" r:id="rId16"/>
    <p:sldId id="1759" r:id="rId17"/>
    <p:sldId id="1755" r:id="rId18"/>
    <p:sldId id="1756" r:id="rId19"/>
    <p:sldId id="1551" r:id="rId20"/>
    <p:sldId id="1757" r:id="rId21"/>
    <p:sldId id="1762" r:id="rId22"/>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FF00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3" autoAdjust="0"/>
    <p:restoredTop sz="62573" autoAdjust="0"/>
  </p:normalViewPr>
  <p:slideViewPr>
    <p:cSldViewPr snapToGrid="0">
      <p:cViewPr varScale="1">
        <p:scale>
          <a:sx n="85" d="100"/>
          <a:sy n="85" d="100"/>
        </p:scale>
        <p:origin x="-1578" y="-96"/>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0" d="100"/>
          <a:sy n="100" d="100"/>
        </p:scale>
        <p:origin x="-254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B8C769F-E379-410E-A04A-D732B7FA23D6}" type="slidenum">
              <a:rPr lang="en-US" altLang="en-US"/>
              <a:pPr>
                <a:defRPr/>
              </a:pPr>
              <a:t>‹#›</a:t>
            </a:fld>
            <a:endParaRPr lang="en-US" altLang="en-US" dirty="0"/>
          </a:p>
        </p:txBody>
      </p:sp>
    </p:spTree>
    <p:extLst>
      <p:ext uri="{BB962C8B-B14F-4D97-AF65-F5344CB8AC3E}">
        <p14:creationId xmlns:p14="http://schemas.microsoft.com/office/powerpoint/2010/main" val="76051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ChangeArrowheads="1" noTextEdit="1"/>
          </p:cNvSpPr>
          <p:nvPr>
            <p:ph type="sldImg" idx="2"/>
          </p:nvPr>
        </p:nvSpPr>
        <p:spPr bwMode="auto">
          <a:xfrm>
            <a:off x="793750"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236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Modes - </a:t>
            </a:r>
            <a:fld id="{4D68299F-0A2E-487E-8F68-2484C1AFC6D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708025" y="320675"/>
            <a:ext cx="560228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E8E0248-5D2C-455C-990A-5242802688E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15925" y="8905875"/>
            <a:ext cx="620236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4769793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CA982DA-6D95-4CE9-BDB3-90229F049790}"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ChangeArrowheads="1" noTextEdit="1"/>
          </p:cNvSpPr>
          <p:nvPr>
            <p:ph type="sldImg"/>
          </p:nvPr>
        </p:nvSpPr>
        <p:spPr>
          <a:xfrm>
            <a:off x="7921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0B8E138-9D7C-4CDB-8A92-459D691A4D9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8151E1B-F622-4DA1-94A1-1BAB03D7B11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50426B-BC83-41CA-BAFE-4BD27C718CF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Except for the mode of "default", mode values are not case-sensitive. Guidewire recommends that mode values use the same casing as the values to be passed to the reference tag, however.</a:t>
            </a:r>
          </a:p>
          <a:p>
            <a:pPr eaLnBrk="1" hangingPunct="1"/>
            <a:r>
              <a:rPr lang="en-US" smtClean="0"/>
              <a:t>If a PCF has more than one mode, then each mode should be listed in the mode property as a pipe-delimited list (such as "ABPerson|ABPolicyPerson").</a:t>
            </a:r>
          </a:p>
          <a:p>
            <a:pPr eaLnBrk="1" hangingPunct="1"/>
            <a:r>
              <a:rPr lang="en-US" smtClean="0"/>
              <a:t>Every mode must uniquely belong to one and only one PCF in the set. If a mode is listed with two or more PCFs, there will be a runtime error when that mode is referenced because the application will be unable to determine which PCF to use.</a:t>
            </a:r>
          </a:p>
          <a:p>
            <a:pPr eaLnBrk="1" hangingPunct="1"/>
            <a:r>
              <a:rPr lang="en-US" smtClean="0"/>
              <a:t>After you have created a modal PCF, you cannot modify the mode through the mode property of the PCF. This is because the file name includes the mode or modes, and the two values must remain in sync. If you need to change the mode of a modal PCF (for example, to add an additional mode to it), right-click the PCF in the resources tree and select "Change mode". This allows you change the mode, which is then reflected in both the mode property and the file name.</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61E6377-626C-4330-BDE3-8CDEA1BC2FC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first modal PCF has only a single mode, ABPerson. It will be used in any circumstance where the mode value is "ABPerson", but it will not be used if the mode value is "ABAttorney" or "ABDoctor", even though they are subtypes of ABPerson. The second modal PCF has three modes, ABPerson, ABDoctor, and ABAttorney. This modal PCF will be used for any ABPerson object, whether it is ABPerson or one of its subtypes.</a:t>
            </a:r>
          </a:p>
          <a:p>
            <a:pPr eaLnBrk="1" hangingPunct="1"/>
            <a:r>
              <a:rPr lang="en-US" smtClean="0"/>
              <a:t>In the base application, there is actually an ABPersonVendor subtype in between the ABPerson level and the ABAttorney or ABDoctor level. To simplify the example, this subtype has been omitted from the discussion above.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0B7A985D-0D6A-48FE-8E40-200F1C981768}"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Aside from the shared IDs, modes, and required variables, there is no configuration difference between a modal PCF and a non-modal PCF.</a:t>
            </a:r>
          </a:p>
          <a:p>
            <a:pPr eaLnBrk="1" hangingPunct="1"/>
            <a:r>
              <a:rPr lang="en-US" smtClean="0"/>
              <a:t>In order for the default widget to be used by default, the mode must be "default" in lower case. If it is not specified this way, then Guidewire treats the modal widget set as if it has no default widget . If the application encounters an unknown mode (and cannot find the default PCF because of a case-mismatch), then the user will see an error similar to this:</a:t>
            </a:r>
          </a:p>
          <a:p>
            <a:pPr lvl="1" eaLnBrk="1" hangingPunct="1">
              <a:buFontTx/>
              <a:buNone/>
            </a:pPr>
            <a:r>
              <a:rPr lang="en-US" smtClean="0"/>
              <a:t>GWConfigurationException: &lt;CONTAINER&gt;/(InputColumnWidget)/(InputSetRefWidget) is looking for a non-existent widget with id="..." and mode="...". </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F2AA79A-3196-4EF2-AAE0-05C1357067E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PCF has multiple modes, it is listed as "&lt;ID&gt;.&lt;mode1&gt;|&lt;mode2&gt;...".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cannot change modes for any base application modal PCFs. This is because the mode name is stored as part of the file name. For example, there is a modal set of input sets named "AddressSearchInputSet". There is one for Canada ("CA") and one for the United States ("US"). The two files are named:</a:t>
            </a:r>
          </a:p>
          <a:p>
            <a:pPr>
              <a:buFontTx/>
              <a:buChar char="•"/>
            </a:pPr>
            <a:r>
              <a:rPr lang="en-US" smtClean="0"/>
              <a:t> AddressSearchInputSet.CA</a:t>
            </a:r>
          </a:p>
          <a:p>
            <a:pPr>
              <a:buFontTx/>
              <a:buChar char="•"/>
            </a:pPr>
            <a:r>
              <a:rPr lang="en-US" smtClean="0"/>
              <a:t> AddressSearchInputSet.US</a:t>
            </a:r>
          </a:p>
          <a:p>
            <a:r>
              <a:rPr lang="en-US" smtClean="0"/>
              <a:t>When you edit a base application file, the file is copied from the base application directory into the configuration directory. The configuration directory copy should take precedence over the base application directory copy. In order to identify this, the two files must have the same name. If you were able to change the mode of a base application file, then the name of the file in the configuration directory would not match the name of the file in the base application directory, which would cause problems when Guidewire attempts to determine which file to use.</a:t>
            </a:r>
          </a:p>
          <a:p>
            <a:r>
              <a:rPr lang="en-US" smtClean="0"/>
              <a:t>This is not an issue for PCFs created by customers because those files exist only in the configuration directory. There is no need to keep these file names fixed.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E9BCD79-3393-49BC-8FD3-12CD6B5292CC}"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27456623-0B3C-4592-BBE3-BE953203F80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 to pass for mode is usually a field of one of the base objects available to the parent container.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1890834F-0EBD-468C-BE9E-8FF753818A2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open a file with a modal reference, Studio displays the embedded modal PCF for the first mode when listed alphabetically.</a:t>
            </a:r>
          </a:p>
          <a:p>
            <a:pPr eaLnBrk="1" hangingPunct="1"/>
            <a:r>
              <a:rPr lang="en-US" smtClean="0"/>
              <a:t>Double-clicking the dark-blue area opens the currently selected modal widget.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B2B1A4-66D8-4902-A8E4-9EF9A3E2266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ChangeArrowheads="1" noTextEdit="1"/>
          </p:cNvSpPr>
          <p:nvPr>
            <p:ph type="sldImg"/>
          </p:nvPr>
        </p:nvSpPr>
        <p:spPr>
          <a:xfrm>
            <a:off x="7921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3A7D58E3-AF56-4E2E-B6BA-1FBA98616C5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0AC197E-4EFE-4752-8C5B-8EE6EB73EDB7}"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ChangeArrowheads="1" noTextEdit="1"/>
          </p:cNvSpPr>
          <p:nvPr>
            <p:ph type="sldImg"/>
          </p:nvPr>
        </p:nvSpPr>
        <p:spPr>
          <a:xfrm>
            <a:off x="788988" y="574675"/>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Different types of contacts (individual vs. business); different lines of business (auto vs. property).</a:t>
            </a:r>
          </a:p>
          <a:p>
            <a:pPr marL="209550" indent="-209550" eaLnBrk="1" hangingPunct="1"/>
            <a:r>
              <a:rPr lang="en-US" smtClean="0"/>
              <a:t>2. All of the files must have the same required variables (identical in number, order, and type), as well as the same ID.</a:t>
            </a:r>
          </a:p>
          <a:p>
            <a:pPr marL="209550" indent="-209550" eaLnBrk="1" hangingPunct="1"/>
            <a:r>
              <a:rPr lang="en-US" smtClean="0"/>
              <a:t>3. Yes.</a:t>
            </a:r>
          </a:p>
          <a:p>
            <a:pPr marL="209550" indent="-209550" eaLnBrk="1" hangingPunct="1"/>
            <a:r>
              <a:rPr lang="en-US" smtClean="0"/>
              <a:t>4. No. If the same mode is used in multiple PCFs in the same set, then the application cannot determine which file to use and a runtime error occurs.</a:t>
            </a:r>
          </a:p>
          <a:p>
            <a:pPr marL="209550" indent="-209550" eaLnBrk="1" hangingPunct="1"/>
            <a:r>
              <a:rPr lang="en-US" smtClean="0"/>
              <a:t>5. If a PCF with a mode of "default" exists, then that default is used. Otherwise, a runtime error occurs.</a:t>
            </a:r>
          </a:p>
          <a:p>
            <a:pPr marL="209550" indent="-209550" eaLnBrk="1" hangingPunct="1"/>
            <a:endParaRPr lang="en-US" b="1"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5F8C05F-4D35-4BCE-94E6-F9C806462D2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94429B6-B64B-4801-8493-946A432B2D8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9F471D9A-CCF3-410B-AA00-EAFFE0B22D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0DF8A5A-F070-4381-94CE-9E401BB9B89B}"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user interfaces that need different structures, you could include all the possible structures in a single PCF file. This approach is cumbersome as it would be lengthy, difficult for developers to read, and require a great deal of repetitive conditional logic.</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87131E0-28EC-4299-BB58-D0FDC57C251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single PCF cannot easily accommodate a variety of business cases, it is often easier to create a set of PCFs, one for each use case. Each version needs a value to identify the use case it is designed for. When the PCF is called, it is called by both its name and its "use case". Modes exist in the PCF architecture to implement this "use case" versioning.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AE1ED6B-02B9-4D62-91DA-11A562E2338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Technically, there is no requirement for modal PCFs to come in sets. You could create a single PCF with a mode that had no counterparts. This sort of PCF would behave in exactly the same way as a PCF that didn't use modes, which would mean there was no benefit to having made the PCF modal. Therefore, in practice, modal PCFs always come in sets.</a:t>
            </a:r>
          </a:p>
          <a:p>
            <a:pPr eaLnBrk="1" hangingPunct="1"/>
            <a:r>
              <a:rPr lang="en-US" smtClean="0"/>
              <a:t>A modal PCF can have multiple modes. In the example above, the first SubtypeInfoInputSet is used for contacts of subtype ABPerson or ABPolicyPerson.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5E6B0753-BAB1-47FA-83E0-F353B184C7E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default PCF is blank. If a SubtypeInfoInputSet is referenced but the mode it references cannot be found (such as, for example, a reference to SubtypeInfoInputSet with the mode ABPropertyInspector), then the default PCF is used.</a:t>
            </a:r>
          </a:p>
          <a:p>
            <a:pPr eaLnBrk="1" hangingPunct="1"/>
            <a:r>
              <a:rPr lang="en-US" smtClean="0"/>
              <a:t>In some situations, the "default" mode is assigned to a PCF that has other non-default modes. For example, since all person contacts are either of type ABPerson or one of its children, it would be possible to have assigned ABPerson, ABPolicyPerson, and default to the first SubtypeInfoInputSet.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PolicyCenter, modes are also used to accommodate variations in policy transaction type (submission, change, renewal, cancelation, and so 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22710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67968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9300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211777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94987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14661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93721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6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544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7924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46085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60402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988D095-BD01-465C-AB41-585DC2CC1C20}"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2"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Modes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14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Mode basics</a:t>
            </a:r>
          </a:p>
          <a:p>
            <a:pPr>
              <a:lnSpc>
                <a:spcPct val="150000"/>
              </a:lnSpc>
              <a:buFont typeface="Arial" charset="0"/>
              <a:buChar char="•"/>
            </a:pPr>
            <a:r>
              <a:rPr lang="en-US" sz="2800" smtClean="0"/>
              <a:t>Implementing modal PCFs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implement modal PCFs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modal PCF set</a:t>
            </a:r>
          </a:p>
          <a:p>
            <a:pPr marL="819150" lvl="1" indent="-419100">
              <a:buFont typeface="Arial" charset="0"/>
              <a:buChar char="•"/>
            </a:pPr>
            <a:r>
              <a:rPr lang="en-US" smtClean="0"/>
              <a:t>For each PCF, specify its mode(s)</a:t>
            </a:r>
          </a:p>
          <a:p>
            <a:pPr marL="819150" lvl="1" indent="-419100">
              <a:buFont typeface="Arial" charset="0"/>
              <a:buChar char="•"/>
            </a:pPr>
            <a:r>
              <a:rPr lang="en-US" smtClean="0"/>
              <a:t>Ensure there is one PCF with "default" mode</a:t>
            </a:r>
          </a:p>
          <a:p>
            <a:pPr marL="819150" lvl="1" indent="-419100">
              <a:buFont typeface="Arial" charset="0"/>
              <a:buChar char="•"/>
            </a:pPr>
            <a:r>
              <a:rPr lang="en-US" smtClean="0"/>
              <a:t>Ensure each PCF has identical required variables (in number, type, and order)</a:t>
            </a:r>
          </a:p>
          <a:p>
            <a:pPr marL="457200" indent="-457200">
              <a:buFont typeface="Wingdings 3" pitchFamily="18" charset="2"/>
              <a:buAutoNum type="arabicPeriod"/>
            </a:pPr>
            <a:r>
              <a:rPr lang="en-US" smtClean="0"/>
              <a:t>Create reference to modal PCF set, which specifies two values</a:t>
            </a:r>
          </a:p>
          <a:p>
            <a:pPr marL="819150" lvl="1" indent="-419100">
              <a:buFont typeface="Arial" charset="0"/>
              <a:buChar char="•"/>
            </a:pPr>
            <a:r>
              <a:rPr lang="en-US" smtClean="0"/>
              <a:t>PCF name</a:t>
            </a:r>
          </a:p>
          <a:p>
            <a:pPr marL="819150" lvl="1" indent="-419100">
              <a:buFont typeface="Arial" charset="0"/>
              <a:buChar char="•"/>
            </a:pPr>
            <a:r>
              <a:rPr lang="en-US" smtClean="0"/>
              <a:t>Mode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Step 1a: Create modal PCF set</a:t>
            </a:r>
          </a:p>
        </p:txBody>
      </p:sp>
      <p:sp>
        <p:nvSpPr>
          <p:cNvPr id="15363" name="Rectangle 3"/>
          <p:cNvSpPr>
            <a:spLocks noGrp="1" noChangeArrowheads="1"/>
          </p:cNvSpPr>
          <p:nvPr>
            <p:ph idx="1"/>
          </p:nvPr>
        </p:nvSpPr>
        <p:spPr/>
        <p:txBody>
          <a:bodyPr/>
          <a:lstStyle/>
          <a:p>
            <a:pPr>
              <a:buFont typeface="Arial" charset="0"/>
              <a:buChar char="•"/>
            </a:pPr>
            <a:r>
              <a:rPr lang="en-US" smtClean="0"/>
              <a:t>Every PCF must have:</a:t>
            </a:r>
          </a:p>
          <a:p>
            <a:pPr lvl="1"/>
            <a:r>
              <a:rPr lang="en-US" smtClean="0"/>
              <a:t>Same ID</a:t>
            </a:r>
          </a:p>
          <a:p>
            <a:pPr lvl="1"/>
            <a:r>
              <a:rPr lang="en-US" smtClean="0"/>
              <a:t>Same number, type, and order of required variables</a:t>
            </a:r>
          </a:p>
          <a:p>
            <a:pPr lvl="1"/>
            <a:r>
              <a:rPr lang="en-US" smtClean="0"/>
              <a:t>One or more unique modes (runtime error occurs if referenced mode belongs to multiple PCFs in same set)</a:t>
            </a:r>
          </a:p>
        </p:txBody>
      </p:sp>
      <p:pic>
        <p:nvPicPr>
          <p:cNvPr id="15364" name="Picture 7" descr="C:\Users\DSENGU~1\AppData\Local\Temp\SNAGHTML17bc2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906713"/>
            <a:ext cx="5138737"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descr="C:\Users\DSENGU~1\AppData\Local\Temp\SNAGHTML17c55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3562350"/>
            <a:ext cx="4964113"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8"/>
          <p:cNvSpPr>
            <a:spLocks noChangeArrowheads="1"/>
          </p:cNvSpPr>
          <p:nvPr/>
        </p:nvSpPr>
        <p:spPr bwMode="auto">
          <a:xfrm>
            <a:off x="6673850" y="3613150"/>
            <a:ext cx="1508125" cy="671513"/>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387" name="Text Box 36"/>
          <p:cNvSpPr txBox="1">
            <a:spLocks noChangeArrowheads="1"/>
          </p:cNvSpPr>
          <p:nvPr/>
        </p:nvSpPr>
        <p:spPr bwMode="auto">
          <a:xfrm>
            <a:off x="6632575" y="3752850"/>
            <a:ext cx="1560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sp>
        <p:nvSpPr>
          <p:cNvPr id="16388" name="Rectangle 2"/>
          <p:cNvSpPr>
            <a:spLocks noGrp="1" noChangeArrowheads="1"/>
          </p:cNvSpPr>
          <p:nvPr>
            <p:ph type="title"/>
          </p:nvPr>
        </p:nvSpPr>
        <p:spPr/>
        <p:txBody>
          <a:bodyPr/>
          <a:lstStyle/>
          <a:p>
            <a:pPr eaLnBrk="1" hangingPunct="1"/>
            <a:r>
              <a:rPr lang="en-US" smtClean="0"/>
              <a:t>Modes and subtypes</a:t>
            </a:r>
          </a:p>
        </p:txBody>
      </p:sp>
      <p:sp>
        <p:nvSpPr>
          <p:cNvPr id="16389" name="Rectangle 3"/>
          <p:cNvSpPr>
            <a:spLocks noGrp="1" noChangeArrowheads="1"/>
          </p:cNvSpPr>
          <p:nvPr>
            <p:ph idx="1"/>
          </p:nvPr>
        </p:nvSpPr>
        <p:spPr/>
        <p:txBody>
          <a:bodyPr/>
          <a:lstStyle/>
          <a:p>
            <a:pPr>
              <a:buFont typeface="Arial" charset="0"/>
              <a:buChar char="•"/>
            </a:pPr>
            <a:r>
              <a:rPr lang="en-US" smtClean="0"/>
              <a:t>The mode property is not aware of a subtype's hierarchy</a:t>
            </a:r>
          </a:p>
          <a:p>
            <a:pPr lvl="1"/>
            <a:r>
              <a:rPr lang="en-US" smtClean="0"/>
              <a:t>If a PCF's mode is a single subtype, that widget will not be used when the given mode value is a child subtype</a:t>
            </a:r>
          </a:p>
          <a:p>
            <a:pPr>
              <a:buFont typeface="Arial" charset="0"/>
              <a:buChar char="•"/>
            </a:pPr>
            <a:r>
              <a:rPr lang="en-US" smtClean="0"/>
              <a:t>If you want a modal PCF to be used for a subtype and all its child types, you must explicitly list those types</a:t>
            </a:r>
          </a:p>
        </p:txBody>
      </p:sp>
      <p:sp>
        <p:nvSpPr>
          <p:cNvPr id="16390" name="Line 96"/>
          <p:cNvSpPr>
            <a:spLocks noChangeShapeType="1"/>
          </p:cNvSpPr>
          <p:nvPr/>
        </p:nvSpPr>
        <p:spPr bwMode="auto">
          <a:xfrm>
            <a:off x="6688138" y="4603750"/>
            <a:ext cx="150018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1" name="Line 97"/>
          <p:cNvSpPr>
            <a:spLocks noChangeShapeType="1"/>
          </p:cNvSpPr>
          <p:nvPr/>
        </p:nvSpPr>
        <p:spPr bwMode="auto">
          <a:xfrm>
            <a:off x="8188325" y="4602163"/>
            <a:ext cx="0" cy="6223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98"/>
          <p:cNvSpPr>
            <a:spLocks noChangeShapeType="1"/>
          </p:cNvSpPr>
          <p:nvPr/>
        </p:nvSpPr>
        <p:spPr bwMode="auto">
          <a:xfrm>
            <a:off x="6686550" y="4598988"/>
            <a:ext cx="0" cy="6223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Line 31"/>
          <p:cNvSpPr>
            <a:spLocks noChangeShapeType="1"/>
          </p:cNvSpPr>
          <p:nvPr/>
        </p:nvSpPr>
        <p:spPr bwMode="auto">
          <a:xfrm flipV="1">
            <a:off x="7434263" y="4302125"/>
            <a:ext cx="0" cy="2889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AutoShape 31"/>
          <p:cNvSpPr>
            <a:spLocks noChangeArrowheads="1"/>
          </p:cNvSpPr>
          <p:nvPr/>
        </p:nvSpPr>
        <p:spPr bwMode="auto">
          <a:xfrm>
            <a:off x="7510463" y="4819650"/>
            <a:ext cx="1293812" cy="576263"/>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395" name="AutoShape 33"/>
          <p:cNvSpPr>
            <a:spLocks noChangeArrowheads="1"/>
          </p:cNvSpPr>
          <p:nvPr/>
        </p:nvSpPr>
        <p:spPr bwMode="auto">
          <a:xfrm>
            <a:off x="6078538" y="4835525"/>
            <a:ext cx="1293812" cy="576263"/>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396" name="Text Box 67"/>
          <p:cNvSpPr txBox="1">
            <a:spLocks noChangeArrowheads="1"/>
          </p:cNvSpPr>
          <p:nvPr/>
        </p:nvSpPr>
        <p:spPr bwMode="auto">
          <a:xfrm>
            <a:off x="6151563" y="4851400"/>
            <a:ext cx="1195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Attorney</a:t>
            </a:r>
          </a:p>
        </p:txBody>
      </p:sp>
      <p:sp>
        <p:nvSpPr>
          <p:cNvPr id="16397" name="Text Box 70"/>
          <p:cNvSpPr txBox="1">
            <a:spLocks noChangeArrowheads="1"/>
          </p:cNvSpPr>
          <p:nvPr/>
        </p:nvSpPr>
        <p:spPr bwMode="auto">
          <a:xfrm>
            <a:off x="7572375" y="4829175"/>
            <a:ext cx="1195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AB</a:t>
            </a:r>
            <a:br>
              <a:rPr lang="en-US" sz="1800">
                <a:solidFill>
                  <a:schemeClr val="bg1"/>
                </a:solidFill>
              </a:rPr>
            </a:br>
            <a:r>
              <a:rPr lang="en-US" sz="1800">
                <a:solidFill>
                  <a:schemeClr val="bg1"/>
                </a:solidFill>
              </a:rPr>
              <a:t>Doctor</a:t>
            </a:r>
          </a:p>
        </p:txBody>
      </p:sp>
      <p:pic>
        <p:nvPicPr>
          <p:cNvPr id="16398"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4452938"/>
            <a:ext cx="4286250" cy="11064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9"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3214688"/>
            <a:ext cx="4273550" cy="11033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400" name="Line 37"/>
          <p:cNvSpPr>
            <a:spLocks noChangeShapeType="1"/>
          </p:cNvSpPr>
          <p:nvPr/>
        </p:nvSpPr>
        <p:spPr bwMode="auto">
          <a:xfrm>
            <a:off x="4876800" y="4111625"/>
            <a:ext cx="1981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1" name="AutoShape 38"/>
          <p:cNvSpPr>
            <a:spLocks noChangeArrowheads="1"/>
          </p:cNvSpPr>
          <p:nvPr/>
        </p:nvSpPr>
        <p:spPr bwMode="auto">
          <a:xfrm>
            <a:off x="5916613" y="3346450"/>
            <a:ext cx="3019425" cy="2619375"/>
          </a:xfrm>
          <a:prstGeom prst="roundRect">
            <a:avLst>
              <a:gd name="adj" fmla="val 16667"/>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02" name="Line 39"/>
          <p:cNvSpPr>
            <a:spLocks noChangeShapeType="1"/>
          </p:cNvSpPr>
          <p:nvPr/>
        </p:nvSpPr>
        <p:spPr bwMode="auto">
          <a:xfrm>
            <a:off x="4891088" y="5322888"/>
            <a:ext cx="101123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2430463"/>
            <a:ext cx="5132387" cy="299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pPr eaLnBrk="1" hangingPunct="1"/>
            <a:r>
              <a:rPr lang="en-US" smtClean="0"/>
              <a:t>Step 1b: Create default PCF</a:t>
            </a:r>
          </a:p>
        </p:txBody>
      </p:sp>
      <p:sp>
        <p:nvSpPr>
          <p:cNvPr id="17412" name="Rectangle 3"/>
          <p:cNvSpPr>
            <a:spLocks noGrp="1" noChangeArrowheads="1"/>
          </p:cNvSpPr>
          <p:nvPr>
            <p:ph idx="1"/>
          </p:nvPr>
        </p:nvSpPr>
        <p:spPr/>
        <p:txBody>
          <a:bodyPr/>
          <a:lstStyle/>
          <a:p>
            <a:pPr>
              <a:buFont typeface="Arial" charset="0"/>
              <a:buChar char="•"/>
            </a:pPr>
            <a:r>
              <a:rPr lang="en-US" smtClean="0"/>
              <a:t>One PCF should have "default" as (one of) its mode(s)</a:t>
            </a:r>
          </a:p>
          <a:p>
            <a:pPr lvl="2">
              <a:buFont typeface="Arial" charset="0"/>
              <a:buChar char="-"/>
            </a:pPr>
            <a:r>
              <a:rPr lang="en-US" smtClean="0"/>
              <a:t>"default" must be lower case</a:t>
            </a:r>
          </a:p>
          <a:p>
            <a:pPr lvl="2">
              <a:buFont typeface="Arial" charset="0"/>
              <a:buChar char="-"/>
            </a:pPr>
            <a:r>
              <a:rPr lang="en-US" smtClean="0"/>
              <a:t>Runtime error occurs if unknown mode is called and no "default" widget exists</a:t>
            </a:r>
          </a:p>
        </p:txBody>
      </p:sp>
      <p:sp>
        <p:nvSpPr>
          <p:cNvPr id="17413" name="Rectangle 14"/>
          <p:cNvSpPr>
            <a:spLocks noChangeArrowheads="1"/>
          </p:cNvSpPr>
          <p:nvPr/>
        </p:nvSpPr>
        <p:spPr bwMode="auto">
          <a:xfrm>
            <a:off x="1036638" y="4776788"/>
            <a:ext cx="3862387" cy="65246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14" name="Picture 13" descr="step 1f - id z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513" y="5099050"/>
            <a:ext cx="4838700" cy="12493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5" name="Line 15"/>
          <p:cNvSpPr>
            <a:spLocks noChangeShapeType="1"/>
          </p:cNvSpPr>
          <p:nvPr/>
        </p:nvSpPr>
        <p:spPr bwMode="auto">
          <a:xfrm flipH="1" flipV="1">
            <a:off x="2846388" y="5429250"/>
            <a:ext cx="731837" cy="12541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988" y="3640138"/>
            <a:ext cx="3952875" cy="27432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8"/>
          <p:cNvPicPr>
            <a:picLocks noChangeAspect="1" noChangeArrowheads="1"/>
          </p:cNvPicPr>
          <p:nvPr/>
        </p:nvPicPr>
        <p:blipFill>
          <a:blip r:embed="rId4">
            <a:extLst>
              <a:ext uri="{28A0092B-C50C-407E-A947-70E740481C1C}">
                <a14:useLocalDpi xmlns:a14="http://schemas.microsoft.com/office/drawing/2010/main" val="0"/>
              </a:ext>
            </a:extLst>
          </a:blip>
          <a:srcRect b="6802"/>
          <a:stretch>
            <a:fillRect/>
          </a:stretch>
        </p:blipFill>
        <p:spPr bwMode="auto">
          <a:xfrm>
            <a:off x="862013" y="1708150"/>
            <a:ext cx="6711950" cy="1660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2"/>
          <p:cNvSpPr>
            <a:spLocks noGrp="1" noChangeArrowheads="1"/>
          </p:cNvSpPr>
          <p:nvPr>
            <p:ph type="title"/>
          </p:nvPr>
        </p:nvSpPr>
        <p:spPr/>
        <p:txBody>
          <a:bodyPr/>
          <a:lstStyle/>
          <a:p>
            <a:pPr eaLnBrk="1" hangingPunct="1"/>
            <a:r>
              <a:rPr lang="en-US" smtClean="0"/>
              <a:t>Modal widgets in Studio</a:t>
            </a:r>
          </a:p>
        </p:txBody>
      </p:sp>
      <p:sp>
        <p:nvSpPr>
          <p:cNvPr id="18437" name="Rectangle 3"/>
          <p:cNvSpPr>
            <a:spLocks noGrp="1" noChangeArrowheads="1"/>
          </p:cNvSpPr>
          <p:nvPr>
            <p:ph idx="1"/>
          </p:nvPr>
        </p:nvSpPr>
        <p:spPr>
          <a:xfrm>
            <a:off x="519113" y="914400"/>
            <a:ext cx="8318500" cy="755650"/>
          </a:xfrm>
        </p:spPr>
        <p:txBody>
          <a:bodyPr/>
          <a:lstStyle/>
          <a:p>
            <a:pPr>
              <a:buFont typeface="Arial" charset="0"/>
              <a:buChar char="•"/>
            </a:pPr>
            <a:r>
              <a:rPr lang="en-US" smtClean="0"/>
              <a:t>In Studio, modal PCFs are listed as "&lt;ID&gt;.&lt;mode&gt;"</a:t>
            </a:r>
          </a:p>
        </p:txBody>
      </p:sp>
      <p:sp>
        <p:nvSpPr>
          <p:cNvPr id="18438" name="AutoShape 6"/>
          <p:cNvSpPr>
            <a:spLocks noChangeArrowheads="1"/>
          </p:cNvSpPr>
          <p:nvPr/>
        </p:nvSpPr>
        <p:spPr bwMode="auto">
          <a:xfrm>
            <a:off x="989013" y="2370138"/>
            <a:ext cx="5227637" cy="365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9" name="Line 7"/>
          <p:cNvSpPr>
            <a:spLocks noChangeShapeType="1"/>
          </p:cNvSpPr>
          <p:nvPr/>
        </p:nvSpPr>
        <p:spPr bwMode="auto">
          <a:xfrm>
            <a:off x="6035675" y="2735263"/>
            <a:ext cx="365125" cy="9048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Changing modes</a:t>
            </a:r>
          </a:p>
        </p:txBody>
      </p:sp>
      <p:sp>
        <p:nvSpPr>
          <p:cNvPr id="19459" name="Content Placeholder 2"/>
          <p:cNvSpPr>
            <a:spLocks noGrp="1"/>
          </p:cNvSpPr>
          <p:nvPr>
            <p:ph idx="1"/>
          </p:nvPr>
        </p:nvSpPr>
        <p:spPr>
          <a:xfrm>
            <a:off x="519113" y="4475163"/>
            <a:ext cx="8318500" cy="1997075"/>
          </a:xfrm>
        </p:spPr>
        <p:txBody>
          <a:bodyPr/>
          <a:lstStyle/>
          <a:p>
            <a:pPr>
              <a:buFont typeface="Arial" charset="0"/>
              <a:buChar char="•"/>
            </a:pPr>
            <a:r>
              <a:rPr lang="en-US" smtClean="0"/>
              <a:t>If you need to change a PCF's mode (for example, to add an additional mode to it), right-click the file name in the resources tree and select "Change mode"</a:t>
            </a:r>
          </a:p>
          <a:p>
            <a:pPr lvl="1"/>
            <a:r>
              <a:rPr lang="en-US" smtClean="0"/>
              <a:t>Changes mode property</a:t>
            </a:r>
          </a:p>
          <a:p>
            <a:pPr lvl="1"/>
            <a:r>
              <a:rPr lang="en-US" smtClean="0"/>
              <a:t>Updates file name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t="7896"/>
          <a:stretch>
            <a:fillRect/>
          </a:stretch>
        </p:blipFill>
        <p:spPr bwMode="auto">
          <a:xfrm>
            <a:off x="563563" y="831850"/>
            <a:ext cx="4964112" cy="35496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763588"/>
            <a:ext cx="6510337" cy="422751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smtClean="0"/>
              <a:t>Step 2: Create reference to PCF set</a:t>
            </a:r>
          </a:p>
        </p:txBody>
      </p:sp>
      <p:sp>
        <p:nvSpPr>
          <p:cNvPr id="20484" name="Rectangle 10"/>
          <p:cNvSpPr>
            <a:spLocks noGrp="1" noChangeArrowheads="1"/>
          </p:cNvSpPr>
          <p:nvPr>
            <p:ph idx="1"/>
          </p:nvPr>
        </p:nvSpPr>
        <p:spPr>
          <a:xfrm>
            <a:off x="7065963" y="892175"/>
            <a:ext cx="1927225" cy="4989513"/>
          </a:xfrm>
        </p:spPr>
        <p:txBody>
          <a:bodyPr/>
          <a:lstStyle/>
          <a:p>
            <a:pPr marL="0" indent="0">
              <a:buFont typeface="Arial" charset="0"/>
              <a:buNone/>
            </a:pPr>
            <a:r>
              <a:rPr lang="en-US" smtClean="0"/>
              <a:t>Reference must specify:</a:t>
            </a:r>
          </a:p>
          <a:p>
            <a:pPr marL="400050" lvl="1" indent="0">
              <a:buFont typeface="Calibri" pitchFamily="34" charset="0"/>
              <a:buNone/>
            </a:pPr>
            <a:r>
              <a:rPr lang="en-US" smtClean="0"/>
              <a:t>Which PCF set to use</a:t>
            </a:r>
          </a:p>
          <a:p>
            <a:pPr marL="400050" lvl="1" indent="0">
              <a:buFont typeface="Calibri" pitchFamily="34" charset="0"/>
              <a:buNone/>
            </a:pPr>
            <a:r>
              <a:rPr lang="en-US" smtClean="0"/>
              <a:t>Which mode within set to use</a:t>
            </a:r>
          </a:p>
        </p:txBody>
      </p:sp>
      <p:sp>
        <p:nvSpPr>
          <p:cNvPr id="20485" name="Rectangle 8"/>
          <p:cNvSpPr>
            <a:spLocks noChangeArrowheads="1"/>
          </p:cNvSpPr>
          <p:nvPr/>
        </p:nvSpPr>
        <p:spPr bwMode="auto">
          <a:xfrm>
            <a:off x="763588" y="4189413"/>
            <a:ext cx="3917950" cy="801687"/>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20486" name="Picture 16" descr="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4716463"/>
            <a:ext cx="7624762" cy="13652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487" name="Line 9"/>
          <p:cNvSpPr>
            <a:spLocks noChangeShapeType="1"/>
          </p:cNvSpPr>
          <p:nvPr/>
        </p:nvSpPr>
        <p:spPr bwMode="auto">
          <a:xfrm flipH="1" flipV="1">
            <a:off x="838200" y="4716463"/>
            <a:ext cx="350838" cy="5476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mod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849313"/>
            <a:ext cx="2771775" cy="16573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1507" name="Picture 24" descr="mod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849313"/>
            <a:ext cx="2771775" cy="16954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1508" name="Picture 25" descr="mod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2847975"/>
            <a:ext cx="2771775" cy="1685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1509" name="Picture 26" descr="mod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730750"/>
            <a:ext cx="2781300" cy="16954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0" name="Rectangle 2"/>
          <p:cNvSpPr>
            <a:spLocks noGrp="1" noChangeArrowheads="1"/>
          </p:cNvSpPr>
          <p:nvPr>
            <p:ph type="title"/>
          </p:nvPr>
        </p:nvSpPr>
        <p:spPr/>
        <p:txBody>
          <a:bodyPr/>
          <a:lstStyle/>
          <a:p>
            <a:pPr eaLnBrk="1" hangingPunct="1"/>
            <a:r>
              <a:rPr lang="en-US" smtClean="0"/>
              <a:t>Modal references in Studio</a:t>
            </a:r>
          </a:p>
        </p:txBody>
      </p:sp>
      <p:sp>
        <p:nvSpPr>
          <p:cNvPr id="21511" name="Rectangle 3"/>
          <p:cNvSpPr>
            <a:spLocks noGrp="1" noChangeArrowheads="1"/>
          </p:cNvSpPr>
          <p:nvPr>
            <p:ph idx="1"/>
          </p:nvPr>
        </p:nvSpPr>
        <p:spPr>
          <a:xfrm>
            <a:off x="519113" y="1192213"/>
            <a:ext cx="2298700" cy="5197475"/>
          </a:xfrm>
        </p:spPr>
        <p:txBody>
          <a:bodyPr/>
          <a:lstStyle/>
          <a:p>
            <a:pPr>
              <a:buFont typeface="Arial" charset="0"/>
              <a:buChar char="•"/>
            </a:pPr>
            <a:r>
              <a:rPr lang="en-US" smtClean="0"/>
              <a:t>In Studio, modal references include dropdown that lists every mode</a:t>
            </a:r>
          </a:p>
          <a:p>
            <a:pPr lvl="1"/>
            <a:r>
              <a:rPr lang="en-US" smtClean="0"/>
              <a:t>Studio displays modal PCF for currently selected mode</a:t>
            </a:r>
          </a:p>
        </p:txBody>
      </p:sp>
      <p:sp>
        <p:nvSpPr>
          <p:cNvPr id="21512" name="Line 15"/>
          <p:cNvSpPr>
            <a:spLocks noChangeShapeType="1"/>
          </p:cNvSpPr>
          <p:nvPr/>
        </p:nvSpPr>
        <p:spPr bwMode="auto">
          <a:xfrm flipV="1">
            <a:off x="3970338" y="2381250"/>
            <a:ext cx="366712" cy="9604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Line 16"/>
          <p:cNvSpPr>
            <a:spLocks noChangeShapeType="1"/>
          </p:cNvSpPr>
          <p:nvPr/>
        </p:nvSpPr>
        <p:spPr bwMode="auto">
          <a:xfrm flipV="1">
            <a:off x="4240213" y="2438400"/>
            <a:ext cx="2297112" cy="12842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7"/>
          <p:cNvSpPr>
            <a:spLocks noChangeShapeType="1"/>
          </p:cNvSpPr>
          <p:nvPr/>
        </p:nvSpPr>
        <p:spPr bwMode="auto">
          <a:xfrm flipV="1">
            <a:off x="3981450" y="3902075"/>
            <a:ext cx="2495550" cy="1936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18"/>
          <p:cNvSpPr>
            <a:spLocks noChangeShapeType="1"/>
          </p:cNvSpPr>
          <p:nvPr/>
        </p:nvSpPr>
        <p:spPr bwMode="auto">
          <a:xfrm>
            <a:off x="4406900" y="4565650"/>
            <a:ext cx="2100263" cy="631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19"/>
          <p:cNvSpPr>
            <a:spLocks noChangeShapeType="1"/>
          </p:cNvSpPr>
          <p:nvPr/>
        </p:nvSpPr>
        <p:spPr bwMode="auto">
          <a:xfrm>
            <a:off x="3725863" y="4448175"/>
            <a:ext cx="696912" cy="7493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1517" name="Picture 27" descr="mod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150" y="5197475"/>
            <a:ext cx="2771775" cy="914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1518" name="Picture 15"/>
          <p:cNvPicPr>
            <a:picLocks noChangeAspect="1" noChangeArrowheads="1"/>
          </p:cNvPicPr>
          <p:nvPr/>
        </p:nvPicPr>
        <p:blipFill>
          <a:blip r:embed="rId8">
            <a:extLst>
              <a:ext uri="{28A0092B-C50C-407E-A947-70E740481C1C}">
                <a14:useLocalDpi xmlns:a14="http://schemas.microsoft.com/office/drawing/2010/main" val="0"/>
              </a:ext>
            </a:extLst>
          </a:blip>
          <a:srcRect l="52252" t="20329" r="6866" b="8260"/>
          <a:stretch>
            <a:fillRect/>
          </a:stretch>
        </p:blipFill>
        <p:spPr bwMode="auto">
          <a:xfrm>
            <a:off x="3146425" y="2862263"/>
            <a:ext cx="164782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modes are used to create different versions of a single container</a:t>
            </a:r>
          </a:p>
          <a:p>
            <a:pPr lvl="1"/>
            <a:r>
              <a:rPr lang="en-US" smtClean="0"/>
              <a:t>Implement modal PCFs</a:t>
            </a:r>
          </a:p>
          <a:p>
            <a:pPr lvl="1"/>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modes are used to create different versions of a single container</a:t>
            </a:r>
          </a:p>
          <a:p>
            <a:pPr lvl="1"/>
            <a:r>
              <a:rPr lang="en-US" smtClean="0"/>
              <a:t>Implement modal PCFs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two business situations in which it might be useful to use modal PCFs.</a:t>
            </a:r>
          </a:p>
          <a:p>
            <a:pPr marL="457200" indent="-457200">
              <a:buFont typeface="Webdings" pitchFamily="18" charset="2"/>
              <a:buAutoNum type="arabicPeriod"/>
            </a:pPr>
            <a:r>
              <a:rPr lang="en-US" smtClean="0"/>
              <a:t>For a given set of modal PCFs, what two things must all of the PCFs have in common?</a:t>
            </a:r>
          </a:p>
          <a:p>
            <a:pPr marL="457200" indent="-457200">
              <a:buFont typeface="Webdings" pitchFamily="18" charset="2"/>
              <a:buAutoNum type="arabicPeriod"/>
            </a:pPr>
            <a:r>
              <a:rPr lang="en-US" smtClean="0"/>
              <a:t>Can a PCF have more than one mode?</a:t>
            </a:r>
          </a:p>
          <a:p>
            <a:pPr marL="457200" indent="-457200">
              <a:buFont typeface="Webdings" pitchFamily="18" charset="2"/>
              <a:buAutoNum type="arabicPeriod"/>
            </a:pPr>
            <a:r>
              <a:rPr lang="en-US" smtClean="0"/>
              <a:t>Can the same mode be used by more than one PCF within the same modal set? </a:t>
            </a:r>
          </a:p>
          <a:p>
            <a:pPr marL="457200" indent="-457200">
              <a:buFont typeface="Webdings" pitchFamily="18" charset="2"/>
              <a:buAutoNum type="arabicPeriod"/>
            </a:pPr>
            <a:r>
              <a:rPr lang="en-US" smtClean="0"/>
              <a:t>What happens if a reference identifies a mode, but there is no PCF with that mode in the set?</a:t>
            </a:r>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lstStyle/>
          <a:p>
            <a:pPr marL="0" indent="0">
              <a:buFont typeface="Arial" charset="0"/>
              <a:buNone/>
            </a:pPr>
            <a:r>
              <a:rPr lang="en-US" sz="1600" smtClean="0"/>
              <a:t>Copyright © 2001-2013 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Mode basics</a:t>
            </a:r>
            <a:endParaRPr lang="en-US" sz="2800" smtClean="0">
              <a:solidFill>
                <a:srgbClr val="C0C0C0"/>
              </a:solidFill>
            </a:endParaRPr>
          </a:p>
          <a:p>
            <a:pPr>
              <a:lnSpc>
                <a:spcPct val="150000"/>
              </a:lnSpc>
              <a:buFont typeface="Arial" charset="0"/>
              <a:buChar char="•"/>
            </a:pPr>
            <a:r>
              <a:rPr lang="en-US" sz="2800" smtClean="0">
                <a:solidFill>
                  <a:srgbClr val="C0C0C0"/>
                </a:solidFill>
              </a:rPr>
              <a:t>Implementing modal PCFs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306513"/>
            <a:ext cx="5289550" cy="2370137"/>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2"/>
          <p:cNvSpPr>
            <a:spLocks noGrp="1" noChangeArrowheads="1"/>
          </p:cNvSpPr>
          <p:nvPr>
            <p:ph type="title"/>
          </p:nvPr>
        </p:nvSpPr>
        <p:spPr/>
        <p:txBody>
          <a:bodyPr/>
          <a:lstStyle/>
          <a:p>
            <a:pPr eaLnBrk="1" hangingPunct="1"/>
            <a:r>
              <a:rPr lang="en-US" smtClean="0"/>
              <a:t>Widgets that need to vary</a:t>
            </a:r>
          </a:p>
        </p:txBody>
      </p:sp>
      <p:sp>
        <p:nvSpPr>
          <p:cNvPr id="7172" name="Rectangle 3"/>
          <p:cNvSpPr>
            <a:spLocks noGrp="1" noChangeArrowheads="1"/>
          </p:cNvSpPr>
          <p:nvPr>
            <p:ph idx="1"/>
          </p:nvPr>
        </p:nvSpPr>
        <p:spPr>
          <a:xfrm>
            <a:off x="519113" y="4094163"/>
            <a:ext cx="4065587" cy="2295525"/>
          </a:xfrm>
        </p:spPr>
        <p:txBody>
          <a:bodyPr/>
          <a:lstStyle/>
          <a:p>
            <a:pPr>
              <a:buFont typeface="Arial" charset="0"/>
              <a:buChar char="•"/>
            </a:pPr>
            <a:r>
              <a:rPr lang="en-US" smtClean="0"/>
              <a:t>In some cases, widgets need to vary significantly based on business scenario</a:t>
            </a:r>
          </a:p>
        </p:txBody>
      </p:sp>
      <p:sp>
        <p:nvSpPr>
          <p:cNvPr id="7173" name="Text Box 15"/>
          <p:cNvSpPr txBox="1">
            <a:spLocks noChangeArrowheads="1"/>
          </p:cNvSpPr>
          <p:nvPr/>
        </p:nvSpPr>
        <p:spPr bwMode="auto">
          <a:xfrm>
            <a:off x="5873750" y="10477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person</a:t>
            </a:r>
          </a:p>
        </p:txBody>
      </p:sp>
      <p:sp>
        <p:nvSpPr>
          <p:cNvPr id="7174" name="Rectangle 16"/>
          <p:cNvSpPr>
            <a:spLocks noChangeArrowheads="1"/>
          </p:cNvSpPr>
          <p:nvPr/>
        </p:nvSpPr>
        <p:spPr bwMode="auto">
          <a:xfrm>
            <a:off x="3408363" y="2951163"/>
            <a:ext cx="2051050" cy="465137"/>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17"/>
          <p:cNvSpPr>
            <a:spLocks noChangeShapeType="1"/>
          </p:cNvSpPr>
          <p:nvPr/>
        </p:nvSpPr>
        <p:spPr bwMode="auto">
          <a:xfrm flipH="1">
            <a:off x="4310063" y="1712913"/>
            <a:ext cx="1379537" cy="12477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6" name="Text Box 18"/>
          <p:cNvSpPr txBox="1">
            <a:spLocks noChangeArrowheads="1"/>
          </p:cNvSpPr>
          <p:nvPr/>
        </p:nvSpPr>
        <p:spPr bwMode="auto">
          <a:xfrm>
            <a:off x="5722938" y="2354263"/>
            <a:ext cx="2989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an adjudicator</a:t>
            </a:r>
          </a:p>
        </p:txBody>
      </p:sp>
      <p:sp>
        <p:nvSpPr>
          <p:cNvPr id="7177" name="Text Box 19"/>
          <p:cNvSpPr txBox="1">
            <a:spLocks noChangeArrowheads="1"/>
          </p:cNvSpPr>
          <p:nvPr/>
        </p:nvSpPr>
        <p:spPr bwMode="auto">
          <a:xfrm>
            <a:off x="5722938" y="370840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an attorney</a:t>
            </a:r>
          </a:p>
        </p:txBody>
      </p:sp>
      <p:sp>
        <p:nvSpPr>
          <p:cNvPr id="7178" name="Text Box 20"/>
          <p:cNvSpPr txBox="1">
            <a:spLocks noChangeArrowheads="1"/>
          </p:cNvSpPr>
          <p:nvPr/>
        </p:nvSpPr>
        <p:spPr bwMode="auto">
          <a:xfrm>
            <a:off x="5749925" y="49720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doctor</a:t>
            </a:r>
          </a:p>
        </p:txBody>
      </p:sp>
      <p:sp>
        <p:nvSpPr>
          <p:cNvPr id="7179" name="Line 21"/>
          <p:cNvSpPr>
            <a:spLocks noChangeShapeType="1"/>
          </p:cNvSpPr>
          <p:nvPr/>
        </p:nvSpPr>
        <p:spPr bwMode="auto">
          <a:xfrm flipH="1">
            <a:off x="4325938" y="3062288"/>
            <a:ext cx="1377950" cy="285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0" name="Line 22"/>
          <p:cNvSpPr>
            <a:spLocks noChangeShapeType="1"/>
          </p:cNvSpPr>
          <p:nvPr/>
        </p:nvSpPr>
        <p:spPr bwMode="auto">
          <a:xfrm flipH="1" flipV="1">
            <a:off x="4340225" y="3208338"/>
            <a:ext cx="1363663" cy="12906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1" name="Line 23"/>
          <p:cNvSpPr>
            <a:spLocks noChangeShapeType="1"/>
          </p:cNvSpPr>
          <p:nvPr/>
        </p:nvSpPr>
        <p:spPr bwMode="auto">
          <a:xfrm flipH="1" flipV="1">
            <a:off x="4368800" y="3367088"/>
            <a:ext cx="1320800" cy="21701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7182"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463" y="2705100"/>
            <a:ext cx="2852737" cy="862013"/>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3"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988" y="1343025"/>
            <a:ext cx="2606675" cy="9017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4"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9463" y="4043363"/>
            <a:ext cx="2838450" cy="8493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3750" y="5376863"/>
            <a:ext cx="2747963" cy="8032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831850"/>
            <a:ext cx="8308975" cy="51752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95" name="Group 3"/>
          <p:cNvGrpSpPr>
            <a:grpSpLocks/>
          </p:cNvGrpSpPr>
          <p:nvPr/>
        </p:nvGrpSpPr>
        <p:grpSpPr bwMode="auto">
          <a:xfrm>
            <a:off x="3824288" y="2870200"/>
            <a:ext cx="3097212" cy="2906713"/>
            <a:chOff x="-1867798" y="2797356"/>
            <a:chExt cx="3096498" cy="2906532"/>
          </a:xfrm>
        </p:grpSpPr>
        <p:pic>
          <p:nvPicPr>
            <p:cNvPr id="8207" name="Picture 21"/>
            <p:cNvPicPr>
              <a:picLocks noChangeAspect="1" noChangeArrowheads="1"/>
            </p:cNvPicPr>
            <p:nvPr/>
          </p:nvPicPr>
          <p:blipFill>
            <a:blip r:embed="rId4">
              <a:extLst>
                <a:ext uri="{28A0092B-C50C-407E-A947-70E740481C1C}">
                  <a14:useLocalDpi xmlns:a14="http://schemas.microsoft.com/office/drawing/2010/main" val="0"/>
                </a:ext>
              </a:extLst>
            </a:blip>
            <a:srcRect t="32526"/>
            <a:stretch>
              <a:fillRect/>
            </a:stretch>
          </p:blipFill>
          <p:spPr bwMode="auto">
            <a:xfrm>
              <a:off x="-1867798" y="3687661"/>
              <a:ext cx="2852782" cy="58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798" y="2797356"/>
              <a:ext cx="2606758" cy="901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23"/>
            <p:cNvPicPr>
              <a:picLocks noChangeAspect="1" noChangeArrowheads="1"/>
            </p:cNvPicPr>
            <p:nvPr/>
          </p:nvPicPr>
          <p:blipFill>
            <a:blip r:embed="rId6">
              <a:extLst>
                <a:ext uri="{28A0092B-C50C-407E-A947-70E740481C1C}">
                  <a14:useLocalDpi xmlns:a14="http://schemas.microsoft.com/office/drawing/2010/main" val="0"/>
                </a:ext>
              </a:extLst>
            </a:blip>
            <a:srcRect t="30113" b="17107"/>
            <a:stretch>
              <a:fillRect/>
            </a:stretch>
          </p:blipFill>
          <p:spPr bwMode="auto">
            <a:xfrm>
              <a:off x="-1867798" y="4316969"/>
              <a:ext cx="309649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729" y="4904015"/>
              <a:ext cx="2739994" cy="79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96" name="Rectangle 2"/>
          <p:cNvSpPr>
            <a:spLocks noGrp="1" noChangeArrowheads="1"/>
          </p:cNvSpPr>
          <p:nvPr>
            <p:ph type="title"/>
          </p:nvPr>
        </p:nvSpPr>
        <p:spPr/>
        <p:txBody>
          <a:bodyPr/>
          <a:lstStyle/>
          <a:p>
            <a:pPr eaLnBrk="1" hangingPunct="1"/>
            <a:r>
              <a:rPr lang="en-US" smtClean="0"/>
              <a:t>Addressing all scenarios within one PCF</a:t>
            </a:r>
          </a:p>
        </p:txBody>
      </p:sp>
      <p:sp>
        <p:nvSpPr>
          <p:cNvPr id="8197" name="Rectangle 23"/>
          <p:cNvSpPr>
            <a:spLocks noGrp="1" noChangeArrowheads="1"/>
          </p:cNvSpPr>
          <p:nvPr>
            <p:ph idx="1"/>
          </p:nvPr>
        </p:nvSpPr>
        <p:spPr>
          <a:xfrm>
            <a:off x="479425" y="6049963"/>
            <a:ext cx="8034338" cy="409575"/>
          </a:xfrm>
        </p:spPr>
        <p:txBody>
          <a:bodyPr/>
          <a:lstStyle/>
          <a:p>
            <a:pPr>
              <a:buFont typeface="Arial" charset="0"/>
              <a:buChar char="•"/>
            </a:pPr>
            <a:r>
              <a:rPr lang="en-US" sz="2200" smtClean="0"/>
              <a:t>All fields in one container makes container difficult to maintain</a:t>
            </a:r>
          </a:p>
        </p:txBody>
      </p:sp>
      <p:sp>
        <p:nvSpPr>
          <p:cNvPr id="8198" name="Text Box 8"/>
          <p:cNvSpPr txBox="1">
            <a:spLocks noChangeArrowheads="1"/>
          </p:cNvSpPr>
          <p:nvPr/>
        </p:nvSpPr>
        <p:spPr bwMode="auto">
          <a:xfrm>
            <a:off x="7637463" y="446563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9900"/>
                </a:solidFill>
              </a:rPr>
              <a:t>if contact is</a:t>
            </a:r>
            <a:br>
              <a:rPr lang="en-US" sz="1600">
                <a:solidFill>
                  <a:srgbClr val="009900"/>
                </a:solidFill>
              </a:rPr>
            </a:br>
            <a:r>
              <a:rPr lang="en-US" sz="1600">
                <a:solidFill>
                  <a:srgbClr val="009900"/>
                </a:solidFill>
              </a:rPr>
              <a:t>attorney</a:t>
            </a:r>
          </a:p>
        </p:txBody>
      </p:sp>
      <p:sp>
        <p:nvSpPr>
          <p:cNvPr id="8199" name="AutoShape 10"/>
          <p:cNvSpPr>
            <a:spLocks noChangeArrowheads="1"/>
          </p:cNvSpPr>
          <p:nvPr/>
        </p:nvSpPr>
        <p:spPr bwMode="auto">
          <a:xfrm>
            <a:off x="3811588" y="4373563"/>
            <a:ext cx="3775075" cy="520700"/>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0" name="AutoShape 12"/>
          <p:cNvSpPr>
            <a:spLocks noChangeArrowheads="1"/>
          </p:cNvSpPr>
          <p:nvPr/>
        </p:nvSpPr>
        <p:spPr bwMode="auto">
          <a:xfrm>
            <a:off x="3787775" y="3760788"/>
            <a:ext cx="3775075" cy="476250"/>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1" name="Text Box 13"/>
          <p:cNvSpPr txBox="1">
            <a:spLocks noChangeArrowheads="1"/>
          </p:cNvSpPr>
          <p:nvPr/>
        </p:nvSpPr>
        <p:spPr bwMode="auto">
          <a:xfrm>
            <a:off x="7634288" y="391795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if contact is</a:t>
            </a:r>
            <a:br>
              <a:rPr lang="en-US" sz="1600">
                <a:solidFill>
                  <a:srgbClr val="CC0099"/>
                </a:solidFill>
              </a:rPr>
            </a:br>
            <a:r>
              <a:rPr lang="en-US" sz="1600">
                <a:solidFill>
                  <a:srgbClr val="CC0099"/>
                </a:solidFill>
              </a:rPr>
              <a:t>adjudicator</a:t>
            </a:r>
          </a:p>
        </p:txBody>
      </p:sp>
      <p:sp>
        <p:nvSpPr>
          <p:cNvPr id="8202" name="AutoShape 14"/>
          <p:cNvSpPr>
            <a:spLocks noChangeArrowheads="1"/>
          </p:cNvSpPr>
          <p:nvPr/>
        </p:nvSpPr>
        <p:spPr bwMode="auto">
          <a:xfrm>
            <a:off x="3810000" y="5021263"/>
            <a:ext cx="3775075" cy="738187"/>
          </a:xfrm>
          <a:prstGeom prst="roundRect">
            <a:avLst>
              <a:gd name="adj" fmla="val 16667"/>
            </a:avLst>
          </a:prstGeom>
          <a:noFill/>
          <a:ln w="19050"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3" name="Text Box 15"/>
          <p:cNvSpPr txBox="1">
            <a:spLocks noChangeArrowheads="1"/>
          </p:cNvSpPr>
          <p:nvPr/>
        </p:nvSpPr>
        <p:spPr bwMode="auto">
          <a:xfrm>
            <a:off x="7634288" y="513238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996633"/>
                </a:solidFill>
              </a:rPr>
              <a:t>if contact is</a:t>
            </a:r>
            <a:br>
              <a:rPr lang="en-US" sz="1600">
                <a:solidFill>
                  <a:srgbClr val="996633"/>
                </a:solidFill>
              </a:rPr>
            </a:br>
            <a:r>
              <a:rPr lang="en-US" sz="1600">
                <a:solidFill>
                  <a:srgbClr val="996633"/>
                </a:solidFill>
              </a:rPr>
              <a:t>doctor</a:t>
            </a:r>
          </a:p>
        </p:txBody>
      </p:sp>
      <p:sp>
        <p:nvSpPr>
          <p:cNvPr id="8204" name="Text Box 19"/>
          <p:cNvSpPr txBox="1">
            <a:spLocks noChangeArrowheads="1"/>
          </p:cNvSpPr>
          <p:nvPr/>
        </p:nvSpPr>
        <p:spPr bwMode="auto">
          <a:xfrm>
            <a:off x="7637463" y="2314575"/>
            <a:ext cx="13493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if contact</a:t>
            </a:r>
            <a:br>
              <a:rPr lang="en-US" sz="1600"/>
            </a:br>
            <a:r>
              <a:rPr lang="en-US" sz="1600"/>
              <a:t>is attorney, adjudicator, or person</a:t>
            </a:r>
          </a:p>
        </p:txBody>
      </p:sp>
      <p:sp>
        <p:nvSpPr>
          <p:cNvPr id="8205" name="AutoShape 20"/>
          <p:cNvSpPr>
            <a:spLocks noChangeArrowheads="1"/>
          </p:cNvSpPr>
          <p:nvPr/>
        </p:nvSpPr>
        <p:spPr bwMode="auto">
          <a:xfrm>
            <a:off x="3787775" y="2862263"/>
            <a:ext cx="3775075" cy="2444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8206" name="Straight Connector 7"/>
          <p:cNvCxnSpPr>
            <a:cxnSpLocks noChangeShapeType="1"/>
          </p:cNvCxnSpPr>
          <p:nvPr/>
        </p:nvCxnSpPr>
        <p:spPr bwMode="auto">
          <a:xfrm flipH="1">
            <a:off x="7110413" y="2511425"/>
            <a:ext cx="401637" cy="358775"/>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169988"/>
            <a:ext cx="5291137" cy="2370137"/>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Addressing scenarios with multiple PCFs</a:t>
            </a:r>
          </a:p>
        </p:txBody>
      </p:sp>
      <p:sp>
        <p:nvSpPr>
          <p:cNvPr id="9220" name="Rectangle 4"/>
          <p:cNvSpPr>
            <a:spLocks noGrp="1" noChangeArrowheads="1"/>
          </p:cNvSpPr>
          <p:nvPr>
            <p:ph idx="1"/>
          </p:nvPr>
        </p:nvSpPr>
        <p:spPr>
          <a:xfrm>
            <a:off x="519113" y="3803650"/>
            <a:ext cx="4878387" cy="2586038"/>
          </a:xfrm>
        </p:spPr>
        <p:txBody>
          <a:bodyPr/>
          <a:lstStyle/>
          <a:p>
            <a:pPr>
              <a:buFont typeface="Arial" charset="0"/>
              <a:buChar char="•"/>
            </a:pPr>
            <a:r>
              <a:rPr lang="en-US" smtClean="0"/>
              <a:t>Sometimes, best approach is to use a series of separate PCFs, each for a specific scenario</a:t>
            </a:r>
          </a:p>
          <a:p>
            <a:pPr lvl="1"/>
            <a:r>
              <a:rPr lang="en-US" smtClean="0"/>
              <a:t>The application can reference the PCF appropriate to a given scenario</a:t>
            </a:r>
          </a:p>
        </p:txBody>
      </p:sp>
      <p:sp>
        <p:nvSpPr>
          <p:cNvPr id="9221" name="Text Box 10"/>
          <p:cNvSpPr txBox="1">
            <a:spLocks noChangeArrowheads="1"/>
          </p:cNvSpPr>
          <p:nvPr/>
        </p:nvSpPr>
        <p:spPr bwMode="auto">
          <a:xfrm>
            <a:off x="5722938" y="104775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ABPerson</a:t>
            </a:r>
          </a:p>
        </p:txBody>
      </p:sp>
      <p:sp>
        <p:nvSpPr>
          <p:cNvPr id="9222" name="Rectangle 11"/>
          <p:cNvSpPr>
            <a:spLocks noChangeArrowheads="1"/>
          </p:cNvSpPr>
          <p:nvPr/>
        </p:nvSpPr>
        <p:spPr bwMode="auto">
          <a:xfrm>
            <a:off x="3149600" y="2806700"/>
            <a:ext cx="2278063" cy="62388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3" name="Text Box 13"/>
          <p:cNvSpPr txBox="1">
            <a:spLocks noChangeArrowheads="1"/>
          </p:cNvSpPr>
          <p:nvPr/>
        </p:nvSpPr>
        <p:spPr bwMode="auto">
          <a:xfrm>
            <a:off x="5722938" y="2354263"/>
            <a:ext cx="323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ABAdjudicator</a:t>
            </a:r>
          </a:p>
        </p:txBody>
      </p:sp>
      <p:sp>
        <p:nvSpPr>
          <p:cNvPr id="9224" name="Text Box 14"/>
          <p:cNvSpPr txBox="1">
            <a:spLocks noChangeArrowheads="1"/>
          </p:cNvSpPr>
          <p:nvPr/>
        </p:nvSpPr>
        <p:spPr bwMode="auto">
          <a:xfrm>
            <a:off x="5722938" y="3749675"/>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ABAttorney</a:t>
            </a:r>
          </a:p>
        </p:txBody>
      </p:sp>
      <p:sp>
        <p:nvSpPr>
          <p:cNvPr id="9225" name="Text Box 15"/>
          <p:cNvSpPr txBox="1">
            <a:spLocks noChangeArrowheads="1"/>
          </p:cNvSpPr>
          <p:nvPr/>
        </p:nvSpPr>
        <p:spPr bwMode="auto">
          <a:xfrm>
            <a:off x="5705475" y="5070475"/>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ABDoctor</a:t>
            </a:r>
          </a:p>
        </p:txBody>
      </p:sp>
      <p:sp>
        <p:nvSpPr>
          <p:cNvPr id="9226" name="Text Box 19"/>
          <p:cNvSpPr txBox="1">
            <a:spLocks noChangeArrowheads="1"/>
          </p:cNvSpPr>
          <p:nvPr/>
        </p:nvSpPr>
        <p:spPr bwMode="auto">
          <a:xfrm>
            <a:off x="3205163" y="2860675"/>
            <a:ext cx="2233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Get InputSet for</a:t>
            </a:r>
            <a:br>
              <a:rPr lang="en-US" sz="1800"/>
            </a:br>
            <a:r>
              <a:rPr lang="en-US" sz="1800"/>
              <a:t>&lt;contact's subtype&gt;</a:t>
            </a:r>
          </a:p>
        </p:txBody>
      </p:sp>
      <p:pic>
        <p:nvPicPr>
          <p:cNvPr id="922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475" y="2711450"/>
            <a:ext cx="2852738" cy="862013"/>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475" y="1371600"/>
            <a:ext cx="2606675" cy="9032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5475" y="4048125"/>
            <a:ext cx="2838450" cy="8493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6425" y="5397500"/>
            <a:ext cx="2747963" cy="8032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Modes</a:t>
            </a:r>
          </a:p>
        </p:txBody>
      </p:sp>
      <p:sp>
        <p:nvSpPr>
          <p:cNvPr id="10243" name="Rectangle 3"/>
          <p:cNvSpPr>
            <a:spLocks noGrp="1" noChangeArrowheads="1"/>
          </p:cNvSpPr>
          <p:nvPr>
            <p:ph idx="1"/>
          </p:nvPr>
        </p:nvSpPr>
        <p:spPr/>
        <p:txBody>
          <a:bodyPr/>
          <a:lstStyle/>
          <a:p>
            <a:pPr>
              <a:buFont typeface="Arial" charset="0"/>
              <a:buChar char="•"/>
            </a:pPr>
            <a:r>
              <a:rPr lang="en-US" b="1" smtClean="0"/>
              <a:t>Mode</a:t>
            </a:r>
            <a:r>
              <a:rPr lang="en-US" smtClean="0"/>
              <a:t> is a property used for PCFs that are appropriate for a given business scenario</a:t>
            </a:r>
          </a:p>
          <a:p>
            <a:pPr lvl="1"/>
            <a:r>
              <a:rPr lang="en-US" smtClean="0"/>
              <a:t>Mode identifies which scenario(s) the PCF is for</a:t>
            </a:r>
          </a:p>
          <a:p>
            <a:pPr lvl="1"/>
            <a:r>
              <a:rPr lang="en-US" smtClean="0"/>
              <a:t>Modal PCFs always come in sets</a:t>
            </a:r>
          </a:p>
        </p:txBody>
      </p:sp>
      <p:pic>
        <p:nvPicPr>
          <p:cNvPr id="10244" name="Picture 16" descr="example - person snipp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9150"/>
            <a:ext cx="2625725" cy="755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17" descr="example - doctor snipp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5022850"/>
            <a:ext cx="2722562" cy="7921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46" name="Picture 18" descr="example - attorney snipp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463" y="3359150"/>
            <a:ext cx="3305175" cy="854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47" name="Picture 19" descr="example - adjudicator snipp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22850"/>
            <a:ext cx="3008312" cy="8175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48" name="Text Box 20"/>
          <p:cNvSpPr txBox="1">
            <a:spLocks noChangeArrowheads="1"/>
          </p:cNvSpPr>
          <p:nvPr/>
        </p:nvSpPr>
        <p:spPr bwMode="auto">
          <a:xfrm>
            <a:off x="900113" y="2787650"/>
            <a:ext cx="4198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ABPerson, ABPolicyPerson</a:t>
            </a:r>
          </a:p>
        </p:txBody>
      </p:sp>
      <p:sp>
        <p:nvSpPr>
          <p:cNvPr id="10249" name="Text Box 21"/>
          <p:cNvSpPr txBox="1">
            <a:spLocks noChangeArrowheads="1"/>
          </p:cNvSpPr>
          <p:nvPr/>
        </p:nvSpPr>
        <p:spPr bwMode="auto">
          <a:xfrm>
            <a:off x="90011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ABAdjudicator</a:t>
            </a:r>
          </a:p>
        </p:txBody>
      </p:sp>
      <p:sp>
        <p:nvSpPr>
          <p:cNvPr id="10250" name="Text Box 22"/>
          <p:cNvSpPr txBox="1">
            <a:spLocks noChangeArrowheads="1"/>
          </p:cNvSpPr>
          <p:nvPr/>
        </p:nvSpPr>
        <p:spPr bwMode="auto">
          <a:xfrm>
            <a:off x="5732463" y="27876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ABAttorney</a:t>
            </a:r>
          </a:p>
        </p:txBody>
      </p:sp>
      <p:sp>
        <p:nvSpPr>
          <p:cNvPr id="10251" name="Text Box 23"/>
          <p:cNvSpPr txBox="1">
            <a:spLocks noChangeArrowheads="1"/>
          </p:cNvSpPr>
          <p:nvPr/>
        </p:nvSpPr>
        <p:spPr bwMode="auto">
          <a:xfrm>
            <a:off x="573246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ABDoctor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Default mode</a:t>
            </a:r>
          </a:p>
        </p:txBody>
      </p:sp>
      <p:sp>
        <p:nvSpPr>
          <p:cNvPr id="11267" name="Rectangle 3"/>
          <p:cNvSpPr>
            <a:spLocks noGrp="1" noChangeArrowheads="1"/>
          </p:cNvSpPr>
          <p:nvPr>
            <p:ph idx="1"/>
          </p:nvPr>
        </p:nvSpPr>
        <p:spPr>
          <a:xfrm>
            <a:off x="519113" y="914400"/>
            <a:ext cx="5037137" cy="5486400"/>
          </a:xfrm>
        </p:spPr>
        <p:txBody>
          <a:bodyPr/>
          <a:lstStyle/>
          <a:p>
            <a:pPr>
              <a:buFont typeface="Arial" charset="0"/>
              <a:buChar char="•"/>
            </a:pPr>
            <a:r>
              <a:rPr lang="en-US" smtClean="0"/>
              <a:t>Modal PCF sets include one PCF with mode of "default", which is used when something references a mode that doesn't otherwise exist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308225"/>
            <a:ext cx="2452687" cy="301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17"/>
          <p:cNvSpPr txBox="1">
            <a:spLocks noChangeArrowheads="1"/>
          </p:cNvSpPr>
          <p:nvPr/>
        </p:nvSpPr>
        <p:spPr bwMode="auto">
          <a:xfrm>
            <a:off x="900113" y="2963863"/>
            <a:ext cx="4341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ABPerson, ABPolicyPerson</a:t>
            </a:r>
          </a:p>
        </p:txBody>
      </p:sp>
      <p:sp>
        <p:nvSpPr>
          <p:cNvPr id="11270" name="Text Box 18"/>
          <p:cNvSpPr txBox="1">
            <a:spLocks noChangeArrowheads="1"/>
          </p:cNvSpPr>
          <p:nvPr/>
        </p:nvSpPr>
        <p:spPr bwMode="auto">
          <a:xfrm>
            <a:off x="90011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ABAdjudicator</a:t>
            </a:r>
          </a:p>
        </p:txBody>
      </p:sp>
      <p:sp>
        <p:nvSpPr>
          <p:cNvPr id="11271" name="Text Box 19"/>
          <p:cNvSpPr txBox="1">
            <a:spLocks noChangeArrowheads="1"/>
          </p:cNvSpPr>
          <p:nvPr/>
        </p:nvSpPr>
        <p:spPr bwMode="auto">
          <a:xfrm>
            <a:off x="5732463" y="29638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ABAttorney</a:t>
            </a:r>
          </a:p>
        </p:txBody>
      </p:sp>
      <p:sp>
        <p:nvSpPr>
          <p:cNvPr id="11272" name="Text Box 20"/>
          <p:cNvSpPr txBox="1">
            <a:spLocks noChangeArrowheads="1"/>
          </p:cNvSpPr>
          <p:nvPr/>
        </p:nvSpPr>
        <p:spPr bwMode="auto">
          <a:xfrm>
            <a:off x="573246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ABDoctor</a:t>
            </a:r>
          </a:p>
        </p:txBody>
      </p:sp>
      <p:sp>
        <p:nvSpPr>
          <p:cNvPr id="11273" name="Text Box 21"/>
          <p:cNvSpPr txBox="1">
            <a:spLocks noChangeArrowheads="1"/>
          </p:cNvSpPr>
          <p:nvPr/>
        </p:nvSpPr>
        <p:spPr bwMode="auto">
          <a:xfrm>
            <a:off x="5732463" y="172720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SubtypeInfoInputSet</a:t>
            </a:r>
            <a:br>
              <a:rPr lang="en-US" sz="1800"/>
            </a:br>
            <a:r>
              <a:rPr lang="en-US" sz="1800"/>
              <a:t>mode = default</a:t>
            </a:r>
          </a:p>
        </p:txBody>
      </p:sp>
      <p:pic>
        <p:nvPicPr>
          <p:cNvPr id="1127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53050"/>
            <a:ext cx="2852737" cy="862013"/>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46475"/>
            <a:ext cx="2606675" cy="9032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6"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3546475"/>
            <a:ext cx="2840038" cy="8509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7075" y="5353050"/>
            <a:ext cx="2747963" cy="801688"/>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Common uses of modal PCFs</a:t>
            </a:r>
          </a:p>
        </p:txBody>
      </p:sp>
      <p:sp>
        <p:nvSpPr>
          <p:cNvPr id="12291" name="Rectangle 3"/>
          <p:cNvSpPr>
            <a:spLocks noGrp="1" noChangeArrowheads="1"/>
          </p:cNvSpPr>
          <p:nvPr>
            <p:ph idx="1"/>
          </p:nvPr>
        </p:nvSpPr>
        <p:spPr/>
        <p:txBody>
          <a:bodyPr/>
          <a:lstStyle/>
          <a:p>
            <a:pPr>
              <a:buFont typeface="Arial" charset="0"/>
              <a:buChar char="•"/>
            </a:pPr>
            <a:r>
              <a:rPr lang="en-US" smtClean="0"/>
              <a:t>Modes can be used with:</a:t>
            </a:r>
          </a:p>
          <a:p>
            <a:pPr lvl="1"/>
            <a:r>
              <a:rPr lang="en-US" smtClean="0"/>
              <a:t>Detail views </a:t>
            </a:r>
          </a:p>
          <a:p>
            <a:pPr lvl="1"/>
            <a:r>
              <a:rPr lang="en-US" smtClean="0"/>
              <a:t>Input sets</a:t>
            </a:r>
          </a:p>
          <a:p>
            <a:pPr lvl="1"/>
            <a:r>
              <a:rPr lang="en-US" smtClean="0"/>
              <a:t>List views</a:t>
            </a:r>
          </a:p>
          <a:p>
            <a:pPr lvl="1"/>
            <a:r>
              <a:rPr lang="en-US" smtClean="0"/>
              <a:t>Card views</a:t>
            </a:r>
          </a:p>
          <a:p>
            <a:pPr lvl="1"/>
            <a:r>
              <a:rPr lang="en-US" smtClean="0"/>
              <a:t>Info bars</a:t>
            </a:r>
          </a:p>
          <a:p>
            <a:pPr lvl="1"/>
            <a:r>
              <a:rPr lang="en-US" smtClean="0"/>
              <a:t>Screens</a:t>
            </a:r>
          </a:p>
          <a:p>
            <a:pPr lvl="1"/>
            <a:r>
              <a:rPr lang="en-US" smtClean="0"/>
              <a:t>Menu item sets</a:t>
            </a:r>
          </a:p>
          <a:p>
            <a:pPr lvl="1"/>
            <a:r>
              <a:rPr lang="en-US" smtClean="0"/>
              <a:t>...and more (refer to documentation)</a:t>
            </a:r>
          </a:p>
          <a:p>
            <a:pPr>
              <a:buFont typeface="Arial" charset="0"/>
              <a:buChar char="•"/>
            </a:pPr>
            <a:r>
              <a:rPr lang="en-US" smtClean="0"/>
              <a:t>Modes are often used to accommodate variations in:</a:t>
            </a:r>
          </a:p>
          <a:p>
            <a:pPr lvl="1"/>
            <a:r>
              <a:rPr lang="en-US" smtClean="0"/>
              <a:t>Contact type (individuals, companies, and so on)</a:t>
            </a:r>
          </a:p>
          <a:p>
            <a:pPr lvl="1"/>
            <a:r>
              <a:rPr lang="en-US" smtClean="0"/>
              <a:t>Line of business (auto, workers' comp, property, and so on)</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25016</TotalTime>
  <Words>2146</Words>
  <Application>Microsoft Office PowerPoint</Application>
  <PresentationFormat>On-screen Show (4:3)</PresentationFormat>
  <Paragraphs>187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Times New Roman</vt:lpstr>
      <vt:lpstr>Wingdings</vt:lpstr>
      <vt:lpstr>Wingdings 2</vt:lpstr>
      <vt:lpstr>Wingdings 3</vt:lpstr>
      <vt:lpstr>Webdings</vt:lpstr>
      <vt:lpstr>1_test-template</vt:lpstr>
      <vt:lpstr>Modes</vt:lpstr>
      <vt:lpstr>Lesson objectives</vt:lpstr>
      <vt:lpstr>Lesson outline</vt:lpstr>
      <vt:lpstr>Widgets that need to vary</vt:lpstr>
      <vt:lpstr>Addressing all scenarios within one PCF</vt:lpstr>
      <vt:lpstr>Addressing scenarios with multiple PCFs</vt:lpstr>
      <vt:lpstr>Modes</vt:lpstr>
      <vt:lpstr>Default mode</vt:lpstr>
      <vt:lpstr>Common uses of modal PCFs</vt:lpstr>
      <vt:lpstr>Lesson outline</vt:lpstr>
      <vt:lpstr>Steps to implement modal PCFs</vt:lpstr>
      <vt:lpstr>Step 1a: Create modal PCF set</vt:lpstr>
      <vt:lpstr>Modes and subtypes</vt:lpstr>
      <vt:lpstr>Step 1b: Create default PCF</vt:lpstr>
      <vt:lpstr>Modal widgets in Studio</vt:lpstr>
      <vt:lpstr>Changing modes</vt:lpstr>
      <vt:lpstr>Step 2: Create reference to PCF set</vt:lpstr>
      <vt:lpstr>Modal references in Studio</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Modes</dc:title>
  <dc:creator>Julia Tower</dc:creator>
  <dc:description>140</dc:description>
  <cp:lastModifiedBy>gwuser</cp:lastModifiedBy>
  <cp:revision>2002</cp:revision>
  <dcterms:created xsi:type="dcterms:W3CDTF">2007-08-02T20:13:16Z</dcterms:created>
  <dcterms:modified xsi:type="dcterms:W3CDTF">2013-08-20T16:52:50Z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