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1192" r:id="rId2"/>
    <p:sldId id="1299" r:id="rId3"/>
    <p:sldId id="1300" r:id="rId4"/>
    <p:sldId id="1736" r:id="rId5"/>
    <p:sldId id="1737" r:id="rId6"/>
    <p:sldId id="1696" r:id="rId7"/>
    <p:sldId id="1698" r:id="rId8"/>
    <p:sldId id="1697" r:id="rId9"/>
    <p:sldId id="1699" r:id="rId10"/>
    <p:sldId id="1729" r:id="rId11"/>
    <p:sldId id="1727" r:id="rId12"/>
    <p:sldId id="1728" r:id="rId13"/>
    <p:sldId id="1700" r:id="rId14"/>
    <p:sldId id="1701" r:id="rId15"/>
    <p:sldId id="1702" r:id="rId16"/>
    <p:sldId id="1703" r:id="rId17"/>
    <p:sldId id="1725" r:id="rId18"/>
    <p:sldId id="1745" r:id="rId19"/>
    <p:sldId id="1706" r:id="rId20"/>
    <p:sldId id="1741" r:id="rId21"/>
    <p:sldId id="1742" r:id="rId22"/>
    <p:sldId id="1705" r:id="rId23"/>
    <p:sldId id="1708" r:id="rId24"/>
    <p:sldId id="1709" r:id="rId25"/>
    <p:sldId id="1730" r:id="rId26"/>
    <p:sldId id="1731" r:id="rId27"/>
    <p:sldId id="1732" r:id="rId28"/>
    <p:sldId id="1738" r:id="rId29"/>
    <p:sldId id="1740" r:id="rId30"/>
    <p:sldId id="1551" r:id="rId31"/>
    <p:sldId id="1735" r:id="rId32"/>
    <p:sldId id="1743" r:id="rId33"/>
    <p:sldId id="1744" r:id="rId34"/>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CC0099"/>
    <a:srgbClr val="0033CC"/>
    <a:srgbClr val="FF0000"/>
    <a:srgbClr val="FFFF00"/>
    <a:srgbClr val="CCFFCC"/>
    <a:srgbClr val="3366FF"/>
    <a:srgbClr val="009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6282" autoAdjust="0"/>
    <p:restoredTop sz="72289" autoAdjust="0"/>
  </p:normalViewPr>
  <p:slideViewPr>
    <p:cSldViewPr snapToGrid="0">
      <p:cViewPr varScale="1">
        <p:scale>
          <a:sx n="99" d="100"/>
          <a:sy n="99" d="100"/>
        </p:scale>
        <p:origin x="-1746" y="-102"/>
      </p:cViewPr>
      <p:guideLst>
        <p:guide orient="horz" pos="1335"/>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846"/>
    </p:cViewPr>
  </p:sorterViewPr>
  <p:notesViewPr>
    <p:cSldViewPr snapToGrid="0">
      <p:cViewPr>
        <p:scale>
          <a:sx n="100" d="100"/>
          <a:sy n="100" d="100"/>
        </p:scale>
        <p:origin x="-78" y="237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24FD5893-8596-41BE-B17A-C2C6AEE2D454}" type="slidenum">
              <a:rPr lang="en-US" altLang="en-US"/>
              <a:pPr>
                <a:defRPr/>
              </a:pPr>
              <a:t>‹#›</a:t>
            </a:fld>
            <a:endParaRPr lang="en-US" altLang="en-US"/>
          </a:p>
        </p:txBody>
      </p:sp>
    </p:spTree>
    <p:extLst>
      <p:ext uri="{BB962C8B-B14F-4D97-AF65-F5344CB8AC3E}">
        <p14:creationId xmlns:p14="http://schemas.microsoft.com/office/powerpoint/2010/main" val="1476101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Overhead"/>
          <p:cNvSpPr>
            <a:spLocks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Introduction to Locations - </a:t>
            </a:r>
            <a:fld id="{3CD668BF-BFCD-4060-AAC6-3714979B8452}"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3789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E5951209-242F-4C52-A715-C64E7A3E404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789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402800733"/>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894C2B5-8981-47AF-AF6F-83DE83CF184E}"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ChangeArrowheads="1" noTextEdit="1"/>
          </p:cNvSpPr>
          <p:nvPr>
            <p:ph type="sldImg"/>
          </p:nvPr>
        </p:nvSpPr>
        <p:spPr>
          <a:xfrm>
            <a:off x="727075"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C515773-8150-41CA-8BAC-588307A1FDC7}"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New Claim Wizard (also known as the First Notice of Loss (FNOL) Wizard). It is used to create claims.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B9DFEC4-E5C4-4BED-B2C7-D2AE314C8BA2}"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Submission Wizard, which is used to create and modify submissions. A submission ends when it is withdrawn or bound. A bound submission is a policy.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64FCE0C-1781-42E3-B5DC-E0C81FAF292F}"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Multiple Payment Wizard, which is used to credit multiple accounts and their policies with multiple payments in a single business process.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A99B34-DE70-4067-8778-54CE801D718E}"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35191B7-3B9B-40C9-8D50-21BAB1EED8C8}"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workspace is an area of the user interface that runs across the bottom. It is visible only when a screen is displayed within it. It is the one area of the user interface that is not always visible.</a:t>
            </a:r>
          </a:p>
          <a:p>
            <a:pPr eaLnBrk="1" hangingPunct="1"/>
            <a:r>
              <a:rPr lang="en-US" smtClean="0"/>
              <a:t>If multiple worksheets are rendered at one time, the tabs across the top of the worksheets can be used to navigate between worksheets.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93CB349-28FA-4823-BB69-3A9A6C3805C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use forwards to:</a:t>
            </a:r>
          </a:p>
          <a:p>
            <a:pPr lvl="1" eaLnBrk="1" hangingPunct="1"/>
            <a:r>
              <a:rPr lang="en-US" smtClean="0"/>
              <a:t>Modify data before navigating </a:t>
            </a:r>
          </a:p>
          <a:p>
            <a:pPr lvl="1" eaLnBrk="1" hangingPunct="1"/>
            <a:r>
              <a:rPr lang="en-US" smtClean="0"/>
              <a:t>Determine the destination location based on the data context or the user’s permissions</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4C75771-D7A4-41B8-92ED-4651790522D0}"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Exit points are typically used to let users easily access other applications, such as a reporting application.</a:t>
            </a:r>
          </a:p>
          <a:p>
            <a:pPr eaLnBrk="1" hangingPunct="1"/>
            <a:r>
              <a:rPr lang="en-US" smtClean="0"/>
              <a:t>The example above shows the display of Example List, which is a list of examples in TrainingApp of each fundamental configuration technology. Example list is technically outside of any Guidewire application because it is displayed in its own window. It is the only working example of an exit point in any of the base applications.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FEB8A1CA-9DEB-4E46-A535-494B50329F64}"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ChangeArrowheads="1" noTextEdit="1"/>
          </p:cNvSpPr>
          <p:nvPr>
            <p:ph type="sldImg"/>
          </p:nvPr>
        </p:nvSpPr>
        <p:spPr>
          <a:xfrm>
            <a:off x="658813" y="358775"/>
            <a:ext cx="5518150" cy="4138613"/>
          </a:xfrm>
          <a:ln/>
        </p:spPr>
      </p:sp>
      <p:sp>
        <p:nvSpPr>
          <p:cNvPr id="55301" name="Rectangle 3"/>
          <p:cNvSpPr>
            <a:spLocks noGrp="1" noChangeArrowheads="1"/>
          </p:cNvSpPr>
          <p:nvPr>
            <p:ph type="body" idx="1"/>
          </p:nvPr>
        </p:nvSpPr>
        <p:spPr>
          <a:xfrm>
            <a:off x="523875" y="4654550"/>
            <a:ext cx="5818188" cy="4164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page contains a single screen in the screen area.</a:t>
            </a:r>
          </a:p>
          <a:p>
            <a:pPr eaLnBrk="1" hangingPunct="1"/>
            <a:r>
              <a:rPr lang="en-US" smtClean="0"/>
              <a:t>A popup contains a single screen and is designed to return the user to the previous location once the work on the popup screen is complete.</a:t>
            </a:r>
          </a:p>
          <a:p>
            <a:pPr eaLnBrk="1" hangingPunct="1"/>
            <a:r>
              <a:rPr lang="en-US" smtClean="0"/>
              <a:t>A worksheet contains a single screen and a tab (on the bottom) in the workspace frame.</a:t>
            </a:r>
          </a:p>
          <a:p>
            <a:pPr eaLnBrk="1" hangingPunct="1"/>
            <a:r>
              <a:rPr lang="en-US" smtClean="0"/>
              <a:t>A location group groups a set of menu links (and their associated locations), a set of menu actions, and an info bar.</a:t>
            </a:r>
          </a:p>
          <a:p>
            <a:pPr eaLnBrk="1" hangingPunct="1"/>
            <a:r>
              <a:rPr lang="en-US" smtClean="0"/>
              <a:t>A wizard contains multiple screens in a specific order and a toolbar to work through the wizard.</a:t>
            </a:r>
          </a:p>
          <a:p>
            <a:pPr eaLnBrk="1" hangingPunct="1"/>
            <a:r>
              <a:rPr lang="en-US" smtClean="0"/>
              <a:t>A forward contains logic to execute before navigating to another location.</a:t>
            </a:r>
          </a:p>
          <a:p>
            <a:pPr eaLnBrk="1" hangingPunct="1"/>
            <a:r>
              <a:rPr lang="en-US" smtClean="0"/>
              <a:t>An exit point points to a URL outside of the PolicyCenter application.</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indent="0">
              <a:buFontTx/>
              <a:buNone/>
            </a:pPr>
            <a:r>
              <a:rPr lang="en-US" smtClean="0"/>
              <a:t>The bulk of location configuration work tends to center around popups, pages, location groups, and wizards. Therefore, these are the only locations covered in the instructor-led portions of Guidewire training. (Popups are covered in this course because they behave the same in every application. Pages, location groups, and wizards are covered in the Application Configuration courses because each of these have prodyct-specific behaviors.)</a:t>
            </a:r>
          </a:p>
          <a:p>
            <a:pPr marL="0" lvl="2" indent="0">
              <a:buFontTx/>
              <a:buNone/>
            </a:pPr>
            <a:r>
              <a:rPr lang="en-US" smtClean="0"/>
              <a:t>Exit points, forwards, and worksheets are covered in this course's "Additional UI Functionality" lesson, which you can review after the course is done.</a:t>
            </a:r>
          </a:p>
          <a:p>
            <a:endParaRPr 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6DB0C446-0AAF-47D1-BD0A-B61917612152}"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63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A08C0AF-BFAE-488C-9F54-A9FD93EBA0C9}"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62C1F30-5764-4A62-8FE0-663F9DE96D68}"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C5A8852A-4812-4064-ABF4-5C3468625CB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Almost every widget that executes a navigation when clicked does so through the widget's "action" property. The only exception to this are the screen links in a location group's sidebar, which use a LocationRef property instead.</a:t>
            </a:r>
          </a:p>
          <a:p>
            <a:pPr eaLnBrk="1" hangingPunct="1"/>
            <a:r>
              <a:rPr lang="en-US" smtClean="0"/>
              <a:t>A menu item is an atomic widget typically found in menus (or menu items sets). It consists of a label that one can click to execute an action.</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6BA4223-5E97-4CC3-BB31-88A245C7344F}"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B77B387-599F-4166-8AD8-7904DEFA0D2F}"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shows two locations with their entry points:</a:t>
            </a:r>
          </a:p>
          <a:p>
            <a:pPr lvl="1" eaLnBrk="1" hangingPunct="1"/>
            <a:r>
              <a:rPr lang="en-US" smtClean="0"/>
              <a:t>ABContactLG, which is a location group. Its name is "ABContactLG", and it requires one object to be rendered: an ABContact. The location group renders information about the given ABContact.</a:t>
            </a:r>
          </a:p>
          <a:p>
            <a:pPr lvl="1" eaLnBrk="1" hangingPunct="1"/>
            <a:r>
              <a:rPr lang="en-US" smtClean="0"/>
              <a:t>UserPreferencesWorksheet, which is a worksheet. Its name is "UserPreferencesWorksheet", and it requires no values to be rendered—it uses the current user to determine what values to display.</a:t>
            </a:r>
          </a:p>
          <a:p>
            <a:pPr eaLnBrk="1" hangingPunct="1"/>
            <a:r>
              <a:rPr lang="en-US" smtClean="0"/>
              <a:t>A location uses multiple entry points when it is navigated to under different circumstances with different sets of values. An example of this can be seen in the "Popups" lesson.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79A891D-28C2-42E6-8917-929BA6981B95}"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navigation methods are sometimes available, but they are used less frequently: </a:t>
            </a:r>
          </a:p>
          <a:p>
            <a:pPr lvl="1" eaLnBrk="1" hangingPunct="1"/>
            <a:r>
              <a:rPr lang="en-US" smtClean="0"/>
              <a:t>goInMain() – go to the "main" frame (the screen area), no matter where the source widget is.</a:t>
            </a:r>
          </a:p>
          <a:p>
            <a:pPr lvl="1" eaLnBrk="1" hangingPunct="1"/>
            <a:r>
              <a:rPr lang="en-US" smtClean="0"/>
              <a:t>drilldown() – similar to "go", but it goes from a list view to a detail page while remembering the list context, so that you can navigate to the previous and next records in the detail page without having to return to the list view.</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9206E53-F39E-4B44-8153-99AD101FC3FC}"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50BDBCB-125F-469D-834C-3DFA0751944A}"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730FE25-1381-4F05-A233-9052EE40CE8C}"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D2361823-B8AB-48FC-9D35-2F9E5FF6093E}"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69D3476-DD06-4353-B862-EC803B6B68C7}"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150EBA9-CFB0-4D5C-81BD-EC8C100ACEDE}"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ClaimCenter and PolicyCenter, navigation to a wizard typically uses go(). In BillingCenter, navigation to a wizard typically uses push().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5E51C9E-B034-4BC0-9AE9-7C793E5EFE6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5B354CB-9042-44E6-977D-C597282A7818}"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ChangeArrowheads="1" noTextEdit="1"/>
          </p:cNvSpPr>
          <p:nvPr>
            <p:ph type="sldImg"/>
          </p:nvPr>
        </p:nvSpPr>
        <p:spPr>
          <a:xfrm>
            <a:off x="728663" y="630238"/>
            <a:ext cx="5430837"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492F20A9-E63F-4981-B8FF-B07F107EB2E0}"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ChangeArrowheads="1" noTextEdit="1"/>
          </p:cNvSpPr>
          <p:nvPr>
            <p:ph type="sldImg"/>
          </p:nvPr>
        </p:nvSpPr>
        <p:spPr>
          <a:xfrm>
            <a:off x="728663" y="630238"/>
            <a:ext cx="5430837"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Location group and wizard</a:t>
            </a:r>
          </a:p>
          <a:p>
            <a:pPr marL="209550" indent="-209550" eaLnBrk="1" hangingPunct="1"/>
            <a:r>
              <a:rPr lang="en-US" smtClean="0"/>
              <a:t>2. Worksheet</a:t>
            </a:r>
          </a:p>
          <a:p>
            <a:pPr marL="209550" indent="-209550" eaLnBrk="1" hangingPunct="1"/>
            <a:r>
              <a:rPr lang="en-US" smtClean="0"/>
              <a:t>3. Forward</a:t>
            </a:r>
          </a:p>
          <a:p>
            <a:pPr marL="209550" indent="-209550" eaLnBrk="1" hangingPunct="1"/>
            <a:r>
              <a:rPr lang="en-US" smtClean="0"/>
              <a:t>4. Exit point</a:t>
            </a:r>
          </a:p>
          <a:p>
            <a:pPr marL="209550" indent="-209550" eaLnBrk="1" hangingPunct="1"/>
            <a:r>
              <a:rPr lang="en-US" smtClean="0"/>
              <a:t>5.	Use go to navigate to pages, location groups, wizards, and forwards.</a:t>
            </a:r>
          </a:p>
          <a:p>
            <a:pPr marL="209550" indent="-209550" eaLnBrk="1" hangingPunct="1"/>
            <a:r>
              <a:rPr lang="en-US" smtClean="0"/>
              <a:t>	Use push to navigate to popups and exit points.</a:t>
            </a:r>
          </a:p>
          <a:p>
            <a:pPr marL="209550" indent="-209550" eaLnBrk="1" hangingPunct="1"/>
            <a:r>
              <a:rPr lang="en-US" smtClean="0"/>
              <a:t>	Use goInWorkspace to navigate to worksheets.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Lesson Name- </a:t>
            </a:r>
            <a:fld id="{5A29C504-D98D-4A90-A1C0-021BFA25CCC4}"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504F311-F838-425D-8FEA-FA618E070C44}"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6534D993-EB92-4601-9C28-0A13BE45E4BF}"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chemeClr val="bg1"/>
                </a:solidFill>
              </a:rPr>
              <a:t>At the top level, PCF elements are split between widgets and locations.</a:t>
            </a:r>
          </a:p>
          <a:p>
            <a:pPr eaLnBrk="1" hangingPunct="1"/>
            <a:r>
              <a:rPr lang="en-US" smtClean="0">
                <a:solidFill>
                  <a:schemeClr val="bg1"/>
                </a:solidFill>
              </a:rPr>
              <a:t>A widget is a PCF element that is transformed into HTML and becomes a (potentially) visible element of the user interface. There are two broad categories of widgets:</a:t>
            </a:r>
          </a:p>
          <a:p>
            <a:pPr lvl="1" eaLnBrk="1" hangingPunct="1"/>
            <a:r>
              <a:rPr lang="en-US" smtClean="0">
                <a:solidFill>
                  <a:schemeClr val="bg1"/>
                </a:solidFill>
              </a:rPr>
              <a:t>Atomic widgets are the individual elements of the user interface that either display data (such as fields and cells in a list) or let users execute actions (such as buttons and menu items).</a:t>
            </a:r>
          </a:p>
          <a:p>
            <a:pPr lvl="1" eaLnBrk="1" hangingPunct="1"/>
            <a:r>
              <a:rPr lang="en-US" smtClean="0">
                <a:solidFill>
                  <a:schemeClr val="bg1"/>
                </a:solidFill>
              </a:rPr>
              <a:t>Container widgets group atomic widgets or other container widgets into logical groups.</a:t>
            </a:r>
          </a:p>
          <a:p>
            <a:pPr eaLnBrk="1" hangingPunct="1"/>
            <a:r>
              <a:rPr lang="en-US" smtClean="0">
                <a:solidFill>
                  <a:schemeClr val="bg1"/>
                </a:solidFill>
              </a:rPr>
              <a:t>A location is a PCF element that a user can navigate to. Locations determine how users move from one place in the application to some other place in the application.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0A2E06D7-6E9C-4C39-B456-47A59063AED8}"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Some locations do not contain a screen: a Forward references Pages and an Exit Point references external web locations.</a:t>
            </a:r>
          </a:p>
          <a:p>
            <a:pPr eaLnBrk="1" hangingPunct="1"/>
            <a:r>
              <a:rPr lang="en-US" smtClean="0"/>
              <a:t>LocationGroups indirectly reference screens by meansof the LocationRef, which points to a Page. </a:t>
            </a:r>
          </a:p>
          <a:p>
            <a:pPr eaLnBrk="1" hangingPunct="1"/>
            <a:r>
              <a:rPr lang="en-US" smtClean="0"/>
              <a:t>If a location references multiple screens, then the first screen referenced by the location is displayed by default.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D89C08-550A-4427-806F-473E503DF0E1}"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2CF5BEB4-3B7E-477F-B33A-F68F9CF2FB8F}"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Pages are the most common location.</a:t>
            </a:r>
          </a:p>
          <a:p>
            <a:pPr eaLnBrk="1" hangingPunct="1"/>
            <a:r>
              <a:rPr lang="en-US" smtClean="0"/>
              <a:t>Most of the pages in the Guidewire base applications are child locations to a location group, though it is not a requirement that they be.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FD6369C-545D-48FF-9DD1-5C94541D800B}"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location group can be thought of as a "page group" as it is fundamentally a collection of pages, each with its own screen. Location groups are used to gather together a set of screens that display data about a single primary object (such as a contact, a policy, an account, or a claim) or serve a single major application function (such as searching for data). Users navigate from one page in a location group to the next by clicking the links in the side bar.</a:t>
            </a:r>
          </a:p>
          <a:p>
            <a:pPr eaLnBrk="1" hangingPunct="1"/>
            <a:r>
              <a:rPr lang="en-US" smtClean="0"/>
              <a:t>All the pages in a location group share a common info bar, actions menu, and side bar.</a:t>
            </a:r>
          </a:p>
          <a:p>
            <a:pPr lvl="1" eaLnBrk="1" hangingPunct="1"/>
            <a:r>
              <a:rPr lang="en-US" smtClean="0"/>
              <a:t>The info bar is the gray strip directly below the screen tabs which usually contains widgets providing high-level information about the data in the screen area. In the example above, the info bar contains a "person" icon and the label "Person: Karen Espinoza". Some location groups do not have info bars, in which case the gray strip is blank.</a:t>
            </a:r>
          </a:p>
          <a:p>
            <a:pPr lvl="1" eaLnBrk="1" hangingPunct="1"/>
            <a:r>
              <a:rPr lang="en-US" smtClean="0"/>
              <a:t>The actions menu is the menu accessible by clicking the "Actions" control.</a:t>
            </a:r>
          </a:p>
          <a:p>
            <a:pPr lvl="1" eaLnBrk="1" hangingPunct="1"/>
            <a:r>
              <a:rPr lang="en-US" smtClean="0"/>
              <a:t>The side bar appears on the left of the screen and contains a set of links to the pages in the location group.</a:t>
            </a:r>
          </a:p>
          <a:p>
            <a:pPr eaLnBrk="1" hangingPunct="1"/>
            <a:r>
              <a:rPr lang="en-US" smtClean="0"/>
              <a:t>Pages and location groups are both locations. This gives widgets the ability to navigate to the location group (in which case the screen for the first page listed in the location group is displayed) or to any page within the location group. For example, you might have one widget that needs to navigate to the ABContactLG location group, and a second widget that should specifically navigate to the Addresses page in the ABContactLG location group.</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747E3C0-7C8D-4581-99B7-E5443EE64548}"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wizard has multiple screens, but only one screen is displayed at a time. The screens in a wizard have an order (though it may be possible for a user to traverse the screens out of order).</a:t>
            </a:r>
          </a:p>
          <a:p>
            <a:pPr eaLnBrk="1" hangingPunct="1"/>
            <a:r>
              <a:rPr lang="en-US" smtClean="0"/>
              <a:t>The wizard shown above is from ExampleCenter, which is a non-business Guidewire application used to test and build examples of Guidewire platform functionality. Wizards are implemented differently in each business-oriented Guidewire application. Multiple examples of wizards appear on the following slides, one for each of the primary applications.</a:t>
            </a:r>
          </a:p>
          <a:p>
            <a:pPr eaLnBrk="1" hangingPunct="1"/>
            <a:endParaRPr lang="en-US" smtClean="0"/>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670480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763800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2445775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0190480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254437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3932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796022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59279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0345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102583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04137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924899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7EE73FC5-321C-449B-9827-7228628CF905}"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6"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smtClean="0"/>
              <a:t>Introduction to Locations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15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25" y="1668463"/>
            <a:ext cx="6956425" cy="4803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2"/>
          <p:cNvSpPr>
            <a:spLocks noGrp="1" noChangeArrowheads="1"/>
          </p:cNvSpPr>
          <p:nvPr>
            <p:ph type="title"/>
          </p:nvPr>
        </p:nvSpPr>
        <p:spPr/>
        <p:txBody>
          <a:bodyPr/>
          <a:lstStyle/>
          <a:p>
            <a:r>
              <a:rPr lang="en-US" smtClean="0"/>
              <a:t>Wizard example: ClaimCenter</a:t>
            </a:r>
          </a:p>
        </p:txBody>
      </p:sp>
      <p:sp>
        <p:nvSpPr>
          <p:cNvPr id="13316" name="Rectangle 3"/>
          <p:cNvSpPr>
            <a:spLocks noGrp="1" noChangeArrowheads="1"/>
          </p:cNvSpPr>
          <p:nvPr>
            <p:ph idx="1"/>
          </p:nvPr>
        </p:nvSpPr>
        <p:spPr>
          <a:xfrm>
            <a:off x="458788" y="831850"/>
            <a:ext cx="8318500" cy="815975"/>
          </a:xfrm>
        </p:spPr>
        <p:txBody>
          <a:bodyPr/>
          <a:lstStyle/>
          <a:p>
            <a:pPr>
              <a:buFont typeface="Arial" charset="0"/>
              <a:buChar char="•"/>
            </a:pPr>
            <a:r>
              <a:rPr lang="en-US" smtClean="0"/>
              <a:t>ClaimCenter wizards are used primarily to create new claims and issue payments</a:t>
            </a:r>
          </a:p>
        </p:txBody>
      </p:sp>
      <p:sp>
        <p:nvSpPr>
          <p:cNvPr id="13317" name="Line 6"/>
          <p:cNvSpPr>
            <a:spLocks noChangeShapeType="1"/>
          </p:cNvSpPr>
          <p:nvPr/>
        </p:nvSpPr>
        <p:spPr bwMode="auto">
          <a:xfrm flipV="1">
            <a:off x="2362200" y="2713038"/>
            <a:ext cx="733425" cy="4508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17575"/>
            <a:ext cx="7842250" cy="53340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39" name="Rectangle 2"/>
          <p:cNvSpPr>
            <a:spLocks noGrp="1" noChangeArrowheads="1"/>
          </p:cNvSpPr>
          <p:nvPr>
            <p:ph type="title"/>
          </p:nvPr>
        </p:nvSpPr>
        <p:spPr/>
        <p:txBody>
          <a:bodyPr/>
          <a:lstStyle/>
          <a:p>
            <a:r>
              <a:rPr lang="en-US" smtClean="0"/>
              <a:t>Wizard example: PolicyCenter</a:t>
            </a:r>
          </a:p>
        </p:txBody>
      </p:sp>
      <p:sp>
        <p:nvSpPr>
          <p:cNvPr id="14340" name="Rectangle 3"/>
          <p:cNvSpPr>
            <a:spLocks noGrp="1" noChangeArrowheads="1"/>
          </p:cNvSpPr>
          <p:nvPr>
            <p:ph idx="1"/>
          </p:nvPr>
        </p:nvSpPr>
        <p:spPr>
          <a:xfrm>
            <a:off x="2660650" y="5022850"/>
            <a:ext cx="5772150" cy="1023938"/>
          </a:xfrm>
          <a:solidFill>
            <a:schemeClr val="tx1"/>
          </a:solidFill>
          <a:ln>
            <a:solidFill>
              <a:schemeClr val="bg1"/>
            </a:solidFill>
            <a:miter lim="800000"/>
            <a:headEnd/>
            <a:tailEnd/>
          </a:ln>
        </p:spPr>
        <p:txBody>
          <a:bodyPr/>
          <a:lstStyle/>
          <a:p>
            <a:pPr>
              <a:buFont typeface="Arial" charset="0"/>
              <a:buChar char="•"/>
            </a:pPr>
            <a:r>
              <a:rPr lang="en-US" smtClean="0"/>
              <a:t>PolicyCenter wizards are used to create, modify, renew, or cancel policies</a:t>
            </a:r>
          </a:p>
        </p:txBody>
      </p:sp>
      <p:sp>
        <p:nvSpPr>
          <p:cNvPr id="14341" name="Line 5"/>
          <p:cNvSpPr>
            <a:spLocks noChangeShapeType="1"/>
          </p:cNvSpPr>
          <p:nvPr/>
        </p:nvSpPr>
        <p:spPr bwMode="auto">
          <a:xfrm flipV="1">
            <a:off x="1579563" y="2074863"/>
            <a:ext cx="319087" cy="3079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8" y="1679575"/>
            <a:ext cx="7735887" cy="47625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63" name="Rectangle 2"/>
          <p:cNvSpPr>
            <a:spLocks noGrp="1" noChangeArrowheads="1"/>
          </p:cNvSpPr>
          <p:nvPr>
            <p:ph type="title"/>
          </p:nvPr>
        </p:nvSpPr>
        <p:spPr/>
        <p:txBody>
          <a:bodyPr/>
          <a:lstStyle/>
          <a:p>
            <a:r>
              <a:rPr lang="en-US" smtClean="0"/>
              <a:t>Wizard example: BillingCenter</a:t>
            </a:r>
          </a:p>
        </p:txBody>
      </p:sp>
      <p:sp>
        <p:nvSpPr>
          <p:cNvPr id="15364" name="Rectangle 3"/>
          <p:cNvSpPr>
            <a:spLocks noGrp="1" noChangeArrowheads="1"/>
          </p:cNvSpPr>
          <p:nvPr>
            <p:ph idx="1"/>
          </p:nvPr>
        </p:nvSpPr>
        <p:spPr>
          <a:xfrm>
            <a:off x="569913" y="850900"/>
            <a:ext cx="8318500" cy="842963"/>
          </a:xfrm>
        </p:spPr>
        <p:txBody>
          <a:bodyPr/>
          <a:lstStyle/>
          <a:p>
            <a:pPr>
              <a:buFont typeface="Arial" charset="0"/>
              <a:buChar char="•"/>
            </a:pPr>
            <a:r>
              <a:rPr lang="en-US" smtClean="0"/>
              <a:t>BillingCenter wizards are used to enter payments as well as to create or modify producers and accounts as needed</a:t>
            </a:r>
          </a:p>
        </p:txBody>
      </p:sp>
      <p:sp>
        <p:nvSpPr>
          <p:cNvPr id="15365" name="Line 36"/>
          <p:cNvSpPr>
            <a:spLocks noChangeShapeType="1"/>
          </p:cNvSpPr>
          <p:nvPr/>
        </p:nvSpPr>
        <p:spPr bwMode="auto">
          <a:xfrm flipV="1">
            <a:off x="1873250" y="2376488"/>
            <a:ext cx="241300" cy="3444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346325"/>
            <a:ext cx="5962650" cy="11906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24"/>
          <p:cNvPicPr>
            <a:picLocks noChangeAspect="1" noChangeArrowheads="1"/>
          </p:cNvPicPr>
          <p:nvPr/>
        </p:nvPicPr>
        <p:blipFill>
          <a:blip r:embed="rId4">
            <a:extLst>
              <a:ext uri="{28A0092B-C50C-407E-A947-70E740481C1C}">
                <a14:useLocalDpi xmlns:a14="http://schemas.microsoft.com/office/drawing/2010/main" val="0"/>
              </a:ext>
            </a:extLst>
          </a:blip>
          <a:srcRect t="1677"/>
          <a:stretch>
            <a:fillRect/>
          </a:stretch>
        </p:blipFill>
        <p:spPr bwMode="auto">
          <a:xfrm>
            <a:off x="3081338" y="3862388"/>
            <a:ext cx="5062537" cy="250825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8" name="Rectangle 2"/>
          <p:cNvSpPr>
            <a:spLocks noGrp="1" noChangeArrowheads="1"/>
          </p:cNvSpPr>
          <p:nvPr>
            <p:ph type="title"/>
          </p:nvPr>
        </p:nvSpPr>
        <p:spPr/>
        <p:txBody>
          <a:bodyPr/>
          <a:lstStyle/>
          <a:p>
            <a:r>
              <a:rPr lang="en-US" smtClean="0"/>
              <a:t>Popups</a:t>
            </a:r>
          </a:p>
        </p:txBody>
      </p:sp>
      <p:sp>
        <p:nvSpPr>
          <p:cNvPr id="16389" name="Rectangle 3"/>
          <p:cNvSpPr>
            <a:spLocks noGrp="1" noChangeArrowheads="1"/>
          </p:cNvSpPr>
          <p:nvPr>
            <p:ph idx="1"/>
          </p:nvPr>
        </p:nvSpPr>
        <p:spPr>
          <a:xfrm>
            <a:off x="519113" y="914400"/>
            <a:ext cx="8318500" cy="1289050"/>
          </a:xfrm>
        </p:spPr>
        <p:txBody>
          <a:bodyPr/>
          <a:lstStyle/>
          <a:p>
            <a:pPr>
              <a:buFont typeface="Arial" charset="0"/>
              <a:buChar char="•"/>
            </a:pPr>
            <a:r>
              <a:rPr lang="en-US" smtClean="0"/>
              <a:t>A </a:t>
            </a:r>
            <a:r>
              <a:rPr lang="en-US" b="1" smtClean="0"/>
              <a:t>popup</a:t>
            </a:r>
            <a:r>
              <a:rPr lang="en-US" smtClean="0"/>
              <a:t> contains a single screen and returns the user to the previous location once the popup is closed</a:t>
            </a:r>
          </a:p>
          <a:p>
            <a:pPr lvl="1"/>
            <a:r>
              <a:rPr lang="en-US" smtClean="0"/>
              <a:t>Automatically has "Return to &lt;previous location&gt;" link</a:t>
            </a:r>
          </a:p>
        </p:txBody>
      </p:sp>
      <p:sp>
        <p:nvSpPr>
          <p:cNvPr id="16390" name="AutoShape 33"/>
          <p:cNvSpPr>
            <a:spLocks noChangeArrowheads="1"/>
          </p:cNvSpPr>
          <p:nvPr/>
        </p:nvSpPr>
        <p:spPr bwMode="auto">
          <a:xfrm>
            <a:off x="1323975" y="2776538"/>
            <a:ext cx="730250" cy="331787"/>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391" name="Line 34"/>
          <p:cNvSpPr>
            <a:spLocks noChangeShapeType="1"/>
          </p:cNvSpPr>
          <p:nvPr/>
        </p:nvSpPr>
        <p:spPr bwMode="auto">
          <a:xfrm flipH="1">
            <a:off x="1320800" y="3108325"/>
            <a:ext cx="7938" cy="2395538"/>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2" name="Line 35"/>
          <p:cNvSpPr>
            <a:spLocks noChangeShapeType="1"/>
          </p:cNvSpPr>
          <p:nvPr/>
        </p:nvSpPr>
        <p:spPr bwMode="auto">
          <a:xfrm>
            <a:off x="1414463" y="5503863"/>
            <a:ext cx="1695450" cy="0"/>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3" name="Group 36"/>
          <p:cNvGrpSpPr>
            <a:grpSpLocks/>
          </p:cNvGrpSpPr>
          <p:nvPr/>
        </p:nvGrpSpPr>
        <p:grpSpPr bwMode="auto">
          <a:xfrm>
            <a:off x="7229475" y="3544888"/>
            <a:ext cx="1282700" cy="1184275"/>
            <a:chOff x="2371" y="1333"/>
            <a:chExt cx="1641" cy="1516"/>
          </a:xfrm>
        </p:grpSpPr>
        <p:sp>
          <p:nvSpPr>
            <p:cNvPr id="16396"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8"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394" name="Rectangle 2"/>
          <p:cNvSpPr>
            <a:spLocks noChangeArrowheads="1"/>
          </p:cNvSpPr>
          <p:nvPr/>
        </p:nvSpPr>
        <p:spPr bwMode="auto">
          <a:xfrm>
            <a:off x="4598988" y="4008438"/>
            <a:ext cx="1784350" cy="387350"/>
          </a:xfrm>
          <a:prstGeom prst="rect">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16395" name="Straight Arrow Connector 4"/>
          <p:cNvCxnSpPr>
            <a:cxnSpLocks noChangeShapeType="1"/>
          </p:cNvCxnSpPr>
          <p:nvPr/>
        </p:nvCxnSpPr>
        <p:spPr bwMode="auto">
          <a:xfrm flipV="1">
            <a:off x="5918200" y="3544888"/>
            <a:ext cx="0" cy="463550"/>
          </a:xfrm>
          <a:prstGeom prst="straightConnector1">
            <a:avLst/>
          </a:prstGeom>
          <a:noFill/>
          <a:ln w="12700" algn="ctr">
            <a:solidFill>
              <a:srgbClr val="CC0099"/>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1689100"/>
            <a:ext cx="4821237" cy="4852988"/>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r>
              <a:rPr lang="en-US" smtClean="0"/>
              <a:t>Worksheets</a:t>
            </a:r>
          </a:p>
        </p:txBody>
      </p:sp>
      <p:sp>
        <p:nvSpPr>
          <p:cNvPr id="17412" name="Rectangle 3"/>
          <p:cNvSpPr>
            <a:spLocks noGrp="1" noChangeArrowheads="1"/>
          </p:cNvSpPr>
          <p:nvPr>
            <p:ph idx="1"/>
          </p:nvPr>
        </p:nvSpPr>
        <p:spPr>
          <a:xfrm>
            <a:off x="444500" y="847725"/>
            <a:ext cx="8245475" cy="719138"/>
          </a:xfrm>
        </p:spPr>
        <p:txBody>
          <a:bodyPr/>
          <a:lstStyle/>
          <a:p>
            <a:pPr>
              <a:buFont typeface="Arial" charset="0"/>
              <a:buChar char="•"/>
            </a:pPr>
            <a:r>
              <a:rPr lang="en-US" smtClean="0"/>
              <a:t>A </a:t>
            </a:r>
            <a:r>
              <a:rPr lang="en-US" b="1" smtClean="0"/>
              <a:t>worksheet</a:t>
            </a:r>
            <a:r>
              <a:rPr lang="en-US" smtClean="0"/>
              <a:t> contains a single screen rendered in the workspace frame</a:t>
            </a:r>
          </a:p>
        </p:txBody>
      </p:sp>
      <p:sp>
        <p:nvSpPr>
          <p:cNvPr id="17413" name="Rectangle 2"/>
          <p:cNvSpPr>
            <a:spLocks noChangeArrowheads="1"/>
          </p:cNvSpPr>
          <p:nvPr/>
        </p:nvSpPr>
        <p:spPr bwMode="auto">
          <a:xfrm>
            <a:off x="2014538" y="4392613"/>
            <a:ext cx="4821237" cy="2149475"/>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17414" name="Group 5"/>
          <p:cNvGrpSpPr>
            <a:grpSpLocks/>
          </p:cNvGrpSpPr>
          <p:nvPr/>
        </p:nvGrpSpPr>
        <p:grpSpPr bwMode="auto">
          <a:xfrm>
            <a:off x="6194425" y="4529138"/>
            <a:ext cx="1282700" cy="1184275"/>
            <a:chOff x="2371" y="1333"/>
            <a:chExt cx="1641" cy="1516"/>
          </a:xfrm>
        </p:grpSpPr>
        <p:sp>
          <p:nvSpPr>
            <p:cNvPr id="17416" name="Freeform 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7" name="Rectangle 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18" name="Freeform 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9" name="Freeform 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0" name="Freeform 1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1" name="Freeform 1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2" name="Freeform 1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3" name="Freeform 1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4" name="Freeform 1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5" name="Freeform 1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5" name="Left Brace 3"/>
          <p:cNvSpPr>
            <a:spLocks/>
          </p:cNvSpPr>
          <p:nvPr/>
        </p:nvSpPr>
        <p:spPr bwMode="auto">
          <a:xfrm>
            <a:off x="1484313" y="4392613"/>
            <a:ext cx="358775" cy="2149475"/>
          </a:xfrm>
          <a:prstGeom prst="leftBrace">
            <a:avLst>
              <a:gd name="adj1" fmla="val 8349"/>
              <a:gd name="adj2" fmla="val 50000"/>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8"/>
          <p:cNvPicPr>
            <a:picLocks noChangeAspect="1" noChangeArrowheads="1"/>
          </p:cNvPicPr>
          <p:nvPr/>
        </p:nvPicPr>
        <p:blipFill>
          <a:blip r:embed="rId3">
            <a:extLst>
              <a:ext uri="{28A0092B-C50C-407E-A947-70E740481C1C}">
                <a14:useLocalDpi xmlns:a14="http://schemas.microsoft.com/office/drawing/2010/main" val="0"/>
              </a:ext>
            </a:extLst>
          </a:blip>
          <a:srcRect l="25150" r="42693" b="35246"/>
          <a:stretch>
            <a:fillRect/>
          </a:stretch>
        </p:blipFill>
        <p:spPr bwMode="auto">
          <a:xfrm>
            <a:off x="1016000" y="4205288"/>
            <a:ext cx="2027238" cy="22510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2"/>
          <p:cNvSpPr>
            <a:spLocks noGrp="1" noChangeArrowheads="1"/>
          </p:cNvSpPr>
          <p:nvPr>
            <p:ph type="title"/>
          </p:nvPr>
        </p:nvSpPr>
        <p:spPr/>
        <p:txBody>
          <a:bodyPr/>
          <a:lstStyle/>
          <a:p>
            <a:r>
              <a:rPr lang="en-US" smtClean="0"/>
              <a:t>Forwards</a:t>
            </a:r>
          </a:p>
        </p:txBody>
      </p:sp>
      <p:sp>
        <p:nvSpPr>
          <p:cNvPr id="18436" name="Rectangle 3"/>
          <p:cNvSpPr>
            <a:spLocks noGrp="1" noChangeArrowheads="1"/>
          </p:cNvSpPr>
          <p:nvPr>
            <p:ph idx="1"/>
          </p:nvPr>
        </p:nvSpPr>
        <p:spPr>
          <a:xfrm>
            <a:off x="519113" y="1154113"/>
            <a:ext cx="8318500" cy="1577975"/>
          </a:xfrm>
        </p:spPr>
        <p:txBody>
          <a:bodyPr/>
          <a:lstStyle/>
          <a:p>
            <a:pPr>
              <a:buFont typeface="Arial" charset="0"/>
              <a:buChar char="•"/>
            </a:pPr>
            <a:r>
              <a:rPr lang="en-US" smtClean="0"/>
              <a:t>A </a:t>
            </a:r>
            <a:r>
              <a:rPr lang="en-US" b="1" smtClean="0"/>
              <a:t>forward</a:t>
            </a:r>
            <a:r>
              <a:rPr lang="en-US" smtClean="0"/>
              <a:t> contains logic to execute before navigating to another location</a:t>
            </a:r>
          </a:p>
          <a:p>
            <a:pPr lvl="1"/>
            <a:r>
              <a:rPr lang="en-US" smtClean="0"/>
              <a:t>Often involves deciding which location to navigate to</a:t>
            </a:r>
          </a:p>
          <a:p>
            <a:pPr>
              <a:buFont typeface="Arial" charset="0"/>
              <a:buChar char="•"/>
            </a:pPr>
            <a:endParaRPr lang="en-US" smtClean="0"/>
          </a:p>
        </p:txBody>
      </p:sp>
      <p:sp>
        <p:nvSpPr>
          <p:cNvPr id="18437" name="Text Box 5"/>
          <p:cNvSpPr txBox="1">
            <a:spLocks noChangeArrowheads="1"/>
          </p:cNvSpPr>
          <p:nvPr/>
        </p:nvSpPr>
        <p:spPr bwMode="auto">
          <a:xfrm>
            <a:off x="1716088" y="3024188"/>
            <a:ext cx="2341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99"/>
                </a:solidFill>
              </a:rPr>
              <a:t>ContactTabForward</a:t>
            </a:r>
          </a:p>
        </p:txBody>
      </p:sp>
      <p:sp>
        <p:nvSpPr>
          <p:cNvPr id="18438" name="Text Box 6"/>
          <p:cNvSpPr txBox="1">
            <a:spLocks noChangeArrowheads="1"/>
          </p:cNvSpPr>
          <p:nvPr/>
        </p:nvSpPr>
        <p:spPr bwMode="auto">
          <a:xfrm>
            <a:off x="1971675" y="3589338"/>
            <a:ext cx="191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009900"/>
                </a:solidFill>
              </a:rPr>
              <a:t>Yes</a:t>
            </a:r>
          </a:p>
        </p:txBody>
      </p:sp>
      <p:sp>
        <p:nvSpPr>
          <p:cNvPr id="18439" name="Line 10"/>
          <p:cNvSpPr>
            <a:spLocks noChangeShapeType="1"/>
          </p:cNvSpPr>
          <p:nvPr/>
        </p:nvSpPr>
        <p:spPr bwMode="auto">
          <a:xfrm>
            <a:off x="4630738" y="2930525"/>
            <a:ext cx="0" cy="1762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0" name="Line 12"/>
          <p:cNvSpPr>
            <a:spLocks noChangeShapeType="1"/>
          </p:cNvSpPr>
          <p:nvPr/>
        </p:nvSpPr>
        <p:spPr bwMode="auto">
          <a:xfrm flipH="1">
            <a:off x="1304925" y="3409950"/>
            <a:ext cx="27130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1" name="Text Box 14"/>
          <p:cNvSpPr txBox="1">
            <a:spLocks noChangeArrowheads="1"/>
          </p:cNvSpPr>
          <p:nvPr/>
        </p:nvSpPr>
        <p:spPr bwMode="auto">
          <a:xfrm>
            <a:off x="987425" y="3930650"/>
            <a:ext cx="338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ABContactSummaryPage</a:t>
            </a:r>
          </a:p>
        </p:txBody>
      </p:sp>
      <p:grpSp>
        <p:nvGrpSpPr>
          <p:cNvPr id="18442" name="Group 15"/>
          <p:cNvGrpSpPr>
            <a:grpSpLocks/>
          </p:cNvGrpSpPr>
          <p:nvPr/>
        </p:nvGrpSpPr>
        <p:grpSpPr bwMode="auto">
          <a:xfrm flipH="1">
            <a:off x="5237163" y="3397250"/>
            <a:ext cx="3282950" cy="960438"/>
            <a:chOff x="463" y="1095"/>
            <a:chExt cx="2068" cy="605"/>
          </a:xfrm>
        </p:grpSpPr>
        <p:sp>
          <p:nvSpPr>
            <p:cNvPr id="18449" name="Line 16"/>
            <p:cNvSpPr>
              <a:spLocks noChangeShapeType="1"/>
            </p:cNvSpPr>
            <p:nvPr/>
          </p:nvSpPr>
          <p:spPr bwMode="auto">
            <a:xfrm flipH="1">
              <a:off x="463" y="1095"/>
              <a:ext cx="206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0" name="Line 17"/>
            <p:cNvSpPr>
              <a:spLocks noChangeShapeType="1"/>
            </p:cNvSpPr>
            <p:nvPr/>
          </p:nvSpPr>
          <p:spPr bwMode="auto">
            <a:xfrm>
              <a:off x="463" y="1095"/>
              <a:ext cx="0" cy="60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43" name="Text Box 18"/>
          <p:cNvSpPr txBox="1">
            <a:spLocks noChangeArrowheads="1"/>
          </p:cNvSpPr>
          <p:nvPr/>
        </p:nvSpPr>
        <p:spPr bwMode="auto">
          <a:xfrm>
            <a:off x="5346700" y="3589338"/>
            <a:ext cx="191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No</a:t>
            </a:r>
          </a:p>
        </p:txBody>
      </p:sp>
      <p:sp>
        <p:nvSpPr>
          <p:cNvPr id="18444" name="Text Box 19"/>
          <p:cNvSpPr txBox="1">
            <a:spLocks noChangeArrowheads="1"/>
          </p:cNvSpPr>
          <p:nvPr/>
        </p:nvSpPr>
        <p:spPr bwMode="auto">
          <a:xfrm>
            <a:off x="5570538" y="4086225"/>
            <a:ext cx="284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NoContactPage</a:t>
            </a:r>
          </a:p>
        </p:txBody>
      </p:sp>
      <p:sp>
        <p:nvSpPr>
          <p:cNvPr id="18445" name="Text Box 20"/>
          <p:cNvSpPr txBox="1">
            <a:spLocks noChangeArrowheads="1"/>
          </p:cNvSpPr>
          <p:nvPr/>
        </p:nvSpPr>
        <p:spPr bwMode="auto">
          <a:xfrm>
            <a:off x="4019550" y="3119438"/>
            <a:ext cx="1227138" cy="852487"/>
          </a:xfrm>
          <a:prstGeom prst="rect">
            <a:avLst/>
          </a:prstGeom>
          <a:noFill/>
          <a:ln w="28575"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99"/>
                </a:solidFill>
              </a:rPr>
              <a:t>Viewed any Contacts?</a:t>
            </a:r>
          </a:p>
        </p:txBody>
      </p:sp>
      <p:pic>
        <p:nvPicPr>
          <p:cNvPr id="18446" name="Picture 24" descr="forward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825" y="2397125"/>
            <a:ext cx="1387475" cy="5413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cxnSp>
        <p:nvCxnSpPr>
          <p:cNvPr id="18447" name="Straight Arrow Connector 4"/>
          <p:cNvCxnSpPr>
            <a:cxnSpLocks noChangeShapeType="1"/>
          </p:cNvCxnSpPr>
          <p:nvPr/>
        </p:nvCxnSpPr>
        <p:spPr bwMode="auto">
          <a:xfrm>
            <a:off x="1304925" y="3409950"/>
            <a:ext cx="14288" cy="520700"/>
          </a:xfrm>
          <a:prstGeom prst="straightConnector1">
            <a:avLst/>
          </a:prstGeom>
          <a:noFill/>
          <a:ln w="12700" algn="ctr">
            <a:solidFill>
              <a:schemeClr val="bg1"/>
            </a:solidFill>
            <a:round/>
            <a:headEnd/>
            <a:tailEnd type="arrow" w="med" len="med"/>
          </a:ln>
          <a:extLst>
            <a:ext uri="{909E8E84-426E-40DD-AFC4-6F175D3DCCD1}">
              <a14:hiddenFill xmlns:a14="http://schemas.microsoft.com/office/drawing/2010/main">
                <a:noFill/>
              </a14:hiddenFill>
            </a:ext>
          </a:extLst>
        </p:spPr>
      </p:cxnSp>
      <p:pic>
        <p:nvPicPr>
          <p:cNvPr id="1844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313" y="4464050"/>
            <a:ext cx="5527675" cy="1354138"/>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2" descr="exit poin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475" y="714375"/>
            <a:ext cx="4264025" cy="787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9459" name="Rectangle 2"/>
          <p:cNvSpPr>
            <a:spLocks noGrp="1" noChangeArrowheads="1"/>
          </p:cNvSpPr>
          <p:nvPr>
            <p:ph type="title"/>
          </p:nvPr>
        </p:nvSpPr>
        <p:spPr/>
        <p:txBody>
          <a:bodyPr/>
          <a:lstStyle/>
          <a:p>
            <a:r>
              <a:rPr lang="en-US" smtClean="0"/>
              <a:t>Exit points</a:t>
            </a:r>
          </a:p>
        </p:txBody>
      </p:sp>
      <p:sp>
        <p:nvSpPr>
          <p:cNvPr id="19460" name="Rectangle 3"/>
          <p:cNvSpPr>
            <a:spLocks noGrp="1" noChangeArrowheads="1"/>
          </p:cNvSpPr>
          <p:nvPr>
            <p:ph idx="1"/>
          </p:nvPr>
        </p:nvSpPr>
        <p:spPr>
          <a:xfrm>
            <a:off x="519113" y="1306513"/>
            <a:ext cx="3536950" cy="5083175"/>
          </a:xfrm>
        </p:spPr>
        <p:txBody>
          <a:bodyPr/>
          <a:lstStyle/>
          <a:p>
            <a:pPr>
              <a:buFont typeface="Arial" charset="0"/>
              <a:buChar char="•"/>
            </a:pPr>
            <a:r>
              <a:rPr lang="en-US" smtClean="0"/>
              <a:t>An </a:t>
            </a:r>
            <a:r>
              <a:rPr lang="en-US" b="1" smtClean="0"/>
              <a:t>exit point</a:t>
            </a:r>
            <a:r>
              <a:rPr lang="en-US" smtClean="0"/>
              <a:t> points to a URL outside of the Guidewire application</a:t>
            </a:r>
          </a:p>
          <a:p>
            <a:pPr lvl="1"/>
            <a:r>
              <a:rPr lang="en-US" smtClean="0"/>
              <a:t>Typically used to access other applications or websites</a:t>
            </a:r>
          </a:p>
          <a:p>
            <a:pPr lvl="1"/>
            <a:r>
              <a:rPr lang="en-US" smtClean="0"/>
              <a:t>Only location that does not directly or indirectly contain screen widget</a:t>
            </a:r>
          </a:p>
          <a:p>
            <a:pPr>
              <a:buFont typeface="Arial" charset="0"/>
              <a:buChar char="•"/>
            </a:pPr>
            <a:endParaRPr lang="en-US" smtClean="0"/>
          </a:p>
        </p:txBody>
      </p:sp>
      <p:sp>
        <p:nvSpPr>
          <p:cNvPr id="19461" name="AutoShape 8"/>
          <p:cNvSpPr>
            <a:spLocks noChangeArrowheads="1"/>
          </p:cNvSpPr>
          <p:nvPr/>
        </p:nvSpPr>
        <p:spPr bwMode="auto">
          <a:xfrm>
            <a:off x="4589463" y="766763"/>
            <a:ext cx="1173162" cy="447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2" name="Rectangle 10"/>
          <p:cNvSpPr>
            <a:spLocks noChangeArrowheads="1"/>
          </p:cNvSpPr>
          <p:nvPr/>
        </p:nvSpPr>
        <p:spPr bwMode="auto">
          <a:xfrm>
            <a:off x="4225925" y="1666875"/>
            <a:ext cx="4603750" cy="475297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9463" name="Picture 11" descr="exit poin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088" y="1684338"/>
            <a:ext cx="4570412"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Line 13"/>
          <p:cNvSpPr>
            <a:spLocks noChangeShapeType="1"/>
          </p:cNvSpPr>
          <p:nvPr/>
        </p:nvSpPr>
        <p:spPr bwMode="auto">
          <a:xfrm>
            <a:off x="5260975" y="1209675"/>
            <a:ext cx="0" cy="4365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75" y="5253038"/>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3" name="Group 307"/>
          <p:cNvGrpSpPr>
            <a:grpSpLocks/>
          </p:cNvGrpSpPr>
          <p:nvPr/>
        </p:nvGrpSpPr>
        <p:grpSpPr bwMode="auto">
          <a:xfrm>
            <a:off x="2305050" y="3114675"/>
            <a:ext cx="773113" cy="512763"/>
            <a:chOff x="1940" y="2269"/>
            <a:chExt cx="487" cy="323"/>
          </a:xfrm>
        </p:grpSpPr>
        <p:sp>
          <p:nvSpPr>
            <p:cNvPr id="20777" name="Rectangle 308"/>
            <p:cNvSpPr>
              <a:spLocks noChangeArrowheads="1"/>
            </p:cNvSpPr>
            <p:nvPr/>
          </p:nvSpPr>
          <p:spPr bwMode="invGray">
            <a:xfrm>
              <a:off x="1968" y="2269"/>
              <a:ext cx="430" cy="323"/>
            </a:xfrm>
            <a:prstGeom prst="rect">
              <a:avLst/>
            </a:prstGeom>
            <a:solidFill>
              <a:schemeClr val="tx1"/>
            </a:solidFill>
            <a:ln w="28575" algn="ctr">
              <a:solidFill>
                <a:srgbClr val="FF0000"/>
              </a:solidFill>
              <a:miter lim="800000"/>
              <a:headEnd/>
              <a:tailEnd/>
            </a:ln>
          </p:spPr>
          <p:txBody>
            <a:bodyPr lIns="0" tIns="0" rIns="0" bIns="0" anchor="ctr">
              <a:spAutoFit/>
            </a:bodyPr>
            <a:lstStyle/>
            <a:p>
              <a:endParaRPr lang="en-US"/>
            </a:p>
          </p:txBody>
        </p:sp>
        <p:sp>
          <p:nvSpPr>
            <p:cNvPr id="20778" name="Text Box 309"/>
            <p:cNvSpPr txBox="1">
              <a:spLocks noChangeArrowheads="1"/>
            </p:cNvSpPr>
            <p:nvPr/>
          </p:nvSpPr>
          <p:spPr bwMode="auto">
            <a:xfrm>
              <a:off x="1940" y="2342"/>
              <a:ext cx="4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Page</a:t>
              </a:r>
            </a:p>
          </p:txBody>
        </p:sp>
      </p:grpSp>
      <p:sp>
        <p:nvSpPr>
          <p:cNvPr id="20484" name="Rectangle 3"/>
          <p:cNvSpPr>
            <a:spLocks noGrp="1" noChangeArrowheads="1"/>
          </p:cNvSpPr>
          <p:nvPr>
            <p:ph type="title"/>
          </p:nvPr>
        </p:nvSpPr>
        <p:spPr/>
        <p:txBody>
          <a:bodyPr/>
          <a:lstStyle/>
          <a:p>
            <a:r>
              <a:rPr lang="en-US" smtClean="0"/>
              <a:t>Review of locations</a:t>
            </a:r>
          </a:p>
        </p:txBody>
      </p:sp>
      <p:sp>
        <p:nvSpPr>
          <p:cNvPr id="20485" name="Freeform 5"/>
          <p:cNvSpPr>
            <a:spLocks/>
          </p:cNvSpPr>
          <p:nvPr/>
        </p:nvSpPr>
        <p:spPr bwMode="invGray">
          <a:xfrm>
            <a:off x="5878513" y="2932113"/>
            <a:ext cx="1757362" cy="1400175"/>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0486" name="Group 6"/>
          <p:cNvGrpSpPr>
            <a:grpSpLocks/>
          </p:cNvGrpSpPr>
          <p:nvPr/>
        </p:nvGrpSpPr>
        <p:grpSpPr bwMode="auto">
          <a:xfrm>
            <a:off x="5973763" y="3105150"/>
            <a:ext cx="715962" cy="660400"/>
            <a:chOff x="2307" y="1036"/>
            <a:chExt cx="1397" cy="1290"/>
          </a:xfrm>
        </p:grpSpPr>
        <p:sp>
          <p:nvSpPr>
            <p:cNvPr id="20767"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8"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69"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0"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1"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2"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3"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4"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5"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6"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87" name="Line 17"/>
          <p:cNvSpPr>
            <a:spLocks noChangeShapeType="1"/>
          </p:cNvSpPr>
          <p:nvPr/>
        </p:nvSpPr>
        <p:spPr bwMode="auto">
          <a:xfrm>
            <a:off x="5443538" y="3673475"/>
            <a:ext cx="431800" cy="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88" name="Group 18"/>
          <p:cNvGrpSpPr>
            <a:grpSpLocks/>
          </p:cNvGrpSpPr>
          <p:nvPr/>
        </p:nvGrpSpPr>
        <p:grpSpPr bwMode="auto">
          <a:xfrm>
            <a:off x="4976813" y="3268663"/>
            <a:ext cx="685800" cy="684212"/>
            <a:chOff x="2589" y="2497"/>
            <a:chExt cx="946" cy="945"/>
          </a:xfrm>
        </p:grpSpPr>
        <p:sp>
          <p:nvSpPr>
            <p:cNvPr id="20745" name="Freeform 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6" name="Freeform 2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7" name="Freeform 21"/>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8" name="Freeform 22"/>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9" name="Freeform 23"/>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0" name="Freeform 24"/>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1" name="Freeform 25"/>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2" name="Freeform 26"/>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3" name="Freeform 27"/>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4" name="Freeform 28"/>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5" name="Freeform 29"/>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6" name="Freeform 30"/>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7" name="Freeform 31"/>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8" name="Freeform 32"/>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9" name="Freeform 33"/>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0" name="Freeform 34"/>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1" name="Freeform 35"/>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2" name="Freeform 36"/>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3" name="Freeform 37"/>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4" name="Freeform 38"/>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5" name="Freeform 39"/>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6" name="Freeform 40"/>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89" name="Text Box 41"/>
          <p:cNvSpPr txBox="1">
            <a:spLocks noChangeArrowheads="1"/>
          </p:cNvSpPr>
          <p:nvPr/>
        </p:nvSpPr>
        <p:spPr bwMode="auto">
          <a:xfrm>
            <a:off x="5730875" y="4354513"/>
            <a:ext cx="2027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Wizard</a:t>
            </a:r>
          </a:p>
        </p:txBody>
      </p:sp>
      <p:grpSp>
        <p:nvGrpSpPr>
          <p:cNvPr id="20490" name="Group 42"/>
          <p:cNvGrpSpPr>
            <a:grpSpLocks/>
          </p:cNvGrpSpPr>
          <p:nvPr/>
        </p:nvGrpSpPr>
        <p:grpSpPr bwMode="auto">
          <a:xfrm>
            <a:off x="6362700" y="3325813"/>
            <a:ext cx="715963" cy="660400"/>
            <a:chOff x="2307" y="1036"/>
            <a:chExt cx="1397" cy="1290"/>
          </a:xfrm>
        </p:grpSpPr>
        <p:sp>
          <p:nvSpPr>
            <p:cNvPr id="20735"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6"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37"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8"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9"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0"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1"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2"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3" name="Freeform 51"/>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4"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491" name="Group 53"/>
          <p:cNvGrpSpPr>
            <a:grpSpLocks/>
          </p:cNvGrpSpPr>
          <p:nvPr/>
        </p:nvGrpSpPr>
        <p:grpSpPr bwMode="auto">
          <a:xfrm>
            <a:off x="6751638" y="3546475"/>
            <a:ext cx="715962" cy="660400"/>
            <a:chOff x="2307" y="1036"/>
            <a:chExt cx="1397" cy="1290"/>
          </a:xfrm>
        </p:grpSpPr>
        <p:sp>
          <p:nvSpPr>
            <p:cNvPr id="20725"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6"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27"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8"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9"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0"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1"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2"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3"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4"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2" name="Text Box 64"/>
          <p:cNvSpPr txBox="1">
            <a:spLocks noChangeArrowheads="1"/>
          </p:cNvSpPr>
          <p:nvPr/>
        </p:nvSpPr>
        <p:spPr bwMode="auto">
          <a:xfrm>
            <a:off x="5976938" y="3163888"/>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1</a:t>
            </a:r>
          </a:p>
        </p:txBody>
      </p:sp>
      <p:sp>
        <p:nvSpPr>
          <p:cNvPr id="20493" name="Text Box 65"/>
          <p:cNvSpPr txBox="1">
            <a:spLocks noChangeArrowheads="1"/>
          </p:cNvSpPr>
          <p:nvPr/>
        </p:nvSpPr>
        <p:spPr bwMode="auto">
          <a:xfrm>
            <a:off x="6356350" y="3376613"/>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2</a:t>
            </a:r>
          </a:p>
        </p:txBody>
      </p:sp>
      <p:sp>
        <p:nvSpPr>
          <p:cNvPr id="20494" name="Text Box 66"/>
          <p:cNvSpPr txBox="1">
            <a:spLocks noChangeArrowheads="1"/>
          </p:cNvSpPr>
          <p:nvPr/>
        </p:nvSpPr>
        <p:spPr bwMode="auto">
          <a:xfrm>
            <a:off x="6773863" y="359251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3</a:t>
            </a:r>
          </a:p>
        </p:txBody>
      </p:sp>
      <p:sp>
        <p:nvSpPr>
          <p:cNvPr id="20495" name="Freeform 68"/>
          <p:cNvSpPr>
            <a:spLocks/>
          </p:cNvSpPr>
          <p:nvPr/>
        </p:nvSpPr>
        <p:spPr bwMode="invGray">
          <a:xfrm>
            <a:off x="2219325" y="2871788"/>
            <a:ext cx="1757363" cy="1400175"/>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6" name="Line 72"/>
          <p:cNvSpPr>
            <a:spLocks noChangeShapeType="1"/>
          </p:cNvSpPr>
          <p:nvPr/>
        </p:nvSpPr>
        <p:spPr bwMode="auto">
          <a:xfrm>
            <a:off x="1793875" y="3624263"/>
            <a:ext cx="431800" cy="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7" name="Group 73"/>
          <p:cNvGrpSpPr>
            <a:grpSpLocks/>
          </p:cNvGrpSpPr>
          <p:nvPr/>
        </p:nvGrpSpPr>
        <p:grpSpPr bwMode="auto">
          <a:xfrm>
            <a:off x="1327150" y="3219450"/>
            <a:ext cx="685800" cy="684213"/>
            <a:chOff x="2589" y="2497"/>
            <a:chExt cx="946" cy="945"/>
          </a:xfrm>
        </p:grpSpPr>
        <p:sp>
          <p:nvSpPr>
            <p:cNvPr id="20703" name="Freeform 74"/>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4" name="Freeform 75"/>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5" name="Freeform 76"/>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6" name="Freeform 77"/>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7" name="Freeform 78"/>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8" name="Freeform 79"/>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9" name="Freeform 8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0" name="Freeform 81"/>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1" name="Freeform 82"/>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2" name="Freeform 83"/>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3" name="Freeform 84"/>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4" name="Freeform 85"/>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5" name="Freeform 86"/>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6" name="Freeform 87"/>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7" name="Freeform 88"/>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8" name="Freeform 89"/>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9" name="Freeform 90"/>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0" name="Freeform 91"/>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1" name="Freeform 92"/>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2" name="Freeform 93"/>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3" name="Freeform 94"/>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4" name="Freeform 95"/>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8" name="Text Box 96"/>
          <p:cNvSpPr txBox="1">
            <a:spLocks noChangeArrowheads="1"/>
          </p:cNvSpPr>
          <p:nvPr/>
        </p:nvSpPr>
        <p:spPr bwMode="auto">
          <a:xfrm>
            <a:off x="2081213" y="4305300"/>
            <a:ext cx="202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Location Group</a:t>
            </a:r>
          </a:p>
        </p:txBody>
      </p:sp>
      <p:sp>
        <p:nvSpPr>
          <p:cNvPr id="20499" name="Text Box 97"/>
          <p:cNvSpPr txBox="1">
            <a:spLocks noChangeArrowheads="1"/>
          </p:cNvSpPr>
          <p:nvPr/>
        </p:nvSpPr>
        <p:spPr bwMode="auto">
          <a:xfrm>
            <a:off x="1481138" y="210661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Page</a:t>
            </a:r>
          </a:p>
        </p:txBody>
      </p:sp>
      <p:sp>
        <p:nvSpPr>
          <p:cNvPr id="20500" name="Rectangle 99"/>
          <p:cNvSpPr>
            <a:spLocks noChangeArrowheads="1"/>
          </p:cNvSpPr>
          <p:nvPr/>
        </p:nvSpPr>
        <p:spPr bwMode="invGray">
          <a:xfrm>
            <a:off x="1320800" y="985838"/>
            <a:ext cx="1370013" cy="110807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0501" name="Group 100"/>
          <p:cNvGrpSpPr>
            <a:grpSpLocks/>
          </p:cNvGrpSpPr>
          <p:nvPr/>
        </p:nvGrpSpPr>
        <p:grpSpPr bwMode="auto">
          <a:xfrm>
            <a:off x="1527175" y="1085850"/>
            <a:ext cx="920750" cy="849313"/>
            <a:chOff x="2307" y="1036"/>
            <a:chExt cx="1397" cy="1290"/>
          </a:xfrm>
        </p:grpSpPr>
        <p:sp>
          <p:nvSpPr>
            <p:cNvPr id="20693" name="Freeform 10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4" name="Rectangle 10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95" name="Freeform 103"/>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6" name="Freeform 104"/>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7" name="Freeform 105"/>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8" name="Freeform 106"/>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9" name="Freeform 107"/>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0" name="Freeform 108"/>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1" name="Freeform 109"/>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2" name="Freeform 110"/>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02" name="Line 111"/>
          <p:cNvSpPr>
            <a:spLocks noChangeShapeType="1"/>
          </p:cNvSpPr>
          <p:nvPr/>
        </p:nvSpPr>
        <p:spPr bwMode="auto">
          <a:xfrm>
            <a:off x="890588" y="1544638"/>
            <a:ext cx="431800" cy="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03" name="Group 112"/>
          <p:cNvGrpSpPr>
            <a:grpSpLocks/>
          </p:cNvGrpSpPr>
          <p:nvPr/>
        </p:nvGrpSpPr>
        <p:grpSpPr bwMode="auto">
          <a:xfrm>
            <a:off x="423863" y="1139825"/>
            <a:ext cx="685800" cy="684213"/>
            <a:chOff x="2589" y="2497"/>
            <a:chExt cx="946" cy="945"/>
          </a:xfrm>
        </p:grpSpPr>
        <p:sp>
          <p:nvSpPr>
            <p:cNvPr id="2067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04" name="Rectangle 136"/>
          <p:cNvSpPr>
            <a:spLocks noChangeArrowheads="1"/>
          </p:cNvSpPr>
          <p:nvPr/>
        </p:nvSpPr>
        <p:spPr bwMode="invGray">
          <a:xfrm>
            <a:off x="2149475" y="5338763"/>
            <a:ext cx="1065213" cy="86201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505" name="Text Box 137"/>
          <p:cNvSpPr txBox="1">
            <a:spLocks noChangeArrowheads="1"/>
          </p:cNvSpPr>
          <p:nvPr/>
        </p:nvSpPr>
        <p:spPr bwMode="auto">
          <a:xfrm>
            <a:off x="2135188" y="6269038"/>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Forward</a:t>
            </a:r>
          </a:p>
        </p:txBody>
      </p:sp>
      <p:sp>
        <p:nvSpPr>
          <p:cNvPr id="20506" name="Line 138"/>
          <p:cNvSpPr>
            <a:spLocks noChangeShapeType="1"/>
          </p:cNvSpPr>
          <p:nvPr/>
        </p:nvSpPr>
        <p:spPr bwMode="auto">
          <a:xfrm>
            <a:off x="1719263" y="5754688"/>
            <a:ext cx="431800" cy="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07" name="Group 139"/>
          <p:cNvGrpSpPr>
            <a:grpSpLocks/>
          </p:cNvGrpSpPr>
          <p:nvPr/>
        </p:nvGrpSpPr>
        <p:grpSpPr bwMode="auto">
          <a:xfrm>
            <a:off x="1252538" y="5349875"/>
            <a:ext cx="685800" cy="684213"/>
            <a:chOff x="2589" y="2497"/>
            <a:chExt cx="946" cy="945"/>
          </a:xfrm>
        </p:grpSpPr>
        <p:sp>
          <p:nvSpPr>
            <p:cNvPr id="20649" name="Freeform 14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0" name="Freeform 141"/>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1" name="Freeform 142"/>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2" name="Freeform 143"/>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3" name="Freeform 144"/>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4" name="Freeform 145"/>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5" name="Freeform 146"/>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6" name="Freeform 147"/>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7" name="Freeform 148"/>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8" name="Freeform 149"/>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9" name="Freeform 150"/>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0" name="Freeform 151"/>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1" name="Freeform 152"/>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2" name="Freeform 153"/>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3" name="Freeform 154"/>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4" name="Freeform 155"/>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5" name="Freeform 156"/>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6" name="Freeform 157"/>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7" name="Freeform 158"/>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8" name="Freeform 159"/>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9" name="Freeform 160"/>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0" name="Freeform 161"/>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08" name="Rectangle 162"/>
          <p:cNvSpPr>
            <a:spLocks noChangeArrowheads="1"/>
          </p:cNvSpPr>
          <p:nvPr/>
        </p:nvSpPr>
        <p:spPr bwMode="invGray">
          <a:xfrm>
            <a:off x="3627438" y="5246688"/>
            <a:ext cx="623887" cy="48101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509" name="Rectangle 163"/>
          <p:cNvSpPr>
            <a:spLocks noChangeArrowheads="1"/>
          </p:cNvSpPr>
          <p:nvPr/>
        </p:nvSpPr>
        <p:spPr bwMode="invGray">
          <a:xfrm>
            <a:off x="3629025" y="5842000"/>
            <a:ext cx="623888" cy="481013"/>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0510" name="Group 164"/>
          <p:cNvGrpSpPr>
            <a:grpSpLocks/>
          </p:cNvGrpSpPr>
          <p:nvPr/>
        </p:nvGrpSpPr>
        <p:grpSpPr bwMode="auto">
          <a:xfrm>
            <a:off x="2466975" y="5532438"/>
            <a:ext cx="457200" cy="455612"/>
            <a:chOff x="2589" y="2497"/>
            <a:chExt cx="946" cy="945"/>
          </a:xfrm>
        </p:grpSpPr>
        <p:sp>
          <p:nvSpPr>
            <p:cNvPr id="20627" name="Freeform 165"/>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8" name="Freeform 166"/>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9" name="Freeform 167"/>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0" name="Freeform 168"/>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1" name="Freeform 169"/>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2" name="Freeform 170"/>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3" name="Freeform 171"/>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4" name="Freeform 172"/>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5" name="Freeform 173"/>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6" name="Freeform 17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7" name="Freeform 175"/>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8" name="Freeform 176"/>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9" name="Freeform 177"/>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0" name="Freeform 178"/>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1" name="Freeform 179"/>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2" name="Freeform 180"/>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3" name="Freeform 181"/>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4" name="Freeform 182"/>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5" name="Freeform 183"/>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6" name="Freeform 184"/>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7" name="Freeform 185"/>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8" name="Freeform 186"/>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11" name="Line 187"/>
          <p:cNvSpPr>
            <a:spLocks noChangeShapeType="1"/>
          </p:cNvSpPr>
          <p:nvPr/>
        </p:nvSpPr>
        <p:spPr bwMode="auto">
          <a:xfrm flipV="1">
            <a:off x="2786063" y="5480050"/>
            <a:ext cx="827087" cy="30480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Line 188"/>
          <p:cNvSpPr>
            <a:spLocks noChangeShapeType="1"/>
          </p:cNvSpPr>
          <p:nvPr/>
        </p:nvSpPr>
        <p:spPr bwMode="auto">
          <a:xfrm>
            <a:off x="2786063" y="5784850"/>
            <a:ext cx="855662" cy="27305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3" name="Group 190"/>
          <p:cNvGrpSpPr>
            <a:grpSpLocks/>
          </p:cNvGrpSpPr>
          <p:nvPr/>
        </p:nvGrpSpPr>
        <p:grpSpPr bwMode="auto">
          <a:xfrm>
            <a:off x="5249863" y="5310188"/>
            <a:ext cx="685800" cy="684212"/>
            <a:chOff x="2589" y="2497"/>
            <a:chExt cx="946" cy="945"/>
          </a:xfrm>
        </p:grpSpPr>
        <p:sp>
          <p:nvSpPr>
            <p:cNvPr id="20605" name="Freeform 191"/>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6" name="Freeform 19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7" name="Freeform 193"/>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8" name="Freeform 194"/>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9" name="Freeform 195"/>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0" name="Freeform 196"/>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1" name="Freeform 197"/>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2" name="Freeform 198"/>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3" name="Freeform 199"/>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4" name="Freeform 20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5" name="Freeform 201"/>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6" name="Freeform 202"/>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7" name="Freeform 203"/>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8" name="Freeform 204"/>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9" name="Freeform 205"/>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0" name="Freeform 206"/>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1" name="Freeform 207"/>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2" name="Freeform 208"/>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3" name="Freeform 209"/>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4" name="Freeform 210"/>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5" name="Freeform 211"/>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6" name="Freeform 212"/>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14" name="Rectangle 214"/>
          <p:cNvSpPr>
            <a:spLocks noChangeArrowheads="1"/>
          </p:cNvSpPr>
          <p:nvPr/>
        </p:nvSpPr>
        <p:spPr bwMode="invGray">
          <a:xfrm>
            <a:off x="7620000" y="5265738"/>
            <a:ext cx="671513" cy="488950"/>
          </a:xfrm>
          <a:prstGeom prst="rect">
            <a:avLst/>
          </a:prstGeom>
          <a:noFill/>
          <a:ln w="28575" algn="ctr">
            <a:solidFill>
              <a:srgbClr val="3399FF"/>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515" name="Rectangle 215"/>
          <p:cNvSpPr>
            <a:spLocks noChangeArrowheads="1"/>
          </p:cNvSpPr>
          <p:nvPr/>
        </p:nvSpPr>
        <p:spPr bwMode="invGray">
          <a:xfrm>
            <a:off x="6180138" y="5280025"/>
            <a:ext cx="317500" cy="2381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516" name="Line 216"/>
          <p:cNvSpPr>
            <a:spLocks noChangeShapeType="1"/>
          </p:cNvSpPr>
          <p:nvPr/>
        </p:nvSpPr>
        <p:spPr bwMode="auto">
          <a:xfrm flipV="1">
            <a:off x="5710238" y="5387975"/>
            <a:ext cx="625475" cy="366713"/>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7" name="Line 217"/>
          <p:cNvSpPr>
            <a:spLocks noChangeShapeType="1"/>
          </p:cNvSpPr>
          <p:nvPr/>
        </p:nvSpPr>
        <p:spPr bwMode="auto">
          <a:xfrm>
            <a:off x="6335713" y="5387975"/>
            <a:ext cx="1270000" cy="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8" name="Text Box 218"/>
          <p:cNvSpPr txBox="1">
            <a:spLocks noChangeArrowheads="1"/>
          </p:cNvSpPr>
          <p:nvPr/>
        </p:nvSpPr>
        <p:spPr bwMode="auto">
          <a:xfrm>
            <a:off x="5681663" y="6224588"/>
            <a:ext cx="202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Exit Point</a:t>
            </a:r>
          </a:p>
        </p:txBody>
      </p:sp>
      <p:sp>
        <p:nvSpPr>
          <p:cNvPr id="20519" name="Rectangle 220"/>
          <p:cNvSpPr>
            <a:spLocks noChangeArrowheads="1"/>
          </p:cNvSpPr>
          <p:nvPr/>
        </p:nvSpPr>
        <p:spPr bwMode="auto">
          <a:xfrm>
            <a:off x="7059613" y="604838"/>
            <a:ext cx="1373187" cy="1522412"/>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520" name="Line 221"/>
          <p:cNvSpPr>
            <a:spLocks noChangeShapeType="1"/>
          </p:cNvSpPr>
          <p:nvPr/>
        </p:nvSpPr>
        <p:spPr bwMode="auto">
          <a:xfrm flipH="1">
            <a:off x="7059613" y="1106488"/>
            <a:ext cx="13716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1" name="Freeform 222"/>
          <p:cNvSpPr>
            <a:spLocks/>
          </p:cNvSpPr>
          <p:nvPr/>
        </p:nvSpPr>
        <p:spPr bwMode="invGray">
          <a:xfrm flipV="1">
            <a:off x="7135813" y="1193800"/>
            <a:ext cx="1235075" cy="879475"/>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0522" name="Group 223"/>
          <p:cNvGrpSpPr>
            <a:grpSpLocks/>
          </p:cNvGrpSpPr>
          <p:nvPr/>
        </p:nvGrpSpPr>
        <p:grpSpPr bwMode="auto">
          <a:xfrm>
            <a:off x="7396163" y="1400175"/>
            <a:ext cx="715962" cy="660400"/>
            <a:chOff x="2307" y="1036"/>
            <a:chExt cx="1397" cy="1290"/>
          </a:xfrm>
        </p:grpSpPr>
        <p:sp>
          <p:nvSpPr>
            <p:cNvPr id="2059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9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3" name="Text Box 234"/>
          <p:cNvSpPr txBox="1">
            <a:spLocks noChangeArrowheads="1"/>
          </p:cNvSpPr>
          <p:nvPr/>
        </p:nvSpPr>
        <p:spPr bwMode="auto">
          <a:xfrm>
            <a:off x="7040563" y="2171700"/>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Worksheet</a:t>
            </a:r>
          </a:p>
        </p:txBody>
      </p:sp>
      <p:sp>
        <p:nvSpPr>
          <p:cNvPr id="20524" name="Line 235"/>
          <p:cNvSpPr>
            <a:spLocks noChangeShapeType="1"/>
          </p:cNvSpPr>
          <p:nvPr/>
        </p:nvSpPr>
        <p:spPr bwMode="auto">
          <a:xfrm>
            <a:off x="6715125" y="1676400"/>
            <a:ext cx="431800" cy="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25" name="Group 236"/>
          <p:cNvGrpSpPr>
            <a:grpSpLocks/>
          </p:cNvGrpSpPr>
          <p:nvPr/>
        </p:nvGrpSpPr>
        <p:grpSpPr bwMode="auto">
          <a:xfrm>
            <a:off x="6248400" y="1271588"/>
            <a:ext cx="685800" cy="684212"/>
            <a:chOff x="2589" y="2497"/>
            <a:chExt cx="946" cy="945"/>
          </a:xfrm>
        </p:grpSpPr>
        <p:sp>
          <p:nvSpPr>
            <p:cNvPr id="20573" name="Freeform 237"/>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4" name="Freeform 238"/>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5" name="Freeform 239"/>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6" name="Freeform 240"/>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7" name="Freeform 241"/>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8" name="Freeform 242"/>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9" name="Freeform 24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0" name="Freeform 244"/>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1" name="Freeform 245"/>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2" name="Freeform 246"/>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3" name="Freeform 247"/>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4" name="Freeform 248"/>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5" name="Freeform 249"/>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6" name="Freeform 250"/>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7" name="Freeform 251"/>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8" name="Freeform 252"/>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9" name="Freeform 253"/>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0" name="Freeform 254"/>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1" name="Freeform 255"/>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2" name="Freeform 256"/>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3" name="Freeform 257"/>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4" name="Freeform 258"/>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6" name="Text Box 260"/>
          <p:cNvSpPr txBox="1">
            <a:spLocks noChangeArrowheads="1"/>
          </p:cNvSpPr>
          <p:nvPr/>
        </p:nvSpPr>
        <p:spPr bwMode="auto">
          <a:xfrm>
            <a:off x="4405313" y="2116138"/>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Popup</a:t>
            </a:r>
          </a:p>
        </p:txBody>
      </p:sp>
      <p:sp>
        <p:nvSpPr>
          <p:cNvPr id="20527" name="Rectangle 262"/>
          <p:cNvSpPr>
            <a:spLocks noChangeArrowheads="1"/>
          </p:cNvSpPr>
          <p:nvPr/>
        </p:nvSpPr>
        <p:spPr bwMode="invGray">
          <a:xfrm>
            <a:off x="4232275" y="973138"/>
            <a:ext cx="1370013" cy="110807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0528" name="Group 263"/>
          <p:cNvGrpSpPr>
            <a:grpSpLocks/>
          </p:cNvGrpSpPr>
          <p:nvPr/>
        </p:nvGrpSpPr>
        <p:grpSpPr bwMode="auto">
          <a:xfrm>
            <a:off x="4438650" y="1073150"/>
            <a:ext cx="920750" cy="849313"/>
            <a:chOff x="2307" y="1036"/>
            <a:chExt cx="1397" cy="1290"/>
          </a:xfrm>
        </p:grpSpPr>
        <p:sp>
          <p:nvSpPr>
            <p:cNvPr id="20563" name="Freeform 26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4" name="Rectangle 26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65" name="Freeform 26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6" name="Freeform 26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7" name="Freeform 26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8" name="Freeform 26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9" name="Freeform 27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0" name="Freeform 27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1" name="Freeform 27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2" name="Freeform 27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529" name="Group 274"/>
          <p:cNvGrpSpPr>
            <a:grpSpLocks/>
          </p:cNvGrpSpPr>
          <p:nvPr/>
        </p:nvGrpSpPr>
        <p:grpSpPr bwMode="auto">
          <a:xfrm rot="5400000" flipH="1" flipV="1">
            <a:off x="3741738" y="1184275"/>
            <a:ext cx="342900" cy="657225"/>
            <a:chOff x="932" y="1079"/>
            <a:chExt cx="216" cy="923"/>
          </a:xfrm>
        </p:grpSpPr>
        <p:sp>
          <p:nvSpPr>
            <p:cNvPr id="20560" name="Freeform 275"/>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28575">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561" name="Line 276"/>
            <p:cNvSpPr>
              <a:spLocks noChangeShapeType="1"/>
            </p:cNvSpPr>
            <p:nvPr/>
          </p:nvSpPr>
          <p:spPr bwMode="auto">
            <a:xfrm flipV="1">
              <a:off x="1147" y="1091"/>
              <a:ext cx="0" cy="812"/>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62" name="Line 277"/>
            <p:cNvSpPr>
              <a:spLocks noChangeShapeType="1"/>
            </p:cNvSpPr>
            <p:nvPr/>
          </p:nvSpPr>
          <p:spPr bwMode="auto">
            <a:xfrm flipV="1">
              <a:off x="936" y="1079"/>
              <a:ext cx="0" cy="812"/>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0530" name="Group 278"/>
          <p:cNvGrpSpPr>
            <a:grpSpLocks/>
          </p:cNvGrpSpPr>
          <p:nvPr/>
        </p:nvGrpSpPr>
        <p:grpSpPr bwMode="auto">
          <a:xfrm>
            <a:off x="3159125" y="1165225"/>
            <a:ext cx="595313" cy="593725"/>
            <a:chOff x="2589" y="2497"/>
            <a:chExt cx="946" cy="945"/>
          </a:xfrm>
        </p:grpSpPr>
        <p:sp>
          <p:nvSpPr>
            <p:cNvPr id="20538" name="Freeform 27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9" name="Freeform 28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0" name="Freeform 281"/>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1" name="Freeform 282"/>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2" name="Freeform 283"/>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3" name="Freeform 284"/>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4" name="Freeform 285"/>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5" name="Freeform 286"/>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6" name="Freeform 287"/>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7" name="Freeform 288"/>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8" name="Freeform 289"/>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9" name="Freeform 290"/>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0" name="Freeform 291"/>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1" name="Freeform 292"/>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2" name="Freeform 293"/>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3" name="Freeform 294"/>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4" name="Freeform 295"/>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5" name="Freeform 296"/>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6" name="Freeform 297"/>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7" name="Freeform 298"/>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8" name="Freeform 299"/>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9" name="Freeform 300"/>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531" name="Group 304"/>
          <p:cNvGrpSpPr>
            <a:grpSpLocks/>
          </p:cNvGrpSpPr>
          <p:nvPr/>
        </p:nvGrpSpPr>
        <p:grpSpPr bwMode="auto">
          <a:xfrm>
            <a:off x="2679700" y="3359150"/>
            <a:ext cx="773113" cy="512763"/>
            <a:chOff x="1940" y="2269"/>
            <a:chExt cx="487" cy="323"/>
          </a:xfrm>
        </p:grpSpPr>
        <p:sp>
          <p:nvSpPr>
            <p:cNvPr id="20536" name="Rectangle 305"/>
            <p:cNvSpPr>
              <a:spLocks noChangeArrowheads="1"/>
            </p:cNvSpPr>
            <p:nvPr/>
          </p:nvSpPr>
          <p:spPr bwMode="invGray">
            <a:xfrm>
              <a:off x="1968" y="2269"/>
              <a:ext cx="430" cy="323"/>
            </a:xfrm>
            <a:prstGeom prst="rect">
              <a:avLst/>
            </a:prstGeom>
            <a:solidFill>
              <a:schemeClr val="tx1"/>
            </a:solidFill>
            <a:ln w="28575" algn="ctr">
              <a:solidFill>
                <a:srgbClr val="FF0000"/>
              </a:solidFill>
              <a:miter lim="800000"/>
              <a:headEnd/>
              <a:tailEnd/>
            </a:ln>
          </p:spPr>
          <p:txBody>
            <a:bodyPr lIns="0" tIns="0" rIns="0" bIns="0" anchor="ctr">
              <a:spAutoFit/>
            </a:bodyPr>
            <a:lstStyle/>
            <a:p>
              <a:endParaRPr lang="en-US"/>
            </a:p>
          </p:txBody>
        </p:sp>
        <p:sp>
          <p:nvSpPr>
            <p:cNvPr id="20537" name="Text Box 306"/>
            <p:cNvSpPr txBox="1">
              <a:spLocks noChangeArrowheads="1"/>
            </p:cNvSpPr>
            <p:nvPr/>
          </p:nvSpPr>
          <p:spPr bwMode="auto">
            <a:xfrm>
              <a:off x="1940" y="2342"/>
              <a:ext cx="4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Page</a:t>
              </a:r>
            </a:p>
          </p:txBody>
        </p:sp>
      </p:grpSp>
      <p:grpSp>
        <p:nvGrpSpPr>
          <p:cNvPr id="20532" name="Group 303"/>
          <p:cNvGrpSpPr>
            <a:grpSpLocks/>
          </p:cNvGrpSpPr>
          <p:nvPr/>
        </p:nvGrpSpPr>
        <p:grpSpPr bwMode="auto">
          <a:xfrm>
            <a:off x="3079750" y="3602038"/>
            <a:ext cx="773113" cy="512762"/>
            <a:chOff x="1940" y="2269"/>
            <a:chExt cx="487" cy="323"/>
          </a:xfrm>
        </p:grpSpPr>
        <p:sp>
          <p:nvSpPr>
            <p:cNvPr id="20534" name="Rectangle 71"/>
            <p:cNvSpPr>
              <a:spLocks noChangeArrowheads="1"/>
            </p:cNvSpPr>
            <p:nvPr/>
          </p:nvSpPr>
          <p:spPr bwMode="invGray">
            <a:xfrm>
              <a:off x="1968" y="2269"/>
              <a:ext cx="430" cy="323"/>
            </a:xfrm>
            <a:prstGeom prst="rect">
              <a:avLst/>
            </a:prstGeom>
            <a:solidFill>
              <a:schemeClr val="tx1"/>
            </a:solidFill>
            <a:ln w="28575" algn="ctr">
              <a:solidFill>
                <a:srgbClr val="FF0000"/>
              </a:solidFill>
              <a:miter lim="800000"/>
              <a:headEnd/>
              <a:tailEnd/>
            </a:ln>
          </p:spPr>
          <p:txBody>
            <a:bodyPr lIns="0" tIns="0" rIns="0" bIns="0" anchor="ctr">
              <a:spAutoFit/>
            </a:bodyPr>
            <a:lstStyle/>
            <a:p>
              <a:endParaRPr lang="en-US"/>
            </a:p>
          </p:txBody>
        </p:sp>
        <p:sp>
          <p:nvSpPr>
            <p:cNvPr id="20535" name="Text Box 302"/>
            <p:cNvSpPr txBox="1">
              <a:spLocks noChangeArrowheads="1"/>
            </p:cNvSpPr>
            <p:nvPr/>
          </p:nvSpPr>
          <p:spPr bwMode="auto">
            <a:xfrm>
              <a:off x="1940" y="2342"/>
              <a:ext cx="4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Page</a:t>
              </a:r>
            </a:p>
          </p:txBody>
        </p:sp>
      </p:grpSp>
      <p:pic>
        <p:nvPicPr>
          <p:cNvPr id="20533" name="Picture 311" descr="web serv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413" y="5316538"/>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62"/>
          <p:cNvSpPr>
            <a:spLocks noChangeArrowheads="1"/>
          </p:cNvSpPr>
          <p:nvPr/>
        </p:nvSpPr>
        <p:spPr bwMode="invGray">
          <a:xfrm>
            <a:off x="5543550" y="1052513"/>
            <a:ext cx="1370013" cy="1108075"/>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07" name="Rectangle 262"/>
          <p:cNvSpPr>
            <a:spLocks noChangeArrowheads="1"/>
          </p:cNvSpPr>
          <p:nvPr/>
        </p:nvSpPr>
        <p:spPr bwMode="invGray">
          <a:xfrm>
            <a:off x="5402263" y="923925"/>
            <a:ext cx="1370012" cy="1108075"/>
          </a:xfrm>
          <a:prstGeom prst="rect">
            <a:avLst/>
          </a:prstGeom>
          <a:solidFill>
            <a:schemeClr val="tx1"/>
          </a:solidFill>
          <a:ln w="28575" algn="ctr">
            <a:solidFill>
              <a:schemeClr val="accent1"/>
            </a:solidFill>
            <a:miter lim="800000"/>
            <a:headEnd/>
            <a:tailEnd/>
          </a:ln>
        </p:spPr>
        <p:txBody>
          <a:bodyPr lIns="0" tIns="0" rIns="0" bIns="0" anchor="ctr">
            <a:spAutoFit/>
          </a:bodyPr>
          <a:lstStyle/>
          <a:p>
            <a:endParaRPr lang="en-US"/>
          </a:p>
        </p:txBody>
      </p:sp>
      <p:grpSp>
        <p:nvGrpSpPr>
          <p:cNvPr id="21508" name="Group 263"/>
          <p:cNvGrpSpPr>
            <a:grpSpLocks/>
          </p:cNvGrpSpPr>
          <p:nvPr/>
        </p:nvGrpSpPr>
        <p:grpSpPr bwMode="auto">
          <a:xfrm>
            <a:off x="5608638" y="1023938"/>
            <a:ext cx="920750" cy="849312"/>
            <a:chOff x="2307" y="1036"/>
            <a:chExt cx="1397" cy="1290"/>
          </a:xfrm>
        </p:grpSpPr>
        <p:sp>
          <p:nvSpPr>
            <p:cNvPr id="21607" name="Freeform 26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8" name="Rectangle 26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9" name="Freeform 26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0" name="Freeform 26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1" name="Freeform 26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2" name="Freeform 26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3" name="Freeform 27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4" name="Freeform 27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5" name="Freeform 27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 name="Freeform 27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509" name="Title 1"/>
          <p:cNvSpPr>
            <a:spLocks noGrp="1"/>
          </p:cNvSpPr>
          <p:nvPr>
            <p:ph type="title"/>
          </p:nvPr>
        </p:nvSpPr>
        <p:spPr/>
        <p:txBody>
          <a:bodyPr/>
          <a:lstStyle/>
          <a:p>
            <a:r>
              <a:rPr lang="en-US" smtClean="0"/>
              <a:t>Lessons on location configuration</a:t>
            </a:r>
          </a:p>
        </p:txBody>
      </p:sp>
      <p:sp>
        <p:nvSpPr>
          <p:cNvPr id="21510" name="Content Placeholder 2"/>
          <p:cNvSpPr>
            <a:spLocks noGrp="1"/>
          </p:cNvSpPr>
          <p:nvPr>
            <p:ph idx="1"/>
          </p:nvPr>
        </p:nvSpPr>
        <p:spPr>
          <a:xfrm>
            <a:off x="519113" y="914400"/>
            <a:ext cx="3138487" cy="5486400"/>
          </a:xfrm>
        </p:spPr>
        <p:txBody>
          <a:bodyPr/>
          <a:lstStyle/>
          <a:p>
            <a:pPr>
              <a:buFont typeface="Arial" charset="0"/>
              <a:buChar char="•"/>
            </a:pPr>
            <a:r>
              <a:rPr lang="en-US" smtClean="0"/>
              <a:t>Popups are discussed in this course</a:t>
            </a:r>
          </a:p>
          <a:p>
            <a:pPr>
              <a:buFont typeface="Arial" charset="0"/>
              <a:buChar char="•"/>
            </a:pPr>
            <a:r>
              <a:rPr lang="en-US" smtClean="0"/>
              <a:t>Pages, location groups, and wizards are discussed in the Application Config course for each product</a:t>
            </a:r>
          </a:p>
          <a:p>
            <a:pPr>
              <a:buFont typeface="Arial" charset="0"/>
              <a:buChar char="•"/>
            </a:pPr>
            <a:r>
              <a:rPr lang="en-US" smtClean="0"/>
              <a:t>Exit points, forwards, or worksheets are covered only in the further study section of this course</a:t>
            </a:r>
          </a:p>
          <a:p>
            <a:pPr>
              <a:buFont typeface="Arial" charset="0"/>
              <a:buChar char="•"/>
            </a:pPr>
            <a:endParaRPr lang="en-US" smtClean="0"/>
          </a:p>
          <a:p>
            <a:pPr>
              <a:buFont typeface="Arial" charset="0"/>
              <a:buChar char="•"/>
            </a:pPr>
            <a:endParaRPr lang="en-US" smtClean="0"/>
          </a:p>
        </p:txBody>
      </p:sp>
      <p:sp>
        <p:nvSpPr>
          <p:cNvPr id="21511" name="Text Box 260"/>
          <p:cNvSpPr txBox="1">
            <a:spLocks noChangeArrowheads="1"/>
          </p:cNvSpPr>
          <p:nvPr/>
        </p:nvSpPr>
        <p:spPr bwMode="auto">
          <a:xfrm>
            <a:off x="5575300" y="1770063"/>
            <a:ext cx="1020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Popup</a:t>
            </a:r>
          </a:p>
        </p:txBody>
      </p:sp>
      <p:sp>
        <p:nvSpPr>
          <p:cNvPr id="21512" name="Text Box 97"/>
          <p:cNvSpPr txBox="1">
            <a:spLocks noChangeArrowheads="1"/>
          </p:cNvSpPr>
          <p:nvPr/>
        </p:nvSpPr>
        <p:spPr bwMode="auto">
          <a:xfrm>
            <a:off x="3929063" y="3857625"/>
            <a:ext cx="10207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Page</a:t>
            </a:r>
          </a:p>
        </p:txBody>
      </p:sp>
      <p:sp>
        <p:nvSpPr>
          <p:cNvPr id="21513" name="Rectangle 99"/>
          <p:cNvSpPr>
            <a:spLocks noChangeArrowheads="1"/>
          </p:cNvSpPr>
          <p:nvPr/>
        </p:nvSpPr>
        <p:spPr bwMode="invGray">
          <a:xfrm>
            <a:off x="3768725" y="2736850"/>
            <a:ext cx="1370013" cy="1108075"/>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1514" name="Group 100"/>
          <p:cNvGrpSpPr>
            <a:grpSpLocks/>
          </p:cNvGrpSpPr>
          <p:nvPr/>
        </p:nvGrpSpPr>
        <p:grpSpPr bwMode="auto">
          <a:xfrm>
            <a:off x="3975100" y="2836863"/>
            <a:ext cx="920750" cy="849312"/>
            <a:chOff x="2307" y="1036"/>
            <a:chExt cx="1397" cy="1290"/>
          </a:xfrm>
        </p:grpSpPr>
        <p:sp>
          <p:nvSpPr>
            <p:cNvPr id="21597" name="Freeform 10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8" name="Rectangle 10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9" name="Freeform 103"/>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0" name="Freeform 104"/>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1" name="Freeform 105"/>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2" name="Freeform 106"/>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3" name="Freeform 107"/>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4" name="Freeform 108"/>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5" name="Freeform 109"/>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6" name="Freeform 110"/>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515" name="Rectangle 308"/>
          <p:cNvSpPr>
            <a:spLocks noChangeArrowheads="1"/>
          </p:cNvSpPr>
          <p:nvPr/>
        </p:nvSpPr>
        <p:spPr bwMode="invGray">
          <a:xfrm>
            <a:off x="5484813" y="2762250"/>
            <a:ext cx="682625" cy="512763"/>
          </a:xfrm>
          <a:prstGeom prst="rect">
            <a:avLst/>
          </a:prstGeom>
          <a:solidFill>
            <a:schemeClr val="tx1"/>
          </a:solidFill>
          <a:ln w="28575" algn="ctr">
            <a:solidFill>
              <a:schemeClr val="accent1"/>
            </a:solidFill>
            <a:miter lim="800000"/>
            <a:headEnd/>
            <a:tailEnd/>
          </a:ln>
        </p:spPr>
        <p:txBody>
          <a:bodyPr lIns="0" tIns="0" rIns="0" bIns="0" anchor="ctr">
            <a:spAutoFit/>
          </a:bodyPr>
          <a:lstStyle/>
          <a:p>
            <a:endParaRPr lang="en-US"/>
          </a:p>
        </p:txBody>
      </p:sp>
      <p:sp>
        <p:nvSpPr>
          <p:cNvPr id="21516" name="Text Box 309"/>
          <p:cNvSpPr txBox="1">
            <a:spLocks noChangeArrowheads="1"/>
          </p:cNvSpPr>
          <p:nvPr/>
        </p:nvSpPr>
        <p:spPr bwMode="auto">
          <a:xfrm>
            <a:off x="5440363" y="2878138"/>
            <a:ext cx="7731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Page</a:t>
            </a:r>
          </a:p>
        </p:txBody>
      </p:sp>
      <p:sp>
        <p:nvSpPr>
          <p:cNvPr id="21517" name="Freeform 5"/>
          <p:cNvSpPr>
            <a:spLocks/>
          </p:cNvSpPr>
          <p:nvPr/>
        </p:nvSpPr>
        <p:spPr bwMode="invGray">
          <a:xfrm>
            <a:off x="7289800" y="2555875"/>
            <a:ext cx="1671638" cy="133191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nvGrpSpPr>
          <p:cNvPr id="21518" name="Group 6"/>
          <p:cNvGrpSpPr>
            <a:grpSpLocks/>
          </p:cNvGrpSpPr>
          <p:nvPr/>
        </p:nvGrpSpPr>
        <p:grpSpPr bwMode="auto">
          <a:xfrm>
            <a:off x="7385050" y="2717800"/>
            <a:ext cx="715963" cy="660400"/>
            <a:chOff x="2307" y="1036"/>
            <a:chExt cx="1397" cy="1290"/>
          </a:xfrm>
        </p:grpSpPr>
        <p:sp>
          <p:nvSpPr>
            <p:cNvPr id="21587"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8"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89"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0"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1"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2"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3"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4"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5"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6"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519" name="Text Box 41"/>
          <p:cNvSpPr txBox="1">
            <a:spLocks noChangeArrowheads="1"/>
          </p:cNvSpPr>
          <p:nvPr/>
        </p:nvSpPr>
        <p:spPr bwMode="auto">
          <a:xfrm>
            <a:off x="7142163" y="3967163"/>
            <a:ext cx="2027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Wizard</a:t>
            </a:r>
          </a:p>
        </p:txBody>
      </p:sp>
      <p:grpSp>
        <p:nvGrpSpPr>
          <p:cNvPr id="21520" name="Group 42"/>
          <p:cNvGrpSpPr>
            <a:grpSpLocks/>
          </p:cNvGrpSpPr>
          <p:nvPr/>
        </p:nvGrpSpPr>
        <p:grpSpPr bwMode="auto">
          <a:xfrm>
            <a:off x="7773988" y="2938463"/>
            <a:ext cx="715962" cy="660400"/>
            <a:chOff x="2307" y="1036"/>
            <a:chExt cx="1397" cy="1290"/>
          </a:xfrm>
        </p:grpSpPr>
        <p:sp>
          <p:nvSpPr>
            <p:cNvPr id="21577"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8"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9"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0"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1"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2"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3"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4"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5" name="Freeform 51"/>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6"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21" name="Group 53"/>
          <p:cNvGrpSpPr>
            <a:grpSpLocks/>
          </p:cNvGrpSpPr>
          <p:nvPr/>
        </p:nvGrpSpPr>
        <p:grpSpPr bwMode="auto">
          <a:xfrm>
            <a:off x="8162925" y="3159125"/>
            <a:ext cx="715963" cy="660400"/>
            <a:chOff x="2307" y="1036"/>
            <a:chExt cx="1397" cy="1290"/>
          </a:xfrm>
        </p:grpSpPr>
        <p:sp>
          <p:nvSpPr>
            <p:cNvPr id="21567"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8"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9"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0"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1"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2"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3"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4"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5"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6"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522" name="Text Box 64"/>
          <p:cNvSpPr txBox="1">
            <a:spLocks noChangeArrowheads="1"/>
          </p:cNvSpPr>
          <p:nvPr/>
        </p:nvSpPr>
        <p:spPr bwMode="auto">
          <a:xfrm>
            <a:off x="7388225" y="2776538"/>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1</a:t>
            </a:r>
          </a:p>
        </p:txBody>
      </p:sp>
      <p:sp>
        <p:nvSpPr>
          <p:cNvPr id="21523" name="Text Box 65"/>
          <p:cNvSpPr txBox="1">
            <a:spLocks noChangeArrowheads="1"/>
          </p:cNvSpPr>
          <p:nvPr/>
        </p:nvSpPr>
        <p:spPr bwMode="auto">
          <a:xfrm>
            <a:off x="7767638" y="29892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2</a:t>
            </a:r>
          </a:p>
        </p:txBody>
      </p:sp>
      <p:sp>
        <p:nvSpPr>
          <p:cNvPr id="21524" name="Text Box 66"/>
          <p:cNvSpPr txBox="1">
            <a:spLocks noChangeArrowheads="1"/>
          </p:cNvSpPr>
          <p:nvPr/>
        </p:nvSpPr>
        <p:spPr bwMode="auto">
          <a:xfrm>
            <a:off x="8185150" y="3205163"/>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3</a:t>
            </a:r>
          </a:p>
        </p:txBody>
      </p:sp>
      <p:sp>
        <p:nvSpPr>
          <p:cNvPr id="21525" name="Freeform 68"/>
          <p:cNvSpPr>
            <a:spLocks/>
          </p:cNvSpPr>
          <p:nvPr/>
        </p:nvSpPr>
        <p:spPr bwMode="invGray">
          <a:xfrm>
            <a:off x="5354638" y="2530475"/>
            <a:ext cx="1670050" cy="133191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1526" name="Text Box 96"/>
          <p:cNvSpPr txBox="1">
            <a:spLocks noChangeArrowheads="1"/>
          </p:cNvSpPr>
          <p:nvPr/>
        </p:nvSpPr>
        <p:spPr bwMode="auto">
          <a:xfrm>
            <a:off x="5216525" y="3952875"/>
            <a:ext cx="2027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Location Group</a:t>
            </a:r>
          </a:p>
        </p:txBody>
      </p:sp>
      <p:sp>
        <p:nvSpPr>
          <p:cNvPr id="21527" name="Rectangle 305"/>
          <p:cNvSpPr>
            <a:spLocks noChangeArrowheads="1"/>
          </p:cNvSpPr>
          <p:nvPr/>
        </p:nvSpPr>
        <p:spPr bwMode="invGray">
          <a:xfrm>
            <a:off x="5859463" y="3006725"/>
            <a:ext cx="682625" cy="512763"/>
          </a:xfrm>
          <a:prstGeom prst="rect">
            <a:avLst/>
          </a:prstGeom>
          <a:solidFill>
            <a:schemeClr val="tx1"/>
          </a:solidFill>
          <a:ln w="28575" algn="ctr">
            <a:solidFill>
              <a:schemeClr val="accent1"/>
            </a:solidFill>
            <a:miter lim="800000"/>
            <a:headEnd/>
            <a:tailEnd/>
          </a:ln>
        </p:spPr>
        <p:txBody>
          <a:bodyPr lIns="0" tIns="0" rIns="0" bIns="0" anchor="ctr">
            <a:spAutoFit/>
          </a:bodyPr>
          <a:lstStyle/>
          <a:p>
            <a:endParaRPr lang="en-US"/>
          </a:p>
        </p:txBody>
      </p:sp>
      <p:sp>
        <p:nvSpPr>
          <p:cNvPr id="21528" name="Text Box 306"/>
          <p:cNvSpPr txBox="1">
            <a:spLocks noChangeArrowheads="1"/>
          </p:cNvSpPr>
          <p:nvPr/>
        </p:nvSpPr>
        <p:spPr bwMode="auto">
          <a:xfrm>
            <a:off x="5815013" y="3122613"/>
            <a:ext cx="7731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Page</a:t>
            </a:r>
          </a:p>
        </p:txBody>
      </p:sp>
      <p:sp>
        <p:nvSpPr>
          <p:cNvPr id="21529" name="Rectangle 71"/>
          <p:cNvSpPr>
            <a:spLocks noChangeArrowheads="1"/>
          </p:cNvSpPr>
          <p:nvPr/>
        </p:nvSpPr>
        <p:spPr bwMode="invGray">
          <a:xfrm>
            <a:off x="6259513" y="3249613"/>
            <a:ext cx="682625" cy="512762"/>
          </a:xfrm>
          <a:prstGeom prst="rect">
            <a:avLst/>
          </a:prstGeom>
          <a:solidFill>
            <a:schemeClr val="tx1"/>
          </a:solidFill>
          <a:ln w="28575" algn="ctr">
            <a:solidFill>
              <a:schemeClr val="accent1"/>
            </a:solidFill>
            <a:miter lim="800000"/>
            <a:headEnd/>
            <a:tailEnd/>
          </a:ln>
        </p:spPr>
        <p:txBody>
          <a:bodyPr lIns="0" tIns="0" rIns="0" bIns="0" anchor="ctr">
            <a:spAutoFit/>
          </a:bodyPr>
          <a:lstStyle/>
          <a:p>
            <a:endParaRPr lang="en-US"/>
          </a:p>
        </p:txBody>
      </p:sp>
      <p:sp>
        <p:nvSpPr>
          <p:cNvPr id="21530" name="Text Box 302"/>
          <p:cNvSpPr txBox="1">
            <a:spLocks noChangeArrowheads="1"/>
          </p:cNvSpPr>
          <p:nvPr/>
        </p:nvSpPr>
        <p:spPr bwMode="auto">
          <a:xfrm>
            <a:off x="6215063" y="3365500"/>
            <a:ext cx="773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Page</a:t>
            </a:r>
          </a:p>
        </p:txBody>
      </p:sp>
      <p:grpSp>
        <p:nvGrpSpPr>
          <p:cNvPr id="21531" name="Group 183"/>
          <p:cNvGrpSpPr>
            <a:grpSpLocks/>
          </p:cNvGrpSpPr>
          <p:nvPr/>
        </p:nvGrpSpPr>
        <p:grpSpPr bwMode="auto">
          <a:xfrm>
            <a:off x="6786563" y="1131888"/>
            <a:ext cx="974725" cy="246062"/>
            <a:chOff x="6786834" y="1093787"/>
            <a:chExt cx="974139" cy="344490"/>
          </a:xfrm>
        </p:grpSpPr>
        <p:sp>
          <p:nvSpPr>
            <p:cNvPr id="21564" name="Freeform 275"/>
            <p:cNvSpPr>
              <a:spLocks/>
            </p:cNvSpPr>
            <p:nvPr/>
          </p:nvSpPr>
          <p:spPr bwMode="auto">
            <a:xfrm rot="5400000" flipH="1" flipV="1">
              <a:off x="7494774" y="1170488"/>
              <a:ext cx="342900" cy="189498"/>
            </a:xfrm>
            <a:custGeom>
              <a:avLst/>
              <a:gdLst>
                <a:gd name="T0" fmla="*/ 2147483647 w 216"/>
                <a:gd name="T1" fmla="*/ 0 h 133"/>
                <a:gd name="T2" fmla="*/ 2147483647 w 216"/>
                <a:gd name="T3" fmla="*/ 2147483647 h 133"/>
                <a:gd name="T4" fmla="*/ 2147483647 w 216"/>
                <a:gd name="T5" fmla="*/ 2147483647 h 133"/>
                <a:gd name="T6" fmla="*/ 2147483647 w 216"/>
                <a:gd name="T7" fmla="*/ 2147483647 h 133"/>
                <a:gd name="T8" fmla="*/ 2147483647 w 216"/>
                <a:gd name="T9" fmla="*/ 2147483647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28575">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1565" name="Line 276"/>
            <p:cNvSpPr>
              <a:spLocks noChangeShapeType="1"/>
            </p:cNvSpPr>
            <p:nvPr/>
          </p:nvSpPr>
          <p:spPr bwMode="auto">
            <a:xfrm rot="5400000">
              <a:off x="7251994" y="773090"/>
              <a:ext cx="1905" cy="650286"/>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1566" name="Line 276"/>
            <p:cNvSpPr>
              <a:spLocks noChangeShapeType="1"/>
            </p:cNvSpPr>
            <p:nvPr/>
          </p:nvSpPr>
          <p:spPr bwMode="auto">
            <a:xfrm rot="5400000">
              <a:off x="7181510" y="1041697"/>
              <a:ext cx="1904" cy="791256"/>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grpSp>
      <p:grpSp>
        <p:nvGrpSpPr>
          <p:cNvPr id="21532" name="Group 184"/>
          <p:cNvGrpSpPr>
            <a:grpSpLocks/>
          </p:cNvGrpSpPr>
          <p:nvPr/>
        </p:nvGrpSpPr>
        <p:grpSpPr bwMode="auto">
          <a:xfrm>
            <a:off x="6786563" y="1749425"/>
            <a:ext cx="974725" cy="244475"/>
            <a:chOff x="6786834" y="1585277"/>
            <a:chExt cx="974139" cy="344490"/>
          </a:xfrm>
        </p:grpSpPr>
        <p:sp>
          <p:nvSpPr>
            <p:cNvPr id="21561" name="Freeform 275"/>
            <p:cNvSpPr>
              <a:spLocks/>
            </p:cNvSpPr>
            <p:nvPr/>
          </p:nvSpPr>
          <p:spPr bwMode="auto">
            <a:xfrm rot="16200000" flipH="1">
              <a:off x="7494774" y="1663568"/>
              <a:ext cx="342900" cy="189498"/>
            </a:xfrm>
            <a:custGeom>
              <a:avLst/>
              <a:gdLst>
                <a:gd name="T0" fmla="*/ 2147483647 w 216"/>
                <a:gd name="T1" fmla="*/ 0 h 133"/>
                <a:gd name="T2" fmla="*/ 2147483647 w 216"/>
                <a:gd name="T3" fmla="*/ 2147483647 h 133"/>
                <a:gd name="T4" fmla="*/ 2147483647 w 216"/>
                <a:gd name="T5" fmla="*/ 2147483647 h 133"/>
                <a:gd name="T6" fmla="*/ 2147483647 w 216"/>
                <a:gd name="T7" fmla="*/ 2147483647 h 133"/>
                <a:gd name="T8" fmla="*/ 2147483647 w 216"/>
                <a:gd name="T9" fmla="*/ 2147483647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28575">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1562" name="Line 276"/>
            <p:cNvSpPr>
              <a:spLocks noChangeShapeType="1"/>
            </p:cNvSpPr>
            <p:nvPr/>
          </p:nvSpPr>
          <p:spPr bwMode="auto">
            <a:xfrm rot="16200000" flipV="1">
              <a:off x="7251994" y="1600178"/>
              <a:ext cx="1905" cy="650286"/>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1563" name="Line 276"/>
            <p:cNvSpPr>
              <a:spLocks noChangeShapeType="1"/>
            </p:cNvSpPr>
            <p:nvPr/>
          </p:nvSpPr>
          <p:spPr bwMode="auto">
            <a:xfrm rot="16200000" flipV="1">
              <a:off x="7181510" y="1190601"/>
              <a:ext cx="1904" cy="791256"/>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grpSp>
      <p:sp>
        <p:nvSpPr>
          <p:cNvPr id="21533" name="Rectangle 220"/>
          <p:cNvSpPr>
            <a:spLocks noChangeArrowheads="1"/>
          </p:cNvSpPr>
          <p:nvPr/>
        </p:nvSpPr>
        <p:spPr bwMode="auto">
          <a:xfrm>
            <a:off x="7367588" y="4525963"/>
            <a:ext cx="1373187" cy="1522412"/>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34" name="Line 221"/>
          <p:cNvSpPr>
            <a:spLocks noChangeShapeType="1"/>
          </p:cNvSpPr>
          <p:nvPr/>
        </p:nvSpPr>
        <p:spPr bwMode="auto">
          <a:xfrm flipH="1">
            <a:off x="7367588" y="5027613"/>
            <a:ext cx="13716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5" name="Freeform 222"/>
          <p:cNvSpPr>
            <a:spLocks/>
          </p:cNvSpPr>
          <p:nvPr/>
        </p:nvSpPr>
        <p:spPr bwMode="invGray">
          <a:xfrm flipV="1">
            <a:off x="7443788" y="5114925"/>
            <a:ext cx="1235075" cy="879475"/>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1536" name="Group 223"/>
          <p:cNvGrpSpPr>
            <a:grpSpLocks/>
          </p:cNvGrpSpPr>
          <p:nvPr/>
        </p:nvGrpSpPr>
        <p:grpSpPr bwMode="auto">
          <a:xfrm>
            <a:off x="7704138" y="5321300"/>
            <a:ext cx="715962" cy="660400"/>
            <a:chOff x="2307" y="1036"/>
            <a:chExt cx="1397" cy="1290"/>
          </a:xfrm>
        </p:grpSpPr>
        <p:sp>
          <p:nvSpPr>
            <p:cNvPr id="21551"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2"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53"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4"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5"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6"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7"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8"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9"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0"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537" name="Text Box 234"/>
          <p:cNvSpPr txBox="1">
            <a:spLocks noChangeArrowheads="1"/>
          </p:cNvSpPr>
          <p:nvPr/>
        </p:nvSpPr>
        <p:spPr bwMode="auto">
          <a:xfrm>
            <a:off x="7348538" y="6092825"/>
            <a:ext cx="1431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Worksheet</a:t>
            </a:r>
          </a:p>
        </p:txBody>
      </p:sp>
      <p:sp>
        <p:nvSpPr>
          <p:cNvPr id="21538" name="Text Box 137"/>
          <p:cNvSpPr txBox="1">
            <a:spLocks noChangeArrowheads="1"/>
          </p:cNvSpPr>
          <p:nvPr/>
        </p:nvSpPr>
        <p:spPr bwMode="auto">
          <a:xfrm>
            <a:off x="3757613" y="6092825"/>
            <a:ext cx="10207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Forward</a:t>
            </a:r>
          </a:p>
        </p:txBody>
      </p:sp>
      <p:sp>
        <p:nvSpPr>
          <p:cNvPr id="21539" name="Rectangle 162"/>
          <p:cNvSpPr>
            <a:spLocks noChangeArrowheads="1"/>
          </p:cNvSpPr>
          <p:nvPr/>
        </p:nvSpPr>
        <p:spPr bwMode="invGray">
          <a:xfrm>
            <a:off x="4552950" y="4824413"/>
            <a:ext cx="452438" cy="481012"/>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1540" name="Rectangle 163"/>
          <p:cNvSpPr>
            <a:spLocks noChangeArrowheads="1"/>
          </p:cNvSpPr>
          <p:nvPr/>
        </p:nvSpPr>
        <p:spPr bwMode="invGray">
          <a:xfrm>
            <a:off x="4554538" y="5419725"/>
            <a:ext cx="452437" cy="481013"/>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nvGrpSpPr>
          <p:cNvPr id="21541" name="Group 260"/>
          <p:cNvGrpSpPr>
            <a:grpSpLocks/>
          </p:cNvGrpSpPr>
          <p:nvPr/>
        </p:nvGrpSpPr>
        <p:grpSpPr bwMode="auto">
          <a:xfrm>
            <a:off x="4046538" y="5057775"/>
            <a:ext cx="520700" cy="577850"/>
            <a:chOff x="3860483" y="5057140"/>
            <a:chExt cx="855662" cy="577850"/>
          </a:xfrm>
        </p:grpSpPr>
        <p:sp>
          <p:nvSpPr>
            <p:cNvPr id="21549" name="Line 187"/>
            <p:cNvSpPr>
              <a:spLocks noChangeShapeType="1"/>
            </p:cNvSpPr>
            <p:nvPr/>
          </p:nvSpPr>
          <p:spPr bwMode="auto">
            <a:xfrm flipV="1">
              <a:off x="3860483" y="5057140"/>
              <a:ext cx="827087" cy="30480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550" name="Line 188"/>
            <p:cNvSpPr>
              <a:spLocks noChangeShapeType="1"/>
            </p:cNvSpPr>
            <p:nvPr/>
          </p:nvSpPr>
          <p:spPr bwMode="auto">
            <a:xfrm>
              <a:off x="3860483" y="5361940"/>
              <a:ext cx="855662" cy="27305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US"/>
            </a:p>
          </p:txBody>
        </p:sp>
      </p:grpSp>
      <p:pic>
        <p:nvPicPr>
          <p:cNvPr id="21542" name="Picture 3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5035550"/>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3" name="Rectangle 214"/>
          <p:cNvSpPr>
            <a:spLocks noChangeArrowheads="1"/>
          </p:cNvSpPr>
          <p:nvPr/>
        </p:nvSpPr>
        <p:spPr bwMode="invGray">
          <a:xfrm>
            <a:off x="6384925" y="4511675"/>
            <a:ext cx="671513" cy="488950"/>
          </a:xfrm>
          <a:prstGeom prst="rect">
            <a:avLst/>
          </a:prstGeom>
          <a:noFill/>
          <a:ln w="28575" algn="ctr">
            <a:solidFill>
              <a:srgbClr val="3399FF"/>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44" name="Rectangle 215"/>
          <p:cNvSpPr>
            <a:spLocks noChangeArrowheads="1"/>
          </p:cNvSpPr>
          <p:nvPr/>
        </p:nvSpPr>
        <p:spPr bwMode="invGray">
          <a:xfrm>
            <a:off x="5357813" y="5062538"/>
            <a:ext cx="317500" cy="238125"/>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45" name="Line 217"/>
          <p:cNvSpPr>
            <a:spLocks noChangeShapeType="1"/>
          </p:cNvSpPr>
          <p:nvPr/>
        </p:nvSpPr>
        <p:spPr bwMode="auto">
          <a:xfrm flipV="1">
            <a:off x="5513388" y="4743450"/>
            <a:ext cx="852487" cy="427038"/>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6" name="Text Box 218"/>
          <p:cNvSpPr txBox="1">
            <a:spLocks noChangeArrowheads="1"/>
          </p:cNvSpPr>
          <p:nvPr/>
        </p:nvSpPr>
        <p:spPr bwMode="auto">
          <a:xfrm>
            <a:off x="4859338" y="6092825"/>
            <a:ext cx="2027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Exit Point</a:t>
            </a:r>
          </a:p>
        </p:txBody>
      </p:sp>
      <p:pic>
        <p:nvPicPr>
          <p:cNvPr id="21547" name="Picture 311" descr="web serv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0338" y="4562475"/>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8" name="Rectangle 162"/>
          <p:cNvSpPr>
            <a:spLocks noChangeArrowheads="1"/>
          </p:cNvSpPr>
          <p:nvPr/>
        </p:nvSpPr>
        <p:spPr bwMode="invGray">
          <a:xfrm>
            <a:off x="3730625" y="4983163"/>
            <a:ext cx="635000" cy="731837"/>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Location basics</a:t>
            </a:r>
          </a:p>
          <a:p>
            <a:pPr>
              <a:lnSpc>
                <a:spcPct val="150000"/>
              </a:lnSpc>
              <a:buFont typeface="Arial" charset="0"/>
              <a:buChar char="•"/>
            </a:pPr>
            <a:r>
              <a:rPr lang="en-US" sz="2800" smtClean="0"/>
              <a:t>Navigating to a location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738" y="1489075"/>
            <a:ext cx="4333875" cy="14065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10"/>
          <p:cNvPicPr>
            <a:picLocks noChangeAspect="1" noChangeArrowheads="1"/>
          </p:cNvPicPr>
          <p:nvPr/>
        </p:nvPicPr>
        <p:blipFill>
          <a:blip r:embed="rId4">
            <a:extLst>
              <a:ext uri="{28A0092B-C50C-407E-A947-70E740481C1C}">
                <a14:useLocalDpi xmlns:a14="http://schemas.microsoft.com/office/drawing/2010/main" val="0"/>
              </a:ext>
            </a:extLst>
          </a:blip>
          <a:srcRect l="5231" b="5013"/>
          <a:stretch>
            <a:fillRect/>
          </a:stretch>
        </p:blipFill>
        <p:spPr bwMode="auto">
          <a:xfrm>
            <a:off x="849313" y="1050925"/>
            <a:ext cx="3005137" cy="17907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Rectangle 2"/>
          <p:cNvSpPr>
            <a:spLocks noGrp="1" noChangeArrowheads="1"/>
          </p:cNvSpPr>
          <p:nvPr>
            <p:ph type="title"/>
          </p:nvPr>
        </p:nvSpPr>
        <p:spPr/>
        <p:txBody>
          <a:bodyPr/>
          <a:lstStyle/>
          <a:p>
            <a:r>
              <a:rPr lang="en-US" smtClean="0"/>
              <a:t>Atomic widget action property</a:t>
            </a:r>
          </a:p>
        </p:txBody>
      </p:sp>
      <p:sp>
        <p:nvSpPr>
          <p:cNvPr id="23557" name="Rectangle 3"/>
          <p:cNvSpPr>
            <a:spLocks noGrp="1" noChangeArrowheads="1"/>
          </p:cNvSpPr>
          <p:nvPr>
            <p:ph idx="1"/>
          </p:nvPr>
        </p:nvSpPr>
        <p:spPr>
          <a:xfrm>
            <a:off x="504825" y="4200525"/>
            <a:ext cx="8332788" cy="2189163"/>
          </a:xfrm>
        </p:spPr>
        <p:txBody>
          <a:bodyPr/>
          <a:lstStyle/>
          <a:p>
            <a:pPr>
              <a:buFont typeface="Arial" charset="0"/>
              <a:buChar char="•"/>
            </a:pPr>
            <a:r>
              <a:rPr lang="en-US" smtClean="0"/>
              <a:t>Most atomic widgets have an action property</a:t>
            </a:r>
          </a:p>
          <a:p>
            <a:pPr lvl="1"/>
            <a:r>
              <a:rPr lang="en-US" smtClean="0"/>
              <a:t>Can be set to a Gosu statement</a:t>
            </a:r>
          </a:p>
          <a:p>
            <a:pPr lvl="1"/>
            <a:r>
              <a:rPr lang="en-US" smtClean="0"/>
              <a:t>When set, atomic widget becomes clickable</a:t>
            </a:r>
          </a:p>
          <a:p>
            <a:pPr lvl="1"/>
            <a:r>
              <a:rPr lang="en-US" smtClean="0"/>
              <a:t>When clicked, Gosu statement is executed</a:t>
            </a:r>
          </a:p>
        </p:txBody>
      </p:sp>
      <p:sp>
        <p:nvSpPr>
          <p:cNvPr id="23558" name="AutoShape 9"/>
          <p:cNvSpPr>
            <a:spLocks noChangeArrowheads="1"/>
          </p:cNvSpPr>
          <p:nvPr/>
        </p:nvSpPr>
        <p:spPr bwMode="auto">
          <a:xfrm>
            <a:off x="2686050" y="2508250"/>
            <a:ext cx="900113" cy="3333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59" name="AutoShape 11"/>
          <p:cNvSpPr>
            <a:spLocks noChangeArrowheads="1"/>
          </p:cNvSpPr>
          <p:nvPr/>
        </p:nvSpPr>
        <p:spPr bwMode="auto">
          <a:xfrm>
            <a:off x="5222875" y="2625725"/>
            <a:ext cx="1066800" cy="2365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60" name="Text Box 12"/>
          <p:cNvSpPr txBox="1">
            <a:spLocks noChangeArrowheads="1"/>
          </p:cNvSpPr>
          <p:nvPr/>
        </p:nvSpPr>
        <p:spPr bwMode="auto">
          <a:xfrm>
            <a:off x="849313" y="30178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clickable menu item</a:t>
            </a:r>
          </a:p>
        </p:txBody>
      </p:sp>
      <p:sp>
        <p:nvSpPr>
          <p:cNvPr id="23561" name="Text Box 13"/>
          <p:cNvSpPr txBox="1">
            <a:spLocks noChangeArrowheads="1"/>
          </p:cNvSpPr>
          <p:nvPr/>
        </p:nvSpPr>
        <p:spPr bwMode="auto">
          <a:xfrm>
            <a:off x="4700588" y="30178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clickable cell</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913" y="1023938"/>
            <a:ext cx="4333875" cy="14065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10"/>
          <p:cNvPicPr>
            <a:picLocks noChangeAspect="1" noChangeArrowheads="1"/>
          </p:cNvPicPr>
          <p:nvPr/>
        </p:nvPicPr>
        <p:blipFill>
          <a:blip r:embed="rId4">
            <a:extLst>
              <a:ext uri="{28A0092B-C50C-407E-A947-70E740481C1C}">
                <a14:useLocalDpi xmlns:a14="http://schemas.microsoft.com/office/drawing/2010/main" val="0"/>
              </a:ext>
            </a:extLst>
          </a:blip>
          <a:srcRect l="5231" b="5013"/>
          <a:stretch>
            <a:fillRect/>
          </a:stretch>
        </p:blipFill>
        <p:spPr bwMode="auto">
          <a:xfrm>
            <a:off x="860425" y="1011238"/>
            <a:ext cx="2303463" cy="13731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Rectangle 2"/>
          <p:cNvSpPr>
            <a:spLocks noGrp="1" noChangeArrowheads="1"/>
          </p:cNvSpPr>
          <p:nvPr>
            <p:ph type="title"/>
          </p:nvPr>
        </p:nvSpPr>
        <p:spPr/>
        <p:txBody>
          <a:bodyPr/>
          <a:lstStyle/>
          <a:p>
            <a:r>
              <a:rPr lang="en-US" smtClean="0"/>
              <a:t>Atomic widgets that navigate</a:t>
            </a:r>
          </a:p>
        </p:txBody>
      </p:sp>
      <p:sp>
        <p:nvSpPr>
          <p:cNvPr id="24581" name="Rectangle 3"/>
          <p:cNvSpPr>
            <a:spLocks noGrp="1" noChangeArrowheads="1"/>
          </p:cNvSpPr>
          <p:nvPr>
            <p:ph idx="1"/>
          </p:nvPr>
        </p:nvSpPr>
        <p:spPr>
          <a:xfrm>
            <a:off x="1724025" y="5816600"/>
            <a:ext cx="6046788" cy="765175"/>
          </a:xfrm>
        </p:spPr>
        <p:txBody>
          <a:bodyPr/>
          <a:lstStyle/>
          <a:p>
            <a:pPr>
              <a:buFont typeface="Arial" charset="0"/>
              <a:buChar char="•"/>
            </a:pPr>
            <a:r>
              <a:rPr lang="en-US" smtClean="0"/>
              <a:t>One common example of atomic widget action is navigation to a location</a:t>
            </a:r>
          </a:p>
          <a:p>
            <a:pPr lvl="1"/>
            <a:endParaRPr lang="en-US" smtClean="0"/>
          </a:p>
        </p:txBody>
      </p:sp>
      <p:sp>
        <p:nvSpPr>
          <p:cNvPr id="24582" name="AutoShape 8"/>
          <p:cNvSpPr>
            <a:spLocks noChangeArrowheads="1"/>
          </p:cNvSpPr>
          <p:nvPr/>
        </p:nvSpPr>
        <p:spPr bwMode="auto">
          <a:xfrm>
            <a:off x="2154238" y="2139950"/>
            <a:ext cx="887412" cy="2651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83" name="Line 9"/>
          <p:cNvSpPr>
            <a:spLocks noChangeShapeType="1"/>
          </p:cNvSpPr>
          <p:nvPr/>
        </p:nvSpPr>
        <p:spPr bwMode="auto">
          <a:xfrm flipH="1">
            <a:off x="2154238" y="2414588"/>
            <a:ext cx="184150" cy="222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AutoShape 10"/>
          <p:cNvSpPr>
            <a:spLocks noChangeArrowheads="1"/>
          </p:cNvSpPr>
          <p:nvPr/>
        </p:nvSpPr>
        <p:spPr bwMode="auto">
          <a:xfrm>
            <a:off x="5137150" y="1931988"/>
            <a:ext cx="1363663" cy="2365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85" name="Line 11"/>
          <p:cNvSpPr>
            <a:spLocks noChangeShapeType="1"/>
          </p:cNvSpPr>
          <p:nvPr/>
        </p:nvSpPr>
        <p:spPr bwMode="auto">
          <a:xfrm>
            <a:off x="5880100" y="2168525"/>
            <a:ext cx="58738" cy="4556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Text Box 12"/>
          <p:cNvSpPr txBox="1">
            <a:spLocks noChangeArrowheads="1"/>
          </p:cNvSpPr>
          <p:nvPr/>
        </p:nvSpPr>
        <p:spPr bwMode="auto">
          <a:xfrm>
            <a:off x="234950" y="4843463"/>
            <a:ext cx="38385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clickable menu item</a:t>
            </a:r>
            <a:br>
              <a:rPr lang="en-US"/>
            </a:br>
            <a:r>
              <a:rPr lang="en-US"/>
              <a:t>navigates to</a:t>
            </a:r>
            <a:br>
              <a:rPr lang="en-US"/>
            </a:br>
            <a:r>
              <a:rPr lang="en-US"/>
              <a:t>ContactNote worksheet</a:t>
            </a:r>
          </a:p>
        </p:txBody>
      </p:sp>
      <p:sp>
        <p:nvSpPr>
          <p:cNvPr id="24587" name="Text Box 13"/>
          <p:cNvSpPr txBox="1">
            <a:spLocks noChangeArrowheads="1"/>
          </p:cNvSpPr>
          <p:nvPr/>
        </p:nvSpPr>
        <p:spPr bwMode="auto">
          <a:xfrm>
            <a:off x="4618038" y="4813300"/>
            <a:ext cx="3767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clickable cell</a:t>
            </a:r>
            <a:br>
              <a:rPr lang="en-US"/>
            </a:br>
            <a:r>
              <a:rPr lang="en-US"/>
              <a:t>navigates to</a:t>
            </a:r>
            <a:br>
              <a:rPr lang="en-US"/>
            </a:br>
            <a:r>
              <a:rPr lang="en-US"/>
              <a:t>ABContactSummary page</a:t>
            </a:r>
          </a:p>
        </p:txBody>
      </p:sp>
      <p:pic>
        <p:nvPicPr>
          <p:cNvPr id="2458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013" y="2663825"/>
            <a:ext cx="2554287" cy="1893888"/>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4963" y="2652713"/>
            <a:ext cx="4171950"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2887663"/>
            <a:ext cx="5341938" cy="31083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2"/>
          <p:cNvSpPr>
            <a:spLocks noGrp="1" noChangeArrowheads="1"/>
          </p:cNvSpPr>
          <p:nvPr>
            <p:ph type="title"/>
          </p:nvPr>
        </p:nvSpPr>
        <p:spPr/>
        <p:txBody>
          <a:bodyPr/>
          <a:lstStyle/>
          <a:p>
            <a:r>
              <a:rPr lang="en-US" smtClean="0"/>
              <a:t>Location entry points</a:t>
            </a:r>
          </a:p>
        </p:txBody>
      </p:sp>
      <p:sp>
        <p:nvSpPr>
          <p:cNvPr id="25604" name="Rectangle 3"/>
          <p:cNvSpPr>
            <a:spLocks noGrp="1" noChangeArrowheads="1"/>
          </p:cNvSpPr>
          <p:nvPr>
            <p:ph idx="1"/>
          </p:nvPr>
        </p:nvSpPr>
        <p:spPr>
          <a:xfrm>
            <a:off x="519113" y="914400"/>
            <a:ext cx="8318500" cy="2054225"/>
          </a:xfrm>
        </p:spPr>
        <p:txBody>
          <a:bodyPr/>
          <a:lstStyle/>
          <a:p>
            <a:pPr>
              <a:buFont typeface="Arial" charset="0"/>
              <a:buChar char="•"/>
            </a:pPr>
            <a:r>
              <a:rPr lang="en-US" smtClean="0"/>
              <a:t>An </a:t>
            </a:r>
            <a:r>
              <a:rPr lang="en-US" b="1" smtClean="0"/>
              <a:t>entry point</a:t>
            </a:r>
            <a:r>
              <a:rPr lang="en-US" smtClean="0"/>
              <a:t> is a reference used by widgets to navigate to a given location</a:t>
            </a:r>
          </a:p>
          <a:p>
            <a:pPr lvl="1"/>
            <a:r>
              <a:rPr lang="en-US" smtClean="0"/>
              <a:t>Specifies location name and values required to render location</a:t>
            </a:r>
          </a:p>
          <a:p>
            <a:pPr lvl="1"/>
            <a:r>
              <a:rPr lang="en-US" smtClean="0"/>
              <a:t>Every location has at least one, but could have many</a:t>
            </a:r>
          </a:p>
        </p:txBody>
      </p:sp>
      <p:sp>
        <p:nvSpPr>
          <p:cNvPr id="25605" name="Text Box 5"/>
          <p:cNvSpPr txBox="1">
            <a:spLocks noChangeArrowheads="1"/>
          </p:cNvSpPr>
          <p:nvPr/>
        </p:nvSpPr>
        <p:spPr bwMode="auto">
          <a:xfrm>
            <a:off x="3057525" y="3354388"/>
            <a:ext cx="433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ABContactLG(anABContact)</a:t>
            </a:r>
          </a:p>
        </p:txBody>
      </p:sp>
      <p:pic>
        <p:nvPicPr>
          <p:cNvPr id="2560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388" y="3822700"/>
            <a:ext cx="4722812" cy="23304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7" name="Text Box 7"/>
          <p:cNvSpPr txBox="1">
            <a:spLocks noChangeArrowheads="1"/>
          </p:cNvSpPr>
          <p:nvPr/>
        </p:nvSpPr>
        <p:spPr bwMode="auto">
          <a:xfrm>
            <a:off x="4194175" y="4173538"/>
            <a:ext cx="3756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UserPreferencesWorksheet()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1814513"/>
            <a:ext cx="4616450" cy="4041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2"/>
          <p:cNvSpPr>
            <a:spLocks noGrp="1" noChangeArrowheads="1"/>
          </p:cNvSpPr>
          <p:nvPr>
            <p:ph type="title"/>
          </p:nvPr>
        </p:nvSpPr>
        <p:spPr/>
        <p:txBody>
          <a:bodyPr/>
          <a:lstStyle/>
          <a:p>
            <a:r>
              <a:rPr lang="en-US" smtClean="0"/>
              <a:t>Location methods</a:t>
            </a:r>
          </a:p>
        </p:txBody>
      </p:sp>
      <p:sp>
        <p:nvSpPr>
          <p:cNvPr id="26628" name="Rectangle 3"/>
          <p:cNvSpPr>
            <a:spLocks noGrp="1" noChangeArrowheads="1"/>
          </p:cNvSpPr>
          <p:nvPr>
            <p:ph idx="1"/>
          </p:nvPr>
        </p:nvSpPr>
        <p:spPr>
          <a:xfrm>
            <a:off x="519113" y="1192213"/>
            <a:ext cx="3806825" cy="5197475"/>
          </a:xfrm>
        </p:spPr>
        <p:txBody>
          <a:bodyPr/>
          <a:lstStyle/>
          <a:p>
            <a:pPr>
              <a:buFont typeface="Arial" charset="0"/>
              <a:buChar char="•"/>
            </a:pPr>
            <a:r>
              <a:rPr lang="en-US" smtClean="0"/>
              <a:t>Locations have methods used to navigate to them</a:t>
            </a:r>
          </a:p>
          <a:p>
            <a:pPr>
              <a:buFont typeface="Arial" charset="0"/>
              <a:buChar char="•"/>
            </a:pPr>
            <a:r>
              <a:rPr lang="en-US" smtClean="0"/>
              <a:t>Most common methods:</a:t>
            </a:r>
          </a:p>
          <a:p>
            <a:pPr lvl="1"/>
            <a:r>
              <a:rPr lang="en-US" smtClean="0"/>
              <a:t>go - </a:t>
            </a:r>
            <a:r>
              <a:rPr lang="en-US" sz="2000" smtClean="0"/>
              <a:t>Renders location in same frame as source widget (typically screen area)</a:t>
            </a:r>
          </a:p>
          <a:p>
            <a:pPr lvl="1"/>
            <a:r>
              <a:rPr lang="en-US" smtClean="0"/>
              <a:t>goInWorkspace - </a:t>
            </a:r>
            <a:r>
              <a:rPr lang="en-US" sz="2000" smtClean="0"/>
              <a:t>Renders location in workspace frame</a:t>
            </a:r>
          </a:p>
          <a:p>
            <a:pPr lvl="1"/>
            <a:r>
              <a:rPr lang="en-US" smtClean="0"/>
              <a:t>push - </a:t>
            </a:r>
            <a:r>
              <a:rPr lang="en-US" sz="2000" smtClean="0"/>
              <a:t>Renders location in same frame as source widget (typically screen area), but retains previous location so that it can be returned to</a:t>
            </a:r>
          </a:p>
          <a:p>
            <a:pPr lvl="1"/>
            <a:endParaRPr lang="en-US" sz="2000" smtClean="0"/>
          </a:p>
        </p:txBody>
      </p:sp>
      <p:sp>
        <p:nvSpPr>
          <p:cNvPr id="26629" name="Rectangle 5"/>
          <p:cNvSpPr>
            <a:spLocks noChangeArrowheads="1"/>
          </p:cNvSpPr>
          <p:nvPr/>
        </p:nvSpPr>
        <p:spPr bwMode="auto">
          <a:xfrm>
            <a:off x="6040438" y="1798638"/>
            <a:ext cx="2878137" cy="214312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30" name="Text Box 6"/>
          <p:cNvSpPr txBox="1">
            <a:spLocks noChangeArrowheads="1"/>
          </p:cNvSpPr>
          <p:nvPr/>
        </p:nvSpPr>
        <p:spPr bwMode="auto">
          <a:xfrm>
            <a:off x="6615113" y="960438"/>
            <a:ext cx="2247900" cy="628650"/>
          </a:xfrm>
          <a:prstGeom prst="rect">
            <a:avLst/>
          </a:prstGeom>
          <a:solidFill>
            <a:schemeClr val="tx1"/>
          </a:solidFill>
          <a:ln w="190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screen area</a:t>
            </a:r>
            <a:br>
              <a:rPr lang="en-US"/>
            </a:br>
            <a:r>
              <a:rPr lang="en-US"/>
              <a:t>(main frame)</a:t>
            </a:r>
          </a:p>
        </p:txBody>
      </p:sp>
      <p:sp>
        <p:nvSpPr>
          <p:cNvPr id="26631" name="Line 7"/>
          <p:cNvSpPr>
            <a:spLocks noChangeShapeType="1"/>
          </p:cNvSpPr>
          <p:nvPr/>
        </p:nvSpPr>
        <p:spPr bwMode="auto">
          <a:xfrm>
            <a:off x="8648700" y="1589088"/>
            <a:ext cx="0" cy="8540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2" name="Text Box 8"/>
          <p:cNvSpPr txBox="1">
            <a:spLocks noChangeArrowheads="1"/>
          </p:cNvSpPr>
          <p:nvPr/>
        </p:nvSpPr>
        <p:spPr bwMode="auto">
          <a:xfrm>
            <a:off x="5537200" y="6254750"/>
            <a:ext cx="2247900" cy="304800"/>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workspace frame</a:t>
            </a:r>
          </a:p>
        </p:txBody>
      </p:sp>
      <p:sp>
        <p:nvSpPr>
          <p:cNvPr id="26633" name="Line 9"/>
          <p:cNvSpPr>
            <a:spLocks noChangeShapeType="1"/>
          </p:cNvSpPr>
          <p:nvPr/>
        </p:nvSpPr>
        <p:spPr bwMode="auto">
          <a:xfrm flipV="1">
            <a:off x="6400800" y="5876925"/>
            <a:ext cx="0" cy="4048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Rectangle 10"/>
          <p:cNvSpPr>
            <a:spLocks noChangeArrowheads="1"/>
          </p:cNvSpPr>
          <p:nvPr/>
        </p:nvSpPr>
        <p:spPr bwMode="auto">
          <a:xfrm>
            <a:off x="4308475" y="3941763"/>
            <a:ext cx="4616450" cy="190341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2338388"/>
            <a:ext cx="4332288" cy="14065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2"/>
          <p:cNvSpPr>
            <a:spLocks noGrp="1" noChangeArrowheads="1"/>
          </p:cNvSpPr>
          <p:nvPr>
            <p:ph type="title"/>
          </p:nvPr>
        </p:nvSpPr>
        <p:spPr/>
        <p:txBody>
          <a:bodyPr/>
          <a:lstStyle/>
          <a:p>
            <a:r>
              <a:rPr lang="en-US" smtClean="0"/>
              <a:t>Enabling navigation for given widget</a:t>
            </a:r>
          </a:p>
        </p:txBody>
      </p:sp>
      <p:sp>
        <p:nvSpPr>
          <p:cNvPr id="27652" name="Rectangle 3"/>
          <p:cNvSpPr>
            <a:spLocks noGrp="1" noChangeArrowheads="1"/>
          </p:cNvSpPr>
          <p:nvPr>
            <p:ph idx="1"/>
          </p:nvPr>
        </p:nvSpPr>
        <p:spPr>
          <a:xfrm>
            <a:off x="519113" y="4084638"/>
            <a:ext cx="8318500" cy="2305050"/>
          </a:xfrm>
        </p:spPr>
        <p:txBody>
          <a:bodyPr/>
          <a:lstStyle/>
          <a:p>
            <a:pPr marL="457200" indent="-457200">
              <a:buFont typeface="Wingdings 3" pitchFamily="18" charset="2"/>
              <a:buAutoNum type="arabicPeriod"/>
            </a:pPr>
            <a:r>
              <a:rPr lang="en-US" smtClean="0"/>
              <a:t>Open destination location's PCF file</a:t>
            </a:r>
          </a:p>
          <a:p>
            <a:pPr marL="457200" indent="-457200">
              <a:buFont typeface="Wingdings 3" pitchFamily="18" charset="2"/>
              <a:buAutoNum type="arabicPeriod"/>
            </a:pPr>
            <a:r>
              <a:rPr lang="en-US" smtClean="0"/>
              <a:t>Determine relevant entry point</a:t>
            </a:r>
          </a:p>
          <a:p>
            <a:pPr marL="457200" indent="-457200">
              <a:buFont typeface="Wingdings 3" pitchFamily="18" charset="2"/>
              <a:buAutoNum type="arabicPeriod"/>
            </a:pPr>
            <a:r>
              <a:rPr lang="en-US" smtClean="0"/>
              <a:t>Specify widget's action property</a:t>
            </a:r>
          </a:p>
        </p:txBody>
      </p:sp>
      <p:sp>
        <p:nvSpPr>
          <p:cNvPr id="27653" name="AutoShape 6"/>
          <p:cNvSpPr>
            <a:spLocks noChangeArrowheads="1"/>
          </p:cNvSpPr>
          <p:nvPr/>
        </p:nvSpPr>
        <p:spPr bwMode="auto">
          <a:xfrm>
            <a:off x="1714500" y="3219450"/>
            <a:ext cx="1304925" cy="3000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654" name="Line 7"/>
          <p:cNvSpPr>
            <a:spLocks noChangeShapeType="1"/>
          </p:cNvSpPr>
          <p:nvPr/>
        </p:nvSpPr>
        <p:spPr bwMode="auto">
          <a:xfrm flipV="1">
            <a:off x="2984500" y="1990725"/>
            <a:ext cx="1162050" cy="1228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655" name="Group 8"/>
          <p:cNvGrpSpPr>
            <a:grpSpLocks/>
          </p:cNvGrpSpPr>
          <p:nvPr/>
        </p:nvGrpSpPr>
        <p:grpSpPr bwMode="auto">
          <a:xfrm>
            <a:off x="2984500" y="2290763"/>
            <a:ext cx="685800" cy="684212"/>
            <a:chOff x="2589" y="2497"/>
            <a:chExt cx="946" cy="945"/>
          </a:xfrm>
        </p:grpSpPr>
        <p:sp>
          <p:nvSpPr>
            <p:cNvPr id="27657" name="Freeform 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1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Freeform 11"/>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0" name="Freeform 12"/>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13"/>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Freeform 14"/>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3" name="Freeform 15"/>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4" name="Freeform 16"/>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17"/>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Freeform 18"/>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Freeform 19"/>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20"/>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21"/>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22"/>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23"/>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24"/>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25"/>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26"/>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27"/>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Freeform 28"/>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7" name="Freeform 29"/>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30"/>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765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1258888"/>
            <a:ext cx="4171950"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5" y="2652713"/>
            <a:ext cx="3732213" cy="35194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652713"/>
            <a:ext cx="4173537"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2"/>
          <p:cNvSpPr>
            <a:spLocks noGrp="1" noChangeArrowheads="1"/>
          </p:cNvSpPr>
          <p:nvPr>
            <p:ph type="title"/>
          </p:nvPr>
        </p:nvSpPr>
        <p:spPr/>
        <p:txBody>
          <a:bodyPr/>
          <a:lstStyle/>
          <a:p>
            <a:r>
              <a:rPr lang="en-US" smtClean="0"/>
              <a:t>Step 1: Open destination location's PCF file</a:t>
            </a:r>
          </a:p>
        </p:txBody>
      </p:sp>
      <p:sp>
        <p:nvSpPr>
          <p:cNvPr id="28677" name="Rectangle 3"/>
          <p:cNvSpPr>
            <a:spLocks noGrp="1" noChangeArrowheads="1"/>
          </p:cNvSpPr>
          <p:nvPr>
            <p:ph idx="1"/>
          </p:nvPr>
        </p:nvSpPr>
        <p:spPr>
          <a:xfrm>
            <a:off x="519113" y="914400"/>
            <a:ext cx="8318500" cy="1498600"/>
          </a:xfrm>
        </p:spPr>
        <p:txBody>
          <a:bodyPr/>
          <a:lstStyle/>
          <a:p>
            <a:pPr>
              <a:buFont typeface="Arial" charset="0"/>
              <a:buChar char="•"/>
            </a:pPr>
            <a:r>
              <a:rPr lang="en-US" smtClean="0"/>
              <a:t>ALT + SHIFT + E opens PCF file in Studio</a:t>
            </a:r>
          </a:p>
          <a:p>
            <a:pPr>
              <a:buFont typeface="Arial" charset="0"/>
              <a:buChar char="•"/>
            </a:pPr>
            <a:r>
              <a:rPr lang="en-US" smtClean="0"/>
              <a:t>ALT + SHIFT + I (location info) details complete structure of visible screen, including its location</a:t>
            </a:r>
          </a:p>
        </p:txBody>
      </p:sp>
      <p:sp>
        <p:nvSpPr>
          <p:cNvPr id="28678" name="Text Box 6"/>
          <p:cNvSpPr txBox="1">
            <a:spLocks noChangeArrowheads="1"/>
          </p:cNvSpPr>
          <p:nvPr/>
        </p:nvSpPr>
        <p:spPr bwMode="auto">
          <a:xfrm>
            <a:off x="1858963" y="5472113"/>
            <a:ext cx="2128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ALT + SHIFT + E</a:t>
            </a:r>
          </a:p>
        </p:txBody>
      </p:sp>
      <p:sp>
        <p:nvSpPr>
          <p:cNvPr id="28679" name="Oval 7"/>
          <p:cNvSpPr>
            <a:spLocks noChangeArrowheads="1"/>
          </p:cNvSpPr>
          <p:nvPr/>
        </p:nvSpPr>
        <p:spPr bwMode="auto">
          <a:xfrm>
            <a:off x="2868613" y="3752850"/>
            <a:ext cx="509587" cy="50958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680" name="Line 8"/>
          <p:cNvSpPr>
            <a:spLocks noChangeShapeType="1"/>
          </p:cNvSpPr>
          <p:nvPr/>
        </p:nvSpPr>
        <p:spPr bwMode="auto">
          <a:xfrm>
            <a:off x="3117850" y="4241800"/>
            <a:ext cx="0" cy="12001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1" name="Line 9"/>
          <p:cNvSpPr>
            <a:spLocks noChangeShapeType="1"/>
          </p:cNvSpPr>
          <p:nvPr/>
        </p:nvSpPr>
        <p:spPr bwMode="auto">
          <a:xfrm flipV="1">
            <a:off x="3103563" y="4175125"/>
            <a:ext cx="2157412" cy="12668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2189163"/>
            <a:ext cx="6848475" cy="3921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p:txBody>
          <a:bodyPr/>
          <a:lstStyle/>
          <a:p>
            <a:r>
              <a:rPr lang="en-US" smtClean="0"/>
              <a:t>Step 2: Determine relevant entry point</a:t>
            </a:r>
          </a:p>
        </p:txBody>
      </p:sp>
      <p:sp>
        <p:nvSpPr>
          <p:cNvPr id="29700" name="Rectangle 3"/>
          <p:cNvSpPr>
            <a:spLocks noGrp="1" noChangeArrowheads="1"/>
          </p:cNvSpPr>
          <p:nvPr>
            <p:ph idx="1"/>
          </p:nvPr>
        </p:nvSpPr>
        <p:spPr>
          <a:xfrm>
            <a:off x="519113" y="914400"/>
            <a:ext cx="8318500" cy="989013"/>
          </a:xfrm>
        </p:spPr>
        <p:txBody>
          <a:bodyPr/>
          <a:lstStyle/>
          <a:p>
            <a:pPr>
              <a:buFont typeface="Arial" charset="0"/>
              <a:buChar char="•"/>
            </a:pPr>
            <a:r>
              <a:rPr lang="en-US" smtClean="0"/>
              <a:t>Click name of location at top of PCF editor to display tabs</a:t>
            </a:r>
          </a:p>
          <a:p>
            <a:pPr lvl="1"/>
            <a:r>
              <a:rPr lang="en-US" smtClean="0"/>
              <a:t>Entry points listed on Entry Points tab</a:t>
            </a:r>
          </a:p>
        </p:txBody>
      </p:sp>
      <p:sp>
        <p:nvSpPr>
          <p:cNvPr id="29701" name="AutoShape 5"/>
          <p:cNvSpPr>
            <a:spLocks noChangeArrowheads="1"/>
          </p:cNvSpPr>
          <p:nvPr/>
        </p:nvSpPr>
        <p:spPr bwMode="auto">
          <a:xfrm>
            <a:off x="1570038" y="2655888"/>
            <a:ext cx="3155950"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2" name="Line 6"/>
          <p:cNvSpPr>
            <a:spLocks noChangeShapeType="1"/>
          </p:cNvSpPr>
          <p:nvPr/>
        </p:nvSpPr>
        <p:spPr bwMode="auto">
          <a:xfrm flipH="1">
            <a:off x="3148013" y="2928938"/>
            <a:ext cx="1243012" cy="2692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3" name="Text Box 7"/>
          <p:cNvSpPr txBox="1">
            <a:spLocks noChangeArrowheads="1"/>
          </p:cNvSpPr>
          <p:nvPr/>
        </p:nvSpPr>
        <p:spPr bwMode="auto">
          <a:xfrm>
            <a:off x="4703763"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name</a:t>
            </a:r>
          </a:p>
        </p:txBody>
      </p:sp>
      <p:sp>
        <p:nvSpPr>
          <p:cNvPr id="29704" name="AutoShape 8"/>
          <p:cNvSpPr>
            <a:spLocks/>
          </p:cNvSpPr>
          <p:nvPr/>
        </p:nvSpPr>
        <p:spPr bwMode="auto">
          <a:xfrm rot="5400000" flipV="1">
            <a:off x="5401469" y="5147469"/>
            <a:ext cx="195262" cy="1651000"/>
          </a:xfrm>
          <a:prstGeom prst="rightBrace">
            <a:avLst>
              <a:gd name="adj1" fmla="val 70461"/>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Text Box 9"/>
          <p:cNvSpPr txBox="1">
            <a:spLocks noChangeArrowheads="1"/>
          </p:cNvSpPr>
          <p:nvPr/>
        </p:nvSpPr>
        <p:spPr bwMode="auto">
          <a:xfrm>
            <a:off x="6505575"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object list</a:t>
            </a:r>
          </a:p>
        </p:txBody>
      </p:sp>
      <p:sp>
        <p:nvSpPr>
          <p:cNvPr id="29706" name="AutoShape 10"/>
          <p:cNvSpPr>
            <a:spLocks/>
          </p:cNvSpPr>
          <p:nvPr/>
        </p:nvSpPr>
        <p:spPr bwMode="auto">
          <a:xfrm rot="5400000" flipV="1">
            <a:off x="7162801" y="5184775"/>
            <a:ext cx="195262" cy="1576387"/>
          </a:xfrm>
          <a:prstGeom prst="rightBrace">
            <a:avLst>
              <a:gd name="adj1" fmla="val 6727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1"/>
          <p:cNvPicPr>
            <a:picLocks noChangeAspect="1" noChangeArrowheads="1"/>
          </p:cNvPicPr>
          <p:nvPr/>
        </p:nvPicPr>
        <p:blipFill>
          <a:blip r:embed="rId3">
            <a:extLst>
              <a:ext uri="{28A0092B-C50C-407E-A947-70E740481C1C}">
                <a14:useLocalDpi xmlns:a14="http://schemas.microsoft.com/office/drawing/2010/main" val="0"/>
              </a:ext>
            </a:extLst>
          </a:blip>
          <a:srcRect r="23967"/>
          <a:stretch>
            <a:fillRect/>
          </a:stretch>
        </p:blipFill>
        <p:spPr bwMode="auto">
          <a:xfrm>
            <a:off x="576263" y="2903538"/>
            <a:ext cx="3294062" cy="14049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613" y="2913063"/>
            <a:ext cx="4827587" cy="35877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Rectangle 2"/>
          <p:cNvSpPr>
            <a:spLocks noGrp="1" noChangeArrowheads="1"/>
          </p:cNvSpPr>
          <p:nvPr>
            <p:ph type="title"/>
          </p:nvPr>
        </p:nvSpPr>
        <p:spPr/>
        <p:txBody>
          <a:bodyPr/>
          <a:lstStyle/>
          <a:p>
            <a:r>
              <a:rPr lang="en-US" smtClean="0"/>
              <a:t>Step 3: Specify widget's action property</a:t>
            </a:r>
          </a:p>
        </p:txBody>
      </p:sp>
      <p:sp>
        <p:nvSpPr>
          <p:cNvPr id="30725" name="Rectangle 3"/>
          <p:cNvSpPr>
            <a:spLocks noGrp="1" noChangeArrowheads="1"/>
          </p:cNvSpPr>
          <p:nvPr>
            <p:ph idx="1"/>
          </p:nvPr>
        </p:nvSpPr>
        <p:spPr>
          <a:xfrm>
            <a:off x="519113" y="1163638"/>
            <a:ext cx="8318500" cy="1655762"/>
          </a:xfrm>
        </p:spPr>
        <p:txBody>
          <a:bodyPr/>
          <a:lstStyle/>
          <a:p>
            <a:pPr>
              <a:buFont typeface="Arial" charset="0"/>
              <a:buChar char="•"/>
            </a:pPr>
            <a:r>
              <a:rPr lang="en-US" smtClean="0"/>
              <a:t>Syntax: </a:t>
            </a:r>
            <a:r>
              <a:rPr lang="en-US" sz="2500" i="1" smtClean="0">
                <a:solidFill>
                  <a:srgbClr val="0033CC"/>
                </a:solidFill>
              </a:rPr>
              <a:t>locationName</a:t>
            </a:r>
            <a:r>
              <a:rPr lang="en-US" sz="2500" smtClean="0">
                <a:solidFill>
                  <a:srgbClr val="FF3300"/>
                </a:solidFill>
              </a:rPr>
              <a:t>.</a:t>
            </a:r>
            <a:r>
              <a:rPr lang="en-US" sz="2500" i="1" smtClean="0">
                <a:solidFill>
                  <a:srgbClr val="0033CC"/>
                </a:solidFill>
              </a:rPr>
              <a:t>method</a:t>
            </a:r>
            <a:r>
              <a:rPr lang="en-US" sz="2500" smtClean="0">
                <a:solidFill>
                  <a:srgbClr val="FF3300"/>
                </a:solidFill>
              </a:rPr>
              <a:t>(</a:t>
            </a:r>
            <a:r>
              <a:rPr lang="en-US" sz="2500" i="1" smtClean="0">
                <a:solidFill>
                  <a:srgbClr val="0033CC"/>
                </a:solidFill>
              </a:rPr>
              <a:t>objectList</a:t>
            </a:r>
            <a:r>
              <a:rPr lang="en-US" sz="2500" smtClean="0">
                <a:solidFill>
                  <a:srgbClr val="FF3300"/>
                </a:solidFill>
              </a:rPr>
              <a:t>)</a:t>
            </a:r>
          </a:p>
          <a:p>
            <a:pPr lvl="1"/>
            <a:r>
              <a:rPr lang="en-US" smtClean="0"/>
              <a:t>method is typically </a:t>
            </a:r>
            <a:r>
              <a:rPr lang="en-US" smtClean="0">
                <a:solidFill>
                  <a:srgbClr val="FF3300"/>
                </a:solidFill>
              </a:rPr>
              <a:t>goInWorkspace</a:t>
            </a:r>
            <a:r>
              <a:rPr lang="en-US" smtClean="0"/>
              <a:t> (worksheets),</a:t>
            </a:r>
            <a:br>
              <a:rPr lang="en-US" smtClean="0"/>
            </a:br>
            <a:r>
              <a:rPr lang="en-US" smtClean="0">
                <a:solidFill>
                  <a:srgbClr val="FF3300"/>
                </a:solidFill>
              </a:rPr>
              <a:t>push</a:t>
            </a:r>
            <a:r>
              <a:rPr lang="en-US" smtClean="0"/>
              <a:t> (popups, exit points, wizards) or </a:t>
            </a:r>
            <a:r>
              <a:rPr lang="en-US" smtClean="0">
                <a:solidFill>
                  <a:srgbClr val="FF3300"/>
                </a:solidFill>
              </a:rPr>
              <a:t>go</a:t>
            </a:r>
            <a:r>
              <a:rPr lang="en-US" smtClean="0"/>
              <a:t> (location groups, pages, wizards, forwards)</a:t>
            </a:r>
          </a:p>
        </p:txBody>
      </p:sp>
      <p:sp>
        <p:nvSpPr>
          <p:cNvPr id="30726" name="Freeform 14"/>
          <p:cNvSpPr>
            <a:spLocks/>
          </p:cNvSpPr>
          <p:nvPr/>
        </p:nvSpPr>
        <p:spPr bwMode="auto">
          <a:xfrm>
            <a:off x="2647950" y="4238625"/>
            <a:ext cx="1736725" cy="168275"/>
          </a:xfrm>
          <a:custGeom>
            <a:avLst/>
            <a:gdLst>
              <a:gd name="T0" fmla="*/ 0 w 1094"/>
              <a:gd name="T1" fmla="*/ 0 h 154"/>
              <a:gd name="T2" fmla="*/ 2147483647 w 1094"/>
              <a:gd name="T3" fmla="*/ 0 h 154"/>
              <a:gd name="T4" fmla="*/ 2147483647 w 1094"/>
              <a:gd name="T5" fmla="*/ 2147483647 h 154"/>
              <a:gd name="T6" fmla="*/ 0 60000 65536"/>
              <a:gd name="T7" fmla="*/ 0 60000 65536"/>
              <a:gd name="T8" fmla="*/ 0 60000 65536"/>
              <a:gd name="T9" fmla="*/ 0 w 1094"/>
              <a:gd name="T10" fmla="*/ 0 h 154"/>
              <a:gd name="T11" fmla="*/ 1094 w 1094"/>
              <a:gd name="T12" fmla="*/ 154 h 154"/>
            </a:gdLst>
            <a:ahLst/>
            <a:cxnLst>
              <a:cxn ang="T6">
                <a:pos x="T0" y="T1"/>
              </a:cxn>
              <a:cxn ang="T7">
                <a:pos x="T2" y="T3"/>
              </a:cxn>
              <a:cxn ang="T8">
                <a:pos x="T4" y="T5"/>
              </a:cxn>
            </a:cxnLst>
            <a:rect l="T9" t="T10" r="T11" b="T12"/>
            <a:pathLst>
              <a:path w="1094" h="154">
                <a:moveTo>
                  <a:pt x="0" y="0"/>
                </a:moveTo>
                <a:lnTo>
                  <a:pt x="1094" y="0"/>
                </a:lnTo>
                <a:lnTo>
                  <a:pt x="1094" y="154"/>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Line 15"/>
          <p:cNvSpPr>
            <a:spLocks noChangeShapeType="1"/>
          </p:cNvSpPr>
          <p:nvPr/>
        </p:nvSpPr>
        <p:spPr bwMode="auto">
          <a:xfrm>
            <a:off x="4946650" y="4511675"/>
            <a:ext cx="1198563" cy="16049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Rounded Rectangle 1"/>
          <p:cNvSpPr>
            <a:spLocks noChangeArrowheads="1"/>
          </p:cNvSpPr>
          <p:nvPr/>
        </p:nvSpPr>
        <p:spPr bwMode="auto">
          <a:xfrm>
            <a:off x="1663700" y="4076700"/>
            <a:ext cx="984250" cy="2317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831975"/>
            <a:ext cx="4333875" cy="14065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9"/>
          <p:cNvPicPr>
            <a:picLocks noChangeAspect="1" noChangeArrowheads="1"/>
          </p:cNvPicPr>
          <p:nvPr/>
        </p:nvPicPr>
        <p:blipFill>
          <a:blip r:embed="rId4">
            <a:extLst>
              <a:ext uri="{28A0092B-C50C-407E-A947-70E740481C1C}">
                <a14:useLocalDpi xmlns:a14="http://schemas.microsoft.com/office/drawing/2010/main" val="0"/>
              </a:ext>
            </a:extLst>
          </a:blip>
          <a:srcRect t="70190"/>
          <a:stretch>
            <a:fillRect/>
          </a:stretch>
        </p:blipFill>
        <p:spPr bwMode="auto">
          <a:xfrm>
            <a:off x="460375" y="3870325"/>
            <a:ext cx="5416550" cy="12001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11"/>
          <p:cNvPicPr>
            <a:picLocks noChangeAspect="1" noChangeArrowheads="1"/>
          </p:cNvPicPr>
          <p:nvPr/>
        </p:nvPicPr>
        <p:blipFill>
          <a:blip r:embed="rId5">
            <a:extLst>
              <a:ext uri="{28A0092B-C50C-407E-A947-70E740481C1C}">
                <a14:useLocalDpi xmlns:a14="http://schemas.microsoft.com/office/drawing/2010/main" val="0"/>
              </a:ext>
            </a:extLst>
          </a:blip>
          <a:srcRect t="66721"/>
          <a:stretch>
            <a:fillRect/>
          </a:stretch>
        </p:blipFill>
        <p:spPr bwMode="auto">
          <a:xfrm>
            <a:off x="1952625" y="4973638"/>
            <a:ext cx="6848475" cy="13033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Rectangle 2"/>
          <p:cNvSpPr>
            <a:spLocks noGrp="1" noChangeArrowheads="1"/>
          </p:cNvSpPr>
          <p:nvPr>
            <p:ph type="title"/>
          </p:nvPr>
        </p:nvSpPr>
        <p:spPr/>
        <p:txBody>
          <a:bodyPr/>
          <a:lstStyle/>
          <a:p>
            <a:r>
              <a:rPr lang="en-US" smtClean="0"/>
              <a:t>Example of navigation configuration</a:t>
            </a:r>
          </a:p>
        </p:txBody>
      </p:sp>
      <p:sp>
        <p:nvSpPr>
          <p:cNvPr id="31750" name="AutoShape 8"/>
          <p:cNvSpPr>
            <a:spLocks noChangeArrowheads="1"/>
          </p:cNvSpPr>
          <p:nvPr/>
        </p:nvSpPr>
        <p:spPr bwMode="auto">
          <a:xfrm>
            <a:off x="1549400" y="2684463"/>
            <a:ext cx="1304925" cy="300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1" name="Line 35"/>
          <p:cNvSpPr>
            <a:spLocks noChangeShapeType="1"/>
          </p:cNvSpPr>
          <p:nvPr/>
        </p:nvSpPr>
        <p:spPr bwMode="auto">
          <a:xfrm flipV="1">
            <a:off x="1549400" y="2970213"/>
            <a:ext cx="0" cy="85566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2" name="Line 36"/>
          <p:cNvSpPr>
            <a:spLocks noChangeShapeType="1"/>
          </p:cNvSpPr>
          <p:nvPr/>
        </p:nvSpPr>
        <p:spPr bwMode="auto">
          <a:xfrm flipV="1">
            <a:off x="6910388" y="3732213"/>
            <a:ext cx="0" cy="10128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3" name="AutoShape 37"/>
          <p:cNvSpPr>
            <a:spLocks noChangeArrowheads="1"/>
          </p:cNvSpPr>
          <p:nvPr/>
        </p:nvSpPr>
        <p:spPr bwMode="auto">
          <a:xfrm>
            <a:off x="2795588" y="4573588"/>
            <a:ext cx="1654175" cy="28257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4" name="AutoShape 38"/>
          <p:cNvSpPr>
            <a:spLocks noChangeArrowheads="1"/>
          </p:cNvSpPr>
          <p:nvPr/>
        </p:nvSpPr>
        <p:spPr bwMode="auto">
          <a:xfrm>
            <a:off x="5376863" y="5768975"/>
            <a:ext cx="1624012" cy="252413"/>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5" name="Line 39"/>
          <p:cNvSpPr>
            <a:spLocks noChangeShapeType="1"/>
          </p:cNvSpPr>
          <p:nvPr/>
        </p:nvSpPr>
        <p:spPr bwMode="auto">
          <a:xfrm flipH="1" flipV="1">
            <a:off x="3168650" y="4856163"/>
            <a:ext cx="2208213" cy="912812"/>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6" name="AutoShape 41"/>
          <p:cNvSpPr>
            <a:spLocks noChangeArrowheads="1"/>
          </p:cNvSpPr>
          <p:nvPr/>
        </p:nvSpPr>
        <p:spPr bwMode="auto">
          <a:xfrm>
            <a:off x="4687888" y="4605338"/>
            <a:ext cx="966787" cy="250825"/>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7" name="AutoShape 42"/>
          <p:cNvSpPr>
            <a:spLocks noChangeArrowheads="1"/>
          </p:cNvSpPr>
          <p:nvPr/>
        </p:nvSpPr>
        <p:spPr bwMode="auto">
          <a:xfrm>
            <a:off x="7000875" y="5783263"/>
            <a:ext cx="1677988" cy="236537"/>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8" name="Freeform 43"/>
          <p:cNvSpPr>
            <a:spLocks/>
          </p:cNvSpPr>
          <p:nvPr/>
        </p:nvSpPr>
        <p:spPr bwMode="auto">
          <a:xfrm>
            <a:off x="5654675" y="4767263"/>
            <a:ext cx="2319338" cy="1016000"/>
          </a:xfrm>
          <a:custGeom>
            <a:avLst/>
            <a:gdLst>
              <a:gd name="T0" fmla="*/ 0 w 1719"/>
              <a:gd name="T1" fmla="*/ 2147483647 h 315"/>
              <a:gd name="T2" fmla="*/ 2147483647 w 1719"/>
              <a:gd name="T3" fmla="*/ 2147483647 h 315"/>
              <a:gd name="T4" fmla="*/ 2147483647 w 1719"/>
              <a:gd name="T5" fmla="*/ 2147483647 h 315"/>
              <a:gd name="T6" fmla="*/ 0 60000 65536"/>
              <a:gd name="T7" fmla="*/ 0 60000 65536"/>
              <a:gd name="T8" fmla="*/ 0 60000 65536"/>
              <a:gd name="T9" fmla="*/ 0 w 1719"/>
              <a:gd name="T10" fmla="*/ 0 h 315"/>
              <a:gd name="T11" fmla="*/ 1719 w 1719"/>
              <a:gd name="T12" fmla="*/ 315 h 315"/>
            </a:gdLst>
            <a:ahLst/>
            <a:cxnLst>
              <a:cxn ang="T6">
                <a:pos x="T0" y="T1"/>
              </a:cxn>
              <a:cxn ang="T7">
                <a:pos x="T2" y="T3"/>
              </a:cxn>
              <a:cxn ang="T8">
                <a:pos x="T4" y="T5"/>
              </a:cxn>
            </a:cxnLst>
            <a:rect l="T9" t="T10" r="T11" b="T12"/>
            <a:pathLst>
              <a:path w="1719" h="315">
                <a:moveTo>
                  <a:pt x="0" y="13"/>
                </a:moveTo>
                <a:cubicBezTo>
                  <a:pt x="357" y="6"/>
                  <a:pt x="715" y="0"/>
                  <a:pt x="1001" y="50"/>
                </a:cubicBezTo>
                <a:cubicBezTo>
                  <a:pt x="1287" y="100"/>
                  <a:pt x="1503" y="207"/>
                  <a:pt x="1719" y="315"/>
                </a:cubicBezTo>
              </a:path>
            </a:pathLst>
          </a:custGeom>
          <a:noFill/>
          <a:ln w="19050">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175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3550" y="1028700"/>
            <a:ext cx="4171950"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0" name="Line 9"/>
          <p:cNvSpPr>
            <a:spLocks noChangeShapeType="1"/>
          </p:cNvSpPr>
          <p:nvPr/>
        </p:nvSpPr>
        <p:spPr bwMode="auto">
          <a:xfrm flipV="1">
            <a:off x="2854325" y="1785938"/>
            <a:ext cx="3022600" cy="8683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Comparison of locations</a:t>
            </a:r>
          </a:p>
        </p:txBody>
      </p:sp>
      <p:graphicFrame>
        <p:nvGraphicFramePr>
          <p:cNvPr id="3899576" name="Group 184"/>
          <p:cNvGraphicFramePr>
            <a:graphicFrameLocks noGrp="1"/>
          </p:cNvGraphicFramePr>
          <p:nvPr/>
        </p:nvGraphicFramePr>
        <p:xfrm>
          <a:off x="538163" y="935038"/>
          <a:ext cx="8199437" cy="5394324"/>
        </p:xfrm>
        <a:graphic>
          <a:graphicData uri="http://schemas.openxmlformats.org/drawingml/2006/table">
            <a:tbl>
              <a:tblPr/>
              <a:tblGrid>
                <a:gridCol w="1470025"/>
                <a:gridCol w="2447925"/>
                <a:gridCol w="1722437"/>
                <a:gridCol w="2559050"/>
              </a:tblGrid>
              <a:tr h="60968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Typical Navigation</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Initially</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Displays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200" b="1" i="0" u="none" strike="noStrike" cap="none" normalizeH="0" baseline="0" smtClean="0">
                          <a:ln>
                            <a:noFill/>
                          </a:ln>
                          <a:solidFill>
                            <a:schemeClr val="bg1"/>
                          </a:solidFill>
                          <a:effectLst/>
                          <a:latin typeface="Arial" charset="0"/>
                        </a:rPr>
                        <a:t/>
                      </a:r>
                      <a:br>
                        <a:rPr kumimoji="0" lang="en-US" sz="12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Forward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nothing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8039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Location</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8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child 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731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Wizard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 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24002">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Worksheet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goInWorkspace()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Workspace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Popup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Originating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i="0" u="none" strike="noStrike" cap="none" normalizeH="0" baseline="0" smtClean="0">
                          <a:ln>
                            <a:noFill/>
                          </a:ln>
                          <a:solidFill>
                            <a:schemeClr val="bg1"/>
                          </a:solidFill>
                          <a:effectLst/>
                          <a:latin typeface="Arial" charset="0"/>
                        </a:rPr>
                        <a:t>Exit</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Point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External</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page or site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New window (or entire existing window)</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Location basics</a:t>
            </a:r>
            <a:endParaRPr lang="en-US" sz="2800" smtClean="0">
              <a:solidFill>
                <a:srgbClr val="C0C0C0"/>
              </a:solidFill>
            </a:endParaRPr>
          </a:p>
          <a:p>
            <a:pPr>
              <a:lnSpc>
                <a:spcPct val="150000"/>
              </a:lnSpc>
              <a:buFont typeface="Arial" charset="0"/>
              <a:buChar char="•"/>
            </a:pPr>
            <a:r>
              <a:rPr lang="en-US" sz="2800" smtClean="0">
                <a:solidFill>
                  <a:srgbClr val="C0C0C0"/>
                </a:solidFill>
              </a:rPr>
              <a:t>Navigating to a location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smtClean="0"/>
              <a:t>Lesson objectives review</a:t>
            </a:r>
          </a:p>
        </p:txBody>
      </p:sp>
      <p:sp>
        <p:nvSpPr>
          <p:cNvPr id="3379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US" smtClean="0"/>
              <a:t>Review questions</a:t>
            </a:r>
          </a:p>
        </p:txBody>
      </p:sp>
      <p:sp>
        <p:nvSpPr>
          <p:cNvPr id="34819" name="Rectangle 3"/>
          <p:cNvSpPr>
            <a:spLocks noGrp="1" noChangeArrowheads="1"/>
          </p:cNvSpPr>
          <p:nvPr>
            <p:ph idx="1"/>
          </p:nvPr>
        </p:nvSpPr>
        <p:spPr>
          <a:xfrm>
            <a:off x="487363" y="1179513"/>
            <a:ext cx="6337300" cy="5287962"/>
          </a:xfrm>
        </p:spPr>
        <p:txBody>
          <a:bodyPr/>
          <a:lstStyle/>
          <a:p>
            <a:pPr marL="457200" indent="-457200">
              <a:buFont typeface="Webdings" pitchFamily="18" charset="2"/>
              <a:buNone/>
            </a:pPr>
            <a:r>
              <a:rPr lang="en-US" smtClean="0"/>
              <a:t>Of the seven types of locations listed...</a:t>
            </a:r>
          </a:p>
          <a:p>
            <a:pPr marL="457200" indent="-457200">
              <a:buFont typeface="Webdings" pitchFamily="18" charset="2"/>
              <a:buAutoNum type="arabicPeriod"/>
            </a:pPr>
            <a:r>
              <a:rPr lang="en-US" smtClean="0"/>
              <a:t>Which two contain multiple screens and have their own info bar, actions menu, and side bar?</a:t>
            </a:r>
          </a:p>
          <a:p>
            <a:pPr marL="457200" indent="-457200">
              <a:buFont typeface="Webdings" pitchFamily="18" charset="2"/>
              <a:buAutoNum type="arabicPeriod"/>
            </a:pPr>
            <a:r>
              <a:rPr lang="en-US" smtClean="0"/>
              <a:t>Which one renders a screen somewhere other than the screen area?</a:t>
            </a:r>
          </a:p>
          <a:p>
            <a:pPr marL="457200" indent="-457200">
              <a:buFont typeface="Webdings" pitchFamily="18" charset="2"/>
              <a:buAutoNum type="arabicPeriod"/>
            </a:pPr>
            <a:r>
              <a:rPr lang="en-US" smtClean="0"/>
              <a:t>Which one typically navigates to one of several locations based on business logic?</a:t>
            </a:r>
          </a:p>
          <a:p>
            <a:pPr marL="457200" indent="-457200">
              <a:buFont typeface="Webdings" pitchFamily="18" charset="2"/>
              <a:buAutoNum type="arabicPeriod"/>
            </a:pPr>
            <a:r>
              <a:rPr lang="en-US" smtClean="0"/>
              <a:t>Which location does not navigate (directly or indirectly) to a screen?</a:t>
            </a:r>
          </a:p>
          <a:p>
            <a:pPr marL="457200" indent="-457200">
              <a:buFont typeface="Webdings" pitchFamily="18" charset="2"/>
              <a:buAutoNum type="arabicPeriod"/>
            </a:pPr>
            <a:r>
              <a:rPr lang="en-US" smtClean="0"/>
              <a:t>For each location, what method would you usually use to navigate to it?</a:t>
            </a:r>
          </a:p>
        </p:txBody>
      </p:sp>
      <p:sp>
        <p:nvSpPr>
          <p:cNvPr id="34820" name="Text Box 4"/>
          <p:cNvSpPr txBox="1">
            <a:spLocks noChangeArrowheads="1"/>
          </p:cNvSpPr>
          <p:nvPr/>
        </p:nvSpPr>
        <p:spPr bwMode="auto">
          <a:xfrm>
            <a:off x="6959600" y="930275"/>
            <a:ext cx="179705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t>Locations</a:t>
            </a:r>
          </a:p>
          <a:p>
            <a:pPr eaLnBrk="1" hangingPunct="1"/>
            <a:r>
              <a:rPr lang="en-US" sz="2400"/>
              <a:t>Page</a:t>
            </a:r>
          </a:p>
          <a:p>
            <a:pPr eaLnBrk="1" hangingPunct="1"/>
            <a:r>
              <a:rPr lang="en-US" sz="2400"/>
              <a:t>Location</a:t>
            </a:r>
            <a:br>
              <a:rPr lang="en-US" sz="2400"/>
            </a:br>
            <a:r>
              <a:rPr lang="en-US" sz="2400"/>
              <a:t>Group</a:t>
            </a:r>
          </a:p>
          <a:p>
            <a:pPr eaLnBrk="1" hangingPunct="1"/>
            <a:r>
              <a:rPr lang="en-US" sz="2400"/>
              <a:t>Wizard</a:t>
            </a:r>
          </a:p>
          <a:p>
            <a:pPr eaLnBrk="1" hangingPunct="1"/>
            <a:r>
              <a:rPr lang="en-US" sz="2400"/>
              <a:t>Popup</a:t>
            </a:r>
          </a:p>
          <a:p>
            <a:pPr eaLnBrk="1" hangingPunct="1"/>
            <a:r>
              <a:rPr lang="en-US" sz="2400"/>
              <a:t>Worksheet</a:t>
            </a:r>
          </a:p>
          <a:p>
            <a:pPr eaLnBrk="1" hangingPunct="1"/>
            <a:r>
              <a:rPr lang="en-US" sz="2400"/>
              <a:t>Forward</a:t>
            </a:r>
          </a:p>
          <a:p>
            <a:pPr eaLnBrk="1" hangingPunct="1"/>
            <a:r>
              <a:rPr lang="en-US" sz="2400"/>
              <a:t>Exit Point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Reservation of rights</a:t>
            </a:r>
          </a:p>
        </p:txBody>
      </p:sp>
      <p:sp>
        <p:nvSpPr>
          <p:cNvPr id="35843" name="Rectangle 3"/>
          <p:cNvSpPr>
            <a:spLocks noGrp="1" noChangeArrowheads="1"/>
          </p:cNvSpPr>
          <p:nvPr>
            <p:ph idx="1"/>
          </p:nvPr>
        </p:nvSpPr>
        <p:spPr/>
        <p:txBody>
          <a:bodyPr/>
          <a:lstStyle/>
          <a:p>
            <a:pPr marL="0" indent="0">
              <a:buFont typeface="Wingdings 3" pitchFamily="18" charset="2"/>
              <a:buNone/>
            </a:pPr>
            <a:endParaRPr lang="en-US" sz="1800" smtClean="0"/>
          </a:p>
          <a:p>
            <a:pPr marL="0" indent="0">
              <a:buFont typeface="Wingdings 3" pitchFamily="18" charset="2"/>
              <a:buNone/>
            </a:pPr>
            <a:endParaRPr lang="en-US" sz="1800" smtClean="0"/>
          </a:p>
          <a:p>
            <a:pPr marL="0" indent="0">
              <a:buFont typeface="Wingdings 3" pitchFamily="18" charset="2"/>
              <a:buNone/>
            </a:pPr>
            <a:endParaRPr lang="en-US" sz="1800" smtClean="0"/>
          </a:p>
          <a:p>
            <a:pPr marL="0" indent="0">
              <a:buFont typeface="Wingdings 3" pitchFamily="18" charset="2"/>
              <a:buNone/>
            </a:pPr>
            <a:r>
              <a:rPr lang="en-US" sz="1800" b="1" smtClean="0"/>
              <a:t>Copyright © 2011 Guidewire Software, Inc. All Rights Reserved.</a:t>
            </a:r>
          </a:p>
          <a:p>
            <a:pPr marL="0" indent="0">
              <a:buFont typeface="Wingdings 3" pitchFamily="18" charset="2"/>
              <a:buNone/>
            </a:pPr>
            <a:r>
              <a:rPr lang="en-US" sz="1800" smtClean="0"/>
              <a:t>This file and the contents herein are the property of Guidewire Software, Inc. Use of this course material is restricted to students officially registered in this specific Guidewire-instructed course. Replication or distribution of this course material electronically or in paper format is prohibited without express permission from Guidewire. </a:t>
            </a:r>
          </a:p>
          <a:p>
            <a:pPr marL="0" indent="0">
              <a:buFont typeface="Wingdings 3" pitchFamily="18" charset="2"/>
              <a:buNone/>
            </a:pPr>
            <a:endParaRPr lang="en-US" sz="1800" smtClean="0"/>
          </a:p>
          <a:p>
            <a:pPr marL="0" indent="0">
              <a:buFont typeface="Wingdings 3" pitchFamily="18" charset="2"/>
              <a:buNone/>
            </a:pPr>
            <a:r>
              <a:rPr lang="en-US" sz="1800" smtClean="0"/>
              <a:t>Guidewire, Guidewire Software, Guidewire ClaimCenter, Guidewire PolicyCenter, Guidewire BillingCenter, Guidewire ContactManager, Guidewire InsuranceSuite, Guidewire Education, and the Guidewire logo are trademarks or registered trademarks of Guidewire Software, Inc. All other trademarks are the property of their respective owners.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Notices</a:t>
            </a:r>
          </a:p>
        </p:txBody>
      </p:sp>
      <p:sp>
        <p:nvSpPr>
          <p:cNvPr id="36867" name="Rectangle 3"/>
          <p:cNvSpPr>
            <a:spLocks noGrp="1" noChangeArrowheads="1"/>
          </p:cNvSpPr>
          <p:nvPr>
            <p:ph idx="1"/>
          </p:nvPr>
        </p:nvSpPr>
        <p:spPr/>
        <p:txBody>
          <a:bodyPr/>
          <a:lstStyle/>
          <a:p>
            <a:pPr marL="0" indent="0">
              <a:buFont typeface="Arial" charset="0"/>
              <a:buNone/>
            </a:pPr>
            <a:r>
              <a:rPr lang="en-US" sz="1600" b="1" smtClean="0"/>
              <a:t>Copyright © 2001-2013 </a:t>
            </a:r>
            <a:r>
              <a:rPr lang="en-US" sz="1600" smtClean="0"/>
              <a:t>Guidewire Software, Inc. All rights reserved. 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Arial" charset="0"/>
              <a:buNone/>
            </a:pPr>
            <a:r>
              <a:rPr lang="en-US" sz="1600" smtClean="0"/>
              <a:t> </a:t>
            </a:r>
          </a:p>
          <a:p>
            <a:pPr marL="0" indent="0">
              <a:buFont typeface="Arial" charset="0"/>
              <a:buNone/>
            </a:pPr>
            <a:r>
              <a:rPr lang="en-US" sz="1600" smtClean="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PCF classification hierarchy</a:t>
            </a:r>
          </a:p>
        </p:txBody>
      </p:sp>
      <p:sp>
        <p:nvSpPr>
          <p:cNvPr id="7171" name="Text Box 17"/>
          <p:cNvSpPr txBox="1">
            <a:spLocks noChangeArrowheads="1"/>
          </p:cNvSpPr>
          <p:nvPr/>
        </p:nvSpPr>
        <p:spPr bwMode="auto">
          <a:xfrm>
            <a:off x="5635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Atomic Widget</a:t>
            </a:r>
          </a:p>
        </p:txBody>
      </p:sp>
      <p:sp>
        <p:nvSpPr>
          <p:cNvPr id="7172" name="Text Box 17"/>
          <p:cNvSpPr txBox="1">
            <a:spLocks noChangeArrowheads="1"/>
          </p:cNvSpPr>
          <p:nvPr/>
        </p:nvSpPr>
        <p:spPr bwMode="auto">
          <a:xfrm>
            <a:off x="6859588" y="3767138"/>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Location Group</a:t>
            </a:r>
          </a:p>
        </p:txBody>
      </p:sp>
      <p:sp>
        <p:nvSpPr>
          <p:cNvPr id="7173" name="Text Box 17"/>
          <p:cNvSpPr txBox="1">
            <a:spLocks noChangeArrowheads="1"/>
          </p:cNvSpPr>
          <p:nvPr/>
        </p:nvSpPr>
        <p:spPr bwMode="auto">
          <a:xfrm>
            <a:off x="6859588" y="5748338"/>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Exit Point</a:t>
            </a:r>
          </a:p>
        </p:txBody>
      </p:sp>
      <p:sp>
        <p:nvSpPr>
          <p:cNvPr id="7174" name="Text Box 17"/>
          <p:cNvSpPr txBox="1">
            <a:spLocks noChangeArrowheads="1"/>
          </p:cNvSpPr>
          <p:nvPr/>
        </p:nvSpPr>
        <p:spPr bwMode="auto">
          <a:xfrm>
            <a:off x="6859588" y="4262438"/>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Popup</a:t>
            </a:r>
          </a:p>
        </p:txBody>
      </p:sp>
      <p:sp>
        <p:nvSpPr>
          <p:cNvPr id="7175" name="Text Box 17"/>
          <p:cNvSpPr txBox="1">
            <a:spLocks noChangeArrowheads="1"/>
          </p:cNvSpPr>
          <p:nvPr/>
        </p:nvSpPr>
        <p:spPr bwMode="auto">
          <a:xfrm>
            <a:off x="6859588" y="5253038"/>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Forward</a:t>
            </a:r>
          </a:p>
        </p:txBody>
      </p:sp>
      <p:sp>
        <p:nvSpPr>
          <p:cNvPr id="7176" name="Text Box 17"/>
          <p:cNvSpPr txBox="1">
            <a:spLocks noChangeArrowheads="1"/>
          </p:cNvSpPr>
          <p:nvPr/>
        </p:nvSpPr>
        <p:spPr bwMode="auto">
          <a:xfrm>
            <a:off x="6859588" y="4757738"/>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Wizard</a:t>
            </a:r>
          </a:p>
        </p:txBody>
      </p:sp>
      <p:sp>
        <p:nvSpPr>
          <p:cNvPr id="7177" name="Text Box 17"/>
          <p:cNvSpPr txBox="1">
            <a:spLocks noChangeArrowheads="1"/>
          </p:cNvSpPr>
          <p:nvPr/>
        </p:nvSpPr>
        <p:spPr bwMode="auto">
          <a:xfrm>
            <a:off x="6859588" y="2776538"/>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Page</a:t>
            </a:r>
          </a:p>
        </p:txBody>
      </p:sp>
      <p:sp>
        <p:nvSpPr>
          <p:cNvPr id="7178" name="Text Box 17"/>
          <p:cNvSpPr txBox="1">
            <a:spLocks noChangeArrowheads="1"/>
          </p:cNvSpPr>
          <p:nvPr/>
        </p:nvSpPr>
        <p:spPr bwMode="auto">
          <a:xfrm>
            <a:off x="6859588" y="3271838"/>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Worksheet</a:t>
            </a:r>
          </a:p>
        </p:txBody>
      </p:sp>
      <p:sp>
        <p:nvSpPr>
          <p:cNvPr id="7179" name="Text Box 17"/>
          <p:cNvSpPr txBox="1">
            <a:spLocks noChangeArrowheads="1"/>
          </p:cNvSpPr>
          <p:nvPr/>
        </p:nvSpPr>
        <p:spPr bwMode="auto">
          <a:xfrm>
            <a:off x="1516063" y="45958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Button</a:t>
            </a:r>
          </a:p>
        </p:txBody>
      </p:sp>
      <p:sp>
        <p:nvSpPr>
          <p:cNvPr id="7180" name="Text Box 17"/>
          <p:cNvSpPr txBox="1">
            <a:spLocks noChangeArrowheads="1"/>
          </p:cNvSpPr>
          <p:nvPr/>
        </p:nvSpPr>
        <p:spPr bwMode="auto">
          <a:xfrm>
            <a:off x="1516063" y="40624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Cell</a:t>
            </a:r>
          </a:p>
        </p:txBody>
      </p:sp>
      <p:sp>
        <p:nvSpPr>
          <p:cNvPr id="7181" name="Text Box 17"/>
          <p:cNvSpPr txBox="1">
            <a:spLocks noChangeArrowheads="1"/>
          </p:cNvSpPr>
          <p:nvPr/>
        </p:nvSpPr>
        <p:spPr bwMode="auto">
          <a:xfrm>
            <a:off x="1525588" y="35290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a:t>
            </a:r>
          </a:p>
        </p:txBody>
      </p:sp>
      <p:sp>
        <p:nvSpPr>
          <p:cNvPr id="7182" name="Text Box 17"/>
          <p:cNvSpPr txBox="1">
            <a:spLocks noChangeArrowheads="1"/>
          </p:cNvSpPr>
          <p:nvPr/>
        </p:nvSpPr>
        <p:spPr bwMode="auto">
          <a:xfrm>
            <a:off x="3621088" y="3300413"/>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Screen</a:t>
            </a:r>
          </a:p>
        </p:txBody>
      </p:sp>
      <p:sp>
        <p:nvSpPr>
          <p:cNvPr id="7183" name="Text Box 17"/>
          <p:cNvSpPr txBox="1">
            <a:spLocks noChangeArrowheads="1"/>
          </p:cNvSpPr>
          <p:nvPr/>
        </p:nvSpPr>
        <p:spPr bwMode="auto">
          <a:xfrm>
            <a:off x="3621088" y="38560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Detail View</a:t>
            </a:r>
          </a:p>
        </p:txBody>
      </p:sp>
      <p:sp>
        <p:nvSpPr>
          <p:cNvPr id="7184" name="Text Box 17"/>
          <p:cNvSpPr txBox="1">
            <a:spLocks noChangeArrowheads="1"/>
          </p:cNvSpPr>
          <p:nvPr/>
        </p:nvSpPr>
        <p:spPr bwMode="auto">
          <a:xfrm>
            <a:off x="3621088" y="4411663"/>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 Set</a:t>
            </a:r>
          </a:p>
        </p:txBody>
      </p:sp>
      <p:sp>
        <p:nvSpPr>
          <p:cNvPr id="7185" name="Text Box 17"/>
          <p:cNvSpPr txBox="1">
            <a:spLocks noChangeArrowheads="1"/>
          </p:cNvSpPr>
          <p:nvPr/>
        </p:nvSpPr>
        <p:spPr bwMode="auto">
          <a:xfrm>
            <a:off x="3621088" y="4968875"/>
            <a:ext cx="175895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List View</a:t>
            </a:r>
          </a:p>
        </p:txBody>
      </p:sp>
      <p:sp>
        <p:nvSpPr>
          <p:cNvPr id="7186" name="Text Box 17"/>
          <p:cNvSpPr txBox="1">
            <a:spLocks noChangeArrowheads="1"/>
          </p:cNvSpPr>
          <p:nvPr/>
        </p:nvSpPr>
        <p:spPr bwMode="auto">
          <a:xfrm>
            <a:off x="3621088" y="5524500"/>
            <a:ext cx="175895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Card View</a:t>
            </a:r>
          </a:p>
        </p:txBody>
      </p:sp>
      <p:sp>
        <p:nvSpPr>
          <p:cNvPr id="7187" name="Text Box 17"/>
          <p:cNvSpPr txBox="1">
            <a:spLocks noChangeArrowheads="1"/>
          </p:cNvSpPr>
          <p:nvPr/>
        </p:nvSpPr>
        <p:spPr bwMode="auto">
          <a:xfrm>
            <a:off x="3621088" y="6081713"/>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List Detail View</a:t>
            </a:r>
          </a:p>
        </p:txBody>
      </p:sp>
      <p:sp>
        <p:nvSpPr>
          <p:cNvPr id="7188" name="Text Box 17"/>
          <p:cNvSpPr txBox="1">
            <a:spLocks noChangeArrowheads="1"/>
          </p:cNvSpPr>
          <p:nvPr/>
        </p:nvSpPr>
        <p:spPr bwMode="auto">
          <a:xfrm>
            <a:off x="26590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Container Widget</a:t>
            </a:r>
          </a:p>
        </p:txBody>
      </p:sp>
      <p:sp>
        <p:nvSpPr>
          <p:cNvPr id="7189" name="Text Box 17"/>
          <p:cNvSpPr txBox="1">
            <a:spLocks noChangeArrowheads="1"/>
          </p:cNvSpPr>
          <p:nvPr/>
        </p:nvSpPr>
        <p:spPr bwMode="auto">
          <a:xfrm>
            <a:off x="164941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Widget</a:t>
            </a:r>
          </a:p>
        </p:txBody>
      </p:sp>
      <p:sp>
        <p:nvSpPr>
          <p:cNvPr id="7190" name="Text Box 17"/>
          <p:cNvSpPr txBox="1">
            <a:spLocks noChangeArrowheads="1"/>
          </p:cNvSpPr>
          <p:nvPr/>
        </p:nvSpPr>
        <p:spPr bwMode="auto">
          <a:xfrm>
            <a:off x="5935663" y="1614488"/>
            <a:ext cx="1263650" cy="4365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sp>
        <p:nvSpPr>
          <p:cNvPr id="7191" name="Text Box 17"/>
          <p:cNvSpPr txBox="1">
            <a:spLocks noChangeArrowheads="1"/>
          </p:cNvSpPr>
          <p:nvPr/>
        </p:nvSpPr>
        <p:spPr bwMode="auto">
          <a:xfrm>
            <a:off x="3402013" y="823913"/>
            <a:ext cx="2044700" cy="466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400" b="0">
                <a:solidFill>
                  <a:schemeClr val="bg1"/>
                </a:solidFill>
              </a:rPr>
              <a:t>PCF Element</a:t>
            </a:r>
          </a:p>
        </p:txBody>
      </p:sp>
      <p:cxnSp>
        <p:nvCxnSpPr>
          <p:cNvPr id="7192" name="AutoShape 24"/>
          <p:cNvCxnSpPr>
            <a:cxnSpLocks noChangeShapeType="1"/>
          </p:cNvCxnSpPr>
          <p:nvPr/>
        </p:nvCxnSpPr>
        <p:spPr bwMode="auto">
          <a:xfrm rot="5400000">
            <a:off x="3190876"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93" name="AutoShape 25"/>
          <p:cNvCxnSpPr>
            <a:cxnSpLocks noChangeShapeType="1"/>
          </p:cNvCxnSpPr>
          <p:nvPr/>
        </p:nvCxnSpPr>
        <p:spPr bwMode="auto">
          <a:xfrm rot="16200000" flipH="1">
            <a:off x="5334001"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94" name="AutoShape 26"/>
          <p:cNvCxnSpPr>
            <a:cxnSpLocks noChangeShapeType="1"/>
            <a:endCxn id="7171" idx="0"/>
          </p:cNvCxnSpPr>
          <p:nvPr/>
        </p:nvCxnSpPr>
        <p:spPr bwMode="auto">
          <a:xfrm rot="5400000">
            <a:off x="1597025" y="1682750"/>
            <a:ext cx="315913" cy="1052513"/>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95" name="AutoShape 27"/>
          <p:cNvCxnSpPr>
            <a:cxnSpLocks noChangeShapeType="1"/>
          </p:cNvCxnSpPr>
          <p:nvPr/>
        </p:nvCxnSpPr>
        <p:spPr bwMode="auto">
          <a:xfrm rot="16200000" flipH="1">
            <a:off x="2644775" y="1687513"/>
            <a:ext cx="315913" cy="1042987"/>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96" name="AutoShape 28"/>
          <p:cNvCxnSpPr>
            <a:cxnSpLocks noChangeShapeType="1"/>
            <a:stCxn id="7171" idx="2"/>
          </p:cNvCxnSpPr>
          <p:nvPr/>
        </p:nvCxnSpPr>
        <p:spPr bwMode="auto">
          <a:xfrm rot="16200000" flipH="1">
            <a:off x="1057276" y="3249612"/>
            <a:ext cx="6397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97" name="AutoShape 29"/>
          <p:cNvCxnSpPr>
            <a:cxnSpLocks noChangeShapeType="1"/>
            <a:stCxn id="7171" idx="2"/>
          </p:cNvCxnSpPr>
          <p:nvPr/>
        </p:nvCxnSpPr>
        <p:spPr bwMode="auto">
          <a:xfrm rot="16200000" flipH="1">
            <a:off x="785813" y="3521075"/>
            <a:ext cx="11731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98" name="AutoShape 30"/>
          <p:cNvCxnSpPr>
            <a:cxnSpLocks noChangeShapeType="1"/>
            <a:stCxn id="7171" idx="2"/>
          </p:cNvCxnSpPr>
          <p:nvPr/>
        </p:nvCxnSpPr>
        <p:spPr bwMode="auto">
          <a:xfrm rot="16200000" flipH="1">
            <a:off x="519113" y="3787775"/>
            <a:ext cx="17065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99" name="AutoShape 31"/>
          <p:cNvCxnSpPr>
            <a:cxnSpLocks noChangeShapeType="1"/>
          </p:cNvCxnSpPr>
          <p:nvPr/>
        </p:nvCxnSpPr>
        <p:spPr bwMode="auto">
          <a:xfrm rot="16200000" flipH="1">
            <a:off x="3267076" y="3135312"/>
            <a:ext cx="4111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200" name="AutoShape 32"/>
          <p:cNvCxnSpPr>
            <a:cxnSpLocks noChangeShapeType="1"/>
          </p:cNvCxnSpPr>
          <p:nvPr/>
        </p:nvCxnSpPr>
        <p:spPr bwMode="auto">
          <a:xfrm rot="16200000" flipH="1">
            <a:off x="2989263" y="3413125"/>
            <a:ext cx="966787"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201" name="AutoShape 33"/>
          <p:cNvCxnSpPr>
            <a:cxnSpLocks noChangeShapeType="1"/>
          </p:cNvCxnSpPr>
          <p:nvPr/>
        </p:nvCxnSpPr>
        <p:spPr bwMode="auto">
          <a:xfrm rot="16200000" flipH="1">
            <a:off x="2711451" y="3690937"/>
            <a:ext cx="152241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202" name="AutoShape 34"/>
          <p:cNvCxnSpPr>
            <a:cxnSpLocks noChangeShapeType="1"/>
          </p:cNvCxnSpPr>
          <p:nvPr/>
        </p:nvCxnSpPr>
        <p:spPr bwMode="auto">
          <a:xfrm rot="16200000" flipH="1">
            <a:off x="2432844" y="3969544"/>
            <a:ext cx="2079625"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203" name="AutoShape 35"/>
          <p:cNvCxnSpPr>
            <a:cxnSpLocks noChangeShapeType="1"/>
          </p:cNvCxnSpPr>
          <p:nvPr/>
        </p:nvCxnSpPr>
        <p:spPr bwMode="auto">
          <a:xfrm rot="16200000" flipH="1">
            <a:off x="2155032" y="4247356"/>
            <a:ext cx="2635250"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204" name="AutoShape 36"/>
          <p:cNvCxnSpPr>
            <a:cxnSpLocks noChangeShapeType="1"/>
          </p:cNvCxnSpPr>
          <p:nvPr/>
        </p:nvCxnSpPr>
        <p:spPr bwMode="auto">
          <a:xfrm rot="16200000" flipH="1">
            <a:off x="1876426" y="4525962"/>
            <a:ext cx="31924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205" name="AutoShape 37"/>
          <p:cNvCxnSpPr>
            <a:cxnSpLocks noChangeShapeType="1"/>
          </p:cNvCxnSpPr>
          <p:nvPr/>
        </p:nvCxnSpPr>
        <p:spPr bwMode="auto">
          <a:xfrm rot="16200000" flipH="1">
            <a:off x="6256338" y="2362200"/>
            <a:ext cx="914400" cy="292100"/>
          </a:xfrm>
          <a:prstGeom prst="bentConnector2">
            <a:avLst/>
          </a:prstGeom>
          <a:noFill/>
          <a:ln w="12700">
            <a:solidFill>
              <a:srgbClr val="FF0000"/>
            </a:solidFill>
            <a:miter lim="800000"/>
            <a:headEnd/>
            <a:tailEnd/>
          </a:ln>
          <a:extLst>
            <a:ext uri="{909E8E84-426E-40DD-AFC4-6F175D3DCCD1}">
              <a14:hiddenFill xmlns:a14="http://schemas.microsoft.com/office/drawing/2010/main">
                <a:noFill/>
              </a14:hiddenFill>
            </a:ext>
          </a:extLst>
        </p:spPr>
      </p:cxnSp>
      <p:cxnSp>
        <p:nvCxnSpPr>
          <p:cNvPr id="7206" name="AutoShape 38"/>
          <p:cNvCxnSpPr>
            <a:cxnSpLocks noChangeShapeType="1"/>
          </p:cNvCxnSpPr>
          <p:nvPr/>
        </p:nvCxnSpPr>
        <p:spPr bwMode="auto">
          <a:xfrm rot="16200000" flipH="1">
            <a:off x="6008688" y="2609850"/>
            <a:ext cx="1409700" cy="292100"/>
          </a:xfrm>
          <a:prstGeom prst="bentConnector2">
            <a:avLst/>
          </a:prstGeom>
          <a:noFill/>
          <a:ln w="12700">
            <a:solidFill>
              <a:srgbClr val="FF0000"/>
            </a:solidFill>
            <a:miter lim="800000"/>
            <a:headEnd/>
            <a:tailEnd/>
          </a:ln>
          <a:extLst>
            <a:ext uri="{909E8E84-426E-40DD-AFC4-6F175D3DCCD1}">
              <a14:hiddenFill xmlns:a14="http://schemas.microsoft.com/office/drawing/2010/main">
                <a:noFill/>
              </a14:hiddenFill>
            </a:ext>
          </a:extLst>
        </p:spPr>
      </p:cxnSp>
      <p:cxnSp>
        <p:nvCxnSpPr>
          <p:cNvPr id="7207" name="AutoShape 39"/>
          <p:cNvCxnSpPr>
            <a:cxnSpLocks noChangeShapeType="1"/>
          </p:cNvCxnSpPr>
          <p:nvPr/>
        </p:nvCxnSpPr>
        <p:spPr bwMode="auto">
          <a:xfrm rot="16200000" flipH="1">
            <a:off x="5761038" y="2857500"/>
            <a:ext cx="1905000" cy="292100"/>
          </a:xfrm>
          <a:prstGeom prst="bentConnector2">
            <a:avLst/>
          </a:prstGeom>
          <a:noFill/>
          <a:ln w="12700">
            <a:solidFill>
              <a:srgbClr val="FF0000"/>
            </a:solidFill>
            <a:miter lim="800000"/>
            <a:headEnd/>
            <a:tailEnd/>
          </a:ln>
          <a:extLst>
            <a:ext uri="{909E8E84-426E-40DD-AFC4-6F175D3DCCD1}">
              <a14:hiddenFill xmlns:a14="http://schemas.microsoft.com/office/drawing/2010/main">
                <a:noFill/>
              </a14:hiddenFill>
            </a:ext>
          </a:extLst>
        </p:spPr>
      </p:cxnSp>
      <p:cxnSp>
        <p:nvCxnSpPr>
          <p:cNvPr id="7208" name="AutoShape 40"/>
          <p:cNvCxnSpPr>
            <a:cxnSpLocks noChangeShapeType="1"/>
          </p:cNvCxnSpPr>
          <p:nvPr/>
        </p:nvCxnSpPr>
        <p:spPr bwMode="auto">
          <a:xfrm rot="16200000" flipH="1">
            <a:off x="5513388" y="3105150"/>
            <a:ext cx="2400300" cy="292100"/>
          </a:xfrm>
          <a:prstGeom prst="bentConnector2">
            <a:avLst/>
          </a:prstGeom>
          <a:noFill/>
          <a:ln w="12700">
            <a:solidFill>
              <a:srgbClr val="FF0000"/>
            </a:solidFill>
            <a:miter lim="800000"/>
            <a:headEnd/>
            <a:tailEnd/>
          </a:ln>
          <a:extLst>
            <a:ext uri="{909E8E84-426E-40DD-AFC4-6F175D3DCCD1}">
              <a14:hiddenFill xmlns:a14="http://schemas.microsoft.com/office/drawing/2010/main">
                <a:noFill/>
              </a14:hiddenFill>
            </a:ext>
          </a:extLst>
        </p:spPr>
      </p:cxnSp>
      <p:cxnSp>
        <p:nvCxnSpPr>
          <p:cNvPr id="7209" name="AutoShape 41"/>
          <p:cNvCxnSpPr>
            <a:cxnSpLocks noChangeShapeType="1"/>
          </p:cNvCxnSpPr>
          <p:nvPr/>
        </p:nvCxnSpPr>
        <p:spPr bwMode="auto">
          <a:xfrm rot="16200000" flipH="1">
            <a:off x="5265738" y="3352800"/>
            <a:ext cx="2895600" cy="292100"/>
          </a:xfrm>
          <a:prstGeom prst="bentConnector2">
            <a:avLst/>
          </a:prstGeom>
          <a:noFill/>
          <a:ln w="12700">
            <a:solidFill>
              <a:srgbClr val="FF0000"/>
            </a:solidFill>
            <a:miter lim="800000"/>
            <a:headEnd/>
            <a:tailEnd/>
          </a:ln>
          <a:extLst>
            <a:ext uri="{909E8E84-426E-40DD-AFC4-6F175D3DCCD1}">
              <a14:hiddenFill xmlns:a14="http://schemas.microsoft.com/office/drawing/2010/main">
                <a:noFill/>
              </a14:hiddenFill>
            </a:ext>
          </a:extLst>
        </p:spPr>
      </p:cxnSp>
      <p:cxnSp>
        <p:nvCxnSpPr>
          <p:cNvPr id="7210" name="AutoShape 42"/>
          <p:cNvCxnSpPr>
            <a:cxnSpLocks noChangeShapeType="1"/>
          </p:cNvCxnSpPr>
          <p:nvPr/>
        </p:nvCxnSpPr>
        <p:spPr bwMode="auto">
          <a:xfrm rot="16200000" flipH="1">
            <a:off x="4770438" y="3848100"/>
            <a:ext cx="3886200" cy="292100"/>
          </a:xfrm>
          <a:prstGeom prst="bentConnector2">
            <a:avLst/>
          </a:prstGeom>
          <a:noFill/>
          <a:ln w="12700">
            <a:solidFill>
              <a:srgbClr val="FF0000"/>
            </a:solidFill>
            <a:miter lim="800000"/>
            <a:headEnd/>
            <a:tailEnd/>
          </a:ln>
          <a:extLst>
            <a:ext uri="{909E8E84-426E-40DD-AFC4-6F175D3DCCD1}">
              <a14:hiddenFill xmlns:a14="http://schemas.microsoft.com/office/drawing/2010/main">
                <a:noFill/>
              </a14:hiddenFill>
            </a:ext>
          </a:extLst>
        </p:spPr>
      </p:cxnSp>
      <p:cxnSp>
        <p:nvCxnSpPr>
          <p:cNvPr id="7211" name="AutoShape 43"/>
          <p:cNvCxnSpPr>
            <a:cxnSpLocks noChangeShapeType="1"/>
          </p:cNvCxnSpPr>
          <p:nvPr/>
        </p:nvCxnSpPr>
        <p:spPr bwMode="auto">
          <a:xfrm rot="16200000" flipH="1">
            <a:off x="5018088" y="3600450"/>
            <a:ext cx="3390900" cy="292100"/>
          </a:xfrm>
          <a:prstGeom prst="bentConnector2">
            <a:avLst/>
          </a:prstGeom>
          <a:noFill/>
          <a:ln w="12700">
            <a:solidFill>
              <a:srgbClr val="FF0000"/>
            </a:solidFill>
            <a:miter lim="800000"/>
            <a:headEnd/>
            <a:tailEnd/>
          </a:ln>
          <a:extLst>
            <a:ext uri="{909E8E84-426E-40DD-AFC4-6F175D3DCCD1}">
              <a14:hiddenFill xmlns:a14="http://schemas.microsoft.com/office/drawing/2010/main">
                <a:noFill/>
              </a14:hiddenFill>
            </a:ext>
          </a:extLst>
        </p:spPr>
      </p:cxnSp>
      <p:sp>
        <p:nvSpPr>
          <p:cNvPr id="7212" name="Text Box 44"/>
          <p:cNvSpPr txBox="1">
            <a:spLocks noChangeArrowheads="1"/>
          </p:cNvSpPr>
          <p:nvPr/>
        </p:nvSpPr>
        <p:spPr bwMode="auto">
          <a:xfrm>
            <a:off x="7280275" y="1335088"/>
            <a:ext cx="1603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PCF element one can navigate to</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Screens connect locations to views</a:t>
            </a:r>
          </a:p>
        </p:txBody>
      </p:sp>
      <p:sp>
        <p:nvSpPr>
          <p:cNvPr id="8195" name="Rectangle 3"/>
          <p:cNvSpPr>
            <a:spLocks noGrp="1" noChangeArrowheads="1"/>
          </p:cNvSpPr>
          <p:nvPr>
            <p:ph idx="1"/>
          </p:nvPr>
        </p:nvSpPr>
        <p:spPr>
          <a:xfrm>
            <a:off x="519113" y="4391025"/>
            <a:ext cx="8318500" cy="1998663"/>
          </a:xfrm>
        </p:spPr>
        <p:txBody>
          <a:bodyPr/>
          <a:lstStyle/>
          <a:p>
            <a:pPr>
              <a:buFont typeface="Arial" charset="0"/>
              <a:buChar char="•"/>
            </a:pPr>
            <a:r>
              <a:rPr lang="en-US" smtClean="0"/>
              <a:t>Screens connect locations and views</a:t>
            </a:r>
          </a:p>
          <a:p>
            <a:pPr lvl="1"/>
            <a:r>
              <a:rPr lang="en-US" smtClean="0"/>
              <a:t>Almost every location contains a screen</a:t>
            </a:r>
          </a:p>
          <a:p>
            <a:pPr lvl="1"/>
            <a:r>
              <a:rPr lang="en-US" smtClean="0"/>
              <a:t>Every view is contained within a screen</a:t>
            </a:r>
          </a:p>
          <a:p>
            <a:pPr>
              <a:buFont typeface="Arial" charset="0"/>
              <a:buChar char="•"/>
            </a:pPr>
            <a:r>
              <a:rPr lang="en-US" smtClean="0"/>
              <a:t>When you navigate to given location, its screen (or one of its screens) is displayed</a:t>
            </a:r>
          </a:p>
        </p:txBody>
      </p:sp>
      <p:grpSp>
        <p:nvGrpSpPr>
          <p:cNvPr id="8196" name="Group 4"/>
          <p:cNvGrpSpPr>
            <a:grpSpLocks/>
          </p:cNvGrpSpPr>
          <p:nvPr/>
        </p:nvGrpSpPr>
        <p:grpSpPr bwMode="auto">
          <a:xfrm>
            <a:off x="3614738" y="1755775"/>
            <a:ext cx="2217737" cy="2047875"/>
            <a:chOff x="2371" y="1333"/>
            <a:chExt cx="1641" cy="1516"/>
          </a:xfrm>
        </p:grpSpPr>
        <p:sp>
          <p:nvSpPr>
            <p:cNvPr id="8221" name="Freeform 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Rectangle 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3" name="Freeform 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4" name="Freeform 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Freeform 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6" name="Freeform 1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7" name="Freeform 1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8" name="Freeform 1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9" name="Freeform 1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0" name="Freeform 1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197" name="Rectangle 16"/>
          <p:cNvSpPr>
            <a:spLocks noChangeArrowheads="1"/>
          </p:cNvSpPr>
          <p:nvPr/>
        </p:nvSpPr>
        <p:spPr bwMode="auto">
          <a:xfrm>
            <a:off x="588963" y="146367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198" name="Text Box 17"/>
          <p:cNvSpPr txBox="1">
            <a:spLocks noChangeArrowheads="1"/>
          </p:cNvSpPr>
          <p:nvPr/>
        </p:nvSpPr>
        <p:spPr bwMode="auto">
          <a:xfrm>
            <a:off x="587375" y="1141413"/>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page</a:t>
            </a:r>
          </a:p>
        </p:txBody>
      </p:sp>
      <p:sp>
        <p:nvSpPr>
          <p:cNvPr id="8199" name="Rectangle 18"/>
          <p:cNvSpPr>
            <a:spLocks noChangeArrowheads="1"/>
          </p:cNvSpPr>
          <p:nvPr/>
        </p:nvSpPr>
        <p:spPr bwMode="auto">
          <a:xfrm>
            <a:off x="1746250" y="1844675"/>
            <a:ext cx="1255713"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0" name="Rectangle 19"/>
          <p:cNvSpPr>
            <a:spLocks noChangeArrowheads="1"/>
          </p:cNvSpPr>
          <p:nvPr/>
        </p:nvSpPr>
        <p:spPr bwMode="auto">
          <a:xfrm>
            <a:off x="646113" y="24733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1" name="Rectangle 20"/>
          <p:cNvSpPr>
            <a:spLocks noChangeArrowheads="1"/>
          </p:cNvSpPr>
          <p:nvPr/>
        </p:nvSpPr>
        <p:spPr bwMode="auto">
          <a:xfrm>
            <a:off x="1636713" y="28162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2" name="Text Box 21"/>
          <p:cNvSpPr txBox="1">
            <a:spLocks noChangeArrowheads="1"/>
          </p:cNvSpPr>
          <p:nvPr/>
        </p:nvSpPr>
        <p:spPr bwMode="auto">
          <a:xfrm>
            <a:off x="1739900" y="1570038"/>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popup</a:t>
            </a:r>
          </a:p>
        </p:txBody>
      </p:sp>
      <p:sp>
        <p:nvSpPr>
          <p:cNvPr id="8203" name="Text Box 22"/>
          <p:cNvSpPr txBox="1">
            <a:spLocks noChangeArrowheads="1"/>
          </p:cNvSpPr>
          <p:nvPr/>
        </p:nvSpPr>
        <p:spPr bwMode="auto">
          <a:xfrm>
            <a:off x="476250" y="325120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wizard</a:t>
            </a:r>
          </a:p>
        </p:txBody>
      </p:sp>
      <p:sp>
        <p:nvSpPr>
          <p:cNvPr id="8204" name="Text Box 23"/>
          <p:cNvSpPr txBox="1">
            <a:spLocks noChangeArrowheads="1"/>
          </p:cNvSpPr>
          <p:nvPr/>
        </p:nvSpPr>
        <p:spPr bwMode="auto">
          <a:xfrm>
            <a:off x="1670050" y="361315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worksheet</a:t>
            </a:r>
          </a:p>
        </p:txBody>
      </p:sp>
      <p:sp>
        <p:nvSpPr>
          <p:cNvPr id="8205" name="Line 32"/>
          <p:cNvSpPr>
            <a:spLocks noChangeShapeType="1"/>
          </p:cNvSpPr>
          <p:nvPr/>
        </p:nvSpPr>
        <p:spPr bwMode="auto">
          <a:xfrm>
            <a:off x="2997200" y="2155825"/>
            <a:ext cx="66992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33"/>
          <p:cNvSpPr>
            <a:spLocks noChangeShapeType="1"/>
          </p:cNvSpPr>
          <p:nvPr/>
        </p:nvSpPr>
        <p:spPr bwMode="auto">
          <a:xfrm>
            <a:off x="1917700" y="2720975"/>
            <a:ext cx="173037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Line 34"/>
          <p:cNvSpPr>
            <a:spLocks noChangeShapeType="1"/>
          </p:cNvSpPr>
          <p:nvPr/>
        </p:nvSpPr>
        <p:spPr bwMode="auto">
          <a:xfrm>
            <a:off x="2897188" y="3263900"/>
            <a:ext cx="731837"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8" name="Text Box 39"/>
          <p:cNvSpPr txBox="1">
            <a:spLocks noChangeArrowheads="1"/>
          </p:cNvSpPr>
          <p:nvPr/>
        </p:nvSpPr>
        <p:spPr bwMode="auto">
          <a:xfrm>
            <a:off x="4029075" y="2473325"/>
            <a:ext cx="1466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t>Screen</a:t>
            </a:r>
          </a:p>
        </p:txBody>
      </p:sp>
      <p:pic>
        <p:nvPicPr>
          <p:cNvPr id="8209" name="Picture 40" descr="card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2886075"/>
            <a:ext cx="60801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41" descr="detail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276350"/>
            <a:ext cx="601663"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Picture 42" descr="list 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2084388"/>
            <a:ext cx="5953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 name="Text Box 43"/>
          <p:cNvSpPr txBox="1">
            <a:spLocks noChangeArrowheads="1"/>
          </p:cNvSpPr>
          <p:nvPr/>
        </p:nvSpPr>
        <p:spPr bwMode="auto">
          <a:xfrm>
            <a:off x="7545388" y="1331913"/>
            <a:ext cx="5857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detail</a:t>
            </a:r>
            <a:br>
              <a:rPr lang="en-US" sz="1600">
                <a:solidFill>
                  <a:schemeClr val="bg1"/>
                </a:solidFill>
              </a:rPr>
            </a:br>
            <a:r>
              <a:rPr lang="en-US" sz="1600">
                <a:solidFill>
                  <a:schemeClr val="bg1"/>
                </a:solidFill>
              </a:rPr>
              <a:t>view</a:t>
            </a:r>
          </a:p>
        </p:txBody>
      </p:sp>
      <p:sp>
        <p:nvSpPr>
          <p:cNvPr id="8213" name="Text Box 44"/>
          <p:cNvSpPr txBox="1">
            <a:spLocks noChangeArrowheads="1"/>
          </p:cNvSpPr>
          <p:nvPr/>
        </p:nvSpPr>
        <p:spPr bwMode="auto">
          <a:xfrm>
            <a:off x="7545388" y="2138363"/>
            <a:ext cx="5937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list</a:t>
            </a:r>
            <a:br>
              <a:rPr lang="en-US" sz="1600">
                <a:solidFill>
                  <a:schemeClr val="bg1"/>
                </a:solidFill>
              </a:rPr>
            </a:br>
            <a:r>
              <a:rPr lang="en-US" sz="1600">
                <a:solidFill>
                  <a:schemeClr val="bg1"/>
                </a:solidFill>
              </a:rPr>
              <a:t>view</a:t>
            </a:r>
          </a:p>
        </p:txBody>
      </p:sp>
      <p:sp>
        <p:nvSpPr>
          <p:cNvPr id="8214" name="Text Box 45"/>
          <p:cNvSpPr txBox="1">
            <a:spLocks noChangeArrowheads="1"/>
          </p:cNvSpPr>
          <p:nvPr/>
        </p:nvSpPr>
        <p:spPr bwMode="auto">
          <a:xfrm>
            <a:off x="7545388" y="2946400"/>
            <a:ext cx="514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card</a:t>
            </a:r>
            <a:br>
              <a:rPr lang="en-US" sz="1600">
                <a:solidFill>
                  <a:schemeClr val="bg1"/>
                </a:solidFill>
              </a:rPr>
            </a:br>
            <a:r>
              <a:rPr lang="en-US" sz="1600">
                <a:solidFill>
                  <a:schemeClr val="bg1"/>
                </a:solidFill>
              </a:rPr>
              <a:t>view</a:t>
            </a:r>
          </a:p>
        </p:txBody>
      </p:sp>
      <p:pic>
        <p:nvPicPr>
          <p:cNvPr id="8215"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3700463"/>
            <a:ext cx="608013"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Text Box 47"/>
          <p:cNvSpPr txBox="1">
            <a:spLocks noChangeArrowheads="1"/>
          </p:cNvSpPr>
          <p:nvPr/>
        </p:nvSpPr>
        <p:spPr bwMode="auto">
          <a:xfrm>
            <a:off x="7545388" y="3760788"/>
            <a:ext cx="9032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listdetail</a:t>
            </a:r>
            <a:br>
              <a:rPr lang="en-US" sz="1600">
                <a:solidFill>
                  <a:schemeClr val="bg1"/>
                </a:solidFill>
              </a:rPr>
            </a:br>
            <a:r>
              <a:rPr lang="en-US" sz="1600">
                <a:solidFill>
                  <a:schemeClr val="bg1"/>
                </a:solidFill>
              </a:rPr>
              <a:t>view</a:t>
            </a:r>
          </a:p>
        </p:txBody>
      </p:sp>
      <p:sp>
        <p:nvSpPr>
          <p:cNvPr id="8217" name="Line 48"/>
          <p:cNvSpPr>
            <a:spLocks noChangeShapeType="1"/>
          </p:cNvSpPr>
          <p:nvPr/>
        </p:nvSpPr>
        <p:spPr bwMode="auto">
          <a:xfrm flipV="1">
            <a:off x="5795963" y="1533525"/>
            <a:ext cx="1093787" cy="11049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Line 49"/>
          <p:cNvSpPr>
            <a:spLocks noChangeShapeType="1"/>
          </p:cNvSpPr>
          <p:nvPr/>
        </p:nvSpPr>
        <p:spPr bwMode="auto">
          <a:xfrm>
            <a:off x="5807075" y="3154363"/>
            <a:ext cx="1074738" cy="49212"/>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9" name="Line 50"/>
          <p:cNvSpPr>
            <a:spLocks noChangeShapeType="1"/>
          </p:cNvSpPr>
          <p:nvPr/>
        </p:nvSpPr>
        <p:spPr bwMode="auto">
          <a:xfrm flipV="1">
            <a:off x="5807075" y="2373313"/>
            <a:ext cx="1055688" cy="523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0" name="Line 51"/>
          <p:cNvSpPr>
            <a:spLocks noChangeShapeType="1"/>
          </p:cNvSpPr>
          <p:nvPr/>
        </p:nvSpPr>
        <p:spPr bwMode="auto">
          <a:xfrm>
            <a:off x="5807075" y="3497263"/>
            <a:ext cx="1036638" cy="522287"/>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Types of locations</a:t>
            </a:r>
          </a:p>
        </p:txBody>
      </p:sp>
      <p:sp>
        <p:nvSpPr>
          <p:cNvPr id="9219" name="Rectangle 3"/>
          <p:cNvSpPr>
            <a:spLocks noGrp="1" noChangeArrowheads="1"/>
          </p:cNvSpPr>
          <p:nvPr>
            <p:ph idx="1"/>
          </p:nvPr>
        </p:nvSpPr>
        <p:spPr>
          <a:xfrm>
            <a:off x="519113" y="1582738"/>
            <a:ext cx="5021262" cy="4806950"/>
          </a:xfrm>
        </p:spPr>
        <p:txBody>
          <a:bodyPr/>
          <a:lstStyle/>
          <a:p>
            <a:pPr>
              <a:buFont typeface="Arial" charset="0"/>
              <a:buChar char="•"/>
            </a:pPr>
            <a:r>
              <a:rPr lang="en-US" smtClean="0"/>
              <a:t>Primary difference between different types of locations:</a:t>
            </a:r>
          </a:p>
          <a:p>
            <a:pPr lvl="1"/>
            <a:r>
              <a:rPr lang="en-US" smtClean="0"/>
              <a:t>How many screens can it reference?</a:t>
            </a:r>
          </a:p>
          <a:p>
            <a:pPr lvl="1"/>
            <a:r>
              <a:rPr lang="en-US" smtClean="0"/>
              <a:t>Where are screens rendered?</a:t>
            </a:r>
          </a:p>
          <a:p>
            <a:pPr lvl="1"/>
            <a:r>
              <a:rPr lang="en-US" smtClean="0"/>
              <a:t>Is previous location remembered?</a:t>
            </a:r>
          </a:p>
        </p:txBody>
      </p:sp>
      <p:sp>
        <p:nvSpPr>
          <p:cNvPr id="9220" name="Text Box 17"/>
          <p:cNvSpPr txBox="1">
            <a:spLocks noChangeArrowheads="1"/>
          </p:cNvSpPr>
          <p:nvPr/>
        </p:nvSpPr>
        <p:spPr bwMode="auto">
          <a:xfrm>
            <a:off x="6859588" y="37671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Location Group</a:t>
            </a:r>
          </a:p>
        </p:txBody>
      </p:sp>
      <p:sp>
        <p:nvSpPr>
          <p:cNvPr id="9221" name="Text Box 17"/>
          <p:cNvSpPr txBox="1">
            <a:spLocks noChangeArrowheads="1"/>
          </p:cNvSpPr>
          <p:nvPr/>
        </p:nvSpPr>
        <p:spPr bwMode="auto">
          <a:xfrm>
            <a:off x="6859588" y="57483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Exit Point</a:t>
            </a:r>
          </a:p>
        </p:txBody>
      </p:sp>
      <p:sp>
        <p:nvSpPr>
          <p:cNvPr id="9222" name="Text Box 17"/>
          <p:cNvSpPr txBox="1">
            <a:spLocks noChangeArrowheads="1"/>
          </p:cNvSpPr>
          <p:nvPr/>
        </p:nvSpPr>
        <p:spPr bwMode="auto">
          <a:xfrm>
            <a:off x="6859588" y="42624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Popup</a:t>
            </a:r>
          </a:p>
        </p:txBody>
      </p:sp>
      <p:sp>
        <p:nvSpPr>
          <p:cNvPr id="9223" name="Text Box 17"/>
          <p:cNvSpPr txBox="1">
            <a:spLocks noChangeArrowheads="1"/>
          </p:cNvSpPr>
          <p:nvPr/>
        </p:nvSpPr>
        <p:spPr bwMode="auto">
          <a:xfrm>
            <a:off x="6859588" y="52530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Forward</a:t>
            </a:r>
          </a:p>
        </p:txBody>
      </p:sp>
      <p:sp>
        <p:nvSpPr>
          <p:cNvPr id="9224" name="Text Box 17"/>
          <p:cNvSpPr txBox="1">
            <a:spLocks noChangeArrowheads="1"/>
          </p:cNvSpPr>
          <p:nvPr/>
        </p:nvSpPr>
        <p:spPr bwMode="auto">
          <a:xfrm>
            <a:off x="6859588" y="47577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Wizard</a:t>
            </a:r>
          </a:p>
        </p:txBody>
      </p:sp>
      <p:sp>
        <p:nvSpPr>
          <p:cNvPr id="9225" name="Text Box 17"/>
          <p:cNvSpPr txBox="1">
            <a:spLocks noChangeArrowheads="1"/>
          </p:cNvSpPr>
          <p:nvPr/>
        </p:nvSpPr>
        <p:spPr bwMode="auto">
          <a:xfrm>
            <a:off x="6859588" y="27765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Page</a:t>
            </a:r>
          </a:p>
        </p:txBody>
      </p:sp>
      <p:sp>
        <p:nvSpPr>
          <p:cNvPr id="9226" name="Text Box 17"/>
          <p:cNvSpPr txBox="1">
            <a:spLocks noChangeArrowheads="1"/>
          </p:cNvSpPr>
          <p:nvPr/>
        </p:nvSpPr>
        <p:spPr bwMode="auto">
          <a:xfrm>
            <a:off x="6859588" y="32718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Worksheet</a:t>
            </a:r>
          </a:p>
        </p:txBody>
      </p:sp>
      <p:sp>
        <p:nvSpPr>
          <p:cNvPr id="9227" name="Text Box 17"/>
          <p:cNvSpPr txBox="1">
            <a:spLocks noChangeArrowheads="1"/>
          </p:cNvSpPr>
          <p:nvPr/>
        </p:nvSpPr>
        <p:spPr bwMode="auto">
          <a:xfrm>
            <a:off x="593566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cxnSp>
        <p:nvCxnSpPr>
          <p:cNvPr id="9228" name="AutoShape 12"/>
          <p:cNvCxnSpPr>
            <a:cxnSpLocks noChangeShapeType="1"/>
          </p:cNvCxnSpPr>
          <p:nvPr/>
        </p:nvCxnSpPr>
        <p:spPr bwMode="auto">
          <a:xfrm rot="16200000" flipH="1">
            <a:off x="6256338" y="2362200"/>
            <a:ext cx="9144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9229" name="AutoShape 13"/>
          <p:cNvCxnSpPr>
            <a:cxnSpLocks noChangeShapeType="1"/>
          </p:cNvCxnSpPr>
          <p:nvPr/>
        </p:nvCxnSpPr>
        <p:spPr bwMode="auto">
          <a:xfrm rot="16200000" flipH="1">
            <a:off x="6008688" y="2609850"/>
            <a:ext cx="14097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9230" name="AutoShape 14"/>
          <p:cNvCxnSpPr>
            <a:cxnSpLocks noChangeShapeType="1"/>
            <a:endCxn id="9220" idx="1"/>
          </p:cNvCxnSpPr>
          <p:nvPr/>
        </p:nvCxnSpPr>
        <p:spPr bwMode="auto">
          <a:xfrm rot="16200000" flipH="1">
            <a:off x="5761038" y="2857500"/>
            <a:ext cx="19050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9231" name="AutoShape 15"/>
          <p:cNvCxnSpPr>
            <a:cxnSpLocks noChangeShapeType="1"/>
          </p:cNvCxnSpPr>
          <p:nvPr/>
        </p:nvCxnSpPr>
        <p:spPr bwMode="auto">
          <a:xfrm rot="16200000" flipH="1">
            <a:off x="5513388" y="3105150"/>
            <a:ext cx="24003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9232" name="AutoShape 16"/>
          <p:cNvCxnSpPr>
            <a:cxnSpLocks noChangeShapeType="1"/>
          </p:cNvCxnSpPr>
          <p:nvPr/>
        </p:nvCxnSpPr>
        <p:spPr bwMode="auto">
          <a:xfrm rot="16200000" flipH="1">
            <a:off x="5265738" y="3352800"/>
            <a:ext cx="28956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9233" name="AutoShape 17"/>
          <p:cNvCxnSpPr>
            <a:cxnSpLocks noChangeShapeType="1"/>
          </p:cNvCxnSpPr>
          <p:nvPr/>
        </p:nvCxnSpPr>
        <p:spPr bwMode="auto">
          <a:xfrm rot="16200000" flipH="1">
            <a:off x="4770438" y="3848100"/>
            <a:ext cx="38862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9234" name="AutoShape 18"/>
          <p:cNvCxnSpPr>
            <a:cxnSpLocks noChangeShapeType="1"/>
          </p:cNvCxnSpPr>
          <p:nvPr/>
        </p:nvCxnSpPr>
        <p:spPr bwMode="auto">
          <a:xfrm rot="16200000" flipH="1">
            <a:off x="5018088" y="3600450"/>
            <a:ext cx="33909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1693863"/>
            <a:ext cx="7678738" cy="423386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2"/>
          <p:cNvSpPr>
            <a:spLocks noGrp="1" noChangeArrowheads="1"/>
          </p:cNvSpPr>
          <p:nvPr>
            <p:ph type="title"/>
          </p:nvPr>
        </p:nvSpPr>
        <p:spPr/>
        <p:txBody>
          <a:bodyPr/>
          <a:lstStyle/>
          <a:p>
            <a:r>
              <a:rPr lang="en-US" smtClean="0"/>
              <a:t>Pages</a:t>
            </a:r>
          </a:p>
        </p:txBody>
      </p:sp>
      <p:sp>
        <p:nvSpPr>
          <p:cNvPr id="10244" name="Rectangle 3"/>
          <p:cNvSpPr>
            <a:spLocks noGrp="1" noChangeArrowheads="1"/>
          </p:cNvSpPr>
          <p:nvPr>
            <p:ph idx="1"/>
          </p:nvPr>
        </p:nvSpPr>
        <p:spPr>
          <a:xfrm>
            <a:off x="542925" y="949325"/>
            <a:ext cx="8318500" cy="574675"/>
          </a:xfrm>
        </p:spPr>
        <p:txBody>
          <a:bodyPr/>
          <a:lstStyle/>
          <a:p>
            <a:pPr>
              <a:buFont typeface="Arial" charset="0"/>
              <a:buChar char="•"/>
            </a:pPr>
            <a:r>
              <a:rPr lang="en-US" smtClean="0"/>
              <a:t>A </a:t>
            </a:r>
            <a:r>
              <a:rPr lang="en-US" b="1" smtClean="0"/>
              <a:t>page</a:t>
            </a:r>
            <a:r>
              <a:rPr lang="en-US" smtClean="0"/>
              <a:t> contains a single screen in the screen area</a:t>
            </a:r>
          </a:p>
          <a:p>
            <a:pPr>
              <a:buFont typeface="Arial" charset="0"/>
              <a:buChar char="•"/>
            </a:pPr>
            <a:endParaRPr lang="en-US" smtClean="0"/>
          </a:p>
        </p:txBody>
      </p:sp>
      <p:grpSp>
        <p:nvGrpSpPr>
          <p:cNvPr id="10245" name="Group 5"/>
          <p:cNvGrpSpPr>
            <a:grpSpLocks/>
          </p:cNvGrpSpPr>
          <p:nvPr/>
        </p:nvGrpSpPr>
        <p:grpSpPr bwMode="auto">
          <a:xfrm>
            <a:off x="6326188" y="4327525"/>
            <a:ext cx="1608137" cy="1484313"/>
            <a:chOff x="2371" y="1333"/>
            <a:chExt cx="1641" cy="1516"/>
          </a:xfrm>
        </p:grpSpPr>
        <p:sp>
          <p:nvSpPr>
            <p:cNvPr id="10247" name="Freeform 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8" name="Rectangle 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9" name="Freeform 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0" name="Freeform 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1" name="Freeform 1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2" name="Freeform 1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3" name="Freeform 1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4" name="Freeform 1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5" name="Freeform 1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6" name="Freeform 1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46" name="Rectangle 16"/>
          <p:cNvSpPr>
            <a:spLocks noChangeArrowheads="1"/>
          </p:cNvSpPr>
          <p:nvPr/>
        </p:nvSpPr>
        <p:spPr bwMode="auto">
          <a:xfrm>
            <a:off x="2625725" y="1693863"/>
            <a:ext cx="5745163" cy="423386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84438"/>
            <a:ext cx="6757988" cy="393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2"/>
          <p:cNvSpPr>
            <a:spLocks noGrp="1" noChangeArrowheads="1"/>
          </p:cNvSpPr>
          <p:nvPr>
            <p:ph type="title"/>
          </p:nvPr>
        </p:nvSpPr>
        <p:spPr/>
        <p:txBody>
          <a:bodyPr/>
          <a:lstStyle/>
          <a:p>
            <a:r>
              <a:rPr lang="en-US" smtClean="0"/>
              <a:t>Location groups</a:t>
            </a:r>
          </a:p>
        </p:txBody>
      </p:sp>
      <p:sp>
        <p:nvSpPr>
          <p:cNvPr id="11268" name="Rectangle 3"/>
          <p:cNvSpPr>
            <a:spLocks noGrp="1" noChangeArrowheads="1"/>
          </p:cNvSpPr>
          <p:nvPr>
            <p:ph idx="1"/>
          </p:nvPr>
        </p:nvSpPr>
        <p:spPr>
          <a:xfrm>
            <a:off x="519113" y="1192213"/>
            <a:ext cx="8318500" cy="1263650"/>
          </a:xfrm>
        </p:spPr>
        <p:txBody>
          <a:bodyPr/>
          <a:lstStyle/>
          <a:p>
            <a:pPr>
              <a:buFont typeface="Arial" charset="0"/>
              <a:buChar char="•"/>
            </a:pPr>
            <a:r>
              <a:rPr lang="en-US" smtClean="0"/>
              <a:t>A </a:t>
            </a:r>
            <a:r>
              <a:rPr lang="en-US" b="1" smtClean="0"/>
              <a:t>location group</a:t>
            </a:r>
            <a:r>
              <a:rPr lang="en-US" smtClean="0"/>
              <a:t> is a collection of pages used to view or modify data</a:t>
            </a:r>
          </a:p>
          <a:p>
            <a:pPr lvl="1"/>
            <a:r>
              <a:rPr lang="en-US" smtClean="0"/>
              <a:t>Each group has single info bar, actions menu, and side bar</a:t>
            </a:r>
          </a:p>
        </p:txBody>
      </p:sp>
      <p:grpSp>
        <p:nvGrpSpPr>
          <p:cNvPr id="11269" name="Group 5"/>
          <p:cNvGrpSpPr>
            <a:grpSpLocks/>
          </p:cNvGrpSpPr>
          <p:nvPr/>
        </p:nvGrpSpPr>
        <p:grpSpPr bwMode="auto">
          <a:xfrm>
            <a:off x="5815013" y="3286125"/>
            <a:ext cx="506412" cy="466725"/>
            <a:chOff x="2371" y="1333"/>
            <a:chExt cx="1641" cy="1516"/>
          </a:xfrm>
        </p:grpSpPr>
        <p:sp>
          <p:nvSpPr>
            <p:cNvPr id="11370" name="Freeform 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1" name="Rectangle 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2" name="Freeform 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3" name="Freeform 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4" name="Freeform 1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5" name="Freeform 1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6" name="Freeform 1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7" name="Freeform 1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8" name="Freeform 1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9" name="Freeform 1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270" name="Rectangle 16"/>
          <p:cNvSpPr>
            <a:spLocks noChangeArrowheads="1"/>
          </p:cNvSpPr>
          <p:nvPr/>
        </p:nvSpPr>
        <p:spPr bwMode="auto">
          <a:xfrm>
            <a:off x="914400" y="2479675"/>
            <a:ext cx="6732588" cy="396081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1" name="Text Box 22"/>
          <p:cNvSpPr txBox="1">
            <a:spLocks noChangeArrowheads="1"/>
          </p:cNvSpPr>
          <p:nvPr/>
        </p:nvSpPr>
        <p:spPr bwMode="auto">
          <a:xfrm>
            <a:off x="3587750" y="336391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Summary page</a:t>
            </a:r>
          </a:p>
        </p:txBody>
      </p:sp>
      <p:sp>
        <p:nvSpPr>
          <p:cNvPr id="11272" name="Text Box 23"/>
          <p:cNvSpPr txBox="1">
            <a:spLocks noChangeArrowheads="1"/>
          </p:cNvSpPr>
          <p:nvPr/>
        </p:nvSpPr>
        <p:spPr bwMode="auto">
          <a:xfrm>
            <a:off x="3587750" y="3803650"/>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Details page</a:t>
            </a:r>
          </a:p>
        </p:txBody>
      </p:sp>
      <p:sp>
        <p:nvSpPr>
          <p:cNvPr id="11273" name="Text Box 24"/>
          <p:cNvSpPr txBox="1">
            <a:spLocks noChangeArrowheads="1"/>
          </p:cNvSpPr>
          <p:nvPr/>
        </p:nvSpPr>
        <p:spPr bwMode="auto">
          <a:xfrm>
            <a:off x="3587750" y="4244975"/>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Addresses page</a:t>
            </a:r>
          </a:p>
        </p:txBody>
      </p:sp>
      <p:sp>
        <p:nvSpPr>
          <p:cNvPr id="11274" name="Text Box 25"/>
          <p:cNvSpPr txBox="1">
            <a:spLocks noChangeArrowheads="1"/>
          </p:cNvSpPr>
          <p:nvPr/>
        </p:nvSpPr>
        <p:spPr bwMode="auto">
          <a:xfrm>
            <a:off x="3587750" y="4686300"/>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Notes page</a:t>
            </a:r>
          </a:p>
        </p:txBody>
      </p:sp>
      <p:sp>
        <p:nvSpPr>
          <p:cNvPr id="11275" name="Text Box 26"/>
          <p:cNvSpPr txBox="1">
            <a:spLocks noChangeArrowheads="1"/>
          </p:cNvSpPr>
          <p:nvPr/>
        </p:nvSpPr>
        <p:spPr bwMode="auto">
          <a:xfrm>
            <a:off x="3587750" y="5127625"/>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Analysis page</a:t>
            </a:r>
          </a:p>
        </p:txBody>
      </p:sp>
      <p:sp>
        <p:nvSpPr>
          <p:cNvPr id="11276" name="Text Box 27"/>
          <p:cNvSpPr txBox="1">
            <a:spLocks noChangeArrowheads="1"/>
          </p:cNvSpPr>
          <p:nvPr/>
        </p:nvSpPr>
        <p:spPr bwMode="auto">
          <a:xfrm>
            <a:off x="3587750" y="5568950"/>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Interactions page</a:t>
            </a:r>
          </a:p>
        </p:txBody>
      </p:sp>
      <p:sp>
        <p:nvSpPr>
          <p:cNvPr id="11277" name="Line 19"/>
          <p:cNvSpPr>
            <a:spLocks noChangeShapeType="1"/>
          </p:cNvSpPr>
          <p:nvPr/>
        </p:nvSpPr>
        <p:spPr bwMode="auto">
          <a:xfrm flipV="1">
            <a:off x="2141538" y="3492500"/>
            <a:ext cx="1389062" cy="212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8" name="Line 28"/>
          <p:cNvSpPr>
            <a:spLocks noChangeShapeType="1"/>
          </p:cNvSpPr>
          <p:nvPr/>
        </p:nvSpPr>
        <p:spPr bwMode="auto">
          <a:xfrm>
            <a:off x="5213350" y="3492500"/>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79" name="Group 29"/>
          <p:cNvGrpSpPr>
            <a:grpSpLocks/>
          </p:cNvGrpSpPr>
          <p:nvPr/>
        </p:nvGrpSpPr>
        <p:grpSpPr bwMode="auto">
          <a:xfrm>
            <a:off x="5815013" y="3721100"/>
            <a:ext cx="506412" cy="466725"/>
            <a:chOff x="2371" y="1333"/>
            <a:chExt cx="1641" cy="1516"/>
          </a:xfrm>
        </p:grpSpPr>
        <p:sp>
          <p:nvSpPr>
            <p:cNvPr id="11360" name="Freeform 3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1" name="Rectangle 3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62" name="Freeform 3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3" name="Freeform 3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4" name="Freeform 3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5" name="Freeform 3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6" name="Freeform 3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7" name="Freeform 3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8" name="Freeform 3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9" name="Freeform 3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0" name="Group 40"/>
          <p:cNvGrpSpPr>
            <a:grpSpLocks/>
          </p:cNvGrpSpPr>
          <p:nvPr/>
        </p:nvGrpSpPr>
        <p:grpSpPr bwMode="auto">
          <a:xfrm>
            <a:off x="5815013" y="4156075"/>
            <a:ext cx="506412" cy="466725"/>
            <a:chOff x="2371" y="1333"/>
            <a:chExt cx="1641" cy="1516"/>
          </a:xfrm>
        </p:grpSpPr>
        <p:sp>
          <p:nvSpPr>
            <p:cNvPr id="11350" name="Freeform 4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1" name="Rectangle 4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52" name="Freeform 4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3" name="Freeform 4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4" name="Freeform 4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5" name="Freeform 4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6" name="Freeform 4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7" name="Freeform 4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8" name="Freeform 4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9" name="Freeform 5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1" name="Group 51"/>
          <p:cNvGrpSpPr>
            <a:grpSpLocks/>
          </p:cNvGrpSpPr>
          <p:nvPr/>
        </p:nvGrpSpPr>
        <p:grpSpPr bwMode="auto">
          <a:xfrm>
            <a:off x="5815013" y="4589463"/>
            <a:ext cx="506412" cy="466725"/>
            <a:chOff x="2371" y="1333"/>
            <a:chExt cx="1641" cy="1516"/>
          </a:xfrm>
        </p:grpSpPr>
        <p:sp>
          <p:nvSpPr>
            <p:cNvPr id="11340" name="Freeform 5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1" name="Rectangle 5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42" name="Freeform 5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3" name="Freeform 5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4" name="Freeform 5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5" name="Freeform 5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6" name="Freeform 5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7" name="Freeform 5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8" name="Freeform 6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9" name="Freeform 6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2" name="Group 62"/>
          <p:cNvGrpSpPr>
            <a:grpSpLocks/>
          </p:cNvGrpSpPr>
          <p:nvPr/>
        </p:nvGrpSpPr>
        <p:grpSpPr bwMode="auto">
          <a:xfrm>
            <a:off x="5815013" y="5024438"/>
            <a:ext cx="506412" cy="466725"/>
            <a:chOff x="2371" y="1333"/>
            <a:chExt cx="1641" cy="1516"/>
          </a:xfrm>
        </p:grpSpPr>
        <p:sp>
          <p:nvSpPr>
            <p:cNvPr id="11330" name="Freeform 6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1" name="Rectangle 6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32" name="Freeform 6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3" name="Freeform 6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4" name="Freeform 6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5" name="Freeform 6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6" name="Freeform 6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7" name="Freeform 7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8" name="Freeform 7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9" name="Freeform 7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3" name="Group 73"/>
          <p:cNvGrpSpPr>
            <a:grpSpLocks/>
          </p:cNvGrpSpPr>
          <p:nvPr/>
        </p:nvGrpSpPr>
        <p:grpSpPr bwMode="auto">
          <a:xfrm>
            <a:off x="5815013" y="5457825"/>
            <a:ext cx="506412" cy="466725"/>
            <a:chOff x="2371" y="1333"/>
            <a:chExt cx="1641" cy="1516"/>
          </a:xfrm>
        </p:grpSpPr>
        <p:sp>
          <p:nvSpPr>
            <p:cNvPr id="11320" name="Freeform 7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1" name="Rectangle 7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22" name="Freeform 7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3" name="Freeform 7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4" name="Freeform 7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5" name="Freeform 7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6" name="Freeform 8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7" name="Freeform 8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8" name="Freeform 8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9" name="Freeform 8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284" name="Line 87"/>
          <p:cNvSpPr>
            <a:spLocks noChangeShapeType="1"/>
          </p:cNvSpPr>
          <p:nvPr/>
        </p:nvSpPr>
        <p:spPr bwMode="auto">
          <a:xfrm>
            <a:off x="2984500" y="392271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5" name="Line 88"/>
          <p:cNvSpPr>
            <a:spLocks noChangeShapeType="1"/>
          </p:cNvSpPr>
          <p:nvPr/>
        </p:nvSpPr>
        <p:spPr bwMode="auto">
          <a:xfrm>
            <a:off x="5213350" y="3932238"/>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6" name="Line 90"/>
          <p:cNvSpPr>
            <a:spLocks noChangeShapeType="1"/>
          </p:cNvSpPr>
          <p:nvPr/>
        </p:nvSpPr>
        <p:spPr bwMode="auto">
          <a:xfrm>
            <a:off x="2984500" y="4362450"/>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7" name="Line 91"/>
          <p:cNvSpPr>
            <a:spLocks noChangeShapeType="1"/>
          </p:cNvSpPr>
          <p:nvPr/>
        </p:nvSpPr>
        <p:spPr bwMode="auto">
          <a:xfrm>
            <a:off x="5213350" y="4371975"/>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8" name="Line 93"/>
          <p:cNvSpPr>
            <a:spLocks noChangeShapeType="1"/>
          </p:cNvSpPr>
          <p:nvPr/>
        </p:nvSpPr>
        <p:spPr bwMode="auto">
          <a:xfrm>
            <a:off x="2984500" y="4802188"/>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9" name="Line 94"/>
          <p:cNvSpPr>
            <a:spLocks noChangeShapeType="1"/>
          </p:cNvSpPr>
          <p:nvPr/>
        </p:nvSpPr>
        <p:spPr bwMode="auto">
          <a:xfrm>
            <a:off x="5213350" y="481171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0" name="Line 96"/>
          <p:cNvSpPr>
            <a:spLocks noChangeShapeType="1"/>
          </p:cNvSpPr>
          <p:nvPr/>
        </p:nvSpPr>
        <p:spPr bwMode="auto">
          <a:xfrm>
            <a:off x="2984500" y="5241925"/>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1" name="Line 97"/>
          <p:cNvSpPr>
            <a:spLocks noChangeShapeType="1"/>
          </p:cNvSpPr>
          <p:nvPr/>
        </p:nvSpPr>
        <p:spPr bwMode="auto">
          <a:xfrm>
            <a:off x="5213350" y="5251450"/>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2" name="Line 99"/>
          <p:cNvSpPr>
            <a:spLocks noChangeShapeType="1"/>
          </p:cNvSpPr>
          <p:nvPr/>
        </p:nvSpPr>
        <p:spPr bwMode="auto">
          <a:xfrm>
            <a:off x="2984500" y="568166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3" name="Line 100"/>
          <p:cNvSpPr>
            <a:spLocks noChangeShapeType="1"/>
          </p:cNvSpPr>
          <p:nvPr/>
        </p:nvSpPr>
        <p:spPr bwMode="auto">
          <a:xfrm>
            <a:off x="5332413" y="5691188"/>
            <a:ext cx="4270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4" name="Text Box 101"/>
          <p:cNvSpPr txBox="1">
            <a:spLocks noChangeArrowheads="1"/>
          </p:cNvSpPr>
          <p:nvPr/>
        </p:nvSpPr>
        <p:spPr bwMode="auto">
          <a:xfrm>
            <a:off x="6578600" y="2989263"/>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Info bar</a:t>
            </a:r>
          </a:p>
        </p:txBody>
      </p:sp>
      <p:sp>
        <p:nvSpPr>
          <p:cNvPr id="11295" name="AutoShape 102"/>
          <p:cNvSpPr>
            <a:spLocks noChangeArrowheads="1"/>
          </p:cNvSpPr>
          <p:nvPr/>
        </p:nvSpPr>
        <p:spPr bwMode="auto">
          <a:xfrm>
            <a:off x="903288" y="2497138"/>
            <a:ext cx="6754812" cy="49212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96" name="AutoShape 103"/>
          <p:cNvSpPr>
            <a:spLocks noChangeArrowheads="1"/>
          </p:cNvSpPr>
          <p:nvPr/>
        </p:nvSpPr>
        <p:spPr bwMode="auto">
          <a:xfrm>
            <a:off x="1006475" y="3089275"/>
            <a:ext cx="1757363" cy="344488"/>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97" name="Text Box 104"/>
          <p:cNvSpPr txBox="1">
            <a:spLocks noChangeArrowheads="1"/>
          </p:cNvSpPr>
          <p:nvPr/>
        </p:nvSpPr>
        <p:spPr bwMode="auto">
          <a:xfrm>
            <a:off x="1855788" y="3043238"/>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menu</a:t>
            </a:r>
          </a:p>
        </p:txBody>
      </p:sp>
      <p:sp>
        <p:nvSpPr>
          <p:cNvPr id="11298" name="Text Box 105"/>
          <p:cNvSpPr txBox="1">
            <a:spLocks noChangeArrowheads="1"/>
          </p:cNvSpPr>
          <p:nvPr/>
        </p:nvSpPr>
        <p:spPr bwMode="auto">
          <a:xfrm>
            <a:off x="1322388" y="6007100"/>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Side bar</a:t>
            </a:r>
          </a:p>
        </p:txBody>
      </p:sp>
      <p:sp>
        <p:nvSpPr>
          <p:cNvPr id="11299" name="AutoShape 106"/>
          <p:cNvSpPr>
            <a:spLocks noChangeArrowheads="1"/>
          </p:cNvSpPr>
          <p:nvPr/>
        </p:nvSpPr>
        <p:spPr bwMode="auto">
          <a:xfrm>
            <a:off x="947738" y="3532188"/>
            <a:ext cx="1816100" cy="2849562"/>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0" name="Line 107"/>
          <p:cNvSpPr>
            <a:spLocks noChangeShapeType="1"/>
          </p:cNvSpPr>
          <p:nvPr/>
        </p:nvSpPr>
        <p:spPr bwMode="auto">
          <a:xfrm flipV="1">
            <a:off x="1654175" y="3929063"/>
            <a:ext cx="1343025" cy="4603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1" name="Line 109"/>
          <p:cNvSpPr>
            <a:spLocks noChangeShapeType="1"/>
          </p:cNvSpPr>
          <p:nvPr/>
        </p:nvSpPr>
        <p:spPr bwMode="auto">
          <a:xfrm>
            <a:off x="2143125" y="4273550"/>
            <a:ext cx="865188" cy="841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2" name="Line 110"/>
          <p:cNvSpPr>
            <a:spLocks noChangeShapeType="1"/>
          </p:cNvSpPr>
          <p:nvPr/>
        </p:nvSpPr>
        <p:spPr bwMode="auto">
          <a:xfrm>
            <a:off x="1773238" y="4498975"/>
            <a:ext cx="1260475" cy="2984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3" name="Line 111"/>
          <p:cNvSpPr>
            <a:spLocks noChangeShapeType="1"/>
          </p:cNvSpPr>
          <p:nvPr/>
        </p:nvSpPr>
        <p:spPr bwMode="auto">
          <a:xfrm>
            <a:off x="1727200" y="4784725"/>
            <a:ext cx="1260475" cy="450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4" name="Line 112"/>
          <p:cNvSpPr>
            <a:spLocks noChangeShapeType="1"/>
          </p:cNvSpPr>
          <p:nvPr/>
        </p:nvSpPr>
        <p:spPr bwMode="auto">
          <a:xfrm>
            <a:off x="1943100" y="5057775"/>
            <a:ext cx="1079500" cy="6429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5" name="Text Box 114"/>
          <p:cNvSpPr txBox="1">
            <a:spLocks noChangeArrowheads="1"/>
          </p:cNvSpPr>
          <p:nvPr/>
        </p:nvSpPr>
        <p:spPr bwMode="auto">
          <a:xfrm>
            <a:off x="3584575" y="6021388"/>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History page</a:t>
            </a:r>
          </a:p>
        </p:txBody>
      </p:sp>
      <p:grpSp>
        <p:nvGrpSpPr>
          <p:cNvPr id="11306" name="Group 115"/>
          <p:cNvGrpSpPr>
            <a:grpSpLocks/>
          </p:cNvGrpSpPr>
          <p:nvPr/>
        </p:nvGrpSpPr>
        <p:grpSpPr bwMode="auto">
          <a:xfrm>
            <a:off x="5811838" y="5910263"/>
            <a:ext cx="506412" cy="466725"/>
            <a:chOff x="2371" y="1333"/>
            <a:chExt cx="1641" cy="1516"/>
          </a:xfrm>
        </p:grpSpPr>
        <p:sp>
          <p:nvSpPr>
            <p:cNvPr id="11310" name="Freeform 11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1" name="Rectangle 11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12" name="Freeform 11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3" name="Freeform 11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4" name="Freeform 12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5" name="Freeform 12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6" name="Freeform 12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7" name="Freeform 12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8" name="Freeform 12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9" name="Freeform 12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307" name="Line 126"/>
          <p:cNvSpPr>
            <a:spLocks noChangeShapeType="1"/>
          </p:cNvSpPr>
          <p:nvPr/>
        </p:nvSpPr>
        <p:spPr bwMode="auto">
          <a:xfrm>
            <a:off x="2981325" y="6134100"/>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8" name="Line 127"/>
          <p:cNvSpPr>
            <a:spLocks noChangeShapeType="1"/>
          </p:cNvSpPr>
          <p:nvPr/>
        </p:nvSpPr>
        <p:spPr bwMode="auto">
          <a:xfrm>
            <a:off x="5210175" y="6143625"/>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9" name="Line 128"/>
          <p:cNvSpPr>
            <a:spLocks noChangeShapeType="1"/>
          </p:cNvSpPr>
          <p:nvPr/>
        </p:nvSpPr>
        <p:spPr bwMode="auto">
          <a:xfrm>
            <a:off x="1614488" y="5295900"/>
            <a:ext cx="1366837" cy="831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882900"/>
            <a:ext cx="8369300" cy="32083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title"/>
          </p:nvPr>
        </p:nvSpPr>
        <p:spPr/>
        <p:txBody>
          <a:bodyPr/>
          <a:lstStyle/>
          <a:p>
            <a:r>
              <a:rPr lang="en-US" smtClean="0"/>
              <a:t>Wizards</a:t>
            </a:r>
          </a:p>
        </p:txBody>
      </p:sp>
      <p:sp>
        <p:nvSpPr>
          <p:cNvPr id="12292" name="Rectangle 3"/>
          <p:cNvSpPr>
            <a:spLocks noGrp="1" noChangeArrowheads="1"/>
          </p:cNvSpPr>
          <p:nvPr>
            <p:ph idx="1"/>
          </p:nvPr>
        </p:nvSpPr>
        <p:spPr>
          <a:xfrm>
            <a:off x="519113" y="1192213"/>
            <a:ext cx="8318500" cy="1306512"/>
          </a:xfrm>
        </p:spPr>
        <p:txBody>
          <a:bodyPr/>
          <a:lstStyle/>
          <a:p>
            <a:pPr>
              <a:buFont typeface="Arial" charset="0"/>
              <a:buChar char="•"/>
            </a:pPr>
            <a:r>
              <a:rPr lang="en-US" smtClean="0"/>
              <a:t>A </a:t>
            </a:r>
            <a:r>
              <a:rPr lang="en-US" b="1" smtClean="0"/>
              <a:t>wizard</a:t>
            </a:r>
            <a:r>
              <a:rPr lang="en-US" smtClean="0"/>
              <a:t> is an ordered collection of screens used to execute a complex business process</a:t>
            </a:r>
          </a:p>
          <a:p>
            <a:pPr lvl="1"/>
            <a:r>
              <a:rPr lang="en-US" smtClean="0"/>
              <a:t>Has single info bar, actions menu, and side bar</a:t>
            </a:r>
          </a:p>
          <a:p>
            <a:pPr lvl="1"/>
            <a:r>
              <a:rPr lang="en-US" smtClean="0"/>
              <a:t>Automatically includes toolbar with Back and Next buttons</a:t>
            </a:r>
          </a:p>
        </p:txBody>
      </p:sp>
      <p:sp>
        <p:nvSpPr>
          <p:cNvPr id="12293" name="Text Box 5"/>
          <p:cNvSpPr txBox="1">
            <a:spLocks noChangeArrowheads="1"/>
          </p:cNvSpPr>
          <p:nvPr/>
        </p:nvSpPr>
        <p:spPr bwMode="auto">
          <a:xfrm>
            <a:off x="4356100" y="2965450"/>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Info bar</a:t>
            </a:r>
          </a:p>
        </p:txBody>
      </p:sp>
      <p:sp>
        <p:nvSpPr>
          <p:cNvPr id="12294" name="Text Box 8"/>
          <p:cNvSpPr txBox="1">
            <a:spLocks noChangeArrowheads="1"/>
          </p:cNvSpPr>
          <p:nvPr/>
        </p:nvSpPr>
        <p:spPr bwMode="auto">
          <a:xfrm>
            <a:off x="2386013" y="3503613"/>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menu</a:t>
            </a:r>
          </a:p>
        </p:txBody>
      </p:sp>
      <p:sp>
        <p:nvSpPr>
          <p:cNvPr id="12295" name="Text Box 9"/>
          <p:cNvSpPr txBox="1">
            <a:spLocks noChangeArrowheads="1"/>
          </p:cNvSpPr>
          <p:nvPr/>
        </p:nvSpPr>
        <p:spPr bwMode="auto">
          <a:xfrm>
            <a:off x="1557338" y="6099175"/>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Side bar</a:t>
            </a:r>
          </a:p>
        </p:txBody>
      </p:sp>
      <p:sp>
        <p:nvSpPr>
          <p:cNvPr id="12296" name="Line 17"/>
          <p:cNvSpPr>
            <a:spLocks noChangeShapeType="1"/>
          </p:cNvSpPr>
          <p:nvPr/>
        </p:nvSpPr>
        <p:spPr bwMode="auto">
          <a:xfrm>
            <a:off x="1785938" y="5057775"/>
            <a:ext cx="21415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30"/>
          <p:cNvGrpSpPr>
            <a:grpSpLocks/>
          </p:cNvGrpSpPr>
          <p:nvPr/>
        </p:nvGrpSpPr>
        <p:grpSpPr bwMode="auto">
          <a:xfrm>
            <a:off x="1754188" y="4052888"/>
            <a:ext cx="1130300" cy="420687"/>
            <a:chOff x="1105" y="2427"/>
            <a:chExt cx="712" cy="265"/>
          </a:xfrm>
        </p:grpSpPr>
        <p:sp>
          <p:nvSpPr>
            <p:cNvPr id="12354" name="Line 1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55" name="Group 19"/>
            <p:cNvGrpSpPr>
              <a:grpSpLocks/>
            </p:cNvGrpSpPr>
            <p:nvPr/>
          </p:nvGrpSpPr>
          <p:grpSpPr bwMode="auto">
            <a:xfrm>
              <a:off x="1529" y="2427"/>
              <a:ext cx="288" cy="265"/>
              <a:chOff x="2371" y="1333"/>
              <a:chExt cx="1641" cy="1516"/>
            </a:xfrm>
          </p:grpSpPr>
          <p:sp>
            <p:nvSpPr>
              <p:cNvPr id="12356" name="Freeform 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7" name="Rectangle 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8" name="Freeform 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9" name="Freeform 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0" name="Freeform 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1" name="Freeform 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2" name="Freeform 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8" name="Group 31"/>
          <p:cNvGrpSpPr>
            <a:grpSpLocks/>
          </p:cNvGrpSpPr>
          <p:nvPr/>
        </p:nvGrpSpPr>
        <p:grpSpPr bwMode="auto">
          <a:xfrm>
            <a:off x="1754188" y="4489450"/>
            <a:ext cx="1130300" cy="420688"/>
            <a:chOff x="1105" y="2427"/>
            <a:chExt cx="712" cy="265"/>
          </a:xfrm>
        </p:grpSpPr>
        <p:sp>
          <p:nvSpPr>
            <p:cNvPr id="12342" name="Line 32"/>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43" name="Group 33"/>
            <p:cNvGrpSpPr>
              <a:grpSpLocks/>
            </p:cNvGrpSpPr>
            <p:nvPr/>
          </p:nvGrpSpPr>
          <p:grpSpPr bwMode="auto">
            <a:xfrm>
              <a:off x="1529" y="2427"/>
              <a:ext cx="288" cy="265"/>
              <a:chOff x="2371" y="1333"/>
              <a:chExt cx="1641" cy="1516"/>
            </a:xfrm>
          </p:grpSpPr>
          <p:sp>
            <p:nvSpPr>
              <p:cNvPr id="12344" name="Freeform 3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Rectangle 3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6" name="Freeform 3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3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3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3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4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Freeform 4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2" name="Freeform 4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3" name="Freeform 4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9" name="Group 44"/>
          <p:cNvGrpSpPr>
            <a:grpSpLocks/>
          </p:cNvGrpSpPr>
          <p:nvPr/>
        </p:nvGrpSpPr>
        <p:grpSpPr bwMode="auto">
          <a:xfrm>
            <a:off x="1754188" y="5272088"/>
            <a:ext cx="1130300" cy="420687"/>
            <a:chOff x="1105" y="2427"/>
            <a:chExt cx="712" cy="265"/>
          </a:xfrm>
        </p:grpSpPr>
        <p:sp>
          <p:nvSpPr>
            <p:cNvPr id="12330" name="Line 45"/>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31" name="Group 46"/>
            <p:cNvGrpSpPr>
              <a:grpSpLocks/>
            </p:cNvGrpSpPr>
            <p:nvPr/>
          </p:nvGrpSpPr>
          <p:grpSpPr bwMode="auto">
            <a:xfrm>
              <a:off x="1529" y="2427"/>
              <a:ext cx="288" cy="265"/>
              <a:chOff x="2371" y="1333"/>
              <a:chExt cx="1641" cy="1516"/>
            </a:xfrm>
          </p:grpSpPr>
          <p:sp>
            <p:nvSpPr>
              <p:cNvPr id="12332" name="Freeform 4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3" name="Rectangle 4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4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5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5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5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5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5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5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5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57"/>
          <p:cNvGrpSpPr>
            <a:grpSpLocks/>
          </p:cNvGrpSpPr>
          <p:nvPr/>
        </p:nvGrpSpPr>
        <p:grpSpPr bwMode="auto">
          <a:xfrm>
            <a:off x="1754188" y="5694363"/>
            <a:ext cx="1130300" cy="420687"/>
            <a:chOff x="1105" y="2427"/>
            <a:chExt cx="712" cy="265"/>
          </a:xfrm>
        </p:grpSpPr>
        <p:sp>
          <p:nvSpPr>
            <p:cNvPr id="12318" name="Line 5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19" name="Group 59"/>
            <p:cNvGrpSpPr>
              <a:grpSpLocks/>
            </p:cNvGrpSpPr>
            <p:nvPr/>
          </p:nvGrpSpPr>
          <p:grpSpPr bwMode="auto">
            <a:xfrm>
              <a:off x="1529" y="2427"/>
              <a:ext cx="288" cy="265"/>
              <a:chOff x="2371" y="1333"/>
              <a:chExt cx="1641" cy="1516"/>
            </a:xfrm>
          </p:grpSpPr>
          <p:sp>
            <p:nvSpPr>
              <p:cNvPr id="12320" name="Freeform 6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Rectangle 6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2" name="Freeform 6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3" name="Freeform 6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4" name="Freeform 6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5" name="Freeform 6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6" name="Freeform 6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6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Freeform 6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9" name="Freeform 6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01" name="Text Box 70"/>
          <p:cNvSpPr txBox="1">
            <a:spLocks noChangeArrowheads="1"/>
          </p:cNvSpPr>
          <p:nvPr/>
        </p:nvSpPr>
        <p:spPr bwMode="auto">
          <a:xfrm>
            <a:off x="2466975" y="40878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1</a:t>
            </a:r>
          </a:p>
        </p:txBody>
      </p:sp>
      <p:sp>
        <p:nvSpPr>
          <p:cNvPr id="12302" name="Text Box 71"/>
          <p:cNvSpPr txBox="1">
            <a:spLocks noChangeArrowheads="1"/>
          </p:cNvSpPr>
          <p:nvPr/>
        </p:nvSpPr>
        <p:spPr bwMode="auto">
          <a:xfrm>
            <a:off x="2466975" y="455136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2</a:t>
            </a:r>
          </a:p>
        </p:txBody>
      </p:sp>
      <p:sp>
        <p:nvSpPr>
          <p:cNvPr id="12303" name="Text Box 72"/>
          <p:cNvSpPr txBox="1">
            <a:spLocks noChangeArrowheads="1"/>
          </p:cNvSpPr>
          <p:nvPr/>
        </p:nvSpPr>
        <p:spPr bwMode="auto">
          <a:xfrm>
            <a:off x="2466975" y="53197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4</a:t>
            </a:r>
          </a:p>
        </p:txBody>
      </p:sp>
      <p:sp>
        <p:nvSpPr>
          <p:cNvPr id="12304" name="Text Box 73"/>
          <p:cNvSpPr txBox="1">
            <a:spLocks noChangeArrowheads="1"/>
          </p:cNvSpPr>
          <p:nvPr/>
        </p:nvSpPr>
        <p:spPr bwMode="auto">
          <a:xfrm>
            <a:off x="2466975" y="5754688"/>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5</a:t>
            </a:r>
          </a:p>
        </p:txBody>
      </p:sp>
      <p:grpSp>
        <p:nvGrpSpPr>
          <p:cNvPr id="12305" name="Group 75"/>
          <p:cNvGrpSpPr>
            <a:grpSpLocks/>
          </p:cNvGrpSpPr>
          <p:nvPr/>
        </p:nvGrpSpPr>
        <p:grpSpPr bwMode="auto">
          <a:xfrm>
            <a:off x="7472363" y="4810125"/>
            <a:ext cx="1249362" cy="1152525"/>
            <a:chOff x="2371" y="1333"/>
            <a:chExt cx="1641" cy="1516"/>
          </a:xfrm>
        </p:grpSpPr>
        <p:sp>
          <p:nvSpPr>
            <p:cNvPr id="12308" name="Freeform 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9" name="Rectangle 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0" name="Freeform 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06" name="Text Box 74"/>
          <p:cNvSpPr txBox="1">
            <a:spLocks noChangeArrowheads="1"/>
          </p:cNvSpPr>
          <p:nvPr/>
        </p:nvSpPr>
        <p:spPr bwMode="auto">
          <a:xfrm>
            <a:off x="7850188" y="5145088"/>
            <a:ext cx="539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800"/>
              <a:t>3</a:t>
            </a:r>
          </a:p>
        </p:txBody>
      </p:sp>
      <p:sp>
        <p:nvSpPr>
          <p:cNvPr id="12307" name="Rectangle 86"/>
          <p:cNvSpPr>
            <a:spLocks noChangeArrowheads="1"/>
          </p:cNvSpPr>
          <p:nvPr/>
        </p:nvSpPr>
        <p:spPr bwMode="auto">
          <a:xfrm>
            <a:off x="473075" y="2809875"/>
            <a:ext cx="8512175" cy="357187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23477</TotalTime>
  <Words>2774</Words>
  <Application>Microsoft Office PowerPoint</Application>
  <PresentationFormat>On-screen Show (4:3)</PresentationFormat>
  <Paragraphs>380</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Times New Roman</vt:lpstr>
      <vt:lpstr>Wingdings</vt:lpstr>
      <vt:lpstr>Wingdings 2</vt:lpstr>
      <vt:lpstr>Wingdings 3</vt:lpstr>
      <vt:lpstr>Webdings</vt:lpstr>
      <vt:lpstr>1_test-template</vt:lpstr>
      <vt:lpstr>Introduction to Locations</vt:lpstr>
      <vt:lpstr>Lesson objectives</vt:lpstr>
      <vt:lpstr>Lesson outline</vt:lpstr>
      <vt:lpstr>PCF classification hierarchy</vt:lpstr>
      <vt:lpstr>Screens connect locations to views</vt:lpstr>
      <vt:lpstr>Types of locations</vt:lpstr>
      <vt:lpstr>Pages</vt:lpstr>
      <vt:lpstr>Location groups</vt:lpstr>
      <vt:lpstr>Wizards</vt:lpstr>
      <vt:lpstr>Wizard example: ClaimCenter</vt:lpstr>
      <vt:lpstr>Wizard example: PolicyCenter</vt:lpstr>
      <vt:lpstr>Wizard example: BillingCenter</vt:lpstr>
      <vt:lpstr>Popups</vt:lpstr>
      <vt:lpstr>Worksheets</vt:lpstr>
      <vt:lpstr>Forwards</vt:lpstr>
      <vt:lpstr>Exit points</vt:lpstr>
      <vt:lpstr>Review of locations</vt:lpstr>
      <vt:lpstr>Lessons on location configuration</vt:lpstr>
      <vt:lpstr>Lesson outline</vt:lpstr>
      <vt:lpstr>Atomic widget action property</vt:lpstr>
      <vt:lpstr>Atomic widgets that navigate</vt:lpstr>
      <vt:lpstr>Location entry points</vt:lpstr>
      <vt:lpstr>Location methods</vt:lpstr>
      <vt:lpstr>Enabling navigation for given widget</vt:lpstr>
      <vt:lpstr>Step 1: Open destination location's PCF file</vt:lpstr>
      <vt:lpstr>Step 2: Determine relevant entry point</vt:lpstr>
      <vt:lpstr>Step 3: Specify widget's action property</vt:lpstr>
      <vt:lpstr>Example of navigation configuration</vt:lpstr>
      <vt:lpstr>Comparison of locations</vt:lpstr>
      <vt:lpstr>Lesson objectives review</vt:lpstr>
      <vt:lpstr>Review questions</vt:lpstr>
      <vt:lpstr>Reservation of rights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Locations</dc:title>
  <dc:creator>Dyuti Sengupta</dc:creator>
  <dc:description>150</dc:description>
  <cp:lastModifiedBy>gwuser</cp:lastModifiedBy>
  <cp:revision>1942</cp:revision>
  <dcterms:created xsi:type="dcterms:W3CDTF">2007-08-02T20:13:16Z</dcterms:created>
  <dcterms:modified xsi:type="dcterms:W3CDTF">2013-08-20T16:52:33Z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