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5"/>
  </p:notesMasterIdLst>
  <p:handoutMasterIdLst>
    <p:handoutMasterId r:id="rId26"/>
  </p:handoutMasterIdLst>
  <p:sldIdLst>
    <p:sldId id="1192" r:id="rId2"/>
    <p:sldId id="1299" r:id="rId3"/>
    <p:sldId id="1300" r:id="rId4"/>
    <p:sldId id="1788" r:id="rId5"/>
    <p:sldId id="1785" r:id="rId6"/>
    <p:sldId id="1743" r:id="rId7"/>
    <p:sldId id="1744" r:id="rId8"/>
    <p:sldId id="1748" r:id="rId9"/>
    <p:sldId id="1749" r:id="rId10"/>
    <p:sldId id="1750" r:id="rId11"/>
    <p:sldId id="1760" r:id="rId12"/>
    <p:sldId id="1751" r:id="rId13"/>
    <p:sldId id="1752" r:id="rId14"/>
    <p:sldId id="1753" r:id="rId15"/>
    <p:sldId id="1754" r:id="rId16"/>
    <p:sldId id="1784" r:id="rId17"/>
    <p:sldId id="1755" r:id="rId18"/>
    <p:sldId id="1756" r:id="rId19"/>
    <p:sldId id="1759" r:id="rId20"/>
    <p:sldId id="1758" r:id="rId21"/>
    <p:sldId id="1551" r:id="rId22"/>
    <p:sldId id="1735" r:id="rId23"/>
    <p:sldId id="1787" r:id="rId24"/>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996633"/>
    <a:srgbClr val="0033CC"/>
    <a:srgbClr val="FF0000"/>
    <a:srgbClr val="FFFF00"/>
    <a:srgbClr val="CCFFCC"/>
    <a:srgbClr val="3366FF"/>
    <a:srgbClr val="CC00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78000" autoAdjust="0"/>
  </p:normalViewPr>
  <p:slideViewPr>
    <p:cSldViewPr snapToGrid="0">
      <p:cViewPr>
        <p:scale>
          <a:sx n="50" d="100"/>
          <a:sy n="50" d="100"/>
        </p:scale>
        <p:origin x="-2424" y="-1338"/>
      </p:cViewPr>
      <p:guideLst>
        <p:guide orient="horz" pos="1335"/>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8" y="237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431AD3B4-2056-4450-BF58-00B57575E2F9}" type="slidenum">
              <a:rPr lang="en-US" altLang="en-US"/>
              <a:pPr>
                <a:defRPr/>
              </a:pPr>
              <a:t>‹#›</a:t>
            </a:fld>
            <a:endParaRPr lang="en-US" altLang="en-US"/>
          </a:p>
        </p:txBody>
      </p:sp>
    </p:spTree>
    <p:extLst>
      <p:ext uri="{BB962C8B-B14F-4D97-AF65-F5344CB8AC3E}">
        <p14:creationId xmlns:p14="http://schemas.microsoft.com/office/powerpoint/2010/main" val="3850427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Overhead"/>
          <p:cNvSpPr>
            <a:spLocks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Popups (for Viewing/Editing Objects) - </a:t>
            </a:r>
            <a:fld id="{D4C91C6C-D2F7-4BF9-8F81-4521B3022DC0}"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765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C4C5EF84-27F5-489D-8ADB-9C5DD498567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765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60471758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F5EFED11-6494-477E-96C0-2EF02257A6D2}"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ChangeArrowheads="1" noTextEdit="1"/>
          </p:cNvSpPr>
          <p:nvPr>
            <p:ph type="sldImg"/>
          </p:nvPr>
        </p:nvSpPr>
        <p:spPr>
          <a:xfrm>
            <a:off x="727075" y="630238"/>
            <a:ext cx="5432425" cy="4073525"/>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F25995AC-85A2-4A6E-AAE9-B2D452C3562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CB3C91A2-8BA7-47C2-9037-1999ACEDCF3D}"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"view/edit popup" is a popup used to view and edit existing objects, but not to create new objects.</a:t>
            </a:r>
          </a:p>
          <a:p>
            <a:pPr eaLnBrk="1" hangingPunct="1"/>
            <a:r>
              <a:rPr lang="en-US" smtClean="0"/>
              <a:t>There are four primary widgets involved in the configuration of a view/edit popup:</a:t>
            </a:r>
          </a:p>
          <a:p>
            <a:pPr lvl="1" eaLnBrk="1" hangingPunct="1"/>
            <a:r>
              <a:rPr lang="en-US" smtClean="0"/>
              <a:t>The navigation widget that navigates to the popup. In the example above, it is the View button in the FlagEntriesLV list view.</a:t>
            </a:r>
          </a:p>
          <a:p>
            <a:pPr lvl="1" eaLnBrk="1" hangingPunct="1"/>
            <a:r>
              <a:rPr lang="en-US" smtClean="0"/>
              <a:t>The popup itself. In the example above, it is the FlagEntryPopup.</a:t>
            </a:r>
          </a:p>
          <a:p>
            <a:pPr lvl="1" eaLnBrk="1" hangingPunct="1"/>
            <a:r>
              <a:rPr lang="en-US" smtClean="0"/>
              <a:t>The screen referenced by the popup. Typically, there is no need for the screen to be reusable and it is therefore declared inline. In the example above, the screen is declared inline in FlagEntryPopup.</a:t>
            </a:r>
          </a:p>
          <a:p>
            <a:pPr lvl="1" eaLnBrk="1" hangingPunct="1"/>
            <a:r>
              <a:rPr lang="en-US" smtClean="0"/>
              <a:t>The "inner" detail view contained by the popup to display the object. In the example above, it is the FlagEntryDV detail view.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2EC9D321-4D0D-4FCA-942A-635E62EE851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99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753E16EA-67B9-4C36-95E8-A01DC16937DB}"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detail view being created as a reusable detail view.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6F82696F-4EBF-4B4F-A081-E823618DF782}"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To create a PCF file that defines a popup:</a:t>
            </a:r>
          </a:p>
          <a:p>
            <a:pPr marL="419100" lvl="1" indent="-190500" eaLnBrk="1" hangingPunct="1">
              <a:buFontTx/>
              <a:buAutoNum type="arabicPeriod"/>
            </a:pPr>
            <a:r>
              <a:rPr lang="en-US" smtClean="0"/>
              <a:t>In Studio, right-click the folder in which the popup file should be stored. Select New &gt; PCF file.</a:t>
            </a:r>
          </a:p>
          <a:p>
            <a:pPr marL="419100" lvl="1" indent="-190500" eaLnBrk="1" hangingPunct="1">
              <a:buFontTx/>
              <a:buAutoNum type="arabicPeriod"/>
            </a:pPr>
            <a:r>
              <a:rPr lang="en-US" smtClean="0"/>
              <a:t>Name the file and select "Popup" for the file type. Studio automatically adds "Popup" to the end of the file name. If you manually add "Popup" to the end of the file name, Studio ignores it. Therefore, it is not possible to inadvertently name a file that ends in "PopupPopup".</a:t>
            </a:r>
          </a:p>
          <a:p>
            <a:pPr marL="419100" lvl="1" indent="-190500" eaLnBrk="1" hangingPunct="1">
              <a:buFontTx/>
              <a:buAutoNum type="arabicPeriod"/>
            </a:pPr>
            <a:r>
              <a:rPr lang="en-US" smtClean="0"/>
              <a:t>Click OK.</a:t>
            </a:r>
          </a:p>
          <a:p>
            <a:pPr marL="190500" indent="-190500" eaLnBrk="1" hangingPunct="1"/>
            <a:r>
              <a:rPr lang="en-US" smtClean="0"/>
              <a:t>Studio displays the new popup. At the top of the canvas, there is a link named "Popup : &lt;nameOfPopup&gt;". Otherwise, the file is empty.</a:t>
            </a:r>
          </a:p>
          <a:p>
            <a:pPr marL="190500" indent="-190500"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5E6E7A57-0D7F-434B-B422-BA6644A85BD3}"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title property determines the label in the top blue bar. In the example above, the title is "Flag Entry".</a:t>
            </a:r>
          </a:p>
          <a:p>
            <a:pPr eaLnBrk="1" hangingPunct="1"/>
            <a:r>
              <a:rPr lang="en-US" smtClean="0"/>
              <a:t>Every location has a canEdit and canVisit property.</a:t>
            </a:r>
          </a:p>
          <a:p>
            <a:pPr lvl="1" eaLnBrk="1" hangingPunct="1"/>
            <a:r>
              <a:rPr lang="en-US" smtClean="0"/>
              <a:t>canEdit - This property determines if the screen and widgets contained in the screen are editable or not. If canEdit is false then the screen, every child container widget on the screen, and every atomic widget on the screen will not be editable.</a:t>
            </a:r>
          </a:p>
          <a:p>
            <a:pPr lvl="1" eaLnBrk="1" hangingPunct="1"/>
            <a:r>
              <a:rPr lang="en-US" smtClean="0"/>
              <a:t>canVisit - This property determines the behavior of widgets that navigate to the location. If it renders to false, then widgets that navigate to it are either not available or not visible. The specific behavior depends on the widget. For example, a cell widget that navigates to a location with its canVisit property set to false is visible but cannot be clicked. A menu item that navigates to a location with its canVisit property set to false is not visible.</a:t>
            </a:r>
          </a:p>
          <a:p>
            <a:pPr eaLnBrk="1" hangingPunct="1"/>
            <a:r>
              <a:rPr lang="en-US" smtClean="0"/>
              <a:t>The startInEditMode property determines if the popup is initially in edit mode or not. It can be set to a static value (true or false) or a Gosu expression, such as "aFlagEntry.IsEditable", which returns true if the flag entry is editable. (A flag entry is editable if it is open and the current user has "resolve flag entry" permissions.)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C2E2D6B6-B840-49DE-ABDA-2556864D4770}"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Variables tab declares variables that are global to the location. In most cases, the only variables declared on this tab are those that are referenced by location entry points, which are discussed on the next slide.</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E2FB1328-A169-4326-8777-B070356C78A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an entry point is a reference used by widgets to navigate to a given location. It specifies the location name and the values required to render the location. In the example above, the entry point name is "FlagEntryPopup" and the required value is a FlagEntry object that the popup puts in a variable named "aFlagEntry".</a:t>
            </a:r>
          </a:p>
          <a:p>
            <a:pPr eaLnBrk="1" hangingPunct="1"/>
            <a:r>
              <a:rPr lang="en-US" smtClean="0"/>
              <a:t>Every location must have at least one entry point. Any given location can have many entry points. An example of this appears later in the lesson.</a:t>
            </a:r>
          </a:p>
          <a:p>
            <a:pPr eaLnBrk="1" hangingPunct="1"/>
            <a:r>
              <a:rPr lang="en-US" smtClean="0"/>
              <a:t>The name of the entry point must be the same as the name of the file in which the location is declared.</a:t>
            </a:r>
          </a:p>
          <a:p>
            <a:pPr eaLnBrk="1" hangingPunct="1"/>
            <a:r>
              <a:rPr lang="en-US" smtClean="0"/>
              <a:t>Every object referenced in the signature (such as aFlagEntry in the screenshot above) must be declared on the Variables tab.</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5B46EE8D-19E3-4DEA-8D16-C90D37D975E6}"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step 6a, you can drag a screen onto the popup. You do not need to specify any properties for the screen.</a:t>
            </a:r>
          </a:p>
          <a:p>
            <a:pPr eaLnBrk="1" hangingPunct="1"/>
            <a:r>
              <a:rPr lang="en-US" smtClean="0"/>
              <a:t>The detail view can be a reusable detail view referenced by the screen, or it could be configured inline. For step 6b, refer to the "Detail Views" lesson for more information on referencing detail views through panel refs and creating inline detail views.</a:t>
            </a:r>
          </a:p>
          <a:p>
            <a:pPr eaLnBrk="1" hangingPunct="1"/>
            <a:r>
              <a:rPr lang="en-US" smtClean="0"/>
              <a:t>Step 6c is required if the object is to be both viewable and editable in the inner detail view. Refer to the "Editable Detail Views" lesson for more information on adding toolbars and edit buttons to detail views.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895BAC9C-729C-498C-B2D2-DC4E34491ED9}"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spcBef>
                <a:spcPct val="50000"/>
              </a:spcBef>
              <a:spcAft>
                <a:spcPct val="30000"/>
              </a:spcAft>
              <a:buClr>
                <a:schemeClr val="tx1"/>
              </a:buClr>
            </a:pPr>
            <a:r>
              <a:rPr lang="en-US" smtClean="0"/>
              <a:t>To create a navigation widget that navigates to a popup:</a:t>
            </a:r>
          </a:p>
          <a:p>
            <a:pPr marL="419100" lvl="1" indent="-190500" eaLnBrk="1" hangingPunct="1">
              <a:buFont typeface="Wingdings 3" pitchFamily="18" charset="2"/>
              <a:buAutoNum type="arabicPeriod"/>
            </a:pPr>
            <a:r>
              <a:rPr lang="en-US" smtClean="0"/>
              <a:t>Open the destination location's PCF file.</a:t>
            </a:r>
          </a:p>
          <a:p>
            <a:pPr marL="419100" lvl="1" indent="-190500" eaLnBrk="1" hangingPunct="1">
              <a:buFont typeface="Wingdings 3" pitchFamily="18" charset="2"/>
              <a:buAutoNum type="arabicPeriod"/>
            </a:pPr>
            <a:r>
              <a:rPr lang="en-US" smtClean="0"/>
              <a:t>Determine the relevant entry point.</a:t>
            </a:r>
          </a:p>
          <a:p>
            <a:pPr marL="419100" lvl="1" indent="-190500" eaLnBrk="1" hangingPunct="1">
              <a:buFont typeface="Wingdings 3" pitchFamily="18" charset="2"/>
              <a:buAutoNum type="arabicPeriod"/>
            </a:pPr>
            <a:r>
              <a:rPr lang="en-US" smtClean="0"/>
              <a:t>Specify widget's action property using the syntax shown above.</a:t>
            </a:r>
          </a:p>
          <a:p>
            <a:pPr marL="190500" indent="-190500" eaLnBrk="1" hangingPunct="1">
              <a:spcBef>
                <a:spcPct val="50000"/>
              </a:spcBef>
              <a:spcAft>
                <a:spcPct val="30000"/>
              </a:spcAft>
              <a:buClr>
                <a:schemeClr val="tx1"/>
              </a:buClr>
            </a:pPr>
            <a:r>
              <a:rPr lang="en-US" smtClean="0"/>
              <a:t>Refer to the "Introduction to Locations" lesson for more information on creating navigation widgets.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EC515F3E-AC9C-4E36-9BE7-B0CEDDCD6E9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A0CEE951-98DD-4703-A1B2-57456F75E7EE}"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813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67E1274B-3775-4AD2-9945-32C1CC596A5B}"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ChangeArrowheads="1" noTextEdit="1"/>
          </p:cNvSpPr>
          <p:nvPr>
            <p:ph type="sldImg"/>
          </p:nvPr>
        </p:nvSpPr>
        <p:spPr>
          <a:xfrm>
            <a:off x="728663" y="630238"/>
            <a:ext cx="5430837"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60540728-8E73-4884-A16D-3E52F2D44D8D}"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ChangeArrowheads="1" noTextEdit="1"/>
          </p:cNvSpPr>
          <p:nvPr>
            <p:ph type="sldImg"/>
          </p:nvPr>
        </p:nvSpPr>
        <p:spPr>
          <a:xfrm>
            <a:off x="7286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Viewing and editing existing objects, creating new objects, and executing popped searches.</a:t>
            </a:r>
          </a:p>
          <a:p>
            <a:pPr marL="209550" indent="-209550" eaLnBrk="1" hangingPunct="1"/>
            <a:r>
              <a:rPr lang="en-US" smtClean="0"/>
              <a:t>2. The screen and its contents are non-editable.</a:t>
            </a:r>
          </a:p>
          <a:p>
            <a:pPr marL="209550" indent="-209550" eaLnBrk="1" hangingPunct="1"/>
            <a:r>
              <a:rPr lang="en-US" smtClean="0"/>
              <a:t>3. The widget navigating to the location is either not visible or not clickable.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AB8AEB29-372C-4AB7-A956-85F9F572989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1ED1C08B-B29E-4147-9EBF-7B3827668F72}"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C4DE120-CDC3-4987-9C4D-7BECB359D820}"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C7A2AABB-2E17-4BC3-BFAA-97622847E9B0}"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6602C941-2C95-4DA4-926C-338D6085F95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2CF439C2-6210-46DD-89C1-CD897AB317D0}"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popup can be used to view and edit an object. This typically occurs when the object is displayed somewhere (such as in a list), but it is either not convenient to edit the object in that location, or some of the fields a user might wish to view or edit are not displayed in that location.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F4136212-03DE-42C7-A268-04E44E6C49E1}"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popup can be used to create new objects. In most cases, the popup used to create new objects is also used to view and edit existing objects.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Viewing/Editing Objects) - </a:t>
            </a:r>
            <a:fld id="{165D722D-A1A5-41E0-AE50-FB023EF2656D}"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popup can be used to search for an existing record. This typically occurs when the record is located in some portion of the user interface where it would not be convenient to include search functionality.</a:t>
            </a:r>
          </a:p>
          <a:p>
            <a:pPr eaLnBrk="1" hangingPunct="1"/>
            <a:r>
              <a:rPr lang="en-US" smtClean="0"/>
              <a:t>An application typically needs a certain level of complexity and functionality to require a popped search. TrainingApp is simple enough that it does not have an example of this type of popup. The example shown above is from PolicyCenter, where a popup is provided to allow the user to search for a valid industry code when creating a new account.</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246829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375037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75256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8276205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9560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82857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0788355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3764570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0508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174844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334210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00857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B684E337-A1C8-4D02-AEE7-5B5296AE1CC4}"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9"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0"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Popups (for Viewing/Editing Objects)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15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Popup basics</a:t>
            </a:r>
          </a:p>
          <a:p>
            <a:pPr>
              <a:lnSpc>
                <a:spcPct val="150000"/>
              </a:lnSpc>
              <a:buFont typeface="Arial" charset="0"/>
              <a:buChar char="•"/>
            </a:pPr>
            <a:r>
              <a:rPr lang="en-US" sz="2800" smtClean="0"/>
              <a:t>View/edit object popups</a:t>
            </a: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971550"/>
            <a:ext cx="8134350" cy="35877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smtClean="0"/>
              <a:t>Widgets involved in view/edit popups</a:t>
            </a:r>
          </a:p>
        </p:txBody>
      </p:sp>
      <p:pic>
        <p:nvPicPr>
          <p:cNvPr id="1434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450" y="3698875"/>
            <a:ext cx="6584950" cy="2678113"/>
          </a:xfrm>
          <a:prstGeom prst="rect">
            <a:avLst/>
          </a:prstGeom>
          <a:noFill/>
          <a:ln w="28575" algn="ctr">
            <a:solidFill>
              <a:srgbClr val="99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AutoShape 5"/>
          <p:cNvSpPr>
            <a:spLocks noChangeArrowheads="1"/>
          </p:cNvSpPr>
          <p:nvPr/>
        </p:nvSpPr>
        <p:spPr bwMode="auto">
          <a:xfrm>
            <a:off x="5661025" y="2632075"/>
            <a:ext cx="530225" cy="3190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2" name="Line 6"/>
          <p:cNvSpPr>
            <a:spLocks noChangeShapeType="1"/>
          </p:cNvSpPr>
          <p:nvPr/>
        </p:nvSpPr>
        <p:spPr bwMode="auto">
          <a:xfrm>
            <a:off x="5938838" y="2951163"/>
            <a:ext cx="0" cy="7477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Text Box 8"/>
          <p:cNvSpPr txBox="1">
            <a:spLocks noChangeArrowheads="1"/>
          </p:cNvSpPr>
          <p:nvPr/>
        </p:nvSpPr>
        <p:spPr bwMode="auto">
          <a:xfrm>
            <a:off x="2919413" y="3035300"/>
            <a:ext cx="3051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popup</a:t>
            </a:r>
            <a:br>
              <a:rPr lang="en-US">
                <a:solidFill>
                  <a:srgbClr val="996633"/>
                </a:solidFill>
              </a:rPr>
            </a:br>
            <a:r>
              <a:rPr lang="en-US">
                <a:solidFill>
                  <a:srgbClr val="996633"/>
                </a:solidFill>
              </a:rPr>
              <a:t>(FlagEntryPopup)</a:t>
            </a:r>
          </a:p>
        </p:txBody>
      </p:sp>
      <p:sp>
        <p:nvSpPr>
          <p:cNvPr id="14344" name="Rectangle 9"/>
          <p:cNvSpPr>
            <a:spLocks noChangeArrowheads="1"/>
          </p:cNvSpPr>
          <p:nvPr/>
        </p:nvSpPr>
        <p:spPr bwMode="auto">
          <a:xfrm>
            <a:off x="2266950" y="4289425"/>
            <a:ext cx="6292850" cy="202882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5" name="Text Box 10"/>
          <p:cNvSpPr txBox="1">
            <a:spLocks noChangeArrowheads="1"/>
          </p:cNvSpPr>
          <p:nvPr/>
        </p:nvSpPr>
        <p:spPr bwMode="auto">
          <a:xfrm>
            <a:off x="5180013" y="1798638"/>
            <a:ext cx="37417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navigation widget</a:t>
            </a:r>
            <a:br>
              <a:rPr lang="en-US"/>
            </a:br>
            <a:r>
              <a:rPr lang="en-US"/>
              <a:t>(in FlagEntriesLV)</a:t>
            </a:r>
          </a:p>
        </p:txBody>
      </p:sp>
      <p:sp>
        <p:nvSpPr>
          <p:cNvPr id="14346" name="Text Box 11"/>
          <p:cNvSpPr txBox="1">
            <a:spLocks noChangeArrowheads="1"/>
          </p:cNvSpPr>
          <p:nvPr/>
        </p:nvSpPr>
        <p:spPr bwMode="auto">
          <a:xfrm>
            <a:off x="3327400" y="5354638"/>
            <a:ext cx="223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rPr>
              <a:t>inner detail view</a:t>
            </a:r>
            <a:br>
              <a:rPr lang="en-US">
                <a:solidFill>
                  <a:srgbClr val="009900"/>
                </a:solidFill>
              </a:rPr>
            </a:br>
            <a:r>
              <a:rPr lang="en-US">
                <a:solidFill>
                  <a:srgbClr val="009900"/>
                </a:solidFill>
              </a:rPr>
              <a:t>(FlagEntryDV)</a:t>
            </a:r>
          </a:p>
        </p:txBody>
      </p:sp>
      <p:sp>
        <p:nvSpPr>
          <p:cNvPr id="14347" name="Text Box 12"/>
          <p:cNvSpPr txBox="1">
            <a:spLocks noChangeArrowheads="1"/>
          </p:cNvSpPr>
          <p:nvPr/>
        </p:nvSpPr>
        <p:spPr bwMode="auto">
          <a:xfrm>
            <a:off x="5032375" y="4003675"/>
            <a:ext cx="307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screen (inline in popup)</a:t>
            </a:r>
          </a:p>
        </p:txBody>
      </p:sp>
      <p:sp>
        <p:nvSpPr>
          <p:cNvPr id="14348" name="Rectangle 13"/>
          <p:cNvSpPr>
            <a:spLocks noChangeArrowheads="1"/>
          </p:cNvSpPr>
          <p:nvPr/>
        </p:nvSpPr>
        <p:spPr bwMode="auto">
          <a:xfrm>
            <a:off x="2076450" y="4002088"/>
            <a:ext cx="6530975" cy="2374900"/>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Steps to create a view/edit object popup</a:t>
            </a:r>
          </a:p>
        </p:txBody>
      </p:sp>
      <p:sp>
        <p:nvSpPr>
          <p:cNvPr id="15363"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inner detail view</a:t>
            </a:r>
          </a:p>
          <a:p>
            <a:pPr marL="457200" indent="-457200">
              <a:buFont typeface="Wingdings 3" pitchFamily="18" charset="2"/>
              <a:buAutoNum type="arabicPeriod"/>
            </a:pPr>
            <a:r>
              <a:rPr lang="en-US" smtClean="0"/>
              <a:t>Create popup file</a:t>
            </a:r>
          </a:p>
          <a:p>
            <a:pPr marL="457200" indent="-457200">
              <a:buFont typeface="Wingdings 3" pitchFamily="18" charset="2"/>
              <a:buAutoNum type="arabicPeriod"/>
            </a:pPr>
            <a:r>
              <a:rPr lang="en-US" smtClean="0"/>
              <a:t>Specify the popup properties</a:t>
            </a:r>
          </a:p>
          <a:p>
            <a:pPr marL="457200" indent="-457200">
              <a:buFont typeface="Wingdings 3" pitchFamily="18" charset="2"/>
              <a:buAutoNum type="arabicPeriod"/>
            </a:pPr>
            <a:r>
              <a:rPr lang="en-US" smtClean="0"/>
              <a:t>Specify the popup variables</a:t>
            </a:r>
          </a:p>
          <a:p>
            <a:pPr marL="457200" indent="-457200">
              <a:buFont typeface="Wingdings 3" pitchFamily="18" charset="2"/>
              <a:buAutoNum type="arabicPeriod"/>
            </a:pPr>
            <a:r>
              <a:rPr lang="en-US" smtClean="0"/>
              <a:t>Specify the popup entry point</a:t>
            </a:r>
          </a:p>
          <a:p>
            <a:pPr marL="457200" indent="-457200">
              <a:buFont typeface="Wingdings 3" pitchFamily="18" charset="2"/>
              <a:buAutoNum type="arabicPeriod"/>
            </a:pPr>
            <a:r>
              <a:rPr lang="en-US" smtClean="0"/>
              <a:t>Create screen and reference detail view</a:t>
            </a:r>
          </a:p>
          <a:p>
            <a:pPr marL="457200" indent="-457200">
              <a:buFont typeface="Wingdings 3" pitchFamily="18" charset="2"/>
              <a:buAutoNum type="arabicPeriod"/>
            </a:pPr>
            <a:r>
              <a:rPr lang="en-US" smtClean="0"/>
              <a:t>Configure the navigation widget</a:t>
            </a:r>
          </a:p>
          <a:p>
            <a:pPr marL="457200" indent="-457200">
              <a:buFont typeface="Wingdings 3" pitchFamily="18" charset="2"/>
              <a:buAutoNum type="arabicPeriod"/>
            </a:pPr>
            <a:r>
              <a:rPr lang="en-US" smtClean="0"/>
              <a:t>Reload the metadata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Step 1: Create inner detail view</a:t>
            </a:r>
          </a:p>
        </p:txBody>
      </p:sp>
      <p:sp>
        <p:nvSpPr>
          <p:cNvPr id="16387" name="Rectangle 3"/>
          <p:cNvSpPr>
            <a:spLocks noGrp="1" noChangeArrowheads="1"/>
          </p:cNvSpPr>
          <p:nvPr>
            <p:ph idx="1"/>
          </p:nvPr>
        </p:nvSpPr>
        <p:spPr>
          <a:xfrm>
            <a:off x="5045075" y="1192213"/>
            <a:ext cx="3792538" cy="5197475"/>
          </a:xfrm>
        </p:spPr>
        <p:txBody>
          <a:bodyPr/>
          <a:lstStyle/>
          <a:p>
            <a:pPr>
              <a:buFont typeface="Arial" charset="0"/>
              <a:buChar char="•"/>
            </a:pPr>
            <a:r>
              <a:rPr lang="en-US" smtClean="0"/>
              <a:t>Inner detail view created in same manner as any other detail view</a:t>
            </a:r>
          </a:p>
          <a:p>
            <a:pPr lvl="1"/>
            <a:r>
              <a:rPr lang="en-US" smtClean="0"/>
              <a:t>If inner detail view does not need to be reusable, it can instead be created inline as part of step 6</a:t>
            </a:r>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t="3786"/>
          <a:stretch>
            <a:fillRect/>
          </a:stretch>
        </p:blipFill>
        <p:spPr bwMode="auto">
          <a:xfrm>
            <a:off x="638175" y="1200150"/>
            <a:ext cx="3162300" cy="37528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3983038"/>
            <a:ext cx="5149850" cy="19399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p:cNvPicPr>
            <a:picLocks noChangeAspect="1" noChangeArrowheads="1"/>
          </p:cNvPicPr>
          <p:nvPr/>
        </p:nvPicPr>
        <p:blipFill>
          <a:blip r:embed="rId3">
            <a:extLst>
              <a:ext uri="{28A0092B-C50C-407E-A947-70E740481C1C}">
                <a14:useLocalDpi xmlns:a14="http://schemas.microsoft.com/office/drawing/2010/main" val="0"/>
              </a:ext>
            </a:extLst>
          </a:blip>
          <a:srcRect l="14525"/>
          <a:stretch>
            <a:fillRect/>
          </a:stretch>
        </p:blipFill>
        <p:spPr bwMode="auto">
          <a:xfrm>
            <a:off x="530225" y="1054100"/>
            <a:ext cx="4829175" cy="162718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13" descr="C:\Users\DSENGU~1\AppData\Local\Temp\SNAGHTML117cd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2039938"/>
            <a:ext cx="4557712"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p:cNvSpPr>
            <a:spLocks noGrp="1" noChangeArrowheads="1"/>
          </p:cNvSpPr>
          <p:nvPr>
            <p:ph type="title"/>
          </p:nvPr>
        </p:nvSpPr>
        <p:spPr/>
        <p:txBody>
          <a:bodyPr/>
          <a:lstStyle/>
          <a:p>
            <a:pPr eaLnBrk="1" hangingPunct="1"/>
            <a:r>
              <a:rPr lang="en-US" smtClean="0"/>
              <a:t>Step 2: Create popup file</a:t>
            </a:r>
          </a:p>
        </p:txBody>
      </p:sp>
      <p:sp>
        <p:nvSpPr>
          <p:cNvPr id="17413" name="AutoShape 7"/>
          <p:cNvSpPr>
            <a:spLocks noChangeArrowheads="1"/>
          </p:cNvSpPr>
          <p:nvPr/>
        </p:nvSpPr>
        <p:spPr bwMode="auto">
          <a:xfrm>
            <a:off x="914400" y="1181100"/>
            <a:ext cx="4354513" cy="4397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4" name="AutoShape 12"/>
          <p:cNvSpPr>
            <a:spLocks noChangeArrowheads="1"/>
          </p:cNvSpPr>
          <p:nvPr/>
        </p:nvSpPr>
        <p:spPr bwMode="auto">
          <a:xfrm>
            <a:off x="4725988" y="5087938"/>
            <a:ext cx="709612" cy="3556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5" name="Text Box 14"/>
          <p:cNvSpPr txBox="1">
            <a:spLocks noChangeArrowheads="1"/>
          </p:cNvSpPr>
          <p:nvPr/>
        </p:nvSpPr>
        <p:spPr bwMode="auto">
          <a:xfrm>
            <a:off x="5435600" y="1011238"/>
            <a:ext cx="2816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"Popup" automatically appended to end</a:t>
            </a:r>
            <a:br>
              <a:rPr lang="en-US"/>
            </a:br>
            <a:r>
              <a:rPr lang="en-US"/>
              <a:t>of file name</a:t>
            </a:r>
          </a:p>
        </p:txBody>
      </p:sp>
      <p:cxnSp>
        <p:nvCxnSpPr>
          <p:cNvPr id="17416" name="Straight Arrow Connector 2"/>
          <p:cNvCxnSpPr>
            <a:cxnSpLocks noChangeShapeType="1"/>
          </p:cNvCxnSpPr>
          <p:nvPr/>
        </p:nvCxnSpPr>
        <p:spPr bwMode="auto">
          <a:xfrm flipH="1">
            <a:off x="3702050" y="5354638"/>
            <a:ext cx="1011238" cy="177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7417" name="Straight Arrow Connector 4"/>
          <p:cNvCxnSpPr>
            <a:cxnSpLocks noChangeShapeType="1"/>
          </p:cNvCxnSpPr>
          <p:nvPr/>
        </p:nvCxnSpPr>
        <p:spPr bwMode="auto">
          <a:xfrm>
            <a:off x="4799013" y="1620838"/>
            <a:ext cx="0" cy="4191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pic>
        <p:nvPicPr>
          <p:cNvPr id="1741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050" y="5087938"/>
            <a:ext cx="3048000" cy="1247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4556125"/>
            <a:ext cx="4449762" cy="18097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2"/>
          <p:cNvSpPr>
            <a:spLocks noGrp="1" noChangeArrowheads="1"/>
          </p:cNvSpPr>
          <p:nvPr>
            <p:ph type="title"/>
          </p:nvPr>
        </p:nvSpPr>
        <p:spPr/>
        <p:txBody>
          <a:bodyPr/>
          <a:lstStyle/>
          <a:p>
            <a:pPr eaLnBrk="1" hangingPunct="1"/>
            <a:r>
              <a:rPr lang="en-US" smtClean="0"/>
              <a:t>Step 3: Specify popup properties</a:t>
            </a:r>
          </a:p>
        </p:txBody>
      </p:sp>
      <p:sp>
        <p:nvSpPr>
          <p:cNvPr id="18436" name="Rectangle 3"/>
          <p:cNvSpPr>
            <a:spLocks noGrp="1" noChangeArrowheads="1"/>
          </p:cNvSpPr>
          <p:nvPr>
            <p:ph idx="1"/>
          </p:nvPr>
        </p:nvSpPr>
        <p:spPr>
          <a:xfrm>
            <a:off x="5776913" y="1255713"/>
            <a:ext cx="3060700" cy="3659187"/>
          </a:xfrm>
        </p:spPr>
        <p:txBody>
          <a:bodyPr/>
          <a:lstStyle/>
          <a:p>
            <a:pPr>
              <a:buFont typeface="Arial" charset="0"/>
              <a:buChar char="•"/>
            </a:pPr>
            <a:r>
              <a:rPr lang="en-US" smtClean="0"/>
              <a:t>title - sets top label</a:t>
            </a:r>
          </a:p>
          <a:p>
            <a:pPr>
              <a:buFont typeface="Arial" charset="0"/>
              <a:buChar char="•"/>
            </a:pPr>
            <a:r>
              <a:rPr lang="en-US" smtClean="0"/>
              <a:t>canEdit - if false, no container or widget in location's screen is editable</a:t>
            </a:r>
          </a:p>
          <a:p>
            <a:pPr>
              <a:buFont typeface="Arial" charset="0"/>
              <a:buChar char="•"/>
            </a:pPr>
            <a:r>
              <a:rPr lang="en-US" smtClean="0"/>
              <a:t>canVisit - if false, no widget navigating to location is visible/clickable</a:t>
            </a:r>
          </a:p>
          <a:p>
            <a:pPr>
              <a:buFont typeface="Arial" charset="0"/>
              <a:buChar char="•"/>
            </a:pPr>
            <a:r>
              <a:rPr lang="en-US" smtClean="0"/>
              <a:t>startInEditMode - determines if popup starts in read-only or edit mode</a:t>
            </a:r>
          </a:p>
        </p:txBody>
      </p:sp>
      <p:pic>
        <p:nvPicPr>
          <p:cNvPr id="1843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133475"/>
            <a:ext cx="4699000" cy="300513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195763"/>
            <a:ext cx="3009900" cy="2190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Rounded Rectangle 1"/>
          <p:cNvSpPr>
            <a:spLocks noChangeArrowheads="1"/>
          </p:cNvSpPr>
          <p:nvPr/>
        </p:nvSpPr>
        <p:spPr bwMode="auto">
          <a:xfrm>
            <a:off x="1009650" y="3219450"/>
            <a:ext cx="3676650" cy="4762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Step 4: Specify popup variables</a:t>
            </a:r>
          </a:p>
        </p:txBody>
      </p:sp>
      <p:sp>
        <p:nvSpPr>
          <p:cNvPr id="19459" name="Rectangle 5"/>
          <p:cNvSpPr>
            <a:spLocks noGrp="1" noChangeArrowheads="1"/>
          </p:cNvSpPr>
          <p:nvPr>
            <p:ph idx="1"/>
          </p:nvPr>
        </p:nvSpPr>
        <p:spPr>
          <a:xfrm>
            <a:off x="519113" y="1763713"/>
            <a:ext cx="8318500" cy="914400"/>
          </a:xfrm>
        </p:spPr>
        <p:txBody>
          <a:bodyPr/>
          <a:lstStyle/>
          <a:p>
            <a:pPr>
              <a:buFont typeface="Arial" charset="0"/>
              <a:buChar char="•"/>
            </a:pPr>
            <a:r>
              <a:rPr lang="en-US" smtClean="0"/>
              <a:t>One variable needed for every object passed to popup</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2438400"/>
            <a:ext cx="7542213" cy="20383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4683125"/>
            <a:ext cx="6708775" cy="12287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3" y="2979738"/>
            <a:ext cx="5994400" cy="16208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Rectangle 2"/>
          <p:cNvSpPr>
            <a:spLocks noGrp="1" noChangeArrowheads="1"/>
          </p:cNvSpPr>
          <p:nvPr>
            <p:ph type="title"/>
          </p:nvPr>
        </p:nvSpPr>
        <p:spPr/>
        <p:txBody>
          <a:bodyPr/>
          <a:lstStyle/>
          <a:p>
            <a:pPr eaLnBrk="1" hangingPunct="1"/>
            <a:r>
              <a:rPr lang="en-US" smtClean="0"/>
              <a:t>Step 5: Specify popup entry point</a:t>
            </a:r>
          </a:p>
        </p:txBody>
      </p:sp>
      <p:sp>
        <p:nvSpPr>
          <p:cNvPr id="20485" name="Rectangle 6"/>
          <p:cNvSpPr>
            <a:spLocks noGrp="1" noChangeArrowheads="1"/>
          </p:cNvSpPr>
          <p:nvPr>
            <p:ph idx="1"/>
          </p:nvPr>
        </p:nvSpPr>
        <p:spPr>
          <a:xfrm>
            <a:off x="519113" y="1144588"/>
            <a:ext cx="8318500" cy="2293937"/>
          </a:xfrm>
        </p:spPr>
        <p:txBody>
          <a:bodyPr/>
          <a:lstStyle/>
          <a:p>
            <a:pPr>
              <a:buFont typeface="Arial" charset="0"/>
              <a:buChar char="•"/>
            </a:pPr>
            <a:r>
              <a:rPr lang="en-US" smtClean="0"/>
              <a:t>An </a:t>
            </a:r>
            <a:r>
              <a:rPr lang="en-US" b="1" smtClean="0"/>
              <a:t>entry point</a:t>
            </a:r>
            <a:r>
              <a:rPr lang="en-US" smtClean="0"/>
              <a:t> is a reference used by widgets to navigate to a given location</a:t>
            </a:r>
          </a:p>
          <a:p>
            <a:pPr>
              <a:buFont typeface="Arial" charset="0"/>
              <a:buChar char="•"/>
            </a:pPr>
            <a:r>
              <a:rPr lang="en-US" smtClean="0"/>
              <a:t>Syntax: </a:t>
            </a:r>
            <a:r>
              <a:rPr lang="en-US" i="1" smtClean="0">
                <a:solidFill>
                  <a:srgbClr val="0033CC"/>
                </a:solidFill>
              </a:rPr>
              <a:t>popupName</a:t>
            </a:r>
            <a:r>
              <a:rPr lang="en-US" smtClean="0">
                <a:solidFill>
                  <a:srgbClr val="FF3300"/>
                </a:solidFill>
              </a:rPr>
              <a:t>( </a:t>
            </a:r>
            <a:r>
              <a:rPr lang="en-US" i="1" smtClean="0">
                <a:solidFill>
                  <a:srgbClr val="0033CC"/>
                </a:solidFill>
              </a:rPr>
              <a:t>objName</a:t>
            </a:r>
            <a:r>
              <a:rPr lang="en-US" smtClean="0">
                <a:solidFill>
                  <a:srgbClr val="FF3300"/>
                </a:solidFill>
              </a:rPr>
              <a:t> : </a:t>
            </a:r>
            <a:r>
              <a:rPr lang="en-US" i="1" smtClean="0">
                <a:solidFill>
                  <a:srgbClr val="0033CC"/>
                </a:solidFill>
              </a:rPr>
              <a:t>objType</a:t>
            </a:r>
            <a:r>
              <a:rPr lang="en-US" smtClean="0">
                <a:solidFill>
                  <a:srgbClr val="FF3300"/>
                </a:solidFill>
              </a:rPr>
              <a:t> )</a:t>
            </a:r>
          </a:p>
          <a:p>
            <a:pPr lvl="1"/>
            <a:r>
              <a:rPr lang="en-US" smtClean="0"/>
              <a:t>Can specify multiple comma-delimited objects</a:t>
            </a:r>
          </a:p>
        </p:txBody>
      </p:sp>
      <p:cxnSp>
        <p:nvCxnSpPr>
          <p:cNvPr id="20486" name="Straight Arrow Connector 2"/>
          <p:cNvCxnSpPr>
            <a:cxnSpLocks noChangeShapeType="1"/>
          </p:cNvCxnSpPr>
          <p:nvPr/>
        </p:nvCxnSpPr>
        <p:spPr bwMode="auto">
          <a:xfrm>
            <a:off x="5372100" y="3981450"/>
            <a:ext cx="1524000" cy="132873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446213"/>
            <a:ext cx="4333875" cy="17732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2"/>
          <p:cNvSpPr>
            <a:spLocks noGrp="1" noChangeArrowheads="1"/>
          </p:cNvSpPr>
          <p:nvPr>
            <p:ph type="title"/>
          </p:nvPr>
        </p:nvSpPr>
        <p:spPr/>
        <p:txBody>
          <a:bodyPr/>
          <a:lstStyle/>
          <a:p>
            <a:pPr eaLnBrk="1" hangingPunct="1"/>
            <a:r>
              <a:rPr lang="en-US" smtClean="0"/>
              <a:t>Step 6: Create screen and reference DV</a:t>
            </a:r>
          </a:p>
        </p:txBody>
      </p:sp>
      <p:sp>
        <p:nvSpPr>
          <p:cNvPr id="21508" name="Rectangle 3"/>
          <p:cNvSpPr>
            <a:spLocks noGrp="1" noChangeArrowheads="1"/>
          </p:cNvSpPr>
          <p:nvPr>
            <p:ph idx="1"/>
          </p:nvPr>
        </p:nvSpPr>
        <p:spPr>
          <a:xfrm>
            <a:off x="473075" y="3305175"/>
            <a:ext cx="4402138" cy="3175000"/>
          </a:xfrm>
        </p:spPr>
        <p:txBody>
          <a:bodyPr/>
          <a:lstStyle/>
          <a:p>
            <a:pPr marL="457200" indent="-457200">
              <a:buFont typeface="Wingdings 3" pitchFamily="18" charset="2"/>
              <a:buAutoNum type="alphaUcPeriod"/>
            </a:pPr>
            <a:r>
              <a:rPr lang="en-US" smtClean="0"/>
              <a:t>Add a screen to popup</a:t>
            </a:r>
          </a:p>
          <a:p>
            <a:pPr marL="457200" indent="-457200">
              <a:buFont typeface="Wingdings 3" pitchFamily="18" charset="2"/>
              <a:buAutoNum type="alphaUcPeriod"/>
            </a:pPr>
            <a:r>
              <a:rPr lang="en-US" smtClean="0"/>
              <a:t>Add a panel ref to screen that references inner detail view</a:t>
            </a:r>
          </a:p>
          <a:p>
            <a:pPr marL="819150" lvl="1" indent="-419100">
              <a:buFont typeface="Wingdings 3" pitchFamily="18" charset="2"/>
              <a:buChar char="}"/>
            </a:pPr>
            <a:r>
              <a:rPr lang="en-US" smtClean="0"/>
              <a:t>Use def property</a:t>
            </a:r>
          </a:p>
          <a:p>
            <a:pPr marL="457200" indent="-457200">
              <a:buFont typeface="Wingdings 3" pitchFamily="18" charset="2"/>
              <a:buAutoNum type="alphaUcPeriod"/>
            </a:pPr>
            <a:r>
              <a:rPr lang="en-US" smtClean="0"/>
              <a:t>If necessary, add toolbar and add Edit buttons to toolbar</a:t>
            </a:r>
          </a:p>
        </p:txBody>
      </p:sp>
      <p:sp>
        <p:nvSpPr>
          <p:cNvPr id="21509" name="AutoShape 6"/>
          <p:cNvSpPr>
            <a:spLocks noChangeArrowheads="1"/>
          </p:cNvSpPr>
          <p:nvPr/>
        </p:nvSpPr>
        <p:spPr bwMode="auto">
          <a:xfrm>
            <a:off x="4841875" y="1638300"/>
            <a:ext cx="652463" cy="941388"/>
          </a:xfrm>
          <a:prstGeom prst="rightArrow">
            <a:avLst>
              <a:gd name="adj1" fmla="val 53120"/>
              <a:gd name="adj2" fmla="val 44282"/>
            </a:avLst>
          </a:prstGeom>
          <a:solidFill>
            <a:srgbClr val="FF0000"/>
          </a:solidFill>
          <a:ln w="19050" algn="ctr">
            <a:solidFill>
              <a:schemeClr val="bg1"/>
            </a:solidFill>
            <a:miter lim="800000"/>
            <a:headEnd/>
            <a:tailEnd/>
          </a:ln>
        </p:spPr>
        <p:txBody>
          <a:bodyPr wrap="none" lIns="0" tIns="0" rIns="0" bIns="0" anchor="ctr">
            <a:spAutoFit/>
          </a:bodyPr>
          <a:lstStyle/>
          <a:p>
            <a:endParaRPr lang="en-US"/>
          </a:p>
        </p:txBody>
      </p:sp>
      <p:pic>
        <p:nvPicPr>
          <p:cNvPr id="21510" name="Picture 7" descr="05 screen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863600"/>
            <a:ext cx="3371850" cy="3730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1511" name="Line 8"/>
          <p:cNvSpPr>
            <a:spLocks noChangeShapeType="1"/>
          </p:cNvSpPr>
          <p:nvPr/>
        </p:nvSpPr>
        <p:spPr bwMode="auto">
          <a:xfrm>
            <a:off x="1524000" y="1219200"/>
            <a:ext cx="0" cy="788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1512" name="Picture 9"/>
          <p:cNvPicPr>
            <a:picLocks noChangeAspect="1" noChangeArrowheads="1"/>
          </p:cNvPicPr>
          <p:nvPr/>
        </p:nvPicPr>
        <p:blipFill>
          <a:blip r:embed="rId5">
            <a:extLst>
              <a:ext uri="{28A0092B-C50C-407E-A947-70E740481C1C}">
                <a14:useLocalDpi xmlns:a14="http://schemas.microsoft.com/office/drawing/2010/main" val="0"/>
              </a:ext>
            </a:extLst>
          </a:blip>
          <a:srcRect r="15720"/>
          <a:stretch>
            <a:fillRect/>
          </a:stretch>
        </p:blipFill>
        <p:spPr bwMode="auto">
          <a:xfrm>
            <a:off x="5553075" y="1414463"/>
            <a:ext cx="3192463" cy="37671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349500"/>
            <a:ext cx="5135562" cy="39751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9"/>
          <p:cNvPicPr>
            <a:picLocks noChangeAspect="1" noChangeArrowheads="1"/>
          </p:cNvPicPr>
          <p:nvPr/>
        </p:nvPicPr>
        <p:blipFill>
          <a:blip r:embed="rId4">
            <a:extLst>
              <a:ext uri="{28A0092B-C50C-407E-A947-70E740481C1C}">
                <a14:useLocalDpi xmlns:a14="http://schemas.microsoft.com/office/drawing/2010/main" val="0"/>
              </a:ext>
            </a:extLst>
          </a:blip>
          <a:srcRect r="5878"/>
          <a:stretch>
            <a:fillRect/>
          </a:stretch>
        </p:blipFill>
        <p:spPr bwMode="auto">
          <a:xfrm>
            <a:off x="2690813" y="1830388"/>
            <a:ext cx="6315075" cy="12287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AutoShape 6"/>
          <p:cNvSpPr>
            <a:spLocks noChangeArrowheads="1"/>
          </p:cNvSpPr>
          <p:nvPr/>
        </p:nvSpPr>
        <p:spPr bwMode="auto">
          <a:xfrm>
            <a:off x="742950" y="5821363"/>
            <a:ext cx="5575300" cy="3508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33" name="Rectangle 2"/>
          <p:cNvSpPr>
            <a:spLocks noGrp="1" noChangeArrowheads="1"/>
          </p:cNvSpPr>
          <p:nvPr>
            <p:ph type="title"/>
          </p:nvPr>
        </p:nvSpPr>
        <p:spPr/>
        <p:txBody>
          <a:bodyPr/>
          <a:lstStyle/>
          <a:p>
            <a:pPr eaLnBrk="1" hangingPunct="1"/>
            <a:r>
              <a:rPr lang="en-US" smtClean="0"/>
              <a:t>Step 7: Configure the navigation widget</a:t>
            </a:r>
          </a:p>
        </p:txBody>
      </p:sp>
      <p:sp>
        <p:nvSpPr>
          <p:cNvPr id="22534" name="Rectangle 3"/>
          <p:cNvSpPr>
            <a:spLocks noGrp="1" noChangeArrowheads="1"/>
          </p:cNvSpPr>
          <p:nvPr>
            <p:ph idx="1"/>
          </p:nvPr>
        </p:nvSpPr>
        <p:spPr>
          <a:xfrm>
            <a:off x="519113" y="1060450"/>
            <a:ext cx="8318500" cy="493713"/>
          </a:xfrm>
        </p:spPr>
        <p:txBody>
          <a:bodyPr/>
          <a:lstStyle/>
          <a:p>
            <a:pPr>
              <a:buFont typeface="Arial" charset="0"/>
              <a:buChar char="•"/>
            </a:pPr>
            <a:r>
              <a:rPr lang="en-US" smtClean="0"/>
              <a:t>Syntax: </a:t>
            </a:r>
            <a:r>
              <a:rPr lang="en-US" sz="2500" i="1" smtClean="0">
                <a:solidFill>
                  <a:srgbClr val="0033CC"/>
                </a:solidFill>
              </a:rPr>
              <a:t>entryPointName</a:t>
            </a:r>
            <a:r>
              <a:rPr lang="en-US" sz="2500" smtClean="0">
                <a:solidFill>
                  <a:srgbClr val="FF3300"/>
                </a:solidFill>
              </a:rPr>
              <a:t>.push( </a:t>
            </a:r>
            <a:r>
              <a:rPr lang="en-US" sz="2500" i="1" smtClean="0">
                <a:solidFill>
                  <a:srgbClr val="0033CC"/>
                </a:solidFill>
              </a:rPr>
              <a:t>objectList </a:t>
            </a:r>
            <a:r>
              <a:rPr lang="en-US" sz="2500" smtClean="0">
                <a:solidFill>
                  <a:srgbClr val="FF3300"/>
                </a:solidFill>
              </a:rPr>
              <a:t>)</a:t>
            </a:r>
          </a:p>
        </p:txBody>
      </p:sp>
      <p:sp>
        <p:nvSpPr>
          <p:cNvPr id="22535" name="Text Box 8"/>
          <p:cNvSpPr txBox="1">
            <a:spLocks noChangeArrowheads="1"/>
          </p:cNvSpPr>
          <p:nvPr/>
        </p:nvSpPr>
        <p:spPr bwMode="auto">
          <a:xfrm>
            <a:off x="6465888" y="3068638"/>
            <a:ext cx="2355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FlagEntryPopup</a:t>
            </a:r>
          </a:p>
        </p:txBody>
      </p:sp>
      <p:sp>
        <p:nvSpPr>
          <p:cNvPr id="22536" name="Line 9"/>
          <p:cNvSpPr>
            <a:spLocks noChangeShapeType="1"/>
          </p:cNvSpPr>
          <p:nvPr/>
        </p:nvSpPr>
        <p:spPr bwMode="auto">
          <a:xfrm flipV="1">
            <a:off x="4502150" y="3084513"/>
            <a:ext cx="1898650" cy="27447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Text Box 10"/>
          <p:cNvSpPr txBox="1">
            <a:spLocks noChangeArrowheads="1"/>
          </p:cNvSpPr>
          <p:nvPr/>
        </p:nvSpPr>
        <p:spPr bwMode="auto">
          <a:xfrm>
            <a:off x="544513" y="1930400"/>
            <a:ext cx="2355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FlagEntriesLV</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functionality of popups</a:t>
            </a:r>
          </a:p>
          <a:p>
            <a:pPr lvl="1"/>
            <a:r>
              <a:rPr lang="en-US" smtClean="0"/>
              <a:t>Create popups used to view and edit objects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9"/>
          <p:cNvPicPr>
            <a:picLocks noChangeAspect="1" noChangeArrowheads="1"/>
          </p:cNvPicPr>
          <p:nvPr/>
        </p:nvPicPr>
        <p:blipFill>
          <a:blip r:embed="rId3">
            <a:extLst>
              <a:ext uri="{28A0092B-C50C-407E-A947-70E740481C1C}">
                <a14:useLocalDpi xmlns:a14="http://schemas.microsoft.com/office/drawing/2010/main" val="0"/>
              </a:ext>
            </a:extLst>
          </a:blip>
          <a:srcRect t="4167"/>
          <a:stretch>
            <a:fillRect/>
          </a:stretch>
        </p:blipFill>
        <p:spPr bwMode="auto">
          <a:xfrm>
            <a:off x="685800" y="1162050"/>
            <a:ext cx="7437438" cy="16795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smtClean="0"/>
              <a:t>Step 8: Reload the metadata</a:t>
            </a:r>
          </a:p>
        </p:txBody>
      </p:sp>
      <p:sp>
        <p:nvSpPr>
          <p:cNvPr id="23556" name="Rectangle 13"/>
          <p:cNvSpPr>
            <a:spLocks noGrp="1" noChangeArrowheads="1"/>
          </p:cNvSpPr>
          <p:nvPr>
            <p:ph idx="1"/>
          </p:nvPr>
        </p:nvSpPr>
        <p:spPr>
          <a:xfrm>
            <a:off x="504825" y="6048375"/>
            <a:ext cx="8204200" cy="457200"/>
          </a:xfrm>
        </p:spPr>
        <p:txBody>
          <a:bodyPr/>
          <a:lstStyle/>
          <a:p>
            <a:pPr>
              <a:buFont typeface="Arial" charset="0"/>
              <a:buChar char="•"/>
            </a:pPr>
            <a:r>
              <a:rPr lang="en-US" smtClean="0"/>
              <a:t>Deploy UI changes by pressing ALT + SHIFT + L</a:t>
            </a:r>
          </a:p>
        </p:txBody>
      </p:sp>
      <p:sp>
        <p:nvSpPr>
          <p:cNvPr id="23557" name="AutoShape 6"/>
          <p:cNvSpPr>
            <a:spLocks noChangeArrowheads="1"/>
          </p:cNvSpPr>
          <p:nvPr/>
        </p:nvSpPr>
        <p:spPr bwMode="auto">
          <a:xfrm>
            <a:off x="781050" y="1593850"/>
            <a:ext cx="576263" cy="3190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8" name="Line 7"/>
          <p:cNvSpPr>
            <a:spLocks noChangeShapeType="1"/>
          </p:cNvSpPr>
          <p:nvPr/>
        </p:nvSpPr>
        <p:spPr bwMode="auto">
          <a:xfrm>
            <a:off x="1262063" y="1912938"/>
            <a:ext cx="1309687" cy="12827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35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3195638"/>
            <a:ext cx="6534150" cy="14414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Lesson objectives review</a:t>
            </a:r>
          </a:p>
        </p:txBody>
      </p:sp>
      <p:sp>
        <p:nvSpPr>
          <p:cNvPr id="2457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popups</a:t>
            </a:r>
          </a:p>
          <a:p>
            <a:pPr lvl="1"/>
            <a:r>
              <a:rPr lang="en-US" smtClean="0"/>
              <a:t>Create popups used to view and edit objects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Review questions</a:t>
            </a:r>
          </a:p>
        </p:txBody>
      </p:sp>
      <p:sp>
        <p:nvSpPr>
          <p:cNvPr id="25603" name="Rectangle 3"/>
          <p:cNvSpPr>
            <a:spLocks noGrp="1" noChangeArrowheads="1"/>
          </p:cNvSpPr>
          <p:nvPr>
            <p:ph idx="1"/>
          </p:nvPr>
        </p:nvSpPr>
        <p:spPr>
          <a:xfrm>
            <a:off x="519113" y="1192213"/>
            <a:ext cx="8150225" cy="5197475"/>
          </a:xfrm>
        </p:spPr>
        <p:txBody>
          <a:bodyPr/>
          <a:lstStyle/>
          <a:p>
            <a:pPr marL="457200" indent="-457200">
              <a:buFont typeface="Webdings" pitchFamily="18" charset="2"/>
              <a:buAutoNum type="arabicPeriod"/>
            </a:pPr>
            <a:r>
              <a:rPr lang="en-US" smtClean="0"/>
              <a:t>What are the three primary use cases for popups?</a:t>
            </a:r>
          </a:p>
          <a:p>
            <a:pPr marL="457200" indent="-457200">
              <a:buFont typeface="Webdings" pitchFamily="18" charset="2"/>
              <a:buAutoNum type="arabicPeriod"/>
            </a:pPr>
            <a:r>
              <a:rPr lang="en-US" smtClean="0"/>
              <a:t>What happens if a location's canEdit property evaluates to false?</a:t>
            </a:r>
          </a:p>
          <a:p>
            <a:pPr marL="457200" indent="-457200">
              <a:buFont typeface="Webdings" pitchFamily="18" charset="2"/>
              <a:buAutoNum type="arabicPeriod"/>
            </a:pPr>
            <a:r>
              <a:rPr lang="en-US" smtClean="0"/>
              <a:t>What happens if a location's canVisit property evaluates to false?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Notices</a:t>
            </a:r>
          </a:p>
        </p:txBody>
      </p:sp>
      <p:sp>
        <p:nvSpPr>
          <p:cNvPr id="26627" name="Rectangle 3"/>
          <p:cNvSpPr>
            <a:spLocks noGrp="1" noChangeArrowheads="1"/>
          </p:cNvSpPr>
          <p:nvPr>
            <p:ph idx="1"/>
          </p:nvPr>
        </p:nvSpPr>
        <p:spPr/>
        <p:txBody>
          <a:bodyPr/>
          <a:lstStyle/>
          <a:p>
            <a:pPr>
              <a:buFont typeface="Arial" charset="0"/>
              <a:buChar char="•"/>
            </a:pPr>
            <a:r>
              <a:rPr lang="en-US" sz="1600" b="1" smtClean="0"/>
              <a:t>Copyright © 2001-2013 </a:t>
            </a:r>
            <a:r>
              <a:rPr lang="en-US" sz="1600" smtClean="0"/>
              <a:t>Guidewire Software, Inc. 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a:buFont typeface="Arial" charset="0"/>
              <a:buChar char="•"/>
            </a:pPr>
            <a:r>
              <a:rPr lang="en-US" sz="1600" smtClean="0"/>
              <a:t> </a:t>
            </a:r>
          </a:p>
          <a:p>
            <a:pPr>
              <a:buFont typeface="Arial" charset="0"/>
              <a:buChar char="•"/>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Popup basics</a:t>
            </a:r>
            <a:endParaRPr lang="en-US" sz="2800" smtClean="0">
              <a:solidFill>
                <a:srgbClr val="C0C0C0"/>
              </a:solidFill>
            </a:endParaRPr>
          </a:p>
          <a:p>
            <a:pPr>
              <a:lnSpc>
                <a:spcPct val="150000"/>
              </a:lnSpc>
              <a:buFont typeface="Arial" charset="0"/>
              <a:buChar char="•"/>
            </a:pPr>
            <a:r>
              <a:rPr lang="en-US" sz="2800" smtClean="0">
                <a:solidFill>
                  <a:srgbClr val="C0C0C0"/>
                </a:solidFill>
              </a:rPr>
              <a:t>View/edit object popups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2346325"/>
            <a:ext cx="5962650" cy="11906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24"/>
          <p:cNvPicPr>
            <a:picLocks noChangeAspect="1" noChangeArrowheads="1"/>
          </p:cNvPicPr>
          <p:nvPr/>
        </p:nvPicPr>
        <p:blipFill>
          <a:blip r:embed="rId4">
            <a:extLst>
              <a:ext uri="{28A0092B-C50C-407E-A947-70E740481C1C}">
                <a14:useLocalDpi xmlns:a14="http://schemas.microsoft.com/office/drawing/2010/main" val="0"/>
              </a:ext>
            </a:extLst>
          </a:blip>
          <a:srcRect t="1677"/>
          <a:stretch>
            <a:fillRect/>
          </a:stretch>
        </p:blipFill>
        <p:spPr bwMode="auto">
          <a:xfrm>
            <a:off x="3159125" y="3862388"/>
            <a:ext cx="5062538" cy="250825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Rectangle 2"/>
          <p:cNvSpPr>
            <a:spLocks noGrp="1" noChangeArrowheads="1"/>
          </p:cNvSpPr>
          <p:nvPr>
            <p:ph type="title"/>
          </p:nvPr>
        </p:nvSpPr>
        <p:spPr/>
        <p:txBody>
          <a:bodyPr/>
          <a:lstStyle/>
          <a:p>
            <a:r>
              <a:rPr lang="en-US" smtClean="0"/>
              <a:t>Popups</a:t>
            </a:r>
          </a:p>
        </p:txBody>
      </p:sp>
      <p:sp>
        <p:nvSpPr>
          <p:cNvPr id="7173" name="Rectangle 3"/>
          <p:cNvSpPr>
            <a:spLocks noGrp="1" noChangeArrowheads="1"/>
          </p:cNvSpPr>
          <p:nvPr>
            <p:ph idx="1"/>
          </p:nvPr>
        </p:nvSpPr>
        <p:spPr>
          <a:xfrm>
            <a:off x="519113" y="914400"/>
            <a:ext cx="8318500" cy="1289050"/>
          </a:xfrm>
        </p:spPr>
        <p:txBody>
          <a:bodyPr/>
          <a:lstStyle/>
          <a:p>
            <a:pPr>
              <a:buFont typeface="Arial" charset="0"/>
              <a:buChar char="•"/>
            </a:pPr>
            <a:r>
              <a:rPr lang="en-US" smtClean="0"/>
              <a:t>A </a:t>
            </a:r>
            <a:r>
              <a:rPr lang="en-US" b="1" smtClean="0"/>
              <a:t>popup</a:t>
            </a:r>
            <a:r>
              <a:rPr lang="en-US" smtClean="0"/>
              <a:t> contains a single screen and returns the user to the previous location once the popup is closed</a:t>
            </a:r>
          </a:p>
          <a:p>
            <a:pPr lvl="1"/>
            <a:r>
              <a:rPr lang="en-US" smtClean="0"/>
              <a:t>Automatically has "Return to &lt;previous location&gt;" link</a:t>
            </a:r>
          </a:p>
        </p:txBody>
      </p:sp>
      <p:sp>
        <p:nvSpPr>
          <p:cNvPr id="7174" name="AutoShape 33"/>
          <p:cNvSpPr>
            <a:spLocks noChangeArrowheads="1"/>
          </p:cNvSpPr>
          <p:nvPr/>
        </p:nvSpPr>
        <p:spPr bwMode="auto">
          <a:xfrm>
            <a:off x="1323975" y="2776538"/>
            <a:ext cx="730250" cy="331787"/>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5" name="Line 34"/>
          <p:cNvSpPr>
            <a:spLocks noChangeShapeType="1"/>
          </p:cNvSpPr>
          <p:nvPr/>
        </p:nvSpPr>
        <p:spPr bwMode="auto">
          <a:xfrm flipH="1">
            <a:off x="1398588" y="3108325"/>
            <a:ext cx="7937" cy="2395538"/>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6" name="Line 35"/>
          <p:cNvSpPr>
            <a:spLocks noChangeShapeType="1"/>
          </p:cNvSpPr>
          <p:nvPr/>
        </p:nvSpPr>
        <p:spPr bwMode="auto">
          <a:xfrm>
            <a:off x="1414463" y="5503863"/>
            <a:ext cx="1695450" cy="0"/>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7" name="Group 36"/>
          <p:cNvGrpSpPr>
            <a:grpSpLocks/>
          </p:cNvGrpSpPr>
          <p:nvPr/>
        </p:nvGrpSpPr>
        <p:grpSpPr bwMode="auto">
          <a:xfrm>
            <a:off x="7307263" y="3544888"/>
            <a:ext cx="1282700" cy="1184275"/>
            <a:chOff x="2371" y="1333"/>
            <a:chExt cx="1641" cy="1516"/>
          </a:xfrm>
        </p:grpSpPr>
        <p:sp>
          <p:nvSpPr>
            <p:cNvPr id="7180"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1"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82"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3"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5"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6"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8"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9"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8" name="Rectangle 2"/>
          <p:cNvSpPr>
            <a:spLocks noChangeArrowheads="1"/>
          </p:cNvSpPr>
          <p:nvPr/>
        </p:nvSpPr>
        <p:spPr bwMode="auto">
          <a:xfrm>
            <a:off x="4676775" y="4008438"/>
            <a:ext cx="1784350" cy="387350"/>
          </a:xfrm>
          <a:prstGeom prst="rect">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7179" name="Straight Arrow Connector 4"/>
          <p:cNvCxnSpPr>
            <a:cxnSpLocks noChangeShapeType="1"/>
          </p:cNvCxnSpPr>
          <p:nvPr/>
        </p:nvCxnSpPr>
        <p:spPr bwMode="auto">
          <a:xfrm flipV="1">
            <a:off x="5995988" y="3544888"/>
            <a:ext cx="0" cy="463550"/>
          </a:xfrm>
          <a:prstGeom prst="straightConnector1">
            <a:avLst/>
          </a:prstGeom>
          <a:noFill/>
          <a:ln w="12700" algn="ctr">
            <a:solidFill>
              <a:srgbClr val="CC0099"/>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Why not use true popups?</a:t>
            </a:r>
          </a:p>
        </p:txBody>
      </p:sp>
      <p:sp>
        <p:nvSpPr>
          <p:cNvPr id="8195" name="Rectangle 3"/>
          <p:cNvSpPr>
            <a:spLocks noGrp="1" noChangeArrowheads="1"/>
          </p:cNvSpPr>
          <p:nvPr>
            <p:ph idx="1"/>
          </p:nvPr>
        </p:nvSpPr>
        <p:spPr/>
        <p:txBody>
          <a:bodyPr/>
          <a:lstStyle/>
          <a:p>
            <a:pPr>
              <a:buFont typeface="Arial" charset="0"/>
              <a:buChar char="•"/>
            </a:pPr>
            <a:r>
              <a:rPr lang="en-US" smtClean="0"/>
              <a:t>An industry-standard </a:t>
            </a:r>
            <a:r>
              <a:rPr lang="en-US" b="1" smtClean="0"/>
              <a:t>popup</a:t>
            </a:r>
            <a:r>
              <a:rPr lang="en-US" smtClean="0"/>
              <a:t> is a UI form displayed in an entirely separate window</a:t>
            </a:r>
          </a:p>
          <a:p>
            <a:pPr>
              <a:buFont typeface="Arial" charset="0"/>
              <a:buChar char="•"/>
            </a:pPr>
            <a:r>
              <a:rPr lang="en-US" smtClean="0"/>
              <a:t>Guidewire avoids true popups because of:</a:t>
            </a:r>
          </a:p>
          <a:p>
            <a:pPr lvl="1"/>
            <a:r>
              <a:rPr lang="en-US" smtClean="0"/>
              <a:t>Potential synchronization problems with Internet Explorer when passing context and objects between windows</a:t>
            </a:r>
          </a:p>
          <a:p>
            <a:pPr lvl="1"/>
            <a:r>
              <a:rPr lang="en-US" smtClean="0"/>
              <a:t>User tendency to have popup blockers</a:t>
            </a:r>
          </a:p>
          <a:p>
            <a:pPr>
              <a:buFont typeface="Arial" charset="0"/>
              <a:buChar char="•"/>
            </a:pPr>
            <a:r>
              <a:rPr lang="en-US" smtClean="0"/>
              <a:t>Guidewire popups provide almost all the functionality of true popups while avoiding these issues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Typical use cases for popups</a:t>
            </a:r>
          </a:p>
        </p:txBody>
      </p:sp>
      <p:sp>
        <p:nvSpPr>
          <p:cNvPr id="9219" name="Rectangle 3"/>
          <p:cNvSpPr>
            <a:spLocks noGrp="1" noChangeArrowheads="1"/>
          </p:cNvSpPr>
          <p:nvPr>
            <p:ph idx="1"/>
          </p:nvPr>
        </p:nvSpPr>
        <p:spPr>
          <a:xfrm>
            <a:off x="519113" y="4792663"/>
            <a:ext cx="8318500" cy="1597025"/>
          </a:xfrm>
        </p:spPr>
        <p:txBody>
          <a:bodyPr/>
          <a:lstStyle/>
          <a:p>
            <a:pPr>
              <a:buFont typeface="Arial" charset="0"/>
              <a:buChar char="•"/>
            </a:pPr>
            <a:r>
              <a:rPr lang="en-US" smtClean="0"/>
              <a:t>Viewing and editing existing objects</a:t>
            </a:r>
          </a:p>
          <a:p>
            <a:pPr>
              <a:buFont typeface="Arial" charset="0"/>
              <a:buChar char="•"/>
            </a:pPr>
            <a:r>
              <a:rPr lang="en-US" smtClean="0"/>
              <a:t>Creating new objects</a:t>
            </a:r>
          </a:p>
          <a:p>
            <a:pPr>
              <a:buFont typeface="Arial" charset="0"/>
              <a:buChar char="•"/>
            </a:pPr>
            <a:r>
              <a:rPr lang="en-US" smtClean="0"/>
              <a:t>Executing "popped" searches</a:t>
            </a:r>
          </a:p>
        </p:txBody>
      </p:sp>
      <p:grpSp>
        <p:nvGrpSpPr>
          <p:cNvPr id="9220" name="Group 85"/>
          <p:cNvGrpSpPr>
            <a:grpSpLocks/>
          </p:cNvGrpSpPr>
          <p:nvPr/>
        </p:nvGrpSpPr>
        <p:grpSpPr bwMode="auto">
          <a:xfrm rot="-994661">
            <a:off x="808038" y="3592513"/>
            <a:ext cx="503237" cy="498475"/>
            <a:chOff x="2064" y="3278"/>
            <a:chExt cx="500" cy="495"/>
          </a:xfrm>
        </p:grpSpPr>
        <p:sp>
          <p:nvSpPr>
            <p:cNvPr id="9293" name="Rectangle 86"/>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9294" name="Rectangle 87"/>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9295" name="AutoShape 88"/>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9221" name="Group 17"/>
          <p:cNvGrpSpPr>
            <a:grpSpLocks/>
          </p:cNvGrpSpPr>
          <p:nvPr/>
        </p:nvGrpSpPr>
        <p:grpSpPr bwMode="auto">
          <a:xfrm>
            <a:off x="1439863" y="1074738"/>
            <a:ext cx="765175" cy="884237"/>
            <a:chOff x="2371" y="1333"/>
            <a:chExt cx="1641" cy="1516"/>
          </a:xfrm>
        </p:grpSpPr>
        <p:sp>
          <p:nvSpPr>
            <p:cNvPr id="9283" name="Freeform 1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4" name="Rectangle 1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85" name="Freeform 2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6" name="Freeform 2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Freeform 2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8" name="Freeform 2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9" name="Freeform 2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0" name="Freeform 2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1" name="Freeform 2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Freeform 2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22" name="AutoShape 28"/>
          <p:cNvSpPr>
            <a:spLocks noChangeArrowheads="1"/>
          </p:cNvSpPr>
          <p:nvPr/>
        </p:nvSpPr>
        <p:spPr bwMode="invGray">
          <a:xfrm>
            <a:off x="1387475" y="3633788"/>
            <a:ext cx="869950" cy="674687"/>
          </a:xfrm>
          <a:prstGeom prst="cube">
            <a:avLst>
              <a:gd name="adj" fmla="val 25000"/>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9223" name="Group 29"/>
          <p:cNvGrpSpPr>
            <a:grpSpLocks/>
          </p:cNvGrpSpPr>
          <p:nvPr/>
        </p:nvGrpSpPr>
        <p:grpSpPr bwMode="auto">
          <a:xfrm>
            <a:off x="730250" y="3279775"/>
            <a:ext cx="446088" cy="469900"/>
            <a:chOff x="4429" y="1416"/>
            <a:chExt cx="281" cy="296"/>
          </a:xfrm>
        </p:grpSpPr>
        <p:grpSp>
          <p:nvGrpSpPr>
            <p:cNvPr id="9277" name="Group 30"/>
            <p:cNvGrpSpPr>
              <a:grpSpLocks/>
            </p:cNvGrpSpPr>
            <p:nvPr/>
          </p:nvGrpSpPr>
          <p:grpSpPr bwMode="auto">
            <a:xfrm>
              <a:off x="4531" y="1416"/>
              <a:ext cx="179" cy="293"/>
              <a:chOff x="4531" y="1416"/>
              <a:chExt cx="179" cy="293"/>
            </a:xfrm>
          </p:grpSpPr>
          <p:sp>
            <p:nvSpPr>
              <p:cNvPr id="9281" name="Oval 31"/>
              <p:cNvSpPr>
                <a:spLocks noChangeArrowheads="1"/>
              </p:cNvSpPr>
              <p:nvPr/>
            </p:nvSpPr>
            <p:spPr bwMode="auto">
              <a:xfrm>
                <a:off x="4531" y="1416"/>
                <a:ext cx="179" cy="293"/>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9282" name="Oval 32"/>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9278" name="Group 33"/>
            <p:cNvGrpSpPr>
              <a:grpSpLocks/>
            </p:cNvGrpSpPr>
            <p:nvPr/>
          </p:nvGrpSpPr>
          <p:grpSpPr bwMode="auto">
            <a:xfrm>
              <a:off x="4429" y="1419"/>
              <a:ext cx="179" cy="293"/>
              <a:chOff x="4531" y="1416"/>
              <a:chExt cx="179" cy="293"/>
            </a:xfrm>
          </p:grpSpPr>
          <p:sp>
            <p:nvSpPr>
              <p:cNvPr id="9279" name="Oval 34"/>
              <p:cNvSpPr>
                <a:spLocks noChangeArrowheads="1"/>
              </p:cNvSpPr>
              <p:nvPr/>
            </p:nvSpPr>
            <p:spPr bwMode="auto">
              <a:xfrm>
                <a:off x="4531" y="1416"/>
                <a:ext cx="179" cy="293"/>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9280" name="Oval 35"/>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9224" name="Line 36"/>
          <p:cNvSpPr>
            <a:spLocks noChangeShapeType="1"/>
          </p:cNvSpPr>
          <p:nvPr/>
        </p:nvSpPr>
        <p:spPr bwMode="auto">
          <a:xfrm>
            <a:off x="1150938" y="3546475"/>
            <a:ext cx="374650" cy="165100"/>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5" name="Line 37"/>
          <p:cNvSpPr>
            <a:spLocks noChangeShapeType="1"/>
          </p:cNvSpPr>
          <p:nvPr/>
        </p:nvSpPr>
        <p:spPr bwMode="auto">
          <a:xfrm>
            <a:off x="960438" y="3570288"/>
            <a:ext cx="374650" cy="165100"/>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9226" name="Group 38"/>
          <p:cNvGrpSpPr>
            <a:grpSpLocks/>
          </p:cNvGrpSpPr>
          <p:nvPr/>
        </p:nvGrpSpPr>
        <p:grpSpPr bwMode="auto">
          <a:xfrm flipH="1">
            <a:off x="1663700" y="1992313"/>
            <a:ext cx="342900" cy="1465262"/>
            <a:chOff x="932" y="1079"/>
            <a:chExt cx="216" cy="923"/>
          </a:xfrm>
        </p:grpSpPr>
        <p:sp>
          <p:nvSpPr>
            <p:cNvPr id="9274" name="Freeform 39"/>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28575" cap="flat" cmpd="sng">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75" name="Line 40"/>
            <p:cNvSpPr>
              <a:spLocks noChangeShapeType="1"/>
            </p:cNvSpPr>
            <p:nvPr/>
          </p:nvSpPr>
          <p:spPr bwMode="auto">
            <a:xfrm flipV="1">
              <a:off x="1147" y="1091"/>
              <a:ext cx="0" cy="81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6" name="Line 41"/>
            <p:cNvSpPr>
              <a:spLocks noChangeShapeType="1"/>
            </p:cNvSpPr>
            <p:nvPr/>
          </p:nvSpPr>
          <p:spPr bwMode="auto">
            <a:xfrm flipV="1">
              <a:off x="936" y="1079"/>
              <a:ext cx="0" cy="81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27" name="Rectangle 43"/>
          <p:cNvSpPr>
            <a:spLocks noChangeArrowheads="1"/>
          </p:cNvSpPr>
          <p:nvPr/>
        </p:nvSpPr>
        <p:spPr bwMode="invGray">
          <a:xfrm>
            <a:off x="1350963" y="2544763"/>
            <a:ext cx="976312" cy="603250"/>
          </a:xfrm>
          <a:prstGeom prst="rect">
            <a:avLst/>
          </a:prstGeom>
          <a:solidFill>
            <a:schemeClr val="tx1"/>
          </a:solidFill>
          <a:ln w="28575" algn="ctr">
            <a:solidFill>
              <a:srgbClr val="996633"/>
            </a:solidFill>
            <a:miter lim="800000"/>
            <a:headEnd/>
            <a:tailEnd/>
          </a:ln>
        </p:spPr>
        <p:txBody>
          <a:bodyPr lIns="0" tIns="0" rIns="0" bIns="0" anchor="ctr">
            <a:spAutoFit/>
          </a:bodyPr>
          <a:lstStyle/>
          <a:p>
            <a:endParaRPr lang="en-US"/>
          </a:p>
        </p:txBody>
      </p:sp>
      <p:sp>
        <p:nvSpPr>
          <p:cNvPr id="9228" name="Text Box 44"/>
          <p:cNvSpPr txBox="1">
            <a:spLocks noChangeArrowheads="1"/>
          </p:cNvSpPr>
          <p:nvPr/>
        </p:nvSpPr>
        <p:spPr bwMode="auto">
          <a:xfrm>
            <a:off x="1343025" y="2705100"/>
            <a:ext cx="989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6633"/>
                </a:solidFill>
              </a:rPr>
              <a:t>Popup</a:t>
            </a:r>
          </a:p>
        </p:txBody>
      </p:sp>
      <p:grpSp>
        <p:nvGrpSpPr>
          <p:cNvPr id="9229" name="Group 64"/>
          <p:cNvGrpSpPr>
            <a:grpSpLocks/>
          </p:cNvGrpSpPr>
          <p:nvPr/>
        </p:nvGrpSpPr>
        <p:grpSpPr bwMode="auto">
          <a:xfrm>
            <a:off x="6777038" y="1074738"/>
            <a:ext cx="765175" cy="884237"/>
            <a:chOff x="2371" y="1333"/>
            <a:chExt cx="1641" cy="1516"/>
          </a:xfrm>
        </p:grpSpPr>
        <p:sp>
          <p:nvSpPr>
            <p:cNvPr id="9264" name="Freeform 6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Rectangle 6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66" name="Freeform 6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6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6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7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7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7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7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7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30" name="AutoShape 75"/>
          <p:cNvSpPr>
            <a:spLocks noChangeArrowheads="1"/>
          </p:cNvSpPr>
          <p:nvPr/>
        </p:nvSpPr>
        <p:spPr bwMode="invGray">
          <a:xfrm>
            <a:off x="7440613" y="2054225"/>
            <a:ext cx="503237" cy="390525"/>
          </a:xfrm>
          <a:prstGeom prst="cube">
            <a:avLst>
              <a:gd name="adj" fmla="val 25000"/>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231" name="Group 76"/>
          <p:cNvGrpSpPr>
            <a:grpSpLocks/>
          </p:cNvGrpSpPr>
          <p:nvPr/>
        </p:nvGrpSpPr>
        <p:grpSpPr bwMode="auto">
          <a:xfrm flipH="1">
            <a:off x="7000875" y="1992313"/>
            <a:ext cx="342900" cy="1465262"/>
            <a:chOff x="932" y="1079"/>
            <a:chExt cx="216" cy="923"/>
          </a:xfrm>
        </p:grpSpPr>
        <p:sp>
          <p:nvSpPr>
            <p:cNvPr id="9261" name="Freeform 77"/>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28575" cap="flat" cmpd="sng">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62" name="Line 78"/>
            <p:cNvSpPr>
              <a:spLocks noChangeShapeType="1"/>
            </p:cNvSpPr>
            <p:nvPr/>
          </p:nvSpPr>
          <p:spPr bwMode="auto">
            <a:xfrm flipV="1">
              <a:off x="1147" y="1091"/>
              <a:ext cx="0" cy="81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3" name="Line 79"/>
            <p:cNvSpPr>
              <a:spLocks noChangeShapeType="1"/>
            </p:cNvSpPr>
            <p:nvPr/>
          </p:nvSpPr>
          <p:spPr bwMode="auto">
            <a:xfrm flipV="1">
              <a:off x="936" y="1079"/>
              <a:ext cx="0" cy="81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32" name="Rectangle 81"/>
          <p:cNvSpPr>
            <a:spLocks noChangeArrowheads="1"/>
          </p:cNvSpPr>
          <p:nvPr/>
        </p:nvSpPr>
        <p:spPr bwMode="invGray">
          <a:xfrm>
            <a:off x="6688138" y="2544763"/>
            <a:ext cx="976312" cy="603250"/>
          </a:xfrm>
          <a:prstGeom prst="rect">
            <a:avLst/>
          </a:prstGeom>
          <a:solidFill>
            <a:schemeClr val="tx1"/>
          </a:solidFill>
          <a:ln w="28575" algn="ctr">
            <a:solidFill>
              <a:srgbClr val="996633"/>
            </a:solidFill>
            <a:miter lim="800000"/>
            <a:headEnd/>
            <a:tailEnd/>
          </a:ln>
        </p:spPr>
        <p:txBody>
          <a:bodyPr lIns="0" tIns="0" rIns="0" bIns="0" anchor="ctr">
            <a:spAutoFit/>
          </a:bodyPr>
          <a:lstStyle/>
          <a:p>
            <a:endParaRPr lang="en-US"/>
          </a:p>
        </p:txBody>
      </p:sp>
      <p:sp>
        <p:nvSpPr>
          <p:cNvPr id="9233" name="Text Box 82"/>
          <p:cNvSpPr txBox="1">
            <a:spLocks noChangeArrowheads="1"/>
          </p:cNvSpPr>
          <p:nvPr/>
        </p:nvSpPr>
        <p:spPr bwMode="auto">
          <a:xfrm>
            <a:off x="6680200" y="2705100"/>
            <a:ext cx="989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6633"/>
                </a:solidFill>
              </a:rPr>
              <a:t>Popup</a:t>
            </a:r>
          </a:p>
        </p:txBody>
      </p:sp>
      <p:grpSp>
        <p:nvGrpSpPr>
          <p:cNvPr id="9234" name="Group 45"/>
          <p:cNvGrpSpPr>
            <a:grpSpLocks/>
          </p:cNvGrpSpPr>
          <p:nvPr/>
        </p:nvGrpSpPr>
        <p:grpSpPr bwMode="auto">
          <a:xfrm>
            <a:off x="3902075" y="1074738"/>
            <a:ext cx="765175" cy="884237"/>
            <a:chOff x="2371" y="1333"/>
            <a:chExt cx="1641" cy="1516"/>
          </a:xfrm>
        </p:grpSpPr>
        <p:sp>
          <p:nvSpPr>
            <p:cNvPr id="9251" name="Freeform 4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Rectangle 4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3" name="Freeform 4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Freeform 4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Freeform 5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5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5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5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5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5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35" name="AutoShape 56"/>
          <p:cNvSpPr>
            <a:spLocks noChangeArrowheads="1"/>
          </p:cNvSpPr>
          <p:nvPr/>
        </p:nvSpPr>
        <p:spPr bwMode="invGray">
          <a:xfrm>
            <a:off x="3863975" y="3633788"/>
            <a:ext cx="869950" cy="674687"/>
          </a:xfrm>
          <a:prstGeom prst="cube">
            <a:avLst>
              <a:gd name="adj" fmla="val 25000"/>
            </a:avLst>
          </a:prstGeom>
          <a:noFill/>
          <a:ln w="28575">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36" name="Freeform 58"/>
          <p:cNvSpPr>
            <a:spLocks/>
          </p:cNvSpPr>
          <p:nvPr/>
        </p:nvSpPr>
        <p:spPr bwMode="auto">
          <a:xfrm flipH="1">
            <a:off x="4125913" y="3246438"/>
            <a:ext cx="342900" cy="211137"/>
          </a:xfrm>
          <a:custGeom>
            <a:avLst/>
            <a:gdLst>
              <a:gd name="T0" fmla="*/ 2147483647 w 216"/>
              <a:gd name="T1" fmla="*/ 0 h 133"/>
              <a:gd name="T2" fmla="*/ 2147483647 w 216"/>
              <a:gd name="T3" fmla="*/ 2147483647 h 133"/>
              <a:gd name="T4" fmla="*/ 2147483647 w 216"/>
              <a:gd name="T5" fmla="*/ 2147483647 h 133"/>
              <a:gd name="T6" fmla="*/ 2147483647 w 216"/>
              <a:gd name="T7" fmla="*/ 2147483647 h 133"/>
              <a:gd name="T8" fmla="*/ 2147483647 w 216"/>
              <a:gd name="T9" fmla="*/ 2147483647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28575" cap="flat" cmpd="sng">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37" name="Line 59"/>
          <p:cNvSpPr>
            <a:spLocks noChangeShapeType="1"/>
          </p:cNvSpPr>
          <p:nvPr/>
        </p:nvSpPr>
        <p:spPr bwMode="auto">
          <a:xfrm flipH="1" flipV="1">
            <a:off x="4127500" y="2011363"/>
            <a:ext cx="0" cy="12890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8" name="Line 60"/>
          <p:cNvSpPr>
            <a:spLocks noChangeShapeType="1"/>
          </p:cNvSpPr>
          <p:nvPr/>
        </p:nvSpPr>
        <p:spPr bwMode="auto">
          <a:xfrm flipH="1" flipV="1">
            <a:off x="4462463" y="1992313"/>
            <a:ext cx="0" cy="128905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9" name="Rectangle 62"/>
          <p:cNvSpPr>
            <a:spLocks noChangeArrowheads="1"/>
          </p:cNvSpPr>
          <p:nvPr/>
        </p:nvSpPr>
        <p:spPr bwMode="invGray">
          <a:xfrm>
            <a:off x="3813175" y="2544763"/>
            <a:ext cx="976313" cy="603250"/>
          </a:xfrm>
          <a:prstGeom prst="rect">
            <a:avLst/>
          </a:prstGeom>
          <a:solidFill>
            <a:schemeClr val="tx1"/>
          </a:solidFill>
          <a:ln w="28575" algn="ctr">
            <a:solidFill>
              <a:srgbClr val="996633"/>
            </a:solidFill>
            <a:miter lim="800000"/>
            <a:headEnd/>
            <a:tailEnd/>
          </a:ln>
        </p:spPr>
        <p:txBody>
          <a:bodyPr lIns="0" tIns="0" rIns="0" bIns="0" anchor="ctr">
            <a:spAutoFit/>
          </a:bodyPr>
          <a:lstStyle/>
          <a:p>
            <a:endParaRPr lang="en-US"/>
          </a:p>
        </p:txBody>
      </p:sp>
      <p:sp>
        <p:nvSpPr>
          <p:cNvPr id="9240" name="Text Box 63"/>
          <p:cNvSpPr txBox="1">
            <a:spLocks noChangeArrowheads="1"/>
          </p:cNvSpPr>
          <p:nvPr/>
        </p:nvSpPr>
        <p:spPr bwMode="auto">
          <a:xfrm>
            <a:off x="3805238" y="2705100"/>
            <a:ext cx="989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6633"/>
                </a:solidFill>
              </a:rPr>
              <a:t>Popup</a:t>
            </a:r>
          </a:p>
        </p:txBody>
      </p:sp>
      <p:sp>
        <p:nvSpPr>
          <p:cNvPr id="9241" name="AutoShape 83"/>
          <p:cNvSpPr>
            <a:spLocks noChangeArrowheads="1"/>
          </p:cNvSpPr>
          <p:nvPr/>
        </p:nvSpPr>
        <p:spPr bwMode="auto">
          <a:xfrm rot="900000">
            <a:off x="4503738" y="3355975"/>
            <a:ext cx="509587" cy="509588"/>
          </a:xfrm>
          <a:prstGeom prst="star4">
            <a:avLst>
              <a:gd name="adj" fmla="val 12500"/>
            </a:avLst>
          </a:prstGeom>
          <a:solidFill>
            <a:srgbClr val="FF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42" name="AutoShape 84"/>
          <p:cNvSpPr>
            <a:spLocks noChangeArrowheads="1"/>
          </p:cNvSpPr>
          <p:nvPr/>
        </p:nvSpPr>
        <p:spPr bwMode="invGray">
          <a:xfrm>
            <a:off x="4584700" y="2068513"/>
            <a:ext cx="503238" cy="390525"/>
          </a:xfrm>
          <a:prstGeom prst="cube">
            <a:avLst>
              <a:gd name="adj" fmla="val 25000"/>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3" name="Text Box 89"/>
          <p:cNvSpPr txBox="1">
            <a:spLocks noChangeArrowheads="1"/>
          </p:cNvSpPr>
          <p:nvPr/>
        </p:nvSpPr>
        <p:spPr bwMode="auto">
          <a:xfrm>
            <a:off x="5192713" y="1944688"/>
            <a:ext cx="8143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new</a:t>
            </a:r>
            <a:br>
              <a:rPr lang="en-US" sz="1800">
                <a:solidFill>
                  <a:schemeClr val="accent1"/>
                </a:solidFill>
              </a:rPr>
            </a:br>
            <a:r>
              <a:rPr lang="en-US" sz="1800">
                <a:solidFill>
                  <a:schemeClr val="accent1"/>
                </a:solidFill>
              </a:rPr>
              <a:t>object</a:t>
            </a:r>
          </a:p>
        </p:txBody>
      </p:sp>
      <p:grpSp>
        <p:nvGrpSpPr>
          <p:cNvPr id="9244" name="Group 93"/>
          <p:cNvGrpSpPr>
            <a:grpSpLocks/>
          </p:cNvGrpSpPr>
          <p:nvPr/>
        </p:nvGrpSpPr>
        <p:grpSpPr bwMode="auto">
          <a:xfrm flipH="1">
            <a:off x="6792913" y="3570288"/>
            <a:ext cx="709612" cy="777875"/>
            <a:chOff x="4508" y="1968"/>
            <a:chExt cx="310" cy="340"/>
          </a:xfrm>
        </p:grpSpPr>
        <p:sp>
          <p:nvSpPr>
            <p:cNvPr id="9247" name="Rectangle 94"/>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9248" name="Oval 95"/>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9249" name="Rectangle 96"/>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9250" name="Oval 97"/>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9245" name="Text Box 98"/>
          <p:cNvSpPr txBox="1">
            <a:spLocks noChangeArrowheads="1"/>
          </p:cNvSpPr>
          <p:nvPr/>
        </p:nvSpPr>
        <p:spPr bwMode="auto">
          <a:xfrm>
            <a:off x="8005763" y="1943100"/>
            <a:ext cx="989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selected</a:t>
            </a:r>
            <a:br>
              <a:rPr lang="en-US" sz="1800">
                <a:solidFill>
                  <a:schemeClr val="accent1"/>
                </a:solidFill>
              </a:rPr>
            </a:br>
            <a:r>
              <a:rPr lang="en-US" sz="1800">
                <a:solidFill>
                  <a:schemeClr val="accent1"/>
                </a:solidFill>
              </a:rPr>
              <a:t>object</a:t>
            </a:r>
          </a:p>
        </p:txBody>
      </p:sp>
      <p:sp>
        <p:nvSpPr>
          <p:cNvPr id="9246" name="AutoShape 99"/>
          <p:cNvSpPr>
            <a:spLocks noChangeArrowheads="1"/>
          </p:cNvSpPr>
          <p:nvPr/>
        </p:nvSpPr>
        <p:spPr bwMode="invGray">
          <a:xfrm>
            <a:off x="979488" y="2068513"/>
            <a:ext cx="503237" cy="390525"/>
          </a:xfrm>
          <a:prstGeom prst="cube">
            <a:avLst>
              <a:gd name="adj" fmla="val 25000"/>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Viewing and editing existing objects</a:t>
            </a:r>
          </a:p>
        </p:txBody>
      </p:sp>
      <p:pic>
        <p:nvPicPr>
          <p:cNvPr id="10243"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0" y="1417638"/>
            <a:ext cx="5962650" cy="11906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24"/>
          <p:cNvPicPr>
            <a:picLocks noChangeAspect="1" noChangeArrowheads="1"/>
          </p:cNvPicPr>
          <p:nvPr/>
        </p:nvPicPr>
        <p:blipFill>
          <a:blip r:embed="rId4">
            <a:extLst>
              <a:ext uri="{28A0092B-C50C-407E-A947-70E740481C1C}">
                <a14:useLocalDpi xmlns:a14="http://schemas.microsoft.com/office/drawing/2010/main" val="0"/>
              </a:ext>
            </a:extLst>
          </a:blip>
          <a:srcRect t="1677"/>
          <a:stretch>
            <a:fillRect/>
          </a:stretch>
        </p:blipFill>
        <p:spPr bwMode="auto">
          <a:xfrm>
            <a:off x="3271838" y="2933700"/>
            <a:ext cx="5062537" cy="250825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Line 34"/>
          <p:cNvSpPr>
            <a:spLocks noChangeShapeType="1"/>
          </p:cNvSpPr>
          <p:nvPr/>
        </p:nvSpPr>
        <p:spPr bwMode="auto">
          <a:xfrm flipH="1">
            <a:off x="1511300" y="2179638"/>
            <a:ext cx="7938" cy="2395537"/>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46" name="Group 36"/>
          <p:cNvGrpSpPr>
            <a:grpSpLocks/>
          </p:cNvGrpSpPr>
          <p:nvPr/>
        </p:nvGrpSpPr>
        <p:grpSpPr bwMode="auto">
          <a:xfrm>
            <a:off x="7419975" y="2616200"/>
            <a:ext cx="1282700" cy="1184275"/>
            <a:chOff x="2371" y="1333"/>
            <a:chExt cx="1641" cy="1516"/>
          </a:xfrm>
        </p:grpSpPr>
        <p:sp>
          <p:nvSpPr>
            <p:cNvPr id="10250"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1"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2"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3"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4"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5"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6"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7"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8"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9"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47" name="Rectangle 2"/>
          <p:cNvSpPr>
            <a:spLocks noChangeArrowheads="1"/>
          </p:cNvSpPr>
          <p:nvPr/>
        </p:nvSpPr>
        <p:spPr bwMode="auto">
          <a:xfrm>
            <a:off x="4789488" y="3079750"/>
            <a:ext cx="1784350" cy="387350"/>
          </a:xfrm>
          <a:prstGeom prst="rect">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0248" name="Straight Arrow Connector 4"/>
          <p:cNvCxnSpPr>
            <a:cxnSpLocks noChangeShapeType="1"/>
          </p:cNvCxnSpPr>
          <p:nvPr/>
        </p:nvCxnSpPr>
        <p:spPr bwMode="auto">
          <a:xfrm flipV="1">
            <a:off x="6108700" y="2616200"/>
            <a:ext cx="0" cy="463550"/>
          </a:xfrm>
          <a:prstGeom prst="straightConnector1">
            <a:avLst/>
          </a:prstGeom>
          <a:noFill/>
          <a:ln w="12700" algn="ctr">
            <a:solidFill>
              <a:srgbClr val="CC0099"/>
            </a:solidFill>
            <a:round/>
            <a:headEnd/>
            <a:tailEnd type="arrow" w="med" len="med"/>
          </a:ln>
          <a:extLst>
            <a:ext uri="{909E8E84-426E-40DD-AFC4-6F175D3DCCD1}">
              <a14:hiddenFill xmlns:a14="http://schemas.microsoft.com/office/drawing/2010/main">
                <a:noFill/>
              </a14:hiddenFill>
            </a:ext>
          </a:extLst>
        </p:spPr>
      </p:cxnSp>
      <p:sp>
        <p:nvSpPr>
          <p:cNvPr id="10249" name="Line 35"/>
          <p:cNvSpPr>
            <a:spLocks noChangeShapeType="1"/>
          </p:cNvSpPr>
          <p:nvPr/>
        </p:nvSpPr>
        <p:spPr bwMode="auto">
          <a:xfrm>
            <a:off x="1519238" y="4575175"/>
            <a:ext cx="1695450" cy="0"/>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4743450"/>
            <a:ext cx="6096000" cy="16097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87425"/>
            <a:ext cx="6076950" cy="24955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8" name="Rectangle 2"/>
          <p:cNvSpPr>
            <a:spLocks noGrp="1" noChangeArrowheads="1"/>
          </p:cNvSpPr>
          <p:nvPr>
            <p:ph type="title"/>
          </p:nvPr>
        </p:nvSpPr>
        <p:spPr/>
        <p:txBody>
          <a:bodyPr/>
          <a:lstStyle/>
          <a:p>
            <a:pPr eaLnBrk="1" hangingPunct="1"/>
            <a:r>
              <a:rPr lang="en-US" smtClean="0"/>
              <a:t>Creating new objects</a:t>
            </a:r>
          </a:p>
        </p:txBody>
      </p:sp>
      <p:sp>
        <p:nvSpPr>
          <p:cNvPr id="11269" name="AutoShape 12"/>
          <p:cNvSpPr>
            <a:spLocks noChangeArrowheads="1"/>
          </p:cNvSpPr>
          <p:nvPr/>
        </p:nvSpPr>
        <p:spPr bwMode="auto">
          <a:xfrm>
            <a:off x="544513" y="2327275"/>
            <a:ext cx="595312" cy="366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70" name="Line 13"/>
          <p:cNvSpPr>
            <a:spLocks noChangeShapeType="1"/>
          </p:cNvSpPr>
          <p:nvPr/>
        </p:nvSpPr>
        <p:spPr bwMode="auto">
          <a:xfrm>
            <a:off x="1139825" y="2462213"/>
            <a:ext cx="2906713" cy="63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127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538" y="1770063"/>
            <a:ext cx="4314825" cy="40957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2" name="AutoShape 14"/>
          <p:cNvSpPr>
            <a:spLocks noChangeArrowheads="1"/>
          </p:cNvSpPr>
          <p:nvPr/>
        </p:nvSpPr>
        <p:spPr bwMode="auto">
          <a:xfrm>
            <a:off x="4022725" y="2278063"/>
            <a:ext cx="565150" cy="3667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73" name="Line 15"/>
          <p:cNvSpPr>
            <a:spLocks noChangeShapeType="1"/>
          </p:cNvSpPr>
          <p:nvPr/>
        </p:nvSpPr>
        <p:spPr bwMode="auto">
          <a:xfrm flipH="1">
            <a:off x="2592388" y="2644775"/>
            <a:ext cx="1712912" cy="20986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Rectangle 16"/>
          <p:cNvSpPr>
            <a:spLocks noChangeArrowheads="1"/>
          </p:cNvSpPr>
          <p:nvPr/>
        </p:nvSpPr>
        <p:spPr bwMode="auto">
          <a:xfrm>
            <a:off x="4022725" y="1770063"/>
            <a:ext cx="4338638" cy="4095750"/>
          </a:xfrm>
          <a:prstGeom prst="rect">
            <a:avLst/>
          </a:prstGeom>
          <a:noFill/>
          <a:ln w="38100" algn="ctr">
            <a:solidFill>
              <a:srgbClr val="9966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5" name="Text Box 17"/>
          <p:cNvSpPr txBox="1">
            <a:spLocks noChangeArrowheads="1"/>
          </p:cNvSpPr>
          <p:nvPr/>
        </p:nvSpPr>
        <p:spPr bwMode="auto">
          <a:xfrm>
            <a:off x="7567613" y="1328738"/>
            <a:ext cx="900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popup</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3024188"/>
            <a:ext cx="4362450" cy="3009900"/>
          </a:xfrm>
          <a:prstGeom prst="rect">
            <a:avLst/>
          </a:prstGeom>
          <a:noFill/>
          <a:ln w="19050" algn="ctr">
            <a:solidFill>
              <a:srgbClr val="99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 y="1381125"/>
            <a:ext cx="3600450" cy="14859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Rectangle 2"/>
          <p:cNvSpPr>
            <a:spLocks noGrp="1" noChangeArrowheads="1"/>
          </p:cNvSpPr>
          <p:nvPr>
            <p:ph type="title"/>
          </p:nvPr>
        </p:nvSpPr>
        <p:spPr/>
        <p:txBody>
          <a:bodyPr/>
          <a:lstStyle/>
          <a:p>
            <a:pPr eaLnBrk="1" hangingPunct="1"/>
            <a:r>
              <a:rPr lang="en-US" smtClean="0"/>
              <a:t>Executing "popped" searches</a:t>
            </a:r>
          </a:p>
        </p:txBody>
      </p:sp>
      <p:sp>
        <p:nvSpPr>
          <p:cNvPr id="12293" name="AutoShape 7"/>
          <p:cNvSpPr>
            <a:spLocks noChangeArrowheads="1"/>
          </p:cNvSpPr>
          <p:nvPr/>
        </p:nvSpPr>
        <p:spPr bwMode="auto">
          <a:xfrm>
            <a:off x="3584575" y="2112963"/>
            <a:ext cx="363538" cy="3476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294" name="Line 8"/>
          <p:cNvSpPr>
            <a:spLocks noChangeShapeType="1"/>
          </p:cNvSpPr>
          <p:nvPr/>
        </p:nvSpPr>
        <p:spPr bwMode="auto">
          <a:xfrm>
            <a:off x="3767138" y="2439988"/>
            <a:ext cx="420687" cy="584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5" name="AutoShape 9"/>
          <p:cNvSpPr>
            <a:spLocks noChangeArrowheads="1"/>
          </p:cNvSpPr>
          <p:nvPr/>
        </p:nvSpPr>
        <p:spPr bwMode="auto">
          <a:xfrm>
            <a:off x="2176463" y="5481638"/>
            <a:ext cx="536575" cy="2460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a:off x="2713038" y="5630863"/>
            <a:ext cx="43989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7" name="Text Box 13"/>
          <p:cNvSpPr txBox="1">
            <a:spLocks noChangeArrowheads="1"/>
          </p:cNvSpPr>
          <p:nvPr/>
        </p:nvSpPr>
        <p:spPr bwMode="auto">
          <a:xfrm>
            <a:off x="5253038" y="4046538"/>
            <a:ext cx="900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popup</a:t>
            </a:r>
          </a:p>
        </p:txBody>
      </p:sp>
      <p:pic>
        <p:nvPicPr>
          <p:cNvPr id="1229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513" y="1400175"/>
            <a:ext cx="3467100" cy="146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99" name="Straight Arrow Connector 2"/>
          <p:cNvCxnSpPr>
            <a:cxnSpLocks noChangeShapeType="1"/>
            <a:stCxn id="12296" idx="1"/>
          </p:cNvCxnSpPr>
          <p:nvPr/>
        </p:nvCxnSpPr>
        <p:spPr bwMode="auto">
          <a:xfrm flipV="1">
            <a:off x="7112000" y="2460625"/>
            <a:ext cx="0" cy="317023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24973</TotalTime>
  <Words>1966</Words>
  <Application>Microsoft Office PowerPoint</Application>
  <PresentationFormat>On-screen Show (4:3)</PresentationFormat>
  <Paragraphs>177</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Times New Roman</vt:lpstr>
      <vt:lpstr>Wingdings</vt:lpstr>
      <vt:lpstr>Wingdings 2</vt:lpstr>
      <vt:lpstr>Wingdings 3</vt:lpstr>
      <vt:lpstr>Webdings</vt:lpstr>
      <vt:lpstr>1_test-template</vt:lpstr>
      <vt:lpstr>Popups (for Viewing/Editing Objects)</vt:lpstr>
      <vt:lpstr>Lesson objectives</vt:lpstr>
      <vt:lpstr>Lesson outline</vt:lpstr>
      <vt:lpstr>Popups</vt:lpstr>
      <vt:lpstr>Why not use true popups?</vt:lpstr>
      <vt:lpstr>Typical use cases for popups</vt:lpstr>
      <vt:lpstr>Viewing and editing existing objects</vt:lpstr>
      <vt:lpstr>Creating new objects</vt:lpstr>
      <vt:lpstr>Executing "popped" searches</vt:lpstr>
      <vt:lpstr>Lesson outline</vt:lpstr>
      <vt:lpstr>Widgets involved in view/edit popups</vt:lpstr>
      <vt:lpstr>Steps to create a view/edit object popup</vt:lpstr>
      <vt:lpstr>Step 1: Create inner detail view</vt:lpstr>
      <vt:lpstr>Step 2: Create popup file</vt:lpstr>
      <vt:lpstr>Step 3: Specify popup properties</vt:lpstr>
      <vt:lpstr>Step 4: Specify popup variables</vt:lpstr>
      <vt:lpstr>Step 5: Specify popup entry point</vt:lpstr>
      <vt:lpstr>Step 6: Create screen and reference DV</vt:lpstr>
      <vt:lpstr>Step 7: Configure the navigation widget</vt:lpstr>
      <vt:lpstr>Step 8: Reload the metadata</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Popups (for Viewing/Editing Objects)</dc:title>
  <dc:creator>Dyuti Sengupta</dc:creator>
  <dc:description>160</dc:description>
  <cp:lastModifiedBy>gwuser</cp:lastModifiedBy>
  <cp:revision>2069</cp:revision>
  <dcterms:created xsi:type="dcterms:W3CDTF">2007-08-02T20:13:16Z</dcterms:created>
  <dcterms:modified xsi:type="dcterms:W3CDTF">2013-08-20T16:52:25Z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