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36"/>
  </p:notesMasterIdLst>
  <p:handoutMasterIdLst>
    <p:handoutMasterId r:id="rId37"/>
  </p:handoutMasterIdLst>
  <p:sldIdLst>
    <p:sldId id="1192" r:id="rId2"/>
    <p:sldId id="1793" r:id="rId3"/>
    <p:sldId id="1794" r:id="rId4"/>
    <p:sldId id="1800" r:id="rId5"/>
    <p:sldId id="1833" r:id="rId6"/>
    <p:sldId id="1801" r:id="rId7"/>
    <p:sldId id="1804" r:id="rId8"/>
    <p:sldId id="1834" r:id="rId9"/>
    <p:sldId id="1805" r:id="rId10"/>
    <p:sldId id="1806" r:id="rId11"/>
    <p:sldId id="1809" r:id="rId12"/>
    <p:sldId id="1811" r:id="rId13"/>
    <p:sldId id="1812" r:id="rId14"/>
    <p:sldId id="1813" r:id="rId15"/>
    <p:sldId id="1814" r:id="rId16"/>
    <p:sldId id="1816" r:id="rId17"/>
    <p:sldId id="1817" r:id="rId18"/>
    <p:sldId id="1835" r:id="rId19"/>
    <p:sldId id="1818" r:id="rId20"/>
    <p:sldId id="1819" r:id="rId21"/>
    <p:sldId id="1820" r:id="rId22"/>
    <p:sldId id="1821" r:id="rId23"/>
    <p:sldId id="1836" r:id="rId24"/>
    <p:sldId id="1822" r:id="rId25"/>
    <p:sldId id="1823" r:id="rId26"/>
    <p:sldId id="1824" r:id="rId27"/>
    <p:sldId id="1825" r:id="rId28"/>
    <p:sldId id="1826" r:id="rId29"/>
    <p:sldId id="1827" r:id="rId30"/>
    <p:sldId id="1828" r:id="rId31"/>
    <p:sldId id="1829" r:id="rId32"/>
    <p:sldId id="1830" r:id="rId33"/>
    <p:sldId id="1832" r:id="rId34"/>
    <p:sldId id="1798" r:id="rId35"/>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9900"/>
    <a:srgbClr val="FF0000"/>
    <a:srgbClr val="0033CC"/>
    <a:srgbClr val="FFFF00"/>
    <a:srgbClr val="CCFFCC"/>
    <a:srgbClr val="3366FF"/>
    <a:srgbClr val="CC0099"/>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89" autoAdjust="0"/>
    <p:restoredTop sz="81141" autoAdjust="0"/>
  </p:normalViewPr>
  <p:slideViewPr>
    <p:cSldViewPr snapToGrid="0">
      <p:cViewPr varScale="1">
        <p:scale>
          <a:sx n="112" d="100"/>
          <a:sy n="112" d="100"/>
        </p:scale>
        <p:origin x="-1356" y="-84"/>
      </p:cViewPr>
      <p:guideLst>
        <p:guide orient="horz" pos="1335"/>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78" y="237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11.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6BBEE879-A51F-4361-88D4-B5511AAB9B4E}" type="slidenum">
              <a:rPr lang="en-US" altLang="en-US"/>
              <a:pPr>
                <a:defRPr/>
              </a:pPr>
              <a:t>‹#›</a:t>
            </a:fld>
            <a:endParaRPr lang="en-US" altLang="en-US" dirty="0"/>
          </a:p>
        </p:txBody>
      </p:sp>
    </p:spTree>
    <p:extLst>
      <p:ext uri="{BB962C8B-B14F-4D97-AF65-F5344CB8AC3E}">
        <p14:creationId xmlns:p14="http://schemas.microsoft.com/office/powerpoint/2010/main" val="3244425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Overhead"/>
          <p:cNvSpPr>
            <a:spLocks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Popups (for Creating New Objects) - </a:t>
            </a:r>
            <a:fld id="{D3BCE4D7-5316-4BF7-8115-22D169E5962B}"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38918"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04F9792E-144E-427E-B5E8-5C1BD2213C1F}"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8919"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4222345788"/>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FD9232B3-3271-4B46-8DDD-8C2E68451106}"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ChangeArrowheads="1" noTextEdit="1"/>
          </p:cNvSpPr>
          <p:nvPr>
            <p:ph type="sldImg"/>
          </p:nvPr>
        </p:nvSpPr>
        <p:spPr>
          <a:xfrm>
            <a:off x="727075"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Technically speaking, when a popup is used to view or edit an existing object, the popup does not "return" the object to the parent list view. The parent list view already knows about the object, and the object already belongs to the array that is being displayed by the list view. Therefore, the popup simply commits and changes to the object in the database, and the parent list view simply refreshes its information from the database.</a:t>
            </a:r>
          </a:p>
          <a:p>
            <a:r>
              <a:rPr lang="en-US" smtClean="0"/>
              <a:t>When a popup is used to create a new object, the parent list view does not already know about the object. Therefore, the popup must return to the object to the parent view. This is so that the parent list view can add the object to the appropriate array. If the popup doesn't return the newly created object, it might get committed to the database (depending on the presence of referential integrity constraints), but it would not get associated to the array. From a UI perspective, the object would simply disappear.</a:t>
            </a: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ED7CD63E-EC8F-4478-88DD-E84575E9E356}"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915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14F85EB7-FE14-41B7-868D-FADA3F3486A4}"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20A7AFA6-034F-4AD0-8561-FE2868FDB79C}"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Locations can have multiple entry points. This is often done for locations where different widgets might navigate to it under different circumstances. For example, when a popup is used to both edit an existing object and create a new one, it must have multiple entry points, one for each circumstance.</a:t>
            </a:r>
          </a:p>
          <a:p>
            <a:r>
              <a:rPr lang="en-US" smtClean="0"/>
              <a:t>Having multiple entry points is similar to the concept of "overloading a method" in object-oriented programming. When a location has multiple entry points, each entry point must have a unique list of expected objects and their data types. For example, a popup could theoretically have:</a:t>
            </a:r>
          </a:p>
          <a:p>
            <a:pPr lvl="1"/>
            <a:r>
              <a:rPr lang="en-US" smtClean="0"/>
              <a:t>One entry point with no objects</a:t>
            </a:r>
          </a:p>
          <a:p>
            <a:pPr lvl="1"/>
            <a:r>
              <a:rPr lang="en-US" smtClean="0"/>
              <a:t>One entry point with a single VendorEvaluation object</a:t>
            </a:r>
          </a:p>
          <a:p>
            <a:pPr lvl="1"/>
            <a:r>
              <a:rPr lang="en-US" smtClean="0"/>
              <a:t>One entry point with a single boolean value</a:t>
            </a:r>
          </a:p>
          <a:p>
            <a:pPr lvl="1"/>
            <a:r>
              <a:rPr lang="en-US" smtClean="0"/>
              <a:t>One entry point with a VendorEvaluation object and a boolean value</a:t>
            </a:r>
          </a:p>
          <a:p>
            <a:r>
              <a:rPr lang="en-US" smtClean="0"/>
              <a:t>Whenever a widget navigates to this popup, it would need to specify either no objects, or one object of type VendorEvaluation, or one object of type boolean, or two objects - one of type VendorEvaluation and one of type boolean. The Guidewire application can automatically determine the correct entry point to use.</a:t>
            </a:r>
          </a:p>
          <a:p>
            <a:endParaRPr 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43707FF3-BC75-4BD1-A910-13F589795CD0}"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22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Every location variable has an initialValue property. This property is not used when the location receives an object by that name from the navigation widget that called it. Rather, it is used only when the navigation widget does not pass in an object by that name. In this situation, the object must be created by the location itself.</a:t>
            </a:r>
          </a:p>
          <a:p>
            <a:r>
              <a:rPr lang="en-US" smtClean="0"/>
              <a:t>The initialValue of "new objectType()" says "Whenever the navigation widget doesn't pass this object to the location, create a new blank object to the type specified here."</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712FD709-0B63-44AB-82E8-FFDBC84045AE}"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32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behavior discussed above is similar to creating a method for an object-oriented class. If the method has a return value, then you must specify a value to return in the method. For example, consider the following Gosu method:</a:t>
            </a:r>
          </a:p>
          <a:p>
            <a:r>
              <a:rPr lang="en-US" smtClean="0"/>
              <a:t>function convertPoundsToKilograms ( poundValue : float ) : float {</a:t>
            </a:r>
          </a:p>
          <a:p>
            <a:r>
              <a:rPr lang="en-US" smtClean="0"/>
              <a:t>   var kilogramValue = poundValue / 2.2</a:t>
            </a:r>
          </a:p>
          <a:p>
            <a:r>
              <a:rPr lang="en-US" smtClean="0"/>
              <a:t>   return kilogramValue</a:t>
            </a:r>
          </a:p>
          <a:p>
            <a:r>
              <a:rPr lang="en-US" smtClean="0"/>
              <a:t>   }</a:t>
            </a:r>
          </a:p>
          <a:p>
            <a:r>
              <a:rPr lang="en-US" smtClean="0"/>
              <a:t>The final line of the convertPoundsToKilograms method identifies that the value to return is the value of "kilogramValue". A "create new" popup is analogous to a method. It has a return value. The popup shown in the slide returns the value of "aVendorEvaluation".</a:t>
            </a:r>
          </a:p>
          <a:p>
            <a:r>
              <a:rPr lang="en-US" smtClean="0"/>
              <a:t>With regards to this step, one common question is "Why is the property called 'pickValue'?" The property that names the object returned from the popup is called "pickValue" for historical reasons. Originally, popups were designed to be used for "popup searches". This was needed when a widget referenced an object that one typically needed to look up. For example, an AccountDetailView might have an IndustryCode field. If there are hundreds of industry codes, the user typically needs to look up the code that is needed. To do this, they would click a button next to the widget. This would launch a search window in a popup. The user could entry criteria (such as the name associated with the industry code) and click Search. A list of matching industry codes would appear, and the user could pick one of them. This code would then be returned to the IndustryCode widget. Thus, the term pickValue was used because the value the popup returned was picked from a list of search results. Later, the capabilities of popups were expanded to include the ability to create new objects. But for backwards compatibility, the name "pickValue" had to be kept as is.</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1B7FF54C-78E5-45CE-B839-AD166544D852}"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427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behavior discussed above is similar to creating a method for an object-oriented class. If the method has a return value, then you must specify the return value's type. For example, consider the following Gosu method:</a:t>
            </a:r>
          </a:p>
          <a:p>
            <a:r>
              <a:rPr lang="en-US" smtClean="0"/>
              <a:t>function convertPoundsToKilograms ( poundValue : float ) : float {</a:t>
            </a:r>
          </a:p>
          <a:p>
            <a:r>
              <a:rPr lang="en-US" smtClean="0"/>
              <a:t>   var kilogramValue = poundValue / 2.2</a:t>
            </a:r>
          </a:p>
          <a:p>
            <a:r>
              <a:rPr lang="en-US" smtClean="0"/>
              <a:t>   return kilogramValue</a:t>
            </a:r>
          </a:p>
          <a:p>
            <a:r>
              <a:rPr lang="en-US" smtClean="0"/>
              <a:t>   }</a:t>
            </a:r>
          </a:p>
          <a:p>
            <a:r>
              <a:rPr lang="en-US" smtClean="0"/>
              <a:t>The method signature (the first line) identifies that the method returns a float value. A "create new" popup is analogous to a method. It has a return value with a specific type. The popup shown in the slide returns a VendorEvaluation value (an object of type VendorEvaluation).</a:t>
            </a: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3AFA965F-6AFE-4091-87B6-CF1EA860C071}"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53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61EFE671-9872-4217-8F7C-84D30067EEDE}"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63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613A4DA7-CFCD-4886-8176-94AAD190D29C}"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F2664DCD-EEB3-4666-867B-A3FAD0AB6C91}"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83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0C19D996-043A-435F-BEC4-313EA09DCD61}"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F8B2B649-92A9-4C67-BA4C-E22B4AD26D4C}"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startInEditMode is set to true, the popup is initially rendered in edit mode, as shown in the screenshot on the left. When startInEditMode is set to false, the popup is initially rendered in read-only mode, as shown in the screenshot on the right. </a:t>
            </a:r>
          </a:p>
          <a:p>
            <a:r>
              <a:rPr lang="en-US" smtClean="0"/>
              <a:t>The behavior described in this section of the lesson is not required for a "create new" popup to work correctly. Rather, it discusses behavior that may provide for more user-friendly behavior.</a:t>
            </a: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F97E15D3-04B3-4C5B-8F8A-DB9568C8C357}"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04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startInEditMode is set to true, the popup is initially rendered in edit mode, as shown in the screenshot on the left. When startInEditMode is set to false, the popup is initially rendered in read-only mode, as shown in the screenshot on the right. </a:t>
            </a:r>
          </a:p>
          <a:p>
            <a:r>
              <a:rPr lang="en-US" smtClean="0"/>
              <a:t>The behavior described in this section of the lesson is not required for a "create new" popup to work correctly. Rather, it discusses behavior that may provide for more user-friendly behavior.</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C08EE05F-6558-4A01-856D-FE6341AAFF57}"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14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table above summarizes the standard behavior for popups in the base application. This is based on developing application behavior that is as user-friendly as possible. These are not absolute rules, nor are they technical requirements.</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CE4A9E63-8AD1-4D32-93AE-C161FD326FAB}"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this step, all of the existing entry points are modified so that they require a boolean value from the navigation widget. In every case, this value is stored in the variable created in Step 1 (shouldStartInEditMode).</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993E1153-1355-4592-B91B-816345D2DA39}"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A895D971-7B7E-4986-9AB0-13D362237565}"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45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Every location has an InEditMode property that returns true if the location is in edit mode and false if it is in read-only mode.</a:t>
            </a:r>
          </a:p>
          <a:p>
            <a:r>
              <a:rPr lang="en-US" smtClean="0"/>
              <a:t>From a widget or location, you can access information about the current location by referencing the CurrentLocation object. This object represents the location the user is currently at. From here, you can access information about that location, such as whether it is in edit mode or not.</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7E2A5C49-DFA9-4641-B70A-4DA80E686460}"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55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40D716DA-7394-4F6B-B816-CAE25BAC6708}"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ChangeArrowheads="1" noTextEdit="1"/>
          </p:cNvSpPr>
          <p:nvPr>
            <p:ph type="sldImg"/>
          </p:nvPr>
        </p:nvSpPr>
        <p:spPr>
          <a:xfrm>
            <a:off x="728663" y="630238"/>
            <a:ext cx="5430837"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F17155F3-F7BE-444B-A9A5-3B4941D515B3}"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ChangeArrowheads="1" noTextEdit="1"/>
          </p:cNvSpPr>
          <p:nvPr>
            <p:ph type="sldImg"/>
          </p:nvPr>
        </p:nvSpPr>
        <p:spPr>
          <a:xfrm>
            <a:off x="728663" y="630238"/>
            <a:ext cx="5430837"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A popup needs two entry points when the popup is used for both viewing and editing existing objects and creating new objects. One entry point is used to view or edit an existing object. The other is used to create a new one.</a:t>
            </a:r>
          </a:p>
          <a:p>
            <a:pPr marL="209550" indent="-209550" eaLnBrk="1" hangingPunct="1"/>
            <a:r>
              <a:rPr lang="en-US" smtClean="0"/>
              <a:t>2. a) The new object gets created in the specified popup (in this case, NewVendorPopup).</a:t>
            </a:r>
          </a:p>
          <a:p>
            <a:pPr marL="209550" indent="-209550" eaLnBrk="1" hangingPunct="1"/>
            <a:r>
              <a:rPr lang="en-US" smtClean="0"/>
              <a:t>	b) The new object gets created in a new row at the bottom of the list view. In this case, no navigation occurs.</a:t>
            </a:r>
          </a:p>
          <a:p>
            <a:pPr marL="209550" indent="-209550" eaLnBrk="1" hangingPunct="1"/>
            <a:r>
              <a:rPr lang="en-US" smtClean="0"/>
              <a:t>3. The initial value of the object is used if the navigation widget did not pass the object to the location. The initial value is ignored if the navigation widget did pass the object to the location.</a:t>
            </a:r>
          </a:p>
          <a:p>
            <a:pPr marL="209550" indent="-209550" eaLnBrk="1" hangingPunct="1"/>
            <a:r>
              <a:rPr lang="en-US" smtClean="0"/>
              <a:t>4. A popup must pass a newly created object back to the list view so that the list view can add the new object to the appropriate array.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5. D. A location entry point must start with the name of the location. If it accepts no objects, then it ends with a set of parentheses with no objects, "()".</a:t>
            </a:r>
          </a:p>
          <a:p>
            <a:pPr marL="209550" indent="-209550" eaLnBrk="1" hangingPunct="1"/>
            <a:r>
              <a:rPr lang="en-US" smtClean="0"/>
              <a:t>6. A. When an object isn't passed to a popup, the initial value of the object variable is "new objType()", such as "new VendorEvaluation()" for a popup that creates vendor evaluations.</a:t>
            </a:r>
          </a:p>
          <a:p>
            <a:pPr marL="209550" indent="-209550" eaLnBrk="1" hangingPunct="1"/>
            <a:r>
              <a:rPr lang="en-US" smtClean="0"/>
              <a:t>7. B. The "pickValue" is the value - or the name of the object - to be returned to the list view.</a:t>
            </a:r>
          </a:p>
          <a:p>
            <a:pPr marL="209550" indent="-209550" eaLnBrk="1" hangingPunct="1"/>
            <a:r>
              <a:rPr lang="en-US" smtClean="0"/>
              <a:t>8. C. The "returnType" is the type of the object to be returned to the list view.</a:t>
            </a:r>
          </a:p>
          <a:p>
            <a:pPr marL="209550" indent="-209550" eaLnBrk="1" hangingPunct="1"/>
            <a:r>
              <a:rPr lang="en-US" smtClean="0"/>
              <a:t>9. E. This is the only answer that can be used by a navigation widget to navigate to a location. In other words, it's the only one that ends in a .go() or .push().</a:t>
            </a: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B6D5D75F-5032-475C-A8D3-52B393D4D6F5}"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686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C465D4CE-C537-45AF-85CA-047DB245D241}"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Server-Side Widget Behavior - </a:t>
            </a:r>
            <a:fld id="{E0094DFF-3C3E-4534-8FC3-43F107C7904E}"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the example above, the FlagEntryPopup popup is used to view existing flag entry objects and, if the user has sufficient permissions, edit them. However, it cannot be used to create flag entry objects. Flag entries are created only by the application business logic, not manually by a user.</a:t>
            </a:r>
          </a:p>
          <a:p>
            <a:r>
              <a:rPr lang="en-US" smtClean="0"/>
              <a:t>"View/edit only" popups are discussed in detail in the "Popups (for Viewing and Editing Objects)" lesson.</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4E6F88B2-073B-4296-A604-63B79D7E1939}"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30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the example above, the VendorEvaluationPopup popup is used to view and edit existing vendor evaluation objects and to create new ones.</a:t>
            </a:r>
          </a:p>
          <a:p>
            <a:r>
              <a:rPr lang="en-US" smtClean="0"/>
              <a:t>There is a third type of popup that occurs occasionally in Guidewire applications - search popups. These popups are designed to let the user execute a search in a popup and then select one value in the search results, which is then returned to the widget that called the popup.</a:t>
            </a:r>
          </a:p>
          <a:p>
            <a:r>
              <a:rPr lang="en-US" smtClean="0"/>
              <a:t>Theoretically, you could create a popup that was used to create new objects but that could not be used to view and edit objects. In practice, there are not many business scenarios that would justify this type of behavior. </a:t>
            </a: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E9B74652-7CD2-41CA-A59C-ACEF31B91F35}"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Incremental testing is a fundamental practice of software implementation in general and Guidewire implementations in particular. If you had a popup that was needed for both viewing/editing objects and creating new objects, you could theoretically build the entire popup and then test the popup after all of the functionality had been created. In practice, this is not recommended, as it takes longer to track down flaws in the configuration. It is almost always faster to build the view/edit functionality of the popup, test it to verify it works, and then build the "create new" functionality of the popup.</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08138F91-3D31-480B-ACE8-BE01758AF2CD}"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506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 editable list view can let you create new objects in one of two places. Some editable list views let you create new objects in-line (in a new row in the list view itself). Other editable list views let you create new objects in a separate popup.</a:t>
            </a:r>
          </a:p>
          <a:p>
            <a:r>
              <a:rPr lang="en-US" smtClean="0"/>
              <a:t>By default, editable list views let you create new objects in-line. Clicking the "Add" button does not cause the application to navigate to a new location. Instead, the application remains in the current location, and a new row simply appears at the bottom of the list view.</a:t>
            </a:r>
          </a:p>
          <a:p>
            <a:r>
              <a:rPr lang="en-US" smtClean="0"/>
              <a:t>When a list view is configured to create new objects in a separate popup, then the list view must navigate to the popup when the new object is to be created.</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B8968E27-5A86-4EC2-8154-E2BCDF6BAB4B}"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608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"view/edit only" popup has only a single entry point, as described above in "entry point 1".</a:t>
            </a:r>
          </a:p>
          <a:p>
            <a:r>
              <a:rPr lang="en-US" smtClean="0"/>
              <a:t>A "view/edit/create new" popup has two entry points. The first is used for viewing and editing existing objects. The second is used for creating new objects.</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FF40A001-F7F2-4C2A-A8F5-312A321929B0}"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71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navigation examples so far have involved a location that expects one or more objects and a navigation widget that passes one object to the location for every object the location needs. However, it is possible to create a location that expects no objects. When it is called using a no-object entry point, you can configure the destination location to create the new object.</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Popups (for Creating New Objects) - </a:t>
            </a:r>
            <a:fld id="{AEF550E5-1CB1-4648-8304-7D0777C89187}"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813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87522344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574143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16969342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2658316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260128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82688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83998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7969585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2774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1212971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649152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017330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62893F16-C479-4C98-9A01-E1F092F28FA5}"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09"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10"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Popups (for Creating New Objects)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19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425" y="3098800"/>
            <a:ext cx="3186113" cy="340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11"/>
          <p:cNvPicPr>
            <a:picLocks noChangeAspect="1" noChangeArrowheads="1"/>
          </p:cNvPicPr>
          <p:nvPr/>
        </p:nvPicPr>
        <p:blipFill>
          <a:blip r:embed="rId4">
            <a:extLst>
              <a:ext uri="{28A0092B-C50C-407E-A947-70E740481C1C}">
                <a14:useLocalDpi xmlns:a14="http://schemas.microsoft.com/office/drawing/2010/main" val="0"/>
              </a:ext>
            </a:extLst>
          </a:blip>
          <a:srcRect r="19296"/>
          <a:stretch>
            <a:fillRect/>
          </a:stretch>
        </p:blipFill>
        <p:spPr bwMode="auto">
          <a:xfrm>
            <a:off x="555625" y="774700"/>
            <a:ext cx="5175250" cy="2354263"/>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6" name="Title 1"/>
          <p:cNvSpPr>
            <a:spLocks noGrp="1"/>
          </p:cNvSpPr>
          <p:nvPr>
            <p:ph type="title"/>
          </p:nvPr>
        </p:nvSpPr>
        <p:spPr/>
        <p:txBody>
          <a:bodyPr/>
          <a:lstStyle/>
          <a:p>
            <a:r>
              <a:rPr lang="en-US" smtClean="0"/>
              <a:t>Popup returns new object to list view</a:t>
            </a:r>
          </a:p>
        </p:txBody>
      </p:sp>
      <p:sp>
        <p:nvSpPr>
          <p:cNvPr id="13317" name="Content Placeholder 2"/>
          <p:cNvSpPr>
            <a:spLocks noGrp="1"/>
          </p:cNvSpPr>
          <p:nvPr>
            <p:ph idx="1"/>
          </p:nvPr>
        </p:nvSpPr>
        <p:spPr>
          <a:xfrm>
            <a:off x="519113" y="4154488"/>
            <a:ext cx="4395787" cy="2246312"/>
          </a:xfrm>
        </p:spPr>
        <p:txBody>
          <a:bodyPr/>
          <a:lstStyle/>
          <a:p>
            <a:pPr>
              <a:buFont typeface="Arial" charset="0"/>
              <a:buChar char="•"/>
            </a:pPr>
            <a:r>
              <a:rPr lang="en-US" smtClean="0"/>
              <a:t>The popup must return the new object to the list view so that the list view can add the object to the associated array</a:t>
            </a:r>
          </a:p>
          <a:p>
            <a:pPr lvl="1"/>
            <a:r>
              <a:rPr lang="en-US" smtClean="0"/>
              <a:t>The popup specifies the object name and datatype</a:t>
            </a:r>
          </a:p>
          <a:p>
            <a:pPr>
              <a:buFont typeface="Arial" charset="0"/>
              <a:buChar char="•"/>
            </a:pPr>
            <a:endParaRPr lang="en-US" smtClean="0"/>
          </a:p>
        </p:txBody>
      </p:sp>
      <p:sp>
        <p:nvSpPr>
          <p:cNvPr id="13318" name="Freeform 5"/>
          <p:cNvSpPr>
            <a:spLocks noChangeArrowheads="1"/>
          </p:cNvSpPr>
          <p:nvPr/>
        </p:nvSpPr>
        <p:spPr bwMode="auto">
          <a:xfrm>
            <a:off x="1154113" y="2997200"/>
            <a:ext cx="4140200" cy="674688"/>
          </a:xfrm>
          <a:custGeom>
            <a:avLst/>
            <a:gdLst>
              <a:gd name="T0" fmla="*/ 4285497 w 3995224"/>
              <a:gd name="T1" fmla="*/ 671884 h 675250"/>
              <a:gd name="T2" fmla="*/ 0 w 3995224"/>
              <a:gd name="T3" fmla="*/ 671884 h 675250"/>
              <a:gd name="T4" fmla="*/ 0 w 3995224"/>
              <a:gd name="T5" fmla="*/ 0 h 675250"/>
              <a:gd name="T6" fmla="*/ 0 60000 65536"/>
              <a:gd name="T7" fmla="*/ 0 60000 65536"/>
              <a:gd name="T8" fmla="*/ 0 60000 65536"/>
              <a:gd name="T9" fmla="*/ 0 w 3995224"/>
              <a:gd name="T10" fmla="*/ 0 h 675250"/>
              <a:gd name="T11" fmla="*/ 3995224 w 3995224"/>
              <a:gd name="T12" fmla="*/ 675250 h 675250"/>
            </a:gdLst>
            <a:ahLst/>
            <a:cxnLst>
              <a:cxn ang="T6">
                <a:pos x="T0" y="T1"/>
              </a:cxn>
              <a:cxn ang="T7">
                <a:pos x="T2" y="T3"/>
              </a:cxn>
              <a:cxn ang="T8">
                <a:pos x="T4" y="T5"/>
              </a:cxn>
            </a:cxnLst>
            <a:rect l="T9" t="T10" r="T11" b="T12"/>
            <a:pathLst>
              <a:path w="3995224" h="675250">
                <a:moveTo>
                  <a:pt x="3995224" y="675250"/>
                </a:moveTo>
                <a:lnTo>
                  <a:pt x="0" y="675250"/>
                </a:lnTo>
                <a:lnTo>
                  <a:pt x="0" y="0"/>
                </a:lnTo>
              </a:path>
            </a:pathLst>
          </a:custGeom>
          <a:noFill/>
          <a:ln w="28575" algn="ctr">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319" name="Rounded Rectangle 6"/>
          <p:cNvSpPr>
            <a:spLocks noChangeArrowheads="1"/>
          </p:cNvSpPr>
          <p:nvPr/>
        </p:nvSpPr>
        <p:spPr bwMode="auto">
          <a:xfrm>
            <a:off x="5294313" y="3454400"/>
            <a:ext cx="427037" cy="355600"/>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3320" name="Rounded Rectangle 7"/>
          <p:cNvSpPr>
            <a:spLocks noChangeArrowheads="1"/>
          </p:cNvSpPr>
          <p:nvPr/>
        </p:nvSpPr>
        <p:spPr bwMode="auto">
          <a:xfrm>
            <a:off x="1997075" y="3381375"/>
            <a:ext cx="1546225" cy="614363"/>
          </a:xfrm>
          <a:prstGeom prst="roundRect">
            <a:avLst>
              <a:gd name="adj" fmla="val 16667"/>
            </a:avLst>
          </a:prstGeom>
          <a:solidFill>
            <a:srgbClr val="009900"/>
          </a:solidFill>
          <a:ln w="28575" algn="ctr">
            <a:solidFill>
              <a:srgbClr val="00B050"/>
            </a:solidFill>
            <a:round/>
            <a:headEnd/>
            <a:tailEnd/>
          </a:ln>
        </p:spPr>
        <p:txBody>
          <a:bodyPr wrap="none" lIns="0" tIns="0" rIns="0" bIns="0" anchor="ctr"/>
          <a:lstStyle/>
          <a:p>
            <a:endParaRPr lang="en-US"/>
          </a:p>
        </p:txBody>
      </p:sp>
      <p:sp>
        <p:nvSpPr>
          <p:cNvPr id="13321" name="TextBox 28"/>
          <p:cNvSpPr txBox="1">
            <a:spLocks noChangeArrowheads="1"/>
          </p:cNvSpPr>
          <p:nvPr/>
        </p:nvSpPr>
        <p:spPr bwMode="auto">
          <a:xfrm>
            <a:off x="1857375" y="3332163"/>
            <a:ext cx="1847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tx1"/>
                </a:solidFill>
                <a:latin typeface="Calibri" pitchFamily="34" charset="0"/>
                <a:ea typeface="Calibri" pitchFamily="34" charset="0"/>
                <a:cs typeface="Calibri" pitchFamily="34" charset="0"/>
              </a:rPr>
              <a:t>aVendor</a:t>
            </a:r>
            <a:br>
              <a:rPr lang="en-US">
                <a:solidFill>
                  <a:schemeClr val="tx1"/>
                </a:solidFill>
                <a:latin typeface="Calibri" pitchFamily="34" charset="0"/>
                <a:ea typeface="Calibri" pitchFamily="34" charset="0"/>
                <a:cs typeface="Calibri" pitchFamily="34" charset="0"/>
              </a:rPr>
            </a:br>
            <a:r>
              <a:rPr lang="en-US">
                <a:solidFill>
                  <a:schemeClr val="tx1"/>
                </a:solidFill>
                <a:latin typeface="Calibri" pitchFamily="34" charset="0"/>
                <a:ea typeface="Calibri" pitchFamily="34" charset="0"/>
                <a:cs typeface="Calibri" pitchFamily="34" charset="0"/>
              </a:rPr>
              <a:t>Evaluation</a:t>
            </a:r>
          </a:p>
        </p:txBody>
      </p:sp>
      <p:sp>
        <p:nvSpPr>
          <p:cNvPr id="13322" name="TextBox 9"/>
          <p:cNvSpPr txBox="1">
            <a:spLocks noChangeArrowheads="1"/>
          </p:cNvSpPr>
          <p:nvPr/>
        </p:nvSpPr>
        <p:spPr bwMode="auto">
          <a:xfrm>
            <a:off x="6029325" y="773113"/>
            <a:ext cx="307181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9900"/>
                </a:solidFill>
                <a:latin typeface="Calibri" pitchFamily="34" charset="0"/>
                <a:ea typeface="Calibri" pitchFamily="34" charset="0"/>
                <a:cs typeface="Calibri" pitchFamily="34" charset="0"/>
              </a:rPr>
              <a:t>Returning an object called "aVendorEvaluation", of type VendorEvaluation.</a:t>
            </a:r>
          </a:p>
        </p:txBody>
      </p:sp>
      <p:sp>
        <p:nvSpPr>
          <p:cNvPr id="13323" name="Rectangular Callout 10"/>
          <p:cNvSpPr>
            <a:spLocks noChangeArrowheads="1"/>
          </p:cNvSpPr>
          <p:nvPr/>
        </p:nvSpPr>
        <p:spPr bwMode="auto">
          <a:xfrm>
            <a:off x="6057900" y="771525"/>
            <a:ext cx="2971800" cy="1030288"/>
          </a:xfrm>
          <a:prstGeom prst="wedgeRectCallout">
            <a:avLst>
              <a:gd name="adj1" fmla="val 32412"/>
              <a:gd name="adj2" fmla="val 170250"/>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3324" name="TextBox 11"/>
          <p:cNvSpPr txBox="1">
            <a:spLocks noChangeArrowheads="1"/>
          </p:cNvSpPr>
          <p:nvPr/>
        </p:nvSpPr>
        <p:spPr bwMode="auto">
          <a:xfrm>
            <a:off x="6000750" y="1870075"/>
            <a:ext cx="175736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I will add it to the associated array.</a:t>
            </a:r>
          </a:p>
        </p:txBody>
      </p:sp>
      <p:sp>
        <p:nvSpPr>
          <p:cNvPr id="13325" name="Rectangular Callout 12"/>
          <p:cNvSpPr>
            <a:spLocks noChangeArrowheads="1"/>
          </p:cNvSpPr>
          <p:nvPr/>
        </p:nvSpPr>
        <p:spPr bwMode="auto">
          <a:xfrm>
            <a:off x="6043613" y="1866900"/>
            <a:ext cx="1657350" cy="1030288"/>
          </a:xfrm>
          <a:prstGeom prst="wedgeRectCallout">
            <a:avLst>
              <a:gd name="adj1" fmla="val -60694"/>
              <a:gd name="adj2" fmla="val -16847"/>
            </a:avLst>
          </a:prstGeom>
          <a:noFill/>
          <a:ln w="1905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Behaviors of a "create new" popup</a:t>
            </a:r>
          </a:p>
          <a:p>
            <a:pPr>
              <a:lnSpc>
                <a:spcPct val="150000"/>
              </a:lnSpc>
              <a:buFont typeface="Arial" charset="0"/>
              <a:buChar char="•"/>
            </a:pPr>
            <a:r>
              <a:rPr lang="en-US" sz="2800" smtClean="0"/>
              <a:t>Configuring a "create new" popup</a:t>
            </a:r>
          </a:p>
          <a:p>
            <a:pPr>
              <a:lnSpc>
                <a:spcPct val="150000"/>
              </a:lnSpc>
              <a:buFont typeface="Arial" charset="0"/>
              <a:buChar char="•"/>
            </a:pPr>
            <a:r>
              <a:rPr lang="en-US" sz="2800" smtClean="0">
                <a:solidFill>
                  <a:srgbClr val="C0C0C0"/>
                </a:solidFill>
              </a:rPr>
              <a:t>Dynamically setting edit mode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Steps to configure a "create new" popup</a:t>
            </a:r>
          </a:p>
        </p:txBody>
      </p:sp>
      <p:sp>
        <p:nvSpPr>
          <p:cNvPr id="15363"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and test a "view/edit" popup</a:t>
            </a:r>
          </a:p>
          <a:p>
            <a:pPr marL="457200" indent="-457200">
              <a:buFont typeface="Wingdings 3" pitchFamily="18" charset="2"/>
              <a:buAutoNum type="arabicPeriod"/>
            </a:pPr>
            <a:r>
              <a:rPr lang="en-US" smtClean="0"/>
              <a:t>Configure the popup so that it has an entry point that requires no passed objects</a:t>
            </a:r>
          </a:p>
          <a:p>
            <a:pPr marL="457200" indent="-457200">
              <a:buFont typeface="Wingdings 3" pitchFamily="18" charset="2"/>
              <a:buAutoNum type="arabicPeriod"/>
            </a:pPr>
            <a:r>
              <a:rPr lang="en-US" smtClean="0"/>
              <a:t>Configure the popup so that it creates a new object when it receives no objects</a:t>
            </a:r>
          </a:p>
          <a:p>
            <a:pPr marL="457200" indent="-457200">
              <a:buFont typeface="Wingdings 3" pitchFamily="18" charset="2"/>
              <a:buAutoNum type="arabicPeriod"/>
            </a:pPr>
            <a:r>
              <a:rPr lang="en-US" smtClean="0"/>
              <a:t>Configure the popup to return the new object to the parent list view</a:t>
            </a:r>
          </a:p>
          <a:p>
            <a:pPr marL="457200" indent="-457200">
              <a:buFont typeface="Wingdings 3" pitchFamily="18" charset="2"/>
              <a:buAutoNum type="arabicPeriod"/>
            </a:pPr>
            <a:r>
              <a:rPr lang="en-US" smtClean="0"/>
              <a:t>Configure the parent list view so that the "Add" button navigates to the popup</a:t>
            </a:r>
          </a:p>
          <a:p>
            <a:pPr marL="457200" indent="-457200">
              <a:buFont typeface="Wingdings 3" pitchFamily="18" charset="2"/>
              <a:buAutoNum type="arabicPeriod"/>
            </a:pPr>
            <a:r>
              <a:rPr lang="en-US" smtClean="0"/>
              <a:t>Reload the metadata</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884238"/>
            <a:ext cx="7085013" cy="26003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p:cNvSpPr>
            <a:spLocks noGrp="1"/>
          </p:cNvSpPr>
          <p:nvPr>
            <p:ph type="title"/>
          </p:nvPr>
        </p:nvSpPr>
        <p:spPr/>
        <p:txBody>
          <a:bodyPr/>
          <a:lstStyle/>
          <a:p>
            <a:r>
              <a:rPr lang="en-US" smtClean="0"/>
              <a:t>Step 1: Create and test a "view/edit" popup </a:t>
            </a:r>
          </a:p>
        </p:txBody>
      </p:sp>
      <p:sp>
        <p:nvSpPr>
          <p:cNvPr id="16388" name="Content Placeholder 2"/>
          <p:cNvSpPr>
            <a:spLocks noGrp="1"/>
          </p:cNvSpPr>
          <p:nvPr>
            <p:ph idx="1"/>
          </p:nvPr>
        </p:nvSpPr>
        <p:spPr>
          <a:xfrm>
            <a:off x="519113" y="4087813"/>
            <a:ext cx="4330700" cy="2312987"/>
          </a:xfrm>
        </p:spPr>
        <p:txBody>
          <a:bodyPr/>
          <a:lstStyle/>
          <a:p>
            <a:pPr>
              <a:buFont typeface="Arial" charset="0"/>
              <a:buChar char="•"/>
            </a:pPr>
            <a:r>
              <a:rPr lang="en-US" smtClean="0"/>
              <a:t>This is discussed in detail in the "Popups (for Viewing and Editing Objects)" lesson</a:t>
            </a:r>
          </a:p>
        </p:txBody>
      </p:sp>
      <p:sp>
        <p:nvSpPr>
          <p:cNvPr id="16389" name="Rounded Rectangle 5"/>
          <p:cNvSpPr>
            <a:spLocks noChangeArrowheads="1"/>
          </p:cNvSpPr>
          <p:nvPr/>
        </p:nvSpPr>
        <p:spPr bwMode="auto">
          <a:xfrm>
            <a:off x="696913" y="3017838"/>
            <a:ext cx="4149725" cy="4302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16390" name="Straight Arrow Connector 7"/>
          <p:cNvCxnSpPr>
            <a:cxnSpLocks noChangeShapeType="1"/>
          </p:cNvCxnSpPr>
          <p:nvPr/>
        </p:nvCxnSpPr>
        <p:spPr bwMode="auto">
          <a:xfrm>
            <a:off x="3222625" y="3484563"/>
            <a:ext cx="1819275" cy="598487"/>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1639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00" y="2641600"/>
            <a:ext cx="3640138" cy="38893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Step 2: Configure the popup so that it has an entry point that requires no objects</a:t>
            </a:r>
          </a:p>
        </p:txBody>
      </p:sp>
      <p:sp>
        <p:nvSpPr>
          <p:cNvPr id="17411" name="Content Placeholder 2"/>
          <p:cNvSpPr>
            <a:spLocks noGrp="1"/>
          </p:cNvSpPr>
          <p:nvPr>
            <p:ph idx="1"/>
          </p:nvPr>
        </p:nvSpPr>
        <p:spPr>
          <a:xfrm>
            <a:off x="508000" y="5337175"/>
            <a:ext cx="8318500" cy="809625"/>
          </a:xfrm>
        </p:spPr>
        <p:txBody>
          <a:bodyPr/>
          <a:lstStyle/>
          <a:p>
            <a:pPr>
              <a:buFont typeface="Arial" charset="0"/>
              <a:buChar char="•"/>
            </a:pPr>
            <a:r>
              <a:rPr lang="en-US" smtClean="0"/>
              <a:t>Create a second entry point for the popup</a:t>
            </a:r>
          </a:p>
          <a:p>
            <a:pPr lvl="1"/>
            <a:r>
              <a:rPr lang="en-US" smtClean="0"/>
              <a:t>This entry point names the popup but takes no objects</a:t>
            </a:r>
          </a:p>
        </p:txBody>
      </p:sp>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298575"/>
            <a:ext cx="7635875" cy="38100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Rounded Rectangle 1"/>
          <p:cNvSpPr>
            <a:spLocks noChangeArrowheads="1"/>
          </p:cNvSpPr>
          <p:nvPr/>
        </p:nvSpPr>
        <p:spPr bwMode="auto">
          <a:xfrm>
            <a:off x="2760663" y="4013200"/>
            <a:ext cx="3175000" cy="4905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17414" name="Straight Arrow Connector 3"/>
          <p:cNvCxnSpPr>
            <a:cxnSpLocks noChangeShapeType="1"/>
          </p:cNvCxnSpPr>
          <p:nvPr/>
        </p:nvCxnSpPr>
        <p:spPr bwMode="auto">
          <a:xfrm flipV="1">
            <a:off x="2540000" y="4503738"/>
            <a:ext cx="287338" cy="212725"/>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1155700"/>
            <a:ext cx="7091362" cy="37496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Title 1"/>
          <p:cNvSpPr>
            <a:spLocks noGrp="1"/>
          </p:cNvSpPr>
          <p:nvPr>
            <p:ph type="title"/>
          </p:nvPr>
        </p:nvSpPr>
        <p:spPr/>
        <p:txBody>
          <a:bodyPr/>
          <a:lstStyle/>
          <a:p>
            <a:r>
              <a:rPr lang="en-US" smtClean="0"/>
              <a:t>Step 3: Configure the popup so that it creates a new object when it receives no objects</a:t>
            </a:r>
          </a:p>
        </p:txBody>
      </p:sp>
      <p:sp>
        <p:nvSpPr>
          <p:cNvPr id="19459" name="Content Placeholder 2"/>
          <p:cNvSpPr>
            <a:spLocks noGrp="1"/>
          </p:cNvSpPr>
          <p:nvPr>
            <p:ph idx="1"/>
          </p:nvPr>
        </p:nvSpPr>
        <p:spPr>
          <a:xfrm>
            <a:off x="519113" y="5202238"/>
            <a:ext cx="8318500" cy="1198562"/>
          </a:xfrm>
        </p:spPr>
        <p:txBody>
          <a:bodyPr/>
          <a:lstStyle/>
          <a:p>
            <a:pPr>
              <a:buFont typeface="Arial" charset="0"/>
              <a:buChar char="•"/>
              <a:defRPr/>
            </a:pPr>
            <a:r>
              <a:rPr lang="en-US" dirty="0" smtClean="0"/>
              <a:t>From the Variables tab, select the object the popup displays</a:t>
            </a:r>
          </a:p>
          <a:p>
            <a:pPr lvl="1">
              <a:defRPr/>
            </a:pPr>
            <a:r>
              <a:rPr lang="en-US" dirty="0" smtClean="0"/>
              <a:t>Set the </a:t>
            </a:r>
            <a:r>
              <a:rPr lang="en-US" b="1" dirty="0" smtClean="0">
                <a:solidFill>
                  <a:schemeClr val="accent6">
                    <a:lumMod val="50000"/>
                  </a:schemeClr>
                </a:solidFill>
              </a:rPr>
              <a:t>initialValue</a:t>
            </a:r>
            <a:r>
              <a:rPr lang="en-US" dirty="0" smtClean="0"/>
              <a:t> to </a:t>
            </a:r>
            <a:r>
              <a:rPr lang="en-US" dirty="0" smtClean="0">
                <a:solidFill>
                  <a:srgbClr val="FF3300"/>
                </a:solidFill>
              </a:rPr>
              <a:t>new </a:t>
            </a:r>
            <a:r>
              <a:rPr lang="en-US" i="1" dirty="0" smtClean="0">
                <a:solidFill>
                  <a:srgbClr val="0033CC"/>
                </a:solidFill>
              </a:rPr>
              <a:t>objectType</a:t>
            </a:r>
            <a:r>
              <a:rPr lang="en-US" dirty="0" smtClean="0">
                <a:solidFill>
                  <a:srgbClr val="FF3300"/>
                </a:solidFill>
              </a:rPr>
              <a:t>()</a:t>
            </a:r>
          </a:p>
        </p:txBody>
      </p:sp>
      <p:sp>
        <p:nvSpPr>
          <p:cNvPr id="18437" name="Rounded Rectangle 1"/>
          <p:cNvSpPr>
            <a:spLocks noChangeArrowheads="1"/>
          </p:cNvSpPr>
          <p:nvPr/>
        </p:nvSpPr>
        <p:spPr bwMode="auto">
          <a:xfrm>
            <a:off x="2960688" y="3730625"/>
            <a:ext cx="3570287" cy="304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Step 4: Configure popup to return object</a:t>
            </a:r>
            <a:br>
              <a:rPr lang="en-US" smtClean="0"/>
            </a:br>
            <a:r>
              <a:rPr lang="en-US" smtClean="0"/>
              <a:t>(Specifying return object's name)</a:t>
            </a:r>
          </a:p>
        </p:txBody>
      </p:sp>
      <p:sp>
        <p:nvSpPr>
          <p:cNvPr id="20483" name="Content Placeholder 2"/>
          <p:cNvSpPr>
            <a:spLocks noGrp="1"/>
          </p:cNvSpPr>
          <p:nvPr>
            <p:ph idx="1"/>
          </p:nvPr>
        </p:nvSpPr>
        <p:spPr>
          <a:xfrm>
            <a:off x="519113" y="1025525"/>
            <a:ext cx="2576512" cy="5375275"/>
          </a:xfrm>
        </p:spPr>
        <p:txBody>
          <a:bodyPr/>
          <a:lstStyle/>
          <a:p>
            <a:pPr>
              <a:buFont typeface="Arial" charset="0"/>
              <a:buChar char="•"/>
              <a:defRPr/>
            </a:pPr>
            <a:r>
              <a:rPr lang="en-US" dirty="0" smtClean="0"/>
              <a:t>Every view/edit popup must have a toolbar with an EditButtons tool</a:t>
            </a:r>
          </a:p>
          <a:p>
            <a:pPr lvl="1">
              <a:defRPr/>
            </a:pPr>
            <a:r>
              <a:rPr lang="en-US" dirty="0" smtClean="0"/>
              <a:t>Set the </a:t>
            </a:r>
            <a:r>
              <a:rPr lang="en-US" b="1" dirty="0" smtClean="0">
                <a:solidFill>
                  <a:schemeClr val="accent6">
                    <a:lumMod val="50000"/>
                  </a:schemeClr>
                </a:solidFill>
              </a:rPr>
              <a:t>pickValue</a:t>
            </a:r>
            <a:r>
              <a:rPr lang="en-US" dirty="0" smtClean="0"/>
              <a:t> of this tool to the name of the object that the popup returns</a:t>
            </a:r>
          </a:p>
        </p:txBody>
      </p:sp>
      <p:grpSp>
        <p:nvGrpSpPr>
          <p:cNvPr id="19460" name="Group 3"/>
          <p:cNvGrpSpPr>
            <a:grpSpLocks/>
          </p:cNvGrpSpPr>
          <p:nvPr/>
        </p:nvGrpSpPr>
        <p:grpSpPr bwMode="auto">
          <a:xfrm>
            <a:off x="3652838" y="1050925"/>
            <a:ext cx="3641725" cy="4899025"/>
            <a:chOff x="3653611" y="1051153"/>
            <a:chExt cx="3640270" cy="4899252"/>
          </a:xfrm>
        </p:grpSpPr>
        <p:pic>
          <p:nvPicPr>
            <p:cNvPr id="19463" name="Picture 9"/>
            <p:cNvPicPr>
              <a:picLocks noChangeAspect="1" noChangeArrowheads="1"/>
            </p:cNvPicPr>
            <p:nvPr/>
          </p:nvPicPr>
          <p:blipFill>
            <a:blip r:embed="rId3">
              <a:extLst>
                <a:ext uri="{28A0092B-C50C-407E-A947-70E740481C1C}">
                  <a14:useLocalDpi xmlns:a14="http://schemas.microsoft.com/office/drawing/2010/main" val="0"/>
                </a:ext>
              </a:extLst>
            </a:blip>
            <a:srcRect l="3975" t="2" b="-5952"/>
            <a:stretch>
              <a:fillRect/>
            </a:stretch>
          </p:blipFill>
          <p:spPr bwMode="auto">
            <a:xfrm>
              <a:off x="3653611" y="5344887"/>
              <a:ext cx="3640269" cy="605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4" name="Picture 7"/>
            <p:cNvPicPr>
              <a:picLocks noChangeAspect="1" noChangeArrowheads="1"/>
            </p:cNvPicPr>
            <p:nvPr/>
          </p:nvPicPr>
          <p:blipFill>
            <a:blip r:embed="rId4">
              <a:extLst>
                <a:ext uri="{28A0092B-C50C-407E-A947-70E740481C1C}">
                  <a14:useLocalDpi xmlns:a14="http://schemas.microsoft.com/office/drawing/2010/main" val="0"/>
                </a:ext>
              </a:extLst>
            </a:blip>
            <a:srcRect l="3056" r="16779" b="36551"/>
            <a:stretch>
              <a:fillRect/>
            </a:stretch>
          </p:blipFill>
          <p:spPr bwMode="auto">
            <a:xfrm>
              <a:off x="3653612" y="1051153"/>
              <a:ext cx="3640269" cy="429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461" name="Rounded Rectangle 1"/>
          <p:cNvSpPr>
            <a:spLocks noChangeArrowheads="1"/>
          </p:cNvSpPr>
          <p:nvPr/>
        </p:nvSpPr>
        <p:spPr bwMode="auto">
          <a:xfrm>
            <a:off x="3787775" y="5514975"/>
            <a:ext cx="3397250" cy="2174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9462" name="Rectangle 2"/>
          <p:cNvSpPr>
            <a:spLocks noChangeArrowheads="1"/>
          </p:cNvSpPr>
          <p:nvPr/>
        </p:nvSpPr>
        <p:spPr bwMode="auto">
          <a:xfrm>
            <a:off x="3652838" y="1050925"/>
            <a:ext cx="3641725" cy="4841875"/>
          </a:xfrm>
          <a:prstGeom prst="rect">
            <a:avLst/>
          </a:prstGeom>
          <a:noFill/>
          <a:ln w="190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63" y="5273675"/>
            <a:ext cx="432435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6"/>
          <p:cNvPicPr>
            <a:picLocks noChangeAspect="1" noChangeArrowheads="1"/>
          </p:cNvPicPr>
          <p:nvPr/>
        </p:nvPicPr>
        <p:blipFill>
          <a:blip r:embed="rId4">
            <a:extLst>
              <a:ext uri="{28A0092B-C50C-407E-A947-70E740481C1C}">
                <a14:useLocalDpi xmlns:a14="http://schemas.microsoft.com/office/drawing/2010/main" val="0"/>
              </a:ext>
            </a:extLst>
          </a:blip>
          <a:srcRect b="37885"/>
          <a:stretch>
            <a:fillRect/>
          </a:stretch>
        </p:blipFill>
        <p:spPr bwMode="auto">
          <a:xfrm>
            <a:off x="830263" y="1039813"/>
            <a:ext cx="432435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Title 1"/>
          <p:cNvSpPr>
            <a:spLocks noGrp="1"/>
          </p:cNvSpPr>
          <p:nvPr>
            <p:ph type="title"/>
          </p:nvPr>
        </p:nvSpPr>
        <p:spPr/>
        <p:txBody>
          <a:bodyPr/>
          <a:lstStyle/>
          <a:p>
            <a:r>
              <a:rPr lang="en-US" smtClean="0"/>
              <a:t>Step 4: Configure popup to return object</a:t>
            </a:r>
            <a:br>
              <a:rPr lang="en-US" smtClean="0"/>
            </a:br>
            <a:r>
              <a:rPr lang="en-US" smtClean="0"/>
              <a:t>(Specifying return object's type)</a:t>
            </a:r>
          </a:p>
        </p:txBody>
      </p:sp>
      <p:sp>
        <p:nvSpPr>
          <p:cNvPr id="21507" name="Content Placeholder 2"/>
          <p:cNvSpPr>
            <a:spLocks noGrp="1"/>
          </p:cNvSpPr>
          <p:nvPr>
            <p:ph idx="1"/>
          </p:nvPr>
        </p:nvSpPr>
        <p:spPr>
          <a:xfrm>
            <a:off x="519113" y="5740400"/>
            <a:ext cx="8318500" cy="831850"/>
          </a:xfrm>
        </p:spPr>
        <p:txBody>
          <a:bodyPr/>
          <a:lstStyle/>
          <a:p>
            <a:pPr>
              <a:buFont typeface="Arial" charset="0"/>
              <a:buChar char="•"/>
              <a:defRPr/>
            </a:pPr>
            <a:r>
              <a:rPr lang="en-US" dirty="0" smtClean="0"/>
              <a:t>On the popup itself, set the </a:t>
            </a:r>
            <a:r>
              <a:rPr lang="en-US" b="1" dirty="0" smtClean="0">
                <a:solidFill>
                  <a:schemeClr val="accent6">
                    <a:lumMod val="50000"/>
                  </a:schemeClr>
                </a:solidFill>
              </a:rPr>
              <a:t>returnType</a:t>
            </a:r>
            <a:r>
              <a:rPr lang="en-US" dirty="0" smtClean="0"/>
              <a:t> property to the type of object returned by the popup</a:t>
            </a:r>
          </a:p>
        </p:txBody>
      </p:sp>
      <p:sp>
        <p:nvSpPr>
          <p:cNvPr id="20486" name="AutoShape 12"/>
          <p:cNvSpPr>
            <a:spLocks noChangeArrowheads="1"/>
          </p:cNvSpPr>
          <p:nvPr/>
        </p:nvSpPr>
        <p:spPr bwMode="auto">
          <a:xfrm>
            <a:off x="830263" y="5459413"/>
            <a:ext cx="4324350" cy="3143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Rectangle 1"/>
          <p:cNvSpPr>
            <a:spLocks noChangeArrowheads="1"/>
          </p:cNvSpPr>
          <p:nvPr/>
        </p:nvSpPr>
        <p:spPr bwMode="auto">
          <a:xfrm>
            <a:off x="830263" y="1039813"/>
            <a:ext cx="4324350" cy="4738687"/>
          </a:xfrm>
          <a:prstGeom prst="rect">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Step 5: Configure the parent list view so that the "Add" button navigates to the popup </a:t>
            </a:r>
          </a:p>
        </p:txBody>
      </p:sp>
      <p:sp>
        <p:nvSpPr>
          <p:cNvPr id="17411" name="Content Placeholder 2"/>
          <p:cNvSpPr>
            <a:spLocks noGrp="1"/>
          </p:cNvSpPr>
          <p:nvPr>
            <p:ph idx="1"/>
          </p:nvPr>
        </p:nvSpPr>
        <p:spPr>
          <a:xfrm>
            <a:off x="519113" y="4973638"/>
            <a:ext cx="8318500" cy="1427162"/>
          </a:xfrm>
        </p:spPr>
        <p:txBody>
          <a:bodyPr/>
          <a:lstStyle/>
          <a:p>
            <a:pPr>
              <a:buFont typeface="Arial" charset="0"/>
              <a:buChar char="•"/>
              <a:defRPr/>
            </a:pPr>
            <a:r>
              <a:rPr lang="en-US" dirty="0" smtClean="0"/>
              <a:t>Go to the parent list view's row iterator</a:t>
            </a:r>
          </a:p>
          <a:p>
            <a:pPr>
              <a:buFont typeface="Arial" charset="0"/>
              <a:buChar char="•"/>
              <a:defRPr/>
            </a:pPr>
            <a:r>
              <a:rPr lang="en-US" dirty="0" smtClean="0"/>
              <a:t>Set the </a:t>
            </a:r>
            <a:r>
              <a:rPr lang="en-US" b="1" dirty="0" smtClean="0">
                <a:solidFill>
                  <a:schemeClr val="accent6">
                    <a:lumMod val="50000"/>
                  </a:schemeClr>
                </a:solidFill>
              </a:rPr>
              <a:t>pickLocation</a:t>
            </a:r>
            <a:r>
              <a:rPr lang="en-US" dirty="0" smtClean="0"/>
              <a:t> property to: </a:t>
            </a:r>
            <a:r>
              <a:rPr lang="en-US" i="1" dirty="0" smtClean="0">
                <a:solidFill>
                  <a:srgbClr val="0033CC"/>
                </a:solidFill>
              </a:rPr>
              <a:t>popupName</a:t>
            </a:r>
            <a:r>
              <a:rPr lang="en-US" dirty="0" smtClean="0">
                <a:solidFill>
                  <a:srgbClr val="FF3300"/>
                </a:solidFill>
              </a:rPr>
              <a:t>.push()</a:t>
            </a:r>
          </a:p>
          <a:p>
            <a:pPr lvl="1">
              <a:buFont typeface="Arial" charset="0"/>
              <a:buChar char="•"/>
              <a:defRPr/>
            </a:pPr>
            <a:r>
              <a:rPr lang="en-US" dirty="0" smtClean="0"/>
              <a:t>This makes use of the popup's new no-object entry point</a:t>
            </a:r>
          </a:p>
        </p:txBody>
      </p:sp>
      <p:grpSp>
        <p:nvGrpSpPr>
          <p:cNvPr id="21508" name="Group 2"/>
          <p:cNvGrpSpPr>
            <a:grpSpLocks/>
          </p:cNvGrpSpPr>
          <p:nvPr/>
        </p:nvGrpSpPr>
        <p:grpSpPr bwMode="auto">
          <a:xfrm>
            <a:off x="1279525" y="1074738"/>
            <a:ext cx="6029325" cy="3749675"/>
            <a:chOff x="1279916" y="1075054"/>
            <a:chExt cx="6028356" cy="3749504"/>
          </a:xfrm>
        </p:grpSpPr>
        <p:pic>
          <p:nvPicPr>
            <p:cNvPr id="21511" name="Picture 7"/>
            <p:cNvPicPr>
              <a:picLocks noChangeAspect="1" noChangeArrowheads="1"/>
            </p:cNvPicPr>
            <p:nvPr/>
          </p:nvPicPr>
          <p:blipFill>
            <a:blip r:embed="rId3">
              <a:extLst>
                <a:ext uri="{28A0092B-C50C-407E-A947-70E740481C1C}">
                  <a14:useLocalDpi xmlns:a14="http://schemas.microsoft.com/office/drawing/2010/main" val="0"/>
                </a:ext>
              </a:extLst>
            </a:blip>
            <a:srcRect r="4684"/>
            <a:stretch>
              <a:fillRect/>
            </a:stretch>
          </p:blipFill>
          <p:spPr bwMode="auto">
            <a:xfrm>
              <a:off x="1279916" y="3843483"/>
              <a:ext cx="6028356"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2" name="Picture 6"/>
            <p:cNvPicPr>
              <a:picLocks noChangeAspect="1" noChangeArrowheads="1"/>
            </p:cNvPicPr>
            <p:nvPr/>
          </p:nvPicPr>
          <p:blipFill>
            <a:blip r:embed="rId4">
              <a:extLst>
                <a:ext uri="{28A0092B-C50C-407E-A947-70E740481C1C}">
                  <a14:useLocalDpi xmlns:a14="http://schemas.microsoft.com/office/drawing/2010/main" val="0"/>
                </a:ext>
              </a:extLst>
            </a:blip>
            <a:srcRect t="2" b="59334"/>
            <a:stretch>
              <a:fillRect/>
            </a:stretch>
          </p:blipFill>
          <p:spPr bwMode="auto">
            <a:xfrm>
              <a:off x="1286843" y="1075054"/>
              <a:ext cx="6021429" cy="301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509" name="Rectangle 1"/>
          <p:cNvSpPr>
            <a:spLocks noChangeArrowheads="1"/>
          </p:cNvSpPr>
          <p:nvPr/>
        </p:nvSpPr>
        <p:spPr bwMode="auto">
          <a:xfrm>
            <a:off x="1279525" y="1074738"/>
            <a:ext cx="6029325" cy="3749675"/>
          </a:xfrm>
          <a:prstGeom prst="rect">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1510" name="Rounded Rectangle 4"/>
          <p:cNvSpPr>
            <a:spLocks noChangeArrowheads="1"/>
          </p:cNvSpPr>
          <p:nvPr/>
        </p:nvSpPr>
        <p:spPr bwMode="auto">
          <a:xfrm>
            <a:off x="3098800" y="4621213"/>
            <a:ext cx="1971675" cy="2238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38" y="3100388"/>
            <a:ext cx="7258050" cy="29527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785813"/>
            <a:ext cx="7200900" cy="26765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Rectangle 2"/>
          <p:cNvSpPr>
            <a:spLocks noGrp="1" noChangeArrowheads="1"/>
          </p:cNvSpPr>
          <p:nvPr>
            <p:ph type="title"/>
          </p:nvPr>
        </p:nvSpPr>
        <p:spPr/>
        <p:txBody>
          <a:bodyPr/>
          <a:lstStyle/>
          <a:p>
            <a:pPr eaLnBrk="1" hangingPunct="1"/>
            <a:r>
              <a:rPr lang="en-US" smtClean="0"/>
              <a:t>Step 6: Reload the metadata</a:t>
            </a:r>
          </a:p>
        </p:txBody>
      </p:sp>
      <p:sp>
        <p:nvSpPr>
          <p:cNvPr id="22533" name="Rectangle 12"/>
          <p:cNvSpPr>
            <a:spLocks noGrp="1" noChangeArrowheads="1"/>
          </p:cNvSpPr>
          <p:nvPr>
            <p:ph idx="1"/>
          </p:nvPr>
        </p:nvSpPr>
        <p:spPr>
          <a:xfrm>
            <a:off x="528638" y="6046788"/>
            <a:ext cx="8204200" cy="457200"/>
          </a:xfrm>
        </p:spPr>
        <p:txBody>
          <a:bodyPr/>
          <a:lstStyle/>
          <a:p>
            <a:pPr>
              <a:buFont typeface="Arial" charset="0"/>
              <a:buChar char="•"/>
            </a:pPr>
            <a:r>
              <a:rPr lang="en-US" smtClean="0"/>
              <a:t>Deploy UI changes by pressing ALT + SHIFT + L</a:t>
            </a:r>
          </a:p>
        </p:txBody>
      </p:sp>
      <p:sp>
        <p:nvSpPr>
          <p:cNvPr id="22534" name="AutoShape 6"/>
          <p:cNvSpPr>
            <a:spLocks noChangeArrowheads="1"/>
          </p:cNvSpPr>
          <p:nvPr/>
        </p:nvSpPr>
        <p:spPr bwMode="auto">
          <a:xfrm>
            <a:off x="601663" y="2282825"/>
            <a:ext cx="595312" cy="366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35" name="Line 7"/>
          <p:cNvSpPr>
            <a:spLocks noChangeShapeType="1"/>
          </p:cNvSpPr>
          <p:nvPr/>
        </p:nvSpPr>
        <p:spPr bwMode="auto">
          <a:xfrm flipV="1">
            <a:off x="1196975" y="1844675"/>
            <a:ext cx="2635250" cy="5032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253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6513" y="1120775"/>
            <a:ext cx="4400550" cy="4810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7" name="AutoShape 8"/>
          <p:cNvSpPr>
            <a:spLocks noChangeArrowheads="1"/>
          </p:cNvSpPr>
          <p:nvPr/>
        </p:nvSpPr>
        <p:spPr bwMode="auto">
          <a:xfrm>
            <a:off x="3846513" y="1654175"/>
            <a:ext cx="565150" cy="366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38" name="Line 9"/>
          <p:cNvSpPr>
            <a:spLocks noChangeShapeType="1"/>
          </p:cNvSpPr>
          <p:nvPr/>
        </p:nvSpPr>
        <p:spPr bwMode="auto">
          <a:xfrm flipH="1">
            <a:off x="1901825" y="2006600"/>
            <a:ext cx="2097088" cy="35083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differences in behavior between a "view/edit only" popup and a "view/edit/create new" popup</a:t>
            </a:r>
          </a:p>
          <a:p>
            <a:pPr lvl="1"/>
            <a:r>
              <a:rPr lang="en-US" smtClean="0"/>
              <a:t>Configure a popup so that it can create new objects</a:t>
            </a:r>
          </a:p>
          <a:p>
            <a:pPr lvl="1"/>
            <a:r>
              <a:rPr lang="en-US" smtClean="0"/>
              <a:t>Configure a popup to dynamically render in read-only or edit mode</a:t>
            </a:r>
          </a:p>
        </p:txBody>
      </p:sp>
      <p:sp>
        <p:nvSpPr>
          <p:cNvPr id="5124" name="Rectangle 4"/>
          <p:cNvSpPr>
            <a:spLocks noChangeArrowheads="1"/>
          </p:cNvSpPr>
          <p:nvPr/>
        </p:nvSpPr>
        <p:spPr bwMode="auto">
          <a:xfrm>
            <a:off x="427038" y="5816600"/>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Summary of "new object" configurations</a:t>
            </a:r>
          </a:p>
        </p:txBody>
      </p:sp>
      <p:graphicFrame>
        <p:nvGraphicFramePr>
          <p:cNvPr id="4" name="Group 184"/>
          <p:cNvGraphicFramePr>
            <a:graphicFrameLocks noGrp="1"/>
          </p:cNvGraphicFramePr>
          <p:nvPr/>
        </p:nvGraphicFramePr>
        <p:xfrm>
          <a:off x="538163" y="900113"/>
          <a:ext cx="8213726" cy="5602440"/>
        </p:xfrm>
        <a:graphic>
          <a:graphicData uri="http://schemas.openxmlformats.org/drawingml/2006/table">
            <a:tbl>
              <a:tblPr/>
              <a:tblGrid>
                <a:gridCol w="2193103"/>
                <a:gridCol w="2232500"/>
                <a:gridCol w="1555624"/>
                <a:gridCol w="2232499"/>
              </a:tblGrid>
              <a:tr h="609580">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Behavior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defRPr/>
                      </a:pPr>
                      <a:r>
                        <a:rPr kumimoji="0" lang="en-US" sz="2000" b="1" i="0" u="none" strike="noStrike" cap="none" normalizeH="0" baseline="0" dirty="0" smtClean="0">
                          <a:ln>
                            <a:noFill/>
                          </a:ln>
                          <a:solidFill>
                            <a:schemeClr val="bg1"/>
                          </a:solidFill>
                          <a:effectLst/>
                          <a:latin typeface="Arial" charset="0"/>
                        </a:rPr>
                        <a:t>Where To Set Property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Property To Set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dirty="0" smtClean="0">
                          <a:ln>
                            <a:noFill/>
                          </a:ln>
                          <a:solidFill>
                            <a:schemeClr val="bg1"/>
                          </a:solidFill>
                          <a:effectLst/>
                          <a:latin typeface="Arial" charset="0"/>
                        </a:rPr>
                        <a:t/>
                      </a:r>
                      <a:br>
                        <a:rPr kumimoji="0" lang="en-US" sz="800" b="0"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Value To Set It To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1097245">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Allow for navigation to the popup without passing any objects to it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Popup's</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Entry Points tab</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Entry point signature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lang="en-US" sz="1800" i="1" dirty="0" smtClean="0">
                          <a:solidFill>
                            <a:srgbClr val="0033CC"/>
                          </a:solidFill>
                        </a:rPr>
                        <a:t>popupName</a:t>
                      </a:r>
                      <a:r>
                        <a:rPr lang="en-US" sz="1800" dirty="0" smtClean="0">
                          <a:solidFill>
                            <a:srgbClr val="FF3300"/>
                          </a:solidFill>
                        </a:rPr>
                        <a:t>(</a:t>
                      </a:r>
                      <a:br>
                        <a:rPr lang="en-US" sz="1800" dirty="0" smtClean="0">
                          <a:solidFill>
                            <a:srgbClr val="FF3300"/>
                          </a:solidFill>
                        </a:rPr>
                      </a:br>
                      <a:r>
                        <a:rPr lang="en-US" sz="1800" dirty="0" smtClean="0">
                          <a:solidFill>
                            <a:schemeClr val="tx1">
                              <a:lumMod val="50000"/>
                            </a:schemeClr>
                          </a:solidFill>
                        </a:rPr>
                        <a:t>&lt;empty list&gt;</a:t>
                      </a:r>
                      <a:r>
                        <a:rPr lang="en-US" sz="1800" dirty="0" smtClean="0">
                          <a:solidFill>
                            <a:srgbClr val="FF3300"/>
                          </a:solidFill>
                        </a:rPr>
                        <a:t>)</a:t>
                      </a:r>
                      <a:endParaRPr kumimoji="0" lang="en-US" sz="18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097245">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In popup, create a new object if navigation widget didn't pass one 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Popup's</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Variables tab</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1" i="0" u="none" strike="noStrike" cap="none" normalizeH="0" baseline="0" dirty="0" smtClean="0">
                          <a:ln>
                            <a:noFill/>
                          </a:ln>
                          <a:solidFill>
                            <a:schemeClr val="accent6">
                              <a:lumMod val="50000"/>
                            </a:schemeClr>
                          </a:solidFill>
                          <a:effectLst/>
                          <a:latin typeface="Arial" charset="0"/>
                        </a:rPr>
                        <a:t>initialValue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lang="en-US" sz="1800" kern="1200" dirty="0" smtClean="0">
                          <a:solidFill>
                            <a:srgbClr val="FF3300"/>
                          </a:solidFill>
                          <a:latin typeface="+mn-lt"/>
                          <a:ea typeface="+mn-ea"/>
                          <a:cs typeface="+mn-cs"/>
                        </a:rPr>
                        <a:t>new </a:t>
                      </a:r>
                      <a:r>
                        <a:rPr lang="en-US" sz="1800" i="1" kern="1200" dirty="0" smtClean="0">
                          <a:solidFill>
                            <a:srgbClr val="0033CC"/>
                          </a:solidFill>
                          <a:latin typeface="+mn-lt"/>
                          <a:ea typeface="+mn-ea"/>
                          <a:cs typeface="+mn-cs"/>
                        </a:rPr>
                        <a:t>objType</a:t>
                      </a:r>
                      <a:r>
                        <a:rPr lang="en-US" sz="1800" kern="1200" dirty="0" smtClean="0">
                          <a:solidFill>
                            <a:srgbClr val="FF3300"/>
                          </a:solidFill>
                          <a:latin typeface="+mn-lt"/>
                          <a:ea typeface="+mn-ea"/>
                          <a:cs typeface="+mn-cs"/>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822933">
                <a:tc rowSpan="2">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Once new object is saved, pass the new object back to the parent list view</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Popup's</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detail view toolbar's EditButtons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1" i="0" u="none" strike="noStrike" cap="none" normalizeH="0" baseline="0" dirty="0" smtClean="0">
                          <a:ln>
                            <a:noFill/>
                          </a:ln>
                          <a:solidFill>
                            <a:schemeClr val="accent6">
                              <a:lumMod val="50000"/>
                            </a:schemeClr>
                          </a:solidFill>
                          <a:effectLst/>
                          <a:latin typeface="Arial" charset="0"/>
                        </a:rPr>
                        <a:t>pickValue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lang="en-US" sz="1800" i="1" kern="1200" dirty="0" smtClean="0">
                          <a:solidFill>
                            <a:srgbClr val="0033CC"/>
                          </a:solidFill>
                          <a:latin typeface="+mn-lt"/>
                          <a:ea typeface="+mn-ea"/>
                          <a:cs typeface="+mn-cs"/>
                        </a:rPr>
                        <a:t>objName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878040">
                <a:tc vMerge="1">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8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Popup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1" i="0" u="none" strike="noStrike" cap="none" normalizeH="0" baseline="0" dirty="0" smtClean="0">
                          <a:ln>
                            <a:noFill/>
                          </a:ln>
                          <a:solidFill>
                            <a:schemeClr val="accent6">
                              <a:lumMod val="50000"/>
                            </a:schemeClr>
                          </a:solidFill>
                          <a:effectLst/>
                          <a:latin typeface="Arial" charset="0"/>
                        </a:rPr>
                        <a:t>returnType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lang="en-US" sz="1800" i="1" kern="1200" dirty="0" smtClean="0">
                          <a:solidFill>
                            <a:srgbClr val="0033CC"/>
                          </a:solidFill>
                          <a:latin typeface="+mn-lt"/>
                          <a:ea typeface="+mn-ea"/>
                          <a:cs typeface="+mn-cs"/>
                        </a:rPr>
                        <a:t>objType</a:t>
                      </a:r>
                      <a:endParaRPr kumimoji="0" lang="en-US" sz="18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097245">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On parent list view, when "Add" is clicked, navigate to the popup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Parent list view's</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row iterator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1" i="0" u="none" strike="noStrike" cap="none" normalizeH="0" baseline="0" dirty="0" smtClean="0">
                          <a:ln>
                            <a:noFill/>
                          </a:ln>
                          <a:solidFill>
                            <a:schemeClr val="accent6">
                              <a:lumMod val="50000"/>
                            </a:schemeClr>
                          </a:solidFill>
                          <a:effectLst/>
                          <a:latin typeface="Arial" charset="0"/>
                        </a:rPr>
                        <a:t>pickLocation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lang="en-US" sz="1800" i="1" dirty="0" smtClean="0">
                          <a:solidFill>
                            <a:srgbClr val="0033CC"/>
                          </a:solidFill>
                        </a:rPr>
                        <a:t>popupName</a:t>
                      </a:r>
                      <a:r>
                        <a:rPr lang="en-US" sz="1800" dirty="0" smtClean="0">
                          <a:solidFill>
                            <a:srgbClr val="FF3300"/>
                          </a:solidFill>
                        </a:rPr>
                        <a:t>.push()</a:t>
                      </a:r>
                      <a:endParaRPr kumimoji="0" lang="en-US" sz="18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Lesson outline</a:t>
            </a:r>
          </a:p>
        </p:txBody>
      </p:sp>
      <p:sp>
        <p:nvSpPr>
          <p:cNvPr id="2457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Behaviors of a "create new" popup</a:t>
            </a:r>
          </a:p>
          <a:p>
            <a:pPr>
              <a:lnSpc>
                <a:spcPct val="150000"/>
              </a:lnSpc>
              <a:buFont typeface="Arial" charset="0"/>
              <a:buChar char="•"/>
            </a:pPr>
            <a:r>
              <a:rPr lang="en-US" sz="2800" smtClean="0">
                <a:solidFill>
                  <a:srgbClr val="C0C0C0"/>
                </a:solidFill>
              </a:rPr>
              <a:t>Configuring a "create new" popup</a:t>
            </a:r>
          </a:p>
          <a:p>
            <a:pPr>
              <a:lnSpc>
                <a:spcPct val="150000"/>
              </a:lnSpc>
              <a:buFont typeface="Arial" charset="0"/>
              <a:buChar char="•"/>
            </a:pPr>
            <a:r>
              <a:rPr lang="en-US" sz="2800" smtClean="0"/>
              <a:t>Dynamically setting edit mode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startInEditMode</a:t>
            </a:r>
          </a:p>
        </p:txBody>
      </p:sp>
      <p:sp>
        <p:nvSpPr>
          <p:cNvPr id="25603" name="Content Placeholder 2"/>
          <p:cNvSpPr>
            <a:spLocks noGrp="1"/>
          </p:cNvSpPr>
          <p:nvPr>
            <p:ph idx="1"/>
          </p:nvPr>
        </p:nvSpPr>
        <p:spPr>
          <a:xfrm>
            <a:off x="519113" y="914400"/>
            <a:ext cx="8318500" cy="908050"/>
          </a:xfrm>
        </p:spPr>
        <p:txBody>
          <a:bodyPr/>
          <a:lstStyle/>
          <a:p>
            <a:pPr>
              <a:buFont typeface="Arial" charset="0"/>
              <a:buChar char="•"/>
            </a:pPr>
            <a:r>
              <a:rPr lang="en-US" smtClean="0"/>
              <a:t>All locations have a property that determines the edit mode to use when the popup is first rendered</a:t>
            </a:r>
          </a:p>
        </p:txBody>
      </p:sp>
      <p:pic>
        <p:nvPicPr>
          <p:cNvPr id="25604" name="Picture 4" descr="C:\Users\pniemeyer\Desktop\Draft\RtR-04-6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3827463"/>
            <a:ext cx="3222625" cy="27130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5605" name="Rounded Rectangle 6"/>
          <p:cNvSpPr>
            <a:spLocks noChangeArrowheads="1"/>
          </p:cNvSpPr>
          <p:nvPr/>
        </p:nvSpPr>
        <p:spPr bwMode="auto">
          <a:xfrm>
            <a:off x="2160588" y="3278188"/>
            <a:ext cx="5280025"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5606" name="TextBox 7"/>
          <p:cNvSpPr txBox="1">
            <a:spLocks noChangeArrowheads="1"/>
          </p:cNvSpPr>
          <p:nvPr/>
        </p:nvSpPr>
        <p:spPr bwMode="auto">
          <a:xfrm>
            <a:off x="2549525" y="4810125"/>
            <a:ext cx="12795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alibri" pitchFamily="34" charset="0"/>
                <a:ea typeface="Calibri" pitchFamily="34" charset="0"/>
                <a:cs typeface="Calibri" pitchFamily="34" charset="0"/>
              </a:rPr>
              <a:t>startIn</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EditMode</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 true</a:t>
            </a:r>
          </a:p>
        </p:txBody>
      </p:sp>
      <p:pic>
        <p:nvPicPr>
          <p:cNvPr id="25607" name="Picture 3" descr="C:\Users\pniemeyer\Desktop\Draft\RtR-04-6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3663" y="3827463"/>
            <a:ext cx="3352800" cy="2308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5608" name="TextBox 9"/>
          <p:cNvSpPr txBox="1">
            <a:spLocks noChangeArrowheads="1"/>
          </p:cNvSpPr>
          <p:nvPr/>
        </p:nvSpPr>
        <p:spPr bwMode="auto">
          <a:xfrm>
            <a:off x="6861175" y="4929188"/>
            <a:ext cx="1281113"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alibri" pitchFamily="34" charset="0"/>
                <a:ea typeface="Calibri" pitchFamily="34" charset="0"/>
                <a:cs typeface="Calibri" pitchFamily="34" charset="0"/>
              </a:rPr>
              <a:t>startIn</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EditMode</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 false</a:t>
            </a:r>
          </a:p>
        </p:txBody>
      </p:sp>
      <p:sp>
        <p:nvSpPr>
          <p:cNvPr id="25609" name="Freeform 11"/>
          <p:cNvSpPr>
            <a:spLocks noChangeArrowheads="1"/>
          </p:cNvSpPr>
          <p:nvPr/>
        </p:nvSpPr>
        <p:spPr bwMode="auto">
          <a:xfrm>
            <a:off x="1177925" y="3405188"/>
            <a:ext cx="982663" cy="422275"/>
          </a:xfrm>
          <a:custGeom>
            <a:avLst/>
            <a:gdLst>
              <a:gd name="T0" fmla="*/ 981079 w 982980"/>
              <a:gd name="T1" fmla="*/ 0 h 422910"/>
              <a:gd name="T2" fmla="*/ 0 w 982980"/>
              <a:gd name="T3" fmla="*/ 0 h 422910"/>
              <a:gd name="T4" fmla="*/ 0 w 982980"/>
              <a:gd name="T5" fmla="*/ 419115 h 422910"/>
              <a:gd name="T6" fmla="*/ 0 60000 65536"/>
              <a:gd name="T7" fmla="*/ 0 60000 65536"/>
              <a:gd name="T8" fmla="*/ 0 60000 65536"/>
              <a:gd name="T9" fmla="*/ 0 w 982980"/>
              <a:gd name="T10" fmla="*/ 0 h 422910"/>
              <a:gd name="T11" fmla="*/ 982980 w 982980"/>
              <a:gd name="T12" fmla="*/ 422910 h 422910"/>
            </a:gdLst>
            <a:ahLst/>
            <a:cxnLst>
              <a:cxn ang="T6">
                <a:pos x="T0" y="T1"/>
              </a:cxn>
              <a:cxn ang="T7">
                <a:pos x="T2" y="T3"/>
              </a:cxn>
              <a:cxn ang="T8">
                <a:pos x="T4" y="T5"/>
              </a:cxn>
            </a:cxnLst>
            <a:rect l="T9" t="T10" r="T11" b="T12"/>
            <a:pathLst>
              <a:path w="982980" h="422910">
                <a:moveTo>
                  <a:pt x="982980" y="0"/>
                </a:moveTo>
                <a:lnTo>
                  <a:pt x="0" y="0"/>
                </a:lnTo>
                <a:lnTo>
                  <a:pt x="0" y="422910"/>
                </a:lnTo>
              </a:path>
            </a:pathLst>
          </a:cu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5610" name="Freeform 12"/>
          <p:cNvSpPr>
            <a:spLocks noChangeArrowheads="1"/>
          </p:cNvSpPr>
          <p:nvPr/>
        </p:nvSpPr>
        <p:spPr bwMode="auto">
          <a:xfrm flipH="1">
            <a:off x="7456488" y="3419475"/>
            <a:ext cx="982662" cy="423863"/>
          </a:xfrm>
          <a:custGeom>
            <a:avLst/>
            <a:gdLst>
              <a:gd name="T0" fmla="*/ 981073 w 982980"/>
              <a:gd name="T1" fmla="*/ 0 h 422910"/>
              <a:gd name="T2" fmla="*/ 0 w 982980"/>
              <a:gd name="T3" fmla="*/ 0 h 422910"/>
              <a:gd name="T4" fmla="*/ 0 w 982980"/>
              <a:gd name="T5" fmla="*/ 428660 h 422910"/>
              <a:gd name="T6" fmla="*/ 0 60000 65536"/>
              <a:gd name="T7" fmla="*/ 0 60000 65536"/>
              <a:gd name="T8" fmla="*/ 0 60000 65536"/>
              <a:gd name="T9" fmla="*/ 0 w 982980"/>
              <a:gd name="T10" fmla="*/ 0 h 422910"/>
              <a:gd name="T11" fmla="*/ 982980 w 982980"/>
              <a:gd name="T12" fmla="*/ 422910 h 422910"/>
            </a:gdLst>
            <a:ahLst/>
            <a:cxnLst>
              <a:cxn ang="T6">
                <a:pos x="T0" y="T1"/>
              </a:cxn>
              <a:cxn ang="T7">
                <a:pos x="T2" y="T3"/>
              </a:cxn>
              <a:cxn ang="T8">
                <a:pos x="T4" y="T5"/>
              </a:cxn>
            </a:cxnLst>
            <a:rect l="T9" t="T10" r="T11" b="T12"/>
            <a:pathLst>
              <a:path w="982980" h="422910">
                <a:moveTo>
                  <a:pt x="982980" y="0"/>
                </a:moveTo>
                <a:lnTo>
                  <a:pt x="0" y="0"/>
                </a:lnTo>
                <a:lnTo>
                  <a:pt x="0" y="422910"/>
                </a:lnTo>
              </a:path>
            </a:pathLst>
          </a:cu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pic>
        <p:nvPicPr>
          <p:cNvPr id="2561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425" y="1663700"/>
            <a:ext cx="5818188" cy="2163763"/>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588" y="1719263"/>
            <a:ext cx="5405437" cy="21240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9075" y="3905250"/>
            <a:ext cx="2438400" cy="2524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Title 1"/>
          <p:cNvSpPr>
            <a:spLocks noGrp="1"/>
          </p:cNvSpPr>
          <p:nvPr>
            <p:ph type="title"/>
          </p:nvPr>
        </p:nvSpPr>
        <p:spPr/>
        <p:txBody>
          <a:bodyPr/>
          <a:lstStyle/>
          <a:p>
            <a:r>
              <a:rPr lang="en-US" smtClean="0"/>
              <a:t>startInEditMode</a:t>
            </a:r>
          </a:p>
        </p:txBody>
      </p:sp>
      <p:sp>
        <p:nvSpPr>
          <p:cNvPr id="26629" name="Content Placeholder 2"/>
          <p:cNvSpPr>
            <a:spLocks noGrp="1"/>
          </p:cNvSpPr>
          <p:nvPr>
            <p:ph idx="1"/>
          </p:nvPr>
        </p:nvSpPr>
        <p:spPr>
          <a:xfrm>
            <a:off x="519113" y="914400"/>
            <a:ext cx="8318500" cy="908050"/>
          </a:xfrm>
          <a:extLst>
            <a:ext uri="{91240B29-F687-4F45-9708-019B960494DF}">
              <a14:hiddenLine xmlns:a14="http://schemas.microsoft.com/office/drawing/2010/main" w="12700">
                <a:solidFill>
                  <a:srgbClr val="000000"/>
                </a:solidFill>
                <a:miter lim="800000"/>
                <a:headEnd/>
                <a:tailEnd/>
              </a14:hiddenLine>
            </a:ext>
          </a:extLst>
        </p:spPr>
        <p:txBody>
          <a:bodyPr/>
          <a:lstStyle/>
          <a:p>
            <a:pPr>
              <a:buFont typeface="Arial" charset="0"/>
              <a:buChar char="•"/>
            </a:pPr>
            <a:r>
              <a:rPr lang="en-US" smtClean="0"/>
              <a:t>All locations have a property that determines the edit mode to use when the popup is first rendered</a:t>
            </a:r>
          </a:p>
        </p:txBody>
      </p:sp>
      <p:sp>
        <p:nvSpPr>
          <p:cNvPr id="26630" name="Rounded Rectangle 6"/>
          <p:cNvSpPr>
            <a:spLocks noChangeArrowheads="1"/>
          </p:cNvSpPr>
          <p:nvPr/>
        </p:nvSpPr>
        <p:spPr bwMode="auto">
          <a:xfrm>
            <a:off x="2178050" y="3608388"/>
            <a:ext cx="5280025" cy="171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6631" name="TextBox 7"/>
          <p:cNvSpPr txBox="1">
            <a:spLocks noChangeArrowheads="1"/>
          </p:cNvSpPr>
          <p:nvPr/>
        </p:nvSpPr>
        <p:spPr bwMode="auto">
          <a:xfrm>
            <a:off x="342900" y="4167188"/>
            <a:ext cx="127952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alibri" pitchFamily="34" charset="0"/>
                <a:ea typeface="Calibri" pitchFamily="34" charset="0"/>
                <a:cs typeface="Calibri" pitchFamily="34" charset="0"/>
              </a:rPr>
              <a:t>startIn</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EditMode</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 true</a:t>
            </a:r>
          </a:p>
        </p:txBody>
      </p:sp>
      <p:sp>
        <p:nvSpPr>
          <p:cNvPr id="26632" name="TextBox 9"/>
          <p:cNvSpPr txBox="1">
            <a:spLocks noChangeArrowheads="1"/>
          </p:cNvSpPr>
          <p:nvPr/>
        </p:nvSpPr>
        <p:spPr bwMode="auto">
          <a:xfrm>
            <a:off x="7737475" y="4008438"/>
            <a:ext cx="1281113"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alibri" pitchFamily="34" charset="0"/>
                <a:ea typeface="Calibri" pitchFamily="34" charset="0"/>
                <a:cs typeface="Calibri" pitchFamily="34" charset="0"/>
              </a:rPr>
              <a:t>startIn</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EditMode</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 false</a:t>
            </a:r>
          </a:p>
        </p:txBody>
      </p:sp>
      <p:sp>
        <p:nvSpPr>
          <p:cNvPr id="26633" name="Freeform 11"/>
          <p:cNvSpPr>
            <a:spLocks noChangeArrowheads="1"/>
          </p:cNvSpPr>
          <p:nvPr/>
        </p:nvSpPr>
        <p:spPr bwMode="auto">
          <a:xfrm>
            <a:off x="1195388" y="3703638"/>
            <a:ext cx="982662" cy="422275"/>
          </a:xfrm>
          <a:custGeom>
            <a:avLst/>
            <a:gdLst>
              <a:gd name="T0" fmla="*/ 981078 w 982980"/>
              <a:gd name="T1" fmla="*/ 0 h 422910"/>
              <a:gd name="T2" fmla="*/ 0 w 982980"/>
              <a:gd name="T3" fmla="*/ 0 h 422910"/>
              <a:gd name="T4" fmla="*/ 0 w 982980"/>
              <a:gd name="T5" fmla="*/ 419115 h 422910"/>
              <a:gd name="T6" fmla="*/ 0 60000 65536"/>
              <a:gd name="T7" fmla="*/ 0 60000 65536"/>
              <a:gd name="T8" fmla="*/ 0 60000 65536"/>
              <a:gd name="T9" fmla="*/ 0 w 982980"/>
              <a:gd name="T10" fmla="*/ 0 h 422910"/>
              <a:gd name="T11" fmla="*/ 982980 w 982980"/>
              <a:gd name="T12" fmla="*/ 422910 h 422910"/>
            </a:gdLst>
            <a:ahLst/>
            <a:cxnLst>
              <a:cxn ang="T6">
                <a:pos x="T0" y="T1"/>
              </a:cxn>
              <a:cxn ang="T7">
                <a:pos x="T2" y="T3"/>
              </a:cxn>
              <a:cxn ang="T8">
                <a:pos x="T4" y="T5"/>
              </a:cxn>
            </a:cxnLst>
            <a:rect l="T9" t="T10" r="T11" b="T12"/>
            <a:pathLst>
              <a:path w="982980" h="422910">
                <a:moveTo>
                  <a:pt x="982980" y="0"/>
                </a:moveTo>
                <a:lnTo>
                  <a:pt x="0" y="0"/>
                </a:lnTo>
                <a:lnTo>
                  <a:pt x="0" y="422910"/>
                </a:lnTo>
              </a:path>
            </a:pathLst>
          </a:cu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6634" name="Freeform 12"/>
          <p:cNvSpPr>
            <a:spLocks noChangeArrowheads="1"/>
          </p:cNvSpPr>
          <p:nvPr/>
        </p:nvSpPr>
        <p:spPr bwMode="auto">
          <a:xfrm flipH="1">
            <a:off x="7461250" y="3687763"/>
            <a:ext cx="982663" cy="423862"/>
          </a:xfrm>
          <a:custGeom>
            <a:avLst/>
            <a:gdLst>
              <a:gd name="T0" fmla="*/ 981074 w 982980"/>
              <a:gd name="T1" fmla="*/ 0 h 422910"/>
              <a:gd name="T2" fmla="*/ 0 w 982980"/>
              <a:gd name="T3" fmla="*/ 0 h 422910"/>
              <a:gd name="T4" fmla="*/ 0 w 982980"/>
              <a:gd name="T5" fmla="*/ 428659 h 422910"/>
              <a:gd name="T6" fmla="*/ 0 60000 65536"/>
              <a:gd name="T7" fmla="*/ 0 60000 65536"/>
              <a:gd name="T8" fmla="*/ 0 60000 65536"/>
              <a:gd name="T9" fmla="*/ 0 w 982980"/>
              <a:gd name="T10" fmla="*/ 0 h 422910"/>
              <a:gd name="T11" fmla="*/ 982980 w 982980"/>
              <a:gd name="T12" fmla="*/ 422910 h 422910"/>
            </a:gdLst>
            <a:ahLst/>
            <a:cxnLst>
              <a:cxn ang="T6">
                <a:pos x="T0" y="T1"/>
              </a:cxn>
              <a:cxn ang="T7">
                <a:pos x="T2" y="T3"/>
              </a:cxn>
              <a:cxn ang="T8">
                <a:pos x="T4" y="T5"/>
              </a:cxn>
            </a:cxnLst>
            <a:rect l="T9" t="T10" r="T11" b="T12"/>
            <a:pathLst>
              <a:path w="982980" h="422910">
                <a:moveTo>
                  <a:pt x="982980" y="0"/>
                </a:moveTo>
                <a:lnTo>
                  <a:pt x="0" y="0"/>
                </a:lnTo>
                <a:lnTo>
                  <a:pt x="0" y="422910"/>
                </a:lnTo>
              </a:path>
            </a:pathLst>
          </a:cu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pic>
        <p:nvPicPr>
          <p:cNvPr id="266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5650" y="5264150"/>
            <a:ext cx="1695450" cy="995363"/>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425" y="3914775"/>
            <a:ext cx="2389188" cy="2541588"/>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7" name="Picture 6"/>
          <p:cNvPicPr>
            <a:picLocks noChangeAspect="1" noChangeArrowheads="1"/>
          </p:cNvPicPr>
          <p:nvPr/>
        </p:nvPicPr>
        <p:blipFill>
          <a:blip r:embed="rId7">
            <a:extLst>
              <a:ext uri="{28A0092B-C50C-407E-A947-70E740481C1C}">
                <a14:useLocalDpi xmlns:a14="http://schemas.microsoft.com/office/drawing/2010/main" val="0"/>
              </a:ext>
            </a:extLst>
          </a:blip>
          <a:srcRect r="18095"/>
          <a:stretch>
            <a:fillRect/>
          </a:stretch>
        </p:blipFill>
        <p:spPr bwMode="auto">
          <a:xfrm>
            <a:off x="3236913" y="5264150"/>
            <a:ext cx="1724025" cy="10445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8" name="Rounded Rectangle 1"/>
          <p:cNvSpPr>
            <a:spLocks noChangeArrowheads="1"/>
          </p:cNvSpPr>
          <p:nvPr/>
        </p:nvSpPr>
        <p:spPr bwMode="auto">
          <a:xfrm>
            <a:off x="3386138" y="5761038"/>
            <a:ext cx="1092200" cy="1317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6639" name="Rounded Rectangle 18"/>
          <p:cNvSpPr>
            <a:spLocks noChangeArrowheads="1"/>
          </p:cNvSpPr>
          <p:nvPr/>
        </p:nvSpPr>
        <p:spPr bwMode="auto">
          <a:xfrm>
            <a:off x="7235825" y="5721350"/>
            <a:ext cx="1092200" cy="1301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Should the popup be in edit mode?</a:t>
            </a:r>
          </a:p>
        </p:txBody>
      </p:sp>
      <p:graphicFrame>
        <p:nvGraphicFramePr>
          <p:cNvPr id="4" name="Group 184"/>
          <p:cNvGraphicFramePr>
            <a:graphicFrameLocks noGrp="1"/>
          </p:cNvGraphicFramePr>
          <p:nvPr/>
        </p:nvGraphicFramePr>
        <p:xfrm>
          <a:off x="549275" y="1071563"/>
          <a:ext cx="8102599" cy="5056187"/>
        </p:xfrm>
        <a:graphic>
          <a:graphicData uri="http://schemas.openxmlformats.org/drawingml/2006/table">
            <a:tbl>
              <a:tblPr/>
              <a:tblGrid>
                <a:gridCol w="2510651"/>
                <a:gridCol w="2875101"/>
                <a:gridCol w="2716847"/>
              </a:tblGrid>
              <a:tr h="640023">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Desired</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action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defRPr/>
                      </a:pPr>
                      <a:r>
                        <a:rPr kumimoji="0" lang="en-US" sz="2000" b="1" i="0" u="none" strike="noStrike" cap="none" normalizeH="0" baseline="0" dirty="0" smtClean="0">
                          <a:ln>
                            <a:noFill/>
                          </a:ln>
                          <a:solidFill>
                            <a:schemeClr val="bg1"/>
                          </a:solidFill>
                          <a:effectLst/>
                          <a:latin typeface="Arial" charset="0"/>
                        </a:rPr>
                        <a:t>Is the parent list view</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in edit mode?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Should the popup be in edit mode?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1376051">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
                      </a:r>
                      <a:br>
                        <a:rPr kumimoji="0" lang="en-US" sz="2400" b="0" i="0" u="none" strike="noStrike" cap="none" normalizeH="0" baseline="0" dirty="0" smtClean="0">
                          <a:ln>
                            <a:noFill/>
                          </a:ln>
                          <a:solidFill>
                            <a:schemeClr val="bg1"/>
                          </a:solidFill>
                          <a:effectLst/>
                          <a:latin typeface="Arial" charset="0"/>
                        </a:rPr>
                      </a:br>
                      <a:r>
                        <a:rPr kumimoji="0" lang="en-US" sz="2400" b="0" i="0" u="none" strike="noStrike" cap="none" normalizeH="0" baseline="0" dirty="0" smtClean="0">
                          <a:ln>
                            <a:noFill/>
                          </a:ln>
                          <a:solidFill>
                            <a:schemeClr val="bg1"/>
                          </a:solidFill>
                          <a:effectLst/>
                          <a:latin typeface="Arial" charset="0"/>
                        </a:rPr>
                        <a:t>View or edit an existing 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400" b="0" i="0" u="none" strike="noStrike" cap="none" normalizeH="0" baseline="0" dirty="0" smtClean="0">
                        <a:ln>
                          <a:noFill/>
                        </a:ln>
                        <a:solidFill>
                          <a:schemeClr val="bg1"/>
                        </a:solidFill>
                        <a:effectLst/>
                        <a:latin typeface="Arial" charset="0"/>
                      </a:endParaRPr>
                    </a:p>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No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kern="1200" cap="none" normalizeH="0" baseline="0" dirty="0" smtClean="0">
                          <a:ln>
                            <a:noFill/>
                          </a:ln>
                          <a:solidFill>
                            <a:schemeClr val="bg1"/>
                          </a:solidFill>
                          <a:effectLst/>
                          <a:latin typeface="Arial" charset="0"/>
                          <a:ea typeface="+mn-ea"/>
                          <a:cs typeface="+mn-cs"/>
                        </a:rPr>
                        <a:t>No</a:t>
                      </a:r>
                      <a:r>
                        <a:rPr kumimoji="0" lang="en-US" sz="1800" b="0" i="0" u="none" strike="noStrike" kern="1200" cap="none" normalizeH="0" baseline="0" dirty="0" smtClean="0">
                          <a:ln>
                            <a:noFill/>
                          </a:ln>
                          <a:solidFill>
                            <a:schemeClr val="bg1"/>
                          </a:solidFill>
                          <a:effectLst/>
                          <a:latin typeface="Arial" charset="0"/>
                          <a:ea typeface="+mn-ea"/>
                          <a:cs typeface="+mn-cs"/>
                        </a:rPr>
                        <a:t/>
                      </a:r>
                      <a:br>
                        <a:rPr kumimoji="0" lang="en-US" sz="1800" b="0" i="0" u="none" strike="noStrike" kern="1200" cap="none" normalizeH="0" baseline="0" dirty="0" smtClean="0">
                          <a:ln>
                            <a:noFill/>
                          </a:ln>
                          <a:solidFill>
                            <a:schemeClr val="bg1"/>
                          </a:solidFill>
                          <a:effectLst/>
                          <a:latin typeface="Arial" charset="0"/>
                          <a:ea typeface="+mn-ea"/>
                          <a:cs typeface="+mn-cs"/>
                        </a:rPr>
                      </a:br>
                      <a:r>
                        <a:rPr kumimoji="0" lang="en-US" sz="800" b="0" i="0" u="none" strike="noStrike" kern="1200" cap="none" normalizeH="0" baseline="0" dirty="0" smtClean="0">
                          <a:ln>
                            <a:noFill/>
                          </a:ln>
                          <a:solidFill>
                            <a:schemeClr val="bg1"/>
                          </a:solidFill>
                          <a:effectLst/>
                          <a:latin typeface="Arial" charset="0"/>
                          <a:ea typeface="+mn-ea"/>
                          <a:cs typeface="+mn-cs"/>
                        </a:rPr>
                        <a:t/>
                      </a:r>
                      <a:br>
                        <a:rPr kumimoji="0" lang="en-US" sz="800" b="0" i="0" u="none" strike="noStrike" kern="1200" cap="none" normalizeH="0" baseline="0" dirty="0" smtClean="0">
                          <a:ln>
                            <a:noFill/>
                          </a:ln>
                          <a:solidFill>
                            <a:schemeClr val="bg1"/>
                          </a:solidFill>
                          <a:effectLst/>
                          <a:latin typeface="Arial" charset="0"/>
                          <a:ea typeface="+mn-ea"/>
                          <a:cs typeface="+mn-cs"/>
                        </a:rPr>
                      </a:br>
                      <a:r>
                        <a:rPr kumimoji="0" lang="en-US" sz="1800" b="0" i="0" u="none" strike="noStrike" kern="1200" cap="none" normalizeH="0" baseline="0" dirty="0" smtClean="0">
                          <a:ln>
                            <a:noFill/>
                          </a:ln>
                          <a:solidFill>
                            <a:schemeClr val="bg1"/>
                          </a:solidFill>
                          <a:effectLst/>
                          <a:latin typeface="Arial" charset="0"/>
                          <a:ea typeface="+mn-ea"/>
                          <a:cs typeface="+mn-cs"/>
                        </a:rPr>
                        <a:t>(List view is in read-only mode, so popup should initially match this)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376051">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200" b="0" i="0" u="none" strike="noStrike" cap="none" normalizeH="0" baseline="0" dirty="0" smtClean="0">
                          <a:ln>
                            <a:noFill/>
                          </a:ln>
                          <a:solidFill>
                            <a:schemeClr val="bg1"/>
                          </a:solidFill>
                          <a:effectLst/>
                          <a:latin typeface="Arial" charset="0"/>
                        </a:rPr>
                        <a:t/>
                      </a:r>
                      <a:br>
                        <a:rPr kumimoji="0" lang="en-US" sz="1200" b="0" i="0" u="none" strike="noStrike" cap="none" normalizeH="0" baseline="0" dirty="0" smtClean="0">
                          <a:ln>
                            <a:noFill/>
                          </a:ln>
                          <a:solidFill>
                            <a:schemeClr val="bg1"/>
                          </a:solidFill>
                          <a:effectLst/>
                          <a:latin typeface="Arial" charset="0"/>
                        </a:rPr>
                      </a:br>
                      <a:r>
                        <a:rPr kumimoji="0" lang="en-US" sz="2400" b="0" i="0" u="none" strike="noStrike" cap="none" normalizeH="0" baseline="0" dirty="0" smtClean="0">
                          <a:ln>
                            <a:noFill/>
                          </a:ln>
                          <a:solidFill>
                            <a:schemeClr val="bg1"/>
                          </a:solidFill>
                          <a:effectLst/>
                          <a:latin typeface="Arial" charset="0"/>
                        </a:rPr>
                        <a:t>View or edit an existing 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400" b="0" i="0" u="none" strike="noStrike" cap="none" normalizeH="0" baseline="0" dirty="0" smtClean="0">
                        <a:ln>
                          <a:noFill/>
                        </a:ln>
                        <a:solidFill>
                          <a:schemeClr val="bg1"/>
                        </a:solidFill>
                        <a:effectLst/>
                        <a:latin typeface="Arial" charset="0"/>
                      </a:endParaRPr>
                    </a:p>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Yes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kern="1200" cap="none" normalizeH="0" baseline="0" dirty="0" smtClean="0">
                          <a:ln>
                            <a:noFill/>
                          </a:ln>
                          <a:solidFill>
                            <a:schemeClr val="bg1"/>
                          </a:solidFill>
                          <a:effectLst/>
                          <a:latin typeface="Arial" charset="0"/>
                          <a:ea typeface="+mn-ea"/>
                          <a:cs typeface="+mn-cs"/>
                        </a:rPr>
                        <a:t>Yes</a:t>
                      </a:r>
                      <a:r>
                        <a:rPr kumimoji="0" lang="en-US" sz="1800" b="0" i="0" u="none" strike="noStrike" kern="1200" cap="none" normalizeH="0" baseline="0" dirty="0" smtClean="0">
                          <a:ln>
                            <a:noFill/>
                          </a:ln>
                          <a:solidFill>
                            <a:schemeClr val="bg1"/>
                          </a:solidFill>
                          <a:effectLst/>
                          <a:latin typeface="Arial" charset="0"/>
                          <a:ea typeface="+mn-ea"/>
                          <a:cs typeface="+mn-cs"/>
                        </a:rPr>
                        <a:t/>
                      </a:r>
                      <a:br>
                        <a:rPr kumimoji="0" lang="en-US" sz="1800" b="0" i="0" u="none" strike="noStrike" kern="1200" cap="none" normalizeH="0" baseline="0" dirty="0" smtClean="0">
                          <a:ln>
                            <a:noFill/>
                          </a:ln>
                          <a:solidFill>
                            <a:schemeClr val="bg1"/>
                          </a:solidFill>
                          <a:effectLst/>
                          <a:latin typeface="Arial" charset="0"/>
                          <a:ea typeface="+mn-ea"/>
                          <a:cs typeface="+mn-cs"/>
                        </a:rPr>
                      </a:br>
                      <a:r>
                        <a:rPr kumimoji="0" lang="en-US" sz="800" b="0" i="0" u="none" strike="noStrike" kern="1200" cap="none" normalizeH="0" baseline="0" dirty="0" smtClean="0">
                          <a:ln>
                            <a:noFill/>
                          </a:ln>
                          <a:solidFill>
                            <a:schemeClr val="bg1"/>
                          </a:solidFill>
                          <a:effectLst/>
                          <a:latin typeface="Arial" charset="0"/>
                          <a:ea typeface="+mn-ea"/>
                          <a:cs typeface="+mn-cs"/>
                        </a:rPr>
                        <a:t/>
                      </a:r>
                      <a:br>
                        <a:rPr kumimoji="0" lang="en-US" sz="800" b="0" i="0" u="none" strike="noStrike" kern="1200" cap="none" normalizeH="0" baseline="0" dirty="0" smtClean="0">
                          <a:ln>
                            <a:noFill/>
                          </a:ln>
                          <a:solidFill>
                            <a:schemeClr val="bg1"/>
                          </a:solidFill>
                          <a:effectLst/>
                          <a:latin typeface="Arial" charset="0"/>
                          <a:ea typeface="+mn-ea"/>
                          <a:cs typeface="+mn-cs"/>
                        </a:rPr>
                      </a:br>
                      <a:r>
                        <a:rPr kumimoji="0" lang="en-US" sz="1800" b="0" i="0" u="none" strike="noStrike" kern="1200" cap="none" normalizeH="0" baseline="0" dirty="0" smtClean="0">
                          <a:ln>
                            <a:noFill/>
                          </a:ln>
                          <a:solidFill>
                            <a:schemeClr val="bg1"/>
                          </a:solidFill>
                          <a:effectLst/>
                          <a:latin typeface="Arial" charset="0"/>
                          <a:ea typeface="+mn-ea"/>
                          <a:cs typeface="+mn-cs"/>
                        </a:rPr>
                        <a:t>(List view is in edit mode, so popup should initially match this)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664062">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
                      </a:r>
                      <a:br>
                        <a:rPr kumimoji="0" lang="en-US" sz="2400" b="0" i="0" u="none" strike="noStrike" cap="none" normalizeH="0" baseline="0" dirty="0" smtClean="0">
                          <a:ln>
                            <a:noFill/>
                          </a:ln>
                          <a:solidFill>
                            <a:schemeClr val="bg1"/>
                          </a:solidFill>
                          <a:effectLst/>
                          <a:latin typeface="Arial" charset="0"/>
                        </a:rPr>
                      </a:br>
                      <a:r>
                        <a:rPr kumimoji="0" lang="en-US" sz="2400" b="0" i="0" u="none" strike="noStrike" cap="none" normalizeH="0" baseline="0" dirty="0" smtClean="0">
                          <a:ln>
                            <a:noFill/>
                          </a:ln>
                          <a:solidFill>
                            <a:schemeClr val="bg1"/>
                          </a:solidFill>
                          <a:effectLst/>
                          <a:latin typeface="Arial" charset="0"/>
                        </a:rPr>
                        <a:t>Create a new 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cap="none" normalizeH="0" baseline="0" dirty="0" smtClean="0">
                          <a:ln>
                            <a:noFill/>
                          </a:ln>
                          <a:solidFill>
                            <a:schemeClr val="bg1"/>
                          </a:solidFill>
                          <a:effectLst/>
                          <a:latin typeface="Arial" charset="0"/>
                        </a:rPr>
                        <a:t/>
                      </a:r>
                      <a:br>
                        <a:rPr kumimoji="0" lang="en-US" sz="2400" b="0" i="0" u="none" strike="noStrike" cap="none" normalizeH="0" baseline="0" dirty="0" smtClean="0">
                          <a:ln>
                            <a:noFill/>
                          </a:ln>
                          <a:solidFill>
                            <a:schemeClr val="bg1"/>
                          </a:solidFill>
                          <a:effectLst/>
                          <a:latin typeface="Arial" charset="0"/>
                        </a:rPr>
                      </a:br>
                      <a:r>
                        <a:rPr kumimoji="0" lang="en-US" sz="2400" b="0" i="0" u="none" strike="noStrike" cap="none" normalizeH="0" baseline="0" dirty="0" smtClean="0">
                          <a:ln>
                            <a:noFill/>
                          </a:ln>
                          <a:solidFill>
                            <a:schemeClr val="bg1"/>
                          </a:solidFill>
                          <a:effectLst/>
                          <a:latin typeface="Arial" charset="0"/>
                        </a:rPr>
                        <a:t>(n/a)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0" i="0" u="none" strike="noStrike" kern="1200" cap="none" normalizeH="0" baseline="0" dirty="0" smtClean="0">
                          <a:ln>
                            <a:noFill/>
                          </a:ln>
                          <a:solidFill>
                            <a:schemeClr val="bg1"/>
                          </a:solidFill>
                          <a:effectLst/>
                          <a:latin typeface="Arial" charset="0"/>
                          <a:ea typeface="+mn-ea"/>
                          <a:cs typeface="+mn-cs"/>
                        </a:rPr>
                        <a:t>Yes</a:t>
                      </a:r>
                      <a:r>
                        <a:rPr kumimoji="0" lang="en-US" sz="1800" b="0" i="0" u="none" strike="noStrike" kern="1200" cap="none" normalizeH="0" baseline="0" dirty="0" smtClean="0">
                          <a:ln>
                            <a:noFill/>
                          </a:ln>
                          <a:solidFill>
                            <a:schemeClr val="bg1"/>
                          </a:solidFill>
                          <a:effectLst/>
                          <a:latin typeface="Arial" charset="0"/>
                          <a:ea typeface="+mn-ea"/>
                          <a:cs typeface="+mn-cs"/>
                        </a:rPr>
                        <a:t/>
                      </a:r>
                      <a:br>
                        <a:rPr kumimoji="0" lang="en-US" sz="1800" b="0" i="0" u="none" strike="noStrike" kern="1200" cap="none" normalizeH="0" baseline="0" dirty="0" smtClean="0">
                          <a:ln>
                            <a:noFill/>
                          </a:ln>
                          <a:solidFill>
                            <a:schemeClr val="bg1"/>
                          </a:solidFill>
                          <a:effectLst/>
                          <a:latin typeface="Arial" charset="0"/>
                          <a:ea typeface="+mn-ea"/>
                          <a:cs typeface="+mn-cs"/>
                        </a:rPr>
                      </a:br>
                      <a:r>
                        <a:rPr kumimoji="0" lang="en-US" sz="800" b="0" i="0" u="none" strike="noStrike" kern="1200" cap="none" normalizeH="0" baseline="0" dirty="0" smtClean="0">
                          <a:ln>
                            <a:noFill/>
                          </a:ln>
                          <a:solidFill>
                            <a:schemeClr val="bg1"/>
                          </a:solidFill>
                          <a:effectLst/>
                          <a:latin typeface="Arial" charset="0"/>
                          <a:ea typeface="+mn-ea"/>
                          <a:cs typeface="+mn-cs"/>
                        </a:rPr>
                        <a:t/>
                      </a:r>
                      <a:br>
                        <a:rPr kumimoji="0" lang="en-US" sz="800" b="0" i="0" u="none" strike="noStrike" kern="1200" cap="none" normalizeH="0" baseline="0" dirty="0" smtClean="0">
                          <a:ln>
                            <a:noFill/>
                          </a:ln>
                          <a:solidFill>
                            <a:schemeClr val="bg1"/>
                          </a:solidFill>
                          <a:effectLst/>
                          <a:latin typeface="Arial" charset="0"/>
                          <a:ea typeface="+mn-ea"/>
                          <a:cs typeface="+mn-cs"/>
                        </a:rPr>
                      </a:br>
                      <a:r>
                        <a:rPr kumimoji="0" lang="en-US" sz="1800" b="0" i="0" u="none" strike="noStrike" kern="1200" cap="none" normalizeH="0" baseline="0" dirty="0" smtClean="0">
                          <a:ln>
                            <a:noFill/>
                          </a:ln>
                          <a:solidFill>
                            <a:schemeClr val="bg1"/>
                          </a:solidFill>
                          <a:effectLst/>
                          <a:latin typeface="Arial" charset="0"/>
                          <a:ea typeface="+mn-ea"/>
                          <a:cs typeface="+mn-cs"/>
                        </a:rPr>
                        <a:t>(User wants to specify values for a new object, which requires being in edit mode)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50" y="3800475"/>
            <a:ext cx="5503863" cy="2478088"/>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Title 1"/>
          <p:cNvSpPr>
            <a:spLocks noGrp="1"/>
          </p:cNvSpPr>
          <p:nvPr>
            <p:ph type="title"/>
          </p:nvPr>
        </p:nvSpPr>
        <p:spPr/>
        <p:txBody>
          <a:bodyPr/>
          <a:lstStyle/>
          <a:p>
            <a:r>
              <a:rPr lang="en-US" smtClean="0"/>
              <a:t>Determining edit mode dynamically</a:t>
            </a:r>
          </a:p>
        </p:txBody>
      </p:sp>
      <p:sp>
        <p:nvSpPr>
          <p:cNvPr id="28676" name="Content Placeholder 2"/>
          <p:cNvSpPr>
            <a:spLocks noGrp="1"/>
          </p:cNvSpPr>
          <p:nvPr>
            <p:ph idx="1"/>
          </p:nvPr>
        </p:nvSpPr>
        <p:spPr>
          <a:xfrm>
            <a:off x="458788" y="736600"/>
            <a:ext cx="8318500" cy="3048000"/>
          </a:xfrm>
        </p:spPr>
        <p:txBody>
          <a:bodyPr/>
          <a:lstStyle/>
          <a:p>
            <a:pPr>
              <a:buFont typeface="Arial" charset="0"/>
              <a:buChar char="•"/>
            </a:pPr>
            <a:r>
              <a:rPr lang="en-US" smtClean="0"/>
              <a:t>You can configure a popup to start in edit mode dynamically by having the list view pass an additional boolean value</a:t>
            </a:r>
          </a:p>
          <a:p>
            <a:pPr lvl="1"/>
            <a:r>
              <a:rPr lang="en-US" smtClean="0"/>
              <a:t>When navigating from the "Add" button, pass "true"</a:t>
            </a:r>
          </a:p>
          <a:p>
            <a:pPr lvl="1"/>
            <a:r>
              <a:rPr lang="en-US" smtClean="0"/>
              <a:t>When navigating from an existing object, pass "true" if the list view is in edit mode; otherwise, pass "false"</a:t>
            </a:r>
          </a:p>
          <a:p>
            <a:pPr lvl="1"/>
            <a:r>
              <a:rPr lang="en-US" smtClean="0"/>
              <a:t>When rendering the popup, start in edit mode if the value</a:t>
            </a:r>
            <a:br>
              <a:rPr lang="en-US" smtClean="0"/>
            </a:br>
            <a:r>
              <a:rPr lang="en-US" smtClean="0"/>
              <a:t>passed was "true"</a:t>
            </a:r>
          </a:p>
        </p:txBody>
      </p:sp>
      <p:sp>
        <p:nvSpPr>
          <p:cNvPr id="28677" name="Rounded Rectangle 5"/>
          <p:cNvSpPr>
            <a:spLocks noChangeArrowheads="1"/>
          </p:cNvSpPr>
          <p:nvPr/>
        </p:nvSpPr>
        <p:spPr bwMode="auto">
          <a:xfrm>
            <a:off x="571500" y="5064125"/>
            <a:ext cx="514350" cy="3079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8678" name="Freeform 6"/>
          <p:cNvSpPr>
            <a:spLocks noChangeArrowheads="1"/>
          </p:cNvSpPr>
          <p:nvPr/>
        </p:nvSpPr>
        <p:spPr bwMode="auto">
          <a:xfrm>
            <a:off x="811213" y="4514850"/>
            <a:ext cx="4857750" cy="549275"/>
          </a:xfrm>
          <a:custGeom>
            <a:avLst/>
            <a:gdLst>
              <a:gd name="T0" fmla="*/ 0 w 4857750"/>
              <a:gd name="T1" fmla="*/ 272512 h 617220"/>
              <a:gd name="T2" fmla="*/ 0 w 4857750"/>
              <a:gd name="T3" fmla="*/ 0 h 617220"/>
              <a:gd name="T4" fmla="*/ 4857750 w 4857750"/>
              <a:gd name="T5" fmla="*/ 0 h 617220"/>
              <a:gd name="T6" fmla="*/ 0 60000 65536"/>
              <a:gd name="T7" fmla="*/ 0 60000 65536"/>
              <a:gd name="T8" fmla="*/ 0 60000 65536"/>
              <a:gd name="T9" fmla="*/ 0 w 4857750"/>
              <a:gd name="T10" fmla="*/ 0 h 617220"/>
              <a:gd name="T11" fmla="*/ 4857750 w 4857750"/>
              <a:gd name="T12" fmla="*/ 617220 h 617220"/>
            </a:gdLst>
            <a:ahLst/>
            <a:cxnLst>
              <a:cxn ang="T6">
                <a:pos x="T0" y="T1"/>
              </a:cxn>
              <a:cxn ang="T7">
                <a:pos x="T2" y="T3"/>
              </a:cxn>
              <a:cxn ang="T8">
                <a:pos x="T4" y="T5"/>
              </a:cxn>
            </a:cxnLst>
            <a:rect l="T9" t="T10" r="T11" b="T12"/>
            <a:pathLst>
              <a:path w="4857750" h="617220">
                <a:moveTo>
                  <a:pt x="0" y="617220"/>
                </a:moveTo>
                <a:lnTo>
                  <a:pt x="0" y="0"/>
                </a:lnTo>
                <a:lnTo>
                  <a:pt x="4857750" y="0"/>
                </a:lnTo>
              </a:path>
            </a:pathLst>
          </a:cu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8679" name="TextBox 7"/>
          <p:cNvSpPr txBox="1">
            <a:spLocks noChangeArrowheads="1"/>
          </p:cNvSpPr>
          <p:nvPr/>
        </p:nvSpPr>
        <p:spPr bwMode="auto">
          <a:xfrm>
            <a:off x="2571750" y="4160838"/>
            <a:ext cx="127952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alibri" pitchFamily="34" charset="0"/>
                <a:ea typeface="Calibri" pitchFamily="34" charset="0"/>
                <a:cs typeface="Calibri" pitchFamily="34" charset="0"/>
              </a:rPr>
              <a:t>true</a:t>
            </a:r>
          </a:p>
        </p:txBody>
      </p:sp>
      <p:sp>
        <p:nvSpPr>
          <p:cNvPr id="28680" name="Rounded Rectangle 8"/>
          <p:cNvSpPr>
            <a:spLocks noChangeArrowheads="1"/>
          </p:cNvSpPr>
          <p:nvPr/>
        </p:nvSpPr>
        <p:spPr bwMode="auto">
          <a:xfrm>
            <a:off x="930275" y="5765800"/>
            <a:ext cx="3211513" cy="2079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8681" name="Freeform 10"/>
          <p:cNvSpPr>
            <a:spLocks noChangeArrowheads="1"/>
          </p:cNvSpPr>
          <p:nvPr/>
        </p:nvSpPr>
        <p:spPr bwMode="auto">
          <a:xfrm flipV="1">
            <a:off x="1066800" y="5957888"/>
            <a:ext cx="4857750" cy="293687"/>
          </a:xfrm>
          <a:custGeom>
            <a:avLst/>
            <a:gdLst>
              <a:gd name="T0" fmla="*/ 0 w 4857750"/>
              <a:gd name="T1" fmla="*/ 3405 h 617220"/>
              <a:gd name="T2" fmla="*/ 0 w 4857750"/>
              <a:gd name="T3" fmla="*/ 0 h 617220"/>
              <a:gd name="T4" fmla="*/ 4857750 w 4857750"/>
              <a:gd name="T5" fmla="*/ 0 h 617220"/>
              <a:gd name="T6" fmla="*/ 0 60000 65536"/>
              <a:gd name="T7" fmla="*/ 0 60000 65536"/>
              <a:gd name="T8" fmla="*/ 0 60000 65536"/>
              <a:gd name="T9" fmla="*/ 0 w 4857750"/>
              <a:gd name="T10" fmla="*/ 0 h 617220"/>
              <a:gd name="T11" fmla="*/ 4857750 w 4857750"/>
              <a:gd name="T12" fmla="*/ 617220 h 617220"/>
            </a:gdLst>
            <a:ahLst/>
            <a:cxnLst>
              <a:cxn ang="T6">
                <a:pos x="T0" y="T1"/>
              </a:cxn>
              <a:cxn ang="T7">
                <a:pos x="T2" y="T3"/>
              </a:cxn>
              <a:cxn ang="T8">
                <a:pos x="T4" y="T5"/>
              </a:cxn>
            </a:cxnLst>
            <a:rect l="T9" t="T10" r="T11" b="T12"/>
            <a:pathLst>
              <a:path w="4857750" h="617220">
                <a:moveTo>
                  <a:pt x="0" y="617220"/>
                </a:moveTo>
                <a:lnTo>
                  <a:pt x="0" y="0"/>
                </a:lnTo>
                <a:lnTo>
                  <a:pt x="4857750" y="0"/>
                </a:lnTo>
              </a:path>
            </a:pathLst>
          </a:cu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8682" name="TextBox 11"/>
          <p:cNvSpPr txBox="1">
            <a:spLocks noChangeArrowheads="1"/>
          </p:cNvSpPr>
          <p:nvPr/>
        </p:nvSpPr>
        <p:spPr bwMode="auto">
          <a:xfrm>
            <a:off x="930275" y="6200775"/>
            <a:ext cx="46974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alibri" pitchFamily="34" charset="0"/>
                <a:ea typeface="Calibri" pitchFamily="34" charset="0"/>
                <a:cs typeface="Calibri" pitchFamily="34" charset="0"/>
              </a:rPr>
              <a:t>if list in edit mode -&gt; true; otherwise false</a:t>
            </a:r>
          </a:p>
        </p:txBody>
      </p:sp>
      <p:pic>
        <p:nvPicPr>
          <p:cNvPr id="2868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3657600"/>
            <a:ext cx="2663825" cy="28130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Steps to configure popup for dynamic edit mode</a:t>
            </a:r>
          </a:p>
        </p:txBody>
      </p:sp>
      <p:sp>
        <p:nvSpPr>
          <p:cNvPr id="29699" name="Content Placeholder 2"/>
          <p:cNvSpPr>
            <a:spLocks noGrp="1"/>
          </p:cNvSpPr>
          <p:nvPr>
            <p:ph idx="1"/>
          </p:nvPr>
        </p:nvSpPr>
        <p:spPr>
          <a:xfrm>
            <a:off x="519113" y="1076325"/>
            <a:ext cx="8318500" cy="5324475"/>
          </a:xfrm>
        </p:spPr>
        <p:txBody>
          <a:bodyPr/>
          <a:lstStyle/>
          <a:p>
            <a:pPr marL="457200" indent="-457200">
              <a:buFont typeface="Wingdings 3" pitchFamily="18" charset="2"/>
              <a:buAutoNum type="arabicPeriod"/>
            </a:pPr>
            <a:r>
              <a:rPr lang="en-US" smtClean="0"/>
              <a:t>For the popup, create a new "shouldStartInEditMode" boolean variable</a:t>
            </a:r>
          </a:p>
          <a:p>
            <a:pPr marL="457200" indent="-457200">
              <a:buFont typeface="Wingdings 3" pitchFamily="18" charset="2"/>
              <a:buAutoNum type="arabicPeriod"/>
            </a:pPr>
            <a:r>
              <a:rPr lang="en-US" smtClean="0"/>
              <a:t>Modify entry points so that boolean value can be received</a:t>
            </a:r>
          </a:p>
          <a:p>
            <a:pPr marL="457200" indent="-457200">
              <a:buFont typeface="Wingdings 3" pitchFamily="18" charset="2"/>
              <a:buAutoNum type="arabicPeriod"/>
            </a:pPr>
            <a:r>
              <a:rPr lang="en-US" smtClean="0"/>
              <a:t>Change "Add" button navigation so that it always passes "true"</a:t>
            </a:r>
          </a:p>
          <a:p>
            <a:pPr marL="457200" indent="-457200">
              <a:buFont typeface="Wingdings 3" pitchFamily="18" charset="2"/>
              <a:buAutoNum type="arabicPeriod"/>
            </a:pPr>
            <a:r>
              <a:rPr lang="en-US" smtClean="0"/>
              <a:t>Change list view cell navigation so that it passes "true" or "false" depending on list view's edit mode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Step 1: Create new boolean variable </a:t>
            </a:r>
          </a:p>
        </p:txBody>
      </p:sp>
      <p:sp>
        <p:nvSpPr>
          <p:cNvPr id="30723" name="Content Placeholder 2"/>
          <p:cNvSpPr>
            <a:spLocks noGrp="1"/>
          </p:cNvSpPr>
          <p:nvPr>
            <p:ph idx="1"/>
          </p:nvPr>
        </p:nvSpPr>
        <p:spPr>
          <a:xfrm>
            <a:off x="519113" y="4956175"/>
            <a:ext cx="8318500" cy="1444625"/>
          </a:xfrm>
        </p:spPr>
        <p:txBody>
          <a:bodyPr/>
          <a:lstStyle/>
          <a:p>
            <a:pPr>
              <a:buFont typeface="Arial" charset="0"/>
              <a:buChar char="•"/>
            </a:pPr>
            <a:r>
              <a:rPr lang="en-US" smtClean="0"/>
              <a:t>The new variable is used to determine if the popup should start in edit mode</a:t>
            </a:r>
          </a:p>
          <a:p>
            <a:pPr lvl="1"/>
            <a:r>
              <a:rPr lang="en-US" smtClean="0"/>
              <a:t>It will always be specified by the navigation widget, so it does not need an initial value</a:t>
            </a:r>
          </a:p>
        </p:txBody>
      </p:sp>
      <p:pic>
        <p:nvPicPr>
          <p:cNvPr id="307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996950"/>
            <a:ext cx="6303963" cy="3633788"/>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3133725"/>
            <a:ext cx="6229350" cy="32099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7" name="Title 1"/>
          <p:cNvSpPr>
            <a:spLocks noGrp="1"/>
          </p:cNvSpPr>
          <p:nvPr>
            <p:ph type="title"/>
          </p:nvPr>
        </p:nvSpPr>
        <p:spPr/>
        <p:txBody>
          <a:bodyPr/>
          <a:lstStyle/>
          <a:p>
            <a:r>
              <a:rPr lang="en-US" smtClean="0"/>
              <a:t>Step 2: Modify popup entry points </a:t>
            </a:r>
          </a:p>
        </p:txBody>
      </p:sp>
      <p:pic>
        <p:nvPicPr>
          <p:cNvPr id="31748" name="Picture 10"/>
          <p:cNvPicPr>
            <a:picLocks noChangeAspect="1" noChangeArrowheads="1"/>
          </p:cNvPicPr>
          <p:nvPr/>
        </p:nvPicPr>
        <p:blipFill>
          <a:blip r:embed="rId4">
            <a:extLst>
              <a:ext uri="{28A0092B-C50C-407E-A947-70E740481C1C}">
                <a14:useLocalDpi xmlns:a14="http://schemas.microsoft.com/office/drawing/2010/main" val="0"/>
              </a:ext>
            </a:extLst>
          </a:blip>
          <a:srcRect l="1067"/>
          <a:stretch>
            <a:fillRect/>
          </a:stretch>
        </p:blipFill>
        <p:spPr bwMode="auto">
          <a:xfrm>
            <a:off x="973138" y="747713"/>
            <a:ext cx="7358062" cy="32956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TextBox 5"/>
          <p:cNvSpPr txBox="1">
            <a:spLocks noChangeArrowheads="1"/>
          </p:cNvSpPr>
          <p:nvPr/>
        </p:nvSpPr>
        <p:spPr bwMode="auto">
          <a:xfrm>
            <a:off x="4027488" y="1625600"/>
            <a:ext cx="4697412" cy="955675"/>
          </a:xfrm>
          <a:prstGeom prst="rect">
            <a:avLst/>
          </a:prstGeom>
          <a:solidFill>
            <a:schemeClr val="tx1"/>
          </a:solidFill>
          <a:ln w="9525">
            <a:solidFill>
              <a:schemeClr val="bg1"/>
            </a:solidFill>
            <a:miter lim="800000"/>
            <a:headEnd/>
            <a:tailEnd/>
          </a:ln>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latin typeface="Calibri" pitchFamily="34" charset="0"/>
                <a:ea typeface="Calibri" pitchFamily="34" charset="0"/>
                <a:cs typeface="Calibri" pitchFamily="34" charset="0"/>
              </a:rPr>
              <a:t>View/Edit Navigation</a:t>
            </a:r>
            <a:r>
              <a:rPr lang="en-US">
                <a:latin typeface="Calibri" pitchFamily="34" charset="0"/>
                <a:ea typeface="Calibri" pitchFamily="34" charset="0"/>
                <a:cs typeface="Calibri" pitchFamily="34" charset="0"/>
              </a:rPr>
              <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(pass in an object to view/edit and a boolean to indicate edit mode)</a:t>
            </a:r>
          </a:p>
        </p:txBody>
      </p:sp>
      <p:sp>
        <p:nvSpPr>
          <p:cNvPr id="31750" name="TextBox 6"/>
          <p:cNvSpPr txBox="1">
            <a:spLocks noChangeArrowheads="1"/>
          </p:cNvSpPr>
          <p:nvPr/>
        </p:nvSpPr>
        <p:spPr bwMode="auto">
          <a:xfrm>
            <a:off x="6594475" y="4105275"/>
            <a:ext cx="1822450" cy="1951038"/>
          </a:xfrm>
          <a:prstGeom prst="rect">
            <a:avLst/>
          </a:prstGeom>
          <a:solidFill>
            <a:schemeClr val="tx1"/>
          </a:solidFill>
          <a:ln w="9525">
            <a:solidFill>
              <a:schemeClr val="bg1"/>
            </a:solidFill>
            <a:miter lim="800000"/>
            <a:headEnd/>
            <a:tailEnd/>
          </a:ln>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latin typeface="Calibri" pitchFamily="34" charset="0"/>
                <a:ea typeface="Calibri" pitchFamily="34" charset="0"/>
                <a:cs typeface="Calibri" pitchFamily="34" charset="0"/>
              </a:rPr>
              <a:t>"Create New" Navigation</a:t>
            </a:r>
            <a:r>
              <a:rPr lang="en-US">
                <a:latin typeface="Calibri" pitchFamily="34" charset="0"/>
                <a:ea typeface="Calibri" pitchFamily="34" charset="0"/>
                <a:cs typeface="Calibri" pitchFamily="34" charset="0"/>
              </a:rPr>
              <a:t/>
            </a:r>
            <a:br>
              <a:rPr lang="en-US">
                <a:latin typeface="Calibri" pitchFamily="34" charset="0"/>
                <a:ea typeface="Calibri" pitchFamily="34" charset="0"/>
                <a:cs typeface="Calibri" pitchFamily="34" charset="0"/>
              </a:rPr>
            </a:br>
            <a:r>
              <a:rPr lang="en-US">
                <a:latin typeface="Calibri" pitchFamily="34" charset="0"/>
                <a:ea typeface="Calibri" pitchFamily="34" charset="0"/>
                <a:cs typeface="Calibri" pitchFamily="34" charset="0"/>
              </a:rPr>
              <a:t>(pass in just a boolean to indicate edit mode)</a:t>
            </a:r>
          </a:p>
        </p:txBody>
      </p:sp>
      <p:sp>
        <p:nvSpPr>
          <p:cNvPr id="31751" name="Rounded Rectangle 7"/>
          <p:cNvSpPr>
            <a:spLocks noChangeArrowheads="1"/>
          </p:cNvSpPr>
          <p:nvPr/>
        </p:nvSpPr>
        <p:spPr bwMode="auto">
          <a:xfrm>
            <a:off x="6443663" y="3622675"/>
            <a:ext cx="1616075" cy="1952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1752" name="Rounded Rectangle 8"/>
          <p:cNvSpPr>
            <a:spLocks noChangeArrowheads="1"/>
          </p:cNvSpPr>
          <p:nvPr/>
        </p:nvSpPr>
        <p:spPr bwMode="auto">
          <a:xfrm>
            <a:off x="4173538" y="5888038"/>
            <a:ext cx="1812925" cy="1682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Step 3: Modify "Add" button navigation</a:t>
            </a:r>
          </a:p>
        </p:txBody>
      </p:sp>
      <p:sp>
        <p:nvSpPr>
          <p:cNvPr id="32771" name="Content Placeholder 2"/>
          <p:cNvSpPr>
            <a:spLocks noGrp="1"/>
          </p:cNvSpPr>
          <p:nvPr>
            <p:ph idx="1"/>
          </p:nvPr>
        </p:nvSpPr>
        <p:spPr>
          <a:xfrm>
            <a:off x="519113" y="4697413"/>
            <a:ext cx="8318500" cy="1703387"/>
          </a:xfrm>
        </p:spPr>
        <p:txBody>
          <a:bodyPr/>
          <a:lstStyle/>
          <a:p>
            <a:pPr>
              <a:buFont typeface="Arial" charset="0"/>
              <a:buChar char="•"/>
            </a:pPr>
            <a:r>
              <a:rPr lang="en-US" smtClean="0"/>
              <a:t>Modify the parent list view's row iterator's pickLocation value so that a value of "true" is always passed</a:t>
            </a:r>
          </a:p>
          <a:p>
            <a:pPr lvl="1"/>
            <a:r>
              <a:rPr lang="en-US" smtClean="0"/>
              <a:t>This means that when you click the "Add" button, the resulting popup is always rendered in edit mode</a:t>
            </a:r>
          </a:p>
        </p:txBody>
      </p:sp>
      <p:sp>
        <p:nvSpPr>
          <p:cNvPr id="32772" name="Rounded Rectangle 5"/>
          <p:cNvSpPr>
            <a:spLocks noChangeArrowheads="1"/>
          </p:cNvSpPr>
          <p:nvPr/>
        </p:nvSpPr>
        <p:spPr bwMode="auto">
          <a:xfrm>
            <a:off x="4972050" y="4194175"/>
            <a:ext cx="400050" cy="2174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nvGrpSpPr>
          <p:cNvPr id="32773" name="Group 3"/>
          <p:cNvGrpSpPr>
            <a:grpSpLocks/>
          </p:cNvGrpSpPr>
          <p:nvPr/>
        </p:nvGrpSpPr>
        <p:grpSpPr bwMode="auto">
          <a:xfrm>
            <a:off x="746125" y="847725"/>
            <a:ext cx="6729413" cy="3811588"/>
            <a:chOff x="745597" y="847725"/>
            <a:chExt cx="6730471" cy="3811058"/>
          </a:xfrm>
        </p:grpSpPr>
        <p:pic>
          <p:nvPicPr>
            <p:cNvPr id="32776" name="Picture 6"/>
            <p:cNvPicPr>
              <a:picLocks noChangeAspect="1" noChangeArrowheads="1"/>
            </p:cNvPicPr>
            <p:nvPr/>
          </p:nvPicPr>
          <p:blipFill>
            <a:blip r:embed="rId3">
              <a:extLst>
                <a:ext uri="{28A0092B-C50C-407E-A947-70E740481C1C}">
                  <a14:useLocalDpi xmlns:a14="http://schemas.microsoft.com/office/drawing/2010/main" val="0"/>
                </a:ext>
              </a:extLst>
            </a:blip>
            <a:srcRect r="2386"/>
            <a:stretch>
              <a:fillRect/>
            </a:stretch>
          </p:blipFill>
          <p:spPr bwMode="auto">
            <a:xfrm>
              <a:off x="745597" y="847725"/>
              <a:ext cx="6713537" cy="295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531" y="3801533"/>
              <a:ext cx="6713537"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2774" name="Rectangle 1"/>
          <p:cNvSpPr>
            <a:spLocks noChangeArrowheads="1"/>
          </p:cNvSpPr>
          <p:nvPr/>
        </p:nvSpPr>
        <p:spPr bwMode="auto">
          <a:xfrm>
            <a:off x="754063" y="847725"/>
            <a:ext cx="6713537" cy="3811588"/>
          </a:xfrm>
          <a:prstGeom prst="rect">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2775" name="Rounded Rectangle 2"/>
          <p:cNvSpPr>
            <a:spLocks noChangeArrowheads="1"/>
          </p:cNvSpPr>
          <p:nvPr/>
        </p:nvSpPr>
        <p:spPr bwMode="auto">
          <a:xfrm>
            <a:off x="1143000" y="4303713"/>
            <a:ext cx="3829050" cy="1746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Behaviors of a "create new" popup</a:t>
            </a:r>
          </a:p>
          <a:p>
            <a:pPr>
              <a:lnSpc>
                <a:spcPct val="150000"/>
              </a:lnSpc>
              <a:buFont typeface="Arial" charset="0"/>
              <a:buChar char="•"/>
            </a:pPr>
            <a:r>
              <a:rPr lang="en-US" sz="2800" smtClean="0">
                <a:solidFill>
                  <a:srgbClr val="C0C0C0"/>
                </a:solidFill>
              </a:rPr>
              <a:t>Configuring a "create new" popup</a:t>
            </a:r>
          </a:p>
          <a:p>
            <a:pPr>
              <a:lnSpc>
                <a:spcPct val="150000"/>
              </a:lnSpc>
              <a:buFont typeface="Arial" charset="0"/>
              <a:buChar char="•"/>
            </a:pPr>
            <a:r>
              <a:rPr lang="en-US" sz="2800" smtClean="0">
                <a:solidFill>
                  <a:srgbClr val="C0C0C0"/>
                </a:solidFill>
              </a:rPr>
              <a:t>Dynamically setting edit mode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279525"/>
            <a:ext cx="7246938" cy="31813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Title 1"/>
          <p:cNvSpPr>
            <a:spLocks noGrp="1"/>
          </p:cNvSpPr>
          <p:nvPr>
            <p:ph type="title"/>
          </p:nvPr>
        </p:nvSpPr>
        <p:spPr/>
        <p:txBody>
          <a:bodyPr/>
          <a:lstStyle/>
          <a:p>
            <a:r>
              <a:rPr lang="en-US" smtClean="0"/>
              <a:t>Step 4: Modify list view cell navigation </a:t>
            </a:r>
          </a:p>
        </p:txBody>
      </p:sp>
      <p:sp>
        <p:nvSpPr>
          <p:cNvPr id="33796" name="Content Placeholder 2"/>
          <p:cNvSpPr>
            <a:spLocks noGrp="1"/>
          </p:cNvSpPr>
          <p:nvPr>
            <p:ph idx="1"/>
          </p:nvPr>
        </p:nvSpPr>
        <p:spPr>
          <a:xfrm>
            <a:off x="519113" y="4572000"/>
            <a:ext cx="8318500" cy="1828800"/>
          </a:xfrm>
        </p:spPr>
        <p:txBody>
          <a:bodyPr/>
          <a:lstStyle/>
          <a:p>
            <a:pPr>
              <a:buFont typeface="Arial" charset="0"/>
              <a:buChar char="•"/>
            </a:pPr>
            <a:r>
              <a:rPr lang="en-US" smtClean="0"/>
              <a:t>Modify the parent list view's cells' action value so that a value of "true" or "false" is passed, depending on whether the list view is in edit mode</a:t>
            </a:r>
          </a:p>
          <a:p>
            <a:pPr lvl="1"/>
            <a:r>
              <a:rPr lang="en-US" smtClean="0"/>
              <a:t>The expression </a:t>
            </a:r>
            <a:r>
              <a:rPr lang="en-US" smtClean="0">
                <a:solidFill>
                  <a:srgbClr val="FF3300"/>
                </a:solidFill>
              </a:rPr>
              <a:t>CurrentLocation.InEditMode</a:t>
            </a:r>
            <a:r>
              <a:rPr lang="en-US" smtClean="0"/>
              <a:t> returns true if the location is in edit mode and false if it isn't</a:t>
            </a:r>
          </a:p>
          <a:p>
            <a:pPr>
              <a:buFont typeface="Arial" charset="0"/>
              <a:buChar char="•"/>
            </a:pPr>
            <a:endParaRPr lang="en-US" smtClean="0"/>
          </a:p>
        </p:txBody>
      </p:sp>
      <p:sp>
        <p:nvSpPr>
          <p:cNvPr id="33797" name="Rounded Rectangle 4"/>
          <p:cNvSpPr>
            <a:spLocks noChangeArrowheads="1"/>
          </p:cNvSpPr>
          <p:nvPr/>
        </p:nvSpPr>
        <p:spPr bwMode="auto">
          <a:xfrm>
            <a:off x="6215063" y="4171950"/>
            <a:ext cx="1920875" cy="2286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smtClean="0"/>
              <a:t>Lesson objectives review</a:t>
            </a:r>
          </a:p>
        </p:txBody>
      </p:sp>
      <p:sp>
        <p:nvSpPr>
          <p:cNvPr id="3481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differences in behavior between a "view/edit only" popup and a "view/edit/create new" popup</a:t>
            </a:r>
          </a:p>
          <a:p>
            <a:pPr lvl="1"/>
            <a:r>
              <a:rPr lang="en-US" smtClean="0"/>
              <a:t>Configure a popup so that it can create new objects</a:t>
            </a:r>
          </a:p>
          <a:p>
            <a:pPr lvl="1"/>
            <a:r>
              <a:rPr lang="en-US" smtClean="0"/>
              <a:t>Configure a popup to dynamically render in read-only or edit mode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eaLnBrk="1" hangingPunct="1"/>
            <a:r>
              <a:rPr lang="en-US" smtClean="0"/>
              <a:t>Review questions</a:t>
            </a:r>
          </a:p>
        </p:txBody>
      </p:sp>
      <p:sp>
        <p:nvSpPr>
          <p:cNvPr id="35843" name="Rectangle 3"/>
          <p:cNvSpPr>
            <a:spLocks noGrp="1" noChangeArrowheads="1"/>
          </p:cNvSpPr>
          <p:nvPr>
            <p:ph idx="1"/>
          </p:nvPr>
        </p:nvSpPr>
        <p:spPr/>
        <p:txBody>
          <a:bodyPr/>
          <a:lstStyle/>
          <a:p>
            <a:pPr marL="457200" indent="-457200">
              <a:buFont typeface="Webdings" pitchFamily="18" charset="2"/>
              <a:buAutoNum type="arabicPeriod"/>
            </a:pPr>
            <a:r>
              <a:rPr lang="en-US" smtClean="0"/>
              <a:t>When does a popup need to have two entry points?</a:t>
            </a:r>
          </a:p>
          <a:p>
            <a:pPr marL="457200" indent="-457200">
              <a:buFont typeface="Webdings" pitchFamily="18" charset="2"/>
              <a:buAutoNum type="arabicPeriod"/>
            </a:pPr>
            <a:r>
              <a:rPr lang="en-US" smtClean="0"/>
              <a:t>When you click a list view's "Add" button, where does the new object get created when...</a:t>
            </a:r>
          </a:p>
          <a:p>
            <a:pPr marL="922338" lvl="1" indent="-457200">
              <a:buFont typeface="Arial" charset="0"/>
              <a:buAutoNum type="alphaLcParenR"/>
            </a:pPr>
            <a:r>
              <a:rPr lang="en-US" smtClean="0"/>
              <a:t>...the row iterator's pickLocation property has a value, such as "NewVendorPopup.push()"?</a:t>
            </a:r>
          </a:p>
          <a:p>
            <a:pPr marL="922338" lvl="1" indent="-457200">
              <a:buFont typeface="Arial" charset="0"/>
              <a:buAutoNum type="alphaLcParenR"/>
            </a:pPr>
            <a:r>
              <a:rPr lang="en-US" smtClean="0"/>
              <a:t>...the row iterator's pickLocation property has no value?</a:t>
            </a:r>
          </a:p>
          <a:p>
            <a:pPr marL="457200" indent="-457200">
              <a:buFont typeface="Webdings" pitchFamily="18" charset="2"/>
              <a:buAutoNum type="arabicPeriod"/>
            </a:pPr>
            <a:r>
              <a:rPr lang="en-US" smtClean="0"/>
              <a:t>Assume a location has a variable such as "aVendorEval", with an initialValue, such as "new VendorEvaluation()". Under what circumstances does this initial value get used? Under what circumstances is it ignored?</a:t>
            </a:r>
          </a:p>
          <a:p>
            <a:pPr marL="457200" indent="-457200">
              <a:buFont typeface="Webdings" pitchFamily="18" charset="2"/>
              <a:buAutoNum type="arabicPeriod"/>
            </a:pPr>
            <a:r>
              <a:rPr lang="en-US" smtClean="0"/>
              <a:t>If a popup creates a new object, it must pass that object back to the parent list view. Why?</a:t>
            </a:r>
          </a:p>
          <a:p>
            <a:pPr marL="457200" indent="-457200" algn="ctr">
              <a:buFont typeface="Arial" charset="0"/>
              <a:buNone/>
            </a:pPr>
            <a:r>
              <a:rPr lang="en-US" smtClean="0"/>
              <a:t>(continued)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4435475" y="5464175"/>
            <a:ext cx="2033588"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rPr>
              <a:t>a) </a:t>
            </a:r>
            <a:r>
              <a:rPr lang="en-US" sz="1800" b="0">
                <a:solidFill>
                  <a:srgbClr val="FF3300"/>
                </a:solidFill>
              </a:rPr>
              <a:t>new </a:t>
            </a:r>
            <a:r>
              <a:rPr lang="en-US" sz="1800" b="0" i="1">
                <a:solidFill>
                  <a:srgbClr val="0033CC"/>
                </a:solidFill>
              </a:rPr>
              <a:t>objType</a:t>
            </a:r>
            <a:r>
              <a:rPr lang="en-US" sz="1800" b="0">
                <a:solidFill>
                  <a:srgbClr val="FF3300"/>
                </a:solidFill>
              </a:rPr>
              <a:t>()</a:t>
            </a:r>
            <a:r>
              <a:rPr lang="en-US" sz="1800" b="0">
                <a:solidFill>
                  <a:schemeClr val="bg1"/>
                </a:solidFill>
              </a:rPr>
              <a:t/>
            </a:r>
            <a:br>
              <a:rPr lang="en-US" sz="1800" b="0">
                <a:solidFill>
                  <a:schemeClr val="bg1"/>
                </a:solidFill>
              </a:rPr>
            </a:br>
            <a:r>
              <a:rPr lang="en-US" sz="1800" b="0">
                <a:solidFill>
                  <a:schemeClr val="bg1"/>
                </a:solidFill>
              </a:rPr>
              <a:t>b) </a:t>
            </a:r>
            <a:r>
              <a:rPr lang="en-US" sz="1800" b="0" i="1">
                <a:solidFill>
                  <a:srgbClr val="0033CC"/>
                </a:solidFill>
              </a:rPr>
              <a:t>objName</a:t>
            </a:r>
            <a:r>
              <a:rPr lang="en-US" sz="1800" b="0">
                <a:solidFill>
                  <a:schemeClr val="bg1"/>
                </a:solidFill>
              </a:rPr>
              <a:t/>
            </a:r>
            <a:br>
              <a:rPr lang="en-US" sz="1800" b="0">
                <a:solidFill>
                  <a:schemeClr val="bg1"/>
                </a:solidFill>
              </a:rPr>
            </a:br>
            <a:r>
              <a:rPr lang="en-US" sz="1800" b="0">
                <a:solidFill>
                  <a:schemeClr val="bg1"/>
                </a:solidFill>
              </a:rPr>
              <a:t>c) </a:t>
            </a:r>
            <a:r>
              <a:rPr lang="en-US" sz="1800" b="0" i="1">
                <a:solidFill>
                  <a:srgbClr val="0033CC"/>
                </a:solidFill>
              </a:rPr>
              <a:t>objType</a:t>
            </a:r>
            <a:endParaRPr lang="en-US" sz="1800" b="0">
              <a:solidFill>
                <a:schemeClr val="bg1"/>
              </a:solidFill>
            </a:endParaRPr>
          </a:p>
          <a:p>
            <a:pPr algn="l" eaLnBrk="1" hangingPunct="1"/>
            <a:r>
              <a:rPr lang="en-US" sz="1800" b="0">
                <a:solidFill>
                  <a:schemeClr val="bg1"/>
                </a:solidFill>
              </a:rPr>
              <a:t/>
            </a:r>
            <a:br>
              <a:rPr lang="en-US" sz="1800" b="0">
                <a:solidFill>
                  <a:schemeClr val="bg1"/>
                </a:solidFill>
              </a:rPr>
            </a:br>
            <a:endParaRPr lang="en-US" sz="1800" b="0">
              <a:solidFill>
                <a:schemeClr val="bg1"/>
              </a:solidFill>
            </a:endParaRPr>
          </a:p>
          <a:p>
            <a:pPr algn="l" eaLnBrk="1" hangingPunct="1"/>
            <a:endParaRPr lang="en-US" sz="1800" b="0">
              <a:solidFill>
                <a:schemeClr val="bg1"/>
              </a:solidFill>
            </a:endParaRPr>
          </a:p>
          <a:p>
            <a:pPr algn="l" eaLnBrk="1" hangingPunct="1"/>
            <a:endParaRPr lang="en-US" sz="1800">
              <a:solidFill>
                <a:srgbClr val="C00000"/>
              </a:solidFill>
              <a:latin typeface="Calibri" pitchFamily="34" charset="0"/>
              <a:ea typeface="Calibri" pitchFamily="34" charset="0"/>
              <a:cs typeface="Calibri" pitchFamily="34" charset="0"/>
            </a:endParaRPr>
          </a:p>
        </p:txBody>
      </p:sp>
      <p:sp>
        <p:nvSpPr>
          <p:cNvPr id="6" name="TextBox 5"/>
          <p:cNvSpPr txBox="1"/>
          <p:nvPr/>
        </p:nvSpPr>
        <p:spPr>
          <a:xfrm>
            <a:off x="6343650" y="5464175"/>
            <a:ext cx="2617788" cy="765175"/>
          </a:xfrm>
          <a:prstGeom prst="rect">
            <a:avLst/>
          </a:prstGeom>
          <a:noFill/>
        </p:spPr>
        <p:txBody>
          <a:bodyPr/>
          <a:lstStyle/>
          <a:p>
            <a:pPr algn="l">
              <a:defRPr/>
            </a:pPr>
            <a:r>
              <a:rPr lang="en-US" sz="1800" b="0" dirty="0">
                <a:solidFill>
                  <a:schemeClr val="bg1"/>
                </a:solidFill>
              </a:rPr>
              <a:t>d) </a:t>
            </a:r>
            <a:r>
              <a:rPr lang="en-US" sz="1800" b="0" i="1" dirty="0">
                <a:solidFill>
                  <a:srgbClr val="0033CC"/>
                </a:solidFill>
              </a:rPr>
              <a:t>popupName</a:t>
            </a:r>
            <a:r>
              <a:rPr lang="en-US" sz="1800" b="0" dirty="0">
                <a:solidFill>
                  <a:srgbClr val="FF3300"/>
                </a:solidFill>
              </a:rPr>
              <a:t>(</a:t>
            </a:r>
            <a:br>
              <a:rPr lang="en-US" sz="1800" b="0" dirty="0">
                <a:solidFill>
                  <a:srgbClr val="FF3300"/>
                </a:solidFill>
              </a:rPr>
            </a:br>
            <a:r>
              <a:rPr lang="en-US" sz="1800" b="0" dirty="0">
                <a:solidFill>
                  <a:srgbClr val="FF3300"/>
                </a:solidFill>
              </a:rPr>
              <a:t>     </a:t>
            </a:r>
            <a:r>
              <a:rPr lang="en-US" sz="1800" b="0" dirty="0">
                <a:solidFill>
                  <a:schemeClr val="tx1">
                    <a:lumMod val="50000"/>
                  </a:schemeClr>
                </a:solidFill>
              </a:rPr>
              <a:t>&lt;empty list&gt;</a:t>
            </a:r>
            <a:r>
              <a:rPr lang="en-US" sz="1800" b="0" dirty="0">
                <a:solidFill>
                  <a:srgbClr val="FF3300"/>
                </a:solidFill>
              </a:rPr>
              <a:t>)</a:t>
            </a:r>
            <a:r>
              <a:rPr lang="en-US" sz="1800" b="0" dirty="0">
                <a:solidFill>
                  <a:schemeClr val="bg1"/>
                </a:solidFill>
              </a:rPr>
              <a:t/>
            </a:r>
            <a:br>
              <a:rPr lang="en-US" sz="1800" b="0" dirty="0">
                <a:solidFill>
                  <a:schemeClr val="bg1"/>
                </a:solidFill>
              </a:rPr>
            </a:br>
            <a:r>
              <a:rPr lang="en-US" sz="1800" b="0" dirty="0">
                <a:solidFill>
                  <a:schemeClr val="bg1"/>
                </a:solidFill>
              </a:rPr>
              <a:t>e) </a:t>
            </a:r>
            <a:r>
              <a:rPr lang="en-US" sz="1800" b="0" i="1" dirty="0">
                <a:solidFill>
                  <a:srgbClr val="0033CC"/>
                </a:solidFill>
              </a:rPr>
              <a:t>popupName</a:t>
            </a:r>
            <a:r>
              <a:rPr lang="en-US" sz="1800" b="0" dirty="0">
                <a:solidFill>
                  <a:srgbClr val="FF3300"/>
                </a:solidFill>
              </a:rPr>
              <a:t>.push()</a:t>
            </a:r>
            <a:endParaRPr lang="en-US" sz="1800" b="0" dirty="0">
              <a:solidFill>
                <a:schemeClr val="bg1"/>
              </a:solidFill>
            </a:endParaRPr>
          </a:p>
          <a:p>
            <a:pPr algn="l">
              <a:defRPr/>
            </a:pPr>
            <a:r>
              <a:rPr lang="en-US" sz="1800" b="0" dirty="0">
                <a:solidFill>
                  <a:schemeClr val="bg1"/>
                </a:solidFill>
              </a:rPr>
              <a:t/>
            </a:r>
            <a:br>
              <a:rPr lang="en-US" sz="1800" b="0" dirty="0">
                <a:solidFill>
                  <a:schemeClr val="bg1"/>
                </a:solidFill>
              </a:rPr>
            </a:br>
            <a:endParaRPr lang="en-US" sz="1800" b="0" dirty="0">
              <a:solidFill>
                <a:schemeClr val="bg1"/>
              </a:solidFill>
            </a:endParaRPr>
          </a:p>
          <a:p>
            <a:pPr algn="l">
              <a:defRPr/>
            </a:pPr>
            <a:endParaRPr lang="en-US" sz="1800" b="0" dirty="0">
              <a:solidFill>
                <a:schemeClr val="bg1"/>
              </a:solidFill>
            </a:endParaRPr>
          </a:p>
          <a:p>
            <a:pPr algn="l">
              <a:defRPr/>
            </a:pPr>
            <a:endParaRPr lang="en-US" sz="1800" dirty="0">
              <a:solidFill>
                <a:srgbClr val="C00000"/>
              </a:solidFill>
              <a:latin typeface="Calibri" pitchFamily="34" charset="0"/>
              <a:cs typeface="Calibri" pitchFamily="34" charset="0"/>
            </a:endParaRPr>
          </a:p>
        </p:txBody>
      </p:sp>
      <p:sp>
        <p:nvSpPr>
          <p:cNvPr id="36868" name="TextBox 6"/>
          <p:cNvSpPr txBox="1">
            <a:spLocks noChangeArrowheads="1"/>
          </p:cNvSpPr>
          <p:nvPr/>
        </p:nvSpPr>
        <p:spPr bwMode="auto">
          <a:xfrm>
            <a:off x="434975" y="5508625"/>
            <a:ext cx="38735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rPr>
              <a:t>For each "create new" popup behavior, specify the value to set the given property to.</a:t>
            </a:r>
            <a:br>
              <a:rPr lang="en-US" sz="1800" b="0">
                <a:solidFill>
                  <a:schemeClr val="bg1"/>
                </a:solidFill>
              </a:rPr>
            </a:br>
            <a:endParaRPr lang="en-US" sz="1800" b="0">
              <a:solidFill>
                <a:schemeClr val="bg1"/>
              </a:solidFill>
            </a:endParaRPr>
          </a:p>
          <a:p>
            <a:pPr algn="l" eaLnBrk="1" hangingPunct="1"/>
            <a:endParaRPr lang="en-US" sz="1800" b="0">
              <a:solidFill>
                <a:schemeClr val="bg1"/>
              </a:solidFill>
            </a:endParaRPr>
          </a:p>
          <a:p>
            <a:pPr algn="l" eaLnBrk="1" hangingPunct="1"/>
            <a:endParaRPr lang="en-US" sz="1800">
              <a:solidFill>
                <a:srgbClr val="C00000"/>
              </a:solidFill>
              <a:latin typeface="Calibri" pitchFamily="34" charset="0"/>
              <a:ea typeface="Calibri" pitchFamily="34" charset="0"/>
              <a:cs typeface="Calibri" pitchFamily="34" charset="0"/>
            </a:endParaRPr>
          </a:p>
        </p:txBody>
      </p:sp>
      <p:sp>
        <p:nvSpPr>
          <p:cNvPr id="36869" name="Title 1"/>
          <p:cNvSpPr>
            <a:spLocks noGrp="1"/>
          </p:cNvSpPr>
          <p:nvPr>
            <p:ph type="title"/>
          </p:nvPr>
        </p:nvSpPr>
        <p:spPr/>
        <p:txBody>
          <a:bodyPr/>
          <a:lstStyle/>
          <a:p>
            <a:r>
              <a:rPr lang="en-US" smtClean="0"/>
              <a:t>Review questions</a:t>
            </a:r>
          </a:p>
        </p:txBody>
      </p:sp>
      <p:graphicFrame>
        <p:nvGraphicFramePr>
          <p:cNvPr id="4" name="Group 184"/>
          <p:cNvGraphicFramePr>
            <a:graphicFrameLocks noGrp="1"/>
          </p:cNvGraphicFramePr>
          <p:nvPr/>
        </p:nvGraphicFramePr>
        <p:xfrm>
          <a:off x="446088" y="900113"/>
          <a:ext cx="8159751" cy="4462584"/>
        </p:xfrm>
        <a:graphic>
          <a:graphicData uri="http://schemas.openxmlformats.org/drawingml/2006/table">
            <a:tbl>
              <a:tblPr/>
              <a:tblGrid>
                <a:gridCol w="2727745"/>
                <a:gridCol w="2446964"/>
                <a:gridCol w="1767963"/>
                <a:gridCol w="1217079"/>
              </a:tblGrid>
              <a:tr h="609576">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Behavior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defRPr/>
                      </a:pPr>
                      <a:r>
                        <a:rPr kumimoji="0" lang="en-US" sz="2000" b="1" i="0" u="none" strike="noStrike" cap="none" normalizeH="0" baseline="0" dirty="0" smtClean="0">
                          <a:ln>
                            <a:noFill/>
                          </a:ln>
                          <a:solidFill>
                            <a:schemeClr val="bg1"/>
                          </a:solidFill>
                          <a:effectLst/>
                          <a:latin typeface="Arial" charset="0"/>
                        </a:rPr>
                        <a:t>Where To Set Property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Property To Set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Value To</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Set It To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822927">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Allow for navigation to popup without passing any objects to it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900" b="0" i="0" u="none" strike="noStrike" cap="none" normalizeH="0" baseline="0" dirty="0" smtClean="0">
                          <a:ln>
                            <a:noFill/>
                          </a:ln>
                          <a:solidFill>
                            <a:schemeClr val="bg1"/>
                          </a:solidFill>
                          <a:effectLst/>
                          <a:latin typeface="Arial" charset="0"/>
                        </a:rPr>
                        <a:t/>
                      </a:r>
                      <a:br>
                        <a:rPr kumimoji="0" lang="en-US" sz="9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Popup's</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Entry Points tab</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900" b="0" i="0" u="none" strike="noStrike" cap="none" normalizeH="0" baseline="0" dirty="0" smtClean="0">
                          <a:ln>
                            <a:noFill/>
                          </a:ln>
                          <a:solidFill>
                            <a:schemeClr val="bg1"/>
                          </a:solidFill>
                          <a:effectLst/>
                          <a:latin typeface="Arial" charset="0"/>
                        </a:rPr>
                        <a:t/>
                      </a:r>
                      <a:br>
                        <a:rPr kumimoji="0" lang="en-US" sz="9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Entry point signature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(5)</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822927">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In popup, create a new object if navigation widget didn't pass one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900" b="0" i="0" u="none" strike="noStrike" cap="none" normalizeH="0" baseline="0" dirty="0" smtClean="0">
                          <a:ln>
                            <a:noFill/>
                          </a:ln>
                          <a:solidFill>
                            <a:schemeClr val="bg1"/>
                          </a:solidFill>
                          <a:effectLst/>
                          <a:latin typeface="Arial" charset="0"/>
                        </a:rPr>
                        <a:t/>
                      </a:r>
                      <a:br>
                        <a:rPr kumimoji="0" lang="en-US" sz="9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Popup's</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Variables tab</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initialValue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(6)</a:t>
                      </a:r>
                      <a:endParaRPr lang="en-US" sz="1800" kern="1200" dirty="0" smtClean="0">
                        <a:solidFill>
                          <a:schemeClr val="bg1"/>
                        </a:solidFill>
                        <a:latin typeface="+mn-lt"/>
                        <a:ea typeface="+mn-ea"/>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23936">
                <a:tc rowSpan="2">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Once new object is saved, pass the new object back to the parent list view</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Popup's detail view toolbar's EditButtons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900" b="0" i="0" u="none" strike="noStrike" cap="none" normalizeH="0" baseline="0" dirty="0" smtClean="0">
                          <a:ln>
                            <a:noFill/>
                          </a:ln>
                          <a:solidFill>
                            <a:schemeClr val="bg1"/>
                          </a:solidFill>
                          <a:effectLst/>
                          <a:latin typeface="Arial" charset="0"/>
                        </a:rPr>
                        <a:t/>
                      </a:r>
                      <a:br>
                        <a:rPr kumimoji="0" lang="en-US" sz="9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pickValue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900" b="0" i="0" u="none" strike="noStrike" cap="none" normalizeH="0" baseline="0" dirty="0" smtClean="0">
                          <a:ln>
                            <a:noFill/>
                          </a:ln>
                          <a:solidFill>
                            <a:schemeClr val="bg1"/>
                          </a:solidFill>
                          <a:effectLst/>
                          <a:latin typeface="Arial" charset="0"/>
                        </a:rPr>
                        <a:t/>
                      </a:r>
                      <a:br>
                        <a:rPr kumimoji="0" lang="en-US" sz="9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(7)</a:t>
                      </a:r>
                      <a:endParaRPr lang="en-US" sz="1800" i="1" kern="1200" dirty="0" smtClean="0">
                        <a:solidFill>
                          <a:schemeClr val="bg1"/>
                        </a:solidFill>
                        <a:latin typeface="+mn-lt"/>
                        <a:ea typeface="+mn-ea"/>
                        <a:cs typeface="+mn-cs"/>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60168">
                <a:tc vMerge="1">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8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Popup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returnType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(8)</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822927">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On parent list view, when "Add" is clicked, navigate to the popup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900" b="0" i="0" u="none" strike="noStrike" cap="none" normalizeH="0" baseline="0" dirty="0" smtClean="0">
                          <a:ln>
                            <a:noFill/>
                          </a:ln>
                          <a:solidFill>
                            <a:schemeClr val="bg1"/>
                          </a:solidFill>
                          <a:effectLst/>
                          <a:latin typeface="Arial" charset="0"/>
                        </a:rPr>
                        <a:t/>
                      </a:r>
                      <a:br>
                        <a:rPr kumimoji="0" lang="en-US" sz="9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Parent list view's</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row iterator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pickLocation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r>
                        <a:rPr kumimoji="0" lang="en-US" sz="1800" b="0" i="0" u="none" strike="noStrike" cap="none" normalizeH="0" baseline="0" dirty="0" smtClean="0">
                          <a:ln>
                            <a:noFill/>
                          </a:ln>
                          <a:solidFill>
                            <a:schemeClr val="bg1"/>
                          </a:solidFill>
                          <a:effectLst/>
                          <a:latin typeface="Arial" charset="0"/>
                        </a:rPr>
                        <a:t>(9)</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Notices</a:t>
            </a:r>
          </a:p>
        </p:txBody>
      </p:sp>
      <p:sp>
        <p:nvSpPr>
          <p:cNvPr id="37891" name="Rectangle 3"/>
          <p:cNvSpPr>
            <a:spLocks noGrp="1" noChangeArrowheads="1"/>
          </p:cNvSpPr>
          <p:nvPr>
            <p:ph type="body" idx="1"/>
          </p:nvPr>
        </p:nvSpPr>
        <p:spPr/>
        <p:txBody>
          <a:bodyPr/>
          <a:lstStyle/>
          <a:p>
            <a:pPr marL="0" indent="0">
              <a:buFont typeface="Arial" charset="0"/>
              <a:buNone/>
            </a:pPr>
            <a:r>
              <a:rPr lang="en-US" sz="1600" b="1" smtClean="0"/>
              <a:t>Copyright © 2001-2013 </a:t>
            </a:r>
            <a:r>
              <a:rPr lang="en-US" sz="1600" smtClean="0"/>
              <a:t>Guidewire Software, Inc. All rights reserved. 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Gosu, Deliver Insurance Your Way, and the Guidewire logo are trademarks, service marks, or registered trademarks of Guidewire Software, Inc. in the United States and/or other countries.</a:t>
            </a:r>
          </a:p>
          <a:p>
            <a:pPr marL="0" indent="0">
              <a:buFont typeface="Arial" charset="0"/>
              <a:buNone/>
            </a:pPr>
            <a:r>
              <a:rPr lang="en-US" sz="1600" smtClean="0"/>
              <a:t> </a:t>
            </a:r>
          </a:p>
          <a:p>
            <a:pPr marL="0" indent="0">
              <a:buFont typeface="Arial" charset="0"/>
              <a:buNone/>
            </a:pPr>
            <a:r>
              <a:rPr lang="en-US" sz="1600" smtClean="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2390775"/>
            <a:ext cx="6000750" cy="16573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Title 1"/>
          <p:cNvSpPr>
            <a:spLocks noGrp="1"/>
          </p:cNvSpPr>
          <p:nvPr>
            <p:ph type="title"/>
          </p:nvPr>
        </p:nvSpPr>
        <p:spPr/>
        <p:txBody>
          <a:bodyPr/>
          <a:lstStyle/>
          <a:p>
            <a:r>
              <a:rPr lang="en-US" smtClean="0"/>
              <a:t>Two common types of popups:</a:t>
            </a:r>
            <a:br>
              <a:rPr lang="en-US" smtClean="0"/>
            </a:br>
            <a:r>
              <a:rPr lang="en-US" smtClean="0"/>
              <a:t>Type 1 - View/edit only</a:t>
            </a:r>
          </a:p>
        </p:txBody>
      </p:sp>
      <p:sp>
        <p:nvSpPr>
          <p:cNvPr id="7172" name="Content Placeholder 2"/>
          <p:cNvSpPr>
            <a:spLocks noGrp="1"/>
          </p:cNvSpPr>
          <p:nvPr>
            <p:ph idx="1"/>
          </p:nvPr>
        </p:nvSpPr>
        <p:spPr>
          <a:xfrm>
            <a:off x="519113" y="1054100"/>
            <a:ext cx="8318500" cy="1443038"/>
          </a:xfrm>
        </p:spPr>
        <p:txBody>
          <a:bodyPr/>
          <a:lstStyle/>
          <a:p>
            <a:pPr>
              <a:buFont typeface="Arial" charset="0"/>
              <a:buChar char="•"/>
            </a:pPr>
            <a:r>
              <a:rPr lang="en-US" smtClean="0"/>
              <a:t>Some popups are used  only to view and edit existing objects</a:t>
            </a:r>
          </a:p>
          <a:p>
            <a:pPr lvl="1"/>
            <a:r>
              <a:rPr lang="en-US" smtClean="0"/>
              <a:t>These popups cannot be used to create new objects</a:t>
            </a:r>
          </a:p>
        </p:txBody>
      </p:sp>
      <p:sp>
        <p:nvSpPr>
          <p:cNvPr id="7173" name="Rounded Rectangle 5"/>
          <p:cNvSpPr>
            <a:spLocks noChangeArrowheads="1"/>
          </p:cNvSpPr>
          <p:nvPr/>
        </p:nvSpPr>
        <p:spPr bwMode="auto">
          <a:xfrm>
            <a:off x="1211263" y="2746375"/>
            <a:ext cx="641350" cy="4445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7174" name="Straight Arrow Connector 7"/>
          <p:cNvCxnSpPr>
            <a:cxnSpLocks noChangeShapeType="1"/>
          </p:cNvCxnSpPr>
          <p:nvPr/>
        </p:nvCxnSpPr>
        <p:spPr bwMode="auto">
          <a:xfrm>
            <a:off x="1550988" y="3219450"/>
            <a:ext cx="995362" cy="708025"/>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717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925" y="3573463"/>
            <a:ext cx="5597525" cy="2455862"/>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889000"/>
            <a:ext cx="7085013" cy="26003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5" name="Title 1"/>
          <p:cNvSpPr>
            <a:spLocks noGrp="1"/>
          </p:cNvSpPr>
          <p:nvPr>
            <p:ph type="title"/>
          </p:nvPr>
        </p:nvSpPr>
        <p:spPr/>
        <p:txBody>
          <a:bodyPr/>
          <a:lstStyle/>
          <a:p>
            <a:r>
              <a:rPr lang="en-US" smtClean="0"/>
              <a:t>Two common types of popups:</a:t>
            </a:r>
            <a:br>
              <a:rPr lang="en-US" smtClean="0"/>
            </a:br>
            <a:r>
              <a:rPr lang="en-US" smtClean="0"/>
              <a:t>Type 2 - View/edit/create</a:t>
            </a:r>
          </a:p>
        </p:txBody>
      </p:sp>
      <p:sp>
        <p:nvSpPr>
          <p:cNvPr id="8196" name="Content Placeholder 2"/>
          <p:cNvSpPr>
            <a:spLocks noGrp="1"/>
          </p:cNvSpPr>
          <p:nvPr>
            <p:ph idx="1"/>
          </p:nvPr>
        </p:nvSpPr>
        <p:spPr>
          <a:xfrm>
            <a:off x="519113" y="3975100"/>
            <a:ext cx="3417887" cy="2425700"/>
          </a:xfrm>
        </p:spPr>
        <p:txBody>
          <a:bodyPr/>
          <a:lstStyle/>
          <a:p>
            <a:pPr>
              <a:buFont typeface="Arial" charset="0"/>
              <a:buChar char="•"/>
            </a:pPr>
            <a:r>
              <a:rPr lang="en-US" smtClean="0"/>
              <a:t>Some popups are used to view and edit existing objects </a:t>
            </a:r>
            <a:r>
              <a:rPr lang="en-US" i="1" smtClean="0"/>
              <a:t>and</a:t>
            </a:r>
            <a:r>
              <a:rPr lang="en-US" smtClean="0"/>
              <a:t> create new objects</a:t>
            </a:r>
          </a:p>
          <a:p>
            <a:pPr>
              <a:buFont typeface="Arial" charset="0"/>
              <a:buChar char="•"/>
            </a:pPr>
            <a:endParaRPr lang="en-US" smtClean="0"/>
          </a:p>
        </p:txBody>
      </p:sp>
      <p:sp>
        <p:nvSpPr>
          <p:cNvPr id="8197" name="Rounded Rectangle 5"/>
          <p:cNvSpPr>
            <a:spLocks noChangeArrowheads="1"/>
          </p:cNvSpPr>
          <p:nvPr/>
        </p:nvSpPr>
        <p:spPr bwMode="auto">
          <a:xfrm>
            <a:off x="620713" y="2244725"/>
            <a:ext cx="622300" cy="3937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198" name="Rounded Rectangle 6"/>
          <p:cNvSpPr>
            <a:spLocks noChangeArrowheads="1"/>
          </p:cNvSpPr>
          <p:nvPr/>
        </p:nvSpPr>
        <p:spPr bwMode="auto">
          <a:xfrm>
            <a:off x="889000" y="3122613"/>
            <a:ext cx="2984500" cy="177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199" name="Freeform 7"/>
          <p:cNvSpPr>
            <a:spLocks noChangeArrowheads="1"/>
          </p:cNvSpPr>
          <p:nvPr/>
        </p:nvSpPr>
        <p:spPr bwMode="auto">
          <a:xfrm>
            <a:off x="1271588" y="2324100"/>
            <a:ext cx="4254500" cy="177800"/>
          </a:xfrm>
          <a:custGeom>
            <a:avLst/>
            <a:gdLst>
              <a:gd name="T0" fmla="*/ 0 w 4254500"/>
              <a:gd name="T1" fmla="*/ 0 h 177800"/>
              <a:gd name="T2" fmla="*/ 4254500 w 4254500"/>
              <a:gd name="T3" fmla="*/ 0 h 177800"/>
              <a:gd name="T4" fmla="*/ 4241800 w 4254500"/>
              <a:gd name="T5" fmla="*/ 177800 h 177800"/>
              <a:gd name="T6" fmla="*/ 0 60000 65536"/>
              <a:gd name="T7" fmla="*/ 0 60000 65536"/>
              <a:gd name="T8" fmla="*/ 0 60000 65536"/>
              <a:gd name="T9" fmla="*/ 0 w 4254500"/>
              <a:gd name="T10" fmla="*/ 0 h 177800"/>
              <a:gd name="T11" fmla="*/ 4254500 w 4254500"/>
              <a:gd name="T12" fmla="*/ 177800 h 177800"/>
            </a:gdLst>
            <a:ahLst/>
            <a:cxnLst>
              <a:cxn ang="T6">
                <a:pos x="T0" y="T1"/>
              </a:cxn>
              <a:cxn ang="T7">
                <a:pos x="T2" y="T3"/>
              </a:cxn>
              <a:cxn ang="T8">
                <a:pos x="T4" y="T5"/>
              </a:cxn>
            </a:cxnLst>
            <a:rect l="T9" t="T10" r="T11" b="T12"/>
            <a:pathLst>
              <a:path w="4254500" h="177800">
                <a:moveTo>
                  <a:pt x="0" y="0"/>
                </a:moveTo>
                <a:lnTo>
                  <a:pt x="4254500" y="0"/>
                </a:lnTo>
                <a:lnTo>
                  <a:pt x="4241800" y="177800"/>
                </a:lnTo>
              </a:path>
            </a:pathLst>
          </a:cu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8200" name="TextBox 8"/>
          <p:cNvSpPr txBox="1">
            <a:spLocks noChangeArrowheads="1"/>
          </p:cNvSpPr>
          <p:nvPr/>
        </p:nvSpPr>
        <p:spPr bwMode="auto">
          <a:xfrm>
            <a:off x="1752600" y="1981200"/>
            <a:ext cx="2273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alibri" pitchFamily="34" charset="0"/>
                <a:ea typeface="Calibri" pitchFamily="34" charset="0"/>
                <a:cs typeface="Calibri" pitchFamily="34" charset="0"/>
              </a:rPr>
              <a:t>create new object</a:t>
            </a:r>
          </a:p>
        </p:txBody>
      </p:sp>
      <p:sp>
        <p:nvSpPr>
          <p:cNvPr id="8201" name="Freeform 9"/>
          <p:cNvSpPr>
            <a:spLocks noChangeArrowheads="1"/>
          </p:cNvSpPr>
          <p:nvPr/>
        </p:nvSpPr>
        <p:spPr bwMode="auto">
          <a:xfrm>
            <a:off x="889000" y="3302000"/>
            <a:ext cx="3149600" cy="215900"/>
          </a:xfrm>
          <a:custGeom>
            <a:avLst/>
            <a:gdLst>
              <a:gd name="T0" fmla="*/ 0 w 3149600"/>
              <a:gd name="T1" fmla="*/ 0 h 215900"/>
              <a:gd name="T2" fmla="*/ 0 w 3149600"/>
              <a:gd name="T3" fmla="*/ 215900 h 215900"/>
              <a:gd name="T4" fmla="*/ 3149600 w 3149600"/>
              <a:gd name="T5" fmla="*/ 215900 h 215900"/>
              <a:gd name="T6" fmla="*/ 0 60000 65536"/>
              <a:gd name="T7" fmla="*/ 0 60000 65536"/>
              <a:gd name="T8" fmla="*/ 0 60000 65536"/>
              <a:gd name="T9" fmla="*/ 0 w 3149600"/>
              <a:gd name="T10" fmla="*/ 0 h 215900"/>
              <a:gd name="T11" fmla="*/ 3149600 w 3149600"/>
              <a:gd name="T12" fmla="*/ 215900 h 215900"/>
            </a:gdLst>
            <a:ahLst/>
            <a:cxnLst>
              <a:cxn ang="T6">
                <a:pos x="T0" y="T1"/>
              </a:cxn>
              <a:cxn ang="T7">
                <a:pos x="T2" y="T3"/>
              </a:cxn>
              <a:cxn ang="T8">
                <a:pos x="T4" y="T5"/>
              </a:cxn>
            </a:cxnLst>
            <a:rect l="T9" t="T10" r="T11" b="T12"/>
            <a:pathLst>
              <a:path w="3149600" h="215900">
                <a:moveTo>
                  <a:pt x="0" y="0"/>
                </a:moveTo>
                <a:lnTo>
                  <a:pt x="0" y="215900"/>
                </a:lnTo>
                <a:lnTo>
                  <a:pt x="3149600" y="215900"/>
                </a:lnTo>
              </a:path>
            </a:pathLst>
          </a:cu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8202" name="TextBox 10"/>
          <p:cNvSpPr txBox="1">
            <a:spLocks noChangeArrowheads="1"/>
          </p:cNvSpPr>
          <p:nvPr/>
        </p:nvSpPr>
        <p:spPr bwMode="auto">
          <a:xfrm>
            <a:off x="711200" y="3468688"/>
            <a:ext cx="3162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alibri" pitchFamily="34" charset="0"/>
                <a:ea typeface="Calibri" pitchFamily="34" charset="0"/>
                <a:cs typeface="Calibri" pitchFamily="34" charset="0"/>
              </a:rPr>
              <a:t>view/edit existing object</a:t>
            </a:r>
          </a:p>
        </p:txBody>
      </p:sp>
      <p:pic>
        <p:nvPicPr>
          <p:cNvPr id="820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3275" y="2516188"/>
            <a:ext cx="3106738" cy="34671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Configuring a popup to create new objects</a:t>
            </a:r>
          </a:p>
        </p:txBody>
      </p:sp>
      <p:sp>
        <p:nvSpPr>
          <p:cNvPr id="9219" name="Content Placeholder 2"/>
          <p:cNvSpPr>
            <a:spLocks noGrp="1"/>
          </p:cNvSpPr>
          <p:nvPr>
            <p:ph idx="1"/>
          </p:nvPr>
        </p:nvSpPr>
        <p:spPr/>
        <p:txBody>
          <a:bodyPr/>
          <a:lstStyle/>
          <a:p>
            <a:pPr>
              <a:buFont typeface="Arial" charset="0"/>
              <a:buChar char="•"/>
            </a:pPr>
            <a:r>
              <a:rPr lang="en-US" smtClean="0"/>
              <a:t>When you configure a "create new" popup, you typically:</a:t>
            </a:r>
          </a:p>
          <a:p>
            <a:pPr lvl="1"/>
            <a:r>
              <a:rPr lang="en-US" smtClean="0"/>
              <a:t>Create the popup as a "view/edit only" popup</a:t>
            </a:r>
          </a:p>
          <a:p>
            <a:pPr lvl="1"/>
            <a:r>
              <a:rPr lang="en-US" smtClean="0"/>
              <a:t>Test the configuration</a:t>
            </a:r>
          </a:p>
          <a:p>
            <a:pPr lvl="1"/>
            <a:r>
              <a:rPr lang="en-US" smtClean="0"/>
              <a:t>Modify the popup so it can also create new objects</a:t>
            </a:r>
          </a:p>
          <a:p>
            <a:pPr lvl="1"/>
            <a:r>
              <a:rPr lang="en-US" smtClean="0"/>
              <a:t>Test the configuration</a:t>
            </a:r>
          </a:p>
          <a:p>
            <a:pPr>
              <a:buFont typeface="Arial" charset="0"/>
              <a:buChar char="•"/>
            </a:pPr>
            <a:r>
              <a:rPr lang="en-US" smtClean="0"/>
              <a:t>To configure a "view/edit only" popup so that it can create new objects, you must configure four behaviors:</a:t>
            </a:r>
          </a:p>
          <a:p>
            <a:pPr lvl="1"/>
            <a:r>
              <a:rPr lang="en-US" smtClean="0"/>
              <a:t>The behavior of the list view's Add button</a:t>
            </a:r>
          </a:p>
          <a:p>
            <a:pPr lvl="1"/>
            <a:r>
              <a:rPr lang="en-US" smtClean="0"/>
              <a:t>The number of entry points for the popup</a:t>
            </a:r>
          </a:p>
          <a:p>
            <a:pPr lvl="1"/>
            <a:r>
              <a:rPr lang="en-US" smtClean="0"/>
              <a:t>The creation of a new object by the popup</a:t>
            </a:r>
          </a:p>
          <a:p>
            <a:pPr lvl="1"/>
            <a:r>
              <a:rPr lang="en-US" smtClean="0"/>
              <a:t>The return of the new object to the list view</a:t>
            </a:r>
          </a:p>
          <a:p>
            <a:pPr>
              <a:buFont typeface="Arial" charset="0"/>
              <a:buChar char="•"/>
            </a:pPr>
            <a:endParaRPr lang="en-US"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787400"/>
            <a:ext cx="7085013" cy="26003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14"/>
          <p:cNvSpPr>
            <a:spLocks noChangeArrowheads="1"/>
          </p:cNvSpPr>
          <p:nvPr/>
        </p:nvSpPr>
        <p:spPr bwMode="auto">
          <a:xfrm>
            <a:off x="862013" y="3252788"/>
            <a:ext cx="6205537" cy="327025"/>
          </a:xfrm>
          <a:prstGeom prst="rect">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0244" name="Title 1"/>
          <p:cNvSpPr>
            <a:spLocks noGrp="1"/>
          </p:cNvSpPr>
          <p:nvPr>
            <p:ph type="title"/>
          </p:nvPr>
        </p:nvSpPr>
        <p:spPr/>
        <p:txBody>
          <a:bodyPr/>
          <a:lstStyle/>
          <a:p>
            <a:r>
              <a:rPr lang="en-US" smtClean="0"/>
              <a:t>Clicking "Add" navigates to the popup</a:t>
            </a:r>
          </a:p>
        </p:txBody>
      </p:sp>
      <p:sp>
        <p:nvSpPr>
          <p:cNvPr id="10245" name="Content Placeholder 2"/>
          <p:cNvSpPr>
            <a:spLocks noGrp="1"/>
          </p:cNvSpPr>
          <p:nvPr>
            <p:ph idx="1"/>
          </p:nvPr>
        </p:nvSpPr>
        <p:spPr>
          <a:xfrm>
            <a:off x="374650" y="3873500"/>
            <a:ext cx="3473450" cy="2332038"/>
          </a:xfrm>
        </p:spPr>
        <p:txBody>
          <a:bodyPr/>
          <a:lstStyle/>
          <a:p>
            <a:pPr>
              <a:buFont typeface="Arial" charset="0"/>
              <a:buChar char="•"/>
            </a:pPr>
            <a:r>
              <a:rPr lang="en-US" smtClean="0"/>
              <a:t>Clicking "Add" does not create a new blank row in the list view</a:t>
            </a:r>
          </a:p>
          <a:p>
            <a:pPr>
              <a:buFont typeface="Arial" charset="0"/>
              <a:buChar char="•"/>
            </a:pPr>
            <a:r>
              <a:rPr lang="en-US" smtClean="0"/>
              <a:t>Instead, the application navigates to the popup</a:t>
            </a:r>
          </a:p>
        </p:txBody>
      </p:sp>
      <p:sp>
        <p:nvSpPr>
          <p:cNvPr id="10246" name="Rounded Rectangle 5"/>
          <p:cNvSpPr>
            <a:spLocks noChangeArrowheads="1"/>
          </p:cNvSpPr>
          <p:nvPr/>
        </p:nvSpPr>
        <p:spPr bwMode="auto">
          <a:xfrm>
            <a:off x="582613" y="2290763"/>
            <a:ext cx="628650" cy="342900"/>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0247" name="Freeform 9"/>
          <p:cNvSpPr>
            <a:spLocks noChangeArrowheads="1"/>
          </p:cNvSpPr>
          <p:nvPr/>
        </p:nvSpPr>
        <p:spPr bwMode="auto">
          <a:xfrm>
            <a:off x="784225" y="2625725"/>
            <a:ext cx="90488" cy="822325"/>
          </a:xfrm>
          <a:custGeom>
            <a:avLst/>
            <a:gdLst>
              <a:gd name="T0" fmla="*/ 0 w 600891"/>
              <a:gd name="T1" fmla="*/ 0 h 783772"/>
              <a:gd name="T2" fmla="*/ 0 w 600891"/>
              <a:gd name="T3" fmla="*/ 1097746 h 783772"/>
              <a:gd name="T4" fmla="*/ 1 w 600891"/>
              <a:gd name="T5" fmla="*/ 1097746 h 783772"/>
              <a:gd name="T6" fmla="*/ 0 60000 65536"/>
              <a:gd name="T7" fmla="*/ 0 60000 65536"/>
              <a:gd name="T8" fmla="*/ 0 60000 65536"/>
              <a:gd name="T9" fmla="*/ 0 w 600891"/>
              <a:gd name="T10" fmla="*/ 0 h 783772"/>
              <a:gd name="T11" fmla="*/ 600891 w 600891"/>
              <a:gd name="T12" fmla="*/ 783772 h 783772"/>
            </a:gdLst>
            <a:ahLst/>
            <a:cxnLst>
              <a:cxn ang="T6">
                <a:pos x="T0" y="T1"/>
              </a:cxn>
              <a:cxn ang="T7">
                <a:pos x="T2" y="T3"/>
              </a:cxn>
              <a:cxn ang="T8">
                <a:pos x="T4" y="T5"/>
              </a:cxn>
            </a:cxnLst>
            <a:rect l="T9" t="T10" r="T11" b="T12"/>
            <a:pathLst>
              <a:path w="600891" h="783772">
                <a:moveTo>
                  <a:pt x="0" y="0"/>
                </a:moveTo>
                <a:lnTo>
                  <a:pt x="0" y="783772"/>
                </a:lnTo>
                <a:lnTo>
                  <a:pt x="600891" y="783772"/>
                </a:lnTo>
              </a:path>
            </a:pathLst>
          </a:cu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nvGrpSpPr>
          <p:cNvPr id="10248" name="Group 32"/>
          <p:cNvGrpSpPr>
            <a:grpSpLocks/>
          </p:cNvGrpSpPr>
          <p:nvPr/>
        </p:nvGrpSpPr>
        <p:grpSpPr bwMode="auto">
          <a:xfrm flipH="1">
            <a:off x="1060450" y="3228975"/>
            <a:ext cx="90488" cy="363538"/>
            <a:chOff x="3067" y="1854"/>
            <a:chExt cx="584" cy="2335"/>
          </a:xfrm>
        </p:grpSpPr>
        <p:sp>
          <p:nvSpPr>
            <p:cNvPr id="10252"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53"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pic>
        <p:nvPicPr>
          <p:cNvPr id="1024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0813" y="2462213"/>
            <a:ext cx="3640137" cy="38893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0" name="Rectangle 18"/>
          <p:cNvSpPr>
            <a:spLocks noChangeArrowheads="1"/>
          </p:cNvSpPr>
          <p:nvPr/>
        </p:nvSpPr>
        <p:spPr bwMode="auto">
          <a:xfrm>
            <a:off x="4017963" y="2574925"/>
            <a:ext cx="3413125" cy="3644900"/>
          </a:xfrm>
          <a:prstGeom prst="rect">
            <a:avLst/>
          </a:prstGeom>
          <a:noFill/>
          <a:ln w="28575" algn="ctr">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0251" name="Freeform 10"/>
          <p:cNvSpPr>
            <a:spLocks noChangeArrowheads="1"/>
          </p:cNvSpPr>
          <p:nvPr/>
        </p:nvSpPr>
        <p:spPr bwMode="auto">
          <a:xfrm>
            <a:off x="719138" y="2625725"/>
            <a:ext cx="3343275" cy="1057275"/>
          </a:xfrm>
          <a:custGeom>
            <a:avLst/>
            <a:gdLst>
              <a:gd name="T0" fmla="*/ 0 w 3344092"/>
              <a:gd name="T1" fmla="*/ 0 h 1058092"/>
              <a:gd name="T2" fmla="*/ 0 w 3344092"/>
              <a:gd name="T3" fmla="*/ 1053200 h 1058092"/>
              <a:gd name="T4" fmla="*/ 3339192 w 3344092"/>
              <a:gd name="T5" fmla="*/ 1053200 h 1058092"/>
              <a:gd name="T6" fmla="*/ 0 60000 65536"/>
              <a:gd name="T7" fmla="*/ 0 60000 65536"/>
              <a:gd name="T8" fmla="*/ 0 60000 65536"/>
              <a:gd name="T9" fmla="*/ 0 w 3344092"/>
              <a:gd name="T10" fmla="*/ 0 h 1058092"/>
              <a:gd name="T11" fmla="*/ 3344092 w 3344092"/>
              <a:gd name="T12" fmla="*/ 1058092 h 1058092"/>
            </a:gdLst>
            <a:ahLst/>
            <a:cxnLst>
              <a:cxn ang="T6">
                <a:pos x="T0" y="T1"/>
              </a:cxn>
              <a:cxn ang="T7">
                <a:pos x="T2" y="T3"/>
              </a:cxn>
              <a:cxn ang="T8">
                <a:pos x="T4" y="T5"/>
              </a:cxn>
            </a:cxnLst>
            <a:rect l="T9" t="T10" r="T11" b="T12"/>
            <a:pathLst>
              <a:path w="3344092" h="1058092">
                <a:moveTo>
                  <a:pt x="0" y="0"/>
                </a:moveTo>
                <a:lnTo>
                  <a:pt x="0" y="1058092"/>
                </a:lnTo>
                <a:lnTo>
                  <a:pt x="3344092" y="1058092"/>
                </a:lnTo>
              </a:path>
            </a:pathLst>
          </a:custGeom>
          <a:noFill/>
          <a:ln w="28575" algn="ctr">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1905000"/>
            <a:ext cx="7085013" cy="26003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Title 1"/>
          <p:cNvSpPr>
            <a:spLocks noGrp="1"/>
          </p:cNvSpPr>
          <p:nvPr>
            <p:ph type="title"/>
          </p:nvPr>
        </p:nvSpPr>
        <p:spPr/>
        <p:txBody>
          <a:bodyPr/>
          <a:lstStyle/>
          <a:p>
            <a:r>
              <a:rPr lang="en-US" smtClean="0"/>
              <a:t>Popup has a second entry point</a:t>
            </a:r>
          </a:p>
        </p:txBody>
      </p:sp>
      <p:sp>
        <p:nvSpPr>
          <p:cNvPr id="11268" name="Rounded Rectangle 5"/>
          <p:cNvSpPr>
            <a:spLocks noChangeArrowheads="1"/>
          </p:cNvSpPr>
          <p:nvPr/>
        </p:nvSpPr>
        <p:spPr bwMode="auto">
          <a:xfrm>
            <a:off x="576263" y="3357563"/>
            <a:ext cx="622300" cy="393700"/>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7" name="Rounded Rectangle 6"/>
          <p:cNvSpPr/>
          <p:nvPr/>
        </p:nvSpPr>
        <p:spPr bwMode="auto">
          <a:xfrm>
            <a:off x="946150" y="4149725"/>
            <a:ext cx="2943225" cy="311150"/>
          </a:xfrm>
          <a:prstGeom prst="roundRect">
            <a:avLst/>
          </a:prstGeom>
          <a:noFill/>
          <a:ln w="28575" algn="ctr">
            <a:solidFill>
              <a:schemeClr val="accent6">
                <a:lumMod val="50000"/>
              </a:schemeClr>
            </a:solidFill>
            <a:round/>
            <a:headEnd/>
            <a:tailEnd/>
          </a:ln>
        </p:spPr>
        <p:txBody>
          <a:bodyPr wrap="none" lIns="0" tIns="0" rIns="0" bIns="0" anchor="ctr"/>
          <a:lstStyle/>
          <a:p>
            <a:pPr>
              <a:defRPr/>
            </a:pPr>
            <a:endParaRPr lang="en-US" dirty="0"/>
          </a:p>
        </p:txBody>
      </p:sp>
      <p:sp>
        <p:nvSpPr>
          <p:cNvPr id="10" name="Freeform 9"/>
          <p:cNvSpPr/>
          <p:nvPr/>
        </p:nvSpPr>
        <p:spPr bwMode="auto">
          <a:xfrm>
            <a:off x="1257300" y="4460875"/>
            <a:ext cx="2781300" cy="215900"/>
          </a:xfrm>
          <a:custGeom>
            <a:avLst/>
            <a:gdLst>
              <a:gd name="connsiteX0" fmla="*/ 0 w 3149600"/>
              <a:gd name="connsiteY0" fmla="*/ 0 h 215900"/>
              <a:gd name="connsiteX1" fmla="*/ 0 w 3149600"/>
              <a:gd name="connsiteY1" fmla="*/ 215900 h 215900"/>
              <a:gd name="connsiteX2" fmla="*/ 3149600 w 3149600"/>
              <a:gd name="connsiteY2" fmla="*/ 215900 h 215900"/>
            </a:gdLst>
            <a:ahLst/>
            <a:cxnLst>
              <a:cxn ang="0">
                <a:pos x="connsiteX0" y="connsiteY0"/>
              </a:cxn>
              <a:cxn ang="0">
                <a:pos x="connsiteX1" y="connsiteY1"/>
              </a:cxn>
              <a:cxn ang="0">
                <a:pos x="connsiteX2" y="connsiteY2"/>
              </a:cxn>
            </a:cxnLst>
            <a:rect l="l" t="t" r="r" b="b"/>
            <a:pathLst>
              <a:path w="3149600" h="215900">
                <a:moveTo>
                  <a:pt x="0" y="0"/>
                </a:moveTo>
                <a:lnTo>
                  <a:pt x="0" y="215900"/>
                </a:lnTo>
                <a:lnTo>
                  <a:pt x="3149600" y="215900"/>
                </a:lnTo>
              </a:path>
            </a:pathLst>
          </a:custGeom>
          <a:noFill/>
          <a:ln w="28575" cap="flat" cmpd="sng" algn="ctr">
            <a:solidFill>
              <a:schemeClr val="accent6">
                <a:lumMod val="50000"/>
              </a:schemeClr>
            </a:solidFill>
            <a:prstDash val="solid"/>
            <a:round/>
            <a:headEnd type="none" w="med" len="med"/>
            <a:tailEnd type="triangle" w="med" len="med"/>
          </a:ln>
          <a:effectLst/>
        </p:spPr>
        <p:txBody>
          <a:bodyPr anchor="ctr"/>
          <a:lstStyle/>
          <a:p>
            <a:pPr>
              <a:defRPr/>
            </a:pPr>
            <a:endParaRPr lang="en-US" dirty="0"/>
          </a:p>
        </p:txBody>
      </p:sp>
      <p:sp>
        <p:nvSpPr>
          <p:cNvPr id="11" name="TextBox 10"/>
          <p:cNvSpPr txBox="1"/>
          <p:nvPr/>
        </p:nvSpPr>
        <p:spPr>
          <a:xfrm>
            <a:off x="473075" y="4978400"/>
            <a:ext cx="3530600" cy="1435100"/>
          </a:xfrm>
          <a:prstGeom prst="rect">
            <a:avLst/>
          </a:prstGeom>
          <a:noFill/>
        </p:spPr>
        <p:txBody>
          <a:bodyPr/>
          <a:lstStyle/>
          <a:p>
            <a:pPr algn="l">
              <a:defRPr/>
            </a:pPr>
            <a:r>
              <a:rPr lang="en-US" u="sng" dirty="0">
                <a:solidFill>
                  <a:schemeClr val="accent6">
                    <a:lumMod val="50000"/>
                  </a:schemeClr>
                </a:solidFill>
                <a:latin typeface="Calibri" pitchFamily="34" charset="0"/>
                <a:cs typeface="Calibri" pitchFamily="34" charset="0"/>
              </a:rPr>
              <a:t>Entry point 1</a:t>
            </a:r>
            <a:r>
              <a:rPr lang="en-US" dirty="0">
                <a:solidFill>
                  <a:schemeClr val="accent6">
                    <a:lumMod val="50000"/>
                  </a:schemeClr>
                </a:solidFill>
                <a:latin typeface="Calibri" pitchFamily="34" charset="0"/>
                <a:cs typeface="Calibri" pitchFamily="34" charset="0"/>
              </a:rPr>
              <a:t/>
            </a:r>
            <a:br>
              <a:rPr lang="en-US" dirty="0">
                <a:solidFill>
                  <a:schemeClr val="accent6">
                    <a:lumMod val="50000"/>
                  </a:schemeClr>
                </a:solidFill>
                <a:latin typeface="Calibri" pitchFamily="34" charset="0"/>
                <a:cs typeface="Calibri" pitchFamily="34" charset="0"/>
              </a:rPr>
            </a:br>
            <a:r>
              <a:rPr lang="en-US" dirty="0">
                <a:solidFill>
                  <a:schemeClr val="accent6">
                    <a:lumMod val="50000"/>
                  </a:schemeClr>
                </a:solidFill>
                <a:latin typeface="Calibri" pitchFamily="34" charset="0"/>
                <a:cs typeface="Calibri" pitchFamily="34" charset="0"/>
              </a:rPr>
              <a:t>- Used by list view cell widgets</a:t>
            </a:r>
            <a:br>
              <a:rPr lang="en-US" dirty="0">
                <a:solidFill>
                  <a:schemeClr val="accent6">
                    <a:lumMod val="50000"/>
                  </a:schemeClr>
                </a:solidFill>
                <a:latin typeface="Calibri" pitchFamily="34" charset="0"/>
                <a:cs typeface="Calibri" pitchFamily="34" charset="0"/>
              </a:rPr>
            </a:br>
            <a:r>
              <a:rPr lang="en-US" dirty="0">
                <a:solidFill>
                  <a:schemeClr val="accent6">
                    <a:lumMod val="50000"/>
                  </a:schemeClr>
                </a:solidFill>
                <a:latin typeface="Calibri" pitchFamily="34" charset="0"/>
                <a:cs typeface="Calibri" pitchFamily="34" charset="0"/>
              </a:rPr>
              <a:t>- Passes the relevant object</a:t>
            </a:r>
            <a:br>
              <a:rPr lang="en-US" dirty="0">
                <a:solidFill>
                  <a:schemeClr val="accent6">
                    <a:lumMod val="50000"/>
                  </a:schemeClr>
                </a:solidFill>
                <a:latin typeface="Calibri" pitchFamily="34" charset="0"/>
                <a:cs typeface="Calibri" pitchFamily="34" charset="0"/>
              </a:rPr>
            </a:br>
            <a:r>
              <a:rPr lang="en-US" dirty="0">
                <a:solidFill>
                  <a:schemeClr val="accent6">
                    <a:lumMod val="50000"/>
                  </a:schemeClr>
                </a:solidFill>
                <a:latin typeface="Calibri" pitchFamily="34" charset="0"/>
                <a:cs typeface="Calibri" pitchFamily="34" charset="0"/>
              </a:rPr>
              <a:t>- Used to view/edit the object</a:t>
            </a:r>
          </a:p>
        </p:txBody>
      </p:sp>
      <p:sp>
        <p:nvSpPr>
          <p:cNvPr id="11272" name="TextBox 11"/>
          <p:cNvSpPr txBox="1">
            <a:spLocks noChangeArrowheads="1"/>
          </p:cNvSpPr>
          <p:nvPr/>
        </p:nvSpPr>
        <p:spPr bwMode="auto">
          <a:xfrm>
            <a:off x="473075" y="660400"/>
            <a:ext cx="6503988"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u="sng">
                <a:solidFill>
                  <a:srgbClr val="009900"/>
                </a:solidFill>
                <a:latin typeface="Calibri" pitchFamily="34" charset="0"/>
                <a:ea typeface="Calibri" pitchFamily="34" charset="0"/>
                <a:cs typeface="Calibri" pitchFamily="34" charset="0"/>
              </a:rPr>
              <a:t>Entry point 2</a:t>
            </a:r>
            <a:r>
              <a:rPr lang="en-US">
                <a:solidFill>
                  <a:srgbClr val="009900"/>
                </a:solidFill>
                <a:latin typeface="Calibri" pitchFamily="34" charset="0"/>
                <a:ea typeface="Calibri" pitchFamily="34" charset="0"/>
                <a:cs typeface="Calibri" pitchFamily="34" charset="0"/>
              </a:rPr>
              <a:t/>
            </a:r>
            <a:br>
              <a:rPr lang="en-US">
                <a:solidFill>
                  <a:srgbClr val="009900"/>
                </a:solidFill>
                <a:latin typeface="Calibri" pitchFamily="34" charset="0"/>
                <a:ea typeface="Calibri" pitchFamily="34" charset="0"/>
                <a:cs typeface="Calibri" pitchFamily="34" charset="0"/>
              </a:rPr>
            </a:br>
            <a:r>
              <a:rPr lang="en-US">
                <a:solidFill>
                  <a:srgbClr val="009900"/>
                </a:solidFill>
                <a:latin typeface="Calibri" pitchFamily="34" charset="0"/>
                <a:ea typeface="Calibri" pitchFamily="34" charset="0"/>
                <a:cs typeface="Calibri" pitchFamily="34" charset="0"/>
              </a:rPr>
              <a:t>- Used by Add button</a:t>
            </a:r>
            <a:br>
              <a:rPr lang="en-US">
                <a:solidFill>
                  <a:srgbClr val="009900"/>
                </a:solidFill>
                <a:latin typeface="Calibri" pitchFamily="34" charset="0"/>
                <a:ea typeface="Calibri" pitchFamily="34" charset="0"/>
                <a:cs typeface="Calibri" pitchFamily="34" charset="0"/>
              </a:rPr>
            </a:br>
            <a:r>
              <a:rPr lang="en-US">
                <a:solidFill>
                  <a:srgbClr val="009900"/>
                </a:solidFill>
                <a:latin typeface="Calibri" pitchFamily="34" charset="0"/>
                <a:ea typeface="Calibri" pitchFamily="34" charset="0"/>
                <a:cs typeface="Calibri" pitchFamily="34" charset="0"/>
              </a:rPr>
              <a:t>- Does not pass an object from the list to the popup </a:t>
            </a:r>
            <a:br>
              <a:rPr lang="en-US">
                <a:solidFill>
                  <a:srgbClr val="009900"/>
                </a:solidFill>
                <a:latin typeface="Calibri" pitchFamily="34" charset="0"/>
                <a:ea typeface="Calibri" pitchFamily="34" charset="0"/>
                <a:cs typeface="Calibri" pitchFamily="34" charset="0"/>
              </a:rPr>
            </a:br>
            <a:r>
              <a:rPr lang="en-US">
                <a:solidFill>
                  <a:srgbClr val="009900"/>
                </a:solidFill>
                <a:latin typeface="Calibri" pitchFamily="34" charset="0"/>
                <a:ea typeface="Calibri" pitchFamily="34" charset="0"/>
                <a:cs typeface="Calibri" pitchFamily="34" charset="0"/>
              </a:rPr>
              <a:t>- Used to create new objects</a:t>
            </a:r>
          </a:p>
        </p:txBody>
      </p:sp>
      <p:sp>
        <p:nvSpPr>
          <p:cNvPr id="11273" name="Freeform 14"/>
          <p:cNvSpPr>
            <a:spLocks noChangeArrowheads="1"/>
          </p:cNvSpPr>
          <p:nvPr/>
        </p:nvSpPr>
        <p:spPr bwMode="auto">
          <a:xfrm flipV="1">
            <a:off x="889000" y="3187700"/>
            <a:ext cx="3149600" cy="165100"/>
          </a:xfrm>
          <a:custGeom>
            <a:avLst/>
            <a:gdLst>
              <a:gd name="T0" fmla="*/ 0 w 3149600"/>
              <a:gd name="T1" fmla="*/ 0 h 215900"/>
              <a:gd name="T2" fmla="*/ 0 w 3149600"/>
              <a:gd name="T3" fmla="*/ 33015 h 215900"/>
              <a:gd name="T4" fmla="*/ 3149600 w 3149600"/>
              <a:gd name="T5" fmla="*/ 33015 h 215900"/>
              <a:gd name="T6" fmla="*/ 0 60000 65536"/>
              <a:gd name="T7" fmla="*/ 0 60000 65536"/>
              <a:gd name="T8" fmla="*/ 0 60000 65536"/>
              <a:gd name="T9" fmla="*/ 0 w 3149600"/>
              <a:gd name="T10" fmla="*/ 0 h 215900"/>
              <a:gd name="T11" fmla="*/ 3149600 w 3149600"/>
              <a:gd name="T12" fmla="*/ 215900 h 215900"/>
            </a:gdLst>
            <a:ahLst/>
            <a:cxnLst>
              <a:cxn ang="T6">
                <a:pos x="T0" y="T1"/>
              </a:cxn>
              <a:cxn ang="T7">
                <a:pos x="T2" y="T3"/>
              </a:cxn>
              <a:cxn ang="T8">
                <a:pos x="T4" y="T5"/>
              </a:cxn>
            </a:cxnLst>
            <a:rect l="T9" t="T10" r="T11" b="T12"/>
            <a:pathLst>
              <a:path w="3149600" h="215900">
                <a:moveTo>
                  <a:pt x="0" y="0"/>
                </a:moveTo>
                <a:lnTo>
                  <a:pt x="0" y="215900"/>
                </a:lnTo>
                <a:lnTo>
                  <a:pt x="3149600" y="215900"/>
                </a:lnTo>
              </a:path>
            </a:pathLst>
          </a:custGeom>
          <a:noFill/>
          <a:ln w="28575" algn="ctr">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pic>
        <p:nvPicPr>
          <p:cNvPr id="1127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0" y="2695575"/>
            <a:ext cx="3278188" cy="35020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2"/>
          <p:cNvPicPr>
            <a:picLocks noChangeAspect="1" noChangeArrowheads="1"/>
          </p:cNvPicPr>
          <p:nvPr/>
        </p:nvPicPr>
        <p:blipFill>
          <a:blip r:embed="rId3">
            <a:extLst>
              <a:ext uri="{28A0092B-C50C-407E-A947-70E740481C1C}">
                <a14:useLocalDpi xmlns:a14="http://schemas.microsoft.com/office/drawing/2010/main" val="0"/>
              </a:ext>
            </a:extLst>
          </a:blip>
          <a:srcRect r="35623"/>
          <a:stretch>
            <a:fillRect/>
          </a:stretch>
        </p:blipFill>
        <p:spPr bwMode="auto">
          <a:xfrm>
            <a:off x="606425" y="720725"/>
            <a:ext cx="4560888" cy="26003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Title 1"/>
          <p:cNvSpPr>
            <a:spLocks noGrp="1"/>
          </p:cNvSpPr>
          <p:nvPr>
            <p:ph type="title"/>
          </p:nvPr>
        </p:nvSpPr>
        <p:spPr/>
        <p:txBody>
          <a:bodyPr/>
          <a:lstStyle/>
          <a:p>
            <a:r>
              <a:rPr lang="en-US" smtClean="0"/>
              <a:t>"Add" navigation does not pass an object</a:t>
            </a:r>
          </a:p>
        </p:txBody>
      </p:sp>
      <p:sp>
        <p:nvSpPr>
          <p:cNvPr id="12292" name="Content Placeholder 2"/>
          <p:cNvSpPr>
            <a:spLocks noGrp="1"/>
          </p:cNvSpPr>
          <p:nvPr>
            <p:ph idx="1"/>
          </p:nvPr>
        </p:nvSpPr>
        <p:spPr>
          <a:xfrm>
            <a:off x="519113" y="3552825"/>
            <a:ext cx="4275137" cy="2847975"/>
          </a:xfrm>
        </p:spPr>
        <p:txBody>
          <a:bodyPr/>
          <a:lstStyle/>
          <a:p>
            <a:pPr>
              <a:buFont typeface="Arial" charset="0"/>
              <a:buChar char="•"/>
            </a:pPr>
            <a:r>
              <a:rPr lang="en-US" smtClean="0"/>
              <a:t>The navigation used by the "Add" button does not pass any object from the list to the popup</a:t>
            </a:r>
          </a:p>
          <a:p>
            <a:pPr lvl="1"/>
            <a:r>
              <a:rPr lang="en-US" smtClean="0"/>
              <a:t>Instead, the popup automatically creates a new, blank object</a:t>
            </a:r>
          </a:p>
        </p:txBody>
      </p:sp>
      <p:sp>
        <p:nvSpPr>
          <p:cNvPr id="12293" name="Rounded Rectangle 5"/>
          <p:cNvSpPr>
            <a:spLocks noChangeArrowheads="1"/>
          </p:cNvSpPr>
          <p:nvPr/>
        </p:nvSpPr>
        <p:spPr bwMode="auto">
          <a:xfrm>
            <a:off x="573088" y="2195513"/>
            <a:ext cx="628650" cy="342900"/>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2294" name="Freeform 7"/>
          <p:cNvSpPr>
            <a:spLocks noChangeArrowheads="1"/>
          </p:cNvSpPr>
          <p:nvPr/>
        </p:nvSpPr>
        <p:spPr bwMode="auto">
          <a:xfrm>
            <a:off x="1203325" y="2179638"/>
            <a:ext cx="6751638" cy="2128837"/>
          </a:xfrm>
          <a:custGeom>
            <a:avLst/>
            <a:gdLst>
              <a:gd name="T0" fmla="*/ 0 w 6903720"/>
              <a:gd name="T1" fmla="*/ 0 h 1005840"/>
              <a:gd name="T2" fmla="*/ 5906694 w 6903720"/>
              <a:gd name="T3" fmla="*/ 2900553 h 1005840"/>
              <a:gd name="T4" fmla="*/ 5906694 w 6903720"/>
              <a:gd name="T5" fmla="*/ 191433532 h 1005840"/>
              <a:gd name="T6" fmla="*/ 0 60000 65536"/>
              <a:gd name="T7" fmla="*/ 0 60000 65536"/>
              <a:gd name="T8" fmla="*/ 0 60000 65536"/>
              <a:gd name="T9" fmla="*/ 0 w 6903720"/>
              <a:gd name="T10" fmla="*/ 0 h 1005840"/>
              <a:gd name="T11" fmla="*/ 6903720 w 6903720"/>
              <a:gd name="T12" fmla="*/ 1005840 h 1005840"/>
            </a:gdLst>
            <a:ahLst/>
            <a:cxnLst>
              <a:cxn ang="T6">
                <a:pos x="T0" y="T1"/>
              </a:cxn>
              <a:cxn ang="T7">
                <a:pos x="T2" y="T3"/>
              </a:cxn>
              <a:cxn ang="T8">
                <a:pos x="T4" y="T5"/>
              </a:cxn>
            </a:cxnLst>
            <a:rect l="T9" t="T10" r="T11" b="T12"/>
            <a:pathLst>
              <a:path w="6903720" h="1005840">
                <a:moveTo>
                  <a:pt x="0" y="0"/>
                </a:moveTo>
                <a:lnTo>
                  <a:pt x="6903720" y="15240"/>
                </a:lnTo>
                <a:lnTo>
                  <a:pt x="6903720" y="1005840"/>
                </a:lnTo>
              </a:path>
            </a:pathLst>
          </a:custGeom>
          <a:noFill/>
          <a:ln w="28575" algn="ctr">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2295" name="Rounded Rectangle 8"/>
          <p:cNvSpPr>
            <a:spLocks noChangeArrowheads="1"/>
          </p:cNvSpPr>
          <p:nvPr/>
        </p:nvSpPr>
        <p:spPr bwMode="auto">
          <a:xfrm>
            <a:off x="6072188" y="1684338"/>
            <a:ext cx="617537" cy="414337"/>
          </a:xfrm>
          <a:prstGeom prst="roundRect">
            <a:avLst>
              <a:gd name="adj" fmla="val 16667"/>
            </a:avLst>
          </a:prstGeom>
          <a:noFill/>
          <a:ln w="28575" algn="ctr">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2296" name="TextBox 28"/>
          <p:cNvSpPr txBox="1">
            <a:spLocks noChangeArrowheads="1"/>
          </p:cNvSpPr>
          <p:nvPr/>
        </p:nvSpPr>
        <p:spPr bwMode="auto">
          <a:xfrm>
            <a:off x="5948363" y="1270000"/>
            <a:ext cx="2201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latin typeface="Calibri" pitchFamily="34" charset="0"/>
                <a:ea typeface="Calibri" pitchFamily="34" charset="0"/>
                <a:cs typeface="Calibri" pitchFamily="34" charset="0"/>
              </a:rPr>
              <a:t>(no vendor eval)</a:t>
            </a:r>
          </a:p>
        </p:txBody>
      </p:sp>
      <p:sp>
        <p:nvSpPr>
          <p:cNvPr id="12298" name="Rounded Rectangle 12"/>
          <p:cNvSpPr>
            <a:spLocks noChangeArrowheads="1"/>
          </p:cNvSpPr>
          <p:nvPr/>
        </p:nvSpPr>
        <p:spPr bwMode="auto">
          <a:xfrm>
            <a:off x="7524750" y="4324350"/>
            <a:ext cx="914400" cy="612775"/>
          </a:xfrm>
          <a:prstGeom prst="roundRect">
            <a:avLst>
              <a:gd name="adj" fmla="val 16667"/>
            </a:avLst>
          </a:prstGeom>
          <a:gradFill flip="none" rotWithShape="1">
            <a:gsLst>
              <a:gs pos="0">
                <a:srgbClr val="009900"/>
              </a:gs>
              <a:gs pos="100000">
                <a:schemeClr val="tx1">
                  <a:shade val="100000"/>
                  <a:satMod val="115000"/>
                </a:schemeClr>
              </a:gs>
            </a:gsLst>
            <a:path path="circle">
              <a:fillToRect l="100000" t="100000"/>
            </a:path>
            <a:tileRect r="-100000" b="-100000"/>
          </a:gradFill>
          <a:ln w="28575" algn="ctr">
            <a:solidFill>
              <a:srgbClr val="009900"/>
            </a:solidFill>
            <a:round/>
            <a:headEnd/>
            <a:tailEnd/>
          </a:ln>
        </p:spPr>
        <p:txBody>
          <a:bodyPr wrap="none" lIns="0" tIns="0" rIns="0" bIns="0" anchor="ctr"/>
          <a:lstStyle/>
          <a:p>
            <a:pPr>
              <a:defRPr/>
            </a:pPr>
            <a:endParaRPr lang="en-US" dirty="0"/>
          </a:p>
        </p:txBody>
      </p:sp>
      <p:sp>
        <p:nvSpPr>
          <p:cNvPr id="12300" name="TextBox 28"/>
          <p:cNvSpPr txBox="1">
            <a:spLocks noChangeArrowheads="1"/>
          </p:cNvSpPr>
          <p:nvPr/>
        </p:nvSpPr>
        <p:spPr bwMode="auto">
          <a:xfrm>
            <a:off x="7091363" y="4878388"/>
            <a:ext cx="18462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9900"/>
                </a:solidFill>
                <a:latin typeface="Calibri" pitchFamily="34" charset="0"/>
                <a:ea typeface="Calibri" pitchFamily="34" charset="0"/>
                <a:cs typeface="Calibri" pitchFamily="34" charset="0"/>
              </a:rPr>
              <a:t>aVendor</a:t>
            </a:r>
            <a:br>
              <a:rPr lang="en-US">
                <a:solidFill>
                  <a:srgbClr val="009900"/>
                </a:solidFill>
                <a:latin typeface="Calibri" pitchFamily="34" charset="0"/>
                <a:ea typeface="Calibri" pitchFamily="34" charset="0"/>
                <a:cs typeface="Calibri" pitchFamily="34" charset="0"/>
              </a:rPr>
            </a:br>
            <a:r>
              <a:rPr lang="en-US">
                <a:solidFill>
                  <a:srgbClr val="009900"/>
                </a:solidFill>
                <a:latin typeface="Calibri" pitchFamily="34" charset="0"/>
                <a:ea typeface="Calibri" pitchFamily="34" charset="0"/>
                <a:cs typeface="Calibri" pitchFamily="34" charset="0"/>
              </a:rPr>
              <a:t>Evaluation</a:t>
            </a:r>
          </a:p>
        </p:txBody>
      </p:sp>
      <p:sp>
        <p:nvSpPr>
          <p:cNvPr id="12301" name="AutoShape 31"/>
          <p:cNvSpPr>
            <a:spLocks noChangeArrowheads="1"/>
          </p:cNvSpPr>
          <p:nvPr/>
        </p:nvSpPr>
        <p:spPr bwMode="auto">
          <a:xfrm rot="2186541">
            <a:off x="8118475" y="4035425"/>
            <a:ext cx="636588" cy="636588"/>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pic>
        <p:nvPicPr>
          <p:cNvPr id="1230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450" y="2693988"/>
            <a:ext cx="3279775" cy="35052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rtlCol="0" anchor="ctr">
        <a:noAutofit/>
      </a:bodyPr>
      <a:lstStyle>
        <a:defPPr algn="ctr">
          <a:spcBef>
            <a:spcPct val="50000"/>
          </a:spcBef>
          <a:spcAft>
            <a:spcPct val="30000"/>
          </a:spcAft>
          <a:buClr>
            <a:schemeClr val="tx1"/>
          </a:buClr>
          <a:defRPr/>
        </a:defPPr>
      </a:lstStyle>
    </a:spDef>
    <a:lnDef>
      <a:spPr bwMode="auto">
        <a:noFill/>
        <a:ln w="19050" cap="flat" cmpd="sng" algn="ctr">
          <a:solidFill>
            <a:srgbClr val="FF0000"/>
          </a:solidFill>
          <a:prstDash val="solid"/>
          <a:round/>
          <a:headEnd type="none" w="med" len="med"/>
          <a:tailEnd type="triangle" w="med" len="med"/>
        </a:ln>
        <a:effectLst/>
      </a:spPr>
      <a:bodyPr/>
      <a:lstStyle/>
    </a:lnDef>
    <a:txDef>
      <a:spPr>
        <a:noFill/>
      </a:spPr>
      <a:bodyPr wrap="square" rtlCol="0">
        <a:noAutofit/>
      </a:bodyPr>
      <a:lstStyle>
        <a:defPPr>
          <a:defRPr smtClean="0">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28924</TotalTime>
  <Words>3720</Words>
  <Application>Microsoft Office PowerPoint</Application>
  <PresentationFormat>On-screen Show (4:3)</PresentationFormat>
  <Paragraphs>316</Paragraphs>
  <Slides>34</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Times New Roman</vt:lpstr>
      <vt:lpstr>Wingdings</vt:lpstr>
      <vt:lpstr>Wingdings 2</vt:lpstr>
      <vt:lpstr>Wingdings 3</vt:lpstr>
      <vt:lpstr>Webdings</vt:lpstr>
      <vt:lpstr>1_test-template</vt:lpstr>
      <vt:lpstr>Popups (for Creating New Objects)</vt:lpstr>
      <vt:lpstr>Lesson objectives</vt:lpstr>
      <vt:lpstr>Lesson outline</vt:lpstr>
      <vt:lpstr>Two common types of popups: Type 1 - View/edit only</vt:lpstr>
      <vt:lpstr>Two common types of popups: Type 2 - View/edit/create</vt:lpstr>
      <vt:lpstr>Configuring a popup to create new objects</vt:lpstr>
      <vt:lpstr>Clicking "Add" navigates to the popup</vt:lpstr>
      <vt:lpstr>Popup has a second entry point</vt:lpstr>
      <vt:lpstr>"Add" navigation does not pass an object</vt:lpstr>
      <vt:lpstr>Popup returns new object to list view</vt:lpstr>
      <vt:lpstr>Lesson outline</vt:lpstr>
      <vt:lpstr>Steps to configure a "create new" popup</vt:lpstr>
      <vt:lpstr>Step 1: Create and test a "view/edit" popup </vt:lpstr>
      <vt:lpstr>Step 2: Configure the popup so that it has an entry point that requires no objects</vt:lpstr>
      <vt:lpstr>Step 3: Configure the popup so that it creates a new object when it receives no objects</vt:lpstr>
      <vt:lpstr>Step 4: Configure popup to return object (Specifying return object's name)</vt:lpstr>
      <vt:lpstr>Step 4: Configure popup to return object (Specifying return object's type)</vt:lpstr>
      <vt:lpstr>Step 5: Configure the parent list view so that the "Add" button navigates to the popup </vt:lpstr>
      <vt:lpstr>Step 6: Reload the metadata</vt:lpstr>
      <vt:lpstr>Summary of "new object" configurations</vt:lpstr>
      <vt:lpstr>Lesson outline</vt:lpstr>
      <vt:lpstr>startInEditMode</vt:lpstr>
      <vt:lpstr>startInEditMode</vt:lpstr>
      <vt:lpstr>Should the popup be in edit mode?</vt:lpstr>
      <vt:lpstr>Determining edit mode dynamically</vt:lpstr>
      <vt:lpstr>Steps to configure popup for dynamic edit mode</vt:lpstr>
      <vt:lpstr>Step 1: Create new boolean variable </vt:lpstr>
      <vt:lpstr>Step 2: Modify popup entry points </vt:lpstr>
      <vt:lpstr>Step 3: Modify "Add" button navigation</vt:lpstr>
      <vt:lpstr>Step 4: Modify list view cell navigation </vt:lpstr>
      <vt:lpstr>Lesson objectives review</vt:lpstr>
      <vt:lpstr>Review questions</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Popups (for Creating New Objects)</dc:title>
  <dc:creator>Rich Mills</dc:creator>
  <dc:description>170</dc:description>
  <cp:lastModifiedBy>gwuser</cp:lastModifiedBy>
  <cp:revision>2318</cp:revision>
  <dcterms:created xsi:type="dcterms:W3CDTF">2007-08-02T20:13:16Z</dcterms:created>
  <dcterms:modified xsi:type="dcterms:W3CDTF">2013-08-19T23:38:21Z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