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15"/>
  </p:notesMasterIdLst>
  <p:handoutMasterIdLst>
    <p:handoutMasterId r:id="rId16"/>
  </p:handoutMasterIdLst>
  <p:sldIdLst>
    <p:sldId id="1192" r:id="rId2"/>
    <p:sldId id="1299" r:id="rId3"/>
    <p:sldId id="1300" r:id="rId4"/>
    <p:sldId id="1573" r:id="rId5"/>
    <p:sldId id="1576" r:id="rId6"/>
    <p:sldId id="1584" r:id="rId7"/>
    <p:sldId id="1577" r:id="rId8"/>
    <p:sldId id="1578" r:id="rId9"/>
    <p:sldId id="1579" r:id="rId10"/>
    <p:sldId id="1582" r:id="rId11"/>
    <p:sldId id="1583" r:id="rId12"/>
    <p:sldId id="1551" r:id="rId13"/>
    <p:sldId id="1587" r:id="rId14"/>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FF0000"/>
    <a:srgbClr val="FFFF00"/>
    <a:srgbClr val="CCFFCC"/>
    <a:srgbClr val="3366FF"/>
    <a:srgbClr val="CC0099"/>
    <a:srgbClr val="009900"/>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86" autoAdjust="0"/>
    <p:restoredTop sz="71812" autoAdjust="0"/>
  </p:normalViewPr>
  <p:slideViewPr>
    <p:cSldViewPr snapToGrid="0">
      <p:cViewPr varScale="1">
        <p:scale>
          <a:sx n="85" d="100"/>
          <a:sy n="85" d="100"/>
        </p:scale>
        <p:origin x="-966" y="-84"/>
      </p:cViewPr>
      <p:guideLst>
        <p:guide orient="horz" pos="2160"/>
        <p:guide pos="2880"/>
      </p:guideLst>
    </p:cSldViewPr>
  </p:slideViewPr>
  <p:outlineViewPr>
    <p:cViewPr>
      <p:scale>
        <a:sx n="25" d="100"/>
        <a:sy n="25"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7" d="100"/>
          <a:sy n="97" d="100"/>
        </p:scale>
        <p:origin x="-2574" y="-11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51BA452B-283D-4072-ADC3-10F7579F4B4D}" type="slidenum">
              <a:rPr lang="en-US" altLang="en-US"/>
              <a:pPr>
                <a:defRPr/>
              </a:pPr>
              <a:t>‹#›</a:t>
            </a:fld>
            <a:endParaRPr lang="en-US" altLang="en-US"/>
          </a:p>
        </p:txBody>
      </p:sp>
    </p:spTree>
    <p:extLst>
      <p:ext uri="{BB962C8B-B14F-4D97-AF65-F5344CB8AC3E}">
        <p14:creationId xmlns:p14="http://schemas.microsoft.com/office/powerpoint/2010/main" val="586186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Dependent Dropdowns - </a:t>
            </a:r>
            <a:fld id="{E4005B83-76CD-489A-ADFA-CBBCE02A48B6}" type="slidenum">
              <a:rPr lang="en-US" altLang="en-US"/>
              <a:pPr>
                <a:defRPr/>
              </a:pPr>
              <a:t>‹#›</a:t>
            </a:fld>
            <a:endParaRPr lang="en-US" altLang="en-US"/>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a:solidFill>
                  <a:srgbClr val="000000"/>
                </a:solidFill>
                <a:latin typeface="Times New Roman" pitchFamily="18" charset="0"/>
                <a:cs typeface="Times New Roman" pitchFamily="18" charset="0"/>
              </a:rPr>
              <a:t>Introduction, 2.</a:t>
            </a:r>
            <a:fld id="{CA252965-EB44-4D20-8DA8-0065355FE585}"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Tree>
    <p:extLst>
      <p:ext uri="{BB962C8B-B14F-4D97-AF65-F5344CB8AC3E}">
        <p14:creationId xmlns:p14="http://schemas.microsoft.com/office/powerpoint/2010/main" val="2528632759"/>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Dependent Dropdowns - </a:t>
            </a:r>
            <a:fld id="{B50F0D87-3D86-4A2B-9113-A541346CE48A}"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194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19460" name="Rectangle 2"/>
          <p:cNvSpPr>
            <a:spLocks noGrp="1" noRot="1" noChangeAspect="1" noChangeArrowheads="1" noTextEdit="1"/>
          </p:cNvSpPr>
          <p:nvPr>
            <p:ph type="sldImg"/>
          </p:nvPr>
        </p:nvSpPr>
        <p:spPr>
          <a:xfrm>
            <a:off x="715963" y="630238"/>
            <a:ext cx="5430837" cy="4073525"/>
          </a:xfrm>
          <a:ln/>
        </p:spPr>
      </p:sp>
      <p:sp>
        <p:nvSpPr>
          <p:cNvPr id="19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Dependent Dropdowns - </a:t>
            </a:r>
            <a:fld id="{40D4FB3E-8E0F-4846-9472-E5EA64BEB8CA}"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296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9700" name="Rectangle 2"/>
          <p:cNvSpPr>
            <a:spLocks noGrp="1" noRot="1" noChangeAspect="1" noChangeArrowheads="1" noTextEdit="1"/>
          </p:cNvSpPr>
          <p:nvPr>
            <p:ph type="sldImg"/>
          </p:nvPr>
        </p:nvSpPr>
        <p:spPr>
          <a:ln/>
        </p:spPr>
      </p:sp>
      <p:sp>
        <p:nvSpPr>
          <p:cNvPr id="297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Dependent Dropdowns - </a:t>
            </a:r>
            <a:fld id="{78204EA2-1756-4A85-B4F6-305FFFA5AACA}"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3072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Dependent Dropdowns - </a:t>
            </a:r>
            <a:fld id="{C88DF8CA-8DB7-463B-B280-2E1DDADA7F0F}"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317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1748" name="Rectangle 2"/>
          <p:cNvSpPr>
            <a:spLocks noGrp="1" noRot="1" noChangeAspect="1" noChangeArrowheads="1" noTextEdit="1"/>
          </p:cNvSpPr>
          <p:nvPr>
            <p:ph type="sldImg"/>
          </p:nvPr>
        </p:nvSpPr>
        <p:spPr>
          <a:xfrm>
            <a:off x="715963" y="630238"/>
            <a:ext cx="5432425" cy="4073525"/>
          </a:xfrm>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tabLst>
                <a:tab pos="2741613" algn="ctr"/>
              </a:tabLst>
              <a:defRPr sz="2000" b="1">
                <a:solidFill>
                  <a:srgbClr val="FF0000"/>
                </a:solidFill>
                <a:latin typeface="Arial" charset="0"/>
              </a:defRPr>
            </a:lvl1pPr>
            <a:lvl2pPr marL="742950" indent="-285750" defTabSz="930275" eaLnBrk="0" hangingPunct="0">
              <a:tabLst>
                <a:tab pos="2741613" algn="ctr"/>
              </a:tabLst>
              <a:defRPr sz="2000" b="1">
                <a:solidFill>
                  <a:srgbClr val="FF0000"/>
                </a:solidFill>
                <a:latin typeface="Arial" charset="0"/>
              </a:defRPr>
            </a:lvl2pPr>
            <a:lvl3pPr marL="1143000" indent="-228600" defTabSz="930275" eaLnBrk="0" hangingPunct="0">
              <a:tabLst>
                <a:tab pos="2741613" algn="ctr"/>
              </a:tabLst>
              <a:defRPr sz="2000" b="1">
                <a:solidFill>
                  <a:srgbClr val="FF0000"/>
                </a:solidFill>
                <a:latin typeface="Arial" charset="0"/>
              </a:defRPr>
            </a:lvl3pPr>
            <a:lvl4pPr marL="1600200" indent="-228600" defTabSz="930275" eaLnBrk="0" hangingPunct="0">
              <a:tabLst>
                <a:tab pos="2741613" algn="ctr"/>
              </a:tabLst>
              <a:defRPr sz="2000" b="1">
                <a:solidFill>
                  <a:srgbClr val="FF0000"/>
                </a:solidFill>
                <a:latin typeface="Arial" charset="0"/>
              </a:defRPr>
            </a:lvl4pPr>
            <a:lvl5pPr marL="2057400" indent="-228600" defTabSz="930275" eaLnBrk="0" hangingPunct="0">
              <a:tabLst>
                <a:tab pos="2741613" algn="ctr"/>
              </a:tabLst>
              <a:defRPr sz="2000" b="1">
                <a:solidFill>
                  <a:srgbClr val="FF0000"/>
                </a:solidFill>
                <a:latin typeface="Arial" charset="0"/>
              </a:defRPr>
            </a:lvl5pPr>
            <a:lvl6pPr marL="25146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6pPr>
            <a:lvl7pPr marL="29718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7pPr>
            <a:lvl8pPr marL="34290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8pPr>
            <a:lvl9pPr marL="38862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9pPr>
          </a:lstStyle>
          <a:p>
            <a:pPr eaLnBrk="1" hangingPunct="1"/>
            <a:r>
              <a:rPr lang="en-US" altLang="en-US" sz="1200" b="0" smtClean="0">
                <a:solidFill>
                  <a:schemeClr val="tx1"/>
                </a:solidFill>
              </a:rPr>
              <a:t>	 Dependent Dropdowns - </a:t>
            </a:r>
            <a:fld id="{41031CC9-BB30-49A9-98DA-44E972FE0D05}"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327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1388" eaLnBrk="0" hangingPunct="0">
              <a:tabLst>
                <a:tab pos="5589588" algn="r"/>
              </a:tabLst>
              <a:defRPr sz="2000" b="1">
                <a:solidFill>
                  <a:srgbClr val="FF0000"/>
                </a:solidFill>
                <a:latin typeface="Arial" charset="0"/>
              </a:defRPr>
            </a:lvl1pPr>
            <a:lvl2pPr marL="742950" indent="-285750" defTabSz="941388" eaLnBrk="0" hangingPunct="0">
              <a:tabLst>
                <a:tab pos="5589588" algn="r"/>
              </a:tabLst>
              <a:defRPr sz="2000" b="1">
                <a:solidFill>
                  <a:srgbClr val="FF0000"/>
                </a:solidFill>
                <a:latin typeface="Arial" charset="0"/>
              </a:defRPr>
            </a:lvl2pPr>
            <a:lvl3pPr marL="1143000" indent="-228600" defTabSz="941388" eaLnBrk="0" hangingPunct="0">
              <a:tabLst>
                <a:tab pos="5589588" algn="r"/>
              </a:tabLst>
              <a:defRPr sz="2000" b="1">
                <a:solidFill>
                  <a:srgbClr val="FF0000"/>
                </a:solidFill>
                <a:latin typeface="Arial" charset="0"/>
              </a:defRPr>
            </a:lvl3pPr>
            <a:lvl4pPr marL="1600200" indent="-228600" defTabSz="941388" eaLnBrk="0" hangingPunct="0">
              <a:tabLst>
                <a:tab pos="5589588" algn="r"/>
              </a:tabLst>
              <a:defRPr sz="2000" b="1">
                <a:solidFill>
                  <a:srgbClr val="FF0000"/>
                </a:solidFill>
                <a:latin typeface="Arial" charset="0"/>
              </a:defRPr>
            </a:lvl4pPr>
            <a:lvl5pPr marL="2057400" indent="-228600" defTabSz="941388" eaLnBrk="0" hangingPunct="0">
              <a:tabLst>
                <a:tab pos="5589588" algn="r"/>
              </a:tabLst>
              <a:defRPr sz="2000" b="1">
                <a:solidFill>
                  <a:srgbClr val="FF0000"/>
                </a:solidFill>
                <a:latin typeface="Arial" charset="0"/>
              </a:defRPr>
            </a:lvl5pPr>
            <a:lvl6pPr marL="25146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6pPr>
            <a:lvl7pPr marL="29718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7pPr>
            <a:lvl8pPr marL="34290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8pPr>
            <a:lvl9pPr marL="38862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Dependent Dropdowns - </a:t>
            </a:r>
            <a:fld id="{F0F45EC2-676B-4BC7-9547-AA09548C764A}"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204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0484" name="Rectangle 2"/>
          <p:cNvSpPr>
            <a:spLocks noGrp="1" noRot="1" noChangeAspect="1" noChangeArrowheads="1" noTextEdit="1"/>
          </p:cNvSpPr>
          <p:nvPr>
            <p:ph type="sldImg"/>
          </p:nvPr>
        </p:nvSpPr>
        <p:spPr>
          <a:ln/>
        </p:spPr>
      </p:sp>
      <p:sp>
        <p:nvSpPr>
          <p:cNvPr id="204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Dependent Dropdowns - </a:t>
            </a:r>
            <a:fld id="{64BCC883-EF40-409C-983D-C84780C3375A}"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215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1508" name="Rectangle 2"/>
          <p:cNvSpPr>
            <a:spLocks noGrp="1" noRot="1" noChangeAspect="1" noChangeArrowheads="1" noTextEdit="1"/>
          </p:cNvSpPr>
          <p:nvPr>
            <p:ph type="sldImg"/>
          </p:nvPr>
        </p:nvSpPr>
        <p:spPr>
          <a:ln/>
        </p:spPr>
      </p:sp>
      <p:sp>
        <p:nvSpPr>
          <p:cNvPr id="215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Dependent Dropdowns - </a:t>
            </a:r>
            <a:fld id="{8D64542A-1DB6-4704-8591-F30E9886A68F}"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225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2532" name="Rectangle 2"/>
          <p:cNvSpPr>
            <a:spLocks noGrp="1" noRot="1" noChangeAspect="1" noChangeArrowheads="1" noTextEdit="1"/>
          </p:cNvSpPr>
          <p:nvPr>
            <p:ph type="sldImg"/>
          </p:nvPr>
        </p:nvSpPr>
        <p:spPr>
          <a:xfrm>
            <a:off x="1104900" y="696913"/>
            <a:ext cx="4648200" cy="3486150"/>
          </a:xfrm>
          <a:ln/>
        </p:spPr>
      </p:sp>
      <p:sp>
        <p:nvSpPr>
          <p:cNvPr id="22533" name="Rectangle 3"/>
          <p:cNvSpPr>
            <a:spLocks noGrp="1" noChangeArrowheads="1"/>
          </p:cNvSpPr>
          <p:nvPr>
            <p:ph type="body" idx="1"/>
          </p:nvPr>
        </p:nvSpPr>
        <p:spPr>
          <a:xfrm>
            <a:off x="685800" y="4416425"/>
            <a:ext cx="548640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Dependent Dropdowns - </a:t>
            </a:r>
            <a:fld id="{E276F903-3465-463F-9350-F05B7CF28868}"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235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3556" name="Rectangle 2"/>
          <p:cNvSpPr>
            <a:spLocks noGrp="1" noRot="1" noChangeAspect="1" noChangeArrowheads="1" noTextEdit="1"/>
          </p:cNvSpPr>
          <p:nvPr>
            <p:ph type="sldImg"/>
          </p:nvPr>
        </p:nvSpPr>
        <p:spPr>
          <a:xfrm>
            <a:off x="1104900" y="696913"/>
            <a:ext cx="4648200" cy="3486150"/>
          </a:xfrm>
          <a:ln/>
        </p:spPr>
      </p:sp>
      <p:sp>
        <p:nvSpPr>
          <p:cNvPr id="23557" name="Rectangle 3"/>
          <p:cNvSpPr>
            <a:spLocks noGrp="1" noChangeArrowheads="1"/>
          </p:cNvSpPr>
          <p:nvPr>
            <p:ph type="body" idx="1"/>
          </p:nvPr>
        </p:nvSpPr>
        <p:spPr>
          <a:xfrm>
            <a:off x="685800" y="4416425"/>
            <a:ext cx="548640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Dependent dropdown filtering will not work correctly if the parent and child dropdowns are declared in separate PCF files (such as having the parent dropdown on a screen and the child dropdown on a reusable detail view referenced by the screen).</a:t>
            </a:r>
          </a:p>
          <a:p>
            <a:r>
              <a:rPr lang="en-US" smtClean="0"/>
              <a:t>These requirements are imposed by the Guidewire user interface architecture.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Dependent Dropdowns - </a:t>
            </a:r>
            <a:fld id="{9FB69494-DDB5-4D00-83BA-5964B550F4A4}"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2560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a:t>
            </a:r>
            <a:r>
              <a:rPr lang="en-US" dirty="0" err="1" smtClean="0"/>
              <a:t>typecode</a:t>
            </a:r>
            <a:r>
              <a:rPr lang="en-US" baseline="0" dirty="0" smtClean="0"/>
              <a:t> code should not contain spaces. </a:t>
            </a:r>
            <a:endParaRPr lang="en-US" dirty="0" smtClean="0"/>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Dependent Dropdowns - </a:t>
            </a:r>
            <a:fld id="{94DDA16F-6BCA-4A97-9971-FD77998878A7}"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2662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Select</a:t>
            </a:r>
            <a:r>
              <a:rPr lang="en-US" baseline="0" dirty="0" smtClean="0"/>
              <a:t> the </a:t>
            </a:r>
            <a:r>
              <a:rPr lang="en-US" baseline="0" dirty="0" err="1" smtClean="0"/>
              <a:t>typcode</a:t>
            </a:r>
            <a:r>
              <a:rPr lang="en-US" baseline="0" dirty="0" smtClean="0"/>
              <a:t> and right-click for a context menu. Add a category for the newly added </a:t>
            </a:r>
            <a:r>
              <a:rPr lang="en-US" baseline="0" dirty="0" err="1" smtClean="0"/>
              <a:t>typecode</a:t>
            </a:r>
            <a:r>
              <a:rPr lang="en-US" baseline="0" dirty="0" smtClean="0"/>
              <a:t> using the Add Categories Wizard. If you want to add more categories, right-click on the </a:t>
            </a:r>
            <a:r>
              <a:rPr lang="en-US" baseline="0" dirty="0" err="1" smtClean="0"/>
              <a:t>typecode</a:t>
            </a:r>
            <a:r>
              <a:rPr lang="en-US" baseline="0" dirty="0" smtClean="0"/>
              <a:t> again. You must add each category individually.  </a:t>
            </a:r>
            <a:endParaRPr lang="en-US" dirty="0" smtClean="0"/>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Dependent Dropdowns - </a:t>
            </a:r>
            <a:fld id="{D2F86939-0A2F-430F-9E56-FD62034D848B}"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2765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nchor="t"/>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29024092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83400804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327867394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nchor="t"/>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257011467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66819729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9910321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356888194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5173156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004282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95295657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5273701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8569525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57287C3A-5B0F-447F-BB01-CCE127EE3D3F}"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89"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90" r:id="rId12"/>
  </p:sldLayoutIdLst>
  <p:transition/>
  <p:txStyles>
    <p:title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Dependent Dropdowns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21 August 2013</a:t>
            </a:r>
            <a:endParaRPr 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t>Review: Deploying data model extensions</a:t>
            </a:r>
          </a:p>
        </p:txBody>
      </p:sp>
      <p:sp>
        <p:nvSpPr>
          <p:cNvPr id="14339" name="Content Placeholder 2"/>
          <p:cNvSpPr>
            <a:spLocks noGrp="1"/>
          </p:cNvSpPr>
          <p:nvPr>
            <p:ph idx="1"/>
          </p:nvPr>
        </p:nvSpPr>
        <p:spPr/>
        <p:txBody>
          <a:bodyPr/>
          <a:lstStyle/>
          <a:p>
            <a:pPr marL="495300" indent="-495300">
              <a:buFont typeface="Arial" charset="0"/>
              <a:buAutoNum type="arabicPeriod"/>
            </a:pPr>
            <a:r>
              <a:rPr lang="en-US" dirty="0" smtClean="0"/>
              <a:t>Optionally regenerate Data Dictionary and check for validation errors</a:t>
            </a:r>
          </a:p>
          <a:p>
            <a:pPr marL="857250" lvl="1" indent="-457200">
              <a:buSzTx/>
              <a:buFontTx/>
              <a:buChar char="•"/>
            </a:pPr>
            <a:r>
              <a:rPr lang="en-US" dirty="0" err="1" smtClean="0">
                <a:latin typeface="Courier New" pitchFamily="49" charset="0"/>
              </a:rPr>
              <a:t>gwXX</a:t>
            </a:r>
            <a:r>
              <a:rPr lang="en-US" dirty="0" smtClean="0">
                <a:latin typeface="Courier New" pitchFamily="49" charset="0"/>
              </a:rPr>
              <a:t> </a:t>
            </a:r>
            <a:r>
              <a:rPr lang="en-US" dirty="0" err="1" smtClean="0">
                <a:latin typeface="Courier New" pitchFamily="49" charset="0"/>
              </a:rPr>
              <a:t>regen</a:t>
            </a:r>
            <a:r>
              <a:rPr lang="en-US" dirty="0" smtClean="0">
                <a:latin typeface="Courier New" pitchFamily="49" charset="0"/>
              </a:rPr>
              <a:t>-dictionary</a:t>
            </a:r>
          </a:p>
          <a:p>
            <a:pPr marL="495300" indent="-495300">
              <a:buFont typeface="Arial" charset="0"/>
              <a:buAutoNum type="arabicPeriod"/>
            </a:pPr>
            <a:r>
              <a:rPr lang="en-US" dirty="0" smtClean="0"/>
              <a:t>Restart the application server</a:t>
            </a:r>
          </a:p>
          <a:p>
            <a:pPr marL="857250" lvl="1" indent="-457200"/>
            <a:r>
              <a:rPr lang="en-US" dirty="0" err="1" smtClean="0">
                <a:latin typeface="Courier New" pitchFamily="49" charset="0"/>
              </a:rPr>
              <a:t>gwXX</a:t>
            </a:r>
            <a:r>
              <a:rPr lang="en-US" dirty="0" smtClean="0">
                <a:latin typeface="Courier New" pitchFamily="49" charset="0"/>
              </a:rPr>
              <a:t> </a:t>
            </a:r>
            <a:r>
              <a:rPr lang="en-US" dirty="0" err="1" smtClean="0">
                <a:latin typeface="Courier New" pitchFamily="49" charset="0"/>
              </a:rPr>
              <a:t>dev</a:t>
            </a:r>
            <a:r>
              <a:rPr lang="en-US" dirty="0" smtClean="0">
                <a:latin typeface="Courier New" pitchFamily="49" charset="0"/>
              </a:rPr>
              <a:t>-stop</a:t>
            </a:r>
            <a:r>
              <a:rPr lang="en-US" dirty="0" smtClean="0"/>
              <a:t>, and then</a:t>
            </a:r>
          </a:p>
          <a:p>
            <a:pPr marL="857250" lvl="1" indent="-457200"/>
            <a:r>
              <a:rPr lang="en-US" dirty="0" err="1" smtClean="0">
                <a:latin typeface="Courier New" pitchFamily="49" charset="0"/>
              </a:rPr>
              <a:t>gwXX</a:t>
            </a:r>
            <a:r>
              <a:rPr lang="en-US" dirty="0" smtClean="0">
                <a:latin typeface="Courier New" pitchFamily="49" charset="0"/>
              </a:rPr>
              <a:t> </a:t>
            </a:r>
            <a:r>
              <a:rPr lang="en-US" dirty="0" err="1" smtClean="0">
                <a:latin typeface="Courier New" pitchFamily="49" charset="0"/>
              </a:rPr>
              <a:t>dev</a:t>
            </a:r>
            <a:r>
              <a:rPr lang="en-US" dirty="0" smtClean="0">
                <a:latin typeface="Courier New" pitchFamily="49" charset="0"/>
              </a:rPr>
              <a:t>-start</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The deployed dependent dropdown</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237" y="915561"/>
            <a:ext cx="4362450" cy="29527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6079" y="2017905"/>
            <a:ext cx="4438650" cy="31432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bwMode="auto">
          <a:xfrm>
            <a:off x="2453268" y="1137424"/>
            <a:ext cx="1906859" cy="345688"/>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4" name="Rounded Rectangle 13"/>
          <p:cNvSpPr/>
          <p:nvPr/>
        </p:nvSpPr>
        <p:spPr bwMode="auto">
          <a:xfrm>
            <a:off x="6107151" y="2325030"/>
            <a:ext cx="1906859" cy="345688"/>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p:spPr>
        <p:txBody>
          <a:bodyPr/>
          <a:lstStyle/>
          <a:p>
            <a:pPr eaLnBrk="1" hangingPunct="1"/>
            <a:r>
              <a:rPr lang="en-US" smtClean="0"/>
              <a:t>Lesson objectives review</a:t>
            </a:r>
          </a:p>
        </p:txBody>
      </p:sp>
      <p:sp>
        <p:nvSpPr>
          <p:cNvPr id="16387"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Create dependent dropdowns</a:t>
            </a:r>
          </a:p>
          <a:p>
            <a:pPr lvl="1"/>
            <a:endParaRPr lang="en-US" smtClean="0"/>
          </a:p>
          <a:p>
            <a:pPr lvl="1" eaLnBrk="1" hangingPunct="1"/>
            <a:endParaRPr lang="en-US"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Notices</a:t>
            </a:r>
          </a:p>
        </p:txBody>
      </p:sp>
      <p:sp>
        <p:nvSpPr>
          <p:cNvPr id="17411" name="Rectangle 3"/>
          <p:cNvSpPr>
            <a:spLocks noGrp="1" noChangeArrowheads="1"/>
          </p:cNvSpPr>
          <p:nvPr>
            <p:ph type="body" idx="1"/>
          </p:nvPr>
        </p:nvSpPr>
        <p:spPr/>
        <p:txBody>
          <a:bodyPr/>
          <a:lstStyle/>
          <a:p>
            <a:pPr marL="0" indent="0">
              <a:buNone/>
            </a:pPr>
            <a:r>
              <a:rPr lang="en-US" sz="1600" dirty="0"/>
              <a:t>Copyright © 2001-2013 </a:t>
            </a:r>
            <a:r>
              <a:rPr lang="en-US" sz="1600" dirty="0" err="1"/>
              <a:t>Guidewire</a:t>
            </a:r>
            <a:r>
              <a:rPr lang="en-US" sz="1600" dirty="0"/>
              <a:t> Software, Inc. All rights reserved. </a:t>
            </a:r>
            <a:r>
              <a:rPr lang="en-US" sz="1600" dirty="0" err="1"/>
              <a:t>Guidewire</a:t>
            </a:r>
            <a:r>
              <a:rPr lang="en-US" sz="1600" dirty="0"/>
              <a:t>, </a:t>
            </a:r>
            <a:r>
              <a:rPr lang="en-US" sz="1600" dirty="0" err="1"/>
              <a:t>Guidewire</a:t>
            </a:r>
            <a:r>
              <a:rPr lang="en-US" sz="1600" dirty="0"/>
              <a:t> Software, </a:t>
            </a:r>
            <a:r>
              <a:rPr lang="en-US" sz="1600" dirty="0" err="1"/>
              <a:t>Guidewire</a:t>
            </a:r>
            <a:r>
              <a:rPr lang="en-US" sz="1600" dirty="0"/>
              <a:t> </a:t>
            </a:r>
            <a:r>
              <a:rPr lang="en-US" sz="1600" dirty="0" err="1"/>
              <a:t>ClaimCenter</a:t>
            </a:r>
            <a:r>
              <a:rPr lang="en-US" sz="1600" dirty="0"/>
              <a:t>, </a:t>
            </a:r>
            <a:r>
              <a:rPr lang="en-US" sz="1600" dirty="0" err="1"/>
              <a:t>Guidewire</a:t>
            </a:r>
            <a:r>
              <a:rPr lang="en-US" sz="1600" dirty="0"/>
              <a:t> </a:t>
            </a:r>
            <a:r>
              <a:rPr lang="en-US" sz="1600" dirty="0" err="1"/>
              <a:t>PolicyCenter</a:t>
            </a:r>
            <a:r>
              <a:rPr lang="en-US" sz="1600" dirty="0"/>
              <a:t>, </a:t>
            </a:r>
            <a:r>
              <a:rPr lang="en-US" sz="1600" dirty="0" err="1"/>
              <a:t>Guidewire</a:t>
            </a:r>
            <a:r>
              <a:rPr lang="en-US" sz="1600" dirty="0"/>
              <a:t> </a:t>
            </a:r>
            <a:r>
              <a:rPr lang="en-US" sz="1600" dirty="0" err="1"/>
              <a:t>BillingCenter</a:t>
            </a:r>
            <a:r>
              <a:rPr lang="en-US" sz="1600" dirty="0"/>
              <a:t>, </a:t>
            </a:r>
            <a:r>
              <a:rPr lang="en-US" sz="1600" dirty="0" err="1"/>
              <a:t>Guidewire</a:t>
            </a:r>
            <a:r>
              <a:rPr lang="en-US" sz="1600" dirty="0"/>
              <a:t> Reinsurance Management, </a:t>
            </a:r>
            <a:r>
              <a:rPr lang="en-US" sz="1600" dirty="0" err="1"/>
              <a:t>Guidewire</a:t>
            </a:r>
            <a:r>
              <a:rPr lang="en-US" sz="1600" dirty="0"/>
              <a:t> </a:t>
            </a:r>
            <a:r>
              <a:rPr lang="en-US" sz="1600" dirty="0" err="1"/>
              <a:t>ContactManager</a:t>
            </a:r>
            <a:r>
              <a:rPr lang="en-US" sz="1600" dirty="0"/>
              <a:t>, </a:t>
            </a:r>
            <a:r>
              <a:rPr lang="en-US" sz="1600" dirty="0" err="1"/>
              <a:t>Guidewire</a:t>
            </a:r>
            <a:r>
              <a:rPr lang="en-US" sz="1600" dirty="0"/>
              <a:t> Vendor Data Management, </a:t>
            </a:r>
            <a:r>
              <a:rPr lang="en-US" sz="1600" dirty="0" err="1"/>
              <a:t>Guidewire</a:t>
            </a:r>
            <a:r>
              <a:rPr lang="en-US" sz="1600" dirty="0"/>
              <a:t> Client Data Management, </a:t>
            </a:r>
            <a:r>
              <a:rPr lang="en-US" sz="1600" dirty="0" err="1"/>
              <a:t>Guidewire</a:t>
            </a:r>
            <a:r>
              <a:rPr lang="en-US" sz="1600" dirty="0"/>
              <a:t> Rating Management, </a:t>
            </a:r>
            <a:r>
              <a:rPr lang="en-US" sz="1600" dirty="0" err="1"/>
              <a:t>Guidewire</a:t>
            </a:r>
            <a:r>
              <a:rPr lang="en-US" sz="1600" dirty="0"/>
              <a:t> </a:t>
            </a:r>
            <a:r>
              <a:rPr lang="en-US" sz="1600" dirty="0" err="1"/>
              <a:t>InsuranceSuite</a:t>
            </a:r>
            <a:r>
              <a:rPr lang="en-US" sz="1600" dirty="0"/>
              <a:t>, </a:t>
            </a:r>
            <a:r>
              <a:rPr lang="en-US" sz="1600" dirty="0" err="1"/>
              <a:t>Guidewire</a:t>
            </a:r>
            <a:r>
              <a:rPr lang="en-US" sz="1600" dirty="0"/>
              <a:t> </a:t>
            </a:r>
            <a:r>
              <a:rPr lang="en-US" sz="1600" dirty="0" err="1"/>
              <a:t>ContactCenter</a:t>
            </a:r>
            <a:r>
              <a:rPr lang="en-US" sz="1600" dirty="0"/>
              <a:t>, </a:t>
            </a:r>
            <a:r>
              <a:rPr lang="en-US" sz="1600" dirty="0" err="1"/>
              <a:t>Guidewire</a:t>
            </a:r>
            <a:r>
              <a:rPr lang="en-US" sz="1600" dirty="0"/>
              <a:t> Studio, </a:t>
            </a:r>
            <a:r>
              <a:rPr lang="en-US" sz="1600" dirty="0" err="1"/>
              <a:t>Guidewire</a:t>
            </a:r>
            <a:r>
              <a:rPr lang="en-US" sz="1600" dirty="0"/>
              <a:t> Product Designer, </a:t>
            </a:r>
            <a:r>
              <a:rPr lang="en-US" sz="1600" dirty="0" err="1"/>
              <a:t>Guidewire</a:t>
            </a:r>
            <a:r>
              <a:rPr lang="en-US" sz="1600" dirty="0"/>
              <a:t> Live, </a:t>
            </a:r>
            <a:r>
              <a:rPr lang="en-US" sz="1600" dirty="0" err="1"/>
              <a:t>Guidewire</a:t>
            </a:r>
            <a:r>
              <a:rPr lang="en-US" sz="1600" dirty="0"/>
              <a:t> </a:t>
            </a:r>
            <a:r>
              <a:rPr lang="en-US" sz="1600" dirty="0" err="1"/>
              <a:t>DataHub</a:t>
            </a:r>
            <a:r>
              <a:rPr lang="en-US" sz="1600" dirty="0"/>
              <a:t>, </a:t>
            </a:r>
            <a:r>
              <a:rPr lang="en-US" sz="1600" dirty="0" err="1"/>
              <a:t>Guidewire</a:t>
            </a:r>
            <a:r>
              <a:rPr lang="en-US" sz="1600" dirty="0"/>
              <a:t> </a:t>
            </a:r>
            <a:r>
              <a:rPr lang="en-US" sz="1600" dirty="0" err="1"/>
              <a:t>InfoCenter</a:t>
            </a:r>
            <a:r>
              <a:rPr lang="en-US" sz="1600" dirty="0"/>
              <a:t>, </a:t>
            </a:r>
            <a:r>
              <a:rPr lang="en-US" sz="1600" dirty="0" err="1"/>
              <a:t>Guidewire</a:t>
            </a:r>
            <a:r>
              <a:rPr lang="en-US" sz="1600" dirty="0"/>
              <a:t> Standard Reporting, </a:t>
            </a:r>
            <a:r>
              <a:rPr lang="en-US" sz="1600" dirty="0" err="1"/>
              <a:t>Guidewire</a:t>
            </a:r>
            <a:r>
              <a:rPr lang="en-US" sz="1600" dirty="0"/>
              <a:t> </a:t>
            </a:r>
            <a:r>
              <a:rPr lang="en-US" sz="1600" dirty="0" err="1"/>
              <a:t>ExampleCenter</a:t>
            </a:r>
            <a:r>
              <a:rPr lang="en-US" sz="1600" dirty="0"/>
              <a:t>, </a:t>
            </a:r>
            <a:r>
              <a:rPr lang="en-US" sz="1600" dirty="0" err="1"/>
              <a:t>Gosu</a:t>
            </a:r>
            <a:r>
              <a:rPr lang="en-US" sz="1600" dirty="0"/>
              <a:t>, Deliver Insurance Your Way, and the </a:t>
            </a:r>
            <a:r>
              <a:rPr lang="en-US" sz="1600" dirty="0" err="1"/>
              <a:t>Guidewire</a:t>
            </a:r>
            <a:r>
              <a:rPr lang="en-US" sz="1600" dirty="0"/>
              <a:t> logo are trademarks, service marks, or registered trademarks of </a:t>
            </a:r>
            <a:r>
              <a:rPr lang="en-US" sz="1600" dirty="0" err="1"/>
              <a:t>Guidewire</a:t>
            </a:r>
            <a:r>
              <a:rPr lang="en-US" sz="1600" dirty="0"/>
              <a:t> Software, Inc. in the United States and/or other countries.</a:t>
            </a:r>
          </a:p>
          <a:p>
            <a:pPr marL="0" indent="0">
              <a:buNone/>
            </a:pPr>
            <a:r>
              <a:rPr lang="en-US" sz="1600" dirty="0"/>
              <a:t> </a:t>
            </a:r>
          </a:p>
          <a:p>
            <a:pPr marL="0" indent="0">
              <a:buNone/>
            </a:pPr>
            <a:r>
              <a:rPr lang="en-US" sz="1600" dirty="0" err="1"/>
              <a:t>Guidewire</a:t>
            </a:r>
            <a:r>
              <a:rPr lang="en-US" sz="1600" dirty="0"/>
              <a:t> products are protected by one or more United States patents.</a:t>
            </a:r>
          </a:p>
          <a:p>
            <a:pPr marL="0" lvl="2" indent="0">
              <a:spcBef>
                <a:spcPct val="40000"/>
              </a:spcBef>
              <a:buSzTx/>
              <a:buFont typeface="Wingdings 2" pitchFamily="18" charset="2"/>
              <a:buNone/>
            </a:pPr>
            <a:endParaRPr lang="en-US" sz="1600" dirty="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a:r>
              <a:rPr lang="en-US" smtClean="0"/>
              <a:t>Create dependent dropdowns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Dependent dropdowns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Review: Filtering typelists</a:t>
            </a:r>
          </a:p>
        </p:txBody>
      </p:sp>
      <p:sp>
        <p:nvSpPr>
          <p:cNvPr id="7171" name="Rectangle 3"/>
          <p:cNvSpPr>
            <a:spLocks noGrp="1" noChangeArrowheads="1"/>
          </p:cNvSpPr>
          <p:nvPr>
            <p:ph idx="1"/>
          </p:nvPr>
        </p:nvSpPr>
        <p:spPr/>
        <p:txBody>
          <a:bodyPr/>
          <a:lstStyle/>
          <a:p>
            <a:pPr>
              <a:buFont typeface="Arial" charset="0"/>
              <a:buChar char="•"/>
            </a:pPr>
            <a:r>
              <a:rPr lang="en-US" smtClean="0"/>
              <a:t>Two mechanisms exist to constrain a field such that only some typecodes in typelist are available</a:t>
            </a:r>
          </a:p>
          <a:p>
            <a:pPr lvl="1"/>
            <a:r>
              <a:rPr lang="en-US" smtClean="0"/>
              <a:t>Typelist filter</a:t>
            </a:r>
          </a:p>
          <a:p>
            <a:pPr lvl="2"/>
            <a:r>
              <a:rPr lang="en-US" smtClean="0"/>
              <a:t>A </a:t>
            </a:r>
            <a:r>
              <a:rPr lang="en-US" b="1" smtClean="0"/>
              <a:t>typelist filter</a:t>
            </a:r>
            <a:r>
              <a:rPr lang="en-US" smtClean="0"/>
              <a:t> is a named subset of typecodes in typelist</a:t>
            </a:r>
          </a:p>
          <a:p>
            <a:pPr lvl="2"/>
            <a:r>
              <a:rPr lang="en-US" smtClean="0"/>
              <a:t>Declared at typelist level</a:t>
            </a:r>
          </a:p>
          <a:p>
            <a:pPr lvl="1"/>
            <a:r>
              <a:rPr lang="en-US" smtClean="0"/>
              <a:t>Typecode category </a:t>
            </a:r>
          </a:p>
          <a:p>
            <a:pPr lvl="2"/>
            <a:r>
              <a:rPr lang="en-US" smtClean="0"/>
              <a:t>A </a:t>
            </a:r>
            <a:r>
              <a:rPr lang="en-US" b="1" smtClean="0"/>
              <a:t>typelist category</a:t>
            </a:r>
            <a:r>
              <a:rPr lang="en-US" smtClean="0"/>
              <a:t> is a "parent value" that must be present for a given "child value" to be available</a:t>
            </a:r>
          </a:p>
          <a:p>
            <a:pPr lvl="2"/>
            <a:r>
              <a:rPr lang="en-US" smtClean="0"/>
              <a:t>Declared at typecode level</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0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63" y="1566863"/>
            <a:ext cx="3233737" cy="2061779"/>
          </a:xfrm>
          <a:prstGeom prst="rect">
            <a:avLst/>
          </a:prstGeom>
          <a:noFill/>
          <a:ln w="1270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4" name="Rectangle 3"/>
          <p:cNvSpPr>
            <a:spLocks noGrp="1" noChangeArrowheads="1"/>
          </p:cNvSpPr>
          <p:nvPr>
            <p:ph type="title"/>
          </p:nvPr>
        </p:nvSpPr>
        <p:spPr/>
        <p:txBody>
          <a:bodyPr/>
          <a:lstStyle/>
          <a:p>
            <a:pPr eaLnBrk="1" hangingPunct="1"/>
            <a:r>
              <a:rPr lang="en-US" smtClean="0"/>
              <a:t>Review: Typecode categories</a:t>
            </a:r>
          </a:p>
        </p:txBody>
      </p:sp>
      <p:sp>
        <p:nvSpPr>
          <p:cNvPr id="8195" name="Rectangle 2"/>
          <p:cNvSpPr>
            <a:spLocks noGrp="1" noChangeArrowheads="1"/>
          </p:cNvSpPr>
          <p:nvPr>
            <p:ph idx="1"/>
          </p:nvPr>
        </p:nvSpPr>
        <p:spPr>
          <a:xfrm>
            <a:off x="519113" y="914400"/>
            <a:ext cx="8318500" cy="495300"/>
          </a:xfrm>
        </p:spPr>
        <p:txBody>
          <a:bodyPr/>
          <a:lstStyle/>
          <a:p>
            <a:pPr>
              <a:buFont typeface="Arial" charset="0"/>
              <a:buChar char="•"/>
            </a:pPr>
            <a:r>
              <a:rPr lang="en-US" dirty="0" smtClean="0"/>
              <a:t>Value of "parent" field constrains choices in given field</a:t>
            </a:r>
          </a:p>
          <a:p>
            <a:pPr lvl="1">
              <a:buFont typeface="Wingdings 2" pitchFamily="18" charset="2"/>
              <a:buNone/>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pPr lvl="1"/>
            <a:endParaRPr lang="en-US" dirty="0" smtClean="0"/>
          </a:p>
        </p:txBody>
      </p:sp>
      <p:sp>
        <p:nvSpPr>
          <p:cNvPr id="8200" name="AutoShape 8"/>
          <p:cNvSpPr>
            <a:spLocks noChangeArrowheads="1"/>
          </p:cNvSpPr>
          <p:nvPr/>
        </p:nvSpPr>
        <p:spPr bwMode="auto">
          <a:xfrm>
            <a:off x="1925638" y="1765300"/>
            <a:ext cx="1719262" cy="28098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201" name="Freeform 9"/>
          <p:cNvSpPr>
            <a:spLocks/>
          </p:cNvSpPr>
          <p:nvPr/>
        </p:nvSpPr>
        <p:spPr bwMode="auto">
          <a:xfrm>
            <a:off x="1655763" y="1949450"/>
            <a:ext cx="295275" cy="901700"/>
          </a:xfrm>
          <a:custGeom>
            <a:avLst/>
            <a:gdLst>
              <a:gd name="T0" fmla="*/ 2147483647 w 186"/>
              <a:gd name="T1" fmla="*/ 0 h 568"/>
              <a:gd name="T2" fmla="*/ 2147483647 w 186"/>
              <a:gd name="T3" fmla="*/ 2147483647 h 568"/>
              <a:gd name="T4" fmla="*/ 2147483647 w 186"/>
              <a:gd name="T5" fmla="*/ 2147483647 h 568"/>
              <a:gd name="T6" fmla="*/ 2147483647 w 186"/>
              <a:gd name="T7" fmla="*/ 2147483647 h 568"/>
              <a:gd name="T8" fmla="*/ 2147483647 w 186"/>
              <a:gd name="T9" fmla="*/ 2147483647 h 568"/>
              <a:gd name="T10" fmla="*/ 0 60000 65536"/>
              <a:gd name="T11" fmla="*/ 0 60000 65536"/>
              <a:gd name="T12" fmla="*/ 0 60000 65536"/>
              <a:gd name="T13" fmla="*/ 0 60000 65536"/>
              <a:gd name="T14" fmla="*/ 0 60000 65536"/>
              <a:gd name="T15" fmla="*/ 0 w 186"/>
              <a:gd name="T16" fmla="*/ 0 h 568"/>
              <a:gd name="T17" fmla="*/ 186 w 186"/>
              <a:gd name="T18" fmla="*/ 568 h 568"/>
            </a:gdLst>
            <a:ahLst/>
            <a:cxnLst>
              <a:cxn ang="T10">
                <a:pos x="T0" y="T1"/>
              </a:cxn>
              <a:cxn ang="T11">
                <a:pos x="T2" y="T3"/>
              </a:cxn>
              <a:cxn ang="T12">
                <a:pos x="T4" y="T5"/>
              </a:cxn>
              <a:cxn ang="T13">
                <a:pos x="T6" y="T7"/>
              </a:cxn>
              <a:cxn ang="T14">
                <a:pos x="T8" y="T9"/>
              </a:cxn>
            </a:cxnLst>
            <a:rect l="T15" t="T16" r="T17" b="T18"/>
            <a:pathLst>
              <a:path w="186" h="568">
                <a:moveTo>
                  <a:pt x="163" y="0"/>
                </a:moveTo>
                <a:cubicBezTo>
                  <a:pt x="118" y="22"/>
                  <a:pt x="74" y="45"/>
                  <a:pt x="48" y="100"/>
                </a:cubicBezTo>
                <a:cubicBezTo>
                  <a:pt x="22" y="155"/>
                  <a:pt x="0" y="260"/>
                  <a:pt x="9" y="330"/>
                </a:cubicBezTo>
                <a:cubicBezTo>
                  <a:pt x="18" y="400"/>
                  <a:pt x="71" y="482"/>
                  <a:pt x="101" y="522"/>
                </a:cubicBezTo>
                <a:cubicBezTo>
                  <a:pt x="131" y="562"/>
                  <a:pt x="158" y="565"/>
                  <a:pt x="186" y="568"/>
                </a:cubicBez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8203"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164" y="3919347"/>
            <a:ext cx="3233736" cy="1785367"/>
          </a:xfrm>
          <a:prstGeom prst="rect">
            <a:avLst/>
          </a:prstGeom>
          <a:noFill/>
          <a:ln w="1270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4"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2655" y="1497615"/>
            <a:ext cx="3329445" cy="2061779"/>
          </a:xfrm>
          <a:prstGeom prst="rect">
            <a:avLst/>
          </a:prstGeom>
          <a:noFill/>
          <a:ln w="1270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5" name="Picture 13"/>
          <p:cNvPicPr>
            <a:picLocks noChangeAspect="1" noChangeArrowheads="1"/>
          </p:cNvPicPr>
          <p:nvPr/>
        </p:nvPicPr>
        <p:blipFill rotWithShape="1">
          <a:blip r:embed="rId6">
            <a:extLst>
              <a:ext uri="{28A0092B-C50C-407E-A947-70E740481C1C}">
                <a14:useLocalDpi xmlns:a14="http://schemas.microsoft.com/office/drawing/2010/main" val="0"/>
              </a:ext>
            </a:extLst>
          </a:blip>
          <a:srcRect b="28028"/>
          <a:stretch/>
        </p:blipFill>
        <p:spPr bwMode="auto">
          <a:xfrm>
            <a:off x="4582654" y="3919347"/>
            <a:ext cx="3329445" cy="1785367"/>
          </a:xfrm>
          <a:prstGeom prst="rect">
            <a:avLst/>
          </a:prstGeom>
          <a:noFill/>
          <a:ln w="1270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UI requirements for dependent dropdowns</a:t>
            </a:r>
          </a:p>
        </p:txBody>
      </p:sp>
      <p:sp>
        <p:nvSpPr>
          <p:cNvPr id="9219" name="Rectangle 3"/>
          <p:cNvSpPr>
            <a:spLocks noGrp="1" noChangeArrowheads="1"/>
          </p:cNvSpPr>
          <p:nvPr>
            <p:ph idx="1"/>
          </p:nvPr>
        </p:nvSpPr>
        <p:spPr/>
        <p:txBody>
          <a:bodyPr/>
          <a:lstStyle/>
          <a:p>
            <a:pPr>
              <a:buFont typeface="Arial" charset="0"/>
              <a:buChar char="•"/>
            </a:pPr>
            <a:r>
              <a:rPr lang="en-US" dirty="0" smtClean="0"/>
              <a:t>To work </a:t>
            </a:r>
            <a:r>
              <a:rPr lang="en-US" dirty="0" smtClean="0"/>
              <a:t>correctly:</a:t>
            </a:r>
          </a:p>
          <a:p>
            <a:pPr lvl="1"/>
            <a:r>
              <a:rPr lang="en-US" dirty="0" smtClean="0"/>
              <a:t>Category </a:t>
            </a:r>
            <a:r>
              <a:rPr lang="en-US" dirty="0" smtClean="0"/>
              <a:t>dropdown and child dropdown must be declared in the same PCF file</a:t>
            </a:r>
          </a:p>
          <a:p>
            <a:pPr lvl="1"/>
            <a:r>
              <a:rPr lang="en-US" dirty="0" err="1" smtClean="0"/>
              <a:t>Typecode</a:t>
            </a:r>
            <a:r>
              <a:rPr lang="en-US" dirty="0" smtClean="0"/>
              <a:t> </a:t>
            </a:r>
            <a:r>
              <a:rPr lang="en-US" dirty="0" smtClean="0"/>
              <a:t>dropdown must come after the </a:t>
            </a:r>
            <a:r>
              <a:rPr lang="en-US" dirty="0" smtClean="0"/>
              <a:t>category </a:t>
            </a:r>
            <a:r>
              <a:rPr lang="en-US" dirty="0" smtClean="0"/>
              <a:t>dropdown</a:t>
            </a:r>
          </a:p>
          <a:p>
            <a:pPr lvl="2"/>
            <a:r>
              <a:rPr lang="en-US" dirty="0" smtClean="0"/>
              <a:t>It does not need to be immediately after the parent</a:t>
            </a:r>
          </a:p>
          <a:p>
            <a:pPr lvl="2"/>
            <a:r>
              <a:rPr lang="en-US" dirty="0" smtClean="0"/>
              <a:t>It does not need to be in the same input column</a:t>
            </a:r>
          </a:p>
        </p:txBody>
      </p:sp>
      <p:sp>
        <p:nvSpPr>
          <p:cNvPr id="9221" name="Freeform 5"/>
          <p:cNvSpPr>
            <a:spLocks/>
          </p:cNvSpPr>
          <p:nvPr/>
        </p:nvSpPr>
        <p:spPr bwMode="auto">
          <a:xfrm>
            <a:off x="1651000" y="4075907"/>
            <a:ext cx="711200" cy="318294"/>
          </a:xfrm>
          <a:custGeom>
            <a:avLst/>
            <a:gdLst>
              <a:gd name="T0" fmla="*/ 2147483647 w 540"/>
              <a:gd name="T1" fmla="*/ 0 h 261"/>
              <a:gd name="T2" fmla="*/ 0 w 540"/>
              <a:gd name="T3" fmla="*/ 0 h 261"/>
              <a:gd name="T4" fmla="*/ 0 w 540"/>
              <a:gd name="T5" fmla="*/ 2147483647 h 261"/>
              <a:gd name="T6" fmla="*/ 2147483647 w 540"/>
              <a:gd name="T7" fmla="*/ 2147483647 h 261"/>
              <a:gd name="T8" fmla="*/ 0 60000 65536"/>
              <a:gd name="T9" fmla="*/ 0 60000 65536"/>
              <a:gd name="T10" fmla="*/ 0 60000 65536"/>
              <a:gd name="T11" fmla="*/ 0 60000 65536"/>
              <a:gd name="T12" fmla="*/ 0 w 540"/>
              <a:gd name="T13" fmla="*/ 0 h 261"/>
              <a:gd name="T14" fmla="*/ 540 w 540"/>
              <a:gd name="T15" fmla="*/ 261 h 261"/>
            </a:gdLst>
            <a:ahLst/>
            <a:cxnLst>
              <a:cxn ang="T8">
                <a:pos x="T0" y="T1"/>
              </a:cxn>
              <a:cxn ang="T9">
                <a:pos x="T2" y="T3"/>
              </a:cxn>
              <a:cxn ang="T10">
                <a:pos x="T4" y="T5"/>
              </a:cxn>
              <a:cxn ang="T11">
                <a:pos x="T6" y="T7"/>
              </a:cxn>
            </a:cxnLst>
            <a:rect l="T12" t="T13" r="T14" b="T15"/>
            <a:pathLst>
              <a:path w="540" h="261">
                <a:moveTo>
                  <a:pt x="540" y="0"/>
                </a:moveTo>
                <a:lnTo>
                  <a:pt x="0" y="0"/>
                </a:lnTo>
                <a:lnTo>
                  <a:pt x="0" y="261"/>
                </a:lnTo>
                <a:lnTo>
                  <a:pt x="495" y="261"/>
                </a:ln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8563" y="3776663"/>
            <a:ext cx="3233737" cy="2061779"/>
          </a:xfrm>
          <a:prstGeom prst="rect">
            <a:avLst/>
          </a:prstGeom>
          <a:noFill/>
          <a:ln w="1270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Steps to implement dependent dropdowns</a:t>
            </a:r>
          </a:p>
        </p:txBody>
      </p:sp>
      <p:sp>
        <p:nvSpPr>
          <p:cNvPr id="10243" name="Rectangle 3"/>
          <p:cNvSpPr>
            <a:spLocks noGrp="1" noChangeArrowheads="1"/>
          </p:cNvSpPr>
          <p:nvPr>
            <p:ph idx="1"/>
          </p:nvPr>
        </p:nvSpPr>
        <p:spPr/>
        <p:txBody>
          <a:bodyPr/>
          <a:lstStyle/>
          <a:p>
            <a:pPr marL="457200" indent="-457200">
              <a:buFont typeface="Wingdings 3" pitchFamily="18" charset="2"/>
              <a:buAutoNum type="arabicPeriod"/>
            </a:pPr>
            <a:r>
              <a:rPr lang="en-US" dirty="0" smtClean="0"/>
              <a:t>Add a desired </a:t>
            </a:r>
            <a:r>
              <a:rPr lang="en-US" dirty="0" err="1" smtClean="0"/>
              <a:t>typecode</a:t>
            </a:r>
            <a:r>
              <a:rPr lang="en-US" dirty="0" smtClean="0"/>
              <a:t> to the </a:t>
            </a:r>
            <a:r>
              <a:rPr lang="en-US" dirty="0" err="1" smtClean="0"/>
              <a:t>typelist</a:t>
            </a:r>
            <a:endParaRPr lang="en-US" dirty="0"/>
          </a:p>
          <a:p>
            <a:pPr marL="457200" indent="-457200">
              <a:buFont typeface="Wingdings 3" pitchFamily="18" charset="2"/>
              <a:buAutoNum type="arabicPeriod"/>
            </a:pPr>
            <a:r>
              <a:rPr lang="en-US" dirty="0" smtClean="0"/>
              <a:t>Specify a category for the </a:t>
            </a:r>
            <a:r>
              <a:rPr lang="en-US" dirty="0" err="1" smtClean="0"/>
              <a:t>typecode</a:t>
            </a:r>
            <a:endParaRPr lang="en-US" dirty="0" smtClean="0"/>
          </a:p>
          <a:p>
            <a:pPr marL="457200" indent="-457200">
              <a:buFont typeface="Wingdings 3" pitchFamily="18" charset="2"/>
              <a:buAutoNum type="arabicPeriod"/>
            </a:pPr>
            <a:r>
              <a:rPr lang="en-US" dirty="0" smtClean="0"/>
              <a:t>If </a:t>
            </a:r>
            <a:r>
              <a:rPr lang="en-US" dirty="0" smtClean="0"/>
              <a:t>adding to UI, confirm that child widget comes after parent widget</a:t>
            </a:r>
          </a:p>
          <a:p>
            <a:pPr marL="0" indent="0">
              <a:buNone/>
            </a:pPr>
            <a:endParaRPr lang="en-US" dirty="0" smtClean="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5" name="Picture 11"/>
          <p:cNvPicPr>
            <a:picLocks noChangeAspect="1" noChangeArrowheads="1"/>
          </p:cNvPicPr>
          <p:nvPr/>
        </p:nvPicPr>
        <p:blipFill rotWithShape="1">
          <a:blip r:embed="rId3">
            <a:extLst>
              <a:ext uri="{28A0092B-C50C-407E-A947-70E740481C1C}">
                <a14:useLocalDpi xmlns:a14="http://schemas.microsoft.com/office/drawing/2010/main" val="0"/>
              </a:ext>
            </a:extLst>
          </a:blip>
          <a:srcRect r="14291"/>
          <a:stretch/>
        </p:blipFill>
        <p:spPr bwMode="auto">
          <a:xfrm>
            <a:off x="2852673" y="2884347"/>
            <a:ext cx="4612504" cy="12954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607" y="1754047"/>
            <a:ext cx="6488771" cy="427109"/>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66" name="Rectangle 2"/>
          <p:cNvSpPr>
            <a:spLocks noGrp="1" noChangeArrowheads="1"/>
          </p:cNvSpPr>
          <p:nvPr>
            <p:ph type="title"/>
          </p:nvPr>
        </p:nvSpPr>
        <p:spPr/>
        <p:txBody>
          <a:bodyPr/>
          <a:lstStyle/>
          <a:p>
            <a:pPr marL="457200" indent="-457200"/>
            <a:r>
              <a:rPr lang="en-US" dirty="0" smtClean="0"/>
              <a:t>Step 1: </a:t>
            </a:r>
            <a:r>
              <a:rPr lang="en-US" dirty="0"/>
              <a:t>Add a desired </a:t>
            </a:r>
            <a:r>
              <a:rPr lang="en-US" dirty="0" err="1"/>
              <a:t>typecode</a:t>
            </a:r>
            <a:r>
              <a:rPr lang="en-US" dirty="0"/>
              <a:t> to the </a:t>
            </a:r>
            <a:r>
              <a:rPr lang="en-US" dirty="0" err="1"/>
              <a:t>typelist</a:t>
            </a:r>
            <a:endParaRPr lang="en-US" dirty="0"/>
          </a:p>
        </p:txBody>
      </p:sp>
      <p:sp>
        <p:nvSpPr>
          <p:cNvPr id="11268" name="AutoShape 5"/>
          <p:cNvSpPr>
            <a:spLocks noChangeArrowheads="1"/>
          </p:cNvSpPr>
          <p:nvPr/>
        </p:nvSpPr>
        <p:spPr bwMode="auto">
          <a:xfrm>
            <a:off x="2888502" y="3087290"/>
            <a:ext cx="4576675" cy="44475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033" name="Picture 9"/>
          <p:cNvPicPr>
            <a:picLocks noChangeAspect="1" noChangeArrowheads="1"/>
          </p:cNvPicPr>
          <p:nvPr/>
        </p:nvPicPr>
        <p:blipFill rotWithShape="1">
          <a:blip r:embed="rId5">
            <a:extLst>
              <a:ext uri="{28A0092B-C50C-407E-A947-70E740481C1C}">
                <a14:useLocalDpi xmlns:a14="http://schemas.microsoft.com/office/drawing/2010/main" val="0"/>
              </a:ext>
            </a:extLst>
          </a:blip>
          <a:srcRect b="78858"/>
          <a:stretch/>
        </p:blipFill>
        <p:spPr bwMode="auto">
          <a:xfrm>
            <a:off x="553607" y="1009650"/>
            <a:ext cx="6684963" cy="511501"/>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bwMode="auto">
          <a:xfrm>
            <a:off x="553607" y="1009650"/>
            <a:ext cx="1292285" cy="272219"/>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8" name="Straight Arrow Connector 7"/>
          <p:cNvCxnSpPr/>
          <p:nvPr/>
        </p:nvCxnSpPr>
        <p:spPr bwMode="auto">
          <a:xfrm>
            <a:off x="724522" y="1281869"/>
            <a:ext cx="112159" cy="442225"/>
          </a:xfrm>
          <a:prstGeom prst="straightConnector1">
            <a:avLst/>
          </a:prstGeom>
          <a:noFill/>
          <a:ln w="12700" cap="flat" cmpd="sng" algn="ctr">
            <a:solidFill>
              <a:srgbClr val="FF0000"/>
            </a:solidFill>
            <a:prstDash val="solid"/>
            <a:round/>
            <a:headEnd type="none" w="med" len="med"/>
            <a:tailEnd type="arrow"/>
          </a:ln>
          <a:effectLst/>
        </p:spPr>
      </p:cxnSp>
      <p:sp>
        <p:nvSpPr>
          <p:cNvPr id="28" name="TextBox 27"/>
          <p:cNvSpPr txBox="1"/>
          <p:nvPr/>
        </p:nvSpPr>
        <p:spPr>
          <a:xfrm>
            <a:off x="2674248" y="1769436"/>
            <a:ext cx="914400" cy="234919"/>
          </a:xfrm>
          <a:prstGeom prst="rect">
            <a:avLst/>
          </a:prstGeom>
          <a:noFill/>
        </p:spPr>
        <p:txBody>
          <a:bodyPr wrap="none" rtlCol="0">
            <a:noAutofit/>
          </a:bodyPr>
          <a:lstStyle/>
          <a:p>
            <a:r>
              <a:rPr lang="en-US" sz="1600" b="0" dirty="0" smtClean="0">
                <a:solidFill>
                  <a:srgbClr val="C00000"/>
                </a:solidFill>
                <a:latin typeface="Calibri" pitchFamily="34" charset="0"/>
                <a:cs typeface="Calibri" pitchFamily="34" charset="0"/>
              </a:rPr>
              <a:t>code</a:t>
            </a:r>
            <a:endParaRPr lang="en-US" sz="1600" b="0" dirty="0" smtClean="0">
              <a:solidFill>
                <a:srgbClr val="C00000"/>
              </a:solidFill>
              <a:latin typeface="Calibri" pitchFamily="34" charset="0"/>
              <a:cs typeface="Calibri" pitchFamily="34" charset="0"/>
            </a:endParaRPr>
          </a:p>
        </p:txBody>
      </p:sp>
      <p:sp>
        <p:nvSpPr>
          <p:cNvPr id="43" name="TextBox 42"/>
          <p:cNvSpPr txBox="1"/>
          <p:nvPr/>
        </p:nvSpPr>
        <p:spPr>
          <a:xfrm>
            <a:off x="4525839" y="1769436"/>
            <a:ext cx="914400" cy="234919"/>
          </a:xfrm>
          <a:prstGeom prst="rect">
            <a:avLst/>
          </a:prstGeom>
          <a:noFill/>
        </p:spPr>
        <p:txBody>
          <a:bodyPr wrap="none" rtlCol="0">
            <a:noAutofit/>
          </a:bodyPr>
          <a:lstStyle/>
          <a:p>
            <a:r>
              <a:rPr lang="en-US" sz="1600" b="0" dirty="0" smtClean="0">
                <a:solidFill>
                  <a:srgbClr val="C00000"/>
                </a:solidFill>
                <a:latin typeface="Calibri" pitchFamily="34" charset="0"/>
                <a:cs typeface="Calibri" pitchFamily="34" charset="0"/>
              </a:rPr>
              <a:t>name</a:t>
            </a:r>
            <a:endParaRPr lang="en-US" sz="1600" b="0" dirty="0" smtClean="0">
              <a:solidFill>
                <a:srgbClr val="C00000"/>
              </a:solidFill>
              <a:latin typeface="Calibri" pitchFamily="34" charset="0"/>
              <a:cs typeface="Calibri" pitchFamily="34" charset="0"/>
            </a:endParaRPr>
          </a:p>
        </p:txBody>
      </p:sp>
      <p:cxnSp>
        <p:nvCxnSpPr>
          <p:cNvPr id="30" name="Straight Connector 29"/>
          <p:cNvCxnSpPr/>
          <p:nvPr/>
        </p:nvCxnSpPr>
        <p:spPr bwMode="auto">
          <a:xfrm flipH="1">
            <a:off x="2756730" y="2384097"/>
            <a:ext cx="1" cy="925571"/>
          </a:xfrm>
          <a:prstGeom prst="line">
            <a:avLst/>
          </a:prstGeom>
          <a:noFill/>
          <a:ln w="19050" cap="flat" cmpd="sng" algn="ctr">
            <a:solidFill>
              <a:srgbClr val="FF0000"/>
            </a:solidFill>
            <a:prstDash val="solid"/>
            <a:round/>
            <a:headEnd type="none" w="med" len="med"/>
            <a:tailEnd type="none" w="med" len="med"/>
          </a:ln>
          <a:effectLst/>
        </p:spPr>
      </p:cxnSp>
      <p:cxnSp>
        <p:nvCxnSpPr>
          <p:cNvPr id="32" name="Straight Connector 31"/>
          <p:cNvCxnSpPr/>
          <p:nvPr/>
        </p:nvCxnSpPr>
        <p:spPr bwMode="auto">
          <a:xfrm>
            <a:off x="2757372" y="3305887"/>
            <a:ext cx="110868" cy="0"/>
          </a:xfrm>
          <a:prstGeom prst="line">
            <a:avLst/>
          </a:prstGeom>
          <a:noFill/>
          <a:ln w="19050" cap="flat" cmpd="sng" algn="ctr">
            <a:solidFill>
              <a:srgbClr val="FF0000"/>
            </a:solidFill>
            <a:prstDash val="solid"/>
            <a:round/>
            <a:headEnd type="none" w="med" len="med"/>
            <a:tailEnd type="none" w="med" len="med"/>
          </a:ln>
          <a:effectLst/>
        </p:spPr>
      </p:cxnSp>
      <p:cxnSp>
        <p:nvCxnSpPr>
          <p:cNvPr id="36" name="Straight Connector 35"/>
          <p:cNvCxnSpPr/>
          <p:nvPr/>
        </p:nvCxnSpPr>
        <p:spPr bwMode="auto">
          <a:xfrm>
            <a:off x="2741154" y="2384097"/>
            <a:ext cx="2502591" cy="0"/>
          </a:xfrm>
          <a:prstGeom prst="line">
            <a:avLst/>
          </a:prstGeom>
          <a:noFill/>
          <a:ln w="19050" cap="flat" cmpd="sng" algn="ctr">
            <a:solidFill>
              <a:srgbClr val="FF0000"/>
            </a:solidFill>
            <a:prstDash val="solid"/>
            <a:round/>
            <a:headEnd type="none" w="med" len="med"/>
            <a:tailEnd type="none" w="med" len="med"/>
          </a:ln>
          <a:effectLst/>
        </p:spPr>
      </p:cxnSp>
      <p:cxnSp>
        <p:nvCxnSpPr>
          <p:cNvPr id="38" name="Straight Connector 37"/>
          <p:cNvCxnSpPr/>
          <p:nvPr/>
        </p:nvCxnSpPr>
        <p:spPr bwMode="auto">
          <a:xfrm flipV="1">
            <a:off x="5243745" y="2181156"/>
            <a:ext cx="0" cy="202941"/>
          </a:xfrm>
          <a:prstGeom prst="line">
            <a:avLst/>
          </a:prstGeom>
          <a:noFill/>
          <a:ln w="19050" cap="flat" cmpd="sng" algn="ctr">
            <a:solidFill>
              <a:srgbClr val="FF0000"/>
            </a:solidFill>
            <a:prstDash val="solid"/>
            <a:round/>
            <a:headEnd type="none" w="med" len="med"/>
            <a:tailEnd type="none" w="med" len="med"/>
          </a:ln>
          <a:effectLst/>
        </p:spPr>
      </p:cxnSp>
      <p:cxnSp>
        <p:nvCxnSpPr>
          <p:cNvPr id="40" name="Straight Connector 39"/>
          <p:cNvCxnSpPr/>
          <p:nvPr/>
        </p:nvCxnSpPr>
        <p:spPr bwMode="auto">
          <a:xfrm flipV="1">
            <a:off x="3131448" y="2181156"/>
            <a:ext cx="0" cy="202941"/>
          </a:xfrm>
          <a:prstGeom prst="line">
            <a:avLst/>
          </a:prstGeom>
          <a:noFill/>
          <a:ln w="19050" cap="flat" cmpd="sng" algn="ctr">
            <a:solidFill>
              <a:srgbClr val="FF0000"/>
            </a:solidFill>
            <a:prstDash val="solid"/>
            <a:round/>
            <a:headEnd type="none" w="med" len="med"/>
            <a:tailEnd type="none" w="med" len="med"/>
          </a:ln>
          <a:effectLst/>
        </p:spPr>
      </p:cxn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32356" y="0"/>
            <a:ext cx="8318500" cy="742950"/>
          </a:xfrm>
        </p:spPr>
        <p:txBody>
          <a:bodyPr/>
          <a:lstStyle/>
          <a:p>
            <a:pPr eaLnBrk="1" hangingPunct="1"/>
            <a:r>
              <a:rPr lang="en-US" dirty="0" smtClean="0"/>
              <a:t>Step 2: Add a valid category for the </a:t>
            </a:r>
            <a:r>
              <a:rPr lang="en-US" dirty="0" err="1" smtClean="0"/>
              <a:t>typecode</a:t>
            </a:r>
            <a:endParaRPr lang="en-US"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356" y="837407"/>
            <a:ext cx="3819525" cy="22288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bwMode="auto">
          <a:xfrm>
            <a:off x="2342181" y="1666699"/>
            <a:ext cx="1827949" cy="280194"/>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054" name="Picture 6" descr="C:\Users\DSENGU~1\AppData\Local\Temp\SNAGHTMLf5256f.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8570" y="2507282"/>
            <a:ext cx="4762500" cy="3810000"/>
          </a:xfrm>
          <a:prstGeom prst="rect">
            <a:avLst/>
          </a:prstGeom>
          <a:noFill/>
          <a:extLst>
            <a:ext uri="{909E8E84-426E-40DD-AFC4-6F175D3DCCD1}">
              <a14:hiddenFill xmlns:a14="http://schemas.microsoft.com/office/drawing/2010/main">
                <a:solidFill>
                  <a:srgbClr val="FFFFFF"/>
                </a:solidFill>
              </a14:hiddenFill>
            </a:ext>
          </a:extLst>
        </p:spPr>
      </p:pic>
      <p:sp>
        <p:nvSpPr>
          <p:cNvPr id="12296" name="Text Box 9"/>
          <p:cNvSpPr txBox="1">
            <a:spLocks noChangeArrowheads="1"/>
          </p:cNvSpPr>
          <p:nvPr/>
        </p:nvSpPr>
        <p:spPr bwMode="auto">
          <a:xfrm>
            <a:off x="5163019" y="2529584"/>
            <a:ext cx="263459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smtClean="0"/>
              <a:t>You must add each category individually</a:t>
            </a:r>
            <a:endParaRPr lang="en-US" dirty="0"/>
          </a:p>
        </p:txBody>
      </p:sp>
      <p:sp>
        <p:nvSpPr>
          <p:cNvPr id="12295" name="Line 8"/>
          <p:cNvSpPr>
            <a:spLocks noChangeShapeType="1"/>
          </p:cNvSpPr>
          <p:nvPr/>
        </p:nvSpPr>
        <p:spPr bwMode="auto">
          <a:xfrm>
            <a:off x="3970684" y="1946893"/>
            <a:ext cx="0" cy="560389"/>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Tree>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13226</TotalTime>
  <Words>575</Words>
  <Application>Microsoft Office PowerPoint</Application>
  <PresentationFormat>On-screen Show (4:3)</PresentationFormat>
  <Paragraphs>78</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1_test-template</vt:lpstr>
      <vt:lpstr>Dependent Dropdowns</vt:lpstr>
      <vt:lpstr>Lesson objectives</vt:lpstr>
      <vt:lpstr>Lesson outline</vt:lpstr>
      <vt:lpstr>Review: Filtering typelists</vt:lpstr>
      <vt:lpstr>Review: Typecode categories</vt:lpstr>
      <vt:lpstr>UI requirements for dependent dropdowns</vt:lpstr>
      <vt:lpstr>Steps to implement dependent dropdowns</vt:lpstr>
      <vt:lpstr>Step 1: Add a desired typecode to the typelist</vt:lpstr>
      <vt:lpstr>Step 2: Add a valid category for the typecode</vt:lpstr>
      <vt:lpstr>Review: Deploying data model extensions</vt:lpstr>
      <vt:lpstr>The deployed dependent dropdown</vt:lpstr>
      <vt:lpstr>Lesson objectives review</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Dependent Dropdowns</dc:title>
  <dc:creator>Julia Tower</dc:creator>
  <dc:description>280</dc:description>
  <cp:lastModifiedBy>gwuser</cp:lastModifiedBy>
  <cp:revision>1920</cp:revision>
  <dcterms:created xsi:type="dcterms:W3CDTF">2007-08-02T20:13:16Z</dcterms:created>
  <dcterms:modified xsi:type="dcterms:W3CDTF">2013-08-22T21:34:15Z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