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7" r:id="rId3"/>
    <p:sldId id="258" r:id="rId4"/>
    <p:sldId id="259" r:id="rId5"/>
    <p:sldId id="260" r:id="rId6"/>
    <p:sldId id="284" r:id="rId7"/>
    <p:sldId id="285" r:id="rId8"/>
    <p:sldId id="290" r:id="rId9"/>
    <p:sldId id="262" r:id="rId10"/>
    <p:sldId id="263" r:id="rId11"/>
    <p:sldId id="264" r:id="rId12"/>
    <p:sldId id="265" r:id="rId13"/>
    <p:sldId id="266" r:id="rId14"/>
    <p:sldId id="267" r:id="rId15"/>
    <p:sldId id="268" r:id="rId16"/>
    <p:sldId id="269" r:id="rId17"/>
    <p:sldId id="270" r:id="rId18"/>
    <p:sldId id="272" r:id="rId19"/>
    <p:sldId id="283" r:id="rId20"/>
    <p:sldId id="286" r:id="rId21"/>
    <p:sldId id="289" r:id="rId22"/>
    <p:sldId id="274" r:id="rId23"/>
    <p:sldId id="291" r:id="rId24"/>
    <p:sldId id="287" r:id="rId25"/>
    <p:sldId id="288" r:id="rId26"/>
    <p:sldId id="275" r:id="rId27"/>
    <p:sldId id="276" r:id="rId28"/>
    <p:sldId id="277" r:id="rId29"/>
    <p:sldId id="278" r:id="rId30"/>
    <p:sldId id="280" r:id="rId31"/>
    <p:sldId id="281"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2621" autoAdjust="0"/>
  </p:normalViewPr>
  <p:slideViewPr>
    <p:cSldViewPr showGuides="1">
      <p:cViewPr varScale="1">
        <p:scale>
          <a:sx n="76" d="100"/>
          <a:sy n="76" d="100"/>
        </p:scale>
        <p:origin x="-147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3783AC9-6D76-4E6D-86BB-0B29DD981103}" type="slidenum">
              <a:rPr lang="en-US" altLang="en-US" b="0" smtClean="0">
                <a:solidFill>
                  <a:schemeClr val="tx1"/>
                </a:solidFill>
              </a:rPr>
              <a:pPr/>
              <a:t>2</a:t>
            </a:fld>
            <a:endParaRPr lang="en-US" altLang="en-US"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0605E43-50A0-471B-A185-D633FE8C8AB5}" type="slidenum">
              <a:rPr lang="en-US" altLang="en-US" b="0" smtClean="0">
                <a:solidFill>
                  <a:schemeClr val="tx1"/>
                </a:solidFill>
              </a:rPr>
              <a:pPr/>
              <a:t>11</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Recall that the PCF Format Reference defines the </a:t>
            </a:r>
            <a:r>
              <a:rPr lang="en-US" smtClean="0"/>
              <a:t>properties </a:t>
            </a:r>
            <a:r>
              <a:rPr lang="en-US" smtClean="0">
                <a:solidFill>
                  <a:schemeClr val="bg1"/>
                </a:solidFill>
              </a:rPr>
              <a:t>for every widget, including the type of value the </a:t>
            </a:r>
            <a:r>
              <a:rPr lang="en-US" smtClean="0"/>
              <a:t>property </a:t>
            </a:r>
            <a:r>
              <a:rPr lang="en-US" smtClean="0">
                <a:solidFill>
                  <a:schemeClr val="bg1"/>
                </a:solidFill>
              </a:rPr>
              <a:t>takes. The example above is an abbreviated portion of the Input section that shows the "id" </a:t>
            </a:r>
            <a:r>
              <a:rPr lang="en-US" smtClean="0"/>
              <a:t>property </a:t>
            </a:r>
            <a:r>
              <a:rPr lang="en-US" smtClean="0">
                <a:solidFill>
                  <a:schemeClr val="bg1"/>
                </a:solidFill>
              </a:rPr>
              <a:t>takes a static string, but the "visible" </a:t>
            </a:r>
            <a:r>
              <a:rPr lang="en-US" smtClean="0"/>
              <a:t>property </a:t>
            </a:r>
            <a:r>
              <a:rPr lang="en-US" smtClean="0">
                <a:solidFill>
                  <a:schemeClr val="bg1"/>
                </a:solidFill>
              </a:rPr>
              <a:t>takes a dynamic expression (which must return a boolean value). Note that the PCF Format Reference refers to widget properties as "attributes".</a:t>
            </a:r>
          </a:p>
          <a:p>
            <a:pPr eaLnBrk="1" hangingPunct="1"/>
            <a:r>
              <a:rPr lang="en-US" smtClean="0"/>
              <a:t>The PCF Format Reference is located in &lt;ApplicationRootDirectory&gt;\modules. It is called "pcf.htm".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F6BB545-3693-4D37-84BB-ABF498D0CBCD}" type="slidenum">
              <a:rPr lang="en-US" altLang="en-US" b="0" smtClean="0">
                <a:solidFill>
                  <a:schemeClr val="tx1"/>
                </a:solidFill>
              </a:rPr>
              <a:pPr/>
              <a:t>12</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visible property is used to dynamically control whether a widget is displayed.</a:t>
            </a:r>
          </a:p>
          <a:p>
            <a:pPr eaLnBrk="1" hangingPunct="1"/>
            <a:r>
              <a:rPr lang="en-US" dirty="0" smtClean="0"/>
              <a:t>The editable property is used to dynamically control whether a widget can be edited.</a:t>
            </a:r>
          </a:p>
          <a:p>
            <a:pPr eaLnBrk="1" hangingPunct="1"/>
            <a:r>
              <a:rPr lang="en-US" dirty="0" smtClean="0"/>
              <a:t>The required property is used to dynamically control whether a widget value is required.</a:t>
            </a:r>
          </a:p>
          <a:p>
            <a:pPr eaLnBrk="1" hangingPunct="1"/>
            <a:r>
              <a:rPr lang="en-US" dirty="0" smtClean="0"/>
              <a:t>The label property is used to dynamically control either which label is used or what is displayed in the label.</a:t>
            </a:r>
          </a:p>
          <a:p>
            <a:pPr eaLnBrk="1" hangingPunct="1"/>
            <a:r>
              <a:rPr lang="en-US" dirty="0" smtClean="0"/>
              <a:t>The properties listed above are not the only properties that use expressions, but they are properties that are commonly used with expressions.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70F1F71-A88F-41DE-923F-3A5C16DA8CD3}" type="slidenum">
              <a:rPr lang="en-US" altLang="en-US" b="0" smtClean="0">
                <a:solidFill>
                  <a:schemeClr val="tx1"/>
                </a:solidFill>
              </a:rPr>
              <a:pPr/>
              <a:t>13</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visible property resolves to true only if the contact's InspectionRequired field is true. (Theoretically, the visible condition could be set to simply "(ABContact as ABCompany).InspectionRequired". The "== true" has been added only to clarify to students that the InspectionRequired field is a boolean.)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4935BC48-5CC6-4855-89A0-3CF01A039CD3}" type="slidenum">
              <a:rPr lang="en-US" altLang="en-US" b="0" smtClean="0">
                <a:solidFill>
                  <a:schemeClr val="tx1"/>
                </a:solidFill>
              </a:rPr>
              <a:pPr/>
              <a:t>14</a:t>
            </a:fld>
            <a:endParaRPr lang="en-US" altLang="en-US"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editable property resolves to true only if the contact's EmailAddress1 field has a non-null value. This example is not implemented in </a:t>
            </a:r>
            <a:r>
              <a:rPr lang="en-US" dirty="0" err="1" smtClean="0"/>
              <a:t>TrainingApp</a:t>
            </a:r>
            <a:r>
              <a:rPr lang="en-US" dirty="0" smtClean="0"/>
              <a:t> and only serves as a possible scenario.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B07F6F7B-4440-41AD-A043-01D3A62F8402}" type="slidenum">
              <a:rPr lang="en-US" altLang="en-US" b="0" smtClean="0">
                <a:solidFill>
                  <a:schemeClr val="tx1"/>
                </a:solidFill>
              </a:rPr>
              <a:pPr/>
              <a:t>15</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required property resolves to true only if the contact's license number field has a non-null value.</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CE1D19E-30E0-463D-90EF-3DDD3EB7FBB4}" type="slidenum">
              <a:rPr lang="en-US" altLang="en-US" b="0" smtClean="0">
                <a:solidFill>
                  <a:schemeClr val="tx1"/>
                </a:solidFill>
              </a:rPr>
              <a:pPr/>
              <a:t>16</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label property specifies a display key with an argument. It also passes in a value, specifically the length of the </a:t>
            </a:r>
            <a:r>
              <a:rPr lang="en-US" dirty="0" err="1" smtClean="0"/>
              <a:t>AllAddresses</a:t>
            </a:r>
            <a:r>
              <a:rPr lang="en-US" dirty="0" smtClean="0"/>
              <a:t> array. The label is rendered using the named display key with the argument is the designated location. Recall that a display key argument is noted by "{</a:t>
            </a:r>
            <a:r>
              <a:rPr lang="en-US" i="1" dirty="0" smtClean="0"/>
              <a:t>X</a:t>
            </a:r>
            <a:r>
              <a:rPr lang="en-US" dirty="0" smtClean="0"/>
              <a:t>}", where </a:t>
            </a:r>
            <a:r>
              <a:rPr lang="en-US" i="1" dirty="0" smtClean="0"/>
              <a:t>X</a:t>
            </a:r>
            <a:r>
              <a:rPr lang="en-US" dirty="0" smtClean="0"/>
              <a:t>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593F5530-4C02-4BC2-ACEF-510C62B2F762}" type="slidenum">
              <a:rPr lang="en-US" altLang="en-US" b="0" smtClean="0">
                <a:solidFill>
                  <a:schemeClr val="tx1"/>
                </a:solidFill>
              </a:rPr>
              <a:pPr/>
              <a:t>17</a:t>
            </a:fld>
            <a:endParaRPr lang="en-US" altLang="en-US"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FD6D18FE-C5B8-4F8F-9F6E-63A7A71B73FE}" type="slidenum">
              <a:rPr lang="en-US" altLang="en-US" b="0" smtClean="0">
                <a:solidFill>
                  <a:schemeClr val="tx1"/>
                </a:solidFill>
              </a:rPr>
              <a:pPr/>
              <a:t>18</a:t>
            </a:fld>
            <a:endParaRPr lang="en-US" altLang="en-US"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"Inspection Required?" field is changed from No to Yes, the Inspection Date field should appear immediately so that the user can set its value. The</a:t>
            </a:r>
            <a:r>
              <a:rPr lang="en-US" baseline="0" dirty="0" smtClean="0"/>
              <a:t> following slides describe how to achieve this functionality.</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In order to improve data entry efficiency and reduce page refresh,</a:t>
            </a:r>
            <a:r>
              <a:rPr lang="en-US" sz="1200" kern="1200" baseline="0" dirty="0" smtClean="0">
                <a:solidFill>
                  <a:schemeClr val="tx1"/>
                </a:solidFill>
                <a:effectLst/>
                <a:latin typeface="Arial" pitchFamily="34" charset="0"/>
                <a:ea typeface="+mn-ea"/>
                <a:cs typeface="Arial" pitchFamily="34" charset="0"/>
              </a:rPr>
              <a:t> you </a:t>
            </a:r>
            <a:r>
              <a:rPr lang="en-US" sz="1200" kern="1200" dirty="0" smtClean="0">
                <a:solidFill>
                  <a:schemeClr val="tx1"/>
                </a:solidFill>
                <a:effectLst/>
                <a:latin typeface="Arial" pitchFamily="34" charset="0"/>
                <a:ea typeface="+mn-ea"/>
                <a:cs typeface="Arial" pitchFamily="34" charset="0"/>
              </a:rPr>
              <a:t>can configure input widgets and cell widgets</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a:t>
            </a:r>
            <a:r>
              <a:rPr lang="en-US" sz="1200" kern="1200" baseline="0" dirty="0" smtClean="0">
                <a:solidFill>
                  <a:schemeClr val="tx1"/>
                </a:solidFill>
                <a:effectLst/>
                <a:latin typeface="Arial" pitchFamily="34" charset="0"/>
                <a:ea typeface="+mn-ea"/>
                <a:cs typeface="Arial" pitchFamily="34" charset="0"/>
              </a:rPr>
              <a:t> dynamically react to user input using targeted Post On Change.  With targeted Post On Change enabled, it is possible to updated field values on the page and/or re-render the entire layout or a partial page layout.</a:t>
            </a:r>
          </a:p>
          <a:p>
            <a:endParaRPr lang="en-US" baseline="0" dirty="0" smtClean="0"/>
          </a:p>
          <a:p>
            <a:r>
              <a:rPr lang="en-US" baseline="0" dirty="0" smtClean="0"/>
              <a:t>Post On Change is a Boolean tab property in Guidewire Studio and allows you to define three additional properties: disablePostOnEnter, onChange, and target. </a:t>
            </a:r>
          </a:p>
          <a:p>
            <a:endParaRPr lang="en-US" dirty="0" smtClean="0"/>
          </a:p>
          <a:p>
            <a:r>
              <a:rPr lang="en-US" baseline="0" dirty="0" smtClean="0"/>
              <a:t>The PostOnChange property tab </a:t>
            </a:r>
            <a:r>
              <a:rPr lang="en-US" dirty="0" smtClean="0"/>
              <a:t>contains the Enable targeted Post On Change checkbox. When</a:t>
            </a:r>
            <a:r>
              <a:rPr lang="en-US" baseline="0" dirty="0" smtClean="0"/>
              <a:t> c</a:t>
            </a:r>
            <a:r>
              <a:rPr lang="en-US" dirty="0" smtClean="0"/>
              <a:t>hecked, the three</a:t>
            </a:r>
            <a:r>
              <a:rPr lang="en-US" baseline="0" dirty="0" smtClean="0"/>
              <a:t> additional properties are editable.  </a:t>
            </a:r>
          </a:p>
          <a:p>
            <a:endParaRPr lang="en-US" baseline="0" dirty="0" smtClean="0"/>
          </a:p>
          <a:p>
            <a:r>
              <a:rPr lang="en-US" baseline="0" dirty="0" smtClean="0"/>
              <a:t>You can determine which widgets support targeted Post On Change. In the pcf.xsd file, you can see if a specific widgets has the following element:</a:t>
            </a:r>
          </a:p>
          <a:p>
            <a:r>
              <a:rPr lang="en-US" baseline="0" dirty="0" smtClean="0"/>
              <a:t>&lt;</a:t>
            </a:r>
            <a:r>
              <a:rPr lang="en-US" baseline="0" dirty="0" err="1" smtClean="0"/>
              <a:t>xsd:element</a:t>
            </a:r>
            <a:r>
              <a:rPr lang="en-US" baseline="0" dirty="0" smtClean="0"/>
              <a:t> ref="PostOnChange" …/&gt;.  The pcf.xsd file is in the parent directory of the Guidewire application project for Guidewire Studio.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278834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Line 6 details the &lt;PostOnChange /&gt; element with no defined </a:t>
            </a:r>
            <a:r>
              <a:rPr lang="en-US" baseline="0" dirty="0" smtClean="0"/>
              <a:t>attributes. </a:t>
            </a:r>
          </a:p>
          <a:p>
            <a:endParaRPr lang="en-US" dirty="0" smtClean="0"/>
          </a:p>
          <a:p>
            <a:r>
              <a:rPr lang="en-US" dirty="0" smtClean="0"/>
              <a:t>PostOnChange is an XML element in</a:t>
            </a:r>
            <a:r>
              <a:rPr lang="en-US" baseline="0" dirty="0" smtClean="0"/>
              <a:t> PCF files for specific input and cell widgets. </a:t>
            </a:r>
            <a:r>
              <a:rPr lang="en-US" dirty="0" smtClean="0"/>
              <a:t>The XML element is the equivalent to a</a:t>
            </a:r>
            <a:r>
              <a:rPr lang="en-US" baseline="0" dirty="0" smtClean="0"/>
              <a:t> checked</a:t>
            </a:r>
            <a:r>
              <a:rPr lang="en-US" dirty="0" smtClean="0"/>
              <a:t> “Enable targeted Post On Change” checkbox</a:t>
            </a:r>
            <a:r>
              <a:rPr lang="en-US" baseline="0" dirty="0" smtClean="0"/>
              <a:t> for a given widget. </a:t>
            </a:r>
            <a:r>
              <a:rPr lang="en-US" dirty="0" smtClean="0"/>
              <a:t>The defined</a:t>
            </a:r>
            <a:r>
              <a:rPr lang="en-US" baseline="0" dirty="0" smtClean="0"/>
              <a:t> onChange attribute is equivalent to a specified onChange property in the Post On Change properties tab.</a:t>
            </a:r>
          </a:p>
          <a:p>
            <a:endParaRPr lang="en-US" baseline="0" dirty="0" smtClean="0"/>
          </a:p>
          <a:p>
            <a:r>
              <a:rPr lang="en-US" baseline="0" dirty="0" smtClean="0"/>
              <a:t>When upgrading previous applications, the upgrade tools will create the &lt;PostOnChange/&gt; XML element for widgets where the PostOnChange property equals true.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26003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021B78B9-D0E6-4365-8858-5B18944E7F88}" type="slidenum">
              <a:rPr lang="en-US" altLang="en-US" b="0" smtClean="0">
                <a:solidFill>
                  <a:schemeClr val="tx1"/>
                </a:solidFill>
              </a:rPr>
              <a:pPr/>
              <a:t>3</a:t>
            </a:fld>
            <a:endParaRPr lang="en-US" altLang="en-US"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If targeted Post On Change is enabled</a:t>
            </a:r>
            <a:r>
              <a:rPr lang="en-US" baseline="0" dirty="0" smtClean="0"/>
              <a:t>, t</a:t>
            </a:r>
            <a:r>
              <a:rPr lang="en-US" dirty="0" smtClean="0"/>
              <a:t>he target property defines the scope and behavior of a page</a:t>
            </a:r>
            <a:r>
              <a:rPr lang="en-US" baseline="0" dirty="0" smtClean="0"/>
              <a:t> update, even </a:t>
            </a:r>
            <a:r>
              <a:rPr lang="en-US" dirty="0" smtClean="0"/>
              <a:t>if </a:t>
            </a:r>
            <a:r>
              <a:rPr lang="en-US" baseline="0" dirty="0" smtClean="0"/>
              <a:t>unspecified. Three </a:t>
            </a:r>
            <a:r>
              <a:rPr lang="en-US" dirty="0" smtClean="0"/>
              <a:t>types of values are accepted: No Value,</a:t>
            </a:r>
            <a:r>
              <a:rPr lang="en-US" baseline="0" dirty="0" smtClean="0"/>
              <a:t> specific </a:t>
            </a:r>
            <a:r>
              <a:rPr lang="en-US" dirty="0" smtClean="0"/>
              <a:t>Widget ID,</a:t>
            </a:r>
            <a:r>
              <a:rPr lang="en-US" baseline="0" dirty="0" smtClean="0"/>
              <a:t> and DATA_ONLY.</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When no value is specified, the entire page is re-rendered and all user-editable data is refreshed.  </a:t>
            </a:r>
            <a:r>
              <a:rPr lang="en-US" b="1" baseline="0" dirty="0" smtClean="0"/>
              <a:t>There is a high performance cost </a:t>
            </a:r>
            <a:r>
              <a:rPr lang="en-US" baseline="0" dirty="0" smtClean="0"/>
              <a:t>for implementing targeted Post On Change without specifying a target and any other properties.  An unspecified value (no value) provides backwards compatibility for upgraded Guidewire applications. </a:t>
            </a:r>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A page layout in Guidewire 8.0 applications consist of four defined panels: northPanel, westPanel, centerPanel, and SouthPanel.  In this example, the application server renders the </a:t>
            </a:r>
            <a:r>
              <a:rPr lang="en-US" dirty="0" err="1" smtClean="0"/>
              <a:t>InspectionDate</a:t>
            </a:r>
            <a:r>
              <a:rPr lang="en-US" dirty="0" smtClean="0"/>
              <a:t> widget</a:t>
            </a:r>
            <a:r>
              <a:rPr lang="en-US" baseline="0" dirty="0" smtClean="0"/>
              <a:t> because the </a:t>
            </a:r>
            <a:r>
              <a:rPr lang="en-US" dirty="0" smtClean="0"/>
              <a:t>visible property of the</a:t>
            </a:r>
            <a:r>
              <a:rPr lang="en-US" baseline="0" dirty="0" smtClean="0"/>
              <a:t> </a:t>
            </a:r>
            <a:r>
              <a:rPr lang="en-US" baseline="0" dirty="0" err="1" smtClean="0"/>
              <a:t>InspectionDate</a:t>
            </a:r>
            <a:r>
              <a:rPr lang="en-US" baseline="0" dirty="0" smtClean="0"/>
              <a:t> widget </a:t>
            </a:r>
            <a:r>
              <a:rPr lang="en-US" dirty="0" smtClean="0"/>
              <a:t>is based on the </a:t>
            </a:r>
            <a:r>
              <a:rPr lang="en-US" dirty="0" err="1" smtClean="0"/>
              <a:t>boolean</a:t>
            </a:r>
            <a:r>
              <a:rPr lang="en-US" dirty="0" smtClean="0"/>
              <a:t> evaluation of </a:t>
            </a:r>
            <a:r>
              <a:rPr lang="en-US" dirty="0" err="1" smtClean="0"/>
              <a:t>anABContact’s</a:t>
            </a:r>
            <a:r>
              <a:rPr lang="en-US" dirty="0" smtClean="0"/>
              <a:t> </a:t>
            </a:r>
            <a:r>
              <a:rPr lang="en-US" dirty="0" err="1" smtClean="0"/>
              <a:t>InspectionRequired</a:t>
            </a:r>
            <a:r>
              <a:rPr lang="en-US" dirty="0" smtClean="0"/>
              <a:t> property.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38351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9CA9767C-CF69-40A4-9C59-5325EC1C1B13}" type="slidenum">
              <a:rPr lang="en-US" altLang="en-US" b="0" smtClean="0">
                <a:solidFill>
                  <a:schemeClr val="tx1"/>
                </a:solidFill>
              </a:rPr>
              <a:pPr/>
              <a:t>22</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this example</a:t>
            </a:r>
            <a:r>
              <a:rPr lang="en-US" baseline="0" dirty="0" smtClean="0"/>
              <a:t>,</a:t>
            </a:r>
            <a:r>
              <a:rPr lang="en-US" dirty="0" smtClean="0"/>
              <a:t> </a:t>
            </a:r>
            <a:r>
              <a:rPr lang="en-US" dirty="0" err="1" smtClean="0"/>
              <a:t>InspectionRequired's</a:t>
            </a:r>
            <a:r>
              <a:rPr lang="en-US" dirty="0" smtClean="0"/>
              <a:t> </a:t>
            </a:r>
            <a:r>
              <a:rPr lang="en-US" dirty="0" err="1" smtClean="0"/>
              <a:t>postOnChange</a:t>
            </a:r>
            <a:r>
              <a:rPr lang="en-US" dirty="0" smtClean="0"/>
              <a:t> property is</a:t>
            </a:r>
            <a:r>
              <a:rPr lang="en-US" baseline="0" dirty="0" smtClean="0"/>
              <a:t> enabled but </a:t>
            </a:r>
            <a:r>
              <a:rPr lang="en-US" b="1" baseline="0" dirty="0" smtClean="0"/>
              <a:t>no value </a:t>
            </a:r>
            <a:r>
              <a:rPr lang="en-US" b="0" baseline="0" dirty="0" smtClean="0"/>
              <a:t>(</a:t>
            </a:r>
            <a:r>
              <a:rPr lang="en-US" sz="1200" b="0" i="0" kern="1200" baseline="0" dirty="0" err="1" smtClean="0">
                <a:solidFill>
                  <a:schemeClr val="tx1"/>
                </a:solidFill>
                <a:effectLst/>
                <a:latin typeface="Arial" pitchFamily="34" charset="0"/>
                <a:ea typeface="+mn-ea"/>
                <a:cs typeface="Arial" pitchFamily="34" charset="0"/>
              </a:rPr>
              <a:t>disablePostOnEnter</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onChange</a:t>
            </a:r>
            <a:r>
              <a:rPr lang="en-US" sz="1200" b="0" i="0" kern="1200" baseline="0" dirty="0" smtClean="0">
                <a:solidFill>
                  <a:schemeClr val="tx1"/>
                </a:solidFill>
                <a:effectLst/>
                <a:latin typeface="Arial" pitchFamily="34" charset="0"/>
                <a:ea typeface="+mn-ea"/>
                <a:cs typeface="Arial" pitchFamily="34" charset="0"/>
              </a:rPr>
              <a:t>, nor target) </a:t>
            </a:r>
            <a:r>
              <a:rPr lang="en-US" b="1" baseline="0" dirty="0" smtClean="0"/>
              <a:t>is defined</a:t>
            </a:r>
            <a:r>
              <a:rPr lang="en-US" baseline="0" dirty="0" smtClean="0"/>
              <a:t>. </a:t>
            </a:r>
            <a:r>
              <a:rPr lang="en-US" dirty="0" smtClean="0"/>
              <a:t>Therefore, whenever the widget</a:t>
            </a:r>
            <a:r>
              <a:rPr lang="en-US" baseline="0" dirty="0" smtClean="0"/>
              <a:t> value changes</a:t>
            </a:r>
            <a:r>
              <a:rPr lang="en-US" dirty="0" smtClean="0"/>
              <a:t>, the change is announced to all other widgets. This </a:t>
            </a:r>
            <a:r>
              <a:rPr lang="en-US" b="1" dirty="0" smtClean="0"/>
              <a:t>is</a:t>
            </a:r>
            <a:r>
              <a:rPr lang="en-US" b="1" baseline="0" dirty="0" smtClean="0"/>
              <a:t> not optimal. </a:t>
            </a:r>
            <a:r>
              <a:rPr lang="en-US" dirty="0" smtClean="0"/>
              <a:t>The </a:t>
            </a:r>
            <a:r>
              <a:rPr lang="en-US" dirty="0" err="1" smtClean="0"/>
              <a:t>InspectionDate's</a:t>
            </a:r>
            <a:r>
              <a:rPr lang="en-US" dirty="0" smtClean="0"/>
              <a:t> visible property is based on the </a:t>
            </a:r>
            <a:r>
              <a:rPr lang="en-US" dirty="0" err="1" smtClean="0"/>
              <a:t>InspectionRequired</a:t>
            </a:r>
            <a:r>
              <a:rPr lang="en-US" dirty="0" smtClean="0"/>
              <a:t> value (An</a:t>
            </a:r>
            <a:r>
              <a:rPr lang="en-US" baseline="0" dirty="0" smtClean="0"/>
              <a:t> a</a:t>
            </a:r>
            <a:r>
              <a:rPr lang="en-US" dirty="0" smtClean="0"/>
              <a:t>dvanced</a:t>
            </a:r>
            <a:r>
              <a:rPr lang="en-US" baseline="0" dirty="0" smtClean="0"/>
              <a:t> property)</a:t>
            </a:r>
            <a:r>
              <a:rPr lang="en-US" dirty="0" smtClean="0"/>
              <a:t>. Consequently, whenever the </a:t>
            </a:r>
            <a:r>
              <a:rPr lang="en-US" dirty="0" err="1" smtClean="0"/>
              <a:t>InspectionRequired</a:t>
            </a:r>
            <a:r>
              <a:rPr lang="en-US" dirty="0" smtClean="0"/>
              <a:t> field is changed, the </a:t>
            </a:r>
            <a:r>
              <a:rPr lang="en-US" dirty="0" err="1" smtClean="0"/>
              <a:t>InspectionDate</a:t>
            </a:r>
            <a:r>
              <a:rPr lang="en-US" dirty="0" smtClean="0"/>
              <a:t> visibility is immediately updated.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The target property defines the scope and behavior of a page</a:t>
            </a:r>
            <a:r>
              <a:rPr lang="en-US" baseline="0" dirty="0" smtClean="0"/>
              <a:t> update.  Three </a:t>
            </a:r>
            <a:r>
              <a:rPr lang="en-US" dirty="0" smtClean="0"/>
              <a:t>types of values are accepted: No Value,</a:t>
            </a:r>
            <a:r>
              <a:rPr lang="en-US" baseline="0" dirty="0" smtClean="0"/>
              <a:t> specific </a:t>
            </a:r>
            <a:r>
              <a:rPr lang="en-US" dirty="0" smtClean="0"/>
              <a:t>Widget ID,</a:t>
            </a:r>
            <a:r>
              <a:rPr lang="en-US" baseline="0" dirty="0" smtClean="0"/>
              <a:t> and DATA_ONLY. Triggering refreshes all user-editable data, but </a:t>
            </a:r>
            <a:r>
              <a:rPr lang="en-US" b="1" baseline="0" dirty="0" smtClean="0"/>
              <a:t>only the target widget is re-rendered </a:t>
            </a:r>
            <a:r>
              <a:rPr lang="en-US" baseline="0" dirty="0" smtClean="0"/>
              <a:t>with a new layout. The following widget types are supported targets:</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widget (individual input)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inline input panel  (DV panel or LV panel)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included panel  (Panel ref)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exposed panel or input set </a:t>
            </a:r>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	label widget </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baseline="0" dirty="0" smtClean="0"/>
              <a:t>In the slide example, targeted Post On Change is enabled for the </a:t>
            </a:r>
            <a:r>
              <a:rPr lang="en-US" baseline="0" dirty="0" err="1" smtClean="0"/>
              <a:t>DriversLicense</a:t>
            </a:r>
            <a:r>
              <a:rPr lang="en-US" baseline="0" dirty="0" smtClean="0"/>
              <a:t> input widget.  The target is the State widget.  When a user edits the Driver’s License field, the change is announced to the State field. Only the layout of the State field is updated, causing the validation expression to equal to true as it is dependent on the existence of a value in the Driver’s License field.  All other user-editable data is also refreshed.</a:t>
            </a:r>
          </a:p>
        </p:txBody>
      </p:sp>
      <p:sp>
        <p:nvSpPr>
          <p:cNvPr id="4" name="Slide Number Placeholder 3"/>
          <p:cNvSpPr>
            <a:spLocks noGrp="1"/>
          </p:cNvSpPr>
          <p:nvPr>
            <p:ph type="sldNum" sz="quarter" idx="10"/>
          </p:nvPr>
        </p:nvSpPr>
        <p:spPr/>
        <p:txBody>
          <a:bodyPr/>
          <a:lstStyle/>
          <a:p>
            <a:fld id="{7BC806DC-7370-4945-AEC1-49202E1776B8}" type="slidenum">
              <a:rPr lang="en-US" smtClean="0"/>
              <a:pPr/>
              <a:t>23</a:t>
            </a:fld>
            <a:endParaRPr lang="en-US" dirty="0"/>
          </a:p>
        </p:txBody>
      </p:sp>
    </p:spTree>
    <p:extLst>
      <p:ext uri="{BB962C8B-B14F-4D97-AF65-F5344CB8AC3E}">
        <p14:creationId xmlns:p14="http://schemas.microsoft.com/office/powerpoint/2010/main" val="3080686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a:t>
            </a:r>
            <a:r>
              <a:rPr lang="en-US" baseline="0" dirty="0" smtClean="0"/>
              <a:t> cases, you may want to toggle (disable or enable) targeted Post On Change behavior for a specific widget. </a:t>
            </a:r>
          </a:p>
          <a:p>
            <a:endParaRPr lang="en-US"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  example above, targeted Post On Change is enabled for the </a:t>
            </a:r>
            <a:r>
              <a:rPr lang="en-US" dirty="0" err="1" smtClean="0"/>
              <a:t>InspectionRequired</a:t>
            </a:r>
            <a:r>
              <a:rPr lang="en-US" dirty="0" smtClean="0"/>
              <a:t> input</a:t>
            </a:r>
            <a:r>
              <a:rPr lang="en-US" baseline="0" dirty="0" smtClean="0"/>
              <a:t> </a:t>
            </a:r>
            <a:r>
              <a:rPr lang="en-US" dirty="0" smtClean="0"/>
              <a:t>widget</a:t>
            </a:r>
            <a:r>
              <a:rPr lang="en-US" baseline="0" dirty="0" smtClean="0"/>
              <a:t>. However, the disablePostOnEnter property is set to the </a:t>
            </a:r>
            <a:r>
              <a:rPr lang="en-US" baseline="0" dirty="0" err="1" smtClean="0"/>
              <a:t>isLocale_enUS</a:t>
            </a:r>
            <a:r>
              <a:rPr lang="en-US" baseline="0" dirty="0" smtClean="0"/>
              <a:t> variable.  A variable evaluation of true disables the targeted Post On Change behavior for the </a:t>
            </a:r>
            <a:r>
              <a:rPr lang="en-US" dirty="0" err="1" smtClean="0"/>
              <a:t>InspectionRequired</a:t>
            </a:r>
            <a:r>
              <a:rPr lang="en-US" dirty="0" smtClean="0"/>
              <a:t> </a:t>
            </a:r>
            <a:r>
              <a:rPr lang="en-US" baseline="0" dirty="0" smtClean="0"/>
              <a:t>widget.  When the disablePostOnEnter property is true, the </a:t>
            </a:r>
            <a:r>
              <a:rPr lang="en-US" baseline="0" dirty="0" err="1" smtClean="0"/>
              <a:t>InspectionRequired</a:t>
            </a:r>
            <a:r>
              <a:rPr lang="en-US" baseline="0" dirty="0" smtClean="0"/>
              <a:t> widget will not announce a change in its value;  data will  not make a round-trip between client and the application server; the page will not be re-rendered; and unless the </a:t>
            </a:r>
            <a:r>
              <a:rPr lang="en-US" dirty="0" err="1" smtClean="0"/>
              <a:t>InspectionRequired</a:t>
            </a:r>
            <a:r>
              <a:rPr lang="en-US" dirty="0" smtClean="0"/>
              <a:t> field is already true for the </a:t>
            </a:r>
            <a:r>
              <a:rPr lang="en-US" baseline="0" dirty="0" smtClean="0"/>
              <a:t>given </a:t>
            </a:r>
            <a:r>
              <a:rPr lang="en-US" baseline="0" dirty="0" err="1" smtClean="0"/>
              <a:t>ABContact</a:t>
            </a:r>
            <a:r>
              <a:rPr lang="en-US" baseline="0" dirty="0" smtClean="0"/>
              <a:t>, the </a:t>
            </a:r>
            <a:r>
              <a:rPr lang="en-US" baseline="0" dirty="0" err="1" smtClean="0"/>
              <a:t>InspectionDate</a:t>
            </a:r>
            <a:r>
              <a:rPr lang="en-US" baseline="0" dirty="0" smtClean="0"/>
              <a:t> widget will not be visible.</a:t>
            </a:r>
          </a:p>
          <a:p>
            <a:pPr marL="0" marR="0" indent="0" algn="l" defTabSz="23495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BC806DC-7370-4945-AEC1-49202E1776B8}" type="slidenum">
              <a:rPr lang="en-US" smtClean="0"/>
              <a:pPr/>
              <a:t>24</a:t>
            </a:fld>
            <a:endParaRPr lang="en-US" dirty="0"/>
          </a:p>
        </p:txBody>
      </p:sp>
    </p:spTree>
    <p:extLst>
      <p:ext uri="{BB962C8B-B14F-4D97-AF65-F5344CB8AC3E}">
        <p14:creationId xmlns:p14="http://schemas.microsoft.com/office/powerpoint/2010/main" val="2107524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Gosu expression defined for the onChange property invokes the </a:t>
            </a:r>
            <a:r>
              <a:rPr lang="en-US" dirty="0" err="1" smtClean="0"/>
              <a:t>setFieldsOnResolution</a:t>
            </a:r>
            <a:r>
              <a:rPr lang="en-US" dirty="0" smtClean="0"/>
              <a:t>() function. The function is defined in the entity enhancement, </a:t>
            </a:r>
            <a:r>
              <a:rPr lang="en-US" dirty="0" err="1" smtClean="0"/>
              <a:t>FlagEntryEnhancement.gsx</a:t>
            </a:r>
            <a:r>
              <a:rPr lang="en-US" dirty="0" smtClean="0"/>
              <a:t>.</a:t>
            </a:r>
            <a:endParaRPr lang="en-US" dirty="0"/>
          </a:p>
          <a:p>
            <a:endParaRPr lang="en-US" dirty="0">
              <a:latin typeface="Courier New" pitchFamily="49" charset="0"/>
              <a:cs typeface="Courier New" pitchFamily="49" charset="0"/>
            </a:endParaRPr>
          </a:p>
          <a:p>
            <a:r>
              <a:rPr lang="en-US" dirty="0">
                <a:solidFill>
                  <a:srgbClr val="000000"/>
                </a:solidFill>
                <a:latin typeface="Courier New" pitchFamily="49" charset="0"/>
                <a:cs typeface="Courier New" pitchFamily="49" charset="0"/>
              </a:rPr>
              <a:t>16 </a:t>
            </a:r>
            <a:r>
              <a:rPr lang="en-US" dirty="0" smtClean="0">
                <a:solidFill>
                  <a:srgbClr val="000000"/>
                </a:solidFill>
                <a:latin typeface="Courier New" pitchFamily="49" charset="0"/>
                <a:cs typeface="Courier New" pitchFamily="49" charset="0"/>
              </a:rPr>
              <a:t> </a:t>
            </a:r>
            <a:r>
              <a:rPr lang="en-US" i="1" dirty="0" smtClean="0">
                <a:solidFill>
                  <a:srgbClr val="808080"/>
                </a:solidFill>
                <a:latin typeface="Courier New" pitchFamily="49" charset="0"/>
                <a:cs typeface="Courier New" pitchFamily="49" charset="0"/>
              </a:rPr>
              <a:t>/* </a:t>
            </a:r>
            <a:r>
              <a:rPr lang="en-US" i="1" dirty="0">
                <a:solidFill>
                  <a:srgbClr val="808080"/>
                </a:solidFill>
                <a:latin typeface="Courier New" pitchFamily="49" charset="0"/>
                <a:cs typeface="Courier New" pitchFamily="49" charset="0"/>
              </a:rPr>
              <a:t>This function is called when a </a:t>
            </a:r>
            <a:r>
              <a:rPr lang="en-US" i="1" dirty="0" err="1">
                <a:solidFill>
                  <a:srgbClr val="808080"/>
                </a:solidFill>
                <a:latin typeface="Courier New" pitchFamily="49" charset="0"/>
                <a:cs typeface="Courier New" pitchFamily="49" charset="0"/>
              </a:rPr>
              <a:t>FlagEntry's</a:t>
            </a:r>
            <a:r>
              <a:rPr lang="en-US" i="1" dirty="0">
                <a:solidFill>
                  <a:srgbClr val="808080"/>
                </a:solidFill>
                <a:latin typeface="Courier New" pitchFamily="49" charset="0"/>
                <a:cs typeface="Courier New" pitchFamily="49" charset="0"/>
              </a:rPr>
              <a:t> resolution field </a:t>
            </a:r>
            <a:r>
              <a:rPr lang="en-US" i="1" dirty="0" smtClean="0">
                <a:solidFill>
                  <a:srgbClr val="808080"/>
                </a:solidFill>
                <a:latin typeface="Courier New" pitchFamily="49" charset="0"/>
                <a:cs typeface="Courier New" pitchFamily="49" charset="0"/>
              </a:rPr>
              <a:t/>
            </a:r>
            <a:br>
              <a:rPr lang="en-US" i="1" dirty="0" smtClean="0">
                <a:solidFill>
                  <a:srgbClr val="80808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17      </a:t>
            </a:r>
            <a:r>
              <a:rPr lang="en-US" i="1" dirty="0" smtClean="0">
                <a:solidFill>
                  <a:srgbClr val="808080"/>
                </a:solidFill>
                <a:latin typeface="Courier New" pitchFamily="49" charset="0"/>
                <a:cs typeface="Courier New" pitchFamily="49" charset="0"/>
              </a:rPr>
              <a:t>is </a:t>
            </a:r>
            <a:r>
              <a:rPr lang="en-US" i="1" dirty="0">
                <a:solidFill>
                  <a:srgbClr val="808080"/>
                </a:solidFill>
                <a:latin typeface="Courier New" pitchFamily="49" charset="0"/>
                <a:cs typeface="Courier New" pitchFamily="49" charset="0"/>
              </a:rPr>
              <a:t>set. This function sets the </a:t>
            </a:r>
            <a:r>
              <a:rPr lang="en-US" i="1" dirty="0" err="1">
                <a:solidFill>
                  <a:srgbClr val="808080"/>
                </a:solidFill>
                <a:latin typeface="Courier New" pitchFamily="49" charset="0"/>
                <a:cs typeface="Courier New" pitchFamily="49" charset="0"/>
              </a:rPr>
              <a:t>UnflagDate</a:t>
            </a:r>
            <a:r>
              <a:rPr lang="en-US" i="1" dirty="0">
                <a:solidFill>
                  <a:srgbClr val="808080"/>
                </a:solidFill>
                <a:latin typeface="Courier New" pitchFamily="49" charset="0"/>
                <a:cs typeface="Courier New" pitchFamily="49" charset="0"/>
              </a:rPr>
              <a:t> and </a:t>
            </a:r>
            <a:r>
              <a:rPr lang="en-US" i="1" dirty="0" err="1">
                <a:solidFill>
                  <a:srgbClr val="808080"/>
                </a:solidFill>
                <a:latin typeface="Courier New" pitchFamily="49" charset="0"/>
                <a:cs typeface="Courier New" pitchFamily="49" charset="0"/>
              </a:rPr>
              <a:t>UnflagUser</a:t>
            </a:r>
            <a:r>
              <a:rPr lang="en-US" i="1" dirty="0">
                <a:solidFill>
                  <a:srgbClr val="808080"/>
                </a:solidFill>
                <a:latin typeface="Courier New" pitchFamily="49" charset="0"/>
                <a:cs typeface="Courier New" pitchFamily="49" charset="0"/>
              </a:rPr>
              <a: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18      </a:t>
            </a:r>
            <a:r>
              <a:rPr lang="en-US" i="1" dirty="0" smtClean="0">
                <a:solidFill>
                  <a:srgbClr val="808080"/>
                </a:solidFill>
                <a:latin typeface="Courier New" pitchFamily="49" charset="0"/>
                <a:cs typeface="Courier New" pitchFamily="49" charset="0"/>
              </a:rPr>
              <a:t>fields</a:t>
            </a:r>
            <a:r>
              <a:rPr lang="en-US" i="1" dirty="0">
                <a:solidFill>
                  <a:srgbClr val="808080"/>
                </a:solidFill>
                <a:latin typeface="Courier New" pitchFamily="49" charset="0"/>
                <a:cs typeface="Courier New" pitchFamily="49" charset="0"/>
              </a:rPr>
              <a:t>. This serves the role of a "</a:t>
            </a:r>
            <a:r>
              <a:rPr lang="en-US" i="1" dirty="0" err="1">
                <a:solidFill>
                  <a:srgbClr val="808080"/>
                </a:solidFill>
                <a:latin typeface="Courier New" pitchFamily="49" charset="0"/>
                <a:cs typeface="Courier New" pitchFamily="49" charset="0"/>
              </a:rPr>
              <a:t>FlagEntry</a:t>
            </a:r>
            <a:r>
              <a:rPr lang="en-US" i="1" dirty="0">
                <a:solidFill>
                  <a:srgbClr val="808080"/>
                </a:solidFill>
                <a:latin typeface="Courier New" pitchFamily="49" charset="0"/>
                <a:cs typeface="Courier New" pitchFamily="49" charset="0"/>
              </a:rPr>
              <a:t> Pre-Update"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19      </a:t>
            </a:r>
            <a:r>
              <a:rPr lang="en-US" i="1" dirty="0" smtClean="0">
                <a:solidFill>
                  <a:srgbClr val="808080"/>
                </a:solidFill>
                <a:latin typeface="Courier New" pitchFamily="49" charset="0"/>
                <a:cs typeface="Courier New" pitchFamily="49" charset="0"/>
              </a:rPr>
              <a:t>rule </a:t>
            </a:r>
            <a:r>
              <a:rPr lang="en-US" i="1" dirty="0">
                <a:solidFill>
                  <a:srgbClr val="808080"/>
                </a:solidFill>
                <a:latin typeface="Courier New" pitchFamily="49" charset="0"/>
                <a:cs typeface="Courier New" pitchFamily="49" charset="0"/>
              </a:rPr>
              <a:t>set. </a:t>
            </a:r>
            <a:endParaRPr lang="en-US" i="1" dirty="0" smtClean="0">
              <a:solidFill>
                <a:srgbClr val="80808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20 </a:t>
            </a:r>
            <a:r>
              <a:rPr lang="en-US" i="1" dirty="0">
                <a:solidFill>
                  <a:srgbClr val="80808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21  </a:t>
            </a:r>
            <a:r>
              <a:rPr lang="en-US" b="1" dirty="0">
                <a:solidFill>
                  <a:srgbClr val="000080"/>
                </a:solidFill>
                <a:latin typeface="Courier New" pitchFamily="49" charset="0"/>
                <a:cs typeface="Courier New" pitchFamily="49" charset="0"/>
              </a:rPr>
              <a:t>function </a:t>
            </a:r>
            <a:r>
              <a:rPr lang="en-US" dirty="0" err="1">
                <a:solidFill>
                  <a:srgbClr val="000000"/>
                </a:solidFill>
                <a:latin typeface="Courier New" pitchFamily="49" charset="0"/>
                <a:cs typeface="Courier New" pitchFamily="49" charset="0"/>
              </a:rPr>
              <a:t>setFieldsOnResolution</a:t>
            </a:r>
            <a:r>
              <a:rPr lang="en-US" dirty="0">
                <a:solidFill>
                  <a:srgbClr val="000000"/>
                </a:solidFill>
                <a:latin typeface="Courier New" pitchFamily="49" charset="0"/>
                <a:cs typeface="Courier New" pitchFamily="49" charset="0"/>
              </a:rPr>
              <a:t>() : </a:t>
            </a:r>
            <a:r>
              <a:rPr lang="en-US" b="1" dirty="0">
                <a:solidFill>
                  <a:srgbClr val="000080"/>
                </a:solidFill>
                <a:latin typeface="Courier New" pitchFamily="49" charset="0"/>
                <a:cs typeface="Courier New" pitchFamily="49" charset="0"/>
              </a:rPr>
              <a:t>void </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22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.UnflagDate</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gw.api.util.DateUtil.currentDate</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23    </a:t>
            </a:r>
            <a:r>
              <a:rPr lang="en-US" b="1" dirty="0" err="1" smtClean="0">
                <a:solidFill>
                  <a:srgbClr val="000080"/>
                </a:solidFill>
                <a:latin typeface="Courier New" pitchFamily="49" charset="0"/>
                <a:cs typeface="Courier New" pitchFamily="49" charset="0"/>
              </a:rPr>
              <a:t>this</a:t>
            </a:r>
            <a:r>
              <a:rPr lang="en-US" dirty="0" err="1" smtClean="0">
                <a:solidFill>
                  <a:srgbClr val="000000"/>
                </a:solidFill>
                <a:latin typeface="Courier New" pitchFamily="49" charset="0"/>
                <a:cs typeface="Courier New" pitchFamily="49" charset="0"/>
              </a:rPr>
              <a:t>.UnflagUser</a:t>
            </a:r>
            <a:r>
              <a:rPr lang="en-US" dirty="0" smtClean="0">
                <a:solidFill>
                  <a:srgbClr val="000000"/>
                </a:solidFill>
                <a:latin typeface="Courier New" pitchFamily="49" charset="0"/>
                <a:cs typeface="Courier New" pitchFamily="49" charset="0"/>
              </a:rPr>
              <a:t> </a:t>
            </a: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User.util.getCurrentUser</a:t>
            </a:r>
            <a:r>
              <a:rPr lang="en-US" dirty="0">
                <a:solidFill>
                  <a:srgbClr val="000000"/>
                </a:solidFill>
                <a:latin typeface="Courier New" pitchFamily="49" charset="0"/>
                <a:cs typeface="Courier New" pitchFamily="49" charset="0"/>
              </a:rPr>
              <a:t>() </a:t>
            </a:r>
            <a:endParaRPr lang="en-US" dirty="0" smtClean="0">
              <a:solidFill>
                <a:srgbClr val="000000"/>
              </a:solidFill>
              <a:latin typeface="Courier New" pitchFamily="49" charset="0"/>
              <a:cs typeface="Courier New" pitchFamily="49" charset="0"/>
            </a:endParaRPr>
          </a:p>
          <a:p>
            <a:r>
              <a:rPr lang="en-US" dirty="0" smtClean="0">
                <a:solidFill>
                  <a:srgbClr val="000000"/>
                </a:solidFill>
                <a:latin typeface="Courier New" pitchFamily="49" charset="0"/>
                <a:cs typeface="Courier New" pitchFamily="49" charset="0"/>
              </a:rPr>
              <a:t>24  } </a:t>
            </a:r>
            <a:r>
              <a:rPr lang="en-US" i="1" dirty="0">
                <a:solidFill>
                  <a:srgbClr val="808080"/>
                </a:solidFill>
                <a:latin typeface="Courier New" pitchFamily="49" charset="0"/>
                <a:cs typeface="Courier New" pitchFamily="49" charset="0"/>
              </a:rPr>
              <a:t>// end of function</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7BC806DC-7370-4945-AEC1-49202E1776B8}" type="slidenum">
              <a:rPr lang="en-US" smtClean="0"/>
              <a:pPr/>
              <a:t>25</a:t>
            </a:fld>
            <a:endParaRPr lang="en-US" dirty="0"/>
          </a:p>
        </p:txBody>
      </p:sp>
    </p:spTree>
    <p:extLst>
      <p:ext uri="{BB962C8B-B14F-4D97-AF65-F5344CB8AC3E}">
        <p14:creationId xmlns:p14="http://schemas.microsoft.com/office/powerpoint/2010/main" val="1484343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400FB9AC-1017-4DE7-A8BF-CB5A5782037D}" type="slidenum">
              <a:rPr lang="en-US" altLang="en-US" b="0" smtClean="0">
                <a:solidFill>
                  <a:schemeClr val="tx1"/>
                </a:solidFill>
              </a:rPr>
              <a:pPr/>
              <a:t>26</a:t>
            </a:fld>
            <a:endParaRPr lang="en-US" altLang="en-US"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A04031CE-60D6-4C4A-8F2E-3B8222F92889}" type="slidenum">
              <a:rPr lang="en-US" altLang="en-US" b="0" smtClean="0">
                <a:solidFill>
                  <a:schemeClr val="tx1"/>
                </a:solidFill>
              </a:rPr>
              <a:pPr/>
              <a:t>27</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Gosu expression properties and postOnChange are useful when you want to toggle boolean widget properties, such as visible or required, between true and false. However, they cannot be used to provide more open-ended functionality, such as setting a given field to the current date when a given event occurs.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A7D8BB7-5C3D-4DD5-96BA-D8C7B683D950}" type="slidenum">
              <a:rPr lang="en-US" altLang="en-US" b="0" smtClean="0">
                <a:solidFill>
                  <a:schemeClr val="tx1"/>
                </a:solidFill>
              </a:rPr>
              <a:pPr/>
              <a:t>28</a:t>
            </a:fld>
            <a:endParaRPr lang="en-US" altLang="en-US"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onChange</a:t>
            </a:r>
            <a:r>
              <a:rPr lang="en-US" dirty="0" smtClean="0"/>
              <a:t> property is also discussed in the "PCF Methods" lesson.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6CADC5F-276B-4D2B-AFF0-0ED9A33A5D6D}" type="slidenum">
              <a:rPr lang="en-US" altLang="en-US" b="0" smtClean="0">
                <a:solidFill>
                  <a:schemeClr val="tx1"/>
                </a:solidFill>
              </a:rPr>
              <a:pPr/>
              <a:t>29</a:t>
            </a:fld>
            <a:endParaRPr lang="en-US" altLang="en-US"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whenever the value of the Resolution field changes and the user makes some other widget active,</a:t>
            </a:r>
            <a:r>
              <a:rPr lang="en-US" baseline="0" dirty="0" smtClean="0"/>
              <a:t> the </a:t>
            </a:r>
            <a:r>
              <a:rPr lang="en-US" baseline="0" dirty="0" err="1" smtClean="0"/>
              <a:t>setFieldsOnResolution</a:t>
            </a:r>
            <a:r>
              <a:rPr lang="en-US" baseline="0" dirty="0" smtClean="0"/>
              <a:t> function executes</a:t>
            </a:r>
            <a:r>
              <a:rPr lang="en-US" dirty="0" smtClean="0"/>
              <a:t>. </a:t>
            </a:r>
          </a:p>
          <a:p>
            <a:pPr eaLnBrk="1" hangingPunct="1"/>
            <a:endParaRPr lang="en-US" dirty="0" smtClean="0"/>
          </a:p>
          <a:p>
            <a:pPr eaLnBrk="1" hangingPunct="1"/>
            <a:r>
              <a:rPr lang="en-US" dirty="0" smtClean="0"/>
              <a:t>If the code executed by </a:t>
            </a:r>
            <a:r>
              <a:rPr lang="en-US" dirty="0" err="1" smtClean="0"/>
              <a:t>onChange</a:t>
            </a:r>
            <a:r>
              <a:rPr lang="en-US" dirty="0" smtClean="0"/>
              <a:t> modifies any field values, these modifications are done to the run-time objects only . In other words, the new values will be displayed in the user interface, but the values are not yet committed to the database. In fact, the changed values will never be committed unless something else explicitly commits the data (such as being in Edit mode and then clicking the Update button).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02FA8B14-F662-4B9B-8072-BAE1442C9958}" type="slidenum">
              <a:rPr lang="en-US" altLang="en-US" b="0" smtClean="0">
                <a:solidFill>
                  <a:schemeClr val="tx1"/>
                </a:solidFill>
              </a:rPr>
              <a:pPr/>
              <a:t>30</a:t>
            </a:fld>
            <a:endParaRPr lang="en-US" altLang="en-US"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7348" name="Rectangle 2"/>
          <p:cNvSpPr>
            <a:spLocks noGrp="1" noRot="1" noChangeAspect="1" noChangeArrowheads="1" noTextEdit="1"/>
          </p:cNvSpPr>
          <p:nvPr>
            <p:ph type="sldImg"/>
          </p:nvPr>
        </p:nvSpPr>
        <p:spPr>
          <a:xfrm>
            <a:off x="715964" y="619907"/>
            <a:ext cx="5432425" cy="4006746"/>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811D475B-F621-442B-8CA6-880A5E8ABEA8}" type="slidenum">
              <a:rPr lang="en-US" altLang="en-US" b="0" smtClean="0">
                <a:solidFill>
                  <a:schemeClr val="tx1"/>
                </a:solidFill>
              </a:rPr>
              <a:pPr/>
              <a:t>4</a:t>
            </a:fld>
            <a:endParaRPr lang="en-US" altLang="en-US"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Company Info card has both an Inspection Required? field and Inspection Date field. However, the Inspection Date field is visible only if the Inspection Required? field is set to Yes.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7E9DB6D5-E044-411B-95C0-44392847A465}" type="slidenum">
              <a:rPr lang="en-US" altLang="en-US" b="0" smtClean="0">
                <a:solidFill>
                  <a:schemeClr val="tx1"/>
                </a:solidFill>
              </a:rPr>
              <a:pPr/>
              <a:t>31</a:t>
            </a:fld>
            <a:endParaRPr lang="en-US" altLang="en-US"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8372" name="Rectangle 2"/>
          <p:cNvSpPr>
            <a:spLocks noGrp="1" noRot="1" noChangeAspect="1" noChangeArrowheads="1" noTextEdit="1"/>
          </p:cNvSpPr>
          <p:nvPr>
            <p:ph type="sldImg"/>
          </p:nvPr>
        </p:nvSpPr>
        <p:spPr>
          <a:xfrm>
            <a:off x="760413" y="619125"/>
            <a:ext cx="5343525" cy="400685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PCF Format Reference identifies the values that every widget property takes. Properties listed as "Expression (</a:t>
            </a:r>
            <a:r>
              <a:rPr lang="en-US" dirty="0" err="1" smtClean="0"/>
              <a:t>datatype</a:t>
            </a:r>
            <a:r>
              <a:rPr lang="en-US" dirty="0" smtClean="0"/>
              <a:t>)" can be set to a </a:t>
            </a:r>
            <a:r>
              <a:rPr lang="en-US" dirty="0" err="1" smtClean="0"/>
              <a:t>Gosu</a:t>
            </a:r>
            <a:r>
              <a:rPr lang="en-US" dirty="0" smtClean="0"/>
              <a:t> expression.</a:t>
            </a:r>
          </a:p>
          <a:p>
            <a:pPr marL="209550" indent="-209550" eaLnBrk="1" hangingPunct="1"/>
            <a:r>
              <a:rPr lang="en-US" dirty="0" smtClean="0"/>
              <a:t>2. Possible answers: Visible, editable, required, label</a:t>
            </a:r>
          </a:p>
          <a:p>
            <a:pPr marL="209550" marR="0" indent="-20955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baseline="0" dirty="0" smtClean="0">
                <a:solidFill>
                  <a:schemeClr val="tx1"/>
                </a:solidFill>
                <a:effectLst/>
                <a:latin typeface="Arial" pitchFamily="34" charset="0"/>
                <a:ea typeface="+mn-ea"/>
                <a:cs typeface="Arial" pitchFamily="34" charset="0"/>
              </a:rPr>
              <a:t>With targeted Post On Change enabled, it is possible to updated field values on the page and/or re-render the entire layout or a partial page layout.</a:t>
            </a:r>
          </a:p>
          <a:p>
            <a:pPr marL="209550" marR="0" indent="-20955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Arial" pitchFamily="34" charset="0"/>
                <a:ea typeface="+mn-ea"/>
                <a:cs typeface="Arial" pitchFamily="34" charset="0"/>
              </a:rPr>
              <a:t>4. Reduced performance. </a:t>
            </a:r>
          </a:p>
          <a:p>
            <a:pPr marL="209550" marR="0" indent="-20955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Arial" pitchFamily="34" charset="0"/>
                <a:ea typeface="+mn-ea"/>
                <a:cs typeface="Arial" pitchFamily="34" charset="0"/>
              </a:rPr>
              <a:t>5. </a:t>
            </a:r>
            <a:r>
              <a:rPr lang="en-US" sz="1200" kern="1200" baseline="0" dirty="0" err="1" smtClean="0">
                <a:solidFill>
                  <a:schemeClr val="tx1"/>
                </a:solidFill>
                <a:effectLst/>
                <a:latin typeface="Arial" pitchFamily="34" charset="0"/>
                <a:ea typeface="+mn-ea"/>
                <a:cs typeface="Arial" pitchFamily="34" charset="0"/>
              </a:rPr>
              <a:t>disableOnEnter</a:t>
            </a:r>
            <a:r>
              <a:rPr lang="en-US" sz="1200" kern="1200" baseline="0" dirty="0" smtClean="0">
                <a:solidFill>
                  <a:schemeClr val="tx1"/>
                </a:solidFill>
                <a:effectLst/>
                <a:latin typeface="Arial" pitchFamily="34" charset="0"/>
                <a:ea typeface="+mn-ea"/>
                <a:cs typeface="Arial" pitchFamily="34" charset="0"/>
              </a:rPr>
              <a:t>, </a:t>
            </a:r>
            <a:r>
              <a:rPr lang="en-US" sz="1200" kern="1200" baseline="0" dirty="0" err="1" smtClean="0">
                <a:solidFill>
                  <a:schemeClr val="tx1"/>
                </a:solidFill>
                <a:effectLst/>
                <a:latin typeface="Arial" pitchFamily="34" charset="0"/>
                <a:ea typeface="+mn-ea"/>
                <a:cs typeface="Arial" pitchFamily="34" charset="0"/>
              </a:rPr>
              <a:t>onChange</a:t>
            </a:r>
            <a:endParaRPr lang="en-US" sz="1200" kern="1200" baseline="0" dirty="0" smtClean="0">
              <a:solidFill>
                <a:schemeClr val="tx1"/>
              </a:solidFill>
              <a:effectLst/>
              <a:latin typeface="Arial" pitchFamily="34" charset="0"/>
              <a:ea typeface="+mn-ea"/>
              <a:cs typeface="Arial" pitchFamily="34" charset="0"/>
            </a:endParaRPr>
          </a:p>
          <a:p>
            <a:pPr marL="209550" marR="0" indent="-20955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Arial" pitchFamily="34" charset="0"/>
              <a:ea typeface="+mn-ea"/>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35BBDDEB-8BE9-44B7-AFD9-FD54BDADCA75}" type="slidenum">
              <a:rPr lang="en-US" altLang="en-US" b="0" smtClean="0">
                <a:solidFill>
                  <a:schemeClr val="tx1"/>
                </a:solidFill>
              </a:rPr>
              <a:pPr/>
              <a:t>5</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Widgets have properties that can be controlled by dynamic values. The examples in the slide reference the widget properties (respectively):</a:t>
            </a:r>
          </a:p>
          <a:p>
            <a:pPr lvl="1" eaLnBrk="1" hangingPunct="1"/>
            <a:r>
              <a:rPr lang="en-US" smtClean="0"/>
              <a:t>Visible, Available</a:t>
            </a:r>
          </a:p>
          <a:p>
            <a:pPr lvl="1" eaLnBrk="1" hangingPunct="1"/>
            <a:r>
              <a:rPr lang="en-US" smtClean="0"/>
              <a:t>Editable, Available</a:t>
            </a:r>
          </a:p>
          <a:p>
            <a:pPr lvl="1" eaLnBrk="1" hangingPunct="1"/>
            <a:r>
              <a:rPr lang="en-US" smtClean="0"/>
              <a:t>Required</a:t>
            </a:r>
          </a:p>
          <a:p>
            <a:pPr lvl="1" eaLnBrk="1" hangingPunct="1"/>
            <a:r>
              <a:rPr lang="en-US" smtClean="0"/>
              <a:t>onChange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baseline="0" dirty="0" smtClean="0"/>
              <a:t>AJAX is an acronym for Asynchronous JavaScript and XML.  The term generically describes how an application send data to and retrieve data from a server either asynchronously (in the background) or synchronously.  XML is not a required format.   Guidewire</a:t>
            </a:r>
            <a:r>
              <a:rPr lang="en-US" dirty="0" smtClean="0"/>
              <a:t> applications use </a:t>
            </a:r>
            <a:r>
              <a:rPr lang="en-US" baseline="0" dirty="0" err="1" smtClean="0"/>
              <a:t>JSON</a:t>
            </a:r>
            <a:r>
              <a:rPr lang="en-US" baseline="0" dirty="0" smtClean="0"/>
              <a:t> instead of XML for AJAX requests.  </a:t>
            </a:r>
            <a:r>
              <a:rPr lang="en-US" baseline="0" dirty="0" err="1" smtClean="0"/>
              <a:t>JSON</a:t>
            </a:r>
            <a:r>
              <a:rPr lang="en-US" baseline="0" dirty="0" smtClean="0"/>
              <a:t> stands for JavaScript Object Notation.  </a:t>
            </a:r>
            <a:r>
              <a:rPr lang="en-US" baseline="0" dirty="0" err="1" smtClean="0"/>
              <a:t>JSON</a:t>
            </a:r>
            <a:r>
              <a:rPr lang="en-US" baseline="0" dirty="0" smtClean="0"/>
              <a:t> is a text-data interchange format that is language independent and self-describing.  </a:t>
            </a:r>
            <a:r>
              <a:rPr lang="en-US" baseline="0" dirty="0" err="1" smtClean="0"/>
              <a:t>JSON</a:t>
            </a:r>
            <a:r>
              <a:rPr lang="en-US" dirty="0" smtClean="0"/>
              <a:t> is</a:t>
            </a:r>
            <a:r>
              <a:rPr lang="en-US" baseline="0" dirty="0" smtClean="0"/>
              <a:t> like XML in that it is plain text, self-describing, hierarchal, and can be transported using AJAX.  </a:t>
            </a:r>
            <a:r>
              <a:rPr lang="en-US" dirty="0" err="1" smtClean="0"/>
              <a:t>JSON</a:t>
            </a:r>
            <a:r>
              <a:rPr lang="en-US" dirty="0" smtClean="0"/>
              <a:t> </a:t>
            </a:r>
            <a:r>
              <a:rPr lang="en-US" baseline="0" dirty="0" smtClean="0"/>
              <a:t>is unlike XML in that it uses arrays, has no reserved keywords, and is quicker to read and parse.  </a:t>
            </a:r>
          </a:p>
          <a:p>
            <a:pPr>
              <a:buFont typeface="Arial" charset="0"/>
              <a:buNone/>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In this example, it is important to observe that to display a simple error message to the user requires little server side processing and low levels of network traffic. This example is from the Emerald version of TrainingApp.  </a:t>
            </a:r>
            <a:r>
              <a:rPr lang="en-US" dirty="0" smtClean="0"/>
              <a:t>Server-side processing involves</a:t>
            </a:r>
            <a:r>
              <a:rPr lang="en-US" baseline="0" dirty="0" smtClean="0"/>
              <a:t> the client making a HTTP Post or HTTP Get request to the Guidewire application server, the server renders a complete HTML page and responds to the client with the complete HTML, and the client browser then parses the document object model for the HTML and renders the resulting page.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a:p>
            <a:endParaRPr lang="en-US" sz="1200" b="0" i="0" kern="1200" dirty="0" smtClean="0">
              <a:solidFill>
                <a:schemeClr val="tx1"/>
              </a:solidFill>
              <a:effectLst/>
              <a:latin typeface="Arial" pitchFamily="34" charset="0"/>
              <a:ea typeface="+mn-ea"/>
              <a:cs typeface="Arial" pitchFamily="34" charset="0"/>
            </a:endParaRPr>
          </a:p>
          <a:p>
            <a:pPr>
              <a:buFont typeface="Arial"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04579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pPr marL="0" marR="0" indent="0" algn="l" defTabSz="234950" rtl="0" eaLnBrk="1" fontAlgn="auto" latinLnBrk="0" hangingPunct="1">
              <a:lnSpc>
                <a:spcPct val="100000"/>
              </a:lnSpc>
              <a:spcBef>
                <a:spcPts val="0"/>
              </a:spcBef>
              <a:spcAft>
                <a:spcPts val="0"/>
              </a:spcAft>
              <a:buClrTx/>
              <a:buSzTx/>
              <a:buFontTx/>
              <a:buNone/>
              <a:tabLst/>
              <a:defRPr/>
            </a:pPr>
            <a:r>
              <a:rPr lang="en-US" dirty="0" smtClean="0"/>
              <a:t>In the layout</a:t>
            </a:r>
            <a:r>
              <a:rPr lang="en-US" baseline="0" dirty="0" smtClean="0"/>
              <a:t> re-render </a:t>
            </a:r>
            <a:r>
              <a:rPr lang="en-US" dirty="0" smtClean="0"/>
              <a:t>example above, whenever the value of the </a:t>
            </a:r>
            <a:r>
              <a:rPr lang="en-US" dirty="0" err="1" smtClean="0"/>
              <a:t>InspectionRequired</a:t>
            </a:r>
            <a:r>
              <a:rPr lang="en-US" dirty="0" smtClean="0"/>
              <a:t> field is changed, all user editable data is sent</a:t>
            </a:r>
            <a:r>
              <a:rPr lang="en-US" baseline="0" dirty="0" smtClean="0"/>
              <a:t> from the client to the application server via AJAX.  </a:t>
            </a:r>
            <a:r>
              <a:rPr lang="en-US" dirty="0" smtClean="0"/>
              <a:t>No data is committed.  </a:t>
            </a:r>
            <a:r>
              <a:rPr lang="en-US" baseline="0" dirty="0" smtClean="0"/>
              <a:t>The server process the request and returns the user editable data to the client in </a:t>
            </a:r>
            <a:r>
              <a:rPr lang="en-US" baseline="0" dirty="0" err="1" smtClean="0"/>
              <a:t>JSON</a:t>
            </a:r>
            <a:r>
              <a:rPr lang="en-US" baseline="0" dirty="0" smtClean="0"/>
              <a:t> format.  The client renders a partial page update that shows an </a:t>
            </a:r>
            <a:r>
              <a:rPr lang="en-US" dirty="0" smtClean="0"/>
              <a:t>Inspection Date calendar input.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49665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general and non-exclusive categories for a partial page update: DATA_ONLY and a layout re-render.</a:t>
            </a:r>
          </a:p>
          <a:p>
            <a:endParaRPr lang="en-US" baseline="0" dirty="0" smtClean="0"/>
          </a:p>
          <a:p>
            <a:r>
              <a:rPr lang="en-US" baseline="0" dirty="0" smtClean="0"/>
              <a:t>In the DATA_ONLY example, </a:t>
            </a:r>
            <a:r>
              <a:rPr lang="en-US" dirty="0" smtClean="0"/>
              <a:t>whenever the value of the Resolution field is changed, all user editable data is sent</a:t>
            </a:r>
            <a:r>
              <a:rPr lang="en-US" baseline="0" dirty="0" smtClean="0"/>
              <a:t> from the client to the application server via AJAX.   No data is committed.  The server processes the request and returns the user editable data to the client in </a:t>
            </a:r>
            <a:r>
              <a:rPr lang="en-US" baseline="0" dirty="0" err="1" smtClean="0"/>
              <a:t>JSON</a:t>
            </a:r>
            <a:r>
              <a:rPr lang="en-US" baseline="0" dirty="0" smtClean="0"/>
              <a:t> format. The client renders a partial page update that shows new data for the </a:t>
            </a:r>
            <a:r>
              <a:rPr lang="en-US" baseline="0" dirty="0" err="1" smtClean="0"/>
              <a:t>Unflagged</a:t>
            </a:r>
            <a:r>
              <a:rPr lang="en-US" baseline="0" dirty="0" smtClean="0"/>
              <a:t> By and Date </a:t>
            </a:r>
            <a:r>
              <a:rPr lang="en-US" baseline="0" dirty="0" err="1" smtClean="0"/>
              <a:t>Unflagged</a:t>
            </a:r>
            <a:r>
              <a:rPr lang="en-US" baseline="0" dirty="0" smtClean="0"/>
              <a:t> fields.</a:t>
            </a:r>
          </a:p>
          <a:p>
            <a:endParaRPr lang="en-US" dirty="0" smtClean="0"/>
          </a:p>
          <a:p>
            <a:r>
              <a:rPr lang="en-US" dirty="0" smtClean="0"/>
              <a:t>DATA_ONLY </a:t>
            </a:r>
            <a:r>
              <a:rPr lang="en-US" dirty="0"/>
              <a:t>applies to the value property of a widget.  Examples include refreshing an input group and refreshing a set of fields </a:t>
            </a:r>
            <a:r>
              <a:rPr lang="en-US" dirty="0" smtClean="0"/>
              <a:t>on </a:t>
            </a:r>
            <a:r>
              <a:rPr lang="en-US" dirty="0"/>
              <a:t>a cell change in a list view.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496654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5757FBE6-3568-49C2-8A79-62ECA9FEA41E}" type="slidenum">
              <a:rPr lang="en-US" altLang="en-US" b="0" smtClean="0">
                <a:solidFill>
                  <a:schemeClr val="tx1"/>
                </a:solidFill>
              </a:rPr>
              <a:pPr/>
              <a:t>9</a:t>
            </a:fld>
            <a:endParaRPr lang="en-US" altLang="en-US"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Server-Side Widget Behavior - </a:t>
            </a:r>
            <a:fld id="{2D3E25C9-702B-469B-99A5-ADEE35408710}" type="slidenum">
              <a:rPr lang="en-US" altLang="en-US" b="0" smtClean="0">
                <a:solidFill>
                  <a:schemeClr val="tx1"/>
                </a:solidFill>
              </a:rPr>
              <a:pPr/>
              <a:t>10</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"id" property of a widget is a static property. The widget always has the same ID, regardless of the state of the application or the values of any business data. However, the "visible" property is a dynamic property. It evaluates to either true (if the </a:t>
            </a:r>
            <a:r>
              <a:rPr lang="en-US" dirty="0" err="1" smtClean="0"/>
              <a:t>InspectionRequired</a:t>
            </a:r>
            <a:r>
              <a:rPr lang="en-US" dirty="0" smtClean="0"/>
              <a:t> field is true) or false (if the </a:t>
            </a:r>
            <a:r>
              <a:rPr lang="en-US" dirty="0" err="1" smtClean="0"/>
              <a:t>InspectionRequired</a:t>
            </a:r>
            <a:r>
              <a:rPr lang="en-US" dirty="0" smtClean="0"/>
              <a:t> field is false).</a:t>
            </a:r>
          </a:p>
          <a:p>
            <a:pPr eaLnBrk="1" hangingPunct="1"/>
            <a:r>
              <a:rPr lang="en-US" dirty="0" smtClean="0"/>
              <a:t>Theoretically, the visible condition could be set to "(</a:t>
            </a:r>
            <a:r>
              <a:rPr lang="en-US" dirty="0" err="1" smtClean="0"/>
              <a:t>ABContact</a:t>
            </a:r>
            <a:r>
              <a:rPr lang="en-US" dirty="0" smtClean="0"/>
              <a:t> as </a:t>
            </a:r>
            <a:r>
              <a:rPr lang="en-US" dirty="0" err="1" smtClean="0"/>
              <a:t>ABCompany</a:t>
            </a:r>
            <a:r>
              <a:rPr lang="en-US" dirty="0" smtClean="0"/>
              <a:t>).</a:t>
            </a:r>
            <a:r>
              <a:rPr lang="en-US" dirty="0" err="1" smtClean="0"/>
              <a:t>InspectionRequired</a:t>
            </a:r>
            <a:r>
              <a:rPr lang="en-US" dirty="0" smtClean="0"/>
              <a:t>". The "== true" has been added only to clarify to students that the </a:t>
            </a:r>
            <a:r>
              <a:rPr lang="en-US" dirty="0" err="1" smtClean="0"/>
              <a:t>InspectionRequired</a:t>
            </a:r>
            <a:r>
              <a:rPr lang="en-US" dirty="0" smtClean="0"/>
              <a:t> field is a </a:t>
            </a:r>
            <a:r>
              <a:rPr lang="en-US" dirty="0" err="1" smtClean="0"/>
              <a:t>boolean</a:t>
            </a:r>
            <a:r>
              <a:rPr 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25 September 2013</a:t>
            </a:r>
            <a:endParaRPr lang="en-US" dirty="0"/>
          </a:p>
        </p:txBody>
      </p:sp>
      <p:sp>
        <p:nvSpPr>
          <p:cNvPr id="3" name="Title 2"/>
          <p:cNvSpPr>
            <a:spLocks noGrp="1"/>
          </p:cNvSpPr>
          <p:nvPr>
            <p:ph type="ctrTitle"/>
          </p:nvPr>
        </p:nvSpPr>
        <p:spPr>
          <a:xfrm>
            <a:off x="457200" y="2971800"/>
            <a:ext cx="8348662" cy="700229"/>
          </a:xfrm>
        </p:spPr>
        <p:txBody>
          <a:bodyPr/>
          <a:lstStyle/>
          <a:p>
            <a:r>
              <a:rPr lang="en-US" dirty="0"/>
              <a:t>Server-Side Widget Behavior</a:t>
            </a:r>
          </a:p>
        </p:txBody>
      </p:sp>
    </p:spTree>
    <p:extLst>
      <p:ext uri="{BB962C8B-B14F-4D97-AF65-F5344CB8AC3E}">
        <p14:creationId xmlns:p14="http://schemas.microsoft.com/office/powerpoint/2010/main" val="2372913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4772025" cy="14954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6" name="Rectangle 2"/>
          <p:cNvSpPr>
            <a:spLocks noGrp="1" noChangeArrowheads="1"/>
          </p:cNvSpPr>
          <p:nvPr>
            <p:ph type="title"/>
          </p:nvPr>
        </p:nvSpPr>
        <p:spPr/>
        <p:txBody>
          <a:bodyPr/>
          <a:lstStyle/>
          <a:p>
            <a:pPr eaLnBrk="1" hangingPunct="1"/>
            <a:r>
              <a:rPr lang="en-US" dirty="0" smtClean="0"/>
              <a:t>Static and dynamic widget properties</a:t>
            </a:r>
          </a:p>
        </p:txBody>
      </p:sp>
      <p:sp>
        <p:nvSpPr>
          <p:cNvPr id="11267" name="Rectangle 3"/>
          <p:cNvSpPr>
            <a:spLocks noGrp="1" noChangeArrowheads="1"/>
          </p:cNvSpPr>
          <p:nvPr>
            <p:ph idx="1"/>
          </p:nvPr>
        </p:nvSpPr>
        <p:spPr>
          <a:xfrm>
            <a:off x="521208" y="914400"/>
            <a:ext cx="8321040" cy="5486400"/>
          </a:xfrm>
        </p:spPr>
        <p:txBody>
          <a:bodyPr/>
          <a:lstStyle/>
          <a:p>
            <a:pPr>
              <a:buFont typeface="Arial" charset="0"/>
              <a:buChar char="•"/>
            </a:pPr>
            <a:r>
              <a:rPr lang="en-US" dirty="0" smtClean="0"/>
              <a:t>Some widget properties must be set to static values</a:t>
            </a:r>
          </a:p>
          <a:p>
            <a:pPr lvl="1"/>
            <a:r>
              <a:rPr lang="en-US" dirty="0" smtClean="0"/>
              <a:t>They define aspects of widget that never change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a:buFont typeface="Arial" charset="0"/>
              <a:buChar char="•"/>
            </a:pPr>
            <a:r>
              <a:rPr lang="en-US" dirty="0" smtClean="0"/>
              <a:t>Some widget properties can be set to </a:t>
            </a:r>
            <a:r>
              <a:rPr lang="en-US" dirty="0" err="1" smtClean="0"/>
              <a:t>Gosu</a:t>
            </a:r>
            <a:r>
              <a:rPr lang="en-US" dirty="0" smtClean="0"/>
              <a:t> expressions</a:t>
            </a:r>
          </a:p>
          <a:p>
            <a:pPr lvl="1"/>
            <a:r>
              <a:rPr lang="en-US" dirty="0" smtClean="0"/>
              <a:t>They define dynamic behaviors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884" y="3810000"/>
            <a:ext cx="5219700" cy="619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bwMode="auto">
          <a:xfrm flipV="1">
            <a:off x="838200" y="1371600"/>
            <a:ext cx="0" cy="1524000"/>
          </a:xfrm>
          <a:prstGeom prst="line">
            <a:avLst/>
          </a:prstGeom>
          <a:noFill/>
          <a:ln w="19050" cap="flat" cmpd="sng" algn="ctr">
            <a:solidFill>
              <a:srgbClr val="FF0000"/>
            </a:solidFill>
            <a:prstDash val="solid"/>
            <a:round/>
            <a:headEnd type="none" w="med" len="med"/>
            <a:tailEnd type="none" w="med" len="med"/>
          </a:ln>
          <a:effectLst/>
        </p:spPr>
      </p:cxnSp>
      <p:cxnSp>
        <p:nvCxnSpPr>
          <p:cNvPr id="5" name="Straight Arrow Connector 4"/>
          <p:cNvCxnSpPr/>
          <p:nvPr/>
        </p:nvCxnSpPr>
        <p:spPr bwMode="auto">
          <a:xfrm flipV="1">
            <a:off x="1524000" y="4419600"/>
            <a:ext cx="0" cy="371474"/>
          </a:xfrm>
          <a:prstGeom prst="straightConnector1">
            <a:avLst/>
          </a:prstGeom>
          <a:noFill/>
          <a:ln w="19050" cap="flat" cmpd="sng" algn="ctr">
            <a:solidFill>
              <a:srgbClr val="FF0000"/>
            </a:solidFill>
            <a:prstDash val="solid"/>
            <a:round/>
            <a:headEnd type="none" w="med" len="med"/>
            <a:tailEnd type="arrow"/>
          </a:ln>
          <a:effectLst/>
        </p:spPr>
      </p:cxnSp>
      <p:sp>
        <p:nvSpPr>
          <p:cNvPr id="7" name="Rounded Rectangle 6"/>
          <p:cNvSpPr/>
          <p:nvPr/>
        </p:nvSpPr>
        <p:spPr bwMode="auto">
          <a:xfrm>
            <a:off x="1442884" y="4191000"/>
            <a:ext cx="5219700" cy="238125"/>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676400" y="2819400"/>
            <a:ext cx="2514600" cy="16668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a:off x="838200" y="2902744"/>
            <a:ext cx="838200" cy="0"/>
          </a:xfrm>
          <a:prstGeom prst="straightConnector1">
            <a:avLst/>
          </a:prstGeom>
          <a:no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8136980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60475"/>
            <a:ext cx="8367713" cy="5130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pPr eaLnBrk="1" hangingPunct="1"/>
            <a:r>
              <a:rPr lang="en-US" smtClean="0"/>
              <a:t>Identifying properties that are Gosu expressions</a:t>
            </a:r>
          </a:p>
        </p:txBody>
      </p:sp>
      <p:sp>
        <p:nvSpPr>
          <p:cNvPr id="12292" name="AutoShape 5"/>
          <p:cNvSpPr>
            <a:spLocks noChangeArrowheads="1"/>
          </p:cNvSpPr>
          <p:nvPr/>
        </p:nvSpPr>
        <p:spPr bwMode="auto">
          <a:xfrm>
            <a:off x="2349500" y="3903663"/>
            <a:ext cx="2339975" cy="2503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953368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862" y="3501869"/>
            <a:ext cx="3221292" cy="75257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034" y="2473681"/>
            <a:ext cx="3059215" cy="5213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73681"/>
            <a:ext cx="3133249" cy="5139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4979" y="3516797"/>
            <a:ext cx="3305221" cy="7376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ounded Rectangle 25"/>
          <p:cNvSpPr/>
          <p:nvPr/>
        </p:nvSpPr>
        <p:spPr bwMode="auto">
          <a:xfrm>
            <a:off x="2133600" y="2799674"/>
            <a:ext cx="3143012" cy="195308"/>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ounded Rectangle 26"/>
          <p:cNvSpPr/>
          <p:nvPr/>
        </p:nvSpPr>
        <p:spPr bwMode="auto">
          <a:xfrm>
            <a:off x="5448035" y="2743199"/>
            <a:ext cx="3052952" cy="244475"/>
          </a:xfrm>
          <a:prstGeom prst="round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608691"/>
            <a:ext cx="6046788" cy="155705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363" y="1106488"/>
            <a:ext cx="3133249" cy="82352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Rectangle 2"/>
          <p:cNvSpPr>
            <a:spLocks noGrp="1" noChangeArrowheads="1"/>
          </p:cNvSpPr>
          <p:nvPr>
            <p:ph type="title"/>
          </p:nvPr>
        </p:nvSpPr>
        <p:spPr/>
        <p:txBody>
          <a:bodyPr/>
          <a:lstStyle/>
          <a:p>
            <a:pPr eaLnBrk="1" hangingPunct="1"/>
            <a:r>
              <a:rPr lang="en-US" smtClean="0"/>
              <a:t>Properties that use expressions</a:t>
            </a:r>
          </a:p>
        </p:txBody>
      </p:sp>
      <p:sp>
        <p:nvSpPr>
          <p:cNvPr id="13319" name="Rectangle 3"/>
          <p:cNvSpPr>
            <a:spLocks noGrp="1" noChangeArrowheads="1"/>
          </p:cNvSpPr>
          <p:nvPr>
            <p:ph idx="1"/>
          </p:nvPr>
        </p:nvSpPr>
        <p:spPr>
          <a:xfrm>
            <a:off x="457200" y="1201738"/>
            <a:ext cx="1744663" cy="5024437"/>
          </a:xfrm>
        </p:spPr>
        <p:txBody>
          <a:bodyPr/>
          <a:lstStyle/>
          <a:p>
            <a:pPr>
              <a:buFont typeface="Arial" charset="0"/>
              <a:buChar char="•"/>
            </a:pPr>
            <a:r>
              <a:rPr lang="en-US" dirty="0" smtClean="0"/>
              <a:t>Visible</a:t>
            </a:r>
          </a:p>
          <a:p>
            <a:pPr lvl="1"/>
            <a:endParaRPr lang="en-US" dirty="0" smtClean="0"/>
          </a:p>
          <a:p>
            <a:pPr lvl="1"/>
            <a:endParaRPr lang="en-US" dirty="0" smtClean="0"/>
          </a:p>
          <a:p>
            <a:pPr>
              <a:buFont typeface="Arial" charset="0"/>
              <a:buChar char="•"/>
            </a:pPr>
            <a:r>
              <a:rPr lang="en-US" dirty="0" smtClean="0"/>
              <a:t>Editable</a:t>
            </a:r>
          </a:p>
          <a:p>
            <a:pPr lvl="1"/>
            <a:endParaRPr lang="en-US" dirty="0" smtClean="0"/>
          </a:p>
          <a:p>
            <a:pPr lvl="1"/>
            <a:endParaRPr lang="en-US" dirty="0" smtClean="0"/>
          </a:p>
          <a:p>
            <a:pPr>
              <a:buFont typeface="Arial" charset="0"/>
              <a:buChar char="•"/>
            </a:pPr>
            <a:r>
              <a:rPr lang="en-US" dirty="0" smtClean="0"/>
              <a:t>Required</a:t>
            </a:r>
          </a:p>
          <a:p>
            <a:pPr lvl="1"/>
            <a:endParaRPr lang="en-US" dirty="0" smtClean="0"/>
          </a:p>
          <a:p>
            <a:pPr lvl="1"/>
            <a:endParaRPr lang="en-US" dirty="0" smtClean="0"/>
          </a:p>
          <a:p>
            <a:pPr>
              <a:buFont typeface="Arial" charset="0"/>
              <a:buChar char="•"/>
            </a:pPr>
            <a:r>
              <a:rPr lang="en-US" dirty="0" smtClean="0"/>
              <a:t>Label</a:t>
            </a:r>
          </a:p>
        </p:txBody>
      </p:sp>
      <p:sp>
        <p:nvSpPr>
          <p:cNvPr id="13324" name="AutoShape 35"/>
          <p:cNvSpPr>
            <a:spLocks noChangeArrowheads="1"/>
          </p:cNvSpPr>
          <p:nvPr/>
        </p:nvSpPr>
        <p:spPr bwMode="auto">
          <a:xfrm>
            <a:off x="4386263" y="5449094"/>
            <a:ext cx="4120986" cy="73249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7" name="AutoShape 44"/>
          <p:cNvSpPr>
            <a:spLocks noChangeArrowheads="1"/>
          </p:cNvSpPr>
          <p:nvPr/>
        </p:nvSpPr>
        <p:spPr bwMode="auto">
          <a:xfrm>
            <a:off x="6943725" y="2817813"/>
            <a:ext cx="295275" cy="295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9" y="10800"/>
                </a:moveTo>
                <a:cubicBezTo>
                  <a:pt x="4709" y="14164"/>
                  <a:pt x="7436" y="16891"/>
                  <a:pt x="10800" y="16891"/>
                </a:cubicBezTo>
                <a:cubicBezTo>
                  <a:pt x="14164" y="16891"/>
                  <a:pt x="16891" y="14164"/>
                  <a:pt x="16891" y="10800"/>
                </a:cubicBezTo>
                <a:cubicBezTo>
                  <a:pt x="16891" y="7436"/>
                  <a:pt x="14164" y="4709"/>
                  <a:pt x="10800" y="4709"/>
                </a:cubicBezTo>
                <a:cubicBezTo>
                  <a:pt x="7436" y="4709"/>
                  <a:pt x="4709" y="7436"/>
                  <a:pt x="4709"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29" name="Freeform 49"/>
          <p:cNvSpPr>
            <a:spLocks/>
          </p:cNvSpPr>
          <p:nvPr/>
        </p:nvSpPr>
        <p:spPr bwMode="auto">
          <a:xfrm>
            <a:off x="3488296" y="2654571"/>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0" name="Freeform 50"/>
          <p:cNvSpPr>
            <a:spLocks/>
          </p:cNvSpPr>
          <p:nvPr/>
        </p:nvSpPr>
        <p:spPr bwMode="auto">
          <a:xfrm>
            <a:off x="6667500" y="2693988"/>
            <a:ext cx="295275" cy="293687"/>
          </a:xfrm>
          <a:custGeom>
            <a:avLst/>
            <a:gdLst>
              <a:gd name="T0" fmla="*/ 2147483647 w 186"/>
              <a:gd name="T1" fmla="*/ 0 h 185"/>
              <a:gd name="T2" fmla="*/ 2147483647 w 186"/>
              <a:gd name="T3" fmla="*/ 2147483647 h 185"/>
              <a:gd name="T4" fmla="*/ 2147483647 w 186"/>
              <a:gd name="T5" fmla="*/ 2147483647 h 185"/>
              <a:gd name="T6" fmla="*/ 2147483647 w 186"/>
              <a:gd name="T7" fmla="*/ 2147483647 h 185"/>
              <a:gd name="T8" fmla="*/ 0 60000 65536"/>
              <a:gd name="T9" fmla="*/ 0 60000 65536"/>
              <a:gd name="T10" fmla="*/ 0 60000 65536"/>
              <a:gd name="T11" fmla="*/ 0 60000 65536"/>
              <a:gd name="T12" fmla="*/ 0 w 186"/>
              <a:gd name="T13" fmla="*/ 0 h 185"/>
              <a:gd name="T14" fmla="*/ 186 w 186"/>
              <a:gd name="T15" fmla="*/ 185 h 185"/>
            </a:gdLst>
            <a:ahLst/>
            <a:cxnLst>
              <a:cxn ang="T8">
                <a:pos x="T0" y="T1"/>
              </a:cxn>
              <a:cxn ang="T9">
                <a:pos x="T2" y="T3"/>
              </a:cxn>
              <a:cxn ang="T10">
                <a:pos x="T4" y="T5"/>
              </a:cxn>
              <a:cxn ang="T11">
                <a:pos x="T6" y="T7"/>
              </a:cxn>
            </a:cxnLst>
            <a:rect l="T12" t="T13" r="T14" b="T15"/>
            <a:pathLst>
              <a:path w="186" h="185">
                <a:moveTo>
                  <a:pt x="186" y="0"/>
                </a:moveTo>
                <a:cubicBezTo>
                  <a:pt x="160" y="10"/>
                  <a:pt x="48" y="36"/>
                  <a:pt x="24" y="60"/>
                </a:cubicBezTo>
                <a:cubicBezTo>
                  <a:pt x="0" y="84"/>
                  <a:pt x="19" y="122"/>
                  <a:pt x="41" y="143"/>
                </a:cubicBezTo>
                <a:cubicBezTo>
                  <a:pt x="63" y="164"/>
                  <a:pt x="110" y="174"/>
                  <a:pt x="158" y="185"/>
                </a:cubicBezTo>
              </a:path>
            </a:pathLst>
          </a:custGeom>
          <a:noFill/>
          <a:ln w="1905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4" name="Freeform 59"/>
          <p:cNvSpPr>
            <a:spLocks/>
          </p:cNvSpPr>
          <p:nvPr/>
        </p:nvSpPr>
        <p:spPr bwMode="auto">
          <a:xfrm>
            <a:off x="6651625" y="3886200"/>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5" name="Freeform 60"/>
          <p:cNvSpPr>
            <a:spLocks/>
          </p:cNvSpPr>
          <p:nvPr/>
        </p:nvSpPr>
        <p:spPr bwMode="auto">
          <a:xfrm>
            <a:off x="3159079" y="3846512"/>
            <a:ext cx="398463" cy="249238"/>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2143363" y="1518249"/>
            <a:ext cx="2962037" cy="411762"/>
          </a:xfrm>
          <a:prstGeom prst="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b="23625"/>
          <a:stretch/>
        </p:blipFill>
        <p:spPr bwMode="auto">
          <a:xfrm>
            <a:off x="5507140" y="1125999"/>
            <a:ext cx="2993847" cy="8040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5507140" y="1518249"/>
            <a:ext cx="2724048" cy="205881"/>
          </a:xfrm>
          <a:prstGeom prst="rect">
            <a:avLst/>
          </a:prstGeom>
          <a:noFill/>
          <a:ln w="19050" algn="ctr">
            <a:solidFill>
              <a:srgbClr val="FF0000"/>
            </a:solidFill>
            <a:prstDash val="solid"/>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2143363" y="1724130"/>
            <a:ext cx="2885837" cy="205881"/>
          </a:xfrm>
          <a:prstGeom prst="rect">
            <a:avLst/>
          </a:prstGeom>
          <a:noFill/>
          <a:ln w="19050" algn="ctr">
            <a:solidFill>
              <a:srgbClr val="D33941"/>
            </a:solidFill>
            <a:prstDash val="sysDash"/>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Straight Arrow Connector 14"/>
          <p:cNvCxnSpPr/>
          <p:nvPr/>
        </p:nvCxnSpPr>
        <p:spPr bwMode="auto">
          <a:xfrm flipH="1">
            <a:off x="4148138" y="5486400"/>
            <a:ext cx="271462" cy="152400"/>
          </a:xfrm>
          <a:prstGeom prst="straightConnector1">
            <a:avLst/>
          </a:prstGeom>
          <a:noFill/>
          <a:ln w="12700" cap="flat" cmpd="sng" algn="ctr">
            <a:solidFill>
              <a:srgbClr val="FF0000"/>
            </a:solidFill>
            <a:prstDash val="solid"/>
            <a:round/>
            <a:headEnd type="none" w="med" len="med"/>
            <a:tailEnd type="triangle" w="med" len="med"/>
          </a:ln>
          <a:effectLst/>
        </p:spPr>
      </p:cxnSp>
      <p:sp>
        <p:nvSpPr>
          <p:cNvPr id="28" name="TextBox 27"/>
          <p:cNvSpPr txBox="1"/>
          <p:nvPr/>
        </p:nvSpPr>
        <p:spPr>
          <a:xfrm>
            <a:off x="3733800" y="24550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
        <p:nvSpPr>
          <p:cNvPr id="29" name="TextBox 28"/>
          <p:cNvSpPr txBox="1"/>
          <p:nvPr/>
        </p:nvSpPr>
        <p:spPr>
          <a:xfrm>
            <a:off x="3542172" y="3657600"/>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8402335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76800"/>
            <a:ext cx="7963305" cy="39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290" y="2743200"/>
            <a:ext cx="7947597"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dirty="0" smtClean="0"/>
              <a:t>Example 1: Conditionally visible</a:t>
            </a:r>
          </a:p>
        </p:txBody>
      </p:sp>
      <p:sp>
        <p:nvSpPr>
          <p:cNvPr id="14342" name="Text Box 14"/>
          <p:cNvSpPr txBox="1">
            <a:spLocks noChangeArrowheads="1"/>
          </p:cNvSpPr>
          <p:nvPr/>
        </p:nvSpPr>
        <p:spPr bwMode="auto">
          <a:xfrm>
            <a:off x="771525" y="2301875"/>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Display "Inspection Date" only if inspection is required</a:t>
            </a:r>
          </a:p>
        </p:txBody>
      </p:sp>
      <p:sp>
        <p:nvSpPr>
          <p:cNvPr id="14341" name="AutoShape 12"/>
          <p:cNvSpPr>
            <a:spLocks noChangeArrowheads="1"/>
          </p:cNvSpPr>
          <p:nvPr/>
        </p:nvSpPr>
        <p:spPr bwMode="auto">
          <a:xfrm>
            <a:off x="528636" y="4710135"/>
            <a:ext cx="6634164" cy="242865"/>
          </a:xfrm>
          <a:prstGeom prst="roundRect">
            <a:avLst>
              <a:gd name="adj" fmla="val 16667"/>
            </a:avLst>
          </a:prstGeom>
          <a:noFill/>
          <a:ln w="19050" algn="ctr">
            <a:solidFill>
              <a:srgbClr val="FF0000"/>
            </a:solidFill>
            <a:round/>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ectangle 1"/>
          <p:cNvSpPr/>
          <p:nvPr/>
        </p:nvSpPr>
        <p:spPr bwMode="auto">
          <a:xfrm>
            <a:off x="528636" y="2743200"/>
            <a:ext cx="7968069" cy="2530397"/>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809" b="25048"/>
          <a:stretch/>
        </p:blipFill>
        <p:spPr bwMode="auto">
          <a:xfrm>
            <a:off x="4419600" y="1066800"/>
            <a:ext cx="3768505"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35549"/>
          <a:stretch/>
        </p:blipFill>
        <p:spPr bwMode="auto">
          <a:xfrm>
            <a:off x="609600" y="1066800"/>
            <a:ext cx="3639492" cy="10657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604836" y="1524001"/>
            <a:ext cx="3586164" cy="608562"/>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4419600" y="1599681"/>
            <a:ext cx="3657600" cy="26644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407454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98" y="3124200"/>
            <a:ext cx="7872794" cy="1781175"/>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dirty="0" smtClean="0"/>
              <a:t>Example 2: Conditionally editable</a:t>
            </a:r>
          </a:p>
        </p:txBody>
      </p:sp>
      <p:sp>
        <p:nvSpPr>
          <p:cNvPr id="15365" name="Text Box 14"/>
          <p:cNvSpPr txBox="1">
            <a:spLocks noChangeArrowheads="1"/>
          </p:cNvSpPr>
          <p:nvPr/>
        </p:nvSpPr>
        <p:spPr bwMode="auto">
          <a:xfrm>
            <a:off x="685800" y="990600"/>
            <a:ext cx="782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a:solidFill>
                  <a:schemeClr val="bg1"/>
                </a:solidFill>
              </a:rPr>
              <a:t>Alternate email can be added only if main email exists</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b="12678"/>
          <a:stretch/>
        </p:blipFill>
        <p:spPr bwMode="auto">
          <a:xfrm>
            <a:off x="694098" y="1539970"/>
            <a:ext cx="3979607"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79" y="1539970"/>
            <a:ext cx="3743325" cy="611493"/>
          </a:xfrm>
          <a:prstGeom prst="rect">
            <a:avLst/>
          </a:prstGeom>
          <a:noFill/>
          <a:ln w="9525">
            <a:solidFill>
              <a:schemeClr val="bg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85800" y="1845716"/>
            <a:ext cx="3810000" cy="305747"/>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787900" y="1845716"/>
            <a:ext cx="3743325" cy="305747"/>
          </a:xfrm>
          <a:prstGeom prst="roundRect">
            <a:avLst/>
          </a:prstGeom>
          <a:noFill/>
          <a:ln w="19050" algn="ctr">
            <a:solidFill>
              <a:srgbClr val="00B05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990600" y="3814765"/>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1" name="Rounded Rectangle 20"/>
          <p:cNvSpPr/>
          <p:nvPr/>
        </p:nvSpPr>
        <p:spPr bwMode="auto">
          <a:xfrm>
            <a:off x="990600" y="4652964"/>
            <a:ext cx="7239000" cy="252411"/>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7772400" y="4067176"/>
            <a:ext cx="0" cy="585788"/>
          </a:xfrm>
          <a:prstGeom prst="straightConnector1">
            <a:avLst/>
          </a:prstGeom>
          <a:noFill/>
          <a:ln w="19050" cap="flat" cmpd="sng" algn="ctr">
            <a:solidFill>
              <a:srgbClr val="FF0000"/>
            </a:solidFill>
            <a:prstDash val="solid"/>
            <a:round/>
            <a:headEnd type="none" w="med" len="med"/>
            <a:tailEnd type="arrow"/>
          </a:ln>
          <a:effectLst/>
        </p:spPr>
      </p:cxnSp>
      <p:sp>
        <p:nvSpPr>
          <p:cNvPr id="13" name="Text Box 14"/>
          <p:cNvSpPr txBox="1">
            <a:spLocks noChangeArrowheads="1"/>
          </p:cNvSpPr>
          <p:nvPr/>
        </p:nvSpPr>
        <p:spPr bwMode="auto">
          <a:xfrm>
            <a:off x="678712" y="2356247"/>
            <a:ext cx="78200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dirty="0" smtClean="0">
                <a:solidFill>
                  <a:schemeClr val="bg1"/>
                </a:solidFill>
              </a:rPr>
              <a:t>If the condition in the editable property is met, then the value for the Alternate Email field is added</a:t>
            </a:r>
            <a:endParaRPr lang="en-US" sz="2000" dirty="0">
              <a:solidFill>
                <a:schemeClr val="bg1"/>
              </a:solidFill>
            </a:endParaRPr>
          </a:p>
        </p:txBody>
      </p:sp>
    </p:spTree>
    <p:extLst>
      <p:ext uri="{BB962C8B-B14F-4D97-AF65-F5344CB8AC3E}">
        <p14:creationId xmlns:p14="http://schemas.microsoft.com/office/powerpoint/2010/main" val="17244817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55" y="2971800"/>
            <a:ext cx="7495383" cy="21415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2"/>
          <p:cNvSpPr>
            <a:spLocks noGrp="1" noChangeArrowheads="1"/>
          </p:cNvSpPr>
          <p:nvPr>
            <p:ph type="title"/>
          </p:nvPr>
        </p:nvSpPr>
        <p:spPr/>
        <p:txBody>
          <a:bodyPr/>
          <a:lstStyle/>
          <a:p>
            <a:pPr eaLnBrk="1" hangingPunct="1"/>
            <a:r>
              <a:rPr lang="en-US" dirty="0" smtClean="0"/>
              <a:t>Example 3: Conditionally required</a:t>
            </a:r>
          </a:p>
        </p:txBody>
      </p:sp>
      <p:sp>
        <p:nvSpPr>
          <p:cNvPr id="16389" name="Text Box 11"/>
          <p:cNvSpPr txBox="1">
            <a:spLocks noChangeArrowheads="1"/>
          </p:cNvSpPr>
          <p:nvPr/>
        </p:nvSpPr>
        <p:spPr bwMode="auto">
          <a:xfrm>
            <a:off x="661988" y="2301875"/>
            <a:ext cx="8008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chemeClr val="bg1"/>
                </a:solidFill>
              </a:rPr>
              <a:t>State is not required unless a driver's license number is provided</a:t>
            </a:r>
          </a:p>
        </p:txBody>
      </p:sp>
      <p:sp>
        <p:nvSpPr>
          <p:cNvPr id="16390" name="AutoShape 12"/>
          <p:cNvSpPr>
            <a:spLocks noChangeArrowheads="1"/>
          </p:cNvSpPr>
          <p:nvPr/>
        </p:nvSpPr>
        <p:spPr bwMode="auto">
          <a:xfrm>
            <a:off x="994842" y="4572000"/>
            <a:ext cx="7082358" cy="304800"/>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404" y="1339596"/>
            <a:ext cx="3724796" cy="87020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55" y="1339595"/>
            <a:ext cx="3899187" cy="870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59"/>
          <p:cNvSpPr>
            <a:spLocks/>
          </p:cNvSpPr>
          <p:nvPr/>
        </p:nvSpPr>
        <p:spPr bwMode="auto">
          <a:xfrm>
            <a:off x="5881167" y="1802600"/>
            <a:ext cx="406094" cy="288195"/>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Freeform 60"/>
          <p:cNvSpPr>
            <a:spLocks/>
          </p:cNvSpPr>
          <p:nvPr/>
        </p:nvSpPr>
        <p:spPr bwMode="auto">
          <a:xfrm>
            <a:off x="2317017" y="1757080"/>
            <a:ext cx="470068" cy="294027"/>
          </a:xfrm>
          <a:custGeom>
            <a:avLst/>
            <a:gdLst>
              <a:gd name="T0" fmla="*/ 2147483647 w 251"/>
              <a:gd name="T1" fmla="*/ 0 h 157"/>
              <a:gd name="T2" fmla="*/ 2147483647 w 251"/>
              <a:gd name="T3" fmla="*/ 2147483647 h 157"/>
              <a:gd name="T4" fmla="*/ 2147483647 w 251"/>
              <a:gd name="T5" fmla="*/ 2147483647 h 157"/>
              <a:gd name="T6" fmla="*/ 2147483647 w 251"/>
              <a:gd name="T7" fmla="*/ 2147483647 h 157"/>
              <a:gd name="T8" fmla="*/ 0 60000 65536"/>
              <a:gd name="T9" fmla="*/ 0 60000 65536"/>
              <a:gd name="T10" fmla="*/ 0 60000 65536"/>
              <a:gd name="T11" fmla="*/ 0 60000 65536"/>
              <a:gd name="T12" fmla="*/ 0 w 251"/>
              <a:gd name="T13" fmla="*/ 0 h 157"/>
              <a:gd name="T14" fmla="*/ 251 w 251"/>
              <a:gd name="T15" fmla="*/ 157 h 157"/>
            </a:gdLst>
            <a:ahLst/>
            <a:cxnLst>
              <a:cxn ang="T8">
                <a:pos x="T0" y="T1"/>
              </a:cxn>
              <a:cxn ang="T9">
                <a:pos x="T2" y="T3"/>
              </a:cxn>
              <a:cxn ang="T10">
                <a:pos x="T4" y="T5"/>
              </a:cxn>
              <a:cxn ang="T11">
                <a:pos x="T6" y="T7"/>
              </a:cxn>
            </a:cxnLst>
            <a:rect l="T12" t="T13" r="T14" b="T15"/>
            <a:pathLst>
              <a:path w="251" h="157">
                <a:moveTo>
                  <a:pt x="251" y="0"/>
                </a:moveTo>
                <a:cubicBezTo>
                  <a:pt x="225" y="10"/>
                  <a:pt x="131" y="36"/>
                  <a:pt x="89" y="60"/>
                </a:cubicBezTo>
                <a:cubicBezTo>
                  <a:pt x="47" y="84"/>
                  <a:pt x="0" y="125"/>
                  <a:pt x="1" y="141"/>
                </a:cubicBezTo>
                <a:cubicBezTo>
                  <a:pt x="2" y="157"/>
                  <a:pt x="75" y="153"/>
                  <a:pt x="94" y="1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TextBox 1"/>
          <p:cNvSpPr txBox="1"/>
          <p:nvPr/>
        </p:nvSpPr>
        <p:spPr>
          <a:xfrm>
            <a:off x="2760504" y="1514405"/>
            <a:ext cx="914400" cy="288195"/>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null</a:t>
            </a:r>
          </a:p>
        </p:txBody>
      </p:sp>
    </p:spTree>
    <p:extLst>
      <p:ext uri="{BB962C8B-B14F-4D97-AF65-F5344CB8AC3E}">
        <p14:creationId xmlns:p14="http://schemas.microsoft.com/office/powerpoint/2010/main" val="32377202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25" y="4267200"/>
            <a:ext cx="8532813" cy="2000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6232"/>
          <a:stretch/>
        </p:blipFill>
        <p:spPr bwMode="auto">
          <a:xfrm>
            <a:off x="4430131" y="3474267"/>
            <a:ext cx="3829391" cy="564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3" y="728898"/>
            <a:ext cx="6469573" cy="16333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2"/>
          <p:cNvSpPr>
            <a:spLocks noGrp="1" noChangeArrowheads="1"/>
          </p:cNvSpPr>
          <p:nvPr>
            <p:ph type="title"/>
          </p:nvPr>
        </p:nvSpPr>
        <p:spPr/>
        <p:txBody>
          <a:bodyPr/>
          <a:lstStyle/>
          <a:p>
            <a:pPr eaLnBrk="1" hangingPunct="1"/>
            <a:r>
              <a:rPr lang="en-US" dirty="0" smtClean="0"/>
              <a:t>Example 4: Label with argument</a:t>
            </a:r>
          </a:p>
        </p:txBody>
      </p:sp>
      <p:sp>
        <p:nvSpPr>
          <p:cNvPr id="17416" name="Line 20"/>
          <p:cNvSpPr>
            <a:spLocks noChangeShapeType="1"/>
          </p:cNvSpPr>
          <p:nvPr/>
        </p:nvSpPr>
        <p:spPr bwMode="auto">
          <a:xfrm flipH="1">
            <a:off x="1904999" y="3888046"/>
            <a:ext cx="2721919" cy="17507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8" name="Text Box 22"/>
          <p:cNvSpPr txBox="1">
            <a:spLocks noChangeArrowheads="1"/>
          </p:cNvSpPr>
          <p:nvPr/>
        </p:nvSpPr>
        <p:spPr bwMode="auto">
          <a:xfrm>
            <a:off x="534988" y="3208338"/>
            <a:ext cx="3641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chemeClr val="bg1"/>
                </a:solidFill>
              </a:rPr>
              <a:t>Label should be "Addresses" plus the number of addresses in </a:t>
            </a:r>
            <a:r>
              <a:rPr lang="en-US" sz="2000" dirty="0" smtClean="0">
                <a:solidFill>
                  <a:schemeClr val="bg1"/>
                </a:solidFill>
              </a:rPr>
              <a:t>parenthesis </a:t>
            </a:r>
            <a:endParaRPr lang="en-US" sz="2000" dirty="0">
              <a:solidFill>
                <a:schemeClr val="bg1"/>
              </a:solidFill>
            </a:endParaRPr>
          </a:p>
        </p:txBody>
      </p:sp>
      <p:sp>
        <p:nvSpPr>
          <p:cNvPr id="2" name="Rounded Rectangle 1"/>
          <p:cNvSpPr/>
          <p:nvPr/>
        </p:nvSpPr>
        <p:spPr bwMode="auto">
          <a:xfrm>
            <a:off x="4626919" y="3682858"/>
            <a:ext cx="3526481" cy="205188"/>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762000" y="5638800"/>
            <a:ext cx="1142999" cy="3810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p:nvPr/>
        </p:nvCxnSpPr>
        <p:spPr bwMode="auto">
          <a:xfrm>
            <a:off x="5257800" y="2170929"/>
            <a:ext cx="0" cy="1303338"/>
          </a:xfrm>
          <a:prstGeom prst="straightConnector1">
            <a:avLst/>
          </a:prstGeom>
          <a:noFill/>
          <a:ln w="19050" cap="flat" cmpd="sng" algn="ctr">
            <a:solidFill>
              <a:srgbClr val="FF0000"/>
            </a:solidFill>
            <a:prstDash val="solid"/>
            <a:round/>
            <a:headEnd type="none" w="med" len="med"/>
            <a:tailEnd type="arrow"/>
          </a:ln>
          <a:effectLst/>
        </p:spPr>
      </p:cxnSp>
      <p:sp>
        <p:nvSpPr>
          <p:cNvPr id="4" name="Rounded Rectangle 3"/>
          <p:cNvSpPr/>
          <p:nvPr/>
        </p:nvSpPr>
        <p:spPr bwMode="auto">
          <a:xfrm>
            <a:off x="1752600" y="1981200"/>
            <a:ext cx="5236116" cy="189729"/>
          </a:xfrm>
          <a:prstGeom prst="roundRect">
            <a:avLst/>
          </a:prstGeom>
          <a:noFill/>
          <a:ln w="19050" algn="ctr">
            <a:solidFill>
              <a:srgbClr val="FF0000"/>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5864268" y="3075373"/>
            <a:ext cx="1905000" cy="265929"/>
          </a:xfrm>
          <a:prstGeom prst="rect">
            <a:avLst/>
          </a:prstGeom>
          <a:noFill/>
        </p:spPr>
        <p:txBody>
          <a:bodyPr wrap="none" rtlCol="0">
            <a:noAutofit/>
          </a:bodyPr>
          <a:lstStyle/>
          <a:p>
            <a:r>
              <a:rPr lang="en-US" smtClean="0">
                <a:solidFill>
                  <a:srgbClr val="C00000"/>
                </a:solidFill>
                <a:latin typeface="Arial" pitchFamily="32" charset="0"/>
                <a:cs typeface="Arial" pitchFamily="32" charset="0"/>
              </a:rPr>
              <a:t>Display key</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76371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Dynamic widget behavior</a:t>
            </a:r>
          </a:p>
          <a:p>
            <a:pPr>
              <a:lnSpc>
                <a:spcPct val="150000"/>
              </a:lnSpc>
              <a:buFont typeface="Arial" charset="0"/>
              <a:buChar char="•"/>
            </a:pPr>
            <a:r>
              <a:rPr lang="en-US" sz="2800" smtClean="0">
                <a:solidFill>
                  <a:srgbClr val="C0C0C0"/>
                </a:solidFill>
              </a:rPr>
              <a:t>Gosu expressions in widget properties</a:t>
            </a:r>
          </a:p>
          <a:p>
            <a:pPr>
              <a:lnSpc>
                <a:spcPct val="150000"/>
              </a:lnSpc>
              <a:buFont typeface="Arial" charset="0"/>
              <a:buChar char="•"/>
            </a:pPr>
            <a:r>
              <a:rPr lang="en-US" sz="2800" smtClean="0"/>
              <a:t>Refreshing prior to data commitment</a:t>
            </a:r>
          </a:p>
          <a:p>
            <a:pPr>
              <a:lnSpc>
                <a:spcPct val="150000"/>
              </a:lnSpc>
              <a:buFont typeface="Arial" charset="0"/>
              <a:buChar char="•"/>
            </a:pPr>
            <a:r>
              <a:rPr lang="en-US" sz="2800" smtClean="0">
                <a:solidFill>
                  <a:srgbClr val="C0C0C0"/>
                </a:solidFill>
              </a:rPr>
              <a:t>Executing code when widgets change</a:t>
            </a:r>
          </a:p>
        </p:txBody>
      </p:sp>
    </p:spTree>
    <p:extLst>
      <p:ext uri="{BB962C8B-B14F-4D97-AF65-F5344CB8AC3E}">
        <p14:creationId xmlns:p14="http://schemas.microsoft.com/office/powerpoint/2010/main" val="34344049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AutoShape 11"/>
          <p:cNvSpPr>
            <a:spLocks noChangeArrowheads="1"/>
          </p:cNvSpPr>
          <p:nvPr/>
        </p:nvSpPr>
        <p:spPr bwMode="auto">
          <a:xfrm rot="5400000">
            <a:off x="4645818" y="3587662"/>
            <a:ext cx="914400" cy="741363"/>
          </a:xfrm>
          <a:prstGeom prst="rightArrow">
            <a:avLst>
              <a:gd name="adj1" fmla="val 50000"/>
              <a:gd name="adj2" fmla="val 30835"/>
            </a:avLst>
          </a:prstGeom>
          <a:solidFill>
            <a:srgbClr val="FF0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512" y="2586743"/>
            <a:ext cx="3087688" cy="11180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Rectangle 2"/>
          <p:cNvSpPr>
            <a:spLocks noGrp="1" noChangeArrowheads="1"/>
          </p:cNvSpPr>
          <p:nvPr>
            <p:ph type="title"/>
          </p:nvPr>
        </p:nvSpPr>
        <p:spPr/>
        <p:txBody>
          <a:bodyPr/>
          <a:lstStyle/>
          <a:p>
            <a:pPr eaLnBrk="1" hangingPunct="1"/>
            <a:r>
              <a:rPr lang="en-US" dirty="0" smtClean="0"/>
              <a:t>Evaluating conditions </a:t>
            </a:r>
          </a:p>
        </p:txBody>
      </p:sp>
      <p:sp>
        <p:nvSpPr>
          <p:cNvPr id="20485" name="Rectangle 3"/>
          <p:cNvSpPr>
            <a:spLocks noGrp="1" noChangeArrowheads="1"/>
          </p:cNvSpPr>
          <p:nvPr>
            <p:ph idx="1"/>
          </p:nvPr>
        </p:nvSpPr>
        <p:spPr>
          <a:xfrm>
            <a:off x="519113" y="914400"/>
            <a:ext cx="2681287" cy="5486400"/>
          </a:xfrm>
        </p:spPr>
        <p:txBody>
          <a:bodyPr/>
          <a:lstStyle/>
          <a:p>
            <a:pPr>
              <a:buFont typeface="Arial" charset="0"/>
              <a:buChar char="•"/>
            </a:pPr>
            <a:r>
              <a:rPr lang="en-US" dirty="0" smtClean="0"/>
              <a:t>Widget status is evaluated as soon as value of some other widget has changed</a:t>
            </a:r>
          </a:p>
        </p:txBody>
      </p:sp>
      <p:sp>
        <p:nvSpPr>
          <p:cNvPr id="20488" name="Text Box 8"/>
          <p:cNvSpPr txBox="1">
            <a:spLocks noChangeArrowheads="1"/>
          </p:cNvSpPr>
          <p:nvPr/>
        </p:nvSpPr>
        <p:spPr bwMode="auto">
          <a:xfrm>
            <a:off x="6864349" y="1672344"/>
            <a:ext cx="1584324"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1600" dirty="0">
                <a:solidFill>
                  <a:srgbClr val="FF0000"/>
                </a:solidFill>
              </a:rPr>
              <a:t>Inspection</a:t>
            </a:r>
            <a:br>
              <a:rPr lang="en-US" sz="1600" dirty="0">
                <a:solidFill>
                  <a:srgbClr val="FF0000"/>
                </a:solidFill>
              </a:rPr>
            </a:br>
            <a:r>
              <a:rPr lang="en-US" sz="1600" dirty="0">
                <a:solidFill>
                  <a:srgbClr val="FF0000"/>
                </a:solidFill>
              </a:rPr>
              <a:t>Required</a:t>
            </a:r>
            <a:br>
              <a:rPr lang="en-US" sz="1600" dirty="0">
                <a:solidFill>
                  <a:srgbClr val="FF0000"/>
                </a:solidFill>
              </a:rPr>
            </a:br>
            <a:r>
              <a:rPr lang="en-US" sz="1600" dirty="0">
                <a:solidFill>
                  <a:srgbClr val="FF0000"/>
                </a:solidFill>
              </a:rPr>
              <a:t>changed, and Inspection Date visibility needs to be re-evaluated</a:t>
            </a:r>
          </a:p>
        </p:txBody>
      </p:sp>
      <p:sp>
        <p:nvSpPr>
          <p:cNvPr id="20489" name="AutoShape 9"/>
          <p:cNvSpPr>
            <a:spLocks noChangeArrowheads="1"/>
          </p:cNvSpPr>
          <p:nvPr/>
        </p:nvSpPr>
        <p:spPr bwMode="auto">
          <a:xfrm rot="5400000">
            <a:off x="4581524" y="1758863"/>
            <a:ext cx="914400" cy="741363"/>
          </a:xfrm>
          <a:prstGeom prst="rightArrow">
            <a:avLst>
              <a:gd name="adj1" fmla="val 50000"/>
              <a:gd name="adj2" fmla="val 30835"/>
            </a:avLst>
          </a:prstGeom>
          <a:solidFill>
            <a:srgbClr val="FF0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0490" name="Text Box 10"/>
          <p:cNvSpPr txBox="1">
            <a:spLocks noChangeArrowheads="1"/>
          </p:cNvSpPr>
          <p:nvPr/>
        </p:nvSpPr>
        <p:spPr bwMode="auto">
          <a:xfrm>
            <a:off x="6865936" y="3783718"/>
            <a:ext cx="15827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1600" dirty="0">
                <a:solidFill>
                  <a:srgbClr val="FF0000"/>
                </a:solidFill>
              </a:rPr>
              <a:t>Widget is now visible (and its value can be changed) before update is committed</a:t>
            </a:r>
          </a:p>
        </p:txBody>
      </p:sp>
      <p:sp>
        <p:nvSpPr>
          <p:cNvPr id="20492" name="AutoShape 13"/>
          <p:cNvSpPr>
            <a:spLocks noChangeArrowheads="1"/>
          </p:cNvSpPr>
          <p:nvPr/>
        </p:nvSpPr>
        <p:spPr bwMode="auto">
          <a:xfrm>
            <a:off x="3592513" y="3136771"/>
            <a:ext cx="2892424" cy="241300"/>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24" y="990600"/>
            <a:ext cx="3114675" cy="9103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200" y="3791655"/>
            <a:ext cx="819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336" y="4415543"/>
            <a:ext cx="3114675" cy="109527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9957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9" y="882402"/>
            <a:ext cx="4760929" cy="278816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itle 7"/>
          <p:cNvSpPr>
            <a:spLocks noGrp="1"/>
          </p:cNvSpPr>
          <p:nvPr>
            <p:ph type="title"/>
          </p:nvPr>
        </p:nvSpPr>
        <p:spPr/>
        <p:txBody>
          <a:bodyPr/>
          <a:lstStyle/>
          <a:p>
            <a:r>
              <a:rPr lang="en-US" dirty="0" err="1" smtClean="0"/>
              <a:t>PostOnChange</a:t>
            </a:r>
            <a:r>
              <a:rPr lang="en-US" dirty="0" smtClean="0"/>
              <a:t> tab property </a:t>
            </a:r>
            <a:endParaRPr lang="en-US" dirty="0"/>
          </a:p>
        </p:txBody>
      </p:sp>
      <p:sp>
        <p:nvSpPr>
          <p:cNvPr id="6" name="Content Placeholder 5"/>
          <p:cNvSpPr>
            <a:spLocks noGrp="1"/>
          </p:cNvSpPr>
          <p:nvPr>
            <p:ph sz="half" idx="1"/>
          </p:nvPr>
        </p:nvSpPr>
        <p:spPr/>
        <p:txBody>
          <a:bodyPr/>
          <a:lstStyle/>
          <a:p>
            <a:r>
              <a:rPr lang="en-US" dirty="0"/>
              <a:t>PostOnChange tab property</a:t>
            </a:r>
          </a:p>
          <a:p>
            <a:r>
              <a:rPr lang="en-US" dirty="0"/>
              <a:t>Mark the Enable targeted Post On Change checkbox</a:t>
            </a:r>
          </a:p>
          <a:p>
            <a:r>
              <a:rPr lang="en-US" dirty="0" smtClean="0"/>
              <a:t>Configurable widgets</a:t>
            </a:r>
          </a:p>
          <a:p>
            <a:pPr lvl="1"/>
            <a:r>
              <a:rPr lang="en-US" dirty="0" smtClean="0"/>
              <a:t>Cell</a:t>
            </a:r>
            <a:endParaRPr lang="en-US" dirty="0"/>
          </a:p>
          <a:p>
            <a:pPr lvl="1"/>
            <a:r>
              <a:rPr lang="en-US" dirty="0"/>
              <a:t>Input</a:t>
            </a:r>
          </a:p>
          <a:p>
            <a:pPr lvl="1"/>
            <a:r>
              <a:rPr lang="en-US" dirty="0" smtClean="0"/>
              <a:t>InputGroup</a:t>
            </a:r>
          </a:p>
          <a:p>
            <a:r>
              <a:rPr lang="en-US" dirty="0" smtClean="0"/>
              <a:t>See pcf.xsd for schema support</a:t>
            </a:r>
          </a:p>
          <a:p>
            <a:pPr marL="400050" lvl="1" indent="0">
              <a:buNone/>
            </a:pPr>
            <a:r>
              <a:rPr lang="en-US" dirty="0" smtClean="0"/>
              <a:t/>
            </a:r>
            <a:br>
              <a:rPr lang="en-US" dirty="0" smtClean="0"/>
            </a:br>
            <a:endParaRPr lang="en-US" dirty="0" smtClean="0"/>
          </a:p>
        </p:txBody>
      </p:sp>
      <p:sp>
        <p:nvSpPr>
          <p:cNvPr id="3" name="Content Placeholder 2"/>
          <p:cNvSpPr>
            <a:spLocks noGrp="1"/>
          </p:cNvSpPr>
          <p:nvPr>
            <p:ph idx="10"/>
          </p:nvPr>
        </p:nvSpPr>
        <p:spPr>
          <a:xfrm>
            <a:off x="4038598" y="3962400"/>
            <a:ext cx="4953002" cy="2438400"/>
          </a:xfrm>
        </p:spPr>
        <p:txBody>
          <a:bodyPr/>
          <a:lstStyle/>
          <a:p>
            <a:r>
              <a:rPr lang="en-US" dirty="0" smtClean="0"/>
              <a:t>Three (3) configurable properties</a:t>
            </a:r>
          </a:p>
          <a:p>
            <a:pPr lvl="1"/>
            <a:r>
              <a:rPr lang="en-US" dirty="0" smtClean="0"/>
              <a:t>disablePostOnEnter</a:t>
            </a:r>
          </a:p>
          <a:p>
            <a:pPr lvl="1"/>
            <a:r>
              <a:rPr lang="en-US" dirty="0" smtClean="0"/>
              <a:t>onChange</a:t>
            </a:r>
          </a:p>
          <a:p>
            <a:pPr lvl="1"/>
            <a:r>
              <a:rPr lang="en-US" dirty="0" smtClean="0"/>
              <a:t>target</a:t>
            </a:r>
          </a:p>
          <a:p>
            <a:endParaRPr lang="en-US" dirty="0"/>
          </a:p>
          <a:p>
            <a:endParaRPr lang="en-US" dirty="0"/>
          </a:p>
        </p:txBody>
      </p:sp>
      <p:sp>
        <p:nvSpPr>
          <p:cNvPr id="10" name="Rounded Rectangle 9"/>
          <p:cNvSpPr/>
          <p:nvPr/>
        </p:nvSpPr>
        <p:spPr bwMode="auto">
          <a:xfrm>
            <a:off x="4038599" y="2387696"/>
            <a:ext cx="2743201" cy="2833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284485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most common server-side dynamic widget behaviors</a:t>
            </a:r>
          </a:p>
          <a:p>
            <a:pPr lvl="1" eaLnBrk="1" hangingPunct="1"/>
            <a:r>
              <a:rPr lang="en-US" smtClean="0"/>
              <a:t>Set widget properties to Gosu expressions</a:t>
            </a:r>
          </a:p>
          <a:p>
            <a:pPr lvl="1" eaLnBrk="1" hangingPunct="1"/>
            <a:r>
              <a:rPr lang="en-US" smtClean="0"/>
              <a:t>Refresh a widget's appearance prior to data commitment</a:t>
            </a:r>
          </a:p>
          <a:p>
            <a:pPr lvl="1" eaLnBrk="1" hangingPunct="1"/>
            <a:r>
              <a:rPr lang="en-US" smtClean="0"/>
              <a:t>Execute code when a widget's value is changed</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28585276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&lt;PostOnChange /&gt; XML example</a:t>
            </a:r>
            <a:endParaRPr lang="en-US" dirty="0"/>
          </a:p>
        </p:txBody>
      </p:sp>
      <p:sp>
        <p:nvSpPr>
          <p:cNvPr id="5" name="Content Placeholder 4"/>
          <p:cNvSpPr>
            <a:spLocks noGrp="1"/>
          </p:cNvSpPr>
          <p:nvPr>
            <p:ph idx="1"/>
          </p:nvPr>
        </p:nvSpPr>
        <p:spPr/>
        <p:txBody>
          <a:bodyPr/>
          <a:lstStyle/>
          <a:p>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r>
              <a:rPr lang="en-US" dirty="0" smtClean="0"/>
              <a:t>is </a:t>
            </a:r>
            <a:r>
              <a:rPr lang="en-US" dirty="0"/>
              <a:t>an XML element in PCF</a:t>
            </a:r>
          </a:p>
          <a:p>
            <a:r>
              <a:rPr lang="en-US" dirty="0"/>
              <a:t>Properties in Guidewire Studio are XML attributes</a:t>
            </a:r>
          </a:p>
          <a:p>
            <a:pPr lvl="1"/>
            <a:r>
              <a:rPr lang="en-US" dirty="0"/>
              <a:t>disablePostOnEnter</a:t>
            </a:r>
          </a:p>
          <a:p>
            <a:pPr lvl="1"/>
            <a:r>
              <a:rPr lang="en-US" dirty="0"/>
              <a:t>onChange</a:t>
            </a:r>
          </a:p>
          <a:p>
            <a:pPr lvl="1"/>
            <a:r>
              <a:rPr lang="en-US" dirty="0"/>
              <a:t>target</a:t>
            </a:r>
          </a:p>
          <a:p>
            <a:pPr marL="0" indent="0">
              <a:buNone/>
            </a:pPr>
            <a:endParaRPr lang="en-US" dirty="0"/>
          </a:p>
        </p:txBody>
      </p:sp>
      <p:sp>
        <p:nvSpPr>
          <p:cNvPr id="6" name="Rectangle 5"/>
          <p:cNvSpPr/>
          <p:nvPr/>
        </p:nvSpPr>
        <p:spPr bwMode="auto">
          <a:xfrm>
            <a:off x="533399" y="845176"/>
            <a:ext cx="293099" cy="2322174"/>
          </a:xfrm>
          <a:prstGeom prst="rect">
            <a:avLst/>
          </a:prstGeom>
          <a:solidFill>
            <a:schemeClr val="tx1">
              <a:lumMod val="65000"/>
            </a:schemeClr>
          </a:solidFill>
          <a:ln w="19050" algn="ctr">
            <a:solidFill>
              <a:schemeClr val="tx1">
                <a:lumMod val="6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tangle 1"/>
          <p:cNvSpPr/>
          <p:nvPr/>
        </p:nvSpPr>
        <p:spPr>
          <a:xfrm>
            <a:off x="533399" y="845175"/>
            <a:ext cx="8839201" cy="2322174"/>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1</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dirty="0">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2</a:t>
            </a:r>
            <a:r>
              <a:rPr lang="en-US" dirty="0" smtClean="0">
                <a:latin typeface="Courier New"/>
                <a:ea typeface="Times New Roman"/>
                <a:cs typeface="Times New Roman"/>
              </a:rPr>
              <a:t>      </a:t>
            </a:r>
            <a:r>
              <a:rPr lang="en-US" b="1" dirty="0" smtClean="0">
                <a:solidFill>
                  <a:srgbClr val="0000FF"/>
                </a:solidFill>
                <a:latin typeface="Courier New"/>
                <a:ea typeface="Times New Roman"/>
                <a:cs typeface="Times New Roman"/>
              </a:rPr>
              <a:t>editable</a:t>
            </a:r>
            <a:r>
              <a:rPr lang="en-US" b="1" dirty="0">
                <a:solidFill>
                  <a:srgbClr val="0000FF"/>
                </a:solidFill>
                <a:latin typeface="Courier New"/>
                <a:ea typeface="Times New Roman"/>
                <a:cs typeface="Times New Roman"/>
              </a:rPr>
              <a:t>=</a:t>
            </a:r>
            <a:r>
              <a:rPr lang="en-US" b="1" dirty="0">
                <a:solidFill>
                  <a:srgbClr val="008000"/>
                </a:solidFill>
                <a:latin typeface="Courier New"/>
                <a:ea typeface="Times New Roman"/>
                <a:cs typeface="Times New Roman"/>
              </a:rPr>
              <a:t>"true"</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3</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id=</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4</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label=</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displaykey.training.DriversLicense</a:t>
            </a:r>
            <a:r>
              <a:rPr lang="en-US" b="1" dirty="0">
                <a:solidFill>
                  <a:srgbClr val="008000"/>
                </a:solidFill>
                <a:latin typeface="Courier New"/>
                <a:ea typeface="Times New Roman"/>
                <a:cs typeface="Times New Roman"/>
              </a:rPr>
              <a: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5</a:t>
            </a:r>
            <a:r>
              <a:rPr lang="en-US" dirty="0" smtClean="0">
                <a:latin typeface="Courier New"/>
                <a:ea typeface="Times New Roman"/>
                <a:cs typeface="Times New Roman"/>
              </a:rPr>
              <a:t>      </a:t>
            </a:r>
            <a:r>
              <a:rPr lang="en-US" b="1" dirty="0">
                <a:solidFill>
                  <a:srgbClr val="0000FF"/>
                </a:solidFill>
                <a:latin typeface="Courier New"/>
                <a:ea typeface="Times New Roman"/>
                <a:cs typeface="Times New Roman"/>
              </a:rPr>
              <a:t>value=</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anABContact</a:t>
            </a:r>
            <a:r>
              <a:rPr lang="en-US" b="1" dirty="0">
                <a:solidFill>
                  <a:srgbClr val="008000"/>
                </a:solidFill>
                <a:latin typeface="Courier New"/>
                <a:ea typeface="Times New Roman"/>
                <a:cs typeface="Times New Roman"/>
              </a:rPr>
              <a:t> as ABPerson).</a:t>
            </a:r>
            <a:r>
              <a:rPr lang="en-US" b="1" dirty="0" err="1">
                <a:solidFill>
                  <a:srgbClr val="008000"/>
                </a:solidFill>
                <a:latin typeface="Courier New"/>
                <a:ea typeface="Times New Roman"/>
                <a:cs typeface="Times New Roman"/>
              </a:rPr>
              <a:t>LicenseNumber</a:t>
            </a:r>
            <a:r>
              <a:rPr lang="en-US" b="1" dirty="0">
                <a:solidFill>
                  <a:srgbClr val="008000"/>
                </a:solidFill>
                <a:latin typeface="Courier New"/>
                <a:ea typeface="Times New Roman"/>
                <a:cs typeface="Times New Roman"/>
              </a:rPr>
              <a:t>"</a:t>
            </a:r>
            <a:r>
              <a:rPr lang="en-US" dirty="0">
                <a:solidFill>
                  <a:srgbClr val="000000"/>
                </a:solidFill>
                <a:latin typeface="Courier New"/>
                <a:ea typeface="Times New Roman"/>
                <a:cs typeface="Times New Roman"/>
              </a:rPr>
              <a:t>&gt;</a:t>
            </a:r>
            <a:r>
              <a:rPr lang="en-US" dirty="0">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solidFill>
                <a:latin typeface="Courier New"/>
                <a:ea typeface="Times New Roman"/>
                <a:cs typeface="Times New Roman"/>
              </a:rPr>
              <a:t>6</a:t>
            </a:r>
            <a:r>
              <a:rPr lang="en-US" dirty="0" smtClean="0">
                <a:latin typeface="Courier New"/>
                <a:ea typeface="Times New Roman"/>
                <a:cs typeface="Times New Roman"/>
              </a:rPr>
              <a:t>    </a:t>
            </a:r>
            <a:r>
              <a:rPr lang="en-US" b="1" dirty="0">
                <a:solidFill>
                  <a:srgbClr val="000000"/>
                </a:solidFill>
                <a:latin typeface="Courier New"/>
                <a:ea typeface="Times New Roman"/>
                <a:cs typeface="Times New Roman"/>
              </a:rPr>
              <a:t>&lt;</a:t>
            </a:r>
            <a:r>
              <a:rPr lang="en-US" b="1" dirty="0">
                <a:solidFill>
                  <a:srgbClr val="000080"/>
                </a:solidFill>
                <a:latin typeface="Courier New"/>
                <a:ea typeface="Times New Roman"/>
                <a:cs typeface="Times New Roman"/>
              </a:rPr>
              <a:t>PostOnChange</a:t>
            </a:r>
            <a:r>
              <a:rPr lang="en-US" b="1" dirty="0">
                <a:solidFill>
                  <a:srgbClr val="000000"/>
                </a:solidFill>
                <a:latin typeface="Courier New"/>
                <a:ea typeface="Times New Roman"/>
                <a:cs typeface="Times New Roman"/>
              </a:rPr>
              <a:t>/&gt;</a:t>
            </a:r>
            <a:r>
              <a:rPr lang="en-US" dirty="0">
                <a:solidFill>
                  <a:srgbClr val="000000"/>
                </a:solidFill>
                <a:latin typeface="Courier New"/>
                <a:ea typeface="Times New Roman"/>
                <a:cs typeface="Times New Roman"/>
              </a:rPr>
              <a:t> </a:t>
            </a:r>
            <a:endParaRPr lang="en-US" sz="2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a:ea typeface="Times New Roman"/>
                <a:cs typeface="Times New Roman"/>
              </a:rPr>
              <a:t>7</a:t>
            </a:r>
            <a:r>
              <a:rPr lang="en-US" b="1" dirty="0" smtClean="0">
                <a:solidFill>
                  <a:srgbClr val="000000"/>
                </a:solidFill>
                <a:latin typeface="Courier New"/>
                <a:ea typeface="Times New Roman"/>
                <a:cs typeface="Times New Roman"/>
              </a:rPr>
              <a:t>  &lt;/</a:t>
            </a:r>
            <a:r>
              <a:rPr lang="en-US" b="1" dirty="0">
                <a:solidFill>
                  <a:srgbClr val="000080"/>
                </a:solidFill>
                <a:latin typeface="Courier New"/>
                <a:ea typeface="Times New Roman"/>
                <a:cs typeface="Times New Roman"/>
              </a:rPr>
              <a:t>Input</a:t>
            </a:r>
            <a:r>
              <a:rPr lang="en-US" b="1" dirty="0">
                <a:solidFill>
                  <a:srgbClr val="000000"/>
                </a:solidFill>
                <a:latin typeface="Courier New"/>
                <a:ea typeface="Times New Roman"/>
                <a:cs typeface="Times New Roman"/>
              </a:rPr>
              <a:t>&gt;</a:t>
            </a:r>
            <a:endParaRPr lang="en-US" b="1" dirty="0"/>
          </a:p>
        </p:txBody>
      </p:sp>
    </p:spTree>
    <p:extLst>
      <p:ext uri="{BB962C8B-B14F-4D97-AF65-F5344CB8AC3E}">
        <p14:creationId xmlns:p14="http://schemas.microsoft.com/office/powerpoint/2010/main" val="171490074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property: </a:t>
            </a:r>
            <a:r>
              <a:rPr lang="en-US" dirty="0"/>
              <a:t>no value defined</a:t>
            </a:r>
          </a:p>
        </p:txBody>
      </p:sp>
      <p:sp>
        <p:nvSpPr>
          <p:cNvPr id="7" name="Content Placeholder 6"/>
          <p:cNvSpPr>
            <a:spLocks noGrp="1"/>
          </p:cNvSpPr>
          <p:nvPr>
            <p:ph sz="half" idx="2"/>
          </p:nvPr>
        </p:nvSpPr>
        <p:spPr/>
        <p:txBody>
          <a:bodyPr/>
          <a:lstStyle/>
          <a:p>
            <a:r>
              <a:rPr lang="en-US" dirty="0" smtClean="0"/>
              <a:t>Enable targeted Post On Change</a:t>
            </a:r>
            <a:endParaRPr lang="en-US" dirty="0"/>
          </a:p>
          <a:p>
            <a:r>
              <a:rPr lang="en-US" dirty="0" smtClean="0"/>
              <a:t>NO </a:t>
            </a:r>
            <a:r>
              <a:rPr lang="en-US" dirty="0"/>
              <a:t>defined</a:t>
            </a:r>
            <a:br>
              <a:rPr lang="en-US" dirty="0"/>
            </a:br>
            <a:r>
              <a:rPr lang="en-US" dirty="0"/>
              <a:t>properties</a:t>
            </a:r>
          </a:p>
          <a:p>
            <a:endParaRPr lang="en-US" dirty="0"/>
          </a:p>
        </p:txBody>
      </p:sp>
      <p:sp>
        <p:nvSpPr>
          <p:cNvPr id="8" name="Content Placeholder 7"/>
          <p:cNvSpPr>
            <a:spLocks noGrp="1"/>
          </p:cNvSpPr>
          <p:nvPr>
            <p:ph idx="10"/>
          </p:nvPr>
        </p:nvSpPr>
        <p:spPr>
          <a:xfrm>
            <a:off x="678180" y="4038600"/>
            <a:ext cx="8321040" cy="2362200"/>
          </a:xfrm>
        </p:spPr>
        <p:txBody>
          <a:bodyPr/>
          <a:lstStyle/>
          <a:p>
            <a:r>
              <a:rPr lang="en-US" dirty="0"/>
              <a:t>Data Behavior</a:t>
            </a:r>
          </a:p>
          <a:p>
            <a:pPr lvl="1"/>
            <a:r>
              <a:rPr lang="en-US" dirty="0" smtClean="0"/>
              <a:t>Refresh of user-editable data</a:t>
            </a:r>
            <a:endParaRPr lang="en-US" dirty="0"/>
          </a:p>
          <a:p>
            <a:pPr lvl="1"/>
            <a:r>
              <a:rPr lang="en-US" dirty="0"/>
              <a:t>No data committed</a:t>
            </a:r>
          </a:p>
          <a:p>
            <a:r>
              <a:rPr lang="en-US" dirty="0"/>
              <a:t>Layout Behavior</a:t>
            </a:r>
          </a:p>
          <a:p>
            <a:pPr lvl="1"/>
            <a:r>
              <a:rPr lang="en-US" dirty="0"/>
              <a:t>Entire page layout re-rendered</a:t>
            </a:r>
          </a:p>
          <a:p>
            <a:pPr lvl="1"/>
            <a:r>
              <a:rPr lang="en-US" dirty="0"/>
              <a:t>northPanel, westPanel, centerPanel, and </a:t>
            </a:r>
            <a:r>
              <a:rPr lang="en-US" dirty="0" smtClean="0"/>
              <a:t>southPanel</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90599"/>
            <a:ext cx="5334000" cy="29381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533401" y="2459655"/>
            <a:ext cx="26670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505200" y="2154855"/>
            <a:ext cx="1333500" cy="359745"/>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597704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4703476" cy="25908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457201" y="2008667"/>
            <a:ext cx="2351737" cy="25552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047999" y="1691447"/>
            <a:ext cx="1309342" cy="317220"/>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532" name="Rectangle 2"/>
          <p:cNvSpPr>
            <a:spLocks noGrp="1" noChangeArrowheads="1"/>
          </p:cNvSpPr>
          <p:nvPr>
            <p:ph type="title"/>
          </p:nvPr>
        </p:nvSpPr>
        <p:spPr>
          <a:xfrm>
            <a:off x="457201" y="76200"/>
            <a:ext cx="8321040" cy="742951"/>
          </a:xfrm>
        </p:spPr>
        <p:txBody>
          <a:bodyPr/>
          <a:lstStyle/>
          <a:p>
            <a:pPr eaLnBrk="1" hangingPunct="1"/>
            <a:r>
              <a:rPr lang="en-US" dirty="0" err="1" smtClean="0"/>
              <a:t>postOnChange</a:t>
            </a:r>
            <a:r>
              <a:rPr lang="en-US" dirty="0" smtClean="0"/>
              <a:t>: Example 1</a:t>
            </a:r>
          </a:p>
        </p:txBody>
      </p:sp>
      <p:sp>
        <p:nvSpPr>
          <p:cNvPr id="22541" name="AutoShape 16"/>
          <p:cNvSpPr>
            <a:spLocks noChangeArrowheads="1"/>
          </p:cNvSpPr>
          <p:nvPr/>
        </p:nvSpPr>
        <p:spPr bwMode="auto">
          <a:xfrm rot="10800000" flipH="1">
            <a:off x="4052543" y="5362134"/>
            <a:ext cx="914400" cy="741362"/>
          </a:xfrm>
          <a:prstGeom prst="rightArrow">
            <a:avLst>
              <a:gd name="adj1" fmla="val 50000"/>
              <a:gd name="adj2" fmla="val 30835"/>
            </a:avLst>
          </a:prstGeom>
          <a:solidFill>
            <a:srgbClr val="FF99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633" y="5029200"/>
            <a:ext cx="3486967" cy="12626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AutoShape 13"/>
          <p:cNvSpPr>
            <a:spLocks noChangeArrowheads="1"/>
          </p:cNvSpPr>
          <p:nvPr/>
        </p:nvSpPr>
        <p:spPr bwMode="auto">
          <a:xfrm>
            <a:off x="5123634" y="5671097"/>
            <a:ext cx="3291704" cy="272503"/>
          </a:xfrm>
          <a:prstGeom prst="roundRect">
            <a:avLst>
              <a:gd name="adj" fmla="val 16667"/>
            </a:avLst>
          </a:prstGeom>
          <a:noFill/>
          <a:ln w="19050" algn="ctr">
            <a:solidFill>
              <a:srgbClr val="FF0000"/>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73781"/>
            <a:ext cx="3470032" cy="101420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70" y="2000885"/>
            <a:ext cx="4817030" cy="257111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652956"/>
            <a:ext cx="6110932" cy="2238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4207" y="3670687"/>
            <a:ext cx="1295400" cy="983974"/>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Advanced property required</a:t>
            </a:r>
          </a:p>
        </p:txBody>
      </p:sp>
      <p:sp>
        <p:nvSpPr>
          <p:cNvPr id="27" name="Rounded Rectangle 26"/>
          <p:cNvSpPr/>
          <p:nvPr/>
        </p:nvSpPr>
        <p:spPr bwMode="auto">
          <a:xfrm>
            <a:off x="2255217" y="4648200"/>
            <a:ext cx="6204801" cy="304800"/>
          </a:xfrm>
          <a:prstGeom prst="roundRect">
            <a:avLst/>
          </a:prstGeom>
          <a:noFill/>
          <a:ln w="19050" algn="ctr">
            <a:solidFill>
              <a:srgbClr val="FF0000"/>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Curved Connector 6"/>
          <p:cNvCxnSpPr>
            <a:endCxn id="27" idx="1"/>
          </p:cNvCxnSpPr>
          <p:nvPr/>
        </p:nvCxnSpPr>
        <p:spPr bwMode="auto">
          <a:xfrm rot="16200000" flipH="1">
            <a:off x="1900565" y="4445948"/>
            <a:ext cx="359088" cy="350216"/>
          </a:xfrm>
          <a:prstGeom prst="curvedConnector2">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8367189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postOnChange</a:t>
            </a:r>
            <a:r>
              <a:rPr lang="en-US" dirty="0" smtClean="0"/>
              <a:t>: Example 2 (preferred)</a:t>
            </a:r>
            <a:endParaRPr lang="en-US" dirty="0"/>
          </a:p>
        </p:txBody>
      </p:sp>
      <p:sp>
        <p:nvSpPr>
          <p:cNvPr id="3" name="Content Placeholder 2"/>
          <p:cNvSpPr>
            <a:spLocks noGrp="1"/>
          </p:cNvSpPr>
          <p:nvPr>
            <p:ph sz="half" idx="1"/>
          </p:nvPr>
        </p:nvSpPr>
        <p:spPr/>
        <p:txBody>
          <a:bodyPr/>
          <a:lstStyle/>
          <a:p>
            <a:r>
              <a:rPr lang="en-US" dirty="0" smtClean="0"/>
              <a:t>Target widget </a:t>
            </a:r>
            <a:r>
              <a:rPr lang="en-US" dirty="0"/>
              <a:t/>
            </a:r>
            <a:br>
              <a:rPr lang="en-US" dirty="0"/>
            </a:br>
            <a:r>
              <a:rPr lang="en-US" dirty="0" smtClean="0"/>
              <a:t>re-rendered</a:t>
            </a:r>
            <a:endParaRPr lang="en-US" dirty="0"/>
          </a:p>
          <a:p>
            <a:r>
              <a:rPr lang="en-US" dirty="0"/>
              <a:t>Refreshes all </a:t>
            </a:r>
            <a:br>
              <a:rPr lang="en-US" dirty="0"/>
            </a:br>
            <a:r>
              <a:rPr lang="en-US" dirty="0"/>
              <a:t>user-editable </a:t>
            </a:r>
            <a:r>
              <a:rPr lang="en-US" dirty="0" smtClean="0"/>
              <a:t/>
            </a:r>
            <a:br>
              <a:rPr lang="en-US" dirty="0" smtClean="0"/>
            </a:br>
            <a:r>
              <a:rPr lang="en-US" dirty="0" smtClean="0"/>
              <a:t>page </a:t>
            </a:r>
            <a:r>
              <a:rPr lang="en-US" dirty="0"/>
              <a:t>data</a:t>
            </a:r>
          </a:p>
          <a:p>
            <a:r>
              <a:rPr lang="en-US" dirty="0" smtClean="0"/>
              <a:t>Example</a:t>
            </a:r>
            <a:r>
              <a:rPr lang="en-US" dirty="0"/>
              <a:t>:</a:t>
            </a:r>
          </a:p>
          <a:p>
            <a:pPr lvl="1"/>
            <a:r>
              <a:rPr lang="en-US" dirty="0" err="1"/>
              <a:t>DriversLicense</a:t>
            </a:r>
            <a:r>
              <a:rPr lang="en-US" dirty="0"/>
              <a:t> </a:t>
            </a:r>
            <a:r>
              <a:rPr lang="en-US" dirty="0" smtClean="0"/>
              <a:t/>
            </a:r>
            <a:br>
              <a:rPr lang="en-US" dirty="0" smtClean="0"/>
            </a:br>
            <a:r>
              <a:rPr lang="en-US" dirty="0" smtClean="0"/>
              <a:t>widget specifies </a:t>
            </a:r>
            <a:br>
              <a:rPr lang="en-US" dirty="0" smtClean="0"/>
            </a:br>
            <a:r>
              <a:rPr lang="en-US" dirty="0" smtClean="0"/>
              <a:t>State as target</a:t>
            </a:r>
            <a:endParaRPr lang="en-US" dirty="0"/>
          </a:p>
          <a:p>
            <a:pPr lvl="1"/>
            <a:r>
              <a:rPr lang="en-US" dirty="0"/>
              <a:t>Partial </a:t>
            </a:r>
            <a:r>
              <a:rPr lang="en-US" dirty="0" smtClean="0"/>
              <a:t>page</a:t>
            </a:r>
            <a:br>
              <a:rPr lang="en-US" dirty="0" smtClean="0"/>
            </a:br>
            <a:r>
              <a:rPr lang="en-US" dirty="0" smtClean="0"/>
              <a:t>update </a:t>
            </a:r>
            <a:r>
              <a:rPr lang="en-US" dirty="0"/>
              <a:t>causes </a:t>
            </a:r>
            <a:r>
              <a:rPr lang="en-US" dirty="0" smtClean="0"/>
              <a:t/>
            </a:r>
            <a:br>
              <a:rPr lang="en-US" dirty="0" smtClean="0"/>
            </a:br>
            <a:r>
              <a:rPr lang="en-US" dirty="0" smtClean="0"/>
              <a:t>re-</a:t>
            </a:r>
            <a:r>
              <a:rPr lang="en-US" dirty="0" err="1" smtClean="0"/>
              <a:t>renderfor</a:t>
            </a:r>
            <a:r>
              <a:rPr lang="en-US" dirty="0" smtClean="0"/>
              <a:t> target </a:t>
            </a:r>
            <a:r>
              <a:rPr lang="en-US" dirty="0"/>
              <a:t>widget</a:t>
            </a:r>
          </a:p>
          <a:p>
            <a:pPr lvl="1"/>
            <a:r>
              <a:rPr lang="en-US" dirty="0"/>
              <a:t>State widget’s required property enabled</a:t>
            </a:r>
          </a:p>
          <a:p>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922" y="1143000"/>
            <a:ext cx="55242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119" y="3500430"/>
            <a:ext cx="5472491" cy="13152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 Callout"/>
          <p:cNvSpPr/>
          <p:nvPr/>
        </p:nvSpPr>
        <p:spPr bwMode="auto">
          <a:xfrm>
            <a:off x="5867400" y="5410200"/>
            <a:ext cx="2817377" cy="775387"/>
          </a:xfrm>
          <a:prstGeom prst="wedgeRectCallout">
            <a:avLst>
              <a:gd name="adj1" fmla="val -56377"/>
              <a:gd name="adj2" fmla="val -155793"/>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Validation enabled </a:t>
            </a:r>
            <a:br>
              <a:rPr lang="en-US" b="1" dirty="0" smtClean="0">
                <a:solidFill>
                  <a:srgbClr val="FF0000"/>
                </a:solidFill>
              </a:rPr>
            </a:br>
            <a:r>
              <a:rPr lang="en-US" b="1" dirty="0" smtClean="0">
                <a:solidFill>
                  <a:srgbClr val="FF0000"/>
                </a:solidFill>
              </a:rPr>
              <a:t>with layout re-render</a:t>
            </a:r>
            <a:endParaRPr lang="en-US" b="1" dirty="0">
              <a:solidFill>
                <a:srgbClr val="FF0000"/>
              </a:solidFill>
            </a:endParaRPr>
          </a:p>
        </p:txBody>
      </p:sp>
      <p:sp>
        <p:nvSpPr>
          <p:cNvPr id="12" name="Rounded Rectangle 11"/>
          <p:cNvSpPr/>
          <p:nvPr/>
        </p:nvSpPr>
        <p:spPr bwMode="auto">
          <a:xfrm>
            <a:off x="6324600" y="990600"/>
            <a:ext cx="2410491" cy="381000"/>
          </a:xfrm>
          <a:prstGeom prst="roundRect">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DriversLicense</a:t>
            </a:r>
            <a:endParaRPr lang="en-US" dirty="0">
              <a:solidFill>
                <a:schemeClr val="bg1"/>
              </a:solidFill>
            </a:endParaRPr>
          </a:p>
        </p:txBody>
      </p:sp>
      <p:sp>
        <p:nvSpPr>
          <p:cNvPr id="13" name="arc  InspectionDate"/>
          <p:cNvSpPr/>
          <p:nvPr/>
        </p:nvSpPr>
        <p:spPr bwMode="auto">
          <a:xfrm rot="9563940" flipV="1">
            <a:off x="5346120" y="2912789"/>
            <a:ext cx="1249461" cy="2195388"/>
          </a:xfrm>
          <a:prstGeom prst="arc">
            <a:avLst>
              <a:gd name="adj1" fmla="val 16152205"/>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3316270" y="2806213"/>
            <a:ext cx="5522930" cy="363342"/>
          </a:xfrm>
          <a:prstGeom prst="roundRect">
            <a:avLst/>
          </a:prstGeom>
          <a:noFill/>
          <a:ln w="28575"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427421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err="1"/>
              <a:t>disableOnEnter</a:t>
            </a:r>
            <a:r>
              <a:rPr lang="en-US" dirty="0"/>
              <a:t> </a:t>
            </a:r>
          </a:p>
        </p:txBody>
      </p:sp>
      <p:sp>
        <p:nvSpPr>
          <p:cNvPr id="10" name="Content Placeholder 9"/>
          <p:cNvSpPr>
            <a:spLocks noGrp="1"/>
          </p:cNvSpPr>
          <p:nvPr>
            <p:ph sz="half" idx="2"/>
          </p:nvPr>
        </p:nvSpPr>
        <p:spPr/>
        <p:txBody>
          <a:bodyPr/>
          <a:lstStyle/>
          <a:p>
            <a:r>
              <a:rPr lang="en-US" dirty="0" smtClean="0"/>
              <a:t>Default </a:t>
            </a:r>
            <a:r>
              <a:rPr lang="en-US" dirty="0"/>
              <a:t>is false</a:t>
            </a:r>
          </a:p>
          <a:p>
            <a:r>
              <a:rPr lang="en-US" dirty="0" smtClean="0"/>
              <a:t>If evaluated to true, </a:t>
            </a:r>
            <a:r>
              <a:rPr lang="en-US" b="1" dirty="0" smtClean="0"/>
              <a:t>not</a:t>
            </a:r>
            <a:r>
              <a:rPr lang="en-US" dirty="0" smtClean="0"/>
              <a:t> triggered when page is rendered</a:t>
            </a:r>
          </a:p>
          <a:p>
            <a:endParaRPr lang="en-US" dirty="0" smtClean="0"/>
          </a:p>
          <a:p>
            <a:pPr lvl="1"/>
            <a:endParaRPr lang="en-US" dirty="0" smtClean="0"/>
          </a:p>
          <a:p>
            <a:endParaRPr lang="en-US" dirty="0"/>
          </a:p>
          <a:p>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59" y="968195"/>
            <a:ext cx="5334000" cy="292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4117687" y="4088325"/>
            <a:ext cx="1635264" cy="163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 Inspection Field"/>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231906" y="5820357"/>
            <a:ext cx="3700806" cy="436274"/>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sp>
        <p:nvSpPr>
          <p:cNvPr id="13" name="rec Callout"/>
          <p:cNvSpPr/>
          <p:nvPr/>
        </p:nvSpPr>
        <p:spPr bwMode="auto">
          <a:xfrm>
            <a:off x="6161653" y="4677357"/>
            <a:ext cx="1947533" cy="457200"/>
          </a:xfrm>
          <a:prstGeom prst="wedgeRectCallout">
            <a:avLst>
              <a:gd name="adj1" fmla="val 687"/>
              <a:gd name="adj2" fmla="val 212519"/>
            </a:avLst>
          </a:prstGeom>
          <a:solidFill>
            <a:schemeClr val="tx1"/>
          </a:solidFill>
          <a:ln w="2540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14" name="Multiply 13"/>
          <p:cNvSpPr/>
          <p:nvPr/>
        </p:nvSpPr>
        <p:spPr bwMode="auto">
          <a:xfrm>
            <a:off x="6082309" y="3897744"/>
            <a:ext cx="2199737" cy="2199737"/>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95155" y="2470236"/>
            <a:ext cx="2831074" cy="34916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3371852" y="2161944"/>
            <a:ext cx="1443988" cy="352656"/>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597197" y="2988693"/>
            <a:ext cx="5151337" cy="345707"/>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351087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smtClean="0"/>
              <a:t>onChange</a:t>
            </a:r>
            <a:endParaRPr lang="en-US" dirty="0"/>
          </a:p>
        </p:txBody>
      </p:sp>
      <p:sp>
        <p:nvSpPr>
          <p:cNvPr id="5" name="Content Placeholder 4"/>
          <p:cNvSpPr>
            <a:spLocks noGrp="1"/>
          </p:cNvSpPr>
          <p:nvPr>
            <p:ph sz="half" idx="1"/>
          </p:nvPr>
        </p:nvSpPr>
        <p:spPr/>
        <p:txBody>
          <a:bodyPr/>
          <a:lstStyle/>
          <a:p>
            <a:r>
              <a:rPr lang="en-US" dirty="0" smtClean="0"/>
              <a:t>Defines the </a:t>
            </a:r>
            <a:br>
              <a:rPr lang="en-US" dirty="0" smtClean="0"/>
            </a:br>
            <a:r>
              <a:rPr lang="en-US" dirty="0" smtClean="0"/>
              <a:t>Gosu </a:t>
            </a:r>
            <a:br>
              <a:rPr lang="en-US" dirty="0" smtClean="0"/>
            </a:br>
            <a:r>
              <a:rPr lang="en-US" dirty="0" smtClean="0"/>
              <a:t>expression to invoke</a:t>
            </a:r>
            <a:endParaRPr lang="en-US" dirty="0"/>
          </a:p>
          <a:p>
            <a:r>
              <a:rPr lang="en-US" dirty="0" smtClean="0"/>
              <a:t>Applicable </a:t>
            </a:r>
            <a:br>
              <a:rPr lang="en-US" dirty="0" smtClean="0"/>
            </a:br>
            <a:r>
              <a:rPr lang="en-US" dirty="0" smtClean="0"/>
              <a:t>when user changes </a:t>
            </a:r>
            <a:br>
              <a:rPr lang="en-US" dirty="0" smtClean="0"/>
            </a:br>
            <a:r>
              <a:rPr lang="en-US" dirty="0" smtClean="0"/>
              <a:t>the editable value of a widget</a:t>
            </a:r>
          </a:p>
          <a:p>
            <a:pPr marL="0" indent="0">
              <a:buNone/>
            </a:pPr>
            <a:r>
              <a:rPr lang="en-US" dirty="0" smtClean="0"/>
              <a:t/>
            </a:r>
            <a:br>
              <a:rPr lang="en-US" dirty="0" smtClean="0"/>
            </a:br>
            <a:endParaRPr lang="en-US" dirty="0"/>
          </a:p>
        </p:txBody>
      </p:sp>
      <p:sp>
        <p:nvSpPr>
          <p:cNvPr id="14" name="Content Placeholder 13"/>
          <p:cNvSpPr>
            <a:spLocks noGrp="1"/>
          </p:cNvSpPr>
          <p:nvPr>
            <p:ph idx="10"/>
          </p:nvPr>
        </p:nvSpPr>
        <p:spPr/>
        <p:txBody>
          <a:bodyPr/>
          <a:lstStyle/>
          <a:p>
            <a:r>
              <a:rPr lang="en-US" dirty="0" smtClean="0"/>
              <a:t>Causes immediate post back</a:t>
            </a:r>
            <a:r>
              <a:rPr lang="en-US" dirty="0"/>
              <a:t> </a:t>
            </a:r>
            <a:r>
              <a:rPr lang="en-US" dirty="0" smtClean="0"/>
              <a:t>to server</a:t>
            </a:r>
          </a:p>
          <a:p>
            <a:pPr lvl="1"/>
            <a:r>
              <a:rPr lang="en-US" dirty="0" smtClean="0"/>
              <a:t>High cost to server-side processing in PCF configuration, especially if complex </a:t>
            </a:r>
          </a:p>
          <a:p>
            <a:r>
              <a:rPr lang="en-US" dirty="0" smtClean="0"/>
              <a:t>Upgrade support for onChange widget property</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748" y="983672"/>
            <a:ext cx="5542782" cy="275012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596384" y="1850055"/>
            <a:ext cx="1517645" cy="333481"/>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3276601" y="3029501"/>
            <a:ext cx="5522930" cy="342284"/>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3276600" y="2183536"/>
            <a:ext cx="2859385" cy="363342"/>
          </a:xfrm>
          <a:prstGeom prst="roundRect">
            <a:avLst/>
          </a:prstGeom>
          <a:no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993164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Dynamic widget behavior</a:t>
            </a:r>
          </a:p>
          <a:p>
            <a:pPr>
              <a:lnSpc>
                <a:spcPct val="150000"/>
              </a:lnSpc>
              <a:buFont typeface="Arial" charset="0"/>
              <a:buChar char="•"/>
            </a:pPr>
            <a:r>
              <a:rPr lang="en-US" sz="2800" smtClean="0">
                <a:solidFill>
                  <a:srgbClr val="C0C0C0"/>
                </a:solidFill>
              </a:rPr>
              <a:t>Gosu expressions in widget properties</a:t>
            </a:r>
          </a:p>
          <a:p>
            <a:pPr>
              <a:lnSpc>
                <a:spcPct val="150000"/>
              </a:lnSpc>
              <a:buFont typeface="Arial" charset="0"/>
              <a:buChar char="•"/>
            </a:pPr>
            <a:r>
              <a:rPr lang="en-US" sz="2800" smtClean="0">
                <a:solidFill>
                  <a:srgbClr val="C0C0C0"/>
                </a:solidFill>
              </a:rPr>
              <a:t>Refreshing prior to data commitment</a:t>
            </a:r>
          </a:p>
          <a:p>
            <a:pPr>
              <a:lnSpc>
                <a:spcPct val="150000"/>
              </a:lnSpc>
              <a:buFont typeface="Arial" charset="0"/>
              <a:buChar char="•"/>
            </a:pPr>
            <a:r>
              <a:rPr lang="en-US" sz="2800" smtClean="0"/>
              <a:t>Executing code when widgets change</a:t>
            </a:r>
          </a:p>
        </p:txBody>
      </p:sp>
    </p:spTree>
    <p:extLst>
      <p:ext uri="{BB962C8B-B14F-4D97-AF65-F5344CB8AC3E}">
        <p14:creationId xmlns:p14="http://schemas.microsoft.com/office/powerpoint/2010/main" val="35786477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625" y="695325"/>
            <a:ext cx="4495800" cy="2505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625" y="4229618"/>
            <a:ext cx="4552950" cy="2209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Rectangle 2"/>
          <p:cNvSpPr>
            <a:spLocks noGrp="1" noChangeArrowheads="1"/>
          </p:cNvSpPr>
          <p:nvPr>
            <p:ph type="title"/>
          </p:nvPr>
        </p:nvSpPr>
        <p:spPr/>
        <p:txBody>
          <a:bodyPr/>
          <a:lstStyle/>
          <a:p>
            <a:pPr eaLnBrk="1" hangingPunct="1"/>
            <a:r>
              <a:rPr lang="en-US" smtClean="0"/>
              <a:t>Complex reactions to widget changes</a:t>
            </a:r>
          </a:p>
        </p:txBody>
      </p:sp>
      <p:sp>
        <p:nvSpPr>
          <p:cNvPr id="24579" name="Rectangle 3"/>
          <p:cNvSpPr>
            <a:spLocks noGrp="1" noChangeArrowheads="1"/>
          </p:cNvSpPr>
          <p:nvPr>
            <p:ph idx="1"/>
          </p:nvPr>
        </p:nvSpPr>
        <p:spPr>
          <a:xfrm>
            <a:off x="519113" y="914400"/>
            <a:ext cx="3254375" cy="5486400"/>
          </a:xfrm>
        </p:spPr>
        <p:txBody>
          <a:bodyPr/>
          <a:lstStyle/>
          <a:p>
            <a:pPr>
              <a:buFont typeface="Arial" charset="0"/>
              <a:buChar char="•"/>
            </a:pPr>
            <a:r>
              <a:rPr lang="en-US" smtClean="0"/>
              <a:t>Some widget behavior cannot be implemented with the visible/editable/</a:t>
            </a:r>
            <a:br>
              <a:rPr lang="en-US" smtClean="0"/>
            </a:br>
            <a:r>
              <a:rPr lang="en-US" smtClean="0"/>
              <a:t>required properties and postOnChange</a:t>
            </a:r>
          </a:p>
          <a:p>
            <a:pPr lvl="1"/>
            <a:r>
              <a:rPr lang="en-US" smtClean="0"/>
              <a:t>For example, setting fields to current date and user</a:t>
            </a:r>
          </a:p>
        </p:txBody>
      </p:sp>
      <p:sp>
        <p:nvSpPr>
          <p:cNvPr id="24582" name="Text Box 8"/>
          <p:cNvSpPr txBox="1">
            <a:spLocks noChangeArrowheads="1"/>
          </p:cNvSpPr>
          <p:nvPr/>
        </p:nvSpPr>
        <p:spPr bwMode="auto">
          <a:xfrm>
            <a:off x="3814625" y="327660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a:solidFill>
                  <a:srgbClr val="FF0000"/>
                </a:solidFill>
              </a:rPr>
              <a:t>When Resolution field changes, immediately set values for read-only user and date field </a:t>
            </a:r>
          </a:p>
        </p:txBody>
      </p:sp>
      <p:sp>
        <p:nvSpPr>
          <p:cNvPr id="24583" name="AutoShape 12"/>
          <p:cNvSpPr>
            <a:spLocks noChangeArrowheads="1"/>
          </p:cNvSpPr>
          <p:nvPr/>
        </p:nvSpPr>
        <p:spPr bwMode="auto">
          <a:xfrm>
            <a:off x="5747646" y="2222638"/>
            <a:ext cx="2177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584" name="Line 13"/>
          <p:cNvSpPr>
            <a:spLocks noChangeShapeType="1"/>
          </p:cNvSpPr>
          <p:nvPr/>
        </p:nvSpPr>
        <p:spPr bwMode="auto">
          <a:xfrm>
            <a:off x="7843147" y="2521088"/>
            <a:ext cx="5453" cy="3727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85" name="Line 14"/>
          <p:cNvSpPr>
            <a:spLocks noChangeShapeType="1"/>
          </p:cNvSpPr>
          <p:nvPr/>
        </p:nvSpPr>
        <p:spPr bwMode="auto">
          <a:xfrm flipH="1">
            <a:off x="6950421" y="6255026"/>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6" name="Line 15"/>
          <p:cNvSpPr>
            <a:spLocks noChangeShapeType="1"/>
          </p:cNvSpPr>
          <p:nvPr/>
        </p:nvSpPr>
        <p:spPr bwMode="auto">
          <a:xfrm flipH="1">
            <a:off x="6944622" y="59436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2062881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onChange property</a:t>
            </a:r>
          </a:p>
        </p:txBody>
      </p:sp>
      <p:sp>
        <p:nvSpPr>
          <p:cNvPr id="25603" name="Rectangle 3"/>
          <p:cNvSpPr>
            <a:spLocks noGrp="1" noChangeArrowheads="1"/>
          </p:cNvSpPr>
          <p:nvPr>
            <p:ph idx="1"/>
          </p:nvPr>
        </p:nvSpPr>
        <p:spPr>
          <a:xfrm>
            <a:off x="519113" y="914400"/>
            <a:ext cx="3211512" cy="5486400"/>
          </a:xfrm>
        </p:spPr>
        <p:txBody>
          <a:bodyPr/>
          <a:lstStyle/>
          <a:p>
            <a:pPr>
              <a:buFont typeface="Arial" charset="0"/>
              <a:buChar char="•"/>
            </a:pPr>
            <a:r>
              <a:rPr lang="en-US" b="1" smtClean="0"/>
              <a:t>onChange</a:t>
            </a:r>
            <a:r>
              <a:rPr lang="en-US" smtClean="0"/>
              <a:t> is a widget property that executes code whenever widget's value changes</a:t>
            </a:r>
          </a:p>
          <a:p>
            <a:pPr lvl="1"/>
            <a:r>
              <a:rPr lang="en-US" smtClean="0"/>
              <a:t>postOnChange must be true for onChange to trigger</a:t>
            </a:r>
          </a:p>
        </p:txBody>
      </p:sp>
      <p:sp>
        <p:nvSpPr>
          <p:cNvPr id="25606" name="Text Box 6"/>
          <p:cNvSpPr txBox="1">
            <a:spLocks noChangeArrowheads="1"/>
          </p:cNvSpPr>
          <p:nvPr/>
        </p:nvSpPr>
        <p:spPr bwMode="auto">
          <a:xfrm>
            <a:off x="3922713" y="3346450"/>
            <a:ext cx="3924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a:solidFill>
                  <a:srgbClr val="FF0000"/>
                </a:solidFill>
              </a:rPr>
              <a:t>onChange:</a:t>
            </a:r>
            <a:br>
              <a:rPr lang="en-US" sz="2000">
                <a:solidFill>
                  <a:srgbClr val="FF0000"/>
                </a:solidFill>
              </a:rPr>
            </a:br>
            <a:r>
              <a:rPr lang="en-US" sz="2000">
                <a:solidFill>
                  <a:srgbClr val="FF0000"/>
                </a:solidFill>
              </a:rPr>
              <a:t>   UnflagUser = current user</a:t>
            </a:r>
            <a:br>
              <a:rPr lang="en-US" sz="2000">
                <a:solidFill>
                  <a:srgbClr val="FF0000"/>
                </a:solidFill>
              </a:rPr>
            </a:br>
            <a:r>
              <a:rPr lang="en-US" sz="2000">
                <a:solidFill>
                  <a:srgbClr val="FF0000"/>
                </a:solidFill>
              </a:rPr>
              <a:t>   UnflagDate = current date</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942" y="726557"/>
            <a:ext cx="4495800" cy="2505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942" y="4260850"/>
            <a:ext cx="4552950" cy="2209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AutoShape 12"/>
          <p:cNvSpPr>
            <a:spLocks noChangeArrowheads="1"/>
          </p:cNvSpPr>
          <p:nvPr/>
        </p:nvSpPr>
        <p:spPr bwMode="auto">
          <a:xfrm>
            <a:off x="5833963" y="2253870"/>
            <a:ext cx="2177153"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Line 13"/>
          <p:cNvSpPr>
            <a:spLocks noChangeShapeType="1"/>
          </p:cNvSpPr>
          <p:nvPr/>
        </p:nvSpPr>
        <p:spPr bwMode="auto">
          <a:xfrm>
            <a:off x="7929464" y="2552320"/>
            <a:ext cx="5453" cy="372731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Line 14"/>
          <p:cNvSpPr>
            <a:spLocks noChangeShapeType="1"/>
          </p:cNvSpPr>
          <p:nvPr/>
        </p:nvSpPr>
        <p:spPr bwMode="auto">
          <a:xfrm flipH="1">
            <a:off x="7036738" y="6286258"/>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15"/>
          <p:cNvSpPr>
            <a:spLocks noChangeShapeType="1"/>
          </p:cNvSpPr>
          <p:nvPr/>
        </p:nvSpPr>
        <p:spPr bwMode="auto">
          <a:xfrm flipH="1">
            <a:off x="7030939" y="5974832"/>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479824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Example: onChange</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3692368" cy="2057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664" y="685800"/>
            <a:ext cx="3867150" cy="18769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76600"/>
            <a:ext cx="5029200" cy="2559504"/>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895599"/>
            <a:ext cx="4171950" cy="1057275"/>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2057400" y="5410200"/>
            <a:ext cx="4114800" cy="22860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648200" y="2895599"/>
            <a:ext cx="2286000" cy="228601"/>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 name="Straight Arrow Connector 2"/>
          <p:cNvCxnSpPr/>
          <p:nvPr/>
        </p:nvCxnSpPr>
        <p:spPr bwMode="auto">
          <a:xfrm flipV="1">
            <a:off x="4953000" y="3124200"/>
            <a:ext cx="0" cy="2286000"/>
          </a:xfrm>
          <a:prstGeom prst="straightConnector1">
            <a:avLst/>
          </a:prstGeom>
          <a:noFill/>
          <a:ln w="19050" cap="flat" cmpd="sng" algn="ctr">
            <a:solidFill>
              <a:srgbClr val="FF0000"/>
            </a:solidFill>
            <a:prstDash val="solid"/>
            <a:round/>
            <a:headEnd type="none" w="med" len="med"/>
            <a:tailEnd type="arrow"/>
          </a:ln>
          <a:effectLst>
            <a:outerShdw blurRad="50800" dist="38100" dir="5400000" algn="t" rotWithShape="0">
              <a:prstClr val="black">
                <a:alpha val="40000"/>
              </a:prstClr>
            </a:outerShdw>
          </a:effectLst>
        </p:spPr>
      </p:cxnSp>
      <p:cxnSp>
        <p:nvCxnSpPr>
          <p:cNvPr id="14" name="Straight Arrow Connector 13"/>
          <p:cNvCxnSpPr>
            <a:stCxn id="15" idx="3"/>
          </p:cNvCxnSpPr>
          <p:nvPr/>
        </p:nvCxnSpPr>
        <p:spPr bwMode="auto">
          <a:xfrm>
            <a:off x="1552747" y="4838700"/>
            <a:ext cx="352253" cy="38100"/>
          </a:xfrm>
          <a:prstGeom prst="straightConnector1">
            <a:avLst/>
          </a:prstGeom>
          <a:noFill/>
          <a:ln w="12700" cap="flat" cmpd="sng" algn="ctr">
            <a:solidFill>
              <a:srgbClr val="FF0000"/>
            </a:solidFill>
            <a:prstDash val="solid"/>
            <a:round/>
            <a:headEnd type="none" w="med" len="med"/>
            <a:tailEnd type="arrow"/>
          </a:ln>
          <a:effectLst/>
        </p:spPr>
      </p:cxnSp>
      <p:sp>
        <p:nvSpPr>
          <p:cNvPr id="15" name="TextBox 14"/>
          <p:cNvSpPr txBox="1"/>
          <p:nvPr/>
        </p:nvSpPr>
        <p:spPr>
          <a:xfrm>
            <a:off x="638347" y="4648200"/>
            <a:ext cx="914400" cy="381000"/>
          </a:xfrm>
          <a:prstGeom prst="rect">
            <a:avLst/>
          </a:prstGeom>
          <a:noFill/>
        </p:spPr>
        <p:txBody>
          <a:bodyPr wrap="none" rtlCol="0">
            <a:noAutofit/>
          </a:bodyPr>
          <a:lstStyle/>
          <a:p>
            <a:r>
              <a:rPr lang="en-US" dirty="0" smtClean="0">
                <a:solidFill>
                  <a:srgbClr val="FF0000"/>
                </a:solidFill>
                <a:latin typeface="Arial" pitchFamily="32" charset="0"/>
                <a:cs typeface="Arial" pitchFamily="32" charset="0"/>
              </a:rPr>
              <a:t>Enabled</a:t>
            </a:r>
          </a:p>
        </p:txBody>
      </p:sp>
    </p:spTree>
    <p:extLst>
      <p:ext uri="{BB962C8B-B14F-4D97-AF65-F5344CB8AC3E}">
        <p14:creationId xmlns:p14="http://schemas.microsoft.com/office/powerpoint/2010/main" val="14846675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Dynamic widget behavior</a:t>
            </a:r>
          </a:p>
          <a:p>
            <a:pPr>
              <a:lnSpc>
                <a:spcPct val="150000"/>
              </a:lnSpc>
              <a:buFont typeface="Arial" charset="0"/>
              <a:buChar char="•"/>
            </a:pPr>
            <a:r>
              <a:rPr lang="en-US" sz="2800" smtClean="0">
                <a:solidFill>
                  <a:srgbClr val="C0C0C0"/>
                </a:solidFill>
              </a:rPr>
              <a:t>Gosu expressions in widget properties</a:t>
            </a:r>
          </a:p>
          <a:p>
            <a:pPr>
              <a:lnSpc>
                <a:spcPct val="150000"/>
              </a:lnSpc>
              <a:buFont typeface="Arial" charset="0"/>
              <a:buChar char="•"/>
            </a:pPr>
            <a:r>
              <a:rPr lang="en-US" sz="2800" smtClean="0">
                <a:solidFill>
                  <a:srgbClr val="C0C0C0"/>
                </a:solidFill>
              </a:rPr>
              <a:t>Refreshing prior to data commitment</a:t>
            </a:r>
          </a:p>
          <a:p>
            <a:pPr>
              <a:lnSpc>
                <a:spcPct val="150000"/>
              </a:lnSpc>
              <a:buFont typeface="Arial" charset="0"/>
              <a:buChar char="•"/>
            </a:pPr>
            <a:r>
              <a:rPr lang="en-US" sz="2800" smtClean="0">
                <a:solidFill>
                  <a:srgbClr val="C0C0C0"/>
                </a:solidFill>
              </a:rPr>
              <a:t>Executing code when widgets change</a:t>
            </a:r>
          </a:p>
        </p:txBody>
      </p:sp>
    </p:spTree>
    <p:extLst>
      <p:ext uri="{BB962C8B-B14F-4D97-AF65-F5344CB8AC3E}">
        <p14:creationId xmlns:p14="http://schemas.microsoft.com/office/powerpoint/2010/main" val="307181704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most common server-side dynamic widget behaviors</a:t>
            </a:r>
          </a:p>
          <a:p>
            <a:pPr lvl="1" eaLnBrk="1" hangingPunct="1"/>
            <a:r>
              <a:rPr lang="en-US" smtClean="0"/>
              <a:t>Set widget properties to Gosu expressions</a:t>
            </a:r>
          </a:p>
          <a:p>
            <a:pPr lvl="1" eaLnBrk="1" hangingPunct="1"/>
            <a:r>
              <a:rPr lang="en-US" smtClean="0"/>
              <a:t>Refresh a widget's appearance prior to data commitment</a:t>
            </a:r>
          </a:p>
          <a:p>
            <a:pPr lvl="1" eaLnBrk="1" hangingPunct="1"/>
            <a:r>
              <a:rPr lang="en-US" smtClean="0"/>
              <a:t>Execute code when a widget's value is changed</a:t>
            </a:r>
          </a:p>
        </p:txBody>
      </p:sp>
    </p:spTree>
    <p:extLst>
      <p:ext uri="{BB962C8B-B14F-4D97-AF65-F5344CB8AC3E}">
        <p14:creationId xmlns:p14="http://schemas.microsoft.com/office/powerpoint/2010/main" val="20442548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Review questions</a:t>
            </a:r>
          </a:p>
        </p:txBody>
      </p:sp>
      <p:sp>
        <p:nvSpPr>
          <p:cNvPr id="29699" name="Rectangle 45"/>
          <p:cNvSpPr>
            <a:spLocks noGrp="1" noChangeArrowheads="1"/>
          </p:cNvSpPr>
          <p:nvPr>
            <p:ph idx="1"/>
          </p:nvPr>
        </p:nvSpPr>
        <p:spPr/>
        <p:txBody>
          <a:bodyPr/>
          <a:lstStyle/>
          <a:p>
            <a:pPr marL="457200" indent="-457200">
              <a:buFont typeface="Webdings" pitchFamily="18" charset="2"/>
              <a:buAutoNum type="arabicPeriod"/>
            </a:pPr>
            <a:r>
              <a:rPr lang="en-US" dirty="0" smtClean="0"/>
              <a:t>How can you determine if a widget property can be set to a </a:t>
            </a:r>
            <a:r>
              <a:rPr lang="en-US" dirty="0" err="1" smtClean="0"/>
              <a:t>Gosu</a:t>
            </a:r>
            <a:r>
              <a:rPr lang="en-US" dirty="0" smtClean="0"/>
              <a:t> expression?</a:t>
            </a:r>
          </a:p>
          <a:p>
            <a:pPr marL="457200" indent="-457200">
              <a:buFont typeface="Webdings" pitchFamily="18" charset="2"/>
              <a:buAutoNum type="arabicPeriod"/>
            </a:pPr>
            <a:r>
              <a:rPr lang="en-US" dirty="0" smtClean="0"/>
              <a:t>Name two properties that are commonly set to </a:t>
            </a:r>
            <a:r>
              <a:rPr lang="en-US" dirty="0" err="1" smtClean="0"/>
              <a:t>Gosu</a:t>
            </a:r>
            <a:r>
              <a:rPr lang="en-US" dirty="0" smtClean="0"/>
              <a:t> expressions.</a:t>
            </a:r>
          </a:p>
          <a:p>
            <a:pPr marL="457200" indent="-457200">
              <a:buFont typeface="Webdings" pitchFamily="18" charset="2"/>
              <a:buAutoNum type="arabicPeriod"/>
            </a:pPr>
            <a:r>
              <a:rPr lang="en-US" dirty="0" smtClean="0"/>
              <a:t>Describe what happens when the </a:t>
            </a:r>
            <a:r>
              <a:rPr lang="en-US" dirty="0" err="1" smtClean="0"/>
              <a:t>PostOnChange</a:t>
            </a:r>
            <a:r>
              <a:rPr lang="en-US" dirty="0" smtClean="0"/>
              <a:t> property is enabled for a widget.</a:t>
            </a:r>
          </a:p>
          <a:p>
            <a:pPr marL="457200" indent="-457200">
              <a:buFont typeface="Webdings" pitchFamily="18" charset="2"/>
              <a:buAutoNum type="arabicPeriod"/>
            </a:pPr>
            <a:r>
              <a:rPr lang="en-US" dirty="0" smtClean="0"/>
              <a:t>What is the consequence of not specifying a target value for </a:t>
            </a:r>
            <a:r>
              <a:rPr lang="en-US" dirty="0" err="1" smtClean="0"/>
              <a:t>PostOnChange</a:t>
            </a:r>
            <a:r>
              <a:rPr lang="en-US" dirty="0" smtClean="0"/>
              <a:t>?</a:t>
            </a:r>
          </a:p>
          <a:p>
            <a:pPr marL="457200" indent="-457200">
              <a:buFont typeface="Webdings" pitchFamily="18" charset="2"/>
              <a:buAutoNum type="arabicPeriod"/>
            </a:pPr>
            <a:r>
              <a:rPr lang="en-US" dirty="0" smtClean="0"/>
              <a:t>What are two additional ways to further define </a:t>
            </a:r>
            <a:r>
              <a:rPr lang="en-US" dirty="0" err="1" smtClean="0"/>
              <a:t>PostOnChange</a:t>
            </a:r>
            <a:r>
              <a:rPr lang="en-US" dirty="0" smtClean="0"/>
              <a:t>? </a:t>
            </a:r>
          </a:p>
        </p:txBody>
      </p:sp>
    </p:spTree>
    <p:extLst>
      <p:ext uri="{BB962C8B-B14F-4D97-AF65-F5344CB8AC3E}">
        <p14:creationId xmlns:p14="http://schemas.microsoft.com/office/powerpoint/2010/main" val="21543333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0083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78" y="2438400"/>
            <a:ext cx="4686300" cy="1647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AutoShape 10"/>
          <p:cNvSpPr>
            <a:spLocks noChangeArrowheads="1"/>
          </p:cNvSpPr>
          <p:nvPr/>
        </p:nvSpPr>
        <p:spPr bwMode="auto">
          <a:xfrm>
            <a:off x="730250" y="3300750"/>
            <a:ext cx="4298950" cy="635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2" name="Rectangle 2"/>
          <p:cNvSpPr>
            <a:spLocks noGrp="1" noChangeArrowheads="1"/>
          </p:cNvSpPr>
          <p:nvPr>
            <p:ph type="title"/>
          </p:nvPr>
        </p:nvSpPr>
        <p:spPr/>
        <p:txBody>
          <a:bodyPr/>
          <a:lstStyle/>
          <a:p>
            <a:pPr eaLnBrk="1" hangingPunct="1"/>
            <a:r>
              <a:rPr lang="en-US" smtClean="0"/>
              <a:t>Dynamic widget behavior</a:t>
            </a:r>
          </a:p>
        </p:txBody>
      </p:sp>
      <p:sp>
        <p:nvSpPr>
          <p:cNvPr id="7173" name="Rectangle 3"/>
          <p:cNvSpPr>
            <a:spLocks noGrp="1" noChangeArrowheads="1"/>
          </p:cNvSpPr>
          <p:nvPr>
            <p:ph idx="1"/>
          </p:nvPr>
        </p:nvSpPr>
        <p:spPr>
          <a:xfrm>
            <a:off x="521208" y="914400"/>
            <a:ext cx="8321040" cy="1447800"/>
          </a:xfrm>
        </p:spPr>
        <p:txBody>
          <a:bodyPr/>
          <a:lstStyle/>
          <a:p>
            <a:pPr>
              <a:buFont typeface="Arial" charset="0"/>
              <a:buChar char="•"/>
            </a:pPr>
            <a:r>
              <a:rPr lang="en-US" dirty="0" smtClean="0"/>
              <a:t>Dynamic widget behavior refers to widget behavior that responds to changes in business data</a:t>
            </a:r>
          </a:p>
          <a:p>
            <a:pPr>
              <a:buFont typeface="Arial" charset="0"/>
              <a:buChar char="•"/>
            </a:pPr>
            <a:r>
              <a:rPr lang="en-US" dirty="0" smtClean="0"/>
              <a:t>Examples:</a:t>
            </a:r>
          </a:p>
          <a:p>
            <a:pPr lvl="1"/>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161" y="3886200"/>
            <a:ext cx="4381500" cy="1990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AutoShape 9"/>
          <p:cNvSpPr>
            <a:spLocks noChangeArrowheads="1"/>
          </p:cNvSpPr>
          <p:nvPr/>
        </p:nvSpPr>
        <p:spPr bwMode="auto">
          <a:xfrm>
            <a:off x="3785724" y="4800600"/>
            <a:ext cx="4291476" cy="273050"/>
          </a:xfrm>
          <a:prstGeom prst="roundRect">
            <a:avLst>
              <a:gd name="adj" fmla="val 16667"/>
            </a:avLst>
          </a:prstGeom>
          <a:noFill/>
          <a:ln w="19050" algn="ctr">
            <a:solidFill>
              <a:srgbClr val="FF0000"/>
            </a:solidFill>
            <a:round/>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5" name="Line 8"/>
          <p:cNvSpPr>
            <a:spLocks noChangeShapeType="1"/>
          </p:cNvSpPr>
          <p:nvPr/>
        </p:nvSpPr>
        <p:spPr bwMode="auto">
          <a:xfrm>
            <a:off x="3810000" y="3364251"/>
            <a:ext cx="1828800" cy="1436350"/>
          </a:xfrm>
          <a:prstGeom prst="line">
            <a:avLst/>
          </a:prstGeom>
          <a:noFill/>
          <a:ln w="19050">
            <a:solidFill>
              <a:srgbClr val="FF0000"/>
            </a:solidFill>
            <a:round/>
            <a:headEnd/>
            <a:tailEnd type="triangle" w="med" len="med"/>
          </a:ln>
          <a:effectLst>
            <a:outerShdw blurRad="50800" dist="38100" algn="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8707719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implement dynamic widget behavior?</a:t>
            </a:r>
          </a:p>
        </p:txBody>
      </p:sp>
      <p:sp>
        <p:nvSpPr>
          <p:cNvPr id="8195" name="Rectangle 3"/>
          <p:cNvSpPr>
            <a:spLocks noGrp="1" noChangeArrowheads="1"/>
          </p:cNvSpPr>
          <p:nvPr>
            <p:ph idx="1"/>
          </p:nvPr>
        </p:nvSpPr>
        <p:spPr/>
        <p:txBody>
          <a:bodyPr/>
          <a:lstStyle/>
          <a:p>
            <a:pPr>
              <a:buFont typeface="Arial" charset="0"/>
              <a:buChar char="•"/>
            </a:pPr>
            <a:r>
              <a:rPr lang="en-US" smtClean="0"/>
              <a:t>To hide (or show) widgets and containers irrelevant (or relevant) to current business process</a:t>
            </a:r>
          </a:p>
          <a:p>
            <a:pPr>
              <a:buFont typeface="Arial" charset="0"/>
              <a:buChar char="•"/>
            </a:pPr>
            <a:r>
              <a:rPr lang="en-US" smtClean="0"/>
              <a:t>To conditionally prevent (or allow) widget values from being modified</a:t>
            </a:r>
          </a:p>
          <a:p>
            <a:pPr>
              <a:buFont typeface="Arial" charset="0"/>
              <a:buChar char="•"/>
            </a:pPr>
            <a:r>
              <a:rPr lang="en-US" smtClean="0"/>
              <a:t>To conditionally make a widget's value required (or optional)</a:t>
            </a:r>
          </a:p>
          <a:p>
            <a:pPr>
              <a:buFont typeface="Arial" charset="0"/>
              <a:buChar char="•"/>
            </a:pPr>
            <a:r>
              <a:rPr lang="en-US" smtClean="0"/>
              <a:t>To update data immediately after a user changes a given widget's value</a:t>
            </a:r>
          </a:p>
        </p:txBody>
      </p:sp>
    </p:spTree>
    <p:extLst>
      <p:ext uri="{BB962C8B-B14F-4D97-AF65-F5344CB8AC3E}">
        <p14:creationId xmlns:p14="http://schemas.microsoft.com/office/powerpoint/2010/main" val="41969719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processing occur?</a:t>
            </a:r>
            <a:endParaRPr lang="en-US" dirty="0"/>
          </a:p>
        </p:txBody>
      </p:sp>
      <p:sp>
        <p:nvSpPr>
          <p:cNvPr id="3" name="Content Placeholder 2"/>
          <p:cNvSpPr>
            <a:spLocks noGrp="1"/>
          </p:cNvSpPr>
          <p:nvPr>
            <p:ph idx="1"/>
          </p:nvPr>
        </p:nvSpPr>
        <p:spPr>
          <a:xfrm>
            <a:off x="519113" y="2808474"/>
            <a:ext cx="3900487" cy="3592326"/>
          </a:xfrm>
        </p:spPr>
        <p:txBody>
          <a:bodyPr/>
          <a:lstStyle/>
          <a:p>
            <a:r>
              <a:rPr lang="en-US" dirty="0" smtClean="0"/>
              <a:t>Client makes AJAX server request and server responds to client with </a:t>
            </a:r>
            <a:r>
              <a:rPr lang="en-US" dirty="0" err="1" smtClean="0"/>
              <a:t>JSON</a:t>
            </a:r>
            <a:endParaRPr lang="en-US" dirty="0" smtClean="0"/>
          </a:p>
          <a:p>
            <a:r>
              <a:rPr lang="en-US" dirty="0" smtClean="0"/>
              <a:t>Client JavaScript libraries process </a:t>
            </a:r>
            <a:r>
              <a:rPr lang="en-US" dirty="0" err="1" smtClean="0"/>
              <a:t>JSON</a:t>
            </a:r>
            <a:r>
              <a:rPr lang="en-US" dirty="0" smtClean="0"/>
              <a:t> to update page data and layout</a:t>
            </a:r>
          </a:p>
          <a:p>
            <a:r>
              <a:rPr lang="en-US" dirty="0" smtClean="0"/>
              <a:t>Reduced network traffic</a:t>
            </a:r>
          </a:p>
          <a:p>
            <a:pPr lvl="1"/>
            <a:r>
              <a:rPr lang="en-US" dirty="0" smtClean="0"/>
              <a:t>Content length = 1479 octets</a:t>
            </a:r>
          </a:p>
        </p:txBody>
      </p:sp>
      <p:pic>
        <p:nvPicPr>
          <p:cNvPr id="5" name="Picture 4" descr="Internet chrome icon"/>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4611"/>
            <a:ext cx="1216025" cy="1216025"/>
          </a:xfrm>
          <a:prstGeom prst="rect">
            <a:avLst/>
          </a:prstGeom>
          <a:noFill/>
          <a:ln>
            <a:noFill/>
          </a:ln>
          <a:effectLst>
            <a:outerShdw blurRad="50800" dist="38100" dir="2700000" algn="tl" rotWithShape="0">
              <a:prstClr val="black">
                <a:alpha val="40000"/>
              </a:prstClr>
            </a:outerShdw>
          </a:effectLst>
        </p:spPr>
      </p:pic>
      <p:pic>
        <p:nvPicPr>
          <p:cNvPr id="6" name="Picture 6"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728" y="1233793"/>
            <a:ext cx="1219200" cy="12168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rc 9"/>
          <p:cNvSpPr/>
          <p:nvPr/>
        </p:nvSpPr>
        <p:spPr bwMode="auto">
          <a:xfrm rot="16200000">
            <a:off x="1860054" y="428964"/>
            <a:ext cx="618818" cy="1751300"/>
          </a:xfrm>
          <a:prstGeom prst="arc">
            <a:avLst>
              <a:gd name="adj1" fmla="val 16182555"/>
              <a:gd name="adj2" fmla="val 5101477"/>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dirty="0">
              <a:solidFill>
                <a:srgbClr val="FF0000"/>
              </a:solidFill>
              <a:latin typeface="Arial" charset="0"/>
            </a:endParaRPr>
          </a:p>
        </p:txBody>
      </p:sp>
      <p:sp>
        <p:nvSpPr>
          <p:cNvPr id="11" name="Arc 10"/>
          <p:cNvSpPr/>
          <p:nvPr/>
        </p:nvSpPr>
        <p:spPr bwMode="auto">
          <a:xfrm rot="5400000">
            <a:off x="1938558" y="1484245"/>
            <a:ext cx="461810" cy="1751300"/>
          </a:xfrm>
          <a:prstGeom prst="arc">
            <a:avLst>
              <a:gd name="adj1" fmla="val 16182555"/>
              <a:gd name="adj2" fmla="val 5086551"/>
            </a:avLst>
          </a:prstGeom>
          <a:noFill/>
          <a:ln w="2540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21" name="TextBox 20"/>
          <p:cNvSpPr txBox="1"/>
          <p:nvPr/>
        </p:nvSpPr>
        <p:spPr>
          <a:xfrm>
            <a:off x="1674163" y="1114114"/>
            <a:ext cx="990600" cy="381000"/>
          </a:xfrm>
          <a:prstGeom prst="rect">
            <a:avLst/>
          </a:prstGeom>
          <a:noFill/>
        </p:spPr>
        <p:txBody>
          <a:bodyPr wrap="square" rtlCol="0">
            <a:noAutofit/>
          </a:bodyPr>
          <a:lstStyle/>
          <a:p>
            <a:pPr algn="ctr"/>
            <a:r>
              <a:rPr lang="en-US" dirty="0" smtClean="0">
                <a:solidFill>
                  <a:srgbClr val="FF0000"/>
                </a:solidFill>
                <a:cs typeface="Calibri" pitchFamily="34" charset="0"/>
              </a:rPr>
              <a:t>AJAX</a:t>
            </a:r>
          </a:p>
        </p:txBody>
      </p:sp>
      <p:sp>
        <p:nvSpPr>
          <p:cNvPr id="22" name="TextBox 21"/>
          <p:cNvSpPr txBox="1"/>
          <p:nvPr/>
        </p:nvSpPr>
        <p:spPr>
          <a:xfrm>
            <a:off x="1715727" y="2103568"/>
            <a:ext cx="990600" cy="381000"/>
          </a:xfrm>
          <a:prstGeom prst="rect">
            <a:avLst/>
          </a:prstGeom>
          <a:noFill/>
        </p:spPr>
        <p:txBody>
          <a:bodyPr wrap="square" rtlCol="0">
            <a:noAutofit/>
          </a:bodyPr>
          <a:lstStyle/>
          <a:p>
            <a:pPr algn="ctr"/>
            <a:r>
              <a:rPr lang="en-US" dirty="0" err="1" smtClean="0">
                <a:solidFill>
                  <a:srgbClr val="FF0000"/>
                </a:solidFill>
                <a:latin typeface="Calibri" pitchFamily="34" charset="0"/>
                <a:cs typeface="Calibri" pitchFamily="34" charset="0"/>
              </a:rPr>
              <a:t>JSON</a:t>
            </a:r>
            <a:endParaRPr lang="en-US" dirty="0" smtClean="0">
              <a:solidFill>
                <a:srgbClr val="FF0000"/>
              </a:solidFill>
              <a:latin typeface="Calibri" pitchFamily="34" charset="0"/>
              <a:cs typeface="Calibri" pitchFamily="34" charset="0"/>
            </a:endParaRPr>
          </a:p>
        </p:txBody>
      </p:sp>
      <p:sp>
        <p:nvSpPr>
          <p:cNvPr id="7" name="TextBox 6"/>
          <p:cNvSpPr txBox="1"/>
          <p:nvPr/>
        </p:nvSpPr>
        <p:spPr>
          <a:xfrm>
            <a:off x="4588823" y="3810000"/>
            <a:ext cx="4419600" cy="250999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a:t>
            </a:r>
            <a:r>
              <a:rPr lang="en-US" sz="1600" b="1" dirty="0" err="1">
                <a:solidFill>
                  <a:schemeClr val="bg1"/>
                </a:solidFill>
                <a:latin typeface="Courier New" pitchFamily="49" charset="0"/>
                <a:cs typeface="Courier New" pitchFamily="49" charset="0"/>
              </a:rPr>
              <a:t>cmd</a:t>
            </a:r>
            <a:r>
              <a:rPr lang="en-US" sz="1600" b="1" dirty="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replaceItems</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"items":[{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"id":"Login:LoginScreen:0",</a:t>
            </a:r>
          </a:p>
          <a:p>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frame":</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xtype</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gcontainer</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html":"The</a:t>
            </a:r>
            <a:r>
              <a:rPr lang="en-US" sz="1600" b="1" dirty="0" smtClean="0">
                <a:solidFill>
                  <a:schemeClr val="bg1"/>
                </a:solidFill>
                <a:latin typeface="Courier New" pitchFamily="49" charset="0"/>
                <a:cs typeface="Courier New" pitchFamily="49" charset="0"/>
              </a:rPr>
              <a:t> submitted user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name/password is invalid.",</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border":</a:t>
            </a:r>
            <a:r>
              <a:rPr lang="en-US" sz="1600" b="1" dirty="0" err="1" smtClean="0">
                <a:solidFill>
                  <a:schemeClr val="bg1"/>
                </a:solidFill>
                <a:latin typeface="Courier New" pitchFamily="49" charset="0"/>
                <a:cs typeface="Courier New" pitchFamily="49" charset="0"/>
              </a:rPr>
              <a:t>false</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endParaRPr lang="en-US" b="1" dirty="0" smtClean="0">
              <a:solidFill>
                <a:schemeClr val="bg1"/>
              </a:solidFill>
              <a:latin typeface="Courier New" pitchFamily="49" charset="0"/>
              <a:cs typeface="Courier New" pitchFamily="49" charset="0"/>
            </a:endParaRPr>
          </a:p>
        </p:txBody>
      </p:sp>
      <p:sp>
        <p:nvSpPr>
          <p:cNvPr id="23" name="Rounded Rectangle 22"/>
          <p:cNvSpPr/>
          <p:nvPr/>
        </p:nvSpPr>
        <p:spPr bwMode="auto">
          <a:xfrm>
            <a:off x="4572000" y="3276600"/>
            <a:ext cx="4267200" cy="3810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JSON</a:t>
            </a:r>
            <a:endParaRPr lang="en-US"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90600"/>
            <a:ext cx="4267200" cy="19254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609600" y="1066800"/>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Client</a:t>
            </a:r>
          </a:p>
        </p:txBody>
      </p:sp>
      <p:sp>
        <p:nvSpPr>
          <p:cNvPr id="24" name="TextBox 23"/>
          <p:cNvSpPr txBox="1"/>
          <p:nvPr/>
        </p:nvSpPr>
        <p:spPr>
          <a:xfrm>
            <a:off x="3505200" y="2232931"/>
            <a:ext cx="609600" cy="304800"/>
          </a:xfrm>
          <a:prstGeom prst="rect">
            <a:avLst/>
          </a:prstGeom>
          <a:noFill/>
        </p:spPr>
        <p:txBody>
          <a:bodyPr wrap="none" rtlCol="0">
            <a:noAutofit/>
          </a:bodyPr>
          <a:lstStyle/>
          <a:p>
            <a:r>
              <a:rPr lang="en-US" sz="1200" dirty="0" smtClean="0">
                <a:solidFill>
                  <a:srgbClr val="FF0000"/>
                </a:solidFill>
                <a:latin typeface="Arial" pitchFamily="32" charset="0"/>
                <a:cs typeface="Arial" pitchFamily="32" charset="0"/>
              </a:rPr>
              <a:t>Server</a:t>
            </a:r>
          </a:p>
        </p:txBody>
      </p:sp>
    </p:spTree>
    <p:extLst>
      <p:ext uri="{BB962C8B-B14F-4D97-AF65-F5344CB8AC3E}">
        <p14:creationId xmlns:p14="http://schemas.microsoft.com/office/powerpoint/2010/main" val="15525811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type: Layout re-render</a:t>
            </a:r>
            <a:endParaRPr lang="en-US" dirty="0"/>
          </a:p>
        </p:txBody>
      </p:sp>
      <p:sp>
        <p:nvSpPr>
          <p:cNvPr id="6" name="Content Placeholder 5"/>
          <p:cNvSpPr>
            <a:spLocks noGrp="1"/>
          </p:cNvSpPr>
          <p:nvPr>
            <p:ph sz="half" idx="1"/>
          </p:nvPr>
        </p:nvSpPr>
        <p:spPr/>
        <p:txBody>
          <a:bodyPr/>
          <a:lstStyle/>
          <a:p>
            <a:r>
              <a:rPr lang="en-US" dirty="0" smtClean="0"/>
              <a:t>No data committed</a:t>
            </a:r>
          </a:p>
          <a:p>
            <a:r>
              <a:rPr lang="en-US" dirty="0" smtClean="0"/>
              <a:t>Applies </a:t>
            </a:r>
            <a:r>
              <a:rPr lang="en-US" dirty="0"/>
              <a:t>to following </a:t>
            </a:r>
            <a:r>
              <a:rPr lang="en-US" dirty="0" smtClean="0"/>
              <a:t>widget properties</a:t>
            </a:r>
          </a:p>
          <a:p>
            <a:pPr lvl="1"/>
            <a:r>
              <a:rPr lang="en-US" dirty="0" smtClean="0"/>
              <a:t>Visibility</a:t>
            </a:r>
          </a:p>
          <a:p>
            <a:pPr lvl="1"/>
            <a:r>
              <a:rPr lang="en-US" dirty="0" smtClean="0"/>
              <a:t>Editability</a:t>
            </a:r>
          </a:p>
          <a:p>
            <a:pPr lvl="1"/>
            <a:r>
              <a:rPr lang="en-US" dirty="0" smtClean="0"/>
              <a:t>Availability</a:t>
            </a:r>
          </a:p>
          <a:p>
            <a:pPr lvl="1"/>
            <a:r>
              <a:rPr lang="en-US" dirty="0" smtClean="0"/>
              <a:t>Required</a:t>
            </a:r>
          </a:p>
          <a:p>
            <a:r>
              <a:rPr lang="en-US" dirty="0" smtClean="0"/>
              <a:t>Layout </a:t>
            </a:r>
            <a:br>
              <a:rPr lang="en-US" dirty="0" smtClean="0"/>
            </a:br>
            <a:r>
              <a:rPr lang="en-US" dirty="0" smtClean="0"/>
              <a:t>re-rendered for the page</a:t>
            </a:r>
            <a:endParaRPr lang="en-US" dirty="0"/>
          </a:p>
          <a:p>
            <a:endParaRPr lang="en-US" dirty="0"/>
          </a:p>
          <a:p>
            <a:endParaRPr lang="en-US" dirty="0"/>
          </a:p>
        </p:txBody>
      </p:sp>
      <p:pic>
        <p:nvPicPr>
          <p:cNvPr id="22" name="pic Inspection Pre" descr="C:\Users\sluersen\AppData\Local\Temp\SNAGHTML1491338.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35365" r="27286" b="27145"/>
          <a:stretch/>
        </p:blipFill>
        <p:spPr bwMode="auto">
          <a:xfrm>
            <a:off x="4572000" y="990600"/>
            <a:ext cx="4114800" cy="68562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3" name="pic Insepction Post"/>
          <p:cNvPicPr>
            <a:picLocks noChangeAspect="1" noChangeArrowheads="1"/>
          </p:cNvPicPr>
          <p:nvPr/>
        </p:nvPicPr>
        <p:blipFill rotWithShape="1">
          <a:blip r:embed="rId4">
            <a:extLst>
              <a:ext uri="{28A0092B-C50C-407E-A947-70E740481C1C}">
                <a14:useLocalDpi xmlns:a14="http://schemas.microsoft.com/office/drawing/2010/main" val="0"/>
              </a:ext>
            </a:extLst>
          </a:blip>
          <a:srcRect t="34295" r="27823" b="8332"/>
          <a:stretch/>
        </p:blipFill>
        <p:spPr bwMode="auto">
          <a:xfrm>
            <a:off x="4591334" y="4879063"/>
            <a:ext cx="4095465" cy="1054185"/>
          </a:xfrm>
          <a:prstGeom prst="rect">
            <a:avLst/>
          </a:prstGeom>
          <a:noFill/>
          <a:ln w="12700">
            <a:solidFill>
              <a:schemeClr val="bg1"/>
            </a:solidFill>
          </a:ln>
          <a:extLst>
            <a:ext uri="{909E8E84-426E-40DD-AFC4-6F175D3DCCD1}">
              <a14:hiddenFill xmlns:a14="http://schemas.microsoft.com/office/drawing/2010/main">
                <a:solidFill>
                  <a:schemeClr val="accent1"/>
                </a:solidFill>
              </a14:hiddenFill>
            </a:ext>
          </a:extLst>
        </p:spPr>
      </p:pic>
      <p:pic>
        <p:nvPicPr>
          <p:cNvPr id="26" name="pic Field  Inspection"/>
          <p:cNvPicPr>
            <a:picLocks noChangeAspect="1" noChangeArrowheads="1"/>
          </p:cNvPicPr>
          <p:nvPr/>
        </p:nvPicPr>
        <p:blipFill rotWithShape="1">
          <a:blip r:embed="rId5">
            <a:extLst>
              <a:ext uri="{28A0092B-C50C-407E-A947-70E740481C1C}">
                <a14:useLocalDpi xmlns:a14="http://schemas.microsoft.com/office/drawing/2010/main" val="0"/>
              </a:ext>
            </a:extLst>
          </a:blip>
          <a:srcRect l="1734" r="9135"/>
          <a:stretch/>
        </p:blipFill>
        <p:spPr bwMode="auto">
          <a:xfrm>
            <a:off x="4577611" y="2570288"/>
            <a:ext cx="3700806" cy="436274"/>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rec Callout Right"/>
          <p:cNvSpPr/>
          <p:nvPr/>
        </p:nvSpPr>
        <p:spPr bwMode="auto">
          <a:xfrm>
            <a:off x="5672467" y="3452723"/>
            <a:ext cx="1947533" cy="457200"/>
          </a:xfrm>
          <a:prstGeom prst="wedgeRectCallout">
            <a:avLst>
              <a:gd name="adj1" fmla="val 25084"/>
              <a:gd name="adj2" fmla="val -15725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sp>
        <p:nvSpPr>
          <p:cNvPr id="31" name="AutoShape 6"/>
          <p:cNvSpPr>
            <a:spLocks noChangeArrowheads="1"/>
          </p:cNvSpPr>
          <p:nvPr/>
        </p:nvSpPr>
        <p:spPr bwMode="auto">
          <a:xfrm>
            <a:off x="4618264" y="5178972"/>
            <a:ext cx="3992336" cy="400751"/>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 name="arc  InspectionDate"/>
          <p:cNvSpPr/>
          <p:nvPr/>
        </p:nvSpPr>
        <p:spPr bwMode="auto">
          <a:xfrm rot="11925754" flipH="1" flipV="1">
            <a:off x="6429082" y="2598379"/>
            <a:ext cx="1371600" cy="4572000"/>
          </a:xfrm>
          <a:prstGeom prst="arc">
            <a:avLst>
              <a:gd name="adj1" fmla="val 16019263"/>
              <a:gd name="adj2" fmla="val 1261366"/>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36" name="Straight Arrow Connector 35"/>
          <p:cNvCxnSpPr/>
          <p:nvPr/>
        </p:nvCxnSpPr>
        <p:spPr bwMode="auto">
          <a:xfrm>
            <a:off x="7114882" y="1277705"/>
            <a:ext cx="0" cy="1178907"/>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8" name="rec Callout Right"/>
          <p:cNvSpPr/>
          <p:nvPr/>
        </p:nvSpPr>
        <p:spPr bwMode="auto">
          <a:xfrm>
            <a:off x="5334000" y="4264054"/>
            <a:ext cx="2255443" cy="457200"/>
          </a:xfrm>
          <a:prstGeom prst="wedgeRectCallout">
            <a:avLst>
              <a:gd name="adj1" fmla="val -8622"/>
              <a:gd name="adj2" fmla="val 141045"/>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Layout re-rendered</a:t>
            </a:r>
            <a:endParaRPr lang="en-US" b="1" dirty="0">
              <a:solidFill>
                <a:srgbClr val="FF0000"/>
              </a:solidFill>
            </a:endParaRPr>
          </a:p>
        </p:txBody>
      </p:sp>
      <p:pic>
        <p:nvPicPr>
          <p:cNvPr id="13"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5697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page update: DATA_ONLY</a:t>
            </a:r>
            <a:endParaRPr lang="en-US" dirty="0"/>
          </a:p>
        </p:txBody>
      </p:sp>
      <p:sp>
        <p:nvSpPr>
          <p:cNvPr id="5" name="Content Placeholder 4"/>
          <p:cNvSpPr>
            <a:spLocks noGrp="1"/>
          </p:cNvSpPr>
          <p:nvPr>
            <p:ph sz="half" idx="1"/>
          </p:nvPr>
        </p:nvSpPr>
        <p:spPr/>
        <p:txBody>
          <a:bodyPr/>
          <a:lstStyle/>
          <a:p>
            <a:r>
              <a:rPr lang="en-US" dirty="0" smtClean="0"/>
              <a:t>No data committed</a:t>
            </a:r>
          </a:p>
          <a:p>
            <a:r>
              <a:rPr lang="en-US" dirty="0" smtClean="0"/>
              <a:t>Applies to only one widget property:</a:t>
            </a:r>
          </a:p>
          <a:p>
            <a:pPr lvl="1"/>
            <a:r>
              <a:rPr lang="en-US" dirty="0" smtClean="0"/>
              <a:t>Value</a:t>
            </a:r>
          </a:p>
          <a:p>
            <a:r>
              <a:rPr lang="en-US" dirty="0" smtClean="0"/>
              <a:t>Data is updated for the page</a:t>
            </a:r>
            <a:endParaRPr lang="en-US" dirty="0"/>
          </a:p>
        </p:txBody>
      </p:sp>
      <p:pic>
        <p:nvPicPr>
          <p:cNvPr id="24" name="pic Flag Entry Pre" descr="C:\Users\sluersen\AppData\Local\Temp\SNAGHTML51e7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267" y="988235"/>
            <a:ext cx="4117068" cy="1043765"/>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5" name="pic Flag Entry Post" descr="C:\Users\sluersen\AppData\Local\Temp\SNAGHTML525a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887006"/>
            <a:ext cx="4253688" cy="1078401"/>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7" name="pic Field Re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267" y="2550056"/>
            <a:ext cx="4036275" cy="437498"/>
          </a:xfrm>
          <a:prstGeom prst="rect">
            <a:avLst/>
          </a:prstGeom>
          <a:noFill/>
          <a:ln w="127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Callout Left"/>
          <p:cNvSpPr/>
          <p:nvPr/>
        </p:nvSpPr>
        <p:spPr bwMode="auto">
          <a:xfrm>
            <a:off x="5748667" y="3442651"/>
            <a:ext cx="1947533" cy="457200"/>
          </a:xfrm>
          <a:prstGeom prst="wedgeRectCallout">
            <a:avLst>
              <a:gd name="adj1" fmla="val 21783"/>
              <a:gd name="adj2" fmla="val -16273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Value Changed</a:t>
            </a:r>
            <a:endParaRPr lang="en-US" b="1" dirty="0">
              <a:solidFill>
                <a:srgbClr val="FF0000"/>
              </a:solidFill>
            </a:endParaRPr>
          </a:p>
        </p:txBody>
      </p:sp>
      <p:pic>
        <p:nvPicPr>
          <p:cNvPr id="30" name="icon MegaPhone Right" descr="j0431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659014" flipH="1">
            <a:off x="4684087" y="3208680"/>
            <a:ext cx="925140" cy="9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rc  InspectionDate"/>
          <p:cNvSpPr/>
          <p:nvPr/>
        </p:nvSpPr>
        <p:spPr bwMode="auto">
          <a:xfrm rot="11519040" flipH="1" flipV="1">
            <a:off x="7012916" y="2879223"/>
            <a:ext cx="1371600" cy="4572000"/>
          </a:xfrm>
          <a:prstGeom prst="arc">
            <a:avLst>
              <a:gd name="adj1" fmla="val 16190817"/>
              <a:gd name="adj2" fmla="val 1311708"/>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3" name="AutoShape 6"/>
          <p:cNvSpPr>
            <a:spLocks noChangeArrowheads="1"/>
          </p:cNvSpPr>
          <p:nvPr/>
        </p:nvSpPr>
        <p:spPr bwMode="auto">
          <a:xfrm>
            <a:off x="6424025" y="5322388"/>
            <a:ext cx="2057400" cy="601127"/>
          </a:xfrm>
          <a:prstGeom prst="roundRect">
            <a:avLst>
              <a:gd name="adj" fmla="val 6829"/>
            </a:avLst>
          </a:prstGeom>
          <a:noFill/>
          <a:ln w="22225" algn="ctr">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7" name="Straight Arrow Connector 36"/>
          <p:cNvCxnSpPr/>
          <p:nvPr/>
        </p:nvCxnSpPr>
        <p:spPr bwMode="auto">
          <a:xfrm>
            <a:off x="7086600" y="1346200"/>
            <a:ext cx="0" cy="1143000"/>
          </a:xfrm>
          <a:prstGeom prst="straightConnector1">
            <a:avLst/>
          </a:prstGeom>
          <a:noFill/>
          <a:ln w="19050" cap="flat" cmpd="sng" algn="ctr">
            <a:solidFill>
              <a:srgbClr val="FF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9" name="rec Callout Right"/>
          <p:cNvSpPr/>
          <p:nvPr/>
        </p:nvSpPr>
        <p:spPr bwMode="auto">
          <a:xfrm>
            <a:off x="5686567" y="4253982"/>
            <a:ext cx="1948778" cy="457200"/>
          </a:xfrm>
          <a:prstGeom prst="wedgeRectCallout">
            <a:avLst>
              <a:gd name="adj1" fmla="val -6896"/>
              <a:gd name="adj2" fmla="val 179183"/>
            </a:avLst>
          </a:prstGeom>
          <a:solidFill>
            <a:schemeClr val="tx1"/>
          </a:solidFill>
          <a:ln w="19050" algn="ctr">
            <a:solidFill>
              <a:srgbClr val="FF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rgbClr val="FF0000"/>
                </a:solidFill>
              </a:rPr>
              <a:t>Data updated</a:t>
            </a:r>
            <a:endParaRPr lang="en-US" b="1" dirty="0">
              <a:solidFill>
                <a:srgbClr val="FF0000"/>
              </a:solidFill>
            </a:endParaRPr>
          </a:p>
        </p:txBody>
      </p:sp>
    </p:spTree>
    <p:extLst>
      <p:ext uri="{BB962C8B-B14F-4D97-AF65-F5344CB8AC3E}">
        <p14:creationId xmlns:p14="http://schemas.microsoft.com/office/powerpoint/2010/main" val="32700842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Dynamic widget behavior</a:t>
            </a:r>
          </a:p>
          <a:p>
            <a:pPr>
              <a:lnSpc>
                <a:spcPct val="150000"/>
              </a:lnSpc>
              <a:buFont typeface="Arial" charset="0"/>
              <a:buChar char="•"/>
            </a:pPr>
            <a:r>
              <a:rPr lang="en-US" sz="2800" smtClean="0"/>
              <a:t>Gosu expressions in widget properties</a:t>
            </a:r>
          </a:p>
          <a:p>
            <a:pPr>
              <a:lnSpc>
                <a:spcPct val="150000"/>
              </a:lnSpc>
              <a:buFont typeface="Arial" charset="0"/>
              <a:buChar char="•"/>
            </a:pPr>
            <a:r>
              <a:rPr lang="en-US" sz="2800" smtClean="0">
                <a:solidFill>
                  <a:srgbClr val="C0C0C0"/>
                </a:solidFill>
              </a:rPr>
              <a:t>Refreshing prior to data commitment</a:t>
            </a:r>
          </a:p>
          <a:p>
            <a:pPr>
              <a:lnSpc>
                <a:spcPct val="150000"/>
              </a:lnSpc>
              <a:buFont typeface="Arial" charset="0"/>
              <a:buChar char="•"/>
            </a:pPr>
            <a:r>
              <a:rPr lang="en-US" sz="2800" smtClean="0">
                <a:solidFill>
                  <a:srgbClr val="C0C0C0"/>
                </a:solidFill>
              </a:rPr>
              <a:t>Executing code when widgets change</a:t>
            </a:r>
          </a:p>
        </p:txBody>
      </p:sp>
    </p:spTree>
    <p:extLst>
      <p:ext uri="{BB962C8B-B14F-4D97-AF65-F5344CB8AC3E}">
        <p14:creationId xmlns:p14="http://schemas.microsoft.com/office/powerpoint/2010/main" val="41696992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835</TotalTime>
  <Words>2916</Words>
  <Application>Microsoft Office PowerPoint</Application>
  <PresentationFormat>On-screen Show (4:3)</PresentationFormat>
  <Paragraphs>327</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Server-Side Widget Behavior</vt:lpstr>
      <vt:lpstr>Lesson objectives</vt:lpstr>
      <vt:lpstr>Lesson outline</vt:lpstr>
      <vt:lpstr>Dynamic widget behavior</vt:lpstr>
      <vt:lpstr>Why implement dynamic widget behavior?</vt:lpstr>
      <vt:lpstr>How does processing occur?</vt:lpstr>
      <vt:lpstr>Partial page update type: Layout re-render</vt:lpstr>
      <vt:lpstr>Partial page update: DATA_ONLY</vt:lpstr>
      <vt:lpstr>Lesson outline</vt:lpstr>
      <vt:lpstr>Static and dynamic widget properties</vt:lpstr>
      <vt:lpstr>Identifying properties that are Gosu expressions</vt:lpstr>
      <vt:lpstr>Properties that use expressions</vt:lpstr>
      <vt:lpstr>Example 1: Conditionally visible</vt:lpstr>
      <vt:lpstr>Example 2: Conditionally editable</vt:lpstr>
      <vt:lpstr>Example 3: Conditionally required</vt:lpstr>
      <vt:lpstr>Example 4: Label with argument</vt:lpstr>
      <vt:lpstr>Lesson outline</vt:lpstr>
      <vt:lpstr>Evaluating conditions </vt:lpstr>
      <vt:lpstr>PostOnChange tab property </vt:lpstr>
      <vt:lpstr>&lt;PostOnChange /&gt; XML example</vt:lpstr>
      <vt:lpstr>Target property: no value defined</vt:lpstr>
      <vt:lpstr>postOnChange: Example 1</vt:lpstr>
      <vt:lpstr>postOnChange: Example 2 (preferred)</vt:lpstr>
      <vt:lpstr>Property: disableOnEnter </vt:lpstr>
      <vt:lpstr>Property: onChange</vt:lpstr>
      <vt:lpstr>Lesson outline</vt:lpstr>
      <vt:lpstr>Complex reactions to widget changes</vt:lpstr>
      <vt:lpstr>onChange property</vt:lpstr>
      <vt:lpstr>Example: onChange</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Emerald PowerPoint 2010 Template</dc:subject>
  <dc:creator>gwuser</dc:creator>
  <cp:keywords>Emerald;PowerPoint 2010;PowerPoint Template</cp:keywords>
  <cp:lastModifiedBy>gwuser</cp:lastModifiedBy>
  <cp:revision>50</cp:revision>
  <dcterms:created xsi:type="dcterms:W3CDTF">2013-09-19T21:12:05Z</dcterms:created>
  <dcterms:modified xsi:type="dcterms:W3CDTF">2013-09-26T21:06:32Z</dcterms:modified>
</cp:coreProperties>
</file>