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7"/>
  </p:notesMasterIdLst>
  <p:handoutMasterIdLst>
    <p:handoutMasterId r:id="rId28"/>
  </p:handoutMasterIdLst>
  <p:sldIdLst>
    <p:sldId id="256" r:id="rId2"/>
    <p:sldId id="257" r:id="rId3"/>
    <p:sldId id="258" r:id="rId4"/>
    <p:sldId id="279" r:id="rId5"/>
    <p:sldId id="280" r:id="rId6"/>
    <p:sldId id="259" r:id="rId7"/>
    <p:sldId id="260" r:id="rId8"/>
    <p:sldId id="261" r:id="rId9"/>
    <p:sldId id="262" r:id="rId10"/>
    <p:sldId id="277" r:id="rId11"/>
    <p:sldId id="278"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7457" autoAdjust="0"/>
  </p:normalViewPr>
  <p:slideViewPr>
    <p:cSldViewPr showGuides="1">
      <p:cViewPr varScale="1">
        <p:scale>
          <a:sx n="96" d="100"/>
          <a:sy n="96" d="100"/>
        </p:scale>
        <p:origin x="-130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4DCBDFFB-7098-432D-99B3-79BE0124E43F}" type="slidenum">
              <a:rPr lang="en-US" altLang="en-US" b="0" smtClean="0">
                <a:solidFill>
                  <a:schemeClr val="tx1"/>
                </a:solidFill>
              </a:rPr>
              <a:pPr/>
              <a:t>2</a:t>
            </a:fld>
            <a:endParaRPr lang="en-US" altLang="en-US"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r>
              <a:rPr lang="en-US" dirty="0"/>
              <a:t>The </a:t>
            </a:r>
            <a:r>
              <a:rPr lang="en-US" dirty="0" err="1"/>
              <a:t>triggerIds</a:t>
            </a:r>
            <a:r>
              <a:rPr lang="en-US" dirty="0"/>
              <a:t> property can specify one or more widget ids, comma delimited.  When you specify more than one </a:t>
            </a:r>
            <a:r>
              <a:rPr lang="en-US" dirty="0" err="1"/>
              <a:t>triggerId</a:t>
            </a:r>
            <a:r>
              <a:rPr lang="en-US" dirty="0"/>
              <a:t>, each argument becomes a numbered token as in VALUE1, VALUE2, VALUE3, etc.   The value field for the listening widget can be a Gosu expression. </a:t>
            </a:r>
            <a:endParaRPr lang="en-US" dirty="0" smtClean="0"/>
          </a:p>
          <a:p>
            <a:endParaRPr lang="en-US" dirty="0" smtClean="0"/>
          </a:p>
          <a:p>
            <a:r>
              <a:rPr lang="en-US" dirty="0" smtClean="0"/>
              <a:t>Complex </a:t>
            </a:r>
            <a:r>
              <a:rPr lang="en-US" dirty="0"/>
              <a:t>expressions, such as code function, require an immediate server-side post back and are referred to as server-side client reflection.  Server-side client reflection is deprecated in Emerald.</a:t>
            </a:r>
          </a:p>
          <a:p>
            <a:endParaRPr lang="en-US" dirty="0"/>
          </a:p>
        </p:txBody>
      </p:sp>
    </p:spTree>
    <p:extLst>
      <p:ext uri="{BB962C8B-B14F-4D97-AF65-F5344CB8AC3E}">
        <p14:creationId xmlns:p14="http://schemas.microsoft.com/office/powerpoint/2010/main" val="19921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7BDE156B-76A9-44E3-86F0-982BD613E4BD}" type="slidenum">
              <a:rPr lang="en-US" altLang="en-US" b="0" smtClean="0">
                <a:solidFill>
                  <a:schemeClr val="tx1"/>
                </a:solidFill>
              </a:rPr>
              <a:pPr/>
              <a:t>12</a:t>
            </a:fld>
            <a:endParaRPr lang="en-US" altLang="en-US" b="0" smtClean="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C099C953-A937-4073-9D8D-109A23A4ECD3}" type="slidenum">
              <a:rPr lang="en-US" altLang="en-US" b="0" smtClean="0">
                <a:solidFill>
                  <a:schemeClr val="tx1"/>
                </a:solidFill>
              </a:rPr>
              <a:pPr/>
              <a:t>13</a:t>
            </a:fld>
            <a:endParaRPr lang="en-US" altLang="en-US"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C0A4BB17-416C-484D-B582-FCD82989794D}" type="slidenum">
              <a:rPr lang="en-US" altLang="en-US" b="0" smtClean="0">
                <a:solidFill>
                  <a:schemeClr val="tx1"/>
                </a:solidFill>
              </a:rPr>
              <a:pPr/>
              <a:t>14</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VALUE token represents the value of the widget that is referenced by the </a:t>
            </a:r>
            <a:r>
              <a:rPr lang="en-US" dirty="0" err="1" smtClean="0"/>
              <a:t>triggerIds</a:t>
            </a:r>
            <a:r>
              <a:rPr lang="en-US" dirty="0" smtClean="0"/>
              <a:t> property.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for a single widget to reflect changes from multiple triggering widgets. </a:t>
            </a:r>
            <a:r>
              <a:rPr lang="en-US" dirty="0" smtClean="0"/>
              <a:t>As earlier</a:t>
            </a:r>
            <a:r>
              <a:rPr lang="en-US" baseline="0" dirty="0" smtClean="0"/>
              <a:t> stated, </a:t>
            </a:r>
            <a:r>
              <a:rPr lang="en-US" dirty="0" smtClean="0"/>
              <a:t>each argument becomes a numbered token as in VALUE1, VALUE2, VALUE3, etc.   The value field for the listening widget can be a </a:t>
            </a:r>
            <a:r>
              <a:rPr lang="en-US" dirty="0" err="1" smtClean="0"/>
              <a:t>Gosu</a:t>
            </a:r>
            <a:r>
              <a:rPr lang="en-US" dirty="0" smtClean="0"/>
              <a:t> expression. </a:t>
            </a:r>
            <a:endParaRPr lang="en-US" dirty="0" smtClean="0"/>
          </a:p>
          <a:p>
            <a:pPr eaLnBrk="1" hangingPunct="1"/>
            <a:endParaRPr lang="en-US" dirty="0" smtClean="0"/>
          </a:p>
          <a:p>
            <a:pPr eaLnBrk="1" hangingPunct="1"/>
            <a:r>
              <a:rPr lang="en-US" dirty="0" smtClean="0"/>
              <a:t>There is one circumstance where the value property on the Reflection tab is optional. If the listening widget is a property on an object and the triggering widget is a foreign key to that object, then the value property on the Reflection tab is not required. In this situation, a </a:t>
            </a:r>
            <a:r>
              <a:rPr lang="en-US" dirty="0" err="1" smtClean="0"/>
              <a:t>Guidewire</a:t>
            </a:r>
            <a:r>
              <a:rPr lang="en-US" dirty="0" smtClean="0"/>
              <a:t> application can infer the value from the value property on the Properties tab. For example, if the listening widget is the EmailAddress1 field on a contact object, and the triggering widget </a:t>
            </a:r>
            <a:r>
              <a:rPr lang="en-US" dirty="0" err="1" smtClean="0"/>
              <a:t>PrimaryContact</a:t>
            </a:r>
            <a:r>
              <a:rPr lang="en-US" dirty="0" smtClean="0"/>
              <a:t> points to that same object, then a </a:t>
            </a:r>
            <a:r>
              <a:rPr lang="en-US" dirty="0" err="1" smtClean="0"/>
              <a:t>Guidewire</a:t>
            </a:r>
            <a:r>
              <a:rPr lang="en-US" dirty="0" smtClean="0"/>
              <a:t> application can infer that the Reflection value should be PrimaryContact.EmailAddress1. However, including the value property does not cause problems and may make the configuration more readable.</a:t>
            </a:r>
          </a:p>
          <a:p>
            <a:pPr eaLnBrk="1" hangingPunct="1"/>
            <a:r>
              <a:rPr lang="en-US" dirty="0" smtClean="0"/>
              <a:t>The value field is required if:</a:t>
            </a:r>
          </a:p>
          <a:p>
            <a:pPr lvl="1" eaLnBrk="1" hangingPunct="1"/>
            <a:r>
              <a:rPr lang="en-US" dirty="0" smtClean="0"/>
              <a:t>The triggering widget is not a foreign key field pointing to an object, or</a:t>
            </a:r>
          </a:p>
          <a:p>
            <a:pPr lvl="1" eaLnBrk="1" hangingPunct="1"/>
            <a:r>
              <a:rPr lang="en-US" dirty="0" smtClean="0"/>
              <a:t>The triggering widget is a foreign key field pointing to an object, but the reflecting widget reflects a value that is not a field on that object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D979A381-BA99-4151-AA6B-9F382D5423E3}" type="slidenum">
              <a:rPr lang="en-US" altLang="en-US" b="0" smtClean="0">
                <a:solidFill>
                  <a:schemeClr val="tx1"/>
                </a:solidFill>
              </a:rPr>
              <a:pPr/>
              <a:t>15</a:t>
            </a:fld>
            <a:endParaRPr lang="en-US" altLang="en-US"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Email Address widget's client reflection has been enabled with the following properties set as stated:</a:t>
            </a:r>
          </a:p>
          <a:p>
            <a:pPr lvl="1" eaLnBrk="1" hangingPunct="1"/>
            <a:r>
              <a:rPr lang="en-US" dirty="0" err="1" smtClean="0"/>
              <a:t>triggerIds</a:t>
            </a:r>
            <a:r>
              <a:rPr lang="en-US" dirty="0" smtClean="0"/>
              <a:t> is set to "</a:t>
            </a:r>
            <a:r>
              <a:rPr lang="en-US" dirty="0" err="1" smtClean="0"/>
              <a:t>PrimaryContact</a:t>
            </a:r>
            <a:r>
              <a:rPr lang="en-US" dirty="0" smtClean="0"/>
              <a:t>"</a:t>
            </a:r>
          </a:p>
          <a:p>
            <a:pPr lvl="1" eaLnBrk="1" hangingPunct="1"/>
            <a:r>
              <a:rPr lang="en-US" dirty="0" smtClean="0"/>
              <a:t>value is set to "VALUE"</a:t>
            </a:r>
          </a:p>
          <a:p>
            <a:pPr eaLnBrk="1" hangingPunct="1"/>
            <a:r>
              <a:rPr lang="en-US" dirty="0" smtClean="0"/>
              <a:t>Changes made to the primary contact widget are immediately reflected in the </a:t>
            </a:r>
            <a:r>
              <a:rPr lang="en-US" dirty="0" err="1" smtClean="0"/>
              <a:t>EmailAddress</a:t>
            </a:r>
            <a:r>
              <a:rPr lang="en-US" dirty="0" smtClean="0"/>
              <a:t> widget.</a:t>
            </a:r>
          </a:p>
          <a:p>
            <a:pPr eaLnBrk="1" hangingPunct="1"/>
            <a:r>
              <a:rPr lang="en-US" dirty="0" smtClean="0"/>
              <a:t>Keep in mind that the example shows the </a:t>
            </a:r>
            <a:r>
              <a:rPr lang="en-US" i="1" dirty="0" smtClean="0"/>
              <a:t>selected</a:t>
            </a:r>
            <a:r>
              <a:rPr lang="en-US" dirty="0" smtClean="0"/>
              <a:t> value of Primary Contact and the </a:t>
            </a:r>
            <a:r>
              <a:rPr lang="en-US" i="1" dirty="0" smtClean="0"/>
              <a:t>displayed</a:t>
            </a:r>
            <a:r>
              <a:rPr lang="en-US" dirty="0" smtClean="0"/>
              <a:t> email address. Because these changes are occurring in Edit mode, the values of Primary Contact and Email Address remain null until the Update button is clicked.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7F84484C-1004-4E14-B70F-B8156823F5C9}" type="slidenum">
              <a:rPr lang="en-US" altLang="en-US" b="0" smtClean="0">
                <a:solidFill>
                  <a:schemeClr val="tx1"/>
                </a:solidFill>
              </a:rPr>
              <a:pPr/>
              <a:t>16</a:t>
            </a:fld>
            <a:endParaRPr lang="en-US" altLang="en-US"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77D043DA-C9E1-45FF-96F2-48BF5889EC17}" type="slidenum">
              <a:rPr lang="en-US" altLang="en-US" b="0" smtClean="0">
                <a:solidFill>
                  <a:schemeClr val="tx1"/>
                </a:solidFill>
              </a:rPr>
              <a:pPr/>
              <a:t>17</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ln/>
        </p:spPr>
        <p:txBody>
          <a:bodyPr/>
          <a:lstStyle/>
          <a:p>
            <a:pPr eaLnBrk="1" hangingPunct="1">
              <a:defRPr/>
            </a:pPr>
            <a:r>
              <a:rPr lang="en-US" smtClean="0"/>
              <a:t>A single reflecting widget can have multiple triggers. A change to any of the trigger widgets will cause a change in the reflecting widget.</a:t>
            </a:r>
          </a:p>
          <a:p>
            <a:pPr marL="0" lvl="1" indent="0" eaLnBrk="1" hangingPunct="1">
              <a:buFontTx/>
              <a:buNone/>
              <a:defRPr/>
            </a:pPr>
            <a:r>
              <a:rPr lang="en-US" smtClean="0"/>
              <a:t>To configure multiple trigger widgets, the ID of each triggering widget must be listed in the triggerIds property in a comma-delimited list </a:t>
            </a:r>
            <a:r>
              <a:rPr lang="en-US" b="1" smtClean="0"/>
              <a:t>with no spaces</a:t>
            </a:r>
            <a:r>
              <a:rPr lang="en-US" smtClean="0"/>
              <a:t>.</a:t>
            </a:r>
          </a:p>
          <a:p>
            <a:pPr eaLnBrk="1" hangingPunct="1">
              <a:defRPr/>
            </a:pPr>
            <a:r>
              <a:rPr lang="en-US" smtClean="0"/>
              <a:t>There are two approaches that you can take to setting the "value" reflection attribute:</a:t>
            </a:r>
          </a:p>
          <a:p>
            <a:pPr lvl="1" eaLnBrk="1" hangingPunct="1">
              <a:buFont typeface="Arial" pitchFamily="34" charset="0"/>
              <a:buChar char="•"/>
              <a:defRPr/>
            </a:pPr>
            <a:r>
              <a:rPr lang="en-US" smtClean="0"/>
              <a:t>You can set the attribute to a pre-existing property or method. This is shown in the example above, where the value attribute is set to aVendorEvaluation.TotalScore. TotalScore is a virtual property declared in the VendorEvaluationEnhancement that simply sums the scores for timeliness, communication, quality of work, and pricing.</a:t>
            </a:r>
          </a:p>
          <a:p>
            <a:pPr lvl="1" eaLnBrk="1" hangingPunct="1">
              <a:buFont typeface="Arial" pitchFamily="34" charset="0"/>
              <a:buChar char="•"/>
              <a:defRPr/>
            </a:pPr>
            <a:r>
              <a:rPr lang="en-US" smtClean="0"/>
              <a:t>You can set the attribute to an expression that directly makes use of the values in the trigger widgets. To do this, the value of each trigger widget must be referenced as VALUE</a:t>
            </a:r>
            <a:r>
              <a:rPr lang="en-US" i="1" smtClean="0"/>
              <a:t>X</a:t>
            </a:r>
            <a:r>
              <a:rPr lang="en-US" smtClean="0"/>
              <a:t> where </a:t>
            </a:r>
            <a:r>
              <a:rPr lang="en-US" i="1" smtClean="0"/>
              <a:t>X</a:t>
            </a:r>
            <a:r>
              <a:rPr lang="en-US" smtClean="0"/>
              <a:t> is an integer identifying one of the widgets based on the order in which they are listed in the triggerIds property. (For example, the value attribute shown above could also have been written as "VALUE1 + VALUE2 + VALUE3 + VALUE4".)</a:t>
            </a:r>
          </a:p>
          <a:p>
            <a:pPr eaLnBrk="1" hangingPunct="1">
              <a:defRPr/>
            </a:pPr>
            <a:r>
              <a:rPr lang="en-US" smtClean="0"/>
              <a:t>If the logic that calculates the value to be reflected already exists, then it is better practice to use this existing logic. This means that if there are any changes to this logic in the future, then the change needs to be made in only one place. (For example, the logic to calculate a vendor evaluation's total score exists in the VendorEvaluationEnhancement. It is better practice for the reflection to use that value so that any changes made to the enhancement will automatically be included in the reflection functionality.)</a:t>
            </a:r>
          </a:p>
          <a:p>
            <a:pPr eaLnBrk="1" hangingPunct="1">
              <a:defRPr/>
            </a:pPr>
            <a:r>
              <a:rPr lang="en-US" smtClean="0"/>
              <a:t>If the logic that calculates the value to be reflected does not already exist, then you will need to declare it explicitly using a VALUE1...VALUE2...VALUE</a:t>
            </a:r>
            <a:r>
              <a:rPr lang="en-US" i="1" smtClean="0"/>
              <a:t>X</a:t>
            </a:r>
            <a:r>
              <a:rPr lang="en-US" smtClean="0"/>
              <a:t> expression.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B3A19EFE-9F77-4796-BABC-83195CFB4A9D}" type="slidenum">
              <a:rPr lang="en-US" altLang="en-US" b="0" smtClean="0">
                <a:solidFill>
                  <a:schemeClr val="tx1"/>
                </a:solidFill>
              </a:rPr>
              <a:pPr/>
              <a:t>18</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"Prefers Contact By Email?" widget is always editable. However, it is not always available. The availability changes based on the state of the chosen Primary Contact. If the contact has an email address, then the widget is available. Otherwise, it is not. When the widget is not available, its value cannot be modified.</a:t>
            </a:r>
          </a:p>
          <a:p>
            <a:pPr eaLnBrk="1" hangingPunct="1"/>
            <a:r>
              <a:rPr lang="en-US" smtClean="0"/>
              <a:t>Implementing dynamic editability using reflection and availability can provide better performance than implementing dynamic editability through the editable property and postOnChange because postOnChange involves a round trip to the server, whereas reflection does not.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BED43D5B-2C2E-44A2-9D6F-49656EEB617F}" type="slidenum">
              <a:rPr lang="en-US" altLang="en-US" b="0" smtClean="0">
                <a:solidFill>
                  <a:schemeClr val="tx1"/>
                </a:solidFill>
              </a:rPr>
              <a:pPr/>
              <a:t>19</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PrefersContactByEmail widget's editable property is set to true. Also, the widget's client reflection has been enabled with the following properties set as stated:</a:t>
            </a:r>
          </a:p>
          <a:p>
            <a:pPr lvl="1" eaLnBrk="1" hangingPunct="1"/>
            <a:r>
              <a:rPr lang="en-US" smtClean="0"/>
              <a:t>available is set to a boolean that is true if the trigger widget's email address is not null.</a:t>
            </a:r>
          </a:p>
          <a:p>
            <a:pPr lvl="1" eaLnBrk="1" hangingPunct="1"/>
            <a:r>
              <a:rPr lang="en-US" smtClean="0"/>
              <a:t>triggerIds identifies the PrimaryContact field the trigger widget.</a:t>
            </a:r>
          </a:p>
          <a:p>
            <a:pPr eaLnBrk="1" hangingPunct="1"/>
            <a:r>
              <a:rPr lang="en-US" smtClean="0"/>
              <a:t>Changes made to the primary contact widget are immediately reflected in the PrefersContactByEmail widget.</a:t>
            </a:r>
          </a:p>
          <a:p>
            <a:pPr eaLnBrk="1" hangingPunct="1"/>
            <a:r>
              <a:rPr lang="en-US" smtClean="0"/>
              <a:t>Be aware of the fact that if a widget makes use of reflection, then its availability is determined at two points in time: (1) when the widget is initially rendered in Edit mode, and (2) when the value of the trigger widget changes. In most cases, any logic that is specified in the available attribute on the Reflection tab should also be specified in the available attribute on the Properties tab. This ensures that the same availability logic is being used at all times. (For example, in the slide above, the "Prefers Contact By Email?" widget if shown to be not available when the Primary Contact field changes and the new primary contact has no email address. If the same availability logic is not specified in the Properties tab's available attribute, then the widget has no availability logic when initially rendered in Edit mode. This means that when you put the company into Edit mode, the "Prefers Contact By Email?" widget will initially be available, even if the company has no primary contact.)</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FB6DE67F-69F4-4DA0-BC65-FEC28CA4DDCE}" type="slidenum">
              <a:rPr lang="en-US" altLang="en-US" b="0" smtClean="0">
                <a:solidFill>
                  <a:schemeClr val="tx1"/>
                </a:solidFill>
              </a:rPr>
              <a:pPr/>
              <a:t>20</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an example of reflection in which the reflected value depends on the state of the triggering widget. The "Relationship..." widget is the reflecting widget. It maps to a typekey field that includes values such as "Self", "Administrative Assistant", and "Other". The triggering widget is the Payment Contact widget. If the triggering widget's value matches the Finance Manager value (in other words, if the Payment Contact is the Finance Manager), then the typecode for "Self" is reflected. Otherwise, a null value is reflected, and the user must specify the relationship manually.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352FFE9B-7E36-4871-B9CB-FD1FFAFFD781}" type="slidenum">
              <a:rPr lang="en-US" altLang="en-US" b="0" smtClean="0">
                <a:solidFill>
                  <a:schemeClr val="tx1"/>
                </a:solidFill>
              </a:rPr>
              <a:pPr/>
              <a:t>3</a:t>
            </a:fld>
            <a:endParaRPr lang="en-US" altLang="en-US"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3556CB9F-3EC2-458D-8271-E01A7F9D8A7D}" type="slidenum">
              <a:rPr lang="en-US" altLang="en-US" b="0" smtClean="0">
                <a:solidFill>
                  <a:schemeClr val="tx1"/>
                </a:solidFill>
              </a:rPr>
              <a:pPr/>
              <a:t>21</a:t>
            </a:fld>
            <a:endParaRPr lang="en-US" altLang="en-US"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value attribute has two checks:</a:t>
            </a:r>
          </a:p>
          <a:p>
            <a:pPr lvl="1" eaLnBrk="1" hangingPunct="1"/>
            <a:r>
              <a:rPr lang="en-US" smtClean="0"/>
              <a:t>The first check verifies that the Payment Contact is not null. This check prevents the situation of the Finance Manager and Payment Contact both being null and the Relationship field reflecting "self".</a:t>
            </a:r>
          </a:p>
          <a:p>
            <a:pPr lvl="1" eaLnBrk="1" hangingPunct="1"/>
            <a:r>
              <a:rPr lang="en-US" smtClean="0"/>
              <a:t>The second check verifies that Payment Contact and Finance Manager reference the same contact.</a:t>
            </a:r>
          </a:p>
          <a:p>
            <a:pPr eaLnBrk="1" hangingPunct="1"/>
            <a:r>
              <a:rPr lang="en-US" smtClean="0"/>
              <a:t>The value attribute above uses a ternary operator to specify that if both checks return true, then the value to reflect is the "self" typecode. If either check is false, then the value to reflect is null. (Recall that the ternary operator returns one of two values and uses the syntax: </a:t>
            </a:r>
            <a:r>
              <a:rPr lang="en-US" i="1" smtClean="0"/>
              <a:t>condition</a:t>
            </a:r>
            <a:r>
              <a:rPr lang="en-US" smtClean="0"/>
              <a:t> ? </a:t>
            </a:r>
            <a:r>
              <a:rPr lang="en-US" i="1" smtClean="0"/>
              <a:t>returnValueIfTrue</a:t>
            </a:r>
            <a:r>
              <a:rPr lang="en-US" smtClean="0"/>
              <a:t> : </a:t>
            </a:r>
            <a:r>
              <a:rPr lang="en-US" i="1" smtClean="0"/>
              <a:t>returnValueIfFalse  </a:t>
            </a:r>
            <a:r>
              <a:rPr lang="en-US" smtClean="0"/>
              <a:t>)</a:t>
            </a:r>
          </a:p>
          <a:p>
            <a:pPr eaLnBrk="1" hangingPunct="1"/>
            <a:r>
              <a:rPr lang="en-US" smtClean="0"/>
              <a:t>If three or more return values are needed, you could use embedded ternary expressions. If this option is too unreadable, you could also put the logic in a method and reference the method from the value property.</a:t>
            </a:r>
          </a:p>
          <a:p>
            <a:pPr eaLnBrk="1" hangingPunct="1"/>
            <a:r>
              <a:rPr lang="en-US" smtClean="0"/>
              <a:t>It is also possible to construct conditional reflection using the Reflect conditions controls at the bottom of the Reflection tab. However, this method is no longer recommended. Widgets created for earlier versions of Guidewire base applications used this approach, and developers may still encounter examples of this. Thus, Studio retains the functionality for backwards compatibility. Any newly created conditional reflection conditions should use the method described above.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45D14953-DED2-4F10-AF43-E202D6F1D07D}" type="slidenum">
              <a:rPr lang="en-US" altLang="en-US" b="0" smtClean="0">
                <a:solidFill>
                  <a:schemeClr val="tx1"/>
                </a:solidFill>
              </a:rPr>
              <a:pPr/>
              <a:t>22</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execution of a redraw triggered by postOnChange would prevent reflection code from executing, so the data and logic that Widget 3 depends on would not be available for its rendering.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FDD6BB08-AE3D-4C18-AE58-E90207ECCF5B}" type="slidenum">
              <a:rPr lang="en-US" altLang="en-US" b="0" smtClean="0">
                <a:solidFill>
                  <a:schemeClr val="tx1"/>
                </a:solidFill>
              </a:rPr>
              <a:pPr/>
              <a:t>23</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table above, the postOnChange property becomes relevant if the dynamic behavior needs to be implemented whenever a widget value changes. Recall that it is the changing widget whose postOnChange must be set to true; postOnChange indicates this widget should "announce" its changes to other widgets.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1D346F43-9932-44A8-9BEA-7B359DBFDEF3}" type="slidenum">
              <a:rPr lang="en-US" altLang="en-US" b="0" smtClean="0">
                <a:solidFill>
                  <a:schemeClr val="tx1"/>
                </a:solidFill>
              </a:rPr>
              <a:pPr/>
              <a:t>24</a:t>
            </a:fld>
            <a:endParaRPr lang="en-US" altLang="en-US"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7108" name="Rectangle 2"/>
          <p:cNvSpPr>
            <a:spLocks noGrp="1" noRot="1" noChangeAspect="1" noChangeArrowheads="1" noTextEdit="1"/>
          </p:cNvSpPr>
          <p:nvPr>
            <p:ph type="sldImg"/>
          </p:nvPr>
        </p:nvSpPr>
        <p:spPr>
          <a:xfrm>
            <a:off x="715964" y="619907"/>
            <a:ext cx="5432425" cy="4006746"/>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17AD1428-7B8F-4B31-A1B4-A2F8DAA25EE7}" type="slidenum">
              <a:rPr lang="en-US" altLang="en-US" b="0" smtClean="0">
                <a:solidFill>
                  <a:schemeClr val="tx1"/>
                </a:solidFill>
              </a:rPr>
              <a:pPr/>
              <a:t>25</a:t>
            </a:fld>
            <a:endParaRPr lang="en-US" altLang="en-US"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8132" name="Rectangle 2"/>
          <p:cNvSpPr>
            <a:spLocks noGrp="1" noRot="1" noChangeAspect="1" noChangeArrowheads="1" noTextEdit="1"/>
          </p:cNvSpPr>
          <p:nvPr>
            <p:ph type="sldImg"/>
          </p:nvPr>
        </p:nvSpPr>
        <p:spPr>
          <a:xfrm>
            <a:off x="715964" y="619907"/>
            <a:ext cx="5432425" cy="4006746"/>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visible, required, label</a:t>
            </a:r>
          </a:p>
          <a:p>
            <a:pPr marL="209550" indent="-209550" eaLnBrk="1" hangingPunct="1"/>
            <a:r>
              <a:rPr lang="en-US" smtClean="0"/>
              <a:t>2. a) The PreferredCurrency widget, as it should reflect changes in Country. b) The triggerIds property, which in this case would reference Country.</a:t>
            </a:r>
          </a:p>
          <a:p>
            <a:pPr marL="209550" indent="-209550" eaLnBrk="1" hangingPunct="1"/>
            <a:r>
              <a:rPr lang="en-US" smtClean="0"/>
              <a:t>3. VALUE represents the value stored in the widget referenced by the triggerId.</a:t>
            </a:r>
          </a:p>
          <a:p>
            <a:pPr marL="209550" indent="-209550" eaLnBrk="1" hangingPunct="1"/>
            <a:r>
              <a:rPr lang="en-US" smtClean="0"/>
              <a:t>4. You can modify a widget's availability. If you make a widget always editable but available based on reflection, it has the same effect as making the widget conditionally editable.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example above, whenever a change is made to the either the Finance Manager or Payment Contact,  the Relationship to Finance Manager field</a:t>
            </a:r>
            <a:r>
              <a:rPr lang="en-US" baseline="0" dirty="0" smtClean="0"/>
              <a:t> reflects the change.</a:t>
            </a: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With client </a:t>
            </a:r>
            <a:r>
              <a:rPr lang="en-US" baseline="0" dirty="0" smtClean="0"/>
              <a:t>reflection, it is possible to update the value and/or availability of listening widgets.  Availability as property indirectly determines the editability of a listening widget.  It is not possible to update the v</a:t>
            </a:r>
            <a:r>
              <a:rPr lang="en-US" dirty="0" smtClean="0"/>
              <a:t>isibility, </a:t>
            </a:r>
            <a:r>
              <a:rPr lang="en-US" dirty="0" err="1" smtClean="0"/>
              <a:t>requiredness</a:t>
            </a:r>
            <a:r>
              <a:rPr lang="en-US" dirty="0" smtClean="0"/>
              <a:t>, and/or the label properties of a listening widget.</a:t>
            </a:r>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BC806DC-7370-4945-AEC1-49202E1776B8}" type="slidenum">
              <a:rPr lang="en-US" smtClean="0"/>
              <a:pPr/>
              <a:t>4</a:t>
            </a:fld>
            <a:endParaRPr lang="en-US" dirty="0"/>
          </a:p>
        </p:txBody>
      </p:sp>
    </p:spTree>
    <p:extLst>
      <p:ext uri="{BB962C8B-B14F-4D97-AF65-F5344CB8AC3E}">
        <p14:creationId xmlns:p14="http://schemas.microsoft.com/office/powerpoint/2010/main" val="181689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r>
              <a:rPr lang="en-US" dirty="0"/>
              <a:t>The </a:t>
            </a:r>
            <a:r>
              <a:rPr lang="en-US" dirty="0" err="1"/>
              <a:t>triggerIds</a:t>
            </a:r>
            <a:r>
              <a:rPr lang="en-US" dirty="0"/>
              <a:t> property can specify one or more widget ids, comma delimited.  When you specify more than one </a:t>
            </a:r>
            <a:r>
              <a:rPr lang="en-US" dirty="0" err="1"/>
              <a:t>triggerId</a:t>
            </a:r>
            <a:r>
              <a:rPr lang="en-US" dirty="0"/>
              <a:t>, each argument becomes a numbered token as in VALUE1, VALUE2, VALUE3, etc.   The value field for the listening widget can be a Gosu expression. </a:t>
            </a:r>
            <a:endParaRPr lang="en-US" dirty="0" smtClean="0"/>
          </a:p>
          <a:p>
            <a:endParaRPr lang="en-US" dirty="0" smtClean="0"/>
          </a:p>
          <a:p>
            <a:r>
              <a:rPr lang="en-US" dirty="0" smtClean="0"/>
              <a:t>Complex </a:t>
            </a:r>
            <a:r>
              <a:rPr lang="en-US" dirty="0"/>
              <a:t>expressions, such as code function, require an immediate server-side post back and are referred to as server-side client reflection.  Server-side client reflection is deprecated in Emerald.</a:t>
            </a:r>
          </a:p>
          <a:p>
            <a:endParaRPr lang="en-US" dirty="0"/>
          </a:p>
        </p:txBody>
      </p:sp>
    </p:spTree>
    <p:extLst>
      <p:ext uri="{BB962C8B-B14F-4D97-AF65-F5344CB8AC3E}">
        <p14:creationId xmlns:p14="http://schemas.microsoft.com/office/powerpoint/2010/main" val="199219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0CB5E557-DF2B-4960-B08C-E5D9B4DCB978}" type="slidenum">
              <a:rPr lang="en-US" altLang="en-US" b="0" smtClean="0">
                <a:solidFill>
                  <a:schemeClr val="tx1"/>
                </a:solidFill>
              </a:rPr>
              <a:pPr/>
              <a:t>6</a:t>
            </a:fld>
            <a:endParaRPr lang="en-US" altLang="en-US"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"Server-Side Widget Behavior" lesson focuses on dynamic widget behaviors that are server-side.</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6D829859-7F48-45AB-8F40-FEB0F536FB8F}" type="slidenum">
              <a:rPr lang="en-US" altLang="en-US" b="0" smtClean="0">
                <a:solidFill>
                  <a:schemeClr val="tx1"/>
                </a:solidFill>
              </a:rPr>
              <a:pPr/>
              <a:t>7</a:t>
            </a:fld>
            <a:endParaRPr lang="en-US" altLang="en-US"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whenever a change is made to the Primary Contact widget (the trigger widget), the Email Address widget (a listening widget) reflects the change. All of the widgets from Email Address through Postal Code are listening widgets and all reflect changes in Primary Contact.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6A7036C9-5703-46C9-920D-2D708C9472ED}" type="slidenum">
              <a:rPr lang="en-US" altLang="en-US" b="0" smtClean="0">
                <a:solidFill>
                  <a:schemeClr val="tx1"/>
                </a:solidFill>
              </a:rPr>
              <a:pPr/>
              <a:t>8</a:t>
            </a:fld>
            <a:endParaRPr lang="en-US" altLang="en-US" b="0" smtClean="0">
              <a:solidFill>
                <a:schemeClr val="tx1"/>
              </a:solidFill>
            </a:endParaRPr>
          </a:p>
        </p:txBody>
      </p:sp>
      <p:sp>
        <p:nvSpPr>
          <p:cNvPr id="327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BA828FE2-B66B-4186-9C17-7C795E0EAFF9}" type="slidenum">
              <a:rPr lang="en-US" altLang="en-US" b="0" smtClean="0">
                <a:solidFill>
                  <a:schemeClr val="tx1"/>
                </a:solidFill>
              </a:rPr>
              <a:pPr/>
              <a:t>9</a:t>
            </a:fld>
            <a:endParaRPr lang="en-US" altLang="en-US"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example above, whenever a change is made to the either the Finance Manager or Payment Contact,  the Relationship to Finance Manager field</a:t>
            </a:r>
            <a:r>
              <a:rPr lang="en-US" baseline="0" dirty="0" smtClean="0"/>
              <a:t> reflects the change.</a:t>
            </a: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With client </a:t>
            </a:r>
            <a:r>
              <a:rPr lang="en-US" baseline="0" dirty="0" smtClean="0"/>
              <a:t>reflection, it is possible to update the value and/or availability of listening widgets.  Availability as property indirectly determines the editability of a listening widget.  It is not possible to update the v</a:t>
            </a:r>
            <a:r>
              <a:rPr lang="en-US" dirty="0" smtClean="0"/>
              <a:t>isibility, </a:t>
            </a:r>
            <a:r>
              <a:rPr lang="en-US" dirty="0" err="1" smtClean="0"/>
              <a:t>requiredness</a:t>
            </a:r>
            <a:r>
              <a:rPr lang="en-US" dirty="0" smtClean="0"/>
              <a:t>, and/or the label properties of a listening widget.</a:t>
            </a:r>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BC806DC-7370-4945-AEC1-49202E1776B8}" type="slidenum">
              <a:rPr lang="en-US" smtClean="0"/>
              <a:pPr/>
              <a:t>10</a:t>
            </a:fld>
            <a:endParaRPr lang="en-US" dirty="0"/>
          </a:p>
        </p:txBody>
      </p:sp>
    </p:spTree>
    <p:extLst>
      <p:ext uri="{BB962C8B-B14F-4D97-AF65-F5344CB8AC3E}">
        <p14:creationId xmlns:p14="http://schemas.microsoft.com/office/powerpoint/2010/main" val="181689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23 September 2013</a:t>
            </a:r>
            <a:endParaRPr lang="en-US" dirty="0"/>
          </a:p>
        </p:txBody>
      </p:sp>
      <p:sp>
        <p:nvSpPr>
          <p:cNvPr id="3" name="Title 2"/>
          <p:cNvSpPr>
            <a:spLocks noGrp="1"/>
          </p:cNvSpPr>
          <p:nvPr>
            <p:ph type="ctrTitle"/>
          </p:nvPr>
        </p:nvSpPr>
        <p:spPr/>
        <p:txBody>
          <a:bodyPr/>
          <a:lstStyle/>
          <a:p>
            <a:r>
              <a:rPr lang="en-US" dirty="0" smtClean="0"/>
              <a:t>Client-side Widget Behavior</a:t>
            </a:r>
            <a:endParaRPr lang="en-US" dirty="0"/>
          </a:p>
        </p:txBody>
      </p:sp>
    </p:spTree>
    <p:extLst>
      <p:ext uri="{BB962C8B-B14F-4D97-AF65-F5344CB8AC3E}">
        <p14:creationId xmlns:p14="http://schemas.microsoft.com/office/powerpoint/2010/main" val="32410787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1" y="990600"/>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3762361"/>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 name="Line 10"/>
          <p:cNvSpPr>
            <a:spLocks noChangeShapeType="1"/>
          </p:cNvSpPr>
          <p:nvPr/>
        </p:nvSpPr>
        <p:spPr bwMode="auto">
          <a:xfrm>
            <a:off x="8389965" y="4226589"/>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ine 11"/>
          <p:cNvSpPr>
            <a:spLocks noChangeShapeType="1"/>
          </p:cNvSpPr>
          <p:nvPr/>
        </p:nvSpPr>
        <p:spPr bwMode="auto">
          <a:xfrm>
            <a:off x="8896350" y="4212517"/>
            <a:ext cx="0" cy="969084"/>
          </a:xfrm>
          <a:prstGeom prst="line">
            <a:avLst/>
          </a:prstGeom>
          <a:noFill/>
          <a:ln w="254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7" name="Line 12"/>
          <p:cNvSpPr>
            <a:spLocks noChangeShapeType="1"/>
          </p:cNvSpPr>
          <p:nvPr/>
        </p:nvSpPr>
        <p:spPr bwMode="auto">
          <a:xfrm>
            <a:off x="8400458" y="4226589"/>
            <a:ext cx="323259" cy="0"/>
          </a:xfrm>
          <a:prstGeom prst="line">
            <a:avLst/>
          </a:prstGeom>
          <a:noFill/>
          <a:ln w="25400">
            <a:solidFill>
              <a:srgbClr val="FF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8" name="Line 13"/>
          <p:cNvSpPr>
            <a:spLocks noChangeShapeType="1"/>
          </p:cNvSpPr>
          <p:nvPr/>
        </p:nvSpPr>
        <p:spPr bwMode="auto">
          <a:xfrm>
            <a:off x="8400458" y="4648200"/>
            <a:ext cx="323259" cy="0"/>
          </a:xfrm>
          <a:prstGeom prst="line">
            <a:avLst/>
          </a:prstGeom>
          <a:noFill/>
          <a:ln w="25400">
            <a:solidFill>
              <a:srgbClr val="FF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ine 15"/>
          <p:cNvSpPr>
            <a:spLocks noChangeShapeType="1"/>
          </p:cNvSpPr>
          <p:nvPr/>
        </p:nvSpPr>
        <p:spPr bwMode="auto">
          <a:xfrm flipH="1">
            <a:off x="8369390" y="5181601"/>
            <a:ext cx="538551" cy="0"/>
          </a:xfrm>
          <a:prstGeom prst="line">
            <a:avLst/>
          </a:prstGeom>
          <a:noFill/>
          <a:ln w="25400">
            <a:solidFill>
              <a:srgbClr val="FF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smtClean="0"/>
              <a:t>Client reflection</a:t>
            </a:r>
            <a:endParaRPr lang="en-US" dirty="0"/>
          </a:p>
        </p:txBody>
      </p:sp>
      <p:sp>
        <p:nvSpPr>
          <p:cNvPr id="5" name="Content Placeholder 4"/>
          <p:cNvSpPr>
            <a:spLocks noGrp="1"/>
          </p:cNvSpPr>
          <p:nvPr>
            <p:ph sz="half" idx="1"/>
          </p:nvPr>
        </p:nvSpPr>
        <p:spPr/>
        <p:txBody>
          <a:bodyPr/>
          <a:lstStyle/>
          <a:p>
            <a:pPr>
              <a:buFont typeface="Arial" charset="0"/>
              <a:buChar char="•"/>
            </a:pPr>
            <a:r>
              <a:rPr lang="en-US" dirty="0" smtClean="0"/>
              <a:t>Two or more widgets</a:t>
            </a:r>
          </a:p>
          <a:p>
            <a:pPr lvl="1">
              <a:buFont typeface="Arial" charset="0"/>
              <a:buChar char="•"/>
            </a:pPr>
            <a:r>
              <a:rPr lang="en-US" dirty="0" smtClean="0"/>
              <a:t>One or more triggers</a:t>
            </a:r>
          </a:p>
          <a:p>
            <a:pPr lvl="1">
              <a:buFont typeface="Arial" charset="0"/>
              <a:buChar char="•"/>
            </a:pPr>
            <a:r>
              <a:rPr lang="en-US" dirty="0" smtClean="0"/>
              <a:t>One or more listening</a:t>
            </a:r>
          </a:p>
          <a:p>
            <a:pPr>
              <a:buFont typeface="Arial" charset="0"/>
              <a:buChar char="•"/>
            </a:pPr>
            <a:r>
              <a:rPr lang="en-US" dirty="0" smtClean="0"/>
              <a:t>Trigger widget changes value</a:t>
            </a:r>
            <a:endParaRPr lang="en-US" dirty="0"/>
          </a:p>
          <a:p>
            <a:pPr>
              <a:buFont typeface="Arial" charset="0"/>
              <a:buChar char="•"/>
            </a:pPr>
            <a:r>
              <a:rPr lang="en-US" dirty="0" smtClean="0"/>
              <a:t>Listening widget(s) reflects change</a:t>
            </a:r>
            <a:endParaRPr lang="en-US" dirty="0"/>
          </a:p>
          <a:p>
            <a:pPr lvl="1"/>
            <a:r>
              <a:rPr lang="en-US" dirty="0" smtClean="0"/>
              <a:t>Value</a:t>
            </a:r>
          </a:p>
          <a:p>
            <a:pPr lvl="1"/>
            <a:r>
              <a:rPr lang="en-US" dirty="0" smtClean="0"/>
              <a:t>Availability</a:t>
            </a:r>
            <a:endParaRPr lang="en-US" dirty="0"/>
          </a:p>
          <a:p>
            <a:endParaRPr lang="en-US" dirty="0"/>
          </a:p>
        </p:txBody>
      </p:sp>
      <p:sp>
        <p:nvSpPr>
          <p:cNvPr id="20" name="rec Callout"/>
          <p:cNvSpPr/>
          <p:nvPr/>
        </p:nvSpPr>
        <p:spPr bwMode="auto">
          <a:xfrm>
            <a:off x="3810000" y="2819400"/>
            <a:ext cx="1713489" cy="775387"/>
          </a:xfrm>
          <a:prstGeom prst="wedgeRectCallout">
            <a:avLst>
              <a:gd name="adj1" fmla="val 122805"/>
              <a:gd name="adj2" fmla="val 6512"/>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Trigger widget </a:t>
            </a:r>
            <a:br>
              <a:rPr lang="en-US" b="1" dirty="0" smtClean="0">
                <a:solidFill>
                  <a:srgbClr val="FF0000"/>
                </a:solidFill>
              </a:rPr>
            </a:br>
            <a:r>
              <a:rPr lang="en-US" b="1" dirty="0" smtClean="0">
                <a:solidFill>
                  <a:srgbClr val="FF0000"/>
                </a:solidFill>
              </a:rPr>
              <a:t>changes value</a:t>
            </a:r>
            <a:endParaRPr lang="en-US" b="1" dirty="0">
              <a:solidFill>
                <a:srgbClr val="FF0000"/>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820" y="2077599"/>
            <a:ext cx="1643333" cy="168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Line 10"/>
          <p:cNvSpPr>
            <a:spLocks noChangeShapeType="1"/>
          </p:cNvSpPr>
          <p:nvPr/>
        </p:nvSpPr>
        <p:spPr bwMode="auto">
          <a:xfrm>
            <a:off x="8379676" y="4643631"/>
            <a:ext cx="517977" cy="0"/>
          </a:xfrm>
          <a:prstGeom prst="line">
            <a:avLst/>
          </a:prstGeom>
          <a:noFill/>
          <a:ln w="254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Rounded Rectangle 33"/>
          <p:cNvSpPr/>
          <p:nvPr/>
        </p:nvSpPr>
        <p:spPr bwMode="auto">
          <a:xfrm>
            <a:off x="5816765" y="4999930"/>
            <a:ext cx="2450935" cy="363342"/>
          </a:xfrm>
          <a:prstGeom prst="round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 Callout"/>
          <p:cNvSpPr/>
          <p:nvPr/>
        </p:nvSpPr>
        <p:spPr bwMode="auto">
          <a:xfrm>
            <a:off x="4953000" y="5827989"/>
            <a:ext cx="2922274" cy="609095"/>
          </a:xfrm>
          <a:prstGeom prst="wedgeRectCallout">
            <a:avLst>
              <a:gd name="adj1" fmla="val 1129"/>
              <a:gd name="adj2" fmla="val -135158"/>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Listening widget</a:t>
            </a:r>
            <a:br>
              <a:rPr lang="en-US" b="1" dirty="0" smtClean="0">
                <a:solidFill>
                  <a:srgbClr val="FF0000"/>
                </a:solidFill>
              </a:rPr>
            </a:br>
            <a:r>
              <a:rPr lang="en-US" b="1" dirty="0" smtClean="0">
                <a:solidFill>
                  <a:srgbClr val="FF0000"/>
                </a:solidFill>
              </a:rPr>
              <a:t>reflects change</a:t>
            </a:r>
            <a:endParaRPr lang="en-US" b="1" dirty="0">
              <a:solidFill>
                <a:srgbClr val="FF0000"/>
              </a:solidFill>
            </a:endParaRPr>
          </a:p>
        </p:txBody>
      </p:sp>
    </p:spTree>
    <p:extLst>
      <p:ext uri="{BB962C8B-B14F-4D97-AF65-F5344CB8AC3E}">
        <p14:creationId xmlns:p14="http://schemas.microsoft.com/office/powerpoint/2010/main" val="30015302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82000" cy="2183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Client reflection configuration</a:t>
            </a:r>
            <a:endParaRPr lang="en-US" dirty="0"/>
          </a:p>
        </p:txBody>
      </p:sp>
      <p:sp>
        <p:nvSpPr>
          <p:cNvPr id="7" name="Content Placeholder 6"/>
          <p:cNvSpPr>
            <a:spLocks noGrp="1"/>
          </p:cNvSpPr>
          <p:nvPr>
            <p:ph idx="1"/>
          </p:nvPr>
        </p:nvSpPr>
        <p:spPr/>
        <p:txBody>
          <a:bodyPr/>
          <a:lstStyle/>
          <a:p>
            <a:r>
              <a:rPr lang="en-US" dirty="0" smtClean="0"/>
              <a:t>Configuration on listening widget</a:t>
            </a:r>
          </a:p>
          <a:p>
            <a:pPr lvl="1"/>
            <a:r>
              <a:rPr lang="en-US" dirty="0" smtClean="0"/>
              <a:t>Reflection properties tab</a:t>
            </a:r>
          </a:p>
          <a:p>
            <a:pPr lvl="1"/>
            <a:r>
              <a:rPr lang="en-US" dirty="0" smtClean="0"/>
              <a:t>Enable client reflection</a:t>
            </a:r>
          </a:p>
          <a:p>
            <a:pPr lvl="1"/>
            <a:r>
              <a:rPr lang="en-US" dirty="0" smtClean="0"/>
              <a:t>Define </a:t>
            </a:r>
            <a:r>
              <a:rPr lang="en-US" dirty="0" err="1" smtClean="0"/>
              <a:t>triggerIds</a:t>
            </a:r>
            <a:r>
              <a:rPr lang="en-US" dirty="0" smtClean="0"/>
              <a:t> property</a:t>
            </a:r>
          </a:p>
          <a:p>
            <a:r>
              <a:rPr lang="en-US" dirty="0" smtClean="0"/>
              <a:t>Value property</a:t>
            </a:r>
          </a:p>
          <a:p>
            <a:pPr lvl="1"/>
            <a:r>
              <a:rPr lang="en-US" dirty="0" smtClean="0"/>
              <a:t>References </a:t>
            </a:r>
            <a:r>
              <a:rPr lang="en-US" dirty="0" err="1" smtClean="0"/>
              <a:t>triggerId</a:t>
            </a:r>
            <a:r>
              <a:rPr lang="en-US" dirty="0" smtClean="0"/>
              <a:t> field with VALUE keyword token</a:t>
            </a:r>
          </a:p>
          <a:p>
            <a:pPr lvl="1"/>
            <a:endParaRPr lang="en-US" dirty="0"/>
          </a:p>
        </p:txBody>
      </p:sp>
      <p:sp>
        <p:nvSpPr>
          <p:cNvPr id="12" name="Rounded Rectangle 11"/>
          <p:cNvSpPr/>
          <p:nvPr/>
        </p:nvSpPr>
        <p:spPr bwMode="auto">
          <a:xfrm>
            <a:off x="628650" y="2495551"/>
            <a:ext cx="7924800" cy="457200"/>
          </a:xfrm>
          <a:prstGeom prst="round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436115" y="1241527"/>
            <a:ext cx="2859385" cy="266901"/>
          </a:xfrm>
          <a:prstGeom prst="round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486400" y="793082"/>
            <a:ext cx="3026430" cy="583582"/>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TypeKeyInput</a:t>
            </a:r>
            <a:r>
              <a:rPr lang="en-US" dirty="0">
                <a:solidFill>
                  <a:schemeClr val="bg1"/>
                </a:solidFill>
              </a:rPr>
              <a:t>: </a:t>
            </a:r>
            <a:r>
              <a:rPr lang="en-US" dirty="0" smtClean="0">
                <a:solidFill>
                  <a:schemeClr val="bg1"/>
                </a:solidFill>
              </a:rPr>
              <a:t/>
            </a:r>
            <a:br>
              <a:rPr lang="en-US" dirty="0" smtClean="0">
                <a:solidFill>
                  <a:schemeClr val="bg1"/>
                </a:solidFill>
              </a:rPr>
            </a:br>
            <a:r>
              <a:rPr lang="en-US" dirty="0" err="1" smtClean="0">
                <a:solidFill>
                  <a:schemeClr val="bg1"/>
                </a:solidFill>
              </a:rPr>
              <a:t>FinanceMgrRelationship</a:t>
            </a:r>
            <a:endParaRPr lang="en-US" dirty="0">
              <a:solidFill>
                <a:schemeClr val="bg1"/>
              </a:solidFill>
            </a:endParaRPr>
          </a:p>
        </p:txBody>
      </p:sp>
    </p:spTree>
    <p:extLst>
      <p:ext uri="{BB962C8B-B14F-4D97-AF65-F5344CB8AC3E}">
        <p14:creationId xmlns:p14="http://schemas.microsoft.com/office/powerpoint/2010/main" val="396619352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971800"/>
            <a:ext cx="4238625" cy="1466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68326"/>
          <a:stretch/>
        </p:blipFill>
        <p:spPr bwMode="auto">
          <a:xfrm>
            <a:off x="730596" y="990600"/>
            <a:ext cx="4676775" cy="110117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8" name="Rectangle 2"/>
          <p:cNvSpPr>
            <a:spLocks noGrp="1" noChangeArrowheads="1"/>
          </p:cNvSpPr>
          <p:nvPr>
            <p:ph type="title"/>
          </p:nvPr>
        </p:nvSpPr>
        <p:spPr/>
        <p:txBody>
          <a:bodyPr/>
          <a:lstStyle/>
          <a:p>
            <a:pPr eaLnBrk="1" hangingPunct="1"/>
            <a:r>
              <a:rPr lang="en-US" smtClean="0"/>
              <a:t>Reflection tab</a:t>
            </a:r>
          </a:p>
        </p:txBody>
      </p:sp>
      <p:sp>
        <p:nvSpPr>
          <p:cNvPr id="11269" name="Rectangle 3"/>
          <p:cNvSpPr>
            <a:spLocks noGrp="1" noChangeArrowheads="1"/>
          </p:cNvSpPr>
          <p:nvPr>
            <p:ph idx="1"/>
          </p:nvPr>
        </p:nvSpPr>
        <p:spPr>
          <a:xfrm>
            <a:off x="730595" y="2301080"/>
            <a:ext cx="3479800" cy="1185863"/>
          </a:xfrm>
        </p:spPr>
        <p:txBody>
          <a:bodyPr/>
          <a:lstStyle/>
          <a:p>
            <a:pPr>
              <a:buFont typeface="Arial" charset="0"/>
              <a:buChar char="•"/>
            </a:pPr>
            <a:r>
              <a:rPr lang="en-US" dirty="0" smtClean="0"/>
              <a:t>Reflection is configured on listening widget's Reflection tab</a:t>
            </a:r>
          </a:p>
        </p:txBody>
      </p:sp>
      <p:sp>
        <p:nvSpPr>
          <p:cNvPr id="11270" name="AutoShape 7"/>
          <p:cNvSpPr>
            <a:spLocks noChangeArrowheads="1"/>
          </p:cNvSpPr>
          <p:nvPr/>
        </p:nvSpPr>
        <p:spPr bwMode="auto">
          <a:xfrm>
            <a:off x="730595" y="1662113"/>
            <a:ext cx="4222405" cy="3159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1" name="Line 8"/>
          <p:cNvSpPr>
            <a:spLocks noChangeShapeType="1"/>
          </p:cNvSpPr>
          <p:nvPr/>
        </p:nvSpPr>
        <p:spPr bwMode="auto">
          <a:xfrm>
            <a:off x="4038600" y="1978025"/>
            <a:ext cx="1752600" cy="18319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8282727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91316"/>
            <a:ext cx="4967287" cy="2685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Enabling reflection</a:t>
            </a:r>
          </a:p>
        </p:txBody>
      </p:sp>
      <p:sp>
        <p:nvSpPr>
          <p:cNvPr id="12291" name="Rectangle 11"/>
          <p:cNvSpPr>
            <a:spLocks noGrp="1" noChangeArrowheads="1"/>
          </p:cNvSpPr>
          <p:nvPr>
            <p:ph idx="1"/>
          </p:nvPr>
        </p:nvSpPr>
        <p:spPr>
          <a:xfrm>
            <a:off x="5562600" y="791316"/>
            <a:ext cx="3124200" cy="1647084"/>
          </a:xfrm>
        </p:spPr>
        <p:txBody>
          <a:bodyPr/>
          <a:lstStyle/>
          <a:p>
            <a:pPr>
              <a:buFont typeface="Arial" charset="0"/>
              <a:buChar char="•"/>
            </a:pPr>
            <a:r>
              <a:rPr lang="en-US" dirty="0" smtClean="0"/>
              <a:t>To enable reflection, first select "Enable client reflection" checkbox</a:t>
            </a:r>
          </a:p>
        </p:txBody>
      </p:sp>
      <p:sp>
        <p:nvSpPr>
          <p:cNvPr id="12294" name="AutoShape 8"/>
          <p:cNvSpPr>
            <a:spLocks noChangeArrowheads="1"/>
          </p:cNvSpPr>
          <p:nvPr/>
        </p:nvSpPr>
        <p:spPr bwMode="auto">
          <a:xfrm>
            <a:off x="533400" y="1066798"/>
            <a:ext cx="2813050" cy="263525"/>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flipH="1">
            <a:off x="2300288" y="1330323"/>
            <a:ext cx="582613" cy="12049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2535235"/>
            <a:ext cx="4808537" cy="2964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AutoShape 9"/>
          <p:cNvSpPr>
            <a:spLocks noChangeArrowheads="1"/>
          </p:cNvSpPr>
          <p:nvPr/>
        </p:nvSpPr>
        <p:spPr bwMode="auto">
          <a:xfrm>
            <a:off x="1081088" y="2803523"/>
            <a:ext cx="2813050" cy="263525"/>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11438280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556" y="2355558"/>
            <a:ext cx="4700587" cy="145444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Configuring value reflection</a:t>
            </a:r>
          </a:p>
        </p:txBody>
      </p:sp>
      <p:sp>
        <p:nvSpPr>
          <p:cNvPr id="13315" name="Rectangle 16"/>
          <p:cNvSpPr>
            <a:spLocks noGrp="1" noChangeArrowheads="1"/>
          </p:cNvSpPr>
          <p:nvPr>
            <p:ph idx="1"/>
          </p:nvPr>
        </p:nvSpPr>
        <p:spPr>
          <a:xfrm>
            <a:off x="600077" y="657948"/>
            <a:ext cx="7781923" cy="1170852"/>
          </a:xfrm>
        </p:spPr>
        <p:txBody>
          <a:bodyPr/>
          <a:lstStyle/>
          <a:p>
            <a:pPr>
              <a:buFont typeface="Arial" charset="0"/>
              <a:buChar char="•"/>
            </a:pPr>
            <a:r>
              <a:rPr lang="en-US" dirty="0" smtClean="0"/>
              <a:t>Listening widget must identify:</a:t>
            </a:r>
          </a:p>
          <a:p>
            <a:pPr lvl="1"/>
            <a:r>
              <a:rPr lang="en-US" dirty="0" smtClean="0"/>
              <a:t>Triggering widget(s)</a:t>
            </a:r>
          </a:p>
          <a:p>
            <a:pPr lvl="1"/>
            <a:r>
              <a:rPr lang="en-US" dirty="0" smtClean="0"/>
              <a:t>Widget value</a:t>
            </a:r>
          </a:p>
        </p:txBody>
      </p:sp>
      <p:sp>
        <p:nvSpPr>
          <p:cNvPr id="13319" name="Text Box 8"/>
          <p:cNvSpPr txBox="1">
            <a:spLocks noChangeArrowheads="1"/>
          </p:cNvSpPr>
          <p:nvPr/>
        </p:nvSpPr>
        <p:spPr bwMode="auto">
          <a:xfrm>
            <a:off x="600077" y="1976644"/>
            <a:ext cx="1898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bg1"/>
                </a:solidFill>
              </a:rPr>
              <a:t>triggering widget</a:t>
            </a:r>
          </a:p>
        </p:txBody>
      </p:sp>
      <p:sp>
        <p:nvSpPr>
          <p:cNvPr id="13320" name="Text Box 9"/>
          <p:cNvSpPr txBox="1">
            <a:spLocks noChangeArrowheads="1"/>
          </p:cNvSpPr>
          <p:nvPr/>
        </p:nvSpPr>
        <p:spPr bwMode="auto">
          <a:xfrm>
            <a:off x="600077" y="3810000"/>
            <a:ext cx="1898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bg1"/>
                </a:solidFill>
              </a:rPr>
              <a:t>listening widget</a:t>
            </a:r>
          </a:p>
        </p:txBody>
      </p:sp>
      <p:sp>
        <p:nvSpPr>
          <p:cNvPr id="13325" name="AutoShape 14"/>
          <p:cNvSpPr>
            <a:spLocks noChangeArrowheads="1"/>
          </p:cNvSpPr>
          <p:nvPr/>
        </p:nvSpPr>
        <p:spPr bwMode="auto">
          <a:xfrm>
            <a:off x="4277552" y="3263436"/>
            <a:ext cx="2656647" cy="1587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7" name="Text Box 17"/>
          <p:cNvSpPr txBox="1">
            <a:spLocks noChangeArrowheads="1"/>
          </p:cNvSpPr>
          <p:nvPr/>
        </p:nvSpPr>
        <p:spPr bwMode="auto">
          <a:xfrm>
            <a:off x="426243" y="4267200"/>
            <a:ext cx="2428875" cy="830262"/>
          </a:xfrm>
          <a:prstGeom prst="rect">
            <a:avLst/>
          </a:prstGeom>
          <a:solidFill>
            <a:schemeClr val="tx1"/>
          </a:solidFill>
          <a:ln w="19050" algn="ctr">
            <a:noFill/>
            <a:miter lim="800000"/>
            <a:headEnd/>
            <a:tailEnd/>
          </a:ln>
        </p:spPr>
        <p:txBody>
          <a:bodyPr lIns="0" tIns="0" rIns="0" bIns="0">
            <a:spAutoFit/>
          </a:bodyPr>
          <a:lstStyle>
            <a:lvl1pPr marL="114300">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smtClean="0">
                <a:solidFill>
                  <a:schemeClr val="bg1"/>
                </a:solidFill>
              </a:rPr>
              <a:t>"VALUE" is token that contains value </a:t>
            </a:r>
            <a:r>
              <a:rPr lang="en-US" dirty="0">
                <a:solidFill>
                  <a:schemeClr val="bg1"/>
                </a:solidFill>
              </a:rPr>
              <a:t>of triggering widget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7" y="2355558"/>
            <a:ext cx="3276600" cy="12764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00077" y="2557654"/>
            <a:ext cx="2819399" cy="2286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00077" y="3395854"/>
            <a:ext cx="3124199" cy="236196"/>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a:stCxn id="13319" idx="3"/>
          </p:cNvCxnSpPr>
          <p:nvPr/>
        </p:nvCxnSpPr>
        <p:spPr bwMode="auto">
          <a:xfrm>
            <a:off x="2498727" y="2113963"/>
            <a:ext cx="92073" cy="443691"/>
          </a:xfrm>
          <a:prstGeom prst="straightConnector1">
            <a:avLst/>
          </a:prstGeom>
          <a:noFill/>
          <a:ln w="12700" cap="flat" cmpd="sng" algn="ctr">
            <a:solidFill>
              <a:srgbClr val="FF0000"/>
            </a:solidFill>
            <a:prstDash val="solid"/>
            <a:round/>
            <a:headEnd type="none" w="med" len="med"/>
            <a:tailEnd type="arrow"/>
          </a:ln>
          <a:effectLst/>
        </p:spPr>
      </p:cxn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556" y="3947319"/>
            <a:ext cx="4229100" cy="18573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8949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Value reflection in action</a:t>
            </a:r>
          </a:p>
        </p:txBody>
      </p:sp>
      <p:pic>
        <p:nvPicPr>
          <p:cNvPr id="14339" name="Picture 7" descr="value in actio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60575"/>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340" name="Picture 8" descr="value in actio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84663"/>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1" name="Line 10"/>
          <p:cNvSpPr>
            <a:spLocks noChangeShapeType="1"/>
          </p:cNvSpPr>
          <p:nvPr/>
        </p:nvSpPr>
        <p:spPr bwMode="auto">
          <a:xfrm>
            <a:off x="692150" y="1597025"/>
            <a:ext cx="0" cy="285273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11"/>
          <p:cNvSpPr>
            <a:spLocks noChangeShapeType="1"/>
          </p:cNvSpPr>
          <p:nvPr/>
        </p:nvSpPr>
        <p:spPr bwMode="auto">
          <a:xfrm>
            <a:off x="692150" y="2235200"/>
            <a:ext cx="36036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3" name="Text Box 12"/>
          <p:cNvSpPr txBox="1">
            <a:spLocks noChangeArrowheads="1"/>
          </p:cNvSpPr>
          <p:nvPr/>
        </p:nvSpPr>
        <p:spPr bwMode="auto">
          <a:xfrm>
            <a:off x="1066800" y="2457450"/>
            <a:ext cx="24114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selected</a:t>
            </a:r>
            <a:r>
              <a:rPr lang="en-US">
                <a:solidFill>
                  <a:srgbClr val="0033CC"/>
                </a:solidFill>
              </a:rPr>
              <a:t> PrimaryContact</a:t>
            </a:r>
            <a:r>
              <a:rPr lang="en-US">
                <a:solidFill>
                  <a:srgbClr val="CC00CC"/>
                </a:solidFill>
              </a:rPr>
              <a:t> </a:t>
            </a:r>
            <a:r>
              <a:rPr lang="en-US">
                <a:solidFill>
                  <a:schemeClr val="bg1"/>
                </a:solidFill>
              </a:rPr>
              <a:t>is</a:t>
            </a:r>
            <a:r>
              <a:rPr lang="en-US">
                <a:solidFill>
                  <a:srgbClr val="CC00CC"/>
                </a:solidFill>
              </a:rPr>
              <a:t> </a:t>
            </a:r>
            <a:r>
              <a:rPr lang="en-US">
                <a:solidFill>
                  <a:srgbClr val="FF0000"/>
                </a:solidFill>
              </a:rPr>
              <a:t>Richard Madison</a:t>
            </a:r>
          </a:p>
        </p:txBody>
      </p:sp>
      <p:pic>
        <p:nvPicPr>
          <p:cNvPr id="14344" name="Picture 13" descr="value in action 1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4799013"/>
            <a:ext cx="3786188" cy="284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345" name="Picture 14" descr="value in action 1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2566988"/>
            <a:ext cx="4040188" cy="284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6" name="Text Box 15"/>
          <p:cNvSpPr txBox="1">
            <a:spLocks noChangeArrowheads="1"/>
          </p:cNvSpPr>
          <p:nvPr/>
        </p:nvSpPr>
        <p:spPr bwMode="auto">
          <a:xfrm>
            <a:off x="4849813" y="2911475"/>
            <a:ext cx="40338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Displayed email is</a:t>
            </a:r>
            <a:br>
              <a:rPr lang="en-US">
                <a:solidFill>
                  <a:schemeClr val="bg1"/>
                </a:solidFill>
              </a:rPr>
            </a:br>
            <a:r>
              <a:rPr lang="en-US">
                <a:solidFill>
                  <a:srgbClr val="0033CC"/>
                </a:solidFill>
              </a:rPr>
              <a:t>VALUE</a:t>
            </a:r>
            <a:r>
              <a:rPr lang="en-US">
                <a:solidFill>
                  <a:schemeClr val="bg1"/>
                </a:solidFill>
              </a:rPr>
              <a:t>.EmailAddress1, which is</a:t>
            </a:r>
            <a:br>
              <a:rPr lang="en-US">
                <a:solidFill>
                  <a:schemeClr val="bg1"/>
                </a:solidFill>
              </a:rPr>
            </a:br>
            <a:r>
              <a:rPr lang="en-US">
                <a:solidFill>
                  <a:srgbClr val="FF0000"/>
                </a:solidFill>
              </a:rPr>
              <a:t>Richard Madison's</a:t>
            </a:r>
            <a:r>
              <a:rPr lang="en-US">
                <a:solidFill>
                  <a:srgbClr val="009900"/>
                </a:solidFill>
              </a:rPr>
              <a:t> </a:t>
            </a:r>
            <a:r>
              <a:rPr lang="en-US">
                <a:solidFill>
                  <a:schemeClr val="bg1"/>
                </a:solidFill>
              </a:rPr>
              <a:t>Email Address 1</a:t>
            </a:r>
          </a:p>
        </p:txBody>
      </p:sp>
      <p:sp>
        <p:nvSpPr>
          <p:cNvPr id="14347" name="Text Box 16"/>
          <p:cNvSpPr txBox="1">
            <a:spLocks noChangeArrowheads="1"/>
          </p:cNvSpPr>
          <p:nvPr/>
        </p:nvSpPr>
        <p:spPr bwMode="auto">
          <a:xfrm>
            <a:off x="1066800" y="4659313"/>
            <a:ext cx="241141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selected</a:t>
            </a:r>
            <a:r>
              <a:rPr lang="en-US">
                <a:solidFill>
                  <a:srgbClr val="0033CC"/>
                </a:solidFill>
              </a:rPr>
              <a:t/>
            </a:r>
            <a:br>
              <a:rPr lang="en-US">
                <a:solidFill>
                  <a:srgbClr val="0033CC"/>
                </a:solidFill>
              </a:rPr>
            </a:br>
            <a:r>
              <a:rPr lang="en-US">
                <a:solidFill>
                  <a:srgbClr val="0033CC"/>
                </a:solidFill>
              </a:rPr>
              <a:t>PrimaryContact</a:t>
            </a:r>
            <a:r>
              <a:rPr lang="en-US">
                <a:solidFill>
                  <a:srgbClr val="CC00CC"/>
                </a:solidFill>
              </a:rPr>
              <a:t> </a:t>
            </a:r>
            <a:r>
              <a:rPr lang="en-US">
                <a:solidFill>
                  <a:schemeClr val="bg1"/>
                </a:solidFill>
              </a:rPr>
              <a:t>is</a:t>
            </a:r>
            <a:r>
              <a:rPr lang="en-US">
                <a:solidFill>
                  <a:srgbClr val="CC00CC"/>
                </a:solidFill>
              </a:rPr>
              <a:t> </a:t>
            </a:r>
            <a:r>
              <a:rPr lang="en-US">
                <a:solidFill>
                  <a:srgbClr val="FF0000"/>
                </a:solidFill>
              </a:rPr>
              <a:t>William Andy</a:t>
            </a:r>
          </a:p>
        </p:txBody>
      </p:sp>
      <p:sp>
        <p:nvSpPr>
          <p:cNvPr id="14348" name="Text Box 17"/>
          <p:cNvSpPr txBox="1">
            <a:spLocks noChangeArrowheads="1"/>
          </p:cNvSpPr>
          <p:nvPr/>
        </p:nvSpPr>
        <p:spPr bwMode="auto">
          <a:xfrm>
            <a:off x="4849813" y="5154613"/>
            <a:ext cx="40338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Displayed email is</a:t>
            </a:r>
            <a:br>
              <a:rPr lang="en-US">
                <a:solidFill>
                  <a:schemeClr val="bg1"/>
                </a:solidFill>
              </a:rPr>
            </a:br>
            <a:r>
              <a:rPr lang="en-US">
                <a:solidFill>
                  <a:srgbClr val="0033CC"/>
                </a:solidFill>
              </a:rPr>
              <a:t>VALUE</a:t>
            </a:r>
            <a:r>
              <a:rPr lang="en-US">
                <a:solidFill>
                  <a:schemeClr val="bg1"/>
                </a:solidFill>
              </a:rPr>
              <a:t>.EmailAddress1, which is</a:t>
            </a:r>
            <a:br>
              <a:rPr lang="en-US">
                <a:solidFill>
                  <a:schemeClr val="bg1"/>
                </a:solidFill>
              </a:rPr>
            </a:br>
            <a:r>
              <a:rPr lang="en-US">
                <a:solidFill>
                  <a:srgbClr val="FF0000"/>
                </a:solidFill>
              </a:rPr>
              <a:t>William Andy's</a:t>
            </a:r>
            <a:r>
              <a:rPr lang="en-US">
                <a:solidFill>
                  <a:srgbClr val="009900"/>
                </a:solidFill>
              </a:rPr>
              <a:t> </a:t>
            </a:r>
            <a:r>
              <a:rPr lang="en-US">
                <a:solidFill>
                  <a:schemeClr val="bg1"/>
                </a:solidFill>
              </a:rPr>
              <a:t>Email Address 1</a:t>
            </a:r>
          </a:p>
        </p:txBody>
      </p:sp>
      <p:sp>
        <p:nvSpPr>
          <p:cNvPr id="14349" name="Line 18"/>
          <p:cNvSpPr>
            <a:spLocks noChangeShapeType="1"/>
          </p:cNvSpPr>
          <p:nvPr/>
        </p:nvSpPr>
        <p:spPr bwMode="auto">
          <a:xfrm>
            <a:off x="3948113" y="2401888"/>
            <a:ext cx="0" cy="29051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0" name="Line 19"/>
          <p:cNvSpPr>
            <a:spLocks noChangeShapeType="1"/>
          </p:cNvSpPr>
          <p:nvPr/>
        </p:nvSpPr>
        <p:spPr bwMode="auto">
          <a:xfrm>
            <a:off x="3948113" y="2692400"/>
            <a:ext cx="858837"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1" name="Line 20"/>
          <p:cNvSpPr>
            <a:spLocks noChangeShapeType="1"/>
          </p:cNvSpPr>
          <p:nvPr/>
        </p:nvSpPr>
        <p:spPr bwMode="auto">
          <a:xfrm>
            <a:off x="692150" y="4451350"/>
            <a:ext cx="36036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2" name="Line 21"/>
          <p:cNvSpPr>
            <a:spLocks noChangeShapeType="1"/>
          </p:cNvSpPr>
          <p:nvPr/>
        </p:nvSpPr>
        <p:spPr bwMode="auto">
          <a:xfrm>
            <a:off x="3962400" y="4645025"/>
            <a:ext cx="0" cy="29051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3" name="Line 22"/>
          <p:cNvSpPr>
            <a:spLocks noChangeShapeType="1"/>
          </p:cNvSpPr>
          <p:nvPr/>
        </p:nvSpPr>
        <p:spPr bwMode="auto">
          <a:xfrm>
            <a:off x="3962400" y="4935538"/>
            <a:ext cx="85883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4354" name="Picture 9" descr="value in action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265238"/>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06308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Client-side widget behavior</a:t>
            </a:r>
          </a:p>
          <a:p>
            <a:pPr>
              <a:lnSpc>
                <a:spcPct val="150000"/>
              </a:lnSpc>
              <a:buFont typeface="Arial" charset="0"/>
              <a:buChar char="•"/>
            </a:pPr>
            <a:r>
              <a:rPr lang="en-US" sz="2800" smtClean="0">
                <a:solidFill>
                  <a:srgbClr val="C0C0C0"/>
                </a:solidFill>
              </a:rPr>
              <a:t>Simple reflection</a:t>
            </a:r>
          </a:p>
          <a:p>
            <a:pPr>
              <a:lnSpc>
                <a:spcPct val="150000"/>
              </a:lnSpc>
              <a:buFont typeface="Arial" charset="0"/>
              <a:buChar char="•"/>
            </a:pPr>
            <a:r>
              <a:rPr lang="en-US" sz="2800" smtClean="0"/>
              <a:t>Additional reflection techniques</a:t>
            </a:r>
          </a:p>
        </p:txBody>
      </p:sp>
    </p:spTree>
    <p:extLst>
      <p:ext uri="{BB962C8B-B14F-4D97-AF65-F5344CB8AC3E}">
        <p14:creationId xmlns:p14="http://schemas.microsoft.com/office/powerpoint/2010/main" val="146983076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1" descr="C:\Users\pniemeyer\Desktop\Reflection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887413"/>
            <a:ext cx="6664325" cy="51736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87" name="Rectangle 2"/>
          <p:cNvSpPr>
            <a:spLocks noGrp="1" noChangeArrowheads="1"/>
          </p:cNvSpPr>
          <p:nvPr>
            <p:ph type="title"/>
          </p:nvPr>
        </p:nvSpPr>
        <p:spPr/>
        <p:txBody>
          <a:bodyPr/>
          <a:lstStyle/>
          <a:p>
            <a:pPr eaLnBrk="1" hangingPunct="1"/>
            <a:r>
              <a:rPr lang="en-US" smtClean="0"/>
              <a:t>Reflection with multiple trigger widgets</a:t>
            </a:r>
          </a:p>
        </p:txBody>
      </p:sp>
      <p:pic>
        <p:nvPicPr>
          <p:cNvPr id="1638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938" y="811213"/>
            <a:ext cx="3979862" cy="3352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89" name="Line 7"/>
          <p:cNvSpPr>
            <a:spLocks noChangeShapeType="1"/>
          </p:cNvSpPr>
          <p:nvPr/>
        </p:nvSpPr>
        <p:spPr bwMode="auto">
          <a:xfrm>
            <a:off x="7599363" y="2852738"/>
            <a:ext cx="760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0" name="Line 8"/>
          <p:cNvSpPr>
            <a:spLocks noChangeShapeType="1"/>
          </p:cNvSpPr>
          <p:nvPr/>
        </p:nvSpPr>
        <p:spPr bwMode="auto">
          <a:xfrm>
            <a:off x="8359775" y="2852738"/>
            <a:ext cx="0" cy="12096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1" name="Line 9"/>
          <p:cNvSpPr>
            <a:spLocks noChangeShapeType="1"/>
          </p:cNvSpPr>
          <p:nvPr/>
        </p:nvSpPr>
        <p:spPr bwMode="auto">
          <a:xfrm flipH="1">
            <a:off x="7646988" y="4062413"/>
            <a:ext cx="71278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2" name="Line 10"/>
          <p:cNvSpPr>
            <a:spLocks noChangeShapeType="1"/>
          </p:cNvSpPr>
          <p:nvPr/>
        </p:nvSpPr>
        <p:spPr bwMode="auto">
          <a:xfrm>
            <a:off x="7599363" y="3149600"/>
            <a:ext cx="760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3" name="Line 11"/>
          <p:cNvSpPr>
            <a:spLocks noChangeShapeType="1"/>
          </p:cNvSpPr>
          <p:nvPr/>
        </p:nvSpPr>
        <p:spPr bwMode="auto">
          <a:xfrm>
            <a:off x="7599363" y="3446463"/>
            <a:ext cx="760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4" name="Line 12"/>
          <p:cNvSpPr>
            <a:spLocks noChangeShapeType="1"/>
          </p:cNvSpPr>
          <p:nvPr/>
        </p:nvSpPr>
        <p:spPr bwMode="auto">
          <a:xfrm>
            <a:off x="7599363" y="3743325"/>
            <a:ext cx="7604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5" name="Rounded Rectangle 11"/>
          <p:cNvSpPr>
            <a:spLocks noChangeArrowheads="1"/>
          </p:cNvSpPr>
          <p:nvPr/>
        </p:nvSpPr>
        <p:spPr bwMode="auto">
          <a:xfrm>
            <a:off x="611188" y="5537200"/>
            <a:ext cx="6638925" cy="6365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spcAft>
                <a:spcPct val="30000"/>
              </a:spcAft>
              <a:buClr>
                <a:schemeClr val="tx1"/>
              </a:buClr>
            </a:pPr>
            <a:endParaRPr lang="en-US"/>
          </a:p>
        </p:txBody>
      </p:sp>
    </p:spTree>
    <p:extLst>
      <p:ext uri="{BB962C8B-B14F-4D97-AF65-F5344CB8AC3E}">
        <p14:creationId xmlns:p14="http://schemas.microsoft.com/office/powerpoint/2010/main" val="5143647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reflect conditional availabl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3946525"/>
            <a:ext cx="4597400" cy="24558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7411" name="Picture 8" descr="reflect conditional availabl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1390650"/>
            <a:ext cx="4979988" cy="2470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2" name="Rectangle 2"/>
          <p:cNvSpPr>
            <a:spLocks noGrp="1" noChangeArrowheads="1"/>
          </p:cNvSpPr>
          <p:nvPr>
            <p:ph type="title"/>
          </p:nvPr>
        </p:nvSpPr>
        <p:spPr/>
        <p:txBody>
          <a:bodyPr/>
          <a:lstStyle/>
          <a:p>
            <a:pPr eaLnBrk="1" hangingPunct="1"/>
            <a:r>
              <a:rPr lang="en-US" smtClean="0"/>
              <a:t>Reflecting editability</a:t>
            </a:r>
          </a:p>
        </p:txBody>
      </p:sp>
      <p:sp>
        <p:nvSpPr>
          <p:cNvPr id="17413" name="Rectangle 3"/>
          <p:cNvSpPr>
            <a:spLocks noGrp="1" noChangeArrowheads="1"/>
          </p:cNvSpPr>
          <p:nvPr>
            <p:ph idx="1"/>
          </p:nvPr>
        </p:nvSpPr>
        <p:spPr>
          <a:xfrm>
            <a:off x="519113" y="914400"/>
            <a:ext cx="3370262" cy="5486400"/>
          </a:xfrm>
        </p:spPr>
        <p:txBody>
          <a:bodyPr/>
          <a:lstStyle/>
          <a:p>
            <a:pPr>
              <a:buFont typeface="Arial" charset="0"/>
              <a:buChar char="•"/>
            </a:pPr>
            <a:r>
              <a:rPr lang="en-US" smtClean="0"/>
              <a:t>You cannot use reflection to directly modify widget editability</a:t>
            </a:r>
          </a:p>
          <a:p>
            <a:pPr lvl="1"/>
            <a:r>
              <a:rPr lang="en-US" smtClean="0"/>
              <a:t>However, you can modify availability (and unavailable widgets cannot be edited)</a:t>
            </a:r>
          </a:p>
        </p:txBody>
      </p:sp>
      <p:sp>
        <p:nvSpPr>
          <p:cNvPr id="17414" name="Text Box 6"/>
          <p:cNvSpPr txBox="1">
            <a:spLocks noChangeArrowheads="1"/>
          </p:cNvSpPr>
          <p:nvPr/>
        </p:nvSpPr>
        <p:spPr bwMode="auto">
          <a:xfrm>
            <a:off x="3771900" y="1046163"/>
            <a:ext cx="5238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bg1"/>
                </a:solidFill>
              </a:rPr>
              <a:t>Prefers email is available only if email specified</a:t>
            </a:r>
          </a:p>
        </p:txBody>
      </p:sp>
      <p:sp>
        <p:nvSpPr>
          <p:cNvPr id="17415" name="AutoShape 10"/>
          <p:cNvSpPr>
            <a:spLocks noChangeArrowheads="1"/>
          </p:cNvSpPr>
          <p:nvPr/>
        </p:nvSpPr>
        <p:spPr bwMode="auto">
          <a:xfrm>
            <a:off x="6570663" y="1981200"/>
            <a:ext cx="2235200"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6" name="Line 11"/>
          <p:cNvSpPr>
            <a:spLocks noChangeShapeType="1"/>
          </p:cNvSpPr>
          <p:nvPr/>
        </p:nvSpPr>
        <p:spPr bwMode="auto">
          <a:xfrm flipH="1">
            <a:off x="7231063" y="2268538"/>
            <a:ext cx="762000" cy="1355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7" name="AutoShape 12"/>
          <p:cNvSpPr>
            <a:spLocks noChangeArrowheads="1"/>
          </p:cNvSpPr>
          <p:nvPr/>
        </p:nvSpPr>
        <p:spPr bwMode="auto">
          <a:xfrm>
            <a:off x="6519863" y="4503738"/>
            <a:ext cx="2235200"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8" name="Line 13"/>
          <p:cNvSpPr>
            <a:spLocks noChangeShapeType="1"/>
          </p:cNvSpPr>
          <p:nvPr/>
        </p:nvSpPr>
        <p:spPr bwMode="auto">
          <a:xfrm flipH="1">
            <a:off x="7180263" y="4791075"/>
            <a:ext cx="762000" cy="1355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70333366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788" y="3944938"/>
            <a:ext cx="4651375" cy="2154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8435" name="Picture 18" descr="reflect conditional available Studio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3944938"/>
            <a:ext cx="3205163" cy="1339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8436" name="Rectangle 2"/>
          <p:cNvSpPr>
            <a:spLocks noGrp="1" noChangeArrowheads="1"/>
          </p:cNvSpPr>
          <p:nvPr>
            <p:ph type="title"/>
          </p:nvPr>
        </p:nvSpPr>
        <p:spPr/>
        <p:txBody>
          <a:bodyPr/>
          <a:lstStyle/>
          <a:p>
            <a:pPr eaLnBrk="1" hangingPunct="1"/>
            <a:r>
              <a:rPr lang="en-US" smtClean="0"/>
              <a:t>Reflecting editability using availability</a:t>
            </a:r>
          </a:p>
        </p:txBody>
      </p:sp>
      <p:sp>
        <p:nvSpPr>
          <p:cNvPr id="18437" name="Rectangle 11"/>
          <p:cNvSpPr>
            <a:spLocks noGrp="1" noChangeArrowheads="1"/>
          </p:cNvSpPr>
          <p:nvPr>
            <p:ph idx="1"/>
          </p:nvPr>
        </p:nvSpPr>
        <p:spPr>
          <a:xfrm>
            <a:off x="519113" y="914400"/>
            <a:ext cx="3692525" cy="5486400"/>
          </a:xfrm>
        </p:spPr>
        <p:txBody>
          <a:bodyPr/>
          <a:lstStyle/>
          <a:p>
            <a:pPr>
              <a:buFont typeface="Arial" charset="0"/>
              <a:buChar char="•"/>
            </a:pPr>
            <a:r>
              <a:rPr lang="en-US" smtClean="0"/>
              <a:t>Set editable to true</a:t>
            </a:r>
          </a:p>
          <a:p>
            <a:pPr>
              <a:buFont typeface="Arial" charset="0"/>
              <a:buChar char="•"/>
            </a:pPr>
            <a:r>
              <a:rPr lang="en-US" smtClean="0"/>
              <a:t>Set reflection tab's available property as needed</a:t>
            </a:r>
          </a:p>
        </p:txBody>
      </p:sp>
      <p:sp>
        <p:nvSpPr>
          <p:cNvPr id="18438" name="AutoShape 9"/>
          <p:cNvSpPr>
            <a:spLocks noChangeArrowheads="1"/>
          </p:cNvSpPr>
          <p:nvPr/>
        </p:nvSpPr>
        <p:spPr bwMode="auto">
          <a:xfrm>
            <a:off x="755650" y="4921250"/>
            <a:ext cx="2998788" cy="3333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9" name="AutoShape 10"/>
          <p:cNvSpPr>
            <a:spLocks noChangeArrowheads="1"/>
          </p:cNvSpPr>
          <p:nvPr/>
        </p:nvSpPr>
        <p:spPr bwMode="auto">
          <a:xfrm>
            <a:off x="4097338" y="4946650"/>
            <a:ext cx="4519612"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0" name="Line 13"/>
          <p:cNvSpPr>
            <a:spLocks noChangeShapeType="1"/>
          </p:cNvSpPr>
          <p:nvPr/>
        </p:nvSpPr>
        <p:spPr bwMode="auto">
          <a:xfrm flipH="1">
            <a:off x="3698875" y="2203450"/>
            <a:ext cx="6096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1" name="Line 14"/>
          <p:cNvSpPr>
            <a:spLocks noChangeShapeType="1"/>
          </p:cNvSpPr>
          <p:nvPr/>
        </p:nvSpPr>
        <p:spPr bwMode="auto">
          <a:xfrm>
            <a:off x="3698875" y="2203450"/>
            <a:ext cx="0" cy="14763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15"/>
          <p:cNvSpPr>
            <a:spLocks noChangeShapeType="1"/>
          </p:cNvSpPr>
          <p:nvPr/>
        </p:nvSpPr>
        <p:spPr bwMode="auto">
          <a:xfrm flipH="1">
            <a:off x="1387475" y="3698875"/>
            <a:ext cx="45434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16"/>
          <p:cNvSpPr>
            <a:spLocks noChangeShapeType="1"/>
          </p:cNvSpPr>
          <p:nvPr/>
        </p:nvSpPr>
        <p:spPr bwMode="auto">
          <a:xfrm flipV="1">
            <a:off x="1389063" y="3698875"/>
            <a:ext cx="0" cy="2349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17"/>
          <p:cNvSpPr>
            <a:spLocks noChangeShapeType="1"/>
          </p:cNvSpPr>
          <p:nvPr/>
        </p:nvSpPr>
        <p:spPr bwMode="auto">
          <a:xfrm flipV="1">
            <a:off x="5922963" y="3698875"/>
            <a:ext cx="0" cy="2349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5" name="AutoShape 21"/>
          <p:cNvSpPr>
            <a:spLocks noChangeArrowheads="1"/>
          </p:cNvSpPr>
          <p:nvPr/>
        </p:nvSpPr>
        <p:spPr bwMode="auto">
          <a:xfrm>
            <a:off x="4098925" y="5459413"/>
            <a:ext cx="4535488" cy="3286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8446" name="Picture 20" descr="reflect conditional availabl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108075"/>
            <a:ext cx="4597400" cy="24558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054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most common client-side dynamic widget behaviors</a:t>
            </a:r>
          </a:p>
          <a:p>
            <a:pPr lvl="1" eaLnBrk="1" hangingPunct="1"/>
            <a:r>
              <a:rPr lang="en-US" smtClean="0"/>
              <a:t>Change a widget's value to reflect some other change prior to data commitment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a:spcBef>
                <a:spcPct val="20000"/>
              </a:spcBef>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a:spcBef>
                <a:spcPct val="20000"/>
              </a:spcBef>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13921669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Conditional reflection</a:t>
            </a:r>
          </a:p>
        </p:txBody>
      </p:sp>
      <p:sp>
        <p:nvSpPr>
          <p:cNvPr id="19459" name="Rectangle 15"/>
          <p:cNvSpPr>
            <a:spLocks noGrp="1" noChangeArrowheads="1"/>
          </p:cNvSpPr>
          <p:nvPr>
            <p:ph idx="1"/>
          </p:nvPr>
        </p:nvSpPr>
        <p:spPr>
          <a:xfrm>
            <a:off x="5922963" y="1084263"/>
            <a:ext cx="2916237" cy="1760537"/>
          </a:xfrm>
        </p:spPr>
        <p:txBody>
          <a:bodyPr/>
          <a:lstStyle/>
          <a:p>
            <a:pPr>
              <a:buFont typeface="Arial" charset="0"/>
              <a:buChar char="•"/>
            </a:pPr>
            <a:r>
              <a:rPr lang="en-US" smtClean="0"/>
              <a:t>Widgets can reflect one value from a set of several possible values</a:t>
            </a:r>
          </a:p>
        </p:txBody>
      </p:sp>
      <p:pic>
        <p:nvPicPr>
          <p:cNvPr id="19460" name="Picture 4" descr="conditional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016000"/>
            <a:ext cx="5156200" cy="3055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9461" name="Picture 5" descr="conditional 2 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183188"/>
            <a:ext cx="2951163" cy="1174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9462" name="Picture 6" descr="conditional 3 cropp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3765550"/>
            <a:ext cx="2986087" cy="1200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63" name="Text Box 7"/>
          <p:cNvSpPr txBox="1">
            <a:spLocks noChangeArrowheads="1"/>
          </p:cNvSpPr>
          <p:nvPr/>
        </p:nvSpPr>
        <p:spPr bwMode="auto">
          <a:xfrm>
            <a:off x="1195388" y="4319588"/>
            <a:ext cx="4638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if Finance Manager == Payment Contact,</a:t>
            </a:r>
            <a:br>
              <a:rPr lang="en-US">
                <a:solidFill>
                  <a:schemeClr val="bg1"/>
                </a:solidFill>
              </a:rPr>
            </a:br>
            <a:r>
              <a:rPr lang="en-US">
                <a:solidFill>
                  <a:schemeClr val="bg1"/>
                </a:solidFill>
              </a:rPr>
              <a:t>reflect "self"</a:t>
            </a:r>
          </a:p>
        </p:txBody>
      </p:sp>
      <p:sp>
        <p:nvSpPr>
          <p:cNvPr id="19464" name="Line 9"/>
          <p:cNvSpPr>
            <a:spLocks noChangeShapeType="1"/>
          </p:cNvSpPr>
          <p:nvPr/>
        </p:nvSpPr>
        <p:spPr bwMode="auto">
          <a:xfrm>
            <a:off x="2730500" y="4745038"/>
            <a:ext cx="32734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Text Box 10"/>
          <p:cNvSpPr txBox="1">
            <a:spLocks noChangeArrowheads="1"/>
          </p:cNvSpPr>
          <p:nvPr/>
        </p:nvSpPr>
        <p:spPr bwMode="auto">
          <a:xfrm>
            <a:off x="1195388" y="5705475"/>
            <a:ext cx="4638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Otherwise,</a:t>
            </a:r>
            <a:br>
              <a:rPr lang="en-US">
                <a:solidFill>
                  <a:schemeClr val="bg1"/>
                </a:solidFill>
              </a:rPr>
            </a:br>
            <a:r>
              <a:rPr lang="en-US">
                <a:solidFill>
                  <a:schemeClr val="bg1"/>
                </a:solidFill>
              </a:rPr>
              <a:t>reflect null</a:t>
            </a:r>
          </a:p>
        </p:txBody>
      </p:sp>
      <p:sp>
        <p:nvSpPr>
          <p:cNvPr id="19466" name="Line 11"/>
          <p:cNvSpPr>
            <a:spLocks noChangeShapeType="1"/>
          </p:cNvSpPr>
          <p:nvPr/>
        </p:nvSpPr>
        <p:spPr bwMode="auto">
          <a:xfrm>
            <a:off x="2424113" y="6130925"/>
            <a:ext cx="3579812"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2"/>
          <p:cNvSpPr>
            <a:spLocks noChangeShapeType="1"/>
          </p:cNvSpPr>
          <p:nvPr/>
        </p:nvSpPr>
        <p:spPr bwMode="auto">
          <a:xfrm flipH="1">
            <a:off x="874713" y="5830888"/>
            <a:ext cx="2778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8" name="Line 13"/>
          <p:cNvSpPr>
            <a:spLocks noChangeShapeType="1"/>
          </p:cNvSpPr>
          <p:nvPr/>
        </p:nvSpPr>
        <p:spPr bwMode="auto">
          <a:xfrm flipV="1">
            <a:off x="874713" y="4068763"/>
            <a:ext cx="0" cy="17621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Line 14"/>
          <p:cNvSpPr>
            <a:spLocks noChangeShapeType="1"/>
          </p:cNvSpPr>
          <p:nvPr/>
        </p:nvSpPr>
        <p:spPr bwMode="auto">
          <a:xfrm flipH="1">
            <a:off x="874713" y="4440238"/>
            <a:ext cx="2778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6668089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Configuring conditional reflection</a:t>
            </a:r>
          </a:p>
        </p:txBody>
      </p:sp>
      <p:pic>
        <p:nvPicPr>
          <p:cNvPr id="204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1047750"/>
            <a:ext cx="6696075" cy="1482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484" name="Line 13"/>
          <p:cNvSpPr>
            <a:spLocks noChangeShapeType="1"/>
          </p:cNvSpPr>
          <p:nvPr/>
        </p:nvSpPr>
        <p:spPr bwMode="auto">
          <a:xfrm flipH="1">
            <a:off x="582613" y="2252663"/>
            <a:ext cx="72866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85" name="Line 14"/>
          <p:cNvSpPr>
            <a:spLocks noChangeShapeType="1"/>
          </p:cNvSpPr>
          <p:nvPr/>
        </p:nvSpPr>
        <p:spPr bwMode="auto">
          <a:xfrm>
            <a:off x="582613" y="2252663"/>
            <a:ext cx="0" cy="8350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486" name="Picture 10" descr="C:\Users\pniemeyer\Desktop\Reflection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2974975"/>
            <a:ext cx="8408988" cy="34020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487" name="Text Box 16"/>
          <p:cNvSpPr txBox="1">
            <a:spLocks noChangeArrowheads="1"/>
          </p:cNvSpPr>
          <p:nvPr/>
        </p:nvSpPr>
        <p:spPr bwMode="auto">
          <a:xfrm>
            <a:off x="3032125" y="3960813"/>
            <a:ext cx="5781675" cy="1108075"/>
          </a:xfrm>
          <a:prstGeom prst="rect">
            <a:avLst/>
          </a:prstGeom>
          <a:solidFill>
            <a:schemeClr val="tx1"/>
          </a:solidFill>
          <a:ln w="19050" algn="ctr">
            <a:solidFill>
              <a:schemeClr val="bg1"/>
            </a:solidFill>
            <a:miter lim="800000"/>
            <a:headEnd/>
            <a:tailEnd/>
          </a:ln>
        </p:spPr>
        <p:txBody>
          <a:bodyPr lIns="0" tIns="0" rIns="0" bIns="0">
            <a:spAutoFit/>
          </a:bodyPr>
          <a:lstStyle>
            <a:lvl1pPr marL="173038">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rgbClr val="FF0000"/>
                </a:solidFill>
              </a:rPr>
              <a:t>If trigger widget 1 (PaymentContact) is not null, and if triggering widget 1 equals trigger widget 2 (FinanceManager), reflect "self".</a:t>
            </a:r>
            <a:br>
              <a:rPr lang="en-US">
                <a:solidFill>
                  <a:srgbClr val="FF0000"/>
                </a:solidFill>
              </a:rPr>
            </a:br>
            <a:r>
              <a:rPr lang="en-US">
                <a:solidFill>
                  <a:srgbClr val="FF0000"/>
                </a:solidFill>
              </a:rPr>
              <a:t>Otherwise, reflect null.</a:t>
            </a:r>
          </a:p>
        </p:txBody>
      </p:sp>
      <p:sp>
        <p:nvSpPr>
          <p:cNvPr id="20488" name="AutoShape 21"/>
          <p:cNvSpPr>
            <a:spLocks noChangeArrowheads="1"/>
          </p:cNvSpPr>
          <p:nvPr/>
        </p:nvSpPr>
        <p:spPr bwMode="auto">
          <a:xfrm>
            <a:off x="663575" y="5376863"/>
            <a:ext cx="8166100" cy="679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5337387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postOnChange and reflection</a:t>
            </a:r>
          </a:p>
        </p:txBody>
      </p:sp>
      <p:sp>
        <p:nvSpPr>
          <p:cNvPr id="21507" name="Rectangle 3"/>
          <p:cNvSpPr>
            <a:spLocks noGrp="1" noChangeArrowheads="1"/>
          </p:cNvSpPr>
          <p:nvPr>
            <p:ph idx="1"/>
          </p:nvPr>
        </p:nvSpPr>
        <p:spPr>
          <a:xfrm>
            <a:off x="390525" y="4194175"/>
            <a:ext cx="8318500" cy="1976438"/>
          </a:xfrm>
        </p:spPr>
        <p:txBody>
          <a:bodyPr/>
          <a:lstStyle/>
          <a:p>
            <a:pPr>
              <a:buFont typeface="Arial" charset="0"/>
              <a:buChar char="•"/>
            </a:pPr>
            <a:r>
              <a:rPr lang="en-US" smtClean="0"/>
              <a:t>postOnChange forces screen redraw</a:t>
            </a:r>
          </a:p>
          <a:p>
            <a:pPr>
              <a:buFont typeface="Arial" charset="0"/>
              <a:buChar char="•"/>
            </a:pPr>
            <a:r>
              <a:rPr lang="en-US" smtClean="0"/>
              <a:t>Reflect reflects changes made after screen is redrawn</a:t>
            </a:r>
          </a:p>
          <a:p>
            <a:pPr>
              <a:buFont typeface="Arial" charset="0"/>
              <a:buChar char="•"/>
            </a:pPr>
            <a:r>
              <a:rPr lang="en-US" smtClean="0"/>
              <a:t>postOnChange prevents reflection code from executing</a:t>
            </a:r>
          </a:p>
        </p:txBody>
      </p:sp>
      <p:pic>
        <p:nvPicPr>
          <p:cNvPr id="21508" name="Picture 5" descr="Widge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2012950"/>
            <a:ext cx="39719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descr="Widge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3116263"/>
            <a:ext cx="39719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7" descr="Widge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3" y="1023938"/>
            <a:ext cx="39719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8"/>
          <p:cNvSpPr txBox="1">
            <a:spLocks noChangeArrowheads="1"/>
          </p:cNvSpPr>
          <p:nvPr/>
        </p:nvSpPr>
        <p:spPr bwMode="auto">
          <a:xfrm>
            <a:off x="4581525" y="1160463"/>
            <a:ext cx="2587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postOnChange = true</a:t>
            </a:r>
          </a:p>
        </p:txBody>
      </p:sp>
      <p:sp>
        <p:nvSpPr>
          <p:cNvPr id="21512" name="Line 9"/>
          <p:cNvSpPr>
            <a:spLocks noChangeShapeType="1"/>
          </p:cNvSpPr>
          <p:nvPr/>
        </p:nvSpPr>
        <p:spPr bwMode="auto">
          <a:xfrm>
            <a:off x="7573963" y="1547813"/>
            <a:ext cx="0" cy="7588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3" name="Line 10"/>
          <p:cNvSpPr>
            <a:spLocks noChangeShapeType="1"/>
          </p:cNvSpPr>
          <p:nvPr/>
        </p:nvSpPr>
        <p:spPr bwMode="auto">
          <a:xfrm flipH="1">
            <a:off x="4613275" y="2306638"/>
            <a:ext cx="29606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1514" name="Picture 4"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7296150" y="901700"/>
            <a:ext cx="117157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 Box 11"/>
          <p:cNvSpPr txBox="1">
            <a:spLocks noChangeArrowheads="1"/>
          </p:cNvSpPr>
          <p:nvPr/>
        </p:nvSpPr>
        <p:spPr bwMode="auto">
          <a:xfrm>
            <a:off x="4613275" y="3141663"/>
            <a:ext cx="365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Widget 3 reflects changes</a:t>
            </a:r>
            <a:br>
              <a:rPr lang="en-US">
                <a:solidFill>
                  <a:schemeClr val="bg1"/>
                </a:solidFill>
              </a:rPr>
            </a:br>
            <a:r>
              <a:rPr lang="en-US">
                <a:solidFill>
                  <a:schemeClr val="bg1"/>
                </a:solidFill>
              </a:rPr>
              <a:t>to Widget 2</a:t>
            </a:r>
          </a:p>
        </p:txBody>
      </p:sp>
      <p:sp>
        <p:nvSpPr>
          <p:cNvPr id="21516" name="Line 13"/>
          <p:cNvSpPr>
            <a:spLocks noChangeShapeType="1"/>
          </p:cNvSpPr>
          <p:nvPr/>
        </p:nvSpPr>
        <p:spPr bwMode="auto">
          <a:xfrm>
            <a:off x="3405188" y="2338388"/>
            <a:ext cx="0" cy="11620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7" name="Text Box 15"/>
          <p:cNvSpPr txBox="1">
            <a:spLocks noChangeArrowheads="1"/>
          </p:cNvSpPr>
          <p:nvPr/>
        </p:nvSpPr>
        <p:spPr bwMode="auto">
          <a:xfrm>
            <a:off x="4721225" y="2005013"/>
            <a:ext cx="2587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changes to Widget 1</a:t>
            </a:r>
            <a:br>
              <a:rPr lang="en-US">
                <a:solidFill>
                  <a:schemeClr val="bg1"/>
                </a:solidFill>
              </a:rPr>
            </a:br>
            <a:r>
              <a:rPr lang="en-US">
                <a:solidFill>
                  <a:schemeClr val="bg1"/>
                </a:solidFill>
              </a:rPr>
              <a:t>affect Widget 2</a:t>
            </a:r>
          </a:p>
        </p:txBody>
      </p:sp>
    </p:spTree>
    <p:extLst>
      <p:ext uri="{BB962C8B-B14F-4D97-AF65-F5344CB8AC3E}">
        <p14:creationId xmlns:p14="http://schemas.microsoft.com/office/powerpoint/2010/main" val="9950569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Review of dynamic widget behaviors</a:t>
            </a:r>
          </a:p>
        </p:txBody>
      </p:sp>
      <p:graphicFrame>
        <p:nvGraphicFramePr>
          <p:cNvPr id="3679313" name="Group 81"/>
          <p:cNvGraphicFramePr>
            <a:graphicFrameLocks noGrp="1"/>
          </p:cNvGraphicFramePr>
          <p:nvPr>
            <p:extLst>
              <p:ext uri="{D42A27DB-BD31-4B8C-83A1-F6EECF244321}">
                <p14:modId xmlns:p14="http://schemas.microsoft.com/office/powerpoint/2010/main" val="3031133113"/>
              </p:ext>
            </p:extLst>
          </p:nvPr>
        </p:nvGraphicFramePr>
        <p:xfrm>
          <a:off x="581025" y="1003300"/>
          <a:ext cx="8253413" cy="4867278"/>
        </p:xfrm>
        <a:graphic>
          <a:graphicData uri="http://schemas.openxmlformats.org/drawingml/2006/table">
            <a:tbl>
              <a:tblPr/>
              <a:tblGrid>
                <a:gridCol w="3868738"/>
                <a:gridCol w="4384675"/>
              </a:tblGrid>
              <a:tr h="747713">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This conditional behavior...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...is implemented by...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5794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Visibility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0070C0"/>
                          </a:solidFill>
                          <a:effectLst/>
                          <a:latin typeface="Arial" charset="0"/>
                        </a:rPr>
                        <a:t>Visible property (+ postOnChange)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0007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Requiredness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0070C0"/>
                          </a:solidFill>
                          <a:effectLst/>
                          <a:latin typeface="Arial" charset="0"/>
                        </a:rPr>
                        <a:t>Required property (+ postOnChange)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238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Editability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0070C0"/>
                          </a:solidFill>
                          <a:effectLst/>
                          <a:latin typeface="Arial" charset="0"/>
                        </a:rPr>
                        <a:t>Editable property (+ postOnChange)</a:t>
                      </a:r>
                      <a:br>
                        <a:rPr kumimoji="0" lang="en-US" sz="2000" b="0" i="0" u="none" strike="noStrike" cap="none" normalizeH="0" baseline="0" dirty="0" smtClean="0">
                          <a:ln>
                            <a:noFill/>
                          </a:ln>
                          <a:solidFill>
                            <a:srgbClr val="0070C0"/>
                          </a:solidFill>
                          <a:effectLst/>
                          <a:latin typeface="Arial" charset="0"/>
                        </a:rPr>
                      </a:br>
                      <a:r>
                        <a:rPr kumimoji="0" lang="en-US" sz="2000" b="0" i="0" u="none" strike="noStrike" cap="none" normalizeH="0" baseline="0" dirty="0" smtClean="0">
                          <a:ln>
                            <a:noFill/>
                          </a:ln>
                          <a:solidFill>
                            <a:schemeClr val="bg1"/>
                          </a:solidFill>
                          <a:effectLst/>
                          <a:latin typeface="Arial" charset="0"/>
                        </a:rPr>
                        <a:t>OR </a:t>
                      </a:r>
                      <a:r>
                        <a:rPr kumimoji="0" lang="en-US" sz="2000" b="0" i="0" u="none" strike="noStrike" cap="none" normalizeH="0" baseline="0" dirty="0" smtClean="0">
                          <a:ln>
                            <a:noFill/>
                          </a:ln>
                          <a:solidFill>
                            <a:srgbClr val="FF0000"/>
                          </a:solidFill>
                          <a:effectLst/>
                          <a:latin typeface="Arial" charset="0"/>
                        </a:rPr>
                        <a:t>reflection tab's available property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4699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Label with dynamic 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0070C0"/>
                          </a:solidFill>
                          <a:effectLst/>
                          <a:latin typeface="Arial" charset="0"/>
                        </a:rPr>
                        <a:t>Label attribute + display key with {0}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59848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Toggling between labels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0070C0"/>
                          </a:solidFill>
                          <a:effectLst/>
                          <a:latin typeface="Arial" charset="0"/>
                        </a:rPr>
                        <a:t>Label property with ternary expression </a:t>
                      </a:r>
                      <a:r>
                        <a:rPr kumimoji="0" lang="en-US" sz="1800" b="1" i="0" u="none" strike="noStrike" cap="none" normalizeH="0" baseline="0" dirty="0" smtClean="0">
                          <a:ln>
                            <a:noFill/>
                          </a:ln>
                          <a:solidFill>
                            <a:srgbClr val="0070C0"/>
                          </a:solidFill>
                          <a:effectLst/>
                          <a:latin typeface="Arial" charset="0"/>
                        </a:rPr>
                        <a:t>(condition ? label 1 : label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238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Execution of code when widget value changes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0070C0"/>
                          </a:solidFill>
                          <a:effectLst/>
                          <a:latin typeface="Arial" charset="0"/>
                        </a:rPr>
                        <a:t>onChange (+ postOnChange)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238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Value of widget reflects value of some other widget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FF0000"/>
                          </a:solidFill>
                          <a:effectLst/>
                          <a:latin typeface="Arial" charset="0"/>
                        </a:rPr>
                        <a:t>Reflection tab's value property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
        <p:nvSpPr>
          <p:cNvPr id="22560" name="Text Box 66"/>
          <p:cNvSpPr txBox="1">
            <a:spLocks noChangeArrowheads="1"/>
          </p:cNvSpPr>
          <p:nvPr/>
        </p:nvSpPr>
        <p:spPr bwMode="auto">
          <a:xfrm>
            <a:off x="4643438" y="5929313"/>
            <a:ext cx="3949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0070C0"/>
                </a:solidFill>
              </a:rPr>
              <a:t>blue = server-side technique</a:t>
            </a:r>
            <a:br>
              <a:rPr lang="en-US" dirty="0">
                <a:solidFill>
                  <a:srgbClr val="0070C0"/>
                </a:solidFill>
              </a:rPr>
            </a:br>
            <a:r>
              <a:rPr lang="en-US" dirty="0">
                <a:solidFill>
                  <a:srgbClr val="FF0000"/>
                </a:solidFill>
              </a:rPr>
              <a:t>red = client-side technique</a:t>
            </a:r>
          </a:p>
        </p:txBody>
      </p:sp>
    </p:spTree>
    <p:extLst>
      <p:ext uri="{BB962C8B-B14F-4D97-AF65-F5344CB8AC3E}">
        <p14:creationId xmlns:p14="http://schemas.microsoft.com/office/powerpoint/2010/main" val="5055316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Lesson objectives review</a:t>
            </a:r>
          </a:p>
        </p:txBody>
      </p:sp>
      <p:sp>
        <p:nvSpPr>
          <p:cNvPr id="2355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most common client-side dynamic widget behaviors</a:t>
            </a:r>
          </a:p>
          <a:p>
            <a:pPr lvl="1" eaLnBrk="1" hangingPunct="1"/>
            <a:r>
              <a:rPr lang="en-US" smtClean="0"/>
              <a:t>Change a widget's value to reflect some other change prior to data commitment</a:t>
            </a:r>
          </a:p>
        </p:txBody>
      </p:sp>
    </p:spTree>
    <p:extLst>
      <p:ext uri="{BB962C8B-B14F-4D97-AF65-F5344CB8AC3E}">
        <p14:creationId xmlns:p14="http://schemas.microsoft.com/office/powerpoint/2010/main" val="4268231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Review questions</a:t>
            </a:r>
          </a:p>
        </p:txBody>
      </p:sp>
      <p:sp>
        <p:nvSpPr>
          <p:cNvPr id="24579" name="Rectangle 45"/>
          <p:cNvSpPr>
            <a:spLocks noGrp="1" noChangeArrowheads="1"/>
          </p:cNvSpPr>
          <p:nvPr>
            <p:ph idx="1"/>
          </p:nvPr>
        </p:nvSpPr>
        <p:spPr/>
        <p:txBody>
          <a:bodyPr/>
          <a:lstStyle/>
          <a:p>
            <a:pPr marL="457200" indent="-457200">
              <a:buFont typeface="Webdings" pitchFamily="18" charset="2"/>
              <a:buAutoNum type="arabicPeriod"/>
            </a:pPr>
            <a:r>
              <a:rPr lang="en-US" smtClean="0"/>
              <a:t>Name two dynamic widget properties that cannot be modified using reflection.</a:t>
            </a:r>
          </a:p>
          <a:p>
            <a:pPr marL="457200" indent="-457200">
              <a:buFont typeface="Webdings" pitchFamily="18" charset="2"/>
              <a:buAutoNum type="arabicPeriod"/>
            </a:pPr>
            <a:r>
              <a:rPr lang="en-US" smtClean="0"/>
              <a:t>Imagine that, for a given company, whenever the company's Country value changes, the PreferredCurrency field should be reset to the currency of that country.</a:t>
            </a:r>
          </a:p>
          <a:p>
            <a:pPr marL="933450" lvl="1" indent="-419100">
              <a:buFont typeface="Webdings" pitchFamily="18" charset="2"/>
              <a:buAutoNum type="alphaLcParenR"/>
            </a:pPr>
            <a:r>
              <a:rPr lang="en-US" smtClean="0"/>
              <a:t>On which widget would you enable the reflection tab?</a:t>
            </a:r>
          </a:p>
          <a:p>
            <a:pPr marL="933450" lvl="1" indent="-419100">
              <a:buFont typeface="Webdings" pitchFamily="18" charset="2"/>
              <a:buAutoNum type="alphaLcParenR"/>
            </a:pPr>
            <a:r>
              <a:rPr lang="en-US" smtClean="0"/>
              <a:t>On the reflection tab, what is the name of the property that would reference the other widget?</a:t>
            </a:r>
          </a:p>
          <a:p>
            <a:pPr marL="457200" indent="-457200">
              <a:buFont typeface="Webdings" pitchFamily="18" charset="2"/>
              <a:buAutoNum type="arabicPeriod"/>
            </a:pPr>
            <a:r>
              <a:rPr lang="en-US" smtClean="0"/>
              <a:t>On the reflection tab, what does the keyword VALUE represent?</a:t>
            </a:r>
          </a:p>
          <a:p>
            <a:pPr marL="457200" indent="-457200">
              <a:buFont typeface="Webdings" pitchFamily="18" charset="2"/>
              <a:buAutoNum type="arabicPeriod"/>
            </a:pPr>
            <a:r>
              <a:rPr lang="en-US" smtClean="0"/>
              <a:t>You cannot directly modify a widget's editability using reflection. How can you indirectly modify it using reflection?</a:t>
            </a:r>
          </a:p>
        </p:txBody>
      </p:sp>
    </p:spTree>
    <p:extLst>
      <p:ext uri="{BB962C8B-B14F-4D97-AF65-F5344CB8AC3E}">
        <p14:creationId xmlns:p14="http://schemas.microsoft.com/office/powerpoint/2010/main" val="6141616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Client-side widget behavior</a:t>
            </a:r>
          </a:p>
          <a:p>
            <a:pPr>
              <a:lnSpc>
                <a:spcPct val="150000"/>
              </a:lnSpc>
              <a:buFont typeface="Arial" charset="0"/>
              <a:buChar char="•"/>
            </a:pPr>
            <a:r>
              <a:rPr lang="en-US" sz="2800" smtClean="0">
                <a:solidFill>
                  <a:srgbClr val="C0C0C0"/>
                </a:solidFill>
              </a:rPr>
              <a:t>Reflecting widget values</a:t>
            </a:r>
          </a:p>
          <a:p>
            <a:pPr>
              <a:lnSpc>
                <a:spcPct val="150000"/>
              </a:lnSpc>
              <a:buFont typeface="Arial" charset="0"/>
              <a:buChar char="•"/>
            </a:pPr>
            <a:r>
              <a:rPr lang="en-US" sz="2800" smtClean="0">
                <a:solidFill>
                  <a:srgbClr val="C0C0C0"/>
                </a:solidFill>
              </a:rPr>
              <a:t>Additional reflection techniques</a:t>
            </a:r>
          </a:p>
        </p:txBody>
      </p:sp>
    </p:spTree>
    <p:extLst>
      <p:ext uri="{BB962C8B-B14F-4D97-AF65-F5344CB8AC3E}">
        <p14:creationId xmlns:p14="http://schemas.microsoft.com/office/powerpoint/2010/main" val="27224698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1" y="990600"/>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3762361"/>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 name="Line 10"/>
          <p:cNvSpPr>
            <a:spLocks noChangeShapeType="1"/>
          </p:cNvSpPr>
          <p:nvPr/>
        </p:nvSpPr>
        <p:spPr bwMode="auto">
          <a:xfrm>
            <a:off x="8389965" y="4226589"/>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ine 11"/>
          <p:cNvSpPr>
            <a:spLocks noChangeShapeType="1"/>
          </p:cNvSpPr>
          <p:nvPr/>
        </p:nvSpPr>
        <p:spPr bwMode="auto">
          <a:xfrm>
            <a:off x="8896350" y="4212517"/>
            <a:ext cx="0" cy="969084"/>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7" name="Line 12"/>
          <p:cNvSpPr>
            <a:spLocks noChangeShapeType="1"/>
          </p:cNvSpPr>
          <p:nvPr/>
        </p:nvSpPr>
        <p:spPr bwMode="auto">
          <a:xfrm>
            <a:off x="8400458" y="4226589"/>
            <a:ext cx="323259"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8" name="Line 13"/>
          <p:cNvSpPr>
            <a:spLocks noChangeShapeType="1"/>
          </p:cNvSpPr>
          <p:nvPr/>
        </p:nvSpPr>
        <p:spPr bwMode="auto">
          <a:xfrm>
            <a:off x="8400458" y="4648200"/>
            <a:ext cx="323259"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ine 15"/>
          <p:cNvSpPr>
            <a:spLocks noChangeShapeType="1"/>
          </p:cNvSpPr>
          <p:nvPr/>
        </p:nvSpPr>
        <p:spPr bwMode="auto">
          <a:xfrm flipH="1">
            <a:off x="8369390" y="5181601"/>
            <a:ext cx="538551"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smtClean="0"/>
              <a:t>Client reflection</a:t>
            </a:r>
            <a:endParaRPr lang="en-US" dirty="0"/>
          </a:p>
        </p:txBody>
      </p:sp>
      <p:sp>
        <p:nvSpPr>
          <p:cNvPr id="5" name="Content Placeholder 4"/>
          <p:cNvSpPr>
            <a:spLocks noGrp="1"/>
          </p:cNvSpPr>
          <p:nvPr>
            <p:ph sz="half" idx="1"/>
          </p:nvPr>
        </p:nvSpPr>
        <p:spPr/>
        <p:txBody>
          <a:bodyPr/>
          <a:lstStyle/>
          <a:p>
            <a:pPr>
              <a:buFont typeface="Arial" charset="0"/>
              <a:buChar char="•"/>
            </a:pPr>
            <a:r>
              <a:rPr lang="en-US" dirty="0" smtClean="0"/>
              <a:t>Two or more widgets</a:t>
            </a:r>
          </a:p>
          <a:p>
            <a:pPr lvl="1">
              <a:buFont typeface="Arial" charset="0"/>
              <a:buChar char="•"/>
            </a:pPr>
            <a:r>
              <a:rPr lang="en-US" dirty="0" smtClean="0"/>
              <a:t>One or more triggers</a:t>
            </a:r>
          </a:p>
          <a:p>
            <a:pPr lvl="1">
              <a:buFont typeface="Arial" charset="0"/>
              <a:buChar char="•"/>
            </a:pPr>
            <a:r>
              <a:rPr lang="en-US" dirty="0" smtClean="0"/>
              <a:t>One or more listening</a:t>
            </a:r>
          </a:p>
          <a:p>
            <a:pPr>
              <a:buFont typeface="Arial" charset="0"/>
              <a:buChar char="•"/>
            </a:pPr>
            <a:r>
              <a:rPr lang="en-US" dirty="0" smtClean="0"/>
              <a:t>Trigger widget changes value</a:t>
            </a:r>
            <a:endParaRPr lang="en-US" dirty="0"/>
          </a:p>
          <a:p>
            <a:pPr>
              <a:buFont typeface="Arial" charset="0"/>
              <a:buChar char="•"/>
            </a:pPr>
            <a:r>
              <a:rPr lang="en-US" dirty="0" smtClean="0"/>
              <a:t>Listening widget(s) reflects change</a:t>
            </a:r>
            <a:endParaRPr lang="en-US" dirty="0"/>
          </a:p>
          <a:p>
            <a:pPr lvl="1"/>
            <a:r>
              <a:rPr lang="en-US" dirty="0" smtClean="0"/>
              <a:t>Value</a:t>
            </a:r>
          </a:p>
          <a:p>
            <a:pPr lvl="1"/>
            <a:r>
              <a:rPr lang="en-US" dirty="0" smtClean="0"/>
              <a:t>Availability</a:t>
            </a:r>
            <a:endParaRPr lang="en-US" dirty="0"/>
          </a:p>
          <a:p>
            <a:endParaRPr lang="en-US" dirty="0"/>
          </a:p>
        </p:txBody>
      </p:sp>
      <p:sp>
        <p:nvSpPr>
          <p:cNvPr id="20" name="rec Callout"/>
          <p:cNvSpPr/>
          <p:nvPr/>
        </p:nvSpPr>
        <p:spPr bwMode="auto">
          <a:xfrm>
            <a:off x="3810000" y="2819400"/>
            <a:ext cx="1713489" cy="775387"/>
          </a:xfrm>
          <a:prstGeom prst="wedgeRectCallout">
            <a:avLst>
              <a:gd name="adj1" fmla="val 122805"/>
              <a:gd name="adj2" fmla="val 6512"/>
            </a:avLst>
          </a:prstGeom>
          <a:solidFill>
            <a:schemeClr val="tx1"/>
          </a:solidFill>
          <a:ln w="254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C00000"/>
                </a:solidFill>
              </a:rPr>
              <a:t>Trigger widget </a:t>
            </a:r>
            <a:br>
              <a:rPr lang="en-US" b="1" dirty="0" smtClean="0">
                <a:solidFill>
                  <a:srgbClr val="C00000"/>
                </a:solidFill>
              </a:rPr>
            </a:br>
            <a:r>
              <a:rPr lang="en-US" b="1" dirty="0" smtClean="0">
                <a:solidFill>
                  <a:srgbClr val="C00000"/>
                </a:solidFill>
              </a:rPr>
              <a:t>changes value</a:t>
            </a:r>
            <a:endParaRPr lang="en-US" b="1" dirty="0">
              <a:solidFill>
                <a:srgbClr val="C00000"/>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820" y="2077599"/>
            <a:ext cx="1643333" cy="168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Line 10"/>
          <p:cNvSpPr>
            <a:spLocks noChangeShapeType="1"/>
          </p:cNvSpPr>
          <p:nvPr/>
        </p:nvSpPr>
        <p:spPr bwMode="auto">
          <a:xfrm>
            <a:off x="8389965" y="4648200"/>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Rounded Rectangle 33"/>
          <p:cNvSpPr/>
          <p:nvPr/>
        </p:nvSpPr>
        <p:spPr bwMode="auto">
          <a:xfrm>
            <a:off x="5816765" y="4999930"/>
            <a:ext cx="2450935" cy="3633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 Callout"/>
          <p:cNvSpPr/>
          <p:nvPr/>
        </p:nvSpPr>
        <p:spPr bwMode="auto">
          <a:xfrm>
            <a:off x="4953000" y="5827989"/>
            <a:ext cx="2922274" cy="609095"/>
          </a:xfrm>
          <a:prstGeom prst="wedgeRectCallout">
            <a:avLst>
              <a:gd name="adj1" fmla="val 1129"/>
              <a:gd name="adj2" fmla="val -135158"/>
            </a:avLst>
          </a:prstGeom>
          <a:solidFill>
            <a:schemeClr val="tx1"/>
          </a:solidFill>
          <a:ln w="254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C00000"/>
                </a:solidFill>
              </a:rPr>
              <a:t>Listening widget</a:t>
            </a:r>
            <a:br>
              <a:rPr lang="en-US" b="1" dirty="0" smtClean="0">
                <a:solidFill>
                  <a:srgbClr val="C00000"/>
                </a:solidFill>
              </a:rPr>
            </a:br>
            <a:r>
              <a:rPr lang="en-US" b="1" dirty="0" smtClean="0">
                <a:solidFill>
                  <a:srgbClr val="C00000"/>
                </a:solidFill>
              </a:rPr>
              <a:t>reflects change</a:t>
            </a:r>
            <a:endParaRPr lang="en-US" b="1" dirty="0">
              <a:solidFill>
                <a:srgbClr val="C00000"/>
              </a:solidFill>
            </a:endParaRPr>
          </a:p>
        </p:txBody>
      </p:sp>
    </p:spTree>
    <p:extLst>
      <p:ext uri="{BB962C8B-B14F-4D97-AF65-F5344CB8AC3E}">
        <p14:creationId xmlns:p14="http://schemas.microsoft.com/office/powerpoint/2010/main" val="16758930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82000" cy="2183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Client reflection </a:t>
            </a:r>
            <a:r>
              <a:rPr lang="en-US" dirty="0" smtClean="0"/>
              <a:t>configuration</a:t>
            </a:r>
            <a:endParaRPr lang="en-US" dirty="0"/>
          </a:p>
        </p:txBody>
      </p:sp>
      <p:sp>
        <p:nvSpPr>
          <p:cNvPr id="7" name="Content Placeholder 6"/>
          <p:cNvSpPr>
            <a:spLocks noGrp="1"/>
          </p:cNvSpPr>
          <p:nvPr>
            <p:ph idx="1"/>
          </p:nvPr>
        </p:nvSpPr>
        <p:spPr/>
        <p:txBody>
          <a:bodyPr/>
          <a:lstStyle/>
          <a:p>
            <a:r>
              <a:rPr lang="en-US" dirty="0" smtClean="0"/>
              <a:t>Configuration on listening widget</a:t>
            </a:r>
          </a:p>
          <a:p>
            <a:pPr lvl="1"/>
            <a:r>
              <a:rPr lang="en-US" dirty="0" smtClean="0"/>
              <a:t>Reflection properties tab</a:t>
            </a:r>
          </a:p>
          <a:p>
            <a:pPr lvl="1"/>
            <a:r>
              <a:rPr lang="en-US" dirty="0" smtClean="0"/>
              <a:t>Enable client reflection</a:t>
            </a:r>
          </a:p>
          <a:p>
            <a:pPr lvl="1"/>
            <a:r>
              <a:rPr lang="en-US" dirty="0" smtClean="0"/>
              <a:t>Define </a:t>
            </a:r>
            <a:r>
              <a:rPr lang="en-US" dirty="0" err="1" smtClean="0"/>
              <a:t>triggerIds</a:t>
            </a:r>
            <a:r>
              <a:rPr lang="en-US" dirty="0" smtClean="0"/>
              <a:t> property</a:t>
            </a:r>
          </a:p>
          <a:p>
            <a:r>
              <a:rPr lang="en-US" dirty="0" smtClean="0"/>
              <a:t>Value property</a:t>
            </a:r>
          </a:p>
          <a:p>
            <a:pPr lvl="1"/>
            <a:r>
              <a:rPr lang="en-US" dirty="0" smtClean="0"/>
              <a:t>References </a:t>
            </a:r>
            <a:r>
              <a:rPr lang="en-US" dirty="0" err="1" smtClean="0"/>
              <a:t>triggerId</a:t>
            </a:r>
            <a:r>
              <a:rPr lang="en-US" dirty="0" smtClean="0"/>
              <a:t> field with VALUE keyword token</a:t>
            </a:r>
          </a:p>
          <a:p>
            <a:pPr lvl="1"/>
            <a:endParaRPr lang="en-US" dirty="0"/>
          </a:p>
        </p:txBody>
      </p:sp>
      <p:sp>
        <p:nvSpPr>
          <p:cNvPr id="12" name="Rounded Rectangle 11"/>
          <p:cNvSpPr/>
          <p:nvPr/>
        </p:nvSpPr>
        <p:spPr bwMode="auto">
          <a:xfrm>
            <a:off x="628650" y="2495551"/>
            <a:ext cx="7924800" cy="4572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436115" y="1241527"/>
            <a:ext cx="2859385" cy="2669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486400" y="793082"/>
            <a:ext cx="3026430" cy="583582"/>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TypeKeyInput</a:t>
            </a:r>
            <a:r>
              <a:rPr lang="en-US" dirty="0">
                <a:solidFill>
                  <a:schemeClr val="bg1"/>
                </a:solidFill>
              </a:rPr>
              <a:t>: </a:t>
            </a:r>
            <a:r>
              <a:rPr lang="en-US" dirty="0" smtClean="0">
                <a:solidFill>
                  <a:schemeClr val="bg1"/>
                </a:solidFill>
              </a:rPr>
              <a:t/>
            </a:r>
            <a:br>
              <a:rPr lang="en-US" dirty="0" smtClean="0">
                <a:solidFill>
                  <a:schemeClr val="bg1"/>
                </a:solidFill>
              </a:rPr>
            </a:br>
            <a:r>
              <a:rPr lang="en-US" dirty="0" err="1" smtClean="0">
                <a:solidFill>
                  <a:schemeClr val="bg1"/>
                </a:solidFill>
              </a:rPr>
              <a:t>FinanceMgrRelationship</a:t>
            </a:r>
            <a:endParaRPr lang="en-US" dirty="0">
              <a:solidFill>
                <a:schemeClr val="bg1"/>
              </a:solidFill>
            </a:endParaRPr>
          </a:p>
        </p:txBody>
      </p:sp>
    </p:spTree>
    <p:extLst>
      <p:ext uri="{BB962C8B-B14F-4D97-AF65-F5344CB8AC3E}">
        <p14:creationId xmlns:p14="http://schemas.microsoft.com/office/powerpoint/2010/main" val="16106401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Client-side widget behavior</a:t>
            </a:r>
          </a:p>
        </p:txBody>
      </p:sp>
      <p:sp>
        <p:nvSpPr>
          <p:cNvPr id="7171" name="Rectangle 3"/>
          <p:cNvSpPr>
            <a:spLocks noGrp="1" noChangeArrowheads="1"/>
          </p:cNvSpPr>
          <p:nvPr>
            <p:ph idx="1"/>
          </p:nvPr>
        </p:nvSpPr>
        <p:spPr/>
        <p:txBody>
          <a:bodyPr/>
          <a:lstStyle/>
          <a:p>
            <a:pPr>
              <a:buFont typeface="Arial" charset="0"/>
              <a:buChar char="•"/>
            </a:pPr>
            <a:r>
              <a:rPr lang="en-US" dirty="0" smtClean="0"/>
              <a:t>Client-side widget behavior consists of widget behavior in which processing is done in user's browser</a:t>
            </a:r>
          </a:p>
          <a:p>
            <a:pPr lvl="1"/>
            <a:r>
              <a:rPr lang="en-US" dirty="0" smtClean="0"/>
              <a:t>Less performance hit than server-side processing</a:t>
            </a:r>
          </a:p>
          <a:p>
            <a:pPr>
              <a:buFont typeface="Arial" charset="0"/>
              <a:buChar char="•"/>
            </a:pPr>
            <a:r>
              <a:rPr lang="en-US" dirty="0" smtClean="0"/>
              <a:t>Most commonly used technique is reflection</a:t>
            </a:r>
          </a:p>
        </p:txBody>
      </p:sp>
      <p:sp>
        <p:nvSpPr>
          <p:cNvPr id="7172" name="Text Box 12"/>
          <p:cNvSpPr txBox="1">
            <a:spLocks noChangeArrowheads="1"/>
          </p:cNvSpPr>
          <p:nvPr/>
        </p:nvSpPr>
        <p:spPr bwMode="auto">
          <a:xfrm>
            <a:off x="5702300" y="5105400"/>
            <a:ext cx="1779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accent1"/>
                </a:solidFill>
              </a:rPr>
              <a:t>postOnChange</a:t>
            </a:r>
            <a:br>
              <a:rPr lang="en-US">
                <a:solidFill>
                  <a:schemeClr val="accent1"/>
                </a:solidFill>
              </a:rPr>
            </a:br>
            <a:r>
              <a:rPr lang="en-US">
                <a:solidFill>
                  <a:schemeClr val="accent1"/>
                </a:solidFill>
              </a:rPr>
              <a:t>onChange</a:t>
            </a:r>
          </a:p>
        </p:txBody>
      </p:sp>
      <p:sp>
        <p:nvSpPr>
          <p:cNvPr id="7173" name="Text Box 13"/>
          <p:cNvSpPr txBox="1">
            <a:spLocks noChangeArrowheads="1"/>
          </p:cNvSpPr>
          <p:nvPr/>
        </p:nvSpPr>
        <p:spPr bwMode="auto">
          <a:xfrm>
            <a:off x="1227137" y="5120930"/>
            <a:ext cx="1779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accent1"/>
                </a:solidFill>
              </a:rPr>
              <a:t>reflection</a:t>
            </a:r>
          </a:p>
        </p:txBody>
      </p:sp>
      <p:pic>
        <p:nvPicPr>
          <p:cNvPr id="7174" name="Picture 14"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525" y="2749550"/>
            <a:ext cx="1643063"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Freeform 16"/>
          <p:cNvSpPr>
            <a:spLocks/>
          </p:cNvSpPr>
          <p:nvPr/>
        </p:nvSpPr>
        <p:spPr bwMode="auto">
          <a:xfrm>
            <a:off x="3127375" y="3227388"/>
            <a:ext cx="2944813" cy="288925"/>
          </a:xfrm>
          <a:custGeom>
            <a:avLst/>
            <a:gdLst>
              <a:gd name="T0" fmla="*/ 0 w 1855"/>
              <a:gd name="T1" fmla="*/ 2147483647 h 182"/>
              <a:gd name="T2" fmla="*/ 2147483647 w 1855"/>
              <a:gd name="T3" fmla="*/ 2147483647 h 182"/>
              <a:gd name="T4" fmla="*/ 2147483647 w 1855"/>
              <a:gd name="T5" fmla="*/ 2147483647 h 182"/>
              <a:gd name="T6" fmla="*/ 0 w 1855"/>
              <a:gd name="T7" fmla="*/ 2147483647 h 182"/>
              <a:gd name="T8" fmla="*/ 0 60000 65536"/>
              <a:gd name="T9" fmla="*/ 0 60000 65536"/>
              <a:gd name="T10" fmla="*/ 0 60000 65536"/>
              <a:gd name="T11" fmla="*/ 0 60000 65536"/>
              <a:gd name="T12" fmla="*/ 0 w 1855"/>
              <a:gd name="T13" fmla="*/ 0 h 182"/>
              <a:gd name="T14" fmla="*/ 1855 w 1855"/>
              <a:gd name="T15" fmla="*/ 182 h 182"/>
            </a:gdLst>
            <a:ahLst/>
            <a:cxnLst>
              <a:cxn ang="T8">
                <a:pos x="T0" y="T1"/>
              </a:cxn>
              <a:cxn ang="T9">
                <a:pos x="T2" y="T3"/>
              </a:cxn>
              <a:cxn ang="T10">
                <a:pos x="T4" y="T5"/>
              </a:cxn>
              <a:cxn ang="T11">
                <a:pos x="T6" y="T7"/>
              </a:cxn>
            </a:cxnLst>
            <a:rect l="T12" t="T13" r="T14" b="T15"/>
            <a:pathLst>
              <a:path w="1855" h="182">
                <a:moveTo>
                  <a:pt x="0" y="20"/>
                </a:moveTo>
                <a:cubicBezTo>
                  <a:pt x="679" y="10"/>
                  <a:pt x="1359" y="0"/>
                  <a:pt x="1607" y="20"/>
                </a:cubicBezTo>
                <a:cubicBezTo>
                  <a:pt x="1855" y="40"/>
                  <a:pt x="1754" y="114"/>
                  <a:pt x="1486" y="141"/>
                </a:cubicBezTo>
                <a:cubicBezTo>
                  <a:pt x="1218" y="168"/>
                  <a:pt x="609" y="175"/>
                  <a:pt x="0" y="182"/>
                </a:cubicBez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79" name="Text Box 19"/>
          <p:cNvSpPr txBox="1">
            <a:spLocks noChangeArrowheads="1"/>
          </p:cNvSpPr>
          <p:nvPr/>
        </p:nvSpPr>
        <p:spPr bwMode="auto">
          <a:xfrm>
            <a:off x="1250950" y="4752975"/>
            <a:ext cx="2117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bg1"/>
                </a:solidFill>
              </a:rPr>
              <a:t>browser</a:t>
            </a:r>
          </a:p>
        </p:txBody>
      </p:sp>
      <p:sp>
        <p:nvSpPr>
          <p:cNvPr id="7180" name="Text Box 20"/>
          <p:cNvSpPr txBox="1">
            <a:spLocks noChangeArrowheads="1"/>
          </p:cNvSpPr>
          <p:nvPr/>
        </p:nvSpPr>
        <p:spPr bwMode="auto">
          <a:xfrm>
            <a:off x="5486400" y="4432300"/>
            <a:ext cx="2117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bg1"/>
                </a:solidFill>
              </a:rPr>
              <a:t>server</a:t>
            </a:r>
          </a:p>
        </p:txBody>
      </p:sp>
      <p:sp>
        <p:nvSpPr>
          <p:cNvPr id="13" name="Arc 8"/>
          <p:cNvSpPr>
            <a:spLocks/>
          </p:cNvSpPr>
          <p:nvPr/>
        </p:nvSpPr>
        <p:spPr bwMode="auto">
          <a:xfrm rot="10800000" flipH="1">
            <a:off x="1351643" y="3313506"/>
            <a:ext cx="919162" cy="1118393"/>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58" y="43199"/>
                </a:moveTo>
                <a:cubicBezTo>
                  <a:pt x="9645" y="43176"/>
                  <a:pt x="0" y="33512"/>
                  <a:pt x="0" y="21600"/>
                </a:cubicBezTo>
                <a:cubicBezTo>
                  <a:pt x="0" y="9670"/>
                  <a:pt x="9670" y="0"/>
                  <a:pt x="21600" y="0"/>
                </a:cubicBezTo>
                <a:cubicBezTo>
                  <a:pt x="33529" y="-1"/>
                  <a:pt x="43199" y="9670"/>
                  <a:pt x="43200" y="21599"/>
                </a:cubicBezTo>
              </a:path>
              <a:path w="43200" h="43200" stroke="0" extrusionOk="0">
                <a:moveTo>
                  <a:pt x="21558" y="43199"/>
                </a:moveTo>
                <a:cubicBezTo>
                  <a:pt x="9645" y="43176"/>
                  <a:pt x="0" y="33512"/>
                  <a:pt x="0" y="21600"/>
                </a:cubicBezTo>
                <a:cubicBezTo>
                  <a:pt x="0" y="9670"/>
                  <a:pt x="9670" y="0"/>
                  <a:pt x="21600" y="0"/>
                </a:cubicBezTo>
                <a:cubicBezTo>
                  <a:pt x="33529" y="-1"/>
                  <a:pt x="43199" y="9670"/>
                  <a:pt x="43200" y="21599"/>
                </a:cubicBezTo>
                <a:lnTo>
                  <a:pt x="21600" y="21600"/>
                </a:lnTo>
                <a:close/>
              </a:path>
            </a:pathLst>
          </a:custGeom>
          <a:noFill/>
          <a:ln w="19050">
            <a:solidFill>
              <a:schemeClr val="bg1"/>
            </a:solidFill>
            <a:round/>
            <a:headEnd type="triangle" w="med" len="me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Rectangle 9"/>
          <p:cNvSpPr>
            <a:spLocks noChangeArrowheads="1"/>
          </p:cNvSpPr>
          <p:nvPr/>
        </p:nvSpPr>
        <p:spPr bwMode="auto">
          <a:xfrm>
            <a:off x="1106488" y="2743200"/>
            <a:ext cx="2020887" cy="1812925"/>
          </a:xfrm>
          <a:prstGeom prst="rect">
            <a:avLst/>
          </a:prstGeom>
          <a:noFill/>
          <a:ln w="19050" algn="ctr">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5" name="Picture 2" descr="File:Google Chrome icon (20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9629" y="2844611"/>
            <a:ext cx="1120565" cy="1120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2401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743200"/>
            <a:ext cx="4676775" cy="3476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4315"/>
          <a:stretch/>
        </p:blipFill>
        <p:spPr bwMode="auto">
          <a:xfrm>
            <a:off x="3226905" y="533400"/>
            <a:ext cx="4676774" cy="201696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Rectangle 2"/>
          <p:cNvSpPr>
            <a:spLocks noGrp="1" noChangeArrowheads="1"/>
          </p:cNvSpPr>
          <p:nvPr>
            <p:ph type="title"/>
          </p:nvPr>
        </p:nvSpPr>
        <p:spPr/>
        <p:txBody>
          <a:bodyPr/>
          <a:lstStyle/>
          <a:p>
            <a:pPr eaLnBrk="1" hangingPunct="1"/>
            <a:r>
              <a:rPr lang="en-US" smtClean="0"/>
              <a:t>Reflection</a:t>
            </a:r>
          </a:p>
        </p:txBody>
      </p:sp>
      <p:sp>
        <p:nvSpPr>
          <p:cNvPr id="8196" name="Rectangle 3"/>
          <p:cNvSpPr>
            <a:spLocks noGrp="1" noChangeArrowheads="1"/>
          </p:cNvSpPr>
          <p:nvPr>
            <p:ph idx="1"/>
          </p:nvPr>
        </p:nvSpPr>
        <p:spPr>
          <a:xfrm>
            <a:off x="519113" y="914400"/>
            <a:ext cx="2636837" cy="5486400"/>
          </a:xfrm>
        </p:spPr>
        <p:txBody>
          <a:bodyPr/>
          <a:lstStyle/>
          <a:p>
            <a:pPr>
              <a:buFont typeface="Arial" charset="0"/>
              <a:buChar char="•"/>
            </a:pPr>
            <a:r>
              <a:rPr lang="en-US" smtClean="0"/>
              <a:t>Reflection involves a "trigger widget" and one or more "listening widgets"</a:t>
            </a:r>
          </a:p>
          <a:p>
            <a:pPr lvl="1"/>
            <a:r>
              <a:rPr lang="en-US" smtClean="0"/>
              <a:t>When change occurs in trigger widget, listening widgets reflect change</a:t>
            </a:r>
          </a:p>
        </p:txBody>
      </p:sp>
      <p:sp>
        <p:nvSpPr>
          <p:cNvPr id="8198" name="AutoShape 6"/>
          <p:cNvSpPr>
            <a:spLocks noChangeArrowheads="1"/>
          </p:cNvSpPr>
          <p:nvPr/>
        </p:nvSpPr>
        <p:spPr bwMode="auto">
          <a:xfrm>
            <a:off x="5333999" y="739775"/>
            <a:ext cx="2543175" cy="482600"/>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9" name="Line 8"/>
          <p:cNvSpPr>
            <a:spLocks noChangeShapeType="1"/>
          </p:cNvSpPr>
          <p:nvPr/>
        </p:nvSpPr>
        <p:spPr bwMode="auto">
          <a:xfrm flipH="1">
            <a:off x="6934200" y="1222375"/>
            <a:ext cx="0" cy="17494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00" name="Text Box 9"/>
          <p:cNvSpPr txBox="1">
            <a:spLocks noChangeArrowheads="1"/>
          </p:cNvSpPr>
          <p:nvPr/>
        </p:nvSpPr>
        <p:spPr bwMode="auto">
          <a:xfrm>
            <a:off x="4980247" y="2259046"/>
            <a:ext cx="1762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r"/>
            <a:r>
              <a:rPr lang="en-US" dirty="0">
                <a:solidFill>
                  <a:srgbClr val="FF0000"/>
                </a:solidFill>
              </a:rPr>
              <a:t>change in value</a:t>
            </a:r>
          </a:p>
        </p:txBody>
      </p:sp>
      <p:sp>
        <p:nvSpPr>
          <p:cNvPr id="8209" name="Text Box 18"/>
          <p:cNvSpPr txBox="1">
            <a:spLocks noChangeArrowheads="1"/>
          </p:cNvSpPr>
          <p:nvPr/>
        </p:nvSpPr>
        <p:spPr bwMode="auto">
          <a:xfrm>
            <a:off x="8001000" y="4411662"/>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reflect</a:t>
            </a:r>
            <a:br>
              <a:rPr lang="en-US" dirty="0">
                <a:solidFill>
                  <a:srgbClr val="FF0000"/>
                </a:solidFill>
              </a:rPr>
            </a:br>
            <a:r>
              <a:rPr lang="en-US" dirty="0">
                <a:solidFill>
                  <a:srgbClr val="FF0000"/>
                </a:solidFill>
              </a:rPr>
              <a:t>change</a:t>
            </a:r>
          </a:p>
        </p:txBody>
      </p:sp>
      <p:sp>
        <p:nvSpPr>
          <p:cNvPr id="4" name="Right Brace 3"/>
          <p:cNvSpPr/>
          <p:nvPr/>
        </p:nvSpPr>
        <p:spPr bwMode="auto">
          <a:xfrm>
            <a:off x="7218243" y="3352800"/>
            <a:ext cx="474664" cy="2667000"/>
          </a:xfrm>
          <a:prstGeom prst="rightBrace">
            <a:avLst/>
          </a:prstGeom>
          <a:noFill/>
          <a:ln w="12700" cap="flat" cmpd="sng" algn="ctr">
            <a:solidFill>
              <a:srgbClr val="FF000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1516093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Reflection capabilities</a:t>
            </a:r>
          </a:p>
        </p:txBody>
      </p:sp>
      <p:sp>
        <p:nvSpPr>
          <p:cNvPr id="9219" name="Rectangle 3"/>
          <p:cNvSpPr>
            <a:spLocks noGrp="1" noChangeArrowheads="1"/>
          </p:cNvSpPr>
          <p:nvPr>
            <p:ph idx="1"/>
          </p:nvPr>
        </p:nvSpPr>
        <p:spPr>
          <a:xfrm>
            <a:off x="381000" y="5562600"/>
            <a:ext cx="8318500" cy="762000"/>
          </a:xfrm>
        </p:spPr>
        <p:txBody>
          <a:bodyPr/>
          <a:lstStyle/>
          <a:p>
            <a:r>
              <a:rPr lang="en-US" dirty="0" smtClean="0"/>
              <a:t>Reflection </a:t>
            </a:r>
            <a:r>
              <a:rPr lang="en-US" b="1" dirty="0" smtClean="0"/>
              <a:t>cannot</a:t>
            </a:r>
            <a:r>
              <a:rPr lang="en-US" dirty="0" smtClean="0"/>
              <a:t> be used to set listening widget's:</a:t>
            </a:r>
          </a:p>
          <a:p>
            <a:pPr lvl="1"/>
            <a:r>
              <a:rPr lang="en-US" dirty="0" smtClean="0"/>
              <a:t>Visibility, </a:t>
            </a:r>
            <a:r>
              <a:rPr lang="en-US" dirty="0" err="1" smtClean="0"/>
              <a:t>Requiredness</a:t>
            </a:r>
            <a:r>
              <a:rPr lang="en-US" dirty="0" smtClean="0"/>
              <a:t>, Label</a:t>
            </a: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531" y="1981200"/>
            <a:ext cx="4676775" cy="3476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8"/>
          <p:cNvSpPr txBox="1">
            <a:spLocks noChangeArrowheads="1"/>
          </p:cNvSpPr>
          <p:nvPr/>
        </p:nvSpPr>
        <p:spPr bwMode="auto">
          <a:xfrm>
            <a:off x="6412001" y="3649662"/>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reflect</a:t>
            </a:r>
            <a:br>
              <a:rPr lang="en-US" dirty="0">
                <a:solidFill>
                  <a:srgbClr val="FF0000"/>
                </a:solidFill>
              </a:rPr>
            </a:br>
            <a:r>
              <a:rPr lang="en-US" dirty="0">
                <a:solidFill>
                  <a:srgbClr val="FF0000"/>
                </a:solidFill>
              </a:rPr>
              <a:t>change</a:t>
            </a:r>
          </a:p>
        </p:txBody>
      </p:sp>
      <p:sp>
        <p:nvSpPr>
          <p:cNvPr id="17" name="Right Brace 16"/>
          <p:cNvSpPr/>
          <p:nvPr/>
        </p:nvSpPr>
        <p:spPr bwMode="auto">
          <a:xfrm>
            <a:off x="5662374" y="2590800"/>
            <a:ext cx="474664" cy="2667000"/>
          </a:xfrm>
          <a:prstGeom prst="rightBrace">
            <a:avLst/>
          </a:prstGeom>
          <a:noFill/>
          <a:ln w="12700" cap="flat" cmpd="sng" algn="ctr">
            <a:solidFill>
              <a:srgbClr val="FF000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 name="Rectangle 1"/>
          <p:cNvSpPr/>
          <p:nvPr/>
        </p:nvSpPr>
        <p:spPr>
          <a:xfrm>
            <a:off x="381000" y="914400"/>
            <a:ext cx="7467600" cy="738664"/>
          </a:xfrm>
          <a:prstGeom prst="rect">
            <a:avLst/>
          </a:prstGeom>
        </p:spPr>
        <p:txBody>
          <a:bodyPr wrap="square">
            <a:spAutoFit/>
          </a:bodyPr>
          <a:lstStyle/>
          <a:p>
            <a:pPr marL="342900" indent="-342900">
              <a:buClr>
                <a:srgbClr val="04628C"/>
              </a:buClr>
              <a:buFont typeface="Arial" pitchFamily="34" charset="0"/>
              <a:buChar char="•"/>
            </a:pPr>
            <a:r>
              <a:rPr lang="en-US" sz="2400" dirty="0">
                <a:solidFill>
                  <a:schemeClr val="bg1"/>
                </a:solidFill>
              </a:rPr>
              <a:t>Reflection </a:t>
            </a:r>
            <a:r>
              <a:rPr lang="en-US" sz="2400" b="1" dirty="0">
                <a:solidFill>
                  <a:schemeClr val="bg1"/>
                </a:solidFill>
              </a:rPr>
              <a:t>can</a:t>
            </a:r>
            <a:r>
              <a:rPr lang="en-US" sz="2400" dirty="0">
                <a:solidFill>
                  <a:schemeClr val="bg1"/>
                </a:solidFill>
              </a:rPr>
              <a:t> be used to set listening widget's:</a:t>
            </a:r>
          </a:p>
          <a:p>
            <a:pPr lvl="1"/>
            <a:r>
              <a:rPr lang="en-US" dirty="0">
                <a:solidFill>
                  <a:schemeClr val="bg1"/>
                </a:solidFill>
              </a:rPr>
              <a:t>Value, Availability (and indirectly its </a:t>
            </a:r>
            <a:r>
              <a:rPr lang="en-US" dirty="0" err="1" smtClean="0">
                <a:solidFill>
                  <a:schemeClr val="bg1"/>
                </a:solidFill>
              </a:rPr>
              <a:t>editibility</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5192397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Client-side widget behavior</a:t>
            </a:r>
          </a:p>
          <a:p>
            <a:pPr>
              <a:lnSpc>
                <a:spcPct val="150000"/>
              </a:lnSpc>
              <a:buFont typeface="Arial" charset="0"/>
              <a:buChar char="•"/>
            </a:pPr>
            <a:r>
              <a:rPr lang="en-US" sz="2800" smtClean="0"/>
              <a:t>Simple reflection</a:t>
            </a:r>
          </a:p>
          <a:p>
            <a:pPr>
              <a:lnSpc>
                <a:spcPct val="150000"/>
              </a:lnSpc>
              <a:buFont typeface="Arial" charset="0"/>
              <a:buChar char="•"/>
            </a:pPr>
            <a:r>
              <a:rPr lang="en-US" sz="2800" smtClean="0">
                <a:solidFill>
                  <a:srgbClr val="C0C0C0"/>
                </a:solidFill>
              </a:rPr>
              <a:t>Additional reflection techniques</a:t>
            </a:r>
          </a:p>
        </p:txBody>
      </p:sp>
    </p:spTree>
    <p:extLst>
      <p:ext uri="{BB962C8B-B14F-4D97-AF65-F5344CB8AC3E}">
        <p14:creationId xmlns:p14="http://schemas.microsoft.com/office/powerpoint/2010/main" val="415052939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663</TotalTime>
  <Words>2710</Words>
  <Application>Microsoft Office PowerPoint</Application>
  <PresentationFormat>On-screen Show (4:3)</PresentationFormat>
  <Paragraphs>238</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Emerald_Template</vt:lpstr>
      <vt:lpstr>Client-side Widget Behavior</vt:lpstr>
      <vt:lpstr>Lesson objectives</vt:lpstr>
      <vt:lpstr>Lesson outline</vt:lpstr>
      <vt:lpstr>Client reflection</vt:lpstr>
      <vt:lpstr>Client reflection configuration</vt:lpstr>
      <vt:lpstr>Client-side widget behavior</vt:lpstr>
      <vt:lpstr>Reflection</vt:lpstr>
      <vt:lpstr>Reflection capabilities</vt:lpstr>
      <vt:lpstr>Lesson outline</vt:lpstr>
      <vt:lpstr>Client reflection</vt:lpstr>
      <vt:lpstr>Client reflection configuration</vt:lpstr>
      <vt:lpstr>Reflection tab</vt:lpstr>
      <vt:lpstr>Enabling reflection</vt:lpstr>
      <vt:lpstr>Configuring value reflection</vt:lpstr>
      <vt:lpstr>Value reflection in action</vt:lpstr>
      <vt:lpstr>Lesson outline</vt:lpstr>
      <vt:lpstr>Reflection with multiple trigger widgets</vt:lpstr>
      <vt:lpstr>Reflecting editability</vt:lpstr>
      <vt:lpstr>Reflecting editability using availability</vt:lpstr>
      <vt:lpstr>Conditional reflection</vt:lpstr>
      <vt:lpstr>Configuring conditional reflection</vt:lpstr>
      <vt:lpstr>postOnChange and reflection</vt:lpstr>
      <vt:lpstr>Review of dynamic widget behaviors</vt:lpstr>
      <vt:lpstr>Lesson objectives review</vt:lpstr>
      <vt:lpstr>Review questions</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Widget Behavior</dc:title>
  <dc:subject>Emerald PowerPoint 2010 Template</dc:subject>
  <dc:creator>gwuser</dc:creator>
  <cp:keywords>Emerald;PowerPoint 2010;PowerPoint Template</cp:keywords>
  <cp:lastModifiedBy>gwuser</cp:lastModifiedBy>
  <cp:revision>16</cp:revision>
  <dcterms:created xsi:type="dcterms:W3CDTF">2013-09-24T20:19:51Z</dcterms:created>
  <dcterms:modified xsi:type="dcterms:W3CDTF">2013-09-26T00:10:43Z</dcterms:modified>
</cp:coreProperties>
</file>