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5"/>
  </p:notesMasterIdLst>
  <p:handoutMasterIdLst>
    <p:handoutMasterId r:id="rId26"/>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620"/>
    <p:restoredTop sz="94660"/>
  </p:normalViewPr>
  <p:slideViewPr>
    <p:cSldViewPr showGuides="1">
      <p:cViewPr varScale="1">
        <p:scale>
          <a:sx n="118" d="100"/>
          <a:sy n="118" d="100"/>
        </p:scale>
        <p:origin x="-96" y="-16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1" d="100"/>
          <a:sy n="71" d="100"/>
        </p:scale>
        <p:origin x="-31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9/18/2013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9A68CEF9-9601-41CE-85EC-D951EB582EC7}"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6" name="Rectangle 2"/>
          <p:cNvSpPr>
            <a:spLocks noGrp="1" noRot="1" noChangeAspect="1" noChangeArrowheads="1" noTextEdit="1"/>
          </p:cNvSpPr>
          <p:nvPr>
            <p:ph type="sldImg"/>
          </p:nvPr>
        </p:nvSpPr>
        <p:spPr>
          <a:xfrm>
            <a:off x="715964" y="619907"/>
            <a:ext cx="5430837" cy="4006746"/>
          </a:xfrm>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93267C96-8CA2-4E76-9738-3BCC8B4A2172}"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3789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5825DF42-4245-4737-BE69-52317141337B}"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89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D296B144-BAFE-4DF0-A351-E6C685892859}"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screenshot above, the pattern for the RoutingNumber validator is:</a:t>
            </a:r>
          </a:p>
          <a:p>
            <a:pPr lvl="1" eaLnBrk="1" hangingPunct="1"/>
            <a:r>
              <a:rPr lang="en-US" smtClean="0"/>
              <a:t>Any 3 alphanumeric characters, specified as: [0-9a-zA-Z]{3}</a:t>
            </a:r>
          </a:p>
          <a:p>
            <a:pPr lvl="1" eaLnBrk="1" hangingPunct="1"/>
            <a:r>
              <a:rPr lang="en-US" smtClean="0"/>
              <a:t>A hyphen, specified as: -</a:t>
            </a:r>
          </a:p>
          <a:p>
            <a:pPr lvl="1" eaLnBrk="1" hangingPunct="1"/>
            <a:r>
              <a:rPr lang="en-US" smtClean="0"/>
              <a:t>Any three digits, specified as: [0-9]{3}</a:t>
            </a:r>
          </a:p>
          <a:p>
            <a:pPr eaLnBrk="1" hangingPunct="1"/>
            <a:r>
              <a:rPr lang="en-US" smtClean="0"/>
              <a:t>In the screenshot above, the pattern for the Email validator is:</a:t>
            </a:r>
          </a:p>
          <a:p>
            <a:pPr lvl="1" eaLnBrk="1" hangingPunct="1"/>
            <a:r>
              <a:rPr lang="en-US" smtClean="0"/>
              <a:t>Any non-empty string, specified as: .+</a:t>
            </a:r>
          </a:p>
          <a:p>
            <a:pPr lvl="1" eaLnBrk="1" hangingPunct="1"/>
            <a:r>
              <a:rPr lang="en-US" smtClean="0"/>
              <a:t>An "at" symbol, specified as: @</a:t>
            </a:r>
          </a:p>
          <a:p>
            <a:pPr lvl="1" eaLnBrk="1" hangingPunct="1"/>
            <a:r>
              <a:rPr lang="en-US" smtClean="0"/>
              <a:t>Any non-empty string, specified as: .+</a:t>
            </a:r>
          </a:p>
          <a:p>
            <a:pPr lvl="1" eaLnBrk="1" hangingPunct="1"/>
            <a:r>
              <a:rPr lang="en-US" smtClean="0"/>
              <a:t>A period, specified as: \.</a:t>
            </a:r>
          </a:p>
          <a:p>
            <a:pPr lvl="1" eaLnBrk="1" hangingPunct="1"/>
            <a:r>
              <a:rPr lang="en-US" smtClean="0"/>
              <a:t>Any non-empty string, specified as: .+</a:t>
            </a:r>
          </a:p>
          <a:p>
            <a:pPr eaLnBrk="1" hangingPunct="1"/>
            <a:r>
              <a:rPr lang="en-US" smtClean="0"/>
              <a:t>Characters that are not treated as literals and must be escaped include: [ ] ( ) { } . * + ?</a:t>
            </a:r>
          </a:p>
          <a:p>
            <a:pPr eaLnBrk="1" hangingPunct="1"/>
            <a:r>
              <a:rPr lang="en-US" smtClean="0"/>
              <a:t>For a complete listing of syntax for validator patterns, consult the </a:t>
            </a:r>
            <a:r>
              <a:rPr lang="en-US" i="1" smtClean="0"/>
              <a:t>Configuration Guide</a:t>
            </a:r>
            <a:r>
              <a:rPr lang="en-US" smtClean="0"/>
              <a:t> for your product.</a:t>
            </a:r>
          </a:p>
          <a:p>
            <a:pPr lvl="1"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47770FA3-3719-43A8-9181-562A5B6A7897}"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 mask has fixed characters on the end, the application displays those characters outside of the text field. For example ####mph appears as a field #### with mph on the outside end of it.</a:t>
            </a:r>
          </a:p>
          <a:p>
            <a:pPr eaLnBrk="1" hangingPunct="1"/>
            <a:r>
              <a:rPr lang="en-US" smtClean="0"/>
              <a:t>For a complete listing of syntax for input masks, consult the </a:t>
            </a:r>
            <a:r>
              <a:rPr lang="en-US" i="1" smtClean="0"/>
              <a:t>Configuration Guide</a:t>
            </a:r>
            <a:r>
              <a:rPr lang="en-US" smtClean="0"/>
              <a:t> for your product.</a:t>
            </a:r>
          </a:p>
          <a:p>
            <a:pPr lvl="1"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E69256DE-0298-40C6-9BDA-6EBE4B25D65F}"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19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86093E2E-EC5A-49AB-8D39-5E2701476C6D}"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301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FF1AFB9A-54D5-4EA7-91E0-7DC9C58E75B5}"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Because field validators are not listed in the Data Dictionary, there is no need to regenerate the Data Dictionary when you are making only field validator changes.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C13BECA6-201C-45D5-9C34-36461A32F579}"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4EA0F8D3-5319-4527-B0F6-BADC5CDF17AC}"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Field-level validation is typically tied to the two widget types used most often to enter data: inputs and cells.</a:t>
            </a:r>
          </a:p>
          <a:p>
            <a:pPr eaLnBrk="1" hangingPunct="1"/>
            <a:r>
              <a:rPr lang="en-US" smtClean="0"/>
              <a:t>Validation error messages are displayed at the top of the screen in the same way that other errors, such as required fields with missing values, are shown.</a:t>
            </a:r>
          </a:p>
          <a:p>
            <a:pPr eaLnBrk="1" hangingPunct="1"/>
            <a:r>
              <a:rPr lang="en-US" smtClean="0"/>
              <a:t>Field-level validation checks data only when it is entered through that specific PCF file. It does not check data entered in other ways, such as through other PCF files, through Gosu code (such as business rules and enhancement methods), or through import processes.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D56B1645-C866-4F33-87D1-D4FAE9595553}"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Validation expressions are typically written using a ternary expression that returns either NULL or a string (typically stored as a display key).</a:t>
            </a:r>
          </a:p>
          <a:p>
            <a:pPr lvl="1" eaLnBrk="1" hangingPunct="1"/>
            <a:r>
              <a:rPr lang="en-US" smtClean="0"/>
              <a:t>If NULL is returned, the data is considered valid and the save is allowed.</a:t>
            </a:r>
          </a:p>
          <a:p>
            <a:pPr lvl="1" eaLnBrk="1" hangingPunct="1"/>
            <a:r>
              <a:rPr lang="en-US" smtClean="0"/>
              <a:t>If errorMessage is returned:</a:t>
            </a:r>
          </a:p>
          <a:p>
            <a:pPr lvl="2" eaLnBrk="1" hangingPunct="1"/>
            <a:r>
              <a:rPr lang="en-US" smtClean="0"/>
              <a:t>The widget is flagged.</a:t>
            </a:r>
          </a:p>
          <a:p>
            <a:pPr lvl="2" eaLnBrk="1" hangingPunct="1"/>
            <a:r>
              <a:rPr lang="en-US" smtClean="0"/>
              <a:t>The string (the error message) is displayed.</a:t>
            </a:r>
          </a:p>
          <a:p>
            <a:pPr lvl="2" eaLnBrk="1" hangingPunct="1"/>
            <a:r>
              <a:rPr lang="en-US" smtClean="0"/>
              <a:t>The save is prevented.</a:t>
            </a:r>
          </a:p>
          <a:p>
            <a:pPr eaLnBrk="1" hangingPunct="1"/>
            <a:r>
              <a:rPr lang="en-US" smtClean="0"/>
              <a:t>Any Gosu expression that returns either NULL or a string (such as a call to a method) can be used.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CBD9284C-5C5A-4AB7-A892-E0A61BDD6F00}"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5F0E676A-6DFF-47A3-8751-B36C3FAC1876}"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Recall that a ternary expression consists of a condition and two values. If the condition is true, the expression after the ? and before the : is returned. If the condition is false, the expression after the : is returned.</a:t>
            </a:r>
          </a:p>
          <a:p>
            <a:pPr eaLnBrk="1" hangingPunct="1"/>
            <a:r>
              <a:rPr lang="en-US" dirty="0" smtClean="0"/>
              <a:t>Inputs and cells have two attributes that can be used for validation expressions: </a:t>
            </a:r>
            <a:r>
              <a:rPr lang="en-US" dirty="0" err="1" smtClean="0"/>
              <a:t>validationExpression</a:t>
            </a:r>
            <a:r>
              <a:rPr lang="en-US" dirty="0" smtClean="0"/>
              <a:t> and </a:t>
            </a:r>
            <a:r>
              <a:rPr lang="en-US" dirty="0" err="1" smtClean="0"/>
              <a:t>requestValidationExpression</a:t>
            </a:r>
            <a:r>
              <a:rPr lang="en-US" dirty="0" smtClean="0"/>
              <a:t>. Request validation expressions are executed during any call to the server, whether it is to commit data or to simply move to another part of the current location (such as from one card to another). This means that the condition can be evaluated before the user attempts to commit the data. However, the condition does not have access to the current value of any widget. It can check only the last saved value of widgets beyond the given widget.</a:t>
            </a:r>
          </a:p>
          <a:p>
            <a:pPr eaLnBrk="1" hangingPunct="1"/>
            <a:r>
              <a:rPr lang="en-US" dirty="0" smtClean="0"/>
              <a:t>Commit validation expressions are executed when the application attempts to commit the widget's value. This means that the condition is evaluated immediately before the data is saved. However, because all widget values are being saved at this point in time, the condition can check the value of other widgets as well.</a:t>
            </a:r>
          </a:p>
          <a:p>
            <a:pPr eaLnBrk="1" hangingPunct="1"/>
            <a:r>
              <a:rPr lang="en-US" dirty="0" smtClean="0"/>
              <a:t>The vast majority of the time that you want to implement a validation expression, it should be using the </a:t>
            </a:r>
            <a:r>
              <a:rPr lang="en-US" dirty="0" err="1" smtClean="0"/>
              <a:t>validationExpression</a:t>
            </a:r>
            <a:r>
              <a:rPr lang="en-US" dirty="0" smtClean="0"/>
              <a:t> attribute. This is considered to be the more user-friendly approach as it doesn't evaluate the data until the user is done with his or her work. </a:t>
            </a:r>
            <a:r>
              <a:rPr lang="en-US" dirty="0" err="1" smtClean="0"/>
              <a:t>requestValidationExpression</a:t>
            </a:r>
            <a:r>
              <a:rPr lang="en-US" dirty="0" smtClean="0"/>
              <a:t> is designed for the small number of cases where an invalid data value might produce extraordinary results, such as a thrown exception, before the user even commits the data. For example, a card view might have a field for a date on one card that is used to display information on some other card, and a bad date on one card will make the second card </a:t>
            </a:r>
            <a:r>
              <a:rPr lang="en-US" dirty="0" err="1" smtClean="0"/>
              <a:t>unrenderable</a:t>
            </a:r>
            <a:r>
              <a:rPr lang="en-US" dirty="0" smtClean="0"/>
              <a:t>.</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3F3398B8-F8D3-4121-82A1-BCC4DB0752EC}"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xfrm>
            <a:off x="715964" y="619907"/>
            <a:ext cx="5432425" cy="4006746"/>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FD60E47B-EE8D-4C32-B279-C05485C05041}"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xfrm>
            <a:off x="715964" y="619907"/>
            <a:ext cx="5432425" cy="4006746"/>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a:t>
            </a:r>
            <a:r>
              <a:rPr lang="en-US" dirty="0" err="1" smtClean="0"/>
              <a:t>Datatype</a:t>
            </a:r>
            <a:r>
              <a:rPr lang="en-US" dirty="0" smtClean="0"/>
              <a:t> validation (which cannot be configured) and field validators (which can be configured).</a:t>
            </a:r>
          </a:p>
          <a:p>
            <a:pPr marL="209550" indent="-209550" eaLnBrk="1" hangingPunct="1"/>
            <a:r>
              <a:rPr lang="en-US" dirty="0" smtClean="0"/>
              <a:t>2.	a) Possible answer: The </a:t>
            </a:r>
            <a:r>
              <a:rPr lang="en-US" dirty="0" err="1" smtClean="0"/>
              <a:t>OrderNumber</a:t>
            </a:r>
            <a:r>
              <a:rPr lang="en-US" dirty="0" smtClean="0"/>
              <a:t> field has a pattern, such as two characters, a hyphen, and five characters, and this pattern must be followed everywhere the field is used.</a:t>
            </a:r>
          </a:p>
          <a:p>
            <a:pPr marL="209550" indent="-209550" eaLnBrk="1" hangingPunct="1"/>
            <a:r>
              <a:rPr lang="en-US" dirty="0" smtClean="0"/>
              <a:t>	b) Possible answer: On the detail view for orders imported from a legacy system, the order number could take any format. On the detail view for orders created in the </a:t>
            </a:r>
            <a:r>
              <a:rPr lang="en-US" dirty="0" err="1" smtClean="0"/>
              <a:t>Guidewire</a:t>
            </a:r>
            <a:r>
              <a:rPr lang="en-US" dirty="0" smtClean="0"/>
              <a:t> application, the order number must start with the characters "</a:t>
            </a:r>
            <a:r>
              <a:rPr lang="en-US" dirty="0" smtClean="0"/>
              <a:t>GW-“.</a:t>
            </a:r>
          </a:p>
          <a:p>
            <a:pPr marL="209550" indent="-209550" eaLnBrk="1" hangingPunct="1"/>
            <a:r>
              <a:rPr lang="en-US" dirty="0" smtClean="0"/>
              <a:t>3.</a:t>
            </a:r>
            <a:r>
              <a:rPr lang="en-US" baseline="0" dirty="0" smtClean="0"/>
              <a:t> </a:t>
            </a:r>
            <a:r>
              <a:rPr lang="en-US" dirty="0" smtClean="0"/>
              <a:t>The </a:t>
            </a:r>
            <a:r>
              <a:rPr lang="en-US" dirty="0" smtClean="0"/>
              <a:t>save is allowed—a return value of null signifies that the validation condition was met.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237A089C-E3F0-4492-A8B9-980A68A8936C}"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483F0CA2-0334-4B11-9D58-35D25594C675}"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other types of validation beyond field-level validation. For example, business rules can execute validation behavior at a global level when the error may not relate to one specific field. For example, imagine that an insurance carrier allows up to 4 cars to be covered on a single personal auto policy. Then, imagine that on a given policy, an underwriter enters five cars. The business data is invalid, but there isn't any one field that is causing the error.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639A75F8-C50A-41D5-BB87-389B71A82CAF}"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user is attempting to save a date value with alphabetic characters. Every Guidewire application will automatically prevent the save, highlight the problematic field, and display an error message identifying what the problem is. This is inherent behavior that does not require any configuration.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E403366D-9954-468F-9D06-B4AF7D4C068A}"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Field validators enable you to require that a particular field match a regular expression. This is a deeper level of validation than that provided by data-model validation. If a field is configured as being of “varchar” type, the values “11-1111” and “AA-AAAA” would both be valid values for that field. Field validators, however, enable you to configure the application so that a value such as “11-1111” would be rejected, even though it is valid for the configured data type.</a:t>
            </a:r>
          </a:p>
          <a:p>
            <a:pPr eaLnBrk="1" hangingPunct="1"/>
            <a:r>
              <a:rPr lang="en-US" smtClean="0"/>
              <a:t>Field validators are useful when the validation logic involves simple pattern matching and the pattern holds true every time the field is used.</a:t>
            </a:r>
          </a:p>
          <a:p>
            <a:pPr eaLnBrk="1" hangingPunct="1"/>
            <a:r>
              <a:rPr lang="en-US" smtClean="0"/>
              <a:t>Field validators are configurable. The base application comes with several field validators, but these can be modified or removed, and new ones can be added.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9ED271EC-9474-4435-98B3-629B72410D99}"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Input masks can also be added to given widgets of type text input and cell input through the widgets' inputMask property. This property takes a Gosu expression that returns a string to use as the input mask. If one is not specified, the input mask specified on the value's field validator will be used (if one is configured). This field should only be necessary in cases where the data type has no mask or where the mask needs to be conditional. The input mask returned should be of the same format as a mask specified using the input-mask attribute on a field validator (using # for wildcards). The input mask is recalculated on every render, which means that if the mask is conditional and dependent on other data on this page then it can change from one request to the next.  </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0D597292-CB98-412E-990F-309253903C25}"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2ACAAB4B-FA84-43FC-AF8C-4C16D286623A}"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Display keys for locations or widgets are referenced in Studio</a:t>
            </a:r>
            <a:r>
              <a:rPr lang="en-US" baseline="0" dirty="0" smtClean="0"/>
              <a:t> under Localization. Enter the new display key specific to the application. In this example, the display key highlighted pertains to the Routing Number field validation, which is in the </a:t>
            </a:r>
            <a:r>
              <a:rPr lang="en-US" baseline="0" dirty="0" err="1" smtClean="0"/>
              <a:t>Guidewire</a:t>
            </a:r>
            <a:r>
              <a:rPr lang="en-US" baseline="0" dirty="0" smtClean="0"/>
              <a:t> Training Application. </a:t>
            </a:r>
            <a:endParaRPr lang="en-US" dirty="0" smtClean="0"/>
          </a:p>
          <a:p>
            <a:pPr eaLnBrk="1" hangingPunct="1"/>
            <a:endParaRPr lang="en-US" dirty="0" smtClean="0"/>
          </a:p>
          <a:p>
            <a:pPr eaLnBrk="1" hangingPunct="1"/>
            <a:r>
              <a:rPr lang="en-US" dirty="0" smtClean="0"/>
              <a:t>Field validator display keys are referenced in XML files, not in Studio. Therefore, there is no way to open a dialog box in which the value of a new display key can be entered. Consequently, the display key must be created from the Display Key editor.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03371193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Field-Level Validation</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21 June 2012</a:t>
            </a:r>
          </a:p>
        </p:txBody>
      </p:sp>
    </p:spTree>
    <p:extLst>
      <p:ext uri="{BB962C8B-B14F-4D97-AF65-F5344CB8AC3E}">
        <p14:creationId xmlns:p14="http://schemas.microsoft.com/office/powerpoint/2010/main" val="86898503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9502" y="1852891"/>
            <a:ext cx="5357612" cy="3847822"/>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Rectangle 2"/>
          <p:cNvSpPr>
            <a:spLocks noGrp="1" noChangeArrowheads="1"/>
          </p:cNvSpPr>
          <p:nvPr>
            <p:ph type="title"/>
          </p:nvPr>
        </p:nvSpPr>
        <p:spPr/>
        <p:txBody>
          <a:bodyPr/>
          <a:lstStyle/>
          <a:p>
            <a:pPr eaLnBrk="1" hangingPunct="1"/>
            <a:r>
              <a:rPr lang="en-US" smtClean="0"/>
              <a:t>Step 2: Create field validator</a:t>
            </a:r>
          </a:p>
        </p:txBody>
      </p:sp>
      <p:sp>
        <p:nvSpPr>
          <p:cNvPr id="13315" name="Rectangle 3"/>
          <p:cNvSpPr>
            <a:spLocks noGrp="1" noChangeArrowheads="1"/>
          </p:cNvSpPr>
          <p:nvPr>
            <p:ph idx="1"/>
          </p:nvPr>
        </p:nvSpPr>
        <p:spPr>
          <a:xfrm>
            <a:off x="509221" y="686534"/>
            <a:ext cx="8318500" cy="5486400"/>
          </a:xfrm>
        </p:spPr>
        <p:txBody>
          <a:bodyPr/>
          <a:lstStyle/>
          <a:p>
            <a:pPr>
              <a:buFont typeface="Arial" charset="0"/>
              <a:buChar char="•"/>
            </a:pPr>
            <a:r>
              <a:rPr lang="en-US" dirty="0" smtClean="0"/>
              <a:t>Field validators declared in fieldvalidators.xml</a:t>
            </a:r>
          </a:p>
        </p:txBody>
      </p:sp>
      <p:pic>
        <p:nvPicPr>
          <p:cNvPr id="1332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25" y="1063953"/>
            <a:ext cx="7213844" cy="386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325" y="1657594"/>
            <a:ext cx="2381250" cy="4343400"/>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8" name="AutoShape 6"/>
          <p:cNvSpPr>
            <a:spLocks noChangeArrowheads="1"/>
          </p:cNvSpPr>
          <p:nvPr/>
        </p:nvSpPr>
        <p:spPr bwMode="auto">
          <a:xfrm>
            <a:off x="1230923" y="5700713"/>
            <a:ext cx="1925026" cy="2794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319" name="Line 7"/>
          <p:cNvSpPr>
            <a:spLocks noChangeShapeType="1"/>
          </p:cNvSpPr>
          <p:nvPr/>
        </p:nvSpPr>
        <p:spPr bwMode="auto">
          <a:xfrm flipV="1">
            <a:off x="3033896" y="4565650"/>
            <a:ext cx="811212" cy="11350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322019294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Validator def: Name and description</a:t>
            </a:r>
          </a:p>
        </p:txBody>
      </p:sp>
      <p:sp>
        <p:nvSpPr>
          <p:cNvPr id="14339" name="Rectangle 3"/>
          <p:cNvSpPr>
            <a:spLocks noGrp="1" noChangeArrowheads="1"/>
          </p:cNvSpPr>
          <p:nvPr>
            <p:ph idx="1"/>
          </p:nvPr>
        </p:nvSpPr>
        <p:spPr/>
        <p:txBody>
          <a:bodyPr/>
          <a:lstStyle/>
          <a:p>
            <a:pPr>
              <a:buFont typeface="Arial" charset="0"/>
              <a:buChar char="•"/>
            </a:pPr>
            <a:r>
              <a:rPr lang="en-US" smtClean="0"/>
              <a:t>Each validator declared in &lt;ValidatorDef&gt; tag</a:t>
            </a:r>
          </a:p>
          <a:p>
            <a:pPr lvl="1"/>
            <a:r>
              <a:rPr lang="en-US" smtClean="0"/>
              <a:t>name attribute names validator</a:t>
            </a:r>
          </a:p>
          <a:p>
            <a:pPr lvl="1"/>
            <a:r>
              <a:rPr lang="en-US" smtClean="0"/>
              <a:t>description attribute names display key</a:t>
            </a:r>
          </a:p>
          <a:p>
            <a:pPr lvl="2"/>
            <a:r>
              <a:rPr lang="en-US" smtClean="0"/>
              <a:t>Display keys must be used (cannot be hard-coded string)</a:t>
            </a:r>
          </a:p>
          <a:p>
            <a:pPr lvl="2"/>
            <a:r>
              <a:rPr lang="en-US" smtClean="0"/>
              <a:t>Do not include "displaykey." in value</a:t>
            </a:r>
          </a:p>
        </p:txBody>
      </p:sp>
      <p:pic>
        <p:nvPicPr>
          <p:cNvPr id="143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532" y="3242162"/>
            <a:ext cx="6340700" cy="1558437"/>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89090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Validator def: Value</a:t>
            </a:r>
          </a:p>
        </p:txBody>
      </p:sp>
      <p:sp>
        <p:nvSpPr>
          <p:cNvPr id="15363" name="Rectangle 3"/>
          <p:cNvSpPr>
            <a:spLocks noGrp="1" noChangeArrowheads="1"/>
          </p:cNvSpPr>
          <p:nvPr>
            <p:ph idx="1"/>
          </p:nvPr>
        </p:nvSpPr>
        <p:spPr/>
        <p:txBody>
          <a:bodyPr/>
          <a:lstStyle/>
          <a:p>
            <a:pPr>
              <a:buFont typeface="Arial" charset="0"/>
              <a:buChar char="•"/>
            </a:pPr>
            <a:r>
              <a:rPr lang="en-US" smtClean="0"/>
              <a:t>Syntax for pattern includes:</a:t>
            </a:r>
          </a:p>
          <a:p>
            <a:pPr lvl="1"/>
            <a:r>
              <a:rPr lang="en-US" smtClean="0">
                <a:solidFill>
                  <a:srgbClr val="FF3300"/>
                </a:solidFill>
              </a:rPr>
              <a:t>[</a:t>
            </a:r>
            <a:r>
              <a:rPr lang="en-US" i="1" smtClean="0">
                <a:solidFill>
                  <a:srgbClr val="0033CC"/>
                </a:solidFill>
              </a:rPr>
              <a:t>charRange</a:t>
            </a:r>
            <a:r>
              <a:rPr lang="en-US" smtClean="0">
                <a:solidFill>
                  <a:srgbClr val="FF3300"/>
                </a:solidFill>
              </a:rPr>
              <a:t>]{</a:t>
            </a:r>
            <a:r>
              <a:rPr lang="en-US" i="1" smtClean="0">
                <a:solidFill>
                  <a:srgbClr val="0033CC"/>
                </a:solidFill>
              </a:rPr>
              <a:t>X</a:t>
            </a:r>
            <a:r>
              <a:rPr lang="en-US" smtClean="0">
                <a:solidFill>
                  <a:srgbClr val="FF3300"/>
                </a:solidFill>
              </a:rPr>
              <a:t>}</a:t>
            </a:r>
            <a:r>
              <a:rPr lang="en-US" smtClean="0"/>
              <a:t> - </a:t>
            </a:r>
            <a:r>
              <a:rPr lang="en-US" i="1" smtClean="0">
                <a:solidFill>
                  <a:srgbClr val="0033CC"/>
                </a:solidFill>
              </a:rPr>
              <a:t>X</a:t>
            </a:r>
            <a:r>
              <a:rPr lang="en-US" smtClean="0"/>
              <a:t> characters in </a:t>
            </a:r>
            <a:r>
              <a:rPr lang="en-US" i="1" smtClean="0">
                <a:solidFill>
                  <a:srgbClr val="0033CC"/>
                </a:solidFill>
              </a:rPr>
              <a:t>charRange</a:t>
            </a:r>
            <a:r>
              <a:rPr lang="en-US" smtClean="0"/>
              <a:t>, which can be any combination of </a:t>
            </a:r>
            <a:r>
              <a:rPr lang="en-US" smtClean="0">
                <a:solidFill>
                  <a:srgbClr val="FF3300"/>
                </a:solidFill>
              </a:rPr>
              <a:t>0-9</a:t>
            </a:r>
            <a:r>
              <a:rPr lang="en-US" smtClean="0"/>
              <a:t>, </a:t>
            </a:r>
            <a:r>
              <a:rPr lang="en-US" smtClean="0">
                <a:solidFill>
                  <a:srgbClr val="FF3300"/>
                </a:solidFill>
              </a:rPr>
              <a:t>a-z</a:t>
            </a:r>
            <a:r>
              <a:rPr lang="en-US" smtClean="0"/>
              <a:t>, and </a:t>
            </a:r>
            <a:r>
              <a:rPr lang="en-US" smtClean="0">
                <a:solidFill>
                  <a:srgbClr val="FF3300"/>
                </a:solidFill>
              </a:rPr>
              <a:t>A-Z</a:t>
            </a:r>
          </a:p>
          <a:p>
            <a:pPr lvl="1"/>
            <a:r>
              <a:rPr lang="en-US" smtClean="0">
                <a:solidFill>
                  <a:srgbClr val="FF3300"/>
                </a:solidFill>
              </a:rPr>
              <a:t>[</a:t>
            </a:r>
            <a:r>
              <a:rPr lang="en-US" i="1" smtClean="0">
                <a:solidFill>
                  <a:srgbClr val="0033CC"/>
                </a:solidFill>
              </a:rPr>
              <a:t>charRange</a:t>
            </a:r>
            <a:r>
              <a:rPr lang="en-US" smtClean="0">
                <a:solidFill>
                  <a:srgbClr val="FF3300"/>
                </a:solidFill>
              </a:rPr>
              <a:t>]{</a:t>
            </a:r>
            <a:r>
              <a:rPr lang="en-US" i="1" smtClean="0">
                <a:solidFill>
                  <a:srgbClr val="0033CC"/>
                </a:solidFill>
              </a:rPr>
              <a:t>X</a:t>
            </a:r>
            <a:r>
              <a:rPr lang="en-US" smtClean="0">
                <a:solidFill>
                  <a:srgbClr val="FF3300"/>
                </a:solidFill>
              </a:rPr>
              <a:t>, </a:t>
            </a:r>
            <a:r>
              <a:rPr lang="en-US" i="1" smtClean="0">
                <a:solidFill>
                  <a:srgbClr val="0033CC"/>
                </a:solidFill>
              </a:rPr>
              <a:t>Y</a:t>
            </a:r>
            <a:r>
              <a:rPr lang="en-US" smtClean="0">
                <a:solidFill>
                  <a:srgbClr val="FF3300"/>
                </a:solidFill>
              </a:rPr>
              <a:t>}</a:t>
            </a:r>
            <a:r>
              <a:rPr lang="en-US" smtClean="0"/>
              <a:t> - From </a:t>
            </a:r>
            <a:r>
              <a:rPr lang="en-US" i="1" smtClean="0">
                <a:solidFill>
                  <a:srgbClr val="0033CC"/>
                </a:solidFill>
              </a:rPr>
              <a:t>X</a:t>
            </a:r>
            <a:r>
              <a:rPr lang="en-US" smtClean="0"/>
              <a:t> to </a:t>
            </a:r>
            <a:r>
              <a:rPr lang="en-US" i="1" smtClean="0">
                <a:solidFill>
                  <a:srgbClr val="0033CC"/>
                </a:solidFill>
              </a:rPr>
              <a:t>Y</a:t>
            </a:r>
            <a:r>
              <a:rPr lang="en-US" smtClean="0"/>
              <a:t> characters in </a:t>
            </a:r>
            <a:r>
              <a:rPr lang="en-US" i="1" smtClean="0">
                <a:solidFill>
                  <a:srgbClr val="0033CC"/>
                </a:solidFill>
              </a:rPr>
              <a:t>charRange</a:t>
            </a:r>
          </a:p>
          <a:p>
            <a:pPr lvl="1"/>
            <a:r>
              <a:rPr lang="en-US" smtClean="0">
                <a:solidFill>
                  <a:srgbClr val="FF3300"/>
                </a:solidFill>
              </a:rPr>
              <a:t>.+ </a:t>
            </a:r>
            <a:r>
              <a:rPr lang="en-US" smtClean="0"/>
              <a:t>- Any non-empty string</a:t>
            </a:r>
          </a:p>
          <a:p>
            <a:pPr lvl="1"/>
            <a:r>
              <a:rPr lang="en-US" smtClean="0">
                <a:solidFill>
                  <a:srgbClr val="FF3300"/>
                </a:solidFill>
              </a:rPr>
              <a:t>\.</a:t>
            </a:r>
            <a:r>
              <a:rPr lang="en-US" smtClean="0"/>
              <a:t> - A period (the "\" is an escape character)</a:t>
            </a:r>
          </a:p>
          <a:p>
            <a:pPr lvl="1"/>
            <a:r>
              <a:rPr lang="en-US" smtClean="0"/>
              <a:t>Most other characters (such as -) are treated as literals</a:t>
            </a:r>
          </a:p>
        </p:txBody>
      </p:sp>
      <p:pic>
        <p:nvPicPr>
          <p:cNvPr id="1536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2591"/>
          <a:stretch/>
        </p:blipFill>
        <p:spPr bwMode="auto">
          <a:xfrm>
            <a:off x="1652954" y="3878507"/>
            <a:ext cx="5495708" cy="2100262"/>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918272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Validator def: Input Mask</a:t>
            </a:r>
          </a:p>
        </p:txBody>
      </p:sp>
      <p:sp>
        <p:nvSpPr>
          <p:cNvPr id="16387" name="Rectangle 3"/>
          <p:cNvSpPr>
            <a:spLocks noGrp="1" noChangeArrowheads="1"/>
          </p:cNvSpPr>
          <p:nvPr>
            <p:ph idx="1"/>
          </p:nvPr>
        </p:nvSpPr>
        <p:spPr/>
        <p:txBody>
          <a:bodyPr/>
          <a:lstStyle/>
          <a:p>
            <a:pPr>
              <a:buFont typeface="Arial" charset="0"/>
              <a:buChar char="•"/>
            </a:pPr>
            <a:r>
              <a:rPr lang="en-US" smtClean="0"/>
              <a:t>Syntax for input masks:</a:t>
            </a:r>
          </a:p>
          <a:p>
            <a:pPr lvl="1"/>
            <a:r>
              <a:rPr lang="en-US" smtClean="0">
                <a:solidFill>
                  <a:srgbClr val="FF3300"/>
                </a:solidFill>
              </a:rPr>
              <a:t>#</a:t>
            </a:r>
            <a:r>
              <a:rPr lang="en-US" smtClean="0"/>
              <a:t> - Any characters the user can type</a:t>
            </a:r>
          </a:p>
          <a:p>
            <a:pPr lvl="2"/>
            <a:r>
              <a:rPr lang="en-US" smtClean="0"/>
              <a:t>Rendered in UI as a "."</a:t>
            </a:r>
          </a:p>
          <a:p>
            <a:pPr lvl="1"/>
            <a:r>
              <a:rPr lang="en-US" smtClean="0"/>
              <a:t>All other characters (such as -) are treated as literals</a:t>
            </a:r>
            <a:br>
              <a:rPr lang="en-US" smtClean="0"/>
            </a:br>
            <a:endParaRPr lang="en-US" smtClean="0"/>
          </a:p>
          <a:p>
            <a:pPr>
              <a:buFont typeface="Arial" charset="0"/>
              <a:buChar char="•"/>
            </a:pPr>
            <a:r>
              <a:rPr lang="en-US" smtClean="0"/>
              <a:t>To specify no input mask, use</a:t>
            </a:r>
            <a:r>
              <a:rPr lang="en-US" smtClean="0">
                <a:solidFill>
                  <a:srgbClr val="FF3300"/>
                </a:solidFill>
              </a:rPr>
              <a:t> ""</a:t>
            </a:r>
            <a:endParaRPr lang="en-US" smtClean="0"/>
          </a:p>
        </p:txBody>
      </p:sp>
      <p:pic>
        <p:nvPicPr>
          <p:cNvPr id="16389" name="Picture 5" descr="Input mask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200" y="2665413"/>
            <a:ext cx="2998788" cy="6778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6390" name="Picture 6" descr="Input mask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0263" y="1230313"/>
            <a:ext cx="1736725" cy="6699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2591"/>
          <a:stretch/>
        </p:blipFill>
        <p:spPr bwMode="auto">
          <a:xfrm>
            <a:off x="1591347" y="3878507"/>
            <a:ext cx="5826247" cy="2226582"/>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30390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417" y="2157412"/>
            <a:ext cx="8223293" cy="2794001"/>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0" name="Rectangle 2"/>
          <p:cNvSpPr>
            <a:spLocks noGrp="1" noChangeArrowheads="1"/>
          </p:cNvSpPr>
          <p:nvPr>
            <p:ph type="title"/>
          </p:nvPr>
        </p:nvSpPr>
        <p:spPr>
          <a:xfrm>
            <a:off x="495300" y="120650"/>
            <a:ext cx="8359775" cy="742950"/>
          </a:xfrm>
        </p:spPr>
        <p:txBody>
          <a:bodyPr/>
          <a:lstStyle/>
          <a:p>
            <a:pPr eaLnBrk="1" hangingPunct="1"/>
            <a:r>
              <a:rPr lang="en-US" dirty="0" smtClean="0"/>
              <a:t>Step 3: Associate validator with entity field (1)</a:t>
            </a:r>
          </a:p>
        </p:txBody>
      </p:sp>
      <p:sp>
        <p:nvSpPr>
          <p:cNvPr id="17411" name="Rectangle 3"/>
          <p:cNvSpPr>
            <a:spLocks noGrp="1" noChangeArrowheads="1"/>
          </p:cNvSpPr>
          <p:nvPr>
            <p:ph idx="1"/>
          </p:nvPr>
        </p:nvSpPr>
        <p:spPr/>
        <p:txBody>
          <a:bodyPr/>
          <a:lstStyle/>
          <a:p>
            <a:pPr>
              <a:buFont typeface="Arial" charset="0"/>
              <a:buChar char="•"/>
            </a:pPr>
            <a:r>
              <a:rPr lang="en-US" dirty="0" smtClean="0"/>
              <a:t>For custom fields (fields not declared in base app), add the field using the Entity editor</a:t>
            </a:r>
            <a:endParaRPr lang="en-US" dirty="0" smtClean="0">
              <a:solidFill>
                <a:srgbClr val="FF3300"/>
              </a:solidFill>
            </a:endParaRPr>
          </a:p>
        </p:txBody>
      </p:sp>
      <p:sp>
        <p:nvSpPr>
          <p:cNvPr id="17413" name="AutoShape 6"/>
          <p:cNvSpPr>
            <a:spLocks noChangeArrowheads="1"/>
          </p:cNvSpPr>
          <p:nvPr/>
        </p:nvSpPr>
        <p:spPr bwMode="auto">
          <a:xfrm>
            <a:off x="586078" y="3719773"/>
            <a:ext cx="4111646" cy="254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TextBox 1"/>
          <p:cNvSpPr txBox="1"/>
          <p:nvPr/>
        </p:nvSpPr>
        <p:spPr>
          <a:xfrm>
            <a:off x="6960637" y="2182263"/>
            <a:ext cx="914400" cy="457200"/>
          </a:xfrm>
          <a:prstGeom prst="rect">
            <a:avLst/>
          </a:prstGeom>
          <a:noFill/>
        </p:spPr>
        <p:txBody>
          <a:bodyPr wrap="none" rtlCol="0">
            <a:noAutofit/>
          </a:bodyPr>
          <a:lstStyle/>
          <a:p>
            <a:r>
              <a:rPr lang="en-US" dirty="0" smtClean="0">
                <a:solidFill>
                  <a:srgbClr val="C00000"/>
                </a:solidFill>
                <a:latin typeface="Calibri" pitchFamily="34" charset="0"/>
                <a:cs typeface="Calibri" pitchFamily="34" charset="0"/>
              </a:rPr>
              <a:t>Edit here</a:t>
            </a:r>
          </a:p>
        </p:txBody>
      </p:sp>
    </p:spTree>
    <p:extLst>
      <p:ext uri="{BB962C8B-B14F-4D97-AF65-F5344CB8AC3E}">
        <p14:creationId xmlns:p14="http://schemas.microsoft.com/office/powerpoint/2010/main" val="418815491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825" y="1837451"/>
            <a:ext cx="8395754" cy="2827855"/>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4" name="Rectangle 2"/>
          <p:cNvSpPr>
            <a:spLocks noGrp="1" noChangeArrowheads="1"/>
          </p:cNvSpPr>
          <p:nvPr>
            <p:ph type="title"/>
          </p:nvPr>
        </p:nvSpPr>
        <p:spPr>
          <a:xfrm>
            <a:off x="495300" y="120650"/>
            <a:ext cx="8328025" cy="742950"/>
          </a:xfrm>
        </p:spPr>
        <p:txBody>
          <a:bodyPr/>
          <a:lstStyle/>
          <a:p>
            <a:pPr eaLnBrk="1" hangingPunct="1"/>
            <a:r>
              <a:rPr lang="en-US" smtClean="0"/>
              <a:t>Step 3: Associate validator with entity field (2)</a:t>
            </a:r>
          </a:p>
        </p:txBody>
      </p:sp>
      <p:sp>
        <p:nvSpPr>
          <p:cNvPr id="18435" name="Rectangle 3"/>
          <p:cNvSpPr>
            <a:spLocks noGrp="1" noChangeArrowheads="1"/>
          </p:cNvSpPr>
          <p:nvPr>
            <p:ph idx="1"/>
          </p:nvPr>
        </p:nvSpPr>
        <p:spPr>
          <a:xfrm>
            <a:off x="519113" y="914400"/>
            <a:ext cx="8318500" cy="4217437"/>
          </a:xfrm>
        </p:spPr>
        <p:txBody>
          <a:bodyPr/>
          <a:lstStyle/>
          <a:p>
            <a:pPr>
              <a:buFont typeface="Arial" charset="0"/>
              <a:buChar char="•"/>
            </a:pPr>
            <a:r>
              <a:rPr lang="en-US" dirty="0" smtClean="0"/>
              <a:t>Associate the validator with the entity field in the entity file using the Entity editor</a:t>
            </a:r>
          </a:p>
        </p:txBody>
      </p:sp>
      <p:sp>
        <p:nvSpPr>
          <p:cNvPr id="18437" name="AutoShape 5"/>
          <p:cNvSpPr>
            <a:spLocks noChangeArrowheads="1"/>
          </p:cNvSpPr>
          <p:nvPr/>
        </p:nvSpPr>
        <p:spPr bwMode="auto">
          <a:xfrm>
            <a:off x="542826" y="3307361"/>
            <a:ext cx="4010514" cy="141392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55491932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Step 4: Deploy changes</a:t>
            </a:r>
          </a:p>
        </p:txBody>
      </p:sp>
      <p:sp>
        <p:nvSpPr>
          <p:cNvPr id="19459" name="Rectangle 3"/>
          <p:cNvSpPr>
            <a:spLocks noGrp="1" noChangeArrowheads="1"/>
          </p:cNvSpPr>
          <p:nvPr>
            <p:ph idx="1"/>
          </p:nvPr>
        </p:nvSpPr>
        <p:spPr/>
        <p:txBody>
          <a:bodyPr/>
          <a:lstStyle/>
          <a:p>
            <a:pPr>
              <a:buFont typeface="Arial" charset="0"/>
              <a:buChar char="•"/>
            </a:pPr>
            <a:r>
              <a:rPr lang="en-US" smtClean="0"/>
              <a:t>New and modified field validators are data model changes</a:t>
            </a:r>
          </a:p>
          <a:p>
            <a:pPr lvl="1"/>
            <a:r>
              <a:rPr lang="en-US" smtClean="0"/>
              <a:t>To deploy data model changes, restart application server</a:t>
            </a:r>
          </a:p>
          <a:p>
            <a:pPr>
              <a:buFont typeface="Arial" charset="0"/>
              <a:buChar char="•"/>
            </a:pPr>
            <a:r>
              <a:rPr lang="en-US" smtClean="0"/>
              <a:t>Field validators are not listed in Data Dictionary</a:t>
            </a:r>
          </a:p>
          <a:p>
            <a:pPr lvl="1"/>
            <a:endParaRPr lang="en-US" smtClean="0"/>
          </a:p>
          <a:p>
            <a:pPr lvl="1"/>
            <a:endParaRPr lang="en-US" smtClean="0"/>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29" y="2486359"/>
            <a:ext cx="7901952" cy="3515213"/>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621890" y="2724539"/>
            <a:ext cx="6077489" cy="33590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0607607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Lesson outline</a:t>
            </a:r>
          </a:p>
        </p:txBody>
      </p:sp>
      <p:sp>
        <p:nvSpPr>
          <p:cNvPr id="2048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Field-level validation in data model</a:t>
            </a:r>
          </a:p>
          <a:p>
            <a:pPr>
              <a:lnSpc>
                <a:spcPct val="150000"/>
              </a:lnSpc>
              <a:buFont typeface="Arial" charset="0"/>
              <a:buChar char="•"/>
            </a:pPr>
            <a:r>
              <a:rPr lang="en-US" sz="2800" smtClean="0"/>
              <a:t>Field-level validation in UI</a:t>
            </a:r>
          </a:p>
          <a:p>
            <a:pPr>
              <a:lnSpc>
                <a:spcPct val="150000"/>
              </a:lnSpc>
              <a:buFont typeface="Arial" charset="0"/>
              <a:buChar char="•"/>
            </a:pPr>
            <a:endParaRPr lang="en-US" sz="2800" smtClean="0"/>
          </a:p>
        </p:txBody>
      </p:sp>
    </p:spTree>
    <p:extLst>
      <p:ext uri="{BB962C8B-B14F-4D97-AF65-F5344CB8AC3E}">
        <p14:creationId xmlns:p14="http://schemas.microsoft.com/office/powerpoint/2010/main" val="214579978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9065" y="799464"/>
            <a:ext cx="4476750" cy="5438775"/>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6" name="Rectangle 2"/>
          <p:cNvSpPr>
            <a:spLocks noGrp="1" noChangeArrowheads="1"/>
          </p:cNvSpPr>
          <p:nvPr>
            <p:ph type="title"/>
          </p:nvPr>
        </p:nvSpPr>
        <p:spPr/>
        <p:txBody>
          <a:bodyPr/>
          <a:lstStyle/>
          <a:p>
            <a:pPr eaLnBrk="1" hangingPunct="1"/>
            <a:r>
              <a:rPr lang="en-US" smtClean="0"/>
              <a:t>Field-level validation in the user interface</a:t>
            </a:r>
          </a:p>
        </p:txBody>
      </p:sp>
      <p:sp>
        <p:nvSpPr>
          <p:cNvPr id="21507" name="Rectangle 3"/>
          <p:cNvSpPr>
            <a:spLocks noGrp="1" noChangeArrowheads="1"/>
          </p:cNvSpPr>
          <p:nvPr>
            <p:ph idx="1"/>
          </p:nvPr>
        </p:nvSpPr>
        <p:spPr>
          <a:xfrm>
            <a:off x="519113" y="914400"/>
            <a:ext cx="3160712" cy="5486400"/>
          </a:xfrm>
        </p:spPr>
        <p:txBody>
          <a:bodyPr/>
          <a:lstStyle/>
          <a:p>
            <a:pPr>
              <a:buFont typeface="Arial" charset="0"/>
              <a:buChar char="•"/>
            </a:pPr>
            <a:r>
              <a:rPr lang="en-US" smtClean="0"/>
              <a:t>Implemented by logic tied to given atomic widget</a:t>
            </a:r>
          </a:p>
          <a:p>
            <a:pPr>
              <a:buFont typeface="Arial" charset="0"/>
              <a:buChar char="•"/>
            </a:pPr>
            <a:r>
              <a:rPr lang="en-US" smtClean="0"/>
              <a:t>Useful when:</a:t>
            </a:r>
          </a:p>
          <a:p>
            <a:pPr lvl="1"/>
            <a:r>
              <a:rPr lang="en-US" smtClean="0"/>
              <a:t>You want same field to be treated differently in different parts of application, or</a:t>
            </a:r>
          </a:p>
          <a:p>
            <a:pPr lvl="1"/>
            <a:r>
              <a:rPr lang="en-US" smtClean="0"/>
              <a:t>Logic is simple enough that it makes sense to store it at UI level</a:t>
            </a:r>
          </a:p>
        </p:txBody>
      </p:sp>
      <p:sp>
        <p:nvSpPr>
          <p:cNvPr id="21509" name="AutoShape 5"/>
          <p:cNvSpPr>
            <a:spLocks noChangeArrowheads="1"/>
          </p:cNvSpPr>
          <p:nvPr/>
        </p:nvSpPr>
        <p:spPr bwMode="auto">
          <a:xfrm>
            <a:off x="5699759" y="5840730"/>
            <a:ext cx="2567623" cy="397509"/>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510" name="Line 6"/>
          <p:cNvSpPr>
            <a:spLocks noChangeShapeType="1"/>
          </p:cNvSpPr>
          <p:nvPr/>
        </p:nvSpPr>
        <p:spPr bwMode="auto">
          <a:xfrm flipH="1" flipV="1">
            <a:off x="4663439" y="2271393"/>
            <a:ext cx="1051559" cy="358457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5756786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7963" y="3025775"/>
            <a:ext cx="43243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22531"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00" y="4024313"/>
            <a:ext cx="8150225" cy="930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2532" name="Rectangle 2"/>
          <p:cNvSpPr>
            <a:spLocks noGrp="1" noChangeArrowheads="1"/>
          </p:cNvSpPr>
          <p:nvPr>
            <p:ph type="title"/>
          </p:nvPr>
        </p:nvSpPr>
        <p:spPr/>
        <p:txBody>
          <a:bodyPr/>
          <a:lstStyle/>
          <a:p>
            <a:pPr eaLnBrk="1" hangingPunct="1"/>
            <a:r>
              <a:rPr lang="en-US" smtClean="0"/>
              <a:t>Validation expression</a:t>
            </a:r>
          </a:p>
        </p:txBody>
      </p:sp>
      <p:sp>
        <p:nvSpPr>
          <p:cNvPr id="22533" name="Rectangle 3"/>
          <p:cNvSpPr>
            <a:spLocks noGrp="1" noChangeArrowheads="1"/>
          </p:cNvSpPr>
          <p:nvPr>
            <p:ph idx="1"/>
          </p:nvPr>
        </p:nvSpPr>
        <p:spPr/>
        <p:txBody>
          <a:bodyPr/>
          <a:lstStyle/>
          <a:p>
            <a:pPr>
              <a:buFont typeface="Arial" charset="0"/>
              <a:buChar char="•"/>
            </a:pPr>
            <a:r>
              <a:rPr lang="en-US" smtClean="0"/>
              <a:t>A </a:t>
            </a:r>
            <a:r>
              <a:rPr lang="en-US" b="1" smtClean="0"/>
              <a:t>validation expression</a:t>
            </a:r>
            <a:r>
              <a:rPr lang="en-US" smtClean="0"/>
              <a:t> is an expression associated with a single atomic widget that implements field-level validation</a:t>
            </a:r>
          </a:p>
          <a:p>
            <a:pPr lvl="1"/>
            <a:r>
              <a:rPr lang="en-US" smtClean="0"/>
              <a:t>If expression returns NULL, save is allowed</a:t>
            </a:r>
          </a:p>
          <a:p>
            <a:pPr lvl="1"/>
            <a:r>
              <a:rPr lang="en-US" smtClean="0"/>
              <a:t>If expression returns string (an error message), then save is prevented, field is flagged, and message is displayed at top of screen</a:t>
            </a:r>
          </a:p>
          <a:p>
            <a:pPr>
              <a:buFont typeface="Arial" charset="0"/>
              <a:buChar char="•"/>
            </a:pPr>
            <a:r>
              <a:rPr lang="en-US" smtClean="0"/>
              <a:t>Example:</a:t>
            </a:r>
          </a:p>
        </p:txBody>
      </p:sp>
      <p:sp>
        <p:nvSpPr>
          <p:cNvPr id="22534" name="Line 16"/>
          <p:cNvSpPr>
            <a:spLocks noChangeShapeType="1"/>
          </p:cNvSpPr>
          <p:nvPr/>
        </p:nvSpPr>
        <p:spPr bwMode="auto">
          <a:xfrm>
            <a:off x="6278563" y="4486275"/>
            <a:ext cx="3159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5" name="Line 17"/>
          <p:cNvSpPr>
            <a:spLocks noChangeShapeType="1"/>
          </p:cNvSpPr>
          <p:nvPr/>
        </p:nvSpPr>
        <p:spPr bwMode="auto">
          <a:xfrm flipV="1">
            <a:off x="6594475" y="3392488"/>
            <a:ext cx="0" cy="109061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6" name="Text Box 18"/>
          <p:cNvSpPr txBox="1">
            <a:spLocks noChangeArrowheads="1"/>
          </p:cNvSpPr>
          <p:nvPr/>
        </p:nvSpPr>
        <p:spPr bwMode="auto">
          <a:xfrm>
            <a:off x="6700838" y="3589338"/>
            <a:ext cx="1968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save prevented</a:t>
            </a:r>
          </a:p>
        </p:txBody>
      </p:sp>
      <p:sp>
        <p:nvSpPr>
          <p:cNvPr id="22537" name="Text Box 19"/>
          <p:cNvSpPr txBox="1">
            <a:spLocks noChangeArrowheads="1"/>
          </p:cNvSpPr>
          <p:nvPr/>
        </p:nvSpPr>
        <p:spPr bwMode="auto">
          <a:xfrm>
            <a:off x="6770688" y="5065713"/>
            <a:ext cx="1968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save allowed</a:t>
            </a:r>
          </a:p>
        </p:txBody>
      </p:sp>
      <p:sp>
        <p:nvSpPr>
          <p:cNvPr id="22538" name="Line 20"/>
          <p:cNvSpPr>
            <a:spLocks noChangeShapeType="1"/>
          </p:cNvSpPr>
          <p:nvPr/>
        </p:nvSpPr>
        <p:spPr bwMode="auto">
          <a:xfrm>
            <a:off x="1952625" y="4749800"/>
            <a:ext cx="4659313" cy="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9" name="Line 21"/>
          <p:cNvSpPr>
            <a:spLocks noChangeShapeType="1"/>
          </p:cNvSpPr>
          <p:nvPr/>
        </p:nvSpPr>
        <p:spPr bwMode="auto">
          <a:xfrm>
            <a:off x="6611938" y="4749800"/>
            <a:ext cx="0" cy="650875"/>
          </a:xfrm>
          <a:prstGeom prst="line">
            <a:avLst/>
          </a:prstGeom>
          <a:noFill/>
          <a:ln w="1905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59304802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Implement field-level validation in the data model</a:t>
            </a:r>
          </a:p>
          <a:p>
            <a:pPr lvl="1" eaLnBrk="1" hangingPunct="1"/>
            <a:r>
              <a:rPr lang="en-US" smtClean="0"/>
              <a:t>Implement field-level validation in the user interface</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extLst>
      <p:ext uri="{BB962C8B-B14F-4D97-AF65-F5344CB8AC3E}">
        <p14:creationId xmlns:p14="http://schemas.microsoft.com/office/powerpoint/2010/main" val="30673330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The validationExpression attribute</a:t>
            </a:r>
          </a:p>
        </p:txBody>
      </p:sp>
      <p:sp>
        <p:nvSpPr>
          <p:cNvPr id="23556" name="Rectangle 3"/>
          <p:cNvSpPr>
            <a:spLocks noGrp="1" noChangeArrowheads="1"/>
          </p:cNvSpPr>
          <p:nvPr>
            <p:ph idx="1"/>
          </p:nvPr>
        </p:nvSpPr>
        <p:spPr>
          <a:xfrm>
            <a:off x="530225" y="914400"/>
            <a:ext cx="8318500" cy="2255520"/>
          </a:xfrm>
        </p:spPr>
        <p:txBody>
          <a:bodyPr/>
          <a:lstStyle/>
          <a:p>
            <a:pPr>
              <a:buFont typeface="Arial" charset="0"/>
              <a:buChar char="•"/>
            </a:pPr>
            <a:r>
              <a:rPr lang="en-US" smtClean="0"/>
              <a:t>Syntax:  	</a:t>
            </a:r>
            <a:r>
              <a:rPr lang="en-US" i="1" smtClean="0">
                <a:solidFill>
                  <a:srgbClr val="0033CC"/>
                </a:solidFill>
              </a:rPr>
              <a:t>condition</a:t>
            </a:r>
            <a:r>
              <a:rPr lang="en-US" smtClean="0">
                <a:solidFill>
                  <a:srgbClr val="FF3300"/>
                </a:solidFill>
              </a:rPr>
              <a:t> ? NULL : </a:t>
            </a:r>
            <a:r>
              <a:rPr lang="en-US" i="1" smtClean="0">
                <a:solidFill>
                  <a:srgbClr val="0033CC"/>
                </a:solidFill>
              </a:rPr>
              <a:t>errorMessage</a:t>
            </a:r>
            <a:r>
              <a:rPr lang="en-US" smtClean="0"/>
              <a:t>, or</a:t>
            </a:r>
            <a:br>
              <a:rPr lang="en-US" smtClean="0"/>
            </a:br>
            <a:r>
              <a:rPr lang="en-US" smtClean="0"/>
              <a:t>		</a:t>
            </a:r>
            <a:r>
              <a:rPr lang="en-US" i="1" smtClean="0">
                <a:solidFill>
                  <a:srgbClr val="0033CC"/>
                </a:solidFill>
              </a:rPr>
              <a:t>condition</a:t>
            </a:r>
            <a:r>
              <a:rPr lang="en-US" smtClean="0">
                <a:solidFill>
                  <a:srgbClr val="FF3300"/>
                </a:solidFill>
              </a:rPr>
              <a:t> ? </a:t>
            </a:r>
            <a:r>
              <a:rPr lang="en-US" i="1" smtClean="0">
                <a:solidFill>
                  <a:srgbClr val="0033CC"/>
                </a:solidFill>
              </a:rPr>
              <a:t>errorMessage</a:t>
            </a:r>
            <a:r>
              <a:rPr lang="en-US" smtClean="0"/>
              <a:t> </a:t>
            </a:r>
            <a:r>
              <a:rPr lang="en-US" smtClean="0">
                <a:solidFill>
                  <a:srgbClr val="FF3300"/>
                </a:solidFill>
              </a:rPr>
              <a:t>: NULL</a:t>
            </a:r>
            <a:br>
              <a:rPr lang="en-US" smtClean="0">
                <a:solidFill>
                  <a:srgbClr val="FF3300"/>
                </a:solidFill>
              </a:rPr>
            </a:br>
            <a:endParaRPr lang="en-US" smtClean="0">
              <a:solidFill>
                <a:srgbClr val="FF3300"/>
              </a:solidFill>
            </a:endParaRPr>
          </a:p>
          <a:p>
            <a:pPr lvl="1"/>
            <a:r>
              <a:rPr lang="en-US" smtClean="0"/>
              <a:t>Typically written using ternary operator</a:t>
            </a:r>
          </a:p>
          <a:p>
            <a:pPr lvl="1"/>
            <a:r>
              <a:rPr lang="en-US" smtClean="0"/>
              <a:t>NULL and error message can come in either order</a:t>
            </a:r>
          </a:p>
        </p:txBody>
      </p:sp>
      <p:pic>
        <p:nvPicPr>
          <p:cNvPr id="23558"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85521"/>
          <a:stretch/>
        </p:blipFill>
        <p:spPr bwMode="auto">
          <a:xfrm>
            <a:off x="681038" y="4467224"/>
            <a:ext cx="7780337"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9"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77181"/>
          <a:stretch/>
        </p:blipFill>
        <p:spPr bwMode="auto">
          <a:xfrm>
            <a:off x="681038" y="3341369"/>
            <a:ext cx="7780337" cy="11258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681037" y="3325176"/>
            <a:ext cx="7780337" cy="1840230"/>
          </a:xfrm>
          <a:prstGeom prst="rect">
            <a:avLst/>
          </a:prstGeom>
          <a:no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696278" y="4939665"/>
            <a:ext cx="7780337" cy="24193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42841173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smtClean="0"/>
              <a:t>Lesson objectives review</a:t>
            </a:r>
          </a:p>
        </p:txBody>
      </p:sp>
      <p:sp>
        <p:nvSpPr>
          <p:cNvPr id="24579"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Implement field-level validation in the data model</a:t>
            </a:r>
          </a:p>
          <a:p>
            <a:pPr lvl="1" eaLnBrk="1" hangingPunct="1"/>
            <a:r>
              <a:rPr lang="en-US" smtClean="0"/>
              <a:t>Implement field-level validation in the user interface</a:t>
            </a:r>
          </a:p>
        </p:txBody>
      </p:sp>
    </p:spTree>
    <p:extLst>
      <p:ext uri="{BB962C8B-B14F-4D97-AF65-F5344CB8AC3E}">
        <p14:creationId xmlns:p14="http://schemas.microsoft.com/office/powerpoint/2010/main" val="302966627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smtClean="0"/>
              <a:t>Review questions</a:t>
            </a:r>
          </a:p>
        </p:txBody>
      </p:sp>
      <p:sp>
        <p:nvSpPr>
          <p:cNvPr id="25603" name="Rectangle 3"/>
          <p:cNvSpPr>
            <a:spLocks noGrp="1" noChangeArrowheads="1"/>
          </p:cNvSpPr>
          <p:nvPr>
            <p:ph idx="1"/>
          </p:nvPr>
        </p:nvSpPr>
        <p:spPr/>
        <p:txBody>
          <a:bodyPr/>
          <a:lstStyle/>
          <a:p>
            <a:pPr marL="457200" indent="-457200" eaLnBrk="1" hangingPunct="1">
              <a:buFont typeface="Arial" charset="0"/>
              <a:buAutoNum type="arabicPeriod"/>
            </a:pPr>
            <a:r>
              <a:rPr lang="en-US" dirty="0" smtClean="0"/>
              <a:t>What are the two types of field-level validation at the data model level? Can both of them be configured?</a:t>
            </a:r>
          </a:p>
          <a:p>
            <a:pPr marL="457200" indent="-457200" eaLnBrk="1" hangingPunct="1">
              <a:buFont typeface="Arial" charset="0"/>
              <a:buAutoNum type="arabicPeriod"/>
            </a:pPr>
            <a:r>
              <a:rPr lang="en-US" dirty="0" smtClean="0"/>
              <a:t>Assume that there is an Order entity that has an </a:t>
            </a:r>
            <a:r>
              <a:rPr lang="en-US" dirty="0" err="1" smtClean="0"/>
              <a:t>OrderNumber</a:t>
            </a:r>
            <a:r>
              <a:rPr lang="en-US" dirty="0" smtClean="0"/>
              <a:t> field. The field appears on two detail views: </a:t>
            </a:r>
            <a:r>
              <a:rPr lang="en-US" dirty="0" err="1" smtClean="0"/>
              <a:t>LegacyOrdersDV</a:t>
            </a:r>
            <a:r>
              <a:rPr lang="en-US" dirty="0" smtClean="0"/>
              <a:t> and </a:t>
            </a:r>
            <a:r>
              <a:rPr lang="en-US" dirty="0" err="1" smtClean="0"/>
              <a:t>NewOrdersDV</a:t>
            </a:r>
            <a:r>
              <a:rPr lang="en-US" dirty="0" smtClean="0"/>
              <a:t>.</a:t>
            </a:r>
          </a:p>
          <a:p>
            <a:pPr marL="933450" lvl="1" indent="-419100" eaLnBrk="1" hangingPunct="1">
              <a:buFont typeface="Arial" charset="0"/>
              <a:buAutoNum type="alphaLcParenR"/>
            </a:pPr>
            <a:r>
              <a:rPr lang="en-US" dirty="0" smtClean="0"/>
              <a:t>Name a situation where you would implement validation logic for the </a:t>
            </a:r>
            <a:r>
              <a:rPr lang="en-US" dirty="0" err="1" smtClean="0"/>
              <a:t>OrderNumber</a:t>
            </a:r>
            <a:r>
              <a:rPr lang="en-US" dirty="0" smtClean="0"/>
              <a:t> field at the data model level.</a:t>
            </a:r>
          </a:p>
          <a:p>
            <a:pPr marL="933450" lvl="1" indent="-419100" eaLnBrk="1" hangingPunct="1">
              <a:buFont typeface="Arial" charset="0"/>
              <a:buAutoNum type="alphaLcParenR"/>
            </a:pPr>
            <a:r>
              <a:rPr lang="en-US" dirty="0" smtClean="0"/>
              <a:t>Name a situation where you would implement validation logic for the </a:t>
            </a:r>
            <a:r>
              <a:rPr lang="en-US" dirty="0" err="1" smtClean="0"/>
              <a:t>OrderNumber</a:t>
            </a:r>
            <a:r>
              <a:rPr lang="en-US" dirty="0" smtClean="0"/>
              <a:t> field at the UI level.</a:t>
            </a:r>
          </a:p>
          <a:p>
            <a:pPr marL="457200" indent="-457200" eaLnBrk="1" hangingPunct="1">
              <a:buFont typeface="Arial" charset="0"/>
              <a:buAutoNum type="arabicPeriod"/>
            </a:pPr>
            <a:r>
              <a:rPr lang="en-US" dirty="0" smtClean="0"/>
              <a:t>What </a:t>
            </a:r>
            <a:r>
              <a:rPr lang="en-US" dirty="0" smtClean="0"/>
              <a:t>happens if a widget's validation expression returns null?</a:t>
            </a:r>
          </a:p>
        </p:txBody>
      </p:sp>
    </p:spTree>
    <p:extLst>
      <p:ext uri="{BB962C8B-B14F-4D97-AF65-F5344CB8AC3E}">
        <p14:creationId xmlns:p14="http://schemas.microsoft.com/office/powerpoint/2010/main" val="66820345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799227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Field-level validation in data model</a:t>
            </a:r>
          </a:p>
          <a:p>
            <a:pPr>
              <a:lnSpc>
                <a:spcPct val="150000"/>
              </a:lnSpc>
              <a:buFont typeface="Arial" charset="0"/>
              <a:buChar char="•"/>
            </a:pPr>
            <a:r>
              <a:rPr lang="en-US" sz="2800" smtClean="0">
                <a:solidFill>
                  <a:srgbClr val="C0C0C0"/>
                </a:solidFill>
              </a:rPr>
              <a:t>Field-level validation in UI</a:t>
            </a:r>
          </a:p>
          <a:p>
            <a:pPr>
              <a:lnSpc>
                <a:spcPct val="150000"/>
              </a:lnSpc>
              <a:buFont typeface="Arial" charset="0"/>
              <a:buChar char="•"/>
            </a:pPr>
            <a:endParaRPr lang="en-US" sz="2800" smtClean="0">
              <a:solidFill>
                <a:srgbClr val="C0C0C0"/>
              </a:solidFill>
            </a:endParaRPr>
          </a:p>
        </p:txBody>
      </p:sp>
    </p:spTree>
    <p:extLst>
      <p:ext uri="{BB962C8B-B14F-4D97-AF65-F5344CB8AC3E}">
        <p14:creationId xmlns:p14="http://schemas.microsoft.com/office/powerpoint/2010/main" val="204716894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Field-Level Validation</a:t>
            </a:r>
          </a:p>
        </p:txBody>
      </p:sp>
      <p:sp>
        <p:nvSpPr>
          <p:cNvPr id="7171" name="Rectangle 3"/>
          <p:cNvSpPr>
            <a:spLocks noGrp="1" noChangeArrowheads="1"/>
          </p:cNvSpPr>
          <p:nvPr>
            <p:ph idx="1"/>
          </p:nvPr>
        </p:nvSpPr>
        <p:spPr/>
        <p:txBody>
          <a:bodyPr/>
          <a:lstStyle/>
          <a:p>
            <a:pPr>
              <a:buFont typeface="Arial" charset="0"/>
              <a:buChar char="•"/>
            </a:pPr>
            <a:r>
              <a:rPr lang="en-US" b="1" smtClean="0"/>
              <a:t>Validation</a:t>
            </a:r>
            <a:r>
              <a:rPr lang="en-US" smtClean="0"/>
              <a:t> is a general application behavior that prevents a user from saving invalid business data</a:t>
            </a:r>
          </a:p>
          <a:p>
            <a:pPr lvl="1"/>
            <a:r>
              <a:rPr lang="en-US" smtClean="0"/>
              <a:t>For example, specifying a policy expiration date that is prior to the policy's effective date</a:t>
            </a:r>
          </a:p>
          <a:p>
            <a:pPr>
              <a:buFont typeface="Arial" charset="0"/>
              <a:buChar char="•"/>
            </a:pPr>
            <a:r>
              <a:rPr lang="en-US" b="1" smtClean="0"/>
              <a:t>Field-level validation</a:t>
            </a:r>
            <a:r>
              <a:rPr lang="en-US" smtClean="0"/>
              <a:t> is a validation behavior tied to one or more specific fields, which can be implemented at:</a:t>
            </a:r>
          </a:p>
          <a:p>
            <a:pPr lvl="1"/>
            <a:r>
              <a:rPr lang="en-US" smtClean="0"/>
              <a:t>Data model level</a:t>
            </a:r>
          </a:p>
          <a:p>
            <a:pPr lvl="2"/>
            <a:r>
              <a:rPr lang="en-US" smtClean="0"/>
              <a:t>Datatypes</a:t>
            </a:r>
          </a:p>
          <a:p>
            <a:pPr lvl="2"/>
            <a:r>
              <a:rPr lang="en-US" smtClean="0"/>
              <a:t>Field validators</a:t>
            </a:r>
          </a:p>
          <a:p>
            <a:pPr lvl="1"/>
            <a:r>
              <a:rPr lang="en-US" smtClean="0"/>
              <a:t>UI level</a:t>
            </a:r>
          </a:p>
          <a:p>
            <a:pPr lvl="2"/>
            <a:r>
              <a:rPr lang="en-US" smtClean="0"/>
              <a:t>Validation expressions</a:t>
            </a:r>
          </a:p>
        </p:txBody>
      </p:sp>
    </p:spTree>
    <p:extLst>
      <p:ext uri="{BB962C8B-B14F-4D97-AF65-F5344CB8AC3E}">
        <p14:creationId xmlns:p14="http://schemas.microsoft.com/office/powerpoint/2010/main" val="294927339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Datatypes</a:t>
            </a:r>
          </a:p>
        </p:txBody>
      </p:sp>
      <p:sp>
        <p:nvSpPr>
          <p:cNvPr id="8195" name="Rectangle 3"/>
          <p:cNvSpPr>
            <a:spLocks noGrp="1" noChangeArrowheads="1"/>
          </p:cNvSpPr>
          <p:nvPr>
            <p:ph idx="1"/>
          </p:nvPr>
        </p:nvSpPr>
        <p:spPr>
          <a:xfrm>
            <a:off x="5943601" y="614950"/>
            <a:ext cx="2779775" cy="5749274"/>
          </a:xfrm>
        </p:spPr>
        <p:txBody>
          <a:bodyPr/>
          <a:lstStyle/>
          <a:p>
            <a:pPr>
              <a:buFont typeface="Arial" charset="0"/>
              <a:buChar char="•"/>
            </a:pPr>
            <a:r>
              <a:rPr lang="en-US" dirty="0" err="1" smtClean="0"/>
              <a:t>Guidewire</a:t>
            </a:r>
            <a:r>
              <a:rPr lang="en-US" dirty="0" smtClean="0"/>
              <a:t> inherently requires all fields to have values that are legal for the field's underlying </a:t>
            </a:r>
            <a:r>
              <a:rPr lang="en-US" dirty="0" err="1" smtClean="0"/>
              <a:t>datatype</a:t>
            </a:r>
            <a:endParaRPr lang="en-US" dirty="0" smtClean="0"/>
          </a:p>
          <a:p>
            <a:pPr lvl="1"/>
            <a:r>
              <a:rPr lang="en-US" dirty="0" err="1" smtClean="0"/>
              <a:t>Guidewire</a:t>
            </a:r>
            <a:r>
              <a:rPr lang="en-US" dirty="0" smtClean="0"/>
              <a:t> automatically prevents data of the wrong </a:t>
            </a:r>
            <a:r>
              <a:rPr lang="en-US" dirty="0" err="1" smtClean="0"/>
              <a:t>datatype</a:t>
            </a:r>
            <a:r>
              <a:rPr lang="en-US" dirty="0" smtClean="0"/>
              <a:t> from being saved and warns the user of the error</a:t>
            </a:r>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558" y="797662"/>
            <a:ext cx="5493329" cy="5389324"/>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29638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xfrm>
            <a:off x="569179" y="831850"/>
            <a:ext cx="8318500" cy="5486400"/>
          </a:xfrm>
        </p:spPr>
        <p:txBody>
          <a:bodyPr/>
          <a:lstStyle/>
          <a:p>
            <a:pPr>
              <a:buFont typeface="Arial" charset="0"/>
              <a:buChar char="•"/>
            </a:pPr>
            <a:r>
              <a:rPr lang="en-US" smtClean="0"/>
              <a:t>A </a:t>
            </a:r>
            <a:r>
              <a:rPr lang="en-US" b="1" smtClean="0"/>
              <a:t>field validator</a:t>
            </a:r>
            <a:r>
              <a:rPr lang="en-US" smtClean="0"/>
              <a:t> is a pattern that is tied to one or more fields in the data model</a:t>
            </a:r>
          </a:p>
          <a:p>
            <a:pPr lvl="1"/>
            <a:r>
              <a:rPr lang="en-US" smtClean="0"/>
              <a:t>If field value does not match pattern, data cannot be saved and error message is displayed</a:t>
            </a:r>
          </a:p>
        </p:txBody>
      </p:sp>
      <p:pic>
        <p:nvPicPr>
          <p:cNvPr id="92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842" y="2355730"/>
            <a:ext cx="7901952" cy="3515213"/>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9" name="Rectangle 2"/>
          <p:cNvSpPr>
            <a:spLocks noGrp="1" noChangeArrowheads="1"/>
          </p:cNvSpPr>
          <p:nvPr>
            <p:ph type="title"/>
          </p:nvPr>
        </p:nvSpPr>
        <p:spPr/>
        <p:txBody>
          <a:bodyPr/>
          <a:lstStyle/>
          <a:p>
            <a:pPr eaLnBrk="1" hangingPunct="1"/>
            <a:r>
              <a:rPr lang="en-US" smtClean="0"/>
              <a:t>Field Validators</a:t>
            </a:r>
          </a:p>
        </p:txBody>
      </p:sp>
      <p:cxnSp>
        <p:nvCxnSpPr>
          <p:cNvPr id="4" name="Straight Arrow Connector 3"/>
          <p:cNvCxnSpPr/>
          <p:nvPr/>
        </p:nvCxnSpPr>
        <p:spPr bwMode="auto">
          <a:xfrm flipV="1">
            <a:off x="4308231" y="3481754"/>
            <a:ext cx="0" cy="1607529"/>
          </a:xfrm>
          <a:prstGeom prst="straightConnector1">
            <a:avLst/>
          </a:prstGeom>
          <a:noFill/>
          <a:ln w="12700" cap="flat" cmpd="sng" algn="ctr">
            <a:solidFill>
              <a:srgbClr val="FF0000"/>
            </a:solidFill>
            <a:prstDash val="solid"/>
            <a:round/>
            <a:headEnd type="none" w="med" len="med"/>
            <a:tailEnd type="arrow"/>
          </a:ln>
          <a:effectLst/>
        </p:spPr>
      </p:cxnSp>
      <p:sp>
        <p:nvSpPr>
          <p:cNvPr id="7" name="Rounded Rectangle 6"/>
          <p:cNvSpPr/>
          <p:nvPr/>
        </p:nvSpPr>
        <p:spPr bwMode="auto">
          <a:xfrm>
            <a:off x="789842" y="2532185"/>
            <a:ext cx="6384681" cy="80889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6855703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Components of a field validator</a:t>
            </a:r>
          </a:p>
        </p:txBody>
      </p:sp>
      <p:sp>
        <p:nvSpPr>
          <p:cNvPr id="10243" name="Rectangle 3"/>
          <p:cNvSpPr>
            <a:spLocks noGrp="1" noChangeArrowheads="1"/>
          </p:cNvSpPr>
          <p:nvPr>
            <p:ph idx="1"/>
          </p:nvPr>
        </p:nvSpPr>
        <p:spPr/>
        <p:txBody>
          <a:bodyPr/>
          <a:lstStyle/>
          <a:p>
            <a:pPr>
              <a:buFont typeface="Arial" charset="0"/>
              <a:buChar char="•"/>
            </a:pPr>
            <a:r>
              <a:rPr lang="en-US" smtClean="0"/>
              <a:t>Name - Name of validator, such as "RoutingNumber"</a:t>
            </a:r>
          </a:p>
          <a:p>
            <a:pPr>
              <a:buFont typeface="Arial" charset="0"/>
              <a:buChar char="•"/>
            </a:pPr>
            <a:r>
              <a:rPr lang="en-US" smtClean="0"/>
              <a:t>Value - Pattern that must be matched, such as:</a:t>
            </a:r>
            <a:br>
              <a:rPr lang="en-US" smtClean="0"/>
            </a:br>
            <a:r>
              <a:rPr lang="en-US" smtClean="0"/>
              <a:t>	"Three alphanumerics, a hyphen, three digits"</a:t>
            </a:r>
          </a:p>
          <a:p>
            <a:pPr>
              <a:buFont typeface="Arial" charset="0"/>
              <a:buChar char="•"/>
            </a:pPr>
            <a:r>
              <a:rPr lang="en-US" smtClean="0"/>
              <a:t>Description - Display message when pattern not matched,</a:t>
            </a:r>
            <a:br>
              <a:rPr lang="en-US" smtClean="0"/>
            </a:br>
            <a:r>
              <a:rPr lang="en-US" smtClean="0"/>
              <a:t>	such as "Must be three alphanumerics, a hyphen..."</a:t>
            </a:r>
          </a:p>
          <a:p>
            <a:pPr>
              <a:buFont typeface="Arial" charset="0"/>
              <a:buChar char="•"/>
            </a:pPr>
            <a:r>
              <a:rPr lang="en-US" smtClean="0"/>
              <a:t>Input mask - Optional mask applied to any field tied to validator, such as "###-###"</a:t>
            </a:r>
          </a:p>
          <a:p>
            <a:pPr>
              <a:buFont typeface="Arial" charset="0"/>
              <a:buChar char="•"/>
            </a:pPr>
            <a:endParaRPr lang="en-US" smtClean="0"/>
          </a:p>
        </p:txBody>
      </p:sp>
      <p:pic>
        <p:nvPicPr>
          <p:cNvPr id="1024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65061"/>
          <a:stretch/>
        </p:blipFill>
        <p:spPr bwMode="auto">
          <a:xfrm>
            <a:off x="645376" y="4425826"/>
            <a:ext cx="7900747" cy="1162783"/>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04747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Steps to implement field validator</a:t>
            </a:r>
          </a:p>
        </p:txBody>
      </p:sp>
      <p:sp>
        <p:nvSpPr>
          <p:cNvPr id="11267"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error message display key</a:t>
            </a:r>
          </a:p>
          <a:p>
            <a:pPr marL="457200" indent="-457200">
              <a:buFont typeface="Wingdings 3" pitchFamily="18" charset="2"/>
              <a:buAutoNum type="arabicPeriod"/>
            </a:pPr>
            <a:r>
              <a:rPr lang="en-US" smtClean="0"/>
              <a:t>Create field validator</a:t>
            </a:r>
          </a:p>
          <a:p>
            <a:pPr marL="457200" indent="-457200">
              <a:buFont typeface="Wingdings 3" pitchFamily="18" charset="2"/>
              <a:buAutoNum type="arabicPeriod"/>
            </a:pPr>
            <a:r>
              <a:rPr lang="en-US" smtClean="0"/>
              <a:t>Associate field validator to entity field</a:t>
            </a:r>
          </a:p>
          <a:p>
            <a:pPr marL="457200" indent="-457200">
              <a:buFont typeface="Wingdings 3" pitchFamily="18" charset="2"/>
              <a:buAutoNum type="arabicPeriod"/>
            </a:pPr>
            <a:r>
              <a:rPr lang="en-US" smtClean="0"/>
              <a:t>Deploy the changes</a:t>
            </a:r>
          </a:p>
        </p:txBody>
      </p:sp>
    </p:spTree>
    <p:extLst>
      <p:ext uri="{BB962C8B-B14F-4D97-AF65-F5344CB8AC3E}">
        <p14:creationId xmlns:p14="http://schemas.microsoft.com/office/powerpoint/2010/main" val="54132321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mtClean="0"/>
              <a:t>Step 1: Create error message display key</a:t>
            </a:r>
          </a:p>
        </p:txBody>
      </p:sp>
      <p:sp>
        <p:nvSpPr>
          <p:cNvPr id="12292" name="Rectangle 3"/>
          <p:cNvSpPr>
            <a:spLocks noGrp="1" noChangeArrowheads="1"/>
          </p:cNvSpPr>
          <p:nvPr>
            <p:ph idx="1"/>
          </p:nvPr>
        </p:nvSpPr>
        <p:spPr>
          <a:xfrm>
            <a:off x="519113" y="914400"/>
            <a:ext cx="8318500" cy="2692400"/>
          </a:xfrm>
        </p:spPr>
        <p:txBody>
          <a:bodyPr/>
          <a:lstStyle/>
          <a:p>
            <a:pPr>
              <a:buFont typeface="Arial" charset="0"/>
              <a:buChar char="•"/>
            </a:pPr>
            <a:r>
              <a:rPr lang="en-US" dirty="0" smtClean="0"/>
              <a:t>Typically, must be created from Display Keys editor, found under Localizations</a:t>
            </a:r>
          </a:p>
          <a:p>
            <a:pPr>
              <a:buFont typeface="Arial" charset="0"/>
              <a:buChar char="•"/>
            </a:pPr>
            <a:r>
              <a:rPr lang="en-US" dirty="0" smtClean="0"/>
              <a:t>Field validator error message conventions</a:t>
            </a:r>
          </a:p>
          <a:p>
            <a:pPr lvl="1"/>
            <a:r>
              <a:rPr lang="en-US" dirty="0" smtClean="0"/>
              <a:t>Grouped under Validator</a:t>
            </a:r>
          </a:p>
          <a:p>
            <a:pPr lvl="1"/>
            <a:r>
              <a:rPr lang="en-US" dirty="0" smtClean="0"/>
              <a:t>Begin with place-holder for widget name: {0}</a:t>
            </a:r>
          </a:p>
        </p:txBody>
      </p:sp>
      <p:pic>
        <p:nvPicPr>
          <p:cNvPr id="122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335" y="3790185"/>
            <a:ext cx="8594482" cy="2015302"/>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230926" y="4958862"/>
            <a:ext cx="1318846" cy="21101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3035545" y="4809561"/>
            <a:ext cx="5862272" cy="18015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29786260"/>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TotalTime>
  <Words>2159</Words>
  <Application>Microsoft Office PowerPoint</Application>
  <PresentationFormat>On-screen Show (4:3)</PresentationFormat>
  <Paragraphs>187</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Emerald_Template</vt:lpstr>
      <vt:lpstr>Field-Level Validation</vt:lpstr>
      <vt:lpstr>Lesson objectives</vt:lpstr>
      <vt:lpstr>Lesson outline</vt:lpstr>
      <vt:lpstr>Field-Level Validation</vt:lpstr>
      <vt:lpstr>Datatypes</vt:lpstr>
      <vt:lpstr>Field Validators</vt:lpstr>
      <vt:lpstr>Components of a field validator</vt:lpstr>
      <vt:lpstr>Steps to implement field validator</vt:lpstr>
      <vt:lpstr>Step 1: Create error message display key</vt:lpstr>
      <vt:lpstr>Step 2: Create field validator</vt:lpstr>
      <vt:lpstr>Validator def: Name and description</vt:lpstr>
      <vt:lpstr>Validator def: Value</vt:lpstr>
      <vt:lpstr>Validator def: Input Mask</vt:lpstr>
      <vt:lpstr>Step 3: Associate validator with entity field (1)</vt:lpstr>
      <vt:lpstr>Step 3: Associate validator with entity field (2)</vt:lpstr>
      <vt:lpstr>Step 4: Deploy changes</vt:lpstr>
      <vt:lpstr>Lesson outline</vt:lpstr>
      <vt:lpstr>Field-level validation in the user interface</vt:lpstr>
      <vt:lpstr>Validation expression</vt:lpstr>
      <vt:lpstr>The validationExpression attribute</vt:lpstr>
      <vt:lpstr>Lesson objectives review</vt:lpstr>
      <vt:lpstr>Review questions</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Field-Level Validation</dc:title>
  <dc:subject>Emerald PowerPoint 2010 Template</dc:subject>
  <dc:creator>gwuser</dc:creator>
  <cp:keywords>Emerald;PowerPoint 2010;PowerPoint Template</cp:keywords>
  <cp:lastModifiedBy>gwuser</cp:lastModifiedBy>
  <cp:revision>1</cp:revision>
  <dcterms:created xsi:type="dcterms:W3CDTF">2013-09-19T00:31:54Z</dcterms:created>
  <dcterms:modified xsi:type="dcterms:W3CDTF">2013-09-19T00:33:09Z</dcterms:modified>
</cp:coreProperties>
</file>