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5">
  <p:sldMasterIdLst>
    <p:sldMasterId id="2147483763" r:id="rId1"/>
  </p:sldMasterIdLst>
  <p:notesMasterIdLst>
    <p:notesMasterId r:id="rId45"/>
  </p:notesMasterIdLst>
  <p:handoutMasterIdLst>
    <p:handoutMasterId r:id="rId46"/>
  </p:handoutMasterIdLst>
  <p:sldIdLst>
    <p:sldId id="256" r:id="rId2"/>
    <p:sldId id="258" r:id="rId3"/>
    <p:sldId id="260" r:id="rId4"/>
    <p:sldId id="267" r:id="rId5"/>
    <p:sldId id="271" r:id="rId6"/>
    <p:sldId id="272" r:id="rId7"/>
    <p:sldId id="338" r:id="rId8"/>
    <p:sldId id="311" r:id="rId9"/>
    <p:sldId id="276" r:id="rId10"/>
    <p:sldId id="273" r:id="rId11"/>
    <p:sldId id="275" r:id="rId12"/>
    <p:sldId id="274" r:id="rId13"/>
    <p:sldId id="277" r:id="rId14"/>
    <p:sldId id="331" r:id="rId15"/>
    <p:sldId id="328" r:id="rId16"/>
    <p:sldId id="329" r:id="rId17"/>
    <p:sldId id="318" r:id="rId18"/>
    <p:sldId id="317" r:id="rId19"/>
    <p:sldId id="337" r:id="rId20"/>
    <p:sldId id="334" r:id="rId21"/>
    <p:sldId id="332" r:id="rId22"/>
    <p:sldId id="319" r:id="rId23"/>
    <p:sldId id="320" r:id="rId24"/>
    <p:sldId id="297" r:id="rId25"/>
    <p:sldId id="322" r:id="rId26"/>
    <p:sldId id="330" r:id="rId27"/>
    <p:sldId id="324" r:id="rId28"/>
    <p:sldId id="346" r:id="rId29"/>
    <p:sldId id="333" r:id="rId30"/>
    <p:sldId id="265" r:id="rId31"/>
    <p:sldId id="341" r:id="rId32"/>
    <p:sldId id="343" r:id="rId33"/>
    <p:sldId id="344" r:id="rId34"/>
    <p:sldId id="326" r:id="rId35"/>
    <p:sldId id="298" r:id="rId36"/>
    <p:sldId id="345" r:id="rId37"/>
    <p:sldId id="266" r:id="rId38"/>
    <p:sldId id="262" r:id="rId39"/>
    <p:sldId id="301" r:id="rId40"/>
    <p:sldId id="305" r:id="rId41"/>
    <p:sldId id="259" r:id="rId42"/>
    <p:sldId id="261" r:id="rId43"/>
    <p:sldId id="25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A276501-C77F-41DE-9E47-4EA44DE6E53A}">
          <p14:sldIdLst>
            <p14:sldId id="256"/>
            <p14:sldId id="258"/>
          </p14:sldIdLst>
        </p14:section>
        <p14:section name="Database transcations and bundles" id="{A3CBC792-F989-4254-B1FB-9744929F5615}">
          <p14:sldIdLst>
            <p14:sldId id="260"/>
            <p14:sldId id="267"/>
            <p14:sldId id="271"/>
            <p14:sldId id="272"/>
            <p14:sldId id="338"/>
            <p14:sldId id="311"/>
            <p14:sldId id="276"/>
            <p14:sldId id="273"/>
            <p14:sldId id="275"/>
            <p14:sldId id="274"/>
            <p14:sldId id="277"/>
          </p14:sldIdLst>
        </p14:section>
        <p14:section name="Current and new bundles" id="{7657E37D-196B-4588-BC78-E74EE72FF66B}">
          <p14:sldIdLst>
            <p14:sldId id="331"/>
            <p14:sldId id="328"/>
            <p14:sldId id="329"/>
            <p14:sldId id="318"/>
            <p14:sldId id="317"/>
            <p14:sldId id="337"/>
            <p14:sldId id="334"/>
          </p14:sldIdLst>
        </p14:section>
        <p14:section name="Read-only entities and bundles" id="{CB34E574-A63A-45CD-88DD-1B588C90423D}">
          <p14:sldIdLst>
            <p14:sldId id="332"/>
            <p14:sldId id="319"/>
            <p14:sldId id="320"/>
            <p14:sldId id="297"/>
            <p14:sldId id="322"/>
            <p14:sldId id="330"/>
            <p14:sldId id="324"/>
            <p14:sldId id="346"/>
            <p14:sldId id="333"/>
          </p14:sldIdLst>
        </p14:section>
        <p14:section name="New Entities and bundles" id="{AE049682-064F-41E1-A860-E9352CDBB4BD}">
          <p14:sldIdLst>
            <p14:sldId id="265"/>
            <p14:sldId id="341"/>
            <p14:sldId id="343"/>
            <p14:sldId id="344"/>
            <p14:sldId id="326"/>
            <p14:sldId id="298"/>
            <p14:sldId id="345"/>
          </p14:sldIdLst>
        </p14:section>
        <p14:section name="Additional bundle functionality" id="{CC6B627B-84AC-4731-A73B-E9075791A8E3}">
          <p14:sldIdLst>
            <p14:sldId id="266"/>
            <p14:sldId id="262"/>
            <p14:sldId id="301"/>
            <p14:sldId id="305"/>
          </p14:sldIdLst>
        </p14:section>
        <p14:section name="Review" id="{0EA8C8BD-B85D-4B62-9459-AEB5D1506F5C}">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4" clrIdx="0"/>
  <p:cmAuthor id="1" name="Guidewire Education" initials="sluersen" lastIdx="2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0462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79" autoAdjust="0"/>
    <p:restoredTop sz="74171" autoAdjust="0"/>
  </p:normalViewPr>
  <p:slideViewPr>
    <p:cSldViewPr showGuides="1">
      <p:cViewPr varScale="1">
        <p:scale>
          <a:sx n="98" d="100"/>
          <a:sy n="98" d="100"/>
        </p:scale>
        <p:origin x="-960" y="-102"/>
      </p:cViewPr>
      <p:guideLst>
        <p:guide orient="horz"/>
        <p:guide/>
      </p:guideLst>
    </p:cSldViewPr>
  </p:slideViewPr>
  <p:outlineViewPr>
    <p:cViewPr>
      <p:scale>
        <a:sx n="33" d="100"/>
        <a:sy n="33" d="100"/>
      </p:scale>
      <p:origin x="0" y="25620"/>
    </p:cViewPr>
  </p:outlineViewPr>
  <p:notesTextViewPr>
    <p:cViewPr>
      <p:scale>
        <a:sx n="125" d="100"/>
        <a:sy n="125" d="100"/>
      </p:scale>
      <p:origin x="0" y="0"/>
    </p:cViewPr>
  </p:notesTextViewPr>
  <p:sorterViewPr>
    <p:cViewPr>
      <p:scale>
        <a:sx n="100" d="100"/>
        <a:sy n="100" d="100"/>
      </p:scale>
      <p:origin x="0" y="0"/>
    </p:cViewPr>
  </p:sorterViewPr>
  <p:notesViewPr>
    <p:cSldViewPr showGuides="1">
      <p:cViewPr varScale="1">
        <p:scale>
          <a:sx n="98" d="100"/>
          <a:sy n="98" d="100"/>
        </p:scale>
        <p:origin x="-255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12/5/2014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plugin implements an interface with one or more functions. Guidewire application code may invoke the interface functions. The situation in which the plugin is called determine whether the plugin needs to explicitly manipulate a bundle. </a:t>
            </a:r>
          </a:p>
          <a:p>
            <a:endParaRPr lang="en-US" dirty="0" smtClean="0"/>
          </a:p>
          <a:p>
            <a:r>
              <a:rPr lang="en-US" dirty="0" smtClean="0"/>
              <a:t>For example, in ClaimCenter, at the end of the first step of the New Claim wizard , the claim number generator plugin is called.  There is an explicit commit before the application moves on to the second step. Thus, the claim number generator plugin code does not need to explicitly manipulate any bundle.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512399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special bundle issues pertaining to web services, batch processes, and certain plugins. These issues are discussed later in the course.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020749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database-backed entities (entities of type entity.KeyableBean) can be added to a bundle. Each entity can only be in one bundle. It is possible to have multiple entities that correspond to the same row in the database.</a:t>
            </a:r>
          </a:p>
          <a:p>
            <a:endParaRPr lang="en-US" dirty="0" smtClean="0"/>
          </a:p>
          <a:p>
            <a:r>
              <a:rPr lang="en-US" dirty="0" smtClean="0"/>
              <a:t>You cannot create a custom Gosu class (which is non-database-backed) and add instances of that class to a bundle.</a:t>
            </a:r>
          </a:p>
          <a:p>
            <a:endParaRPr lang="en-US" dirty="0" smtClean="0"/>
          </a:p>
          <a:p>
            <a:r>
              <a:rPr lang="en-US" dirty="0" smtClean="0"/>
              <a:t>"Evicting" an entity from a bundle means disassociating the entity entirely from the bundle before any commit is attempted. The term "remove" is not used here because "removing an entity" is typically used to mean flagging an entity as retired or deleted so that, when the bundle is committed, the database will logically or physically remove the corresponding row from the database table. You can "remove" an entity from a bundle using Gosu.</a:t>
            </a:r>
          </a:p>
          <a:p>
            <a:endParaRPr lang="en-US" dirty="0" smtClean="0"/>
          </a:p>
          <a:p>
            <a:r>
              <a:rPr lang="en-US" dirty="0" smtClean="0"/>
              <a:t>The entity’s bundle is available in the Bundle property of the given entity.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736200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TrainingApp, ABCompanies can have an inspection date. There are</a:t>
            </a:r>
            <a:r>
              <a:rPr lang="en-US" baseline="0" dirty="0" smtClean="0"/>
              <a:t> several methods that are required to record when inspection dates are changed.</a:t>
            </a:r>
          </a:p>
          <a:p>
            <a:endParaRPr lang="en-US" baseline="0" dirty="0" smtClean="0"/>
          </a:p>
          <a:p>
            <a:r>
              <a:rPr lang="en-US" baseline="0" dirty="0" smtClean="0"/>
              <a:t>First,  you need a method to r</a:t>
            </a:r>
            <a:r>
              <a:rPr lang="en-US" dirty="0" smtClean="0"/>
              <a:t>etrieve the company from the database.</a:t>
            </a:r>
            <a:r>
              <a:rPr lang="en-US" baseline="0" dirty="0" smtClean="0"/>
              <a:t> Second, you need a method to set the inspection </a:t>
            </a:r>
            <a:r>
              <a:rPr lang="en-US" dirty="0" smtClean="0"/>
              <a:t>date to a specified date. Lastly,</a:t>
            </a:r>
            <a:r>
              <a:rPr lang="en-US" baseline="0" dirty="0" smtClean="0"/>
              <a:t> you need to create a note </a:t>
            </a:r>
            <a:r>
              <a:rPr lang="en-US" dirty="0" smtClean="0"/>
              <a:t>that captures</a:t>
            </a:r>
            <a:r>
              <a:rPr lang="en-US" baseline="0" dirty="0" smtClean="0"/>
              <a:t> the date change from the </a:t>
            </a:r>
            <a:r>
              <a:rPr lang="en-US" dirty="0" smtClean="0"/>
              <a:t>previous value to the new value.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97202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Often,</a:t>
            </a:r>
            <a:r>
              <a:rPr lang="en-US" baseline="0" dirty="0" smtClean="0"/>
              <a:t> t</a:t>
            </a:r>
            <a:r>
              <a:rPr lang="en-US" dirty="0" smtClean="0"/>
              <a:t>he current bundle </a:t>
            </a:r>
            <a:r>
              <a:rPr lang="en-US" baseline="0" dirty="0" smtClean="0"/>
              <a:t>references that data that is in the User Interface or the object being used by a plugin. </a:t>
            </a:r>
            <a:r>
              <a:rPr lang="en-US" dirty="0" smtClean="0"/>
              <a:t>Guidewire web services and batch processes do not have current bundles. If either of these mechanisms needs to create or modify data, then a new bundle must be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current bundle may be either readable or writable.  You can determine if the current bundle is read-only by using the </a:t>
            </a:r>
            <a:r>
              <a:rPr lang="en-US" baseline="0" dirty="0" err="1" smtClean="0"/>
              <a:t>ReadOnly</a:t>
            </a:r>
            <a:r>
              <a:rPr lang="en-US" baseline="0" dirty="0" smtClean="0"/>
              <a:t> property.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832369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entity has a bundle property that you can use to access the bundle containing the entity (</a:t>
            </a:r>
            <a:r>
              <a:rPr lang="en-US" dirty="0" err="1" smtClean="0"/>
              <a:t>entity.Bundle</a:t>
            </a:r>
            <a:r>
              <a:rPr lang="en-US" dirty="0" smtClean="0"/>
              <a:t>). </a:t>
            </a:r>
          </a:p>
          <a:p>
            <a:endParaRPr lang="en-US" dirty="0" smtClean="0"/>
          </a:p>
          <a:p>
            <a:r>
              <a:rPr lang="en-US" dirty="0" smtClean="0"/>
              <a:t>Developers should be extremely cautious when committing a current bundle.  Committing the data in the code may conflict with further activity associated to the current bundle's context. For example, imagine that there is a UI button that executes code which accesses the current bundle, modifies entities in it, and then commits the bundle. If the user clicks the button and then makes additional changes to data in the UI, the additional changes cannot be saved. When the attempt is made to commit the additional changes, Guidewire will throw an exception. Therefore, one should commit the current bundle only when one can be certain that no further changes will be made to the data in that bundle.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832369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bundles are always writable. In some situations, there is an inherent user. For example:</a:t>
            </a:r>
          </a:p>
          <a:p>
            <a:pPr marL="171450" indent="-171450">
              <a:buFont typeface="Arial" pitchFamily="34" charset="0"/>
              <a:buChar char="•"/>
            </a:pPr>
            <a:r>
              <a:rPr lang="en-US" dirty="0" smtClean="0"/>
              <a:t>If bundle code is executed from the UI, it is executed as the user who triggered the UI event that runs the code.</a:t>
            </a:r>
          </a:p>
          <a:p>
            <a:pPr marL="171450" indent="-171450">
              <a:buFont typeface="Arial" pitchFamily="34" charset="0"/>
              <a:buChar char="•"/>
            </a:pPr>
            <a:r>
              <a:rPr lang="en-US" dirty="0" smtClean="0"/>
              <a:t>If bundle code is executed from a web service, it is executed as the user specified by the web service call.</a:t>
            </a:r>
          </a:p>
          <a:p>
            <a:pPr marL="171450" indent="-171450">
              <a:buFont typeface="Arial" pitchFamily="34" charset="0"/>
              <a:buChar char="•"/>
            </a:pPr>
            <a:endParaRPr lang="en-US" dirty="0" smtClean="0"/>
          </a:p>
          <a:p>
            <a:r>
              <a:rPr lang="en-US" dirty="0" smtClean="0"/>
              <a:t>In other situations, there is no inherent user, such as:</a:t>
            </a:r>
          </a:p>
          <a:p>
            <a:pPr marL="171450" indent="-171450">
              <a:buFont typeface="Arial" pitchFamily="34" charset="0"/>
              <a:buChar char="•"/>
            </a:pPr>
            <a:r>
              <a:rPr lang="en-US" dirty="0" smtClean="0"/>
              <a:t>A web service that requires no authentication and where there may be no user specified in the web service call.</a:t>
            </a:r>
          </a:p>
          <a:p>
            <a:pPr marL="171450" indent="-171450">
              <a:buFont typeface="Arial" pitchFamily="34" charset="0"/>
              <a:buChar char="•"/>
            </a:pPr>
            <a:r>
              <a:rPr lang="en-US" dirty="0" smtClean="0"/>
              <a:t>A batch process.</a:t>
            </a:r>
          </a:p>
          <a:p>
            <a:endParaRPr lang="en-US" dirty="0" smtClean="0"/>
          </a:p>
          <a:p>
            <a:r>
              <a:rPr lang="en-US" dirty="0" smtClean="0"/>
              <a:t>In these situations, you must use the second signature above and specify a user to associate the bundle to.</a:t>
            </a:r>
          </a:p>
          <a:p>
            <a:endParaRPr lang="en-US" dirty="0" smtClean="0"/>
          </a:p>
          <a:p>
            <a:r>
              <a:rPr lang="en-US" dirty="0" smtClean="0"/>
              <a:t>In either case, commits in the bundle are limited to what the associated user has permission to do. If the user lacks the needed permissions, then an InsufficientPermissionException is thrown. For example, if the bundle attempts to commit changes to admin data, but the associated user lacks permission to change admin data, then the commit will fail.</a:t>
            </a:r>
          </a:p>
          <a:p>
            <a:endParaRPr lang="en-US" dirty="0" smtClean="0"/>
          </a:p>
          <a:p>
            <a:r>
              <a:rPr lang="en-US" dirty="0" smtClean="0"/>
              <a:t>The </a:t>
            </a:r>
            <a:r>
              <a:rPr lang="en-US" dirty="0" smtClean="0">
                <a:latin typeface="Courier New" pitchFamily="49" charset="0"/>
                <a:cs typeface="Courier New" pitchFamily="49" charset="0"/>
              </a:rPr>
              <a:t>runWithNewBundle() </a:t>
            </a:r>
            <a:r>
              <a:rPr lang="en-US" dirty="0" smtClean="0"/>
              <a:t>method inherently commits the bundle at the end of the method. Do not need to explicitly commit data within the runWithNewBundle() block.</a:t>
            </a:r>
            <a:r>
              <a:rPr lang="en-US" baseline="0" dirty="0" smtClean="0"/>
              <a:t> </a:t>
            </a:r>
            <a:r>
              <a:rPr lang="en-US" dirty="0" smtClean="0"/>
              <a:t>If an entity exists in a modified form in more than one bundle and both bundles commit, the second one fails with a concurrent data modification exception.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08959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some developers, the </a:t>
            </a:r>
            <a:r>
              <a:rPr lang="en-US" dirty="0" smtClean="0"/>
              <a:t>block-based API and the implicit commit can be awkward to use. There</a:t>
            </a:r>
            <a:r>
              <a:rPr lang="en-US" baseline="0" dirty="0" smtClean="0"/>
              <a:t> is a simple method to create </a:t>
            </a:r>
            <a:r>
              <a:rPr lang="en-US" dirty="0" smtClean="0"/>
              <a:t>a new bundle:</a:t>
            </a:r>
          </a:p>
          <a:p>
            <a:r>
              <a:rPr lang="en-US" b="0" dirty="0" smtClean="0">
                <a:latin typeface="Courier New" pitchFamily="49" charset="0"/>
                <a:cs typeface="Courier New" pitchFamily="49" charset="0"/>
              </a:rPr>
              <a:t>var bundle = </a:t>
            </a:r>
            <a:r>
              <a:rPr lang="en-US" b="0" dirty="0" err="1" smtClean="0">
                <a:latin typeface="Courier New" pitchFamily="49" charset="0"/>
                <a:cs typeface="Courier New" pitchFamily="49" charset="0"/>
              </a:rPr>
              <a:t>gw.transaction.Transaction.newBundle</a:t>
            </a:r>
            <a:r>
              <a:rPr lang="en-US" b="0" dirty="0" smtClean="0">
                <a:latin typeface="Courier New" pitchFamily="49" charset="0"/>
                <a:cs typeface="Courier New" pitchFamily="49" charset="0"/>
              </a:rPr>
              <a:t>()</a:t>
            </a:r>
          </a:p>
          <a:p>
            <a:endParaRPr lang="en-US" dirty="0" smtClean="0"/>
          </a:p>
          <a:p>
            <a:r>
              <a:rPr lang="en-US" dirty="0" smtClean="0"/>
              <a:t>With this usage, the caller is responsible for committing the bundle (or not), depending on need.  </a:t>
            </a:r>
            <a:r>
              <a:rPr lang="en-US" dirty="0" smtClean="0">
                <a:latin typeface="Courier New" pitchFamily="49" charset="0"/>
                <a:cs typeface="Courier New" pitchFamily="49" charset="0"/>
              </a:rPr>
              <a:t>newBundle() </a:t>
            </a:r>
            <a:r>
              <a:rPr lang="en-US" dirty="0" smtClean="0"/>
              <a:t>usage does not set up an implicit bundle the way </a:t>
            </a:r>
            <a:r>
              <a:rPr lang="en-US" dirty="0" smtClean="0">
                <a:latin typeface="Courier New" pitchFamily="49" charset="0"/>
                <a:cs typeface="Courier New" pitchFamily="49" charset="0"/>
              </a:rPr>
              <a:t>runWithNewBundle() </a:t>
            </a:r>
            <a:r>
              <a:rPr lang="en-US" dirty="0" smtClean="0"/>
              <a:t>does. You have to be sure to use the bundle explicitly when creating new entity instances.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08959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entity you copy using the add() method can be a read-only</a:t>
            </a:r>
            <a:r>
              <a:rPr lang="en-US" baseline="0" dirty="0" smtClean="0"/>
              <a:t> or writable entity.   </a:t>
            </a:r>
            <a:r>
              <a:rPr lang="en-US" dirty="0" smtClean="0"/>
              <a:t>The add() method is always used to copy an entity into a writable or new bundle. Because you must explicitly copy entity instances into the bundle, you have control over which instances get copied and,</a:t>
            </a:r>
            <a:r>
              <a:rPr lang="en-US" baseline="0" dirty="0" smtClean="0"/>
              <a:t> in turn, </a:t>
            </a:r>
            <a:r>
              <a:rPr lang="en-US" dirty="0" smtClean="0"/>
              <a:t>which instances get committed</a:t>
            </a:r>
            <a:r>
              <a:rPr lang="en-US" baseline="0" dirty="0" smtClean="0"/>
              <a:t> to the database.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fontAlgn="base"/>
            <a:r>
              <a:rPr lang="en-US" sz="1200" b="0" i="0" kern="1200" dirty="0" smtClean="0">
                <a:solidFill>
                  <a:schemeClr val="tx1"/>
                </a:solidFill>
                <a:effectLst/>
                <a:latin typeface="Arial" pitchFamily="34" charset="0"/>
                <a:ea typeface="+mn-ea"/>
                <a:cs typeface="Arial" pitchFamily="34" charset="0"/>
              </a:rPr>
              <a:t>To add an entity instance to a bundle, pass the object reference to the </a:t>
            </a:r>
            <a:r>
              <a:rPr lang="en-US" sz="1200" b="0" kern="1200" dirty="0" err="1" smtClean="0">
                <a:solidFill>
                  <a:schemeClr val="tx1"/>
                </a:solidFill>
                <a:effectLst/>
                <a:latin typeface="Arial" pitchFamily="34" charset="0"/>
                <a:ea typeface="+mn-ea"/>
                <a:cs typeface="Arial" pitchFamily="34" charset="0"/>
              </a:rPr>
              <a:t>bundle.add</a:t>
            </a:r>
            <a:r>
              <a:rPr lang="en-US" sz="1200" b="0" kern="1200" dirty="0" smtClean="0">
                <a:solidFill>
                  <a:schemeClr val="tx1"/>
                </a:solidFill>
                <a:effectLst/>
                <a:latin typeface="Arial" pitchFamily="34" charset="0"/>
                <a:ea typeface="+mn-ea"/>
                <a:cs typeface="Arial" pitchFamily="34" charset="0"/>
              </a:rPr>
              <a:t>(</a:t>
            </a:r>
            <a:r>
              <a:rPr lang="en-US" sz="1200" b="0" kern="1200" dirty="0" err="1" smtClean="0">
                <a:solidFill>
                  <a:schemeClr val="tx1"/>
                </a:solidFill>
                <a:effectLst/>
                <a:latin typeface="Arial" pitchFamily="34" charset="0"/>
                <a:ea typeface="+mn-ea"/>
                <a:cs typeface="Arial" pitchFamily="34" charset="0"/>
              </a:rPr>
              <a:t>obj</a:t>
            </a:r>
            <a:r>
              <a:rPr lang="en-US" sz="1200" b="0" kern="120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method and save the return result. It is extremely important to save the return value of this method. The return result of the add method is a copy of the object that exists inside the new bundle. Only use that return result, not what you passed to the add method. Never modify the original entity reference,</a:t>
            </a:r>
            <a:r>
              <a:rPr lang="en-US" sz="1200" b="0" i="0" kern="1200" baseline="0" dirty="0" smtClean="0">
                <a:solidFill>
                  <a:schemeClr val="tx1"/>
                </a:solidFill>
                <a:effectLst/>
                <a:latin typeface="Arial" pitchFamily="34" charset="0"/>
                <a:ea typeface="+mn-ea"/>
                <a:cs typeface="Arial" pitchFamily="34" charset="0"/>
              </a:rPr>
              <a:t> meaning add it to bundle so as to make copy. </a:t>
            </a:r>
            <a:r>
              <a:rPr lang="en-US" sz="1200" b="0" i="0" kern="1200" dirty="0" smtClean="0">
                <a:solidFill>
                  <a:schemeClr val="tx1"/>
                </a:solidFill>
                <a:effectLst/>
                <a:latin typeface="Arial" pitchFamily="34" charset="0"/>
                <a:ea typeface="+mn-ea"/>
                <a:cs typeface="Arial" pitchFamily="34" charset="0"/>
              </a:rPr>
              <a:t>Avoid keeping any references to the original entity instance.</a:t>
            </a:r>
          </a:p>
          <a:p>
            <a:pPr fontAlgn="base"/>
            <a:endParaRPr lang="en-US" sz="1200" b="0" i="0" kern="1200" dirty="0" smtClean="0">
              <a:solidFill>
                <a:schemeClr val="tx1"/>
              </a:solidFill>
              <a:effectLst/>
              <a:latin typeface="Arial" pitchFamily="34" charset="0"/>
              <a:ea typeface="+mn-ea"/>
              <a:cs typeface="Arial" pitchFamily="34" charset="0"/>
            </a:endParaRPr>
          </a:p>
          <a:p>
            <a:pPr fontAlgn="base"/>
            <a:r>
              <a:rPr lang="en-US" sz="1200" b="0" i="0" kern="1200" dirty="0" smtClean="0">
                <a:solidFill>
                  <a:schemeClr val="tx1"/>
                </a:solidFill>
                <a:effectLst/>
                <a:latin typeface="Arial" pitchFamily="34" charset="0"/>
                <a:ea typeface="+mn-ea"/>
                <a:cs typeface="Arial" pitchFamily="34" charset="0"/>
              </a:rPr>
              <a:t>The recommended pattern is to set a variable with the original entity reference then set its value with the result of the add method. For example:</a:t>
            </a:r>
            <a:r>
              <a:rPr lang="en-US" sz="1200" b="0" i="0" kern="1200" baseline="0" dirty="0" smtClean="0">
                <a:solidFill>
                  <a:schemeClr val="tx1"/>
                </a:solidFill>
                <a:effectLst/>
                <a:latin typeface="Arial" pitchFamily="34" charset="0"/>
                <a:ea typeface="+mn-ea"/>
                <a:cs typeface="Arial" pitchFamily="34" charset="0"/>
              </a:rPr>
              <a:t> </a:t>
            </a:r>
            <a:r>
              <a:rPr lang="en-US" dirty="0" err="1" smtClean="0"/>
              <a:t>obj</a:t>
            </a:r>
            <a:r>
              <a:rPr lang="en-US" dirty="0" smtClean="0"/>
              <a:t> = </a:t>
            </a:r>
            <a:r>
              <a:rPr lang="en-US" dirty="0" err="1" smtClean="0"/>
              <a:t>bundle.add</a:t>
            </a:r>
            <a:r>
              <a:rPr lang="en-US" dirty="0" smtClean="0"/>
              <a:t>(</a:t>
            </a:r>
            <a:r>
              <a:rPr lang="en-US" dirty="0" err="1" smtClean="0"/>
              <a:t>obj</a:t>
            </a:r>
            <a:r>
              <a:rPr lang="en-US" dirty="0" smtClean="0"/>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4231310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copy an entity from one bundle to another only if the entity has not yet been modified. In other words, if you need to change and commit some but not all of the entities in a bundle, copy the relevant entities to a new bundle before you make any changes to them. If you need to create and commit new entities, always create them in the bundle from which they will be committed.</a:t>
            </a:r>
          </a:p>
          <a:p>
            <a:endParaRPr lang="en-US" dirty="0" smtClean="0"/>
          </a:p>
          <a:p>
            <a:r>
              <a:rPr lang="en-US" dirty="0" smtClean="0"/>
              <a:t>You cannot move an entity from one bundle to another. Move implies the entity is deleted from the original bundle, and you cannot delete an entity from a bundle.</a:t>
            </a:r>
          </a:p>
          <a:p>
            <a:endParaRPr lang="en-US" dirty="0" smtClean="0"/>
          </a:p>
          <a:p>
            <a:r>
              <a:rPr lang="en-US" dirty="0" smtClean="0"/>
              <a:t>You cannot copy an entity from one bundle to another if the entity has been marked as changed. This means:</a:t>
            </a:r>
          </a:p>
          <a:p>
            <a:pPr marL="171450" indent="-171450">
              <a:buFont typeface="Arial" pitchFamily="34" charset="0"/>
              <a:buChar char="•"/>
            </a:pPr>
            <a:r>
              <a:rPr lang="en-US" dirty="0" smtClean="0"/>
              <a:t>Modified entities cannot be copied to a new bundle.</a:t>
            </a:r>
          </a:p>
          <a:p>
            <a:pPr marL="171450" indent="-171450">
              <a:buFont typeface="Arial" pitchFamily="34" charset="0"/>
              <a:buChar char="•"/>
            </a:pPr>
            <a:r>
              <a:rPr lang="en-US" dirty="0" smtClean="0"/>
              <a:t>New entities which are inherently marked as changed upon creation cannot be copied to a new bundle.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97199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an entity from the database to a bundle by:</a:t>
            </a:r>
            <a:r>
              <a:rPr lang="en-US" baseline="0" dirty="0" smtClean="0"/>
              <a:t> </a:t>
            </a:r>
            <a:r>
              <a:rPr lang="en-US" dirty="0" smtClean="0"/>
              <a:t>Query for a read-only bundle and copy it to a new bundle, retrieve it using </a:t>
            </a:r>
            <a:r>
              <a:rPr lang="en-US" dirty="0" err="1" smtClean="0"/>
              <a:t>l</a:t>
            </a:r>
            <a:r>
              <a:rPr lang="en-US" dirty="0" err="1" smtClean="0">
                <a:latin typeface="Courier New" pitchFamily="49" charset="0"/>
                <a:cs typeface="Courier New" pitchFamily="49" charset="0"/>
              </a:rPr>
              <a:t>oadBean</a:t>
            </a:r>
            <a:r>
              <a:rPr lang="en-US" dirty="0" smtClean="0">
                <a:latin typeface="Courier New" pitchFamily="49" charset="0"/>
                <a:cs typeface="Courier New" pitchFamily="49" charset="0"/>
              </a:rPr>
              <a:t>() </a:t>
            </a:r>
            <a:r>
              <a:rPr lang="en-US" dirty="0" smtClean="0"/>
              <a:t>and copy it to a new bundle, or reference it from an existing entity's foreign key</a:t>
            </a:r>
            <a:r>
              <a:rPr lang="en-US" baseline="0" dirty="0" smtClean="0"/>
              <a:t> and add it to a new bundle.</a:t>
            </a:r>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944497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The Bundle class methods </a:t>
            </a:r>
            <a:r>
              <a:rPr lang="en-US" sz="1200" b="0" i="0" kern="1200" dirty="0" err="1" smtClean="0">
                <a:solidFill>
                  <a:schemeClr val="tx1"/>
                </a:solidFill>
                <a:effectLst/>
                <a:latin typeface="Arial" pitchFamily="34" charset="0"/>
                <a:ea typeface="+mn-ea"/>
                <a:cs typeface="Arial" pitchFamily="34" charset="0"/>
              </a:rPr>
              <a:t>loadbyKey</a:t>
            </a:r>
            <a:r>
              <a:rPr lang="en-US" sz="1200" b="0" i="0" kern="1200" dirty="0" smtClean="0">
                <a:solidFill>
                  <a:schemeClr val="tx1"/>
                </a:solidFill>
                <a:effectLst/>
                <a:latin typeface="Arial" pitchFamily="34" charset="0"/>
                <a:ea typeface="+mn-ea"/>
                <a:cs typeface="Arial" pitchFamily="34" charset="0"/>
              </a:rPr>
              <a:t>() and </a:t>
            </a:r>
            <a:r>
              <a:rPr lang="en-US" sz="1200" b="0" i="0" kern="1200" dirty="0" err="1" smtClean="0">
                <a:solidFill>
                  <a:schemeClr val="tx1"/>
                </a:solidFill>
                <a:effectLst/>
                <a:latin typeface="Arial" pitchFamily="34" charset="0"/>
                <a:ea typeface="+mn-ea"/>
                <a:cs typeface="Arial" pitchFamily="34" charset="0"/>
              </a:rPr>
              <a:t>loadByPublicID</a:t>
            </a:r>
            <a:r>
              <a:rPr lang="en-US" sz="1200" b="0" i="0" kern="1200" dirty="0" smtClean="0">
                <a:solidFill>
                  <a:schemeClr val="tx1"/>
                </a:solidFill>
                <a:effectLst/>
                <a:latin typeface="Arial" pitchFamily="34" charset="0"/>
                <a:ea typeface="+mn-ea"/>
                <a:cs typeface="Arial" pitchFamily="34" charset="0"/>
              </a:rPr>
              <a:t>() are deprecated in Emerald.  Instead of using </a:t>
            </a:r>
            <a:r>
              <a:rPr lang="en-US" sz="1200" b="0" i="0" kern="1200" dirty="0" err="1" smtClean="0">
                <a:solidFill>
                  <a:schemeClr val="tx1"/>
                </a:solidFill>
                <a:effectLst/>
                <a:latin typeface="Arial" pitchFamily="34" charset="0"/>
                <a:ea typeface="+mn-ea"/>
                <a:cs typeface="Arial" pitchFamily="34" charset="0"/>
              </a:rPr>
              <a:t>loadbyPublicID</a:t>
            </a:r>
            <a:r>
              <a:rPr lang="en-US" sz="1200" b="0" i="0" kern="1200" dirty="0" smtClean="0">
                <a:solidFill>
                  <a:schemeClr val="tx1"/>
                </a:solidFill>
                <a:effectLst/>
                <a:latin typeface="Arial" pitchFamily="34" charset="0"/>
                <a:ea typeface="+mn-ea"/>
                <a:cs typeface="Arial" pitchFamily="34" charset="0"/>
              </a:rPr>
              <a:t>() , use the query builder APIs. </a:t>
            </a:r>
          </a:p>
          <a:p>
            <a:endParaRPr lang="en-US" dirty="0" smtClean="0"/>
          </a:p>
          <a:p>
            <a:r>
              <a:rPr lang="en-US" dirty="0" smtClean="0"/>
              <a:t>The results of an entity query are read-only.  In order to modify the entity, the entity must be added to a bundle.</a:t>
            </a:r>
          </a:p>
          <a:p>
            <a:endParaRPr lang="en-US" dirty="0" smtClean="0"/>
          </a:p>
          <a:p>
            <a:r>
              <a:rPr lang="en-US" dirty="0" smtClean="0"/>
              <a:t>It is possible to assign the return value to a new variable whose name differs from the originally variable. For example:</a:t>
            </a:r>
          </a:p>
          <a:p>
            <a:r>
              <a:rPr lang="en-US" dirty="0" smtClean="0">
                <a:latin typeface="Courier New" pitchFamily="49" charset="0"/>
                <a:cs typeface="Courier New" pitchFamily="49" charset="0"/>
              </a:rPr>
              <a:t>var </a:t>
            </a:r>
            <a:r>
              <a:rPr lang="en-US" dirty="0" err="1" smtClean="0">
                <a:latin typeface="Courier New" pitchFamily="49" charset="0"/>
                <a:cs typeface="Courier New" pitchFamily="49" charset="0"/>
              </a:rPr>
              <a:t>myCompany</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currentBundle.add</a:t>
            </a:r>
            <a:r>
              <a:rPr lang="en-US" dirty="0" smtClean="0">
                <a:latin typeface="Courier New" pitchFamily="49" charset="0"/>
                <a:cs typeface="Courier New" pitchFamily="49" charset="0"/>
              </a:rPr>
              <a:t>(company)</a:t>
            </a:r>
          </a:p>
          <a:p>
            <a:endParaRPr lang="en-US" dirty="0" smtClean="0"/>
          </a:p>
          <a:p>
            <a:r>
              <a:rPr lang="en-US" dirty="0" smtClean="0"/>
              <a:t>The general practice, however, is to reassign the value of the existing variable.  In other words, the standard convention is to assign the return value of the </a:t>
            </a:r>
            <a:r>
              <a:rPr lang="en-US" dirty="0" err="1" smtClean="0"/>
              <a:t>bundle.add</a:t>
            </a:r>
            <a:r>
              <a:rPr lang="en-US" dirty="0" smtClean="0"/>
              <a:t>() method to the existing variable that originally referenced the read-only entity. For example:</a:t>
            </a:r>
          </a:p>
          <a:p>
            <a:r>
              <a:rPr lang="en-US" dirty="0" smtClean="0">
                <a:latin typeface="Courier New" pitchFamily="49" charset="0"/>
                <a:cs typeface="Courier New" pitchFamily="49" charset="0"/>
              </a:rPr>
              <a:t>company = </a:t>
            </a:r>
            <a:r>
              <a:rPr lang="en-US" dirty="0" err="1" smtClean="0">
                <a:latin typeface="Courier New" pitchFamily="49" charset="0"/>
                <a:cs typeface="Courier New" pitchFamily="49" charset="0"/>
              </a:rPr>
              <a:t>currentBundle.add</a:t>
            </a:r>
            <a:r>
              <a:rPr lang="en-US" dirty="0" smtClean="0">
                <a:latin typeface="Courier New" pitchFamily="49" charset="0"/>
                <a:cs typeface="Courier New" pitchFamily="49" charset="0"/>
              </a:rPr>
              <a:t>(company)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318481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review the entire method in the BundleExamples.gs class.  The example</a:t>
            </a:r>
            <a:r>
              <a:rPr lang="en-US" baseline="0" dirty="0" smtClean="0"/>
              <a:t> includes a reference to the fully qualified names of gw.api.database.Query,  gw.api.database.Relop, and gw.transaction.Transaction.</a:t>
            </a:r>
          </a:p>
          <a:p>
            <a:endParaRPr lang="en-US" dirty="0" smtClean="0"/>
          </a:p>
          <a:p>
            <a:r>
              <a:rPr lang="en-US" dirty="0" smtClean="0"/>
              <a:t>Line</a:t>
            </a:r>
            <a:r>
              <a:rPr lang="en-US" baseline="0" dirty="0" smtClean="0"/>
              <a:t> 49: </a:t>
            </a:r>
            <a:r>
              <a:rPr lang="en-US" dirty="0" smtClean="0"/>
              <a:t>Creates a new bundle called newBundle</a:t>
            </a:r>
            <a:r>
              <a:rPr lang="en-US" dirty="0"/>
              <a:t>.</a:t>
            </a:r>
            <a:endParaRPr lang="en-US" dirty="0" smtClean="0"/>
          </a:p>
          <a:p>
            <a:endParaRPr lang="en-US" dirty="0" smtClean="0"/>
          </a:p>
          <a:p>
            <a:r>
              <a:rPr lang="en-US" dirty="0" smtClean="0"/>
              <a:t>Lines 50-51: Selects</a:t>
            </a:r>
            <a:r>
              <a:rPr lang="en-US" baseline="0" dirty="0" smtClean="0"/>
              <a:t> the query object. This entity instance is in a read-only bundle.</a:t>
            </a:r>
          </a:p>
          <a:p>
            <a:endParaRPr lang="en-US" baseline="0" dirty="0" smtClean="0"/>
          </a:p>
          <a:p>
            <a:r>
              <a:rPr lang="en-US" baseline="0" dirty="0" smtClean="0"/>
              <a:t>Line 59: Adds the read-only bundle entity to the new bundle,</a:t>
            </a:r>
            <a:r>
              <a:rPr lang="en-US" dirty="0" smtClean="0"/>
              <a:t> allowing t</a:t>
            </a:r>
            <a:r>
              <a:rPr lang="en-US" baseline="0" dirty="0" smtClean="0"/>
              <a:t>he object to be edited with scope of the transaction.</a:t>
            </a:r>
          </a:p>
          <a:p>
            <a:endParaRPr lang="en-US" dirty="0" smtClean="0"/>
          </a:p>
          <a:p>
            <a:r>
              <a:rPr lang="en-US" dirty="0" smtClean="0"/>
              <a:t>Line 72: Ends</a:t>
            </a:r>
            <a:r>
              <a:rPr lang="en-US" baseline="0" dirty="0" smtClean="0"/>
              <a:t> the transaction block and in doing so, c</a:t>
            </a:r>
            <a:r>
              <a:rPr lang="en-US" dirty="0" smtClean="0"/>
              <a:t>ommits the bundle.  The specified</a:t>
            </a:r>
            <a:r>
              <a:rPr lang="en-US" baseline="0" dirty="0" smtClean="0"/>
              <a:t> user supplies the user context.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646589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The Bundle class methods </a:t>
            </a:r>
            <a:r>
              <a:rPr lang="en-US" sz="1200" b="0" i="0" kern="1200" dirty="0" err="1" smtClean="0">
                <a:solidFill>
                  <a:schemeClr val="tx1"/>
                </a:solidFill>
                <a:effectLst/>
                <a:latin typeface="Arial" pitchFamily="34" charset="0"/>
                <a:ea typeface="+mn-ea"/>
                <a:cs typeface="Arial" pitchFamily="34" charset="0"/>
              </a:rPr>
              <a:t>loadbyKey</a:t>
            </a:r>
            <a:r>
              <a:rPr lang="en-US" sz="1200" b="0" i="0" kern="1200" dirty="0" smtClean="0">
                <a:solidFill>
                  <a:schemeClr val="tx1"/>
                </a:solidFill>
                <a:effectLst/>
                <a:latin typeface="Arial" pitchFamily="34" charset="0"/>
                <a:ea typeface="+mn-ea"/>
                <a:cs typeface="Arial" pitchFamily="34" charset="0"/>
              </a:rPr>
              <a:t>() and </a:t>
            </a:r>
            <a:r>
              <a:rPr lang="en-US" sz="1200" b="0" i="0" kern="1200" dirty="0" err="1" smtClean="0">
                <a:solidFill>
                  <a:schemeClr val="tx1"/>
                </a:solidFill>
                <a:effectLst/>
                <a:latin typeface="Arial" pitchFamily="34" charset="0"/>
                <a:ea typeface="+mn-ea"/>
                <a:cs typeface="Arial" pitchFamily="34" charset="0"/>
              </a:rPr>
              <a:t>loadByPublicID</a:t>
            </a:r>
            <a:r>
              <a:rPr lang="en-US" sz="1200" b="0" i="0" kern="1200" dirty="0" smtClean="0">
                <a:solidFill>
                  <a:schemeClr val="tx1"/>
                </a:solidFill>
                <a:effectLst/>
                <a:latin typeface="Arial" pitchFamily="34" charset="0"/>
                <a:ea typeface="+mn-ea"/>
                <a:cs typeface="Arial" pitchFamily="34" charset="0"/>
              </a:rPr>
              <a:t>() are deprecated in Emerald. Instead of using </a:t>
            </a:r>
            <a:r>
              <a:rPr lang="en-US" sz="1200" b="0" i="0" kern="1200" dirty="0" err="1" smtClean="0">
                <a:solidFill>
                  <a:schemeClr val="tx1"/>
                </a:solidFill>
                <a:effectLst/>
                <a:latin typeface="Arial" pitchFamily="34" charset="0"/>
                <a:ea typeface="+mn-ea"/>
                <a:cs typeface="Arial" pitchFamily="34" charset="0"/>
              </a:rPr>
              <a:t>loadbyKey</a:t>
            </a:r>
            <a:r>
              <a:rPr lang="en-US" sz="1200" b="0" i="0" kern="1200" dirty="0" smtClean="0">
                <a:solidFill>
                  <a:schemeClr val="tx1"/>
                </a:solidFill>
                <a:effectLst/>
                <a:latin typeface="Arial" pitchFamily="34" charset="0"/>
                <a:ea typeface="+mn-ea"/>
                <a:cs typeface="Arial" pitchFamily="34" charset="0"/>
              </a:rPr>
              <a:t>(), use the new method </a:t>
            </a:r>
            <a:r>
              <a:rPr lang="en-US" sz="1200" b="0" i="0" kern="1200" dirty="0" err="1" smtClean="0">
                <a:solidFill>
                  <a:schemeClr val="tx1"/>
                </a:solidFill>
                <a:effectLst/>
                <a:latin typeface="Courier New" pitchFamily="49" charset="0"/>
                <a:cs typeface="Courier New" pitchFamily="49" charset="0"/>
              </a:rPr>
              <a:t>loadBean</a:t>
            </a:r>
            <a:r>
              <a:rPr lang="en-US" sz="1200" b="0" i="0" kern="1200" dirty="0" smtClean="0">
                <a:solidFill>
                  <a:schemeClr val="tx1"/>
                </a:solidFill>
                <a:effectLst/>
                <a:latin typeface="Courier New" pitchFamily="49" charset="0"/>
                <a:cs typeface="Courier New" pitchFamily="49" charset="0"/>
              </a:rPr>
              <a:t>()</a:t>
            </a:r>
            <a:r>
              <a:rPr lang="en-US" sz="1200" b="0" i="0" kern="1200" dirty="0" smtClean="0">
                <a:solidFill>
                  <a:schemeClr val="tx1"/>
                </a:solidFill>
                <a:effectLst/>
                <a:latin typeface="Arial" pitchFamily="34" charset="0"/>
                <a:ea typeface="+mn-ea"/>
                <a:cs typeface="Arial" pitchFamily="34" charset="0"/>
              </a:rPr>
              <a:t>, which takes a </a:t>
            </a:r>
            <a:r>
              <a:rPr lang="en-US" sz="1200" b="0" i="0" kern="1200" dirty="0" err="1" smtClean="0">
                <a:solidFill>
                  <a:schemeClr val="tx1"/>
                </a:solidFill>
                <a:effectLst/>
                <a:latin typeface="Arial" pitchFamily="34" charset="0"/>
                <a:ea typeface="+mn-ea"/>
                <a:cs typeface="Arial" pitchFamily="34" charset="0"/>
              </a:rPr>
              <a:t>gw.pl.persistence.core.Key</a:t>
            </a:r>
            <a:r>
              <a:rPr lang="en-US" sz="1200" b="0" i="0" kern="1200" dirty="0" smtClean="0">
                <a:solidFill>
                  <a:schemeClr val="tx1"/>
                </a:solidFill>
                <a:effectLst/>
                <a:latin typeface="Arial" pitchFamily="34" charset="0"/>
                <a:ea typeface="+mn-ea"/>
                <a:cs typeface="Arial" pitchFamily="34" charset="0"/>
              </a:rPr>
              <a:t> object. </a:t>
            </a:r>
          </a:p>
          <a:p>
            <a:endParaRPr lang="en-US" sz="1200" b="0" i="0" kern="1200" dirty="0" smtClean="0">
              <a:solidFill>
                <a:schemeClr val="tx1"/>
              </a:solidFill>
              <a:effectLst/>
              <a:latin typeface="Arial" pitchFamily="34" charset="0"/>
              <a:ea typeface="+mn-ea"/>
              <a:cs typeface="Arial" pitchFamily="34" charset="0"/>
            </a:endParaRPr>
          </a:p>
          <a:p>
            <a:r>
              <a:rPr lang="en-US" dirty="0"/>
              <a:t>A key represents the entity instance’s internal Id property, which is unique for that entity type. Generally speaking, customer code does not manipulate objects by the key. The Id property is the underlying primary key for that object and the contents of a typical foreign key reference. In the underlying database row, this column is just a number. In Gosu, the key object contains both the entity type and the ID value.</a:t>
            </a:r>
          </a:p>
          <a:p>
            <a:endParaRPr lang="en-US" sz="1200" b="0" i="0" kern="120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Create a Key object with a constructor that takes the entity type and the numeric ID. For example:</a:t>
            </a:r>
          </a:p>
          <a:p>
            <a:r>
              <a:rPr lang="en-US" dirty="0" smtClean="0">
                <a:latin typeface="Courier New" pitchFamily="49" charset="0"/>
                <a:cs typeface="Courier New" pitchFamily="49" charset="0"/>
              </a:rPr>
              <a:t>var anABContact</a:t>
            </a:r>
            <a:r>
              <a:rPr lang="en-US" baseline="0" dirty="0" smtClean="0">
                <a:latin typeface="Courier New" pitchFamily="49" charset="0"/>
                <a:cs typeface="Courier New" pitchFamily="49" charset="0"/>
              </a:rPr>
              <a:t> = </a:t>
            </a:r>
            <a:r>
              <a:rPr lang="en-US" dirty="0" err="1" smtClean="0">
                <a:latin typeface="Courier New" pitchFamily="49" charset="0"/>
                <a:cs typeface="Courier New" pitchFamily="49" charset="0"/>
              </a:rPr>
              <a:t>gw.transaction.Transaction.getCurrent</a:t>
            </a: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loadBean</a:t>
            </a:r>
            <a:r>
              <a:rPr lang="en-US" dirty="0" smtClean="0">
                <a:latin typeface="Courier New" pitchFamily="49" charset="0"/>
                <a:cs typeface="Courier New" pitchFamily="49" charset="0"/>
              </a:rPr>
              <a:t>(new Key(ABContact, 123))</a:t>
            </a:r>
          </a:p>
          <a:p>
            <a:endParaRPr lang="en-US" dirty="0"/>
          </a:p>
          <a:p>
            <a:r>
              <a:rPr lang="en-US" dirty="0" smtClean="0"/>
              <a:t>The current</a:t>
            </a:r>
            <a:r>
              <a:rPr lang="en-US" baseline="0" dirty="0" smtClean="0"/>
              <a:t> bundle may be read-only or writable. </a:t>
            </a:r>
            <a:r>
              <a:rPr lang="en-US" dirty="0"/>
              <a:t>It is possible to determine if an entity is in a read-only bundle with </a:t>
            </a:r>
            <a:r>
              <a:rPr lang="en-US" dirty="0" err="1"/>
              <a:t>entity.Bundle.ReadOnly</a:t>
            </a:r>
            <a:r>
              <a:rPr lang="en-US" dirty="0"/>
              <a:t>.  The </a:t>
            </a:r>
            <a:r>
              <a:rPr lang="en-US" dirty="0" err="1"/>
              <a:t>ReadOnly</a:t>
            </a:r>
            <a:r>
              <a:rPr lang="en-US" dirty="0"/>
              <a:t> boolean property shows whether modifications can be made to beans in the bundle.</a:t>
            </a:r>
          </a:p>
          <a:p>
            <a:endParaRPr lang="en-US" baseline="0" dirty="0" smtClean="0"/>
          </a:p>
          <a:p>
            <a:r>
              <a:rPr lang="en-US" baseline="0" dirty="0" smtClean="0"/>
              <a:t>To avoid persistence issues, you</a:t>
            </a:r>
            <a:r>
              <a:rPr lang="en-US" dirty="0" smtClean="0"/>
              <a:t> can create a new bundle and add the </a:t>
            </a:r>
            <a:r>
              <a:rPr lang="en-US" dirty="0" err="1" smtClean="0"/>
              <a:t>loadBean</a:t>
            </a:r>
            <a:r>
              <a:rPr lang="en-US" dirty="0" smtClean="0"/>
              <a:t>() entity to the new bundle. The general practice, however, is to reassign the value of the existing variable.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318481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review the entire method in the BundleExamples.gs class.  </a:t>
            </a:r>
          </a:p>
          <a:p>
            <a:r>
              <a:rPr lang="en-US" baseline="0" dirty="0" smtClean="0"/>
              <a:t>The</a:t>
            </a:r>
            <a:r>
              <a:rPr lang="en-US" dirty="0" smtClean="0"/>
              <a:t> </a:t>
            </a:r>
            <a:r>
              <a:rPr lang="en-US" baseline="0" dirty="0" err="1" smtClean="0">
                <a:latin typeface="Courier New" pitchFamily="49" charset="0"/>
                <a:cs typeface="Courier New" pitchFamily="49" charset="0"/>
              </a:rPr>
              <a:t>loadBean</a:t>
            </a:r>
            <a:r>
              <a:rPr lang="en-US" baseline="0" dirty="0" smtClean="0">
                <a:latin typeface="Courier New" pitchFamily="49" charset="0"/>
                <a:cs typeface="Courier New" pitchFamily="49" charset="0"/>
              </a:rPr>
              <a:t>()</a:t>
            </a:r>
            <a:r>
              <a:rPr lang="en-US" baseline="0" dirty="0" smtClean="0"/>
              <a:t> method requires a key object of the type </a:t>
            </a:r>
            <a:r>
              <a:rPr lang="en-US" sz="1200" b="0" i="0" kern="1200" dirty="0" smtClean="0">
                <a:solidFill>
                  <a:schemeClr val="tx1"/>
                </a:solidFill>
                <a:effectLst/>
                <a:latin typeface="Arial" pitchFamily="34" charset="0"/>
                <a:ea typeface="+mn-ea"/>
                <a:cs typeface="Arial" pitchFamily="34" charset="0"/>
              </a:rPr>
              <a:t> </a:t>
            </a:r>
            <a:r>
              <a:rPr lang="en-US" sz="1200" b="0" i="0" kern="1200" dirty="0" err="1" smtClean="0">
                <a:solidFill>
                  <a:schemeClr val="tx1"/>
                </a:solidFill>
                <a:effectLst/>
                <a:latin typeface="Arial" pitchFamily="34" charset="0"/>
                <a:ea typeface="+mn-ea"/>
                <a:cs typeface="Arial" pitchFamily="34" charset="0"/>
              </a:rPr>
              <a:t>gw.pl.persistence.core.Key</a:t>
            </a:r>
            <a:r>
              <a:rPr lang="en-US" sz="1200" b="0" i="0" kern="1200" dirty="0" smtClean="0">
                <a:solidFill>
                  <a:schemeClr val="tx1"/>
                </a:solidFill>
                <a:effectLst/>
                <a:latin typeface="Arial" pitchFamily="34" charset="0"/>
                <a:ea typeface="+mn-ea"/>
                <a:cs typeface="Arial" pitchFamily="34" charset="0"/>
              </a:rPr>
              <a:t> .</a:t>
            </a:r>
            <a:r>
              <a:rPr lang="en-US" baseline="0" dirty="0" smtClean="0"/>
              <a:t> A key represents the entity instance's internal Id property which is unique for that entity type. The Id property is the underlying primary key for that object and the contents of a typical foreign key reference. In the underlying database row, this column is just a number. In Gosu, the key object contains both the entity type and the ID value.</a:t>
            </a:r>
          </a:p>
          <a:p>
            <a:endParaRPr lang="en-US" baseline="0" dirty="0" smtClean="0"/>
          </a:p>
          <a:p>
            <a:r>
              <a:rPr lang="en-US" baseline="0" dirty="0" smtClean="0"/>
              <a:t>In the slide example, the </a:t>
            </a:r>
            <a:r>
              <a:rPr lang="en-US" baseline="0" dirty="0" err="1" smtClean="0"/>
              <a:t>currentBundle</a:t>
            </a:r>
            <a:r>
              <a:rPr lang="en-US" baseline="0" dirty="0" smtClean="0"/>
              <a:t> may be a writable bundle. If this is the case, then the targetCompany would also be writable.  However, other processes may change the </a:t>
            </a:r>
            <a:r>
              <a:rPr lang="en-US" baseline="0" dirty="0" err="1" smtClean="0"/>
              <a:t>currentBundle</a:t>
            </a:r>
            <a:r>
              <a:rPr lang="en-US" baseline="0" dirty="0" smtClean="0"/>
              <a:t> from writable to readable. To avoid this concern, create a new writable bundle and copy the entity instance that you want to modify or delete into the new bundle.  You can only copy the entity if it has not yet been modified.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646589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a:t>current bundle may be read-only or </a:t>
            </a:r>
            <a:r>
              <a:rPr lang="en-US" dirty="0" smtClean="0"/>
              <a:t>writable. </a:t>
            </a:r>
            <a:r>
              <a:rPr lang="en-US" dirty="0"/>
              <a:t>It is possible to determine if an entity is in a read-only bundle with </a:t>
            </a:r>
            <a:r>
              <a:rPr lang="en-US" dirty="0" err="1"/>
              <a:t>entity.Bundle.ReadOnly</a:t>
            </a:r>
            <a:r>
              <a:rPr lang="en-US" dirty="0"/>
              <a:t>.  The </a:t>
            </a:r>
            <a:r>
              <a:rPr lang="en-US" dirty="0" err="1"/>
              <a:t>ReadOnly</a:t>
            </a:r>
            <a:r>
              <a:rPr lang="en-US" dirty="0"/>
              <a:t> boolean property shows whether modifications can be made to beans in the bundle</a:t>
            </a:r>
            <a:r>
              <a:rPr lang="en-US" dirty="0" smtClean="0"/>
              <a:t>.</a:t>
            </a:r>
          </a:p>
          <a:p>
            <a:endParaRPr lang="en-US" dirty="0" smtClean="0"/>
          </a:p>
          <a:p>
            <a:r>
              <a:rPr lang="en-US" baseline="0" dirty="0" smtClean="0"/>
              <a:t>If already editing the current, writable bundle then you can also create, edit, or delete a foreign key entity. </a:t>
            </a:r>
            <a:r>
              <a:rPr lang="en-US" dirty="0" smtClean="0"/>
              <a:t>If</a:t>
            </a:r>
            <a:r>
              <a:rPr lang="en-US" baseline="0" dirty="0" smtClean="0"/>
              <a:t> the current bundle is read-only, then foreign key entities are also read-only.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2318481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slide example, th</a:t>
            </a:r>
            <a:r>
              <a:rPr lang="en-US" dirty="0" smtClean="0"/>
              <a:t>e </a:t>
            </a:r>
            <a:r>
              <a:rPr lang="en-US" dirty="0" smtClean="0"/>
              <a:t>setInspectionDateByEmployee() function specifies that person is an input parameter</a:t>
            </a:r>
            <a:r>
              <a:rPr lang="en-US" dirty="0" smtClean="0"/>
              <a:t>.</a:t>
            </a:r>
            <a:r>
              <a:rPr lang="en-US" baseline="0" dirty="0" smtClean="0"/>
              <a:t>  </a:t>
            </a:r>
            <a:r>
              <a:rPr lang="en-US" dirty="0" smtClean="0"/>
              <a:t>As </a:t>
            </a:r>
            <a:r>
              <a:rPr lang="en-US" dirty="0" smtClean="0"/>
              <a:t>an input parameter, person can be either read-only or writable. Assuming that person is read-only, in order to make targetCompany writable, targetCompany must be added to the new bundle.  You can determine if an</a:t>
            </a:r>
            <a:r>
              <a:rPr lang="en-US" baseline="0" dirty="0" smtClean="0"/>
              <a:t> entity is part of a read-only bundle.  Use the entity.Bundle.ReadOnly property. </a:t>
            </a:r>
            <a:r>
              <a:rPr lang="en-US" dirty="0" smtClean="0"/>
              <a:t>The </a:t>
            </a:r>
            <a:r>
              <a:rPr lang="en-US" dirty="0" smtClean="0"/>
              <a:t>slide example</a:t>
            </a:r>
            <a:r>
              <a:rPr lang="en-US" baseline="0" dirty="0" smtClean="0"/>
              <a:t> includes a reference to the fully qualified names of gw.api.database.Query,  gw.api.database.Relop, and gw.transaction.Transaction.</a:t>
            </a:r>
          </a:p>
          <a:p>
            <a:endParaRPr lang="en-US" dirty="0" smtClean="0"/>
          </a:p>
          <a:p>
            <a:r>
              <a:rPr lang="en-US" dirty="0" smtClean="0"/>
              <a:t>Line </a:t>
            </a:r>
            <a:r>
              <a:rPr lang="en-US" dirty="0" smtClean="0"/>
              <a:t>11: </a:t>
            </a:r>
            <a:r>
              <a:rPr lang="en-US" dirty="0" smtClean="0"/>
              <a:t>Creates a new bundle called newBundle.</a:t>
            </a:r>
          </a:p>
          <a:p>
            <a:endParaRPr lang="en-US" baseline="0" dirty="0" smtClean="0"/>
          </a:p>
          <a:p>
            <a:r>
              <a:rPr lang="en-US" dirty="0" smtClean="0"/>
              <a:t>Line </a:t>
            </a:r>
            <a:r>
              <a:rPr lang="en-US" dirty="0" smtClean="0"/>
              <a:t>20: </a:t>
            </a:r>
            <a:r>
              <a:rPr lang="en-US" dirty="0" smtClean="0"/>
              <a:t>Ends</a:t>
            </a:r>
            <a:r>
              <a:rPr lang="en-US" baseline="0" dirty="0" smtClean="0"/>
              <a:t> the transaction block and in doing so, c</a:t>
            </a:r>
            <a:r>
              <a:rPr lang="en-US" dirty="0" smtClean="0"/>
              <a:t>ommits the bundle.  The specified</a:t>
            </a:r>
            <a:r>
              <a:rPr lang="en-US" baseline="0" dirty="0" smtClean="0"/>
              <a:t> user supplies the user context.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5971663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calls</a:t>
            </a:r>
            <a:r>
              <a:rPr lang="en-US" baseline="0" dirty="0" smtClean="0"/>
              <a:t> to </a:t>
            </a:r>
            <a:r>
              <a:rPr lang="en-US" dirty="0" smtClean="0"/>
              <a:t>methods in the slide</a:t>
            </a:r>
            <a:r>
              <a:rPr lang="en-US" baseline="0" dirty="0" smtClean="0"/>
              <a:t> example </a:t>
            </a:r>
            <a:r>
              <a:rPr lang="en-US" dirty="0" smtClean="0"/>
              <a:t>all have a common block of code that creates a contact note to detail the inspection date assignment.</a:t>
            </a:r>
          </a:p>
          <a:p>
            <a:endParaRPr lang="en-US" dirty="0" smtClean="0"/>
          </a:p>
          <a:p>
            <a:r>
              <a:rPr lang="en-US" dirty="0" smtClean="0"/>
              <a:t>The </a:t>
            </a:r>
            <a:r>
              <a:rPr lang="en-US" sz="1200" b="0" dirty="0" err="1" smtClean="0">
                <a:solidFill>
                  <a:srgbClr val="000000"/>
                </a:solidFill>
                <a:latin typeface="Courier New" pitchFamily="49" charset="0"/>
                <a:cs typeface="Courier New" pitchFamily="49" charset="0"/>
              </a:rPr>
              <a:t>setInspectionDateByLoadBean</a:t>
            </a:r>
            <a:r>
              <a:rPr lang="en-US" sz="1200" b="0" dirty="0" smtClean="0">
                <a:solidFill>
                  <a:srgbClr val="000000"/>
                </a:solidFill>
                <a:latin typeface="Courier New" pitchFamily="49" charset="0"/>
                <a:cs typeface="Courier New" pitchFamily="49" charset="0"/>
              </a:rPr>
              <a:t>() </a:t>
            </a:r>
            <a:r>
              <a:rPr lang="en-US" dirty="0" smtClean="0"/>
              <a:t>in</a:t>
            </a:r>
            <a:r>
              <a:rPr lang="en-US" baseline="0" dirty="0" smtClean="0"/>
              <a:t> the slide example sets inspection details and creates a contact note only if there is current bundle. </a:t>
            </a:r>
          </a:p>
          <a:p>
            <a:endParaRPr lang="en-US" b="0" dirty="0" smtClean="0"/>
          </a:p>
          <a:p>
            <a:r>
              <a:rPr lang="en-US" dirty="0" smtClean="0"/>
              <a:t>The </a:t>
            </a:r>
            <a:r>
              <a:rPr lang="en-US" dirty="0" err="1" smtClean="0">
                <a:latin typeface="Courier New" pitchFamily="49" charset="0"/>
                <a:cs typeface="Courier New" pitchFamily="49" charset="0"/>
              </a:rPr>
              <a:t>setInspectionDateByEmployee</a:t>
            </a:r>
            <a:r>
              <a:rPr lang="en-US" dirty="0" smtClean="0">
                <a:latin typeface="Courier New" pitchFamily="49" charset="0"/>
                <a:cs typeface="Courier New" pitchFamily="49" charset="0"/>
              </a:rPr>
              <a:t>()</a:t>
            </a:r>
            <a:r>
              <a:rPr lang="en-US" baseline="0" dirty="0" smtClean="0"/>
              <a:t> </a:t>
            </a:r>
            <a:r>
              <a:rPr lang="en-US" dirty="0" smtClean="0"/>
              <a:t> method in</a:t>
            </a:r>
            <a:r>
              <a:rPr lang="en-US" baseline="0" dirty="0" smtClean="0"/>
              <a:t> the slide example sets inspection details and creates a contact note </a:t>
            </a:r>
            <a:r>
              <a:rPr lang="en-US" dirty="0" smtClean="0"/>
              <a:t>only if William Andy (whose public ID is ab:5) is an employee of a company</a:t>
            </a:r>
            <a:r>
              <a:rPr lang="en-US" baseline="0" dirty="0" smtClean="0"/>
              <a:t> such as Albertson's.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3004761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1147620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slide example, </a:t>
            </a:r>
            <a:r>
              <a:rPr lang="en-US" baseline="0" dirty="0" err="1" smtClean="0"/>
              <a:t>ABContact.etx</a:t>
            </a:r>
            <a:r>
              <a:rPr lang="en-US" baseline="0" dirty="0" smtClean="0"/>
              <a:t> defines the array element as: </a:t>
            </a:r>
            <a:br>
              <a:rPr lang="en-US" baseline="0" dirty="0" smtClean="0"/>
            </a:br>
            <a:r>
              <a:rPr lang="en-US" dirty="0" smtClean="0"/>
              <a:t>   </a:t>
            </a:r>
            <a:r>
              <a:rPr lang="en-US" dirty="0" smtClean="0">
                <a:latin typeface="Courier New" pitchFamily="49" charset="0"/>
                <a:cs typeface="Courier New" pitchFamily="49" charset="0"/>
              </a:rPr>
              <a:t>&lt;array </a:t>
            </a:r>
            <a:r>
              <a:rPr lang="en-US" dirty="0" err="1" smtClean="0">
                <a:latin typeface="Courier New" pitchFamily="49" charset="0"/>
                <a:cs typeface="Courier New" pitchFamily="49" charset="0"/>
              </a:rPr>
              <a:t>arrayentity</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ContactNote</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desc</a:t>
            </a:r>
            <a:r>
              <a:rPr lang="en-US" dirty="0" smtClean="0">
                <a:latin typeface="Courier New" pitchFamily="49" charset="0"/>
                <a:cs typeface="Courier New" pitchFamily="49" charset="0"/>
              </a:rPr>
              <a:t>="Notes"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name="</a:t>
            </a:r>
            <a:r>
              <a:rPr lang="en-US" dirty="0" err="1" smtClean="0">
                <a:latin typeface="Courier New" pitchFamily="49" charset="0"/>
                <a:cs typeface="Courier New" pitchFamily="49" charset="0"/>
              </a:rPr>
              <a:t>ContactNotes</a:t>
            </a:r>
            <a:r>
              <a:rPr lang="en-US" dirty="0" smtClean="0">
                <a:latin typeface="Courier New" pitchFamily="49" charset="0"/>
                <a:cs typeface="Courier New" pitchFamily="49" charset="0"/>
              </a:rPr>
              <a:t>" /&gt;</a:t>
            </a:r>
          </a:p>
          <a:p>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r>
              <a:rPr lang="en-US" dirty="0" err="1" smtClean="0"/>
              <a:t>ContactNote.eti</a:t>
            </a:r>
            <a:r>
              <a:rPr lang="en-US" dirty="0" smtClean="0"/>
              <a:t> defines the backing foreign key reference to ABContact</a:t>
            </a:r>
            <a:r>
              <a:rPr lang="en-US" baseline="0" dirty="0" smtClean="0"/>
              <a:t> as </a:t>
            </a:r>
            <a:endParaRPr lang="en-US" dirty="0" smtClean="0"/>
          </a:p>
          <a:p>
            <a:r>
              <a:rPr lang="en-US" dirty="0" smtClean="0">
                <a:latin typeface="Courier New" pitchFamily="49" charset="0"/>
                <a:cs typeface="Courier New" pitchFamily="49" charset="0"/>
              </a:rPr>
              <a:t>  &lt;foreignkey </a:t>
            </a:r>
            <a:r>
              <a:rPr lang="en-US" dirty="0" err="1" smtClean="0">
                <a:latin typeface="Courier New" pitchFamily="49" charset="0"/>
                <a:cs typeface="Courier New" pitchFamily="49" charset="0"/>
              </a:rPr>
              <a:t>columnName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ABContactID</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desc</a:t>
            </a:r>
            <a:r>
              <a:rPr lang="en-US" dirty="0" smtClean="0">
                <a:latin typeface="Courier New" pitchFamily="49" charset="0"/>
                <a:cs typeface="Courier New" pitchFamily="49" charset="0"/>
              </a:rPr>
              <a:t>="Associated contact"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fkentity</a:t>
            </a:r>
            <a:r>
              <a:rPr lang="en-US" dirty="0" smtClean="0">
                <a:latin typeface="Courier New" pitchFamily="49" charset="0"/>
                <a:cs typeface="Courier New" pitchFamily="49" charset="0"/>
              </a:rPr>
              <a:t>="ABContact"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name="ABContact"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nullok="true"/&gt;.</a:t>
            </a:r>
          </a:p>
          <a:p>
            <a:endParaRPr lang="en-US" dirty="0" smtClean="0"/>
          </a:p>
          <a:p>
            <a:r>
              <a:rPr lang="en-US" baseline="0" dirty="0" smtClean="0"/>
              <a:t>In the slide example, ABContact is a read-only entity. </a:t>
            </a:r>
            <a:r>
              <a:rPr lang="en-US" dirty="0" smtClean="0"/>
              <a:t>The results of an entity query are read-only.</a:t>
            </a:r>
            <a:r>
              <a:rPr lang="en-US" baseline="0" dirty="0" smtClean="0"/>
              <a:t> The </a:t>
            </a:r>
            <a:r>
              <a:rPr lang="en-US" baseline="0" dirty="0" err="1" smtClean="0"/>
              <a:t>ContactNote</a:t>
            </a:r>
            <a:r>
              <a:rPr lang="en-US" baseline="0" dirty="0" smtClean="0"/>
              <a:t> entity is writable because the runWithNewBundle() block creates the object.  The new object </a:t>
            </a:r>
            <a:r>
              <a:rPr lang="en-US" sz="1200" kern="1200" dirty="0" smtClean="0">
                <a:solidFill>
                  <a:schemeClr val="tx1"/>
                </a:solidFill>
                <a:effectLst/>
                <a:latin typeface="Arial" pitchFamily="34" charset="0"/>
                <a:ea typeface="+mn-ea"/>
                <a:cs typeface="Arial" pitchFamily="34" charset="0"/>
              </a:rPr>
              <a:t>initializer</a:t>
            </a:r>
            <a:r>
              <a:rPr lang="en-US" baseline="0" dirty="0" smtClean="0"/>
              <a:t> syntax assigns the foreign key in Line 11.</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263235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slide example, </a:t>
            </a:r>
            <a:r>
              <a:rPr lang="en-US" baseline="0" dirty="0" err="1" smtClean="0"/>
              <a:t>ABContact.etx</a:t>
            </a:r>
            <a:r>
              <a:rPr lang="en-US" baseline="0" dirty="0" smtClean="0"/>
              <a:t> defines the array element as: </a:t>
            </a:r>
            <a:br>
              <a:rPr lang="en-US" baseline="0" dirty="0" smtClean="0"/>
            </a:br>
            <a:r>
              <a:rPr lang="en-US" dirty="0"/>
              <a:t> </a:t>
            </a:r>
            <a:r>
              <a:rPr lang="en-US" dirty="0" smtClean="0"/>
              <a:t>  </a:t>
            </a:r>
            <a:r>
              <a:rPr lang="en-US" dirty="0" smtClean="0">
                <a:latin typeface="Courier New" pitchFamily="49" charset="0"/>
                <a:cs typeface="Courier New" pitchFamily="49" charset="0"/>
              </a:rPr>
              <a:t>&lt;array </a:t>
            </a:r>
            <a:r>
              <a:rPr lang="en-US" dirty="0" err="1" smtClean="0">
                <a:latin typeface="Courier New" pitchFamily="49" charset="0"/>
                <a:cs typeface="Courier New" pitchFamily="49" charset="0"/>
              </a:rPr>
              <a:t>arrayentity</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ContactNote</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desc</a:t>
            </a:r>
            <a:r>
              <a:rPr lang="en-US" dirty="0" smtClean="0">
                <a:latin typeface="Courier New" pitchFamily="49" charset="0"/>
                <a:cs typeface="Courier New" pitchFamily="49" charset="0"/>
              </a:rPr>
              <a:t>="Notes"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name="</a:t>
            </a:r>
            <a:r>
              <a:rPr lang="en-US" dirty="0" err="1" smtClean="0">
                <a:latin typeface="Courier New" pitchFamily="49" charset="0"/>
                <a:cs typeface="Courier New" pitchFamily="49" charset="0"/>
              </a:rPr>
              <a:t>ContactNotes</a:t>
            </a:r>
            <a:r>
              <a:rPr lang="en-US" dirty="0" smtClean="0">
                <a:latin typeface="Courier New" pitchFamily="49" charset="0"/>
                <a:cs typeface="Courier New" pitchFamily="49" charset="0"/>
              </a:rPr>
              <a:t>" /&gt;</a:t>
            </a:r>
          </a:p>
          <a:p>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r>
              <a:rPr lang="en-US" dirty="0" err="1" smtClean="0"/>
              <a:t>ContactNote.eti</a:t>
            </a:r>
            <a:r>
              <a:rPr lang="en-US" dirty="0" smtClean="0"/>
              <a:t> defines the backing foreign key reference to ABContact</a:t>
            </a:r>
            <a:r>
              <a:rPr lang="en-US" baseline="0" dirty="0" smtClean="0"/>
              <a:t> as </a:t>
            </a:r>
            <a:endParaRPr lang="en-US" dirty="0" smtClean="0"/>
          </a:p>
          <a:p>
            <a:r>
              <a:rPr lang="en-US" dirty="0" smtClean="0">
                <a:latin typeface="Courier New" pitchFamily="49" charset="0"/>
                <a:cs typeface="Courier New" pitchFamily="49" charset="0"/>
              </a:rPr>
              <a:t>  &lt;foreignkey </a:t>
            </a:r>
            <a:r>
              <a:rPr lang="en-US" dirty="0" err="1" smtClean="0">
                <a:latin typeface="Courier New" pitchFamily="49" charset="0"/>
                <a:cs typeface="Courier New" pitchFamily="49" charset="0"/>
              </a:rPr>
              <a:t>columnName</a:t>
            </a:r>
            <a:r>
              <a:rPr lang="en-US" dirty="0">
                <a:latin typeface="Courier New" pitchFamily="49" charset="0"/>
                <a:cs typeface="Courier New" pitchFamily="49" charset="0"/>
              </a:rPr>
              <a:t>="</a:t>
            </a:r>
            <a:r>
              <a:rPr lang="en-US" dirty="0" err="1" smtClean="0">
                <a:latin typeface="Courier New" pitchFamily="49" charset="0"/>
                <a:cs typeface="Courier New" pitchFamily="49" charset="0"/>
              </a:rPr>
              <a:t>ABContactID</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desc</a:t>
            </a:r>
            <a:r>
              <a:rPr lang="en-US" dirty="0">
                <a:latin typeface="Courier New" pitchFamily="49" charset="0"/>
                <a:cs typeface="Courier New" pitchFamily="49" charset="0"/>
              </a:rPr>
              <a:t>="Associated contact</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fkentity</a:t>
            </a:r>
            <a:r>
              <a:rPr lang="en-US" dirty="0">
                <a:latin typeface="Courier New" pitchFamily="49" charset="0"/>
                <a:cs typeface="Courier New" pitchFamily="49" charset="0"/>
              </a:rPr>
              <a:t>="ABContact</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name</a:t>
            </a:r>
            <a:r>
              <a:rPr lang="en-US" dirty="0">
                <a:latin typeface="Courier New" pitchFamily="49" charset="0"/>
                <a:cs typeface="Courier New" pitchFamily="49" charset="0"/>
              </a:rPr>
              <a:t>="ABContact</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nullok</a:t>
            </a:r>
            <a:r>
              <a:rPr lang="en-US" dirty="0">
                <a:latin typeface="Courier New" pitchFamily="49" charset="0"/>
                <a:cs typeface="Courier New" pitchFamily="49" charset="0"/>
              </a:rPr>
              <a:t>="true</a:t>
            </a:r>
            <a:r>
              <a:rPr lang="en-US" dirty="0" smtClean="0">
                <a:latin typeface="Courier New" pitchFamily="49" charset="0"/>
                <a:cs typeface="Courier New" pitchFamily="49" charset="0"/>
              </a:rPr>
              <a:t>"/&gt;.</a:t>
            </a:r>
          </a:p>
          <a:p>
            <a:endParaRPr lang="en-US" dirty="0" smtClean="0"/>
          </a:p>
          <a:p>
            <a:endParaRPr lang="en-US" dirty="0" smtClean="0"/>
          </a:p>
          <a:p>
            <a:r>
              <a:rPr lang="en-US" baseline="0" dirty="0" smtClean="0"/>
              <a:t>In the slide example, ABContact is a read-only entity. </a:t>
            </a:r>
            <a:r>
              <a:rPr lang="en-US" dirty="0" smtClean="0"/>
              <a:t>The results of an entity query are read-only.</a:t>
            </a:r>
            <a:r>
              <a:rPr lang="en-US" baseline="0" dirty="0" smtClean="0"/>
              <a:t> The </a:t>
            </a:r>
            <a:r>
              <a:rPr lang="en-US" baseline="0" dirty="0" err="1" smtClean="0"/>
              <a:t>ContactNote</a:t>
            </a:r>
            <a:r>
              <a:rPr lang="en-US" baseline="0" dirty="0" smtClean="0"/>
              <a:t> entity is writable because the runWithNewBundle() block creates the object.  Unlike the previous example, the new object </a:t>
            </a:r>
            <a:r>
              <a:rPr lang="en-US" sz="1200" kern="1200" dirty="0" smtClean="0">
                <a:solidFill>
                  <a:schemeClr val="tx1"/>
                </a:solidFill>
                <a:effectLst/>
                <a:latin typeface="Arial" pitchFamily="34" charset="0"/>
                <a:ea typeface="+mn-ea"/>
                <a:cs typeface="Arial" pitchFamily="34" charset="0"/>
              </a:rPr>
              <a:t>initializer </a:t>
            </a:r>
            <a:r>
              <a:rPr lang="en-US" baseline="0" dirty="0" smtClean="0"/>
              <a:t>syntax does not assign the foreign key.  Instead, the </a:t>
            </a:r>
            <a:r>
              <a:rPr lang="en-US" dirty="0" err="1" smtClean="0"/>
              <a:t>addTo</a:t>
            </a:r>
            <a:r>
              <a:rPr lang="en-US" dirty="0" smtClean="0"/>
              <a:t>&lt;Array&gt;() method </a:t>
            </a:r>
            <a:r>
              <a:rPr lang="en-US" baseline="0" dirty="0" smtClean="0"/>
              <a:t>is called in line 12.  The </a:t>
            </a:r>
            <a:r>
              <a:rPr lang="en-US" dirty="0" err="1" smtClean="0"/>
              <a:t>addTo</a:t>
            </a:r>
            <a:r>
              <a:rPr lang="en-US" dirty="0" smtClean="0"/>
              <a:t>&lt;Array&gt;() method </a:t>
            </a:r>
            <a:r>
              <a:rPr lang="en-US" baseline="0" dirty="0" smtClean="0"/>
              <a:t>for a backing array creates the foreign key relationship.  You must call the method in the runWithNewBundle() block.</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1015425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recommends using query builders for writing queries against the database. The results of an entity query are read-only.  In order to modify the entity, the entity must be added to a bundle.</a:t>
            </a:r>
          </a:p>
          <a:p>
            <a:endParaRPr lang="en-US" dirty="0" smtClean="0"/>
          </a:p>
          <a:p>
            <a:r>
              <a:rPr lang="en-US" dirty="0" smtClean="0"/>
              <a:t>When the read-only bundle is added to the new bundle</a:t>
            </a:r>
            <a:r>
              <a:rPr lang="en-US" baseline="0" dirty="0" smtClean="0"/>
              <a:t> it becomes writable.  Now, you can create a new foreign key or array entity and add it to the once read-only entity.  The benefit of this approach is that you do not have to create a foreign key.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2318481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using an </a:t>
            </a:r>
            <a:r>
              <a:rPr lang="en-US" dirty="0" err="1" smtClean="0"/>
              <a:t>addTo</a:t>
            </a:r>
            <a:r>
              <a:rPr lang="en-US" dirty="0" smtClean="0"/>
              <a:t>&lt;Array&gt;() method,</a:t>
            </a:r>
            <a:r>
              <a:rPr lang="en-US" baseline="0" dirty="0" smtClean="0"/>
              <a:t> </a:t>
            </a:r>
            <a:r>
              <a:rPr lang="en-US" dirty="0" smtClean="0"/>
              <a:t>you do not need to set the foreign key on the child element to the parent element.  Each </a:t>
            </a:r>
            <a:r>
              <a:rPr lang="en-US" dirty="0" err="1" smtClean="0"/>
              <a:t>addTo</a:t>
            </a:r>
            <a:r>
              <a:rPr lang="en-US" dirty="0" smtClean="0"/>
              <a:t>&lt;Array&gt; () method does this implicitly.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slide example, </a:t>
            </a:r>
            <a:r>
              <a:rPr lang="en-US" baseline="0" dirty="0" err="1" smtClean="0"/>
              <a:t>targetCompany</a:t>
            </a:r>
            <a:r>
              <a:rPr lang="en-US" baseline="0" dirty="0" smtClean="0"/>
              <a:t> is a read-only entity. </a:t>
            </a:r>
            <a:r>
              <a:rPr lang="en-US" dirty="0" smtClean="0"/>
              <a:t>The results of an entity query are read-only.</a:t>
            </a:r>
            <a:r>
              <a:rPr lang="en-US" baseline="0" dirty="0" smtClean="0"/>
              <a:t> The note object is writable because the runWithNewBundle() block creates the object when calling the </a:t>
            </a:r>
            <a:r>
              <a:rPr lang="en-US" baseline="0" dirty="0" err="1" smtClean="0"/>
              <a:t>createABCompanyNoteForInspection</a:t>
            </a:r>
            <a:r>
              <a:rPr lang="en-US" baseline="0" dirty="0" smtClean="0"/>
              <a:t>() method. The </a:t>
            </a:r>
            <a:r>
              <a:rPr lang="en-US" dirty="0" err="1" smtClean="0"/>
              <a:t>addToContactNotes</a:t>
            </a:r>
            <a:r>
              <a:rPr lang="en-US" dirty="0" smtClean="0"/>
              <a:t>() method </a:t>
            </a:r>
            <a:r>
              <a:rPr lang="en-US" baseline="0" dirty="0" smtClean="0"/>
              <a:t>is called in line 34 and creates the foreign key relationship.  </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26465898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the </a:t>
            </a:r>
            <a:r>
              <a:rPr lang="en-US" dirty="0" err="1" smtClean="0"/>
              <a:t>removeFrom</a:t>
            </a:r>
            <a:r>
              <a:rPr lang="en-US" dirty="0" smtClean="0"/>
              <a:t>&lt;Array&gt;() method,</a:t>
            </a:r>
            <a:r>
              <a:rPr lang="en-US" baseline="0" dirty="0" smtClean="0"/>
              <a:t> the object that calls the method (the parent) should be in a writable bundle.  It is possible to put a parameter object (child) into the writable bundle,  </a:t>
            </a:r>
            <a:r>
              <a:rPr lang="en-US" dirty="0" smtClean="0"/>
              <a:t>but the convention in</a:t>
            </a:r>
            <a:r>
              <a:rPr lang="en-US" baseline="0" dirty="0" smtClean="0"/>
              <a:t> this case is to </a:t>
            </a:r>
            <a:r>
              <a:rPr lang="en-US" dirty="0" smtClean="0"/>
              <a:t>put the calling object (parent) in the writable bundle.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34744305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latin typeface="Courier New" pitchFamily="49" charset="0"/>
                <a:cs typeface="Courier New" pitchFamily="49" charset="0"/>
              </a:rPr>
              <a:t>getOriginalValue</a:t>
            </a:r>
            <a:r>
              <a:rPr lang="en-US" dirty="0" smtClean="0">
                <a:latin typeface="Courier New" pitchFamily="49" charset="0"/>
                <a:cs typeface="Courier New" pitchFamily="49" charset="0"/>
              </a:rPr>
              <a:t>()</a:t>
            </a:r>
            <a:r>
              <a:rPr lang="en-US" dirty="0" smtClean="0"/>
              <a:t> method takes in a string input parameter that names the property whose value must be retrieved or takes a reference</a:t>
            </a:r>
            <a:r>
              <a:rPr lang="en-US" baseline="0" dirty="0" smtClean="0"/>
              <a:t> to an entity property</a:t>
            </a:r>
            <a:r>
              <a:rPr lang="en-US" dirty="0" smtClean="0"/>
              <a:t>. It returns the value of that property. Keep in mind that the data type of the method depends on the named property. It could return an integer, string, Boolean, date, typekey (for typekey properties), or entity references (for foreign key properties).</a:t>
            </a:r>
          </a:p>
          <a:p>
            <a:endParaRPr lang="en-US" dirty="0" smtClean="0"/>
          </a:p>
          <a:p>
            <a:r>
              <a:rPr lang="en-US" dirty="0" smtClean="0"/>
              <a:t>For typekeys, getOriginalValue returns the original typekey. You may want to access the typekey's name. For example, you might want to write a history event that says "Status changed from Pending to Closed". "Pending" is the typekey's name. To do this, use the following syntax:</a:t>
            </a:r>
          </a:p>
          <a:p>
            <a:r>
              <a:rPr lang="en-US" dirty="0" smtClean="0">
                <a:latin typeface="Courier New" pitchFamily="49" charset="0"/>
                <a:cs typeface="Courier New" pitchFamily="49" charset="0"/>
              </a:rPr>
              <a:t>(entity.getOriginalValue(entity#typekeyProperty) as typelistName). </a:t>
            </a:r>
            <a:r>
              <a:rPr lang="en-US" dirty="0" smtClean="0"/>
              <a:t> </a:t>
            </a:r>
          </a:p>
          <a:p>
            <a:endParaRPr lang="en-US" dirty="0" smtClean="0"/>
          </a:p>
          <a:p>
            <a:r>
              <a:rPr lang="en-US" dirty="0" smtClean="0"/>
              <a:t>For foreign keys, getOriginalValue returns the ID of the original object. You may want to access data from that object, such as an object's display name. For example, you might want to write a history event that says "Assigned user changed from Alice Applegate to Ben Baker", where "Alice Applegate" is the display name of the original assigned user object. To do this, use the following syntax:</a:t>
            </a:r>
          </a:p>
          <a:p>
            <a:r>
              <a:rPr lang="en-US" dirty="0" smtClean="0"/>
              <a:t>// This retrieves the object that the foreign key previously referenced.</a:t>
            </a:r>
          </a:p>
          <a:p>
            <a:r>
              <a:rPr lang="en-US" dirty="0" smtClean="0">
                <a:latin typeface="Courier New" pitchFamily="49" charset="0"/>
                <a:cs typeface="Courier New" pitchFamily="49" charset="0"/>
              </a:rPr>
              <a:t>var previousForeignKey = changedObject.getOriginalValue(“foreignKeyField”)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find the code in the slide example in the BundleExamples.gs class in TrainingApp.</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2646589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includes at least three data manipulation language manipulation (DML) statements. </a:t>
            </a:r>
          </a:p>
          <a:p>
            <a:pPr marL="171450" indent="-171450">
              <a:buFont typeface="Arial" pitchFamily="34" charset="0"/>
              <a:buChar char="•"/>
            </a:pPr>
            <a:r>
              <a:rPr lang="en-US" dirty="0" smtClean="0"/>
              <a:t>INSERT (which adds one or more rows of data to a given table)</a:t>
            </a:r>
          </a:p>
          <a:p>
            <a:pPr marL="171450" indent="-171450">
              <a:buFont typeface="Arial" pitchFamily="34" charset="0"/>
              <a:buChar char="•"/>
            </a:pPr>
            <a:r>
              <a:rPr lang="en-US" dirty="0" smtClean="0"/>
              <a:t>UPDATE (which modifies one or more existing rows of data in a given table)</a:t>
            </a:r>
          </a:p>
          <a:p>
            <a:pPr marL="171450" indent="-171450">
              <a:buFont typeface="Arial" pitchFamily="34" charset="0"/>
              <a:buChar char="•"/>
            </a:pPr>
            <a:r>
              <a:rPr lang="en-US" dirty="0" smtClean="0"/>
              <a:t>DELETE (which removes on or more rows of data from a given table)</a:t>
            </a:r>
          </a:p>
          <a:p>
            <a:endParaRPr lang="en-US" dirty="0" smtClean="0"/>
          </a:p>
          <a:p>
            <a:r>
              <a:rPr lang="en-US" dirty="0" smtClean="0"/>
              <a:t>Database transactions are primarily a combination of DML statement that are typically demarcated:</a:t>
            </a:r>
          </a:p>
          <a:p>
            <a:pPr marL="171450" indent="-171450">
              <a:buFont typeface="Arial" pitchFamily="34" charset="0"/>
              <a:buChar char="•"/>
            </a:pPr>
            <a:r>
              <a:rPr lang="en-US" dirty="0" smtClean="0"/>
              <a:t>From the "begin" that starts the transaction</a:t>
            </a:r>
          </a:p>
          <a:p>
            <a:pPr marL="171450" indent="-171450">
              <a:buFont typeface="Arial" pitchFamily="34" charset="0"/>
              <a:buChar char="•"/>
            </a:pPr>
            <a:r>
              <a:rPr lang="en-US" dirty="0" smtClean="0"/>
              <a:t>Until either a "commit" (which successfully ends the transaction) or a "rollback" (which undoes the transaction if any statement fails)</a:t>
            </a:r>
          </a:p>
          <a:p>
            <a:endParaRPr lang="en-US" dirty="0" smtClean="0"/>
          </a:p>
          <a:p>
            <a:r>
              <a:rPr lang="en-US" dirty="0" smtClean="0"/>
              <a:t>An example of a database transaction involves a bank customer with multiple accounts. The customer wishes to transfer $100 from one account to another. Two separate statements are needed to do this. One statement debits the "from" account, and the other credits the "to" account. The statements must be treated as a unit. If one is allowed to succeed while the other fails, then either the customer will lose the transfer money or be double-credited for it. </a:t>
            </a:r>
          </a:p>
          <a:p>
            <a:endParaRPr lang="en-US" dirty="0" smtClean="0"/>
          </a:p>
          <a:p>
            <a:pPr algn="ctr"/>
            <a:r>
              <a:rPr lang="en-US" dirty="0" smtClean="0"/>
              <a:t>(continued)</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8910145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things should be done in a single bundle.  For example, if you are debiting Smith’s account and crediting it to Jones’ account with two separate bundles, you risk getting the database into an inconsistent state if one bundle commit succeeds and the other fails.  If it is one transaction, consistency will be maintained.  That said, there are several situations and common scenarios where you need to create multiple bundles. </a:t>
            </a:r>
          </a:p>
          <a:p>
            <a:endParaRPr lang="en-US" dirty="0" smtClean="0"/>
          </a:p>
          <a:p>
            <a:r>
              <a:rPr lang="en-US" dirty="0" smtClean="0"/>
              <a:t>In some cases, you may have a bundle and you want to commit some but not all of the data. For example, a bundle might contain a policy submission and 8 quotes that were created while the policy holder was exploring options. You want to commit the policy submission itself and the one quote the policy holder accepted, but you don't want to commit the 7 quotes the policy holder has decided not to accept. For a given bundle, you cannot remove data or commit only some of the data. But, you can create a second bundle, copy the data to be committed to that bundle, and then commit the second bundle.</a:t>
            </a:r>
          </a:p>
          <a:p>
            <a:endParaRPr lang="en-US" dirty="0" smtClean="0"/>
          </a:p>
          <a:p>
            <a:r>
              <a:rPr lang="en-US" dirty="0" smtClean="0"/>
              <a:t>In some cases, you may have a bundle and you want to commit all of the data in it. But you don't want to commit all of the data at once either because (1) the commit of each data set should occur whether the commit of the other data set succeeds or fails, or (2) the commit of the second data set should occur only if the first data set is committed successfully. If you attempt to commit the original bundle, then either all commits will occur or all commits will fail. The only way to subdivide the bundle into separate groups of data is to create multiple additional bundles, copy the appropriate data into the appropriate bundle, and then commit each bundle separately.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36375551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1a) Automatic commits (possible answers): Business rules, workflows, certain plugins, code executed from the UI in edit mode</a:t>
            </a:r>
          </a:p>
          <a:p>
            <a:r>
              <a:rPr lang="en-US" dirty="0" smtClean="0"/>
              <a:t>1b) </a:t>
            </a:r>
            <a:r>
              <a:rPr lang="en-US" baseline="0" dirty="0" smtClean="0"/>
              <a:t> </a:t>
            </a:r>
            <a:r>
              <a:rPr lang="en-US" dirty="0" smtClean="0"/>
              <a:t>Manual commits (possible answers): Web services, batch processes, queried entities that must be modified, certain plugins, code executed from the UI in read-only mode</a:t>
            </a:r>
          </a:p>
          <a:p>
            <a:r>
              <a:rPr lang="en-US" dirty="0" smtClean="0"/>
              <a:t>2)   A Guidewire bundle is a set of in-memory entities that are saved to the database as a unit. Each bundle corresponds to one database transaction.</a:t>
            </a:r>
          </a:p>
          <a:p>
            <a:r>
              <a:rPr lang="en-US" dirty="0" smtClean="0"/>
              <a:t>3)  Entities that are the result of a query are put into read-only bundles, entities</a:t>
            </a:r>
            <a:r>
              <a:rPr lang="en-US" baseline="0" dirty="0" smtClean="0"/>
              <a:t> that a result of a load bean method are put into read-only bundles, </a:t>
            </a:r>
            <a:r>
              <a:rPr lang="en-US" dirty="0" smtClean="0"/>
              <a:t>and entities referenced by foreign key are put into a read-only bundle if the referencing entity is also in a read-only bundle. You need to copy these entities to a writable bundle if you need to modify them, which is done via the bundle's add() method.</a:t>
            </a:r>
          </a:p>
          <a:p>
            <a:r>
              <a:rPr lang="en-US" dirty="0" smtClean="0"/>
              <a:t>4)  By a query,</a:t>
            </a:r>
            <a:r>
              <a:rPr lang="en-US" baseline="0" dirty="0" smtClean="0"/>
              <a:t> by a </a:t>
            </a:r>
            <a:r>
              <a:rPr lang="en-US" baseline="0" dirty="0" err="1" smtClean="0"/>
              <a:t>loadBean</a:t>
            </a:r>
            <a:r>
              <a:rPr lang="en-US" baseline="0" dirty="0" smtClean="0"/>
              <a:t>() method, </a:t>
            </a:r>
            <a:r>
              <a:rPr lang="en-US" dirty="0" smtClean="0"/>
              <a:t>and by foreign key from an existing entity in a bundle.</a:t>
            </a:r>
          </a:p>
          <a:p>
            <a:r>
              <a:rPr lang="en-US" dirty="0" smtClean="0"/>
              <a:t>5)  A new entity is not automatically associated to any other entity. If a new entity must be associated to an existing entity (such as a new contact note being associated to an ABContact), then you must manually create the association.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"Transaction" is a term that various Guidewire products define differently.  Consider the following examples: </a:t>
            </a:r>
          </a:p>
          <a:p>
            <a:pPr marL="171450" indent="-171450">
              <a:buFont typeface="Arial" pitchFamily="34" charset="0"/>
              <a:buChar char="•"/>
            </a:pPr>
            <a:r>
              <a:rPr lang="en-US" dirty="0" smtClean="0"/>
              <a:t>A "policy transaction" is job process that creates or modifies a policy such as a policy change, a cancellation, or a renewal.</a:t>
            </a:r>
          </a:p>
          <a:p>
            <a:pPr marL="171450" indent="-171450">
              <a:buFont typeface="Arial" pitchFamily="34" charset="0"/>
              <a:buChar char="•"/>
            </a:pPr>
            <a:r>
              <a:rPr lang="en-US" dirty="0" smtClean="0"/>
              <a:t>In PolicyCenter, a "financial transaction" represents the change in costs for a given quotable aspect of a policy, e.g., the decrease of a deductible in collision coverage increases the cost from $10 to $17.</a:t>
            </a:r>
          </a:p>
          <a:p>
            <a:pPr marL="171450" indent="-171450">
              <a:buFont typeface="Arial" pitchFamily="34" charset="0"/>
              <a:buChar char="•"/>
            </a:pPr>
            <a:r>
              <a:rPr lang="en-US" dirty="0" smtClean="0"/>
              <a:t>In BillingCenter, a "financial transaction" refers to the debit of money from one T-account to the credit of money to another T-account.</a:t>
            </a:r>
          </a:p>
          <a:p>
            <a:pPr marL="171450" indent="-171450">
              <a:buFont typeface="Arial" pitchFamily="34" charset="0"/>
              <a:buChar char="•"/>
            </a:pPr>
            <a:r>
              <a:rPr lang="en-US" dirty="0" smtClean="0"/>
              <a:t>In ClaimCenter, a "financial transaction" describes the movement of money either set aside for a payment into a reserve line or out of a reserve line to make a payment.</a:t>
            </a:r>
          </a:p>
          <a:p>
            <a:endParaRPr lang="en-US" dirty="0" smtClean="0"/>
          </a:p>
          <a:p>
            <a:r>
              <a:rPr lang="en-US" dirty="0" smtClean="0"/>
              <a:t>Database transactions in Guidewire product database are not, by default, distributed transactions.  A distributed transaction, sometimes referred to as a global transaction, is a set of two or more related transactions that must be managed in a coordinated way.  For Java Database Connectivity (JDBC) drivers, distributed transaction functionality is built on top of connection pooling functionality.  This distributed transaction functionality is also built upon the open Extended Architecture (XA) standard for distributed transactions.  Database transactions in Guidewire products are resource-local (non-global, non-distributed, non-XA) transactions against the Guidewire product database.</a:t>
            </a:r>
          </a:p>
          <a:p>
            <a:endParaRPr lang="en-US" dirty="0" smtClean="0"/>
          </a:p>
          <a:p>
            <a:r>
              <a:rPr lang="en-US" dirty="0" smtClean="0"/>
              <a:t>This lesson uses the term "transaction" to refer to a non-global, non-distributed, non-XA, resource-local, database transaction against the Guidewire product database.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209381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object-oriented programming, an instance of a class is an object.  In database design and modeling, an instance of an entity is a row of data in a database table.   In the Guidewire paradigm for integration and configuration, the term "entity" can express a duality of both being a class and a database table.  For example, when you create a new instance of a Contact entity using the keyword "new" in Gosu or Java, not only does the Guidewire application create unique object of the type Contact in memory, but it also allows for the possibility for the object in memory to be inserted into a new row in a database table.  </a:t>
            </a:r>
          </a:p>
          <a:p>
            <a:endParaRPr lang="en-US" dirty="0" smtClean="0"/>
          </a:p>
          <a:p>
            <a:r>
              <a:rPr lang="en-US" dirty="0" smtClean="0"/>
              <a:t>Guidewire configurators and integrators may refer to an entity in a bundle as a “database-backed entity”, an entity of type entity.KeyableBean, and/or as entity that implements the KeyableBean delegate. This simply means that the entity is to be inserted into the database when the application commits the bundle.</a:t>
            </a:r>
          </a:p>
          <a:p>
            <a:endParaRPr lang="en-US" dirty="0" smtClean="0"/>
          </a:p>
          <a:p>
            <a:r>
              <a:rPr lang="en-US" dirty="0" smtClean="0"/>
              <a:t>Gosu represents a bundle with the class </a:t>
            </a:r>
            <a:r>
              <a:rPr lang="en-US" dirty="0" err="1" smtClean="0">
                <a:latin typeface="Courier New" pitchFamily="49" charset="0"/>
                <a:cs typeface="Courier New" pitchFamily="49" charset="0"/>
              </a:rPr>
              <a:t>gw.transaction.Bundle</a:t>
            </a:r>
            <a:r>
              <a:rPr lang="en-US" dirty="0" smtClean="0"/>
              <a:t>.  The</a:t>
            </a:r>
            <a:r>
              <a:rPr lang="en-US" baseline="0" dirty="0" smtClean="0"/>
              <a:t> </a:t>
            </a:r>
            <a:r>
              <a:rPr lang="en-US" dirty="0" smtClean="0"/>
              <a:t>Bundle class is a Guidewire class that implements the entity BundleProvider.  The Bundle class maintains a graph of objects for the convenience of application code. Bundles can be used to group together a number of entities for transmission to the database. The add method add beans to the bundle. The remove method marks a bean for removal.  The commit method invokes a complex procedure that tries to the save the entities in the bundle to the database.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074184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refers to the process of sending the entities to the database as committing the bundle to the database. If a bundle commit attempt completely succeeds, all database changes happen in a single database transaction. If the commit attempt fails in any way, the entire update fails and Gosu throws an exception.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935066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read-only bundle is a bundle that contains entities retrieved from the database. This includes both entities returned as the result of a query, and entities referenced by the foreign key of a related entity when the related entity is in a read-only bundle. The entities in a read-only bundle cannot be modified. However, you can copy entities from a read-only bundle into a writable bundle. </a:t>
            </a:r>
          </a:p>
          <a:p>
            <a:r>
              <a:rPr lang="en-US" dirty="0" smtClean="0"/>
              <a:t>You must copy objects to a writable bundle to change objects or delete objects. In most programming contexts, there is a current bundle that the application has already prepared.  Not all writable bundles eventually commit to the database. For example:</a:t>
            </a:r>
          </a:p>
          <a:p>
            <a:pPr marL="171450" indent="-171450">
              <a:buFont typeface="Arial" pitchFamily="34" charset="0"/>
              <a:buChar char="•"/>
            </a:pPr>
            <a:r>
              <a:rPr lang="en-US" dirty="0" smtClean="0"/>
              <a:t>A user might start to make data changes in the user interface but abandon the task.</a:t>
            </a:r>
          </a:p>
          <a:p>
            <a:pPr marL="171450" indent="-171450">
              <a:buFont typeface="Arial" pitchFamily="34" charset="0"/>
              <a:buChar char="•"/>
            </a:pPr>
            <a:r>
              <a:rPr lang="en-US" dirty="0" smtClean="0"/>
              <a:t>A user might start to make data changes in the user interface, try to save them, but errors prevent completion. Eventually, the user might cancel the action before fixing and completing the action.</a:t>
            </a:r>
          </a:p>
          <a:p>
            <a:pPr marL="171450" indent="-171450">
              <a:buFont typeface="Arial" pitchFamily="34" charset="0"/>
              <a:buChar char="•"/>
            </a:pPr>
            <a:r>
              <a:rPr lang="en-US" dirty="0" smtClean="0"/>
              <a:t>A batch process might attempt a database change, but errors prevent completing the action.</a:t>
            </a:r>
          </a:p>
          <a:p>
            <a:pPr marL="171450" indent="-171450">
              <a:buFont typeface="Arial" pitchFamily="34" charset="0"/>
              <a:buChar char="•"/>
            </a:pPr>
            <a:r>
              <a:rPr lang="en-US" dirty="0" smtClean="0"/>
              <a:t>A web service call might attempt a database change, but errors prevent completing the action. </a:t>
            </a:r>
          </a:p>
          <a:p>
            <a:pPr marL="171450" indent="-171450">
              <a:buFont typeface="Arial" pitchFamily="34" charset="0"/>
              <a:buChar char="•"/>
            </a:pPr>
            <a:endParaRPr lang="en-US" dirty="0" smtClean="0"/>
          </a:p>
          <a:p>
            <a:r>
              <a:rPr lang="en-US" dirty="0" smtClean="0"/>
              <a:t>You can add a read-only entity instance to a writable bundle. You can also add an entity instance to a writable bundle even if the original entity instance is in a writable bundle already. For this action to succeed, the original entity instance must be unmodified. The entity instance must not be newly added, changed, or deleted in its existing bundle. </a:t>
            </a:r>
            <a:r>
              <a:rPr lang="en-US" sz="1200" b="0" i="0" kern="1200" dirty="0" smtClean="0">
                <a:solidFill>
                  <a:schemeClr val="tx1"/>
                </a:solidFill>
                <a:effectLst/>
                <a:latin typeface="Arial" pitchFamily="34" charset="0"/>
                <a:ea typeface="+mn-ea"/>
                <a:cs typeface="Arial" pitchFamily="34" charset="0"/>
              </a:rPr>
              <a:t>If you try to add a modified entity instance to a new bundle, Gosu throws the exception </a:t>
            </a:r>
            <a:r>
              <a:rPr lang="en-US" sz="1200" b="0" i="0" kern="1200" dirty="0" err="1" smtClean="0">
                <a:solidFill>
                  <a:schemeClr val="tx1"/>
                </a:solidFill>
                <a:effectLst/>
                <a:latin typeface="Arial" pitchFamily="34" charset="0"/>
                <a:ea typeface="+mn-ea"/>
                <a:cs typeface="Arial" pitchFamily="34" charset="0"/>
              </a:rPr>
              <a:t>IllegalBundleTransferException</a:t>
            </a:r>
            <a:r>
              <a:rPr lang="en-US" sz="1200" b="0" i="0" kern="1200" dirty="0" smtClean="0">
                <a:solidFill>
                  <a:schemeClr val="tx1"/>
                </a:solidFill>
                <a:effectLst/>
                <a:latin typeface="Arial" pitchFamily="34" charset="0"/>
                <a:ea typeface="+mn-ea"/>
                <a:cs typeface="Arial" pitchFamily="34" charset="0"/>
              </a:rPr>
              <a:t>. To avoid this, be careful not to let the entity be modified in more than one bundle.</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2387259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current bundle that contains objects available to the current code context. The current context includes, but is not limited to, the user interface and plugins. The Guidewire application automatically creates</a:t>
            </a:r>
            <a:r>
              <a:rPr lang="en-US" baseline="0" dirty="0" smtClean="0"/>
              <a:t> the current b</a:t>
            </a:r>
            <a:r>
              <a:rPr lang="en-US" dirty="0" smtClean="0"/>
              <a:t>undle in order to create</a:t>
            </a:r>
            <a:r>
              <a:rPr lang="en-US" baseline="0" dirty="0" smtClean="0"/>
              <a:t>, read, update, and delete data.  A current bundle is either read-only or writable depending on the context. For example, the current bundle in the a user interface is often read-only until a user edits the page. When a user edits data on the page, the bundle becomes writable. When the user updates or cancels edits to the page, the bundle returns to read-only. </a:t>
            </a:r>
            <a:r>
              <a:rPr lang="en-US" dirty="0" smtClean="0"/>
              <a:t>A current bundle can be either</a:t>
            </a:r>
            <a:r>
              <a:rPr lang="en-US" baseline="0" dirty="0" smtClean="0"/>
              <a:t> read-only or writable. </a:t>
            </a:r>
            <a:r>
              <a:rPr lang="en-US" dirty="0" smtClean="0"/>
              <a:t>Integration developers can reference entities in the current bundle</a:t>
            </a:r>
            <a:r>
              <a:rPr lang="en-US" baseline="0" dirty="0" smtClean="0"/>
              <a:t> using the API: </a:t>
            </a:r>
            <a:r>
              <a:rPr lang="en-US" baseline="0" dirty="0" err="1" smtClean="0">
                <a:latin typeface="Courier New" pitchFamily="49" charset="0"/>
                <a:cs typeface="Courier New" pitchFamily="49" charset="0"/>
              </a:rPr>
              <a:t>gw.api.transaction.Transaction.getCurrent</a:t>
            </a:r>
            <a:r>
              <a:rPr lang="en-US" baseline="0" dirty="0" smtClean="0">
                <a:latin typeface="Courier New" pitchFamily="49" charset="0"/>
                <a:cs typeface="Courier New" pitchFamily="49" charset="0"/>
              </a:rPr>
              <a:t>().</a:t>
            </a:r>
          </a:p>
          <a:p>
            <a:endParaRPr lang="en-US" dirty="0" smtClean="0"/>
          </a:p>
          <a:p>
            <a:r>
              <a:rPr lang="en-US" dirty="0" smtClean="0"/>
              <a:t>A new bundle is a bundle created explicitly by integration code. Unlike a read-only bundle, you can modify and commit data in a new bundle. Unlike a current bundle, you can commit a new bundle without having to worry about later interaction occurring in the bundle</a:t>
            </a:r>
            <a:r>
              <a:rPr lang="en-US" baseline="0" dirty="0" smtClean="0"/>
              <a:t> as might occur in a user interface.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2387259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image" Target="../media/image21.emf"/><Relationship Id="rId4" Type="http://schemas.openxmlformats.org/officeDocument/2006/relationships/image" Target="../media/image20.emf"/></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23.emf"/><Relationship Id="rId5" Type="http://schemas.openxmlformats.org/officeDocument/2006/relationships/image" Target="../media/image21.emf"/><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11.emf"/><Relationship Id="rId5" Type="http://schemas.openxmlformats.org/officeDocument/2006/relationships/image" Target="../media/image13.emf"/><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10.emf"/><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7" Type="http://schemas.openxmlformats.org/officeDocument/2006/relationships/image" Target="../media/image31.emf"/><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30.xml"/><Relationship Id="rId6" Type="http://schemas.openxmlformats.org/officeDocument/2006/relationships/image" Target="../media/image4.emf"/><Relationship Id="rId5" Type="http://schemas.openxmlformats.org/officeDocument/2006/relationships/image" Target="../media/image11.emf"/><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18.emf"/><Relationship Id="rId3" Type="http://schemas.openxmlformats.org/officeDocument/2006/relationships/notesSlide" Target="../notesSlides/notesSlide22.xml"/><Relationship Id="rId7" Type="http://schemas.openxmlformats.org/officeDocument/2006/relationships/image" Target="../media/image32.emf"/><Relationship Id="rId12" Type="http://schemas.openxmlformats.org/officeDocument/2006/relationships/image" Target="../media/image13.emf"/><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17.emf"/><Relationship Id="rId11" Type="http://schemas.openxmlformats.org/officeDocument/2006/relationships/image" Target="../media/image7.emf"/><Relationship Id="rId5" Type="http://schemas.openxmlformats.org/officeDocument/2006/relationships/image" Target="../media/image10.emf"/><Relationship Id="rId10" Type="http://schemas.openxmlformats.org/officeDocument/2006/relationships/image" Target="../media/image6.emf"/><Relationship Id="rId4" Type="http://schemas.openxmlformats.org/officeDocument/2006/relationships/image" Target="../media/image9.emf"/><Relationship Id="rId9" Type="http://schemas.openxmlformats.org/officeDocument/2006/relationships/image" Target="../media/image5.emf"/></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32.xml"/><Relationship Id="rId6" Type="http://schemas.openxmlformats.org/officeDocument/2006/relationships/image" Target="../media/image18.emf"/><Relationship Id="rId5" Type="http://schemas.openxmlformats.org/officeDocument/2006/relationships/image" Target="../media/image13.emf"/><Relationship Id="rId4" Type="http://schemas.openxmlformats.org/officeDocument/2006/relationships/image" Target="../media/image10.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5.xml"/><Relationship Id="rId1" Type="http://schemas.openxmlformats.org/officeDocument/2006/relationships/slideLayout" Target="../slideLayouts/slideLayout32.xml"/><Relationship Id="rId6" Type="http://schemas.openxmlformats.org/officeDocument/2006/relationships/image" Target="../media/image4.emf"/><Relationship Id="rId5" Type="http://schemas.openxmlformats.org/officeDocument/2006/relationships/image" Target="../media/image13.emf"/><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7.xml"/><Relationship Id="rId1" Type="http://schemas.openxmlformats.org/officeDocument/2006/relationships/slideLayout" Target="../slideLayouts/slideLayout32.xml"/><Relationship Id="rId6" Type="http://schemas.openxmlformats.org/officeDocument/2006/relationships/image" Target="../media/image13.emf"/><Relationship Id="rId5" Type="http://schemas.openxmlformats.org/officeDocument/2006/relationships/image" Target="../media/image17.emf"/><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1.xml"/><Relationship Id="rId1" Type="http://schemas.openxmlformats.org/officeDocument/2006/relationships/slideLayout" Target="../slideLayouts/slideLayout20.xml"/><Relationship Id="rId6" Type="http://schemas.openxmlformats.org/officeDocument/2006/relationships/image" Target="../media/image27.emf"/><Relationship Id="rId5" Type="http://schemas.openxmlformats.org/officeDocument/2006/relationships/image" Target="../media/image9.emf"/><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9.emf"/><Relationship Id="rId7" Type="http://schemas.openxmlformats.org/officeDocument/2006/relationships/image" Target="../media/image11.emf"/><Relationship Id="rId2" Type="http://schemas.openxmlformats.org/officeDocument/2006/relationships/notesSlide" Target="../notesSlides/notesSlide34.xml"/><Relationship Id="rId1" Type="http://schemas.openxmlformats.org/officeDocument/2006/relationships/slideLayout" Target="../slideLayouts/slideLayout11.xml"/><Relationship Id="rId6" Type="http://schemas.openxmlformats.org/officeDocument/2006/relationships/image" Target="../media/image18.emf"/><Relationship Id="rId5" Type="http://schemas.openxmlformats.org/officeDocument/2006/relationships/image" Target="../media/image13.emf"/><Relationship Id="rId4" Type="http://schemas.openxmlformats.org/officeDocument/2006/relationships/image" Target="../media/image10.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notesSlide" Target="../notesSlides/notesSlide40.xml"/><Relationship Id="rId1" Type="http://schemas.openxmlformats.org/officeDocument/2006/relationships/slideLayout" Target="../slideLayouts/slideLayout29.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 Id="rId9" Type="http://schemas.openxmlformats.org/officeDocument/2006/relationships/image" Target="../media/image16.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3.emf"/><Relationship Id="rId5" Type="http://schemas.openxmlformats.org/officeDocument/2006/relationships/image" Target="../media/image11.emf"/><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3.emf"/><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3.emf"/><Relationship Id="rId11" Type="http://schemas.openxmlformats.org/officeDocument/2006/relationships/image" Target="../media/image18.emf"/><Relationship Id="rId5" Type="http://schemas.openxmlformats.org/officeDocument/2006/relationships/image" Target="../media/image12.png"/><Relationship Id="rId10" Type="http://schemas.openxmlformats.org/officeDocument/2006/relationships/image" Target="../media/image17.emf"/><Relationship Id="rId4" Type="http://schemas.openxmlformats.org/officeDocument/2006/relationships/image" Target="../media/image11.emf"/><Relationship Id="rId9" Type="http://schemas.openxmlformats.org/officeDocument/2006/relationships/image" Target="../media/image16.emf"/></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6.emf"/><Relationship Id="rId5" Type="http://schemas.openxmlformats.org/officeDocument/2006/relationships/image" Target="../media/image12.png"/><Relationship Id="rId4" Type="http://schemas.openxmlformats.org/officeDocument/2006/relationships/image" Target="../media/image9.emf"/><Relationship Id="rId9"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December 5, </a:t>
            </a:r>
            <a:r>
              <a:rPr lang="en-US" dirty="0" smtClean="0"/>
              <a:t>2014</a:t>
            </a:r>
            <a:endParaRPr lang="en-US" dirty="0"/>
          </a:p>
        </p:txBody>
      </p:sp>
      <p:sp>
        <p:nvSpPr>
          <p:cNvPr id="3" name="Title 2"/>
          <p:cNvSpPr>
            <a:spLocks noGrp="1"/>
          </p:cNvSpPr>
          <p:nvPr>
            <p:ph type="ctrTitle"/>
          </p:nvPr>
        </p:nvSpPr>
        <p:spPr/>
        <p:txBody>
          <a:bodyPr/>
          <a:lstStyle/>
          <a:p>
            <a:r>
              <a:rPr lang="en-US" dirty="0"/>
              <a:t>Gosu </a:t>
            </a:r>
            <a:r>
              <a:rPr lang="en-US" dirty="0" smtClean="0"/>
              <a:t>Bundles</a:t>
            </a: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bundle processing</a:t>
            </a:r>
          </a:p>
        </p:txBody>
      </p:sp>
      <p:sp>
        <p:nvSpPr>
          <p:cNvPr id="4" name="Content Placeholder 3"/>
          <p:cNvSpPr>
            <a:spLocks noGrp="1"/>
          </p:cNvSpPr>
          <p:nvPr>
            <p:ph sz="half" idx="1"/>
          </p:nvPr>
        </p:nvSpPr>
        <p:spPr/>
        <p:txBody>
          <a:bodyPr/>
          <a:lstStyle/>
          <a:p>
            <a:r>
              <a:rPr lang="en-US" dirty="0" smtClean="0"/>
              <a:t>Possible to automatically </a:t>
            </a:r>
            <a:r>
              <a:rPr lang="en-US" dirty="0"/>
              <a:t>commit new and changed </a:t>
            </a:r>
            <a:r>
              <a:rPr lang="en-US" dirty="0" smtClean="0"/>
              <a:t>data</a:t>
            </a:r>
          </a:p>
          <a:p>
            <a:r>
              <a:rPr lang="en-US" dirty="0" smtClean="0"/>
              <a:t>Explicit </a:t>
            </a:r>
            <a:r>
              <a:rPr lang="en-US" dirty="0"/>
              <a:t>bundle manipulation is not required</a:t>
            </a:r>
          </a:p>
          <a:p>
            <a:pPr lvl="1"/>
            <a:r>
              <a:rPr lang="en-US" dirty="0" smtClean="0"/>
              <a:t>Business </a:t>
            </a:r>
            <a:r>
              <a:rPr lang="en-US" dirty="0"/>
              <a:t>rules</a:t>
            </a:r>
          </a:p>
          <a:p>
            <a:pPr lvl="1"/>
            <a:r>
              <a:rPr lang="en-US" dirty="0"/>
              <a:t>Workflows</a:t>
            </a:r>
          </a:p>
          <a:p>
            <a:pPr lvl="1"/>
            <a:r>
              <a:rPr lang="en-US" dirty="0"/>
              <a:t>Certain plugins</a:t>
            </a:r>
          </a:p>
          <a:p>
            <a:pPr lvl="1"/>
            <a:r>
              <a:rPr lang="en-US" dirty="0"/>
              <a:t>Code executed from the UI in edit </a:t>
            </a:r>
            <a:r>
              <a:rPr lang="en-US" dirty="0" smtClean="0"/>
              <a:t>mode</a:t>
            </a:r>
            <a:endParaRPr lang="en-US" dirty="0"/>
          </a:p>
        </p:txBody>
      </p:sp>
      <p:grpSp>
        <p:nvGrpSpPr>
          <p:cNvPr id="14" name="Group 37"/>
          <p:cNvGrpSpPr>
            <a:grpSpLocks/>
          </p:cNvGrpSpPr>
          <p:nvPr/>
        </p:nvGrpSpPr>
        <p:grpSpPr bwMode="auto">
          <a:xfrm>
            <a:off x="6283325" y="2451100"/>
            <a:ext cx="941388" cy="901700"/>
            <a:chOff x="2748" y="547"/>
            <a:chExt cx="888" cy="849"/>
          </a:xfrm>
          <a:effectLst>
            <a:outerShdw blurRad="50800" dist="38100" dir="2700000" algn="tl" rotWithShape="0">
              <a:prstClr val="black">
                <a:alpha val="40000"/>
              </a:prstClr>
            </a:outerShdw>
          </a:effectLst>
        </p:grpSpPr>
        <p:sp>
          <p:nvSpPr>
            <p:cNvPr id="15" name="Line 38"/>
            <p:cNvSpPr>
              <a:spLocks noChangeShapeType="1"/>
            </p:cNvSpPr>
            <p:nvPr/>
          </p:nvSpPr>
          <p:spPr bwMode="auto">
            <a:xfrm flipV="1">
              <a:off x="2876" y="704"/>
              <a:ext cx="0" cy="366"/>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 name="Line 39"/>
            <p:cNvSpPr>
              <a:spLocks noChangeShapeType="1"/>
            </p:cNvSpPr>
            <p:nvPr/>
          </p:nvSpPr>
          <p:spPr bwMode="auto">
            <a:xfrm>
              <a:off x="3104" y="1219"/>
              <a:ext cx="1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7" name="Line 40"/>
            <p:cNvSpPr>
              <a:spLocks noChangeShapeType="1"/>
            </p:cNvSpPr>
            <p:nvPr/>
          </p:nvSpPr>
          <p:spPr bwMode="auto">
            <a:xfrm>
              <a:off x="3401" y="872"/>
              <a:ext cx="0" cy="23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8" name="Line 41"/>
            <p:cNvSpPr>
              <a:spLocks noChangeShapeType="1"/>
            </p:cNvSpPr>
            <p:nvPr/>
          </p:nvSpPr>
          <p:spPr bwMode="auto">
            <a:xfrm>
              <a:off x="2868" y="707"/>
              <a:ext cx="197"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9" name="Rectangle 42"/>
            <p:cNvSpPr>
              <a:spLocks noChangeArrowheads="1"/>
            </p:cNvSpPr>
            <p:nvPr/>
          </p:nvSpPr>
          <p:spPr bwMode="auto">
            <a:xfrm>
              <a:off x="3065" y="547"/>
              <a:ext cx="451" cy="336"/>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endParaRPr lang="en-US" dirty="0"/>
            </a:p>
          </p:txBody>
        </p:sp>
        <p:sp>
          <p:nvSpPr>
            <p:cNvPr id="20" name="Rectangle 43"/>
            <p:cNvSpPr>
              <a:spLocks noChangeArrowheads="1"/>
            </p:cNvSpPr>
            <p:nvPr/>
          </p:nvSpPr>
          <p:spPr bwMode="auto">
            <a:xfrm>
              <a:off x="2748" y="1060"/>
              <a:ext cx="356" cy="336"/>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21" name="Rectangle 44"/>
            <p:cNvSpPr>
              <a:spLocks noChangeArrowheads="1"/>
            </p:cNvSpPr>
            <p:nvPr/>
          </p:nvSpPr>
          <p:spPr bwMode="auto">
            <a:xfrm>
              <a:off x="3280" y="1099"/>
              <a:ext cx="356" cy="235"/>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grpSp>
      <p:sp>
        <p:nvSpPr>
          <p:cNvPr id="46" name="Text Box 5"/>
          <p:cNvSpPr txBox="1">
            <a:spLocks noChangeArrowheads="1"/>
          </p:cNvSpPr>
          <p:nvPr/>
        </p:nvSpPr>
        <p:spPr bwMode="auto">
          <a:xfrm>
            <a:off x="7558088" y="1295400"/>
            <a:ext cx="692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Rules</a:t>
            </a:r>
          </a:p>
        </p:txBody>
      </p:sp>
      <p:sp>
        <p:nvSpPr>
          <p:cNvPr id="47" name="Text Box 7"/>
          <p:cNvSpPr txBox="1">
            <a:spLocks noChangeArrowheads="1"/>
          </p:cNvSpPr>
          <p:nvPr/>
        </p:nvSpPr>
        <p:spPr bwMode="auto">
          <a:xfrm>
            <a:off x="7558088" y="2835275"/>
            <a:ext cx="1282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Workflows</a:t>
            </a:r>
          </a:p>
        </p:txBody>
      </p:sp>
      <p:sp>
        <p:nvSpPr>
          <p:cNvPr id="48" name="Text Box 8"/>
          <p:cNvSpPr txBox="1">
            <a:spLocks noChangeArrowheads="1"/>
          </p:cNvSpPr>
          <p:nvPr/>
        </p:nvSpPr>
        <p:spPr bwMode="auto">
          <a:xfrm>
            <a:off x="7558088" y="5462588"/>
            <a:ext cx="1366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PCF code</a:t>
            </a:r>
            <a:br>
              <a:rPr lang="en-US" sz="2000" dirty="0">
                <a:solidFill>
                  <a:schemeClr val="bg1"/>
                </a:solidFill>
              </a:rPr>
            </a:br>
            <a:r>
              <a:rPr lang="en-US" sz="2000" dirty="0">
                <a:solidFill>
                  <a:schemeClr val="bg1"/>
                </a:solidFill>
              </a:rPr>
              <a:t>(edit mode)</a:t>
            </a:r>
          </a:p>
        </p:txBody>
      </p:sp>
      <p:sp>
        <p:nvSpPr>
          <p:cNvPr id="49" name="Text Box 22"/>
          <p:cNvSpPr txBox="1">
            <a:spLocks noChangeArrowheads="1"/>
          </p:cNvSpPr>
          <p:nvPr/>
        </p:nvSpPr>
        <p:spPr bwMode="auto">
          <a:xfrm>
            <a:off x="7558088" y="4105275"/>
            <a:ext cx="917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Some</a:t>
            </a:r>
            <a:br>
              <a:rPr lang="en-US" sz="2000" dirty="0">
                <a:solidFill>
                  <a:schemeClr val="bg1"/>
                </a:solidFill>
              </a:rPr>
            </a:br>
            <a:r>
              <a:rPr lang="en-US" sz="2000" dirty="0">
                <a:solidFill>
                  <a:schemeClr val="bg1"/>
                </a:solidFill>
              </a:rPr>
              <a:t>Plugins</a:t>
            </a:r>
          </a:p>
        </p:txBody>
      </p:sp>
      <p:pic>
        <p:nvPicPr>
          <p:cNvPr id="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903551"/>
            <a:ext cx="976313" cy="1121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0" name="icn PreDefPlugins"/>
          <p:cNvGrpSpPr>
            <a:grpSpLocks noChangeAspect="1"/>
          </p:cNvGrpSpPr>
          <p:nvPr/>
        </p:nvGrpSpPr>
        <p:grpSpPr>
          <a:xfrm>
            <a:off x="6202680" y="3886200"/>
            <a:ext cx="810627" cy="1003509"/>
            <a:chOff x="8250572" y="1176727"/>
            <a:chExt cx="1115465" cy="1380882"/>
          </a:xfrm>
        </p:grpSpPr>
        <p:pic>
          <p:nvPicPr>
            <p:cNvPr id="61"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2"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6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6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6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6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67"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210300" y="5334000"/>
            <a:ext cx="1103015" cy="11769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155539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Manual bundle processing</a:t>
            </a:r>
          </a:p>
        </p:txBody>
      </p:sp>
      <p:sp>
        <p:nvSpPr>
          <p:cNvPr id="5" name="Content Placeholder 4"/>
          <p:cNvSpPr>
            <a:spLocks noGrp="1"/>
          </p:cNvSpPr>
          <p:nvPr>
            <p:ph sz="half" idx="1"/>
          </p:nvPr>
        </p:nvSpPr>
        <p:spPr/>
        <p:txBody>
          <a:bodyPr/>
          <a:lstStyle/>
          <a:p>
            <a:r>
              <a:rPr lang="en-US" dirty="0" smtClean="0"/>
              <a:t>No </a:t>
            </a:r>
            <a:r>
              <a:rPr lang="en-US" dirty="0"/>
              <a:t>inherent commit for new and changed </a:t>
            </a:r>
            <a:r>
              <a:rPr lang="en-US" dirty="0" smtClean="0"/>
              <a:t>data</a:t>
            </a:r>
            <a:endParaRPr lang="en-US" dirty="0"/>
          </a:p>
          <a:p>
            <a:r>
              <a:rPr lang="en-US" dirty="0" smtClean="0"/>
              <a:t>Explicit </a:t>
            </a:r>
            <a:r>
              <a:rPr lang="en-US" dirty="0"/>
              <a:t>bundle manipulation is </a:t>
            </a:r>
            <a:r>
              <a:rPr lang="en-US" dirty="0" smtClean="0"/>
              <a:t>required for:</a:t>
            </a:r>
          </a:p>
          <a:p>
            <a:pPr lvl="1"/>
            <a:r>
              <a:rPr lang="en-US" dirty="0"/>
              <a:t>Web services</a:t>
            </a:r>
          </a:p>
          <a:p>
            <a:pPr lvl="1"/>
            <a:r>
              <a:rPr lang="en-US" dirty="0"/>
              <a:t>Batch processes</a:t>
            </a:r>
          </a:p>
          <a:p>
            <a:pPr lvl="1"/>
            <a:r>
              <a:rPr lang="en-US" dirty="0"/>
              <a:t>Modifications to entities returned from queries</a:t>
            </a:r>
          </a:p>
          <a:p>
            <a:pPr lvl="1"/>
            <a:r>
              <a:rPr lang="en-US" dirty="0"/>
              <a:t>Certain plugins</a:t>
            </a:r>
          </a:p>
          <a:p>
            <a:pPr lvl="1"/>
            <a:r>
              <a:rPr lang="en-US" dirty="0"/>
              <a:t>Code executed from the UI in read-only mode</a:t>
            </a:r>
          </a:p>
          <a:p>
            <a:pPr marL="0" indent="0">
              <a:buNone/>
            </a:pPr>
            <a:endParaRPr lang="en-US" dirty="0"/>
          </a:p>
          <a:p>
            <a:endParaRPr lang="en-US" dirty="0"/>
          </a:p>
        </p:txBody>
      </p:sp>
      <p:sp>
        <p:nvSpPr>
          <p:cNvPr id="40" name="Text Box 33"/>
          <p:cNvSpPr txBox="1">
            <a:spLocks noChangeArrowheads="1"/>
          </p:cNvSpPr>
          <p:nvPr/>
        </p:nvSpPr>
        <p:spPr bwMode="auto">
          <a:xfrm>
            <a:off x="7539038" y="5503863"/>
            <a:ext cx="12271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PCF code</a:t>
            </a:r>
            <a:br>
              <a:rPr lang="en-US" sz="2000" dirty="0">
                <a:solidFill>
                  <a:schemeClr val="bg1"/>
                </a:solidFill>
              </a:rPr>
            </a:br>
            <a:r>
              <a:rPr lang="en-US" sz="2000" dirty="0">
                <a:solidFill>
                  <a:schemeClr val="bg1"/>
                </a:solidFill>
              </a:rPr>
              <a:t>(read-only</a:t>
            </a:r>
            <a:br>
              <a:rPr lang="en-US" sz="2000" dirty="0">
                <a:solidFill>
                  <a:schemeClr val="bg1"/>
                </a:solidFill>
              </a:rPr>
            </a:br>
            <a:r>
              <a:rPr lang="en-US" sz="2000" dirty="0">
                <a:solidFill>
                  <a:schemeClr val="bg1"/>
                </a:solidFill>
              </a:rPr>
              <a:t>mode)</a:t>
            </a:r>
          </a:p>
        </p:txBody>
      </p:sp>
      <p:sp>
        <p:nvSpPr>
          <p:cNvPr id="41" name="Text Box 37"/>
          <p:cNvSpPr txBox="1">
            <a:spLocks noChangeArrowheads="1"/>
          </p:cNvSpPr>
          <p:nvPr/>
        </p:nvSpPr>
        <p:spPr bwMode="auto">
          <a:xfrm>
            <a:off x="7539038" y="1239838"/>
            <a:ext cx="101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Web</a:t>
            </a:r>
            <a:br>
              <a:rPr lang="en-US" sz="2000" dirty="0">
                <a:solidFill>
                  <a:schemeClr val="bg1"/>
                </a:solidFill>
              </a:rPr>
            </a:br>
            <a:r>
              <a:rPr lang="en-US" sz="2000" dirty="0">
                <a:solidFill>
                  <a:schemeClr val="bg1"/>
                </a:solidFill>
              </a:rPr>
              <a:t>services</a:t>
            </a:r>
          </a:p>
        </p:txBody>
      </p:sp>
      <p:sp>
        <p:nvSpPr>
          <p:cNvPr id="51" name="Text Box 65"/>
          <p:cNvSpPr txBox="1">
            <a:spLocks noChangeArrowheads="1"/>
          </p:cNvSpPr>
          <p:nvPr/>
        </p:nvSpPr>
        <p:spPr bwMode="auto">
          <a:xfrm>
            <a:off x="7539038" y="3549650"/>
            <a:ext cx="944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Queries</a:t>
            </a:r>
          </a:p>
        </p:txBody>
      </p:sp>
      <p:sp>
        <p:nvSpPr>
          <p:cNvPr id="63" name="Text Box 108"/>
          <p:cNvSpPr txBox="1">
            <a:spLocks noChangeArrowheads="1"/>
          </p:cNvSpPr>
          <p:nvPr/>
        </p:nvSpPr>
        <p:spPr bwMode="auto">
          <a:xfrm>
            <a:off x="7539038" y="2347913"/>
            <a:ext cx="1257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Batch</a:t>
            </a:r>
            <a:br>
              <a:rPr lang="en-US" sz="2000" dirty="0">
                <a:solidFill>
                  <a:schemeClr val="bg1"/>
                </a:solidFill>
              </a:rPr>
            </a:br>
            <a:r>
              <a:rPr lang="en-US" sz="2000" dirty="0">
                <a:solidFill>
                  <a:schemeClr val="bg1"/>
                </a:solidFill>
              </a:rPr>
              <a:t>processes</a:t>
            </a:r>
          </a:p>
        </p:txBody>
      </p:sp>
      <p:sp>
        <p:nvSpPr>
          <p:cNvPr id="64" name="Text Box 109"/>
          <p:cNvSpPr txBox="1">
            <a:spLocks noChangeArrowheads="1"/>
          </p:cNvSpPr>
          <p:nvPr/>
        </p:nvSpPr>
        <p:spPr bwMode="auto">
          <a:xfrm>
            <a:off x="7558088" y="4559300"/>
            <a:ext cx="917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2000" dirty="0">
                <a:solidFill>
                  <a:schemeClr val="bg1"/>
                </a:solidFill>
              </a:rPr>
              <a:t>Certain</a:t>
            </a:r>
            <a:br>
              <a:rPr lang="en-US" sz="2000" dirty="0">
                <a:solidFill>
                  <a:schemeClr val="bg1"/>
                </a:solidFill>
              </a:rPr>
            </a:br>
            <a:r>
              <a:rPr lang="en-US" sz="2000" dirty="0">
                <a:solidFill>
                  <a:schemeClr val="bg1"/>
                </a:solidFill>
              </a:rPr>
              <a:t>Plugins</a:t>
            </a:r>
          </a:p>
        </p:txBody>
      </p:sp>
      <p:pic>
        <p:nvPicPr>
          <p:cNvPr id="65"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34782" y="2057400"/>
            <a:ext cx="1025509" cy="10796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6" name="icn PreDefPlugins"/>
          <p:cNvGrpSpPr>
            <a:grpSpLocks noChangeAspect="1"/>
          </p:cNvGrpSpPr>
          <p:nvPr/>
        </p:nvGrpSpPr>
        <p:grpSpPr>
          <a:xfrm>
            <a:off x="6202680" y="4267200"/>
            <a:ext cx="810627" cy="1003509"/>
            <a:chOff x="8250572" y="1176727"/>
            <a:chExt cx="1115465" cy="1380882"/>
          </a:xfrm>
        </p:grpSpPr>
        <p:pic>
          <p:nvPicPr>
            <p:cNvPr id="67"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8"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6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73"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210300" y="5334000"/>
            <a:ext cx="1103015" cy="11769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Picture 2"/>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225865" y="914400"/>
            <a:ext cx="1035996" cy="11066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0300" y="3133725"/>
            <a:ext cx="767822" cy="9804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254605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Gosu capabilities with bundles</a:t>
            </a:r>
          </a:p>
        </p:txBody>
      </p:sp>
      <p:sp>
        <p:nvSpPr>
          <p:cNvPr id="4" name="Content Placeholder 3"/>
          <p:cNvSpPr>
            <a:spLocks noGrp="1"/>
          </p:cNvSpPr>
          <p:nvPr>
            <p:ph sz="half" idx="1"/>
          </p:nvPr>
        </p:nvSpPr>
        <p:spPr/>
        <p:txBody>
          <a:bodyPr/>
          <a:lstStyle/>
          <a:p>
            <a:r>
              <a:rPr lang="en-US" dirty="0"/>
              <a:t>You can:</a:t>
            </a:r>
          </a:p>
          <a:p>
            <a:pPr lvl="1"/>
            <a:r>
              <a:rPr lang="en-US" dirty="0"/>
              <a:t>Create new bundles</a:t>
            </a:r>
          </a:p>
          <a:p>
            <a:pPr lvl="1"/>
            <a:r>
              <a:rPr lang="en-US" dirty="0"/>
              <a:t>Add entities </a:t>
            </a:r>
            <a:r>
              <a:rPr lang="en-US" dirty="0" smtClean="0"/>
              <a:t>queried from </a:t>
            </a:r>
            <a:r>
              <a:rPr lang="en-US" dirty="0"/>
              <a:t>the </a:t>
            </a:r>
            <a:r>
              <a:rPr lang="en-US" dirty="0" smtClean="0"/>
              <a:t>database </a:t>
            </a:r>
            <a:r>
              <a:rPr lang="en-US" dirty="0"/>
              <a:t>to a bundle</a:t>
            </a:r>
          </a:p>
          <a:p>
            <a:pPr lvl="1"/>
            <a:r>
              <a:rPr lang="en-US" dirty="0"/>
              <a:t>Create new entities</a:t>
            </a:r>
          </a:p>
          <a:p>
            <a:pPr lvl="1"/>
            <a:r>
              <a:rPr lang="en-US" dirty="0"/>
              <a:t>Modify entities in </a:t>
            </a:r>
            <a:r>
              <a:rPr lang="en-US" dirty="0" smtClean="0"/>
              <a:t>writable </a:t>
            </a:r>
            <a:r>
              <a:rPr lang="en-US" dirty="0"/>
              <a:t>bundles</a:t>
            </a:r>
          </a:p>
          <a:p>
            <a:pPr lvl="1"/>
            <a:r>
              <a:rPr lang="en-US" dirty="0"/>
              <a:t>Identify whether an entity in </a:t>
            </a:r>
            <a:r>
              <a:rPr lang="en-US" dirty="0" smtClean="0"/>
              <a:t>   a </a:t>
            </a:r>
            <a:r>
              <a:rPr lang="en-US" dirty="0"/>
              <a:t>bundle has changed</a:t>
            </a:r>
          </a:p>
          <a:p>
            <a:pPr lvl="1"/>
            <a:r>
              <a:rPr lang="en-US" dirty="0"/>
              <a:t>Commit a bundle </a:t>
            </a:r>
          </a:p>
          <a:p>
            <a:pPr lvl="1"/>
            <a:r>
              <a:rPr lang="en-US" dirty="0"/>
              <a:t>Access the "current" </a:t>
            </a:r>
            <a:r>
              <a:rPr lang="en-US" dirty="0" smtClean="0"/>
              <a:t>bundle  </a:t>
            </a:r>
            <a:r>
              <a:rPr lang="en-US" dirty="0"/>
              <a:t>(if one exists) </a:t>
            </a:r>
          </a:p>
          <a:p>
            <a:endParaRPr lang="en-US" dirty="0"/>
          </a:p>
        </p:txBody>
      </p:sp>
      <p:sp>
        <p:nvSpPr>
          <p:cNvPr id="5" name="Content Placeholder 4"/>
          <p:cNvSpPr>
            <a:spLocks noGrp="1"/>
          </p:cNvSpPr>
          <p:nvPr>
            <p:ph sz="half" idx="2"/>
          </p:nvPr>
        </p:nvSpPr>
        <p:spPr/>
        <p:txBody>
          <a:bodyPr/>
          <a:lstStyle/>
          <a:p>
            <a:r>
              <a:rPr lang="en-US" dirty="0"/>
              <a:t>You cannot:</a:t>
            </a:r>
          </a:p>
          <a:p>
            <a:pPr lvl="1"/>
            <a:r>
              <a:rPr lang="en-US" dirty="0"/>
              <a:t>Evict an entity from a bundle</a:t>
            </a:r>
          </a:p>
          <a:p>
            <a:pPr lvl="1"/>
            <a:r>
              <a:rPr lang="en-US" dirty="0"/>
              <a:t>Modify entities in a read-only bundle</a:t>
            </a:r>
          </a:p>
          <a:p>
            <a:endParaRPr lang="en-US" dirty="0"/>
          </a:p>
        </p:txBody>
      </p:sp>
    </p:spTree>
    <p:extLst>
      <p:ext uri="{BB962C8B-B14F-4D97-AF65-F5344CB8AC3E}">
        <p14:creationId xmlns:p14="http://schemas.microsoft.com/office/powerpoint/2010/main" val="410636042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a:t>
            </a:r>
            <a:r>
              <a:rPr lang="en-US" dirty="0" smtClean="0"/>
              <a:t>Company </a:t>
            </a:r>
            <a:r>
              <a:rPr lang="en-US" dirty="0"/>
              <a:t>inspection dates</a:t>
            </a:r>
          </a:p>
        </p:txBody>
      </p:sp>
      <p:sp>
        <p:nvSpPr>
          <p:cNvPr id="5" name="Content Placeholder 4"/>
          <p:cNvSpPr>
            <a:spLocks noGrp="1"/>
          </p:cNvSpPr>
          <p:nvPr>
            <p:ph sz="half" idx="1"/>
          </p:nvPr>
        </p:nvSpPr>
        <p:spPr>
          <a:xfrm>
            <a:off x="519112" y="914401"/>
            <a:ext cx="3595688" cy="5475289"/>
          </a:xfrm>
        </p:spPr>
        <p:txBody>
          <a:bodyPr/>
          <a:lstStyle/>
          <a:p>
            <a:r>
              <a:rPr lang="en-US" dirty="0" smtClean="0"/>
              <a:t>Inspection date field</a:t>
            </a:r>
          </a:p>
          <a:p>
            <a:pPr lvl="1"/>
            <a:r>
              <a:rPr lang="en-US" dirty="0" smtClean="0"/>
              <a:t>In TrainingApp for ABCompany</a:t>
            </a:r>
            <a:endParaRPr lang="en-US" dirty="0"/>
          </a:p>
          <a:p>
            <a:r>
              <a:rPr lang="en-US" dirty="0" smtClean="0"/>
              <a:t>Retrieve </a:t>
            </a:r>
            <a:r>
              <a:rPr lang="en-US" dirty="0"/>
              <a:t>the </a:t>
            </a:r>
            <a:r>
              <a:rPr lang="en-US" dirty="0" smtClean="0"/>
              <a:t>company </a:t>
            </a:r>
            <a:r>
              <a:rPr lang="en-US" dirty="0"/>
              <a:t>from </a:t>
            </a:r>
            <a:r>
              <a:rPr lang="en-US" dirty="0" smtClean="0"/>
              <a:t>the database</a:t>
            </a:r>
          </a:p>
          <a:p>
            <a:r>
              <a:rPr lang="en-US" dirty="0" smtClean="0"/>
              <a:t>Set </a:t>
            </a:r>
            <a:r>
              <a:rPr lang="en-US" dirty="0"/>
              <a:t>the </a:t>
            </a:r>
            <a:r>
              <a:rPr lang="en-US" dirty="0" smtClean="0"/>
              <a:t>inspection date </a:t>
            </a:r>
            <a:r>
              <a:rPr lang="en-US" dirty="0"/>
              <a:t>to a specified date</a:t>
            </a:r>
          </a:p>
          <a:p>
            <a:r>
              <a:rPr lang="en-US" dirty="0"/>
              <a:t>Create a note that </a:t>
            </a:r>
            <a:r>
              <a:rPr lang="en-US" dirty="0" smtClean="0"/>
              <a:t>details the change </a:t>
            </a:r>
            <a:br>
              <a:rPr lang="en-US" dirty="0" smtClean="0"/>
            </a:br>
            <a:r>
              <a:rPr lang="en-US" dirty="0" smtClean="0"/>
              <a:t>in date values from previous to new</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914400"/>
            <a:ext cx="4343400" cy="545007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Rounded Rectangle 2"/>
          <p:cNvSpPr/>
          <p:nvPr/>
        </p:nvSpPr>
        <p:spPr bwMode="auto">
          <a:xfrm>
            <a:off x="6410325" y="5573899"/>
            <a:ext cx="2362200" cy="722126"/>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sp>
        <p:nvSpPr>
          <p:cNvPr id="7" name="Rounded Rectangle 6"/>
          <p:cNvSpPr/>
          <p:nvPr/>
        </p:nvSpPr>
        <p:spPr bwMode="auto">
          <a:xfrm>
            <a:off x="5029200" y="2494662"/>
            <a:ext cx="3048000" cy="361063"/>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sp>
        <p:nvSpPr>
          <p:cNvPr id="8" name="Rounded Rectangle 7"/>
          <p:cNvSpPr/>
          <p:nvPr/>
        </p:nvSpPr>
        <p:spPr bwMode="auto">
          <a:xfrm>
            <a:off x="5029200" y="990600"/>
            <a:ext cx="1981200" cy="361063"/>
          </a:xfrm>
          <a:prstGeom prst="roundRect">
            <a:avLst>
              <a:gd name="adj" fmla="val 8753"/>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accent1"/>
              </a:solidFill>
            </a:endParaRPr>
          </a:p>
        </p:txBody>
      </p:sp>
      <p:cxnSp>
        <p:nvCxnSpPr>
          <p:cNvPr id="6" name="Elbow Connector 5"/>
          <p:cNvCxnSpPr/>
          <p:nvPr/>
        </p:nvCxnSpPr>
        <p:spPr bwMode="auto">
          <a:xfrm>
            <a:off x="3505200" y="4516624"/>
            <a:ext cx="2819400" cy="1503176"/>
          </a:xfrm>
          <a:prstGeom prst="bentConnector3">
            <a:avLst>
              <a:gd name="adj1" fmla="val 28108"/>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4" name="Elbow Connector 13"/>
          <p:cNvCxnSpPr/>
          <p:nvPr/>
        </p:nvCxnSpPr>
        <p:spPr bwMode="auto">
          <a:xfrm flipV="1">
            <a:off x="3581400" y="2751394"/>
            <a:ext cx="1371600" cy="830006"/>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Elbow Connector 15"/>
          <p:cNvCxnSpPr>
            <a:endCxn id="8" idx="1"/>
          </p:cNvCxnSpPr>
          <p:nvPr/>
        </p:nvCxnSpPr>
        <p:spPr bwMode="auto">
          <a:xfrm flipV="1">
            <a:off x="3505200" y="1171132"/>
            <a:ext cx="1524000" cy="1343468"/>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84599948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Database transactions and bundles</a:t>
            </a:r>
          </a:p>
          <a:p>
            <a:r>
              <a:rPr lang="en-US" dirty="0" smtClean="0">
                <a:solidFill>
                  <a:schemeClr val="bg1"/>
                </a:solidFill>
              </a:rPr>
              <a:t>Current and new bundles</a:t>
            </a:r>
            <a:endParaRPr lang="en-US" dirty="0">
              <a:solidFill>
                <a:schemeClr val="bg1"/>
              </a:solidFill>
            </a:endParaRPr>
          </a:p>
          <a:p>
            <a:r>
              <a:rPr lang="en-US" dirty="0" smtClean="0"/>
              <a:t>Read-only </a:t>
            </a:r>
            <a:r>
              <a:rPr lang="en-US" dirty="0"/>
              <a:t>entities and bundles</a:t>
            </a:r>
          </a:p>
          <a:p>
            <a:r>
              <a:rPr lang="en-US" dirty="0"/>
              <a:t>New entities and bundles</a:t>
            </a:r>
          </a:p>
          <a:p>
            <a:r>
              <a:rPr lang="en-US" dirty="0" smtClean="0"/>
              <a:t>Additional </a:t>
            </a:r>
            <a:r>
              <a:rPr lang="en-US" dirty="0"/>
              <a:t>bundle functionality</a:t>
            </a:r>
          </a:p>
          <a:p>
            <a:endParaRPr lang="en-US" dirty="0"/>
          </a:p>
        </p:txBody>
      </p:sp>
    </p:spTree>
    <p:extLst>
      <p:ext uri="{BB962C8B-B14F-4D97-AF65-F5344CB8AC3E}">
        <p14:creationId xmlns:p14="http://schemas.microsoft.com/office/powerpoint/2010/main" val="264799509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558447719"/>
              </p:ext>
            </p:extLst>
          </p:nvPr>
        </p:nvGraphicFramePr>
        <p:xfrm>
          <a:off x="533399" y="4069080"/>
          <a:ext cx="8338361" cy="1798320"/>
        </p:xfrm>
        <a:graphic>
          <a:graphicData uri="http://schemas.openxmlformats.org/drawingml/2006/table">
            <a:tbl>
              <a:tblPr firstRow="1" bandRow="1">
                <a:tableStyleId>{93296810-A885-4BE3-A3E7-6D5BEEA58F35}</a:tableStyleId>
              </a:tblPr>
              <a:tblGrid>
                <a:gridCol w="2910559"/>
                <a:gridCol w="5427802"/>
              </a:tblGrid>
              <a:tr h="370840">
                <a:tc>
                  <a:txBody>
                    <a:bodyPr/>
                    <a:lstStyle/>
                    <a:p>
                      <a:r>
                        <a:rPr lang="en-US" sz="2000" dirty="0" smtClean="0"/>
                        <a:t>For code called from…</a:t>
                      </a:r>
                      <a:endParaRPr lang="en-US" sz="2000" dirty="0"/>
                    </a:p>
                  </a:txBody>
                  <a:tcPr/>
                </a:tc>
                <a:tc>
                  <a:txBody>
                    <a:bodyPr/>
                    <a:lstStyle/>
                    <a:p>
                      <a:r>
                        <a:rPr lang="en-US" sz="2000" dirty="0" smtClean="0"/>
                        <a:t>… the current bundle contains:</a:t>
                      </a:r>
                      <a:endParaRPr lang="en-US" sz="2000" dirty="0"/>
                    </a:p>
                  </a:txBody>
                  <a:tcPr/>
                </a:tc>
              </a:tr>
              <a:tr h="370840">
                <a:tc>
                  <a:txBody>
                    <a:bodyPr/>
                    <a:lstStyle/>
                    <a:p>
                      <a:r>
                        <a:rPr lang="en-US" sz="2000" dirty="0" smtClean="0"/>
                        <a:t>the</a:t>
                      </a:r>
                      <a:r>
                        <a:rPr lang="en-US" sz="2000" baseline="0" dirty="0" smtClean="0"/>
                        <a:t> User Interface</a:t>
                      </a:r>
                      <a:endParaRPr lang="en-US" sz="2000" dirty="0"/>
                    </a:p>
                  </a:txBody>
                  <a:tcPr/>
                </a:tc>
                <a:tc>
                  <a:txBody>
                    <a:bodyPr/>
                    <a:lstStyle/>
                    <a:p>
                      <a:r>
                        <a:rPr lang="en-US" sz="2000" dirty="0" smtClean="0"/>
                        <a:t>data</a:t>
                      </a:r>
                      <a:r>
                        <a:rPr lang="en-US" sz="2000" baseline="0" dirty="0" smtClean="0"/>
                        <a:t> retrieved and/or displayed in the User Interface</a:t>
                      </a:r>
                      <a:endParaRPr lang="en-US" sz="2000" dirty="0"/>
                    </a:p>
                  </a:txBody>
                  <a:tcPr/>
                </a:tc>
              </a:tr>
              <a:tr h="370840">
                <a:tc>
                  <a:txBody>
                    <a:bodyPr/>
                    <a:lstStyle/>
                    <a:p>
                      <a:r>
                        <a:rPr lang="en-US" sz="2000" dirty="0" smtClean="0"/>
                        <a:t>a plugin</a:t>
                      </a:r>
                      <a:endParaRPr lang="en-US" sz="2000" dirty="0"/>
                    </a:p>
                  </a:txBody>
                  <a:tcPr/>
                </a:tc>
                <a:tc>
                  <a:txBody>
                    <a:bodyPr/>
                    <a:lstStyle/>
                    <a:p>
                      <a:r>
                        <a:rPr lang="en-US" sz="2000" dirty="0" smtClean="0"/>
                        <a:t>data passed to the plugin</a:t>
                      </a:r>
                      <a:endParaRPr lang="en-US" sz="2000" dirty="0"/>
                    </a:p>
                  </a:txBody>
                  <a:tcPr/>
                </a:tc>
              </a:tr>
            </a:tbl>
          </a:graphicData>
        </a:graphic>
      </p:graphicFrame>
      <p:pic>
        <p:nvPicPr>
          <p:cNvPr id="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2449" y="2209800"/>
            <a:ext cx="1758151" cy="1981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ight Arrow 14"/>
          <p:cNvSpPr/>
          <p:nvPr/>
        </p:nvSpPr>
        <p:spPr bwMode="auto">
          <a:xfrm rot="5400000">
            <a:off x="7396839" y="1739431"/>
            <a:ext cx="895789"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Current bundle</a:t>
            </a:r>
            <a:endParaRPr lang="en-US" dirty="0"/>
          </a:p>
        </p:txBody>
      </p:sp>
      <p:sp>
        <p:nvSpPr>
          <p:cNvPr id="5" name="Text Placeholder 4"/>
          <p:cNvSpPr>
            <a:spLocks noGrp="1"/>
          </p:cNvSpPr>
          <p:nvPr>
            <p:ph sz="half" idx="1"/>
          </p:nvPr>
        </p:nvSpPr>
        <p:spPr/>
        <p:txBody>
          <a:bodyPr/>
          <a:lstStyle/>
          <a:p>
            <a:r>
              <a:rPr lang="en-US" dirty="0"/>
              <a:t>Sometimes, code has access to </a:t>
            </a:r>
            <a:r>
              <a:rPr lang="en-US" dirty="0" smtClean="0"/>
              <a:t>a </a:t>
            </a:r>
            <a:r>
              <a:rPr lang="en-US" dirty="0"/>
              <a:t/>
            </a:r>
            <a:br>
              <a:rPr lang="en-US" dirty="0"/>
            </a:br>
            <a:r>
              <a:rPr lang="en-US" dirty="0"/>
              <a:t>current bundle, which contains </a:t>
            </a:r>
            <a:r>
              <a:rPr lang="en-US" dirty="0" smtClean="0"/>
              <a:t>data </a:t>
            </a:r>
            <a:r>
              <a:rPr lang="en-US" dirty="0"/>
              <a:t>known to the current </a:t>
            </a:r>
            <a:r>
              <a:rPr lang="en-US" dirty="0" smtClean="0"/>
              <a:t>context</a:t>
            </a:r>
          </a:p>
          <a:p>
            <a:r>
              <a:rPr lang="en-US" dirty="0" smtClean="0"/>
              <a:t>Current bundle can be </a:t>
            </a:r>
            <a:br>
              <a:rPr lang="en-US" dirty="0" smtClean="0"/>
            </a:br>
            <a:r>
              <a:rPr lang="en-US" dirty="0" smtClean="0"/>
              <a:t>read-only or writable</a:t>
            </a:r>
          </a:p>
        </p:txBody>
      </p:sp>
      <p:sp>
        <p:nvSpPr>
          <p:cNvPr id="18" name="Rounded Rectangle 17"/>
          <p:cNvSpPr/>
          <p:nvPr/>
        </p:nvSpPr>
        <p:spPr bwMode="auto">
          <a:xfrm>
            <a:off x="3505200" y="5943600"/>
            <a:ext cx="234408" cy="152402"/>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13" name="icn Guidewire UI Cont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167650"/>
            <a:ext cx="860118" cy="737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icn Bundle ReadOnly_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4222" y="2226623"/>
            <a:ext cx="1035698" cy="10972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icn Bundle Writab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792810"/>
            <a:ext cx="1108241" cy="10621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icn Guidewire Application Context" descr="icon_TrainingAp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6600" y="914400"/>
            <a:ext cx="769612" cy="7683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734349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Committing the current bundle</a:t>
            </a:r>
            <a:endParaRPr lang="en-US" dirty="0"/>
          </a:p>
        </p:txBody>
      </p:sp>
      <p:sp>
        <p:nvSpPr>
          <p:cNvPr id="3" name="Content Placeholder 2"/>
          <p:cNvSpPr>
            <a:spLocks noGrp="1"/>
          </p:cNvSpPr>
          <p:nvPr>
            <p:ph idx="1"/>
          </p:nvPr>
        </p:nvSpPr>
        <p:spPr/>
        <p:txBody>
          <a:bodyPr/>
          <a:lstStyle/>
          <a:p>
            <a:r>
              <a:rPr lang="en-US" b="1" dirty="0" smtClean="0">
                <a:latin typeface="Courier New" pitchFamily="49" charset="0"/>
                <a:cs typeface="Courier New" pitchFamily="49" charset="0"/>
              </a:rPr>
              <a:t>gw.transaction.Transaction.getCurrent()</a:t>
            </a:r>
          </a:p>
          <a:p>
            <a:pPr lvl="1"/>
            <a:r>
              <a:rPr lang="en-US" dirty="0"/>
              <a:t>Gets current </a:t>
            </a:r>
            <a:r>
              <a:rPr lang="en-US" dirty="0" smtClean="0"/>
              <a:t>bundle</a:t>
            </a:r>
          </a:p>
          <a:p>
            <a:r>
              <a:rPr lang="en-US" b="1" dirty="0" smtClean="0">
                <a:latin typeface="Courier New" pitchFamily="49" charset="0"/>
                <a:cs typeface="Courier New" pitchFamily="49" charset="0"/>
              </a:rPr>
              <a:t>bundle.Commit</a:t>
            </a:r>
            <a:r>
              <a:rPr lang="en-US" b="1" dirty="0">
                <a:latin typeface="Courier New" pitchFamily="49" charset="0"/>
                <a:cs typeface="Courier New" pitchFamily="49" charset="0"/>
              </a:rPr>
              <a:t>()</a:t>
            </a:r>
          </a:p>
          <a:p>
            <a:pPr lvl="1"/>
            <a:r>
              <a:rPr lang="en-US" dirty="0" smtClean="0"/>
              <a:t>Commits every </a:t>
            </a:r>
            <a:br>
              <a:rPr lang="en-US" dirty="0" smtClean="0"/>
            </a:br>
            <a:r>
              <a:rPr lang="en-US" dirty="0" smtClean="0"/>
              <a:t>entity in </a:t>
            </a:r>
            <a:r>
              <a:rPr lang="en-US" dirty="0"/>
              <a:t>the bundle</a:t>
            </a:r>
          </a:p>
          <a:p>
            <a:r>
              <a:rPr lang="en-US" dirty="0"/>
              <a:t>Developers should </a:t>
            </a:r>
            <a:r>
              <a:rPr lang="en-US" dirty="0" smtClean="0"/>
              <a:t>be </a:t>
            </a:r>
            <a:br>
              <a:rPr lang="en-US" dirty="0" smtClean="0"/>
            </a:br>
            <a:r>
              <a:rPr lang="en-US" b="1" dirty="0" smtClean="0"/>
              <a:t>EXTREMELY</a:t>
            </a:r>
            <a:r>
              <a:rPr lang="en-US" dirty="0" smtClean="0"/>
              <a:t> cautious </a:t>
            </a:r>
            <a:br>
              <a:rPr lang="en-US" dirty="0" smtClean="0"/>
            </a:br>
            <a:r>
              <a:rPr lang="en-US" dirty="0" smtClean="0"/>
              <a:t>when committing </a:t>
            </a:r>
            <a:br>
              <a:rPr lang="en-US" dirty="0" smtClean="0"/>
            </a:br>
            <a:r>
              <a:rPr lang="en-US" dirty="0" smtClean="0"/>
              <a:t>the </a:t>
            </a:r>
            <a:r>
              <a:rPr lang="en-US" dirty="0"/>
              <a:t>current </a:t>
            </a:r>
            <a:r>
              <a:rPr lang="en-US" dirty="0" smtClean="0"/>
              <a:t>bundle</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05000"/>
            <a:ext cx="4247978" cy="2590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Rectangle 3"/>
          <p:cNvSpPr>
            <a:spLocks noChangeArrowheads="1"/>
          </p:cNvSpPr>
          <p:nvPr/>
        </p:nvSpPr>
        <p:spPr bwMode="auto">
          <a:xfrm>
            <a:off x="381000" y="5228510"/>
            <a:ext cx="7220246" cy="10772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function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sendABPersonMessage() :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void</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selectedABPerson.Occupation = newABPersonOccupation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gw.transaction.Transaction.getCurrent().commit()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Arial" pitchFamily="34" charset="0"/>
                <a:cs typeface="Arial" pitchFamily="34" charset="0"/>
              </a:rPr>
              <a:t> </a:t>
            </a:r>
          </a:p>
        </p:txBody>
      </p:sp>
      <p:sp>
        <p:nvSpPr>
          <p:cNvPr id="5" name="Rounded Rectangle 4"/>
          <p:cNvSpPr/>
          <p:nvPr/>
        </p:nvSpPr>
        <p:spPr bwMode="auto">
          <a:xfrm>
            <a:off x="6445093" y="4107703"/>
            <a:ext cx="603564" cy="369795"/>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2" name="Elbow Connector 11"/>
          <p:cNvCxnSpPr>
            <a:stCxn id="5" idx="3"/>
            <a:endCxn id="4" idx="3"/>
          </p:cNvCxnSpPr>
          <p:nvPr/>
        </p:nvCxnSpPr>
        <p:spPr bwMode="auto">
          <a:xfrm>
            <a:off x="7048657" y="4292601"/>
            <a:ext cx="552589" cy="1474518"/>
          </a:xfrm>
          <a:prstGeom prst="bentConnector3">
            <a:avLst>
              <a:gd name="adj1" fmla="val 141369"/>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8" name="Rounded Rectangle 17"/>
          <p:cNvSpPr/>
          <p:nvPr/>
        </p:nvSpPr>
        <p:spPr bwMode="auto">
          <a:xfrm>
            <a:off x="3505200" y="5943600"/>
            <a:ext cx="234408" cy="152402"/>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00796469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new bundle: runWithNewBundle()</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gw.transaction.Transaction</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runWithNewBundle</a:t>
            </a:r>
            <a:r>
              <a:rPr lang="en-US" b="1" dirty="0">
                <a:latin typeface="Courier New" pitchFamily="49" charset="0"/>
                <a:cs typeface="Courier New" pitchFamily="49" charset="0"/>
              </a:rPr>
              <a:t>(\ </a:t>
            </a:r>
            <a:r>
              <a:rPr lang="en-US" b="1" i="1" dirty="0">
                <a:latin typeface="Courier New" pitchFamily="49" charset="0"/>
                <a:cs typeface="Courier New" pitchFamily="49" charset="0"/>
              </a:rPr>
              <a:t>newBundle</a:t>
            </a:r>
            <a:r>
              <a:rPr lang="en-US" b="1" dirty="0">
                <a:latin typeface="Courier New" pitchFamily="49" charset="0"/>
                <a:cs typeface="Courier New" pitchFamily="49" charset="0"/>
              </a:rPr>
              <a:t> -&gt; {</a:t>
            </a:r>
            <a:br>
              <a:rPr lang="en-US" b="1" dirty="0">
                <a:latin typeface="Courier New" pitchFamily="49" charset="0"/>
                <a:cs typeface="Courier New" pitchFamily="49" charset="0"/>
              </a:rPr>
            </a:br>
            <a:r>
              <a:rPr lang="en-US" b="1" dirty="0">
                <a:latin typeface="Courier New" pitchFamily="49" charset="0"/>
                <a:cs typeface="Courier New" pitchFamily="49" charset="0"/>
              </a:rPr>
              <a:t>	</a:t>
            </a:r>
            <a:r>
              <a:rPr lang="en-US" b="1" i="1" dirty="0">
                <a:latin typeface="Courier New" pitchFamily="49" charset="0"/>
                <a:cs typeface="Courier New" pitchFamily="49" charset="0"/>
              </a:rPr>
              <a:t>CodeBlock</a:t>
            </a:r>
            <a:r>
              <a:rPr lang="en-US" b="1" dirty="0">
                <a:latin typeface="Courier New" pitchFamily="49" charset="0"/>
                <a:cs typeface="Courier New" pitchFamily="49" charset="0"/>
              </a:rPr>
              <a:t> } )</a:t>
            </a:r>
          </a:p>
          <a:p>
            <a:pPr lvl="1"/>
            <a:r>
              <a:rPr lang="en-US" dirty="0"/>
              <a:t>Create a new bundle, no user </a:t>
            </a:r>
            <a:r>
              <a:rPr lang="en-US" dirty="0" smtClean="0"/>
              <a:t>specified</a:t>
            </a:r>
          </a:p>
          <a:p>
            <a:pPr lvl="1"/>
            <a:r>
              <a:rPr lang="en-US" dirty="0" smtClean="0"/>
              <a:t>Requires permissive user credential context</a:t>
            </a:r>
            <a:endParaRPr lang="en-US" dirty="0"/>
          </a:p>
          <a:p>
            <a:r>
              <a:rPr lang="en-US" b="1" dirty="0" err="1" smtClean="0">
                <a:latin typeface="Courier New" pitchFamily="49" charset="0"/>
                <a:cs typeface="Courier New" pitchFamily="49" charset="0"/>
              </a:rPr>
              <a:t>gw.transaction.Transaction</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runWithNewBundle(\ </a:t>
            </a:r>
            <a:r>
              <a:rPr lang="en-US" b="1" i="1" dirty="0" smtClean="0">
                <a:latin typeface="Courier New" pitchFamily="49" charset="0"/>
                <a:cs typeface="Courier New" pitchFamily="49" charset="0"/>
              </a:rPr>
              <a:t>newBundle</a:t>
            </a:r>
            <a:r>
              <a:rPr lang="en-US" b="1" dirty="0" smtClean="0">
                <a:latin typeface="Courier New" pitchFamily="49" charset="0"/>
                <a:cs typeface="Courier New" pitchFamily="49" charset="0"/>
              </a:rPr>
              <a:t> -&gt;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i="1" dirty="0" smtClean="0">
                <a:latin typeface="Courier New" pitchFamily="49" charset="0"/>
                <a:cs typeface="Courier New" pitchFamily="49" charset="0"/>
              </a:rPr>
              <a:t>CodeBlock</a:t>
            </a:r>
            <a:r>
              <a:rPr lang="en-US" b="1" dirty="0" smtClean="0">
                <a:latin typeface="Courier New" pitchFamily="49" charset="0"/>
                <a:cs typeface="Courier New" pitchFamily="49" charset="0"/>
              </a:rPr>
              <a:t> } </a:t>
            </a:r>
            <a:r>
              <a:rPr lang="en-US" b="1" i="1" dirty="0" smtClean="0">
                <a:latin typeface="Courier New" pitchFamily="49" charset="0"/>
                <a:cs typeface="Courier New" pitchFamily="49" charset="0"/>
              </a:rPr>
              <a:t>, user </a:t>
            </a:r>
            <a:r>
              <a:rPr lang="en-US" b="1" dirty="0" smtClean="0">
                <a:latin typeface="Courier New" pitchFamily="49" charset="0"/>
                <a:cs typeface="Courier New" pitchFamily="49" charset="0"/>
              </a:rPr>
              <a:t>)</a:t>
            </a:r>
          </a:p>
          <a:p>
            <a:pPr lvl="1"/>
            <a:r>
              <a:rPr lang="en-US" dirty="0"/>
              <a:t>Create a new bundle </a:t>
            </a:r>
            <a:r>
              <a:rPr lang="en-US" dirty="0" smtClean="0"/>
              <a:t>with specified user</a:t>
            </a:r>
            <a:endParaRPr lang="en-US" dirty="0"/>
          </a:p>
          <a:p>
            <a:pPr lvl="1"/>
            <a:endParaRPr lang="en-US" dirty="0">
              <a:solidFill>
                <a:srgbClr val="FF3300"/>
              </a:solidFill>
            </a:endParaRPr>
          </a:p>
          <a:p>
            <a:r>
              <a:rPr lang="en-US" dirty="0" smtClean="0"/>
              <a:t>Do </a:t>
            </a:r>
            <a:r>
              <a:rPr lang="en-US" b="1" dirty="0"/>
              <a:t>NOT</a:t>
            </a:r>
            <a:r>
              <a:rPr lang="en-US" dirty="0"/>
              <a:t> commit the </a:t>
            </a:r>
            <a:r>
              <a:rPr lang="en-US" dirty="0" smtClean="0"/>
              <a:t>bundle</a:t>
            </a:r>
          </a:p>
          <a:p>
            <a:pPr lvl="1"/>
            <a:r>
              <a:rPr lang="en-US" b="1" dirty="0" smtClean="0">
                <a:latin typeface="Courier New" pitchFamily="49" charset="0"/>
                <a:cs typeface="Courier New" pitchFamily="49" charset="0"/>
              </a:rPr>
              <a:t>runWithNewBundle() </a:t>
            </a:r>
            <a:r>
              <a:rPr lang="en-US" dirty="0" smtClean="0"/>
              <a:t>commits </a:t>
            </a:r>
            <a:r>
              <a:rPr lang="en-US" dirty="0"/>
              <a:t>the </a:t>
            </a:r>
            <a:r>
              <a:rPr lang="en-US" dirty="0" smtClean="0"/>
              <a:t>bundle at end of block by design</a:t>
            </a:r>
            <a:endParaRPr lang="en-US" dirty="0"/>
          </a:p>
          <a:p>
            <a:endParaRPr lang="en-US" dirty="0"/>
          </a:p>
        </p:txBody>
      </p:sp>
      <p:pic>
        <p:nvPicPr>
          <p:cNvPr id="4098" name="Picture 2"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762000"/>
            <a:ext cx="1639887" cy="360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icn New Bundle"/>
          <p:cNvGrpSpPr/>
          <p:nvPr/>
        </p:nvGrpSpPr>
        <p:grpSpPr>
          <a:xfrm>
            <a:off x="7509050" y="838200"/>
            <a:ext cx="1344314" cy="1479898"/>
            <a:chOff x="7509050" y="838200"/>
            <a:chExt cx="1344314" cy="1479898"/>
          </a:xfrm>
        </p:grpSpPr>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 name="icn New Bunlde User"/>
          <p:cNvGrpSpPr/>
          <p:nvPr/>
        </p:nvGrpSpPr>
        <p:grpSpPr>
          <a:xfrm>
            <a:off x="7428834" y="2947180"/>
            <a:ext cx="1435883" cy="1505661"/>
            <a:chOff x="7428834" y="2947180"/>
            <a:chExt cx="1435883" cy="1505661"/>
          </a:xfrm>
        </p:grpSpPr>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0403" y="294718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8834" y="3733800"/>
              <a:ext cx="648366" cy="71904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6351" y="380252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69871764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bundle: </a:t>
            </a:r>
            <a:r>
              <a:rPr lang="en-US" dirty="0" smtClean="0"/>
              <a:t>newBundle</a:t>
            </a:r>
            <a:r>
              <a:rPr lang="en-US" dirty="0"/>
              <a:t>()</a:t>
            </a:r>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gw.transaction.Transaction.newBundle</a:t>
            </a:r>
            <a:r>
              <a:rPr lang="en-US" b="1" dirty="0" smtClean="0">
                <a:latin typeface="Courier New" pitchFamily="49" charset="0"/>
                <a:cs typeface="Courier New" pitchFamily="49" charset="0"/>
              </a:rPr>
              <a:t>()</a:t>
            </a:r>
          </a:p>
          <a:p>
            <a:pPr lvl="1"/>
            <a:r>
              <a:rPr lang="en-US" dirty="0" smtClean="0"/>
              <a:t>Creates </a:t>
            </a:r>
            <a:r>
              <a:rPr lang="en-US" dirty="0"/>
              <a:t>a new </a:t>
            </a:r>
            <a:r>
              <a:rPr lang="en-US" dirty="0" smtClean="0"/>
              <a:t>bundle</a:t>
            </a:r>
          </a:p>
          <a:p>
            <a:pPr lvl="1"/>
            <a:r>
              <a:rPr lang="en-US" dirty="0" smtClean="0"/>
              <a:t>No code block</a:t>
            </a:r>
          </a:p>
          <a:p>
            <a:pPr lvl="1"/>
            <a:r>
              <a:rPr lang="en-US" dirty="0" smtClean="0"/>
              <a:t>No user, so service context with credential required</a:t>
            </a:r>
          </a:p>
          <a:p>
            <a:pPr lvl="1"/>
            <a:r>
              <a:rPr lang="en-US" dirty="0"/>
              <a:t>Commit is not implicit</a:t>
            </a:r>
          </a:p>
          <a:p>
            <a:r>
              <a:rPr lang="en-US" b="1" dirty="0" err="1" smtClean="0">
                <a:latin typeface="Courier New" pitchFamily="49" charset="0"/>
                <a:cs typeface="Courier New" pitchFamily="49" charset="0"/>
              </a:rPr>
              <a:t>bundle.Commit</a:t>
            </a:r>
            <a:r>
              <a:rPr lang="en-US" b="1" dirty="0" smtClean="0">
                <a:latin typeface="Courier New" pitchFamily="49" charset="0"/>
                <a:cs typeface="Courier New" pitchFamily="49" charset="0"/>
              </a:rPr>
              <a:t>()</a:t>
            </a:r>
          </a:p>
          <a:p>
            <a:pPr lvl="1"/>
            <a:r>
              <a:rPr lang="en-US" dirty="0" smtClean="0"/>
              <a:t>Call commit to create a new entity or make changes</a:t>
            </a:r>
          </a:p>
          <a:p>
            <a:r>
              <a:rPr lang="en-US" dirty="0" smtClean="0"/>
              <a:t>Example</a:t>
            </a:r>
          </a:p>
          <a:p>
            <a:pPr lvl="1"/>
            <a:r>
              <a:rPr lang="en-US" dirty="0" smtClean="0"/>
              <a:t>Requires user session context to commit</a:t>
            </a:r>
            <a:endParaRPr lang="en-US" dirty="0"/>
          </a:p>
        </p:txBody>
      </p:sp>
      <p:grpSp>
        <p:nvGrpSpPr>
          <p:cNvPr id="12" name="icn New Bundle"/>
          <p:cNvGrpSpPr/>
          <p:nvPr/>
        </p:nvGrpSpPr>
        <p:grpSpPr>
          <a:xfrm>
            <a:off x="7509050" y="1187102"/>
            <a:ext cx="1344314" cy="1479898"/>
            <a:chOff x="7509050" y="838200"/>
            <a:chExt cx="1344314" cy="1479898"/>
          </a:xfrm>
        </p:grpSpPr>
        <p:pic>
          <p:nvPicPr>
            <p:cNvPr id="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rec Line Numbers Wide"/>
          <p:cNvSpPr/>
          <p:nvPr/>
        </p:nvSpPr>
        <p:spPr bwMode="auto">
          <a:xfrm>
            <a:off x="304800" y="4572002"/>
            <a:ext cx="586740" cy="1752598"/>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le 1"/>
          <p:cNvSpPr>
            <a:spLocks noChangeArrowheads="1"/>
          </p:cNvSpPr>
          <p:nvPr/>
        </p:nvSpPr>
        <p:spPr bwMode="auto">
          <a:xfrm>
            <a:off x="287382" y="4572002"/>
            <a:ext cx="8758516" cy="1752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148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newBundle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Transaction.newBundle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150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targetCompany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newBundle.add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targetCompany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152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targetCompany.InspectionDate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inspectionDate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154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createABCompanyNoteForInspection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targetCompany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inspectionDate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157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targetCompany.addToContactNotes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…160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newBundle.commit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p:txBody>
      </p:sp>
      <p:cxnSp>
        <p:nvCxnSpPr>
          <p:cNvPr id="6" name="Straight Arrow Connector 5"/>
          <p:cNvCxnSpPr/>
          <p:nvPr/>
        </p:nvCxnSpPr>
        <p:spPr bwMode="auto">
          <a:xfrm>
            <a:off x="149917" y="61722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202838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6433851" y="4515042"/>
            <a:ext cx="1590548" cy="1755392"/>
            <a:chOff x="6411629" y="4876800"/>
            <a:chExt cx="1408503" cy="1554480"/>
          </a:xfrm>
        </p:grpSpPr>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1629" y="4876800"/>
              <a:ext cx="1376604" cy="155448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1766" y="5776244"/>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0" name="arw 1"/>
          <p:cNvSpPr/>
          <p:nvPr/>
        </p:nvSpPr>
        <p:spPr bwMode="auto">
          <a:xfrm>
            <a:off x="1752600" y="5097669"/>
            <a:ext cx="4740511"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0542" y="1749808"/>
            <a:ext cx="1799058" cy="175539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arw 1"/>
          <p:cNvSpPr/>
          <p:nvPr/>
        </p:nvSpPr>
        <p:spPr bwMode="auto">
          <a:xfrm>
            <a:off x="1736488" y="2252370"/>
            <a:ext cx="4740511"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Copying bundle</a:t>
            </a:r>
            <a:endParaRPr lang="en-US" dirty="0"/>
          </a:p>
        </p:txBody>
      </p:sp>
      <p:sp>
        <p:nvSpPr>
          <p:cNvPr id="12" name="Content Placeholder 11"/>
          <p:cNvSpPr>
            <a:spLocks noGrp="1"/>
          </p:cNvSpPr>
          <p:nvPr>
            <p:ph idx="1"/>
          </p:nvPr>
        </p:nvSpPr>
        <p:spPr/>
        <p:txBody>
          <a:bodyPr/>
          <a:lstStyle/>
          <a:p>
            <a:r>
              <a:rPr lang="en-US" dirty="0" smtClean="0"/>
              <a:t>Copying </a:t>
            </a:r>
            <a:r>
              <a:rPr lang="en-US" dirty="0"/>
              <a:t>entity into a new bundle:</a:t>
            </a:r>
          </a:p>
          <a:p>
            <a:pPr lvl="1"/>
            <a:r>
              <a:rPr lang="en-US" b="1" dirty="0" err="1">
                <a:latin typeface="Courier New" pitchFamily="49" charset="0"/>
                <a:cs typeface="Courier New" pitchFamily="49" charset="0"/>
              </a:rPr>
              <a:t>origEntity</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newBundle.add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origEntity</a:t>
            </a:r>
            <a:r>
              <a:rPr lang="en-US" b="1" dirty="0">
                <a:latin typeface="Courier New" pitchFamily="49" charset="0"/>
                <a:cs typeface="Courier New" pitchFamily="49" charset="0"/>
              </a:rPr>
              <a:t>)</a:t>
            </a:r>
          </a:p>
          <a:p>
            <a:endParaRPr lang="en-US" dirty="0"/>
          </a:p>
          <a:p>
            <a:pPr lvl="1"/>
            <a:endParaRPr lang="en-US" b="1" dirty="0">
              <a:latin typeface="Courier New" pitchFamily="49" charset="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a:p>
            <a:pPr marL="400050" lvl="1" indent="0">
              <a:buNone/>
            </a:pPr>
            <a:endParaRPr lang="en-US" b="1" dirty="0" smtClean="0">
              <a:latin typeface="Courier New" pitchFamily="49" charset="0"/>
              <a:cs typeface="Courier New" pitchFamily="49" charset="0"/>
            </a:endParaRPr>
          </a:p>
        </p:txBody>
      </p:sp>
      <p:sp>
        <p:nvSpPr>
          <p:cNvPr id="15" name="Text Placeholder 14"/>
          <p:cNvSpPr>
            <a:spLocks noGrp="1"/>
          </p:cNvSpPr>
          <p:nvPr>
            <p:ph type="body" sz="quarter" idx="10"/>
          </p:nvPr>
        </p:nvSpPr>
        <p:spPr/>
        <p:txBody>
          <a:bodyPr/>
          <a:lstStyle/>
          <a:p>
            <a:r>
              <a:rPr lang="en-US" dirty="0"/>
              <a:t>Copying entity from read-only to writable bundle:</a:t>
            </a:r>
          </a:p>
          <a:p>
            <a:pPr lvl="1"/>
            <a:r>
              <a:rPr lang="en-US" b="1" dirty="0" err="1">
                <a:latin typeface="Courier New" pitchFamily="49" charset="0"/>
                <a:cs typeface="Courier New" pitchFamily="49" charset="0"/>
              </a:rPr>
              <a:t>origEntity</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writableBundle.add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origEntity</a:t>
            </a:r>
            <a:r>
              <a:rPr lang="en-US" b="1" dirty="0">
                <a:latin typeface="Courier New" pitchFamily="49" charset="0"/>
                <a:cs typeface="Courier New" pitchFamily="49" charset="0"/>
              </a:rPr>
              <a:t>) </a:t>
            </a:r>
          </a:p>
        </p:txBody>
      </p:sp>
      <p:pic>
        <p:nvPicPr>
          <p:cNvPr id="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7391" y="4495800"/>
            <a:ext cx="838200" cy="88746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5288996"/>
            <a:ext cx="921500" cy="88320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1691640"/>
            <a:ext cx="838200" cy="887462"/>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5809" y="2484836"/>
            <a:ext cx="921500" cy="88320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689197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a:t>
            </a:r>
            <a:r>
              <a:rPr lang="en-US" dirty="0" smtClean="0"/>
              <a:t>bundle context</a:t>
            </a:r>
            <a:endParaRPr lang="en-US" dirty="0"/>
          </a:p>
          <a:p>
            <a:pPr lvl="1"/>
            <a:r>
              <a:rPr lang="en-US" dirty="0" smtClean="0"/>
              <a:t>Differentiate between read-only and writable bundles</a:t>
            </a:r>
          </a:p>
          <a:p>
            <a:pPr lvl="1"/>
            <a:r>
              <a:rPr lang="en-US" dirty="0" smtClean="0"/>
              <a:t>Recall the API methods for creating and committing bundles</a:t>
            </a:r>
          </a:p>
          <a:p>
            <a:pPr lvl="1"/>
            <a:r>
              <a:rPr lang="en-US" dirty="0" smtClean="0"/>
              <a:t>Add a read-only entity to a writable bundle and edit the entity</a:t>
            </a:r>
            <a:endParaRPr lang="en-US" dirty="0"/>
          </a:p>
          <a:p>
            <a:pPr lvl="1"/>
            <a:r>
              <a:rPr lang="en-US" dirty="0"/>
              <a:t>Create </a:t>
            </a:r>
            <a:r>
              <a:rPr lang="en-US" dirty="0" smtClean="0"/>
              <a:t>and edit a new entity in </a:t>
            </a:r>
            <a:r>
              <a:rPr lang="en-US" dirty="0"/>
              <a:t>a </a:t>
            </a:r>
            <a:r>
              <a:rPr lang="en-US" dirty="0" smtClean="0"/>
              <a:t>writable bundle</a:t>
            </a:r>
          </a:p>
          <a:p>
            <a:pPr lvl="1"/>
            <a:r>
              <a:rPr lang="en-US" dirty="0" smtClean="0"/>
              <a:t>Edit entity foreign key values in a writable bundle</a:t>
            </a:r>
          </a:p>
          <a:p>
            <a:pPr lvl="1"/>
            <a:r>
              <a:rPr lang="en-US" dirty="0" smtClean="0"/>
              <a:t>Reference original values for edited entity fields</a:t>
            </a:r>
            <a:endParaRPr lang="en-US" dirty="0"/>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990600" y="1365250"/>
            <a:ext cx="2667000" cy="4959350"/>
          </a:xfrm>
          <a:prstGeom prst="roundRect">
            <a:avLst>
              <a:gd name="adj" fmla="val 6065"/>
            </a:avLst>
          </a:prstGeom>
          <a:solidFill>
            <a:schemeClr val="tx1"/>
          </a:solidFill>
          <a:ln w="28575" algn="ctr">
            <a:solidFill>
              <a:schemeClr val="accent6">
                <a:lumMod val="75000"/>
              </a:schemeClr>
            </a:solidFill>
            <a:prstDash val="sys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Copying entities to bundle restrictions</a:t>
            </a:r>
            <a:endParaRPr lang="en-US" dirty="0"/>
          </a:p>
        </p:txBody>
      </p:sp>
      <p:sp>
        <p:nvSpPr>
          <p:cNvPr id="7" name="Text Box 5"/>
          <p:cNvSpPr txBox="1">
            <a:spLocks noChangeArrowheads="1"/>
          </p:cNvSpPr>
          <p:nvPr/>
        </p:nvSpPr>
        <p:spPr bwMode="auto">
          <a:xfrm>
            <a:off x="1590186" y="2735038"/>
            <a:ext cx="13630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latin typeface="+mn-lt"/>
              </a:rPr>
              <a:t>Unmodified</a:t>
            </a:r>
            <a:endParaRPr lang="en-US" dirty="0">
              <a:solidFill>
                <a:schemeClr val="bg1"/>
              </a:solidFill>
              <a:latin typeface="+mn-lt"/>
            </a:endParaRPr>
          </a:p>
        </p:txBody>
      </p:sp>
      <p:sp>
        <p:nvSpPr>
          <p:cNvPr id="11" name="Text Box 9"/>
          <p:cNvSpPr txBox="1">
            <a:spLocks noChangeArrowheads="1"/>
          </p:cNvSpPr>
          <p:nvPr/>
        </p:nvSpPr>
        <p:spPr bwMode="auto">
          <a:xfrm>
            <a:off x="1628775" y="4171123"/>
            <a:ext cx="1343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algn="ctr">
              <a:defRPr b="1">
                <a:solidFill>
                  <a:schemeClr val="bg1"/>
                </a:solidFill>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Modified</a:t>
            </a:r>
          </a:p>
        </p:txBody>
      </p:sp>
      <p:sp>
        <p:nvSpPr>
          <p:cNvPr id="12" name="Text Box 10"/>
          <p:cNvSpPr txBox="1">
            <a:spLocks noChangeArrowheads="1"/>
          </p:cNvSpPr>
          <p:nvPr/>
        </p:nvSpPr>
        <p:spPr bwMode="auto">
          <a:xfrm>
            <a:off x="1447800" y="5809253"/>
            <a:ext cx="1524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latin typeface="+mn-lt"/>
              </a:rPr>
              <a:t>New in First</a:t>
            </a:r>
            <a:endParaRPr lang="en-US" dirty="0">
              <a:solidFill>
                <a:schemeClr val="bg1"/>
              </a:solidFill>
              <a:latin typeface="+mn-lt"/>
            </a:endParaRPr>
          </a:p>
        </p:txBody>
      </p:sp>
      <p:sp>
        <p:nvSpPr>
          <p:cNvPr id="35" name="Line 33"/>
          <p:cNvSpPr>
            <a:spLocks noChangeShapeType="1"/>
          </p:cNvSpPr>
          <p:nvPr/>
        </p:nvSpPr>
        <p:spPr bwMode="auto">
          <a:xfrm>
            <a:off x="3103563" y="3611562"/>
            <a:ext cx="18494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9" name="Line 37"/>
          <p:cNvSpPr>
            <a:spLocks noChangeShapeType="1"/>
          </p:cNvSpPr>
          <p:nvPr/>
        </p:nvSpPr>
        <p:spPr bwMode="auto">
          <a:xfrm>
            <a:off x="3090863" y="5254625"/>
            <a:ext cx="18621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3" name="Group 2"/>
          <p:cNvGrpSpPr/>
          <p:nvPr/>
        </p:nvGrpSpPr>
        <p:grpSpPr>
          <a:xfrm>
            <a:off x="1734068" y="4570584"/>
            <a:ext cx="1063857" cy="1114188"/>
            <a:chOff x="643455" y="4906583"/>
            <a:chExt cx="1063857" cy="1114188"/>
          </a:xfrm>
        </p:grpSpPr>
        <p:pic>
          <p:nvPicPr>
            <p:cNvPr id="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55" y="4906583"/>
              <a:ext cx="969368" cy="111389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5550584"/>
              <a:ext cx="488112" cy="47018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7923" y="3001221"/>
            <a:ext cx="1153650" cy="11057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7923" y="1600200"/>
            <a:ext cx="958403" cy="11054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430" y="929640"/>
            <a:ext cx="1136036" cy="12801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bwMode="auto">
          <a:xfrm>
            <a:off x="2401905" y="1182688"/>
            <a:ext cx="1410476" cy="33447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ysClr val="windowText" lastClr="000000"/>
                </a:solidFill>
              </a:rPr>
              <a:t>First Bundle</a:t>
            </a:r>
            <a:endParaRPr lang="en-US" dirty="0">
              <a:solidFill>
                <a:sysClr val="windowText" lastClr="000000"/>
              </a:solidFill>
            </a:endParaRPr>
          </a:p>
        </p:txBody>
      </p:sp>
      <p:sp>
        <p:nvSpPr>
          <p:cNvPr id="29" name="Rounded Rectangle 28"/>
          <p:cNvSpPr/>
          <p:nvPr/>
        </p:nvSpPr>
        <p:spPr bwMode="auto">
          <a:xfrm>
            <a:off x="5807075" y="1365250"/>
            <a:ext cx="2667000" cy="4959350"/>
          </a:xfrm>
          <a:prstGeom prst="roundRect">
            <a:avLst>
              <a:gd name="adj" fmla="val 6065"/>
            </a:avLst>
          </a:prstGeom>
          <a:solidFill>
            <a:schemeClr val="tx1"/>
          </a:solidFill>
          <a:ln w="28575" algn="ctr">
            <a:solidFill>
              <a:schemeClr val="accent6">
                <a:lumMod val="75000"/>
              </a:schemeClr>
            </a:solidFill>
            <a:prstDash val="sys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ounded Rectangle 29"/>
          <p:cNvSpPr/>
          <p:nvPr/>
        </p:nvSpPr>
        <p:spPr bwMode="auto">
          <a:xfrm>
            <a:off x="6873875" y="1182688"/>
            <a:ext cx="1754981" cy="33447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ysClr val="windowText" lastClr="000000"/>
                </a:solidFill>
              </a:rPr>
              <a:t>Second Bundle</a:t>
            </a:r>
            <a:endParaRPr lang="en-US" dirty="0">
              <a:solidFill>
                <a:sysClr val="windowText" lastClr="000000"/>
              </a:solidFill>
            </a:endParaRPr>
          </a:p>
        </p:txBody>
      </p:sp>
      <p:sp>
        <p:nvSpPr>
          <p:cNvPr id="31" name="Text Box 10"/>
          <p:cNvSpPr txBox="1">
            <a:spLocks noChangeArrowheads="1"/>
          </p:cNvSpPr>
          <p:nvPr/>
        </p:nvSpPr>
        <p:spPr bwMode="auto">
          <a:xfrm>
            <a:off x="6270434" y="5809252"/>
            <a:ext cx="1828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latin typeface="+mn-lt"/>
              </a:rPr>
              <a:t>New in Second</a:t>
            </a:r>
            <a:endParaRPr lang="en-US" dirty="0">
              <a:solidFill>
                <a:schemeClr val="bg1"/>
              </a:solidFill>
              <a:latin typeface="+mn-lt"/>
            </a:endParaRPr>
          </a:p>
        </p:txBody>
      </p:sp>
      <p:grpSp>
        <p:nvGrpSpPr>
          <p:cNvPr id="43" name="Group 42"/>
          <p:cNvGrpSpPr/>
          <p:nvPr/>
        </p:nvGrpSpPr>
        <p:grpSpPr>
          <a:xfrm>
            <a:off x="6708543" y="4570583"/>
            <a:ext cx="1063857" cy="1114188"/>
            <a:chOff x="643455" y="4906583"/>
            <a:chExt cx="1063857" cy="1114188"/>
          </a:xfrm>
        </p:grpSpPr>
        <p:pic>
          <p:nvPicPr>
            <p:cNvPr id="4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55" y="4906583"/>
              <a:ext cx="969368" cy="111389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5550584"/>
              <a:ext cx="488112" cy="47018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1" name="Text Box 5"/>
          <p:cNvSpPr txBox="1">
            <a:spLocks noChangeArrowheads="1"/>
          </p:cNvSpPr>
          <p:nvPr/>
        </p:nvSpPr>
        <p:spPr bwMode="auto">
          <a:xfrm>
            <a:off x="6483636" y="2735037"/>
            <a:ext cx="13630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latin typeface="+mn-lt"/>
              </a:rPr>
              <a:t>Unmodified</a:t>
            </a:r>
            <a:endParaRPr lang="en-US" dirty="0">
              <a:solidFill>
                <a:schemeClr val="bg1"/>
              </a:solidFill>
              <a:latin typeface="+mn-lt"/>
            </a:endParaRPr>
          </a:p>
        </p:txBody>
      </p:sp>
      <p:pic>
        <p:nvPicPr>
          <p:cNvPr id="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1373" y="1600199"/>
            <a:ext cx="958403" cy="11054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0718" y="928722"/>
            <a:ext cx="1136036" cy="12801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Line 32"/>
          <p:cNvSpPr>
            <a:spLocks noChangeShapeType="1"/>
          </p:cNvSpPr>
          <p:nvPr/>
        </p:nvSpPr>
        <p:spPr bwMode="auto">
          <a:xfrm>
            <a:off x="3107143" y="2286000"/>
            <a:ext cx="29924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 name="Multiply 5"/>
          <p:cNvSpPr/>
          <p:nvPr/>
        </p:nvSpPr>
        <p:spPr bwMode="auto">
          <a:xfrm>
            <a:off x="4800600" y="3123867"/>
            <a:ext cx="975390" cy="975390"/>
          </a:xfrm>
          <a:prstGeom prst="mathMultiply">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54" name="Multiply 53"/>
          <p:cNvSpPr/>
          <p:nvPr/>
        </p:nvSpPr>
        <p:spPr bwMode="auto">
          <a:xfrm>
            <a:off x="4800600" y="4766930"/>
            <a:ext cx="975390" cy="975390"/>
          </a:xfrm>
          <a:prstGeom prst="mathMultiply">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8948380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Database transactions and bundles</a:t>
            </a:r>
          </a:p>
          <a:p>
            <a:r>
              <a:rPr lang="en-US" dirty="0"/>
              <a:t>Current and new bundles</a:t>
            </a:r>
          </a:p>
          <a:p>
            <a:r>
              <a:rPr lang="en-US" dirty="0">
                <a:solidFill>
                  <a:schemeClr val="bg1"/>
                </a:solidFill>
              </a:rPr>
              <a:t>Read-only entities and bundles</a:t>
            </a:r>
          </a:p>
          <a:p>
            <a:r>
              <a:rPr lang="en-US" dirty="0"/>
              <a:t>New entities and bundles</a:t>
            </a:r>
          </a:p>
          <a:p>
            <a:r>
              <a:rPr lang="en-US" dirty="0" smtClean="0"/>
              <a:t>Additional bundle functionality</a:t>
            </a:r>
          </a:p>
          <a:p>
            <a:endParaRPr lang="en-US" dirty="0"/>
          </a:p>
        </p:txBody>
      </p:sp>
    </p:spTree>
    <p:extLst>
      <p:ext uri="{BB962C8B-B14F-4D97-AF65-F5344CB8AC3E}">
        <p14:creationId xmlns:p14="http://schemas.microsoft.com/office/powerpoint/2010/main" val="365102228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67" name="icn New Bundle 2"/>
          <p:cNvGrpSpPr>
            <a:grpSpLocks noChangeAspect="1"/>
          </p:cNvGrpSpPr>
          <p:nvPr/>
        </p:nvGrpSpPr>
        <p:grpSpPr>
          <a:xfrm>
            <a:off x="7771073" y="5318760"/>
            <a:ext cx="913689" cy="1005840"/>
            <a:chOff x="7509050" y="838200"/>
            <a:chExt cx="1344314" cy="1479898"/>
          </a:xfrm>
        </p:grpSpPr>
        <p:pic>
          <p:nvPicPr>
            <p:cNvPr id="6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0" name="Right Arrow 69"/>
          <p:cNvSpPr/>
          <p:nvPr/>
        </p:nvSpPr>
        <p:spPr bwMode="auto">
          <a:xfrm rot="5400000">
            <a:off x="7941711" y="4995271"/>
            <a:ext cx="61807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63" name="icn Readonly F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193" y="3982393"/>
            <a:ext cx="950007"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2" name="icn New Bundle"/>
          <p:cNvGrpSpPr>
            <a:grpSpLocks noChangeAspect="1"/>
          </p:cNvGrpSpPr>
          <p:nvPr/>
        </p:nvGrpSpPr>
        <p:grpSpPr>
          <a:xfrm>
            <a:off x="2022410" y="5305775"/>
            <a:ext cx="913689" cy="1005840"/>
            <a:chOff x="7509050" y="838200"/>
            <a:chExt cx="1344314" cy="1479898"/>
          </a:xfrm>
        </p:grpSpPr>
        <p:pic>
          <p:nvPicPr>
            <p:cNvPr id="2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2" name="Right Arrow 41"/>
          <p:cNvSpPr/>
          <p:nvPr/>
        </p:nvSpPr>
        <p:spPr bwMode="auto">
          <a:xfrm rot="5400000">
            <a:off x="2193048" y="4981172"/>
            <a:ext cx="61807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itle 4"/>
          <p:cNvSpPr>
            <a:spLocks noGrp="1"/>
          </p:cNvSpPr>
          <p:nvPr>
            <p:ph type="title"/>
          </p:nvPr>
        </p:nvSpPr>
        <p:spPr/>
        <p:txBody>
          <a:bodyPr/>
          <a:lstStyle/>
          <a:p>
            <a:r>
              <a:rPr lang="en-US" dirty="0" smtClean="0"/>
              <a:t>Add existing entities </a:t>
            </a:r>
            <a:r>
              <a:rPr lang="en-US" dirty="0"/>
              <a:t>to </a:t>
            </a:r>
            <a:r>
              <a:rPr lang="en-US" dirty="0" smtClean="0"/>
              <a:t>new bundle</a:t>
            </a:r>
            <a:endParaRPr lang="en-US" dirty="0"/>
          </a:p>
        </p:txBody>
      </p:sp>
      <p:sp>
        <p:nvSpPr>
          <p:cNvPr id="6" name="Content Placeholder 5"/>
          <p:cNvSpPr>
            <a:spLocks noGrp="1"/>
          </p:cNvSpPr>
          <p:nvPr>
            <p:ph sz="half" idx="1"/>
          </p:nvPr>
        </p:nvSpPr>
        <p:spPr/>
        <p:txBody>
          <a:bodyPr/>
          <a:lstStyle/>
          <a:p>
            <a:r>
              <a:rPr lang="en-US" dirty="0" smtClean="0"/>
              <a:t>Query returns read-only bundle</a:t>
            </a:r>
            <a:endParaRPr lang="en-US" dirty="0"/>
          </a:p>
          <a:p>
            <a:r>
              <a:rPr lang="en-US" dirty="0" smtClean="0"/>
              <a:t>Copy to new bundle</a:t>
            </a:r>
          </a:p>
          <a:p>
            <a:endParaRPr lang="en-US" dirty="0"/>
          </a:p>
        </p:txBody>
      </p:sp>
      <p:sp>
        <p:nvSpPr>
          <p:cNvPr id="7" name="Content Placeholder 6"/>
          <p:cNvSpPr>
            <a:spLocks noGrp="1"/>
          </p:cNvSpPr>
          <p:nvPr>
            <p:ph sz="half" idx="10"/>
          </p:nvPr>
        </p:nvSpPr>
        <p:spPr/>
        <p:txBody>
          <a:bodyPr/>
          <a:lstStyle/>
          <a:p>
            <a:r>
              <a:rPr lang="en-US" sz="2400" dirty="0" smtClean="0"/>
              <a:t>Retrieve </a:t>
            </a:r>
            <a:r>
              <a:rPr lang="en-US" sz="2400" dirty="0"/>
              <a:t>it using </a:t>
            </a:r>
            <a:r>
              <a:rPr lang="en-US" sz="2400" b="1" dirty="0" err="1">
                <a:latin typeface="Courier New" pitchFamily="49" charset="0"/>
                <a:cs typeface="Courier New" pitchFamily="49" charset="0"/>
              </a:rPr>
              <a:t>loadBean</a:t>
            </a:r>
            <a:r>
              <a:rPr lang="en-US" sz="2400"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dirty="0" smtClean="0"/>
              <a:t>Copy to new  </a:t>
            </a:r>
            <a:r>
              <a:rPr lang="en-US" dirty="0"/>
              <a:t>bundle</a:t>
            </a:r>
          </a:p>
          <a:p>
            <a:endParaRPr lang="en-US" dirty="0"/>
          </a:p>
        </p:txBody>
      </p:sp>
      <p:sp>
        <p:nvSpPr>
          <p:cNvPr id="4" name="Content Placeholder 3"/>
          <p:cNvSpPr>
            <a:spLocks noGrp="1"/>
          </p:cNvSpPr>
          <p:nvPr>
            <p:ph sz="half" idx="2"/>
          </p:nvPr>
        </p:nvSpPr>
        <p:spPr>
          <a:xfrm>
            <a:off x="6172200" y="1752601"/>
            <a:ext cx="2743200" cy="4637089"/>
          </a:xfrm>
        </p:spPr>
        <p:txBody>
          <a:bodyPr/>
          <a:lstStyle/>
          <a:p>
            <a:r>
              <a:rPr lang="en-US" dirty="0" smtClean="0"/>
              <a:t>From existing bundle, reference foreign key</a:t>
            </a:r>
          </a:p>
          <a:p>
            <a:r>
              <a:rPr lang="en-US" dirty="0" smtClean="0"/>
              <a:t>Copy to new bundle</a:t>
            </a:r>
            <a:endParaRPr lang="en-US" dirty="0"/>
          </a:p>
        </p:txBody>
      </p:sp>
      <p:sp>
        <p:nvSpPr>
          <p:cNvPr id="8" name="Subtitle 7"/>
          <p:cNvSpPr>
            <a:spLocks noGrp="1"/>
          </p:cNvSpPr>
          <p:nvPr>
            <p:ph type="subTitle" idx="11"/>
          </p:nvPr>
        </p:nvSpPr>
        <p:spPr/>
        <p:txBody>
          <a:bodyPr/>
          <a:lstStyle/>
          <a:p>
            <a:r>
              <a:rPr lang="en-US" dirty="0" smtClean="0"/>
              <a:t>Database query</a:t>
            </a:r>
            <a:endParaRPr lang="en-US" dirty="0"/>
          </a:p>
        </p:txBody>
      </p:sp>
      <p:sp>
        <p:nvSpPr>
          <p:cNvPr id="9" name="Text Placeholder 8"/>
          <p:cNvSpPr>
            <a:spLocks noGrp="1"/>
          </p:cNvSpPr>
          <p:nvPr>
            <p:ph type="body" sz="quarter" idx="12"/>
          </p:nvPr>
        </p:nvSpPr>
        <p:spPr/>
        <p:txBody>
          <a:bodyPr/>
          <a:lstStyle/>
          <a:p>
            <a:r>
              <a:rPr lang="en-US" dirty="0" err="1" smtClean="0"/>
              <a:t>LoadBean</a:t>
            </a:r>
            <a:endParaRPr lang="en-US" dirty="0"/>
          </a:p>
        </p:txBody>
      </p:sp>
      <p:sp>
        <p:nvSpPr>
          <p:cNvPr id="10" name="Text Placeholder 9"/>
          <p:cNvSpPr>
            <a:spLocks noGrp="1"/>
          </p:cNvSpPr>
          <p:nvPr>
            <p:ph type="body" sz="quarter" idx="13"/>
          </p:nvPr>
        </p:nvSpPr>
        <p:spPr/>
        <p:txBody>
          <a:bodyPr/>
          <a:lstStyle/>
          <a:p>
            <a:r>
              <a:rPr lang="en-US" dirty="0" smtClean="0"/>
              <a:t>Foreign Key</a:t>
            </a:r>
            <a:endParaRPr lang="en-US" dirty="0"/>
          </a:p>
        </p:txBody>
      </p:sp>
      <p:pic>
        <p:nvPicPr>
          <p:cNvPr id="1029" name="Picture 5"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1916" y="3001325"/>
            <a:ext cx="1861916" cy="2102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icn Bundle Blue" hidden="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20519" y="1243359"/>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xt ABContact" hidden="1"/>
          <p:cNvSpPr txBox="1"/>
          <p:nvPr/>
        </p:nvSpPr>
        <p:spPr>
          <a:xfrm>
            <a:off x="1203432" y="1964140"/>
            <a:ext cx="1704206" cy="414336"/>
          </a:xfrm>
          <a:prstGeom prst="rect">
            <a:avLst/>
          </a:prstGeom>
          <a:noFill/>
        </p:spPr>
        <p:txBody>
          <a:bodyPr wrap="square" rtlCol="0">
            <a:noAutofit/>
          </a:bodyPr>
          <a:lstStyle/>
          <a:p>
            <a:pPr algn="ctr"/>
            <a:r>
              <a:rPr lang="en-US" dirty="0" smtClean="0">
                <a:solidFill>
                  <a:schemeClr val="bg1"/>
                </a:solidFill>
                <a:latin typeface="Arial" pitchFamily="32" charset="0"/>
                <a:cs typeface="Arial" pitchFamily="32" charset="0"/>
              </a:rPr>
              <a:t>anABContact</a:t>
            </a:r>
          </a:p>
        </p:txBody>
      </p:sp>
      <p:sp>
        <p:nvSpPr>
          <p:cNvPr id="27" name="txt Flag Entry" hidden="1"/>
          <p:cNvSpPr txBox="1"/>
          <p:nvPr/>
        </p:nvSpPr>
        <p:spPr>
          <a:xfrm>
            <a:off x="2697216" y="2131000"/>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aFlagEntry</a:t>
            </a:r>
            <a:endParaRPr lang="en-US" dirty="0" smtClean="0">
              <a:solidFill>
                <a:schemeClr val="bg1"/>
              </a:solidFill>
              <a:latin typeface="Arial" pitchFamily="32" charset="0"/>
              <a:cs typeface="Arial" pitchFamily="32" charset="0"/>
            </a:endParaRPr>
          </a:p>
        </p:txBody>
      </p:sp>
      <p:sp>
        <p:nvSpPr>
          <p:cNvPr id="28" name="txtBank" hidden="1"/>
          <p:cNvSpPr txBox="1"/>
          <p:nvPr/>
        </p:nvSpPr>
        <p:spPr>
          <a:xfrm>
            <a:off x="838200" y="3095135"/>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aBankAccount</a:t>
            </a:r>
            <a:endParaRPr lang="en-US" dirty="0" smtClean="0">
              <a:solidFill>
                <a:schemeClr val="bg1"/>
              </a:solidFill>
              <a:latin typeface="Arial" pitchFamily="32" charset="0"/>
              <a:cs typeface="Arial" pitchFamily="32" charset="0"/>
            </a:endParaRPr>
          </a:p>
        </p:txBody>
      </p:sp>
      <p:pic>
        <p:nvPicPr>
          <p:cNvPr id="29" name="icn Bundle Grn" hidden="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85503" y="2217475"/>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icn Bundle Gld" hidden="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58274" y="1410219"/>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icn Bundle Org" hidden="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79287" y="2555537"/>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txt LglCase" hidden="1"/>
          <p:cNvSpPr txBox="1"/>
          <p:nvPr/>
        </p:nvSpPr>
        <p:spPr>
          <a:xfrm>
            <a:off x="2362200" y="3243264"/>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aLegalCase</a:t>
            </a:r>
            <a:endParaRPr lang="en-US" dirty="0" smtClean="0">
              <a:solidFill>
                <a:schemeClr val="bg1"/>
              </a:solidFill>
              <a:latin typeface="Arial" pitchFamily="32" charset="0"/>
              <a:cs typeface="Arial" pitchFamily="32" charset="0"/>
            </a:endParaRPr>
          </a:p>
        </p:txBody>
      </p:sp>
      <p:sp>
        <p:nvSpPr>
          <p:cNvPr id="33" name="lbl Bundle" hidden="1"/>
          <p:cNvSpPr/>
          <p:nvPr/>
        </p:nvSpPr>
        <p:spPr bwMode="auto">
          <a:xfrm>
            <a:off x="3124200" y="916556"/>
            <a:ext cx="1219200" cy="379645"/>
          </a:xfrm>
          <a:prstGeom prst="roundRect">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Bundle</a:t>
            </a:r>
            <a:endParaRPr lang="en-US" dirty="0">
              <a:solidFill>
                <a:schemeClr val="bg1"/>
              </a:solidFill>
            </a:endParaRPr>
          </a:p>
        </p:txBody>
      </p:sp>
      <p:pic>
        <p:nvPicPr>
          <p:cNvPr id="39" name="icn ReadOnl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2410" y="3932005"/>
            <a:ext cx="949390"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Right Arrow 40"/>
          <p:cNvSpPr/>
          <p:nvPr/>
        </p:nvSpPr>
        <p:spPr bwMode="auto">
          <a:xfrm>
            <a:off x="1371600" y="4243693"/>
            <a:ext cx="72001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grpSp>
        <p:nvGrpSpPr>
          <p:cNvPr id="43" name="icn New Bundle 2"/>
          <p:cNvGrpSpPr>
            <a:grpSpLocks noChangeAspect="1"/>
          </p:cNvGrpSpPr>
          <p:nvPr/>
        </p:nvGrpSpPr>
        <p:grpSpPr>
          <a:xfrm>
            <a:off x="4841810" y="5318760"/>
            <a:ext cx="913689" cy="1005840"/>
            <a:chOff x="7509050" y="838200"/>
            <a:chExt cx="1344314" cy="1479898"/>
          </a:xfrm>
        </p:grpSpPr>
        <p:pic>
          <p:nvPicPr>
            <p:cNvPr id="4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6" name="Right Arrow 45"/>
          <p:cNvSpPr/>
          <p:nvPr/>
        </p:nvSpPr>
        <p:spPr bwMode="auto">
          <a:xfrm rot="5400000">
            <a:off x="5012448" y="4994157"/>
            <a:ext cx="61807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47" name="icn Readonl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41810" y="3944990"/>
            <a:ext cx="949390"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Right Arrow 47"/>
          <p:cNvSpPr/>
          <p:nvPr/>
        </p:nvSpPr>
        <p:spPr bwMode="auto">
          <a:xfrm>
            <a:off x="4276798" y="4258817"/>
            <a:ext cx="61807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40" name="icn QueryDB"/>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 y="3907224"/>
            <a:ext cx="787740"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icn Entity"/>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44469" y="3910468"/>
            <a:ext cx="872058"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Right Arrow 65"/>
          <p:cNvSpPr/>
          <p:nvPr/>
        </p:nvSpPr>
        <p:spPr bwMode="auto">
          <a:xfrm>
            <a:off x="7169521" y="4310750"/>
            <a:ext cx="61807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65" name="icn Readonl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90211" y="3944858"/>
            <a:ext cx="949390" cy="10058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2461604"/>
      </p:ext>
    </p:extLst>
  </p:cSld>
  <p:clrMapOvr>
    <a:overrideClrMapping bg1="dk2" tx1="lt1" bg2="dk1" tx2="lt2" accent1="accent1" accent2="accent2" accent3="accent3" accent4="accent4" accent5="accent5" accent6="accent6" hlink="hlink" folHlink="folHlink"/>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Querying</a:t>
            </a:r>
            <a:endParaRPr lang="en-US" dirty="0"/>
          </a:p>
        </p:txBody>
      </p:sp>
      <p:sp>
        <p:nvSpPr>
          <p:cNvPr id="18" name="Content Placeholder 17"/>
          <p:cNvSpPr>
            <a:spLocks noGrp="1"/>
          </p:cNvSpPr>
          <p:nvPr>
            <p:ph sz="half" idx="2"/>
          </p:nvPr>
        </p:nvSpPr>
        <p:spPr>
          <a:xfrm>
            <a:off x="4791075" y="914400"/>
            <a:ext cx="4032885" cy="3657600"/>
          </a:xfrm>
        </p:spPr>
        <p:txBody>
          <a:bodyPr/>
          <a:lstStyle/>
          <a:p>
            <a:r>
              <a:rPr lang="en-US" dirty="0"/>
              <a:t>Use a Gosu query builder to query for entities</a:t>
            </a:r>
          </a:p>
          <a:p>
            <a:r>
              <a:rPr lang="en-US" dirty="0"/>
              <a:t>Queried entities are returned in a read-only bundle</a:t>
            </a:r>
          </a:p>
          <a:p>
            <a:pPr lvl="1"/>
            <a:r>
              <a:rPr lang="en-US" b="1" dirty="0" err="1">
                <a:latin typeface="Courier New" pitchFamily="49" charset="0"/>
                <a:cs typeface="Courier New" pitchFamily="49" charset="0"/>
              </a:rPr>
              <a:t>entity.Bundle.ReadOnly</a:t>
            </a:r>
            <a:endParaRPr lang="en-US" b="1" dirty="0">
              <a:latin typeface="Courier New" pitchFamily="49" charset="0"/>
              <a:cs typeface="Courier New" pitchFamily="49" charset="0"/>
            </a:endParaRPr>
          </a:p>
          <a:p>
            <a:endParaRPr lang="en-US" dirty="0"/>
          </a:p>
        </p:txBody>
      </p:sp>
      <p:sp>
        <p:nvSpPr>
          <p:cNvPr id="19" name="Content Placeholder 18"/>
          <p:cNvSpPr>
            <a:spLocks noGrp="1"/>
          </p:cNvSpPr>
          <p:nvPr>
            <p:ph idx="10"/>
          </p:nvPr>
        </p:nvSpPr>
        <p:spPr>
          <a:xfrm>
            <a:off x="521208" y="4495800"/>
            <a:ext cx="8321040" cy="1905000"/>
          </a:xfrm>
        </p:spPr>
        <p:txBody>
          <a:bodyPr/>
          <a:lstStyle/>
          <a:p>
            <a:r>
              <a:rPr lang="en-US" dirty="0"/>
              <a:t>To modify, copy into a </a:t>
            </a:r>
            <a:r>
              <a:rPr lang="en-US" dirty="0" smtClean="0"/>
              <a:t>new bundle</a:t>
            </a:r>
          </a:p>
          <a:p>
            <a:pPr lvl="1"/>
            <a:r>
              <a:rPr lang="en-US" dirty="0" smtClean="0"/>
              <a:t>Syntax: </a:t>
            </a:r>
            <a:r>
              <a:rPr lang="en-US" b="1" dirty="0" err="1" smtClean="0">
                <a:latin typeface="Courier New" pitchFamily="49" charset="0"/>
                <a:cs typeface="Courier New" pitchFamily="49" charset="0"/>
              </a:rPr>
              <a:t>origEntity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newBundle.add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origEntity</a:t>
            </a:r>
            <a:r>
              <a:rPr lang="en-US" b="1" dirty="0" smtClean="0">
                <a:latin typeface="Courier New" pitchFamily="49" charset="0"/>
                <a:cs typeface="Courier New" pitchFamily="49" charset="0"/>
              </a:rPr>
              <a:t>)</a:t>
            </a:r>
          </a:p>
          <a:p>
            <a:pPr lvl="1"/>
            <a:r>
              <a:rPr lang="en-US" dirty="0" smtClean="0"/>
              <a:t>Reassign </a:t>
            </a:r>
            <a:r>
              <a:rPr lang="en-US" dirty="0"/>
              <a:t>the value of the existing variable</a:t>
            </a:r>
          </a:p>
          <a:p>
            <a:pPr lvl="1"/>
            <a:r>
              <a:rPr lang="en-US" dirty="0"/>
              <a:t>It is possible to assign to new variable object</a:t>
            </a:r>
          </a:p>
          <a:p>
            <a:endParaRPr lang="en-US" dirty="0"/>
          </a:p>
        </p:txBody>
      </p:sp>
      <p:grpSp>
        <p:nvGrpSpPr>
          <p:cNvPr id="22" name="icn New Bundle"/>
          <p:cNvGrpSpPr>
            <a:grpSpLocks noChangeAspect="1"/>
          </p:cNvGrpSpPr>
          <p:nvPr/>
        </p:nvGrpSpPr>
        <p:grpSpPr>
          <a:xfrm>
            <a:off x="2447925" y="3154680"/>
            <a:ext cx="1079815" cy="1188720"/>
            <a:chOff x="7509050" y="838200"/>
            <a:chExt cx="1344314" cy="1479898"/>
          </a:xfrm>
        </p:grpSpPr>
        <p:pic>
          <p:nvPicPr>
            <p:cNvPr id="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5" name="Right Arrow 24"/>
          <p:cNvSpPr/>
          <p:nvPr/>
        </p:nvSpPr>
        <p:spPr bwMode="auto">
          <a:xfrm rot="5400000">
            <a:off x="2393044" y="2433579"/>
            <a:ext cx="1287304"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6" name="inc Bundle ReadOnl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8570" y="1202711"/>
            <a:ext cx="112200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ight Arrow 15"/>
          <p:cNvSpPr/>
          <p:nvPr/>
        </p:nvSpPr>
        <p:spPr bwMode="auto">
          <a:xfrm>
            <a:off x="1337388" y="1546144"/>
            <a:ext cx="125341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209675"/>
            <a:ext cx="93096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xtCode2"/>
          <p:cNvSpPr txBox="1">
            <a:spLocks noChangeArrowheads="1"/>
          </p:cNvSpPr>
          <p:nvPr/>
        </p:nvSpPr>
        <p:spPr bwMode="auto">
          <a:xfrm>
            <a:off x="536263" y="3578901"/>
            <a:ext cx="198193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newBundle.add</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b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b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readOnlyBundle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p>
        </p:txBody>
      </p:sp>
      <p:sp>
        <p:nvSpPr>
          <p:cNvPr id="30" name="txt Code1"/>
          <p:cNvSpPr txBox="1">
            <a:spLocks noChangeArrowheads="1"/>
          </p:cNvSpPr>
          <p:nvPr/>
        </p:nvSpPr>
        <p:spPr bwMode="auto">
          <a:xfrm>
            <a:off x="546928" y="914400"/>
            <a:ext cx="3720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Query.Make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(entity)…</a:t>
            </a:r>
          </a:p>
        </p:txBody>
      </p:sp>
      <p:sp>
        <p:nvSpPr>
          <p:cNvPr id="31" name="txtCurrentBundle"/>
          <p:cNvSpPr txBox="1">
            <a:spLocks noChangeArrowheads="1"/>
          </p:cNvSpPr>
          <p:nvPr/>
        </p:nvSpPr>
        <p:spPr bwMode="auto">
          <a:xfrm>
            <a:off x="539024" y="2403157"/>
            <a:ext cx="9592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database</a:t>
            </a:r>
            <a:endParaRPr kumimoji="0" lang="en-US" sz="1600" b="1" i="0" u="none" strike="noStrike" kern="0" cap="none" spc="0" normalizeH="0" baseline="0" noProof="0" dirty="0" smtClean="0">
              <a:ln>
                <a:noFill/>
              </a:ln>
              <a:solidFill>
                <a:schemeClr val="bg1"/>
              </a:solidFill>
              <a:effectLst/>
              <a:uLnTx/>
              <a:uFillTx/>
              <a:latin typeface="+mj-lt"/>
            </a:endParaRPr>
          </a:p>
        </p:txBody>
      </p:sp>
      <p:sp>
        <p:nvSpPr>
          <p:cNvPr id="32" name="txt ReadOnlyBundle"/>
          <p:cNvSpPr txBox="1">
            <a:spLocks noChangeArrowheads="1"/>
          </p:cNvSpPr>
          <p:nvPr/>
        </p:nvSpPr>
        <p:spPr bwMode="auto">
          <a:xfrm>
            <a:off x="3592869" y="1480364"/>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Read-only</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Bundle</a:t>
            </a:r>
          </a:p>
        </p:txBody>
      </p:sp>
      <p:sp>
        <p:nvSpPr>
          <p:cNvPr id="33" name="txt NewBundle"/>
          <p:cNvSpPr txBox="1">
            <a:spLocks noChangeArrowheads="1"/>
          </p:cNvSpPr>
          <p:nvPr/>
        </p:nvSpPr>
        <p:spPr bwMode="auto">
          <a:xfrm>
            <a:off x="3592869" y="3502701"/>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a:t>New</a:t>
            </a:r>
            <a:br>
              <a:rPr lang="en-US" dirty="0"/>
            </a:br>
            <a:r>
              <a:rPr lang="en-US" dirty="0"/>
              <a:t>Bundle</a:t>
            </a:r>
          </a:p>
        </p:txBody>
      </p:sp>
    </p:spTree>
    <p:extLst>
      <p:ext uri="{BB962C8B-B14F-4D97-AF65-F5344CB8AC3E}">
        <p14:creationId xmlns:p14="http://schemas.microsoft.com/office/powerpoint/2010/main" val="338666762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Line Numbers"/>
          <p:cNvSpPr/>
          <p:nvPr/>
        </p:nvSpPr>
        <p:spPr bwMode="auto">
          <a:xfrm>
            <a:off x="304800" y="914400"/>
            <a:ext cx="581025" cy="2640723"/>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Example: Queryin</a:t>
            </a:r>
            <a:r>
              <a:rPr lang="en-US" dirty="0"/>
              <a:t>g</a:t>
            </a:r>
          </a:p>
        </p:txBody>
      </p:sp>
      <p:sp>
        <p:nvSpPr>
          <p:cNvPr id="3" name="Content Placeholder 2"/>
          <p:cNvSpPr>
            <a:spLocks noGrp="1"/>
          </p:cNvSpPr>
          <p:nvPr>
            <p:ph idx="1"/>
          </p:nvPr>
        </p:nvSpPr>
        <p:spPr>
          <a:xfrm>
            <a:off x="519113" y="3838277"/>
            <a:ext cx="8318500" cy="2562523"/>
          </a:xfrm>
        </p:spPr>
        <p:txBody>
          <a:bodyPr/>
          <a:lstStyle/>
          <a:p>
            <a:r>
              <a:rPr lang="en-US" dirty="0" smtClean="0"/>
              <a:t>References include:</a:t>
            </a:r>
          </a:p>
          <a:p>
            <a:pPr lvl="1"/>
            <a:r>
              <a:rPr lang="en-US" b="1" dirty="0" smtClean="0">
                <a:latin typeface="Courier New" pitchFamily="49" charset="0"/>
                <a:cs typeface="Courier New" pitchFamily="49" charset="0"/>
              </a:rPr>
              <a:t>gw.api.database.Query</a:t>
            </a:r>
          </a:p>
          <a:p>
            <a:pPr lvl="1"/>
            <a:r>
              <a:rPr lang="en-US" b="1" dirty="0" smtClean="0">
                <a:latin typeface="Courier New" pitchFamily="49" charset="0"/>
                <a:cs typeface="Courier New" pitchFamily="49" charset="0"/>
              </a:rPr>
              <a:t>gw.api.database.Relop</a:t>
            </a:r>
          </a:p>
          <a:p>
            <a:pPr lvl="1"/>
            <a:r>
              <a:rPr lang="en-US" b="1" dirty="0" smtClean="0">
                <a:latin typeface="Courier New" pitchFamily="49" charset="0"/>
                <a:cs typeface="Courier New" pitchFamily="49" charset="0"/>
              </a:rPr>
              <a:t>gw.transaction.Transaction</a:t>
            </a:r>
          </a:p>
          <a:p>
            <a:r>
              <a:rPr lang="en-US" dirty="0"/>
              <a:t>Line </a:t>
            </a:r>
            <a:r>
              <a:rPr lang="en-US" dirty="0" smtClean="0"/>
              <a:t>57: query for entity</a:t>
            </a:r>
            <a:endParaRPr lang="en-US" dirty="0"/>
          </a:p>
          <a:p>
            <a:r>
              <a:rPr lang="en-US" dirty="0"/>
              <a:t>Line </a:t>
            </a:r>
            <a:r>
              <a:rPr lang="en-US" dirty="0" smtClean="0"/>
              <a:t>59: </a:t>
            </a:r>
            <a:r>
              <a:rPr lang="en-US" dirty="0"/>
              <a:t>copy to new bundle</a:t>
            </a:r>
          </a:p>
          <a:p>
            <a:pPr lvl="1"/>
            <a:endParaRPr lang="en-US" b="1" dirty="0">
              <a:latin typeface="Courier New" pitchFamily="49" charset="0"/>
              <a:cs typeface="Courier New" pitchFamily="49" charset="0"/>
            </a:endParaRPr>
          </a:p>
        </p:txBody>
      </p:sp>
      <p:sp>
        <p:nvSpPr>
          <p:cNvPr id="5" name="rec Code"/>
          <p:cNvSpPr/>
          <p:nvPr/>
        </p:nvSpPr>
        <p:spPr>
          <a:xfrm>
            <a:off x="411480" y="914400"/>
            <a:ext cx="8739554" cy="2640723"/>
          </a:xfrm>
          <a:prstGeom prst="rect">
            <a:avLst/>
          </a:prstGeom>
        </p:spPr>
        <p:txBody>
          <a:bodyPr wrap="none">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47  </a:t>
            </a:r>
            <a:r>
              <a:rPr lang="en-US" sz="1600" b="1" dirty="0" smtClean="0">
                <a:solidFill>
                  <a:srgbClr val="000080"/>
                </a:solidFill>
                <a:latin typeface="Courier New" pitchFamily="49" charset="0"/>
                <a:ea typeface="Times New Roman"/>
                <a:cs typeface="Courier New" pitchFamily="49" charset="0"/>
              </a:rPr>
              <a:t>public static function </a:t>
            </a:r>
            <a:r>
              <a:rPr lang="en-US" sz="1600" b="1" dirty="0" smtClean="0">
                <a:solidFill>
                  <a:srgbClr val="000000"/>
                </a:solidFill>
                <a:latin typeface="Courier New" pitchFamily="49" charset="0"/>
                <a:ea typeface="Times New Roman"/>
                <a:cs typeface="Courier New" pitchFamily="49" charset="0"/>
              </a:rPr>
              <a:t>setInspectionDateByName(name: String,</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inspectionDate: DateTime) : String { </a:t>
            </a:r>
            <a:endParaRPr lang="en-US" sz="1600" b="1" dirty="0" smtClean="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…49    Transaction.runWithNewBundle(\ newBundle -&gt; { </a:t>
            </a:r>
            <a:endParaRPr lang="en-US" sz="1600" b="1" dirty="0" smtClean="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i="1" dirty="0" smtClean="0">
                <a:solidFill>
                  <a:srgbClr val="969696"/>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50</a:t>
            </a:r>
            <a:r>
              <a:rPr lang="en-US" sz="1600" b="1" i="1" dirty="0" smtClean="0">
                <a:solidFill>
                  <a:srgbClr val="969696"/>
                </a:solidFill>
                <a:latin typeface="Courier New" pitchFamily="49" charset="0"/>
                <a:ea typeface="Times New Roman"/>
                <a:cs typeface="Courier New" pitchFamily="49" charset="0"/>
              </a:rPr>
              <a:t>      </a:t>
            </a:r>
            <a:r>
              <a:rPr lang="en-US" sz="1600" b="1" dirty="0" smtClean="0">
                <a:solidFill>
                  <a:srgbClr val="000080"/>
                </a:solidFill>
                <a:latin typeface="Courier New" pitchFamily="49" charset="0"/>
                <a:ea typeface="Times New Roman"/>
                <a:cs typeface="Courier New" pitchFamily="49" charset="0"/>
              </a:rPr>
              <a:t>var</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00"/>
                </a:solidFill>
                <a:latin typeface="Courier New" pitchFamily="49" charset="0"/>
                <a:ea typeface="Times New Roman"/>
                <a:cs typeface="Courier New" pitchFamily="49" charset="0"/>
              </a:rPr>
              <a:t>queryObj = </a:t>
            </a:r>
            <a:r>
              <a:rPr lang="en-US" sz="1600" b="1" dirty="0" err="1" smtClean="0">
                <a:solidFill>
                  <a:srgbClr val="000000"/>
                </a:solidFill>
                <a:latin typeface="Courier New" pitchFamily="49" charset="0"/>
                <a:ea typeface="Times New Roman"/>
                <a:cs typeface="Courier New" pitchFamily="49" charset="0"/>
              </a:rPr>
              <a:t>Query.make</a:t>
            </a:r>
            <a:r>
              <a:rPr lang="en-US" sz="1600" b="1" dirty="0" smtClean="0">
                <a:solidFill>
                  <a:srgbClr val="000000"/>
                </a:solidFill>
                <a:latin typeface="Courier New" pitchFamily="49" charset="0"/>
                <a:ea typeface="Times New Roman"/>
                <a:cs typeface="Courier New" pitchFamily="49" charset="0"/>
              </a:rPr>
              <a:t>(ABCompany</a:t>
            </a:r>
            <a:r>
              <a:rPr lang="en-US" sz="1600" b="1" dirty="0">
                <a:solidFill>
                  <a:srgbClr val="000000"/>
                </a:solidFill>
                <a:latin typeface="Courier New" pitchFamily="49" charset="0"/>
                <a:ea typeface="Times New Roman"/>
                <a:cs typeface="Courier New" pitchFamily="49" charset="0"/>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51      </a:t>
            </a:r>
            <a:r>
              <a:rPr lang="en-US" sz="1600" b="1" dirty="0">
                <a:solidFill>
                  <a:srgbClr val="000000"/>
                </a:solidFill>
                <a:latin typeface="Courier New" pitchFamily="49" charset="0"/>
                <a:ea typeface="Times New Roman"/>
                <a:cs typeface="Courier New" pitchFamily="49" charset="0"/>
              </a:rPr>
              <a:t>queryObj.compare(</a:t>
            </a:r>
            <a:r>
              <a:rPr lang="en-US" sz="1600" b="1" dirty="0" err="1">
                <a:solidFill>
                  <a:srgbClr val="000000"/>
                </a:solidFill>
                <a:latin typeface="Courier New" pitchFamily="49" charset="0"/>
                <a:ea typeface="Times New Roman"/>
                <a:cs typeface="Courier New" pitchFamily="49" charset="0"/>
              </a:rPr>
              <a:t>ABCompany#Name</a:t>
            </a:r>
            <a:r>
              <a:rPr lang="en-US" sz="1600" b="1" dirty="0">
                <a:solidFill>
                  <a:srgbClr val="000000"/>
                </a:solidFill>
                <a:latin typeface="Courier New" pitchFamily="49" charset="0"/>
                <a:ea typeface="Times New Roman"/>
                <a:cs typeface="Courier New" pitchFamily="49" charset="0"/>
              </a:rPr>
              <a:t>, Relop.</a:t>
            </a:r>
            <a:r>
              <a:rPr lang="en-US" sz="1600" b="1" i="1" dirty="0">
                <a:solidFill>
                  <a:srgbClr val="7030A0"/>
                </a:solidFill>
                <a:latin typeface="Courier New" pitchFamily="49" charset="0"/>
                <a:ea typeface="Times New Roman"/>
                <a:cs typeface="Courier New" pitchFamily="49" charset="0"/>
              </a:rPr>
              <a:t>Equals</a:t>
            </a:r>
            <a:r>
              <a:rPr lang="en-US" sz="1600" b="1" dirty="0">
                <a:solidFill>
                  <a:srgbClr val="000000"/>
                </a:solidFill>
                <a:latin typeface="Courier New" pitchFamily="49" charset="0"/>
                <a:ea typeface="Times New Roman"/>
                <a:cs typeface="Courier New" pitchFamily="49" charset="0"/>
              </a:rPr>
              <a:t>, name</a:t>
            </a:r>
            <a:r>
              <a:rPr lang="en-US" sz="1600" b="1" dirty="0" smtClean="0">
                <a:solidFill>
                  <a:srgbClr val="000000"/>
                </a:solidFill>
                <a:latin typeface="Courier New" pitchFamily="49" charset="0"/>
                <a:ea typeface="Times New Roman"/>
                <a:cs typeface="Courier New" pitchFamily="49" charset="0"/>
              </a:rPr>
              <a: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…57        </a:t>
            </a:r>
            <a:r>
              <a:rPr lang="en-US" sz="1600" b="1" dirty="0" smtClean="0">
                <a:solidFill>
                  <a:srgbClr val="000080"/>
                </a:solidFill>
                <a:latin typeface="Courier New" pitchFamily="49" charset="0"/>
                <a:ea typeface="Times New Roman"/>
                <a:cs typeface="Courier New" pitchFamily="49" charset="0"/>
              </a:rPr>
              <a:t>var</a:t>
            </a:r>
            <a:r>
              <a:rPr lang="en-US" sz="1600" b="1" dirty="0" smtClean="0">
                <a:solidFill>
                  <a:srgbClr val="000000"/>
                </a:solidFill>
                <a:latin typeface="Courier New" pitchFamily="49" charset="0"/>
                <a:ea typeface="Times New Roman"/>
                <a:cs typeface="Courier New" pitchFamily="49" charset="0"/>
              </a:rPr>
              <a:t> targetCompany = queryObj.select().AtMostOneRow</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…59        </a:t>
            </a:r>
            <a:r>
              <a:rPr lang="en-US" sz="1600" b="1" dirty="0" err="1" smtClean="0">
                <a:solidFill>
                  <a:srgbClr val="000000"/>
                </a:solidFill>
                <a:latin typeface="Courier New" pitchFamily="49" charset="0"/>
                <a:ea typeface="Times New Roman"/>
                <a:cs typeface="Courier New" pitchFamily="49" charset="0"/>
              </a:rPr>
              <a:t>targetCompany</a:t>
            </a:r>
            <a:r>
              <a:rPr lang="en-US" sz="1600" b="1" dirty="0" smtClean="0">
                <a:solidFill>
                  <a:srgbClr val="000000"/>
                </a:solidFill>
                <a:latin typeface="Courier New" pitchFamily="49" charset="0"/>
                <a:ea typeface="Times New Roman"/>
                <a:cs typeface="Courier New" pitchFamily="49" charset="0"/>
              </a:rPr>
              <a:t> = newBundle.add(targetCompany)</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…72     }, </a:t>
            </a:r>
            <a:r>
              <a:rPr lang="en-US" sz="1600" b="1" dirty="0" smtClean="0">
                <a:solidFill>
                  <a:schemeClr val="accent5"/>
                </a:solidFill>
                <a:latin typeface="Courier New" pitchFamily="49" charset="0"/>
                <a:ea typeface="Times New Roman"/>
                <a:cs typeface="Courier New" pitchFamily="49" charset="0"/>
              </a:rPr>
              <a:t>"su"</a:t>
            </a:r>
            <a:r>
              <a:rPr lang="en-US" sz="1600" b="1" dirty="0" smtClean="0">
                <a:solidFill>
                  <a:srgbClr val="000000"/>
                </a:solidFill>
                <a:latin typeface="Courier New" pitchFamily="49" charset="0"/>
                <a:ea typeface="Times New Roman"/>
                <a:cs typeface="Courier New" pitchFamily="49" charset="0"/>
              </a:rPr>
              <a:t>) </a:t>
            </a:r>
            <a:endParaRPr lang="en-US" sz="1600" b="1" dirty="0" smtClean="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…74	}</a:t>
            </a:r>
            <a:endParaRPr lang="en-US" sz="1600" b="1" dirty="0">
              <a:effectLst/>
              <a:latin typeface="Courier New" pitchFamily="49" charset="0"/>
              <a:ea typeface="Calibri"/>
              <a:cs typeface="Courier New" pitchFamily="49" charset="0"/>
            </a:endParaRPr>
          </a:p>
        </p:txBody>
      </p:sp>
      <p:cxnSp>
        <p:nvCxnSpPr>
          <p:cNvPr id="7" name="Straight Arrow Connector 6"/>
          <p:cNvCxnSpPr/>
          <p:nvPr/>
        </p:nvCxnSpPr>
        <p:spPr bwMode="auto">
          <a:xfrm>
            <a:off x="149917" y="2488473"/>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Straight Arrow Connector 7"/>
          <p:cNvCxnSpPr/>
          <p:nvPr/>
        </p:nvCxnSpPr>
        <p:spPr bwMode="auto">
          <a:xfrm>
            <a:off x="149917" y="27432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79895622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t>LoadBean</a:t>
            </a:r>
            <a:r>
              <a:rPr lang="en-US" dirty="0" smtClean="0"/>
              <a:t>()</a:t>
            </a:r>
            <a:endParaRPr lang="en-US" dirty="0"/>
          </a:p>
        </p:txBody>
      </p:sp>
      <p:sp>
        <p:nvSpPr>
          <p:cNvPr id="18" name="Content Placeholder 17"/>
          <p:cNvSpPr>
            <a:spLocks noGrp="1"/>
          </p:cNvSpPr>
          <p:nvPr>
            <p:ph sz="half" idx="2"/>
          </p:nvPr>
        </p:nvSpPr>
        <p:spPr>
          <a:xfrm>
            <a:off x="4791075" y="914400"/>
            <a:ext cx="4032885" cy="3657600"/>
          </a:xfrm>
        </p:spPr>
        <p:txBody>
          <a:bodyPr/>
          <a:lstStyle/>
          <a:p>
            <a:r>
              <a:rPr lang="en-US" dirty="0" smtClean="0"/>
              <a:t>Get an entity using </a:t>
            </a:r>
            <a:r>
              <a:rPr lang="en-US" dirty="0" err="1" smtClean="0"/>
              <a:t>loadBean</a:t>
            </a:r>
            <a:r>
              <a:rPr lang="en-US" dirty="0" smtClean="0"/>
              <a:t>()</a:t>
            </a:r>
          </a:p>
          <a:p>
            <a:r>
              <a:rPr lang="en-US" dirty="0" smtClean="0"/>
              <a:t>Requires key</a:t>
            </a:r>
          </a:p>
          <a:p>
            <a:pPr lvl="1"/>
            <a:r>
              <a:rPr lang="en-US" b="1" dirty="0" err="1" smtClean="0">
                <a:latin typeface="Courier New" pitchFamily="49" charset="0"/>
                <a:cs typeface="Courier New" pitchFamily="49" charset="0"/>
              </a:rPr>
              <a:t>gw.pl.persistence</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core.Key</a:t>
            </a:r>
            <a:endParaRPr lang="en-US" dirty="0"/>
          </a:p>
          <a:p>
            <a:r>
              <a:rPr lang="en-US" dirty="0" err="1" smtClean="0"/>
              <a:t>entity.loadBean</a:t>
            </a:r>
            <a:r>
              <a:rPr lang="en-US" dirty="0" smtClean="0"/>
              <a:t>(Key)</a:t>
            </a:r>
            <a:endParaRPr lang="en-US" dirty="0"/>
          </a:p>
        </p:txBody>
      </p:sp>
      <p:sp>
        <p:nvSpPr>
          <p:cNvPr id="19" name="Content Placeholder 18"/>
          <p:cNvSpPr>
            <a:spLocks noGrp="1"/>
          </p:cNvSpPr>
          <p:nvPr>
            <p:ph idx="10"/>
          </p:nvPr>
        </p:nvSpPr>
        <p:spPr>
          <a:xfrm>
            <a:off x="521208" y="4495800"/>
            <a:ext cx="8321040" cy="1905000"/>
          </a:xfrm>
        </p:spPr>
        <p:txBody>
          <a:bodyPr/>
          <a:lstStyle/>
          <a:p>
            <a:r>
              <a:rPr lang="en-US" dirty="0"/>
              <a:t>To modify, copy </a:t>
            </a:r>
            <a:r>
              <a:rPr lang="en-US" dirty="0" smtClean="0"/>
              <a:t>to </a:t>
            </a:r>
            <a:r>
              <a:rPr lang="en-US" dirty="0"/>
              <a:t>a </a:t>
            </a:r>
            <a:r>
              <a:rPr lang="en-US" dirty="0" smtClean="0"/>
              <a:t>new </a:t>
            </a:r>
            <a:r>
              <a:rPr lang="en-US" dirty="0"/>
              <a:t>bundle</a:t>
            </a:r>
          </a:p>
          <a:p>
            <a:pPr lvl="1"/>
            <a:r>
              <a:rPr lang="en-US" dirty="0"/>
              <a:t>Syntax: </a:t>
            </a:r>
            <a:r>
              <a:rPr lang="en-US" b="1" dirty="0" err="1" smtClean="0">
                <a:latin typeface="Courier New" pitchFamily="49" charset="0"/>
                <a:cs typeface="Courier New" pitchFamily="49" charset="0"/>
              </a:rPr>
              <a:t>origEntity</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newBundle.add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origEntity</a:t>
            </a:r>
            <a:r>
              <a:rPr lang="en-US" b="1" dirty="0">
                <a:latin typeface="Courier New" pitchFamily="49" charset="0"/>
                <a:cs typeface="Courier New" pitchFamily="49" charset="0"/>
              </a:rPr>
              <a:t>)</a:t>
            </a:r>
          </a:p>
          <a:p>
            <a:pPr lvl="1"/>
            <a:r>
              <a:rPr lang="en-US" dirty="0"/>
              <a:t>Reassign the value of the existing variable</a:t>
            </a:r>
          </a:p>
          <a:p>
            <a:pPr lvl="1"/>
            <a:r>
              <a:rPr lang="en-US" dirty="0"/>
              <a:t>It is possible to assign to new variable object</a:t>
            </a:r>
          </a:p>
          <a:p>
            <a:endParaRPr lang="en-US" dirty="0"/>
          </a:p>
        </p:txBody>
      </p:sp>
      <p:grpSp>
        <p:nvGrpSpPr>
          <p:cNvPr id="11" name="icn New Bundle"/>
          <p:cNvGrpSpPr>
            <a:grpSpLocks noChangeAspect="1"/>
          </p:cNvGrpSpPr>
          <p:nvPr/>
        </p:nvGrpSpPr>
        <p:grpSpPr>
          <a:xfrm>
            <a:off x="2447925" y="3154680"/>
            <a:ext cx="1079815" cy="1188720"/>
            <a:chOff x="7509050" y="838200"/>
            <a:chExt cx="1344314" cy="1479898"/>
          </a:xfrm>
        </p:grpSpPr>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 name="Right Arrow 13"/>
          <p:cNvSpPr/>
          <p:nvPr/>
        </p:nvSpPr>
        <p:spPr bwMode="auto">
          <a:xfrm rot="5400000">
            <a:off x="2511540" y="2552076"/>
            <a:ext cx="1050311"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5" name="inc Bundle ReadOnl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8570" y="1255600"/>
            <a:ext cx="112200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xtCode2"/>
          <p:cNvSpPr txBox="1">
            <a:spLocks noChangeArrowheads="1"/>
          </p:cNvSpPr>
          <p:nvPr/>
        </p:nvSpPr>
        <p:spPr bwMode="auto">
          <a:xfrm>
            <a:off x="536263" y="3578901"/>
            <a:ext cx="198193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newBundle.add</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b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b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readOnlyBundle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p>
        </p:txBody>
      </p:sp>
      <p:sp>
        <p:nvSpPr>
          <p:cNvPr id="25" name="txtCurrentBundle"/>
          <p:cNvSpPr txBox="1">
            <a:spLocks noChangeArrowheads="1"/>
          </p:cNvSpPr>
          <p:nvPr/>
        </p:nvSpPr>
        <p:spPr bwMode="auto">
          <a:xfrm>
            <a:off x="539024" y="2403157"/>
            <a:ext cx="95924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Current</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Bundle</a:t>
            </a:r>
            <a:endParaRPr kumimoji="0" lang="en-US" sz="1600" b="1" i="0" u="none" strike="noStrike" kern="0" cap="none" spc="0" normalizeH="0" baseline="0" noProof="0" dirty="0" smtClean="0">
              <a:ln>
                <a:noFill/>
              </a:ln>
              <a:solidFill>
                <a:schemeClr val="bg1"/>
              </a:solidFill>
              <a:effectLst/>
              <a:uLnTx/>
              <a:uFillTx/>
              <a:latin typeface="+mj-lt"/>
            </a:endParaRPr>
          </a:p>
        </p:txBody>
      </p:sp>
      <p:sp>
        <p:nvSpPr>
          <p:cNvPr id="26" name="txt ReadOnlyBundle"/>
          <p:cNvSpPr txBox="1">
            <a:spLocks noChangeArrowheads="1"/>
          </p:cNvSpPr>
          <p:nvPr/>
        </p:nvSpPr>
        <p:spPr bwMode="auto">
          <a:xfrm>
            <a:off x="3592869" y="1480364"/>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Read-only</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Bundle</a:t>
            </a:r>
          </a:p>
        </p:txBody>
      </p:sp>
      <p:sp>
        <p:nvSpPr>
          <p:cNvPr id="27" name="txt NewBundle"/>
          <p:cNvSpPr txBox="1">
            <a:spLocks noChangeArrowheads="1"/>
          </p:cNvSpPr>
          <p:nvPr/>
        </p:nvSpPr>
        <p:spPr bwMode="auto">
          <a:xfrm>
            <a:off x="3592869" y="3502701"/>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a:t>New</a:t>
            </a:r>
            <a:br>
              <a:rPr lang="en-US" dirty="0"/>
            </a:br>
            <a:r>
              <a:rPr lang="en-US" dirty="0"/>
              <a:t>Bundle</a:t>
            </a:r>
          </a:p>
        </p:txBody>
      </p:sp>
      <p:sp>
        <p:nvSpPr>
          <p:cNvPr id="29" name="txt Code1"/>
          <p:cNvSpPr txBox="1">
            <a:spLocks noChangeArrowheads="1"/>
          </p:cNvSpPr>
          <p:nvPr/>
        </p:nvSpPr>
        <p:spPr bwMode="auto">
          <a:xfrm>
            <a:off x="546928" y="914400"/>
            <a:ext cx="3720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currentBundle.loadBean</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(Key)</a:t>
            </a:r>
          </a:p>
        </p:txBody>
      </p:sp>
      <p:sp>
        <p:nvSpPr>
          <p:cNvPr id="30" name="Right Arrow 29"/>
          <p:cNvSpPr/>
          <p:nvPr/>
        </p:nvSpPr>
        <p:spPr bwMode="auto">
          <a:xfrm>
            <a:off x="1337388" y="1708069"/>
            <a:ext cx="125341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3" name="icn Bundl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6928" y="1209615"/>
            <a:ext cx="1030614"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990750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 Line Numbers Wide"/>
          <p:cNvSpPr/>
          <p:nvPr/>
        </p:nvSpPr>
        <p:spPr bwMode="auto">
          <a:xfrm>
            <a:off x="304800" y="914400"/>
            <a:ext cx="586740" cy="236219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Example: </a:t>
            </a:r>
            <a:r>
              <a:rPr lang="en-US" dirty="0" err="1" smtClean="0"/>
              <a:t>loadBean</a:t>
            </a:r>
            <a:endParaRPr lang="en-US" dirty="0"/>
          </a:p>
        </p:txBody>
      </p:sp>
      <p:sp>
        <p:nvSpPr>
          <p:cNvPr id="3" name="Content Placeholder 2"/>
          <p:cNvSpPr>
            <a:spLocks noGrp="1"/>
          </p:cNvSpPr>
          <p:nvPr>
            <p:ph idx="1"/>
          </p:nvPr>
        </p:nvSpPr>
        <p:spPr>
          <a:xfrm>
            <a:off x="519113" y="4191000"/>
            <a:ext cx="8318500" cy="2209800"/>
          </a:xfrm>
        </p:spPr>
        <p:txBody>
          <a:bodyPr/>
          <a:lstStyle/>
          <a:p>
            <a:r>
              <a:rPr lang="en-US" dirty="0" smtClean="0"/>
              <a:t>References include:</a:t>
            </a:r>
          </a:p>
          <a:p>
            <a:pPr lvl="1"/>
            <a:r>
              <a:rPr lang="en-US" b="1" dirty="0" err="1" smtClean="0">
                <a:latin typeface="Courier New" pitchFamily="49" charset="0"/>
                <a:cs typeface="Courier New" pitchFamily="49" charset="0"/>
              </a:rPr>
              <a:t>gw.pl.persistence.core.Key</a:t>
            </a:r>
            <a:endParaRPr lang="en-US" b="1" dirty="0" smtClean="0">
              <a:latin typeface="Courier New" pitchFamily="49" charset="0"/>
              <a:cs typeface="Courier New" pitchFamily="49" charset="0"/>
            </a:endParaRPr>
          </a:p>
          <a:p>
            <a:pPr lvl="1"/>
            <a:r>
              <a:rPr lang="en-US" b="1" dirty="0" err="1" smtClean="0">
                <a:latin typeface="Courier New" pitchFamily="49" charset="0"/>
                <a:cs typeface="Courier New" pitchFamily="49" charset="0"/>
              </a:rPr>
              <a:t>gw.transaction.Transaction</a:t>
            </a:r>
            <a:endParaRPr lang="en-US" b="1" dirty="0" smtClean="0">
              <a:latin typeface="Courier New" pitchFamily="49" charset="0"/>
              <a:cs typeface="Courier New" pitchFamily="49" charset="0"/>
            </a:endParaRPr>
          </a:p>
          <a:p>
            <a:r>
              <a:rPr lang="en-US" dirty="0"/>
              <a:t>Line </a:t>
            </a:r>
            <a:r>
              <a:rPr lang="en-US" dirty="0" smtClean="0"/>
              <a:t>114: gets the current bundle</a:t>
            </a:r>
            <a:endParaRPr lang="en-US" dirty="0"/>
          </a:p>
          <a:p>
            <a:r>
              <a:rPr lang="en-US" dirty="0"/>
              <a:t>Line </a:t>
            </a:r>
            <a:r>
              <a:rPr lang="en-US" dirty="0" smtClean="0"/>
              <a:t>116: gets the entity by </a:t>
            </a:r>
            <a:r>
              <a:rPr lang="en-US" dirty="0" err="1" smtClean="0"/>
              <a:t>loadBean</a:t>
            </a:r>
            <a:r>
              <a:rPr lang="en-US" dirty="0" smtClean="0"/>
              <a:t>(key)</a:t>
            </a:r>
            <a:endParaRPr lang="en-US" dirty="0"/>
          </a:p>
          <a:p>
            <a:pPr lvl="1"/>
            <a:endParaRPr lang="en-US" b="1" dirty="0">
              <a:latin typeface="Courier New" pitchFamily="49" charset="0"/>
              <a:cs typeface="Courier New" pitchFamily="49" charset="0"/>
            </a:endParaRPr>
          </a:p>
        </p:txBody>
      </p:sp>
      <p:sp>
        <p:nvSpPr>
          <p:cNvPr id="5" name="Rectangle 4"/>
          <p:cNvSpPr/>
          <p:nvPr/>
        </p:nvSpPr>
        <p:spPr>
          <a:xfrm>
            <a:off x="304800" y="914400"/>
            <a:ext cx="8945880" cy="2357568"/>
          </a:xfrm>
          <a:prstGeom prst="rect">
            <a:avLst/>
          </a:prstGeom>
        </p:spPr>
        <p:txBody>
          <a:bodyPr wrap="square">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111  </a:t>
            </a:r>
            <a:r>
              <a:rPr lang="en-US" sz="1600" b="1" dirty="0" smtClean="0">
                <a:solidFill>
                  <a:srgbClr val="000080"/>
                </a:solidFill>
                <a:latin typeface="Courier New" pitchFamily="49" charset="0"/>
                <a:ea typeface="Times New Roman"/>
                <a:cs typeface="Courier New" pitchFamily="49" charset="0"/>
              </a:rPr>
              <a:t>public static function </a:t>
            </a:r>
            <a:r>
              <a:rPr lang="en-US" sz="1600" b="1" dirty="0" err="1" smtClean="0">
                <a:solidFill>
                  <a:srgbClr val="000000"/>
                </a:solidFill>
                <a:latin typeface="Courier New" pitchFamily="49" charset="0"/>
                <a:ea typeface="Times New Roman"/>
                <a:cs typeface="Courier New" pitchFamily="49" charset="0"/>
              </a:rPr>
              <a:t>setInspectionDateByLoadBean</a:t>
            </a:r>
            <a:r>
              <a:rPr lang="en-US" sz="1600" b="1" dirty="0" smtClean="0">
                <a:solidFill>
                  <a:srgbClr val="000000"/>
                </a:solidFill>
                <a:latin typeface="Courier New" pitchFamily="49" charset="0"/>
                <a:ea typeface="Times New Roman"/>
                <a:cs typeface="Courier New" pitchFamily="49" charset="0"/>
              </a:rPr>
              <a:t>(key: Key,</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inspectionDate: DateTime) : String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…114    </a:t>
            </a:r>
            <a:r>
              <a:rPr lang="en-US" sz="1600" b="1" dirty="0" smtClean="0">
                <a:solidFill>
                  <a:srgbClr val="000080"/>
                </a:solidFill>
                <a:latin typeface="Courier New" pitchFamily="49" charset="0"/>
                <a:ea typeface="Times New Roman"/>
                <a:cs typeface="Courier New" pitchFamily="49" charset="0"/>
              </a:rPr>
              <a:t>var</a:t>
            </a:r>
            <a:r>
              <a:rPr lang="en-US" sz="1600" b="1" dirty="0" smtClean="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currentBundle</a:t>
            </a:r>
            <a:r>
              <a:rPr lang="en-US" sz="1600" b="1" dirty="0" smtClean="0">
                <a:solidFill>
                  <a:srgbClr val="000000"/>
                </a:solidFill>
                <a:latin typeface="Courier New" pitchFamily="49" charset="0"/>
                <a:ea typeface="Times New Roman"/>
                <a:cs typeface="Courier New" pitchFamily="49" charset="0"/>
              </a:rPr>
              <a:t> = </a:t>
            </a:r>
            <a:r>
              <a:rPr lang="en-US" sz="1600" b="1" dirty="0" err="1" smtClean="0">
                <a:solidFill>
                  <a:srgbClr val="000000"/>
                </a:solidFill>
                <a:latin typeface="Courier New" pitchFamily="49" charset="0"/>
                <a:ea typeface="Times New Roman"/>
                <a:cs typeface="Courier New" pitchFamily="49" charset="0"/>
              </a:rPr>
              <a:t>Transaction.getCurrent</a:t>
            </a:r>
            <a:r>
              <a:rPr lang="en-US" sz="1600" b="1" dirty="0" smtClean="0">
                <a:solidFill>
                  <a:srgbClr val="000000"/>
                </a:solidFill>
                <a:latin typeface="Courier New" pitchFamily="49" charset="0"/>
                <a:ea typeface="Times New Roman"/>
                <a:cs typeface="Courier New" pitchFamily="49" charset="0"/>
              </a:rPr>
              <a: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Calibri"/>
                <a:cs typeface="Courier New" pitchFamily="49" charset="0"/>
              </a:rPr>
              <a:t>116    </a:t>
            </a:r>
            <a:r>
              <a:rPr lang="en-US" sz="1600" b="1" dirty="0" smtClean="0">
                <a:solidFill>
                  <a:srgbClr val="000080"/>
                </a:solidFill>
                <a:latin typeface="Courier New" pitchFamily="49" charset="0"/>
                <a:ea typeface="Times New Roman"/>
                <a:cs typeface="Courier New" pitchFamily="49" charset="0"/>
              </a:rPr>
              <a:t>var</a:t>
            </a:r>
            <a:r>
              <a:rPr lang="en-US" sz="1600" b="1" dirty="0" smtClean="0">
                <a:solidFill>
                  <a:srgbClr val="000000"/>
                </a:solidFill>
                <a:latin typeface="Courier New" pitchFamily="49" charset="0"/>
                <a:ea typeface="Times New Roman"/>
                <a:cs typeface="Courier New" pitchFamily="49" charset="0"/>
              </a:rPr>
              <a:t> targetCompany </a:t>
            </a:r>
            <a:r>
              <a:rPr lang="en-US" sz="1600" b="1" dirty="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currentBundle.loadBean</a:t>
            </a:r>
            <a:r>
              <a:rPr lang="en-US" sz="1600" b="1" dirty="0" smtClean="0">
                <a:solidFill>
                  <a:srgbClr val="000000"/>
                </a:solidFill>
                <a:latin typeface="Courier New" pitchFamily="49" charset="0"/>
                <a:ea typeface="Times New Roman"/>
                <a:cs typeface="Courier New" pitchFamily="49" charset="0"/>
              </a:rPr>
              <a:t>(key)</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Calibri"/>
                <a:cs typeface="Courier New" pitchFamily="49" charset="0"/>
              </a:rPr>
              <a:t>…</a:t>
            </a:r>
            <a:r>
              <a:rPr lang="en-US" sz="1600" b="1" dirty="0" smtClean="0">
                <a:solidFill>
                  <a:srgbClr val="000000"/>
                </a:solidFill>
                <a:latin typeface="Courier New" pitchFamily="49" charset="0"/>
                <a:ea typeface="Times New Roman"/>
                <a:cs typeface="Courier New" pitchFamily="49" charset="0"/>
              </a:rPr>
              <a:t>117    Transaction.runWithNewBundle(\ newBundle -&gt;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118</a:t>
            </a:r>
            <a:r>
              <a:rPr lang="en-US" sz="1600" b="1" i="1" dirty="0" smtClean="0">
                <a:solidFill>
                  <a:srgbClr val="969696"/>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targetCompany = </a:t>
            </a:r>
            <a:r>
              <a:rPr lang="en-US" sz="1600" b="1" dirty="0" err="1" smtClean="0">
                <a:solidFill>
                  <a:srgbClr val="000000"/>
                </a:solidFill>
                <a:latin typeface="Courier New" pitchFamily="49" charset="0"/>
                <a:ea typeface="Times New Roman"/>
                <a:cs typeface="Courier New" pitchFamily="49" charset="0"/>
              </a:rPr>
              <a:t>newBundle.add</a:t>
            </a:r>
            <a:r>
              <a:rPr lang="en-US" sz="1600" b="1" dirty="0" smtClean="0">
                <a:solidFill>
                  <a:srgbClr val="000000"/>
                </a:solidFill>
                <a:latin typeface="Courier New" pitchFamily="49" charset="0"/>
                <a:ea typeface="Times New Roman"/>
                <a:cs typeface="Courier New" pitchFamily="49" charset="0"/>
              </a:rPr>
              <a:t>(targetCompany)</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…130    }, </a:t>
            </a:r>
            <a:r>
              <a:rPr lang="en-US" sz="1600" b="1" dirty="0" smtClean="0">
                <a:solidFill>
                  <a:schemeClr val="accent5"/>
                </a:solidFill>
                <a:latin typeface="Courier New" pitchFamily="49" charset="0"/>
                <a:ea typeface="Times New Roman"/>
                <a:cs typeface="Courier New" pitchFamily="49" charset="0"/>
              </a:rPr>
              <a:t>"su"</a:t>
            </a:r>
            <a:r>
              <a:rPr lang="en-US" sz="1600" b="1" dirty="0" smtClean="0">
                <a:solidFill>
                  <a:srgbClr val="000000"/>
                </a:solidFill>
                <a:latin typeface="Courier New" pitchFamily="49" charset="0"/>
                <a:ea typeface="Times New Roman"/>
                <a:cs typeface="Courier New" pitchFamily="49" charset="0"/>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…138  } </a:t>
            </a:r>
            <a:endParaRPr lang="en-US" sz="1600" b="1" dirty="0" smtClean="0">
              <a:latin typeface="Courier New" pitchFamily="49" charset="0"/>
              <a:ea typeface="Calibri"/>
              <a:cs typeface="Courier New" pitchFamily="49" charset="0"/>
            </a:endParaRPr>
          </a:p>
        </p:txBody>
      </p:sp>
      <p:cxnSp>
        <p:nvCxnSpPr>
          <p:cNvPr id="6" name="Straight Arrow Connector 5"/>
          <p:cNvCxnSpPr/>
          <p:nvPr/>
        </p:nvCxnSpPr>
        <p:spPr bwMode="auto">
          <a:xfrm>
            <a:off x="149917" y="1650273"/>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7" name="Straight Arrow Connector 6"/>
          <p:cNvCxnSpPr/>
          <p:nvPr/>
        </p:nvCxnSpPr>
        <p:spPr bwMode="auto">
          <a:xfrm>
            <a:off x="149917" y="19050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75660473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Foreign Key</a:t>
            </a:r>
            <a:endParaRPr lang="en-US" dirty="0"/>
          </a:p>
        </p:txBody>
      </p:sp>
      <p:sp>
        <p:nvSpPr>
          <p:cNvPr id="18" name="Content Placeholder 17"/>
          <p:cNvSpPr>
            <a:spLocks noGrp="1"/>
          </p:cNvSpPr>
          <p:nvPr>
            <p:ph sz="half" idx="2"/>
          </p:nvPr>
        </p:nvSpPr>
        <p:spPr>
          <a:xfrm>
            <a:off x="4791075" y="914400"/>
            <a:ext cx="4276725" cy="3657600"/>
          </a:xfrm>
        </p:spPr>
        <p:txBody>
          <a:bodyPr/>
          <a:lstStyle/>
          <a:p>
            <a:r>
              <a:rPr lang="en-US" dirty="0"/>
              <a:t>Add an entity to a bundle by referencing it </a:t>
            </a:r>
            <a:r>
              <a:rPr lang="en-US" dirty="0" smtClean="0"/>
              <a:t>through the foreign key of existing entity</a:t>
            </a:r>
          </a:p>
          <a:p>
            <a:r>
              <a:rPr lang="en-US" dirty="0" smtClean="0"/>
              <a:t>Requires foreign key entity</a:t>
            </a:r>
          </a:p>
          <a:p>
            <a:pPr lvl="1"/>
            <a:r>
              <a:rPr lang="en-US" b="1" dirty="0" err="1" smtClean="0">
                <a:latin typeface="Courier New" pitchFamily="49" charset="0"/>
                <a:cs typeface="Courier New" pitchFamily="49" charset="0"/>
              </a:rPr>
              <a:t>entity.foreignKeyEntity</a:t>
            </a:r>
            <a:endParaRPr lang="en-US" b="1" dirty="0" smtClean="0">
              <a:latin typeface="Courier New" pitchFamily="49" charset="0"/>
              <a:cs typeface="Courier New" pitchFamily="49" charset="0"/>
            </a:endParaRPr>
          </a:p>
          <a:p>
            <a:endParaRPr lang="en-US" dirty="0"/>
          </a:p>
        </p:txBody>
      </p:sp>
      <p:sp>
        <p:nvSpPr>
          <p:cNvPr id="19" name="Content Placeholder 18"/>
          <p:cNvSpPr>
            <a:spLocks noGrp="1"/>
          </p:cNvSpPr>
          <p:nvPr>
            <p:ph idx="10"/>
          </p:nvPr>
        </p:nvSpPr>
        <p:spPr>
          <a:xfrm>
            <a:off x="521208" y="4495800"/>
            <a:ext cx="8321040" cy="1905000"/>
          </a:xfrm>
        </p:spPr>
        <p:txBody>
          <a:bodyPr/>
          <a:lstStyle/>
          <a:p>
            <a:r>
              <a:rPr lang="en-US" dirty="0"/>
              <a:t>To modify, copy to a new bundle</a:t>
            </a:r>
          </a:p>
          <a:p>
            <a:pPr lvl="1"/>
            <a:r>
              <a:rPr lang="en-US" dirty="0"/>
              <a:t>Syntax: </a:t>
            </a:r>
            <a:r>
              <a:rPr lang="en-US" b="1" dirty="0" err="1" smtClean="0">
                <a:latin typeface="Courier New" pitchFamily="49" charset="0"/>
                <a:cs typeface="Courier New" pitchFamily="49" charset="0"/>
              </a:rPr>
              <a:t>origEntity</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newBundle.add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origEntity</a:t>
            </a:r>
            <a:r>
              <a:rPr lang="en-US" b="1" dirty="0">
                <a:latin typeface="Courier New" pitchFamily="49" charset="0"/>
                <a:cs typeface="Courier New" pitchFamily="49" charset="0"/>
              </a:rPr>
              <a:t>)</a:t>
            </a:r>
          </a:p>
          <a:p>
            <a:pPr lvl="1"/>
            <a:r>
              <a:rPr lang="en-US" dirty="0" smtClean="0"/>
              <a:t>If already a writable </a:t>
            </a:r>
            <a:r>
              <a:rPr lang="en-US" dirty="0"/>
              <a:t>bundle, </a:t>
            </a:r>
            <a:r>
              <a:rPr lang="en-US" dirty="0" smtClean="0"/>
              <a:t>then foreign </a:t>
            </a:r>
            <a:r>
              <a:rPr lang="en-US" dirty="0"/>
              <a:t>key entity is also </a:t>
            </a:r>
            <a:r>
              <a:rPr lang="en-US" dirty="0" smtClean="0"/>
              <a:t>writable</a:t>
            </a:r>
            <a:endParaRPr lang="en-US" dirty="0"/>
          </a:p>
          <a:p>
            <a:pPr lvl="1"/>
            <a:r>
              <a:rPr lang="en-US" dirty="0" smtClean="0"/>
              <a:t>If read-only and you want to edit the foreign key entity, copy </a:t>
            </a:r>
            <a:r>
              <a:rPr lang="en-US" dirty="0"/>
              <a:t>to </a:t>
            </a:r>
            <a:r>
              <a:rPr lang="en-US" dirty="0" smtClean="0"/>
              <a:t>a new </a:t>
            </a:r>
            <a:r>
              <a:rPr lang="en-US" dirty="0"/>
              <a:t>bundle</a:t>
            </a:r>
          </a:p>
          <a:p>
            <a:pPr lvl="1"/>
            <a:endParaRPr lang="en-US" dirty="0"/>
          </a:p>
          <a:p>
            <a:endParaRPr lang="en-US" dirty="0"/>
          </a:p>
          <a:p>
            <a:endParaRPr lang="en-US" dirty="0"/>
          </a:p>
        </p:txBody>
      </p:sp>
      <p:grpSp>
        <p:nvGrpSpPr>
          <p:cNvPr id="11" name="icn New Bundle"/>
          <p:cNvGrpSpPr>
            <a:grpSpLocks noChangeAspect="1"/>
          </p:cNvGrpSpPr>
          <p:nvPr/>
        </p:nvGrpSpPr>
        <p:grpSpPr>
          <a:xfrm>
            <a:off x="2447925" y="3154680"/>
            <a:ext cx="1079815" cy="1188720"/>
            <a:chOff x="7509050" y="838200"/>
            <a:chExt cx="1344314" cy="1479898"/>
          </a:xfrm>
        </p:grpSpPr>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 name="Right Arrow 13"/>
          <p:cNvSpPr/>
          <p:nvPr/>
        </p:nvSpPr>
        <p:spPr bwMode="auto">
          <a:xfrm rot="5400000">
            <a:off x="2443555" y="2484090"/>
            <a:ext cx="118628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4" name="txtCode2"/>
          <p:cNvSpPr txBox="1">
            <a:spLocks noChangeArrowheads="1"/>
          </p:cNvSpPr>
          <p:nvPr/>
        </p:nvSpPr>
        <p:spPr bwMode="auto">
          <a:xfrm>
            <a:off x="536263" y="3578901"/>
            <a:ext cx="198193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newBundle.add</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b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b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readOnlyBundle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p>
        </p:txBody>
      </p:sp>
      <p:sp>
        <p:nvSpPr>
          <p:cNvPr id="29" name="txt Code1"/>
          <p:cNvSpPr txBox="1">
            <a:spLocks noChangeArrowheads="1"/>
          </p:cNvSpPr>
          <p:nvPr/>
        </p:nvSpPr>
        <p:spPr bwMode="auto">
          <a:xfrm>
            <a:off x="546928" y="914400"/>
            <a:ext cx="3720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currentBundle.ForeignKeyEntity</a:t>
            </a:r>
            <a:endPar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endParaRPr>
          </a:p>
        </p:txBody>
      </p:sp>
      <p:pic>
        <p:nvPicPr>
          <p:cNvPr id="21" name="icn Readonly F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7715" y="1195624"/>
            <a:ext cx="1122735"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Right Arrow 29"/>
          <p:cNvSpPr/>
          <p:nvPr/>
        </p:nvSpPr>
        <p:spPr bwMode="auto">
          <a:xfrm>
            <a:off x="1337388" y="1708069"/>
            <a:ext cx="125341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7" name="inc Bundle ReadOnl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344" y="1202055"/>
            <a:ext cx="112200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xt ReadOnlyBundle"/>
          <p:cNvSpPr txBox="1">
            <a:spLocks noChangeArrowheads="1"/>
          </p:cNvSpPr>
          <p:nvPr/>
        </p:nvSpPr>
        <p:spPr bwMode="auto">
          <a:xfrm>
            <a:off x="3592869" y="1480364"/>
            <a:ext cx="1055331"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Read-only</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Foreign</a:t>
            </a:r>
            <a:r>
              <a:rPr kumimoji="0" lang="en-US" sz="1600" b="1" i="0" u="none" strike="noStrike" kern="0" cap="none" spc="0" normalizeH="0" noProof="0" dirty="0" smtClean="0">
                <a:ln>
                  <a:noFill/>
                </a:ln>
                <a:solidFill>
                  <a:schemeClr val="bg1"/>
                </a:solidFill>
                <a:effectLst/>
                <a:uLnTx/>
                <a:uFillTx/>
                <a:latin typeface="+mj-lt"/>
                <a:cs typeface="Courier New" pitchFamily="49" charset="0"/>
              </a:rPr>
              <a:t> </a:t>
            </a:r>
            <a:r>
              <a:rPr lang="en-US" sz="1600" kern="0" dirty="0" smtClean="0">
                <a:solidFill>
                  <a:schemeClr val="bg1"/>
                </a:solidFill>
                <a:latin typeface="+mj-lt"/>
                <a:cs typeface="Courier New" pitchFamily="49" charset="0"/>
              </a:rPr>
              <a:t>Key </a:t>
            </a: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Bundle</a:t>
            </a:r>
          </a:p>
        </p:txBody>
      </p:sp>
      <p:sp>
        <p:nvSpPr>
          <p:cNvPr id="28" name="txt NewBundle"/>
          <p:cNvSpPr txBox="1">
            <a:spLocks noChangeArrowheads="1"/>
          </p:cNvSpPr>
          <p:nvPr/>
        </p:nvSpPr>
        <p:spPr bwMode="auto">
          <a:xfrm>
            <a:off x="3592869" y="3502701"/>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a:t>New</a:t>
            </a:r>
            <a:br>
              <a:rPr lang="en-US" dirty="0"/>
            </a:br>
            <a:r>
              <a:rPr lang="en-US" dirty="0"/>
              <a:t>Bundle</a:t>
            </a:r>
          </a:p>
        </p:txBody>
      </p:sp>
      <p:sp>
        <p:nvSpPr>
          <p:cNvPr id="31" name="txtCurrentBundle"/>
          <p:cNvSpPr txBox="1">
            <a:spLocks noChangeArrowheads="1"/>
          </p:cNvSpPr>
          <p:nvPr/>
        </p:nvSpPr>
        <p:spPr bwMode="auto">
          <a:xfrm>
            <a:off x="539024" y="2403157"/>
            <a:ext cx="95924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a:t>
            </a:r>
            <a:r>
              <a:rPr kumimoji="0" lang="en-US" sz="1600" b="1" i="0" u="none" strike="noStrike" kern="0" cap="none" spc="0" normalizeH="0" noProof="0" dirty="0" smtClean="0">
                <a:ln>
                  <a:noFill/>
                </a:ln>
                <a:solidFill>
                  <a:schemeClr val="bg1"/>
                </a:solidFill>
                <a:effectLst/>
                <a:uLnTx/>
                <a:uFillTx/>
                <a:latin typeface="+mj-lt"/>
                <a:cs typeface="Courier New" pitchFamily="49" charset="0"/>
              </a:rPr>
              <a:t> Only Bundle</a:t>
            </a:r>
            <a:endParaRPr kumimoji="0" lang="en-US" sz="1600" b="1" i="0" u="none" strike="noStrike" kern="0" cap="none" spc="0" normalizeH="0" baseline="0" noProof="0" dirty="0" smtClean="0">
              <a:ln>
                <a:noFill/>
              </a:ln>
              <a:solidFill>
                <a:schemeClr val="bg1"/>
              </a:solidFill>
              <a:effectLst/>
              <a:uLnTx/>
              <a:uFillTx/>
              <a:latin typeface="+mj-lt"/>
            </a:endParaRPr>
          </a:p>
        </p:txBody>
      </p:sp>
    </p:spTree>
    <p:extLst>
      <p:ext uri="{BB962C8B-B14F-4D97-AF65-F5344CB8AC3E}">
        <p14:creationId xmlns:p14="http://schemas.microsoft.com/office/powerpoint/2010/main" val="23817423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 Line Numbers Wide"/>
          <p:cNvSpPr/>
          <p:nvPr/>
        </p:nvSpPr>
        <p:spPr bwMode="auto">
          <a:xfrm>
            <a:off x="304800" y="914400"/>
            <a:ext cx="586740" cy="255454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Example: </a:t>
            </a:r>
            <a:r>
              <a:rPr lang="en-US" dirty="0" smtClean="0"/>
              <a:t>Foreign </a:t>
            </a:r>
            <a:r>
              <a:rPr lang="en-US" dirty="0" smtClean="0"/>
              <a:t>Key</a:t>
            </a:r>
            <a:endParaRPr lang="en-US" dirty="0"/>
          </a:p>
        </p:txBody>
      </p:sp>
      <p:sp>
        <p:nvSpPr>
          <p:cNvPr id="9" name="Content Placeholder 2"/>
          <p:cNvSpPr>
            <a:spLocks noGrp="1"/>
          </p:cNvSpPr>
          <p:nvPr>
            <p:ph idx="1"/>
          </p:nvPr>
        </p:nvSpPr>
        <p:spPr>
          <a:xfrm>
            <a:off x="519113" y="3810000"/>
            <a:ext cx="8318500" cy="2590800"/>
          </a:xfrm>
        </p:spPr>
        <p:txBody>
          <a:bodyPr/>
          <a:lstStyle/>
          <a:p>
            <a:r>
              <a:rPr lang="en-US" dirty="0" smtClean="0"/>
              <a:t>Example uses:</a:t>
            </a:r>
          </a:p>
          <a:p>
            <a:pPr lvl="1"/>
            <a:r>
              <a:rPr lang="en-US" b="1" dirty="0" smtClean="0">
                <a:latin typeface="Courier New" pitchFamily="49" charset="0"/>
                <a:cs typeface="Courier New" pitchFamily="49" charset="0"/>
              </a:rPr>
              <a:t>gw.api.database.Query</a:t>
            </a:r>
          </a:p>
          <a:p>
            <a:pPr lvl="1"/>
            <a:r>
              <a:rPr lang="en-US" b="1" dirty="0" smtClean="0">
                <a:latin typeface="Courier New" pitchFamily="49" charset="0"/>
                <a:cs typeface="Courier New" pitchFamily="49" charset="0"/>
              </a:rPr>
              <a:t>gw.api.database.Relop</a:t>
            </a:r>
          </a:p>
          <a:p>
            <a:pPr lvl="1"/>
            <a:r>
              <a:rPr lang="en-US" b="1" dirty="0" smtClean="0">
                <a:latin typeface="Courier New" pitchFamily="49" charset="0"/>
                <a:cs typeface="Courier New" pitchFamily="49" charset="0"/>
              </a:rPr>
              <a:t>gw.transaction.Transaction</a:t>
            </a:r>
          </a:p>
          <a:p>
            <a:r>
              <a:rPr lang="en-US" dirty="0"/>
              <a:t>Line </a:t>
            </a:r>
            <a:r>
              <a:rPr lang="en-US" dirty="0" smtClean="0"/>
              <a:t>12: copy to </a:t>
            </a:r>
            <a:r>
              <a:rPr lang="en-US" dirty="0" smtClean="0"/>
              <a:t>bundle</a:t>
            </a:r>
          </a:p>
          <a:p>
            <a:r>
              <a:rPr lang="en-US" dirty="0" smtClean="0"/>
              <a:t>Line 13-15: edit foreign key entity</a:t>
            </a:r>
            <a:endParaRPr lang="en-US" dirty="0"/>
          </a:p>
          <a:p>
            <a:pPr lvl="1"/>
            <a:endParaRPr lang="en-US" b="1" dirty="0">
              <a:latin typeface="Courier New" pitchFamily="49" charset="0"/>
              <a:cs typeface="Courier New" pitchFamily="49" charset="0"/>
            </a:endParaRPr>
          </a:p>
        </p:txBody>
      </p:sp>
      <p:sp>
        <p:nvSpPr>
          <p:cNvPr id="3" name="Rectangle 2"/>
          <p:cNvSpPr/>
          <p:nvPr/>
        </p:nvSpPr>
        <p:spPr>
          <a:xfrm>
            <a:off x="301752" y="914400"/>
            <a:ext cx="8715375" cy="2554545"/>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10  </a:t>
            </a:r>
            <a:r>
              <a:rPr lang="en-US" sz="1600" b="1" dirty="0" smtClean="0">
                <a:solidFill>
                  <a:srgbClr val="000080"/>
                </a:solidFill>
                <a:latin typeface="Courier New" pitchFamily="49" charset="0"/>
                <a:cs typeface="Courier New" pitchFamily="49" charset="0"/>
              </a:rPr>
              <a:t>public </a:t>
            </a:r>
            <a:r>
              <a:rPr lang="en-US" sz="1600" b="1" dirty="0">
                <a:solidFill>
                  <a:srgbClr val="000080"/>
                </a:solidFill>
                <a:latin typeface="Courier New" pitchFamily="49" charset="0"/>
                <a:cs typeface="Courier New" pitchFamily="49" charset="0"/>
              </a:rPr>
              <a:t>static function </a:t>
            </a:r>
            <a:r>
              <a:rPr lang="en-US" sz="1600" b="1" dirty="0">
                <a:solidFill>
                  <a:srgbClr val="000000"/>
                </a:solidFill>
                <a:latin typeface="Courier New" pitchFamily="49" charset="0"/>
                <a:cs typeface="Courier New" pitchFamily="49" charset="0"/>
              </a:rPr>
              <a:t>setInspectionDateByEmployee</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person</a:t>
            </a:r>
            <a:r>
              <a:rPr lang="en-US" sz="1600" b="1" dirty="0">
                <a:solidFill>
                  <a:srgbClr val="000000"/>
                </a:solidFill>
                <a:latin typeface="Courier New" pitchFamily="49" charset="0"/>
                <a:cs typeface="Courier New" pitchFamily="49" charset="0"/>
              </a:rPr>
              <a:t>: ABPerson, inspectionDate: DateTime): String {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11    </a:t>
            </a:r>
            <a:r>
              <a:rPr lang="en-US" sz="1600" b="1" dirty="0" smtClean="0">
                <a:solidFill>
                  <a:srgbClr val="000000"/>
                </a:solidFill>
                <a:latin typeface="Courier New" pitchFamily="49" charset="0"/>
                <a:ea typeface="Times New Roman"/>
                <a:cs typeface="Courier New" pitchFamily="49" charset="0"/>
              </a:rPr>
              <a:t>Trans</a:t>
            </a:r>
            <a:r>
              <a:rPr lang="en-US" sz="1600" b="1" dirty="0" smtClean="0">
                <a:solidFill>
                  <a:srgbClr val="000000"/>
                </a:solidFill>
                <a:latin typeface="Courier New" pitchFamily="49" charset="0"/>
                <a:cs typeface="Courier New" pitchFamily="49" charset="0"/>
              </a:rPr>
              <a:t>action.runWithNewBundle</a:t>
            </a:r>
            <a:r>
              <a:rPr lang="en-US" sz="1600" b="1" dirty="0">
                <a:solidFill>
                  <a:srgbClr val="000000"/>
                </a:solidFill>
                <a:latin typeface="Courier New" pitchFamily="49" charset="0"/>
                <a:cs typeface="Courier New" pitchFamily="49" charset="0"/>
              </a:rPr>
              <a:t>(\newBundle -&gt; {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12</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person = </a:t>
            </a:r>
            <a:r>
              <a:rPr lang="en-US" sz="1600" b="1" dirty="0" err="1">
                <a:solidFill>
                  <a:srgbClr val="000000"/>
                </a:solidFill>
                <a:latin typeface="Courier New" pitchFamily="49" charset="0"/>
                <a:cs typeface="Courier New" pitchFamily="49" charset="0"/>
              </a:rPr>
              <a:t>newBundle.add</a:t>
            </a:r>
            <a:r>
              <a:rPr lang="en-US" sz="1600" b="1" dirty="0">
                <a:solidFill>
                  <a:srgbClr val="000000"/>
                </a:solidFill>
                <a:latin typeface="Courier New" pitchFamily="49" charset="0"/>
                <a:cs typeface="Courier New" pitchFamily="49" charset="0"/>
              </a:rPr>
              <a:t>(person)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13      </a:t>
            </a:r>
            <a:r>
              <a:rPr lang="en-US" sz="1600" b="1" dirty="0" smtClean="0">
                <a:solidFill>
                  <a:srgbClr val="000000"/>
                </a:solidFill>
                <a:latin typeface="Courier New" pitchFamily="49" charset="0"/>
                <a:cs typeface="Courier New" pitchFamily="49" charset="0"/>
              </a:rPr>
              <a:t>if (</a:t>
            </a:r>
            <a:r>
              <a:rPr lang="en-US" sz="1600" b="1" dirty="0" err="1" smtClean="0">
                <a:solidFill>
                  <a:srgbClr val="000000"/>
                </a:solidFill>
                <a:latin typeface="Courier New" pitchFamily="49" charset="0"/>
                <a:cs typeface="Courier New" pitchFamily="49" charset="0"/>
              </a:rPr>
              <a:t>person.Employer</a:t>
            </a:r>
            <a:r>
              <a:rPr lang="en-US" sz="1600" b="1" dirty="0" smtClean="0">
                <a:solidFill>
                  <a:srgbClr val="000000"/>
                </a:solidFill>
                <a:latin typeface="Courier New" pitchFamily="49" charset="0"/>
                <a:cs typeface="Courier New" pitchFamily="49" charset="0"/>
              </a:rPr>
              <a:t> !=null){</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14          </a:t>
            </a:r>
            <a:r>
              <a:rPr lang="en-US" sz="1600" b="1" dirty="0" err="1" smtClean="0">
                <a:solidFill>
                  <a:srgbClr val="000000"/>
                </a:solidFill>
                <a:latin typeface="Courier New" pitchFamily="49" charset="0"/>
                <a:cs typeface="Courier New" pitchFamily="49" charset="0"/>
              </a:rPr>
              <a:t>person.Employer.InspectionRequired</a:t>
            </a:r>
            <a:r>
              <a:rPr lang="en-US" sz="1600" b="1" dirty="0" smtClean="0">
                <a:solidFill>
                  <a:srgbClr val="000000"/>
                </a:solidFill>
                <a:latin typeface="Courier New" pitchFamily="49" charset="0"/>
                <a:cs typeface="Courier New" pitchFamily="49" charset="0"/>
              </a:rPr>
              <a:t> = true</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15          </a:t>
            </a:r>
            <a:r>
              <a:rPr lang="en-US" sz="1600" b="1" dirty="0" err="1" smtClean="0">
                <a:solidFill>
                  <a:srgbClr val="000000"/>
                </a:solidFill>
                <a:latin typeface="Courier New" pitchFamily="49" charset="0"/>
                <a:cs typeface="Courier New" pitchFamily="49" charset="0"/>
              </a:rPr>
              <a:t>person.Employer.InspectionDate</a:t>
            </a:r>
            <a:r>
              <a:rPr lang="en-US" sz="1600" b="1" dirty="0" smtClean="0">
                <a:solidFill>
                  <a:srgbClr val="000000"/>
                </a:solidFill>
                <a:latin typeface="Courier New" pitchFamily="49" charset="0"/>
                <a:cs typeface="Courier New" pitchFamily="49" charset="0"/>
              </a:rPr>
              <a:t> = </a:t>
            </a:r>
            <a:r>
              <a:rPr lang="en-US" sz="1600" b="1" dirty="0" err="1" smtClean="0">
                <a:solidFill>
                  <a:srgbClr val="000000"/>
                </a:solidFill>
                <a:latin typeface="Courier New" pitchFamily="49" charset="0"/>
                <a:cs typeface="Courier New" pitchFamily="49" charset="0"/>
              </a:rPr>
              <a:t>inspectionDate</a:t>
            </a:r>
            <a:endParaRPr lang="en-US" sz="1600" b="1" dirty="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16      </a:t>
            </a:r>
            <a:r>
              <a:rPr lang="en-US" sz="1600" b="1" dirty="0" smtClean="0">
                <a:solidFill>
                  <a:srgbClr val="000000"/>
                </a:solidFill>
                <a:latin typeface="Courier New" pitchFamily="49" charset="0"/>
                <a:cs typeface="Courier New" pitchFamily="49" charset="0"/>
              </a:rPr>
              <a:t>}</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…20    </a:t>
            </a:r>
            <a:r>
              <a:rPr lang="en-US" sz="1600" b="1" dirty="0" smtClean="0">
                <a:solidFill>
                  <a:srgbClr val="000000"/>
                </a:solidFill>
                <a:latin typeface="Courier New" pitchFamily="49" charset="0"/>
                <a:cs typeface="Courier New" pitchFamily="49" charset="0"/>
              </a:rPr>
              <a:t>}, </a:t>
            </a:r>
            <a:r>
              <a:rPr lang="en-US" sz="1600" b="1" dirty="0">
                <a:solidFill>
                  <a:srgbClr val="008000"/>
                </a:solidFill>
                <a:latin typeface="Courier New" pitchFamily="49" charset="0"/>
                <a:cs typeface="Courier New" pitchFamily="49" charset="0"/>
              </a:rPr>
              <a:t>"su</a:t>
            </a:r>
            <a:r>
              <a:rPr lang="en-US" sz="1600" b="1" dirty="0" smtClean="0">
                <a:solidFill>
                  <a:srgbClr val="008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r>
              <a:rPr lang="en-US" sz="1600" b="1" dirty="0" smtClean="0">
                <a:solidFill>
                  <a:srgbClr val="000000"/>
                </a:solidFill>
                <a:latin typeface="Courier New" pitchFamily="49" charset="0"/>
                <a:cs typeface="Courier New" pitchFamily="49" charset="0"/>
              </a:rPr>
              <a:t> …21 </a:t>
            </a:r>
            <a:r>
              <a:rPr lang="en-US" sz="1600" b="1" dirty="0" smtClean="0">
                <a:solidFill>
                  <a:srgbClr val="000000"/>
                </a:solidFill>
                <a:latin typeface="Courier New" pitchFamily="49" charset="0"/>
                <a:cs typeface="Courier New" pitchFamily="49" charset="0"/>
              </a:rPr>
              <a:t>}</a:t>
            </a:r>
            <a:endParaRPr lang="en-US" sz="1600" b="1" dirty="0">
              <a:latin typeface="Courier New" pitchFamily="49" charset="0"/>
              <a:cs typeface="Courier New" pitchFamily="49" charset="0"/>
            </a:endParaRPr>
          </a:p>
        </p:txBody>
      </p:sp>
      <p:cxnSp>
        <p:nvCxnSpPr>
          <p:cNvPr id="6" name="Straight Arrow Connector 5"/>
          <p:cNvCxnSpPr/>
          <p:nvPr/>
        </p:nvCxnSpPr>
        <p:spPr bwMode="auto">
          <a:xfrm>
            <a:off x="149917" y="1802673"/>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7" name="Straight Arrow Connector 6"/>
          <p:cNvCxnSpPr/>
          <p:nvPr/>
        </p:nvCxnSpPr>
        <p:spPr bwMode="auto">
          <a:xfrm>
            <a:off x="149917" y="22860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Straight Arrow Connector 7"/>
          <p:cNvCxnSpPr/>
          <p:nvPr/>
        </p:nvCxnSpPr>
        <p:spPr bwMode="auto">
          <a:xfrm>
            <a:off x="142672" y="2551888"/>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08347372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 LinNumbers"/>
          <p:cNvSpPr/>
          <p:nvPr/>
        </p:nvSpPr>
        <p:spPr bwMode="auto">
          <a:xfrm>
            <a:off x="304800" y="914400"/>
            <a:ext cx="581025" cy="37733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Examples in action</a:t>
            </a:r>
            <a:endParaRPr lang="en-US" dirty="0"/>
          </a:p>
        </p:txBody>
      </p:sp>
      <p:sp>
        <p:nvSpPr>
          <p:cNvPr id="13" name="rec Code"/>
          <p:cNvSpPr/>
          <p:nvPr/>
        </p:nvSpPr>
        <p:spPr>
          <a:xfrm>
            <a:off x="411480" y="914400"/>
            <a:ext cx="8666162" cy="3785652"/>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1  </a:t>
            </a:r>
            <a:r>
              <a:rPr lang="en-US" sz="1600" b="1" dirty="0" smtClean="0">
                <a:solidFill>
                  <a:srgbClr val="000080"/>
                </a:solidFill>
                <a:latin typeface="Courier New" pitchFamily="49" charset="0"/>
                <a:cs typeface="Courier New" pitchFamily="49" charset="0"/>
              </a:rPr>
              <a:t>uses </a:t>
            </a:r>
            <a:r>
              <a:rPr lang="en-US" sz="1600" b="1" dirty="0">
                <a:solidFill>
                  <a:srgbClr val="000000"/>
                </a:solidFill>
                <a:latin typeface="Courier New" pitchFamily="49" charset="0"/>
                <a:cs typeface="Courier New" pitchFamily="49" charset="0"/>
              </a:rPr>
              <a:t>trainingapp.demo.gosu.BundleExamples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  </a:t>
            </a:r>
            <a:r>
              <a:rPr lang="en-US" sz="1600" b="1" dirty="0" smtClean="0">
                <a:solidFill>
                  <a:srgbClr val="000080"/>
                </a:solidFill>
                <a:latin typeface="Courier New" pitchFamily="49" charset="0"/>
                <a:cs typeface="Courier New" pitchFamily="49" charset="0"/>
              </a:rPr>
              <a:t>uses</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gw.transaction.Transaction</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3</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4  print(</a:t>
            </a:r>
            <a:r>
              <a:rPr lang="en-US" sz="1600" b="1" dirty="0" err="1" smtClean="0">
                <a:solidFill>
                  <a:srgbClr val="000000"/>
                </a:solidFill>
                <a:latin typeface="Courier New" pitchFamily="49" charset="0"/>
                <a:cs typeface="Courier New" pitchFamily="49" charset="0"/>
              </a:rPr>
              <a:t>BundleExamples.setInspectionDateByName</a:t>
            </a:r>
            <a:r>
              <a:rPr lang="en-US" sz="1600" b="1" dirty="0" smtClean="0">
                <a:solidFill>
                  <a:srgbClr val="000000"/>
                </a:solidFill>
                <a:latin typeface="Courier New" pitchFamily="49" charset="0"/>
                <a:cs typeface="Courier New" pitchFamily="49" charset="0"/>
              </a:rPr>
              <a:t>(</a:t>
            </a:r>
            <a:r>
              <a:rPr lang="en-US" sz="1600" b="1" dirty="0" smtClean="0">
                <a:solidFill>
                  <a:srgbClr val="008000"/>
                </a:solidFill>
                <a:latin typeface="Courier New" pitchFamily="49" charset="0"/>
                <a:cs typeface="Courier New" pitchFamily="49" charset="0"/>
              </a:rPr>
              <a:t>"Albertson's"</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"2014-01-01" </a:t>
            </a:r>
            <a:r>
              <a:rPr lang="en-US" sz="1600" b="1" dirty="0" smtClean="0">
                <a:solidFill>
                  <a:srgbClr val="000080"/>
                </a:solidFill>
                <a:latin typeface="Courier New" pitchFamily="49" charset="0"/>
                <a:cs typeface="Courier New" pitchFamily="49" charset="0"/>
              </a:rPr>
              <a:t>as </a:t>
            </a:r>
            <a:r>
              <a:rPr lang="en-US" sz="1600" b="1" dirty="0" err="1" smtClean="0">
                <a:solidFill>
                  <a:srgbClr val="000000"/>
                </a:solidFill>
                <a:latin typeface="Courier New" pitchFamily="49" charset="0"/>
                <a:cs typeface="Courier New" pitchFamily="49" charset="0"/>
              </a:rPr>
              <a:t>java.util.Date</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5</a:t>
            </a:r>
          </a:p>
          <a:p>
            <a:r>
              <a:rPr lang="en-US" sz="1600" b="1" dirty="0" smtClean="0">
                <a:solidFill>
                  <a:srgbClr val="000000"/>
                </a:solidFill>
                <a:latin typeface="Courier New" pitchFamily="49" charset="0"/>
                <a:cs typeface="Courier New" pitchFamily="49" charset="0"/>
              </a:rPr>
              <a:t>  6  Transaction.runWithNewBundle(\bundle -&gt;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7    </a:t>
            </a:r>
            <a:r>
              <a:rPr lang="en-US" sz="1600" b="1" dirty="0" smtClean="0">
                <a:solidFill>
                  <a:srgbClr val="000080"/>
                </a:solidFill>
                <a:latin typeface="Courier New" pitchFamily="49" charset="0"/>
                <a:cs typeface="Courier New" pitchFamily="49" charset="0"/>
              </a:rPr>
              <a:t>var</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key = </a:t>
            </a:r>
            <a:r>
              <a:rPr lang="en-US" sz="1600" b="1" dirty="0">
                <a:solidFill>
                  <a:srgbClr val="000080"/>
                </a:solidFill>
                <a:latin typeface="Courier New" pitchFamily="49" charset="0"/>
                <a:cs typeface="Courier New" pitchFamily="49" charset="0"/>
              </a:rPr>
              <a:t>new</a:t>
            </a:r>
            <a:r>
              <a:rPr lang="en-US" sz="1600" b="1" dirty="0">
                <a:solidFill>
                  <a:srgbClr val="000000"/>
                </a:solidFill>
                <a:latin typeface="Courier New" pitchFamily="49" charset="0"/>
                <a:cs typeface="Courier New" pitchFamily="49" charset="0"/>
              </a:rPr>
              <a:t> Key(ABCompany, </a:t>
            </a:r>
            <a:r>
              <a:rPr lang="en-US" sz="1600" b="1" dirty="0">
                <a:solidFill>
                  <a:srgbClr val="0070C0"/>
                </a:solidFill>
                <a:latin typeface="Courier New" pitchFamily="49" charset="0"/>
                <a:cs typeface="Courier New" pitchFamily="49" charset="0"/>
              </a:rPr>
              <a:t>61</a:t>
            </a:r>
            <a:r>
              <a:rPr lang="en-US" sz="1600" b="1" dirty="0">
                <a:solidFill>
                  <a:srgbClr val="000000"/>
                </a:solidFill>
                <a:latin typeface="Courier New" pitchFamily="49" charset="0"/>
                <a:cs typeface="Courier New" pitchFamily="49" charset="0"/>
              </a:rPr>
              <a:t> as long</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8    print(</a:t>
            </a:r>
            <a:r>
              <a:rPr lang="en-US" sz="1600" b="1" dirty="0" err="1" smtClean="0">
                <a:solidFill>
                  <a:srgbClr val="000000"/>
                </a:solidFill>
                <a:latin typeface="Courier New" pitchFamily="49" charset="0"/>
                <a:cs typeface="Courier New" pitchFamily="49" charset="0"/>
              </a:rPr>
              <a:t>BundleExamples.setInspectionDateByLoadBean</a:t>
            </a:r>
            <a:r>
              <a:rPr lang="en-US" sz="1600" b="1" dirty="0" smtClean="0">
                <a:solidFill>
                  <a:srgbClr val="000000"/>
                </a:solidFill>
                <a:latin typeface="Courier New" pitchFamily="49" charset="0"/>
                <a:cs typeface="Courier New" pitchFamily="49" charset="0"/>
              </a:rPr>
              <a:t>(key,</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"2014-03-03" </a:t>
            </a:r>
            <a:r>
              <a:rPr lang="en-US" sz="1600" b="1" dirty="0">
                <a:solidFill>
                  <a:srgbClr val="000080"/>
                </a:solidFill>
                <a:latin typeface="Courier New" pitchFamily="49" charset="0"/>
                <a:cs typeface="Courier New" pitchFamily="49" charset="0"/>
              </a:rPr>
              <a:t>as </a:t>
            </a:r>
            <a:r>
              <a:rPr lang="en-US" sz="1600" b="1" dirty="0" err="1">
                <a:solidFill>
                  <a:srgbClr val="000000"/>
                </a:solidFill>
                <a:latin typeface="Courier New" pitchFamily="49" charset="0"/>
                <a:cs typeface="Courier New" pitchFamily="49" charset="0"/>
              </a:rPr>
              <a:t>java.util.Date</a:t>
            </a:r>
            <a:r>
              <a:rPr lang="en-US" sz="1600" b="1" dirty="0" smtClean="0">
                <a:solidFill>
                  <a:srgbClr val="000000"/>
                </a:solidFill>
                <a:latin typeface="Courier New" pitchFamily="49" charset="0"/>
                <a:cs typeface="Courier New" pitchFamily="49" charset="0"/>
              </a:rPr>
              <a:t>))</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9    },</a:t>
            </a:r>
            <a:r>
              <a:rPr lang="en-US" sz="1600" b="1" dirty="0" smtClean="0">
                <a:solidFill>
                  <a:srgbClr val="008000"/>
                </a:solidFill>
                <a:latin typeface="Courier New" pitchFamily="49" charset="0"/>
                <a:cs typeface="Courier New" pitchFamily="49" charset="0"/>
              </a:rPr>
              <a:t> "su"</a:t>
            </a:r>
            <a:r>
              <a:rPr lang="en-US" sz="1600" b="1" dirty="0" smtClean="0">
                <a:solidFill>
                  <a:srgbClr val="000000"/>
                </a:solidFill>
                <a:latin typeface="Courier New" pitchFamily="49" charset="0"/>
                <a:cs typeface="Courier New" pitchFamily="49" charset="0"/>
              </a:rPr>
              <a:t>)</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10</a:t>
            </a:r>
          </a:p>
          <a:p>
            <a:r>
              <a:rPr lang="en-US" sz="1600" b="1" dirty="0">
                <a:solidFill>
                  <a:srgbClr val="000000"/>
                </a:solidFill>
                <a:latin typeface="Courier New" pitchFamily="49" charset="0"/>
                <a:cs typeface="Courier New" pitchFamily="49" charset="0"/>
              </a:rPr>
              <a:t> 11 </a:t>
            </a:r>
            <a:r>
              <a:rPr lang="en-US" sz="1600" b="1" dirty="0" smtClean="0">
                <a:solidFill>
                  <a:srgbClr val="000000"/>
                </a:solidFill>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var</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employee = </a:t>
            </a:r>
            <a:r>
              <a:rPr lang="en-US" sz="1600" b="1" dirty="0" err="1">
                <a:solidFill>
                  <a:srgbClr val="000000"/>
                </a:solidFill>
                <a:latin typeface="Courier New" pitchFamily="49" charset="0"/>
                <a:cs typeface="Courier New" pitchFamily="49" charset="0"/>
              </a:rPr>
              <a:t>ta.QueryUtil.findPerson</a:t>
            </a:r>
            <a:r>
              <a:rPr lang="en-US" sz="1600" b="1" dirty="0">
                <a:solidFill>
                  <a:schemeClr val="bg1"/>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"ab:5</a:t>
            </a:r>
            <a:r>
              <a:rPr lang="en-US" sz="1600" b="1" dirty="0" smtClean="0">
                <a:solidFill>
                  <a:srgbClr val="008000"/>
                </a:solidFill>
                <a:latin typeface="Courier New" pitchFamily="49" charset="0"/>
                <a:cs typeface="Courier New" pitchFamily="49" charset="0"/>
              </a:rPr>
              <a:t>"</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12  </a:t>
            </a:r>
            <a:r>
              <a:rPr lang="en-US" sz="1600" b="1" dirty="0" smtClean="0">
                <a:solidFill>
                  <a:srgbClr val="000000"/>
                </a:solidFill>
                <a:latin typeface="Courier New" pitchFamily="49" charset="0"/>
                <a:cs typeface="Courier New" pitchFamily="49" charset="0"/>
              </a:rPr>
              <a:t>print(</a:t>
            </a:r>
            <a:r>
              <a:rPr lang="en-US" sz="1600" b="1" dirty="0" err="1" smtClean="0">
                <a:solidFill>
                  <a:srgbClr val="000000"/>
                </a:solidFill>
                <a:latin typeface="Courier New" pitchFamily="49" charset="0"/>
                <a:cs typeface="Courier New" pitchFamily="49" charset="0"/>
              </a:rPr>
              <a:t>BundleExamples.setInspectionDateByEmployee</a:t>
            </a:r>
            <a:r>
              <a:rPr lang="en-US" sz="1600" b="1" dirty="0" smtClean="0">
                <a:solidFill>
                  <a:srgbClr val="000000"/>
                </a:solidFill>
                <a:latin typeface="Courier New" pitchFamily="49" charset="0"/>
                <a:cs typeface="Courier New" pitchFamily="49" charset="0"/>
              </a:rPr>
              <a:t>(employee,</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a:solidFill>
                  <a:srgbClr val="008000"/>
                </a:solidFill>
                <a:latin typeface="Courier New" pitchFamily="49" charset="0"/>
                <a:cs typeface="Courier New" pitchFamily="49" charset="0"/>
              </a:rPr>
              <a:t>"</a:t>
            </a:r>
            <a:r>
              <a:rPr lang="en-US" sz="1600" b="1" dirty="0" smtClean="0">
                <a:solidFill>
                  <a:srgbClr val="008000"/>
                </a:solidFill>
                <a:latin typeface="Courier New" pitchFamily="49" charset="0"/>
                <a:cs typeface="Courier New" pitchFamily="49" charset="0"/>
              </a:rPr>
              <a:t>2014-05-05" </a:t>
            </a:r>
            <a:r>
              <a:rPr lang="en-US" sz="1600" b="1" dirty="0">
                <a:solidFill>
                  <a:srgbClr val="000080"/>
                </a:solidFill>
                <a:latin typeface="Courier New" pitchFamily="49" charset="0"/>
                <a:cs typeface="Courier New" pitchFamily="49" charset="0"/>
              </a:rPr>
              <a:t>as </a:t>
            </a:r>
            <a:r>
              <a:rPr lang="en-US" sz="1600" b="1" dirty="0" err="1">
                <a:solidFill>
                  <a:srgbClr val="000000"/>
                </a:solidFill>
                <a:latin typeface="Courier New" pitchFamily="49" charset="0"/>
                <a:cs typeface="Courier New" pitchFamily="49" charset="0"/>
              </a:rPr>
              <a:t>java.util.Date</a:t>
            </a:r>
            <a:r>
              <a:rPr lang="en-US" sz="1600" b="1" dirty="0" smtClean="0">
                <a:solidFill>
                  <a:srgbClr val="000000"/>
                </a:solidFill>
                <a:latin typeface="Courier New" pitchFamily="49" charset="0"/>
                <a:cs typeface="Courier New" pitchFamily="49" charset="0"/>
              </a:rPr>
              <a:t>))</a:t>
            </a:r>
            <a:endParaRPr lang="en-US" sz="1600" b="1"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97751192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Database transactions and bundles</a:t>
            </a:r>
          </a:p>
          <a:p>
            <a:r>
              <a:rPr lang="en-US" dirty="0"/>
              <a:t>Current and new bundles</a:t>
            </a:r>
          </a:p>
          <a:p>
            <a:r>
              <a:rPr lang="en-US" dirty="0"/>
              <a:t>Read-only entities and bundles</a:t>
            </a:r>
          </a:p>
          <a:p>
            <a:r>
              <a:rPr lang="en-US" dirty="0"/>
              <a:t>New entities and bundles</a:t>
            </a:r>
          </a:p>
          <a:p>
            <a:r>
              <a:rPr lang="en-US" dirty="0" smtClean="0"/>
              <a:t>Additional bundle functionality</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Database transactions and bundles</a:t>
            </a:r>
          </a:p>
          <a:p>
            <a:r>
              <a:rPr lang="en-US" dirty="0"/>
              <a:t>Current and new bundles</a:t>
            </a:r>
          </a:p>
          <a:p>
            <a:r>
              <a:rPr lang="en-US" dirty="0"/>
              <a:t>Read-only entities and bundles</a:t>
            </a:r>
          </a:p>
          <a:p>
            <a:r>
              <a:rPr lang="en-US" dirty="0">
                <a:solidFill>
                  <a:schemeClr val="bg1"/>
                </a:solidFill>
              </a:rPr>
              <a:t>New entities and bundles</a:t>
            </a:r>
          </a:p>
          <a:p>
            <a:r>
              <a:rPr lang="en-US" dirty="0" smtClean="0"/>
              <a:t>Additional </a:t>
            </a:r>
            <a:r>
              <a:rPr lang="en-US" dirty="0"/>
              <a:t>bundle functionality</a:t>
            </a:r>
          </a:p>
          <a:p>
            <a:endParaRPr lang="en-US" dirty="0"/>
          </a:p>
        </p:txBody>
      </p:sp>
    </p:spTree>
    <p:extLst>
      <p:ext uri="{BB962C8B-B14F-4D97-AF65-F5344CB8AC3E}">
        <p14:creationId xmlns:p14="http://schemas.microsoft.com/office/powerpoint/2010/main" val="79539844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 Line Numbers Wide"/>
          <p:cNvSpPr/>
          <p:nvPr/>
        </p:nvSpPr>
        <p:spPr bwMode="auto">
          <a:xfrm>
            <a:off x="304800" y="4391562"/>
            <a:ext cx="586740" cy="104476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grpSp>
        <p:nvGrpSpPr>
          <p:cNvPr id="21" name="Group 20"/>
          <p:cNvGrpSpPr>
            <a:grpSpLocks noChangeAspect="1"/>
          </p:cNvGrpSpPr>
          <p:nvPr/>
        </p:nvGrpSpPr>
        <p:grpSpPr>
          <a:xfrm>
            <a:off x="2499723" y="1195624"/>
            <a:ext cx="1098977" cy="1188720"/>
            <a:chOff x="7804719" y="1234614"/>
            <a:chExt cx="1104983" cy="1195216"/>
          </a:xfrm>
        </p:grpSpPr>
        <p:pic>
          <p:nvPicPr>
            <p:cNvPr id="22" name="icn New Entity AddT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4719" y="1234614"/>
              <a:ext cx="1034481"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icn Sta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8905" y="1928159"/>
              <a:ext cx="520797" cy="50167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9" name="Title 28"/>
          <p:cNvSpPr>
            <a:spLocks noGrp="1"/>
          </p:cNvSpPr>
          <p:nvPr>
            <p:ph type="title"/>
          </p:nvPr>
        </p:nvSpPr>
        <p:spPr/>
        <p:txBody>
          <a:bodyPr/>
          <a:lstStyle/>
          <a:p>
            <a:r>
              <a:rPr lang="en-US" dirty="0"/>
              <a:t>runWithNewBundle() and new entity</a:t>
            </a:r>
          </a:p>
        </p:txBody>
      </p:sp>
      <p:sp>
        <p:nvSpPr>
          <p:cNvPr id="30" name="Content Placeholder 29"/>
          <p:cNvSpPr>
            <a:spLocks noGrp="1"/>
          </p:cNvSpPr>
          <p:nvPr>
            <p:ph sz="half" idx="2"/>
          </p:nvPr>
        </p:nvSpPr>
        <p:spPr>
          <a:xfrm>
            <a:off x="4800600" y="914401"/>
            <a:ext cx="4023360" cy="5475289"/>
          </a:xfrm>
        </p:spPr>
        <p:txBody>
          <a:bodyPr/>
          <a:lstStyle/>
          <a:p>
            <a:r>
              <a:rPr lang="en-US" dirty="0" smtClean="0"/>
              <a:t>When using a </a:t>
            </a:r>
            <a:r>
              <a:rPr lang="en-US" b="1" dirty="0" smtClean="0">
                <a:latin typeface="Courier New" pitchFamily="49" charset="0"/>
                <a:cs typeface="Courier New" pitchFamily="49" charset="0"/>
              </a:rPr>
              <a:t>runWithNewBundle() </a:t>
            </a:r>
            <a:r>
              <a:rPr lang="en-US" dirty="0" smtClean="0"/>
              <a:t>block, you can also create </a:t>
            </a:r>
            <a:r>
              <a:rPr lang="en-US" dirty="0"/>
              <a:t>new </a:t>
            </a:r>
            <a:r>
              <a:rPr lang="en-US" dirty="0" smtClean="0"/>
              <a:t>entities</a:t>
            </a:r>
          </a:p>
          <a:p>
            <a:r>
              <a:rPr lang="en-US" dirty="0" smtClean="0"/>
              <a:t>New entity is automatically writable</a:t>
            </a:r>
          </a:p>
          <a:p>
            <a:pPr marL="0" indent="0">
              <a:buNone/>
            </a:pPr>
            <a:endParaRPr lang="en-US" dirty="0"/>
          </a:p>
        </p:txBody>
      </p:sp>
      <p:sp>
        <p:nvSpPr>
          <p:cNvPr id="14" name="Right Arrow 13"/>
          <p:cNvSpPr/>
          <p:nvPr/>
        </p:nvSpPr>
        <p:spPr bwMode="auto">
          <a:xfrm>
            <a:off x="1337388" y="1708069"/>
            <a:ext cx="125341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grpSp>
        <p:nvGrpSpPr>
          <p:cNvPr id="16" name="icn New Bunlde User"/>
          <p:cNvGrpSpPr>
            <a:grpSpLocks noChangeAspect="1"/>
          </p:cNvGrpSpPr>
          <p:nvPr/>
        </p:nvGrpSpPr>
        <p:grpSpPr>
          <a:xfrm>
            <a:off x="507905" y="1195624"/>
            <a:ext cx="1133626" cy="1188720"/>
            <a:chOff x="7428834" y="2947180"/>
            <a:chExt cx="1435883" cy="1505661"/>
          </a:xfrm>
        </p:grpSpPr>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0403" y="294718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8834" y="3733800"/>
              <a:ext cx="648366" cy="71904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6351" y="380252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 name="txt NewBundle"/>
          <p:cNvSpPr txBox="1">
            <a:spLocks noChangeArrowheads="1"/>
          </p:cNvSpPr>
          <p:nvPr/>
        </p:nvSpPr>
        <p:spPr bwMode="auto">
          <a:xfrm>
            <a:off x="2449869" y="2429830"/>
            <a:ext cx="11315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smtClean="0"/>
              <a:t>New </a:t>
            </a:r>
            <a:br>
              <a:rPr lang="en-US" dirty="0" smtClean="0"/>
            </a:br>
            <a:r>
              <a:rPr lang="en-US" dirty="0" smtClean="0"/>
              <a:t>Entity</a:t>
            </a:r>
            <a:endParaRPr lang="en-US" dirty="0"/>
          </a:p>
        </p:txBody>
      </p:sp>
      <p:sp>
        <p:nvSpPr>
          <p:cNvPr id="28" name="txt NewBundle"/>
          <p:cNvSpPr txBox="1">
            <a:spLocks noChangeArrowheads="1"/>
          </p:cNvSpPr>
          <p:nvPr/>
        </p:nvSpPr>
        <p:spPr bwMode="auto">
          <a:xfrm>
            <a:off x="516163" y="2429830"/>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a:t>New</a:t>
            </a:r>
            <a:br>
              <a:rPr lang="en-US" dirty="0"/>
            </a:br>
            <a:r>
              <a:rPr lang="en-US" dirty="0"/>
              <a:t>Bundle</a:t>
            </a:r>
          </a:p>
        </p:txBody>
      </p:sp>
      <p:sp>
        <p:nvSpPr>
          <p:cNvPr id="2" name="Rectangle 1"/>
          <p:cNvSpPr>
            <a:spLocks noChangeArrowheads="1"/>
          </p:cNvSpPr>
          <p:nvPr/>
        </p:nvSpPr>
        <p:spPr bwMode="auto">
          <a:xfrm>
            <a:off x="411480" y="4378236"/>
            <a:ext cx="8686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gw.transaction.Transaction.runWithNewBundle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(\newBundle -&gt;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newEntity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entity()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newEntity.Field1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"value"</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8000"/>
                </a:solidFill>
                <a:latin typeface="Courier New" pitchFamily="49" charset="0"/>
                <a:cs typeface="Courier New" pitchFamily="49" charset="0"/>
              </a:rPr>
              <a:t> </a:t>
            </a:r>
            <a:r>
              <a:rPr lang="en-US" sz="1600" b="1" dirty="0" smtClean="0" bmk="">
                <a:solidFill>
                  <a:srgbClr val="008000"/>
                </a:solidFill>
                <a:latin typeface="Courier New" pitchFamily="49" charset="0"/>
                <a:cs typeface="Courier New" pitchFamily="49" charset="0"/>
              </a:rPr>
              <a:t> </a:t>
            </a:r>
            <a:r>
              <a:rPr lang="en-US" sz="1600" b="1" dirty="0" bmk="">
                <a:solidFill>
                  <a:schemeClr val="bg1"/>
                </a:solidFill>
                <a:latin typeface="Courier New" pitchFamily="49" charset="0"/>
                <a:cs typeface="Courier New" pitchFamily="49" charset="0"/>
              </a:rPr>
              <a:t>4</a:t>
            </a:r>
            <a:r>
              <a:rPr lang="en-US" sz="1600" b="1" dirty="0" smtClean="0" bmk="">
                <a:solidFill>
                  <a:srgbClr val="008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"user"</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cxnSp>
        <p:nvCxnSpPr>
          <p:cNvPr id="25" name="Straight Arrow Connector 24"/>
          <p:cNvCxnSpPr/>
          <p:nvPr/>
        </p:nvCxnSpPr>
        <p:spPr bwMode="auto">
          <a:xfrm>
            <a:off x="149917" y="48006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6398020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 Numbers Wide"/>
          <p:cNvSpPr/>
          <p:nvPr/>
        </p:nvSpPr>
        <p:spPr bwMode="auto">
          <a:xfrm>
            <a:off x="304800" y="914399"/>
            <a:ext cx="586740" cy="32766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New entity and foreign key (1)</a:t>
            </a:r>
            <a:endParaRPr lang="en-US" dirty="0"/>
          </a:p>
        </p:txBody>
      </p:sp>
      <p:sp>
        <p:nvSpPr>
          <p:cNvPr id="3" name="Content Placeholder 2"/>
          <p:cNvSpPr>
            <a:spLocks noGrp="1"/>
          </p:cNvSpPr>
          <p:nvPr>
            <p:ph idx="1"/>
          </p:nvPr>
        </p:nvSpPr>
        <p:spPr>
          <a:xfrm>
            <a:off x="519112" y="4648200"/>
            <a:ext cx="8472487" cy="1752600"/>
          </a:xfrm>
        </p:spPr>
        <p:txBody>
          <a:bodyPr/>
          <a:lstStyle/>
          <a:p>
            <a:r>
              <a:rPr lang="en-US" dirty="0" smtClean="0"/>
              <a:t>Line 6</a:t>
            </a:r>
            <a:r>
              <a:rPr lang="en-US" dirty="0"/>
              <a:t>: runWithNewBundle adds </a:t>
            </a:r>
            <a:r>
              <a:rPr lang="en-US" dirty="0" smtClean="0"/>
              <a:t>new object </a:t>
            </a:r>
            <a:r>
              <a:rPr lang="en-US" dirty="0"/>
              <a:t>to bundle</a:t>
            </a:r>
          </a:p>
          <a:p>
            <a:r>
              <a:rPr lang="en-US" dirty="0" smtClean="0"/>
              <a:t>Line 11: Sets the foreign key for note to contact</a:t>
            </a:r>
          </a:p>
          <a:p>
            <a:pPr lvl="1"/>
            <a:r>
              <a:rPr lang="en-US" dirty="0" smtClean="0"/>
              <a:t>ABContact is the foreign key field in </a:t>
            </a:r>
            <a:r>
              <a:rPr lang="en-US" dirty="0" err="1" smtClean="0"/>
              <a:t>ContactNote</a:t>
            </a:r>
            <a:endParaRPr lang="en-US" dirty="0" smtClean="0"/>
          </a:p>
          <a:p>
            <a:r>
              <a:rPr lang="en-US" dirty="0" smtClean="0"/>
              <a:t>Line 13: "su" represents the user account</a:t>
            </a:r>
          </a:p>
          <a:p>
            <a:pPr lvl="1"/>
            <a:endParaRPr lang="en-US" dirty="0" smtClean="0"/>
          </a:p>
          <a:p>
            <a:pPr lvl="1"/>
            <a:endParaRPr lang="en-US" dirty="0" smtClean="0"/>
          </a:p>
          <a:p>
            <a:pPr lvl="1"/>
            <a:endParaRPr lang="en-US" dirty="0"/>
          </a:p>
        </p:txBody>
      </p:sp>
      <p:sp>
        <p:nvSpPr>
          <p:cNvPr id="4" name="Rectangle 1"/>
          <p:cNvSpPr>
            <a:spLocks noChangeArrowheads="1"/>
          </p:cNvSpPr>
          <p:nvPr/>
        </p:nvSpPr>
        <p:spPr bwMode="auto">
          <a:xfrm>
            <a:off x="411480" y="914400"/>
            <a:ext cx="858012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gw.transaction.Transaction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gw.api.database.Query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  Transaction.runWithNewBundle(\newBundle -&gt;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(ABContact).select().first()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7        :Subject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"Text subject"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8        :Body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"Text body"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9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ContactNoteType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ContactNoteType.TC_GENERAL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10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IsConfidential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true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11        :ABContact = contact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"su"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cxnSp>
        <p:nvCxnSpPr>
          <p:cNvPr id="6" name="Straight Arrow Connector 5"/>
          <p:cNvCxnSpPr/>
          <p:nvPr/>
        </p:nvCxnSpPr>
        <p:spPr bwMode="auto">
          <a:xfrm>
            <a:off x="149917" y="22860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Straight Arrow Connector 7"/>
          <p:cNvCxnSpPr/>
          <p:nvPr/>
        </p:nvCxnSpPr>
        <p:spPr bwMode="auto">
          <a:xfrm>
            <a:off x="149917" y="35052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9" name="Straight Arrow Connector 8"/>
          <p:cNvCxnSpPr/>
          <p:nvPr/>
        </p:nvCxnSpPr>
        <p:spPr bwMode="auto">
          <a:xfrm>
            <a:off x="149917" y="39624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50224949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 Numbers Wide"/>
          <p:cNvSpPr/>
          <p:nvPr/>
        </p:nvSpPr>
        <p:spPr bwMode="auto">
          <a:xfrm>
            <a:off x="304800" y="914400"/>
            <a:ext cx="586740" cy="3276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New entity </a:t>
            </a:r>
            <a:r>
              <a:rPr lang="en-US" dirty="0" smtClean="0"/>
              <a:t>and array backing foreign key</a:t>
            </a:r>
            <a:endParaRPr lang="en-US" dirty="0"/>
          </a:p>
        </p:txBody>
      </p:sp>
      <p:sp>
        <p:nvSpPr>
          <p:cNvPr id="3" name="Content Placeholder 2"/>
          <p:cNvSpPr>
            <a:spLocks noGrp="1"/>
          </p:cNvSpPr>
          <p:nvPr>
            <p:ph idx="1"/>
          </p:nvPr>
        </p:nvSpPr>
        <p:spPr>
          <a:xfrm>
            <a:off x="519113" y="4648200"/>
            <a:ext cx="8318500" cy="1752600"/>
          </a:xfrm>
        </p:spPr>
        <p:txBody>
          <a:bodyPr/>
          <a:lstStyle/>
          <a:p>
            <a:r>
              <a:rPr lang="en-US" dirty="0"/>
              <a:t>Line </a:t>
            </a:r>
            <a:r>
              <a:rPr lang="en-US" dirty="0" smtClean="0"/>
              <a:t>12: As a new instance created in a new bundle, it is writable</a:t>
            </a:r>
            <a:endParaRPr lang="en-US" dirty="0"/>
          </a:p>
          <a:p>
            <a:r>
              <a:rPr lang="en-US" dirty="0" smtClean="0"/>
              <a:t>Line 13: </a:t>
            </a:r>
            <a:r>
              <a:rPr lang="en-US" dirty="0"/>
              <a:t>Sets the foreign key for note to </a:t>
            </a:r>
            <a:r>
              <a:rPr lang="en-US" dirty="0" smtClean="0"/>
              <a:t>contact</a:t>
            </a:r>
          </a:p>
          <a:p>
            <a:pPr lvl="1"/>
            <a:r>
              <a:rPr lang="en-US" dirty="0" smtClean="0"/>
              <a:t>Eliminates </a:t>
            </a:r>
            <a:r>
              <a:rPr lang="en-US" dirty="0"/>
              <a:t>need to define foreign key</a:t>
            </a:r>
          </a:p>
          <a:p>
            <a:pPr lvl="1"/>
            <a:endParaRPr lang="en-US" dirty="0"/>
          </a:p>
        </p:txBody>
      </p:sp>
      <p:sp>
        <p:nvSpPr>
          <p:cNvPr id="6" name="rec Code"/>
          <p:cNvSpPr>
            <a:spLocks noChangeArrowheads="1"/>
          </p:cNvSpPr>
          <p:nvPr/>
        </p:nvSpPr>
        <p:spPr bwMode="auto">
          <a:xfrm>
            <a:off x="411480" y="914400"/>
            <a:ext cx="8650224"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gw.transaction.Transaction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gw.api.database.Query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Transaction.runWithNewBundle(\newBundle -&gt;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(ABContact).select().first()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7        :Subject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"Text subject"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8</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:Body = </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"Text body"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9</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ContactNoteType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ContactNoteType.TC_GENERAL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10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IsConfidential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true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11        }</a:t>
            </a: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12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contact.addToContactNotes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"su"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p:txBody>
      </p:sp>
      <p:cxnSp>
        <p:nvCxnSpPr>
          <p:cNvPr id="8" name="Straight Arrow Connector 7"/>
          <p:cNvCxnSpPr/>
          <p:nvPr/>
        </p:nvCxnSpPr>
        <p:spPr bwMode="auto">
          <a:xfrm>
            <a:off x="149917" y="37338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9" name="Straight Arrow Connector 8"/>
          <p:cNvCxnSpPr/>
          <p:nvPr/>
        </p:nvCxnSpPr>
        <p:spPr bwMode="auto">
          <a:xfrm>
            <a:off x="149917" y="39624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05481853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Edit read-only and create new entity</a:t>
            </a:r>
            <a:endParaRPr lang="en-US" dirty="0"/>
          </a:p>
        </p:txBody>
      </p:sp>
      <p:sp>
        <p:nvSpPr>
          <p:cNvPr id="18" name="Content Placeholder 17"/>
          <p:cNvSpPr>
            <a:spLocks noGrp="1"/>
          </p:cNvSpPr>
          <p:nvPr>
            <p:ph idx="1"/>
          </p:nvPr>
        </p:nvSpPr>
        <p:spPr>
          <a:xfrm>
            <a:off x="519113" y="4724400"/>
            <a:ext cx="8318500" cy="1676400"/>
          </a:xfrm>
        </p:spPr>
        <p:txBody>
          <a:bodyPr/>
          <a:lstStyle/>
          <a:p>
            <a:r>
              <a:rPr lang="en-US" dirty="0" smtClean="0"/>
              <a:t>For entities already in writable bundle, c</a:t>
            </a:r>
            <a:r>
              <a:rPr lang="en-US" sz="2400" dirty="0" smtClean="0"/>
              <a:t>reate </a:t>
            </a:r>
            <a:r>
              <a:rPr lang="en-US" sz="2400" dirty="0"/>
              <a:t>new entities and associate them with existing </a:t>
            </a:r>
            <a:r>
              <a:rPr lang="en-US" sz="2400" dirty="0" smtClean="0"/>
              <a:t>entities already in bundle</a:t>
            </a:r>
            <a:endParaRPr lang="en-US" sz="2400" dirty="0"/>
          </a:p>
          <a:p>
            <a:r>
              <a:rPr lang="en-US" dirty="0" smtClean="0"/>
              <a:t>Eliminates need to define foreign key</a:t>
            </a:r>
            <a:endParaRPr lang="en-US" dirty="0"/>
          </a:p>
        </p:txBody>
      </p:sp>
      <p:grpSp>
        <p:nvGrpSpPr>
          <p:cNvPr id="22" name="icn New Bundle"/>
          <p:cNvGrpSpPr>
            <a:grpSpLocks noChangeAspect="1"/>
          </p:cNvGrpSpPr>
          <p:nvPr/>
        </p:nvGrpSpPr>
        <p:grpSpPr>
          <a:xfrm>
            <a:off x="5533737" y="1234848"/>
            <a:ext cx="1079815" cy="1188720"/>
            <a:chOff x="7509050" y="838200"/>
            <a:chExt cx="1344314" cy="1479898"/>
          </a:xfrm>
        </p:grpSpPr>
        <p:pic>
          <p:nvPicPr>
            <p:cNvPr id="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050" y="838200"/>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4998" y="1693542"/>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9" name="txtCode2"/>
          <p:cNvSpPr txBox="1">
            <a:spLocks noChangeArrowheads="1"/>
          </p:cNvSpPr>
          <p:nvPr/>
        </p:nvSpPr>
        <p:spPr bwMode="auto">
          <a:xfrm>
            <a:off x="3328572" y="1030816"/>
            <a:ext cx="3605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newBundle.add</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readOnlyBundle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a:t>
            </a:r>
          </a:p>
        </p:txBody>
      </p:sp>
      <p:sp>
        <p:nvSpPr>
          <p:cNvPr id="30" name="txt Code1"/>
          <p:cNvSpPr txBox="1">
            <a:spLocks noChangeArrowheads="1"/>
          </p:cNvSpPr>
          <p:nvPr/>
        </p:nvSpPr>
        <p:spPr bwMode="auto">
          <a:xfrm>
            <a:off x="546928" y="1014584"/>
            <a:ext cx="37202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Query.Make</a:t>
            </a:r>
            <a:r>
              <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(entity)…</a:t>
            </a:r>
          </a:p>
        </p:txBody>
      </p:sp>
      <p:sp>
        <p:nvSpPr>
          <p:cNvPr id="31" name="txtCurrentBundle"/>
          <p:cNvSpPr txBox="1">
            <a:spLocks noChangeArrowheads="1"/>
          </p:cNvSpPr>
          <p:nvPr/>
        </p:nvSpPr>
        <p:spPr bwMode="auto">
          <a:xfrm>
            <a:off x="539024" y="2555557"/>
            <a:ext cx="9592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database</a:t>
            </a:r>
            <a:endParaRPr kumimoji="0" lang="en-US" sz="1600" b="1" i="0" u="none" strike="noStrike" kern="0" cap="none" spc="0" normalizeH="0" baseline="0" noProof="0" dirty="0" smtClean="0">
              <a:ln>
                <a:noFill/>
              </a:ln>
              <a:solidFill>
                <a:schemeClr val="bg1"/>
              </a:solidFill>
              <a:effectLst/>
              <a:uLnTx/>
              <a:uFillTx/>
              <a:latin typeface="+mj-lt"/>
            </a:endParaRPr>
          </a:p>
        </p:txBody>
      </p:sp>
      <p:sp>
        <p:nvSpPr>
          <p:cNvPr id="32" name="txt ReadOnlyBundle"/>
          <p:cNvSpPr txBox="1">
            <a:spLocks noChangeArrowheads="1"/>
          </p:cNvSpPr>
          <p:nvPr/>
        </p:nvSpPr>
        <p:spPr bwMode="auto">
          <a:xfrm>
            <a:off x="2440470" y="2555557"/>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Read-only</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Bundle</a:t>
            </a:r>
          </a:p>
        </p:txBody>
      </p:sp>
      <p:sp>
        <p:nvSpPr>
          <p:cNvPr id="33" name="txt NewBundle"/>
          <p:cNvSpPr txBox="1">
            <a:spLocks noChangeArrowheads="1"/>
          </p:cNvSpPr>
          <p:nvPr/>
        </p:nvSpPr>
        <p:spPr bwMode="auto">
          <a:xfrm>
            <a:off x="5415285" y="2555557"/>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a:t>New</a:t>
            </a:r>
            <a:br>
              <a:rPr lang="en-US" dirty="0"/>
            </a:br>
            <a:r>
              <a:rPr lang="en-US" dirty="0"/>
              <a:t>Bundle</a:t>
            </a:r>
          </a:p>
        </p:txBody>
      </p:sp>
      <p:sp>
        <p:nvSpPr>
          <p:cNvPr id="27" name="txt NewBundle"/>
          <p:cNvSpPr txBox="1">
            <a:spLocks noChangeArrowheads="1"/>
          </p:cNvSpPr>
          <p:nvPr/>
        </p:nvSpPr>
        <p:spPr bwMode="auto">
          <a:xfrm>
            <a:off x="7783869" y="3817558"/>
            <a:ext cx="10553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marR="0" lvl="0" indent="0" algn="ctr" eaLnBrk="0" fontAlgn="base" hangingPunct="0">
              <a:lnSpc>
                <a:spcPct val="100000"/>
              </a:lnSpc>
              <a:spcBef>
                <a:spcPct val="50000"/>
              </a:spcBef>
              <a:spcAft>
                <a:spcPct val="0"/>
              </a:spcAft>
              <a:buClr>
                <a:srgbClr val="0146AD"/>
              </a:buClr>
              <a:buSzTx/>
              <a:buFont typeface="Wingdings 3" pitchFamily="18" charset="2"/>
              <a:buNone/>
              <a:tabLst/>
              <a:defRPr kumimoji="0" sz="1600" b="1" i="0" u="none" strike="noStrike" kern="0" cap="none" spc="0" normalizeH="0" baseline="0">
                <a:ln>
                  <a:noFill/>
                </a:ln>
                <a:solidFill>
                  <a:schemeClr val="bg1"/>
                </a:solidFill>
                <a:effectLst/>
                <a:uLnTx/>
                <a:uFillTx/>
                <a:latin typeface="+mj-lt"/>
                <a:cs typeface="Courier New" pitchFamily="49"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r>
              <a:rPr lang="en-US" dirty="0" smtClean="0"/>
              <a:t>New </a:t>
            </a:r>
            <a:br>
              <a:rPr lang="en-US" dirty="0" smtClean="0"/>
            </a:br>
            <a:r>
              <a:rPr lang="en-US" dirty="0" smtClean="0"/>
              <a:t>Entity</a:t>
            </a:r>
            <a:endParaRPr lang="en-US" dirty="0"/>
          </a:p>
        </p:txBody>
      </p:sp>
      <p:sp>
        <p:nvSpPr>
          <p:cNvPr id="28" name="txtCode2"/>
          <p:cNvSpPr txBox="1">
            <a:spLocks noChangeArrowheads="1"/>
          </p:cNvSpPr>
          <p:nvPr/>
        </p:nvSpPr>
        <p:spPr bwMode="auto">
          <a:xfrm>
            <a:off x="2968136" y="3411379"/>
            <a:ext cx="41474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entity.add</a:t>
            </a:r>
            <a:r>
              <a:rPr lang="en-US" sz="1600" kern="0" dirty="0" smtClean="0">
                <a:solidFill>
                  <a:schemeClr val="bg1"/>
                </a:solidFill>
                <a:latin typeface="Courier New" pitchFamily="49" charset="0"/>
                <a:cs typeface="Courier New" pitchFamily="49" charset="0"/>
              </a:rPr>
              <a:t>To&lt;Name&gt;(</a:t>
            </a:r>
            <a:r>
              <a:rPr lang="en-US" sz="1600" kern="0" dirty="0" err="1" smtClean="0">
                <a:solidFill>
                  <a:schemeClr val="bg1"/>
                </a:solidFill>
                <a:latin typeface="Courier New" pitchFamily="49" charset="0"/>
                <a:cs typeface="Courier New" pitchFamily="49" charset="0"/>
              </a:rPr>
              <a:t>newEntity</a:t>
            </a:r>
            <a:r>
              <a:rPr lang="en-US" sz="1600" kern="0" dirty="0" smtClean="0">
                <a:solidFill>
                  <a:schemeClr val="bg1"/>
                </a:solidFill>
                <a:latin typeface="Courier New" pitchFamily="49" charset="0"/>
                <a:cs typeface="Courier New" pitchFamily="49" charset="0"/>
              </a:rPr>
              <a:t>)</a:t>
            </a:r>
            <a:endParaRPr kumimoji="0" lang="en-US" sz="1600" b="1" i="0" u="none" strike="noStrike" kern="0" cap="none" spc="0" normalizeH="0" baseline="0" noProof="0" dirty="0" smtClean="0">
              <a:ln>
                <a:noFill/>
              </a:ln>
              <a:solidFill>
                <a:schemeClr val="bg1"/>
              </a:solidFill>
              <a:effectLst/>
              <a:uLnTx/>
              <a:uFillTx/>
              <a:latin typeface="Courier New" pitchFamily="49" charset="0"/>
              <a:cs typeface="Courier New" pitchFamily="49" charset="0"/>
            </a:endParaRPr>
          </a:p>
        </p:txBody>
      </p:sp>
      <p:sp>
        <p:nvSpPr>
          <p:cNvPr id="35" name="Right Arrow 34"/>
          <p:cNvSpPr/>
          <p:nvPr/>
        </p:nvSpPr>
        <p:spPr bwMode="auto">
          <a:xfrm>
            <a:off x="3394788" y="1646328"/>
            <a:ext cx="2214921"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6" name="inc Bundle ReadOnl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8195" y="1253945"/>
            <a:ext cx="1208703" cy="1280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ight Arrow 15"/>
          <p:cNvSpPr/>
          <p:nvPr/>
        </p:nvSpPr>
        <p:spPr bwMode="auto">
          <a:xfrm>
            <a:off x="1337388" y="1646328"/>
            <a:ext cx="1253412"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6" name="txt ReadOnlyBundle"/>
          <p:cNvSpPr txBox="1">
            <a:spLocks noChangeArrowheads="1"/>
          </p:cNvSpPr>
          <p:nvPr/>
        </p:nvSpPr>
        <p:spPr bwMode="auto">
          <a:xfrm>
            <a:off x="7783869" y="1803400"/>
            <a:ext cx="10553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pitchFamily="34" charset="0"/>
              </a:defRPr>
            </a:lvl1pPr>
            <a:lvl2pPr marL="742950" indent="-285750">
              <a:defRPr b="1">
                <a:solidFill>
                  <a:srgbClr val="FF0000"/>
                </a:solidFill>
                <a:latin typeface="Arial" pitchFamily="34" charset="0"/>
              </a:defRPr>
            </a:lvl2pPr>
            <a:lvl3pPr marL="1143000" indent="-228600">
              <a:defRPr b="1">
                <a:solidFill>
                  <a:srgbClr val="FF0000"/>
                </a:solidFill>
                <a:latin typeface="Arial" pitchFamily="34" charset="0"/>
              </a:defRPr>
            </a:lvl3pPr>
            <a:lvl4pPr marL="1600200" indent="-228600">
              <a:defRPr b="1">
                <a:solidFill>
                  <a:srgbClr val="FF0000"/>
                </a:solidFill>
                <a:latin typeface="Arial" pitchFamily="34" charset="0"/>
              </a:defRPr>
            </a:lvl4pPr>
            <a:lvl5pPr marL="2057400" indent="-228600">
              <a:defRPr b="1">
                <a:solidFill>
                  <a:srgbClr val="FF0000"/>
                </a:solidFill>
                <a:latin typeface="Arial" pitchFamily="34"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pitchFamily="34" charset="0"/>
              </a:defRPr>
            </a:lvl9pPr>
          </a:lstStyle>
          <a:p>
            <a:pPr marL="0" marR="0" lvl="0" indent="0" algn="ctr" defTabSz="914400" eaLnBrk="0" fontAlgn="base" latinLnBrk="0" hangingPunct="0">
              <a:lnSpc>
                <a:spcPct val="100000"/>
              </a:lnSpc>
              <a:spcBef>
                <a:spcPct val="50000"/>
              </a:spcBef>
              <a:spcAft>
                <a:spcPct val="0"/>
              </a:spcAft>
              <a:buClr>
                <a:srgbClr val="0146AD"/>
              </a:buClr>
              <a:buSzTx/>
              <a:buFont typeface="Wingdings 3" pitchFamily="18" charset="2"/>
              <a:buNone/>
              <a:tabLst/>
              <a:defRPr/>
            </a:pPr>
            <a: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t>Read-only</a:t>
            </a:r>
            <a:br>
              <a:rPr kumimoji="0" lang="en-US" sz="1600" b="1" i="0" u="none" strike="noStrike" kern="0" cap="none" spc="0" normalizeH="0" baseline="0" noProof="0" dirty="0" smtClean="0">
                <a:ln>
                  <a:noFill/>
                </a:ln>
                <a:solidFill>
                  <a:schemeClr val="bg1"/>
                </a:solidFill>
                <a:effectLst/>
                <a:uLnTx/>
                <a:uFillTx/>
                <a:latin typeface="+mj-lt"/>
                <a:cs typeface="Courier New" pitchFamily="49" charset="0"/>
              </a:rPr>
            </a:br>
            <a:r>
              <a:rPr lang="en-US" sz="1600" kern="0" dirty="0" smtClean="0">
                <a:solidFill>
                  <a:schemeClr val="bg1"/>
                </a:solidFill>
                <a:latin typeface="+mj-lt"/>
                <a:cs typeface="Courier New" pitchFamily="49" charset="0"/>
              </a:rPr>
              <a:t>becomes writable</a:t>
            </a:r>
            <a:endParaRPr kumimoji="0" lang="en-US" sz="1600" b="1" i="0" u="none" strike="noStrike" kern="0" cap="none" spc="0" normalizeH="0" baseline="0" noProof="0" dirty="0" smtClean="0">
              <a:ln>
                <a:noFill/>
              </a:ln>
              <a:solidFill>
                <a:schemeClr val="bg1"/>
              </a:solidFill>
              <a:effectLst/>
              <a:uLnTx/>
              <a:uFillTx/>
              <a:latin typeface="+mj-lt"/>
              <a:cs typeface="Courier New" pitchFamily="49" charset="0"/>
            </a:endParaRPr>
          </a:p>
        </p:txBody>
      </p:sp>
      <p:pic>
        <p:nvPicPr>
          <p:cNvPr id="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309859"/>
            <a:ext cx="93096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Elbow Connector 11"/>
          <p:cNvCxnSpPr>
            <a:stCxn id="26" idx="0"/>
            <a:endCxn id="34" idx="0"/>
          </p:cNvCxnSpPr>
          <p:nvPr/>
        </p:nvCxnSpPr>
        <p:spPr bwMode="auto">
          <a:xfrm rot="16200000" flipH="1">
            <a:off x="4914130" y="-537638"/>
            <a:ext cx="347872" cy="3931038"/>
          </a:xfrm>
          <a:prstGeom prst="bentConnector3">
            <a:avLst>
              <a:gd name="adj1" fmla="val -103265"/>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34" name="icn Bundle Writab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5885" y="1601817"/>
            <a:ext cx="1295400" cy="12415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ight Arrow 19"/>
          <p:cNvSpPr/>
          <p:nvPr/>
        </p:nvSpPr>
        <p:spPr bwMode="auto">
          <a:xfrm rot="16200000">
            <a:off x="6381702" y="2981073"/>
            <a:ext cx="1058705"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052" name="icn New Entity AddT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3902" y="3529184"/>
            <a:ext cx="1034481"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icn Sta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28088" y="4222729"/>
            <a:ext cx="520797" cy="50167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457017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a:t>
            </a:r>
            <a:r>
              <a:rPr lang="en-US" dirty="0"/>
              <a:t>read-only and create new </a:t>
            </a:r>
            <a:r>
              <a:rPr lang="en-US" dirty="0" smtClean="0"/>
              <a:t>entity</a:t>
            </a:r>
            <a:br>
              <a:rPr lang="en-US" dirty="0" smtClean="0"/>
            </a:br>
            <a:r>
              <a:rPr lang="en-US" sz="2400" dirty="0" smtClean="0"/>
              <a:t>Example</a:t>
            </a:r>
            <a:r>
              <a:rPr lang="en-US" dirty="0" smtClean="0"/>
              <a:t/>
            </a:r>
            <a:br>
              <a:rPr lang="en-US" dirty="0" smtClean="0"/>
            </a:br>
            <a:endParaRPr lang="en-US" dirty="0"/>
          </a:p>
        </p:txBody>
      </p:sp>
      <p:sp>
        <p:nvSpPr>
          <p:cNvPr id="4" name="Content Placeholder 3" hidden="1"/>
          <p:cNvSpPr>
            <a:spLocks noGrp="1"/>
          </p:cNvSpPr>
          <p:nvPr>
            <p:ph idx="1"/>
          </p:nvPr>
        </p:nvSpPr>
        <p:spPr>
          <a:xfrm>
            <a:off x="519112" y="3962400"/>
            <a:ext cx="8777287" cy="2438400"/>
          </a:xfrm>
        </p:spPr>
        <p:txBody>
          <a:bodyPr/>
          <a:lstStyle/>
          <a:p>
            <a:r>
              <a:rPr lang="en-US" b="1" dirty="0">
                <a:latin typeface="Courier New" pitchFamily="49" charset="0"/>
                <a:cs typeface="Courier New" pitchFamily="49" charset="0"/>
              </a:rPr>
              <a:t>var </a:t>
            </a:r>
            <a:r>
              <a:rPr lang="en-US" b="1" dirty="0" smtClean="0">
                <a:latin typeface="Courier New" pitchFamily="49" charset="0"/>
                <a:cs typeface="Courier New" pitchFamily="49" charset="0"/>
              </a:rPr>
              <a:t>newEntity </a:t>
            </a:r>
            <a:r>
              <a:rPr lang="en-US" b="1" dirty="0">
                <a:latin typeface="Courier New" pitchFamily="49" charset="0"/>
                <a:cs typeface="Courier New" pitchFamily="49" charset="0"/>
              </a:rPr>
              <a:t>= new EntityType()</a:t>
            </a:r>
          </a:p>
          <a:p>
            <a:pPr lvl="1"/>
            <a:r>
              <a:rPr lang="en-US" dirty="0" smtClean="0"/>
              <a:t>Not </a:t>
            </a:r>
            <a:r>
              <a:rPr lang="en-US" dirty="0"/>
              <a:t>associated to any existing </a:t>
            </a:r>
            <a:r>
              <a:rPr lang="en-US" dirty="0" smtClean="0"/>
              <a:t>entity, but is inherently </a:t>
            </a:r>
            <a:r>
              <a:rPr lang="en-US" dirty="0"/>
              <a:t>part of the new bundle </a:t>
            </a:r>
            <a:endParaRPr lang="en-US" dirty="0" smtClean="0"/>
          </a:p>
          <a:p>
            <a:r>
              <a:rPr lang="en-US" b="1" dirty="0" err="1" smtClean="0">
                <a:solidFill>
                  <a:srgbClr val="000000"/>
                </a:solidFill>
                <a:latin typeface="Courier New"/>
                <a:ea typeface="Times New Roman"/>
                <a:cs typeface="Times New Roman"/>
              </a:rPr>
              <a:t>entityInBundle.addTo</a:t>
            </a:r>
            <a:r>
              <a:rPr lang="en-US" b="1" dirty="0" smtClean="0">
                <a:solidFill>
                  <a:srgbClr val="000000"/>
                </a:solidFill>
                <a:latin typeface="Courier New"/>
                <a:ea typeface="Times New Roman"/>
                <a:cs typeface="Times New Roman"/>
              </a:rPr>
              <a:t>&lt;Name&gt;(</a:t>
            </a:r>
            <a:r>
              <a:rPr lang="en-US" b="1" dirty="0" err="1" smtClean="0">
                <a:solidFill>
                  <a:srgbClr val="000000"/>
                </a:solidFill>
                <a:latin typeface="Courier New"/>
                <a:ea typeface="Times New Roman"/>
                <a:cs typeface="Times New Roman"/>
              </a:rPr>
              <a:t>newEntity</a:t>
            </a:r>
            <a:r>
              <a:rPr lang="en-US" b="1" dirty="0" smtClean="0">
                <a:solidFill>
                  <a:srgbClr val="000000"/>
                </a:solidFill>
                <a:latin typeface="Courier New"/>
                <a:ea typeface="Times New Roman"/>
                <a:cs typeface="Times New Roman"/>
              </a:rPr>
              <a:t>)</a:t>
            </a:r>
            <a:endParaRPr lang="en-US" dirty="0" smtClean="0"/>
          </a:p>
          <a:p>
            <a:pPr lvl="1"/>
            <a:r>
              <a:rPr lang="en-US" dirty="0"/>
              <a:t>Set any required foreign keys manually to </a:t>
            </a:r>
            <a:r>
              <a:rPr lang="en-US" dirty="0" smtClean="0"/>
              <a:t>commit</a:t>
            </a:r>
          </a:p>
          <a:p>
            <a:pPr lvl="1"/>
            <a:r>
              <a:rPr lang="en-US" dirty="0" smtClean="0"/>
              <a:t>Line 34: </a:t>
            </a:r>
            <a:r>
              <a:rPr lang="en-US" dirty="0" err="1" smtClean="0"/>
              <a:t>addToContactNotes</a:t>
            </a:r>
            <a:r>
              <a:rPr lang="en-US" dirty="0" smtClean="0"/>
              <a:t>(note)</a:t>
            </a:r>
            <a:endParaRPr lang="en-US" dirty="0"/>
          </a:p>
          <a:p>
            <a:pPr lvl="1"/>
            <a:endParaRPr lang="en-US" dirty="0"/>
          </a:p>
        </p:txBody>
      </p:sp>
      <p:sp>
        <p:nvSpPr>
          <p:cNvPr id="11" name="rec LinNumbers"/>
          <p:cNvSpPr/>
          <p:nvPr/>
        </p:nvSpPr>
        <p:spPr bwMode="auto">
          <a:xfrm>
            <a:off x="304800" y="914400"/>
            <a:ext cx="581025" cy="3276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rec Code"/>
          <p:cNvSpPr/>
          <p:nvPr/>
        </p:nvSpPr>
        <p:spPr>
          <a:xfrm>
            <a:off x="414668" y="914400"/>
            <a:ext cx="8610600" cy="3581400"/>
          </a:xfrm>
          <a:prstGeom prst="rect">
            <a:avLst/>
          </a:prstGeom>
        </p:spPr>
        <p:txBody>
          <a:bodyPr wrap="none">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00"/>
                </a:solidFill>
                <a:latin typeface="Courier New" pitchFamily="49" charset="0"/>
                <a:ea typeface="Times New Roman"/>
                <a:cs typeface="Courier New" pitchFamily="49" charset="0"/>
              </a:rPr>
              <a:t>1 </a:t>
            </a:r>
            <a:r>
              <a:rPr lang="en-US" sz="1600" b="1" dirty="0" smtClean="0">
                <a:solidFill>
                  <a:srgbClr val="000080"/>
                </a:solidFill>
                <a:latin typeface="Courier New" pitchFamily="49" charset="0"/>
                <a:ea typeface="Times New Roman"/>
                <a:cs typeface="Courier New" pitchFamily="49" charset="0"/>
              </a:rPr>
              <a:t>uses</a:t>
            </a:r>
            <a:r>
              <a:rPr lang="en-US" sz="1600" b="1" dirty="0" smtClean="0">
                <a:solidFill>
                  <a:srgbClr val="000000"/>
                </a:solidFill>
                <a:latin typeface="Courier New" pitchFamily="49" charset="0"/>
                <a:ea typeface="Times New Roman"/>
                <a:cs typeface="Courier New" pitchFamily="49" charset="0"/>
              </a:rPr>
              <a:t> </a:t>
            </a:r>
            <a:r>
              <a:rPr lang="en-US" sz="1600" b="1" dirty="0" err="1">
                <a:solidFill>
                  <a:srgbClr val="000000"/>
                </a:solidFill>
                <a:latin typeface="Courier New" pitchFamily="49" charset="0"/>
                <a:ea typeface="Times New Roman"/>
                <a:cs typeface="Courier New" pitchFamily="49" charset="0"/>
              </a:rPr>
              <a:t>gw.api.database.Query</a:t>
            </a:r>
            <a:endParaRPr lang="en-US" sz="1600" b="1" dirty="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2 </a:t>
            </a:r>
            <a:r>
              <a:rPr lang="en-US" sz="1600" b="1" dirty="0">
                <a:solidFill>
                  <a:srgbClr val="000080"/>
                </a:solidFill>
                <a:latin typeface="Courier New" pitchFamily="49" charset="0"/>
                <a:ea typeface="Times New Roman"/>
                <a:cs typeface="Courier New" pitchFamily="49" charset="0"/>
              </a:rPr>
              <a:t>uses </a:t>
            </a:r>
            <a:r>
              <a:rPr lang="en-US" sz="1600" b="1" dirty="0" err="1">
                <a:solidFill>
                  <a:srgbClr val="000000"/>
                </a:solidFill>
                <a:latin typeface="Courier New" pitchFamily="49" charset="0"/>
                <a:ea typeface="Times New Roman"/>
                <a:cs typeface="Courier New" pitchFamily="49" charset="0"/>
              </a:rPr>
              <a:t>gw.api.database.Relop</a:t>
            </a:r>
            <a:endParaRPr lang="en-US" sz="1600" b="1" dirty="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3 </a:t>
            </a:r>
            <a:r>
              <a:rPr lang="en-US" sz="1600" b="1" dirty="0">
                <a:solidFill>
                  <a:srgbClr val="000080"/>
                </a:solidFill>
                <a:latin typeface="Courier New" pitchFamily="49" charset="0"/>
                <a:ea typeface="Times New Roman"/>
                <a:cs typeface="Courier New" pitchFamily="49" charset="0"/>
              </a:rPr>
              <a:t>uses</a:t>
            </a:r>
            <a:r>
              <a:rPr lang="en-US" sz="1600" b="1" dirty="0" smtClean="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gw.transaction.Transaction</a:t>
            </a:r>
            <a:endParaRPr lang="en-US" sz="1600" b="1" dirty="0" smtClean="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4 Transaction.runWithNewBundle</a:t>
            </a:r>
            <a:r>
              <a:rPr lang="en-US" sz="1600" b="1" dirty="0">
                <a:solidFill>
                  <a:srgbClr val="000000"/>
                </a:solidFill>
                <a:latin typeface="Courier New" pitchFamily="49" charset="0"/>
                <a:ea typeface="Times New Roman"/>
                <a:cs typeface="Courier New" pitchFamily="49" charset="0"/>
              </a:rPr>
              <a:t>(\newBundle -&gt; {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5    </a:t>
            </a:r>
            <a:r>
              <a:rPr lang="en-US" sz="1600" b="1" dirty="0">
                <a:solidFill>
                  <a:srgbClr val="000080"/>
                </a:solidFill>
                <a:latin typeface="Courier New" pitchFamily="49" charset="0"/>
                <a:ea typeface="Times New Roman"/>
                <a:cs typeface="Courier New" pitchFamily="49" charset="0"/>
              </a:rPr>
              <a:t>var </a:t>
            </a:r>
            <a:r>
              <a:rPr lang="en-US" sz="1600" b="1" dirty="0" smtClean="0">
                <a:solidFill>
                  <a:srgbClr val="000000"/>
                </a:solidFill>
                <a:latin typeface="Courier New" pitchFamily="49" charset="0"/>
                <a:ea typeface="Times New Roman"/>
                <a:cs typeface="Courier New" pitchFamily="49" charset="0"/>
              </a:rPr>
              <a:t>query </a:t>
            </a:r>
            <a:r>
              <a:rPr lang="en-US" sz="1600" b="1" dirty="0">
                <a:solidFill>
                  <a:srgbClr val="000000"/>
                </a:solidFill>
                <a:latin typeface="Courier New" pitchFamily="49" charset="0"/>
                <a:ea typeface="Times New Roman"/>
                <a:cs typeface="Courier New" pitchFamily="49" charset="0"/>
              </a:rPr>
              <a:t>= </a:t>
            </a:r>
            <a:r>
              <a:rPr lang="en-US" sz="1600" b="1" dirty="0" err="1">
                <a:solidFill>
                  <a:srgbClr val="000000"/>
                </a:solidFill>
                <a:latin typeface="Courier New" pitchFamily="49" charset="0"/>
                <a:ea typeface="Times New Roman"/>
                <a:cs typeface="Courier New" pitchFamily="49" charset="0"/>
              </a:rPr>
              <a:t>Query.make</a:t>
            </a:r>
            <a:r>
              <a:rPr lang="en-US" sz="1600" b="1" dirty="0">
                <a:solidFill>
                  <a:srgbClr val="000000"/>
                </a:solidFill>
                <a:latin typeface="Courier New" pitchFamily="49" charset="0"/>
                <a:ea typeface="Times New Roman"/>
                <a:cs typeface="Courier New" pitchFamily="49" charset="0"/>
              </a:rPr>
              <a:t>(ABCompany)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19 </a:t>
            </a:r>
            <a:r>
              <a:rPr lang="en-US" sz="1600" b="1" dirty="0" smtClean="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queryObj.compare</a:t>
            </a:r>
            <a:r>
              <a:rPr lang="en-US" sz="1600" b="1" dirty="0" smtClean="0">
                <a:solidFill>
                  <a:srgbClr val="000000"/>
                </a:solidFill>
                <a:latin typeface="Courier New" pitchFamily="49" charset="0"/>
                <a:ea typeface="Times New Roman"/>
                <a:cs typeface="Courier New" pitchFamily="49" charset="0"/>
              </a:rPr>
              <a:t>(</a:t>
            </a:r>
            <a:r>
              <a:rPr lang="en-US" sz="1600" b="1" dirty="0" err="1" smtClean="0">
                <a:solidFill>
                  <a:srgbClr val="000000"/>
                </a:solidFill>
                <a:latin typeface="Courier New" pitchFamily="49" charset="0"/>
                <a:ea typeface="Times New Roman"/>
                <a:cs typeface="Courier New" pitchFamily="49" charset="0"/>
              </a:rPr>
              <a:t>ABCompany#PublicID</a:t>
            </a:r>
            <a:r>
              <a:rPr lang="en-US" sz="1600" b="1" dirty="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Relop.</a:t>
            </a:r>
            <a:r>
              <a:rPr lang="en-US" sz="1600" b="1" i="1" dirty="0" err="1">
                <a:solidFill>
                  <a:srgbClr val="7030A0"/>
                </a:solidFill>
                <a:latin typeface="Courier New" pitchFamily="49" charset="0"/>
                <a:ea typeface="Times New Roman"/>
                <a:cs typeface="Courier New" pitchFamily="49" charset="0"/>
              </a:rPr>
              <a:t>Equals</a:t>
            </a:r>
            <a:r>
              <a:rPr lang="en-US" sz="1600" b="1" dirty="0" smtClean="0">
                <a:solidFill>
                  <a:srgbClr val="000000"/>
                </a:solidFill>
                <a:latin typeface="Courier New" pitchFamily="49" charset="0"/>
                <a:ea typeface="Times New Roman"/>
                <a:cs typeface="Courier New" pitchFamily="49" charset="0"/>
              </a:rPr>
              <a:t>, </a:t>
            </a:r>
            <a:r>
              <a:rPr lang="en-US" sz="1600" b="1" dirty="0" smtClean="0">
                <a:solidFill>
                  <a:srgbClr val="008000"/>
                </a:solidFill>
                <a:latin typeface="Courier New" pitchFamily="49" charset="0"/>
                <a:ea typeface="Times New Roman"/>
                <a:cs typeface="Courier New" pitchFamily="49" charset="0"/>
              </a:rPr>
              <a:t>"ab:61"</a:t>
            </a:r>
            <a:r>
              <a:rPr lang="en-US" sz="1600" b="1" dirty="0" smtClean="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20  </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80"/>
                </a:solidFill>
                <a:latin typeface="Courier New" pitchFamily="49" charset="0"/>
                <a:ea typeface="Times New Roman"/>
                <a:cs typeface="Courier New" pitchFamily="49" charset="0"/>
              </a:rPr>
              <a:t>var </a:t>
            </a:r>
            <a:r>
              <a:rPr lang="en-US" sz="1600" b="1" dirty="0">
                <a:solidFill>
                  <a:srgbClr val="000000"/>
                </a:solidFill>
                <a:latin typeface="Courier New" pitchFamily="49" charset="0"/>
                <a:ea typeface="Times New Roman"/>
                <a:cs typeface="Courier New" pitchFamily="49" charset="0"/>
              </a:rPr>
              <a:t>targetCompany = </a:t>
            </a:r>
            <a:r>
              <a:rPr lang="en-US" sz="1600" b="1" dirty="0" err="1">
                <a:solidFill>
                  <a:srgbClr val="000000"/>
                </a:solidFill>
                <a:latin typeface="Courier New" pitchFamily="49" charset="0"/>
                <a:ea typeface="Times New Roman"/>
                <a:cs typeface="Courier New" pitchFamily="49" charset="0"/>
              </a:rPr>
              <a:t>queryObj.select</a:t>
            </a:r>
            <a:r>
              <a:rPr lang="en-US" sz="1600" b="1" dirty="0">
                <a:solidFill>
                  <a:srgbClr val="000000"/>
                </a:solidFill>
                <a:latin typeface="Courier New" pitchFamily="49" charset="0"/>
                <a:ea typeface="Times New Roman"/>
                <a:cs typeface="Courier New" pitchFamily="49" charset="0"/>
              </a:rPr>
              <a:t>().</a:t>
            </a:r>
            <a:r>
              <a:rPr lang="en-US" sz="1600" b="1" dirty="0" err="1">
                <a:solidFill>
                  <a:srgbClr val="000000"/>
                </a:solidFill>
                <a:latin typeface="Courier New" pitchFamily="49" charset="0"/>
                <a:ea typeface="Times New Roman"/>
                <a:cs typeface="Courier New" pitchFamily="49" charset="0"/>
              </a:rPr>
              <a:t>AtMostOneRow</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a:t>
            </a:r>
            <a:r>
              <a:rPr lang="en-US" sz="1600" b="1" dirty="0">
                <a:solidFill>
                  <a:srgbClr val="000000"/>
                </a:solidFill>
                <a:latin typeface="Courier New" pitchFamily="49" charset="0"/>
                <a:ea typeface="Times New Roman"/>
                <a:cs typeface="Courier New" pitchFamily="49" charset="0"/>
              </a:rPr>
              <a:t>31   </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80"/>
                </a:solidFill>
                <a:latin typeface="Courier New" pitchFamily="49" charset="0"/>
                <a:ea typeface="Times New Roman"/>
                <a:cs typeface="Courier New" pitchFamily="49" charset="0"/>
              </a:rPr>
              <a:t>var </a:t>
            </a:r>
            <a:r>
              <a:rPr lang="en-US" sz="1600" b="1" dirty="0">
                <a:solidFill>
                  <a:srgbClr val="000000"/>
                </a:solidFill>
                <a:latin typeface="Courier New" pitchFamily="49" charset="0"/>
                <a:ea typeface="Times New Roman"/>
                <a:cs typeface="Courier New" pitchFamily="49" charset="0"/>
              </a:rPr>
              <a:t>note = createABCompanyNoteForInspection</a:t>
            </a:r>
            <a:r>
              <a:rPr lang="en-US" sz="1600" b="1" dirty="0" smtClean="0">
                <a:solidFill>
                  <a:srgbClr val="000000"/>
                </a:solidFill>
                <a:latin typeface="Courier New" pitchFamily="49" charset="0"/>
                <a:ea typeface="Times New Roman"/>
                <a:cs typeface="Courier New" pitchFamily="49" charset="0"/>
              </a:rPr>
              <a: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targetCompany</a:t>
            </a:r>
            <a:r>
              <a:rPr lang="en-US" sz="1600" b="1" dirty="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inspectionDate</a:t>
            </a:r>
            <a:r>
              <a:rPr lang="en-US" sz="1600" b="1" dirty="0" smtClean="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…34   </a:t>
            </a:r>
            <a:r>
              <a:rPr lang="en-US" sz="1600" b="1" dirty="0" smtClean="0">
                <a:solidFill>
                  <a:srgbClr val="000000"/>
                </a:solidFill>
                <a:latin typeface="Courier New" pitchFamily="49" charset="0"/>
                <a:ea typeface="Times New Roman"/>
                <a:cs typeface="Courier New" pitchFamily="49" charset="0"/>
              </a:rPr>
              <a:t> </a:t>
            </a:r>
            <a:r>
              <a:rPr lang="en-US" sz="1600" b="1" dirty="0" err="1" smtClean="0">
                <a:solidFill>
                  <a:srgbClr val="000000"/>
                </a:solidFill>
                <a:latin typeface="Courier New" pitchFamily="49" charset="0"/>
                <a:ea typeface="Times New Roman"/>
                <a:cs typeface="Courier New" pitchFamily="49" charset="0"/>
              </a:rPr>
              <a:t>targetCompany.addToContactNotes</a:t>
            </a:r>
            <a:r>
              <a:rPr lang="en-US" sz="1600" b="1" dirty="0" smtClean="0">
                <a:solidFill>
                  <a:srgbClr val="000000"/>
                </a:solidFill>
                <a:latin typeface="Courier New" pitchFamily="49" charset="0"/>
                <a:ea typeface="Times New Roman"/>
                <a:cs typeface="Courier New" pitchFamily="49" charset="0"/>
              </a:rPr>
              <a:t>(note</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…40    </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8000"/>
                </a:solidFill>
                <a:latin typeface="Courier New" pitchFamily="49" charset="0"/>
                <a:ea typeface="Times New Roman"/>
                <a:cs typeface="Courier New" pitchFamily="49" charset="0"/>
              </a:rPr>
              <a:t>"su"</a:t>
            </a:r>
            <a:r>
              <a:rPr lang="en-US" sz="1600" b="1" dirty="0">
                <a:solidFill>
                  <a:srgbClr val="000000"/>
                </a:solidFill>
                <a:latin typeface="Courier New" pitchFamily="49" charset="0"/>
                <a:ea typeface="Times New Roman"/>
                <a:cs typeface="Courier New" pitchFamily="49" charset="0"/>
              </a:rPr>
              <a:t>)</a:t>
            </a:r>
            <a:endParaRPr lang="en-US" sz="1600" b="1" dirty="0">
              <a:effectLst/>
              <a:latin typeface="Courier New" pitchFamily="49" charset="0"/>
              <a:ea typeface="Calibri"/>
              <a:cs typeface="Courier New" pitchFamily="49" charset="0"/>
            </a:endParaRPr>
          </a:p>
        </p:txBody>
      </p:sp>
      <p:sp>
        <p:nvSpPr>
          <p:cNvPr id="6" name="Content Placeholder 3"/>
          <p:cNvSpPr txBox="1">
            <a:spLocks/>
          </p:cNvSpPr>
          <p:nvPr/>
        </p:nvSpPr>
        <p:spPr bwMode="auto">
          <a:xfrm>
            <a:off x="518160" y="4648200"/>
            <a:ext cx="8915399"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40000"/>
              </a:spcBef>
              <a:spcAft>
                <a:spcPct val="0"/>
              </a:spcAft>
              <a:buClr>
                <a:srgbClr val="04628C"/>
              </a:buClr>
              <a:buSzPct val="90000"/>
              <a:buFont typeface="Arial" pitchFamily="34"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Calibri" pitchFamily="34"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Calibri" pitchFamily="34"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Calibri" pitchFamily="34"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4628C"/>
              </a:buClr>
              <a:buSzPct val="120000"/>
              <a:buFont typeface="Calibri" pitchFamily="34" charset="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dirty="0"/>
              <a:t>Line </a:t>
            </a:r>
            <a:r>
              <a:rPr lang="en-US" kern="0" dirty="0" smtClean="0"/>
              <a:t>31: calls method to create new entity</a:t>
            </a:r>
          </a:p>
          <a:p>
            <a:pPr lvl="1"/>
            <a:r>
              <a:rPr lang="en-US" b="1" kern="0" dirty="0" smtClean="0">
                <a:latin typeface="Courier New" pitchFamily="49" charset="0"/>
                <a:cs typeface="Courier New" pitchFamily="49" charset="0"/>
              </a:rPr>
              <a:t>var </a:t>
            </a:r>
            <a:r>
              <a:rPr lang="en-US" b="1" kern="0" dirty="0" err="1" smtClean="0">
                <a:latin typeface="Courier New" pitchFamily="49" charset="0"/>
                <a:cs typeface="Courier New" pitchFamily="49" charset="0"/>
              </a:rPr>
              <a:t>newEntity</a:t>
            </a:r>
            <a:r>
              <a:rPr lang="en-US" b="1" kern="0" dirty="0" smtClean="0">
                <a:latin typeface="Courier New" pitchFamily="49" charset="0"/>
                <a:cs typeface="Courier New" pitchFamily="49" charset="0"/>
              </a:rPr>
              <a:t> = new </a:t>
            </a:r>
            <a:r>
              <a:rPr lang="en-US" b="1" kern="0" dirty="0" err="1" smtClean="0">
                <a:latin typeface="Courier New" pitchFamily="49" charset="0"/>
                <a:cs typeface="Courier New" pitchFamily="49" charset="0"/>
              </a:rPr>
              <a:t>EntityType</a:t>
            </a:r>
            <a:r>
              <a:rPr lang="en-US" b="1" kern="0" dirty="0" smtClean="0">
                <a:latin typeface="Courier New" pitchFamily="49" charset="0"/>
                <a:cs typeface="Courier New" pitchFamily="49" charset="0"/>
              </a:rPr>
              <a:t>()</a:t>
            </a:r>
          </a:p>
          <a:p>
            <a:r>
              <a:rPr lang="en-US" kern="0" dirty="0"/>
              <a:t>Line </a:t>
            </a:r>
            <a:r>
              <a:rPr lang="en-US" kern="0" dirty="0" smtClean="0"/>
              <a:t>34: creates foreign key to parent entity</a:t>
            </a:r>
          </a:p>
          <a:p>
            <a:pPr lvl="1"/>
            <a:r>
              <a:rPr lang="en-US" b="1" kern="0" dirty="0" err="1" smtClean="0">
                <a:solidFill>
                  <a:srgbClr val="000000"/>
                </a:solidFill>
                <a:latin typeface="Courier New"/>
                <a:ea typeface="Times New Roman"/>
                <a:cs typeface="Times New Roman"/>
              </a:rPr>
              <a:t>parentEntity.addTo</a:t>
            </a:r>
            <a:r>
              <a:rPr lang="en-US" b="1" kern="0" dirty="0" smtClean="0">
                <a:solidFill>
                  <a:srgbClr val="000000"/>
                </a:solidFill>
                <a:latin typeface="Courier New"/>
                <a:ea typeface="Times New Roman"/>
                <a:cs typeface="Times New Roman"/>
              </a:rPr>
              <a:t>&lt;Array&gt;(</a:t>
            </a:r>
            <a:r>
              <a:rPr lang="en-US" b="1" kern="0" dirty="0" err="1" smtClean="0">
                <a:solidFill>
                  <a:srgbClr val="000000"/>
                </a:solidFill>
                <a:latin typeface="Courier New"/>
                <a:ea typeface="Times New Roman"/>
                <a:cs typeface="Times New Roman"/>
              </a:rPr>
              <a:t>childEntity</a:t>
            </a:r>
            <a:r>
              <a:rPr lang="en-US" b="1" kern="0" dirty="0" smtClean="0">
                <a:solidFill>
                  <a:srgbClr val="000000"/>
                </a:solidFill>
                <a:latin typeface="Courier New"/>
                <a:ea typeface="Times New Roman"/>
                <a:cs typeface="Times New Roman"/>
              </a:rPr>
              <a:t>)</a:t>
            </a:r>
            <a:endParaRPr lang="en-US" kern="0" dirty="0" smtClean="0"/>
          </a:p>
          <a:p>
            <a:pPr lvl="1"/>
            <a:endParaRPr lang="en-US" kern="0" dirty="0"/>
          </a:p>
        </p:txBody>
      </p:sp>
      <p:cxnSp>
        <p:nvCxnSpPr>
          <p:cNvPr id="7" name="Straight Arrow Connector 6"/>
          <p:cNvCxnSpPr/>
          <p:nvPr/>
        </p:nvCxnSpPr>
        <p:spPr bwMode="auto">
          <a:xfrm>
            <a:off x="149917" y="30480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Straight Arrow Connector 7"/>
          <p:cNvCxnSpPr/>
          <p:nvPr/>
        </p:nvCxnSpPr>
        <p:spPr bwMode="auto">
          <a:xfrm>
            <a:off x="149917" y="3581400"/>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46461763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an array backing foreign key</a:t>
            </a:r>
            <a:endParaRPr lang="en-US" dirty="0"/>
          </a:p>
        </p:txBody>
      </p:sp>
      <p:sp>
        <p:nvSpPr>
          <p:cNvPr id="3" name="Content Placeholder 2"/>
          <p:cNvSpPr>
            <a:spLocks noGrp="1"/>
          </p:cNvSpPr>
          <p:nvPr>
            <p:ph idx="1"/>
          </p:nvPr>
        </p:nvSpPr>
        <p:spPr>
          <a:xfrm>
            <a:off x="519113" y="4648200"/>
            <a:ext cx="8318500" cy="1752600"/>
          </a:xfrm>
        </p:spPr>
        <p:txBody>
          <a:bodyPr/>
          <a:lstStyle/>
          <a:p>
            <a:r>
              <a:rPr lang="en-US" dirty="0" smtClean="0"/>
              <a:t>Line 7: parent entity added to new bundle makes it writable</a:t>
            </a:r>
          </a:p>
          <a:p>
            <a:r>
              <a:rPr lang="en-US" dirty="0" smtClean="0"/>
              <a:t>Line 8: parent calls method to delete child entity</a:t>
            </a:r>
          </a:p>
          <a:p>
            <a:pPr lvl="1"/>
            <a:r>
              <a:rPr lang="en-US" dirty="0" smtClean="0"/>
              <a:t> </a:t>
            </a:r>
            <a:r>
              <a:rPr lang="en-US" b="1" dirty="0" err="1" smtClean="0">
                <a:solidFill>
                  <a:srgbClr val="000000"/>
                </a:solidFill>
                <a:latin typeface="Courier New"/>
                <a:ea typeface="Times New Roman"/>
                <a:cs typeface="Times New Roman"/>
              </a:rPr>
              <a:t>parentEntity.removeFrom</a:t>
            </a:r>
            <a:r>
              <a:rPr lang="en-US" b="1" dirty="0" smtClean="0">
                <a:solidFill>
                  <a:srgbClr val="000000"/>
                </a:solidFill>
                <a:latin typeface="Courier New"/>
                <a:ea typeface="Times New Roman"/>
                <a:cs typeface="Times New Roman"/>
              </a:rPr>
              <a:t>&lt;Array</a:t>
            </a:r>
            <a:r>
              <a:rPr lang="en-US" b="1" dirty="0">
                <a:solidFill>
                  <a:srgbClr val="000000"/>
                </a:solidFill>
                <a:latin typeface="Courier New"/>
                <a:ea typeface="Times New Roman"/>
                <a:cs typeface="Times New Roman"/>
              </a:rPr>
              <a:t>&gt;(</a:t>
            </a:r>
            <a:r>
              <a:rPr lang="en-US" b="1" dirty="0" err="1">
                <a:solidFill>
                  <a:srgbClr val="000000"/>
                </a:solidFill>
                <a:latin typeface="Courier New"/>
                <a:ea typeface="Times New Roman"/>
                <a:cs typeface="Times New Roman"/>
              </a:rPr>
              <a:t>childEntity</a:t>
            </a:r>
            <a:r>
              <a:rPr lang="en-US" b="1" dirty="0">
                <a:solidFill>
                  <a:srgbClr val="000000"/>
                </a:solidFill>
                <a:latin typeface="Courier New"/>
                <a:ea typeface="Times New Roman"/>
                <a:cs typeface="Times New Roman"/>
              </a:rPr>
              <a:t>)</a:t>
            </a:r>
            <a:endParaRPr lang="en-US" dirty="0"/>
          </a:p>
          <a:p>
            <a:pPr lvl="1"/>
            <a:endParaRPr lang="en-US" dirty="0" smtClean="0"/>
          </a:p>
          <a:p>
            <a:endParaRPr lang="en-US" dirty="0"/>
          </a:p>
        </p:txBody>
      </p:sp>
      <p:sp>
        <p:nvSpPr>
          <p:cNvPr id="4" name="rec Line Numbers Wide"/>
          <p:cNvSpPr/>
          <p:nvPr/>
        </p:nvSpPr>
        <p:spPr bwMode="auto">
          <a:xfrm>
            <a:off x="304800" y="914400"/>
            <a:ext cx="586740" cy="2590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 name="rec Code"/>
          <p:cNvSpPr>
            <a:spLocks noChangeArrowheads="1"/>
          </p:cNvSpPr>
          <p:nvPr/>
        </p:nvSpPr>
        <p:spPr bwMode="auto">
          <a:xfrm>
            <a:off x="411480" y="914400"/>
            <a:ext cx="888492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gw.transaction.Transaction</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gw.api.database.Query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Transaction.runWithNewBundle(\newBundle -&gt;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contact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(ABContact).select().first()</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 = </a:t>
            </a:r>
            <a:r>
              <a:rPr lang="en-US" sz="1600" b="1" dirty="0" err="1" bmk="">
                <a:solidFill>
                  <a:srgbClr val="000000"/>
                </a:solidFill>
                <a:latin typeface="Courier New" pitchFamily="49" charset="0"/>
                <a:cs typeface="Courier New" pitchFamily="49" charset="0"/>
              </a:rPr>
              <a:t>Query.make</a:t>
            </a:r>
            <a:r>
              <a:rPr lang="en-US" sz="1600" b="1" dirty="0" bmk="">
                <a:solidFill>
                  <a:srgbClr val="000000"/>
                </a:solidFill>
                <a:latin typeface="Courier New" pitchFamily="49" charset="0"/>
                <a:cs typeface="Courier New" pitchFamily="49" charset="0"/>
              </a:rPr>
              <a:t>(</a:t>
            </a:r>
            <a:r>
              <a:rPr lang="en-US" sz="1600" b="1" dirty="0" err="1" bmk="">
                <a:solidFill>
                  <a:srgbClr val="000000"/>
                </a:solidFill>
                <a:latin typeface="Courier New" pitchFamily="49" charset="0"/>
                <a:cs typeface="Courier New" pitchFamily="49" charset="0"/>
              </a:rPr>
              <a:t>ContactNote</a:t>
            </a:r>
            <a:r>
              <a:rPr lang="en-US" sz="1600" b="1" dirty="0" bmk="">
                <a:solidFill>
                  <a:srgbClr val="000000"/>
                </a:solidFill>
                <a:latin typeface="Courier New" pitchFamily="49" charset="0"/>
                <a:cs typeface="Courier New" pitchFamily="49" charset="0"/>
              </a:rPr>
              <a:t>).select().</a:t>
            </a:r>
            <a:r>
              <a:rPr lang="en-US" sz="1600" b="1" dirty="0" err="1" bmk="">
                <a:solidFill>
                  <a:srgbClr val="000000"/>
                </a:solidFill>
                <a:latin typeface="Courier New" pitchFamily="49" charset="0"/>
                <a:cs typeface="Courier New" pitchFamily="49" charset="0"/>
              </a:rPr>
              <a:t>firstWhere</a:t>
            </a:r>
            <a:r>
              <a:rPr lang="en-US" sz="1600" b="1" dirty="0" bmk="">
                <a:solidFill>
                  <a:srgbClr val="000000"/>
                </a:solidFill>
                <a:latin typeface="Courier New" pitchFamily="49" charset="0"/>
                <a:cs typeface="Courier New" pitchFamily="49" charset="0"/>
              </a:rPr>
              <a:t>(\note </a:t>
            </a:r>
            <a:r>
              <a:rPr lang="en-US" sz="1600" b="1" dirty="0" smtClean="0" bmk="">
                <a:solidFill>
                  <a:srgbClr val="000000"/>
                </a:solidFill>
                <a:latin typeface="Courier New" pitchFamily="49" charset="0"/>
                <a:cs typeface="Courier New" pitchFamily="49" charset="0"/>
              </a:rPr>
              <a:t>-&gt;</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note.ABContact</a:t>
            </a:r>
            <a:r>
              <a:rPr lang="en-US" sz="1600" b="1" dirty="0" bmk="">
                <a:solidFill>
                  <a:srgbClr val="000000"/>
                </a:solidFill>
                <a:latin typeface="Courier New" pitchFamily="49" charset="0"/>
                <a:cs typeface="Courier New" pitchFamily="49" charset="0"/>
              </a:rPr>
              <a:t> == contact</a:t>
            </a:r>
            <a:r>
              <a:rPr lang="en-US" sz="1600" b="1" dirty="0" bmk="">
                <a:solidFill>
                  <a:srgbClr val="000080"/>
                </a:solidFill>
                <a:latin typeface="Courier New" pitchFamily="49" charset="0"/>
                <a:cs typeface="Courier New" pitchFamily="49" charset="0"/>
              </a:rPr>
              <a:t>)</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  7    contact </a:t>
            </a:r>
            <a:r>
              <a:rPr lang="en-US" sz="1600" b="1" dirty="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newBundle.add</a:t>
            </a:r>
            <a:r>
              <a:rPr lang="en-US" sz="1600" b="1" dirty="0" smtClean="0" bmk="">
                <a:solidFill>
                  <a:srgbClr val="000000"/>
                </a:solidFill>
                <a:latin typeface="Courier New" pitchFamily="49" charset="0"/>
                <a:cs typeface="Courier New" pitchFamily="49" charset="0"/>
              </a:rPr>
              <a:t>(contact) </a:t>
            </a:r>
            <a:endParaRPr lang="en-US" sz="1600" b="1" dirty="0" bmk="">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8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contact.removeFromContactNotes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(note)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9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"su"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p:txBody>
      </p:sp>
      <p:cxnSp>
        <p:nvCxnSpPr>
          <p:cNvPr id="6" name="Straight Arrow Connector 5"/>
          <p:cNvCxnSpPr/>
          <p:nvPr/>
        </p:nvCxnSpPr>
        <p:spPr bwMode="auto">
          <a:xfrm>
            <a:off x="149917" y="2751909"/>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7" name="Straight Arrow Connector 6"/>
          <p:cNvCxnSpPr/>
          <p:nvPr/>
        </p:nvCxnSpPr>
        <p:spPr bwMode="auto">
          <a:xfrm>
            <a:off x="149917" y="2997927"/>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25262809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Database transactions and bundles</a:t>
            </a:r>
          </a:p>
          <a:p>
            <a:r>
              <a:rPr lang="en-US" dirty="0"/>
              <a:t>Current and new bundles</a:t>
            </a:r>
          </a:p>
          <a:p>
            <a:r>
              <a:rPr lang="en-US" dirty="0"/>
              <a:t>Read-only entities and bundles</a:t>
            </a:r>
          </a:p>
          <a:p>
            <a:r>
              <a:rPr lang="en-US" dirty="0"/>
              <a:t>New entities and bundles</a:t>
            </a:r>
          </a:p>
          <a:p>
            <a:r>
              <a:rPr lang="en-US" dirty="0" smtClean="0">
                <a:solidFill>
                  <a:schemeClr val="bg1"/>
                </a:solidFill>
              </a:rPr>
              <a:t>Additional </a:t>
            </a:r>
            <a:r>
              <a:rPr lang="en-US" dirty="0">
                <a:solidFill>
                  <a:schemeClr val="bg1"/>
                </a:solidFill>
              </a:rPr>
              <a:t>bundle functionality</a:t>
            </a:r>
          </a:p>
          <a:p>
            <a:endParaRPr lang="en-US" dirty="0"/>
          </a:p>
        </p:txBody>
      </p:sp>
    </p:spTree>
    <p:extLst>
      <p:ext uri="{BB962C8B-B14F-4D97-AF65-F5344CB8AC3E}">
        <p14:creationId xmlns:p14="http://schemas.microsoft.com/office/powerpoint/2010/main" val="404045610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Original values</a:t>
            </a:r>
          </a:p>
        </p:txBody>
      </p:sp>
      <p:sp>
        <p:nvSpPr>
          <p:cNvPr id="4" name="Content Placeholder 3"/>
          <p:cNvSpPr>
            <a:spLocks noGrp="1"/>
          </p:cNvSpPr>
          <p:nvPr>
            <p:ph idx="1"/>
          </p:nvPr>
        </p:nvSpPr>
        <p:spPr/>
        <p:txBody>
          <a:bodyPr/>
          <a:lstStyle/>
          <a:p>
            <a:r>
              <a:rPr lang="en-US" dirty="0"/>
              <a:t>Prior to the commit, Gosu retains a copy of each entity read from the database</a:t>
            </a:r>
          </a:p>
          <a:p>
            <a:r>
              <a:rPr lang="en-US" dirty="0"/>
              <a:t>Several properties and methods let you work with the </a:t>
            </a:r>
            <a:r>
              <a:rPr lang="en-US" dirty="0" smtClean="0"/>
              <a:t>original </a:t>
            </a:r>
            <a:r>
              <a:rPr lang="en-US" dirty="0"/>
              <a:t>data in the entity </a:t>
            </a:r>
          </a:p>
          <a:p>
            <a:r>
              <a:rPr lang="en-US" b="1" dirty="0">
                <a:latin typeface="Courier New" pitchFamily="49" charset="0"/>
                <a:cs typeface="Courier New" pitchFamily="49" charset="0"/>
              </a:rPr>
              <a:t>entityName.Changed</a:t>
            </a:r>
            <a:r>
              <a:rPr lang="en-US" dirty="0"/>
              <a:t> </a:t>
            </a:r>
          </a:p>
          <a:p>
            <a:pPr lvl="1"/>
            <a:r>
              <a:rPr lang="en-US" dirty="0"/>
              <a:t>Returns true if any property on entity has changed</a:t>
            </a:r>
          </a:p>
          <a:p>
            <a:r>
              <a:rPr lang="en-US" b="1" dirty="0" err="1" smtClean="0">
                <a:latin typeface="Courier New" pitchFamily="49" charset="0"/>
                <a:cs typeface="Courier New" pitchFamily="49" charset="0"/>
              </a:rPr>
              <a:t>entityName.isFieldChanged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FieldName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lvl="1"/>
            <a:r>
              <a:rPr lang="en-US" dirty="0"/>
              <a:t>Returns true if property </a:t>
            </a:r>
            <a:r>
              <a:rPr lang="en-US" dirty="0" smtClean="0"/>
              <a:t>has </a:t>
            </a:r>
            <a:r>
              <a:rPr lang="en-US" dirty="0"/>
              <a:t>changed since it was read from database</a:t>
            </a:r>
          </a:p>
          <a:p>
            <a:r>
              <a:rPr lang="en-US" b="1" dirty="0">
                <a:latin typeface="Courier New" pitchFamily="49" charset="0"/>
                <a:cs typeface="Courier New" pitchFamily="49" charset="0"/>
              </a:rPr>
              <a:t>entityName.getOriginalValue("FieldName")</a:t>
            </a:r>
          </a:p>
          <a:p>
            <a:pPr lvl="1"/>
            <a:r>
              <a:rPr lang="en-US" dirty="0"/>
              <a:t>Returns value read from database</a:t>
            </a:r>
          </a:p>
          <a:p>
            <a:endParaRPr lang="en-US" dirty="0"/>
          </a:p>
        </p:txBody>
      </p:sp>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original values</a:t>
            </a:r>
            <a:endParaRPr lang="en-US" dirty="0"/>
          </a:p>
        </p:txBody>
      </p:sp>
      <p:sp>
        <p:nvSpPr>
          <p:cNvPr id="15" name="Content Placeholder 14"/>
          <p:cNvSpPr>
            <a:spLocks noGrp="1"/>
          </p:cNvSpPr>
          <p:nvPr>
            <p:ph idx="1"/>
          </p:nvPr>
        </p:nvSpPr>
        <p:spPr>
          <a:xfrm>
            <a:off x="519113" y="4213197"/>
            <a:ext cx="4433887" cy="2187603"/>
          </a:xfrm>
        </p:spPr>
        <p:txBody>
          <a:bodyPr/>
          <a:lstStyle/>
          <a:p>
            <a:r>
              <a:rPr lang="en-US" dirty="0" smtClean="0"/>
              <a:t>String for the field name or property info syntax</a:t>
            </a:r>
          </a:p>
          <a:p>
            <a:pPr lvl="1"/>
            <a:r>
              <a:rPr lang="en-US" b="1" dirty="0" err="1" smtClean="0">
                <a:latin typeface="Courier New" pitchFamily="49" charset="0"/>
                <a:cs typeface="Courier New" pitchFamily="49" charset="0"/>
              </a:rPr>
              <a:t>Entity#FieldName</a:t>
            </a:r>
            <a:endParaRPr lang="en-US" b="1" dirty="0" smtClean="0">
              <a:latin typeface="Courier New" pitchFamily="49" charset="0"/>
              <a:cs typeface="Courier New" pitchFamily="49" charset="0"/>
            </a:endParaRPr>
          </a:p>
          <a:p>
            <a:r>
              <a:rPr lang="en-US" dirty="0" smtClean="0">
                <a:cs typeface="Courier New" pitchFamily="49" charset="0"/>
              </a:rPr>
              <a:t>Line 177: gets original value on inspection date field</a:t>
            </a:r>
            <a:endParaRPr lang="en-US" dirty="0">
              <a:cs typeface="Courier New" pitchFamily="49"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271" y="4213197"/>
            <a:ext cx="3662729" cy="218760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 Line Numbers Wide"/>
          <p:cNvSpPr/>
          <p:nvPr/>
        </p:nvSpPr>
        <p:spPr bwMode="auto">
          <a:xfrm>
            <a:off x="304800" y="914399"/>
            <a:ext cx="586740" cy="32004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 Code"/>
          <p:cNvSpPr>
            <a:spLocks noChangeArrowheads="1"/>
          </p:cNvSpPr>
          <p:nvPr/>
        </p:nvSpPr>
        <p:spPr bwMode="auto">
          <a:xfrm>
            <a:off x="301752" y="914400"/>
            <a:ext cx="8718699"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70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private static function </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createABCompanyNoteForInspection(</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targetCompany: ABCompany,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inspectionDate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DateTime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ContactNote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173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newNote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new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ContactNote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174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newNote.Subject</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"Change to inspection date"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175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newNote.ContactNoteType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lang="en-US" sz="1600" b="1" dirty="0" smtClean="0" bmk="">
                <a:solidFill>
                  <a:srgbClr val="000000"/>
                </a:solidFill>
                <a:latin typeface="Courier New" pitchFamily="49" charset="0"/>
                <a:ea typeface="Times New Roman" pitchFamily="18" charset="0"/>
                <a:cs typeface="Courier New" pitchFamily="49" charset="0"/>
              </a:rPr>
              <a:t>= </a:t>
            </a:r>
            <a:r>
              <a:rPr lang="en-US" sz="1600" b="1" dirty="0" err="1" smtClean="0" bmk="">
                <a:solidFill>
                  <a:srgbClr val="000000"/>
                </a:solidFill>
                <a:latin typeface="Courier New" pitchFamily="49" charset="0"/>
                <a:ea typeface="Times New Roman" pitchFamily="18" charset="0"/>
                <a:cs typeface="Courier New" pitchFamily="49" charset="0"/>
              </a:rPr>
              <a:t>ContactNoteType.TC_DATA_UPDATE</a:t>
            </a:r>
            <a:r>
              <a:rPr lang="en-US" sz="1600" b="1" dirty="0" smtClean="0" bmk="">
                <a:solidFill>
                  <a:srgbClr val="000000"/>
                </a:solidFill>
                <a:latin typeface="Courier New" pitchFamily="49" charset="0"/>
                <a:ea typeface="Times New Roman" pitchFamily="18" charset="0"/>
                <a:cs typeface="Courier New" pitchFamily="49" charset="0"/>
              </a:rPr>
              <a:t/>
            </a:r>
            <a:br>
              <a:rPr lang="en-US" sz="1600" b="1" dirty="0" smtClean="0" bmk="">
                <a:solidFill>
                  <a:srgbClr val="000000"/>
                </a:solidFill>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176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originalInspectionDate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targetCompany.getOriginalValue</a:t>
            </a:r>
            <a:r>
              <a:rPr lang="en-US" sz="1600" b="1" dirty="0" smtClean="0" bmk="">
                <a:solidFill>
                  <a:srgbClr val="000000"/>
                </a:solidFill>
                <a:latin typeface="Courier New" pitchFamily="49" charset="0"/>
                <a:ea typeface="Times New Roman" pitchFamily="18" charset="0"/>
                <a:cs typeface="Courier New" pitchFamily="49" charset="0"/>
              </a:rPr>
              <a:t>(</a:t>
            </a:r>
            <a:r>
              <a:rPr lang="en-US" sz="1600" b="1" dirty="0" err="1" smtClean="0" bmk="">
                <a:solidFill>
                  <a:srgbClr val="000000"/>
                </a:solidFill>
                <a:latin typeface="Courier New" pitchFamily="49" charset="0"/>
                <a:ea typeface="Times New Roman" pitchFamily="18" charset="0"/>
                <a:cs typeface="Courier New" pitchFamily="49" charset="0"/>
              </a:rPr>
              <a:t>ABCompany#InpsectionDate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177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newNote.Body</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 </a:t>
            </a:r>
            <a:r>
              <a:rPr lang="en-US" sz="1600" b="1" dirty="0" err="1" smtClean="0" bmk="">
                <a:solidFill>
                  <a:srgbClr val="000000"/>
                </a:solidFill>
                <a:latin typeface="Courier New" pitchFamily="49" charset="0"/>
                <a:ea typeface="Times New Roman" pitchFamily="18" charset="0"/>
                <a:cs typeface="Courier New" pitchFamily="49" charset="0"/>
              </a:rPr>
              <a:t>String.format</a:t>
            </a:r>
            <a:r>
              <a:rPr lang="en-US" sz="1600" b="1" dirty="0" smtClean="0" bmk="">
                <a:solidFill>
                  <a:srgbClr val="000000"/>
                </a:solidFill>
                <a:latin typeface="Courier New" pitchFamily="49" charset="0"/>
                <a:ea typeface="Times New Roman" pitchFamily="18" charset="0"/>
                <a:cs typeface="Courier New" pitchFamily="49" charset="0"/>
              </a:rPr>
              <a:t>(</a:t>
            </a:r>
            <a:br>
              <a:rPr lang="en-US" sz="1600" b="1" dirty="0" smtClean="0" bmk="">
                <a:solidFill>
                  <a:srgbClr val="000000"/>
                </a:solidFill>
                <a:latin typeface="Courier New" pitchFamily="49" charset="0"/>
                <a:ea typeface="Times New Roman" pitchFamily="18" charset="0"/>
                <a:cs typeface="Courier New" pitchFamily="49" charset="0"/>
              </a:rPr>
            </a:b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smtClean="0" bmk="">
                <a:ln>
                  <a:noFill/>
                </a:ln>
                <a:solidFill>
                  <a:srgbClr val="008000"/>
                </a:solidFill>
                <a:effectLst/>
                <a:latin typeface="Courier New" pitchFamily="49" charset="0"/>
                <a:ea typeface="Times New Roman" pitchFamily="18" charset="0"/>
                <a:cs typeface="Courier New" pitchFamily="49" charset="0"/>
              </a:rPr>
              <a:t>"Inspection date updated from %s to %s"</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originalInspectionDate</a:t>
            </a:r>
            <a:r>
              <a:rPr lang="en-US" sz="1600" b="1" dirty="0" smtClean="0" bmk="">
                <a:solidFill>
                  <a:srgbClr val="000000"/>
                </a:solidFill>
                <a:latin typeface="Courier New" pitchFamily="49" charset="0"/>
                <a:ea typeface="Times New Roman" pitchFamily="18"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targetCompany.InspectionDate</a:t>
            </a:r>
            <a:r>
              <a:rPr lang="en-US" sz="1600" b="1" dirty="0" smtClean="0" bmk="">
                <a:solidFill>
                  <a:srgbClr val="000000"/>
                </a:solidFill>
                <a:latin typeface="Courier New" pitchFamily="49" charset="0"/>
                <a:ea typeface="Times New Roman" pitchFamily="18"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178   </a:t>
            </a:r>
            <a:r>
              <a:rPr kumimoji="0" lang="en-US" sz="1600" b="1" i="0" u="none" strike="noStrike" cap="none" normalizeH="0" baseline="0" dirty="0" smtClean="0" bmk="">
                <a:ln>
                  <a:noFill/>
                </a:ln>
                <a:solidFill>
                  <a:srgbClr val="000080"/>
                </a:solidFill>
                <a:effectLst/>
                <a:latin typeface="Courier New" pitchFamily="49" charset="0"/>
                <a:ea typeface="Times New Roman" pitchFamily="18" charset="0"/>
                <a:cs typeface="Courier New" pitchFamily="49" charset="0"/>
              </a:rPr>
              <a:t>return </a:t>
            </a:r>
            <a:r>
              <a:rPr kumimoji="0" lang="en-US" sz="1600" b="1" i="0" u="none" strike="noStrike" cap="none" normalizeH="0" baseline="0" dirty="0" err="1" smtClean="0" bmk="">
                <a:ln>
                  <a:noFill/>
                </a:ln>
                <a:solidFill>
                  <a:srgbClr val="000000"/>
                </a:solidFill>
                <a:effectLst/>
                <a:latin typeface="Courier New" pitchFamily="49" charset="0"/>
                <a:ea typeface="Times New Roman" pitchFamily="18" charset="0"/>
                <a:cs typeface="Courier New" pitchFamily="49" charset="0"/>
              </a:rPr>
              <a:t>newNote</a:t>
            </a: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ea typeface="Times New Roman" pitchFamily="18" charset="0"/>
                <a:cs typeface="Courier New" pitchFamily="49" charset="0"/>
              </a:rPr>
              <a:t> 179  </a:t>
            </a:r>
            <a:r>
              <a:rPr kumimoji="0" lang="en-US" sz="1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
        <p:nvSpPr>
          <p:cNvPr id="16" name="Right Arrow 15"/>
          <p:cNvSpPr/>
          <p:nvPr/>
        </p:nvSpPr>
        <p:spPr bwMode="auto">
          <a:xfrm rot="5400000">
            <a:off x="7861228" y="3761668"/>
            <a:ext cx="645304" cy="36576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Straight Arrow Connector 8"/>
          <p:cNvCxnSpPr/>
          <p:nvPr/>
        </p:nvCxnSpPr>
        <p:spPr bwMode="auto">
          <a:xfrm>
            <a:off x="149917" y="2997927"/>
            <a:ext cx="205258"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1210746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Database transactions</a:t>
            </a:r>
          </a:p>
        </p:txBody>
      </p:sp>
      <p:sp>
        <p:nvSpPr>
          <p:cNvPr id="5" name="Content Placeholder 4"/>
          <p:cNvSpPr>
            <a:spLocks noGrp="1"/>
          </p:cNvSpPr>
          <p:nvPr>
            <p:ph idx="1"/>
          </p:nvPr>
        </p:nvSpPr>
        <p:spPr>
          <a:xfrm>
            <a:off x="519113" y="2775126"/>
            <a:ext cx="8318500" cy="3625674"/>
          </a:xfrm>
        </p:spPr>
        <p:txBody>
          <a:bodyPr/>
          <a:lstStyle/>
          <a:p>
            <a:r>
              <a:rPr lang="en-US" dirty="0"/>
              <a:t>A database transaction is a set of data manipulation statements that are acted upon as a unit</a:t>
            </a:r>
          </a:p>
          <a:p>
            <a:r>
              <a:rPr lang="en-US" dirty="0" smtClean="0"/>
              <a:t>Either </a:t>
            </a:r>
            <a:r>
              <a:rPr lang="en-US" dirty="0"/>
              <a:t>all statements succeed or </a:t>
            </a:r>
            <a:r>
              <a:rPr lang="en-US" dirty="0" smtClean="0"/>
              <a:t>none execute</a:t>
            </a:r>
          </a:p>
          <a:p>
            <a:pPr lvl="1"/>
            <a:r>
              <a:rPr lang="en-US" dirty="0"/>
              <a:t>If any statement in a transaction fails, then all statements are undone, or "rolled back"</a:t>
            </a:r>
          </a:p>
          <a:p>
            <a:r>
              <a:rPr lang="en-US" dirty="0" smtClean="0"/>
              <a:t>A </a:t>
            </a:r>
            <a:r>
              <a:rPr lang="en-US" dirty="0"/>
              <a:t>commit occurs when a transaction completes successfully</a:t>
            </a:r>
          </a:p>
          <a:p>
            <a:pPr lvl="1"/>
            <a:r>
              <a:rPr lang="en-US" dirty="0" smtClean="0"/>
              <a:t>All </a:t>
            </a:r>
            <a:r>
              <a:rPr lang="en-US" dirty="0"/>
              <a:t>changes to the data are now permanent</a:t>
            </a:r>
          </a:p>
          <a:p>
            <a:endParaRPr lang="en-US" dirty="0"/>
          </a:p>
        </p:txBody>
      </p:sp>
      <p:grpSp>
        <p:nvGrpSpPr>
          <p:cNvPr id="6" name="Group 4"/>
          <p:cNvGrpSpPr>
            <a:grpSpLocks/>
          </p:cNvGrpSpPr>
          <p:nvPr/>
        </p:nvGrpSpPr>
        <p:grpSpPr bwMode="auto">
          <a:xfrm>
            <a:off x="2819400" y="914401"/>
            <a:ext cx="3216275" cy="1626754"/>
            <a:chOff x="2550" y="951"/>
            <a:chExt cx="1799" cy="883"/>
          </a:xfrm>
          <a:solidFill>
            <a:schemeClr val="tx1"/>
          </a:solidFill>
          <a:effectLst>
            <a:outerShdw blurRad="50800" dist="38100" dir="2700000" algn="tl" rotWithShape="0">
              <a:prstClr val="black">
                <a:alpha val="40000"/>
              </a:prstClr>
            </a:outerShdw>
          </a:effectLst>
        </p:grpSpPr>
        <p:sp>
          <p:nvSpPr>
            <p:cNvPr id="8" name="AutoShape 6"/>
            <p:cNvSpPr>
              <a:spLocks noChangeArrowheads="1"/>
            </p:cNvSpPr>
            <p:nvPr/>
          </p:nvSpPr>
          <p:spPr bwMode="auto">
            <a:xfrm>
              <a:off x="2550" y="951"/>
              <a:ext cx="1799" cy="883"/>
            </a:xfrm>
            <a:prstGeom prst="foldedCorner">
              <a:avLst>
                <a:gd name="adj" fmla="val 12500"/>
              </a:avLst>
            </a:prstGeom>
            <a:grpFill/>
            <a:ln w="19050">
              <a:solidFill>
                <a:schemeClr val="bg1"/>
              </a:solidFill>
              <a:round/>
              <a:headEnd/>
              <a:tailEnd/>
            </a:ln>
            <a:extLst/>
          </p:spPr>
          <p:txBody>
            <a:bodyPr lIns="0" tIns="0" rIns="0" bIns="0" anchor="ctr">
              <a:spAutoFit/>
            </a:bodyPr>
            <a:lstStyle/>
            <a:p>
              <a:endParaRPr lang="en-US" dirty="0"/>
            </a:p>
          </p:txBody>
        </p:sp>
        <p:sp>
          <p:nvSpPr>
            <p:cNvPr id="7" name="Text Box 5"/>
            <p:cNvSpPr txBox="1">
              <a:spLocks noChangeArrowheads="1"/>
            </p:cNvSpPr>
            <p:nvPr/>
          </p:nvSpPr>
          <p:spPr bwMode="auto">
            <a:xfrm>
              <a:off x="2643" y="975"/>
              <a:ext cx="1619" cy="835"/>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2000" dirty="0" smtClean="0">
                  <a:solidFill>
                    <a:srgbClr val="800080"/>
                  </a:solidFill>
                  <a:latin typeface="Courier New" pitchFamily="49" charset="0"/>
                </a:rPr>
                <a:t>begin </a:t>
              </a:r>
              <a:r>
                <a:rPr lang="en-US" sz="2000" dirty="0">
                  <a:solidFill>
                    <a:srgbClr val="800080"/>
                  </a:solidFill>
                  <a:latin typeface="Courier New" pitchFamily="49" charset="0"/>
                </a:rPr>
                <a:t>transaction</a:t>
              </a:r>
              <a:br>
                <a:rPr lang="en-US" sz="2000" dirty="0">
                  <a:solidFill>
                    <a:srgbClr val="800080"/>
                  </a:solidFill>
                  <a:latin typeface="Courier New" pitchFamily="49" charset="0"/>
                </a:rPr>
              </a:br>
              <a:r>
                <a:rPr lang="en-US" sz="2000" dirty="0">
                  <a:solidFill>
                    <a:srgbClr val="800080"/>
                  </a:solidFill>
                  <a:latin typeface="Courier New" pitchFamily="49" charset="0"/>
                </a:rPr>
                <a:t>   </a:t>
              </a:r>
              <a:r>
                <a:rPr lang="en-US" sz="2000" dirty="0" smtClean="0">
                  <a:solidFill>
                    <a:srgbClr val="800080"/>
                  </a:solidFill>
                  <a:latin typeface="Courier New" pitchFamily="49" charset="0"/>
                </a:rPr>
                <a:t>insert…</a:t>
              </a:r>
              <a:r>
                <a:rPr lang="en-US" sz="2000" dirty="0">
                  <a:solidFill>
                    <a:srgbClr val="800080"/>
                  </a:solidFill>
                  <a:latin typeface="Courier New" pitchFamily="49" charset="0"/>
                </a:rPr>
                <a:t/>
              </a:r>
              <a:br>
                <a:rPr lang="en-US" sz="2000" dirty="0">
                  <a:solidFill>
                    <a:srgbClr val="800080"/>
                  </a:solidFill>
                  <a:latin typeface="Courier New" pitchFamily="49" charset="0"/>
                </a:rPr>
              </a:br>
              <a:r>
                <a:rPr lang="en-US" sz="2000" dirty="0">
                  <a:solidFill>
                    <a:srgbClr val="800080"/>
                  </a:solidFill>
                  <a:latin typeface="Courier New" pitchFamily="49" charset="0"/>
                </a:rPr>
                <a:t>   </a:t>
              </a:r>
              <a:r>
                <a:rPr lang="en-US" sz="2000" dirty="0" smtClean="0">
                  <a:solidFill>
                    <a:srgbClr val="800080"/>
                  </a:solidFill>
                  <a:latin typeface="Courier New" pitchFamily="49" charset="0"/>
                </a:rPr>
                <a:t>update…</a:t>
              </a:r>
            </a:p>
            <a:p>
              <a:pPr algn="l"/>
              <a:r>
                <a:rPr lang="en-US" sz="2000" dirty="0">
                  <a:solidFill>
                    <a:srgbClr val="800080"/>
                  </a:solidFill>
                  <a:latin typeface="Courier New" pitchFamily="49" charset="0"/>
                </a:rPr>
                <a:t> </a:t>
              </a:r>
              <a:r>
                <a:rPr lang="en-US" sz="2000" dirty="0" smtClean="0">
                  <a:solidFill>
                    <a:srgbClr val="800080"/>
                  </a:solidFill>
                  <a:latin typeface="Courier New" pitchFamily="49" charset="0"/>
                </a:rPr>
                <a:t>  delete…</a:t>
              </a:r>
              <a:r>
                <a:rPr lang="en-US" sz="2000" dirty="0">
                  <a:solidFill>
                    <a:srgbClr val="800080"/>
                  </a:solidFill>
                  <a:latin typeface="Courier New" pitchFamily="49" charset="0"/>
                </a:rPr>
                <a:t/>
              </a:r>
              <a:br>
                <a:rPr lang="en-US" sz="2000" dirty="0">
                  <a:solidFill>
                    <a:srgbClr val="800080"/>
                  </a:solidFill>
                  <a:latin typeface="Courier New" pitchFamily="49" charset="0"/>
                </a:rPr>
              </a:br>
              <a:r>
                <a:rPr lang="en-US" sz="2000" dirty="0">
                  <a:solidFill>
                    <a:srgbClr val="800080"/>
                  </a:solidFill>
                  <a:latin typeface="Courier New" pitchFamily="49" charset="0"/>
                </a:rPr>
                <a:t>commit</a:t>
              </a:r>
            </a:p>
          </p:txBody>
        </p:sp>
      </p:gr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96902"/>
            <a:ext cx="1525162" cy="186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258129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icn DB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8213" y="3295650"/>
            <a:ext cx="1140479" cy="12398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1" name="arw Multiple_1"/>
          <p:cNvSpPr/>
          <p:nvPr/>
        </p:nvSpPr>
        <p:spPr bwMode="auto">
          <a:xfrm>
            <a:off x="6595213" y="3920490"/>
            <a:ext cx="125341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60" name="arw Multiple_2"/>
          <p:cNvSpPr/>
          <p:nvPr/>
        </p:nvSpPr>
        <p:spPr bwMode="auto">
          <a:xfrm>
            <a:off x="6595213" y="3402330"/>
            <a:ext cx="125341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031" name="icn DB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0031" y="1615911"/>
            <a:ext cx="1140479" cy="12398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9" name="arw Single"/>
          <p:cNvSpPr/>
          <p:nvPr/>
        </p:nvSpPr>
        <p:spPr bwMode="auto">
          <a:xfrm>
            <a:off x="6595213" y="2000250"/>
            <a:ext cx="125341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Working with multiple bundles</a:t>
            </a:r>
          </a:p>
        </p:txBody>
      </p:sp>
      <p:sp>
        <p:nvSpPr>
          <p:cNvPr id="1025" name="Content Placeholder 1024"/>
          <p:cNvSpPr>
            <a:spLocks noGrp="1"/>
          </p:cNvSpPr>
          <p:nvPr>
            <p:ph idx="10"/>
          </p:nvPr>
        </p:nvSpPr>
        <p:spPr/>
        <p:txBody>
          <a:bodyPr/>
          <a:lstStyle/>
          <a:p>
            <a:r>
              <a:rPr lang="en-US" dirty="0"/>
              <a:t>Multiple bundles are required when you need to: </a:t>
            </a:r>
            <a:endParaRPr lang="en-US" dirty="0" smtClean="0"/>
          </a:p>
          <a:p>
            <a:pPr lvl="1"/>
            <a:endParaRPr lang="en-US" dirty="0"/>
          </a:p>
          <a:p>
            <a:endParaRPr lang="en-US" dirty="0"/>
          </a:p>
        </p:txBody>
      </p:sp>
      <p:pic>
        <p:nvPicPr>
          <p:cNvPr id="3083" name="icn Bundle Single 3+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4711" y="1615911"/>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icn Bundle Singl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86012" y="1634961"/>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7" name="ln Single_1"/>
          <p:cNvSpPr>
            <a:spLocks noChangeShapeType="1"/>
          </p:cNvSpPr>
          <p:nvPr/>
        </p:nvSpPr>
        <p:spPr bwMode="auto">
          <a:xfrm>
            <a:off x="3845836" y="2134814"/>
            <a:ext cx="7088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3085" name="icn Bundle Multipl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4711" y="3312749"/>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7" name="icn Bundle Multiple 2_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9413" y="2994646"/>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6" name="icn Bundle Multiple 2_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65537" y="3524250"/>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3" name="icn DB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383" y="5247287"/>
            <a:ext cx="1140479" cy="12398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8" name="ln Single_1"/>
          <p:cNvSpPr>
            <a:spLocks noChangeShapeType="1"/>
          </p:cNvSpPr>
          <p:nvPr/>
        </p:nvSpPr>
        <p:spPr bwMode="auto">
          <a:xfrm flipV="1">
            <a:off x="5352340" y="2274570"/>
            <a:ext cx="785674" cy="6832"/>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65" name="ln Single_1"/>
          <p:cNvSpPr>
            <a:spLocks noChangeShapeType="1"/>
          </p:cNvSpPr>
          <p:nvPr/>
        </p:nvSpPr>
        <p:spPr bwMode="auto">
          <a:xfrm>
            <a:off x="3845836" y="3790742"/>
            <a:ext cx="72129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3" name="icn Gosu Class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1600200"/>
            <a:ext cx="1095269" cy="12510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1" name="icn Gosu Class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98202" y="3278318"/>
            <a:ext cx="1095269" cy="12510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7" name="arw Dependent_1"/>
          <p:cNvSpPr/>
          <p:nvPr/>
        </p:nvSpPr>
        <p:spPr bwMode="auto">
          <a:xfrm>
            <a:off x="5570401" y="5362510"/>
            <a:ext cx="2278224"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68" name="arw Dependet_2"/>
          <p:cNvSpPr/>
          <p:nvPr/>
        </p:nvSpPr>
        <p:spPr bwMode="auto">
          <a:xfrm>
            <a:off x="6595213" y="5860650"/>
            <a:ext cx="1253412" cy="27432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55" name="icn Bundle Dependent_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09219" y="5041536"/>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 name="icn Bundle Dependent_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60911" y="5384024"/>
            <a:ext cx="1020276" cy="1149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 name="ln Single_1"/>
          <p:cNvSpPr>
            <a:spLocks noChangeShapeType="1"/>
          </p:cNvSpPr>
          <p:nvPr/>
        </p:nvSpPr>
        <p:spPr bwMode="auto">
          <a:xfrm>
            <a:off x="3953742" y="5782426"/>
            <a:ext cx="72129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254" name="icn Gosu Class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6580" y="5259268"/>
            <a:ext cx="1095269" cy="12510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70" name="Elbow Connector 269"/>
          <p:cNvCxnSpPr>
            <a:endCxn id="3087" idx="1"/>
          </p:cNvCxnSpPr>
          <p:nvPr/>
        </p:nvCxnSpPr>
        <p:spPr bwMode="auto">
          <a:xfrm flipV="1">
            <a:off x="5276140" y="3569503"/>
            <a:ext cx="633273" cy="453812"/>
          </a:xfrm>
          <a:prstGeom prst="bentConnector3">
            <a:avLst>
              <a:gd name="adj1" fmla="val 58298"/>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71" name="Elbow Connector 270"/>
          <p:cNvCxnSpPr/>
          <p:nvPr/>
        </p:nvCxnSpPr>
        <p:spPr bwMode="auto">
          <a:xfrm>
            <a:off x="5223613" y="4022694"/>
            <a:ext cx="1371600" cy="245226"/>
          </a:xfrm>
          <a:prstGeom prst="bentConnector3">
            <a:avLst>
              <a:gd name="adj1" fmla="val 30843"/>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81" name="TextBox 280"/>
          <p:cNvSpPr txBox="1"/>
          <p:nvPr/>
        </p:nvSpPr>
        <p:spPr>
          <a:xfrm>
            <a:off x="4842613" y="6155996"/>
            <a:ext cx="1525466" cy="340054"/>
          </a:xfrm>
          <a:prstGeom prst="rect">
            <a:avLst/>
          </a:prstGeom>
          <a:solidFill>
            <a:schemeClr val="tx1">
              <a:alpha val="50196"/>
            </a:schemeClr>
          </a:solidFill>
        </p:spPr>
        <p:txBody>
          <a:bodyPr wrap="none" rtlCol="0">
            <a:noAutofit/>
          </a:bodyPr>
          <a:lstStyle/>
          <a:p>
            <a:r>
              <a:rPr lang="en-US" b="1" dirty="0" smtClean="0">
                <a:solidFill>
                  <a:schemeClr val="bg1"/>
                </a:solidFill>
                <a:latin typeface="Arial" pitchFamily="32" charset="0"/>
                <a:cs typeface="Arial" pitchFamily="32" charset="0"/>
              </a:rPr>
              <a:t>if success…</a:t>
            </a:r>
          </a:p>
        </p:txBody>
      </p:sp>
      <p:sp>
        <p:nvSpPr>
          <p:cNvPr id="1026" name="Content Placeholder 1025"/>
          <p:cNvSpPr>
            <a:spLocks noGrp="1"/>
          </p:cNvSpPr>
          <p:nvPr>
            <p:ph sz="half" idx="1"/>
          </p:nvPr>
        </p:nvSpPr>
        <p:spPr>
          <a:xfrm>
            <a:off x="533400" y="1692111"/>
            <a:ext cx="2514600" cy="4691062"/>
          </a:xfrm>
        </p:spPr>
        <p:txBody>
          <a:bodyPr/>
          <a:lstStyle/>
          <a:p>
            <a:pPr lvl="1"/>
            <a:r>
              <a:rPr lang="en-US" dirty="0"/>
              <a:t>Commit some</a:t>
            </a:r>
            <a:br>
              <a:rPr lang="en-US" dirty="0"/>
            </a:br>
            <a:r>
              <a:rPr lang="en-US" dirty="0"/>
              <a:t>entities in a bundle</a:t>
            </a:r>
            <a:r>
              <a:rPr lang="en-US" dirty="0" smtClean="0"/>
              <a:t>, but </a:t>
            </a:r>
            <a:r>
              <a:rPr lang="en-US" dirty="0"/>
              <a:t>not all of them</a:t>
            </a:r>
          </a:p>
          <a:p>
            <a:pPr lvl="1"/>
            <a:endParaRPr lang="en-US" dirty="0"/>
          </a:p>
          <a:p>
            <a:pPr lvl="1"/>
            <a:r>
              <a:rPr lang="en-US" dirty="0"/>
              <a:t>Execute </a:t>
            </a:r>
            <a:r>
              <a:rPr lang="en-US" dirty="0" smtClean="0"/>
              <a:t>multiple commits </a:t>
            </a:r>
            <a:r>
              <a:rPr lang="en-US" dirty="0"/>
              <a:t>that</a:t>
            </a:r>
            <a:br>
              <a:rPr lang="en-US" dirty="0"/>
            </a:br>
            <a:r>
              <a:rPr lang="en-US" dirty="0"/>
              <a:t>should each</a:t>
            </a:r>
            <a:br>
              <a:rPr lang="en-US" dirty="0"/>
            </a:br>
            <a:r>
              <a:rPr lang="en-US" dirty="0"/>
              <a:t>succeed or fail</a:t>
            </a:r>
            <a:br>
              <a:rPr lang="en-US" dirty="0"/>
            </a:br>
            <a:r>
              <a:rPr lang="en-US" dirty="0"/>
              <a:t>on their own</a:t>
            </a:r>
            <a:br>
              <a:rPr lang="en-US" dirty="0"/>
            </a:br>
            <a:endParaRPr lang="en-US" dirty="0"/>
          </a:p>
          <a:p>
            <a:pPr lvl="1"/>
            <a:r>
              <a:rPr lang="en-US" dirty="0"/>
              <a:t>Execute a chain</a:t>
            </a:r>
            <a:br>
              <a:rPr lang="en-US" dirty="0"/>
            </a:br>
            <a:r>
              <a:rPr lang="en-US" dirty="0"/>
              <a:t>of dependent</a:t>
            </a:r>
            <a:br>
              <a:rPr lang="en-US" dirty="0"/>
            </a:br>
            <a:r>
              <a:rPr lang="en-US" dirty="0" smtClean="0"/>
              <a:t>commits</a:t>
            </a:r>
            <a:endParaRPr lang="en-US" dirty="0"/>
          </a:p>
        </p:txBody>
      </p:sp>
    </p:spTree>
    <p:extLst>
      <p:ext uri="{BB962C8B-B14F-4D97-AF65-F5344CB8AC3E}">
        <p14:creationId xmlns:p14="http://schemas.microsoft.com/office/powerpoint/2010/main" val="260251349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a:t>
            </a:r>
            <a:r>
              <a:rPr lang="en-US" dirty="0" smtClean="0"/>
              <a:t>bundle context</a:t>
            </a:r>
            <a:endParaRPr lang="en-US" dirty="0"/>
          </a:p>
          <a:p>
            <a:pPr lvl="1"/>
            <a:r>
              <a:rPr lang="en-US" dirty="0"/>
              <a:t>Differentiate between read-only and writable bundles</a:t>
            </a:r>
          </a:p>
          <a:p>
            <a:pPr lvl="1"/>
            <a:r>
              <a:rPr lang="en-US" dirty="0"/>
              <a:t>Recall the API methods for creating and committing bundles</a:t>
            </a:r>
          </a:p>
          <a:p>
            <a:pPr lvl="1"/>
            <a:r>
              <a:rPr lang="en-US" dirty="0"/>
              <a:t>Add a read-only entity to a writable bundle and edit the entity</a:t>
            </a:r>
          </a:p>
          <a:p>
            <a:pPr lvl="1"/>
            <a:r>
              <a:rPr lang="en-US" dirty="0"/>
              <a:t>Create and edit a new entity in a writable bundle</a:t>
            </a:r>
          </a:p>
          <a:p>
            <a:pPr lvl="1"/>
            <a:r>
              <a:rPr lang="en-US" dirty="0"/>
              <a:t>Edit entity foreign key values in a writable bundle</a:t>
            </a:r>
          </a:p>
          <a:p>
            <a:pPr lvl="1"/>
            <a:r>
              <a:rPr lang="en-US" dirty="0"/>
              <a:t>Reference original values for edited entity fields</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Name two circumstances where:</a:t>
            </a:r>
          </a:p>
          <a:p>
            <a:pPr marL="857250" lvl="1" indent="-457200">
              <a:buFont typeface="+mj-lt"/>
              <a:buAutoNum type="alphaLcParenR"/>
            </a:pPr>
            <a:r>
              <a:rPr lang="en-US" dirty="0"/>
              <a:t>Changes to data are automatically committed</a:t>
            </a:r>
          </a:p>
          <a:p>
            <a:pPr marL="857250" lvl="1" indent="-457200">
              <a:buFont typeface="+mj-lt"/>
              <a:buAutoNum type="alphaLcParenR"/>
            </a:pPr>
            <a:r>
              <a:rPr lang="en-US" dirty="0"/>
              <a:t>Changed to data must be committed in code manually</a:t>
            </a:r>
          </a:p>
          <a:p>
            <a:r>
              <a:rPr lang="en-US" dirty="0"/>
              <a:t>What is a bundle?</a:t>
            </a:r>
          </a:p>
          <a:p>
            <a:r>
              <a:rPr lang="en-US" dirty="0"/>
              <a:t>What kind of entities are initially put into read-only bundles? </a:t>
            </a:r>
            <a:r>
              <a:rPr lang="en-US" dirty="0" smtClean="0"/>
              <a:t>Under </a:t>
            </a:r>
            <a:r>
              <a:rPr lang="en-US" dirty="0"/>
              <a:t>what circumstance would you need to copy one of those entities to a </a:t>
            </a:r>
            <a:r>
              <a:rPr lang="en-US" dirty="0" smtClean="0"/>
              <a:t>writable </a:t>
            </a:r>
            <a:r>
              <a:rPr lang="en-US" dirty="0"/>
              <a:t>bundle? How is this done?</a:t>
            </a:r>
          </a:p>
          <a:p>
            <a:r>
              <a:rPr lang="en-US" dirty="0"/>
              <a:t>Name the </a:t>
            </a:r>
            <a:r>
              <a:rPr lang="en-US" dirty="0" smtClean="0"/>
              <a:t>three </a:t>
            </a:r>
            <a:r>
              <a:rPr lang="en-US" dirty="0"/>
              <a:t>ways you can add an entity from the database to a given bundle.</a:t>
            </a:r>
          </a:p>
          <a:p>
            <a:r>
              <a:rPr lang="en-US" dirty="0"/>
              <a:t>When you create a new entity in a bundle, what other entity is it automatically associated to?</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837245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987" y="1455683"/>
            <a:ext cx="1705975" cy="20824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bwMode="auto">
          <a:xfrm>
            <a:off x="609600" y="1066800"/>
            <a:ext cx="3962400" cy="2667000"/>
          </a:xfrm>
          <a:prstGeom prst="roundRect">
            <a:avLst>
              <a:gd name="adj" fmla="val 5596"/>
            </a:avLst>
          </a:prstGeom>
          <a:solidFill>
            <a:schemeClr val="tx1"/>
          </a:solidFill>
          <a:ln w="28575" algn="ctr">
            <a:solidFill>
              <a:schemeClr val="accent6">
                <a:lumMod val="75000"/>
              </a:schemeClr>
            </a:solidFill>
            <a:prstDash val="sys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Bundles</a:t>
            </a:r>
            <a:endParaRPr lang="en-US" dirty="0"/>
          </a:p>
        </p:txBody>
      </p:sp>
      <p:sp>
        <p:nvSpPr>
          <p:cNvPr id="3" name="Content Placeholder 2"/>
          <p:cNvSpPr>
            <a:spLocks noGrp="1"/>
          </p:cNvSpPr>
          <p:nvPr>
            <p:ph idx="1"/>
          </p:nvPr>
        </p:nvSpPr>
        <p:spPr>
          <a:xfrm>
            <a:off x="519113" y="4038600"/>
            <a:ext cx="8318500" cy="2362200"/>
          </a:xfrm>
        </p:spPr>
        <p:txBody>
          <a:bodyPr/>
          <a:lstStyle/>
          <a:p>
            <a:r>
              <a:rPr lang="en-US" dirty="0"/>
              <a:t>A </a:t>
            </a:r>
            <a:r>
              <a:rPr lang="en-US" b="1" dirty="0" smtClean="0"/>
              <a:t>bundle</a:t>
            </a:r>
            <a:r>
              <a:rPr lang="en-US" dirty="0" smtClean="0"/>
              <a:t> </a:t>
            </a:r>
            <a:r>
              <a:rPr lang="en-US" dirty="0"/>
              <a:t>is a set of in-memory </a:t>
            </a:r>
            <a:r>
              <a:rPr lang="en-US" dirty="0" smtClean="0"/>
              <a:t>entity instances that represent rows in the database</a:t>
            </a:r>
          </a:p>
          <a:p>
            <a:pPr lvl="1"/>
            <a:r>
              <a:rPr lang="en-US" dirty="0"/>
              <a:t>Includes new </a:t>
            </a:r>
            <a:r>
              <a:rPr lang="en-US" dirty="0" smtClean="0"/>
              <a:t>entities, changed </a:t>
            </a:r>
            <a:r>
              <a:rPr lang="en-US" dirty="0"/>
              <a:t>entities</a:t>
            </a:r>
            <a:r>
              <a:rPr lang="en-US" dirty="0" smtClean="0"/>
              <a:t>, </a:t>
            </a:r>
            <a:r>
              <a:rPr lang="en-US" dirty="0"/>
              <a:t>and </a:t>
            </a:r>
            <a:r>
              <a:rPr lang="en-US" dirty="0" smtClean="0"/>
              <a:t>deleted entities</a:t>
            </a:r>
          </a:p>
          <a:p>
            <a:r>
              <a:rPr lang="en-US" dirty="0" smtClean="0"/>
              <a:t>Guidewire </a:t>
            </a:r>
            <a:r>
              <a:rPr lang="en-US" dirty="0"/>
              <a:t>applications transmit and save all </a:t>
            </a:r>
            <a:r>
              <a:rPr lang="en-US" dirty="0" smtClean="0"/>
              <a:t>entity </a:t>
            </a:r>
            <a:r>
              <a:rPr lang="en-US" dirty="0"/>
              <a:t>instances in a</a:t>
            </a:r>
            <a:r>
              <a:rPr lang="en-US" dirty="0" smtClean="0"/>
              <a:t> </a:t>
            </a:r>
            <a:r>
              <a:rPr lang="en-US" dirty="0"/>
              <a:t>bundle to the database in a </a:t>
            </a:r>
            <a:r>
              <a:rPr lang="en-US" i="1" dirty="0" smtClean="0"/>
              <a:t>transaction</a:t>
            </a:r>
            <a:r>
              <a:rPr lang="en-US" b="1" i="1" dirty="0" smtClean="0"/>
              <a:t> </a:t>
            </a:r>
            <a:endParaRPr lang="en-US" i="1" dirty="0" smtClean="0"/>
          </a:p>
          <a:p>
            <a:endParaRPr lang="en-US" i="1" dirty="0"/>
          </a:p>
          <a:p>
            <a:endParaRPr lang="en-US" dirty="0"/>
          </a:p>
        </p:txBody>
      </p:sp>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0487" y="1295399"/>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33400" y="2016180"/>
            <a:ext cx="1704206" cy="414336"/>
          </a:xfrm>
          <a:prstGeom prst="rect">
            <a:avLst/>
          </a:prstGeom>
          <a:noFill/>
        </p:spPr>
        <p:txBody>
          <a:bodyPr wrap="square" rtlCol="0">
            <a:noAutofit/>
          </a:bodyPr>
          <a:lstStyle/>
          <a:p>
            <a:pPr algn="ctr"/>
            <a:r>
              <a:rPr lang="en-US" dirty="0" smtClean="0">
                <a:solidFill>
                  <a:schemeClr val="bg1"/>
                </a:solidFill>
                <a:latin typeface="Arial" pitchFamily="32" charset="0"/>
                <a:cs typeface="Arial" pitchFamily="32" charset="0"/>
              </a:rPr>
              <a:t>anABContact</a:t>
            </a:r>
          </a:p>
        </p:txBody>
      </p:sp>
      <p:sp>
        <p:nvSpPr>
          <p:cNvPr id="14" name="TextBox 13"/>
          <p:cNvSpPr txBox="1"/>
          <p:nvPr/>
        </p:nvSpPr>
        <p:spPr>
          <a:xfrm>
            <a:off x="1953394" y="2176464"/>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aFlagEntry</a:t>
            </a:r>
            <a:endParaRPr lang="en-US" dirty="0" smtClean="0">
              <a:solidFill>
                <a:schemeClr val="bg1"/>
              </a:solidFill>
              <a:latin typeface="Arial" pitchFamily="32" charset="0"/>
              <a:cs typeface="Arial" pitchFamily="32" charset="0"/>
            </a:endParaRPr>
          </a:p>
        </p:txBody>
      </p:sp>
      <p:sp>
        <p:nvSpPr>
          <p:cNvPr id="16" name="TextBox 15"/>
          <p:cNvSpPr txBox="1"/>
          <p:nvPr/>
        </p:nvSpPr>
        <p:spPr>
          <a:xfrm>
            <a:off x="838200" y="3095135"/>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aBankAcount</a:t>
            </a:r>
            <a:endParaRPr lang="en-US" dirty="0" smtClean="0">
              <a:solidFill>
                <a:schemeClr val="bg1"/>
              </a:solidFill>
              <a:latin typeface="Arial" pitchFamily="32" charset="0"/>
              <a:cs typeface="Arial" pitchFamily="32" charset="0"/>
            </a:endParaRPr>
          </a:p>
        </p:txBody>
      </p:sp>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55287" y="2384715"/>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70481" y="1455683"/>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79287" y="2555537"/>
            <a:ext cx="670032" cy="77282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2362200" y="3243264"/>
            <a:ext cx="1704206" cy="414336"/>
          </a:xfrm>
          <a:prstGeom prst="rect">
            <a:avLst/>
          </a:prstGeom>
          <a:noFill/>
        </p:spPr>
        <p:txBody>
          <a:bodyPr wrap="square" rtlCol="0">
            <a:noAutofit/>
          </a:bodyPr>
          <a:lstStyle/>
          <a:p>
            <a:pPr algn="ctr"/>
            <a:r>
              <a:rPr lang="en-US" dirty="0" err="1" smtClean="0">
                <a:solidFill>
                  <a:schemeClr val="bg1"/>
                </a:solidFill>
                <a:latin typeface="Arial" pitchFamily="32" charset="0"/>
                <a:cs typeface="Arial" pitchFamily="32" charset="0"/>
              </a:rPr>
              <a:t>aLegalCase</a:t>
            </a:r>
            <a:endParaRPr lang="en-US" dirty="0" smtClean="0">
              <a:solidFill>
                <a:schemeClr val="bg1"/>
              </a:solidFill>
              <a:latin typeface="Arial" pitchFamily="32" charset="0"/>
              <a:cs typeface="Arial" pitchFamily="32" charset="0"/>
            </a:endParaRPr>
          </a:p>
        </p:txBody>
      </p:sp>
      <p:sp>
        <p:nvSpPr>
          <p:cNvPr id="5" name="Rounded Rectangle 4"/>
          <p:cNvSpPr/>
          <p:nvPr/>
        </p:nvSpPr>
        <p:spPr bwMode="auto">
          <a:xfrm>
            <a:off x="3306816" y="916556"/>
            <a:ext cx="1219200" cy="379645"/>
          </a:xfrm>
          <a:prstGeom prst="roundRect">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Bundle</a:t>
            </a:r>
            <a:endParaRPr lang="en-US" dirty="0">
              <a:solidFill>
                <a:schemeClr val="bg1"/>
              </a:solidFill>
            </a:endParaRPr>
          </a:p>
        </p:txBody>
      </p:sp>
      <p:pic>
        <p:nvPicPr>
          <p:cNvPr id="205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6416" y="949596"/>
            <a:ext cx="2040553" cy="22994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rw Left-Right"/>
          <p:cNvSpPr/>
          <p:nvPr/>
        </p:nvSpPr>
        <p:spPr bwMode="auto">
          <a:xfrm>
            <a:off x="5867400" y="2109158"/>
            <a:ext cx="1524000" cy="405442"/>
          </a:xfrm>
          <a:prstGeom prst="lef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Tree>
    <p:extLst>
      <p:ext uri="{BB962C8B-B14F-4D97-AF65-F5344CB8AC3E}">
        <p14:creationId xmlns:p14="http://schemas.microsoft.com/office/powerpoint/2010/main" val="150357271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609600" y="1066800"/>
            <a:ext cx="3962400" cy="2667000"/>
          </a:xfrm>
          <a:prstGeom prst="roundRect">
            <a:avLst>
              <a:gd name="adj" fmla="val 5596"/>
            </a:avLst>
          </a:prstGeom>
          <a:solidFill>
            <a:schemeClr val="tx1"/>
          </a:solidFill>
          <a:ln w="28575" algn="ctr">
            <a:solidFill>
              <a:schemeClr val="accent6">
                <a:lumMod val="75000"/>
              </a:schemeClr>
            </a:solidFill>
            <a:prstDash val="sysDash"/>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Committing a bundle</a:t>
            </a:r>
            <a:endParaRPr lang="en-US" dirty="0"/>
          </a:p>
        </p:txBody>
      </p:sp>
      <p:sp>
        <p:nvSpPr>
          <p:cNvPr id="9" name="Content Placeholder 8"/>
          <p:cNvSpPr>
            <a:spLocks noGrp="1"/>
          </p:cNvSpPr>
          <p:nvPr>
            <p:ph idx="1"/>
          </p:nvPr>
        </p:nvSpPr>
        <p:spPr>
          <a:xfrm>
            <a:off x="519113" y="3810000"/>
            <a:ext cx="8318500" cy="2590800"/>
          </a:xfrm>
        </p:spPr>
        <p:txBody>
          <a:bodyPr/>
          <a:lstStyle/>
          <a:p>
            <a:r>
              <a:rPr lang="en-US" dirty="0"/>
              <a:t>Creating and saving a new </a:t>
            </a:r>
            <a:r>
              <a:rPr lang="en-US" dirty="0" smtClean="0"/>
              <a:t>entity</a:t>
            </a:r>
            <a:endParaRPr lang="en-US" dirty="0"/>
          </a:p>
          <a:p>
            <a:r>
              <a:rPr lang="en-US" dirty="0" smtClean="0"/>
              <a:t>Updating an existing entity </a:t>
            </a:r>
          </a:p>
          <a:p>
            <a:r>
              <a:rPr lang="en-US" dirty="0" smtClean="0"/>
              <a:t>Saving all entities in the bundle to the database</a:t>
            </a:r>
          </a:p>
          <a:p>
            <a:r>
              <a:rPr lang="en-US" dirty="0" smtClean="0"/>
              <a:t>Commits are transactional in nature</a:t>
            </a:r>
          </a:p>
          <a:p>
            <a:pPr lvl="1"/>
            <a:r>
              <a:rPr lang="en-US" dirty="0" smtClean="0"/>
              <a:t>Successfully attempt occurs in single transaction</a:t>
            </a:r>
          </a:p>
          <a:p>
            <a:pPr lvl="1"/>
            <a:r>
              <a:rPr lang="en-US" dirty="0" smtClean="0"/>
              <a:t>A failure rolls back transaction</a:t>
            </a:r>
            <a:endParaRPr lang="en-US" dirty="0"/>
          </a:p>
        </p:txBody>
      </p:sp>
      <p:sp>
        <p:nvSpPr>
          <p:cNvPr id="12" name="Text Box 9"/>
          <p:cNvSpPr txBox="1">
            <a:spLocks noChangeArrowheads="1"/>
          </p:cNvSpPr>
          <p:nvPr/>
        </p:nvSpPr>
        <p:spPr bwMode="auto">
          <a:xfrm>
            <a:off x="844493" y="2546786"/>
            <a:ext cx="1343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defPPr>
              <a:defRPr lang="en-US"/>
            </a:defPPr>
            <a:lvl1pPr algn="ctr">
              <a:defRPr b="1">
                <a:solidFill>
                  <a:schemeClr val="bg1"/>
                </a:solidFill>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Modified</a:t>
            </a:r>
          </a:p>
        </p:txBody>
      </p:sp>
      <p:sp>
        <p:nvSpPr>
          <p:cNvPr id="13" name="Text Box 10"/>
          <p:cNvSpPr txBox="1">
            <a:spLocks noChangeArrowheads="1"/>
          </p:cNvSpPr>
          <p:nvPr/>
        </p:nvSpPr>
        <p:spPr bwMode="auto">
          <a:xfrm>
            <a:off x="2286000" y="3239949"/>
            <a:ext cx="1524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latin typeface="+mn-lt"/>
              </a:rPr>
              <a:t>New</a:t>
            </a:r>
            <a:endParaRPr lang="en-US" dirty="0">
              <a:solidFill>
                <a:schemeClr val="bg1"/>
              </a:solidFill>
              <a:latin typeface="+mn-lt"/>
            </a:endParaRPr>
          </a:p>
        </p:txBody>
      </p:sp>
      <p:grpSp>
        <p:nvGrpSpPr>
          <p:cNvPr id="14" name="Group 13"/>
          <p:cNvGrpSpPr/>
          <p:nvPr/>
        </p:nvGrpSpPr>
        <p:grpSpPr>
          <a:xfrm>
            <a:off x="2572268" y="2001280"/>
            <a:ext cx="1063857" cy="1114188"/>
            <a:chOff x="643455" y="4906583"/>
            <a:chExt cx="1063857" cy="1114188"/>
          </a:xfrm>
        </p:grpSpPr>
        <p:pic>
          <p:nvPicPr>
            <p:cNvPr id="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55" y="4906583"/>
              <a:ext cx="969368" cy="111389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5550584"/>
              <a:ext cx="488112" cy="47018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868" y="1391209"/>
            <a:ext cx="1153650" cy="11057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1987" y="1455683"/>
            <a:ext cx="1705975" cy="20824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ounded Rectangle 22"/>
          <p:cNvSpPr/>
          <p:nvPr/>
        </p:nvSpPr>
        <p:spPr bwMode="auto">
          <a:xfrm>
            <a:off x="3306816" y="916556"/>
            <a:ext cx="1219200" cy="379645"/>
          </a:xfrm>
          <a:prstGeom prst="roundRect">
            <a:avLst/>
          </a:prstGeom>
          <a:solidFill>
            <a:schemeClr val="tx1"/>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Bundle</a:t>
            </a:r>
            <a:endParaRPr lang="en-US" dirty="0">
              <a:solidFill>
                <a:schemeClr val="bg1"/>
              </a:solidFill>
            </a:endParaRPr>
          </a:p>
        </p:txBody>
      </p:sp>
      <p:pic>
        <p:nvPicPr>
          <p:cNvPr id="2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16416" y="949596"/>
            <a:ext cx="2040553" cy="22994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arw Left-Right"/>
          <p:cNvSpPr/>
          <p:nvPr/>
        </p:nvSpPr>
        <p:spPr bwMode="auto">
          <a:xfrm>
            <a:off x="5867400" y="2109158"/>
            <a:ext cx="1524000" cy="405442"/>
          </a:xfrm>
          <a:prstGeom prst="lef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Tree>
    <p:extLst>
      <p:ext uri="{BB962C8B-B14F-4D97-AF65-F5344CB8AC3E}">
        <p14:creationId xmlns:p14="http://schemas.microsoft.com/office/powerpoint/2010/main" val="306358239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icn Database Transa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4419600"/>
            <a:ext cx="1525162" cy="186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ight Arrow 17"/>
          <p:cNvSpPr/>
          <p:nvPr/>
        </p:nvSpPr>
        <p:spPr bwMode="auto">
          <a:xfrm>
            <a:off x="6248400" y="5250069"/>
            <a:ext cx="1578281"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icn Bundle Writa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0661" y="4748171"/>
            <a:ext cx="1532410" cy="14687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Right Arrow 29"/>
          <p:cNvSpPr/>
          <p:nvPr/>
        </p:nvSpPr>
        <p:spPr bwMode="auto">
          <a:xfrm rot="5400000">
            <a:off x="5727486" y="4555650"/>
            <a:ext cx="737026"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Bundle types</a:t>
            </a:r>
            <a:endParaRPr lang="en-US" dirty="0"/>
          </a:p>
        </p:txBody>
      </p:sp>
      <p:sp>
        <p:nvSpPr>
          <p:cNvPr id="7" name="Subtitle 6"/>
          <p:cNvSpPr>
            <a:spLocks noGrp="1"/>
          </p:cNvSpPr>
          <p:nvPr>
            <p:ph type="subTitle" idx="10"/>
          </p:nvPr>
        </p:nvSpPr>
        <p:spPr/>
        <p:txBody>
          <a:bodyPr/>
          <a:lstStyle/>
          <a:p>
            <a:r>
              <a:rPr lang="en-US" dirty="0" smtClean="0"/>
              <a:t>Read-only bundle</a:t>
            </a:r>
            <a:endParaRPr lang="en-US" dirty="0"/>
          </a:p>
        </p:txBody>
      </p:sp>
      <p:sp>
        <p:nvSpPr>
          <p:cNvPr id="8" name="Text Placeholder 7"/>
          <p:cNvSpPr>
            <a:spLocks noGrp="1"/>
          </p:cNvSpPr>
          <p:nvPr>
            <p:ph type="body" sz="quarter" idx="11"/>
          </p:nvPr>
        </p:nvSpPr>
        <p:spPr/>
        <p:txBody>
          <a:bodyPr/>
          <a:lstStyle/>
          <a:p>
            <a:r>
              <a:rPr lang="en-US" dirty="0" smtClean="0"/>
              <a:t>Writable bundle</a:t>
            </a:r>
            <a:endParaRPr lang="en-US" dirty="0"/>
          </a:p>
        </p:txBody>
      </p:sp>
      <p:sp>
        <p:nvSpPr>
          <p:cNvPr id="4" name="Content Placeholder 3"/>
          <p:cNvSpPr>
            <a:spLocks noGrp="1"/>
          </p:cNvSpPr>
          <p:nvPr>
            <p:ph sz="half" idx="2"/>
          </p:nvPr>
        </p:nvSpPr>
        <p:spPr/>
        <p:txBody>
          <a:bodyPr/>
          <a:lstStyle/>
          <a:p>
            <a:r>
              <a:rPr lang="en-US" dirty="0" smtClean="0"/>
              <a:t>Objects that are being edited or deleted in the user interface, an application process, or in code</a:t>
            </a:r>
          </a:p>
          <a:p>
            <a:endParaRPr lang="en-US" dirty="0"/>
          </a:p>
        </p:txBody>
      </p:sp>
      <p:sp>
        <p:nvSpPr>
          <p:cNvPr id="3" name="Content Placeholder 2"/>
          <p:cNvSpPr>
            <a:spLocks noGrp="1"/>
          </p:cNvSpPr>
          <p:nvPr>
            <p:ph sz="half" idx="1"/>
          </p:nvPr>
        </p:nvSpPr>
        <p:spPr/>
        <p:txBody>
          <a:bodyPr/>
          <a:lstStyle/>
          <a:p>
            <a:r>
              <a:rPr lang="en-US" dirty="0" smtClean="0"/>
              <a:t>Objects retrieved from a database query</a:t>
            </a:r>
          </a:p>
          <a:p>
            <a:r>
              <a:rPr lang="en-US" dirty="0" smtClean="0"/>
              <a:t>Foreign key entities of a related entity </a:t>
            </a:r>
            <a:r>
              <a:rPr lang="en-US" b="1" i="1" dirty="0" smtClean="0"/>
              <a:t>already</a:t>
            </a:r>
            <a:r>
              <a:rPr lang="en-US" dirty="0" smtClean="0"/>
              <a:t> in a read-only bundle</a:t>
            </a:r>
            <a:endParaRPr lang="en-US" dirty="0"/>
          </a:p>
        </p:txBody>
      </p:sp>
      <p:pic>
        <p:nvPicPr>
          <p:cNvPr id="205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3210" y="1143000"/>
            <a:ext cx="2957513" cy="517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icn Bundle ReadOnly_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171026"/>
            <a:ext cx="1027230" cy="1088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icn Guidewire Application Context" descr="icon_TrainingAp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21049" y="3523935"/>
            <a:ext cx="769612" cy="7683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icn Guidewire UI Contex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5940" y="3523935"/>
            <a:ext cx="860118" cy="737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icn Guidewire Code Contex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41782" y="3523935"/>
            <a:ext cx="825818" cy="94329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arw 1"/>
          <p:cNvSpPr/>
          <p:nvPr/>
        </p:nvSpPr>
        <p:spPr bwMode="auto">
          <a:xfrm>
            <a:off x="1219201" y="4371233"/>
            <a:ext cx="1741640"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055" name="icn Bundle ReadOnly_F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5259334"/>
            <a:ext cx="1027230" cy="10876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arw 2"/>
          <p:cNvSpPr/>
          <p:nvPr/>
        </p:nvSpPr>
        <p:spPr bwMode="auto">
          <a:xfrm>
            <a:off x="1363510" y="5478669"/>
            <a:ext cx="1578281"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6" name="icn Bundle ReadOnly_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221799"/>
            <a:ext cx="1027230" cy="1088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icn Database Query"/>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4111329"/>
            <a:ext cx="838200" cy="10702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677335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cn Cur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028" y="4568134"/>
            <a:ext cx="1758151" cy="1981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icn Bew Bund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913" y="4794108"/>
            <a:ext cx="1287626" cy="147960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ight Arrow 13"/>
          <p:cNvSpPr/>
          <p:nvPr/>
        </p:nvSpPr>
        <p:spPr bwMode="auto">
          <a:xfrm>
            <a:off x="5976817" y="5309891"/>
            <a:ext cx="838200"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Bundle context</a:t>
            </a:r>
            <a:endParaRPr lang="en-US" dirty="0"/>
          </a:p>
        </p:txBody>
      </p:sp>
      <p:sp>
        <p:nvSpPr>
          <p:cNvPr id="8" name="Subtitle 7"/>
          <p:cNvSpPr>
            <a:spLocks noGrp="1"/>
          </p:cNvSpPr>
          <p:nvPr>
            <p:ph type="subTitle" idx="10"/>
          </p:nvPr>
        </p:nvSpPr>
        <p:spPr/>
        <p:txBody>
          <a:bodyPr/>
          <a:lstStyle/>
          <a:p>
            <a:r>
              <a:rPr lang="en-US" dirty="0" smtClean="0"/>
              <a:t>Current bundle</a:t>
            </a:r>
            <a:endParaRPr lang="en-US" dirty="0"/>
          </a:p>
        </p:txBody>
      </p:sp>
      <p:sp>
        <p:nvSpPr>
          <p:cNvPr id="9" name="Text Placeholder 8"/>
          <p:cNvSpPr>
            <a:spLocks noGrp="1"/>
          </p:cNvSpPr>
          <p:nvPr>
            <p:ph type="body" sz="quarter" idx="11"/>
          </p:nvPr>
        </p:nvSpPr>
        <p:spPr/>
        <p:txBody>
          <a:bodyPr/>
          <a:lstStyle/>
          <a:p>
            <a:r>
              <a:rPr lang="en-US" dirty="0" smtClean="0"/>
              <a:t>New bundle</a:t>
            </a:r>
            <a:endParaRPr lang="en-US" dirty="0"/>
          </a:p>
        </p:txBody>
      </p:sp>
      <p:sp>
        <p:nvSpPr>
          <p:cNvPr id="7" name="Content Placeholder 6"/>
          <p:cNvSpPr>
            <a:spLocks noGrp="1"/>
          </p:cNvSpPr>
          <p:nvPr>
            <p:ph sz="half" idx="2"/>
          </p:nvPr>
        </p:nvSpPr>
        <p:spPr/>
        <p:txBody>
          <a:bodyPr/>
          <a:lstStyle/>
          <a:p>
            <a:r>
              <a:rPr lang="en-US" dirty="0" smtClean="0"/>
              <a:t>Integration code creates bundle explicitly</a:t>
            </a:r>
            <a:br>
              <a:rPr lang="en-US" dirty="0" smtClean="0"/>
            </a:br>
            <a:endParaRPr lang="en-US" dirty="0" smtClean="0"/>
          </a:p>
          <a:p>
            <a:r>
              <a:rPr lang="en-US" dirty="0" smtClean="0"/>
              <a:t>Code determines bundle contents</a:t>
            </a:r>
          </a:p>
          <a:p>
            <a:r>
              <a:rPr lang="en-US" dirty="0" smtClean="0"/>
              <a:t>Writable</a:t>
            </a:r>
            <a:endParaRPr lang="en-US" dirty="0"/>
          </a:p>
          <a:p>
            <a:endParaRPr lang="en-US" dirty="0"/>
          </a:p>
          <a:p>
            <a:endParaRPr lang="en-US" dirty="0"/>
          </a:p>
        </p:txBody>
      </p:sp>
      <p:sp>
        <p:nvSpPr>
          <p:cNvPr id="3" name="Content Placeholder 2"/>
          <p:cNvSpPr>
            <a:spLocks noGrp="1"/>
          </p:cNvSpPr>
          <p:nvPr>
            <p:ph sz="half" idx="1"/>
          </p:nvPr>
        </p:nvSpPr>
        <p:spPr/>
        <p:txBody>
          <a:bodyPr/>
          <a:lstStyle/>
          <a:p>
            <a:r>
              <a:rPr lang="en-US" dirty="0" smtClean="0"/>
              <a:t>Application creates current bundle to create</a:t>
            </a:r>
            <a:r>
              <a:rPr lang="en-US" dirty="0"/>
              <a:t>, read, update, and/or delete data</a:t>
            </a:r>
          </a:p>
          <a:p>
            <a:r>
              <a:rPr lang="en-US" dirty="0" smtClean="0"/>
              <a:t>Contains objects available to the current code context</a:t>
            </a:r>
          </a:p>
          <a:p>
            <a:r>
              <a:rPr lang="en-US" dirty="0" smtClean="0"/>
              <a:t>Read-only or writable</a:t>
            </a:r>
          </a:p>
        </p:txBody>
      </p:sp>
      <p:pic>
        <p:nvPicPr>
          <p:cNvPr id="205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3210" y="1143000"/>
            <a:ext cx="2957513" cy="517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4849959"/>
            <a:ext cx="1447800" cy="16537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0861" y="5649450"/>
            <a:ext cx="648366" cy="62455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ight Arrow 21"/>
          <p:cNvSpPr/>
          <p:nvPr/>
        </p:nvSpPr>
        <p:spPr bwMode="auto">
          <a:xfrm>
            <a:off x="1524000" y="5326269"/>
            <a:ext cx="838200" cy="464931"/>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7" name="Picture 13" descr="icon_TrainingAp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8200" y="4800600"/>
            <a:ext cx="877656" cy="8762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2923" y="5530745"/>
            <a:ext cx="860118" cy="737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636123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themeOverride>
</file>

<file path=docProps/app.xml><?xml version="1.0" encoding="utf-8"?>
<Properties xmlns="http://schemas.openxmlformats.org/officeDocument/2006/extended-properties" xmlns:vt="http://schemas.openxmlformats.org/officeDocument/2006/docPropsVTypes">
  <Template/>
  <TotalTime>8650</TotalTime>
  <Words>5420</Words>
  <Application>Microsoft Office PowerPoint</Application>
  <PresentationFormat>On-screen Show (4:3)</PresentationFormat>
  <Paragraphs>619</Paragraphs>
  <Slides>43</Slides>
  <Notes>43</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Emerald_Template</vt:lpstr>
      <vt:lpstr>Gosu Bundles</vt:lpstr>
      <vt:lpstr>PowerPoint Presentation</vt:lpstr>
      <vt:lpstr>PowerPoint Presentation</vt:lpstr>
      <vt:lpstr>Database transactions</vt:lpstr>
      <vt:lpstr>PowerPoint Presentation</vt:lpstr>
      <vt:lpstr>Bundles</vt:lpstr>
      <vt:lpstr>Committing a bundle</vt:lpstr>
      <vt:lpstr>Bundle types</vt:lpstr>
      <vt:lpstr>Bundle context</vt:lpstr>
      <vt:lpstr>Automatic bundle processing</vt:lpstr>
      <vt:lpstr>Manual bundle processing</vt:lpstr>
      <vt:lpstr>Gosu capabilities with bundles</vt:lpstr>
      <vt:lpstr>Use case: Company inspection dates</vt:lpstr>
      <vt:lpstr>PowerPoint Presentation</vt:lpstr>
      <vt:lpstr>Current bundle</vt:lpstr>
      <vt:lpstr>Committing the current bundle</vt:lpstr>
      <vt:lpstr>Create new bundle: runWithNewBundle()</vt:lpstr>
      <vt:lpstr>Create new bundle: newBundle()</vt:lpstr>
      <vt:lpstr>Copying bundle</vt:lpstr>
      <vt:lpstr>Copying entities to bundle restrictions</vt:lpstr>
      <vt:lpstr>PowerPoint Presentation</vt:lpstr>
      <vt:lpstr>Add existing entities to new bundle</vt:lpstr>
      <vt:lpstr>Querying</vt:lpstr>
      <vt:lpstr>Example: Querying</vt:lpstr>
      <vt:lpstr>LoadBean()</vt:lpstr>
      <vt:lpstr>Example: loadBean</vt:lpstr>
      <vt:lpstr>Foreign Key</vt:lpstr>
      <vt:lpstr>Example: Foreign Key</vt:lpstr>
      <vt:lpstr>Examples in action</vt:lpstr>
      <vt:lpstr>PowerPoint Presentation</vt:lpstr>
      <vt:lpstr>runWithNewBundle() and new entity</vt:lpstr>
      <vt:lpstr>New entity and foreign key (1)</vt:lpstr>
      <vt:lpstr>New entity and array backing foreign key</vt:lpstr>
      <vt:lpstr>Edit read-only and create new entity</vt:lpstr>
      <vt:lpstr>Edit read-only and create new entity Example </vt:lpstr>
      <vt:lpstr>Remove an array backing foreign key</vt:lpstr>
      <vt:lpstr>PowerPoint Presentation</vt:lpstr>
      <vt:lpstr>Original values</vt:lpstr>
      <vt:lpstr>Example: Using original values</vt:lpstr>
      <vt:lpstr>Working with multiple bundles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Gosu Bundles</dc:title>
  <dc:subject>Guidewire 8.0 Application Integration Gosu Bundles</dc:subject>
  <dc:creator>Seth Luersen</dc:creator>
  <cp:keywords>Emerald; Integration; 8.0.1</cp:keywords>
  <cp:lastModifiedBy>Guidewire Education</cp:lastModifiedBy>
  <cp:revision>402</cp:revision>
  <dcterms:created xsi:type="dcterms:W3CDTF">2013-08-19T16:16:51Z</dcterms:created>
  <dcterms:modified xsi:type="dcterms:W3CDTF">2014-12-06T01:32:13Z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