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2" r:id="rId5"/>
    <p:sldId id="269" r:id="rId6"/>
    <p:sldId id="270" r:id="rId7"/>
    <p:sldId id="299" r:id="rId8"/>
    <p:sldId id="298" r:id="rId9"/>
    <p:sldId id="272" r:id="rId10"/>
    <p:sldId id="263" r:id="rId11"/>
    <p:sldId id="282" r:id="rId12"/>
    <p:sldId id="281" r:id="rId13"/>
    <p:sldId id="267" r:id="rId14"/>
    <p:sldId id="265" r:id="rId15"/>
    <p:sldId id="280" r:id="rId16"/>
    <p:sldId id="279" r:id="rId17"/>
    <p:sldId id="277" r:id="rId18"/>
    <p:sldId id="303" r:id="rId19"/>
    <p:sldId id="276" r:id="rId20"/>
    <p:sldId id="283" r:id="rId21"/>
    <p:sldId id="268" r:id="rId22"/>
    <p:sldId id="266" r:id="rId23"/>
    <p:sldId id="285" r:id="rId24"/>
    <p:sldId id="284" r:id="rId25"/>
    <p:sldId id="286" r:id="rId26"/>
    <p:sldId id="287" r:id="rId27"/>
    <p:sldId id="302" r:id="rId28"/>
    <p:sldId id="294" r:id="rId29"/>
    <p:sldId id="295"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autoAdjust="0"/>
    <p:restoredTop sz="82111" autoAdjust="0"/>
  </p:normalViewPr>
  <p:slideViewPr>
    <p:cSldViewPr showGuides="1">
      <p:cViewPr>
        <p:scale>
          <a:sx n="100" d="100"/>
          <a:sy n="100" d="100"/>
        </p:scale>
        <p:origin x="-1944" y="-28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service endpoint:</a:t>
            </a:r>
          </a:p>
          <a:p>
            <a:pPr marL="228600" indent="-228600">
              <a:buFont typeface="+mj-lt"/>
              <a:buAutoNum type="arabicPeriod"/>
            </a:pPr>
            <a:r>
              <a:rPr lang="en-US" dirty="0" smtClean="0"/>
              <a:t>In Project view, in</a:t>
            </a:r>
            <a:r>
              <a:rPr lang="en-US" baseline="0" dirty="0" smtClean="0"/>
              <a:t> configuration/config, select </a:t>
            </a:r>
            <a:r>
              <a:rPr lang="en-US" dirty="0" smtClean="0"/>
              <a:t>RPC-Encoded Web Services. Righ</a:t>
            </a:r>
            <a:r>
              <a:rPr lang="en-US" baseline="0" dirty="0" smtClean="0"/>
              <a:t>t click to open the context menu. </a:t>
            </a:r>
            <a:r>
              <a:rPr lang="en-US" dirty="0" smtClean="0"/>
              <a:t>Select </a:t>
            </a:r>
            <a:r>
              <a:rPr lang="en-US" dirty="0" err="1" smtClean="0"/>
              <a:t>New</a:t>
            </a:r>
            <a:r>
              <a:rPr lang="en-US" dirty="0" err="1" smtClean="0">
                <a:sym typeface="Wingdings" pitchFamily="2" charset="2"/>
              </a:rPr>
              <a:t></a:t>
            </a:r>
            <a:r>
              <a:rPr lang="en-US" dirty="0" err="1" smtClean="0"/>
              <a:t>Web</a:t>
            </a:r>
            <a:r>
              <a:rPr lang="en-US" dirty="0" smtClean="0"/>
              <a:t> Service.</a:t>
            </a:r>
          </a:p>
          <a:p>
            <a:pPr marL="228600" indent="-228600">
              <a:buFont typeface="+mj-lt"/>
              <a:buAutoNum type="arabicPeriod"/>
            </a:pPr>
            <a:r>
              <a:rPr lang="en-US" dirty="0" smtClean="0"/>
              <a:t>Provide a name for the web service endpoint. Click OK.</a:t>
            </a:r>
          </a:p>
          <a:p>
            <a:r>
              <a:rPr lang="en-US" dirty="0" smtClean="0"/>
              <a:t>Initially, a new web service endpoint has no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an endpoint:</a:t>
            </a:r>
          </a:p>
          <a:p>
            <a:pPr marL="228600" indent="-228600">
              <a:buFont typeface="+mj-lt"/>
              <a:buAutoNum type="arabicPeriod"/>
            </a:pPr>
            <a:r>
              <a:rPr lang="en-US" dirty="0" smtClean="0"/>
              <a:t>In the editor, click Edit.</a:t>
            </a:r>
          </a:p>
          <a:p>
            <a:pPr marL="228600" indent="-228600">
              <a:buFont typeface="+mj-lt"/>
              <a:buAutoNum type="arabicPeriod"/>
            </a:pPr>
            <a:r>
              <a:rPr lang="en-US" dirty="0" smtClean="0"/>
              <a:t>In the dialog, enter web service endpoint URL</a:t>
            </a:r>
            <a:r>
              <a:rPr lang="en-US" baseline="0" dirty="0" smtClean="0"/>
              <a:t> for the </a:t>
            </a:r>
            <a:r>
              <a:rPr lang="en-US" baseline="0" dirty="0" err="1" smtClean="0"/>
              <a:t>WSDL</a:t>
            </a:r>
            <a:endParaRPr lang="en-US" dirty="0" smtClean="0"/>
          </a:p>
          <a:p>
            <a:pPr marL="228600" indent="-228600">
              <a:buFont typeface="+mj-lt"/>
              <a:buAutoNum type="arabicPeriod"/>
            </a:pPr>
            <a:r>
              <a:rPr lang="en-US" dirty="0" smtClean="0"/>
              <a:t>Click OK. </a:t>
            </a:r>
          </a:p>
          <a:p>
            <a:endParaRPr lang="en-US" dirty="0" smtClean="0"/>
          </a:p>
          <a:p>
            <a:r>
              <a:rPr lang="en-US" dirty="0" smtClean="0"/>
              <a:t>This loads the </a:t>
            </a:r>
            <a:r>
              <a:rPr lang="en-US" dirty="0" err="1" smtClean="0"/>
              <a:t>WSDL</a:t>
            </a:r>
            <a:r>
              <a:rPr lang="en-US" dirty="0" smtClean="0"/>
              <a:t> into Guidewire. Information about the </a:t>
            </a:r>
            <a:r>
              <a:rPr lang="en-US" dirty="0" err="1" smtClean="0"/>
              <a:t>WSDL</a:t>
            </a:r>
            <a:r>
              <a:rPr lang="en-US" dirty="0" smtClean="0"/>
              <a:t> methods and exceptions appear in the bottom pane.</a:t>
            </a:r>
          </a:p>
          <a:p>
            <a:r>
              <a:rPr lang="en-US" dirty="0" smtClean="0"/>
              <a:t>For an existing web service endpoint, you can refresh the </a:t>
            </a:r>
            <a:r>
              <a:rPr lang="en-US" dirty="0" err="1" smtClean="0"/>
              <a:t>WSDL</a:t>
            </a:r>
            <a:r>
              <a:rPr lang="en-US" dirty="0" smtClean="0"/>
              <a:t> at any time by clicking "Refresh".</a:t>
            </a:r>
          </a:p>
          <a:p>
            <a:r>
              <a:rPr lang="en-US" dirty="0" smtClean="0"/>
              <a:t>In order to replicate these steps in TrainingApp, </a:t>
            </a:r>
            <a:r>
              <a:rPr lang="en-US" dirty="0" err="1" smtClean="0"/>
              <a:t>ExternalApp</a:t>
            </a:r>
            <a:r>
              <a:rPr lang="en-US" dirty="0" smtClean="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t>
            </a:r>
            <a:r>
              <a:rPr lang="en-US" dirty="0"/>
              <a:t>and </a:t>
            </a:r>
            <a:r>
              <a:rPr lang="en-US" dirty="0" smtClean="0"/>
              <a:t>Restart.</a:t>
            </a:r>
          </a:p>
          <a:p>
            <a:endParaRPr lang="en-US" dirty="0"/>
          </a:p>
          <a:p>
            <a:r>
              <a:rPr lang="en-US" dirty="0" smtClean="0"/>
              <a:t>After Guidewire Studio restarts, you will be able to reference the web service endpoin</a:t>
            </a:r>
            <a:r>
              <a:rPr lang="en-US" baseline="0" dirty="0" smtClean="0"/>
              <a:t>t </a:t>
            </a:r>
            <a:r>
              <a:rPr lang="en-US" dirty="0" smtClean="0"/>
              <a:t>in Gosu code.</a:t>
            </a:r>
          </a:p>
          <a:p>
            <a:endParaRPr lang="en-US" dirty="0" smtClean="0"/>
          </a:p>
          <a:p>
            <a:r>
              <a:rPr lang="en-US" dirty="0"/>
              <a:t>In order to instantiate the web service endpoint </a:t>
            </a:r>
            <a:r>
              <a:rPr lang="en-US" dirty="0" smtClean="0"/>
              <a:t>in </a:t>
            </a:r>
            <a:r>
              <a:rPr lang="en-US" dirty="0"/>
              <a:t>Gosu </a:t>
            </a:r>
            <a:r>
              <a:rPr lang="en-US" dirty="0" smtClean="0"/>
              <a:t>code, 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dirty="0" smtClean="0"/>
          </a:p>
          <a:p>
            <a:r>
              <a:rPr lang="en-US" dirty="0" smtClean="0"/>
              <a:t>In order to replicate this step in TrainingApp, ExternalApp must be running.</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web service endpoints, some of the additional options are configured in the endpoint entry in Studio, and others are accessed in the Gosu code that makes the API instance. For example:</a:t>
            </a:r>
          </a:p>
          <a:p>
            <a:r>
              <a:rPr lang="en-US" dirty="0" smtClean="0"/>
              <a:t>In the endpoint entry in Studio, you can:</a:t>
            </a:r>
          </a:p>
          <a:p>
            <a:pPr marL="171450" indent="-171450">
              <a:buFont typeface="Arial" pitchFamily="34" charset="0"/>
              <a:buChar char="•"/>
            </a:pPr>
            <a:r>
              <a:rPr lang="en-US" dirty="0" smtClean="0"/>
              <a:t>Specify a timeout</a:t>
            </a:r>
          </a:p>
          <a:p>
            <a:pPr marL="171450" indent="-171450">
              <a:buFont typeface="Arial" pitchFamily="34" charset="0"/>
              <a:buChar char="•"/>
            </a:pPr>
            <a:r>
              <a:rPr lang="en-US" dirty="0" smtClean="0"/>
              <a:t>Specify an override URL</a:t>
            </a:r>
          </a:p>
          <a:p>
            <a:r>
              <a:rPr lang="en-US" dirty="0" smtClean="0"/>
              <a:t>From the API object, you can:</a:t>
            </a:r>
          </a:p>
          <a:p>
            <a:pPr marL="171450" indent="-171450">
              <a:buFont typeface="Arial" pitchFamily="34" charset="0"/>
              <a:buChar char="•"/>
            </a:pPr>
            <a:r>
              <a:rPr lang="en-US" dirty="0" smtClean="0"/>
              <a:t>Specify a handler for authentication (as shown above)</a:t>
            </a:r>
          </a:p>
          <a:p>
            <a:r>
              <a:rPr lang="en-US" dirty="0" smtClean="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given web service collection contains only one copy of each file, even if multiple files reference that file. (For example, if two </a:t>
            </a:r>
            <a:r>
              <a:rPr lang="en-US" dirty="0" err="1" smtClean="0"/>
              <a:t>WSDLs</a:t>
            </a:r>
            <a:r>
              <a:rPr lang="en-US" dirty="0" smtClean="0"/>
              <a:t> in the web service collection reference the same </a:t>
            </a:r>
            <a:r>
              <a:rPr lang="en-US" dirty="0" err="1" smtClean="0"/>
              <a:t>XSD</a:t>
            </a:r>
            <a:r>
              <a:rPr lang="en-US" dirty="0" smtClean="0"/>
              <a:t>, there is only one copy of the </a:t>
            </a:r>
            <a:r>
              <a:rPr lang="en-US" dirty="0" err="1" smtClean="0"/>
              <a:t>XSD</a:t>
            </a:r>
            <a:r>
              <a:rPr lang="en-US" dirty="0" smtClean="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a:t>
            </a:r>
            <a:r>
              <a:rPr lang="en-US" dirty="0" err="1" smtClean="0"/>
              <a:t>com.guidewire</a:t>
            </a:r>
            <a:r>
              <a:rPr lang="en-US" dirty="0" smtClean="0"/>
              <a:t>"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 collection:</a:t>
            </a:r>
          </a:p>
          <a:p>
            <a:r>
              <a:rPr lang="en-US" dirty="0" smtClean="0"/>
              <a:t>1. In</a:t>
            </a:r>
            <a:r>
              <a:rPr lang="en-US" baseline="0" dirty="0" smtClean="0"/>
              <a:t> the editor, click </a:t>
            </a:r>
            <a:r>
              <a:rPr lang="en-US" dirty="0" smtClean="0"/>
              <a:t>Add Resource.</a:t>
            </a:r>
          </a:p>
          <a:p>
            <a:r>
              <a:rPr lang="en-US" dirty="0" smtClean="0"/>
              <a:t>2. In the Add Resource</a:t>
            </a:r>
            <a:r>
              <a:rPr lang="en-US" baseline="0" dirty="0" smtClean="0"/>
              <a:t> dialog, e</a:t>
            </a:r>
            <a:r>
              <a:rPr lang="en-US" dirty="0" smtClean="0"/>
              <a:t>nter the URL for the </a:t>
            </a:r>
            <a:r>
              <a:rPr lang="en-US" dirty="0" err="1" smtClean="0"/>
              <a:t>WSDL</a:t>
            </a:r>
            <a:r>
              <a:rPr lang="en-US" dirty="0" smtClean="0"/>
              <a:t> of the web</a:t>
            </a:r>
            <a:r>
              <a:rPr lang="en-US" baseline="0" dirty="0" smtClean="0"/>
              <a:t> service. </a:t>
            </a:r>
            <a:r>
              <a:rPr lang="en-US" dirty="0" smtClean="0"/>
              <a:t>Click OK</a:t>
            </a:r>
            <a:r>
              <a:rPr lang="en-US" baseline="0" dirty="0" smtClean="0"/>
              <a:t> to add the resource to the Fetched Resources pane. </a:t>
            </a:r>
            <a:r>
              <a:rPr lang="en-US" dirty="0" smtClean="0"/>
              <a:t>At this point, the resource has not been fetched.</a:t>
            </a:r>
          </a:p>
          <a:p>
            <a:r>
              <a:rPr lang="en-US" dirty="0" smtClean="0"/>
              <a:t>3. In the dialog, click</a:t>
            </a:r>
            <a:r>
              <a:rPr lang="en-US" baseline="0" dirty="0" smtClean="0"/>
              <a:t> Yes t</a:t>
            </a:r>
            <a:r>
              <a:rPr lang="en-US" dirty="0" smtClean="0"/>
              <a:t>o fetch the</a:t>
            </a:r>
            <a:r>
              <a:rPr lang="en-US" baseline="0" dirty="0" smtClean="0"/>
              <a:t> r</a:t>
            </a:r>
            <a:r>
              <a:rPr lang="en-US" dirty="0" smtClean="0"/>
              <a:t>esources.</a:t>
            </a:r>
          </a:p>
          <a:p>
            <a:r>
              <a:rPr lang="en-US" dirty="0" smtClean="0"/>
              <a:t>4. In the editor, click</a:t>
            </a:r>
            <a:r>
              <a:rPr lang="en-US" baseline="0" dirty="0" smtClean="0"/>
              <a:t> Fetch Updates to update an existing resource.  </a:t>
            </a:r>
          </a:p>
          <a:p>
            <a:pPr marL="188913" indent="-188913"/>
            <a:endParaRPr lang="en-US" dirty="0" smtClean="0"/>
          </a:p>
          <a:p>
            <a:pPr marL="188913" indent="-188913"/>
            <a:r>
              <a:rPr lang="en-US" dirty="0" smtClean="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and Restart.</a:t>
            </a:r>
          </a:p>
          <a:p>
            <a:endParaRPr lang="en-US" dirty="0"/>
          </a:p>
          <a:p>
            <a:r>
              <a:rPr lang="en-US" dirty="0" smtClean="0"/>
              <a:t>After Guidewire Studio restarts, you will be able to reference the web service collection in Gosu code.</a:t>
            </a:r>
          </a:p>
          <a:p>
            <a:endParaRPr lang="en-US" dirty="0" smtClean="0"/>
          </a:p>
          <a:p>
            <a:r>
              <a:rPr lang="en-US" dirty="0"/>
              <a:t>In order to instantiate the web service collection in Gosu code, </a:t>
            </a:r>
            <a:r>
              <a:rPr lang="en-US" dirty="0" smtClean="0"/>
              <a:t>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r>
              <a:rPr lang="en-US" dirty="0" smtClean="0"/>
              <a:t>.</a:t>
            </a:r>
          </a:p>
          <a:p>
            <a:endParaRPr lang="en-US" dirty="0"/>
          </a:p>
          <a:p>
            <a:r>
              <a:rPr lang="en-US" dirty="0" smtClean="0"/>
              <a:t>From Gosu, there are three types of </a:t>
            </a:r>
            <a:r>
              <a:rPr lang="en-US" dirty="0" err="1" smtClean="0"/>
              <a:t>WS</a:t>
            </a:r>
            <a:r>
              <a:rPr lang="en-US" dirty="0" smtClean="0"/>
              <a:t>-I web service client connections:</a:t>
            </a:r>
          </a:p>
          <a:p>
            <a:pPr marL="228600" indent="-228600">
              <a:buFont typeface="+mj-lt"/>
              <a:buAutoNum type="arabicPeriod"/>
            </a:pPr>
            <a:r>
              <a:rPr lang="en-US" dirty="0" smtClean="0"/>
              <a:t>Standard round trip methods (synchronous request and response)</a:t>
            </a:r>
          </a:p>
          <a:p>
            <a:pPr marL="228600" indent="-228600">
              <a:buFont typeface="+mj-lt"/>
              <a:buAutoNum type="arabicPeriod"/>
            </a:pPr>
            <a:r>
              <a:rPr lang="en-US" dirty="0" smtClean="0"/>
              <a:t>One-way methods (synchronous request without response)</a:t>
            </a:r>
          </a:p>
          <a:p>
            <a:pPr marL="228600" indent="-228600">
              <a:buFont typeface="+mj-lt"/>
              <a:buAutoNum type="arabicPeriod"/>
            </a:pPr>
            <a:r>
              <a:rPr lang="en-US" dirty="0" smtClean="0"/>
              <a:t>Asynchronous round trip methods (send the request and immediately return to the caller, and check later to see if the request finished).</a:t>
            </a:r>
          </a:p>
          <a:p>
            <a:endParaRPr lang="en-US" dirty="0" smtClean="0"/>
          </a:p>
          <a:p>
            <a:r>
              <a:rPr lang="en-US" dirty="0" smtClean="0"/>
              <a:t>A typical </a:t>
            </a:r>
            <a:r>
              <a:rPr lang="en-US" dirty="0" err="1" smtClean="0"/>
              <a:t>WS</a:t>
            </a:r>
            <a:r>
              <a:rPr lang="en-US" dirty="0" smtClean="0"/>
              <a:t>-I method invocation has two parts: the SOAP request and the SOAP response. </a:t>
            </a:r>
            <a:r>
              <a:rPr lang="en-US" dirty="0" err="1" smtClean="0"/>
              <a:t>WS</a:t>
            </a:r>
            <a:r>
              <a:rPr lang="en-US" dirty="0" smtClean="0"/>
              <a:t>-I supports a concept called one-way methods. </a:t>
            </a:r>
            <a:r>
              <a:rPr lang="en-US" dirty="0"/>
              <a:t>The </a:t>
            </a:r>
            <a:r>
              <a:rPr lang="en-US" dirty="0" err="1" smtClean="0"/>
              <a:t>WSDL</a:t>
            </a:r>
            <a:r>
              <a:rPr lang="en-US" dirty="0" smtClean="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smtClean="0"/>
              <a:t>WSDL</a:t>
            </a:r>
            <a:r>
              <a:rPr lang="en-US" dirty="0" smtClean="0"/>
              <a:t> defines a one-way method. For more information on one-way methods, refer to the Integration Guide.</a:t>
            </a:r>
          </a:p>
          <a:p>
            <a:r>
              <a:rPr lang="en-US" dirty="0" smtClean="0"/>
              <a:t>Gosu supports optional asynchronous calls to web services. For more information, refer to the Integration Guide.</a:t>
            </a:r>
          </a:p>
          <a:p>
            <a:endParaRPr lang="en-US" dirty="0" smtClean="0"/>
          </a:p>
          <a:p>
            <a:r>
              <a:rPr lang="en-US" dirty="0" smtClean="0"/>
              <a:t>Further </a:t>
            </a:r>
            <a:r>
              <a:rPr lang="en-US" dirty="0"/>
              <a:t>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r>
              <a:rPr lang="en-US" dirty="0" smtClean="0"/>
              <a:t>:</a:t>
            </a:r>
            <a:br>
              <a:rPr lang="en-US" dirty="0" smtClean="0"/>
            </a:br>
            <a:endParaRPr lang="en-US" dirty="0"/>
          </a:p>
          <a:p>
            <a:pPr lvl="1"/>
            <a:r>
              <a:rPr lang="en-US" sz="1200" dirty="0" err="1" smtClean="0"/>
              <a:t>apiInstance.Config.Http.Authentication.Basic.Username</a:t>
            </a:r>
            <a:r>
              <a:rPr lang="en-US" sz="1200" dirty="0"/>
              <a:t> </a:t>
            </a:r>
            <a:r>
              <a:rPr lang="en-US" sz="1200" dirty="0" smtClean="0"/>
              <a:t>= "</a:t>
            </a:r>
            <a:r>
              <a:rPr lang="en-US" sz="1200" dirty="0" err="1" smtClean="0"/>
              <a:t>userName</a:t>
            </a:r>
            <a:r>
              <a:rPr lang="en-US" sz="1200" dirty="0"/>
              <a:t>"</a:t>
            </a:r>
          </a:p>
          <a:p>
            <a:pPr lvl="1"/>
            <a:r>
              <a:rPr lang="en-US" sz="1200" dirty="0" err="1" smtClean="0"/>
              <a:t>apiInstance.Config.Http.Authentication.Basic.Password</a:t>
            </a:r>
            <a:r>
              <a:rPr lang="en-US" sz="1200" dirty="0"/>
              <a:t> </a:t>
            </a:r>
            <a:r>
              <a:rPr lang="en-US" sz="1200" dirty="0" smtClean="0"/>
              <a:t> = "password</a:t>
            </a:r>
            <a:r>
              <a:rPr lang="en-US" sz="1200" dirty="0"/>
              <a:t>"</a:t>
            </a:r>
          </a:p>
          <a:p>
            <a:endParaRPr lang="en-US" dirty="0" smtClean="0"/>
          </a:p>
          <a:p>
            <a:r>
              <a:rPr lang="en-US" dirty="0" smtClean="0"/>
              <a:t>If </a:t>
            </a:r>
            <a:r>
              <a:rPr lang="en-US" dirty="0"/>
              <a:t>you need to add encryption, authentication, or digital signatures, you can do so by modifying options on the API object's Config namespace. </a:t>
            </a:r>
            <a:br>
              <a:rPr lang="en-US" dirty="0"/>
            </a:br>
            <a:r>
              <a:rPr lang="en-US" dirty="0"/>
              <a:t/>
            </a:r>
            <a:br>
              <a:rPr lang="en-US" dirty="0"/>
            </a:br>
            <a:r>
              <a:rPr lang="en-US" dirty="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 </a:t>
            </a:r>
            <a:r>
              <a:rPr lang="en-US" dirty="0" err="1" smtClean="0"/>
              <a:t>WSDL</a:t>
            </a:r>
            <a:r>
              <a:rPr lang="en-US" dirty="0" smtClean="0"/>
              <a:t> is an XML document that describes how an external system can interact with a web service.</a:t>
            </a:r>
          </a:p>
          <a:p>
            <a:r>
              <a:rPr lang="en-US" dirty="0" smtClean="0"/>
              <a:t>2a. </a:t>
            </a:r>
            <a:r>
              <a:rPr lang="en-US" dirty="0" err="1" smtClean="0"/>
              <a:t>RPCE</a:t>
            </a:r>
            <a:r>
              <a:rPr lang="en-US" dirty="0" smtClean="0"/>
              <a:t> and </a:t>
            </a:r>
            <a:r>
              <a:rPr lang="en-US" dirty="0" err="1" smtClean="0"/>
              <a:t>WS</a:t>
            </a:r>
            <a:r>
              <a:rPr lang="en-US" dirty="0" smtClean="0"/>
              <a:t>-I (or document literal)</a:t>
            </a:r>
          </a:p>
          <a:p>
            <a:r>
              <a:rPr lang="en-US" dirty="0" smtClean="0"/>
              <a:t>2b. The style attribute in the </a:t>
            </a:r>
            <a:r>
              <a:rPr lang="en-US" dirty="0" err="1" smtClean="0"/>
              <a:t>WSDL's</a:t>
            </a:r>
            <a:r>
              <a:rPr lang="en-US" dirty="0" smtClean="0"/>
              <a:t> binding tag</a:t>
            </a:r>
          </a:p>
          <a:p>
            <a:r>
              <a:rPr lang="en-US" dirty="0" smtClean="0"/>
              <a:t>2c.  Web service endpoints are used to consume </a:t>
            </a:r>
            <a:r>
              <a:rPr lang="en-US" dirty="0" err="1" smtClean="0"/>
              <a:t>RPCE</a:t>
            </a:r>
            <a:r>
              <a:rPr lang="en-US" dirty="0" smtClean="0"/>
              <a:t> </a:t>
            </a:r>
            <a:r>
              <a:rPr lang="en-US" dirty="0" err="1" smtClean="0"/>
              <a:t>WSDLs</a:t>
            </a:r>
            <a:r>
              <a:rPr lang="en-US" dirty="0" smtClean="0"/>
              <a:t>; Web service collections are used to consume </a:t>
            </a:r>
            <a:r>
              <a:rPr lang="en-US" dirty="0" err="1" smtClean="0"/>
              <a:t>WS</a:t>
            </a:r>
            <a:r>
              <a:rPr lang="en-US" dirty="0" smtClean="0"/>
              <a:t>-I </a:t>
            </a:r>
            <a:r>
              <a:rPr lang="en-US" dirty="0" err="1" smtClean="0"/>
              <a:t>WSDLs</a:t>
            </a:r>
            <a:endParaRPr lang="en-US" dirty="0" smtClean="0"/>
          </a:p>
          <a:p>
            <a:r>
              <a:rPr lang="en-US" dirty="0" smtClean="0"/>
              <a:t>3.   </a:t>
            </a:r>
            <a:r>
              <a:rPr lang="en-US" dirty="0" err="1" smtClean="0"/>
              <a:t>WSDLs</a:t>
            </a:r>
            <a:r>
              <a:rPr lang="en-US" dirty="0" smtClean="0"/>
              <a:t> and </a:t>
            </a:r>
            <a:r>
              <a:rPr lang="en-US" dirty="0" err="1" smtClean="0"/>
              <a:t>XSDs</a:t>
            </a:r>
            <a:endParaRPr lang="en-US" dirty="0" smtClean="0"/>
          </a:p>
          <a:p>
            <a:r>
              <a:rPr lang="en-US" dirty="0" smtClean="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a:t>
            </a:r>
            <a:r>
              <a:rPr lang="en-US" dirty="0" smtClean="0"/>
              <a:t>synchronously. A web service is interface for one application to communicate to another application.</a:t>
            </a:r>
          </a:p>
          <a:p>
            <a:endParaRPr lang="en-US" dirty="0"/>
          </a:p>
          <a:p>
            <a:r>
              <a:rPr lang="en-US" dirty="0" smtClean="0"/>
              <a:t>Web services are not inherently synchronous. The Web Services Interoperability Organization standard does support asynchronous web services. </a:t>
            </a:r>
            <a:r>
              <a:rPr lang="en-US" dirty="0"/>
              <a:t>By convention, web service names typically end in "API".</a:t>
            </a:r>
          </a:p>
          <a:p>
            <a:endParaRPr lang="en-US" dirty="0"/>
          </a:p>
          <a:p>
            <a:r>
              <a:rPr lang="en-US" dirty="0" smtClean="0"/>
              <a:t>Guidewire implementations support asynchronous calls to web services published by external systems. A web service typically is a synchronous web service. All web services hosted by Guidewire are synchronous.</a:t>
            </a:r>
          </a:p>
          <a:p>
            <a:endParaRPr lang="en-US" dirty="0"/>
          </a:p>
          <a:p>
            <a:r>
              <a:rPr lang="en-US" dirty="0" smtClean="0"/>
              <a:t>For asynchronous calls into Guidewire, you should consider using </a:t>
            </a:r>
            <a:r>
              <a:rPr lang="en-US" dirty="0" err="1" smtClean="0"/>
              <a:t>startable</a:t>
            </a:r>
            <a:r>
              <a:rPr lang="en-US" dirty="0" smtClean="0"/>
              <a:t> plugins. For more information about </a:t>
            </a:r>
            <a:r>
              <a:rPr lang="en-US" dirty="0" err="1" smtClean="0"/>
              <a:t>startable</a:t>
            </a:r>
            <a:r>
              <a:rPr lang="en-US" dirty="0"/>
              <a:t> </a:t>
            </a:r>
            <a:r>
              <a:rPr lang="en-US" dirty="0" smtClean="0"/>
              <a:t>plugins, refer to documentation.</a:t>
            </a:r>
          </a:p>
          <a:p>
            <a:endParaRPr lang="en-US" dirty="0"/>
          </a:p>
          <a:p>
            <a:r>
              <a:rPr lang="en-US" dirty="0" smtClean="0"/>
              <a:t>Web service consumers </a:t>
            </a:r>
            <a:r>
              <a:rPr lang="en-US" dirty="0"/>
              <a:t>must know what communication protocol to use for sending messages to the service, along with the specific mechanics involved in using the given protocol including command use, error codes, and headers.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WSDL</a:t>
            </a:r>
            <a:r>
              <a:rPr lang="en-US" dirty="0" smtClean="0"/>
              <a:t> describes a way to group messages into operations and operations into interfaces.  It also provides a way to define bindings for each interface and protocol combination as well as the endpoint address for each one. </a:t>
            </a:r>
            <a:r>
              <a:rPr lang="en-US" dirty="0"/>
              <a:t>A </a:t>
            </a:r>
            <a:r>
              <a:rPr lang="en-US" dirty="0" err="1"/>
              <a:t>WSDL</a:t>
            </a:r>
            <a:r>
              <a:rPr lang="en-US" dirty="0"/>
              <a:t> provides the XML grammar for describing how a consumer of a web service can interact with a web </a:t>
            </a:r>
            <a:r>
              <a:rPr lang="en-US" dirty="0" smtClean="0"/>
              <a:t>service. A complete </a:t>
            </a:r>
            <a:r>
              <a:rPr lang="en-US" dirty="0" err="1" smtClean="0"/>
              <a:t>WSDL</a:t>
            </a:r>
            <a:r>
              <a:rPr lang="en-US" dirty="0" smtClean="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smtClean="0"/>
          </a:p>
          <a:p>
            <a:r>
              <a:rPr lang="en-US" dirty="0" smtClean="0"/>
              <a:t>Simple Object Access Protocol (SOAP) is a "request and response” protocol transported, in the majority of cases, over HTTP.  SOAP describes objects and data as XML. SOAP supports remote APIs as both platform-neutral and language-neutral.</a:t>
            </a:r>
          </a:p>
          <a:p>
            <a:endParaRPr lang="en-US" dirty="0" smtClean="0"/>
          </a:p>
          <a:p>
            <a:r>
              <a:rPr lang="en-US" dirty="0" smtClean="0"/>
              <a:t>External systems must use </a:t>
            </a:r>
            <a:r>
              <a:rPr lang="en-US" dirty="0" err="1" smtClean="0"/>
              <a:t>WSDL</a:t>
            </a:r>
            <a:r>
              <a:rPr lang="en-US" dirty="0" smtClean="0"/>
              <a:t> and SOAP to call a web service using the SOAP protocol. This includes systems written in Java and Gosu.</a:t>
            </a:r>
          </a:p>
          <a:p>
            <a:endParaRPr lang="en-US" dirty="0" smtClean="0"/>
          </a:p>
          <a:p>
            <a:r>
              <a:rPr lang="en-US" dirty="0" smtClean="0"/>
              <a:t>When a web service is imported into Guidewire, the Gosu language handles all aspects of object serialization, object deserialization, basic authentication, and SOAP fault handling.</a:t>
            </a:r>
          </a:p>
          <a:p>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a:t>
            </a:r>
            <a:r>
              <a:rPr lang="en-US" sz="1200" b="0" i="0" kern="1200" dirty="0" err="1" smtClean="0">
                <a:solidFill>
                  <a:schemeClr val="tx1"/>
                </a:solidFill>
                <a:effectLst/>
                <a:latin typeface="Arial" pitchFamily="34" charset="0"/>
                <a:ea typeface="+mn-ea"/>
                <a:cs typeface="Arial" pitchFamily="34" charset="0"/>
              </a:rPr>
              <a:t>WSDL</a:t>
            </a:r>
            <a:r>
              <a:rPr lang="en-US" sz="1200" b="0" i="0" kern="1200" dirty="0" smtClean="0">
                <a:solidFill>
                  <a:schemeClr val="tx1"/>
                </a:solidFill>
                <a:effectLst/>
                <a:latin typeface="Arial" pitchFamily="34" charset="0"/>
                <a:ea typeface="+mn-ea"/>
                <a:cs typeface="Arial" pitchFamily="34" charset="0"/>
              </a:rPr>
              <a:t>)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WSDL</a:t>
            </a:r>
            <a:r>
              <a:rPr lang="en-US" dirty="0" smtClean="0"/>
              <a:t>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supports </a:t>
            </a:r>
            <a:r>
              <a:rPr lang="en-US" dirty="0" err="1" smtClean="0"/>
              <a:t>WS</a:t>
            </a:r>
            <a:r>
              <a:rPr lang="en-US" dirty="0" smtClean="0"/>
              <a:t>-I RPC Literal for Gosu web service client code. However, it does so by automatically and transparently converting any </a:t>
            </a:r>
            <a:r>
              <a:rPr lang="en-US" dirty="0" err="1" smtClean="0"/>
              <a:t>WSDL</a:t>
            </a:r>
            <a:r>
              <a:rPr lang="en-US" dirty="0" smtClean="0"/>
              <a:t> for RPC literal mode into </a:t>
            </a:r>
            <a:r>
              <a:rPr lang="en-US" dirty="0" err="1" smtClean="0"/>
              <a:t>WSDL</a:t>
            </a:r>
            <a:r>
              <a:rPr lang="en-US" dirty="0" smtClean="0"/>
              <a:t> for document literal mode. The focus of the Gosu documentation for </a:t>
            </a:r>
            <a:r>
              <a:rPr lang="en-US" dirty="0" err="1" smtClean="0"/>
              <a:t>WS</a:t>
            </a:r>
            <a:r>
              <a:rPr lang="en-US" dirty="0" smtClean="0"/>
              <a:t>-I web services is the support for Document Literal encoding. This lesson uses the phrase "</a:t>
            </a:r>
            <a:r>
              <a:rPr lang="en-US" dirty="0" err="1" smtClean="0"/>
              <a:t>WS</a:t>
            </a:r>
            <a:r>
              <a:rPr lang="en-US" dirty="0" smtClean="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Guidewire encourages customers to upgrade existing RPC encoded web services to web service collections using document literal encoding.</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Web Services Interoperability Organization (</a:t>
            </a:r>
            <a:r>
              <a:rPr lang="en-US" dirty="0" err="1" smtClean="0"/>
              <a:t>WS</a:t>
            </a:r>
            <a:r>
              <a:rPr lang="en-US" dirty="0" smtClean="0"/>
              <a:t>-I) is an industry consortium chartered to promote interoperability among the stack of web services specifications. </a:t>
            </a:r>
            <a:r>
              <a:rPr lang="en-US" dirty="0" err="1" smtClean="0"/>
              <a:t>WS</a:t>
            </a:r>
            <a:r>
              <a:rPr lang="en-US" dirty="0" smtClean="0"/>
              <a:t>-I does not define standards for web services; rather, it creates guidelines and tests for </a:t>
            </a:r>
            <a:r>
              <a:rPr lang="en-US" dirty="0" err="1" smtClean="0"/>
              <a:t>interoperability.One</a:t>
            </a:r>
            <a:r>
              <a:rPr lang="en-US" dirty="0" smtClean="0"/>
              <a:t> of the big differences between </a:t>
            </a:r>
            <a:r>
              <a:rPr lang="en-US" dirty="0" err="1" smtClean="0"/>
              <a:t>WS</a:t>
            </a:r>
            <a:r>
              <a:rPr lang="en-US" dirty="0" smtClean="0"/>
              <a:t>-I and older styles of web services is how the client and server encode API parameters and return results.</a:t>
            </a:r>
          </a:p>
          <a:p>
            <a:r>
              <a:rPr lang="en-US" dirty="0" smtClean="0"/>
              <a:t>The older style of web services is called Remote Procedure Call encoded (</a:t>
            </a:r>
            <a:r>
              <a:rPr lang="en-US" dirty="0" err="1" smtClean="0"/>
              <a:t>RPCE</a:t>
            </a:r>
            <a:r>
              <a:rPr lang="en-US" dirty="0" smtClean="0"/>
              <a:t>) web services. The bulk of the incoming and outgoing data are encoded in a special way that does not conform to </a:t>
            </a:r>
            <a:r>
              <a:rPr lang="en-US" dirty="0" err="1" smtClean="0"/>
              <a:t>XSD</a:t>
            </a:r>
            <a:r>
              <a:rPr lang="en-US" dirty="0" smtClean="0"/>
              <a:t> files. Many older systems use </a:t>
            </a:r>
            <a:r>
              <a:rPr lang="en-US" dirty="0" err="1" smtClean="0"/>
              <a:t>RPCE</a:t>
            </a:r>
            <a:r>
              <a:rPr lang="en-US" dirty="0" smtClean="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smtClean="0"/>
              <a:t>XSDs</a:t>
            </a:r>
            <a:r>
              <a:rPr lang="en-US" dirty="0" smtClean="0"/>
              <a:t> to define the structure of the main content.</a:t>
            </a:r>
          </a:p>
          <a:p>
            <a:endParaRPr lang="en-US" dirty="0" smtClean="0"/>
          </a:p>
          <a:p>
            <a:r>
              <a:rPr lang="en-US" dirty="0" smtClean="0"/>
              <a:t>When you use the </a:t>
            </a:r>
            <a:r>
              <a:rPr lang="en-US" dirty="0" err="1" smtClean="0"/>
              <a:t>WS</a:t>
            </a:r>
            <a:r>
              <a:rPr lang="en-US" dirty="0" smtClean="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smtClean="0"/>
              <a:t>XSD</a:t>
            </a:r>
            <a:r>
              <a:rPr lang="en-US" dirty="0" smtClean="0"/>
              <a:t> file. The </a:t>
            </a:r>
            <a:r>
              <a:rPr lang="en-US" dirty="0" err="1" smtClean="0"/>
              <a:t>WSDL</a:t>
            </a:r>
            <a:r>
              <a:rPr lang="en-US" dirty="0" smtClean="0"/>
              <a:t> that describes how to talk to the published </a:t>
            </a:r>
            <a:r>
              <a:rPr lang="en-US" dirty="0" err="1" smtClean="0"/>
              <a:t>WS</a:t>
            </a:r>
            <a:r>
              <a:rPr lang="en-US" dirty="0" smtClean="0"/>
              <a:t>-I service includes a complete </a:t>
            </a:r>
            <a:r>
              <a:rPr lang="en-US" dirty="0" err="1" smtClean="0"/>
              <a:t>XSD</a:t>
            </a:r>
            <a:r>
              <a:rPr lang="en-US" dirty="0" smtClean="0"/>
              <a:t> describing the format of the embedded XML document. The outer message is very simple, and the inner XML document contains all of the complexity. Anything that an </a:t>
            </a:r>
            <a:r>
              <a:rPr lang="en-US" dirty="0" err="1" smtClean="0"/>
              <a:t>XSD</a:t>
            </a:r>
            <a:r>
              <a:rPr lang="en-US" dirty="0" smtClean="0"/>
              <a:t> can define becomes a valid payload or return value.</a:t>
            </a:r>
          </a:p>
          <a:p>
            <a:r>
              <a:rPr lang="en-US" dirty="0" smtClean="0"/>
              <a:t>The </a:t>
            </a:r>
            <a:r>
              <a:rPr lang="en-US" dirty="0" err="1" smtClean="0"/>
              <a:t>WS</a:t>
            </a:r>
            <a:r>
              <a:rPr lang="en-US" dirty="0" smtClean="0"/>
              <a:t>-I standard also supports a mode called RPC Literal (RPC/literal) instead of Document Literal. Despite the similarity in name, </a:t>
            </a:r>
            <a:r>
              <a:rPr lang="en-US" dirty="0" err="1" smtClean="0"/>
              <a:t>WS</a:t>
            </a:r>
            <a:r>
              <a:rPr lang="en-US" dirty="0" smtClean="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a:t>
            </a:r>
          </a:p>
          <a:p>
            <a:pPr marL="171450" indent="-171450">
              <a:buFont typeface="Arial" pitchFamily="34" charset="0"/>
              <a:buChar char="•"/>
            </a:pPr>
            <a:r>
              <a:rPr lang="en-US" dirty="0" smtClean="0"/>
              <a:t>The exchange rate system is the publisher of the </a:t>
            </a:r>
            <a:r>
              <a:rPr lang="en-US" dirty="0" err="1" smtClean="0"/>
              <a:t>CurrencyAPI</a:t>
            </a:r>
            <a:r>
              <a:rPr lang="en-US" dirty="0" smtClean="0"/>
              <a:t> web service. Guidewire is a consumer of that service and uses it to get exchange rates.</a:t>
            </a:r>
          </a:p>
          <a:p>
            <a:pPr marL="171450" indent="-171450">
              <a:buFont typeface="Arial" pitchFamily="34" charset="0"/>
              <a:buChar char="•"/>
            </a:pPr>
            <a:r>
              <a:rPr lang="en-US" dirty="0" smtClean="0"/>
              <a:t>Guidewire is the publisher of the </a:t>
            </a:r>
            <a:r>
              <a:rPr lang="en-US" dirty="0" err="1" smtClean="0"/>
              <a:t>FinancialsAPI</a:t>
            </a:r>
            <a:r>
              <a:rPr lang="en-US" dirty="0" smtClean="0"/>
              <a:t> web service. The financial system is a consumer of that service and uses it to make payments.</a:t>
            </a:r>
          </a:p>
          <a:p>
            <a:r>
              <a:rPr lang="en-US" dirty="0" smtClean="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Deprecated RPCE web services</a:t>
            </a:r>
            <a:endParaRPr lang="en-US" dirty="0"/>
          </a:p>
        </p:txBody>
      </p:sp>
      <p:sp>
        <p:nvSpPr>
          <p:cNvPr id="4" name="Content Placeholder 3"/>
          <p:cNvSpPr>
            <a:spLocks noGrp="1"/>
          </p:cNvSpPr>
          <p:nvPr>
            <p:ph sz="half" idx="2"/>
          </p:nvPr>
        </p:nvSpPr>
        <p:spPr>
          <a:xfrm>
            <a:off x="5029200" y="914400"/>
            <a:ext cx="3794760" cy="2743200"/>
          </a:xfrm>
        </p:spPr>
        <p:txBody>
          <a:bodyPr/>
          <a:lstStyle/>
          <a:p>
            <a:r>
              <a:rPr lang="en-US" dirty="0" smtClean="0"/>
              <a:t>Deprecated </a:t>
            </a:r>
            <a:r>
              <a:rPr lang="en-US" dirty="0"/>
              <a:t/>
            </a:r>
            <a:br>
              <a:rPr lang="en-US" dirty="0"/>
            </a:br>
            <a:r>
              <a:rPr lang="en-US" dirty="0" smtClean="0"/>
              <a:t>support for </a:t>
            </a:r>
            <a:br>
              <a:rPr lang="en-US" dirty="0" smtClean="0"/>
            </a:br>
            <a:r>
              <a:rPr lang="en-US" dirty="0" smtClean="0"/>
              <a:t>RPC-Encoded </a:t>
            </a:r>
            <a:r>
              <a:rPr lang="en-US" dirty="0" smtClean="0"/>
              <a:t/>
            </a:r>
            <a:br>
              <a:rPr lang="en-US" dirty="0" smtClean="0"/>
            </a:br>
            <a:r>
              <a:rPr lang="en-US" dirty="0" smtClean="0"/>
              <a:t>Web Services</a:t>
            </a:r>
          </a:p>
          <a:p>
            <a:r>
              <a:rPr lang="en-US" dirty="0" smtClean="0"/>
              <a:t>Update existing web services to </a:t>
            </a:r>
            <a:r>
              <a:rPr lang="en-US" dirty="0" err="1" smtClean="0"/>
              <a:t>WS</a:t>
            </a:r>
            <a:r>
              <a:rPr lang="en-US" dirty="0" smtClean="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smtClean="0"/>
              <a:t>RPC-Encoded Web Services</a:t>
            </a:r>
          </a:p>
          <a:p>
            <a:pPr lvl="1"/>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r>
              <a:rPr lang="en-US" dirty="0" smtClean="0"/>
              <a:t>Web service endpoints</a:t>
            </a:r>
          </a:p>
          <a:p>
            <a:pPr lvl="1"/>
            <a:r>
              <a:rPr lang="en-US" dirty="0" smtClean="0"/>
              <a:t>Connect to </a:t>
            </a:r>
            <a:r>
              <a:rPr lang="en-US" dirty="0" err="1" smtClean="0"/>
              <a:t>RPCE</a:t>
            </a:r>
            <a:r>
              <a:rPr lang="en-US" dirty="0" smtClean="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smtClean="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Webservice collection (</a:t>
            </a:r>
            <a:r>
              <a:rPr lang="en-US" dirty="0" err="1" smtClean="0"/>
              <a:t>WSC</a:t>
            </a:r>
            <a:r>
              <a:rPr lang="en-US" dirty="0" smtClean="0"/>
              <a:t>)</a:t>
            </a:r>
            <a:endParaRPr lang="en-US" dirty="0"/>
          </a:p>
        </p:txBody>
      </p:sp>
      <p:sp>
        <p:nvSpPr>
          <p:cNvPr id="4" name="Content Placeholder 3"/>
          <p:cNvSpPr>
            <a:spLocks noGrp="1"/>
          </p:cNvSpPr>
          <p:nvPr>
            <p:ph sz="half" idx="2"/>
          </p:nvPr>
        </p:nvSpPr>
        <p:spPr/>
        <p:txBody>
          <a:bodyPr/>
          <a:lstStyle/>
          <a:p>
            <a:r>
              <a:rPr lang="en-US" dirty="0" smtClean="0"/>
              <a:t>Webservice collection (</a:t>
            </a:r>
            <a:r>
              <a:rPr lang="en-US" dirty="0" err="1" smtClean="0"/>
              <a:t>WSC</a:t>
            </a:r>
            <a:r>
              <a:rPr lang="en-US" dirty="0" smtClean="0"/>
              <a:t>)</a:t>
            </a:r>
            <a:endParaRPr lang="en-US" dirty="0"/>
          </a:p>
          <a:p>
            <a:pPr lvl="1"/>
            <a:r>
              <a:rPr lang="en-US" dirty="0" smtClean="0"/>
              <a:t>Connect </a:t>
            </a:r>
            <a:r>
              <a:rPr lang="en-US" dirty="0"/>
              <a:t>to </a:t>
            </a:r>
            <a:r>
              <a:rPr lang="en-US" dirty="0" err="1"/>
              <a:t>WS</a:t>
            </a:r>
            <a:r>
              <a:rPr lang="en-US" dirty="0"/>
              <a:t>-I web services</a:t>
            </a:r>
          </a:p>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endParaRPr lang="en-US" b="1" dirty="0" smtClean="0">
              <a:latin typeface="Courier New" pitchFamily="49" charset="0"/>
              <a:cs typeface="Courier New" pitchFamily="49" charset="0"/>
            </a:endParaRPr>
          </a:p>
          <a:p>
            <a:r>
              <a:rPr lang="en-US" dirty="0" smtClean="0"/>
              <a:t>Create Package</a:t>
            </a:r>
          </a:p>
          <a:p>
            <a:r>
              <a:rPr lang="en-US" dirty="0" smtClean="0"/>
              <a:t>Create in the package a Webservice collection</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a:t>
            </a:r>
            <a:r>
              <a:rPr lang="en-US" dirty="0" smtClean="0"/>
              <a:t>binding that is encoded</a:t>
            </a:r>
          </a:p>
          <a:p>
            <a:r>
              <a:rPr lang="en-US" dirty="0" smtClean="0"/>
              <a:t>RPCE external </a:t>
            </a:r>
            <a:r>
              <a:rPr lang="en-US" dirty="0"/>
              <a:t>web service</a:t>
            </a:r>
          </a:p>
          <a:p>
            <a:pPr lvl="1"/>
            <a:r>
              <a:rPr lang="en-US" dirty="0" smtClean="0"/>
              <a:t>Consists </a:t>
            </a:r>
            <a:r>
              <a:rPr lang="en-US" dirty="0"/>
              <a:t>of the external web service's </a:t>
            </a:r>
            <a:r>
              <a:rPr lang="en-US" dirty="0" smtClean="0"/>
              <a:t>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333333"/>
                </a:solidFill>
              </a:rPr>
              <a:t>ChemicalElement</a:t>
            </a:r>
            <a:r>
              <a:rPr lang="en-US" dirty="0" smtClean="0">
                <a:solidFill>
                  <a:srgbClr val="333333"/>
                </a:solidFill>
              </a:rPr>
              <a:t> </a:t>
            </a:r>
            <a:r>
              <a:rPr lang="en-US" dirty="0" err="1" smtClean="0">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a:t>
            </a:r>
            <a:r>
              <a:rPr lang="en-US" dirty="0" smtClean="0"/>
              <a:t>web </a:t>
            </a:r>
            <a:r>
              <a:rPr lang="en-US" dirty="0"/>
              <a:t>service endpoint</a:t>
            </a:r>
          </a:p>
        </p:txBody>
      </p:sp>
      <p:sp>
        <p:nvSpPr>
          <p:cNvPr id="3" name="Content Placeholder 2"/>
          <p:cNvSpPr>
            <a:spLocks noGrp="1"/>
          </p:cNvSpPr>
          <p:nvPr>
            <p:ph idx="1"/>
          </p:nvPr>
        </p:nvSpPr>
        <p:spPr>
          <a:xfrm>
            <a:off x="515332" y="914400"/>
            <a:ext cx="8321040" cy="5486400"/>
          </a:xfrm>
        </p:spPr>
        <p:txBody>
          <a:bodyPr/>
          <a:lstStyle/>
          <a:p>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pPr lvl="1"/>
            <a:r>
              <a:rPr lang="en-US" dirty="0" smtClean="0"/>
              <a:t>RPC-Encoded Web Services</a:t>
            </a:r>
          </a:p>
          <a:p>
            <a:pPr lvl="1"/>
            <a:r>
              <a:rPr lang="en-US" dirty="0" smtClean="0"/>
              <a:t>New </a:t>
            </a:r>
            <a:r>
              <a:rPr lang="en-US" dirty="0" smtClean="0">
                <a:sym typeface="Wingdings" pitchFamily="2" charset="2"/>
              </a:rPr>
              <a:t> Web Service</a:t>
            </a:r>
            <a:endParaRPr lang="en-US" dirty="0" smtClean="0"/>
          </a:p>
          <a:p>
            <a:endParaRPr lang="en-US" dirty="0" smtClean="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smtClean="0"/>
              <a:t>Specify </a:t>
            </a:r>
            <a:r>
              <a:rPr lang="en-US" dirty="0"/>
              <a:t>the </a:t>
            </a:r>
            <a:r>
              <a:rPr lang="en-US" dirty="0" err="1"/>
              <a:t>WSDL</a:t>
            </a:r>
            <a:r>
              <a:rPr lang="en-US" dirty="0"/>
              <a:t> URL</a:t>
            </a:r>
          </a:p>
          <a:p>
            <a:pPr lvl="1"/>
            <a:r>
              <a:rPr lang="en-US" dirty="0"/>
              <a:t>To fetch </a:t>
            </a:r>
            <a:r>
              <a:rPr lang="en-US" dirty="0" err="1"/>
              <a:t>WSDL</a:t>
            </a:r>
            <a:r>
              <a:rPr lang="en-US" dirty="0"/>
              <a:t>, the external system must be </a:t>
            </a:r>
            <a:r>
              <a:rPr lang="en-US" dirty="0" smtClean="0"/>
              <a:t>running</a:t>
            </a:r>
            <a:endParaRPr lang="en-US" dirty="0"/>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smtClean="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smtClean="0">
                <a:solidFill>
                  <a:schemeClr val="bg2"/>
                </a:solidFill>
                <a:latin typeface="Courier New" pitchFamily="49" charset="0"/>
                <a:cs typeface="Courier New" pitchFamily="49" charset="0"/>
              </a:rPr>
              <a:t>()</a:t>
            </a:r>
          </a:p>
          <a:p>
            <a:pPr lvl="1"/>
            <a:r>
              <a:rPr lang="en-US" dirty="0"/>
              <a:t>Syntax to create an endpoint API </a:t>
            </a:r>
            <a:r>
              <a:rPr lang="en-US" dirty="0" smtClean="0"/>
              <a:t>instance</a:t>
            </a:r>
            <a:endParaRPr lang="en-US" b="1" dirty="0">
              <a:solidFill>
                <a:schemeClr val="accent6"/>
              </a:solidFill>
              <a:latin typeface="Courier New" pitchFamily="49" charset="0"/>
              <a:cs typeface="Courier New" pitchFamily="49" charset="0"/>
            </a:endParaRPr>
          </a:p>
          <a:p>
            <a:r>
              <a:rPr lang="en-US" dirty="0" smtClean="0"/>
              <a:t>Verify reference</a:t>
            </a:r>
          </a:p>
          <a:p>
            <a:pPr lvl="1"/>
            <a:r>
              <a:rPr lang="en-US" dirty="0" smtClean="0"/>
              <a:t>Debug Server from </a:t>
            </a:r>
            <a:br>
              <a:rPr lang="en-US" dirty="0" smtClean="0"/>
            </a:br>
            <a:r>
              <a:rPr lang="en-US" dirty="0" smtClean="0"/>
              <a:t>Guidewire Studio</a:t>
            </a:r>
          </a:p>
          <a:p>
            <a:pPr lvl="1"/>
            <a:r>
              <a:rPr lang="en-US" dirty="0" smtClean="0"/>
              <a:t>Open Gosu Scratchpad</a:t>
            </a:r>
          </a:p>
          <a:p>
            <a:pPr lvl="1"/>
            <a:r>
              <a:rPr lang="en-US" dirty="0" smtClean="0"/>
              <a:t>Write code to call </a:t>
            </a:r>
            <a:br>
              <a:rPr lang="en-US" dirty="0" smtClean="0"/>
            </a:br>
            <a:r>
              <a:rPr lang="en-US" dirty="0" smtClean="0"/>
              <a:t>web service method</a:t>
            </a:r>
          </a:p>
          <a:p>
            <a:pPr lvl="1"/>
            <a:r>
              <a:rPr lang="en-US" dirty="0" smtClean="0"/>
              <a:t>Run in Debug Process</a:t>
            </a:r>
          </a:p>
          <a:p>
            <a:pPr lvl="1"/>
            <a:r>
              <a:rPr lang="en-US" dirty="0" smtClean="0"/>
              <a:t>Review Debug Console </a:t>
            </a:r>
            <a:br>
              <a:rPr lang="en-US" dirty="0" smtClean="0"/>
            </a:br>
            <a:r>
              <a:rPr lang="en-US" dirty="0" smtClean="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00"/>
                </a:solidFill>
                <a:latin typeface="Courier New"/>
                <a:ea typeface="Times New Roman"/>
                <a:cs typeface="Times New Roman"/>
              </a:rPr>
              <a:t> 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smtClean="0">
                <a:latin typeface="Courier New" pitchFamily="49" charset="0"/>
                <a:cs typeface="Courier New" pitchFamily="49" charset="0"/>
              </a:rPr>
              <a:t>GWAutheticationHandler</a:t>
            </a:r>
            <a:r>
              <a:rPr lang="en-US" b="1" dirty="0" smtClean="0">
                <a:latin typeface="Courier New" pitchFamily="49" charset="0"/>
                <a:cs typeface="Courier New" pitchFamily="49" charset="0"/>
              </a:rPr>
              <a:t>()</a:t>
            </a:r>
          </a:p>
          <a:p>
            <a:pPr lvl="1"/>
            <a:r>
              <a:rPr lang="en-US" dirty="0" smtClean="0"/>
              <a:t>Specify a handler for authentication</a:t>
            </a:r>
          </a:p>
          <a:p>
            <a:r>
              <a:rPr lang="en-US" dirty="0" smtClean="0"/>
              <a:t>Configure default </a:t>
            </a:r>
            <a:br>
              <a:rPr lang="en-US" dirty="0" smtClean="0"/>
            </a:br>
            <a:r>
              <a:rPr lang="en-US" dirty="0" smtClean="0"/>
              <a:t>or add additional </a:t>
            </a:r>
            <a:br>
              <a:rPr lang="en-US" dirty="0" smtClean="0"/>
            </a:br>
            <a:r>
              <a:rPr lang="en-US" dirty="0" smtClean="0"/>
              <a:t>settings in editor</a:t>
            </a:r>
          </a:p>
          <a:p>
            <a:pPr lvl="1"/>
            <a:r>
              <a:rPr lang="en-US" dirty="0" smtClean="0"/>
              <a:t>Environment</a:t>
            </a:r>
          </a:p>
          <a:p>
            <a:pPr lvl="1"/>
            <a:r>
              <a:rPr lang="en-US" dirty="0" smtClean="0"/>
              <a:t>Server</a:t>
            </a:r>
          </a:p>
          <a:p>
            <a:pPr lvl="1"/>
            <a:r>
              <a:rPr lang="en-US" dirty="0" smtClean="0"/>
              <a:t>Timeout</a:t>
            </a:r>
            <a:endParaRPr lang="en-US" dirty="0"/>
          </a:p>
          <a:p>
            <a:pPr lvl="1"/>
            <a:r>
              <a:rPr lang="en-US" dirty="0" smtClean="0"/>
              <a:t>Service definitions</a:t>
            </a:r>
            <a:endParaRPr lang="en-US" dirty="0"/>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smtClean="0">
                <a:solidFill>
                  <a:srgbClr val="000000"/>
                </a:solidFill>
                <a:latin typeface="Courier New"/>
                <a:ea typeface="Times New Roman"/>
                <a:cs typeface="Times New Roman"/>
              </a:rPr>
              <a:t>api.addHandler(handler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collections</a:t>
            </a:r>
            <a:endParaRPr lang="en-US" dirty="0"/>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a:extLst/>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a:t>
            </a:r>
            <a:r>
              <a:rPr lang="en-US" dirty="0" smtClean="0">
                <a:solidFill>
                  <a:srgbClr val="333333"/>
                </a:solidFill>
              </a:rPr>
              <a:t>elated </a:t>
            </a:r>
            <a:br>
              <a:rPr lang="en-US" dirty="0" smtClean="0">
                <a:solidFill>
                  <a:srgbClr val="333333"/>
                </a:solidFill>
              </a:rPr>
            </a:br>
            <a:r>
              <a:rPr lang="en-US" dirty="0" err="1" smtClean="0">
                <a:solidFill>
                  <a:srgbClr val="333333"/>
                </a:solidFill>
              </a:rPr>
              <a:t>XSDs</a:t>
            </a:r>
            <a:r>
              <a:rPr lang="en-US" dirty="0" smtClean="0">
                <a:solidFill>
                  <a:srgbClr val="333333"/>
                </a:solidFill>
              </a:rPr>
              <a:t> (</a:t>
            </a:r>
            <a:r>
              <a:rPr lang="en-US" dirty="0">
                <a:solidFill>
                  <a:srgbClr val="333333"/>
                </a:solidFill>
              </a:rPr>
              <a:t>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333333"/>
                </a:solidFill>
              </a:rPr>
              <a:t>related </a:t>
            </a:r>
            <a:br>
              <a:rPr lang="en-US" dirty="0" smtClean="0">
                <a:solidFill>
                  <a:srgbClr val="333333"/>
                </a:solidFill>
              </a:rPr>
            </a:br>
            <a:r>
              <a:rPr lang="en-US" dirty="0" smtClean="0">
                <a:solidFill>
                  <a:srgbClr val="333333"/>
                </a:solidFill>
              </a:rPr>
              <a:t>WSDLs (</a:t>
            </a:r>
            <a:r>
              <a:rPr lang="en-US" dirty="0">
                <a:solidFill>
                  <a:srgbClr val="333333"/>
                </a:solidFill>
              </a:rPr>
              <a:t>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r>
              <a:rPr lang="en-US" dirty="0">
                <a:solidFill>
                  <a:srgbClr val="333333"/>
                </a:solidFill>
              </a:rPr>
              <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WS-I</a:t>
            </a:r>
            <a:endParaRPr lang="en-US" dirty="0">
              <a:solidFill>
                <a:schemeClr val="bg1"/>
              </a:solidFill>
            </a:endParaRP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smtClean="0"/>
              <a:t>Fetch the resources</a:t>
            </a:r>
            <a:endParaRPr lang="en-US" dirty="0"/>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endParaRPr lang="en-US" dirty="0"/>
          </a:p>
          <a:p>
            <a:pPr lvl="1"/>
            <a:r>
              <a:rPr lang="en-US" dirty="0"/>
              <a:t>Example</a:t>
            </a:r>
            <a:r>
              <a:rPr lang="en-US" dirty="0" smtClean="0"/>
              <a:t>: </a:t>
            </a:r>
            <a:r>
              <a:rPr lang="en-US" b="1" dirty="0" err="1" smtClean="0">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web service collection</a:t>
            </a:r>
            <a:endParaRPr lang="en-US" dirty="0"/>
          </a:p>
        </p:txBody>
      </p:sp>
      <p:sp>
        <p:nvSpPr>
          <p:cNvPr id="5" name="Content Placeholder 4"/>
          <p:cNvSpPr>
            <a:spLocks noGrp="1"/>
          </p:cNvSpPr>
          <p:nvPr>
            <p:ph sz="half" idx="2"/>
          </p:nvPr>
        </p:nvSpPr>
        <p:spPr/>
        <p:txBody>
          <a:bodyPr/>
          <a:lstStyle/>
          <a:p>
            <a:r>
              <a:rPr lang="en-US" dirty="0" smtClean="0"/>
              <a:t>Select package</a:t>
            </a:r>
          </a:p>
          <a:p>
            <a:r>
              <a:rPr lang="en-US" dirty="0">
                <a:cs typeface="Courier New" pitchFamily="49" charset="0"/>
              </a:rPr>
              <a:t>New </a:t>
            </a:r>
            <a:r>
              <a:rPr lang="en-US" dirty="0">
                <a:cs typeface="Courier New" pitchFamily="49" charset="0"/>
                <a:sym typeface="Wingdings" pitchFamily="2" charset="2"/>
              </a:rPr>
              <a:t>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Webservice Collection</a:t>
            </a:r>
          </a:p>
          <a:p>
            <a:r>
              <a:rPr lang="en-US" dirty="0"/>
              <a:t>Initially, a new web service collection has no </a:t>
            </a:r>
            <a:r>
              <a:rPr lang="en-US" dirty="0" smtClean="0"/>
              <a:t>resources</a:t>
            </a:r>
            <a:endParaRPr lang="en-US" dirty="0"/>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a:t>
            </a:r>
            <a:r>
              <a:rPr lang="en-US" dirty="0" smtClean="0"/>
              <a:t>Fetch the </a:t>
            </a:r>
            <a:r>
              <a:rPr lang="en-US" dirty="0"/>
              <a:t>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a:t>
            </a:r>
            <a:r>
              <a:rPr lang="en-US" dirty="0" smtClean="0"/>
              <a:t>URL</a:t>
            </a:r>
          </a:p>
          <a:p>
            <a:pPr lvl="1"/>
            <a:r>
              <a:rPr lang="en-US" dirty="0" smtClean="0"/>
              <a:t>Click Add Resource</a:t>
            </a:r>
            <a:endParaRPr lang="en-US" dirty="0"/>
          </a:p>
          <a:p>
            <a:r>
              <a:rPr lang="en-US" dirty="0" smtClean="0"/>
              <a:t>Fetch the </a:t>
            </a:r>
            <a:r>
              <a:rPr lang="en-US" dirty="0" err="1" smtClean="0"/>
              <a:t>WSDL</a:t>
            </a:r>
            <a:endParaRPr lang="en-US" dirty="0" smtClean="0"/>
          </a:p>
          <a:p>
            <a:pPr lvl="1"/>
            <a:r>
              <a:rPr lang="en-US" dirty="0" smtClean="0"/>
              <a:t>the </a:t>
            </a:r>
            <a:r>
              <a:rPr lang="en-US" dirty="0"/>
              <a:t>external system </a:t>
            </a:r>
            <a:r>
              <a:rPr lang="en-US" dirty="0" smtClean="0"/>
              <a:t/>
            </a:r>
            <a:br>
              <a:rPr lang="en-US" dirty="0" smtClean="0"/>
            </a:br>
            <a:r>
              <a:rPr lang="en-US" dirty="0" smtClean="0"/>
              <a:t>must </a:t>
            </a:r>
            <a:r>
              <a:rPr lang="en-US" dirty="0"/>
              <a:t>be </a:t>
            </a:r>
            <a:r>
              <a:rPr lang="en-US" dirty="0" smtClean="0"/>
              <a:t>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4: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5: </a:t>
            </a:r>
            <a:r>
              <a:rPr lang="en-US" dirty="0"/>
              <a:t>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smtClean="0"/>
              <a:t>Syntax to create an web service collection API instance:</a:t>
            </a:r>
          </a:p>
          <a:p>
            <a:r>
              <a:rPr lang="en-US" dirty="0" err="1" smtClean="0"/>
              <a:t>ServiceName</a:t>
            </a:r>
            <a:r>
              <a:rPr lang="en-US" dirty="0" smtClean="0"/>
              <a:t>()</a:t>
            </a:r>
            <a:br>
              <a:rPr lang="en-US" dirty="0" smtClean="0"/>
            </a:br>
            <a:r>
              <a:rPr lang="en-US" dirty="0" smtClean="0"/>
              <a:t>is case</a:t>
            </a:r>
            <a:br>
              <a:rPr lang="en-US" dirty="0" smtClean="0"/>
            </a:br>
            <a:r>
              <a:rPr lang="en-US" dirty="0" smtClean="0"/>
              <a:t>sensitive; </a:t>
            </a:r>
            <a:br>
              <a:rPr lang="en-US" dirty="0" smtClean="0"/>
            </a:br>
            <a:r>
              <a:rPr lang="en-US" dirty="0" smtClean="0"/>
              <a:t>use value of </a:t>
            </a:r>
            <a:br>
              <a:rPr lang="en-US" dirty="0" smtClean="0"/>
            </a:br>
            <a:r>
              <a:rPr lang="en-US" dirty="0" smtClean="0"/>
              <a:t>name attribute</a:t>
            </a:r>
          </a:p>
          <a:p>
            <a:r>
              <a:rPr lang="en-US" dirty="0" smtClean="0"/>
              <a:t>No reference?</a:t>
            </a:r>
          </a:p>
          <a:p>
            <a:pPr lvl="1"/>
            <a:r>
              <a:rPr lang="en-US" dirty="0" smtClean="0"/>
              <a:t>File </a:t>
            </a:r>
            <a:r>
              <a:rPr lang="en-US" dirty="0">
                <a:sym typeface="Wingdings"/>
              </a:rPr>
              <a:t></a:t>
            </a:r>
            <a:r>
              <a:rPr lang="en-US" dirty="0" smtClean="0"/>
              <a:t> </a:t>
            </a:r>
            <a:br>
              <a:rPr lang="en-US" dirty="0" smtClean="0"/>
            </a:br>
            <a:r>
              <a:rPr lang="en-US" dirty="0" smtClean="0"/>
              <a:t>Invalidate caches… </a:t>
            </a:r>
            <a:r>
              <a:rPr lang="en-US" dirty="0" smtClean="0">
                <a:sym typeface="Wingdings"/>
              </a:rPr>
              <a:t> Invalidate and Restart</a:t>
            </a:r>
            <a:r>
              <a:rPr lang="en-US" dirty="0" smtClean="0"/>
              <a:t> </a:t>
            </a:r>
            <a:br>
              <a:rPr lang="en-US" dirty="0" smtClean="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  </a:t>
            </a:r>
            <a:r>
              <a:rPr lang="en-US" sz="1600" b="1" dirty="0">
                <a:solidFill>
                  <a:srgbClr val="000000"/>
                </a:solidFill>
                <a:latin typeface="Courier New"/>
                <a:ea typeface="Times New Roman"/>
                <a:cs typeface="Times New Roman"/>
              </a:rPr>
              <a:t>print (</a:t>
            </a:r>
            <a:r>
              <a:rPr lang="en-US" sz="1600" b="1" dirty="0" err="1">
                <a:solidFill>
                  <a:srgbClr val="000000"/>
                </a:solidFill>
                <a:latin typeface="Courier New"/>
                <a:ea typeface="Times New Roman"/>
                <a:cs typeface="Times New Roman"/>
              </a:rPr>
              <a:t>stockQuote</a:t>
            </a:r>
            <a:r>
              <a:rPr lang="en-US" sz="1600" b="1" dirty="0" smtClean="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smtClean="0"/>
              <a:t>Specify additional configurations for the API:</a:t>
            </a:r>
          </a:p>
          <a:p>
            <a:pPr lvl="1"/>
            <a:r>
              <a:rPr lang="en-US" dirty="0"/>
              <a:t>Authentication information</a:t>
            </a:r>
          </a:p>
          <a:p>
            <a:pPr lvl="1"/>
            <a:r>
              <a:rPr lang="en-US" dirty="0" smtClean="0"/>
              <a:t>Timeout period</a:t>
            </a:r>
          </a:p>
          <a:p>
            <a:pPr lvl="1"/>
            <a:r>
              <a:rPr lang="en-US" dirty="0" smtClean="0"/>
              <a:t>Custom SOAP headers</a:t>
            </a:r>
          </a:p>
          <a:p>
            <a:pPr lvl="1"/>
            <a:r>
              <a:rPr lang="en-US" dirty="0" smtClean="0"/>
              <a:t>HTTP headers</a:t>
            </a:r>
          </a:p>
          <a:p>
            <a:pPr lvl="1"/>
            <a:r>
              <a:rPr lang="en-US" dirty="0" smtClean="0"/>
              <a:t>Server override URL</a:t>
            </a:r>
            <a:endParaRPr lang="en-US" dirty="0"/>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smtClean="0">
                <a:solidFill>
                  <a:srgbClr val="000000"/>
                </a:solidFill>
                <a:latin typeface="Courier New"/>
                <a:ea typeface="Times New Roman"/>
                <a:cs typeface="Times New Roman"/>
              </a:rPr>
              <a:t>stockAPI.Config.Http.Authentication.Basic.Username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smtClean="0">
                <a:solidFill>
                  <a:srgbClr val="000000"/>
                </a:solidFill>
                <a:latin typeface="Courier New"/>
                <a:ea typeface="Times New Roman"/>
                <a:cs typeface="Times New Roman"/>
              </a:rPr>
              <a:t>stockAPI.Config.Http.Authentication.Basic.Password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smtClean="0">
                <a:solidFill>
                  <a:srgbClr val="000000"/>
                </a:solidFill>
                <a:latin typeface="Courier New"/>
                <a:ea typeface="Times New Roman"/>
                <a:cs typeface="Times New Roman"/>
              </a:rPr>
              <a:t>stockAPI.Config.CallTimeout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smtClean="0"/>
              <a:t>You have an </a:t>
            </a:r>
            <a:r>
              <a:rPr lang="en-US" dirty="0"/>
              <a:t>API instance </a:t>
            </a:r>
            <a:r>
              <a:rPr lang="en-US" dirty="0" smtClean="0"/>
              <a:t>named  </a:t>
            </a:r>
            <a:r>
              <a:rPr lang="en-US" dirty="0"/>
              <a:t>"</a:t>
            </a:r>
            <a:r>
              <a:rPr lang="en-US" dirty="0" err="1"/>
              <a:t>conversionAPI</a:t>
            </a:r>
            <a:r>
              <a:rPr lang="en-US" dirty="0"/>
              <a:t>". </a:t>
            </a:r>
            <a:r>
              <a:rPr lang="en-US" dirty="0" smtClean="0"/>
              <a:t> Under </a:t>
            </a:r>
            <a:r>
              <a:rPr lang="en-US" dirty="0"/>
              <a:t>what circumstances would you set properties on </a:t>
            </a:r>
            <a:r>
              <a:rPr lang="en-US" b="1" dirty="0" err="1" smtClean="0">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en-US" dirty="0"/>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a:t>
            </a:r>
            <a:r>
              <a:rPr lang="en-US" sz="1600" dirty="0">
                <a:solidFill>
                  <a:schemeClr val="bg1"/>
                </a:solidFill>
              </a:rPr>
              <a:t/>
            </a:r>
            <a:br>
              <a:rPr lang="en-US" sz="1600" dirty="0">
                <a:solidFill>
                  <a:schemeClr val="bg1"/>
                </a:solidFill>
              </a:rPr>
            </a:br>
            <a:r>
              <a:rPr lang="en-US" sz="1600" dirty="0" smtClean="0">
                <a:solidFill>
                  <a:schemeClr val="bg1"/>
                </a:solidFill>
              </a:rPr>
              <a:t>Service</a:t>
            </a:r>
            <a:endParaRPr lang="en-US" sz="1600" dirty="0">
              <a:solidFill>
                <a:schemeClr val="bg1"/>
              </a:solidFill>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Consumer</a:t>
            </a:r>
            <a:endParaRPr lang="en-US" sz="1600" dirty="0">
              <a:solidFill>
                <a:schemeClr val="bg1"/>
              </a:solidFill>
            </a:endParaRP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Publisher</a:t>
            </a:r>
            <a:endParaRPr lang="en-US" sz="1600" dirty="0">
              <a:solidFill>
                <a:schemeClr val="bg1"/>
              </a:solidFill>
            </a:endParaRP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smtClean="0"/>
              <a:t>Examples of structure information</a:t>
            </a:r>
          </a:p>
          <a:p>
            <a:pPr lvl="1"/>
            <a:r>
              <a:rPr lang="en-US" dirty="0" smtClean="0"/>
              <a:t>Simple </a:t>
            </a:r>
            <a:r>
              <a:rPr lang="en-US" dirty="0"/>
              <a:t>data </a:t>
            </a:r>
            <a:r>
              <a:rPr lang="en-US" dirty="0" smtClean="0"/>
              <a:t>such </a:t>
            </a:r>
            <a:r>
              <a:rPr lang="en-US" dirty="0"/>
              <a:t>as integers and </a:t>
            </a:r>
            <a:r>
              <a:rPr lang="en-US" dirty="0" smtClean="0"/>
              <a:t>Booleans</a:t>
            </a:r>
          </a:p>
          <a:p>
            <a:pPr lvl="1"/>
            <a:r>
              <a:rPr lang="en-US" dirty="0" err="1" smtClean="0"/>
              <a:t>JSON</a:t>
            </a:r>
            <a:endParaRPr lang="en-US" dirty="0" smtClean="0"/>
          </a:p>
          <a:p>
            <a:pPr lvl="1"/>
            <a:r>
              <a:rPr lang="en-US" dirty="0" smtClean="0"/>
              <a:t>Complex </a:t>
            </a:r>
            <a:r>
              <a:rPr lang="en-US" dirty="0"/>
              <a:t>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Request</a:t>
            </a:r>
            <a:r>
              <a:rPr lang="en-US" sz="1600" dirty="0">
                <a:solidFill>
                  <a:schemeClr val="bg2"/>
                </a:solidFill>
              </a:rPr>
              <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Report</a:t>
            </a:r>
            <a:r>
              <a:rPr lang="en-US" sz="1600" dirty="0">
                <a:solidFill>
                  <a:schemeClr val="bg2"/>
                </a:solidFill>
              </a:rPr>
              <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smtClean="0"/>
              <a:t>WSDL</a:t>
            </a:r>
            <a:r>
              <a:rPr lang="en-US" dirty="0" smtClean="0"/>
              <a:t> bindings defines for a web service</a:t>
            </a:r>
          </a:p>
          <a:p>
            <a:pPr lvl="1"/>
            <a:r>
              <a:rPr lang="en-US" dirty="0" smtClean="0"/>
              <a:t>Protocol details: http</a:t>
            </a:r>
          </a:p>
          <a:p>
            <a:pPr lvl="1"/>
            <a:r>
              <a:rPr lang="en-US" dirty="0" smtClean="0"/>
              <a:t>Message format: body as literal</a:t>
            </a:r>
          </a:p>
          <a:p>
            <a:r>
              <a:rPr lang="en-US" dirty="0" smtClean="0"/>
              <a:t>Four possible binding styles</a:t>
            </a:r>
          </a:p>
          <a:p>
            <a:pPr lvl="1"/>
            <a:r>
              <a:rPr lang="en-US" dirty="0" smtClean="0"/>
              <a:t>RPC encoded</a:t>
            </a:r>
          </a:p>
          <a:p>
            <a:pPr lvl="1"/>
            <a:r>
              <a:rPr lang="en-US" dirty="0" smtClean="0"/>
              <a:t>RPC literal</a:t>
            </a:r>
          </a:p>
          <a:p>
            <a:pPr lvl="1"/>
            <a:r>
              <a:rPr lang="en-US" dirty="0" smtClean="0"/>
              <a:t>Document encoded</a:t>
            </a:r>
          </a:p>
          <a:p>
            <a:pPr lvl="1"/>
            <a:r>
              <a:rPr lang="en-US" dirty="0" smtClean="0"/>
              <a:t>Document literal (</a:t>
            </a:r>
            <a:r>
              <a:rPr lang="en-US" dirty="0" err="1" smtClean="0"/>
              <a:t>WS</a:t>
            </a:r>
            <a:r>
              <a:rPr lang="en-US" dirty="0" smtClean="0"/>
              <a:t>-I)</a:t>
            </a:r>
            <a:br>
              <a:rPr lang="en-US" dirty="0" smtClean="0"/>
            </a:br>
            <a:endParaRPr lang="en-US" dirty="0" smtClean="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a:t>
            </a:r>
            <a:r>
              <a:rPr lang="en-US" sz="2000" b="1" dirty="0" smtClean="0">
                <a:solidFill>
                  <a:srgbClr val="000080"/>
                </a:solidFill>
                <a:latin typeface="Courier New"/>
                <a:ea typeface="Times New Roman"/>
                <a:cs typeface="Times New Roman"/>
              </a:rPr>
              <a:t>	t</a:t>
            </a:r>
            <a:r>
              <a:rPr lang="en-US" sz="2000" b="1" dirty="0" smtClean="0">
                <a:solidFill>
                  <a:srgbClr val="0000FF"/>
                </a:solidFill>
                <a:latin typeface="Courier New"/>
                <a:ea typeface="Times New Roman"/>
                <a:cs typeface="Times New Roman"/>
              </a:rPr>
              <a:t>ransport=</a:t>
            </a:r>
            <a:r>
              <a:rPr lang="en-US" sz="2000" b="1" dirty="0" smtClean="0">
                <a:solidFill>
                  <a:srgbClr val="008000"/>
                </a:solidFill>
                <a:latin typeface="Courier New"/>
                <a:ea typeface="Times New Roman"/>
                <a:cs typeface="Times New Roman"/>
              </a:rPr>
              <a:t>"http</a:t>
            </a:r>
            <a:r>
              <a:rPr lang="en-US" sz="2000" b="1" dirty="0">
                <a:solidFill>
                  <a:srgbClr val="008000"/>
                </a:solidFill>
                <a:latin typeface="Courier New"/>
                <a:ea typeface="Times New Roman"/>
                <a:cs typeface="Times New Roman"/>
              </a:rPr>
              <a:t>://</a:t>
            </a:r>
            <a:r>
              <a:rPr lang="en-US" sz="2000" b="1" dirty="0" smtClean="0">
                <a:solidFill>
                  <a:srgbClr val="008000"/>
                </a:solidFill>
                <a:latin typeface="Courier New"/>
                <a:ea typeface="Times New Roman"/>
                <a:cs typeface="Times New Roman"/>
              </a:rPr>
              <a:t>schemas.xmlsoap.org/soap/http" </a:t>
            </a:r>
            <a:br>
              <a:rPr lang="en-US" sz="2000" b="1" dirty="0" smtClean="0">
                <a:solidFill>
                  <a:srgbClr val="008000"/>
                </a:solidFill>
                <a:latin typeface="Courier New"/>
                <a:ea typeface="Times New Roman"/>
                <a:cs typeface="Times New Roman"/>
              </a:rPr>
            </a:br>
            <a:r>
              <a:rPr lang="en-US" sz="2000" b="1" dirty="0" smtClean="0">
                <a:solidFill>
                  <a:srgbClr val="008000"/>
                </a:solidFill>
                <a:latin typeface="Courier New"/>
                <a:ea typeface="Times New Roman"/>
                <a:cs typeface="Times New Roman"/>
              </a:rPr>
              <a:t>    </a:t>
            </a:r>
            <a:r>
              <a:rPr lang="en-US" sz="2000" b="1" dirty="0" smtClean="0">
                <a:solidFill>
                  <a:srgbClr val="0000FF"/>
                </a:solidFill>
                <a:latin typeface="Courier New"/>
                <a:ea typeface="Times New Roman"/>
                <a:cs typeface="Times New Roman"/>
              </a:rPr>
              <a:t>style</a:t>
            </a:r>
            <a:r>
              <a:rPr lang="en-US" sz="2000" b="1" dirty="0">
                <a:solidFill>
                  <a:srgbClr val="0000FF"/>
                </a:solidFill>
                <a:latin typeface="Courier New"/>
                <a:ea typeface="Times New Roman"/>
                <a:cs typeface="Times New Roman"/>
              </a:rPr>
              <a:t>=</a:t>
            </a:r>
            <a:r>
              <a:rPr lang="en-US" sz="2000" b="1" dirty="0">
                <a:solidFill>
                  <a:srgbClr val="008000"/>
                </a:solidFill>
                <a:latin typeface="Courier New"/>
                <a:ea typeface="Times New Roman"/>
                <a:cs typeface="Times New Roman"/>
              </a:rPr>
              <a:t>"document</a:t>
            </a:r>
            <a:r>
              <a:rPr lang="en-US" sz="2000" b="1" dirty="0" smtClean="0">
                <a:solidFill>
                  <a:srgbClr val="008000"/>
                </a:solidFill>
                <a:latin typeface="Courier New"/>
                <a:ea typeface="Times New Roman"/>
                <a:cs typeface="Times New Roman"/>
              </a:rPr>
              <a:t>"</a:t>
            </a:r>
            <a:r>
              <a:rPr lang="en-US" sz="2000" b="1" dirty="0" smtClean="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smtClean="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smtClean="0"/>
              <a:t>Which </a:t>
            </a:r>
            <a:r>
              <a:rPr lang="en-US" dirty="0" err="1" smtClean="0"/>
              <a:t>WSDL</a:t>
            </a:r>
            <a:r>
              <a:rPr lang="en-US" dirty="0" smtClean="0"/>
              <a:t> binding should I use?</a:t>
            </a:r>
            <a:endParaRPr lang="en-US" dirty="0"/>
          </a:p>
        </p:txBody>
      </p:sp>
      <p:sp>
        <p:nvSpPr>
          <p:cNvPr id="3" name="Content Placeholder 2"/>
          <p:cNvSpPr>
            <a:spLocks noGrp="1"/>
          </p:cNvSpPr>
          <p:nvPr>
            <p:ph sz="half" idx="1"/>
          </p:nvPr>
        </p:nvSpPr>
        <p:spPr>
          <a:xfrm>
            <a:off x="519109" y="914399"/>
            <a:ext cx="6220483" cy="5486400"/>
          </a:xfrm>
        </p:spPr>
        <p:txBody>
          <a:bodyPr/>
          <a:lstStyle/>
          <a:p>
            <a:r>
              <a:rPr lang="en-US" b="1" dirty="0" smtClean="0"/>
              <a:t>Deprecated </a:t>
            </a:r>
            <a:r>
              <a:rPr lang="en-US" dirty="0" smtClean="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smtClean="0">
                <a:latin typeface="Courier New" pitchFamily="49" charset="0"/>
                <a:cs typeface="Courier New" pitchFamily="49" charset="0"/>
              </a:rPr>
              <a:t>rpc</a:t>
            </a:r>
            <a:r>
              <a:rPr lang="en-US" b="1" dirty="0" smtClean="0">
                <a:latin typeface="Courier New" pitchFamily="49" charset="0"/>
                <a:cs typeface="Courier New" pitchFamily="49" charset="0"/>
              </a:rPr>
              <a:t>" /&gt;</a:t>
            </a:r>
            <a:endParaRPr lang="en-US" b="1" dirty="0">
              <a:latin typeface="Courier New" pitchFamily="49" charset="0"/>
              <a:cs typeface="Courier New" pitchFamily="49" charset="0"/>
            </a:endParaRPr>
          </a:p>
          <a:p>
            <a:pPr lvl="1"/>
            <a:r>
              <a:rPr lang="en-US" dirty="0"/>
              <a:t>Remote procedure call encoded</a:t>
            </a:r>
          </a:p>
          <a:p>
            <a:pPr lvl="1"/>
            <a:r>
              <a:rPr lang="en-US" dirty="0"/>
              <a:t>Data encoding is specific to each </a:t>
            </a:r>
            <a:r>
              <a:rPr lang="en-US" dirty="0" smtClean="0"/>
              <a:t>call</a:t>
            </a:r>
          </a:p>
          <a:p>
            <a:pPr lvl="1"/>
            <a:r>
              <a:rPr lang="en-US" dirty="0" smtClean="0"/>
              <a:t>Difficult </a:t>
            </a:r>
            <a:r>
              <a:rPr lang="en-US" dirty="0"/>
              <a:t>to </a:t>
            </a:r>
            <a:r>
              <a:rPr lang="en-US" dirty="0" smtClean="0"/>
              <a:t>validate data (no </a:t>
            </a:r>
            <a:r>
              <a:rPr lang="en-US" dirty="0" err="1" smtClean="0"/>
              <a:t>XSD</a:t>
            </a:r>
            <a:r>
              <a:rPr lang="en-US" dirty="0" smtClean="0"/>
              <a:t>)</a:t>
            </a:r>
          </a:p>
          <a:p>
            <a:pPr lvl="1"/>
            <a:r>
              <a:rPr lang="en-US" dirty="0" smtClean="0"/>
              <a:t>Web </a:t>
            </a:r>
            <a:r>
              <a:rPr lang="en-US" dirty="0"/>
              <a:t>service endpoints  use </a:t>
            </a:r>
            <a:r>
              <a:rPr lang="en-US" dirty="0" smtClean="0"/>
              <a:t/>
            </a:r>
            <a:br>
              <a:rPr lang="en-US" dirty="0" smtClean="0"/>
            </a:br>
            <a:r>
              <a:rPr lang="en-US" dirty="0" smtClean="0"/>
              <a:t>RPC-encoded binding</a:t>
            </a:r>
            <a:br>
              <a:rPr lang="en-US" dirty="0" smtClean="0"/>
            </a:br>
            <a:r>
              <a:rPr lang="en-US" dirty="0" smtClean="0"/>
              <a:t/>
            </a:r>
            <a:br>
              <a:rPr lang="en-US" dirty="0" smtClean="0"/>
            </a:br>
            <a:endParaRPr lang="en-US" dirty="0" smtClean="0"/>
          </a:p>
          <a:p>
            <a:r>
              <a:rPr lang="en-US" dirty="0" smtClean="0"/>
              <a:t>Document </a:t>
            </a:r>
            <a:r>
              <a:rPr lang="en-US" dirty="0"/>
              <a:t>literal </a:t>
            </a:r>
            <a:r>
              <a:rPr lang="en-US" dirty="0" smtClean="0"/>
              <a:t>encoding (</a:t>
            </a:r>
            <a:r>
              <a:rPr lang="en-US" dirty="0" err="1" smtClean="0"/>
              <a:t>WS</a:t>
            </a:r>
            <a:r>
              <a:rPr lang="en-US" dirty="0" smtClean="0"/>
              <a:t>-I)</a:t>
            </a:r>
          </a:p>
          <a:p>
            <a:pPr lvl="1"/>
            <a:r>
              <a:rPr lang="en-US" b="1" dirty="0" smtClean="0">
                <a:latin typeface="Courier New" pitchFamily="49" charset="0"/>
                <a:cs typeface="Courier New" pitchFamily="49" charset="0"/>
              </a:rPr>
              <a:t>&lt;soap12:binding </a:t>
            </a:r>
            <a:r>
              <a:rPr lang="en-US" b="1" dirty="0">
                <a:latin typeface="Courier New" pitchFamily="49" charset="0"/>
                <a:cs typeface="Courier New" pitchFamily="49" charset="0"/>
              </a:rPr>
              <a:t>style="document</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err="1" smtClean="0"/>
              <a:t>XSD</a:t>
            </a:r>
            <a:r>
              <a:rPr lang="en-US" dirty="0" smtClean="0"/>
              <a:t> </a:t>
            </a:r>
            <a:r>
              <a:rPr lang="en-US" dirty="0"/>
              <a:t>attached to the </a:t>
            </a:r>
            <a:r>
              <a:rPr lang="en-US" dirty="0" err="1" smtClean="0"/>
              <a:t>WSDL</a:t>
            </a:r>
            <a:r>
              <a:rPr lang="en-US" dirty="0" smtClean="0"/>
              <a:t> validates XML</a:t>
            </a:r>
          </a:p>
          <a:p>
            <a:pPr lvl="1"/>
            <a:r>
              <a:rPr lang="en-US" dirty="0" smtClean="0"/>
              <a:t>Webservice </a:t>
            </a:r>
            <a:r>
              <a:rPr lang="en-US" dirty="0"/>
              <a:t>collections  (</a:t>
            </a:r>
            <a:r>
              <a:rPr lang="en-US" dirty="0" err="1"/>
              <a:t>WSC</a:t>
            </a:r>
            <a:r>
              <a:rPr lang="en-US" dirty="0"/>
              <a:t>)  </a:t>
            </a:r>
            <a:r>
              <a:rPr lang="en-US" dirty="0" smtClean="0"/>
              <a:t/>
            </a:r>
            <a:br>
              <a:rPr lang="en-US" dirty="0" smtClean="0"/>
            </a:br>
            <a:r>
              <a:rPr lang="en-US" dirty="0" smtClean="0"/>
              <a:t>consume </a:t>
            </a:r>
            <a:r>
              <a:rPr lang="en-US" dirty="0" err="1"/>
              <a:t>WSDLs</a:t>
            </a:r>
            <a:r>
              <a:rPr lang="en-US" dirty="0"/>
              <a:t> </a:t>
            </a:r>
            <a:r>
              <a:rPr lang="en-US" dirty="0" smtClean="0"/>
              <a:t>that </a:t>
            </a:r>
            <a:r>
              <a:rPr lang="en-US" dirty="0"/>
              <a:t>use </a:t>
            </a:r>
            <a:r>
              <a:rPr lang="en-US" dirty="0" err="1" smtClean="0"/>
              <a:t>WS</a:t>
            </a:r>
            <a:r>
              <a:rPr lang="en-US" dirty="0" smtClean="0"/>
              <a:t>-I </a:t>
            </a:r>
            <a:br>
              <a:rPr lang="en-US" dirty="0" smtClean="0"/>
            </a:br>
            <a:r>
              <a:rPr lang="en-US" dirty="0" smtClean="0"/>
              <a:t>documents </a:t>
            </a:r>
            <a:r>
              <a:rPr lang="en-US" dirty="0"/>
              <a:t>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1683</TotalTime>
  <Words>3573</Words>
  <Application>Microsoft Office PowerPoint</Application>
  <PresentationFormat>On-screen Show (4:3)</PresentationFormat>
  <Paragraphs>380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Guidewire Education</cp:lastModifiedBy>
  <cp:revision>172</cp:revision>
  <dcterms:created xsi:type="dcterms:W3CDTF">2013-08-19T16:16:51Z</dcterms:created>
  <dcterms:modified xsi:type="dcterms:W3CDTF">2015-04-03T22:09:53Z</dcterms:modified>
  <cp:contentStatus/>
</cp:coreProperties>
</file>