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50"/>
  </p:notesMasterIdLst>
  <p:handoutMasterIdLst>
    <p:handoutMasterId r:id="rId51"/>
  </p:handoutMasterIdLst>
  <p:sldIdLst>
    <p:sldId id="256" r:id="rId2"/>
    <p:sldId id="258" r:id="rId3"/>
    <p:sldId id="260" r:id="rId4"/>
    <p:sldId id="273" r:id="rId5"/>
    <p:sldId id="290" r:id="rId6"/>
    <p:sldId id="275" r:id="rId7"/>
    <p:sldId id="276" r:id="rId8"/>
    <p:sldId id="277" r:id="rId9"/>
    <p:sldId id="328" r:id="rId10"/>
    <p:sldId id="278" r:id="rId11"/>
    <p:sldId id="280" r:id="rId12"/>
    <p:sldId id="281" r:id="rId13"/>
    <p:sldId id="331" r:id="rId14"/>
    <p:sldId id="318" r:id="rId15"/>
    <p:sldId id="282" r:id="rId16"/>
    <p:sldId id="283" r:id="rId17"/>
    <p:sldId id="271" r:id="rId18"/>
    <p:sldId id="272" r:id="rId19"/>
    <p:sldId id="284" r:id="rId20"/>
    <p:sldId id="326" r:id="rId21"/>
    <p:sldId id="285" r:id="rId22"/>
    <p:sldId id="327" r:id="rId23"/>
    <p:sldId id="291" r:id="rId24"/>
    <p:sldId id="307" r:id="rId25"/>
    <p:sldId id="294" r:id="rId26"/>
    <p:sldId id="263" r:id="rId27"/>
    <p:sldId id="322" r:id="rId28"/>
    <p:sldId id="329" r:id="rId29"/>
    <p:sldId id="265" r:id="rId30"/>
    <p:sldId id="323" r:id="rId31"/>
    <p:sldId id="301" r:id="rId32"/>
    <p:sldId id="269" r:id="rId33"/>
    <p:sldId id="324" r:id="rId34"/>
    <p:sldId id="270" r:id="rId35"/>
    <p:sldId id="299" r:id="rId36"/>
    <p:sldId id="319" r:id="rId37"/>
    <p:sldId id="320" r:id="rId38"/>
    <p:sldId id="321" r:id="rId39"/>
    <p:sldId id="267" r:id="rId40"/>
    <p:sldId id="298" r:id="rId41"/>
    <p:sldId id="297" r:id="rId42"/>
    <p:sldId id="296" r:id="rId43"/>
    <p:sldId id="295" r:id="rId44"/>
    <p:sldId id="310" r:id="rId45"/>
    <p:sldId id="259" r:id="rId46"/>
    <p:sldId id="261" r:id="rId47"/>
    <p:sldId id="330" r:id="rId48"/>
    <p:sldId id="25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A065B5-E1B0-4103-A00C-8CAD1C608AC9}">
          <p14:sldIdLst>
            <p14:sldId id="256"/>
            <p14:sldId id="258"/>
          </p14:sldIdLst>
        </p14:section>
        <p14:section name="Overview" id="{ECF33B31-FB83-4768-AD81-7CEBF38C4D60}">
          <p14:sldIdLst>
            <p14:sldId id="260"/>
            <p14:sldId id="273"/>
            <p14:sldId id="290"/>
            <p14:sldId id="275"/>
            <p14:sldId id="276"/>
            <p14:sldId id="277"/>
            <p14:sldId id="328"/>
            <p14:sldId id="278"/>
            <p14:sldId id="280"/>
            <p14:sldId id="281"/>
            <p14:sldId id="331"/>
            <p14:sldId id="318"/>
            <p14:sldId id="282"/>
            <p14:sldId id="283"/>
          </p14:sldIdLst>
        </p14:section>
        <p14:section name="Working" id="{ACEA0AFF-DD6B-469F-9F64-B8137CE3A6C9}">
          <p14:sldIdLst>
            <p14:sldId id="271"/>
            <p14:sldId id="272"/>
            <p14:sldId id="284"/>
            <p14:sldId id="326"/>
            <p14:sldId id="285"/>
            <p14:sldId id="327"/>
            <p14:sldId id="291"/>
            <p14:sldId id="307"/>
            <p14:sldId id="294"/>
          </p14:sldIdLst>
        </p14:section>
        <p14:section name="Synchronous" id="{7DF76CED-8BA4-4DC9-BA33-806C979418CD}">
          <p14:sldIdLst>
            <p14:sldId id="263"/>
            <p14:sldId id="322"/>
            <p14:sldId id="329"/>
          </p14:sldIdLst>
        </p14:section>
        <p14:section name="Asynchronous" id="{53477ED8-94AA-4084-97E5-C8B8C38A2E84}">
          <p14:sldIdLst>
            <p14:sldId id="265"/>
            <p14:sldId id="323"/>
            <p14:sldId id="301"/>
          </p14:sldIdLst>
        </p14:section>
        <p14:section name="Reply plugin" id="{D724705A-A3F8-49BB-918F-03DD59426308}">
          <p14:sldIdLst>
            <p14:sldId id="269"/>
            <p14:sldId id="324"/>
            <p14:sldId id="270"/>
            <p14:sldId id="299"/>
            <p14:sldId id="319"/>
            <p14:sldId id="320"/>
            <p14:sldId id="321"/>
          </p14:sldIdLst>
        </p14:section>
        <p14:section name="Administration" id="{AC847B51-7960-4320-8F8B-0F0F3AF307E9}">
          <p14:sldIdLst>
            <p14:sldId id="267"/>
            <p14:sldId id="298"/>
            <p14:sldId id="297"/>
            <p14:sldId id="296"/>
            <p14:sldId id="295"/>
            <p14:sldId id="310"/>
          </p14:sldIdLst>
        </p14:section>
        <p14:section name="Review" id="{0E3F889E-C4D5-4660-8205-D2AFBAB0EC29}">
          <p14:sldIdLst>
            <p14:sldId id="259"/>
            <p14:sldId id="261"/>
            <p14:sldId id="330"/>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3" clrIdx="0"/>
  <p:cmAuthor id="1" name="Guidewire Education" initials="sluersen" lastIdx="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1954" autoAdjust="0"/>
  </p:normalViewPr>
  <p:slideViewPr>
    <p:cSldViewPr showGuides="1">
      <p:cViewPr varScale="1">
        <p:scale>
          <a:sx n="95" d="100"/>
          <a:sy n="95" d="100"/>
        </p:scale>
        <p:origin x="-2094" y="-10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p:scale>
          <a:sx n="150" d="100"/>
          <a:sy n="150" d="100"/>
        </p:scale>
        <p:origin x="-2472" y="27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2001-2015.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screenshot of the Message table, there are two messages, one with an ID of 330 and one with an ID of 331. The first message had a status of "Pending acknowledged" and then had a status of "Retryable error". When the error was retried, Message 330 was moved to the MessageHistory table, and Message 331 was created and sent. Even though Message 331 has a different SenderRefID, it is linked to the same triggering entity (MessageGenerator(20)). So Message 330 and Message 331 are two separate message instances that relate to the same logical business event.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9093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does not treat a message with a non-zero duplicate count any differently from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20855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 reply is received for a message, the message remains in the Message table. There is no time frame at which the message is automatically resent or abandoned. Typically, a custom batch process or third-party database tool checks the Message table for messages whose responses are overdue and then takes appropriate steps to fix the situation.</a:t>
            </a:r>
          </a:p>
          <a:p>
            <a:endParaRPr lang="en-US" dirty="0" smtClean="0"/>
          </a:p>
          <a:p>
            <a:r>
              <a:rPr lang="en-US" dirty="0" smtClean="0"/>
              <a:t>The Message table should be checked for messages that have not received a reply within a timely fashion. This could be a Guidewire custom batch process or a database tool that monitors the Message table. Each non-response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1854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9772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each destination expects to receive acknowledgements in one of three ways: synchronous with the sending of message, asynchronous</a:t>
            </a:r>
            <a:r>
              <a:rPr lang="en-US" baseline="0" dirty="0" smtClean="0"/>
              <a:t> from a</a:t>
            </a:r>
            <a:r>
              <a:rPr lang="en-US" dirty="0" smtClean="0"/>
              <a:t>n API,  or  asynchronous with a listener or polling mechanism.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has up to three plugins that are used for messaging. Two of these plugins could play a role in acknowledging a message, though it is possible that no plugin is used for acknowledgement.</a:t>
            </a:r>
          </a:p>
          <a:p>
            <a:endParaRPr lang="en-US" dirty="0" smtClean="0"/>
          </a:p>
          <a:p>
            <a:r>
              <a:rPr lang="en-US" dirty="0" smtClean="0"/>
              <a:t>The request plugin is an optional plugin that is responsible for payload transformation. It is not involved in the acknowledgement of messages.</a:t>
            </a:r>
          </a:p>
          <a:p>
            <a:endParaRPr lang="en-US" dirty="0" smtClean="0"/>
          </a:p>
          <a:p>
            <a:r>
              <a:rPr lang="en-US" dirty="0" smtClean="0"/>
              <a:t>The transport plugin is a required plugin that is responsible for sending the message to the external system. If the acknowledgement is received synchronously, then this plugin also processes the reply.</a:t>
            </a:r>
          </a:p>
          <a:p>
            <a:endParaRPr lang="en-US" dirty="0" smtClean="0"/>
          </a:p>
          <a:p>
            <a:r>
              <a:rPr lang="en-US" dirty="0" smtClean="0"/>
              <a:t>An external system can acknowledge a message using a remote call (either the IMessageToolsAPI or a custom-built web service). If a remote call is used, then the message reply is handled independent of the destination's plugins.</a:t>
            </a:r>
          </a:p>
          <a:p>
            <a:endParaRPr lang="en-US" dirty="0" smtClean="0"/>
          </a:p>
          <a:p>
            <a:r>
              <a:rPr lang="en-US" dirty="0" smtClean="0"/>
              <a:t>The reply plugin is an optional plugin that initializes a listener queue and associates it to the destination. It processes acknowledgements sent asynchronously using the listener queue.</a:t>
            </a:r>
          </a:p>
          <a:p>
            <a:r>
              <a:rPr lang="en-US" dirty="0" smtClean="0"/>
              <a:t>Like predefined plugins, messaging plugins can be implemented in Gosu or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acknowledged synchronously,</a:t>
            </a:r>
            <a:r>
              <a:rPr lang="en-US" baseline="0" dirty="0" smtClean="0"/>
              <a:t> t</a:t>
            </a:r>
            <a:r>
              <a:rPr lang="en-US" dirty="0" smtClean="0"/>
              <a:t>he acknowledgement is processed in the same transaction that sends the message.</a:t>
            </a:r>
          </a:p>
          <a:p>
            <a:endParaRPr lang="en-US" dirty="0" smtClean="0"/>
          </a:p>
          <a:p>
            <a:r>
              <a:rPr lang="en-US" dirty="0" smtClean="0"/>
              <a:t>If a message is acknowledged asynchronously,</a:t>
            </a:r>
            <a:r>
              <a:rPr lang="en-US" baseline="0" dirty="0" smtClean="0"/>
              <a:t> t</a:t>
            </a:r>
            <a:r>
              <a:rPr lang="en-US" dirty="0" smtClean="0"/>
              <a:t>he acknowledgement is processed in its own transaction.</a:t>
            </a:r>
          </a:p>
          <a:p>
            <a:endParaRPr lang="en-US" dirty="0"/>
          </a:p>
          <a:p>
            <a:r>
              <a:rPr lang="en-US" dirty="0" smtClean="0"/>
              <a:t>Transaction scope has particular meaning in how a Guidewire application manages the lifecycle of a message. It also has implications for messaging code that creates, updates, or deletes a non-messaging entity instance within a messaging transaction.  In these instances, the code should use the current transaction.  If there is an error in the messaging transaction, the work done to the non-messaging entity instance gets rolled back. In other words, messaging transaction code </a:t>
            </a:r>
            <a:r>
              <a:rPr lang="en-US" dirty="0"/>
              <a:t>that creates, updates, or </a:t>
            </a:r>
            <a:r>
              <a:rPr lang="en-US" dirty="0" smtClean="0"/>
              <a:t>deletes a non-messaging entity instance should not occur in a new bundle transaction, but within the current messaging transaction.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50393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Guidewire</a:t>
            </a:r>
            <a:r>
              <a:rPr lang="en-US" baseline="0" dirty="0" smtClean="0"/>
              <a:t> applications use </a:t>
            </a:r>
            <a:r>
              <a:rPr lang="en-US" dirty="0" smtClean="0"/>
              <a:t>messaging to request data such as reports from external systems, such as:</a:t>
            </a:r>
          </a:p>
          <a:p>
            <a:pPr marL="171450" indent="-171450">
              <a:buFont typeface="Arial" pitchFamily="34" charset="0"/>
              <a:buChar char="•"/>
            </a:pPr>
            <a:r>
              <a:rPr lang="en-US" dirty="0" smtClean="0"/>
              <a:t>A police report detailing an accident or burglary of insured items.</a:t>
            </a:r>
          </a:p>
          <a:p>
            <a:pPr marL="171450" indent="-171450">
              <a:buFont typeface="Arial" pitchFamily="34" charset="0"/>
              <a:buChar char="•"/>
            </a:pPr>
            <a:r>
              <a:rPr lang="en-US" dirty="0" smtClean="0"/>
              <a:t>A medical report detailing customary prices for given medical procedures.</a:t>
            </a:r>
          </a:p>
          <a:p>
            <a:pPr marL="171450" indent="-171450">
              <a:buFont typeface="Arial" pitchFamily="34" charset="0"/>
              <a:buChar char="•"/>
            </a:pPr>
            <a:r>
              <a:rPr lang="en-US" dirty="0" smtClean="0"/>
              <a:t>A fraud report detailing that a claim for a given loss has already been filed.</a:t>
            </a:r>
          </a:p>
          <a:p>
            <a:r>
              <a:rPr lang="en-US" dirty="0" smtClean="0"/>
              <a:t>In these cases, the external system responds with the report data</a:t>
            </a:r>
            <a:r>
              <a:rPr lang="en-US" baseline="0" dirty="0" smtClean="0"/>
              <a:t> and acknowledges the message.  Often, the mechanism for the external system response is a Guidewire application published web service or messaging reply plugin.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should have a specific number of times a message can be retried after the initial send.  The number of</a:t>
            </a:r>
            <a:r>
              <a:rPr lang="en-US" baseline="0" dirty="0" smtClean="0"/>
              <a:t> retries </a:t>
            </a:r>
            <a:r>
              <a:rPr lang="en-US" dirty="0" smtClean="0"/>
              <a:t>should be specified using either a plugin parameter for the reply code in the transport or</a:t>
            </a:r>
            <a:r>
              <a:rPr lang="en-US" baseline="0" dirty="0" smtClean="0"/>
              <a:t> </a:t>
            </a:r>
            <a:r>
              <a:rPr lang="en-US" dirty="0" smtClean="0"/>
              <a:t>reply plugin</a:t>
            </a:r>
            <a:r>
              <a:rPr lang="en-US" baseline="0" dirty="0" smtClean="0"/>
              <a:t> or a</a:t>
            </a:r>
            <a:r>
              <a:rPr lang="en-US" dirty="0" smtClean="0"/>
              <a:t> script parameter for the reply code in the web services</a:t>
            </a:r>
            <a:r>
              <a:rPr lang="en-US" baseline="0" dirty="0" smtClean="0"/>
              <a:t> handler.</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Before the max has been reached, report the error using</a:t>
            </a:r>
            <a:r>
              <a:rPr lang="en-US" baseline="0" dirty="0" smtClean="0"/>
              <a:t> </a:t>
            </a:r>
            <a:r>
              <a:rPr lang="en-US" dirty="0" smtClean="0"/>
              <a:t>message.reportError(whenToResendMessage).  Then, when sending the retry message, use a new SenderRefID even though it pertains to the same message event, it must be treated as a new message. The amount of time between resends should increase with each resend.</a:t>
            </a:r>
            <a:r>
              <a:rPr lang="en-US" baseline="0" dirty="0" smtClean="0"/>
              <a:t> </a:t>
            </a:r>
            <a:endParaRPr lang="en-US" dirty="0" smtClean="0"/>
          </a:p>
          <a:p>
            <a:endParaRPr lang="en-US" dirty="0" smtClean="0"/>
          </a:p>
          <a:p>
            <a:r>
              <a:rPr lang="en-US" dirty="0" smtClean="0"/>
              <a:t>If a message is resent two or more times because the external system reported a retryable error, each message should use a different SenderRefID. This is because the external system may treat two messages with the same ID as the same message. In other words, the external system may be "duplicate aware".</a:t>
            </a:r>
            <a:r>
              <a:rPr lang="en-US" baseline="0" dirty="0" smtClean="0"/>
              <a:t> </a:t>
            </a:r>
            <a:r>
              <a:rPr lang="en-US" dirty="0" smtClean="0"/>
              <a:t> If the second message uses the same SenderRefID as the first, then the external system may ignore it or report it as a duplicate, which would prevent the message from ever getting processed.</a:t>
            </a:r>
          </a:p>
          <a:p>
            <a:endParaRPr lang="en-US" dirty="0" smtClean="0"/>
          </a:p>
          <a:p>
            <a:r>
              <a:rPr lang="en-US" dirty="0" smtClean="0"/>
              <a:t>You can also manually retry any message using the Event Messages administration screens. This is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28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reportExternalSystemError() function illustrates how an external system can report an error using a remote API call or message reply plugin.</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30 seconds. For the second resend, aMessage.RetryCount is 1, so backOffMultiplier is set to 2 and waitTime is set to 60 seconds.  For the third resend, waitTime is set to 120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ErrorCategory is a typelist that identifies the error reason for</a:t>
            </a:r>
            <a:r>
              <a:rPr lang="en-US" baseline="0" dirty="0" smtClean="0"/>
              <a:t> a</a:t>
            </a:r>
            <a:r>
              <a:rPr lang="en-US" dirty="0" smtClean="0"/>
              <a:t> message.</a:t>
            </a:r>
            <a:r>
              <a:rPr lang="en-US" baseline="0" dirty="0" smtClean="0"/>
              <a:t> </a:t>
            </a:r>
            <a:r>
              <a:rPr lang="en-US" dirty="0" smtClean="0"/>
              <a:t>In each base application, the type</a:t>
            </a:r>
            <a:r>
              <a:rPr lang="en-US" baseline="0" dirty="0" smtClean="0"/>
              <a:t>list is empty.  </a:t>
            </a:r>
          </a:p>
          <a:p>
            <a:r>
              <a:rPr lang="en-US" dirty="0" smtClean="0"/>
              <a:t>When a given message's retry max has been reached,</a:t>
            </a:r>
            <a:r>
              <a:rPr lang="en-US" baseline="0" dirty="0" smtClean="0"/>
              <a:t> r</a:t>
            </a:r>
            <a:r>
              <a:rPr lang="en-US" dirty="0" smtClean="0"/>
              <a:t>eport the error using</a:t>
            </a:r>
            <a:r>
              <a:rPr lang="en-US" baseline="0" dirty="0" smtClean="0"/>
              <a:t> </a:t>
            </a:r>
            <a:r>
              <a:rPr lang="en-US" baseline="0" dirty="0" err="1" smtClean="0"/>
              <a:t>m</a:t>
            </a:r>
            <a:r>
              <a:rPr lang="en-US" dirty="0" err="1" smtClean="0"/>
              <a:t>essage.reportError</a:t>
            </a:r>
            <a:r>
              <a:rPr lang="en-US" dirty="0" smtClean="0"/>
              <a:t>(</a:t>
            </a:r>
            <a:r>
              <a:rPr lang="en-US" dirty="0" err="1" smtClean="0"/>
              <a:t>errorCategory</a:t>
            </a:r>
            <a:r>
              <a:rPr lang="en-US" dirty="0" smtClean="0"/>
              <a:t>)</a:t>
            </a:r>
            <a:r>
              <a:rPr lang="en-US" baseline="0" dirty="0" smtClean="0"/>
              <a:t> and</a:t>
            </a:r>
            <a:r>
              <a:rPr lang="en-US" dirty="0" smtClean="0"/>
              <a:t> alert an administrator to the issue as</a:t>
            </a:r>
            <a:r>
              <a:rPr lang="en-US" baseline="0" dirty="0" smtClean="0"/>
              <a:t> it pertains to the message error.  </a:t>
            </a:r>
            <a:r>
              <a:rPr lang="en-US" dirty="0" smtClean="0"/>
              <a:t>Guidewire will no longer try to resend the message.  When you simply</a:t>
            </a:r>
            <a:r>
              <a:rPr lang="en-US" baseline="0" dirty="0" smtClean="0"/>
              <a:t> report the error, but no exception is thrown, Guidewire will not suspend the message destination.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103514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60 seconds. For the second resend, aMessage.RetryCount is 1, so backOffMultiplier is set to 2 and waitTime is set to 120 seconds.  For the third resend, waitTime is set to 180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could be retried automatically </a:t>
            </a:r>
            <a:r>
              <a:rPr lang="en-US" b="1" dirty="0" smtClean="0"/>
              <a:t>during the sending </a:t>
            </a:r>
            <a:r>
              <a:rPr lang="en-US" dirty="0" smtClean="0"/>
              <a:t>of the message.</a:t>
            </a:r>
            <a:r>
              <a:rPr lang="en-US" baseline="0" dirty="0" smtClean="0"/>
              <a:t> A</a:t>
            </a:r>
            <a:r>
              <a:rPr lang="en-US" dirty="0" smtClean="0"/>
              <a:t> message could be </a:t>
            </a:r>
            <a:r>
              <a:rPr lang="en-US" b="1" dirty="0" smtClean="0"/>
              <a:t>retried manually</a:t>
            </a:r>
            <a:r>
              <a:rPr lang="en-US" dirty="0" smtClean="0"/>
              <a:t>.  Both are discussed in detail in the Sending Messages lesson.</a:t>
            </a:r>
          </a:p>
          <a:p>
            <a:endParaRPr lang="en-US" dirty="0" smtClean="0"/>
          </a:p>
          <a:p>
            <a:r>
              <a:rPr lang="en-US" dirty="0" smtClean="0"/>
              <a:t>A message can be retried automatically </a:t>
            </a:r>
            <a:r>
              <a:rPr lang="en-US" b="1" dirty="0" smtClean="0"/>
              <a:t>after the sending </a:t>
            </a:r>
            <a:r>
              <a:rPr lang="en-US" dirty="0" smtClean="0"/>
              <a:t>of the message.</a:t>
            </a:r>
          </a:p>
          <a:p>
            <a:pPr marL="171450" indent="-171450">
              <a:buFont typeface="Arial" pitchFamily="34" charset="0"/>
              <a:buChar char="•"/>
            </a:pPr>
            <a:r>
              <a:rPr lang="en-US" dirty="0" smtClean="0"/>
              <a:t>Occurs when the external system reports a retryable error. </a:t>
            </a:r>
            <a:r>
              <a:rPr lang="en-US" baseline="0" dirty="0" smtClean="0"/>
              <a:t> For example, t</a:t>
            </a:r>
            <a:r>
              <a:rPr lang="en-US" dirty="0" smtClean="0"/>
              <a:t>he message was received but not successfully consumed. The error is expected to be temporary, such as unavailable</a:t>
            </a:r>
            <a:r>
              <a:rPr lang="en-US" baseline="0" dirty="0" smtClean="0"/>
              <a:t> </a:t>
            </a:r>
            <a:r>
              <a:rPr lang="en-US" dirty="0" smtClean="0"/>
              <a:t>network resource.</a:t>
            </a:r>
          </a:p>
          <a:p>
            <a:pPr marL="171450" indent="-171450">
              <a:buFont typeface="Arial" pitchFamily="34" charset="0"/>
              <a:buChar char="•"/>
            </a:pPr>
            <a:r>
              <a:rPr lang="en-US" dirty="0" smtClean="0"/>
              <a:t>The message should be retried automatically by the integration code. When the code reports a an error, it should specify a retry time.</a:t>
            </a:r>
          </a:p>
          <a:p>
            <a:pPr marL="171450" indent="-171450">
              <a:buFont typeface="Arial" pitchFamily="34" charset="0"/>
              <a:buChar char="•"/>
            </a:pPr>
            <a:r>
              <a:rPr lang="en-US" dirty="0" smtClean="0"/>
              <a:t>Even though it pertains to the same message event, the retry is a different message and the same SenderRefID should not be used. If the same SenderRefID is used, then the external system may consider the second attempt to be a duplicate message and disregard it.</a:t>
            </a:r>
          </a:p>
          <a:p>
            <a:pPr marL="171450" indent="-171450">
              <a:buFont typeface="Arial" pitchFamily="34" charset="0"/>
              <a:buChar char="•"/>
            </a:pPr>
            <a:r>
              <a:rPr lang="en-US" dirty="0" smtClean="0"/>
              <a:t>The maximum number of retries is specified by the integration code</a:t>
            </a:r>
            <a:r>
              <a:rPr lang="en-US" baseline="0" dirty="0" smtClean="0"/>
              <a:t> as defined by </a:t>
            </a:r>
            <a:r>
              <a:rPr lang="en-US" dirty="0" smtClean="0"/>
              <a:t>plugin parameter (for the transport or reply plugin) or a script parameter.</a:t>
            </a:r>
          </a:p>
          <a:p>
            <a:pPr marL="171450" indent="-171450">
              <a:buFont typeface="Arial" pitchFamily="34" charset="0"/>
              <a:buChar char="•"/>
            </a:pPr>
            <a:r>
              <a:rPr lang="en-US" dirty="0" smtClean="0"/>
              <a:t>If a given message exceeds the maximum number of retries, then the message should be reported with an appropriate error category, an administrator should be alerted somehow, and no further automatic attempts should be made.  Any other messages for the same destination</a:t>
            </a:r>
            <a:r>
              <a:rPr lang="en-US" baseline="0" dirty="0" smtClean="0"/>
              <a:t> should not be affected.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Duplicates can be reported only from MessageHistory instances.  When an external system reports a duplicate, the integration code should simply find the related entry in the MessageHistory table (based on the message identifier, such as the SenderRefID) and report the duplicate. The only effect this has is incrementing the MessageHistory entry's DuplicateCount integer. Guidewire does not treat a message with a non-zero duplicate count any differently than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Periodically, the Message table should be checked for messages that have not received a reply within a timely fashion. This could be a Guidewire custom batch process or a database tool that monitors the Message table. Each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760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in the send() method if successful delivery constitutes successful consumption, or if there is a return value from the external system that indicates success. For example, in a synchronous call, a certain return value could indicate acknowledgement.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BankAccountVerification</a:t>
            </a:r>
            <a:r>
              <a:rPr lang="en-US" baseline="0" dirty="0" err="1" smtClean="0"/>
              <a:t>Transport</a:t>
            </a:r>
            <a:r>
              <a:rPr lang="en-US" baseline="0" dirty="0" smtClean="0"/>
              <a:t> </a:t>
            </a:r>
            <a:r>
              <a:rPr lang="en-US" dirty="0" smtClean="0"/>
              <a:t>class</a:t>
            </a:r>
            <a:r>
              <a:rPr lang="en-US" baseline="0" dirty="0" smtClean="0"/>
              <a:t> in TrainingApp.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When there</a:t>
            </a:r>
            <a:r>
              <a:rPr lang="en-US" baseline="0" dirty="0" smtClean="0"/>
              <a:t> is a </a:t>
            </a:r>
            <a:r>
              <a:rPr lang="en-US" dirty="0" smtClean="0"/>
              <a:t>bank account verification from an</a:t>
            </a:r>
            <a:r>
              <a:rPr lang="en-US" baseline="0" dirty="0" smtClean="0"/>
              <a:t> </a:t>
            </a:r>
            <a:r>
              <a:rPr lang="en-US" dirty="0" smtClean="0"/>
              <a:t>external</a:t>
            </a:r>
            <a:r>
              <a:rPr lang="en-US" baseline="0" dirty="0" smtClean="0"/>
              <a:t> system, </a:t>
            </a:r>
            <a:r>
              <a:rPr lang="en-US" dirty="0" smtClean="0"/>
              <a:t>then the message is acknowledged synchronously within the message transport plugin's send</a:t>
            </a:r>
            <a:r>
              <a:rPr lang="en-US" baseline="0" dirty="0" smtClean="0"/>
              <a:t> method.  If there no verification (null value), you would want to capture and throw an exception and then report the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87500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asynchronously through an API.  In this case, the ACK code is not executed from a plugin.  An external system can acknowledge a message using a remote call (either the </a:t>
            </a:r>
            <a:r>
              <a:rPr lang="en-US" dirty="0" err="1" smtClean="0"/>
              <a:t>MessageToolsAPI</a:t>
            </a:r>
            <a:r>
              <a:rPr lang="en-US" dirty="0" smtClean="0"/>
              <a:t> or a custom-built web service). If such a remote call is used, then the message reply is handled in code that is independent of the destination's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base application API, MessageToolsAPI, that can also be used to acknowledge a given message. However, for a given message, the only thing you can do is acknowledge it. You cannot execute any associated data changes. Because custom web services provide the flexibility to execute any required logic, Guidewire recommends that acknowledgements should be received through a custom web service.</a:t>
            </a:r>
          </a:p>
          <a:p>
            <a:endParaRPr lang="en-US" dirty="0" smtClean="0"/>
          </a:p>
          <a:p>
            <a:r>
              <a:rPr lang="en-US" dirty="0" smtClean="0"/>
              <a:t>Publishing custom web services is covered in detail in the Publishing Guidewire Web Services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959106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reply plugin is an optional plugin that initializes a listener queue and associates it with the destination. The reply plugin is implemented to receive replies as dictated by the external system, such as: a listener to a JMS message queue, a socket listener, or a </a:t>
            </a:r>
            <a:r>
              <a:rPr lang="en-US" dirty="0" err="1" smtClean="0"/>
              <a:t>RMI</a:t>
            </a:r>
            <a:r>
              <a:rPr lang="en-US" dirty="0" smtClean="0"/>
              <a:t>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initTools() is method specified in the reply plugin that is executed during server startup.  It provides resources that may be useful in processing replies. Like both the request and transport plugins, a reply plugin also includes the same set of lifecycle methods including</a:t>
            </a:r>
            <a:r>
              <a:rPr lang="en-US" baseline="0" dirty="0" smtClean="0"/>
              <a:t> </a:t>
            </a:r>
            <a:r>
              <a:rPr lang="en-US" dirty="0" smtClean="0"/>
              <a:t>resume(), shutdown(), and suspend().  Reply plugins also have a setDestinationID()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000596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946359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You must restart the server when you create or modify destinations, plugin registry elements, and/or reply plugins.</a:t>
            </a:r>
          </a:p>
          <a:p>
            <a:endParaRPr lang="en-US" dirty="0" smtClean="0"/>
          </a:p>
          <a:p>
            <a:r>
              <a:rPr lang="en-US" dirty="0" smtClean="0"/>
              <a:t>If you implement your message reply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Messages screens group all unacknowledged messages by: </a:t>
            </a:r>
          </a:p>
          <a:p>
            <a:r>
              <a:rPr lang="en-US" dirty="0" smtClean="0"/>
              <a:t>Destination, then...</a:t>
            </a:r>
          </a:p>
          <a:p>
            <a:r>
              <a:rPr lang="en-US" dirty="0" smtClean="0"/>
              <a:t>Primary entity (safe-ordering, plus one set for all unordered), then...</a:t>
            </a:r>
          </a:p>
          <a:p>
            <a:r>
              <a:rPr lang="en-US" dirty="0" smtClean="0"/>
              <a:t>Status: failed, retryable error, in flight, and unsent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432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expects that every sent message will immediately or eventually be followed by a response from the external system. </a:t>
            </a:r>
            <a:r>
              <a:rPr lang="en-US" baseline="0" dirty="0" smtClean="0"/>
              <a:t> </a:t>
            </a:r>
            <a:r>
              <a:rPr lang="en-US" dirty="0" smtClean="0"/>
              <a:t>An</a:t>
            </a:r>
            <a:r>
              <a:rPr lang="en-US" baseline="0" dirty="0" smtClean="0"/>
              <a:t> immediate response is a synchronous response. An eventual response is an asynchronous response. There, is of course, the possibility that the external system never replies with a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some cases, a response is simply a reply that is a positive acknowledgement. In other cases, a response includes both an acknowledgement and some type of data such as 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a:t>
            </a:r>
            <a:r>
              <a:rPr lang="en-US" dirty="0" smtClean="0"/>
              <a:t> acknowledgement </a:t>
            </a:r>
            <a:r>
              <a:rPr lang="en-US" baseline="0" dirty="0" smtClean="0"/>
              <a:t>comes in the form of a positive acknowledgement or negative acknowledgement. With regards to the messaging Guidewire API, integration code calls an acknowledgement or reports an error. Code</a:t>
            </a:r>
            <a:r>
              <a:rPr lang="en-US" dirty="0" smtClean="0"/>
              <a:t> that calls an </a:t>
            </a:r>
            <a:r>
              <a:rPr lang="en-US" baseline="0" dirty="0" smtClean="0"/>
              <a:t>acknowledgement is a positive acknowledgement. Code that invokes</a:t>
            </a:r>
            <a:r>
              <a:rPr lang="en-US" dirty="0" smtClean="0"/>
              <a:t> a</a:t>
            </a:r>
            <a:r>
              <a:rPr lang="en-US" baseline="0" dirty="0" smtClean="0"/>
              <a:t>n error is generally a negative acknowledgement.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reply mechanism for the external system to make a response often depends if the response synchronous or asynchronous. For a synchronous response, often the message transport plugin is the reply mechanism. For asynchronous responses, often a Guidewire Application published web service or a message reply plugin is the reply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Event Messages, you can suspend, resume, and view messages for each destination</a:t>
            </a:r>
          </a:p>
          <a:p>
            <a:r>
              <a:rPr lang="en-US" dirty="0" smtClean="0"/>
              <a:t>When safe ordering applies to a destination, the screen separates messages into safe-ordered and non-safe ordered</a:t>
            </a:r>
          </a:p>
          <a:p>
            <a:r>
              <a:rPr lang="en-US" dirty="0" smtClean="0"/>
              <a:t>The following lists the primary safe ordering entity and resync event name for each application:</a:t>
            </a:r>
          </a:p>
          <a:p>
            <a:r>
              <a:rPr lang="en-US" dirty="0" smtClean="0"/>
              <a:t>ClaimCenter: Claim; ClaimResync</a:t>
            </a:r>
          </a:p>
          <a:p>
            <a:r>
              <a:rPr lang="en-US" dirty="0" smtClean="0"/>
              <a:t>PolicyCenter: Account; ResyncAccount</a:t>
            </a:r>
          </a:p>
          <a:p>
            <a:r>
              <a:rPr lang="en-US" dirty="0" smtClean="0"/>
              <a:t>ContactCenter: ABContact; ABContactResync</a:t>
            </a:r>
          </a:p>
          <a:p>
            <a:r>
              <a:rPr lang="en-US" dirty="0" smtClean="0"/>
              <a:t>BillingCenter does not use safe ordering.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025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message can be retried or skipped as needed.  You can also click the message's event name to view and manually edit the payload.  Using the Destination screen, you can initiate a resync, which:</a:t>
            </a:r>
          </a:p>
          <a:p>
            <a:pPr marL="171450" indent="-171450">
              <a:buFont typeface="Arial" pitchFamily="34" charset="0"/>
              <a:buChar char="•"/>
            </a:pPr>
            <a:r>
              <a:rPr lang="en-US" dirty="0" smtClean="0"/>
              <a:t>Skips ALL ordered messages (failed, retryable, in-flight, and unsent) on primary entity / destination pair</a:t>
            </a:r>
          </a:p>
          <a:p>
            <a:pPr marL="171450" indent="-171450">
              <a:buFont typeface="Arial" pitchFamily="34" charset="0"/>
              <a:buChar char="•"/>
            </a:pPr>
            <a:r>
              <a:rPr lang="en-US" dirty="0" smtClean="0"/>
              <a:t>Raises an entity resync event, which is handled by Event Fired rules. The rules typically send similar message(s) to bring the external system back in sync with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658614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specified user must have SOAP administration permissions. The list below specifies parameters relevant to messaging administration. The API also has additional non-messaging capabilities. For further information on messaging_tools, refer to the System Administration Guide.</a:t>
            </a:r>
          </a:p>
          <a:p>
            <a:r>
              <a:rPr lang="en-US" b="1" dirty="0" smtClean="0"/>
              <a:t>Option</a:t>
            </a:r>
            <a:r>
              <a:rPr lang="en-US" dirty="0" smtClean="0"/>
              <a:t> 			</a:t>
            </a:r>
            <a:r>
              <a:rPr lang="en-US" b="1" dirty="0" smtClean="0"/>
              <a:t>Description</a:t>
            </a:r>
          </a:p>
          <a:p>
            <a:r>
              <a:rPr lang="en-US" dirty="0"/>
              <a:t>-user user		</a:t>
            </a:r>
            <a:r>
              <a:rPr lang="en-US" dirty="0" smtClean="0"/>
              <a:t>                     Specifies </a:t>
            </a:r>
            <a:r>
              <a:rPr lang="en-US" dirty="0"/>
              <a:t>the user to run the process.</a:t>
            </a:r>
          </a:p>
          <a:p>
            <a:r>
              <a:rPr lang="en-US" dirty="0" smtClean="0"/>
              <a:t>-password password		Specifies the administrative password.</a:t>
            </a:r>
          </a:p>
          <a:p>
            <a:r>
              <a:rPr lang="en-US" dirty="0" smtClean="0"/>
              <a:t>-server url			Specifies the host server url.</a:t>
            </a:r>
          </a:p>
          <a:p>
            <a:endParaRPr lang="en-US" dirty="0" smtClean="0"/>
          </a:p>
          <a:p>
            <a:r>
              <a:rPr lang="en-US" dirty="0"/>
              <a:t>-resume destinationID		Resumes the operation of the specified message </a:t>
            </a:r>
            <a:br>
              <a:rPr lang="en-US" dirty="0"/>
            </a:br>
            <a:r>
              <a:rPr lang="en-US" dirty="0" smtClean="0"/>
              <a:t>	</a:t>
            </a:r>
            <a:r>
              <a:rPr lang="en-US" dirty="0"/>
              <a:t>		destination.</a:t>
            </a:r>
          </a:p>
          <a:p>
            <a:r>
              <a:rPr lang="en-US" dirty="0"/>
              <a:t>-retry messageID		Attempts to resend a message that failed.</a:t>
            </a:r>
            <a:br>
              <a:rPr lang="en-US" dirty="0"/>
            </a:br>
            <a:r>
              <a:rPr lang="en-US" dirty="0"/>
              <a:t>			The message must be a candidate for retrying. </a:t>
            </a:r>
          </a:p>
          <a:p>
            <a:r>
              <a:rPr lang="en-US" dirty="0"/>
              <a:t>			A message is a candidate if the error at the</a:t>
            </a:r>
            <a:br>
              <a:rPr lang="en-US" dirty="0"/>
            </a:br>
            <a:r>
              <a:rPr lang="en-US" dirty="0"/>
              <a:t> 			destination system was </a:t>
            </a:r>
            <a:br>
              <a:rPr lang="en-US" dirty="0"/>
            </a:br>
            <a:r>
              <a:rPr lang="en-US" dirty="0"/>
              <a:t>			temporary and the message destination has no </a:t>
            </a:r>
            <a:br>
              <a:rPr lang="en-US" dirty="0"/>
            </a:br>
            <a:r>
              <a:rPr lang="en-US" dirty="0"/>
              <a:t>			automatic retry mechanism. </a:t>
            </a:r>
          </a:p>
          <a:p>
            <a:r>
              <a:rPr lang="en-US" dirty="0"/>
              <a:t>-retrydest destinationID		Retries all retryable messages for a message </a:t>
            </a:r>
            <a:br>
              <a:rPr lang="en-US" dirty="0"/>
            </a:br>
            <a:r>
              <a:rPr lang="en-US" dirty="0"/>
              <a:t>			destination.</a:t>
            </a:r>
          </a:p>
          <a:p>
            <a:endParaRPr lang="en-US" dirty="0"/>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556599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dirty="0"/>
              <a:t> 			</a:t>
            </a:r>
            <a:r>
              <a:rPr lang="en-US" b="1" dirty="0"/>
              <a:t>Description</a:t>
            </a:r>
          </a:p>
          <a:p>
            <a:r>
              <a:rPr lang="en-US" dirty="0" smtClean="0"/>
              <a:t>-</a:t>
            </a:r>
            <a:r>
              <a:rPr lang="en-US" dirty="0"/>
              <a:t>skip messageid		Skips a message with the specified ID. If you mark a </a:t>
            </a:r>
            <a:br>
              <a:rPr lang="en-US" dirty="0"/>
            </a:br>
            <a:r>
              <a:rPr lang="en-US" dirty="0"/>
              <a:t>			message as skipped, then Guidewire stops trying to </a:t>
            </a:r>
            <a:br>
              <a:rPr lang="en-US" dirty="0"/>
            </a:br>
            <a:r>
              <a:rPr lang="en-US" dirty="0"/>
              <a:t>			resend the message. After you skip a message, you </a:t>
            </a:r>
          </a:p>
          <a:p>
            <a:r>
              <a:rPr lang="en-US" dirty="0"/>
              <a:t>			can not retry it.</a:t>
            </a:r>
          </a:p>
          <a:p>
            <a:r>
              <a:rPr lang="en-US" dirty="0"/>
              <a:t>-statistics destinationID	</a:t>
            </a:r>
            <a:r>
              <a:rPr lang="en-US" dirty="0" smtClean="0"/>
              <a:t>	Prints </a:t>
            </a:r>
            <a:r>
              <a:rPr lang="en-US" dirty="0"/>
              <a:t>the statistics for the specified destination.</a:t>
            </a:r>
          </a:p>
          <a:p>
            <a:r>
              <a:rPr lang="en-US" dirty="0"/>
              <a:t>-suspend destinationID	</a:t>
            </a:r>
            <a:r>
              <a:rPr lang="en-US" dirty="0" smtClean="0"/>
              <a:t>	Suspends </a:t>
            </a:r>
            <a:r>
              <a:rPr lang="en-US" dirty="0"/>
              <a:t>a message destination. </a:t>
            </a:r>
            <a:endParaRPr lang="en-US" dirty="0" smtClean="0"/>
          </a:p>
          <a:p>
            <a:r>
              <a:rPr lang="en-US" dirty="0"/>
              <a:t>	</a:t>
            </a:r>
            <a:r>
              <a:rPr lang="en-US" dirty="0" smtClean="0"/>
              <a:t>		Use </a:t>
            </a:r>
            <a:r>
              <a:rPr lang="en-US" dirty="0"/>
              <a:t>this command if </a:t>
            </a:r>
            <a:r>
              <a:rPr lang="en-US" dirty="0" smtClean="0"/>
              <a:t>the </a:t>
            </a:r>
            <a:r>
              <a:rPr lang="en-US" dirty="0"/>
              <a:t>destination system is going </a:t>
            </a:r>
            <a:r>
              <a:rPr lang="en-US" dirty="0" smtClean="0"/>
              <a:t>			to </a:t>
            </a:r>
            <a:r>
              <a:rPr lang="en-US" dirty="0"/>
              <a:t>be shut down or </a:t>
            </a:r>
            <a:r>
              <a:rPr lang="en-US" dirty="0" smtClean="0"/>
              <a:t>to  </a:t>
            </a:r>
            <a:r>
              <a:rPr lang="en-US" dirty="0"/>
              <a:t>halt sending while Guidewire </a:t>
            </a:r>
            <a:endParaRPr lang="en-US" dirty="0" smtClean="0"/>
          </a:p>
          <a:p>
            <a:r>
              <a:rPr lang="en-US" dirty="0"/>
              <a:t>	</a:t>
            </a:r>
            <a:r>
              <a:rPr lang="en-US" dirty="0" smtClean="0"/>
              <a:t>		processes </a:t>
            </a:r>
            <a:r>
              <a:rPr lang="en-US" dirty="0"/>
              <a:t>a daily batch </a:t>
            </a:r>
            <a:r>
              <a:rPr lang="en-US" dirty="0" smtClean="0"/>
              <a:t>file</a:t>
            </a:r>
            <a:r>
              <a:rPr lang="en-US" dirty="0"/>
              <a:t>.</a:t>
            </a:r>
          </a:p>
          <a:p>
            <a:r>
              <a:rPr lang="en-US" dirty="0" smtClean="0"/>
              <a:t>-</a:t>
            </a:r>
            <a:r>
              <a:rPr lang="en-US" dirty="0"/>
              <a:t>purge date			Deletes completed messages that are older than a </a:t>
            </a:r>
            <a:br>
              <a:rPr lang="en-US" dirty="0"/>
            </a:br>
            <a:r>
              <a:rPr lang="en-US" dirty="0"/>
              <a:t>			specified date. (See "Purge Tool" below.)</a:t>
            </a:r>
          </a:p>
          <a:p>
            <a:endParaRPr lang="en-US" dirty="0"/>
          </a:p>
          <a:p>
            <a:r>
              <a:rPr lang="en-US" dirty="0"/>
              <a:t>Purge Tool</a:t>
            </a:r>
          </a:p>
          <a:p>
            <a:r>
              <a:rPr lang="en-US" dirty="0"/>
              <a:t>The purge tool deletes messages in Acked, ErrorCleared, Skipped or ErrorRetried state with send time before the specified date. If the purge tool succeeds in removing these messages without error, it reports </a:t>
            </a:r>
            <a:r>
              <a:rPr lang="en-US" dirty="0" smtClean="0"/>
              <a:t>“Message </a:t>
            </a:r>
            <a:r>
              <a:rPr lang="en-US" dirty="0"/>
              <a:t>table </a:t>
            </a:r>
            <a:r>
              <a:rPr lang="en-US" dirty="0" smtClean="0"/>
              <a:t>purged”. </a:t>
            </a:r>
            <a:r>
              <a:rPr lang="en-US" dirty="0"/>
              <a:t>Since the number and size of messages can be very large, periodically use this command to purge old messages to avoid the database from growing unnecessarily.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06221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sz="1200" kern="1200" dirty="0" smtClean="0">
                <a:solidFill>
                  <a:schemeClr val="tx1"/>
                </a:solidFill>
                <a:effectLst/>
                <a:latin typeface="Arial" pitchFamily="34" charset="0"/>
                <a:ea typeface="+mn-ea"/>
                <a:cs typeface="Arial" pitchFamily="34" charset="0"/>
              </a:rPr>
              <a:t>A messaging acknowledgement is Guidewire's  process for interpreting a messaging response from an external system.</a:t>
            </a:r>
            <a:endParaRPr lang="en-US" dirty="0" smtClean="0"/>
          </a:p>
          <a:p>
            <a:r>
              <a:rPr lang="en-US" dirty="0" smtClean="0"/>
              <a:t>2)</a:t>
            </a:r>
            <a:r>
              <a:rPr lang="en-US" baseline="0" dirty="0" smtClean="0"/>
              <a:t> Guidewire can interpret an external system's response, if one exists, as a p</a:t>
            </a:r>
            <a:r>
              <a:rPr lang="en-US" dirty="0" smtClean="0"/>
              <a:t>ositive acknowledgement, error, or duplicate.</a:t>
            </a:r>
          </a:p>
          <a:p>
            <a:r>
              <a:rPr lang="en-US" sz="1200" kern="1200" dirty="0" smtClean="0">
                <a:solidFill>
                  <a:schemeClr val="tx1"/>
                </a:solidFill>
                <a:effectLst/>
                <a:latin typeface="Arial" pitchFamily="34" charset="0"/>
                <a:ea typeface="+mn-ea"/>
                <a:cs typeface="Arial" pitchFamily="34" charset="0"/>
              </a:rPr>
              <a:t>3) A message is added to the message history table when a message is positively acknowledged, skipped, or retried.  For the first two, the message is removed entirely from the Message table. For the third, a copy of the original message remains in the Message table</a:t>
            </a:r>
          </a:p>
          <a:p>
            <a:r>
              <a:rPr lang="en-US" dirty="0" smtClean="0"/>
              <a:t>4a) When the reply is received synchronously.</a:t>
            </a:r>
          </a:p>
          <a:p>
            <a:r>
              <a:rPr lang="en-US" dirty="0" smtClean="0"/>
              <a:t>4b) When the reply is received asynchronously through a listener or polling mechanism.</a:t>
            </a:r>
          </a:p>
          <a:p>
            <a:r>
              <a:rPr lang="en-US" dirty="0" smtClean="0"/>
              <a:t>4c) When the reply is received asynchronously by an external system call to an API</a:t>
            </a:r>
          </a:p>
          <a:p>
            <a:endParaRPr lang="en-US" dirty="0"/>
          </a:p>
          <a:p>
            <a:endParaRPr lang="en-US" dirty="0" smtClean="0"/>
          </a:p>
          <a:p>
            <a:endParaRPr lang="en-US" dirty="0" smtClean="0"/>
          </a:p>
          <a:p>
            <a:pPr algn="ctr"/>
            <a:r>
              <a:rPr lang="en-US" dirty="0" smtClean="0"/>
              <a:t>(continued)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(continued) </a:t>
            </a:r>
          </a:p>
          <a:p>
            <a:r>
              <a:rPr lang="en-US" dirty="0" smtClean="0"/>
              <a:t>5a) When the message needs to be retried and the message has not reached its maximum number of retries.</a:t>
            </a:r>
          </a:p>
          <a:p>
            <a:r>
              <a:rPr lang="en-US" dirty="0" smtClean="0"/>
              <a:t>5b) When the message needs to be retried, but the message has reached its maximum number of retries.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can interpret a response to be one of three types:</a:t>
            </a:r>
            <a:r>
              <a:rPr lang="en-US" baseline="0" dirty="0" smtClean="0"/>
              <a:t> positive acknowledgement, error, and duplicate response. </a:t>
            </a:r>
            <a:r>
              <a:rPr lang="en-US" dirty="0" smtClean="0"/>
              <a:t>Guidewire applications must also decide how to react when the external system never sends a response to a message.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can move from the message table to the message history table if the message is positively acknowledged or skipped.  The Message table contains messages that need further processing.</a:t>
            </a:r>
            <a:r>
              <a:rPr lang="en-US" baseline="0" dirty="0" smtClean="0"/>
              <a:t> The MessageHistory table contains messages that do not need further processing. </a:t>
            </a:r>
            <a:r>
              <a:rPr lang="en-US" dirty="0" smtClean="0"/>
              <a:t>A message can move from the message table to the message history table if the message is positively acknowledged or skipped. Otherwise, the message remains in the message table.</a:t>
            </a:r>
          </a:p>
          <a:p>
            <a:endParaRPr lang="en-US" dirty="0" smtClean="0"/>
          </a:p>
          <a:p>
            <a:r>
              <a:rPr lang="en-US" dirty="0" smtClean="0"/>
              <a:t>Over time, the message history table accumulates a large number of message histories and therefore needs to be pruned on a regular basis. The MessageToolsAPI has a purgeCompletedMessages() method that can be used to do this. For more information on pruning the MessageHistory table, refer to the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0725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external system reports a message was successfully received and processed, Guidewire interprets this as a positive acknowledgement,</a:t>
            </a:r>
            <a:r>
              <a:rPr lang="en-US" baseline="0" dirty="0" smtClean="0"/>
              <a:t> a</a:t>
            </a:r>
            <a:r>
              <a:rPr lang="en-US" dirty="0" smtClean="0"/>
              <a:t>lso known as an ACK.</a:t>
            </a:r>
            <a:r>
              <a:rPr lang="en-US" baseline="0" dirty="0" smtClean="0"/>
              <a:t>  </a:t>
            </a:r>
            <a:r>
              <a:rPr lang="en-US" dirty="0" smtClean="0"/>
              <a:t>When a message is positively acknowledged, Guidewire a) moves the message from Message to MessageHistory, and b) changes the status to reflect acknowledgement.</a:t>
            </a:r>
          </a:p>
          <a:p>
            <a:endParaRPr lang="en-US" dirty="0" smtClean="0"/>
          </a:p>
          <a:p>
            <a:r>
              <a:rPr lang="en-US" dirty="0" smtClean="0"/>
              <a:t>Status is an integer field on both Message and MessageHistory. In most cases, developers do not need to know what each integer represents. However, the statuses are defined in the Data Dictionary. The "Status" column in the TrainingApp Message Table and MessageHistory Table screens includes both the integer code and its meaning. (For example, a Status of "2" means "pending acknowledged".)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01197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is different than a reported error for a message. There are various types of exceptions such as a java.net.ConnectionException or gw.xml.ws.WsiAuthenticationException. </a:t>
            </a:r>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 </a:t>
            </a:r>
          </a:p>
          <a:p>
            <a:endParaRPr lang="en-US" dirty="0" smtClean="0"/>
          </a:p>
          <a:p>
            <a:r>
              <a:rPr lang="en-US" dirty="0" smtClean="0"/>
              <a:t>In order for an additional messages to be processed for the messaging destination, you need to skip</a:t>
            </a:r>
            <a:r>
              <a:rPr lang="en-US" baseline="0" dirty="0" smtClean="0"/>
              <a:t> any messages reporting an error and </a:t>
            </a:r>
            <a:r>
              <a:rPr lang="en-US" dirty="0" smtClean="0"/>
              <a:t>to resume the </a:t>
            </a:r>
            <a:r>
              <a:rPr lang="en-US" baseline="0" dirty="0" smtClean="0"/>
              <a:t>s</a:t>
            </a:r>
            <a:r>
              <a:rPr lang="en-US" dirty="0" smtClean="0"/>
              <a:t>uspended destination. An administrator can manually skip a message. It is also possible for custom code to</a:t>
            </a:r>
            <a:r>
              <a:rPr lang="en-US" baseline="0" dirty="0" smtClean="0"/>
              <a:t> skip messages, for </a:t>
            </a:r>
            <a:r>
              <a:rPr lang="en-US" dirty="0" smtClean="0"/>
              <a:t>example, from within a batch process.  If a message is safe ordered, the next message for the destination/entity pair will not be sent until the message is either resent and successfully acknowledged or skipped.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87307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consider</a:t>
            </a:r>
            <a:r>
              <a:rPr lang="en-US" baseline="0" dirty="0" smtClean="0"/>
              <a:t> all messages with an error as retryable messages</a:t>
            </a:r>
            <a:r>
              <a:rPr lang="en-US" dirty="0" smtClean="0"/>
              <a:t>. </a:t>
            </a:r>
            <a:r>
              <a:rPr lang="en-US" baseline="0" dirty="0" smtClean="0"/>
              <a:t> </a:t>
            </a:r>
            <a:r>
              <a:rPr lang="en-US" dirty="0" smtClean="0"/>
              <a:t>A status of a retryable</a:t>
            </a:r>
            <a:r>
              <a:rPr lang="en-US" baseline="0" dirty="0" smtClean="0"/>
              <a:t> error </a:t>
            </a:r>
            <a:r>
              <a:rPr lang="en-US" dirty="0" smtClean="0"/>
              <a:t>indicates a condition that is expected to be temporary for the messaging destination. Some examples of temporary errors are: the external system is unreachable due to network problems, authentication protocols require new credentials, database locks, </a:t>
            </a:r>
            <a:r>
              <a:rPr lang="en-US" dirty="0"/>
              <a:t>and the file system is </a:t>
            </a:r>
            <a:r>
              <a:rPr lang="en-US" dirty="0" smtClean="0"/>
              <a:t>full.  In all cases, G</a:t>
            </a:r>
            <a:r>
              <a:rPr lang="en-US" baseline="0" dirty="0" smtClean="0"/>
              <a:t>uidewire application considers the messaging error as a retryable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"negative acknowledgement" (or "nack") indicates that the external system is reporting an error.  The mechanism</a:t>
            </a:r>
            <a:r>
              <a:rPr lang="en-US" baseline="0" dirty="0" smtClean="0"/>
              <a:t> for a negative acknowledgement is similar to an acknowledgement with respect to if the messaging architecture is synchronous or asynchronous.  If the messaging is synchronous, the negative acknowledgement occurs in the transport plugin. If the messaging is asynchronous, a reply plugin,</a:t>
            </a:r>
            <a:r>
              <a:rPr lang="en-US" dirty="0" smtClean="0"/>
              <a:t> or a remote API </a:t>
            </a:r>
            <a:r>
              <a:rPr lang="en-US" baseline="0" dirty="0" smtClean="0"/>
              <a:t>reports the error.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87307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2001-2015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2001-2015.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8.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image" Target="../media/image24.em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7.emf"/><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38.png"/><Relationship Id="rId7"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3, 2015</a:t>
            </a:r>
            <a:endParaRPr lang="en-US" dirty="0"/>
          </a:p>
        </p:txBody>
      </p:sp>
      <p:sp>
        <p:nvSpPr>
          <p:cNvPr id="3" name="Title 2"/>
          <p:cNvSpPr>
            <a:spLocks noGrp="1"/>
          </p:cNvSpPr>
          <p:nvPr>
            <p:ph type="ctrTitle"/>
          </p:nvPr>
        </p:nvSpPr>
        <p:spPr/>
        <p:txBody>
          <a:bodyPr/>
          <a:lstStyle/>
          <a:p>
            <a:r>
              <a:rPr lang="en-US" dirty="0"/>
              <a:t>Acknowledging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ci Msg" descr="C:\Users\sluersen\AppData\Local\Temp\SNAGHTML606f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21621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 Msg H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3048000"/>
            <a:ext cx="6942137" cy="12573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Retrying </a:t>
            </a:r>
            <a:r>
              <a:rPr lang="en-US" dirty="0" smtClean="0"/>
              <a:t>an error</a:t>
            </a:r>
            <a:endParaRPr lang="en-US" dirty="0"/>
          </a:p>
        </p:txBody>
      </p:sp>
      <p:sp>
        <p:nvSpPr>
          <p:cNvPr id="3" name="Content Placeholder 2"/>
          <p:cNvSpPr>
            <a:spLocks noGrp="1"/>
          </p:cNvSpPr>
          <p:nvPr>
            <p:ph idx="1"/>
          </p:nvPr>
        </p:nvSpPr>
        <p:spPr>
          <a:xfrm>
            <a:off x="519113" y="4419601"/>
            <a:ext cx="8318500" cy="1981200"/>
          </a:xfrm>
        </p:spPr>
        <p:txBody>
          <a:bodyPr/>
          <a:lstStyle/>
          <a:p>
            <a:r>
              <a:rPr lang="en-US" dirty="0"/>
              <a:t>M</a:t>
            </a:r>
            <a:r>
              <a:rPr lang="en-US" dirty="0" smtClean="0"/>
              <a:t>essage </a:t>
            </a:r>
            <a:r>
              <a:rPr lang="en-US" dirty="0"/>
              <a:t>is moved to MessageHistory</a:t>
            </a:r>
          </a:p>
          <a:p>
            <a:r>
              <a:rPr lang="en-US" dirty="0"/>
              <a:t>A copy of the message is </a:t>
            </a:r>
            <a:r>
              <a:rPr lang="en-US" dirty="0" smtClean="0"/>
              <a:t>created and sent</a:t>
            </a:r>
            <a:endParaRPr lang="en-US" dirty="0"/>
          </a:p>
          <a:p>
            <a:pPr lvl="1"/>
            <a:r>
              <a:rPr lang="en-US" dirty="0" smtClean="0"/>
              <a:t>References </a:t>
            </a:r>
            <a:r>
              <a:rPr lang="en-US" dirty="0"/>
              <a:t>the same event and triggering </a:t>
            </a:r>
            <a:r>
              <a:rPr lang="en-US" dirty="0" smtClean="0"/>
              <a:t>entity</a:t>
            </a:r>
          </a:p>
          <a:p>
            <a:pPr lvl="1"/>
            <a:r>
              <a:rPr lang="en-US" dirty="0" smtClean="0"/>
              <a:t>Uses </a:t>
            </a:r>
            <a:r>
              <a:rPr lang="en-US" dirty="0"/>
              <a:t>a different SenderRefID</a:t>
            </a:r>
          </a:p>
          <a:p>
            <a:pPr lvl="1"/>
            <a:r>
              <a:rPr lang="en-US" dirty="0" smtClean="0"/>
              <a:t>Incremented retry field by 1</a:t>
            </a:r>
            <a:endParaRPr lang="en-US" dirty="0"/>
          </a:p>
          <a:p>
            <a:endParaRPr lang="en-US" dirty="0"/>
          </a:p>
        </p:txBody>
      </p:sp>
      <p:grpSp>
        <p:nvGrpSpPr>
          <p:cNvPr id="4" name="icn NACK rety" hidden="1"/>
          <p:cNvGrpSpPr/>
          <p:nvPr/>
        </p:nvGrpSpPr>
        <p:grpSpPr>
          <a:xfrm>
            <a:off x="8077200" y="33528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8" name="Rounded Rectangle 17"/>
          <p:cNvSpPr/>
          <p:nvPr/>
        </p:nvSpPr>
        <p:spPr bwMode="auto">
          <a:xfrm>
            <a:off x="990600" y="2288275"/>
            <a:ext cx="7086600"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3" name="Arc 42"/>
          <p:cNvSpPr/>
          <p:nvPr/>
        </p:nvSpPr>
        <p:spPr bwMode="auto">
          <a:xfrm rot="16200000" flipH="1">
            <a:off x="729801" y="1918148"/>
            <a:ext cx="2045599" cy="2590801"/>
          </a:xfrm>
          <a:prstGeom prst="arc">
            <a:avLst>
              <a:gd name="adj1" fmla="val 13979185"/>
              <a:gd name="adj2" fmla="val 192802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22" name="Arc 21"/>
          <p:cNvSpPr/>
          <p:nvPr/>
        </p:nvSpPr>
        <p:spPr bwMode="auto">
          <a:xfrm rot="16200000" flipH="1">
            <a:off x="775469" y="2396305"/>
            <a:ext cx="485829" cy="512765"/>
          </a:xfrm>
          <a:prstGeom prst="arc">
            <a:avLst>
              <a:gd name="adj1" fmla="val 11760598"/>
              <a:gd name="adj2" fmla="val 535855"/>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4" name="Rounded Rectangle 43"/>
          <p:cNvSpPr/>
          <p:nvPr/>
        </p:nvSpPr>
        <p:spPr bwMode="auto">
          <a:xfrm>
            <a:off x="2411500" y="4022691"/>
            <a:ext cx="6397451" cy="26052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440" y="914400"/>
            <a:ext cx="1065960" cy="7157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3745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MsgHist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23213" cy="18478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Duplicate messages</a:t>
            </a:r>
          </a:p>
        </p:txBody>
      </p:sp>
      <p:sp>
        <p:nvSpPr>
          <p:cNvPr id="3" name="Content Placeholder 2"/>
          <p:cNvSpPr>
            <a:spLocks noGrp="1"/>
          </p:cNvSpPr>
          <p:nvPr>
            <p:ph idx="1"/>
          </p:nvPr>
        </p:nvSpPr>
        <p:spPr>
          <a:xfrm>
            <a:off x="519112" y="3124200"/>
            <a:ext cx="8396287" cy="3276600"/>
          </a:xfrm>
        </p:spPr>
        <p:txBody>
          <a:bodyPr/>
          <a:lstStyle/>
          <a:p>
            <a:r>
              <a:rPr lang="en-US" dirty="0" smtClean="0"/>
              <a:t>Duplicate messages </a:t>
            </a:r>
            <a:endParaRPr lang="en-US" dirty="0"/>
          </a:p>
          <a:p>
            <a:pPr lvl="1"/>
            <a:r>
              <a:rPr lang="en-US" dirty="0" smtClean="0"/>
              <a:t>One message sent successfully</a:t>
            </a:r>
          </a:p>
          <a:p>
            <a:pPr lvl="1"/>
            <a:r>
              <a:rPr lang="en-US" dirty="0" smtClean="0"/>
              <a:t>Received </a:t>
            </a:r>
            <a:r>
              <a:rPr lang="en-US" dirty="0"/>
              <a:t>by the external system</a:t>
            </a:r>
          </a:p>
          <a:p>
            <a:pPr lvl="1"/>
            <a:r>
              <a:rPr lang="en-US" dirty="0"/>
              <a:t>External system </a:t>
            </a:r>
            <a:r>
              <a:rPr lang="en-US" dirty="0" smtClean="0"/>
              <a:t>processes </a:t>
            </a:r>
            <a:r>
              <a:rPr lang="en-US" dirty="0"/>
              <a:t>the </a:t>
            </a:r>
            <a:r>
              <a:rPr lang="en-US" dirty="0" smtClean="0"/>
              <a:t>same message more than once</a:t>
            </a:r>
            <a:endParaRPr lang="en-US" dirty="0"/>
          </a:p>
          <a:p>
            <a:pPr lvl="1"/>
            <a:r>
              <a:rPr lang="en-US" dirty="0" smtClean="0"/>
              <a:t>External </a:t>
            </a:r>
            <a:r>
              <a:rPr lang="en-US" dirty="0"/>
              <a:t>systems </a:t>
            </a:r>
            <a:r>
              <a:rPr lang="en-US" dirty="0" smtClean="0"/>
              <a:t>responds with a positive acknowledgement (ACK) per </a:t>
            </a:r>
            <a:r>
              <a:rPr lang="en-US" dirty="0"/>
              <a:t>each </a:t>
            </a:r>
            <a:r>
              <a:rPr lang="en-US" dirty="0" smtClean="0"/>
              <a:t>processed </a:t>
            </a:r>
            <a:r>
              <a:rPr lang="en-US" dirty="0"/>
              <a:t>duplicate </a:t>
            </a:r>
          </a:p>
          <a:p>
            <a:pPr>
              <a:defRPr/>
            </a:pPr>
            <a:r>
              <a:rPr lang="en-US" dirty="0"/>
              <a:t>Guidewire application response</a:t>
            </a:r>
          </a:p>
          <a:p>
            <a:pPr lvl="1">
              <a:defRPr/>
            </a:pPr>
            <a:r>
              <a:rPr lang="en-US" dirty="0" smtClean="0"/>
              <a:t>Increments </a:t>
            </a:r>
            <a:r>
              <a:rPr lang="en-US" dirty="0"/>
              <a:t>the </a:t>
            </a:r>
            <a:r>
              <a:rPr lang="en-US" dirty="0" smtClean="0"/>
              <a:t>Duplicate Count  (Dup. Count) in </a:t>
            </a:r>
            <a:r>
              <a:rPr lang="en-US" dirty="0"/>
              <a:t>the Message History table</a:t>
            </a:r>
          </a:p>
        </p:txBody>
      </p:sp>
      <p:sp>
        <p:nvSpPr>
          <p:cNvPr id="28" name="Rounded Rectangle 27"/>
          <p:cNvSpPr/>
          <p:nvPr/>
        </p:nvSpPr>
        <p:spPr bwMode="auto">
          <a:xfrm>
            <a:off x="7552531" y="2492844"/>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7" name="Down Arrow 26"/>
          <p:cNvSpPr/>
          <p:nvPr/>
        </p:nvSpPr>
        <p:spPr bwMode="auto">
          <a:xfrm>
            <a:off x="7833225" y="2159658"/>
            <a:ext cx="333962" cy="3331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5" y="914400"/>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598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response</a:t>
            </a:r>
          </a:p>
        </p:txBody>
      </p:sp>
      <p:sp>
        <p:nvSpPr>
          <p:cNvPr id="3" name="Content Placeholder 2"/>
          <p:cNvSpPr>
            <a:spLocks noGrp="1"/>
          </p:cNvSpPr>
          <p:nvPr>
            <p:ph idx="1"/>
          </p:nvPr>
        </p:nvSpPr>
        <p:spPr>
          <a:xfrm>
            <a:off x="519113" y="2667000"/>
            <a:ext cx="8318500" cy="3733800"/>
          </a:xfrm>
        </p:spPr>
        <p:txBody>
          <a:bodyPr/>
          <a:lstStyle/>
          <a:p>
            <a:r>
              <a:rPr lang="en-US" dirty="0" smtClean="0"/>
              <a:t>Guidewire application sends </a:t>
            </a:r>
            <a:r>
              <a:rPr lang="en-US" dirty="0"/>
              <a:t>message </a:t>
            </a:r>
            <a:r>
              <a:rPr lang="en-US" dirty="0" smtClean="0"/>
              <a:t>to external </a:t>
            </a:r>
            <a:r>
              <a:rPr lang="en-US" dirty="0"/>
              <a:t>system </a:t>
            </a:r>
            <a:endParaRPr lang="en-US" dirty="0" smtClean="0"/>
          </a:p>
          <a:p>
            <a:pPr lvl="1"/>
            <a:r>
              <a:rPr lang="en-US" dirty="0" smtClean="0"/>
              <a:t>No ACK or NACK from external system</a:t>
            </a:r>
          </a:p>
          <a:p>
            <a:r>
              <a:rPr lang="en-US" dirty="0" smtClean="0"/>
              <a:t>Guidewire </a:t>
            </a:r>
            <a:r>
              <a:rPr lang="en-US" dirty="0"/>
              <a:t>application response</a:t>
            </a:r>
          </a:p>
          <a:p>
            <a:pPr lvl="1"/>
            <a:r>
              <a:rPr lang="en-US" dirty="0" smtClean="0"/>
              <a:t>Keeps the </a:t>
            </a:r>
            <a:r>
              <a:rPr lang="en-US" dirty="0"/>
              <a:t>message </a:t>
            </a:r>
            <a:r>
              <a:rPr lang="en-US" dirty="0" smtClean="0"/>
              <a:t>in the Message table</a:t>
            </a:r>
            <a:endParaRPr lang="en-US" dirty="0"/>
          </a:p>
          <a:p>
            <a:r>
              <a:rPr lang="en-US" dirty="0" smtClean="0"/>
              <a:t>Consider batch process to purge message table and avoid manual intervention</a:t>
            </a:r>
          </a:p>
          <a:p>
            <a:pPr lvl="1"/>
            <a:r>
              <a:rPr lang="en-US" dirty="0" smtClean="0"/>
              <a:t>Apply logic for overdue messages</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6563" cy="12668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440" y="914400"/>
            <a:ext cx="1065960" cy="700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05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Statuses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1789762"/>
              </p:ext>
            </p:extLst>
          </p:nvPr>
        </p:nvGraphicFramePr>
        <p:xfrm>
          <a:off x="533400" y="914401"/>
          <a:ext cx="8305799" cy="5390697"/>
        </p:xfrm>
        <a:graphic>
          <a:graphicData uri="http://schemas.openxmlformats.org/drawingml/2006/table">
            <a:tbl>
              <a:tblPr firstRow="1" bandRow="1">
                <a:tableStyleId>{93296810-A885-4BE3-A3E7-6D5BEEA58F35}</a:tableStyleId>
              </a:tblPr>
              <a:tblGrid>
                <a:gridCol w="808528"/>
                <a:gridCol w="1401272"/>
                <a:gridCol w="3851187"/>
                <a:gridCol w="1047579"/>
                <a:gridCol w="1197233"/>
              </a:tblGrid>
              <a:tr h="698511">
                <a:tc>
                  <a:txBody>
                    <a:bodyPr/>
                    <a:lstStyle/>
                    <a:p>
                      <a:r>
                        <a:rPr lang="en-US" sz="1600" dirty="0" smtClean="0"/>
                        <a:t>Status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Meaning</a:t>
                      </a:r>
                      <a:endParaRPr lang="en-US" sz="1600" dirty="0"/>
                    </a:p>
                  </a:txBody>
                  <a:tcPr/>
                </a:tc>
                <a:tc>
                  <a:txBody>
                    <a:bodyPr/>
                    <a:lstStyle/>
                    <a:p>
                      <a:r>
                        <a:rPr lang="en-US" sz="1600" dirty="0" smtClean="0"/>
                        <a:t>Message</a:t>
                      </a:r>
                      <a:r>
                        <a:rPr lang="en-US" sz="1600" baseline="0" dirty="0" smtClean="0"/>
                        <a:t> </a:t>
                      </a:r>
                      <a:br>
                        <a:rPr lang="en-US" sz="1600" baseline="0" dirty="0" smtClean="0"/>
                      </a:br>
                      <a:r>
                        <a:rPr lang="en-US" sz="1600" baseline="0" dirty="0" smtClean="0"/>
                        <a:t>table</a:t>
                      </a:r>
                      <a:endParaRPr lang="en-US" sz="1600" dirty="0"/>
                    </a:p>
                  </a:txBody>
                  <a:tcPr/>
                </a:tc>
                <a:tc>
                  <a:txBody>
                    <a:bodyPr/>
                    <a:lstStyle/>
                    <a:p>
                      <a:r>
                        <a:rPr lang="en-US" sz="1600" dirty="0" smtClean="0"/>
                        <a:t>Message </a:t>
                      </a:r>
                      <a:br>
                        <a:rPr lang="en-US" sz="1600" dirty="0" smtClean="0"/>
                      </a:br>
                      <a:r>
                        <a:rPr lang="en-US" sz="1600" dirty="0" smtClean="0"/>
                        <a:t>History </a:t>
                      </a:r>
                      <a:br>
                        <a:rPr lang="en-US" sz="1600" dirty="0" smtClean="0"/>
                      </a:br>
                      <a:r>
                        <a:rPr lang="en-US" sz="1600" dirty="0" smtClean="0"/>
                        <a:t>table</a:t>
                      </a:r>
                      <a:endParaRPr lang="en-US" sz="1600" dirty="0"/>
                    </a:p>
                  </a:txBody>
                  <a:tcPr/>
                </a:tc>
              </a:tr>
              <a:tr h="302606">
                <a:tc>
                  <a:txBody>
                    <a:bodyPr/>
                    <a:lstStyle/>
                    <a:p>
                      <a:r>
                        <a:rPr lang="en-US" sz="1400" kern="1200" dirty="0" smtClean="0">
                          <a:effectLst/>
                        </a:rPr>
                        <a:t>1</a:t>
                      </a:r>
                      <a:endParaRPr lang="en-US" sz="1400" dirty="0"/>
                    </a:p>
                  </a:txBody>
                  <a:tcPr/>
                </a:tc>
                <a:tc>
                  <a:txBody>
                    <a:bodyPr/>
                    <a:lstStyle/>
                    <a:p>
                      <a:r>
                        <a:rPr lang="en-US" sz="1400" kern="1200" dirty="0" smtClean="0">
                          <a:effectLst/>
                        </a:rPr>
                        <a:t>Pending send</a:t>
                      </a:r>
                      <a:endParaRPr lang="en-US" sz="1400" dirty="0"/>
                    </a:p>
                  </a:txBody>
                  <a:tcPr/>
                </a:tc>
                <a:tc>
                  <a:txBody>
                    <a:bodyPr/>
                    <a:lstStyle/>
                    <a:p>
                      <a:r>
                        <a:rPr lang="en-US" sz="1400" baseline="0" dirty="0" smtClean="0"/>
                        <a:t>Waiting to send message</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kern="1200" dirty="0" smtClean="0">
                          <a:effectLst/>
                        </a:rPr>
                        <a:t>2</a:t>
                      </a:r>
                      <a:endParaRPr lang="en-US" sz="1400" dirty="0"/>
                    </a:p>
                  </a:txBody>
                  <a:tcPr/>
                </a:tc>
                <a:tc>
                  <a:txBody>
                    <a:bodyPr/>
                    <a:lstStyle/>
                    <a:p>
                      <a:r>
                        <a:rPr lang="en-US" sz="1400" kern="1200" dirty="0" smtClean="0">
                          <a:effectLst/>
                        </a:rPr>
                        <a:t>Pending ACK</a:t>
                      </a:r>
                      <a:endParaRPr lang="en-US" sz="1400" dirty="0"/>
                    </a:p>
                  </a:txBody>
                  <a:tcPr/>
                </a:tc>
                <a:tc>
                  <a:txBody>
                    <a:bodyPr/>
                    <a:lstStyle/>
                    <a:p>
                      <a:r>
                        <a:rPr lang="en-US" sz="1400" dirty="0" smtClean="0"/>
                        <a:t>Message sent.</a:t>
                      </a:r>
                      <a:r>
                        <a:rPr lang="en-US" sz="1400" baseline="0" dirty="0" smtClean="0"/>
                        <a:t> Waiting for acknowledgment.</a:t>
                      </a:r>
                      <a:endParaRPr lang="en-US" sz="1400" dirty="0"/>
                    </a:p>
                  </a:txBody>
                  <a:tcPr/>
                </a:tc>
                <a:tc>
                  <a:txBody>
                    <a:bodyPr/>
                    <a:lstStyle/>
                    <a:p>
                      <a:r>
                        <a:rPr lang="en-US" sz="1400" dirty="0" smtClean="0"/>
                        <a:t>X</a:t>
                      </a:r>
                      <a:endParaRPr lang="en-US" sz="1400" dirty="0"/>
                    </a:p>
                  </a:txBody>
                  <a:tcPr/>
                </a:tc>
                <a:tc>
                  <a:txBody>
                    <a:bodyPr/>
                    <a:lstStyle/>
                    <a:p>
                      <a:endParaRPr lang="en-US" sz="1400"/>
                    </a:p>
                  </a:txBody>
                  <a:tcPr/>
                </a:tc>
              </a:tr>
              <a:tr h="327153">
                <a:tc>
                  <a:txBody>
                    <a:bodyPr/>
                    <a:lstStyle/>
                    <a:p>
                      <a:r>
                        <a:rPr lang="en-US" sz="1400" i="1" kern="1200" dirty="0" smtClean="0">
                          <a:solidFill>
                            <a:schemeClr val="accent4"/>
                          </a:solidFill>
                          <a:effectLst/>
                        </a:rPr>
                        <a:t>3</a:t>
                      </a:r>
                      <a:endParaRPr lang="en-US" sz="1400" i="1" dirty="0">
                        <a:solidFill>
                          <a:schemeClr val="accent4"/>
                        </a:solidFill>
                      </a:endParaRPr>
                    </a:p>
                  </a:txBody>
                  <a:tcPr/>
                </a:tc>
                <a:tc>
                  <a:txBody>
                    <a:bodyPr/>
                    <a:lstStyle/>
                    <a:p>
                      <a:r>
                        <a:rPr lang="en-US" sz="1400" i="1" kern="1200" dirty="0" smtClean="0">
                          <a:solidFill>
                            <a:schemeClr val="accent4"/>
                          </a:solidFill>
                          <a:effectLst/>
                        </a:rPr>
                        <a:t>Error</a:t>
                      </a:r>
                    </a:p>
                  </a:txBody>
                  <a:tcPr/>
                </a:tc>
                <a:tc>
                  <a:txBody>
                    <a:bodyPr/>
                    <a:lstStyle/>
                    <a:p>
                      <a:r>
                        <a:rPr lang="en-US" sz="1400" i="1" dirty="0" smtClean="0">
                          <a:solidFill>
                            <a:schemeClr val="accent4"/>
                          </a:solidFill>
                        </a:rPr>
                        <a:t>Legacy,</a:t>
                      </a:r>
                      <a:r>
                        <a:rPr lang="en-US" sz="1400" i="1" baseline="0" dirty="0" smtClean="0">
                          <a:solidFill>
                            <a:schemeClr val="accent4"/>
                          </a:solidFill>
                        </a:rPr>
                        <a:t> no longer used</a:t>
                      </a:r>
                      <a:endParaRPr lang="en-US" sz="1400" i="1" dirty="0">
                        <a:solidFill>
                          <a:schemeClr val="accent4"/>
                        </a:solidFill>
                      </a:endParaRPr>
                    </a:p>
                  </a:txBody>
                  <a:tcPr/>
                </a:tc>
                <a:tc>
                  <a:txBody>
                    <a:bodyPr/>
                    <a:lstStyle/>
                    <a:p>
                      <a:r>
                        <a:rPr lang="en-US" sz="1400" i="1" dirty="0" smtClean="0">
                          <a:solidFill>
                            <a:schemeClr val="accent4"/>
                          </a:solidFill>
                        </a:rPr>
                        <a:t>X</a:t>
                      </a:r>
                      <a:endParaRPr lang="en-US" sz="1400" i="1" dirty="0">
                        <a:solidFill>
                          <a:schemeClr val="accent4"/>
                        </a:solidFill>
                      </a:endParaRPr>
                    </a:p>
                  </a:txBody>
                  <a:tcPr/>
                </a:tc>
                <a:tc>
                  <a:txBody>
                    <a:bodyPr/>
                    <a:lstStyle/>
                    <a:p>
                      <a:endParaRPr lang="en-US" sz="1400" i="1" dirty="0">
                        <a:solidFill>
                          <a:schemeClr val="accent4"/>
                        </a:solidFill>
                      </a:endParaRPr>
                    </a:p>
                  </a:txBody>
                  <a:tcPr/>
                </a:tc>
              </a:tr>
              <a:tr h="698511">
                <a:tc>
                  <a:txBody>
                    <a:bodyPr/>
                    <a:lstStyle/>
                    <a:p>
                      <a:r>
                        <a:rPr lang="en-US" sz="1400" dirty="0" smtClean="0"/>
                        <a:t>4</a:t>
                      </a:r>
                      <a:endParaRPr lang="en-US" sz="1400" dirty="0"/>
                    </a:p>
                  </a:txBody>
                  <a:tcPr/>
                </a:tc>
                <a:tc>
                  <a:txBody>
                    <a:bodyPr/>
                    <a:lstStyle/>
                    <a:p>
                      <a:r>
                        <a:rPr lang="en-US" sz="1400" kern="1200" dirty="0" smtClean="0">
                          <a:effectLst/>
                        </a:rPr>
                        <a:t>Retryable error</a:t>
                      </a:r>
                      <a:endParaRPr lang="en-US" sz="1400" dirty="0"/>
                    </a:p>
                  </a:txBody>
                  <a:tcPr/>
                </a:tc>
                <a:tc>
                  <a:txBody>
                    <a:bodyPr/>
                    <a:lstStyle/>
                    <a:p>
                      <a:r>
                        <a:rPr lang="en-US" sz="1400" dirty="0" smtClean="0"/>
                        <a:t>Error reported. Can</a:t>
                      </a:r>
                      <a:r>
                        <a:rPr lang="en-US" sz="1400" baseline="0" dirty="0" smtClean="0"/>
                        <a:t> be send() exception or negative acknowledgement from external system</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dirty="0" smtClean="0"/>
                        <a:t>10</a:t>
                      </a:r>
                      <a:endParaRPr lang="en-US" sz="1400" dirty="0"/>
                    </a:p>
                  </a:txBody>
                  <a:tcPr/>
                </a:tc>
                <a:tc>
                  <a:txBody>
                    <a:bodyPr/>
                    <a:lstStyle/>
                    <a:p>
                      <a:r>
                        <a:rPr lang="en-US" sz="1400" kern="1200" dirty="0" err="1" smtClean="0">
                          <a:effectLst/>
                        </a:rPr>
                        <a:t>Acked</a:t>
                      </a:r>
                      <a:endParaRPr lang="en-US" sz="1400" dirty="0"/>
                    </a:p>
                  </a:txBody>
                  <a:tcPr/>
                </a:tc>
                <a:tc>
                  <a:txBody>
                    <a:bodyPr/>
                    <a:lstStyle/>
                    <a:p>
                      <a:r>
                        <a:rPr lang="en-US" sz="1400" baseline="0" dirty="0" smtClean="0"/>
                        <a:t>Positive acknowledgement of message; message moved into message history</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491544">
                <a:tc>
                  <a:txBody>
                    <a:bodyPr/>
                    <a:lstStyle/>
                    <a:p>
                      <a:r>
                        <a:rPr lang="en-US" sz="1400" dirty="0" smtClean="0"/>
                        <a:t>11</a:t>
                      </a:r>
                      <a:endParaRPr lang="en-US" sz="1400" dirty="0"/>
                    </a:p>
                  </a:txBody>
                  <a:tcPr/>
                </a:tc>
                <a:tc>
                  <a:txBody>
                    <a:bodyPr/>
                    <a:lstStyle/>
                    <a:p>
                      <a:r>
                        <a:rPr lang="en-US" sz="1400" kern="1200" dirty="0" smtClean="0">
                          <a:effectLst/>
                        </a:rPr>
                        <a:t>Error cleared</a:t>
                      </a:r>
                      <a:endParaRPr lang="en-US" sz="1400" dirty="0"/>
                    </a:p>
                  </a:txBody>
                  <a:tcPr/>
                </a:tc>
                <a:tc>
                  <a:txBody>
                    <a:bodyPr/>
                    <a:lstStyle/>
                    <a:p>
                      <a:r>
                        <a:rPr lang="en-US" sz="1400" dirty="0" smtClean="0"/>
                        <a:t>Message was in retryable error (4). M</a:t>
                      </a:r>
                      <a:r>
                        <a:rPr lang="en-US" sz="1400" baseline="0" dirty="0" smtClean="0"/>
                        <a:t>oved to message history table.</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905477">
                <a:tc>
                  <a:txBody>
                    <a:bodyPr/>
                    <a:lstStyle/>
                    <a:p>
                      <a:r>
                        <a:rPr lang="en-US" sz="1400" dirty="0" smtClean="0"/>
                        <a:t>12</a:t>
                      </a:r>
                      <a:endParaRPr lang="en-US" sz="1400" dirty="0"/>
                    </a:p>
                  </a:txBody>
                  <a:tcPr/>
                </a:tc>
                <a:tc>
                  <a:txBody>
                    <a:bodyPr/>
                    <a:lstStyle/>
                    <a:p>
                      <a:r>
                        <a:rPr lang="en-US" sz="1400" kern="1200" dirty="0" smtClean="0">
                          <a:effectLst/>
                        </a:rPr>
                        <a:t>Error retried</a:t>
                      </a:r>
                      <a:endParaRPr lang="en-US" sz="1400" dirty="0"/>
                    </a:p>
                  </a:txBody>
                  <a:tcPr/>
                </a:tc>
                <a:tc>
                  <a:txBody>
                    <a:bodyPr/>
                    <a:lstStyle/>
                    <a:p>
                      <a:r>
                        <a:rPr lang="en-US" sz="1400" dirty="0" smtClean="0"/>
                        <a:t>Message with error retried. Original message with the error</a:t>
                      </a:r>
                      <a:r>
                        <a:rPr lang="en-US" sz="1400" baseline="0" dirty="0" smtClean="0"/>
                        <a:t> in message history. Clone of the original message created in message table and will be resent.</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r h="698511">
                <a:tc>
                  <a:txBody>
                    <a:bodyPr/>
                    <a:lstStyle/>
                    <a:p>
                      <a:r>
                        <a:rPr lang="en-US" sz="1400" dirty="0" smtClean="0"/>
                        <a:t>13 </a:t>
                      </a:r>
                      <a:endParaRPr lang="en-US" sz="1400" dirty="0"/>
                    </a:p>
                  </a:txBody>
                  <a:tcPr/>
                </a:tc>
                <a:tc>
                  <a:txBody>
                    <a:bodyPr/>
                    <a:lstStyle/>
                    <a:p>
                      <a:r>
                        <a:rPr lang="en-US" sz="1400" kern="1200" dirty="0" smtClean="0">
                          <a:effectLst/>
                        </a:rPr>
                        <a:t>Skipped</a:t>
                      </a:r>
                      <a:endParaRPr lang="en-US" sz="1400" dirty="0"/>
                    </a:p>
                  </a:txBody>
                  <a:tcPr/>
                </a:tc>
                <a:tc>
                  <a:txBody>
                    <a:bodyPr/>
                    <a:lstStyle/>
                    <a:p>
                      <a:r>
                        <a:rPr lang="en-US" sz="1400" dirty="0" smtClean="0"/>
                        <a:t>Message was not in error (4). Message</a:t>
                      </a:r>
                      <a:r>
                        <a:rPr lang="en-US" sz="1400" baseline="0" dirty="0" smtClean="0"/>
                        <a:t> was in pending </a:t>
                      </a:r>
                      <a:r>
                        <a:rPr lang="en-US" sz="1400" dirty="0" smtClean="0"/>
                        <a:t>send(1)</a:t>
                      </a:r>
                      <a:r>
                        <a:rPr lang="en-US" sz="1400" baseline="0" dirty="0" smtClean="0"/>
                        <a:t> or pending </a:t>
                      </a:r>
                      <a:r>
                        <a:rPr lang="en-US" sz="1400" baseline="0" dirty="0" err="1" smtClean="0"/>
                        <a:t>ack</a:t>
                      </a:r>
                      <a:r>
                        <a:rPr lang="en-US" sz="1400" baseline="0" dirty="0" smtClean="0"/>
                        <a:t> (2). Moved to message history table.</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bl>
          </a:graphicData>
        </a:graphic>
      </p:graphicFrame>
    </p:spTree>
    <p:extLst>
      <p:ext uri="{BB962C8B-B14F-4D97-AF65-F5344CB8AC3E}">
        <p14:creationId xmlns:p14="http://schemas.microsoft.com/office/powerpoint/2010/main" val="38583251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e 75"/>
          <p:cNvSpPr>
            <a:spLocks noChangeShapeType="1"/>
          </p:cNvSpPr>
          <p:nvPr/>
        </p:nvSpPr>
        <p:spPr bwMode="auto">
          <a:xfrm flipH="1">
            <a:off x="1517896" y="5518205"/>
            <a:ext cx="329722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46482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6" name="Line 77"/>
          <p:cNvSpPr>
            <a:spLocks noChangeShapeType="1"/>
          </p:cNvSpPr>
          <p:nvPr/>
        </p:nvSpPr>
        <p:spPr bwMode="auto">
          <a:xfrm flipH="1">
            <a:off x="1502216" y="3530023"/>
            <a:ext cx="331290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26670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936154"/>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Acknowledgement </a:t>
            </a:r>
            <a:r>
              <a:rPr lang="en-US" dirty="0" smtClean="0"/>
              <a:t>mechanisms</a:t>
            </a:r>
            <a:endParaRPr lang="en-US" dirty="0"/>
          </a:p>
        </p:txBody>
      </p:sp>
      <p:sp>
        <p:nvSpPr>
          <p:cNvPr id="2" name="Content Placeholder 1"/>
          <p:cNvSpPr>
            <a:spLocks noGrp="1"/>
          </p:cNvSpPr>
          <p:nvPr>
            <p:ph sz="half" idx="2"/>
          </p:nvPr>
        </p:nvSpPr>
        <p:spPr>
          <a:xfrm>
            <a:off x="5867400" y="914401"/>
            <a:ext cx="2956560" cy="5475289"/>
          </a:xfrm>
        </p:spPr>
        <p:txBody>
          <a:bodyPr/>
          <a:lstStyle/>
          <a:p>
            <a:r>
              <a:rPr lang="en-US" dirty="0" smtClean="0"/>
              <a:t>Messaging destinations require acknowledgement mechanisms</a:t>
            </a:r>
          </a:p>
          <a:p>
            <a:r>
              <a:rPr lang="en-US" dirty="0" smtClean="0"/>
              <a:t>Synchronous </a:t>
            </a:r>
            <a:r>
              <a:rPr lang="en-US" dirty="0"/>
              <a:t>with the sending of </a:t>
            </a:r>
            <a:r>
              <a:rPr lang="en-US" dirty="0" smtClean="0"/>
              <a:t>message</a:t>
            </a:r>
          </a:p>
          <a:p>
            <a:r>
              <a:rPr lang="en-US" dirty="0" smtClean="0"/>
              <a:t>Asynchronous via an API</a:t>
            </a:r>
          </a:p>
          <a:p>
            <a:r>
              <a:rPr lang="en-US" dirty="0" smtClean="0"/>
              <a:t>Asynchronous via a listener or polling mechanism</a:t>
            </a:r>
            <a:endParaRPr lang="en-US" dirty="0"/>
          </a:p>
        </p:txBody>
      </p:sp>
      <p:sp>
        <p:nvSpPr>
          <p:cNvPr id="118" name="Text Box 28"/>
          <p:cNvSpPr txBox="1">
            <a:spLocks noChangeArrowheads="1"/>
          </p:cNvSpPr>
          <p:nvPr/>
        </p:nvSpPr>
        <p:spPr bwMode="auto">
          <a:xfrm>
            <a:off x="2633663" y="5679757"/>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Asynchronous</a:t>
            </a:r>
            <a:br>
              <a:rPr lang="en-US" sz="1600" dirty="0">
                <a:solidFill>
                  <a:schemeClr val="bg1"/>
                </a:solidFill>
              </a:rPr>
            </a:br>
            <a:r>
              <a:rPr lang="en-US" sz="1600" dirty="0">
                <a:solidFill>
                  <a:schemeClr val="bg1"/>
                </a:solidFill>
              </a:rPr>
              <a:t>listener / polling</a:t>
            </a:r>
          </a:p>
        </p:txBody>
      </p:sp>
      <p:sp>
        <p:nvSpPr>
          <p:cNvPr id="146" name="Line 57"/>
          <p:cNvSpPr>
            <a:spLocks noChangeShapeType="1"/>
          </p:cNvSpPr>
          <p:nvPr/>
        </p:nvSpPr>
        <p:spPr bwMode="auto">
          <a:xfrm>
            <a:off x="1517897" y="1521091"/>
            <a:ext cx="1639874"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3" name="Line 74"/>
          <p:cNvSpPr>
            <a:spLocks noChangeShapeType="1"/>
          </p:cNvSpPr>
          <p:nvPr/>
        </p:nvSpPr>
        <p:spPr bwMode="auto">
          <a:xfrm>
            <a:off x="1533577" y="5250640"/>
            <a:ext cx="32815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5" name="Line 76"/>
          <p:cNvSpPr>
            <a:spLocks noChangeShapeType="1"/>
          </p:cNvSpPr>
          <p:nvPr/>
        </p:nvSpPr>
        <p:spPr bwMode="auto">
          <a:xfrm>
            <a:off x="1533576" y="3269673"/>
            <a:ext cx="328154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7" name="Text Box 88"/>
          <p:cNvSpPr txBox="1">
            <a:spLocks noChangeArrowheads="1"/>
          </p:cNvSpPr>
          <p:nvPr/>
        </p:nvSpPr>
        <p:spPr bwMode="auto">
          <a:xfrm>
            <a:off x="2633662" y="3694749"/>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Asynchronous </a:t>
            </a:r>
            <a:br>
              <a:rPr lang="en-US" sz="1600" dirty="0" smtClean="0">
                <a:solidFill>
                  <a:schemeClr val="bg1"/>
                </a:solidFill>
              </a:rPr>
            </a:br>
            <a:r>
              <a:rPr lang="en-US" sz="1600" dirty="0" smtClean="0">
                <a:solidFill>
                  <a:schemeClr val="bg1"/>
                </a:solidFill>
              </a:rPr>
              <a:t>API</a:t>
            </a:r>
            <a:endParaRPr lang="en-US" sz="1600" dirty="0">
              <a:solidFill>
                <a:schemeClr val="bg1"/>
              </a:solidFill>
            </a:endParaRPr>
          </a:p>
        </p:txBody>
      </p:sp>
      <p:sp>
        <p:nvSpPr>
          <p:cNvPr id="178" name="Text Box 89"/>
          <p:cNvSpPr txBox="1">
            <a:spLocks noChangeArrowheads="1"/>
          </p:cNvSpPr>
          <p:nvPr/>
        </p:nvSpPr>
        <p:spPr bwMode="auto">
          <a:xfrm>
            <a:off x="2633663" y="1717357"/>
            <a:ext cx="18145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Synchronous</a:t>
            </a:r>
            <a:endParaRPr lang="en-US" sz="1600" dirty="0">
              <a:solidFill>
                <a:schemeClr val="bg1"/>
              </a:solidFill>
            </a:endParaRPr>
          </a:p>
        </p:txBody>
      </p:sp>
      <p:sp>
        <p:nvSpPr>
          <p:cNvPr id="248" name="Line 57"/>
          <p:cNvSpPr>
            <a:spLocks noChangeShapeType="1"/>
          </p:cNvSpPr>
          <p:nvPr/>
        </p:nvSpPr>
        <p:spPr bwMode="auto">
          <a:xfrm>
            <a:off x="3157771" y="1521229"/>
            <a:ext cx="165735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9"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14883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04" y="34695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43" y="28956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7"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54507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768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nc Msg Send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231162"/>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nc Msg Send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9620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inc Msg Sen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9432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inc Msg Reply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43226"/>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4102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417704"/>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797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that acknowledge messages</a:t>
            </a:r>
            <a:endParaRPr lang="en-US" dirty="0"/>
          </a:p>
        </p:txBody>
      </p:sp>
      <p:cxnSp>
        <p:nvCxnSpPr>
          <p:cNvPr id="205" name="Elbow Connector 204"/>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56461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52651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217681770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211" name="txt asynch reply plgn"/>
          <p:cNvSpPr txBox="1">
            <a:spLocks noChangeArrowheads="1"/>
          </p:cNvSpPr>
          <p:nvPr/>
        </p:nvSpPr>
        <p:spPr bwMode="auto">
          <a:xfrm>
            <a:off x="5105400" y="53397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5562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0" name="inc Msg Repl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626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acknowledgement transactions</a:t>
            </a:r>
          </a:p>
        </p:txBody>
      </p:sp>
      <p:sp>
        <p:nvSpPr>
          <p:cNvPr id="4" name="Content Placeholder 3"/>
          <p:cNvSpPr>
            <a:spLocks noGrp="1"/>
          </p:cNvSpPr>
          <p:nvPr>
            <p:ph idx="1"/>
          </p:nvPr>
        </p:nvSpPr>
        <p:spPr>
          <a:xfrm>
            <a:off x="519113" y="4038600"/>
            <a:ext cx="8318500" cy="2362200"/>
          </a:xfrm>
        </p:spPr>
        <p:txBody>
          <a:bodyPr/>
          <a:lstStyle/>
          <a:p>
            <a:r>
              <a:rPr lang="en-US" dirty="0" smtClean="0"/>
              <a:t>Synchronously </a:t>
            </a:r>
            <a:r>
              <a:rPr lang="en-US" dirty="0"/>
              <a:t>acknowledged </a:t>
            </a:r>
            <a:r>
              <a:rPr lang="en-US" dirty="0" smtClean="0"/>
              <a:t>message</a:t>
            </a:r>
            <a:endParaRPr lang="en-US" dirty="0"/>
          </a:p>
          <a:p>
            <a:pPr lvl="1"/>
            <a:r>
              <a:rPr lang="en-US" dirty="0" smtClean="0"/>
              <a:t>Acknowledgement processed </a:t>
            </a:r>
            <a:r>
              <a:rPr lang="en-US" dirty="0"/>
              <a:t>in the </a:t>
            </a:r>
            <a:r>
              <a:rPr lang="en-US" dirty="0" smtClean="0"/>
              <a:t>sending transaction, trans 3</a:t>
            </a:r>
          </a:p>
          <a:p>
            <a:pPr lvl="1"/>
            <a:r>
              <a:rPr lang="en-US" dirty="0" smtClean="0"/>
              <a:t>Messaging transport plugin acknowledges</a:t>
            </a:r>
            <a:endParaRPr lang="en-US" dirty="0"/>
          </a:p>
          <a:p>
            <a:r>
              <a:rPr lang="en-US" dirty="0" smtClean="0"/>
              <a:t>Asynchronously </a:t>
            </a:r>
            <a:r>
              <a:rPr lang="en-US" dirty="0"/>
              <a:t>acknowledged message:</a:t>
            </a:r>
          </a:p>
          <a:p>
            <a:pPr lvl="1"/>
            <a:r>
              <a:rPr lang="en-US" dirty="0" smtClean="0"/>
              <a:t>Acknowledgement </a:t>
            </a:r>
            <a:r>
              <a:rPr lang="en-US" dirty="0"/>
              <a:t>processed in </a:t>
            </a:r>
            <a:r>
              <a:rPr lang="en-US" dirty="0" smtClean="0"/>
              <a:t>separate transaction, trans 4</a:t>
            </a:r>
          </a:p>
          <a:p>
            <a:pPr lvl="1"/>
            <a:r>
              <a:rPr lang="en-US" dirty="0" smtClean="0"/>
              <a:t>Remote call API or Messaging reply plugin acknowledges</a:t>
            </a:r>
            <a:endParaRPr lang="en-US" dirty="0"/>
          </a:p>
        </p:txBody>
      </p:sp>
      <p:sp>
        <p:nvSpPr>
          <p:cNvPr id="41"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9"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2"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84"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85"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86"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88"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89"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90"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91"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92"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93"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94"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9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96" name="Group 95"/>
          <p:cNvGrpSpPr/>
          <p:nvPr/>
        </p:nvGrpSpPr>
        <p:grpSpPr>
          <a:xfrm>
            <a:off x="602328" y="2488919"/>
            <a:ext cx="991127" cy="1161320"/>
            <a:chOff x="2448995" y="2044222"/>
            <a:chExt cx="1532365" cy="1795498"/>
          </a:xfrm>
        </p:grpSpPr>
        <p:pic>
          <p:nvPicPr>
            <p:cNvPr id="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8" name="Group 97"/>
            <p:cNvGrpSpPr/>
            <p:nvPr/>
          </p:nvGrpSpPr>
          <p:grpSpPr>
            <a:xfrm>
              <a:off x="3298002" y="2109793"/>
              <a:ext cx="569146" cy="552157"/>
              <a:chOff x="8351520" y="2281418"/>
              <a:chExt cx="1021080" cy="990600"/>
            </a:xfrm>
          </p:grpSpPr>
          <p:sp>
            <p:nvSpPr>
              <p:cNvPr id="99" name="Arc 9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100" name="Arc 9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grpSp>
      </p:grpSp>
      <p:graphicFrame>
        <p:nvGraphicFramePr>
          <p:cNvPr id="101" name="tbl XX_Msg"/>
          <p:cNvGraphicFramePr>
            <a:graphicFrameLocks noGrp="1"/>
          </p:cNvGraphicFramePr>
          <p:nvPr>
            <p:extLst>
              <p:ext uri="{D42A27DB-BD31-4B8C-83A1-F6EECF244321}">
                <p14:modId xmlns:p14="http://schemas.microsoft.com/office/powerpoint/2010/main" val="2458032212"/>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618685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solidFill>
                  <a:schemeClr val="bg1"/>
                </a:solidFill>
              </a:rPr>
              <a:t>Working with </a:t>
            </a:r>
            <a:r>
              <a:rPr lang="en-US" dirty="0" smtClean="0">
                <a:solidFill>
                  <a:schemeClr val="bg1"/>
                </a:solidFill>
              </a:rPr>
              <a:t>messaging acknowledgements</a:t>
            </a:r>
            <a:endParaRPr lang="en-US" dirty="0">
              <a:solidFill>
                <a:schemeClr val="bg1"/>
              </a:solidFill>
            </a:endParaRP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3400" y="914400"/>
            <a:ext cx="457200"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Reporting </a:t>
            </a:r>
            <a:r>
              <a:rPr lang="en-US" dirty="0"/>
              <a:t>positive acknowledgement</a:t>
            </a:r>
          </a:p>
        </p:txBody>
      </p:sp>
      <p:sp>
        <p:nvSpPr>
          <p:cNvPr id="2" name="Content Placeholder 1"/>
          <p:cNvSpPr>
            <a:spLocks noGrp="1"/>
          </p:cNvSpPr>
          <p:nvPr>
            <p:ph idx="1"/>
          </p:nvPr>
        </p:nvSpPr>
        <p:spPr/>
        <p:txBody>
          <a:bodyPr/>
          <a:lstStyle/>
          <a:p>
            <a:r>
              <a:rPr lang="en-US" b="1" dirty="0" smtClean="0">
                <a:latin typeface="Courier New" pitchFamily="49" charset="0"/>
                <a:cs typeface="Courier New" pitchFamily="49" charset="0"/>
              </a:rPr>
              <a:t>message.reportAck</a:t>
            </a:r>
            <a:r>
              <a:rPr lang="en-US" b="1" dirty="0">
                <a:latin typeface="Courier New" pitchFamily="49" charset="0"/>
                <a:cs typeface="Courier New" pitchFamily="49" charset="0"/>
              </a:rPr>
              <a:t>()</a:t>
            </a:r>
          </a:p>
          <a:p>
            <a:r>
              <a:rPr lang="en-US" dirty="0" smtClean="0"/>
              <a:t>Include processes that respond to the acknowledgement:</a:t>
            </a:r>
            <a:endParaRPr lang="en-US" dirty="0"/>
          </a:p>
          <a:p>
            <a:pPr lvl="1"/>
            <a:r>
              <a:rPr lang="en-US" dirty="0"/>
              <a:t>Changing a verified status to true</a:t>
            </a:r>
          </a:p>
          <a:p>
            <a:pPr lvl="1"/>
            <a:r>
              <a:rPr lang="en-US" dirty="0"/>
              <a:t>Recording an acknowledgement code</a:t>
            </a:r>
          </a:p>
          <a:p>
            <a:pPr lvl="1"/>
            <a:r>
              <a:rPr lang="en-US" dirty="0"/>
              <a:t>Saving a received report to the </a:t>
            </a:r>
            <a:r>
              <a:rPr lang="en-US" dirty="0" smtClean="0"/>
              <a:t>database</a:t>
            </a:r>
          </a:p>
          <a:p>
            <a:endParaRPr lang="en-US" dirty="0"/>
          </a:p>
        </p:txBody>
      </p:sp>
      <p:sp>
        <p:nvSpPr>
          <p:cNvPr id="10" name="Rectangle 1"/>
          <p:cNvSpPr>
            <a:spLocks noChangeArrowheads="1"/>
          </p:cNvSpPr>
          <p:nvPr/>
        </p:nvSpPr>
        <p:spPr bwMode="auto">
          <a:xfrm>
            <a:off x="502920" y="909697"/>
            <a:ext cx="8436067" cy="2062103"/>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message was successfully processed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aMessage.reportAck()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72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make additional changes to triggering entity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73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relatedContact = aMessage.MessageRoot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ABContact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…75</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relatedContact.LegalCaseReportStatus = </a:t>
            </a:r>
          </a:p>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pitchFamily="49" charset="0"/>
                <a:cs typeface="Courier New" pitchFamily="49" charset="0"/>
              </a:rPr>
              <a:t>       LegalCaseReportStatus.TC_REQUESTED_RECEIVED</a:t>
            </a:r>
            <a:r>
              <a:rPr lang="en-US" sz="1600" b="1" dirty="0">
                <a:solidFill>
                  <a:srgbClr val="000000"/>
                </a:solidFill>
                <a:latin typeface="Courier New" pitchFamily="49" charset="0"/>
                <a:cs typeface="Courier New" pitchFamily="49" charset="0"/>
              </a:rPr>
              <a:t/>
            </a:r>
            <a:br>
              <a:rPr lang="en-US" sz="1600" b="1" dirty="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76</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relatedContact.LastLegalCaseReportDate =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DateUtil.currentDate()</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84" y="609600"/>
            <a:ext cx="715716" cy="4872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arw Code Line"/>
          <p:cNvCxnSpPr/>
          <p:nvPr/>
        </p:nvCxnSpPr>
        <p:spPr bwMode="auto">
          <a:xfrm>
            <a:off x="457200" y="1295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0856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errors (below max)</a:t>
            </a:r>
            <a:endParaRPr lang="en-US" dirty="0"/>
          </a:p>
        </p:txBody>
      </p:sp>
      <p:sp>
        <p:nvSpPr>
          <p:cNvPr id="3" name="Content Placeholder 2"/>
          <p:cNvSpPr>
            <a:spLocks noGrp="1"/>
          </p:cNvSpPr>
          <p:nvPr>
            <p:ph idx="1"/>
          </p:nvPr>
        </p:nvSpPr>
        <p:spPr/>
        <p:txBody>
          <a:bodyPr/>
          <a:lstStyle/>
          <a:p>
            <a:r>
              <a:rPr lang="en-US" dirty="0" smtClean="0"/>
              <a:t>Message destination should define retry behavior</a:t>
            </a:r>
          </a:p>
          <a:p>
            <a:pPr lvl="1"/>
            <a:r>
              <a:rPr lang="en-US" dirty="0" smtClean="0"/>
              <a:t>Max retries after initial send</a:t>
            </a:r>
          </a:p>
          <a:p>
            <a:pPr lvl="1"/>
            <a:r>
              <a:rPr lang="en-US" dirty="0" smtClean="0"/>
              <a:t>Initial retry interval</a:t>
            </a:r>
          </a:p>
          <a:p>
            <a:pPr lvl="1"/>
            <a:r>
              <a:rPr lang="en-US" dirty="0" smtClean="0"/>
              <a:t>Retry backoff multiplier</a:t>
            </a:r>
          </a:p>
          <a:p>
            <a:r>
              <a:rPr lang="en-US" dirty="0" smtClean="0"/>
              <a:t>Define parameters for maximum retries</a:t>
            </a:r>
          </a:p>
          <a:p>
            <a:pPr lvl="1"/>
            <a:r>
              <a:rPr lang="en-US" dirty="0" smtClean="0"/>
              <a:t>Plugin </a:t>
            </a:r>
            <a:r>
              <a:rPr lang="en-US" dirty="0"/>
              <a:t>parameter (for reply code in transport/reply plugin)</a:t>
            </a:r>
          </a:p>
          <a:p>
            <a:pPr lvl="1"/>
            <a:r>
              <a:rPr lang="en-US" dirty="0"/>
              <a:t>Script parameter (for reply code in web services)</a:t>
            </a:r>
          </a:p>
          <a:p>
            <a:r>
              <a:rPr lang="en-US" b="1" dirty="0" smtClean="0">
                <a:latin typeface="Courier New" pitchFamily="49" charset="0"/>
                <a:cs typeface="Courier New" pitchFamily="49" charset="0"/>
              </a:rPr>
              <a:t>message.reportError(retryTime)</a:t>
            </a:r>
            <a:endParaRPr lang="en-US" b="1" dirty="0">
              <a:latin typeface="Courier New" pitchFamily="49" charset="0"/>
              <a:cs typeface="Courier New" pitchFamily="49" charset="0"/>
            </a:endParaRPr>
          </a:p>
          <a:p>
            <a:pPr lvl="1"/>
            <a:r>
              <a:rPr lang="en-US" dirty="0"/>
              <a:t>Call before the max retries has reached</a:t>
            </a:r>
            <a:endParaRPr lang="en-US" b="1" dirty="0">
              <a:latin typeface="Courier New" pitchFamily="49" charset="0"/>
              <a:cs typeface="Courier New" pitchFamily="49" charset="0"/>
            </a:endParaRPr>
          </a:p>
          <a:p>
            <a:pPr lvl="1"/>
            <a:r>
              <a:rPr lang="en-US" dirty="0" smtClean="0"/>
              <a:t>Guidewire send again at the retry time</a:t>
            </a:r>
          </a:p>
          <a:p>
            <a:pPr lvl="1"/>
            <a:r>
              <a:rPr lang="en-US" dirty="0" smtClean="0"/>
              <a:t>Use a new SenderRefID</a:t>
            </a:r>
          </a:p>
          <a:p>
            <a:pPr lvl="1"/>
            <a:r>
              <a:rPr lang="en-US" dirty="0" smtClean="0"/>
              <a:t>Increase the resend time per each resend</a:t>
            </a:r>
            <a:endParaRPr lang="en-US" dirty="0"/>
          </a:p>
          <a:p>
            <a:pPr lvl="1"/>
            <a:endParaRPr lang="en-US" dirty="0"/>
          </a:p>
        </p:txBody>
      </p:sp>
    </p:spTree>
    <p:extLst>
      <p:ext uri="{BB962C8B-B14F-4D97-AF65-F5344CB8AC3E}">
        <p14:creationId xmlns:p14="http://schemas.microsoft.com/office/powerpoint/2010/main" val="34371825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messaging acknowledgement</a:t>
            </a:r>
            <a:endParaRPr lang="en-US" dirty="0"/>
          </a:p>
          <a:p>
            <a:pPr lvl="1"/>
            <a:r>
              <a:rPr lang="en-US" dirty="0" smtClean="0"/>
              <a:t>Identify </a:t>
            </a:r>
            <a:r>
              <a:rPr lang="en-US" dirty="0"/>
              <a:t>various messaging acknowledgement </a:t>
            </a:r>
            <a:r>
              <a:rPr lang="en-US" dirty="0" smtClean="0"/>
              <a:t>mechanisms</a:t>
            </a:r>
          </a:p>
          <a:p>
            <a:pPr lvl="1"/>
            <a:r>
              <a:rPr lang="en-US" dirty="0"/>
              <a:t>Characterize the difference between an exception in sending a message and a messaging error </a:t>
            </a:r>
          </a:p>
          <a:p>
            <a:pPr lvl="1"/>
            <a:r>
              <a:rPr lang="en-US" dirty="0" smtClean="0"/>
              <a:t>Use </a:t>
            </a:r>
            <a:r>
              <a:rPr lang="en-US" dirty="0"/>
              <a:t>the administration screens to view a message's status and manipulate it manually as needed</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time example</a:t>
            </a:r>
            <a:endParaRPr lang="en-US" dirty="0"/>
          </a:p>
        </p:txBody>
      </p:sp>
      <p:sp>
        <p:nvSpPr>
          <p:cNvPr id="3" name="Content Placeholder 2"/>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message.reportError(retryTime)</a:t>
            </a:r>
            <a:r>
              <a:rPr lang="en-US" dirty="0" smtClean="0"/>
              <a:t> </a:t>
            </a:r>
          </a:p>
          <a:p>
            <a:pPr lvl="1"/>
            <a:r>
              <a:rPr lang="en-US" b="1" dirty="0" smtClean="0">
                <a:latin typeface="Courier New" pitchFamily="49" charset="0"/>
                <a:cs typeface="Courier New" pitchFamily="49" charset="0"/>
              </a:rPr>
              <a:t>RetryCount</a:t>
            </a:r>
            <a:r>
              <a:rPr lang="en-US" dirty="0" smtClean="0"/>
              <a:t> </a:t>
            </a:r>
            <a:r>
              <a:rPr lang="en-US" dirty="0"/>
              <a:t>property </a:t>
            </a:r>
            <a:r>
              <a:rPr lang="en-US" dirty="0" smtClean="0"/>
              <a:t>starts </a:t>
            </a:r>
            <a:r>
              <a:rPr lang="en-US" dirty="0"/>
              <a:t>at 0 </a:t>
            </a:r>
            <a:r>
              <a:rPr lang="en-US" dirty="0" smtClean="0"/>
              <a:t>and increments with resend</a:t>
            </a:r>
            <a:endParaRPr lang="en-US" dirty="0"/>
          </a:p>
          <a:p>
            <a:endParaRPr lang="en-US" dirty="0"/>
          </a:p>
        </p:txBody>
      </p:sp>
      <p:sp>
        <p:nvSpPr>
          <p:cNvPr id="12" name="rec Grey"/>
          <p:cNvSpPr/>
          <p:nvPr/>
        </p:nvSpPr>
        <p:spPr bwMode="auto">
          <a:xfrm>
            <a:off x="533400" y="914400"/>
            <a:ext cx="457200"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5412"/>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aMessage.RetryCount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30 </a:t>
            </a:r>
            <a:b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wait time in seconds</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retryTime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DateUtil.addSeconds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(DateUtil.currentDate()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report the message error with retryTime</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32   aMessage.reportError(retryTime)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…39  </a:t>
            </a:r>
            <a:r>
              <a:rPr lang="en-US" sz="1600" b="1" dirty="0" smtClean="0">
                <a:solidFill>
                  <a:srgbClr val="0000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32766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878273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a:t>
            </a:r>
            <a:r>
              <a:rPr lang="en-US" dirty="0" smtClean="0"/>
              <a:t>errors (at max </a:t>
            </a:r>
            <a:r>
              <a:rPr lang="en-US" dirty="0"/>
              <a:t>retries)</a:t>
            </a:r>
          </a:p>
        </p:txBody>
      </p:sp>
      <p:sp>
        <p:nvSpPr>
          <p:cNvPr id="3" name="Content Placeholder 2"/>
          <p:cNvSpPr>
            <a:spLocks noGrp="1"/>
          </p:cNvSpPr>
          <p:nvPr>
            <p:ph idx="1"/>
          </p:nvPr>
        </p:nvSpPr>
        <p:spPr/>
        <p:txBody>
          <a:bodyPr/>
          <a:lstStyle/>
          <a:p>
            <a:r>
              <a:rPr lang="en-US" dirty="0" smtClean="0"/>
              <a:t>Define typekeys in ErrorCategory typelist extension</a:t>
            </a:r>
          </a:p>
          <a:p>
            <a:pPr lvl="1"/>
            <a:r>
              <a:rPr lang="en-US" dirty="0" smtClean="0"/>
              <a:t>…\config\extensions\typelist\ErrorCategory.ttx</a:t>
            </a:r>
          </a:p>
          <a:p>
            <a:r>
              <a:rPr lang="en-US" b="1" dirty="0">
                <a:latin typeface="Courier New" pitchFamily="49" charset="0"/>
                <a:cs typeface="Courier New" pitchFamily="49" charset="0"/>
              </a:rPr>
              <a:t>message.reportError(errorCategory)</a:t>
            </a:r>
          </a:p>
          <a:p>
            <a:pPr lvl="1"/>
            <a:r>
              <a:rPr lang="en-US" dirty="0" smtClean="0"/>
              <a:t>Call when retry max has been reached</a:t>
            </a:r>
          </a:p>
          <a:p>
            <a:pPr lvl="1"/>
            <a:r>
              <a:rPr lang="en-US" dirty="0" smtClean="0"/>
              <a:t>Specify the error category</a:t>
            </a:r>
          </a:p>
          <a:p>
            <a:pPr lvl="1"/>
            <a:r>
              <a:rPr lang="en-US" dirty="0"/>
              <a:t>Alert an administrator to the message error</a:t>
            </a:r>
          </a:p>
          <a:p>
            <a:pPr lvl="1"/>
            <a:r>
              <a:rPr lang="en-US" dirty="0" smtClean="0"/>
              <a:t>Guidewire </a:t>
            </a:r>
            <a:r>
              <a:rPr lang="en-US" dirty="0"/>
              <a:t>no longer tries to resend the </a:t>
            </a:r>
            <a:r>
              <a:rPr lang="en-US" dirty="0" smtClean="0"/>
              <a:t>message</a:t>
            </a:r>
          </a:p>
        </p:txBody>
      </p:sp>
      <p:pic>
        <p:nvPicPr>
          <p:cNvPr id="7173" name="Picture 5" descr="C:\Users\sluersen\AppData\Local\Temp\SNAGHTMLda35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29"/>
            <a:ext cx="7671429"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9198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errors (at max retries) example</a:t>
            </a:r>
          </a:p>
        </p:txBody>
      </p:sp>
      <p:sp>
        <p:nvSpPr>
          <p:cNvPr id="3" name="Content Placeholder 2"/>
          <p:cNvSpPr>
            <a:spLocks noGrp="1"/>
          </p:cNvSpPr>
          <p:nvPr>
            <p:ph idx="1"/>
          </p:nvPr>
        </p:nvSpPr>
        <p:spPr>
          <a:xfrm>
            <a:off x="519113" y="3886200"/>
            <a:ext cx="8318500" cy="2514600"/>
          </a:xfrm>
        </p:spPr>
        <p:txBody>
          <a:bodyPr/>
          <a:lstStyle/>
          <a:p>
            <a:r>
              <a:rPr lang="en-US" b="1" dirty="0" err="1">
                <a:latin typeface="Courier New" pitchFamily="49" charset="0"/>
                <a:cs typeface="Courier New" pitchFamily="49" charset="0"/>
              </a:rPr>
              <a:t>message.reportError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errorCategory</a:t>
            </a:r>
            <a:r>
              <a:rPr lang="en-US" b="1" dirty="0">
                <a:latin typeface="Courier New" pitchFamily="49" charset="0"/>
                <a:cs typeface="Courier New" pitchFamily="49" charset="0"/>
              </a:rPr>
              <a:t>)</a:t>
            </a:r>
          </a:p>
          <a:p>
            <a:pPr lvl="1"/>
            <a:r>
              <a:rPr lang="en-US" dirty="0"/>
              <a:t>Call </a:t>
            </a:r>
            <a:r>
              <a:rPr lang="en-US" dirty="0" smtClean="0"/>
              <a:t>when the max </a:t>
            </a:r>
            <a:r>
              <a:rPr lang="en-US" dirty="0"/>
              <a:t>retries has reached</a:t>
            </a:r>
            <a:endParaRPr lang="en-US" b="1" dirty="0">
              <a:latin typeface="Courier New" pitchFamily="49" charset="0"/>
              <a:cs typeface="Courier New" pitchFamily="49" charset="0"/>
            </a:endParaRPr>
          </a:p>
          <a:p>
            <a:r>
              <a:rPr lang="en-US" dirty="0" smtClean="0"/>
              <a:t>An administrator alert usually </a:t>
            </a:r>
            <a:r>
              <a:rPr lang="en-US" dirty="0"/>
              <a:t>takes the form of:</a:t>
            </a:r>
          </a:p>
          <a:p>
            <a:pPr lvl="1"/>
            <a:r>
              <a:rPr lang="en-US" dirty="0"/>
              <a:t>An email sent to the administrator, </a:t>
            </a:r>
            <a:endParaRPr lang="en-US" dirty="0" smtClean="0"/>
          </a:p>
          <a:p>
            <a:pPr lvl="1"/>
            <a:r>
              <a:rPr lang="en-US" dirty="0" smtClean="0"/>
              <a:t>An </a:t>
            </a:r>
            <a:r>
              <a:rPr lang="en-US" dirty="0"/>
              <a:t>activity assigned to the administrator</a:t>
            </a:r>
          </a:p>
        </p:txBody>
      </p:sp>
      <p:sp>
        <p:nvSpPr>
          <p:cNvPr id="12" name="rec Grey"/>
          <p:cNvSpPr/>
          <p:nvPr/>
        </p:nvSpPr>
        <p:spPr bwMode="auto">
          <a:xfrm>
            <a:off x="533400" y="914400"/>
            <a:ext cx="45720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4400"/>
            <a:ext cx="8610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…34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max is reached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…36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a:t>
            </a:r>
            <a:r>
              <a:rPr kumimoji="0" lang="en-US" sz="1600" b="1" i="1" u="none" strike="noStrike" cap="none" normalizeH="0" dirty="0" smtClean="0" bmk="">
                <a:ln>
                  <a:noFill/>
                </a:ln>
                <a:solidFill>
                  <a:srgbClr val="808080"/>
                </a:solidFill>
                <a:effectLst/>
                <a:latin typeface="Courier New" pitchFamily="49" charset="0"/>
                <a:cs typeface="Courier New" pitchFamily="49" charset="0"/>
              </a:rPr>
              <a:t>eport the error category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37   aMessage.reportError(errorCategory)</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38   </a:t>
            </a:r>
            <a:r>
              <a:rPr lang="en-US" sz="1600" b="1" i="1" dirty="0" smtClean="0" bmk="">
                <a:solidFill>
                  <a:srgbClr val="808080"/>
                </a:solidFill>
                <a:latin typeface="Courier New" pitchFamily="49" charset="0"/>
                <a:cs typeface="Courier New" pitchFamily="49" charset="0"/>
              </a:rPr>
              <a:t>// Alert the administrator</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alertAdminAboutMessageError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22860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05197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graphicFrame>
        <p:nvGraphicFramePr>
          <p:cNvPr id="5" name="tbl Icon"/>
          <p:cNvGraphicFramePr>
            <a:graphicFrameLocks noGrp="1"/>
          </p:cNvGraphicFramePr>
          <p:nvPr>
            <p:extLst>
              <p:ext uri="{D42A27DB-BD31-4B8C-83A1-F6EECF244321}">
                <p14:modId xmlns:p14="http://schemas.microsoft.com/office/powerpoint/2010/main" val="833574646"/>
              </p:ext>
            </p:extLst>
          </p:nvPr>
        </p:nvGraphicFramePr>
        <p:xfrm>
          <a:off x="533400" y="847376"/>
          <a:ext cx="8305799" cy="5340999"/>
        </p:xfrm>
        <a:graphic>
          <a:graphicData uri="http://schemas.openxmlformats.org/drawingml/2006/table">
            <a:tbl>
              <a:tblPr firstRow="1" firstCol="1" bandRow="1">
                <a:effectLst/>
              </a:tblPr>
              <a:tblGrid>
                <a:gridCol w="2209800"/>
                <a:gridCol w="1905000"/>
                <a:gridCol w="2286000"/>
                <a:gridCol w="1904999"/>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External System reports error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13286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using parameter from plugin or 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 reports error with </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error category</a:t>
                      </a:r>
                      <a:endParaRPr kumimoji="0" lang="en-US" sz="1600" b="1"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6161764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duplicates</a:t>
            </a:r>
          </a:p>
        </p:txBody>
      </p:sp>
      <p:sp>
        <p:nvSpPr>
          <p:cNvPr id="3" name="Content Placeholder 2"/>
          <p:cNvSpPr>
            <a:spLocks noGrp="1"/>
          </p:cNvSpPr>
          <p:nvPr>
            <p:ph idx="1"/>
          </p:nvPr>
        </p:nvSpPr>
        <p:spPr>
          <a:xfrm>
            <a:off x="519112" y="3886200"/>
            <a:ext cx="8408987" cy="2514600"/>
          </a:xfrm>
        </p:spPr>
        <p:txBody>
          <a:bodyPr/>
          <a:lstStyle/>
          <a:p>
            <a:r>
              <a:rPr lang="en-US" b="1" dirty="0" err="1" smtClean="0">
                <a:latin typeface="Courier New" pitchFamily="49" charset="0"/>
                <a:cs typeface="Courier New" pitchFamily="49" charset="0"/>
              </a:rPr>
              <a:t>messageHistory.reportDuplicate</a:t>
            </a:r>
            <a:r>
              <a:rPr lang="en-US" b="1" dirty="0" smtClean="0">
                <a:latin typeface="Courier New" pitchFamily="49" charset="0"/>
                <a:cs typeface="Courier New" pitchFamily="49" charset="0"/>
              </a:rPr>
              <a:t>()</a:t>
            </a:r>
          </a:p>
          <a:p>
            <a:r>
              <a:rPr lang="en-US" dirty="0" smtClean="0"/>
              <a:t>From MessageHistory instances, report duplicates</a:t>
            </a:r>
          </a:p>
          <a:p>
            <a:pPr lvl="1"/>
            <a:r>
              <a:rPr lang="en-US" dirty="0"/>
              <a:t>One message sent </a:t>
            </a:r>
            <a:r>
              <a:rPr lang="en-US" dirty="0" smtClean="0"/>
              <a:t>successfully and received </a:t>
            </a:r>
            <a:r>
              <a:rPr lang="en-US" dirty="0"/>
              <a:t>by the external system</a:t>
            </a:r>
          </a:p>
          <a:p>
            <a:pPr lvl="1"/>
            <a:r>
              <a:rPr lang="en-US" dirty="0"/>
              <a:t>External system processes the same message more than once</a:t>
            </a:r>
          </a:p>
          <a:p>
            <a:pPr lvl="1"/>
            <a:r>
              <a:rPr lang="en-US" dirty="0"/>
              <a:t>External systems responds with a positive acknowledgement (ACK) per each processed duplicate </a:t>
            </a:r>
          </a:p>
        </p:txBody>
      </p:sp>
      <p:sp>
        <p:nvSpPr>
          <p:cNvPr id="12" name="rec Grey"/>
          <p:cNvSpPr/>
          <p:nvPr/>
        </p:nvSpPr>
        <p:spPr bwMode="auto">
          <a:xfrm>
            <a:off x="533400" y="914400"/>
            <a:ext cx="45720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02920" y="914400"/>
            <a:ext cx="8394700" cy="2554545"/>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65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reportDuplicate(senderRefID: </a:t>
            </a:r>
            <a:r>
              <a:rPr lang="en-US" sz="1600" b="1" dirty="0" smtClean="0">
                <a:solidFill>
                  <a:schemeClr val="bg1"/>
                </a:solidFill>
                <a:latin typeface="Courier New" pitchFamily="49" charset="0"/>
                <a:cs typeface="Courier New" pitchFamily="49" charset="0"/>
              </a:rPr>
              <a:t>String):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…67  </a:t>
            </a:r>
            <a:r>
              <a:rPr lang="en-US" sz="1600" b="1" dirty="0" smtClean="0">
                <a:solidFill>
                  <a:srgbClr val="000080"/>
                </a:solidFill>
                <a:latin typeface="Courier New" pitchFamily="49" charset="0"/>
                <a:cs typeface="Courier New" pitchFamily="49" charset="0"/>
              </a:rPr>
              <a:t>var </a:t>
            </a:r>
            <a:r>
              <a:rPr lang="en-US" sz="1600" b="1" dirty="0" err="1" smtClean="0">
                <a:solidFill>
                  <a:schemeClr val="bg1"/>
                </a:solidFill>
                <a:latin typeface="Courier New" pitchFamily="49" charset="0"/>
                <a:cs typeface="Courier New" pitchFamily="49" charset="0"/>
              </a:rPr>
              <a:t>aMessageHistory</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Query.make</a:t>
            </a:r>
            <a:r>
              <a:rPr lang="en-US" sz="1600" b="1" dirty="0" smtClean="0">
                <a:solidFill>
                  <a:schemeClr val="bg1"/>
                </a:solidFill>
                <a:latin typeface="Courier New" pitchFamily="49" charset="0"/>
                <a:cs typeface="Courier New" pitchFamily="49" charset="0"/>
              </a:rPr>
              <a:t>(MessageHistory)</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.compare(</a:t>
            </a:r>
            <a:r>
              <a:rPr lang="en-US" sz="1600" b="1" dirty="0" err="1" smtClean="0">
                <a:solidFill>
                  <a:schemeClr val="bg1"/>
                </a:solidFill>
                <a:latin typeface="Courier New" pitchFamily="49" charset="0"/>
                <a:cs typeface="Courier New" pitchFamily="49" charset="0"/>
              </a:rPr>
              <a:t>MessageHistory#SenderRefID</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 </a:t>
            </a:r>
            <a:r>
              <a:rPr lang="en-US" sz="1600" b="1" dirty="0" err="1" smtClean="0">
                <a:solidFill>
                  <a:schemeClr val="bg1"/>
                </a:solidFill>
                <a:latin typeface="Courier New" pitchFamily="49" charset="0"/>
                <a:cs typeface="Courier New" pitchFamily="49" charset="0"/>
              </a:rPr>
              <a:t>Relop.Equals</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senderRefID</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select</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AtMostOneRow</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68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null</a:t>
            </a:r>
            <a:r>
              <a:rPr lang="en-US" sz="1600" b="1" dirty="0" smtClean="0">
                <a:solidFill>
                  <a:schemeClr val="bg1"/>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i="1" dirty="0" smtClean="0" bmk="">
                <a:solidFill>
                  <a:srgbClr val="808080"/>
                </a:solidFill>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history </a:t>
            </a:r>
            <a:r>
              <a:rPr lang="en-US" sz="1600" b="1" i="1" dirty="0" smtClean="0" bmk="">
                <a:solidFill>
                  <a:srgbClr val="808080"/>
                </a:solidFill>
                <a:latin typeface="Courier New" pitchFamily="49" charset="0"/>
                <a:cs typeface="Courier New" pitchFamily="49" charset="0"/>
              </a:rPr>
              <a:t>found so duplicate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69   </a:t>
            </a:r>
            <a:r>
              <a:rPr lang="en-US" sz="1600" b="1" dirty="0" err="1" smtClean="0">
                <a:solidFill>
                  <a:srgbClr val="000000"/>
                </a:solidFill>
                <a:latin typeface="Courier New" pitchFamily="49" charset="0"/>
                <a:cs typeface="Courier New" pitchFamily="49" charset="0"/>
              </a:rPr>
              <a:t>Transaction.Current.add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70   </a:t>
            </a:r>
            <a:r>
              <a:rPr lang="en-US" sz="1600" b="1" dirty="0" err="1" smtClean="0">
                <a:solidFill>
                  <a:srgbClr val="000000"/>
                </a:solidFill>
                <a:latin typeface="Courier New" pitchFamily="49" charset="0"/>
                <a:cs typeface="Courier New" pitchFamily="49" charset="0"/>
              </a:rPr>
              <a:t>aMessageHistory.reportDuplicate</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…72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…77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icn Msg Duplic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144" y="378932"/>
            <a:ext cx="664956" cy="598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35657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without responses</a:t>
            </a:r>
          </a:p>
        </p:txBody>
      </p:sp>
      <p:sp>
        <p:nvSpPr>
          <p:cNvPr id="3" name="Content Placeholder 2"/>
          <p:cNvSpPr>
            <a:spLocks noGrp="1"/>
          </p:cNvSpPr>
          <p:nvPr>
            <p:ph sz="half" idx="2"/>
          </p:nvPr>
        </p:nvSpPr>
        <p:spPr/>
        <p:txBody>
          <a:bodyPr/>
          <a:lstStyle/>
          <a:p>
            <a:r>
              <a:rPr lang="en-US" dirty="0" smtClean="0"/>
              <a:t>Check </a:t>
            </a:r>
            <a:r>
              <a:rPr lang="en-US" dirty="0"/>
              <a:t>for messages </a:t>
            </a:r>
            <a:r>
              <a:rPr lang="en-US" dirty="0" smtClean="0"/>
              <a:t/>
            </a:r>
            <a:br>
              <a:rPr lang="en-US" dirty="0" smtClean="0"/>
            </a:br>
            <a:r>
              <a:rPr lang="en-US" dirty="0" smtClean="0"/>
              <a:t>that </a:t>
            </a:r>
            <a:r>
              <a:rPr lang="en-US" dirty="0"/>
              <a:t>have not received a reply within a timely </a:t>
            </a:r>
            <a:r>
              <a:rPr lang="en-US" dirty="0" smtClean="0"/>
              <a:t>fashion</a:t>
            </a:r>
          </a:p>
          <a:p>
            <a:r>
              <a:rPr lang="en-US" dirty="0" smtClean="0"/>
              <a:t>Check the xx_message table</a:t>
            </a:r>
          </a:p>
          <a:p>
            <a:pPr lvl="1"/>
            <a:r>
              <a:rPr lang="en-US" dirty="0" smtClean="0"/>
              <a:t>Batch process</a:t>
            </a:r>
          </a:p>
          <a:p>
            <a:pPr lvl="1"/>
            <a:r>
              <a:rPr lang="en-US" dirty="0" smtClean="0"/>
              <a:t>Database monitoring tool</a:t>
            </a:r>
          </a:p>
          <a:p>
            <a:r>
              <a:rPr lang="en-US" dirty="0" smtClean="0"/>
              <a:t>Evaluate the cause and handle the resolution</a:t>
            </a:r>
          </a:p>
          <a:p>
            <a:pPr lvl="1"/>
            <a:endParaRPr lang="en-US" dirty="0"/>
          </a:p>
          <a:p>
            <a:endParaRPr lang="en-US" dirty="0"/>
          </a:p>
        </p:txBody>
      </p:sp>
      <p:pic>
        <p:nvPicPr>
          <p:cNvPr id="8194" name="Picture 2" descr="C:\Users\sluersen\AppData\Local\Temp\SNAGHTML1773a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810000" cy="55313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260" y="603250"/>
            <a:ext cx="710640" cy="4669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75" y="5159533"/>
            <a:ext cx="12192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038600" y="5989320"/>
            <a:ext cx="39624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FlagOverdueLegalReportsBatch</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204073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solidFill>
                  <a:schemeClr val="bg1"/>
                </a:solidFill>
              </a:rPr>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3057565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acknowledgement </a:t>
            </a:r>
          </a:p>
        </p:txBody>
      </p:sp>
      <p:sp>
        <p:nvSpPr>
          <p:cNvPr id="3" name="Content Placeholder 2"/>
          <p:cNvSpPr>
            <a:spLocks noGrp="1"/>
          </p:cNvSpPr>
          <p:nvPr>
            <p:ph idx="1"/>
          </p:nvPr>
        </p:nvSpPr>
        <p:spPr/>
        <p:txBody>
          <a:bodyPr/>
          <a:lstStyle/>
          <a:p>
            <a:r>
              <a:rPr lang="en-US" dirty="0" smtClean="0"/>
              <a:t>Synchronous acknowledgement implemented immediately </a:t>
            </a:r>
            <a:r>
              <a:rPr lang="en-US" dirty="0"/>
              <a:t>after sending the message</a:t>
            </a:r>
          </a:p>
          <a:p>
            <a:r>
              <a:rPr lang="en-US" dirty="0" smtClean="0"/>
              <a:t>Acknowledgement </a:t>
            </a:r>
            <a:r>
              <a:rPr lang="en-US" dirty="0"/>
              <a:t>code is included in the transport plugin's send() method</a:t>
            </a:r>
          </a:p>
          <a:p>
            <a:endParaRPr lang="en-US" dirty="0"/>
          </a:p>
        </p:txBody>
      </p: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97486675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pic>
        <p:nvPicPr>
          <p:cNvPr id="240"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6102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Grey"/>
          <p:cNvSpPr/>
          <p:nvPr/>
        </p:nvSpPr>
        <p:spPr bwMode="auto">
          <a:xfrm>
            <a:off x="533400" y="914400"/>
            <a:ext cx="457200"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Synchronous acknowledgement</a:t>
            </a:r>
          </a:p>
        </p:txBody>
      </p:sp>
      <p:sp>
        <p:nvSpPr>
          <p:cNvPr id="3" name="Content Placeholder 2"/>
          <p:cNvSpPr>
            <a:spLocks noGrp="1"/>
          </p:cNvSpPr>
          <p:nvPr>
            <p:ph idx="1"/>
          </p:nvPr>
        </p:nvSpPr>
        <p:spPr>
          <a:xfrm>
            <a:off x="519113" y="4267200"/>
            <a:ext cx="8318500" cy="2133600"/>
          </a:xfrm>
        </p:spPr>
        <p:txBody>
          <a:bodyPr/>
          <a:lstStyle/>
          <a:p>
            <a:r>
              <a:rPr lang="en-US" b="1" dirty="0" err="1" smtClean="0">
                <a:latin typeface="Courier New" pitchFamily="49" charset="0"/>
                <a:cs typeface="Courier New" pitchFamily="49" charset="0"/>
              </a:rPr>
              <a:t>message.reportAck</a:t>
            </a:r>
            <a:r>
              <a:rPr lang="en-US" b="1" dirty="0" smtClean="0">
                <a:latin typeface="Courier New" pitchFamily="49" charset="0"/>
                <a:cs typeface="Courier New" pitchFamily="49" charset="0"/>
              </a:rPr>
              <a:t>()</a:t>
            </a:r>
          </a:p>
          <a:p>
            <a:pPr lvl="1"/>
            <a:r>
              <a:rPr lang="en-US" dirty="0" smtClean="0"/>
              <a:t>Occurs within transaction </a:t>
            </a:r>
            <a:r>
              <a:rPr lang="en-US" dirty="0"/>
              <a:t>scope of message transport </a:t>
            </a:r>
            <a:r>
              <a:rPr lang="en-US" dirty="0" smtClean="0"/>
              <a:t>plugin's </a:t>
            </a:r>
            <a:r>
              <a:rPr lang="en-US" dirty="0"/>
              <a:t>send() method</a:t>
            </a:r>
          </a:p>
          <a:p>
            <a:pPr lvl="1"/>
            <a:r>
              <a:rPr lang="en-US" dirty="0" err="1" smtClean="0"/>
              <a:t>IsVerified</a:t>
            </a:r>
            <a:r>
              <a:rPr lang="en-US" dirty="0" smtClean="0"/>
              <a:t> field is set based on the value returned from the external system (lines 54 - 60)</a:t>
            </a:r>
          </a:p>
          <a:p>
            <a:endParaRPr lang="en-US" dirty="0"/>
          </a:p>
        </p:txBody>
      </p:sp>
      <p:cxnSp>
        <p:nvCxnSpPr>
          <p:cNvPr id="5" name="arw Code"/>
          <p:cNvCxnSpPr/>
          <p:nvPr/>
        </p:nvCxnSpPr>
        <p:spPr bwMode="auto">
          <a:xfrm>
            <a:off x="457200" y="18288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Rectangle 1"/>
          <p:cNvSpPr>
            <a:spLocks noChangeArrowheads="1"/>
          </p:cNvSpPr>
          <p:nvPr/>
        </p:nvSpPr>
        <p:spPr bwMode="auto">
          <a:xfrm>
            <a:off x="502920" y="914400"/>
            <a:ext cx="83362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send(</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…57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VerificationStatus.TC_INVALID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7598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solidFill>
                  <a:schemeClr val="bg1"/>
                </a:solidFill>
              </a:rPr>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plugin for asynchronous remote calls </a:t>
            </a:r>
          </a:p>
        </p:txBody>
      </p:sp>
      <p:sp>
        <p:nvSpPr>
          <p:cNvPr id="3" name="Content Placeholder 2"/>
          <p:cNvSpPr>
            <a:spLocks noGrp="1"/>
          </p:cNvSpPr>
          <p:nvPr>
            <p:ph idx="1"/>
          </p:nvPr>
        </p:nvSpPr>
        <p:spPr>
          <a:xfrm>
            <a:off x="519113" y="5410200"/>
            <a:ext cx="8318500" cy="990600"/>
          </a:xfrm>
        </p:spPr>
        <p:txBody>
          <a:bodyPr/>
          <a:lstStyle/>
          <a:p>
            <a:r>
              <a:rPr lang="en-US" dirty="0" err="1" smtClean="0"/>
              <a:t>Ack</a:t>
            </a:r>
            <a:r>
              <a:rPr lang="en-US" dirty="0" smtClean="0"/>
              <a:t> </a:t>
            </a:r>
            <a:r>
              <a:rPr lang="en-US" dirty="0"/>
              <a:t>code is not executed from a </a:t>
            </a:r>
            <a:r>
              <a:rPr lang="en-US" dirty="0" smtClean="0"/>
              <a:t>plugin</a:t>
            </a:r>
          </a:p>
          <a:p>
            <a:r>
              <a:rPr lang="en-US" dirty="0"/>
              <a:t>Message acknowledged asynchronously through an API</a:t>
            </a:r>
          </a:p>
          <a:p>
            <a:endParaRPr lang="en-US" dirty="0"/>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772863840"/>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2568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C:\Users\sluersen\AppData\Local\Temp\SNAGHTML6bf52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667250" cy="55152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icn AO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667" y="5181600"/>
            <a:ext cx="1114258" cy="11902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Using a custom web service</a:t>
            </a:r>
            <a:endParaRPr lang="en-US" dirty="0"/>
          </a:p>
        </p:txBody>
      </p:sp>
      <p:sp>
        <p:nvSpPr>
          <p:cNvPr id="3" name="Content Placeholder 2"/>
          <p:cNvSpPr>
            <a:spLocks noGrp="1"/>
          </p:cNvSpPr>
          <p:nvPr>
            <p:ph sz="half" idx="2"/>
          </p:nvPr>
        </p:nvSpPr>
        <p:spPr>
          <a:xfrm>
            <a:off x="5562600" y="914401"/>
            <a:ext cx="3261360" cy="5475289"/>
          </a:xfrm>
        </p:spPr>
        <p:txBody>
          <a:bodyPr/>
          <a:lstStyle/>
          <a:p>
            <a:r>
              <a:rPr lang="en-US" dirty="0" smtClean="0"/>
              <a:t>External system uses a published web service API to respond</a:t>
            </a:r>
          </a:p>
          <a:p>
            <a:r>
              <a:rPr lang="en-US" dirty="0" smtClean="0"/>
              <a:t>Provides a message acknowledgement</a:t>
            </a:r>
          </a:p>
          <a:p>
            <a:pPr lvl="1"/>
            <a:r>
              <a:rPr lang="en-US" dirty="0" smtClean="0"/>
              <a:t>Positive ACK</a:t>
            </a:r>
          </a:p>
          <a:p>
            <a:pPr lvl="1"/>
            <a:r>
              <a:rPr lang="en-US" dirty="0" smtClean="0"/>
              <a:t>Report external error (NACK)</a:t>
            </a:r>
          </a:p>
          <a:p>
            <a:pPr lvl="1"/>
            <a:r>
              <a:rPr lang="en-US" dirty="0" smtClean="0"/>
              <a:t>Duplicate</a:t>
            </a:r>
          </a:p>
          <a:p>
            <a:pPr lvl="1"/>
            <a:r>
              <a:rPr lang="en-US" dirty="0" smtClean="0"/>
              <a:t>No response</a:t>
            </a:r>
          </a:p>
          <a:p>
            <a:endParaRPr lang="en-US" dirty="0"/>
          </a:p>
        </p:txBody>
      </p:sp>
      <p:sp>
        <p:nvSpPr>
          <p:cNvPr id="6" name="Rounded Rectangle 5"/>
          <p:cNvSpPr/>
          <p:nvPr/>
        </p:nvSpPr>
        <p:spPr bwMode="auto">
          <a:xfrm>
            <a:off x="6019800" y="5989320"/>
            <a:ext cx="19812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LegalReportAPI</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1951412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solidFill>
                  <a:schemeClr val="bg1"/>
                </a:solidFill>
              </a:rPr>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plugin acknowledgement</a:t>
            </a:r>
          </a:p>
        </p:txBody>
      </p:sp>
      <p:sp>
        <p:nvSpPr>
          <p:cNvPr id="3" name="Content Placeholder 2"/>
          <p:cNvSpPr>
            <a:spLocks noGrp="1"/>
          </p:cNvSpPr>
          <p:nvPr>
            <p:ph idx="1"/>
          </p:nvPr>
        </p:nvSpPr>
        <p:spPr>
          <a:xfrm>
            <a:off x="519113" y="5410200"/>
            <a:ext cx="8318500" cy="990600"/>
          </a:xfrm>
        </p:spPr>
        <p:txBody>
          <a:bodyPr/>
          <a:lstStyle/>
          <a:p>
            <a:r>
              <a:rPr lang="en-US" dirty="0"/>
              <a:t>Acknowledges message asynchronously through a listener queue</a:t>
            </a:r>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44269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4045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3587739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1" name="txt asynch reply plgn"/>
          <p:cNvSpPr txBox="1">
            <a:spLocks noChangeArrowheads="1"/>
          </p:cNvSpPr>
          <p:nvPr/>
        </p:nvSpPr>
        <p:spPr bwMode="auto">
          <a:xfrm>
            <a:off x="5105400" y="41205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067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s"/>
          <p:cNvSpPr/>
          <p:nvPr/>
        </p:nvSpPr>
        <p:spPr bwMode="auto">
          <a:xfrm>
            <a:off x="533400" y="914401"/>
            <a:ext cx="430592" cy="28955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3" name="Title 2"/>
          <p:cNvSpPr>
            <a:spLocks noGrp="1"/>
          </p:cNvSpPr>
          <p:nvPr>
            <p:ph type="title"/>
          </p:nvPr>
        </p:nvSpPr>
        <p:spPr/>
        <p:txBody>
          <a:bodyPr/>
          <a:lstStyle/>
          <a:p>
            <a:r>
              <a:rPr lang="en-US" dirty="0" smtClean="0"/>
              <a:t>initTools() executed at application startup</a:t>
            </a:r>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Executed during startup</a:t>
            </a:r>
          </a:p>
          <a:p>
            <a:r>
              <a:rPr lang="en-US" dirty="0" smtClean="0"/>
              <a:t>Helpful in processing replies</a:t>
            </a:r>
          </a:p>
          <a:p>
            <a:pPr lvl="1"/>
            <a:r>
              <a:rPr lang="en-US" dirty="0" smtClean="0"/>
              <a:t>Finds message with MessageFinder</a:t>
            </a:r>
          </a:p>
          <a:p>
            <a:pPr lvl="1"/>
            <a:r>
              <a:rPr lang="en-US" dirty="0" smtClean="0"/>
              <a:t>Provides transaction context with Plugin</a:t>
            </a:r>
          </a:p>
        </p:txBody>
      </p:sp>
      <p:sp>
        <p:nvSpPr>
          <p:cNvPr id="6" name="Rectangle 1"/>
          <p:cNvSpPr>
            <a:spLocks noChangeArrowheads="1"/>
          </p:cNvSpPr>
          <p:nvPr/>
        </p:nvSpPr>
        <p:spPr bwMode="auto">
          <a:xfrm>
            <a:off x="502920" y="9144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26   } </a:t>
            </a:r>
          </a:p>
        </p:txBody>
      </p:sp>
    </p:spTree>
    <p:extLst>
      <p:ext uri="{BB962C8B-B14F-4D97-AF65-F5344CB8AC3E}">
        <p14:creationId xmlns:p14="http://schemas.microsoft.com/office/powerpoint/2010/main" val="8208565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tools</a:t>
            </a:r>
          </a:p>
        </p:txBody>
      </p:sp>
      <p:sp>
        <p:nvSpPr>
          <p:cNvPr id="3" name="Content Placeholder 2"/>
          <p:cNvSpPr>
            <a:spLocks noGrp="1"/>
          </p:cNvSpPr>
          <p:nvPr>
            <p:ph idx="1"/>
          </p:nvPr>
        </p:nvSpPr>
        <p:spPr/>
        <p:txBody>
          <a:bodyPr/>
          <a:lstStyle/>
          <a:p>
            <a:r>
              <a:rPr lang="en-US" b="1" dirty="0"/>
              <a:t>MessageFinder</a:t>
            </a:r>
            <a:r>
              <a:rPr lang="en-US" dirty="0"/>
              <a:t> finds the message to be acknowledged based on:</a:t>
            </a:r>
          </a:p>
          <a:p>
            <a:pPr lvl="1"/>
            <a:r>
              <a:rPr lang="en-US" dirty="0"/>
              <a:t>The message identifier </a:t>
            </a:r>
            <a:r>
              <a:rPr lang="en-US" dirty="0" smtClean="0"/>
              <a:t>(often </a:t>
            </a:r>
            <a:r>
              <a:rPr lang="en-US" dirty="0"/>
              <a:t>SenderRefID and destination ID)</a:t>
            </a:r>
          </a:p>
          <a:p>
            <a:pPr lvl="1"/>
            <a:r>
              <a:rPr lang="en-US" dirty="0"/>
              <a:t>The message integer ID if SenderRefID is not used</a:t>
            </a:r>
          </a:p>
          <a:p>
            <a:r>
              <a:rPr lang="en-US" b="1" dirty="0"/>
              <a:t>PluginCallbackHandler</a:t>
            </a:r>
            <a:r>
              <a:rPr lang="en-US" dirty="0"/>
              <a:t> provides transaction context for:</a:t>
            </a:r>
          </a:p>
          <a:p>
            <a:pPr lvl="1"/>
            <a:r>
              <a:rPr lang="en-US" dirty="0"/>
              <a:t>Acknowledging the message</a:t>
            </a:r>
          </a:p>
          <a:p>
            <a:pPr lvl="1"/>
            <a:r>
              <a:rPr lang="en-US" dirty="0"/>
              <a:t>Any additional entity data changes</a:t>
            </a:r>
          </a:p>
          <a:p>
            <a:r>
              <a:rPr lang="en-US" dirty="0"/>
              <a:t>If multiple replies are received for the same message, the reply plugin implementation should not change system state or cause harm</a:t>
            </a:r>
          </a:p>
          <a:p>
            <a:endParaRPr lang="en-US" dirty="0"/>
          </a:p>
        </p:txBody>
      </p:sp>
    </p:spTree>
    <p:extLst>
      <p:ext uri="{BB962C8B-B14F-4D97-AF65-F5344CB8AC3E}">
        <p14:creationId xmlns:p14="http://schemas.microsoft.com/office/powerpoint/2010/main" val="38254483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105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(1)</a:t>
            </a:r>
            <a:endParaRPr lang="en-US" dirty="0"/>
          </a:p>
        </p:txBody>
      </p:sp>
      <p:sp>
        <p:nvSpPr>
          <p:cNvPr id="5" name="Rectangle 1"/>
          <p:cNvSpPr>
            <a:spLocks noChangeArrowheads="1"/>
          </p:cNvSpPr>
          <p:nvPr/>
        </p:nvSpPr>
        <p:spPr bwMode="auto">
          <a:xfrm>
            <a:off x="502920" y="9144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MessageListener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queueReceiverName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entitychangereplies</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endParaRPr kumimoji="0" lang="en-US" sz="14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REQUEST_MESSAGE_OK</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REQUEST_MESSAGE_DUPLICATE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21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MESSAGE_INVALID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REQUEST_MESSAGE_INVALID</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shutdown()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suspend() {</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 29</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resume() { }</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30   </a:t>
            </a:r>
            <a:r>
              <a:rPr lang="en-US" sz="1400" b="1" dirty="0" smtClean="0" bmk="">
                <a:solidFill>
                  <a:srgbClr val="000080"/>
                </a:solidFill>
                <a:latin typeface="Courier New" pitchFamily="49" charset="0"/>
                <a:cs typeface="Courier New" pitchFamily="49" charset="0"/>
              </a:rPr>
              <a:t>override </a:t>
            </a:r>
            <a:r>
              <a:rPr lang="en-US" sz="1400" b="1" dirty="0" bmk="">
                <a:solidFill>
                  <a:srgbClr val="000080"/>
                </a:solidFill>
                <a:latin typeface="Courier New" pitchFamily="49" charset="0"/>
                <a:cs typeface="Courier New" pitchFamily="49" charset="0"/>
              </a:rPr>
              <a:t>function </a:t>
            </a:r>
            <a:r>
              <a:rPr lang="en-US" sz="1400" b="1" dirty="0" err="1" bmk="">
                <a:solidFill>
                  <a:srgbClr val="000000"/>
                </a:solidFill>
                <a:latin typeface="Courier New" pitchFamily="49" charset="0"/>
                <a:cs typeface="Courier New" pitchFamily="49" charset="0"/>
              </a:rPr>
              <a:t>setDestinationID</a:t>
            </a:r>
            <a:r>
              <a:rPr lang="en-US" sz="1400" b="1" dirty="0" bmk="">
                <a:solidFill>
                  <a:srgbClr val="000000"/>
                </a:solidFill>
                <a:latin typeface="Courier New" pitchFamily="49" charset="0"/>
                <a:cs typeface="Courier New" pitchFamily="49" charset="0"/>
              </a:rPr>
              <a:t>(</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int</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31     _</a:t>
            </a:r>
            <a:r>
              <a:rPr lang="en-US" sz="1400" b="1" dirty="0" err="1" smtClean="0" bmk="">
                <a:solidFill>
                  <a:srgbClr val="000000"/>
                </a:solidFill>
                <a:latin typeface="Courier New" pitchFamily="49" charset="0"/>
                <a:cs typeface="Courier New" pitchFamily="49" charset="0"/>
              </a:rPr>
              <a:t>destID</a:t>
            </a:r>
            <a:r>
              <a:rPr lang="en-US" sz="1400" b="1" dirty="0" smtClean="0" bmk="">
                <a:solidFill>
                  <a:srgbClr val="000000"/>
                </a:solidFill>
                <a:latin typeface="Courier New" pitchFamily="49" charset="0"/>
                <a:cs typeface="Courier New" pitchFamily="49" charset="0"/>
              </a:rPr>
              <a:t> </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p:txBody>
      </p:sp>
    </p:spTree>
    <p:extLst>
      <p:ext uri="{BB962C8B-B14F-4D97-AF65-F5344CB8AC3E}">
        <p14:creationId xmlns:p14="http://schemas.microsoft.com/office/powerpoint/2010/main" val="7237211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638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(2)</a:t>
            </a:r>
            <a:endParaRPr lang="en-US" dirty="0"/>
          </a:p>
        </p:txBody>
      </p:sp>
      <p:sp>
        <p:nvSpPr>
          <p:cNvPr id="4" name="Rectangle 1"/>
          <p:cNvSpPr>
            <a:spLocks noChangeArrowheads="1"/>
          </p:cNvSpPr>
          <p:nvPr/>
        </p:nvSpPr>
        <p:spPr bwMode="auto">
          <a:xfrm>
            <a:off x="502920" y="914400"/>
            <a:ext cx="87934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r>
              <a:rPr lang="en-US" sz="1400" b="1" dirty="0" bmk="">
                <a:solidFill>
                  <a:srgbClr val="000000"/>
                </a:solidFill>
                <a:latin typeface="Courier New" pitchFamily="49" charset="0"/>
                <a:cs typeface="Courier New" pitchFamily="49" charset="0"/>
              </a:rPr>
              <a:t> 33 </a:t>
            </a:r>
            <a:r>
              <a:rPr lang="en-US" sz="1400" b="1" i="1" dirty="0" bmk="">
                <a:solidFill>
                  <a:srgbClr val="808080"/>
                </a:solidFill>
                <a:latin typeface="Courier New" pitchFamily="49" charset="0"/>
                <a:cs typeface="Courier New" pitchFamily="49" charset="0"/>
              </a:rPr>
              <a:t>/* </a:t>
            </a:r>
            <a:r>
              <a:rPr lang="en-US" sz="1400" b="1" i="1" dirty="0" smtClean="0" bmk="">
                <a:solidFill>
                  <a:srgbClr val="808080"/>
                </a:solidFill>
                <a:latin typeface="Courier New" pitchFamily="49" charset="0"/>
                <a:cs typeface="Courier New" pitchFamily="49" charset="0"/>
              </a:rPr>
              <a:t>JMS </a:t>
            </a:r>
            <a:r>
              <a:rPr lang="en-US" sz="1400" b="1" i="1" dirty="0" bmk="">
                <a:solidFill>
                  <a:srgbClr val="808080"/>
                </a:solidFill>
                <a:latin typeface="Courier New" pitchFamily="49" charset="0"/>
                <a:cs typeface="Courier New" pitchFamily="49" charset="0"/>
              </a:rPr>
              <a:t>message type can be used to transport plain-text messages, </a:t>
            </a:r>
            <a:br>
              <a:rPr lang="en-US" sz="1400" b="1" i="1" dirty="0" bmk="">
                <a:solidFill>
                  <a:srgbClr val="808080"/>
                </a:solidFill>
                <a:latin typeface="Courier New" pitchFamily="49" charset="0"/>
                <a:cs typeface="Courier New" pitchFamily="49" charset="0"/>
              </a:rPr>
            </a:br>
            <a:r>
              <a:rPr lang="en-US" sz="1400" b="1" i="1" dirty="0" smtClean="0" bmk="">
                <a:solidFill>
                  <a:srgbClr val="808080"/>
                </a:solidFill>
                <a:latin typeface="Courier New" pitchFamily="49" charset="0"/>
                <a:cs typeface="Courier New" pitchFamily="49" charset="0"/>
              </a:rPr>
              <a:t>       and </a:t>
            </a:r>
            <a:r>
              <a:rPr lang="en-US" sz="1400" b="1" i="1" dirty="0" bmk="">
                <a:solidFill>
                  <a:srgbClr val="808080"/>
                </a:solidFill>
                <a:latin typeface="Courier New" pitchFamily="49" charset="0"/>
                <a:cs typeface="Courier New" pitchFamily="49" charset="0"/>
              </a:rPr>
              <a:t>XML messages.*/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onMessage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javax.jms.Message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80"/>
                </a:solidFill>
                <a:effectLst/>
                <a:latin typeface="Courier New" pitchFamily="49" charset="0"/>
                <a:cs typeface="Courier New" pitchFamily="49" charset="0"/>
              </a:rPr>
              <a:t>typeis</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TextMessage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…37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handler.execute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aMsg.AckCount</a:t>
            </a:r>
            <a:r>
              <a:rPr lang="en-US" sz="1400" b="1" dirty="0" bmk="">
                <a:solidFill>
                  <a:srgbClr val="000000"/>
                </a:solidFill>
                <a:latin typeface="Courier New" pitchFamily="49" charset="0"/>
                <a:cs typeface="Courier New" pitchFamily="49" charset="0"/>
              </a:rPr>
              <a:t> &gt;</a:t>
            </a:r>
            <a:r>
              <a:rPr lang="en-US" sz="1400" b="1" dirty="0" bmk="">
                <a:solidFill>
                  <a:srgbClr val="0000FF"/>
                </a:solidFill>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finder.findHistoryBySenderRefID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Transaction.getCurrent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44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currentTransaction.add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aMsgHist.reportDuplicate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47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48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errors and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&amp;&amp;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aMsg.AckCount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50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code to handle message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57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aMsg.reportAck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59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60    }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61   }) </a:t>
            </a:r>
            <a:r>
              <a:rPr lang="en-US" sz="1400" b="1" i="1" dirty="0" smtClean="0" bmk="">
                <a:solidFill>
                  <a:srgbClr val="808080"/>
                </a:solidFill>
                <a:latin typeface="Courier New" pitchFamily="49" charset="0"/>
                <a:cs typeface="Courier New" pitchFamily="49" charset="0"/>
              </a:rPr>
              <a:t>// end block</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…65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jmsMsg.acknowledge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67 </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538919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acknowledgement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Reply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800600" y="5562600"/>
            <a:ext cx="1667765" cy="584775"/>
          </a:xfrm>
          <a:prstGeom prst="rect">
            <a:avLst/>
          </a:prstGeom>
        </p:spPr>
        <p:txBody>
          <a:bodyPr wrap="square">
            <a:spAutoFit/>
          </a:bodyPr>
          <a:lstStyle/>
          <a:p>
            <a:pPr algn="ctr"/>
            <a:r>
              <a:rPr lang="en-US" sz="1600" b="1" dirty="0" smtClean="0">
                <a:solidFill>
                  <a:schemeClr val="bg1"/>
                </a:solidFill>
              </a:rPr>
              <a:t>Reply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376514" y="5511225"/>
            <a:ext cx="1400976"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icn Msg Plugin Reply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834"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8662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solidFill>
                  <a:schemeClr val="bg1"/>
                </a:solidFill>
              </a:rPr>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9"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97"/>
          <p:cNvSpPr>
            <a:spLocks noChangeArrowheads="1"/>
          </p:cNvSpPr>
          <p:nvPr/>
        </p:nvSpPr>
        <p:spPr bwMode="auto">
          <a:xfrm>
            <a:off x="2545080" y="2354662"/>
            <a:ext cx="1188720" cy="936606"/>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solidFill>
                <a:schemeClr val="tx1"/>
              </a:solidFill>
            </a:endParaRPr>
          </a:p>
        </p:txBody>
      </p:sp>
      <p:sp>
        <p:nvSpPr>
          <p:cNvPr id="2" name="Title 1"/>
          <p:cNvSpPr>
            <a:spLocks noGrp="1"/>
          </p:cNvSpPr>
          <p:nvPr>
            <p:ph type="title"/>
          </p:nvPr>
        </p:nvSpPr>
        <p:spPr/>
        <p:txBody>
          <a:bodyPr/>
          <a:lstStyle/>
          <a:p>
            <a:r>
              <a:rPr lang="en-US" dirty="0"/>
              <a:t>Message acknowledgement</a:t>
            </a:r>
          </a:p>
        </p:txBody>
      </p:sp>
      <p:sp>
        <p:nvSpPr>
          <p:cNvPr id="5" name="Content Placeholder 4"/>
          <p:cNvSpPr>
            <a:spLocks noGrp="1"/>
          </p:cNvSpPr>
          <p:nvPr>
            <p:ph idx="1"/>
          </p:nvPr>
        </p:nvSpPr>
        <p:spPr>
          <a:xfrm>
            <a:off x="519113" y="4114800"/>
            <a:ext cx="8318500" cy="2286000"/>
          </a:xfrm>
        </p:spPr>
        <p:txBody>
          <a:bodyPr/>
          <a:lstStyle/>
          <a:p>
            <a:r>
              <a:rPr lang="en-US" b="1" dirty="0" smtClean="0"/>
              <a:t>Message </a:t>
            </a:r>
            <a:r>
              <a:rPr lang="en-US" b="1" dirty="0"/>
              <a:t>acknowledgement </a:t>
            </a:r>
            <a:r>
              <a:rPr lang="en-US" dirty="0"/>
              <a:t>is the process in which Guidewire interprets </a:t>
            </a:r>
            <a:r>
              <a:rPr lang="en-US" dirty="0" smtClean="0"/>
              <a:t>a messaging response from an external system</a:t>
            </a:r>
            <a:endParaRPr lang="en-US" dirty="0"/>
          </a:p>
          <a:p>
            <a:r>
              <a:rPr lang="en-US" dirty="0" smtClean="0"/>
              <a:t>Expected behavior is that every </a:t>
            </a:r>
            <a:r>
              <a:rPr lang="en-US" dirty="0"/>
              <a:t>sent message will </a:t>
            </a:r>
            <a:r>
              <a:rPr lang="en-US" dirty="0" smtClean="0"/>
              <a:t>receive a response</a:t>
            </a:r>
            <a:endParaRPr lang="en-US" dirty="0"/>
          </a:p>
          <a:p>
            <a:endParaRPr lang="en-US" dirty="0"/>
          </a:p>
        </p:txBody>
      </p:sp>
      <p:sp>
        <p:nvSpPr>
          <p:cNvPr id="17" name="rec GWRE"/>
          <p:cNvSpPr>
            <a:spLocks noChangeArrowheads="1"/>
          </p:cNvSpPr>
          <p:nvPr/>
        </p:nvSpPr>
        <p:spPr bwMode="auto">
          <a:xfrm>
            <a:off x="761999" y="906860"/>
            <a:ext cx="1463040" cy="265176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ln Retry 2"/>
          <p:cNvSpPr>
            <a:spLocks noChangeShapeType="1"/>
          </p:cNvSpPr>
          <p:nvPr/>
        </p:nvSpPr>
        <p:spPr bwMode="auto">
          <a:xfrm flipH="1">
            <a:off x="3733800" y="2523133"/>
            <a:ext cx="351472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4572000" y="1287862"/>
            <a:ext cx="12954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Send </a:t>
            </a:r>
            <a:br>
              <a:rPr lang="en-US" dirty="0" smtClean="0">
                <a:solidFill>
                  <a:schemeClr val="bg1"/>
                </a:solidFill>
              </a:rPr>
            </a:br>
            <a:r>
              <a:rPr lang="en-US" dirty="0" smtClean="0">
                <a:solidFill>
                  <a:schemeClr val="bg1"/>
                </a:solidFill>
              </a:rPr>
              <a:t>message</a:t>
            </a:r>
            <a:endParaRPr lang="en-US" dirty="0">
              <a:solidFill>
                <a:schemeClr val="bg1"/>
              </a:solidFill>
            </a:endParaRPr>
          </a:p>
        </p:txBody>
      </p:sp>
      <p:sp>
        <p:nvSpPr>
          <p:cNvPr id="54" name="Rounded Rectangle 53"/>
          <p:cNvSpPr/>
          <p:nvPr/>
        </p:nvSpPr>
        <p:spPr bwMode="auto">
          <a:xfrm>
            <a:off x="4572000" y="2272066"/>
            <a:ext cx="1295400" cy="615996"/>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Response</a:t>
            </a:r>
            <a:endParaRPr lang="en-US" dirty="0">
              <a:solidFill>
                <a:schemeClr val="bg1"/>
              </a:solidFill>
            </a:endParaRPr>
          </a:p>
        </p:txBody>
      </p:sp>
      <p:sp>
        <p:nvSpPr>
          <p:cNvPr id="68" name="Line 101"/>
          <p:cNvSpPr>
            <a:spLocks noChangeShapeType="1"/>
          </p:cNvSpPr>
          <p:nvPr/>
        </p:nvSpPr>
        <p:spPr bwMode="auto">
          <a:xfrm flipH="1">
            <a:off x="2223135" y="25070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3135" y="27356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3135" y="29642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3135" y="31928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2" name="txt GWREapp"/>
          <p:cNvSpPr txBox="1">
            <a:spLocks noChangeArrowheads="1"/>
          </p:cNvSpPr>
          <p:nvPr/>
        </p:nvSpPr>
        <p:spPr bwMode="auto">
          <a:xfrm>
            <a:off x="2545080" y="2545162"/>
            <a:ext cx="11658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interpret</a:t>
            </a:r>
            <a:br>
              <a:rPr lang="en-US" dirty="0" smtClean="0">
                <a:solidFill>
                  <a:schemeClr val="bg1"/>
                </a:solidFill>
              </a:rPr>
            </a:br>
            <a:r>
              <a:rPr lang="en-US" dirty="0" smtClean="0">
                <a:solidFill>
                  <a:schemeClr val="bg1"/>
                </a:solidFill>
              </a:rPr>
              <a:t>response</a:t>
            </a:r>
            <a:endParaRPr lang="en-US" dirty="0">
              <a:solidFill>
                <a:schemeClr val="bg1"/>
              </a:solidFill>
            </a:endParaRPr>
          </a:p>
        </p:txBody>
      </p:sp>
      <p:pic>
        <p:nvPicPr>
          <p:cNvPr id="32" name="icn Msg Sne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535" y="1261527"/>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esg 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65651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administration</a:t>
            </a:r>
            <a:endParaRPr lang="en-US" dirty="0"/>
          </a:p>
        </p:txBody>
      </p:sp>
      <p:sp>
        <p:nvSpPr>
          <p:cNvPr id="3" name="Content Placeholder 2"/>
          <p:cNvSpPr>
            <a:spLocks noGrp="1"/>
          </p:cNvSpPr>
          <p:nvPr>
            <p:ph sz="half" idx="1"/>
          </p:nvPr>
        </p:nvSpPr>
        <p:spPr>
          <a:xfrm>
            <a:off x="519111" y="4114800"/>
            <a:ext cx="4586289" cy="2274891"/>
          </a:xfrm>
        </p:spPr>
        <p:txBody>
          <a:bodyPr/>
          <a:lstStyle/>
          <a:p>
            <a:r>
              <a:rPr lang="en-US" dirty="0" smtClean="0"/>
              <a:t>A series of </a:t>
            </a:r>
            <a:br>
              <a:rPr lang="en-US" dirty="0" smtClean="0"/>
            </a:br>
            <a:r>
              <a:rPr lang="en-US" dirty="0" smtClean="0"/>
              <a:t>drilldown </a:t>
            </a:r>
            <a:br>
              <a:rPr lang="en-US" dirty="0" smtClean="0"/>
            </a:br>
            <a:r>
              <a:rPr lang="en-US" dirty="0" smtClean="0"/>
              <a:t>screens for </a:t>
            </a:r>
            <a:br>
              <a:rPr lang="en-US" dirty="0" smtClean="0"/>
            </a:br>
            <a:r>
              <a:rPr lang="en-US" dirty="0" smtClean="0"/>
              <a:t>message administration</a:t>
            </a:r>
          </a:p>
          <a:p>
            <a:r>
              <a:rPr lang="en-US" dirty="0" smtClean="0"/>
              <a:t>Administration tab </a:t>
            </a:r>
            <a:r>
              <a:rPr lang="en-US" dirty="0" smtClean="0">
                <a:sym typeface="Wingdings" pitchFamily="2" charset="2"/>
              </a:rPr>
              <a:t> </a:t>
            </a:r>
            <a:br>
              <a:rPr lang="en-US" dirty="0" smtClean="0">
                <a:sym typeface="Wingdings" pitchFamily="2" charset="2"/>
              </a:rPr>
            </a:br>
            <a:r>
              <a:rPr lang="en-US" dirty="0" smtClean="0"/>
              <a:t>Event Messages</a:t>
            </a:r>
            <a:endParaRPr lang="en-US" dirty="0"/>
          </a:p>
        </p:txBody>
      </p:sp>
      <p:pic>
        <p:nvPicPr>
          <p:cNvPr id="4099" name="pic Event Msgs"/>
          <p:cNvPicPr>
            <a:picLocks noChangeAspect="1" noChangeArrowheads="1"/>
          </p:cNvPicPr>
          <p:nvPr/>
        </p:nvPicPr>
        <p:blipFill rotWithShape="1">
          <a:blip r:embed="rId3">
            <a:extLst>
              <a:ext uri="{28A0092B-C50C-407E-A947-70E740481C1C}">
                <a14:useLocalDpi xmlns:a14="http://schemas.microsoft.com/office/drawing/2010/main" val="0"/>
              </a:ext>
            </a:extLst>
          </a:blip>
          <a:srcRect t="5829"/>
          <a:stretch/>
        </p:blipFill>
        <p:spPr bwMode="auto">
          <a:xfrm>
            <a:off x="457200" y="915947"/>
            <a:ext cx="5708177" cy="160043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 Destination"/>
          <p:cNvPicPr>
            <a:picLocks noChangeAspect="1" noChangeArrowheads="1"/>
          </p:cNvPicPr>
          <p:nvPr/>
        </p:nvPicPr>
        <p:blipFill rotWithShape="1">
          <a:blip r:embed="rId4">
            <a:extLst>
              <a:ext uri="{28A0092B-C50C-407E-A947-70E740481C1C}">
                <a14:useLocalDpi xmlns:a14="http://schemas.microsoft.com/office/drawing/2010/main" val="0"/>
              </a:ext>
            </a:extLst>
          </a:blip>
          <a:srcRect t="6430"/>
          <a:stretch/>
        </p:blipFill>
        <p:spPr bwMode="auto">
          <a:xfrm>
            <a:off x="1438370" y="2093341"/>
            <a:ext cx="5654830" cy="139054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 Event"/>
          <p:cNvPicPr>
            <a:picLocks noChangeAspect="1" noChangeArrowheads="1"/>
          </p:cNvPicPr>
          <p:nvPr/>
        </p:nvPicPr>
        <p:blipFill rotWithShape="1">
          <a:blip r:embed="rId5">
            <a:extLst>
              <a:ext uri="{28A0092B-C50C-407E-A947-70E740481C1C}">
                <a14:useLocalDpi xmlns:a14="http://schemas.microsoft.com/office/drawing/2010/main" val="0"/>
              </a:ext>
            </a:extLst>
          </a:blip>
          <a:srcRect t="7179" r="16675"/>
          <a:stretch/>
        </p:blipFill>
        <p:spPr bwMode="auto">
          <a:xfrm>
            <a:off x="2692623" y="3331487"/>
            <a:ext cx="5505668" cy="13794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 Payload" descr="C:\Users\sluersen\AppData\Local\Temp\SNAGHTML1a01da5.PNG"/>
          <p:cNvPicPr>
            <a:picLocks noChangeAspect="1" noChangeArrowheads="1"/>
          </p:cNvPicPr>
          <p:nvPr/>
        </p:nvPicPr>
        <p:blipFill rotWithShape="1">
          <a:blip r:embed="rId6">
            <a:extLst>
              <a:ext uri="{28A0092B-C50C-407E-A947-70E740481C1C}">
                <a14:useLocalDpi xmlns:a14="http://schemas.microsoft.com/office/drawing/2010/main" val="0"/>
              </a:ext>
            </a:extLst>
          </a:blip>
          <a:srcRect t="5619"/>
          <a:stretch/>
        </p:blipFill>
        <p:spPr bwMode="auto">
          <a:xfrm>
            <a:off x="5191502" y="4474487"/>
            <a:ext cx="3444721" cy="172628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771525" y="1813639"/>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2" name="Rounded Rectangle 51"/>
          <p:cNvSpPr/>
          <p:nvPr/>
        </p:nvSpPr>
        <p:spPr bwMode="auto">
          <a:xfrm>
            <a:off x="1759200" y="3062551"/>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3" name="Rounded Rectangle 52"/>
          <p:cNvSpPr/>
          <p:nvPr/>
        </p:nvSpPr>
        <p:spPr bwMode="auto">
          <a:xfrm>
            <a:off x="3759423" y="4257582"/>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Elbow Connector 7"/>
          <p:cNvCxnSpPr>
            <a:stCxn id="4" idx="1"/>
            <a:endCxn id="4102" idx="1"/>
          </p:cNvCxnSpPr>
          <p:nvPr/>
        </p:nvCxnSpPr>
        <p:spPr bwMode="auto">
          <a:xfrm rot="10800000" flipH="1" flipV="1">
            <a:off x="771524" y="1928094"/>
            <a:ext cx="666845" cy="860519"/>
          </a:xfrm>
          <a:prstGeom prst="bentConnector3">
            <a:avLst>
              <a:gd name="adj1" fmla="val -3428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3" name="Elbow Connector 72"/>
          <p:cNvCxnSpPr>
            <a:stCxn id="52" idx="1"/>
            <a:endCxn id="4101" idx="1"/>
          </p:cNvCxnSpPr>
          <p:nvPr/>
        </p:nvCxnSpPr>
        <p:spPr bwMode="auto">
          <a:xfrm rot="10800000" flipH="1" flipV="1">
            <a:off x="1759199" y="3177007"/>
            <a:ext cx="933423" cy="844194"/>
          </a:xfrm>
          <a:prstGeom prst="bentConnector3">
            <a:avLst>
              <a:gd name="adj1" fmla="val -2449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5" name="Elbow Connector 84"/>
          <p:cNvCxnSpPr>
            <a:stCxn id="53" idx="1"/>
          </p:cNvCxnSpPr>
          <p:nvPr/>
        </p:nvCxnSpPr>
        <p:spPr bwMode="auto">
          <a:xfrm rot="10800000" flipH="1" flipV="1">
            <a:off x="3759423" y="4372038"/>
            <a:ext cx="1432078" cy="504762"/>
          </a:xfrm>
          <a:prstGeom prst="bentConnector3">
            <a:avLst>
              <a:gd name="adj1" fmla="val -1596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6"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86442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276" y="22537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Msg Duplicat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5858" y="3177007"/>
            <a:ext cx="731452" cy="65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614" y="4676901"/>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98901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Message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Suspend</a:t>
            </a:r>
            <a:r>
              <a:rPr lang="en-US" dirty="0"/>
              <a:t>, resume, and view messages for each </a:t>
            </a:r>
            <a:r>
              <a:rPr lang="en-US" dirty="0" smtClean="0"/>
              <a:t>destination</a:t>
            </a:r>
          </a:p>
          <a:p>
            <a:r>
              <a:rPr lang="en-US" dirty="0" smtClean="0"/>
              <a:t>Safe-ordered and non-safe-ordered messages</a:t>
            </a:r>
          </a:p>
          <a:p>
            <a:pPr lvl="1"/>
            <a:r>
              <a:rPr lang="en-US" dirty="0"/>
              <a:t>When applicable, </a:t>
            </a:r>
            <a:r>
              <a:rPr lang="en-US" dirty="0" smtClean="0"/>
              <a:t>screen segments messages</a:t>
            </a:r>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33"/>
            <a:ext cx="7923213" cy="18573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6386" idx="1"/>
          </p:cNvCxnSpPr>
          <p:nvPr/>
        </p:nvCxnSpPr>
        <p:spPr bwMode="auto">
          <a:xfrm rot="10800000" flipH="1" flipV="1">
            <a:off x="914400" y="2036165"/>
            <a:ext cx="1371600" cy="1326160"/>
          </a:xfrm>
          <a:prstGeom prst="bentConnector3">
            <a:avLst>
              <a:gd name="adj1" fmla="val -166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Rounded Rectangle 20"/>
          <p:cNvSpPr/>
          <p:nvPr/>
        </p:nvSpPr>
        <p:spPr bwMode="auto">
          <a:xfrm>
            <a:off x="2667000" y="3581400"/>
            <a:ext cx="2240280" cy="5524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191054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2587449"/>
            <a:ext cx="7620000" cy="155307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Drilldown screens</a:t>
            </a:r>
            <a:endParaRPr lang="en-US" dirty="0"/>
          </a:p>
        </p:txBody>
      </p:sp>
      <p:sp>
        <p:nvSpPr>
          <p:cNvPr id="4" name="Content Placeholder 3"/>
          <p:cNvSpPr>
            <a:spLocks noGrp="1"/>
          </p:cNvSpPr>
          <p:nvPr>
            <p:ph idx="1"/>
          </p:nvPr>
        </p:nvSpPr>
        <p:spPr/>
        <p:txBody>
          <a:bodyPr/>
          <a:lstStyle/>
          <a:p>
            <a:r>
              <a:rPr lang="en-US" dirty="0" smtClean="0"/>
              <a:t>Retire or skip messages</a:t>
            </a:r>
          </a:p>
          <a:p>
            <a:r>
              <a:rPr lang="en-US" dirty="0" smtClean="0"/>
              <a:t>Drilldown into message event</a:t>
            </a:r>
          </a:p>
          <a:p>
            <a:r>
              <a:rPr lang="en-US" dirty="0" smtClean="0"/>
              <a:t>Edit the payload manually</a:t>
            </a:r>
            <a:endParaRPr lang="en-US" dirty="0"/>
          </a:p>
        </p:txBody>
      </p:sp>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7410" idx="1"/>
          </p:cNvCxnSpPr>
          <p:nvPr/>
        </p:nvCxnSpPr>
        <p:spPr bwMode="auto">
          <a:xfrm rot="10800000" flipH="1" flipV="1">
            <a:off x="914399" y="2036165"/>
            <a:ext cx="152401" cy="1327820"/>
          </a:xfrm>
          <a:prstGeom prst="bentConnector3">
            <a:avLst>
              <a:gd name="adj1" fmla="val -14999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340265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admin using </a:t>
            </a:r>
            <a:r>
              <a:rPr lang="en-US" dirty="0" smtClean="0"/>
              <a:t>MessagingToolsAPI</a:t>
            </a:r>
            <a:endParaRPr lang="en-US" dirty="0"/>
          </a:p>
        </p:txBody>
      </p:sp>
      <p:sp>
        <p:nvSpPr>
          <p:cNvPr id="2" name="Content Placeholder 1"/>
          <p:cNvSpPr>
            <a:spLocks noGrp="1"/>
          </p:cNvSpPr>
          <p:nvPr>
            <p:ph idx="1"/>
          </p:nvPr>
        </p:nvSpPr>
        <p:spPr>
          <a:xfrm>
            <a:off x="519113" y="4038600"/>
            <a:ext cx="8318500" cy="2362200"/>
          </a:xfrm>
        </p:spPr>
        <p:txBody>
          <a:bodyPr/>
          <a:lstStyle/>
          <a:p>
            <a:r>
              <a:rPr lang="en-US" dirty="0" smtClean="0"/>
              <a:t>messaging_tools </a:t>
            </a:r>
          </a:p>
          <a:p>
            <a:pPr lvl="1"/>
            <a:r>
              <a:rPr lang="en-US" dirty="0" smtClean="0"/>
              <a:t>-</a:t>
            </a:r>
            <a:r>
              <a:rPr lang="en-US" dirty="0"/>
              <a:t>user </a:t>
            </a:r>
            <a:r>
              <a:rPr lang="en-US" i="1" dirty="0"/>
              <a:t>user</a:t>
            </a:r>
            <a:r>
              <a:rPr lang="en-US" dirty="0"/>
              <a:t> </a:t>
            </a:r>
            <a:r>
              <a:rPr lang="en-US" dirty="0" smtClean="0"/>
              <a:t> -password </a:t>
            </a:r>
            <a:r>
              <a:rPr lang="en-US" i="1" dirty="0"/>
              <a:t>password</a:t>
            </a:r>
            <a:r>
              <a:rPr lang="en-US" dirty="0"/>
              <a:t> </a:t>
            </a:r>
            <a:r>
              <a:rPr lang="en-US" dirty="0" smtClean="0"/>
              <a:t> -</a:t>
            </a:r>
            <a:r>
              <a:rPr lang="en-US" i="1" dirty="0" smtClean="0"/>
              <a:t>command  -param</a:t>
            </a:r>
          </a:p>
          <a:p>
            <a:pPr lvl="1"/>
            <a:r>
              <a:rPr lang="en-US" dirty="0"/>
              <a:t>Syntax to execute from </a:t>
            </a:r>
            <a:r>
              <a:rPr lang="en-US" dirty="0" smtClean="0"/>
              <a:t>admin/bin</a:t>
            </a:r>
            <a:endParaRPr lang="en-US" dirty="0"/>
          </a:p>
          <a:p>
            <a:r>
              <a:rPr lang="en-US" dirty="0" smtClean="0"/>
              <a:t>Commands include</a:t>
            </a:r>
            <a:endParaRPr lang="en-US" dirty="0"/>
          </a:p>
          <a:p>
            <a:pPr lvl="1"/>
            <a:r>
              <a:rPr lang="en-US" dirty="0" smtClean="0"/>
              <a:t>[ </a:t>
            </a:r>
            <a:r>
              <a:rPr lang="en-US" dirty="0"/>
              <a:t>-suspend | -resume ]  destinationID</a:t>
            </a:r>
          </a:p>
          <a:p>
            <a:pPr lvl="1"/>
            <a:r>
              <a:rPr lang="en-US" dirty="0" smtClean="0"/>
              <a:t>[ -</a:t>
            </a:r>
            <a:r>
              <a:rPr lang="en-US" dirty="0"/>
              <a:t>retry | -skip ] </a:t>
            </a:r>
            <a:r>
              <a:rPr lang="en-US" dirty="0" smtClean="0"/>
              <a:t>messageID</a:t>
            </a:r>
            <a:endParaRPr lang="en-US"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23925"/>
            <a:ext cx="3838575" cy="13811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114800" cy="13906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8077200" y="1982387"/>
            <a:ext cx="714375"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ounded Rectangle 11"/>
          <p:cNvSpPr/>
          <p:nvPr/>
        </p:nvSpPr>
        <p:spPr bwMode="auto">
          <a:xfrm>
            <a:off x="3733800" y="2000250"/>
            <a:ext cx="9144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8440" name="Picture 8" descr="C:\Users\sluersen\AppData\Local\Temp\SNAGHTML1f3863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2685304"/>
            <a:ext cx="8175625" cy="13032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a:stCxn id="12" idx="3"/>
            <a:endCxn id="18440" idx="0"/>
          </p:cNvCxnSpPr>
          <p:nvPr/>
        </p:nvCxnSpPr>
        <p:spPr bwMode="auto">
          <a:xfrm flipH="1">
            <a:off x="4598988" y="2138741"/>
            <a:ext cx="49212" cy="546563"/>
          </a:xfrm>
          <a:prstGeom prst="bentConnector4">
            <a:avLst>
              <a:gd name="adj1" fmla="val -464521"/>
              <a:gd name="adj2" fmla="val 6266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a:stCxn id="18440" idx="3"/>
            <a:endCxn id="11" idx="2"/>
          </p:cNvCxnSpPr>
          <p:nvPr/>
        </p:nvCxnSpPr>
        <p:spPr bwMode="auto">
          <a:xfrm flipH="1" flipV="1">
            <a:off x="8434388" y="2259369"/>
            <a:ext cx="252412" cy="1077567"/>
          </a:xfrm>
          <a:prstGeom prst="bentConnector4">
            <a:avLst>
              <a:gd name="adj1" fmla="val -90566"/>
              <a:gd name="adj2" fmla="val 80236"/>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8691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4012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messaging acknowledgement</a:t>
            </a:r>
          </a:p>
          <a:p>
            <a:pPr lvl="1"/>
            <a:r>
              <a:rPr lang="en-US" dirty="0"/>
              <a:t>Identify various messaging acknowledgement mechanisms</a:t>
            </a:r>
          </a:p>
          <a:p>
            <a:pPr lvl="1"/>
            <a:r>
              <a:rPr lang="en-US" dirty="0"/>
              <a:t>Characterize the difference between an exception in sending a message and a messaging error </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messaging acknowledgement from an external system?</a:t>
            </a:r>
          </a:p>
          <a:p>
            <a:r>
              <a:rPr lang="en-US" dirty="0" smtClean="0"/>
              <a:t>What </a:t>
            </a:r>
            <a:r>
              <a:rPr lang="en-US" dirty="0"/>
              <a:t>are the </a:t>
            </a:r>
            <a:r>
              <a:rPr lang="en-US" dirty="0" smtClean="0"/>
              <a:t>possible </a:t>
            </a:r>
            <a:r>
              <a:rPr lang="en-US" dirty="0"/>
              <a:t>ways Guidewire can interpret an external system's response to a message?</a:t>
            </a:r>
          </a:p>
          <a:p>
            <a:r>
              <a:rPr lang="en-US" dirty="0"/>
              <a:t>Under what three circumstances is an entry added to the MessageHistory table?</a:t>
            </a:r>
          </a:p>
          <a:p>
            <a:r>
              <a:rPr lang="en-US" dirty="0"/>
              <a:t>Under what circumstances are acknowledgements processed:</a:t>
            </a:r>
          </a:p>
          <a:p>
            <a:pPr marL="857250" lvl="1" indent="-457200">
              <a:buFont typeface="+mj-lt"/>
              <a:buAutoNum type="alphaLcParenR"/>
            </a:pPr>
            <a:r>
              <a:rPr lang="en-US" dirty="0"/>
              <a:t>By the transport plugin?</a:t>
            </a:r>
          </a:p>
          <a:p>
            <a:pPr marL="857250" lvl="1" indent="-457200">
              <a:buFont typeface="+mj-lt"/>
              <a:buAutoNum type="alphaLcParenR"/>
            </a:pPr>
            <a:r>
              <a:rPr lang="en-US" dirty="0"/>
              <a:t>By the reply plugin?</a:t>
            </a:r>
          </a:p>
          <a:p>
            <a:pPr marL="857250" lvl="1" indent="-457200">
              <a:buFont typeface="+mj-lt"/>
              <a:buAutoNum type="alphaLcParenR"/>
            </a:pPr>
            <a:r>
              <a:rPr lang="en-US" dirty="0"/>
              <a:t>Without involvement from any plugin?</a:t>
            </a:r>
          </a:p>
          <a:p>
            <a:pPr marL="400050" lvl="1" indent="0">
              <a:buNone/>
            </a:pPr>
            <a:endParaRPr lang="en-US" dirty="0" smtClean="0"/>
          </a:p>
          <a:p>
            <a:pPr marL="400050" lvl="1" indent="0" algn="ctr">
              <a:buNone/>
            </a:pPr>
            <a:r>
              <a:rPr lang="en-US" dirty="0" smtClean="0"/>
              <a:t>(continued)</a:t>
            </a:r>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smtClean="0"/>
              <a:t>When </a:t>
            </a:r>
            <a:r>
              <a:rPr lang="en-US" dirty="0"/>
              <a:t>should you use each of the following methods?</a:t>
            </a:r>
          </a:p>
          <a:p>
            <a:pPr marL="857250" lvl="1" indent="-457200">
              <a:buFont typeface="+mj-lt"/>
              <a:buAutoNum type="alphaLcParenR"/>
            </a:pPr>
            <a:r>
              <a:rPr lang="en-US" dirty="0"/>
              <a:t>aMessage.reportError(retryTime)?</a:t>
            </a:r>
          </a:p>
          <a:p>
            <a:pPr marL="857250" lvl="1" indent="-457200">
              <a:buFont typeface="+mj-lt"/>
              <a:buAutoNum type="alphaLcParenR"/>
            </a:pPr>
            <a:r>
              <a:rPr lang="en-US" dirty="0" smtClean="0"/>
              <a:t>aMessage.reportError(errorCategory)?</a:t>
            </a:r>
            <a:endParaRPr lang="en-US" dirty="0"/>
          </a:p>
          <a:p>
            <a:pPr marL="857250" lvl="1" indent="-457200">
              <a:buFont typeface="+mj-lt"/>
              <a:buAutoNum type="alphaLcParenR"/>
            </a:pPr>
            <a:endParaRPr lang="en-US" dirty="0"/>
          </a:p>
          <a:p>
            <a:pPr lvl="1"/>
            <a:endParaRPr lang="en-US" dirty="0"/>
          </a:p>
          <a:p>
            <a:pPr>
              <a:buAutoNum type="arabicPeriod" startAt="5"/>
            </a:pPr>
            <a:endParaRPr lang="en-US" dirty="0"/>
          </a:p>
        </p:txBody>
      </p:sp>
    </p:spTree>
    <p:extLst>
      <p:ext uri="{BB962C8B-B14F-4D97-AF65-F5344CB8AC3E}">
        <p14:creationId xmlns:p14="http://schemas.microsoft.com/office/powerpoint/2010/main" val="33311295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external system response</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Guidewire interprets three response types</a:t>
            </a:r>
          </a:p>
          <a:p>
            <a:pPr lvl="1"/>
            <a:r>
              <a:rPr lang="en-US" dirty="0" smtClean="0"/>
              <a:t>Positive acknowledgement, error, and duplicate response</a:t>
            </a:r>
          </a:p>
          <a:p>
            <a:r>
              <a:rPr lang="en-US" dirty="0" smtClean="0"/>
              <a:t>No response may also requires handling</a:t>
            </a:r>
          </a:p>
          <a:p>
            <a:endParaRPr lang="en-US" dirty="0"/>
          </a:p>
        </p:txBody>
      </p:sp>
      <p:sp>
        <p:nvSpPr>
          <p:cNvPr id="17" name="rec GWRE"/>
          <p:cNvSpPr>
            <a:spLocks noChangeArrowheads="1"/>
          </p:cNvSpPr>
          <p:nvPr/>
        </p:nvSpPr>
        <p:spPr bwMode="auto">
          <a:xfrm>
            <a:off x="761999" y="914400"/>
            <a:ext cx="1463040" cy="365760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9392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0" name="ln Retry 2"/>
          <p:cNvSpPr>
            <a:spLocks noChangeShapeType="1"/>
          </p:cNvSpPr>
          <p:nvPr/>
        </p:nvSpPr>
        <p:spPr bwMode="auto">
          <a:xfrm flipH="1">
            <a:off x="3200399" y="4410678"/>
            <a:ext cx="4048123" cy="0"/>
          </a:xfrm>
          <a:prstGeom prst="line">
            <a:avLst/>
          </a:prstGeom>
          <a:noFill/>
          <a:ln w="28575">
            <a:solidFill>
              <a:schemeClr val="accent6"/>
            </a:solidFill>
            <a:prstDash val="sysDot"/>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Rounded Rectangle 40"/>
          <p:cNvSpPr/>
          <p:nvPr/>
        </p:nvSpPr>
        <p:spPr bwMode="auto">
          <a:xfrm>
            <a:off x="3754881" y="1067280"/>
            <a:ext cx="3255519" cy="60912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ACK</a:t>
            </a:r>
            <a:br>
              <a:rPr lang="en-US" dirty="0" smtClean="0">
                <a:solidFill>
                  <a:schemeClr val="bg1"/>
                </a:solidFill>
              </a:rPr>
            </a:br>
            <a:r>
              <a:rPr lang="en-US" dirty="0" smtClean="0">
                <a:solidFill>
                  <a:schemeClr val="bg1"/>
                </a:solidFill>
              </a:rPr>
              <a:t>positive acknowledgement</a:t>
            </a:r>
            <a:endParaRPr lang="en-US" dirty="0">
              <a:solidFill>
                <a:schemeClr val="bg1"/>
              </a:solidFill>
            </a:endParaRPr>
          </a:p>
        </p:txBody>
      </p:sp>
      <p:sp>
        <p:nvSpPr>
          <p:cNvPr id="47" name="Rounded Rectangle 46"/>
          <p:cNvSpPr/>
          <p:nvPr/>
        </p:nvSpPr>
        <p:spPr bwMode="auto">
          <a:xfrm>
            <a:off x="3754881" y="2133600"/>
            <a:ext cx="2895600" cy="60960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error </a:t>
            </a:r>
            <a:br>
              <a:rPr lang="en-US" dirty="0" smtClean="0">
                <a:solidFill>
                  <a:schemeClr val="bg1"/>
                </a:solidFill>
              </a:rPr>
            </a:br>
            <a:r>
              <a:rPr lang="en-US" dirty="0" smtClean="0">
                <a:solidFill>
                  <a:schemeClr val="bg1"/>
                </a:solidFill>
              </a:rPr>
              <a:t>negative acknowledgment</a:t>
            </a:r>
            <a:br>
              <a:rPr lang="en-US" dirty="0" smtClean="0">
                <a:solidFill>
                  <a:schemeClr val="bg1"/>
                </a:solidFill>
              </a:rPr>
            </a:br>
            <a:endParaRPr lang="en-US" dirty="0">
              <a:solidFill>
                <a:schemeClr val="bg1"/>
              </a:solidFill>
            </a:endParaRPr>
          </a:p>
        </p:txBody>
      </p:sp>
      <p:sp>
        <p:nvSpPr>
          <p:cNvPr id="49" name="Rounded Rectangle 48"/>
          <p:cNvSpPr/>
          <p:nvPr/>
        </p:nvSpPr>
        <p:spPr bwMode="auto">
          <a:xfrm>
            <a:off x="3754881" y="3200400"/>
            <a:ext cx="2038519" cy="37435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duplicate message</a:t>
            </a:r>
            <a:endParaRPr lang="en-US" dirty="0">
              <a:solidFill>
                <a:schemeClr val="bg1"/>
              </a:solidFill>
            </a:endParaRPr>
          </a:p>
        </p:txBody>
      </p:sp>
      <p:sp>
        <p:nvSpPr>
          <p:cNvPr id="50" name="Rounded Rectangle 49"/>
          <p:cNvSpPr/>
          <p:nvPr/>
        </p:nvSpPr>
        <p:spPr bwMode="auto">
          <a:xfrm>
            <a:off x="3754881" y="4018677"/>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(no response)</a:t>
            </a: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735" y="4191000"/>
            <a:ext cx="88830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 Ext Sys"/>
          <p:cNvSpPr>
            <a:spLocks noChangeArrowheads="1"/>
          </p:cNvSpPr>
          <p:nvPr/>
        </p:nvSpPr>
        <p:spPr bwMode="auto">
          <a:xfrm>
            <a:off x="7248523" y="911710"/>
            <a:ext cx="1463040" cy="36576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3"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4" name="icn External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bwMode="auto">
          <a:xfrm flipH="1">
            <a:off x="3429000" y="24003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Arrow Connector 64"/>
          <p:cNvCxnSpPr/>
          <p:nvPr/>
        </p:nvCxnSpPr>
        <p:spPr bwMode="auto">
          <a:xfrm flipH="1">
            <a:off x="2232457" y="24003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Arrow Connector 68"/>
          <p:cNvCxnSpPr/>
          <p:nvPr/>
        </p:nvCxnSpPr>
        <p:spPr bwMode="auto">
          <a:xfrm flipH="1">
            <a:off x="3429000" y="13335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5" name="Straight Arrow Connector 74"/>
          <p:cNvCxnSpPr/>
          <p:nvPr/>
        </p:nvCxnSpPr>
        <p:spPr bwMode="auto">
          <a:xfrm flipH="1">
            <a:off x="2232457" y="13335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Straight Arrow Connector 75"/>
          <p:cNvCxnSpPr/>
          <p:nvPr/>
        </p:nvCxnSpPr>
        <p:spPr bwMode="auto">
          <a:xfrm flipH="1">
            <a:off x="3407919" y="3543300"/>
            <a:ext cx="3852162"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0" name="Straight Arrow Connector 79"/>
          <p:cNvCxnSpPr/>
          <p:nvPr/>
        </p:nvCxnSpPr>
        <p:spPr bwMode="auto">
          <a:xfrm flipH="1">
            <a:off x="2232457" y="3543300"/>
            <a:ext cx="891743"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027" name="icn Msg 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563" y="1049623"/>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icn Msg Duplicat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288" y="3119917"/>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essa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7" y="2084350"/>
            <a:ext cx="900990" cy="5900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7476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 and MessageHistory</a:t>
            </a:r>
          </a:p>
        </p:txBody>
      </p:sp>
      <p:sp>
        <p:nvSpPr>
          <p:cNvPr id="32" name="Subtitle 31"/>
          <p:cNvSpPr>
            <a:spLocks noGrp="1"/>
          </p:cNvSpPr>
          <p:nvPr>
            <p:ph type="subTitle" idx="10"/>
          </p:nvPr>
        </p:nvSpPr>
        <p:spPr/>
        <p:txBody>
          <a:bodyPr/>
          <a:lstStyle/>
          <a:p>
            <a:r>
              <a:rPr lang="en-US" dirty="0"/>
              <a:t>Message table contains </a:t>
            </a:r>
          </a:p>
          <a:p>
            <a:endParaRPr lang="en-US" dirty="0"/>
          </a:p>
        </p:txBody>
      </p:sp>
      <p:sp>
        <p:nvSpPr>
          <p:cNvPr id="33" name="Text Placeholder 32"/>
          <p:cNvSpPr>
            <a:spLocks noGrp="1"/>
          </p:cNvSpPr>
          <p:nvPr>
            <p:ph type="body" sz="quarter" idx="11"/>
          </p:nvPr>
        </p:nvSpPr>
        <p:spPr/>
        <p:txBody>
          <a:bodyPr/>
          <a:lstStyle/>
          <a:p>
            <a:r>
              <a:rPr lang="en-US" dirty="0"/>
              <a:t>MessageHistory table contains</a:t>
            </a:r>
          </a:p>
          <a:p>
            <a:endParaRPr lang="en-US" dirty="0"/>
          </a:p>
        </p:txBody>
      </p:sp>
      <p:sp>
        <p:nvSpPr>
          <p:cNvPr id="3" name="Content Placeholder 2"/>
          <p:cNvSpPr>
            <a:spLocks noGrp="1"/>
          </p:cNvSpPr>
          <p:nvPr>
            <p:ph sz="half" idx="2"/>
          </p:nvPr>
        </p:nvSpPr>
        <p:spPr/>
        <p:txBody>
          <a:bodyPr/>
          <a:lstStyle/>
          <a:p>
            <a:r>
              <a:rPr lang="en-US" dirty="0"/>
              <a:t>Positively acknowledged messages</a:t>
            </a:r>
          </a:p>
          <a:p>
            <a:r>
              <a:rPr lang="en-US" dirty="0"/>
              <a:t>Skipped messages</a:t>
            </a:r>
          </a:p>
          <a:p>
            <a:endParaRPr lang="en-US" dirty="0"/>
          </a:p>
          <a:p>
            <a:endParaRPr lang="en-US" dirty="0"/>
          </a:p>
        </p:txBody>
      </p:sp>
      <p:sp>
        <p:nvSpPr>
          <p:cNvPr id="7" name="Content Placeholder 6"/>
          <p:cNvSpPr>
            <a:spLocks noGrp="1"/>
          </p:cNvSpPr>
          <p:nvPr>
            <p:ph sz="half" idx="1"/>
          </p:nvPr>
        </p:nvSpPr>
        <p:spPr/>
        <p:txBody>
          <a:bodyPr/>
          <a:lstStyle/>
          <a:p>
            <a:r>
              <a:rPr lang="en-US" dirty="0" smtClean="0"/>
              <a:t>Messages that… </a:t>
            </a:r>
          </a:p>
          <a:p>
            <a:pPr lvl="1"/>
            <a:r>
              <a:rPr lang="en-US" dirty="0" smtClean="0"/>
              <a:t>Have yet to be sent</a:t>
            </a:r>
          </a:p>
          <a:p>
            <a:pPr lvl="1"/>
            <a:r>
              <a:rPr lang="en-US" dirty="0" smtClean="0"/>
              <a:t>Require manual intervention</a:t>
            </a:r>
          </a:p>
          <a:p>
            <a:r>
              <a:rPr lang="en-US" dirty="0" smtClean="0"/>
              <a:t>Sent messages that are…</a:t>
            </a:r>
          </a:p>
          <a:p>
            <a:pPr lvl="1"/>
            <a:r>
              <a:rPr lang="en-US" dirty="0" smtClean="0"/>
              <a:t>Pending acknowledgement</a:t>
            </a:r>
          </a:p>
          <a:p>
            <a:pPr lvl="1"/>
            <a:r>
              <a:rPr lang="en-US" dirty="0" smtClean="0"/>
              <a:t>Waiting to be retried</a:t>
            </a:r>
          </a:p>
          <a:p>
            <a:pPr marL="400050" lvl="1" indent="0">
              <a:buNone/>
            </a:pPr>
            <a:endParaRPr lang="en-US" dirty="0" smtClean="0"/>
          </a:p>
          <a:p>
            <a:pPr marL="400050" lvl="1" indent="0">
              <a:buNone/>
            </a:pPr>
            <a:endParaRPr lang="en-US" dirty="0"/>
          </a:p>
          <a:p>
            <a:pPr marL="400050" lvl="1" indent="0">
              <a:buNone/>
            </a:pPr>
            <a:endParaRPr lang="en-US" dirty="0" smtClean="0"/>
          </a:p>
          <a:p>
            <a:pPr marL="400050" lvl="1" indent="0">
              <a:buNone/>
            </a:pPr>
            <a:endParaRPr lang="en-US" dirty="0" smtClean="0"/>
          </a:p>
        </p:txBody>
      </p:sp>
      <p:sp>
        <p:nvSpPr>
          <p:cNvPr id="30" name="Text Box 28"/>
          <p:cNvSpPr txBox="1">
            <a:spLocks noChangeArrowheads="1"/>
          </p:cNvSpPr>
          <p:nvPr/>
        </p:nvSpPr>
        <p:spPr bwMode="auto">
          <a:xfrm>
            <a:off x="4811348" y="5082927"/>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008000"/>
                </a:solidFill>
              </a:rPr>
              <a:t>ACK'd</a:t>
            </a:r>
            <a:endParaRPr lang="en-US" dirty="0">
              <a:solidFill>
                <a:srgbClr val="008000"/>
              </a:solidFill>
            </a:endParaRPr>
          </a:p>
        </p:txBody>
      </p:sp>
      <p:sp>
        <p:nvSpPr>
          <p:cNvPr id="31" name="Text Box 29"/>
          <p:cNvSpPr txBox="1">
            <a:spLocks noChangeArrowheads="1"/>
          </p:cNvSpPr>
          <p:nvPr/>
        </p:nvSpPr>
        <p:spPr bwMode="auto">
          <a:xfrm>
            <a:off x="4811348" y="5937798"/>
            <a:ext cx="915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a:solidFill>
                  <a:srgbClr val="800080"/>
                </a:solidFill>
              </a:rPr>
              <a:t>skipped</a:t>
            </a:r>
          </a:p>
        </p:txBody>
      </p:sp>
      <p:cxnSp>
        <p:nvCxnSpPr>
          <p:cNvPr id="66" name="Elbow Connector 65"/>
          <p:cNvCxnSpPr/>
          <p:nvPr/>
        </p:nvCxnSpPr>
        <p:spPr bwMode="auto">
          <a:xfrm>
            <a:off x="2514600" y="5220246"/>
            <a:ext cx="4267200" cy="189954"/>
          </a:xfrm>
          <a:prstGeom prst="bentConnector3">
            <a:avLst/>
          </a:prstGeom>
          <a:noFill/>
          <a:ln w="28575">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67" name="Elbow Connector 66"/>
          <p:cNvCxnSpPr/>
          <p:nvPr/>
        </p:nvCxnSpPr>
        <p:spPr bwMode="auto">
          <a:xfrm>
            <a:off x="2514600" y="5951976"/>
            <a:ext cx="4267200" cy="335070"/>
          </a:xfrm>
          <a:prstGeom prst="bentConnector3">
            <a:avLst>
              <a:gd name="adj1" fmla="val 50000"/>
            </a:avLst>
          </a:prstGeom>
          <a:noFill/>
          <a:ln w="28575">
            <a:solidFill>
              <a:schemeClr val="accent3"/>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graphicFrame>
        <p:nvGraphicFramePr>
          <p:cNvPr id="68" name="tbl XX_Msg"/>
          <p:cNvGraphicFramePr>
            <a:graphicFrameLocks noGrp="1"/>
          </p:cNvGraphicFramePr>
          <p:nvPr>
            <p:extLst>
              <p:ext uri="{D42A27DB-BD31-4B8C-83A1-F6EECF244321}">
                <p14:modId xmlns:p14="http://schemas.microsoft.com/office/powerpoint/2010/main" val="2189507413"/>
              </p:ext>
            </p:extLst>
          </p:nvPr>
        </p:nvGraphicFramePr>
        <p:xfrm>
          <a:off x="838200" y="4789222"/>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graphicFrame>
        <p:nvGraphicFramePr>
          <p:cNvPr id="69" name="tbl XX_Msg"/>
          <p:cNvGraphicFramePr>
            <a:graphicFrameLocks noGrp="1"/>
          </p:cNvGraphicFramePr>
          <p:nvPr>
            <p:extLst>
              <p:ext uri="{D42A27DB-BD31-4B8C-83A1-F6EECF244321}">
                <p14:modId xmlns:p14="http://schemas.microsoft.com/office/powerpoint/2010/main" val="3941418490"/>
              </p:ext>
            </p:extLst>
          </p:nvPr>
        </p:nvGraphicFramePr>
        <p:xfrm>
          <a:off x="6858000" y="4789222"/>
          <a:ext cx="1600200" cy="16459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198120">
                <a:tc gridSpan="3">
                  <a:txBody>
                    <a:bodyPr/>
                    <a:lstStyle/>
                    <a:p>
                      <a:pPr algn="ctr"/>
                      <a:r>
                        <a:rPr lang="en-US" sz="1600" dirty="0" smtClean="0"/>
                        <a:t>xx_message</a:t>
                      </a:r>
                      <a:br>
                        <a:rPr lang="en-US" sz="1600" dirty="0" smtClean="0"/>
                      </a:br>
                      <a:r>
                        <a:rPr lang="en-US" sz="1600" dirty="0" smtClean="0"/>
                        <a:t>history</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5"/>
                    </a:solidFill>
                  </a:tcPr>
                </a:tc>
                <a:tc>
                  <a:txBody>
                    <a:bodyPr/>
                    <a:lstStyle/>
                    <a:p>
                      <a:endParaRPr lang="en-US" sz="800" dirty="0"/>
                    </a:p>
                  </a:txBody>
                  <a:tcPr>
                    <a:solidFill>
                      <a:schemeClr val="accent5"/>
                    </a:solidFill>
                  </a:tcPr>
                </a:tc>
                <a:tc>
                  <a:txBody>
                    <a:bodyPr/>
                    <a:lstStyle/>
                    <a:p>
                      <a:endParaRPr lang="en-US" sz="800" dirty="0"/>
                    </a:p>
                  </a:txBody>
                  <a:tcPr>
                    <a:solidFill>
                      <a:schemeClr val="accent5"/>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r>
              <a:tr h="202719">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r>
            </a:tbl>
          </a:graphicData>
        </a:graphic>
      </p:graphicFrame>
      <p:pic>
        <p:nvPicPr>
          <p:cNvPr id="11267" name="icn Msg Sk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999" y="5616005"/>
            <a:ext cx="907335" cy="596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859" y="4915974"/>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6696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acknowledgements</a:t>
            </a:r>
          </a:p>
        </p:txBody>
      </p:sp>
      <p:sp>
        <p:nvSpPr>
          <p:cNvPr id="4" name="Content Placeholder 3"/>
          <p:cNvSpPr>
            <a:spLocks noGrp="1"/>
          </p:cNvSpPr>
          <p:nvPr>
            <p:ph idx="1"/>
          </p:nvPr>
        </p:nvSpPr>
        <p:spPr>
          <a:xfrm>
            <a:off x="519113" y="4114800"/>
            <a:ext cx="8318500" cy="2286000"/>
          </a:xfrm>
        </p:spPr>
        <p:txBody>
          <a:bodyPr/>
          <a:lstStyle/>
          <a:p>
            <a:r>
              <a:rPr lang="en-US" dirty="0" smtClean="0"/>
              <a:t>A </a:t>
            </a:r>
            <a:r>
              <a:rPr lang="en-US" b="1" dirty="0" smtClean="0"/>
              <a:t>positive acknowledgment </a:t>
            </a:r>
            <a:r>
              <a:rPr lang="en-US" dirty="0"/>
              <a:t> </a:t>
            </a:r>
            <a:r>
              <a:rPr lang="en-US" dirty="0" smtClean="0"/>
              <a:t>is when the external system reports the acknowledgement</a:t>
            </a:r>
          </a:p>
          <a:p>
            <a:pPr lvl="1"/>
            <a:r>
              <a:rPr lang="en-US" dirty="0" smtClean="0"/>
              <a:t>Message was successfully received and processed</a:t>
            </a:r>
          </a:p>
          <a:p>
            <a:pPr>
              <a:defRPr/>
            </a:pPr>
            <a:r>
              <a:rPr lang="en-US" dirty="0"/>
              <a:t>Guidewire application </a:t>
            </a:r>
            <a:r>
              <a:rPr lang="en-US" dirty="0" smtClean="0"/>
              <a:t>response to ACK</a:t>
            </a:r>
            <a:endParaRPr lang="en-US" dirty="0"/>
          </a:p>
          <a:p>
            <a:pPr lvl="1">
              <a:defRPr/>
            </a:pPr>
            <a:r>
              <a:rPr lang="en-US" dirty="0" smtClean="0"/>
              <a:t>Moves </a:t>
            </a:r>
            <a:r>
              <a:rPr lang="en-US" dirty="0"/>
              <a:t>the message from Message to MessageHistory</a:t>
            </a:r>
          </a:p>
          <a:p>
            <a:pPr lvl="1">
              <a:defRPr/>
            </a:pPr>
            <a:r>
              <a:rPr lang="en-US" dirty="0"/>
              <a:t>Changes the status to reflect acknowledgement</a:t>
            </a:r>
          </a:p>
          <a:p>
            <a:endParaRPr lang="en-US" dirty="0"/>
          </a:p>
        </p:txBody>
      </p:sp>
      <p:pic>
        <p:nvPicPr>
          <p:cNvPr id="21507" name="pic Msg T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61237" cy="14954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83440"/>
            <a:ext cx="6942137" cy="15525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914401" y="2134632"/>
            <a:ext cx="6884984"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6" name="Elbow Connector 15"/>
          <p:cNvCxnSpPr>
            <a:stCxn id="15" idx="1"/>
          </p:cNvCxnSpPr>
          <p:nvPr/>
        </p:nvCxnSpPr>
        <p:spPr bwMode="auto">
          <a:xfrm rot="10800000" flipH="1" flipV="1">
            <a:off x="914400" y="2256129"/>
            <a:ext cx="742997" cy="1521252"/>
          </a:xfrm>
          <a:prstGeom prst="bentConnector3">
            <a:avLst>
              <a:gd name="adj1" fmla="val -307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ounded Rectangle 21"/>
          <p:cNvSpPr/>
          <p:nvPr/>
        </p:nvSpPr>
        <p:spPr bwMode="auto">
          <a:xfrm>
            <a:off x="1781175" y="3659457"/>
            <a:ext cx="6431764" cy="23584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1826" y="931168"/>
            <a:ext cx="1073574" cy="7309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9563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6455"/>
          <a:stretch/>
        </p:blipFill>
        <p:spPr bwMode="auto">
          <a:xfrm>
            <a:off x="534988" y="914400"/>
            <a:ext cx="7551737" cy="13239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Messaging exception during send</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Initial send from Guidewire transport throws an exception</a:t>
            </a:r>
          </a:p>
          <a:p>
            <a:r>
              <a:rPr lang="en-US" dirty="0" smtClean="0"/>
              <a:t>Guidewire application response</a:t>
            </a:r>
            <a:endParaRPr lang="en-US" dirty="0"/>
          </a:p>
          <a:p>
            <a:pPr lvl="1">
              <a:defRPr/>
            </a:pPr>
            <a:r>
              <a:rPr lang="en-US" dirty="0" smtClean="0"/>
              <a:t>Message stays in Message table </a:t>
            </a:r>
          </a:p>
          <a:p>
            <a:pPr lvl="1">
              <a:defRPr/>
            </a:pPr>
            <a:r>
              <a:rPr lang="en-US" dirty="0" smtClean="0"/>
              <a:t>Message status stays as Pending send (1)</a:t>
            </a:r>
            <a:endParaRPr lang="en-US" dirty="0"/>
          </a:p>
          <a:p>
            <a:pPr lvl="1">
              <a:defRPr/>
            </a:pPr>
            <a:r>
              <a:rPr lang="en-US" dirty="0" smtClean="0"/>
              <a:t>Guidewire retries to send the message until reaching the maximum number of retries as defined in the destination</a:t>
            </a:r>
          </a:p>
          <a:p>
            <a:pPr lvl="1">
              <a:defRPr/>
            </a:pPr>
            <a:r>
              <a:rPr lang="en-US" dirty="0" smtClean="0"/>
              <a:t>At maximum retries, the Guidewire suspends the destination </a:t>
            </a:r>
            <a:endParaRPr lang="en-US" dirty="0"/>
          </a:p>
          <a:p>
            <a:pPr lvl="1"/>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1910288"/>
            <a:ext cx="2065809" cy="23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915025" y="189060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40748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errors</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Error from external system is a NACK</a:t>
            </a:r>
          </a:p>
          <a:p>
            <a:pPr lvl="1"/>
            <a:r>
              <a:rPr lang="en-US" dirty="0" smtClean="0"/>
              <a:t>Temporarily cannot process </a:t>
            </a:r>
            <a:r>
              <a:rPr lang="en-US" dirty="0"/>
              <a:t>the </a:t>
            </a:r>
            <a:r>
              <a:rPr lang="en-US" dirty="0" smtClean="0"/>
              <a:t>successfully received message</a:t>
            </a:r>
          </a:p>
          <a:p>
            <a:pPr lvl="1"/>
            <a:r>
              <a:rPr lang="en-US" dirty="0" smtClean="0"/>
              <a:t>Reports error, a negative acknowledgement (NACK</a:t>
            </a:r>
            <a:r>
              <a:rPr lang="en-US" dirty="0"/>
              <a:t>)</a:t>
            </a:r>
          </a:p>
          <a:p>
            <a:pPr>
              <a:defRPr/>
            </a:pPr>
            <a:r>
              <a:rPr lang="en-US" dirty="0"/>
              <a:t>Guidewire </a:t>
            </a:r>
            <a:r>
              <a:rPr lang="en-US" dirty="0" smtClean="0"/>
              <a:t>application response</a:t>
            </a:r>
            <a:endParaRPr lang="en-US" dirty="0"/>
          </a:p>
          <a:p>
            <a:pPr lvl="1">
              <a:defRPr/>
            </a:pPr>
            <a:r>
              <a:rPr lang="en-US" dirty="0" smtClean="0"/>
              <a:t>Message stays in Message table </a:t>
            </a:r>
          </a:p>
          <a:p>
            <a:pPr lvl="1">
              <a:defRPr/>
            </a:pPr>
            <a:r>
              <a:rPr lang="en-US" dirty="0" smtClean="0"/>
              <a:t>Guidewire assigns message status of retryable error </a:t>
            </a:r>
            <a:endParaRPr lang="en-US" dirty="0"/>
          </a:p>
          <a:p>
            <a:pPr>
              <a:defRPr/>
            </a:pPr>
            <a:r>
              <a:rPr lang="en-US" dirty="0" smtClean="0"/>
              <a:t>Retry scenario</a:t>
            </a:r>
          </a:p>
          <a:p>
            <a:pPr lvl="1">
              <a:defRPr/>
            </a:pPr>
            <a:r>
              <a:rPr lang="en-US" dirty="0" smtClean="0"/>
              <a:t>Manual retry from administrator or integration code to resend message</a:t>
            </a:r>
            <a:endParaRPr lang="en-US" dirty="0"/>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14400"/>
            <a:ext cx="7551737" cy="18002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915025" y="1882114"/>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ounded Rectangle 13"/>
          <p:cNvSpPr/>
          <p:nvPr/>
        </p:nvSpPr>
        <p:spPr bwMode="auto">
          <a:xfrm>
            <a:off x="5915025" y="244305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Down Arrow 9"/>
          <p:cNvSpPr/>
          <p:nvPr/>
        </p:nvSpPr>
        <p:spPr bwMode="auto">
          <a:xfrm>
            <a:off x="7458662" y="2159846"/>
            <a:ext cx="333962" cy="383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915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8464</TotalTime>
  <Words>5321</Words>
  <Application>Microsoft Office PowerPoint</Application>
  <PresentationFormat>On-screen Show (4:3)</PresentationFormat>
  <Paragraphs>641</Paragraphs>
  <Slides>48</Slides>
  <Notes>47</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Emerald_Template</vt:lpstr>
      <vt:lpstr>Acknowledging Messages </vt:lpstr>
      <vt:lpstr>PowerPoint Presentation</vt:lpstr>
      <vt:lpstr>PowerPoint Presentation</vt:lpstr>
      <vt:lpstr>Message acknowledgement</vt:lpstr>
      <vt:lpstr>Interpreting the external system response</vt:lpstr>
      <vt:lpstr>Message and MessageHistory</vt:lpstr>
      <vt:lpstr>Positive acknowledgements</vt:lpstr>
      <vt:lpstr>Messaging exception during send</vt:lpstr>
      <vt:lpstr>Messaging errors</vt:lpstr>
      <vt:lpstr>Retrying an error</vt:lpstr>
      <vt:lpstr>Duplicate messages</vt:lpstr>
      <vt:lpstr>No response</vt:lpstr>
      <vt:lpstr>Message Statuses </vt:lpstr>
      <vt:lpstr>Acknowledgement mechanisms</vt:lpstr>
      <vt:lpstr>Plugins that acknowledge messages</vt:lpstr>
      <vt:lpstr>Message acknowledgement transactions</vt:lpstr>
      <vt:lpstr>PowerPoint Presentation</vt:lpstr>
      <vt:lpstr>Reporting positive acknowledgement</vt:lpstr>
      <vt:lpstr>Reporting errors (below max)</vt:lpstr>
      <vt:lpstr>Retry time example</vt:lpstr>
      <vt:lpstr>Reporting errors (at max retries)</vt:lpstr>
      <vt:lpstr>At errors (at max retries) example</vt:lpstr>
      <vt:lpstr>Contrasting retry scenarios</vt:lpstr>
      <vt:lpstr>Reporting duplicates</vt:lpstr>
      <vt:lpstr>Messages without responses</vt:lpstr>
      <vt:lpstr>PowerPoint Presentation</vt:lpstr>
      <vt:lpstr>Synchronous acknowledgement </vt:lpstr>
      <vt:lpstr>Example: Synchronous acknowledgement</vt:lpstr>
      <vt:lpstr>PowerPoint Presentation</vt:lpstr>
      <vt:lpstr>No plugin for asynchronous remote calls </vt:lpstr>
      <vt:lpstr>Using a custom web service</vt:lpstr>
      <vt:lpstr>PowerPoint Presentation</vt:lpstr>
      <vt:lpstr>Reply plugin acknowledgement</vt:lpstr>
      <vt:lpstr>initTools() executed at application startup</vt:lpstr>
      <vt:lpstr>Message reply plugin tools</vt:lpstr>
      <vt:lpstr>Message reply plugin: Example (1)</vt:lpstr>
      <vt:lpstr>Message reply plugin: Example (2)</vt:lpstr>
      <vt:lpstr>Step 5: Deploy message acknowledgement</vt:lpstr>
      <vt:lpstr>PowerPoint Presentation</vt:lpstr>
      <vt:lpstr>Message administration</vt:lpstr>
      <vt:lpstr>Event Message</vt:lpstr>
      <vt:lpstr>Drilldown screens</vt:lpstr>
      <vt:lpstr>Message admin using MessagingToolsAPI</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Acknowledging</dc:title>
  <dc:subject>Guidewire 8.0 Application Integration Messaging Acknowledging</dc:subject>
  <dc:creator>Seth Luersen</dc:creator>
  <cp:keywords>Emerald;Guidewire 8.0 Application Integration;Messaging Acknowledging</cp:keywords>
  <cp:lastModifiedBy>Guidewire Education</cp:lastModifiedBy>
  <cp:revision>303</cp:revision>
  <dcterms:created xsi:type="dcterms:W3CDTF">2013-08-19T16:16:51Z</dcterms:created>
  <dcterms:modified xsi:type="dcterms:W3CDTF">2015-04-03T22:15:03Z</dcterms:modified>
  <cp:contentStatus/>
</cp:coreProperties>
</file>