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6" r:id="rId4"/>
    <p:sldId id="278" r:id="rId5"/>
    <p:sldId id="260" r:id="rId6"/>
    <p:sldId id="272" r:id="rId7"/>
    <p:sldId id="276" r:id="rId8"/>
    <p:sldId id="281" r:id="rId9"/>
    <p:sldId id="287" r:id="rId10"/>
    <p:sldId id="289" r:id="rId11"/>
    <p:sldId id="290" r:id="rId12"/>
    <p:sldId id="284" r:id="rId13"/>
    <p:sldId id="277" r:id="rId14"/>
    <p:sldId id="280" r:id="rId15"/>
    <p:sldId id="288" r:id="rId16"/>
    <p:sldId id="275" r:id="rId17"/>
    <p:sldId id="265" r:id="rId18"/>
    <p:sldId id="262" r:id="rId19"/>
  </p:sldIdLst>
  <p:sldSz cx="12192000" cy="6858000"/>
  <p:notesSz cx="6858000" cy="9144000"/>
  <p:embeddedFontLst>
    <p:embeddedFont>
      <p:font typeface="나눔스퀘어 네오 Bold" panose="020B0600000101010101" charset="-127"/>
      <p:bold r:id="rId20"/>
    </p:embeddedFont>
    <p:embeddedFont>
      <p:font typeface="나눔스퀘어 네오 Regular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 네오 Heavy" panose="020B0600000101010101" charset="-127"/>
      <p:bold r:id="rId24"/>
    </p:embeddedFont>
    <p:embeddedFont>
      <p:font typeface="나눔스퀘어 네오 ExtraBold" panose="020B0600000101010101" charset="-127"/>
      <p:bold r:id="rId25"/>
    </p:embeddedFont>
    <p:embeddedFont>
      <p:font typeface="나눔스퀘어 네오 Light" panose="020B0600000101010101" charset="-127"/>
      <p:regular r:id="rId26"/>
    </p:embeddedFont>
    <p:embeddedFont>
      <p:font typeface="함초롬바탕" panose="02030604000101010101" pitchFamily="18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C72"/>
    <a:srgbClr val="2A52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6" y="2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1037D-BC76-1FC2-3A65-D28AE71A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82C764-63D0-A533-0FD1-BDFC93C3E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A0CC6-9B7B-7FB2-0A56-922A4B09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E66D4-26FC-FA2E-48D7-1042EF3E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EF72A-D3F7-AABC-4C13-346B3B68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16A8D-B454-8606-134C-94FF595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22A09D-9B1B-86C7-D362-1111428F8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A08F-F5AD-D682-149C-8FE15C82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F337-6B96-1AF8-5BC8-B4FEA4C8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F8A49-CBDE-51A3-B610-DF57DE2C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4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B4434-1F62-F963-94CA-C02409D6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968E06-9F39-3478-669F-D91AD7E9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54B24-3EFB-5554-7122-9E728A22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C036-8C18-D5F1-3F96-6A97232A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C343-5768-97E9-F5C4-877959B6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69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26EEB-0BFC-6E23-21DD-934C223D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C28BF-D8EA-DE91-15D0-4F3A82A0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CC3EA-03A8-279A-497A-59431B85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33168-5C00-7505-6217-911C6C17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47C7A-F0E0-FCF1-D8B8-13A9FC5B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46550-5D89-BA6E-250E-D3C2BCE6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67D1E-34C7-E184-E9B8-396C31BF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B91A5-7365-9B55-67AE-5F7A19C9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4F51-6DC1-00F2-E93E-2A6E2B27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77DF6-4892-A2A9-46D2-FDB1C6D5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C097-1295-0A81-F776-F96C4946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1932A-9936-21BD-7663-1DD4D94FF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00148-9ACC-6603-D710-A4FBE409C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A3F65-F846-AEED-68B2-CC5617F6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C1C1F-09CC-91ED-D76E-985BCABB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FB4E2-A43D-5A4C-614D-75AB699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24C-48B0-F955-6528-05B841F9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6713D-8054-0C8E-1CCA-4A1DEA24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39441-3901-4502-5BE2-A4AFDDD2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0FEB5-0A2D-2C12-019C-427FD1E5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E2529-F29C-2184-49E1-84B25C30F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2FFD94-3D43-4F18-D388-C28FB76E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95F6E-DF1A-71C5-06FB-78D59553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94C87-4A79-2D01-4700-239EE298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0EEEF-C869-89F4-BE88-58B0061D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17D18E-7437-A641-D092-590838B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41EAAC-4C96-D94A-093F-DB31A519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267850-6192-5EE1-FF8D-FC92EDC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F1B05-23C4-7814-B471-D4D80AF1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7E5D9-1535-F8A0-2BED-479DEF6A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22233-7616-E49A-B848-E0816D15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5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20FC5-10DC-5D81-0DE4-BFA3BB8F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0A44E-6B75-0457-3A1D-E4E133AC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732BC3-89AE-4987-5E44-C9F81E21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7E44E-439C-ABDC-DBA4-92C38B81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2325F-F1CA-6704-9395-7C6B991F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3F4B22-1FE7-D871-E76A-17E8A3BE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9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D21FA-268F-5B81-0FB6-632623B4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FC3FD8-DEEA-A594-6FCF-41B3EC2B0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15011-4A84-3174-3B9C-EFDAAA52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76964-4FE6-6A0F-D7D7-A42D03C5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2A43A-531A-89B3-EBB2-4CF8C77E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CA692-E6A5-9486-F313-2FE182E1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FCD18-010E-780C-DB5F-FFAE9B4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6C7B2-622B-185B-C06C-51B93285B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7E819-67CF-0476-70A0-67BB4E7C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17F4-6EF7-4011-B113-D296424A1C0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B08AE-D1E4-43F0-D998-FE482825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C23AD-9462-C2D0-BC69-E1202591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41A94-77DE-4D17-AD1E-96A4086BF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EF3E5575-0241-AF5C-A8BE-8D9DC2E6E76C}"/>
              </a:ext>
            </a:extLst>
          </p:cNvPr>
          <p:cNvSpPr/>
          <p:nvPr/>
        </p:nvSpPr>
        <p:spPr>
          <a:xfrm>
            <a:off x="790303" y="612549"/>
            <a:ext cx="1436914" cy="14369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00AAE399-B5F0-1BFB-56D2-BE16DBE56819}"/>
              </a:ext>
            </a:extLst>
          </p:cNvPr>
          <p:cNvSpPr/>
          <p:nvPr/>
        </p:nvSpPr>
        <p:spPr>
          <a:xfrm flipH="1">
            <a:off x="1508760" y="0"/>
            <a:ext cx="10683240" cy="6858000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바닥글 개체 틀 4">
            <a:extLst>
              <a:ext uri="{FF2B5EF4-FFF2-40B4-BE49-F238E27FC236}">
                <a16:creationId xmlns:a16="http://schemas.microsoft.com/office/drawing/2014/main" id="{B29700BA-707A-60CB-866B-6BB7B3F85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2023. 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Sotam_79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rights reserved.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F2DF7-5985-59C2-01DA-7C07171C513F}"/>
              </a:ext>
            </a:extLst>
          </p:cNvPr>
          <p:cNvSpPr txBox="1"/>
          <p:nvPr/>
        </p:nvSpPr>
        <p:spPr>
          <a:xfrm>
            <a:off x="742950" y="1211580"/>
            <a:ext cx="11449050" cy="923330"/>
          </a:xfrm>
          <a:prstGeom prst="rect">
            <a:avLst/>
          </a:prstGeom>
          <a:noFill/>
        </p:spPr>
        <p:txBody>
          <a:bodyPr wrap="square" lIns="720000" rtlCol="0">
            <a:spAutoFit/>
          </a:bodyPr>
          <a:lstStyle/>
          <a:p>
            <a:r>
              <a:rPr lang="en-US" altLang="ko-KR" sz="5400" spc="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OTT </a:t>
            </a:r>
            <a:r>
              <a:rPr lang="ko-KR" altLang="en-US" sz="5400" spc="1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통합 플랫폼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0A4C4-9CF0-49CC-326C-84F410524063}"/>
              </a:ext>
            </a:extLst>
          </p:cNvPr>
          <p:cNvSpPr txBox="1"/>
          <p:nvPr/>
        </p:nvSpPr>
        <p:spPr>
          <a:xfrm>
            <a:off x="742950" y="1176655"/>
            <a:ext cx="11449050" cy="923330"/>
          </a:xfrm>
          <a:prstGeom prst="rect">
            <a:avLst/>
          </a:prstGeom>
          <a:noFill/>
        </p:spPr>
        <p:txBody>
          <a:bodyPr wrap="square" lIns="684000" rtlCol="0">
            <a:spAutoFit/>
          </a:bodyPr>
          <a:lstStyle/>
          <a:p>
            <a:r>
              <a:rPr lang="en-US" altLang="ko-KR" sz="5400" spc="100" dirty="0">
                <a:solidFill>
                  <a:srgbClr val="1E3C7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OTT </a:t>
            </a:r>
            <a:r>
              <a:rPr lang="ko-KR" altLang="en-US" sz="5400" spc="100" dirty="0">
                <a:solidFill>
                  <a:srgbClr val="1E3C72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통합 플랫폼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61EDE-FE20-F6B8-DBCE-FB82567B0690}"/>
              </a:ext>
            </a:extLst>
          </p:cNvPr>
          <p:cNvSpPr txBox="1"/>
          <p:nvPr/>
        </p:nvSpPr>
        <p:spPr>
          <a:xfrm>
            <a:off x="1410956" y="2169835"/>
            <a:ext cx="525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캡스톤디자인</a:t>
            </a:r>
            <a:r>
              <a:rPr lang="ko-KR" altLang="en-US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프로젝트 </a:t>
            </a:r>
            <a:r>
              <a:rPr lang="en-US" altLang="ko-KR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3</a:t>
            </a:r>
            <a:r>
              <a:rPr lang="ko-KR" altLang="en-US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9E7377-DA6A-DD71-5175-CF479CF0EBFD}"/>
              </a:ext>
            </a:extLst>
          </p:cNvPr>
          <p:cNvSpPr txBox="1"/>
          <p:nvPr/>
        </p:nvSpPr>
        <p:spPr>
          <a:xfrm>
            <a:off x="9599916" y="5767467"/>
            <a:ext cx="247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20193043 </a:t>
            </a:r>
            <a:r>
              <a:rPr lang="ko-KR" altLang="en-US" sz="1400" spc="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남강민</a:t>
            </a:r>
            <a:endParaRPr lang="en-US" altLang="ko-KR" sz="1400" spc="5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r>
              <a:rPr lang="en-US" altLang="ko-KR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20212951 </a:t>
            </a:r>
            <a:r>
              <a:rPr lang="ko-KR" altLang="en-US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박수인</a:t>
            </a:r>
            <a:endParaRPr lang="en-US" altLang="ko-KR" sz="1400" spc="5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r>
              <a:rPr lang="en-US" altLang="ko-KR" sz="1400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20212891 </a:t>
            </a:r>
            <a:r>
              <a:rPr lang="ko-KR" altLang="en-US" sz="1400" spc="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조채은</a:t>
            </a:r>
            <a:endParaRPr lang="ko-KR" altLang="en-US" sz="1400" spc="5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54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수행방법</a:t>
            </a:r>
          </a:p>
        </p:txBody>
      </p:sp>
      <p:pic>
        <p:nvPicPr>
          <p:cNvPr id="36" name="Object 3">
            <a:extLst>
              <a:ext uri="{FF2B5EF4-FFF2-40B4-BE49-F238E27FC236}">
                <a16:creationId xmlns:a16="http://schemas.microsoft.com/office/drawing/2014/main" id="{7EBC45D5-F123-1827-A2C0-F0D67C9D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1685498" y="3671600"/>
            <a:ext cx="4965422" cy="606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5F2C6C-E172-597B-8C21-0F80580563F4}"/>
              </a:ext>
            </a:extLst>
          </p:cNvPr>
          <p:cNvSpPr txBox="1"/>
          <p:nvPr/>
        </p:nvSpPr>
        <p:spPr>
          <a:xfrm>
            <a:off x="295555" y="1047983"/>
            <a:ext cx="3673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sz="4400" b="1" dirty="0" smtClean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수행방법</a:t>
            </a:r>
            <a:endParaRPr lang="ko-KR" altLang="en-US" sz="4400" b="1" dirty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4660813" y="1132978"/>
            <a:ext cx="67092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Python selenium Library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이용한 웹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크롤링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&amp;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자동화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Python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에서 지원하는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Selenium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라이브러리를 사용하여 선정한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OTT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의 사이트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HTML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파</a:t>
            </a:r>
          </a:p>
          <a:p>
            <a:pPr fontAlgn="base"/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일을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로드하여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개발에 필요한 데이터를 수집한다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Chrome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Driver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통해 태그나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CSS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속성으로 구분하여 자동화를 구현한다</a:t>
            </a:r>
          </a:p>
          <a:p>
            <a:pPr fontAlgn="base"/>
            <a:endParaRPr lang="en-US" altLang="ko-KR" sz="1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MySQL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을 이용하여 수집한 데이터를 저장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MySQL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을 이용하고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MySQL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WorkBench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툴을 이용하여 관리한다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Django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MySQL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을 연동하여 데이터를 원활하게 저장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로드 할 수 있도록 한다</a:t>
            </a: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SQL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쿼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리문을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사용하여 유저의 데이터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크롤링을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통해 수집된 데이터를 형식에 맞춰 추가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수정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삭제 할 수 있도록 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HTML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CSS, JavaScript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이용한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프론트엔드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개발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HTML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CSS, JavaScript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이용하여 웹을 개발 할 수 있도록 하며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사용자들에게 다양한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UI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요소와 구성 방식을 이용하여 회원가입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로그인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커뮤니티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검색 결과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컨텐츠 추천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AI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챗봇과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같은 기능의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UI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제공할 수 있도록 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AWS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EC2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이용한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클라우드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서버 구축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AWS(Amazon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Web Service)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라고 하는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클라우드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서비스를 이용해 물리적인 서버 컴퓨터 없이 원격으로 서버를 생성하여 이용할 수 있도록 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 EC2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AWS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에서 제공하는 원격으로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연결할수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있는 하나의 컴퓨터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쉽게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가상머신이라고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생각하면 되며 이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EC2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인스턴스를 생성하여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클라우드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서버를 구축할 수 있도록 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의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REST Framework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이용한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API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구현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클라이언트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서버 간 데이터 통신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서버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측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로직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데이터베이스 관리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웹 페이지 및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API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클라이언트에 제공하는 등 웹 애플리케이션을 구축하기 위한 강력한 웹 프레임워크인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기반으로 한 웹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API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도구인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 REST Framework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통해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RESTful API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쉽게 작성하고 관리하며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의 내장된 기능을 통하여 클라이언트로부터 데이터 요청을 받고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요청받은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데이터를 서버로 통신할 수 있게 한다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486528" y="4219586"/>
            <a:ext cx="3839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개발언어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Python, HTML, CSS, JavaScript, 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소프트웨어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Nginx,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gunicorn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프레임워크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Django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주요 라이브러리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Python Selenium Library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프로세서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AWS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EC2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-DBMS: MySQL</a:t>
            </a: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버전관리</a:t>
            </a: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kern="0" spc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Github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운영체제</a:t>
            </a: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:Window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18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수행방법</a:t>
            </a:r>
          </a:p>
        </p:txBody>
      </p:sp>
      <p:pic>
        <p:nvPicPr>
          <p:cNvPr id="36" name="Object 3">
            <a:extLst>
              <a:ext uri="{FF2B5EF4-FFF2-40B4-BE49-F238E27FC236}">
                <a16:creationId xmlns:a16="http://schemas.microsoft.com/office/drawing/2014/main" id="{7EBC45D5-F123-1827-A2C0-F0D67C9D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1685498" y="3671600"/>
            <a:ext cx="4965422" cy="606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5F2C6C-E172-597B-8C21-0F80580563F4}"/>
              </a:ext>
            </a:extLst>
          </p:cNvPr>
          <p:cNvSpPr txBox="1"/>
          <p:nvPr/>
        </p:nvSpPr>
        <p:spPr>
          <a:xfrm>
            <a:off x="295555" y="1047983"/>
            <a:ext cx="36734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</a:t>
            </a:r>
            <a:endParaRPr lang="en-US" altLang="ko-KR" sz="4400" b="1" dirty="0" smtClean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수행방법</a:t>
            </a:r>
            <a:endParaRPr lang="ko-KR" altLang="en-US" sz="4400" b="1" dirty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4725896" y="1562328"/>
            <a:ext cx="670921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Nginx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사용한 웹 서버 구축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정적 또는 가벼운 동적 리소스를 제공하는 역할인 웹 서버를 구축하고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보안 측면에서 사용 자들에게 서버의 정보를 감추는 기능을 하는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reverse proxy,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서비스를 끊김 없이 이용할 수 있도록 분산하는 로드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밸런싱과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캐싱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기능을 제공하는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Nginx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통해 구현한다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reverse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proxy :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클라이언트의 요청을 대신 받아 내부 서버로 전달해주는 기능을 통해사용자들에게 서버의 정보를 감출 수 있다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로드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밸런싱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서비스를 끊김 없이 이용할 수 있도록 트래픽을 분산하는 기능</a:t>
            </a: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캐싱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이전에 요청된 내용을 저장해 두고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동일한 요청이 발생할 경우 저장된 내용을 반환함으로써 서버의 부하를 줄이는 기술</a:t>
            </a:r>
          </a:p>
          <a:p>
            <a:pPr fontAlgn="base"/>
            <a:endParaRPr lang="en-US" altLang="ko-KR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gunicorn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을 통한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Nginx 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연동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웹 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서버와 웹 어플리케이션 간 서로 소통이 가능하게 해주는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WSGI(Web Server Gateway Interface)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인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gunicorn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을 통해 </a:t>
            </a:r>
            <a:r>
              <a:rPr lang="ko-KR" alt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웹서버인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Nginx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와 웹 어플리케이션인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Django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연동할 수 있게 한다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.</a:t>
            </a:r>
          </a:p>
          <a:p>
            <a:pPr lvl="0" fontAlgn="base"/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en-US" altLang="ko-KR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github</a:t>
            </a:r>
            <a:r>
              <a:rPr lang="ko-KR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통한 </a:t>
            </a:r>
            <a:r>
              <a:rPr lang="ko-KR" altLang="en-US" sz="1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버전관리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- </a:t>
            </a:r>
            <a:r>
              <a:rPr lang="en-US" altLang="ko-KR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github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를 통해 팀원들 간 소스코드 등 프로젝트 관리를 원활하게 할 수 있도록 한다</a:t>
            </a:r>
          </a:p>
          <a:p>
            <a:pPr fontAlgn="base"/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fontAlgn="base"/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운영체제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: Windows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0" fontAlgn="base"/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486528" y="4219586"/>
            <a:ext cx="3839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개발언어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Python, HTML, CSS, JavaScript, 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소프트웨어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Nginx,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gunicorn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프레임워크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Django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주요 라이브러리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Python Selenium Library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프로세서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AWS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EC2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-DBMS: MySQL</a:t>
            </a: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버전관리</a:t>
            </a: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kern="0" spc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Github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운영체제</a:t>
            </a: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:Window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0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조원들 </a:t>
            </a:r>
            <a:r>
              <a:rPr lang="en-US" altLang="ko-KR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study </a:t>
            </a:r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694E52E-1FE4-3D75-1ADF-D738DEFB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92062"/>
              </p:ext>
            </p:extLst>
          </p:nvPr>
        </p:nvGraphicFramePr>
        <p:xfrm>
          <a:off x="1594443" y="986712"/>
          <a:ext cx="9148200" cy="498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80">
                  <a:extLst>
                    <a:ext uri="{9D8B030D-6E8A-4147-A177-3AD203B41FA5}">
                      <a16:colId xmlns:a16="http://schemas.microsoft.com/office/drawing/2014/main" val="1470878874"/>
                    </a:ext>
                  </a:extLst>
                </a:gridCol>
                <a:gridCol w="7816820">
                  <a:extLst>
                    <a:ext uri="{9D8B030D-6E8A-4147-A177-3AD203B41FA5}">
                      <a16:colId xmlns:a16="http://schemas.microsoft.com/office/drawing/2014/main" val="3137545737"/>
                    </a:ext>
                  </a:extLst>
                </a:gridCol>
              </a:tblGrid>
              <a:tr h="618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3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1E3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70899"/>
                  </a:ext>
                </a:extLst>
              </a:tr>
              <a:tr h="1273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남강민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-Python selenium Library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이용하여 웹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크롤링과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자동화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OTT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플랫폼과 연동하여 데이터를 수집하기 때문에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Python selenium Library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에 대한 공부를 진행할 수 있도록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서버 측 로직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데이터베이스 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웹 페이지 및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API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클라이언트에 제공하는 등 웹 애플리케이션을 구축하기 위한 웹 프레임워크인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Django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사용하면서 환경에 맞게 클라이언트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서버 간 데이터를 통신하고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Django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MySQL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의 호스트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커넥션하는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법을 공부하며 구현할 수 있도록 한다</a:t>
                      </a:r>
                    </a:p>
                    <a:p>
                      <a:pPr lvl="0"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-AWS EC2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이용하여 서버를 구축하고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Nginx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사용한 웹 서버 구축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Django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와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Nginx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연동하는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gunicorn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을 이용하여 서버가 동작하도록 서버 구축에 대한 공부와 함께 구현 할 수 있도록 한다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컨텐츠를 추천하는 알고리즘에 대해 기존에 존재하는 추천 알고리즘의 원리나 자료를 바탕으로 공부하여 적용할 수 있도록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AI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챗봇을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구현하기 위해 자연어 처리와 같은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챗봇을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구현하기 위해 필요한 지식들을 공부하고 실제 구현하는 과정을 공부하며 구현해 볼 수 있도록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63651"/>
                  </a:ext>
                </a:extLst>
              </a:tr>
              <a:tr h="1273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조채은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-UI/UX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설계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: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웹사이트 디자인 툴 및 소프트웨어 활용 방법을 익히고 웹 접근성과 사용성을 고려한 디자인 원칙과 반응형 웹 디자인 및 최적화 기법과 같은 항목들을 중점적으로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공부할예정이다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-OTT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플랫폼들 간의 연동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: OTT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플랫폼들 간의 연동은 사용자들이 편리하게 다양한 콘텐츠를 이용할 수 있도록 다양한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OTT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플랫폼의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문서를 분석하고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OTT API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SDK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활용 방법에 대해 공부하여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OTT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플랫폼들 간의 연동을 하도록 할 것이다</a:t>
                      </a: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로그인 및 인증 시스템 구현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로그인 및 인증 시스템은 사용자들의 개인 정보를 안전하게 보호하고 사용자가 편리한 로그인 기능을 적용할 수 있도록 사용자 인증 및 세션 관리 기술과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백엔드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프레임워크에서의 사용자 관리 기능 구현 방법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다양한 인증 및 권한 부여 방법에 대해 공부하고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구현할예정이다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23478"/>
                  </a:ext>
                </a:extLst>
              </a:tr>
              <a:tr h="1273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박수인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서버 구축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Docker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를 사용한 웹 서버 구축으로 설계 및 호스팅을 경험하여 수행한다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기존에 웹프로그래밍에서 배웠던 항목들을 기본으로 활용한다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-AI </a:t>
                      </a:r>
                      <a:r>
                        <a:rPr lang="ko-KR" altLang="en-US" sz="1000" b="1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챗봇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Python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을 활용한 프로그래밍으로 자동적으로 답할 수 있는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챗봇을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 설계 및 제작하여 사용자가 활용할 수 있도록 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lvl="0" fontAlgn="base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-API </a:t>
                      </a:r>
                      <a:r>
                        <a:rPr lang="ko-KR" altLang="en-US" sz="1000" b="1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통합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공공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및 민간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통합을 수행하여 기존 데이터를 효율적으로 활용할 수 있는 방안을 모색한다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2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역할분담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6336D58-BA00-93F1-B803-E758D17EAEA4}"/>
              </a:ext>
            </a:extLst>
          </p:cNvPr>
          <p:cNvGrpSpPr/>
          <p:nvPr/>
        </p:nvGrpSpPr>
        <p:grpSpPr>
          <a:xfrm>
            <a:off x="8585469" y="1867657"/>
            <a:ext cx="2545868" cy="3328150"/>
            <a:chOff x="1219198" y="1413282"/>
            <a:chExt cx="3348990" cy="3761016"/>
          </a:xfrm>
          <a:effectLst>
            <a:outerShdw blurRad="50800" dist="50800" dir="2700000" algn="tl" rotWithShape="0">
              <a:schemeClr val="bg1">
                <a:lumMod val="85000"/>
                <a:alpha val="40000"/>
              </a:schemeClr>
            </a:outerShdw>
          </a:effectLst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45ECCBB-D272-7CB6-AC7C-C77BCDB1C7DF}"/>
                </a:ext>
              </a:extLst>
            </p:cNvPr>
            <p:cNvSpPr/>
            <p:nvPr/>
          </p:nvSpPr>
          <p:spPr>
            <a:xfrm>
              <a:off x="1219198" y="1413282"/>
              <a:ext cx="3348990" cy="3112452"/>
            </a:xfrm>
            <a:custGeom>
              <a:avLst/>
              <a:gdLst>
                <a:gd name="connsiteX0" fmla="*/ 158139 w 3348990"/>
                <a:gd name="connsiteY0" fmla="*/ 0 h 3112452"/>
                <a:gd name="connsiteX1" fmla="*/ 3190851 w 3348990"/>
                <a:gd name="connsiteY1" fmla="*/ 0 h 3112452"/>
                <a:gd name="connsiteX2" fmla="*/ 3348990 w 3348990"/>
                <a:gd name="connsiteY2" fmla="*/ 158139 h 3112452"/>
                <a:gd name="connsiteX3" fmla="*/ 3348990 w 3348990"/>
                <a:gd name="connsiteY3" fmla="*/ 3112452 h 3112452"/>
                <a:gd name="connsiteX4" fmla="*/ 0 w 3348990"/>
                <a:gd name="connsiteY4" fmla="*/ 3112452 h 3112452"/>
                <a:gd name="connsiteX5" fmla="*/ 0 w 3348990"/>
                <a:gd name="connsiteY5" fmla="*/ 158139 h 3112452"/>
                <a:gd name="connsiteX6" fmla="*/ 158139 w 3348990"/>
                <a:gd name="connsiteY6" fmla="*/ 0 h 31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990" h="3112452">
                  <a:moveTo>
                    <a:pt x="158139" y="0"/>
                  </a:moveTo>
                  <a:lnTo>
                    <a:pt x="3190851" y="0"/>
                  </a:lnTo>
                  <a:cubicBezTo>
                    <a:pt x="3278189" y="0"/>
                    <a:pt x="3348990" y="70801"/>
                    <a:pt x="3348990" y="158139"/>
                  </a:cubicBezTo>
                  <a:lnTo>
                    <a:pt x="3348990" y="3112452"/>
                  </a:lnTo>
                  <a:lnTo>
                    <a:pt x="0" y="3112452"/>
                  </a:lnTo>
                  <a:lnTo>
                    <a:pt x="0" y="158139"/>
                  </a:lnTo>
                  <a:cubicBezTo>
                    <a:pt x="0" y="70801"/>
                    <a:pt x="70801" y="0"/>
                    <a:pt x="15813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ECA46BC-2109-4B16-FD08-CF5643723726}"/>
                </a:ext>
              </a:extLst>
            </p:cNvPr>
            <p:cNvSpPr/>
            <p:nvPr/>
          </p:nvSpPr>
          <p:spPr>
            <a:xfrm>
              <a:off x="1219198" y="4526280"/>
              <a:ext cx="3348990" cy="648018"/>
            </a:xfrm>
            <a:custGeom>
              <a:avLst/>
              <a:gdLst>
                <a:gd name="connsiteX0" fmla="*/ 0 w 3348990"/>
                <a:gd name="connsiteY0" fmla="*/ 0 h 510858"/>
                <a:gd name="connsiteX1" fmla="*/ 3348990 w 3348990"/>
                <a:gd name="connsiteY1" fmla="*/ 0 h 510858"/>
                <a:gd name="connsiteX2" fmla="*/ 3348990 w 3348990"/>
                <a:gd name="connsiteY2" fmla="*/ 352719 h 510858"/>
                <a:gd name="connsiteX3" fmla="*/ 3190851 w 3348990"/>
                <a:gd name="connsiteY3" fmla="*/ 510858 h 510858"/>
                <a:gd name="connsiteX4" fmla="*/ 158139 w 3348990"/>
                <a:gd name="connsiteY4" fmla="*/ 510858 h 510858"/>
                <a:gd name="connsiteX5" fmla="*/ 0 w 3348990"/>
                <a:gd name="connsiteY5" fmla="*/ 352719 h 5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8990" h="510858">
                  <a:moveTo>
                    <a:pt x="0" y="0"/>
                  </a:moveTo>
                  <a:lnTo>
                    <a:pt x="3348990" y="0"/>
                  </a:lnTo>
                  <a:lnTo>
                    <a:pt x="3348990" y="352719"/>
                  </a:lnTo>
                  <a:cubicBezTo>
                    <a:pt x="3348990" y="440057"/>
                    <a:pt x="3278189" y="510858"/>
                    <a:pt x="3190851" y="510858"/>
                  </a:cubicBezTo>
                  <a:lnTo>
                    <a:pt x="158139" y="510858"/>
                  </a:lnTo>
                  <a:cubicBezTo>
                    <a:pt x="70801" y="510858"/>
                    <a:pt x="0" y="440057"/>
                    <a:pt x="0" y="352719"/>
                  </a:cubicBezTo>
                  <a:close/>
                </a:path>
              </a:pathLst>
            </a:custGeom>
            <a:gradFill>
              <a:gsLst>
                <a:gs pos="0">
                  <a:srgbClr val="1E3C72"/>
                </a:gs>
                <a:gs pos="100000">
                  <a:srgbClr val="2A5298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박수인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(</a:t>
              </a:r>
              <a:r>
                <a:rPr lang="ko-KR" altLang="en-US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조원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)</a:t>
              </a:r>
              <a:endPara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D8791E-BE3A-2653-3DC3-C43768C2E276}"/>
              </a:ext>
            </a:extLst>
          </p:cNvPr>
          <p:cNvGrpSpPr/>
          <p:nvPr/>
        </p:nvGrpSpPr>
        <p:grpSpPr>
          <a:xfrm>
            <a:off x="4823064" y="1867657"/>
            <a:ext cx="2545868" cy="3328150"/>
            <a:chOff x="1219198" y="1413282"/>
            <a:chExt cx="3348990" cy="3761016"/>
          </a:xfrm>
          <a:effectLst>
            <a:outerShdw blurRad="50800" dist="50800" dir="2700000" algn="tl" rotWithShape="0">
              <a:schemeClr val="bg1">
                <a:lumMod val="85000"/>
                <a:alpha val="40000"/>
              </a:schemeClr>
            </a:outerShdw>
          </a:effectLst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8A2E955-68C2-7506-153E-529C714FC2E2}"/>
                </a:ext>
              </a:extLst>
            </p:cNvPr>
            <p:cNvSpPr/>
            <p:nvPr/>
          </p:nvSpPr>
          <p:spPr>
            <a:xfrm>
              <a:off x="1219198" y="1413282"/>
              <a:ext cx="3348990" cy="3112452"/>
            </a:xfrm>
            <a:custGeom>
              <a:avLst/>
              <a:gdLst>
                <a:gd name="connsiteX0" fmla="*/ 158139 w 3348990"/>
                <a:gd name="connsiteY0" fmla="*/ 0 h 3112452"/>
                <a:gd name="connsiteX1" fmla="*/ 3190851 w 3348990"/>
                <a:gd name="connsiteY1" fmla="*/ 0 h 3112452"/>
                <a:gd name="connsiteX2" fmla="*/ 3348990 w 3348990"/>
                <a:gd name="connsiteY2" fmla="*/ 158139 h 3112452"/>
                <a:gd name="connsiteX3" fmla="*/ 3348990 w 3348990"/>
                <a:gd name="connsiteY3" fmla="*/ 3112452 h 3112452"/>
                <a:gd name="connsiteX4" fmla="*/ 0 w 3348990"/>
                <a:gd name="connsiteY4" fmla="*/ 3112452 h 3112452"/>
                <a:gd name="connsiteX5" fmla="*/ 0 w 3348990"/>
                <a:gd name="connsiteY5" fmla="*/ 158139 h 3112452"/>
                <a:gd name="connsiteX6" fmla="*/ 158139 w 3348990"/>
                <a:gd name="connsiteY6" fmla="*/ 0 h 31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990" h="3112452">
                  <a:moveTo>
                    <a:pt x="158139" y="0"/>
                  </a:moveTo>
                  <a:lnTo>
                    <a:pt x="3190851" y="0"/>
                  </a:lnTo>
                  <a:cubicBezTo>
                    <a:pt x="3278189" y="0"/>
                    <a:pt x="3348990" y="70801"/>
                    <a:pt x="3348990" y="158139"/>
                  </a:cubicBezTo>
                  <a:lnTo>
                    <a:pt x="3348990" y="3112452"/>
                  </a:lnTo>
                  <a:lnTo>
                    <a:pt x="0" y="3112452"/>
                  </a:lnTo>
                  <a:lnTo>
                    <a:pt x="0" y="158139"/>
                  </a:lnTo>
                  <a:cubicBezTo>
                    <a:pt x="0" y="70801"/>
                    <a:pt x="70801" y="0"/>
                    <a:pt x="15813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A642C8D-7670-D752-B020-C6B01D596E61}"/>
                </a:ext>
              </a:extLst>
            </p:cNvPr>
            <p:cNvSpPr/>
            <p:nvPr/>
          </p:nvSpPr>
          <p:spPr>
            <a:xfrm>
              <a:off x="1219198" y="4526280"/>
              <a:ext cx="3348990" cy="648018"/>
            </a:xfrm>
            <a:custGeom>
              <a:avLst/>
              <a:gdLst>
                <a:gd name="connsiteX0" fmla="*/ 0 w 3348990"/>
                <a:gd name="connsiteY0" fmla="*/ 0 h 510858"/>
                <a:gd name="connsiteX1" fmla="*/ 3348990 w 3348990"/>
                <a:gd name="connsiteY1" fmla="*/ 0 h 510858"/>
                <a:gd name="connsiteX2" fmla="*/ 3348990 w 3348990"/>
                <a:gd name="connsiteY2" fmla="*/ 352719 h 510858"/>
                <a:gd name="connsiteX3" fmla="*/ 3190851 w 3348990"/>
                <a:gd name="connsiteY3" fmla="*/ 510858 h 510858"/>
                <a:gd name="connsiteX4" fmla="*/ 158139 w 3348990"/>
                <a:gd name="connsiteY4" fmla="*/ 510858 h 510858"/>
                <a:gd name="connsiteX5" fmla="*/ 0 w 3348990"/>
                <a:gd name="connsiteY5" fmla="*/ 352719 h 5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8990" h="510858">
                  <a:moveTo>
                    <a:pt x="0" y="0"/>
                  </a:moveTo>
                  <a:lnTo>
                    <a:pt x="3348990" y="0"/>
                  </a:lnTo>
                  <a:lnTo>
                    <a:pt x="3348990" y="352719"/>
                  </a:lnTo>
                  <a:cubicBezTo>
                    <a:pt x="3348990" y="440057"/>
                    <a:pt x="3278189" y="510858"/>
                    <a:pt x="3190851" y="510858"/>
                  </a:cubicBezTo>
                  <a:lnTo>
                    <a:pt x="158139" y="510858"/>
                  </a:lnTo>
                  <a:cubicBezTo>
                    <a:pt x="70801" y="510858"/>
                    <a:pt x="0" y="440057"/>
                    <a:pt x="0" y="352719"/>
                  </a:cubicBezTo>
                  <a:close/>
                </a:path>
              </a:pathLst>
            </a:custGeom>
            <a:gradFill>
              <a:gsLst>
                <a:gs pos="0">
                  <a:srgbClr val="1E3C72"/>
                </a:gs>
                <a:gs pos="100000">
                  <a:srgbClr val="2A5298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조채은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(</a:t>
              </a:r>
              <a:r>
                <a:rPr lang="ko-KR" altLang="en-US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조원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)</a:t>
              </a:r>
              <a:endParaRPr lang="ko-KR" altLang="en-US" sz="1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E98F429-B3FF-FE7F-D467-BDAFF2643D21}"/>
              </a:ext>
            </a:extLst>
          </p:cNvPr>
          <p:cNvGrpSpPr/>
          <p:nvPr/>
        </p:nvGrpSpPr>
        <p:grpSpPr>
          <a:xfrm>
            <a:off x="1060659" y="1867657"/>
            <a:ext cx="2545868" cy="3328150"/>
            <a:chOff x="1219198" y="1413282"/>
            <a:chExt cx="3348990" cy="3761016"/>
          </a:xfrm>
          <a:effectLst>
            <a:outerShdw blurRad="50800" dist="50800" dir="2700000" algn="tl" rotWithShape="0">
              <a:schemeClr val="bg1">
                <a:lumMod val="85000"/>
                <a:alpha val="40000"/>
              </a:schemeClr>
            </a:outerShdw>
          </a:effectLst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0182DAEC-7305-B119-0ABC-A4C61F572635}"/>
                </a:ext>
              </a:extLst>
            </p:cNvPr>
            <p:cNvSpPr/>
            <p:nvPr/>
          </p:nvSpPr>
          <p:spPr>
            <a:xfrm>
              <a:off x="1219198" y="1413282"/>
              <a:ext cx="3348990" cy="3112452"/>
            </a:xfrm>
            <a:custGeom>
              <a:avLst/>
              <a:gdLst>
                <a:gd name="connsiteX0" fmla="*/ 158139 w 3348990"/>
                <a:gd name="connsiteY0" fmla="*/ 0 h 3112452"/>
                <a:gd name="connsiteX1" fmla="*/ 3190851 w 3348990"/>
                <a:gd name="connsiteY1" fmla="*/ 0 h 3112452"/>
                <a:gd name="connsiteX2" fmla="*/ 3348990 w 3348990"/>
                <a:gd name="connsiteY2" fmla="*/ 158139 h 3112452"/>
                <a:gd name="connsiteX3" fmla="*/ 3348990 w 3348990"/>
                <a:gd name="connsiteY3" fmla="*/ 3112452 h 3112452"/>
                <a:gd name="connsiteX4" fmla="*/ 0 w 3348990"/>
                <a:gd name="connsiteY4" fmla="*/ 3112452 h 3112452"/>
                <a:gd name="connsiteX5" fmla="*/ 0 w 3348990"/>
                <a:gd name="connsiteY5" fmla="*/ 158139 h 3112452"/>
                <a:gd name="connsiteX6" fmla="*/ 158139 w 3348990"/>
                <a:gd name="connsiteY6" fmla="*/ 0 h 31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8990" h="3112452">
                  <a:moveTo>
                    <a:pt x="158139" y="0"/>
                  </a:moveTo>
                  <a:lnTo>
                    <a:pt x="3190851" y="0"/>
                  </a:lnTo>
                  <a:cubicBezTo>
                    <a:pt x="3278189" y="0"/>
                    <a:pt x="3348990" y="70801"/>
                    <a:pt x="3348990" y="158139"/>
                  </a:cubicBezTo>
                  <a:lnTo>
                    <a:pt x="3348990" y="3112452"/>
                  </a:lnTo>
                  <a:lnTo>
                    <a:pt x="0" y="3112452"/>
                  </a:lnTo>
                  <a:lnTo>
                    <a:pt x="0" y="158139"/>
                  </a:lnTo>
                  <a:cubicBezTo>
                    <a:pt x="0" y="70801"/>
                    <a:pt x="70801" y="0"/>
                    <a:pt x="15813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2611218-F667-34A2-3F8C-36203668EAC1}"/>
                </a:ext>
              </a:extLst>
            </p:cNvPr>
            <p:cNvSpPr/>
            <p:nvPr/>
          </p:nvSpPr>
          <p:spPr>
            <a:xfrm>
              <a:off x="1219198" y="4526280"/>
              <a:ext cx="3348990" cy="648018"/>
            </a:xfrm>
            <a:custGeom>
              <a:avLst/>
              <a:gdLst>
                <a:gd name="connsiteX0" fmla="*/ 0 w 3348990"/>
                <a:gd name="connsiteY0" fmla="*/ 0 h 510858"/>
                <a:gd name="connsiteX1" fmla="*/ 3348990 w 3348990"/>
                <a:gd name="connsiteY1" fmla="*/ 0 h 510858"/>
                <a:gd name="connsiteX2" fmla="*/ 3348990 w 3348990"/>
                <a:gd name="connsiteY2" fmla="*/ 352719 h 510858"/>
                <a:gd name="connsiteX3" fmla="*/ 3190851 w 3348990"/>
                <a:gd name="connsiteY3" fmla="*/ 510858 h 510858"/>
                <a:gd name="connsiteX4" fmla="*/ 158139 w 3348990"/>
                <a:gd name="connsiteY4" fmla="*/ 510858 h 510858"/>
                <a:gd name="connsiteX5" fmla="*/ 0 w 3348990"/>
                <a:gd name="connsiteY5" fmla="*/ 352719 h 51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8990" h="510858">
                  <a:moveTo>
                    <a:pt x="0" y="0"/>
                  </a:moveTo>
                  <a:lnTo>
                    <a:pt x="3348990" y="0"/>
                  </a:lnTo>
                  <a:lnTo>
                    <a:pt x="3348990" y="352719"/>
                  </a:lnTo>
                  <a:cubicBezTo>
                    <a:pt x="3348990" y="440057"/>
                    <a:pt x="3278189" y="510858"/>
                    <a:pt x="3190851" y="510858"/>
                  </a:cubicBezTo>
                  <a:lnTo>
                    <a:pt x="158139" y="510858"/>
                  </a:lnTo>
                  <a:cubicBezTo>
                    <a:pt x="70801" y="510858"/>
                    <a:pt x="0" y="440057"/>
                    <a:pt x="0" y="352719"/>
                  </a:cubicBezTo>
                  <a:close/>
                </a:path>
              </a:pathLst>
            </a:custGeom>
            <a:gradFill>
              <a:gsLst>
                <a:gs pos="0">
                  <a:srgbClr val="1E3C72"/>
                </a:gs>
                <a:gs pos="100000">
                  <a:srgbClr val="2A5298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 dirty="0" err="1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남강민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(</a:t>
              </a:r>
              <a:r>
                <a:rPr lang="ko-KR" altLang="en-US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조장</a:t>
              </a:r>
              <a:r>
                <a: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)</a:t>
              </a:r>
              <a:endPara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BD14EFA0-443C-690C-B1FD-09696BE359A2}"/>
              </a:ext>
            </a:extLst>
          </p:cNvPr>
          <p:cNvSpPr/>
          <p:nvPr/>
        </p:nvSpPr>
        <p:spPr>
          <a:xfrm>
            <a:off x="1448589" y="2388032"/>
            <a:ext cx="1759068" cy="17590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0A3AE74-78B7-7DB9-EBFF-7D35BACE94B3}"/>
              </a:ext>
            </a:extLst>
          </p:cNvPr>
          <p:cNvSpPr/>
          <p:nvPr/>
        </p:nvSpPr>
        <p:spPr>
          <a:xfrm>
            <a:off x="5216464" y="2388032"/>
            <a:ext cx="1759068" cy="17590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7186145-FF3A-CC5D-B776-80F8B3ABEF64}"/>
              </a:ext>
            </a:extLst>
          </p:cNvPr>
          <p:cNvSpPr/>
          <p:nvPr/>
        </p:nvSpPr>
        <p:spPr>
          <a:xfrm>
            <a:off x="8978869" y="2388032"/>
            <a:ext cx="1759068" cy="17590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7D2B06E-A54C-116C-99DC-E9E08278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3" y="2547566"/>
            <a:ext cx="1440000" cy="14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6A0EE9-2043-0B9C-2F0D-9CE2B08CAD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80" y="2524772"/>
            <a:ext cx="1440000" cy="144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5FE64D-8DF7-1F98-A516-AB940DDD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38" y="2524772"/>
            <a:ext cx="1440000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EA7F65-BDF6-DF01-7A54-7FCBDC169835}"/>
              </a:ext>
            </a:extLst>
          </p:cNvPr>
          <p:cNvSpPr txBox="1"/>
          <p:nvPr/>
        </p:nvSpPr>
        <p:spPr>
          <a:xfrm>
            <a:off x="912679" y="5284520"/>
            <a:ext cx="2975076" cy="594458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웹크롤링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&amp;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자동화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DB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구축 및 관리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콘텐츠 추천 알고리즘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92823-3B60-3268-DA07-909C8FE586D8}"/>
              </a:ext>
            </a:extLst>
          </p:cNvPr>
          <p:cNvSpPr txBox="1"/>
          <p:nvPr/>
        </p:nvSpPr>
        <p:spPr>
          <a:xfrm>
            <a:off x="4704447" y="5284520"/>
            <a:ext cx="2975076" cy="594458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UI/UX, 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 연동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로그인 및 인증 시스템 구현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143CE9-3638-905D-FE27-203B66FFA5F4}"/>
              </a:ext>
            </a:extLst>
          </p:cNvPr>
          <p:cNvSpPr txBox="1"/>
          <p:nvPr/>
        </p:nvSpPr>
        <p:spPr>
          <a:xfrm>
            <a:off x="8651725" y="5284520"/>
            <a:ext cx="2975076" cy="33592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구축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AI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API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C930E-5070-169F-6B5C-78ABC3B485A9}"/>
              </a:ext>
            </a:extLst>
          </p:cNvPr>
          <p:cNvSpPr txBox="1"/>
          <p:nvPr/>
        </p:nvSpPr>
        <p:spPr>
          <a:xfrm>
            <a:off x="912679" y="5858439"/>
            <a:ext cx="2975076" cy="33592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회의록</a:t>
            </a:r>
            <a:r>
              <a:rPr lang="en-US" altLang="ko-KR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보고서작성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96D64-A5B7-2C76-45EB-B3C06BAC8AE2}"/>
              </a:ext>
            </a:extLst>
          </p:cNvPr>
          <p:cNvSpPr txBox="1"/>
          <p:nvPr/>
        </p:nvSpPr>
        <p:spPr>
          <a:xfrm>
            <a:off x="4704447" y="5850940"/>
            <a:ext cx="2975076" cy="350865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제작</a:t>
            </a:r>
            <a:r>
              <a:rPr lang="en-US" altLang="ko-KR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보고서작성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56284-FACA-A635-57A8-5C12F4F3AF99}"/>
              </a:ext>
            </a:extLst>
          </p:cNvPr>
          <p:cNvSpPr txBox="1"/>
          <p:nvPr/>
        </p:nvSpPr>
        <p:spPr>
          <a:xfrm>
            <a:off x="8651725" y="5612453"/>
            <a:ext cx="2975076" cy="33592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발표</a:t>
            </a:r>
            <a:r>
              <a:rPr lang="en-US" altLang="ko-KR" sz="1400" kern="0" dirty="0" smtClean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 err="1" smtClean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보고서작성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2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4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수행 일정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48941D1-A7A1-5224-DD76-962D6571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0544"/>
              </p:ext>
            </p:extLst>
          </p:nvPr>
        </p:nvGraphicFramePr>
        <p:xfrm>
          <a:off x="2590802" y="1016419"/>
          <a:ext cx="6969763" cy="5175692"/>
        </p:xfrm>
        <a:graphic>
          <a:graphicData uri="http://schemas.openxmlformats.org/drawingml/2006/table">
            <a:tbl>
              <a:tblPr/>
              <a:tblGrid>
                <a:gridCol w="309649">
                  <a:extLst>
                    <a:ext uri="{9D8B030D-6E8A-4147-A177-3AD203B41FA5}">
                      <a16:colId xmlns:a16="http://schemas.microsoft.com/office/drawing/2014/main" val="2739417959"/>
                    </a:ext>
                  </a:extLst>
                </a:gridCol>
                <a:gridCol w="1587508">
                  <a:extLst>
                    <a:ext uri="{9D8B030D-6E8A-4147-A177-3AD203B41FA5}">
                      <a16:colId xmlns:a16="http://schemas.microsoft.com/office/drawing/2014/main" val="3356282983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78796342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1824682391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555414153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159937558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993029080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284931160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1659392422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757196920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708251096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3266228455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3228588043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3039979914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822703590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284497877"/>
                    </a:ext>
                  </a:extLst>
                </a:gridCol>
                <a:gridCol w="305948">
                  <a:extLst>
                    <a:ext uri="{9D8B030D-6E8A-4147-A177-3AD203B41FA5}">
                      <a16:colId xmlns:a16="http://schemas.microsoft.com/office/drawing/2014/main" val="4085722445"/>
                    </a:ext>
                  </a:extLst>
                </a:gridCol>
                <a:gridCol w="483386">
                  <a:extLst>
                    <a:ext uri="{9D8B030D-6E8A-4147-A177-3AD203B41FA5}">
                      <a16:colId xmlns:a16="http://schemas.microsoft.com/office/drawing/2014/main" val="123479186"/>
                    </a:ext>
                  </a:extLst>
                </a:gridCol>
              </a:tblGrid>
              <a:tr h="22922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No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프로젝트 활동 내용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추진 일정</a:t>
                      </a: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기간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(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주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193536"/>
                  </a:ext>
                </a:extLst>
              </a:tr>
              <a:tr h="229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7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8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9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10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12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13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77311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계획 및 구상</a:t>
                      </a: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889089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27263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43400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구축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구축 및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프론트엔드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개발</a:t>
                      </a:r>
                    </a:p>
                    <a:p>
                      <a:pPr algn="ctr" fontAlgn="base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(DB-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 연동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68730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66096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44477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웹크롤링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자동화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수집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사용자별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OTT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 연동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154026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26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16904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4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 기능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통합 검색 기능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ctr" fontAlgn="base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추천 알고리즘 구현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82978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93935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39439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1"/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챗봇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8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커뮤니티 기능 구현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게시판 등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5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953386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67673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02830"/>
                  </a:ext>
                </a:extLst>
              </a:tr>
              <a:tr h="2620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6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13972" marR="13972" marT="13972" marB="1397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</a:p>
                    <a:p>
                      <a:pPr algn="ctr" fontAlgn="base" latinLnBrk="1"/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최종 점검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ffectLst/>
                          <a:latin typeface="나눔스퀘어 네오 Bold" panose="00000800000000000000" pitchFamily="2" charset="-127"/>
                          <a:ea typeface="나눔스퀘어 네오 Bold" panose="00000800000000000000" pitchFamily="2" charset="-127"/>
                        </a:rPr>
                        <a:t>3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44774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24144"/>
                  </a:ext>
                </a:extLst>
              </a:tr>
              <a:tr h="262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endParaRPr>
                    </a:p>
                  </a:txBody>
                  <a:tcPr marL="28043" marR="28043" marT="28043" marB="280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9610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AFFF604-D026-673F-6978-4CB338DF4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462" y="1016851"/>
            <a:ext cx="22236877" cy="53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기대효과 및 활용방안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611D2939-946E-A86F-5D92-910F9275A747}"/>
              </a:ext>
            </a:extLst>
          </p:cNvPr>
          <p:cNvSpPr/>
          <p:nvPr/>
        </p:nvSpPr>
        <p:spPr>
          <a:xfrm>
            <a:off x="1335310" y="2046515"/>
            <a:ext cx="190500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2A5298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구독료 절감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F6AE4-2F20-7149-0996-FD404A89CCDB}"/>
              </a:ext>
            </a:extLst>
          </p:cNvPr>
          <p:cNvCxnSpPr>
            <a:cxnSpLocks/>
          </p:cNvCxnSpPr>
          <p:nvPr/>
        </p:nvCxnSpPr>
        <p:spPr>
          <a:xfrm>
            <a:off x="6096000" y="2046515"/>
            <a:ext cx="0" cy="368284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B79F6-F794-2F9E-BFE3-7C15C7DE5383}"/>
              </a:ext>
            </a:extLst>
          </p:cNvPr>
          <p:cNvSpPr txBox="1"/>
          <p:nvPr/>
        </p:nvSpPr>
        <p:spPr>
          <a:xfrm>
            <a:off x="1143026" y="2477485"/>
            <a:ext cx="4341521" cy="301473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검색 기능을 통해 사용자는 여러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플랫폼에서 콘텐츠를 쉽게 검색할 수 있고 사용자는 여러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플랫폼을 전환할 필요 없이 원하는 다양한 컨텐츠를 찾을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통해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플랫폼을 개별적으로 탐색해야 하는 번거로움을 줄이고 효율적으로 컨텐츠를 찾을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또한 사용자는 불필요한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구독료를 아낄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587F79D-9D45-92F8-EE41-5398ACAB5C31}"/>
              </a:ext>
            </a:extLst>
          </p:cNvPr>
          <p:cNvSpPr/>
          <p:nvPr/>
        </p:nvSpPr>
        <p:spPr>
          <a:xfrm>
            <a:off x="7046688" y="2046515"/>
            <a:ext cx="2614895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1E3C72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만족도 </a:t>
            </a:r>
            <a:r>
              <a:rPr lang="ko-KR" altLang="en-US" sz="1400" spc="5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유지율</a:t>
            </a:r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향상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50B7C-7270-6E35-15E0-9057FE383326}"/>
              </a:ext>
            </a:extLst>
          </p:cNvPr>
          <p:cNvSpPr txBox="1"/>
          <p:nvPr/>
        </p:nvSpPr>
        <p:spPr>
          <a:xfrm>
            <a:off x="6973240" y="2541321"/>
            <a:ext cx="4341521" cy="1775358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사용자의 시청 기록과 같은 데이터를 기반으로 컨텐츠를 추천하는 알고리즘을 구현하여 사용자의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이용률을 높일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통해 사용자에게 관련이 높은 컨텐츠를 제공하여 사용자의 만족도와 유지율을 높일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5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27416" y="543852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기대효과 및 활용방안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BA049C-1C58-1154-8923-F9E5EDBCABCB}"/>
              </a:ext>
            </a:extLst>
          </p:cNvPr>
          <p:cNvGrpSpPr/>
          <p:nvPr/>
        </p:nvGrpSpPr>
        <p:grpSpPr>
          <a:xfrm>
            <a:off x="1068643" y="1166802"/>
            <a:ext cx="4078632" cy="2498765"/>
            <a:chOff x="1219198" y="1720909"/>
            <a:chExt cx="4078632" cy="2498765"/>
          </a:xfrm>
        </p:grpSpPr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CC171972-ED08-2550-E0AE-159170947CEF}"/>
                </a:ext>
              </a:extLst>
            </p:cNvPr>
            <p:cNvSpPr/>
            <p:nvPr/>
          </p:nvSpPr>
          <p:spPr>
            <a:xfrm>
              <a:off x="1219198" y="1720909"/>
              <a:ext cx="4078632" cy="2498765"/>
            </a:xfrm>
            <a:prstGeom prst="frame">
              <a:avLst>
                <a:gd name="adj1" fmla="val 47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1/2 액자 5">
              <a:extLst>
                <a:ext uri="{FF2B5EF4-FFF2-40B4-BE49-F238E27FC236}">
                  <a16:creationId xmlns:a16="http://schemas.microsoft.com/office/drawing/2014/main" id="{6057BF19-4DF5-6A77-0FF1-889381AA2D7C}"/>
                </a:ext>
              </a:extLst>
            </p:cNvPr>
            <p:cNvSpPr/>
            <p:nvPr/>
          </p:nvSpPr>
          <p:spPr>
            <a:xfrm>
              <a:off x="1219198" y="1725382"/>
              <a:ext cx="1775629" cy="1775629"/>
            </a:xfrm>
            <a:prstGeom prst="halfFrame">
              <a:avLst>
                <a:gd name="adj1" fmla="val 6989"/>
                <a:gd name="adj2" fmla="val 6989"/>
              </a:avLst>
            </a:prstGeom>
            <a:solidFill>
              <a:srgbClr val="1E3C72">
                <a:alpha val="70000"/>
              </a:srgbClr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1EB0BF7-D23E-8EAA-CC78-EECC3820B7B8}"/>
              </a:ext>
            </a:extLst>
          </p:cNvPr>
          <p:cNvSpPr txBox="1"/>
          <p:nvPr/>
        </p:nvSpPr>
        <p:spPr>
          <a:xfrm>
            <a:off x="6285070" y="1655782"/>
            <a:ext cx="4341521" cy="1312219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커뮤니티 기능을 활성화하여 사용자들 간 컨텐츠 공유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댓글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리뷰 등과 같은 기능을 제공하고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서비스를 원활하게 관리하고 사용하지 않는 사용자에게는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</a:t>
            </a: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서비스의 참여율을 </a:t>
            </a:r>
            <a:r>
              <a:rPr lang="ko-KR" altLang="en-US" sz="1200" kern="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높이도록한다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458418-B5F8-C1F7-F065-E9CA5F9D17D6}"/>
              </a:ext>
            </a:extLst>
          </p:cNvPr>
          <p:cNvCxnSpPr>
            <a:cxnSpLocks/>
          </p:cNvCxnSpPr>
          <p:nvPr/>
        </p:nvCxnSpPr>
        <p:spPr>
          <a:xfrm>
            <a:off x="5187140" y="1488025"/>
            <a:ext cx="1058065" cy="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C78820-0951-E950-DBE5-F3C7E3D0E470}"/>
              </a:ext>
            </a:extLst>
          </p:cNvPr>
          <p:cNvSpPr txBox="1"/>
          <p:nvPr/>
        </p:nvSpPr>
        <p:spPr>
          <a:xfrm>
            <a:off x="6300964" y="4072561"/>
            <a:ext cx="3134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</a:t>
            </a:r>
            <a:r>
              <a:rPr lang="ko-KR" altLang="en-US" sz="20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2000" dirty="0" err="1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챗봇을</a:t>
            </a:r>
            <a:r>
              <a:rPr lang="ko-KR" altLang="en-US" sz="20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통한 컨텐츠 추천</a:t>
            </a:r>
          </a:p>
        </p:txBody>
      </p:sp>
      <p:pic>
        <p:nvPicPr>
          <p:cNvPr id="5123" name="Picture 3" descr="챗봇, 어디까지 왔니] 어리버리 못 미더워도 '황금알 낳는 거위' 기대하며 챗봇 투자 확대 &lt; 특집 &lt; 기획·연재 &lt; 기사본문 -  여행신문">
            <a:extLst>
              <a:ext uri="{FF2B5EF4-FFF2-40B4-BE49-F238E27FC236}">
                <a16:creationId xmlns:a16="http://schemas.microsoft.com/office/drawing/2014/main" id="{3DC360E0-4ACB-FA57-92B1-591946EF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697" y="4194195"/>
            <a:ext cx="2126168" cy="20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B35BA44-CADD-28C1-FD17-C1A23A554BC7}"/>
              </a:ext>
            </a:extLst>
          </p:cNvPr>
          <p:cNvGrpSpPr/>
          <p:nvPr/>
        </p:nvGrpSpPr>
        <p:grpSpPr>
          <a:xfrm>
            <a:off x="1052749" y="3927644"/>
            <a:ext cx="4078632" cy="2498765"/>
            <a:chOff x="1219198" y="1720909"/>
            <a:chExt cx="4078632" cy="2498765"/>
          </a:xfrm>
        </p:grpSpPr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2EEF176-CC07-2314-301A-7AB2834686EB}"/>
                </a:ext>
              </a:extLst>
            </p:cNvPr>
            <p:cNvSpPr/>
            <p:nvPr/>
          </p:nvSpPr>
          <p:spPr>
            <a:xfrm>
              <a:off x="1219198" y="1720909"/>
              <a:ext cx="4078632" cy="2498765"/>
            </a:xfrm>
            <a:prstGeom prst="frame">
              <a:avLst>
                <a:gd name="adj1" fmla="val 47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1/2 액자 18">
              <a:extLst>
                <a:ext uri="{FF2B5EF4-FFF2-40B4-BE49-F238E27FC236}">
                  <a16:creationId xmlns:a16="http://schemas.microsoft.com/office/drawing/2014/main" id="{4567B964-FFC1-E882-26FE-D0F405912E1D}"/>
                </a:ext>
              </a:extLst>
            </p:cNvPr>
            <p:cNvSpPr/>
            <p:nvPr/>
          </p:nvSpPr>
          <p:spPr>
            <a:xfrm>
              <a:off x="1219198" y="1725382"/>
              <a:ext cx="1775629" cy="1775629"/>
            </a:xfrm>
            <a:prstGeom prst="halfFrame">
              <a:avLst>
                <a:gd name="adj1" fmla="val 6989"/>
                <a:gd name="adj2" fmla="val 6989"/>
              </a:avLst>
            </a:prstGeom>
            <a:solidFill>
              <a:srgbClr val="1E3C72">
                <a:alpha val="70000"/>
              </a:srgbClr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D216ED-1FA6-AAD7-B753-477877AEF588}"/>
              </a:ext>
            </a:extLst>
          </p:cNvPr>
          <p:cNvCxnSpPr>
            <a:cxnSpLocks/>
          </p:cNvCxnSpPr>
          <p:nvPr/>
        </p:nvCxnSpPr>
        <p:spPr>
          <a:xfrm>
            <a:off x="5187140" y="4277878"/>
            <a:ext cx="1058065" cy="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B20ADF8-B038-1620-82BB-0F65803F75D0}"/>
              </a:ext>
            </a:extLst>
          </p:cNvPr>
          <p:cNvSpPr txBox="1"/>
          <p:nvPr/>
        </p:nvSpPr>
        <p:spPr>
          <a:xfrm>
            <a:off x="6220989" y="4517864"/>
            <a:ext cx="5544645" cy="1626151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AI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챗봇을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 통해 사용자와의 대화 형식으로 컨텐츠를 추천하면 사용자는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챗봇과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 상호 작용하여 사용자의 선호도와 관련 사항에 따라 맞춤형 추천을 받을 수 있어 더욱 사용자 경험을 제공할 수 있다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20B0600000101010101" charset="-127"/>
                <a:ea typeface="나눔스퀘어 네오 Bold" panose="020B0600000101010101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>
              <a:lnSpc>
                <a:spcPct val="17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1026" name="Picture 2" descr="웹사이트 - 무료 컴퓨터개 아이콘">
            <a:extLst>
              <a:ext uri="{FF2B5EF4-FFF2-40B4-BE49-F238E27FC236}">
                <a16:creationId xmlns:a16="http://schemas.microsoft.com/office/drawing/2014/main" id="{BB19EEFD-D9A7-5E53-A887-4B8159C8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63" y="1228209"/>
            <a:ext cx="2267844" cy="226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5619B-EEDF-DA15-B295-C0439A1DC755}"/>
              </a:ext>
            </a:extLst>
          </p:cNvPr>
          <p:cNvSpPr txBox="1"/>
          <p:nvPr/>
        </p:nvSpPr>
        <p:spPr>
          <a:xfrm>
            <a:off x="6397593" y="1304585"/>
            <a:ext cx="3982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20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 참여율 및 효율성 향상</a:t>
            </a:r>
          </a:p>
        </p:txBody>
      </p:sp>
    </p:spTree>
    <p:extLst>
      <p:ext uri="{BB962C8B-B14F-4D97-AF65-F5344CB8AC3E}">
        <p14:creationId xmlns:p14="http://schemas.microsoft.com/office/powerpoint/2010/main" val="308038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6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QnA</a:t>
            </a:r>
            <a:endParaRPr lang="ko-KR" altLang="en-US" sz="1600" dirty="0">
              <a:solidFill>
                <a:srgbClr val="1E3C72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0DA80E-695D-3FAC-3A09-EE50723F30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394" y="3077923"/>
            <a:ext cx="3096410" cy="309641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EE4A01-11DA-442A-3FBD-E8EC90674A04}"/>
              </a:ext>
            </a:extLst>
          </p:cNvPr>
          <p:cNvGrpSpPr/>
          <p:nvPr/>
        </p:nvGrpSpPr>
        <p:grpSpPr>
          <a:xfrm>
            <a:off x="3590497" y="1886804"/>
            <a:ext cx="5603858" cy="2806296"/>
            <a:chOff x="1359026" y="1282797"/>
            <a:chExt cx="5603858" cy="2806296"/>
          </a:xfrm>
        </p:grpSpPr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E3B8A0C-2852-0CA4-E269-397F756D15A1}"/>
                </a:ext>
              </a:extLst>
            </p:cNvPr>
            <p:cNvSpPr/>
            <p:nvPr/>
          </p:nvSpPr>
          <p:spPr>
            <a:xfrm rot="772438">
              <a:off x="1359026" y="1282797"/>
              <a:ext cx="5603858" cy="2806296"/>
            </a:xfrm>
            <a:custGeom>
              <a:avLst/>
              <a:gdLst>
                <a:gd name="connsiteX0" fmla="*/ 238023 w 5603858"/>
                <a:gd name="connsiteY0" fmla="*/ 1007703 h 2806296"/>
                <a:gd name="connsiteX1" fmla="*/ 4613127 w 5603858"/>
                <a:gd name="connsiteY1" fmla="*/ 7763 h 2806296"/>
                <a:gd name="connsiteX2" fmla="*/ 4979822 w 5603858"/>
                <a:gd name="connsiteY2" fmla="*/ 238023 h 2806296"/>
                <a:gd name="connsiteX3" fmla="*/ 5252685 w 5603858"/>
                <a:gd name="connsiteY3" fmla="*/ 1431897 h 2806296"/>
                <a:gd name="connsiteX4" fmla="*/ 5253002 w 5603858"/>
                <a:gd name="connsiteY4" fmla="*/ 1444314 h 2806296"/>
                <a:gd name="connsiteX5" fmla="*/ 5603858 w 5603858"/>
                <a:gd name="connsiteY5" fmla="*/ 1680886 h 2806296"/>
                <a:gd name="connsiteX6" fmla="*/ 5199674 w 5603858"/>
                <a:gd name="connsiteY6" fmla="*/ 1680886 h 2806296"/>
                <a:gd name="connsiteX7" fmla="*/ 5177656 w 5603858"/>
                <a:gd name="connsiteY7" fmla="*/ 1709476 h 2806296"/>
                <a:gd name="connsiteX8" fmla="*/ 5022425 w 5603858"/>
                <a:gd name="connsiteY8" fmla="*/ 1798592 h 2806296"/>
                <a:gd name="connsiteX9" fmla="*/ 647321 w 5603858"/>
                <a:gd name="connsiteY9" fmla="*/ 2798533 h 2806296"/>
                <a:gd name="connsiteX10" fmla="*/ 280626 w 5603858"/>
                <a:gd name="connsiteY10" fmla="*/ 2568273 h 2806296"/>
                <a:gd name="connsiteX11" fmla="*/ 7763 w 5603858"/>
                <a:gd name="connsiteY11" fmla="*/ 1374399 h 2806296"/>
                <a:gd name="connsiteX12" fmla="*/ 238023 w 5603858"/>
                <a:gd name="connsiteY12" fmla="*/ 1007703 h 280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03858" h="2806296">
                  <a:moveTo>
                    <a:pt x="238023" y="1007703"/>
                  </a:moveTo>
                  <a:lnTo>
                    <a:pt x="4613127" y="7763"/>
                  </a:lnTo>
                  <a:cubicBezTo>
                    <a:pt x="4777971" y="-29913"/>
                    <a:pt x="4942147" y="73178"/>
                    <a:pt x="4979822" y="238023"/>
                  </a:cubicBezTo>
                  <a:lnTo>
                    <a:pt x="5252685" y="1431897"/>
                  </a:lnTo>
                  <a:lnTo>
                    <a:pt x="5253002" y="1444314"/>
                  </a:lnTo>
                  <a:lnTo>
                    <a:pt x="5603858" y="1680886"/>
                  </a:lnTo>
                  <a:lnTo>
                    <a:pt x="5199674" y="1680886"/>
                  </a:lnTo>
                  <a:lnTo>
                    <a:pt x="5177656" y="1709476"/>
                  </a:lnTo>
                  <a:cubicBezTo>
                    <a:pt x="5137374" y="1752546"/>
                    <a:pt x="5084242" y="1784464"/>
                    <a:pt x="5022425" y="1798592"/>
                  </a:cubicBezTo>
                  <a:lnTo>
                    <a:pt x="647321" y="2798533"/>
                  </a:lnTo>
                  <a:cubicBezTo>
                    <a:pt x="482477" y="2836208"/>
                    <a:pt x="318302" y="2733117"/>
                    <a:pt x="280626" y="2568273"/>
                  </a:cubicBezTo>
                  <a:lnTo>
                    <a:pt x="7763" y="1374399"/>
                  </a:lnTo>
                  <a:cubicBezTo>
                    <a:pt x="-29912" y="1209554"/>
                    <a:pt x="73179" y="1045379"/>
                    <a:pt x="238023" y="10077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37E8C5-18D2-8AD3-7583-87407B8074B6}"/>
                </a:ext>
              </a:extLst>
            </p:cNvPr>
            <p:cNvSpPr txBox="1"/>
            <p:nvPr/>
          </p:nvSpPr>
          <p:spPr>
            <a:xfrm>
              <a:off x="1463040" y="2232189"/>
              <a:ext cx="507492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QnA</a:t>
              </a:r>
              <a:endPara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9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46C7C-0393-7C96-363A-206309DB8DCB}"/>
              </a:ext>
            </a:extLst>
          </p:cNvPr>
          <p:cNvSpPr txBox="1"/>
          <p:nvPr/>
        </p:nvSpPr>
        <p:spPr>
          <a:xfrm>
            <a:off x="2900126" y="3013501"/>
            <a:ext cx="6391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감사합니다</a:t>
            </a:r>
            <a:endParaRPr lang="en-US" altLang="ko-KR" sz="4800" dirty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107F3-5D9B-0730-719E-A421344E60A4}"/>
              </a:ext>
            </a:extLst>
          </p:cNvPr>
          <p:cNvSpPr txBox="1"/>
          <p:nvPr/>
        </p:nvSpPr>
        <p:spPr>
          <a:xfrm>
            <a:off x="9525271" y="5717704"/>
            <a:ext cx="2470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3</a:t>
            </a:r>
            <a:r>
              <a:rPr lang="ko-KR" altLang="en-US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조</a:t>
            </a:r>
            <a:endParaRPr lang="en-US" altLang="ko-KR" sz="1400" spc="5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en-US" altLang="ko-KR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20193043 </a:t>
            </a:r>
            <a:r>
              <a:rPr lang="ko-KR" altLang="en-US" sz="1400" spc="500" dirty="0" err="1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남강민</a:t>
            </a:r>
            <a:endParaRPr lang="en-US" altLang="ko-KR" sz="1400" spc="5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en-US" altLang="ko-KR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20212951 </a:t>
            </a:r>
            <a:r>
              <a:rPr lang="ko-KR" altLang="en-US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박수인</a:t>
            </a:r>
            <a:endParaRPr lang="en-US" altLang="ko-KR" sz="1400" spc="5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en-US" altLang="ko-KR" sz="1400" spc="5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20212891 </a:t>
            </a:r>
            <a:r>
              <a:rPr lang="ko-KR" altLang="en-US" sz="1400" spc="500" dirty="0" err="1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조채은</a:t>
            </a:r>
            <a:endParaRPr lang="ko-KR" altLang="en-US" sz="1400" spc="5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2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310155" y="520507"/>
            <a:ext cx="474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5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CONTENTS</a:t>
            </a:r>
            <a:endParaRPr lang="ko-KR" altLang="en-US" sz="2000" spc="1500" dirty="0">
              <a:solidFill>
                <a:srgbClr val="1E3C72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AAB60E-DE8C-3742-76C2-8190C36797F6}"/>
              </a:ext>
            </a:extLst>
          </p:cNvPr>
          <p:cNvGrpSpPr/>
          <p:nvPr/>
        </p:nvGrpSpPr>
        <p:grpSpPr>
          <a:xfrm>
            <a:off x="498677" y="458488"/>
            <a:ext cx="547589" cy="495301"/>
            <a:chOff x="5721348" y="912970"/>
            <a:chExt cx="547589" cy="495301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A23177A-4E32-9B9D-EDF4-A45A691A8827}"/>
                </a:ext>
              </a:extLst>
            </p:cNvPr>
            <p:cNvSpPr/>
            <p:nvPr/>
          </p:nvSpPr>
          <p:spPr>
            <a:xfrm>
              <a:off x="5721348" y="912970"/>
              <a:ext cx="495301" cy="495301"/>
            </a:xfrm>
            <a:prstGeom prst="ellipse">
              <a:avLst/>
            </a:prstGeom>
            <a:gradFill>
              <a:gsLst>
                <a:gs pos="0">
                  <a:srgbClr val="1E3C72"/>
                </a:gs>
                <a:gs pos="100000">
                  <a:srgbClr val="2A5298"/>
                </a:gs>
              </a:gsLst>
              <a:lin ang="5400000" scaled="0"/>
            </a:gradFill>
            <a:ln>
              <a:noFill/>
            </a:ln>
            <a:effectLst>
              <a:glow rad="1016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DF9877A-8641-B5C2-8734-E658A4006484}"/>
                </a:ext>
              </a:extLst>
            </p:cNvPr>
            <p:cNvSpPr/>
            <p:nvPr/>
          </p:nvSpPr>
          <p:spPr>
            <a:xfrm>
              <a:off x="5968998" y="912970"/>
              <a:ext cx="299939" cy="299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bg1">
                  <a:lumMod val="9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B9F7F2-8070-3907-7F04-AA4B84C48399}"/>
              </a:ext>
            </a:extLst>
          </p:cNvPr>
          <p:cNvCxnSpPr>
            <a:cxnSpLocks/>
          </p:cNvCxnSpPr>
          <p:nvPr/>
        </p:nvCxnSpPr>
        <p:spPr>
          <a:xfrm>
            <a:off x="4867088" y="2334043"/>
            <a:ext cx="245782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41FC9E-2255-DCB2-BAAA-613530C14A4F}"/>
              </a:ext>
            </a:extLst>
          </p:cNvPr>
          <p:cNvCxnSpPr>
            <a:cxnSpLocks/>
          </p:cNvCxnSpPr>
          <p:nvPr/>
        </p:nvCxnSpPr>
        <p:spPr>
          <a:xfrm>
            <a:off x="1403126" y="1397025"/>
            <a:ext cx="0" cy="444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F513A9-D976-D14C-02CE-4839947B6C71}"/>
              </a:ext>
            </a:extLst>
          </p:cNvPr>
          <p:cNvSpPr txBox="1"/>
          <p:nvPr/>
        </p:nvSpPr>
        <p:spPr>
          <a:xfrm>
            <a:off x="1207376" y="1361830"/>
            <a:ext cx="520703" cy="461665"/>
          </a:xfrm>
          <a:prstGeom prst="rect">
            <a:avLst/>
          </a:prstGeom>
          <a:noFill/>
        </p:spPr>
        <p:txBody>
          <a:bodyPr wrap="square" lIns="180000" rIns="36000" rtlCol="0">
            <a:spAutoFit/>
          </a:bodyPr>
          <a:lstStyle/>
          <a:p>
            <a:r>
              <a:rPr lang="en-US" altLang="ko-KR" sz="2400" dirty="0">
                <a:solidFill>
                  <a:srgbClr val="2A5298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1</a:t>
            </a:r>
            <a:endParaRPr lang="ko-KR" altLang="en-US" sz="2400" dirty="0">
              <a:solidFill>
                <a:srgbClr val="2A5298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B0597-307D-9498-EDBF-A4B4FB02A85D}"/>
              </a:ext>
            </a:extLst>
          </p:cNvPr>
          <p:cNvSpPr txBox="1"/>
          <p:nvPr/>
        </p:nvSpPr>
        <p:spPr>
          <a:xfrm>
            <a:off x="1675397" y="1822768"/>
            <a:ext cx="2659535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프로젝트 개요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필요성 및 중요성 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현황 및 차별성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ABB7C-3FA5-8E14-25A0-C1F30F4C7384}"/>
              </a:ext>
            </a:extLst>
          </p:cNvPr>
          <p:cNvSpPr txBox="1"/>
          <p:nvPr/>
        </p:nvSpPr>
        <p:spPr>
          <a:xfrm>
            <a:off x="1701738" y="1407997"/>
            <a:ext cx="2316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프로젝트 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221CA3E-A864-025A-EFA9-568E2A877313}"/>
              </a:ext>
            </a:extLst>
          </p:cNvPr>
          <p:cNvCxnSpPr>
            <a:cxnSpLocks/>
          </p:cNvCxnSpPr>
          <p:nvPr/>
        </p:nvCxnSpPr>
        <p:spPr>
          <a:xfrm>
            <a:off x="4824105" y="1410219"/>
            <a:ext cx="0" cy="444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E519EA-CAA6-DD93-AE5D-9FFAB90C1C75}"/>
              </a:ext>
            </a:extLst>
          </p:cNvPr>
          <p:cNvSpPr txBox="1"/>
          <p:nvPr/>
        </p:nvSpPr>
        <p:spPr>
          <a:xfrm>
            <a:off x="4659884" y="1361830"/>
            <a:ext cx="520703" cy="461665"/>
          </a:xfrm>
          <a:prstGeom prst="rect">
            <a:avLst/>
          </a:prstGeom>
          <a:noFill/>
        </p:spPr>
        <p:txBody>
          <a:bodyPr wrap="square" lIns="180000" rIns="36000" rtlCol="0">
            <a:spAutoFit/>
          </a:bodyPr>
          <a:lstStyle/>
          <a:p>
            <a:r>
              <a:rPr lang="en-US" altLang="ko-KR" sz="2400" dirty="0">
                <a:solidFill>
                  <a:srgbClr val="2A5298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2</a:t>
            </a:r>
            <a:endParaRPr lang="ko-KR" altLang="en-US" sz="2400" dirty="0">
              <a:solidFill>
                <a:srgbClr val="2A5298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A6183-A054-0E63-BE5C-0F1CAB580979}"/>
              </a:ext>
            </a:extLst>
          </p:cNvPr>
          <p:cNvSpPr txBox="1"/>
          <p:nvPr/>
        </p:nvSpPr>
        <p:spPr>
          <a:xfrm>
            <a:off x="5145748" y="1799706"/>
            <a:ext cx="2659535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프로젝트 목표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프로젝트 내용 및 범위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endParaRPr lang="ko-KR" altLang="en-US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BE2EDF-3212-CBE3-EF0B-9CB7BD064F7B}"/>
              </a:ext>
            </a:extLst>
          </p:cNvPr>
          <p:cNvSpPr txBox="1"/>
          <p:nvPr/>
        </p:nvSpPr>
        <p:spPr>
          <a:xfrm>
            <a:off x="5145748" y="1407997"/>
            <a:ext cx="2316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프로젝트 목표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67DBC8E-4356-41FA-D2ED-6CC0D85AF4CF}"/>
              </a:ext>
            </a:extLst>
          </p:cNvPr>
          <p:cNvCxnSpPr>
            <a:cxnSpLocks/>
          </p:cNvCxnSpPr>
          <p:nvPr/>
        </p:nvCxnSpPr>
        <p:spPr>
          <a:xfrm>
            <a:off x="8247310" y="1387283"/>
            <a:ext cx="0" cy="444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530652-FF3A-9026-20EC-E4508E1639D6}"/>
              </a:ext>
            </a:extLst>
          </p:cNvPr>
          <p:cNvSpPr txBox="1"/>
          <p:nvPr/>
        </p:nvSpPr>
        <p:spPr>
          <a:xfrm>
            <a:off x="8069055" y="1361830"/>
            <a:ext cx="520703" cy="461665"/>
          </a:xfrm>
          <a:prstGeom prst="rect">
            <a:avLst/>
          </a:prstGeom>
          <a:noFill/>
        </p:spPr>
        <p:txBody>
          <a:bodyPr wrap="square" lIns="180000" rIns="36000" rtlCol="0">
            <a:spAutoFit/>
          </a:bodyPr>
          <a:lstStyle/>
          <a:p>
            <a:r>
              <a:rPr lang="en-US" altLang="ko-KR" sz="2400" dirty="0">
                <a:solidFill>
                  <a:srgbClr val="2A5298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3</a:t>
            </a:r>
            <a:endParaRPr lang="ko-KR" altLang="en-US" sz="2400" dirty="0">
              <a:solidFill>
                <a:srgbClr val="2A5298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00F83-6915-592F-9104-3C62D544402B}"/>
              </a:ext>
            </a:extLst>
          </p:cNvPr>
          <p:cNvSpPr txBox="1"/>
          <p:nvPr/>
        </p:nvSpPr>
        <p:spPr>
          <a:xfrm>
            <a:off x="8601565" y="1777329"/>
            <a:ext cx="2659535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프로제트 수행 방법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조원들의 </a:t>
            </a:r>
            <a:r>
              <a:rPr lang="en-US" altLang="ko-KR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study </a:t>
            </a: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계획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역할분담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07B03-0A80-5B2F-A8E5-5AB3D44408E7}"/>
              </a:ext>
            </a:extLst>
          </p:cNvPr>
          <p:cNvSpPr txBox="1"/>
          <p:nvPr/>
        </p:nvSpPr>
        <p:spPr>
          <a:xfrm>
            <a:off x="8554727" y="1407997"/>
            <a:ext cx="2316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프로젝트 수행방법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13E20-E5C2-5D05-3AB1-28BFA5031A31}"/>
              </a:ext>
            </a:extLst>
          </p:cNvPr>
          <p:cNvSpPr txBox="1"/>
          <p:nvPr/>
        </p:nvSpPr>
        <p:spPr>
          <a:xfrm>
            <a:off x="1728079" y="3971415"/>
            <a:ext cx="2316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프로젝트 수행일정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F3053-F597-264E-65E6-06BF13121786}"/>
              </a:ext>
            </a:extLst>
          </p:cNvPr>
          <p:cNvSpPr txBox="1"/>
          <p:nvPr/>
        </p:nvSpPr>
        <p:spPr>
          <a:xfrm>
            <a:off x="1854138" y="4409174"/>
            <a:ext cx="2659535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나눔스퀘어 네오 Bold" panose="020B0600000101010101" charset="-127"/>
                <a:ea typeface="나눔스퀘어 네오 Bold" panose="020B0600000101010101" charset="-127"/>
              </a:rPr>
              <a:t>프로젝트 일정계획</a:t>
            </a:r>
            <a:endParaRPr lang="en-US" altLang="ko-KR" sz="1400" dirty="0"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732C0-A7E6-6667-9C53-F9287FC3206F}"/>
              </a:ext>
            </a:extLst>
          </p:cNvPr>
          <p:cNvSpPr txBox="1"/>
          <p:nvPr/>
        </p:nvSpPr>
        <p:spPr>
          <a:xfrm>
            <a:off x="1207376" y="3888097"/>
            <a:ext cx="520703" cy="461665"/>
          </a:xfrm>
          <a:prstGeom prst="rect">
            <a:avLst/>
          </a:prstGeom>
          <a:noFill/>
        </p:spPr>
        <p:txBody>
          <a:bodyPr wrap="square" lIns="180000" rIns="36000" rtlCol="0">
            <a:spAutoFit/>
          </a:bodyPr>
          <a:lstStyle/>
          <a:p>
            <a:r>
              <a:rPr lang="en-US" altLang="ko-KR" sz="2400" dirty="0">
                <a:solidFill>
                  <a:srgbClr val="2A5298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4</a:t>
            </a:r>
            <a:endParaRPr lang="ko-KR" altLang="en-US" sz="2400" dirty="0">
              <a:solidFill>
                <a:srgbClr val="2A5298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964AD1-78D8-BA84-917F-37441E79FAE1}"/>
              </a:ext>
            </a:extLst>
          </p:cNvPr>
          <p:cNvCxnSpPr>
            <a:cxnSpLocks/>
          </p:cNvCxnSpPr>
          <p:nvPr/>
        </p:nvCxnSpPr>
        <p:spPr>
          <a:xfrm>
            <a:off x="1403126" y="3905262"/>
            <a:ext cx="0" cy="444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4401DA-146C-F69E-9285-094DB801C7C9}"/>
              </a:ext>
            </a:extLst>
          </p:cNvPr>
          <p:cNvSpPr txBox="1"/>
          <p:nvPr/>
        </p:nvSpPr>
        <p:spPr>
          <a:xfrm>
            <a:off x="5209498" y="3978197"/>
            <a:ext cx="265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기대효과 및 활용방안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1000A-85C0-1403-2EFF-F97CF0C25337}"/>
              </a:ext>
            </a:extLst>
          </p:cNvPr>
          <p:cNvSpPr txBox="1"/>
          <p:nvPr/>
        </p:nvSpPr>
        <p:spPr>
          <a:xfrm>
            <a:off x="4746642" y="3885864"/>
            <a:ext cx="520703" cy="461665"/>
          </a:xfrm>
          <a:prstGeom prst="rect">
            <a:avLst/>
          </a:prstGeom>
          <a:noFill/>
        </p:spPr>
        <p:txBody>
          <a:bodyPr wrap="square" lIns="180000" rIns="36000" rtlCol="0">
            <a:spAutoFit/>
          </a:bodyPr>
          <a:lstStyle/>
          <a:p>
            <a:r>
              <a:rPr lang="en-US" altLang="ko-KR" sz="2400" dirty="0">
                <a:solidFill>
                  <a:srgbClr val="2A5298"/>
                </a:solidFill>
                <a:latin typeface="나눔스퀘어 네오 Bold" panose="020B0600000101010101" charset="-127"/>
                <a:ea typeface="나눔스퀘어 네오 Bold" panose="020B0600000101010101" charset="-127"/>
              </a:rPr>
              <a:t> 5</a:t>
            </a:r>
            <a:endParaRPr lang="ko-KR" altLang="en-US" sz="2400" dirty="0">
              <a:solidFill>
                <a:srgbClr val="2A5298"/>
              </a:solidFill>
              <a:latin typeface="나눔스퀘어 네오 Bold" panose="020B0600000101010101" charset="-127"/>
              <a:ea typeface="나눔스퀘어 네오 Bold" panose="020B0600000101010101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E2AF5F1-8340-7C2D-F59B-93860BA34390}"/>
              </a:ext>
            </a:extLst>
          </p:cNvPr>
          <p:cNvCxnSpPr>
            <a:cxnSpLocks/>
          </p:cNvCxnSpPr>
          <p:nvPr/>
        </p:nvCxnSpPr>
        <p:spPr>
          <a:xfrm>
            <a:off x="4920235" y="3885864"/>
            <a:ext cx="0" cy="4445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200" y="499310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BA049C-1C58-1154-8923-F9E5EDBCABCB}"/>
              </a:ext>
            </a:extLst>
          </p:cNvPr>
          <p:cNvGrpSpPr/>
          <p:nvPr/>
        </p:nvGrpSpPr>
        <p:grpSpPr>
          <a:xfrm>
            <a:off x="640702" y="1200541"/>
            <a:ext cx="4559559" cy="4348064"/>
            <a:chOff x="1219198" y="1720909"/>
            <a:chExt cx="4078632" cy="2498765"/>
          </a:xfrm>
        </p:grpSpPr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CC171972-ED08-2550-E0AE-159170947CEF}"/>
                </a:ext>
              </a:extLst>
            </p:cNvPr>
            <p:cNvSpPr/>
            <p:nvPr/>
          </p:nvSpPr>
          <p:spPr>
            <a:xfrm>
              <a:off x="1219198" y="1720909"/>
              <a:ext cx="4078632" cy="2498765"/>
            </a:xfrm>
            <a:prstGeom prst="frame">
              <a:avLst>
                <a:gd name="adj1" fmla="val 47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1/2 액자 5">
              <a:extLst>
                <a:ext uri="{FF2B5EF4-FFF2-40B4-BE49-F238E27FC236}">
                  <a16:creationId xmlns:a16="http://schemas.microsoft.com/office/drawing/2014/main" id="{6057BF19-4DF5-6A77-0FF1-889381AA2D7C}"/>
                </a:ext>
              </a:extLst>
            </p:cNvPr>
            <p:cNvSpPr/>
            <p:nvPr/>
          </p:nvSpPr>
          <p:spPr>
            <a:xfrm>
              <a:off x="1219198" y="1725382"/>
              <a:ext cx="1775629" cy="1775629"/>
            </a:xfrm>
            <a:prstGeom prst="halfFrame">
              <a:avLst>
                <a:gd name="adj1" fmla="val 6989"/>
                <a:gd name="adj2" fmla="val 6989"/>
              </a:avLst>
            </a:prstGeom>
            <a:solidFill>
              <a:srgbClr val="1E3C72">
                <a:alpha val="70000"/>
              </a:srgbClr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8785AE-BD39-F0E1-7E32-487857A81CD0}"/>
              </a:ext>
            </a:extLst>
          </p:cNvPr>
          <p:cNvSpPr txBox="1"/>
          <p:nvPr/>
        </p:nvSpPr>
        <p:spPr>
          <a:xfrm>
            <a:off x="6776148" y="2216130"/>
            <a:ext cx="1793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E3C7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OTT</a:t>
            </a:r>
            <a:r>
              <a:rPr lang="ko-KR" altLang="en-US" sz="2000" dirty="0">
                <a:solidFill>
                  <a:srgbClr val="1E3C7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서비스란</a:t>
            </a:r>
            <a:r>
              <a:rPr lang="en-US" altLang="ko-KR" sz="2000" dirty="0">
                <a:solidFill>
                  <a:srgbClr val="1E3C7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</a:t>
            </a:r>
            <a:endParaRPr lang="ko-KR" altLang="en-US" sz="2000" dirty="0">
              <a:solidFill>
                <a:srgbClr val="1E3C72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B0BF7-D23E-8EAA-CC78-EECC3820B7B8}"/>
              </a:ext>
            </a:extLst>
          </p:cNvPr>
          <p:cNvSpPr txBox="1"/>
          <p:nvPr/>
        </p:nvSpPr>
        <p:spPr>
          <a:xfrm>
            <a:off x="6821480" y="2632236"/>
            <a:ext cx="4443679" cy="2386872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인터넷을 통해 콘텐츠를 제공하여 사용자가 원할 때 방송을 보여주는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VOD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서비스이다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케이블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TV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와는 달리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인터넷을 통해 콘텐츠를 제공하므로 별도의 케이블이나 위성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TV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구독이 필요하지 않는다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458418-B5F8-C1F7-F065-E9CA5F9D17D6}"/>
              </a:ext>
            </a:extLst>
          </p:cNvPr>
          <p:cNvCxnSpPr>
            <a:cxnSpLocks/>
          </p:cNvCxnSpPr>
          <p:nvPr/>
        </p:nvCxnSpPr>
        <p:spPr>
          <a:xfrm>
            <a:off x="5575184" y="2408646"/>
            <a:ext cx="1058065" cy="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tflix - YouTube">
            <a:extLst>
              <a:ext uri="{FF2B5EF4-FFF2-40B4-BE49-F238E27FC236}">
                <a16:creationId xmlns:a16="http://schemas.microsoft.com/office/drawing/2014/main" id="{37127D46-CDA9-E62B-6F2F-E1223A354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62" b="3741"/>
          <a:stretch/>
        </p:blipFill>
        <p:spPr bwMode="auto">
          <a:xfrm>
            <a:off x="1210624" y="1601204"/>
            <a:ext cx="1547277" cy="1470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ney Plus Korea 디즈니 플러스 코리아 - YouTube">
            <a:extLst>
              <a:ext uri="{FF2B5EF4-FFF2-40B4-BE49-F238E27FC236}">
                <a16:creationId xmlns:a16="http://schemas.microsoft.com/office/drawing/2014/main" id="{8D3F44E6-940A-F64B-2AAA-DF8089D5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95" y="1601204"/>
            <a:ext cx="1527554" cy="1527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티빙">
            <a:extLst>
              <a:ext uri="{FF2B5EF4-FFF2-40B4-BE49-F238E27FC236}">
                <a16:creationId xmlns:a16="http://schemas.microsoft.com/office/drawing/2014/main" id="{2BF8D204-4AB8-432F-753F-A5BCD9AB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09644"/>
            <a:ext cx="1525889" cy="1525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웨이브 (wavve)">
            <a:extLst>
              <a:ext uri="{FF2B5EF4-FFF2-40B4-BE49-F238E27FC236}">
                <a16:creationId xmlns:a16="http://schemas.microsoft.com/office/drawing/2014/main" id="{7552C6EC-7EFF-439A-4822-9E5BF148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62" y="3529421"/>
            <a:ext cx="1565075" cy="1525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0916FE-96DC-49A8-ED50-DED43FE88F20}"/>
              </a:ext>
            </a:extLst>
          </p:cNvPr>
          <p:cNvSpPr txBox="1"/>
          <p:nvPr/>
        </p:nvSpPr>
        <p:spPr>
          <a:xfrm>
            <a:off x="617519" y="5599728"/>
            <a:ext cx="6902359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-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대표적인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OTT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Netflix, Disney+,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Wavve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TVING,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왓챠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쿠팡플레이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Y</a:t>
            </a:r>
            <a:r>
              <a:rPr lang="en-US" altLang="ko-KR" sz="1200" kern="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outube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Premium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04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200" y="499310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BA049C-1C58-1154-8923-F9E5EDBCABCB}"/>
              </a:ext>
            </a:extLst>
          </p:cNvPr>
          <p:cNvGrpSpPr/>
          <p:nvPr/>
        </p:nvGrpSpPr>
        <p:grpSpPr>
          <a:xfrm>
            <a:off x="434215" y="933299"/>
            <a:ext cx="5460424" cy="4307620"/>
            <a:chOff x="1219198" y="1720909"/>
            <a:chExt cx="4078632" cy="2498765"/>
          </a:xfrm>
        </p:grpSpPr>
        <p:sp>
          <p:nvSpPr>
            <p:cNvPr id="2" name="액자 1">
              <a:extLst>
                <a:ext uri="{FF2B5EF4-FFF2-40B4-BE49-F238E27FC236}">
                  <a16:creationId xmlns:a16="http://schemas.microsoft.com/office/drawing/2014/main" id="{CC171972-ED08-2550-E0AE-159170947CEF}"/>
                </a:ext>
              </a:extLst>
            </p:cNvPr>
            <p:cNvSpPr/>
            <p:nvPr/>
          </p:nvSpPr>
          <p:spPr>
            <a:xfrm>
              <a:off x="1219198" y="1720909"/>
              <a:ext cx="4078632" cy="2498765"/>
            </a:xfrm>
            <a:prstGeom prst="frame">
              <a:avLst>
                <a:gd name="adj1" fmla="val 47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1/2 액자 5">
              <a:extLst>
                <a:ext uri="{FF2B5EF4-FFF2-40B4-BE49-F238E27FC236}">
                  <a16:creationId xmlns:a16="http://schemas.microsoft.com/office/drawing/2014/main" id="{6057BF19-4DF5-6A77-0FF1-889381AA2D7C}"/>
                </a:ext>
              </a:extLst>
            </p:cNvPr>
            <p:cNvSpPr/>
            <p:nvPr/>
          </p:nvSpPr>
          <p:spPr>
            <a:xfrm>
              <a:off x="1219198" y="1725382"/>
              <a:ext cx="1775629" cy="1775629"/>
            </a:xfrm>
            <a:prstGeom prst="halfFrame">
              <a:avLst>
                <a:gd name="adj1" fmla="val 6989"/>
                <a:gd name="adj2" fmla="val 6989"/>
              </a:avLst>
            </a:prstGeom>
            <a:solidFill>
              <a:srgbClr val="1E3C72">
                <a:alpha val="70000"/>
              </a:srgbClr>
            </a:solidFill>
            <a:ln>
              <a:noFill/>
            </a:ln>
            <a:effectLst>
              <a:outerShdw blurRad="50800" dist="254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8785AE-BD39-F0E1-7E32-487857A81CD0}"/>
              </a:ext>
            </a:extLst>
          </p:cNvPr>
          <p:cNvSpPr txBox="1"/>
          <p:nvPr/>
        </p:nvSpPr>
        <p:spPr>
          <a:xfrm>
            <a:off x="6743615" y="2208591"/>
            <a:ext cx="2021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1E3C7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OTT</a:t>
            </a:r>
            <a:r>
              <a:rPr lang="ko-KR" altLang="en-US" sz="2000" dirty="0">
                <a:solidFill>
                  <a:srgbClr val="1E3C72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서비스 통합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EB0BF7-D23E-8EAA-CC78-EECC3820B7B8}"/>
              </a:ext>
            </a:extLst>
          </p:cNvPr>
          <p:cNvSpPr txBox="1"/>
          <p:nvPr/>
        </p:nvSpPr>
        <p:spPr>
          <a:xfrm>
            <a:off x="6821480" y="2632236"/>
            <a:ext cx="4443679" cy="322402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시장은 계속해서 성장하고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사용자들의 요구도 점차 다양화되고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우리나라에서 흔히 사용되는 대표적인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서비스들을 하나의 플랫폼으로 통합하여 사용자가 더욱 편리하고 접근하기 쉽도록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서비스를 이용할 수 있는 것을 목표로 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>
              <a:lnSpc>
                <a:spcPct val="17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458418-B5F8-C1F7-F065-E9CA5F9D17D6}"/>
              </a:ext>
            </a:extLst>
          </p:cNvPr>
          <p:cNvCxnSpPr>
            <a:cxnSpLocks/>
          </p:cNvCxnSpPr>
          <p:nvPr/>
        </p:nvCxnSpPr>
        <p:spPr>
          <a:xfrm>
            <a:off x="5575184" y="2408646"/>
            <a:ext cx="1058065" cy="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90916FE-96DC-49A8-ED50-DED43FE88F20}"/>
              </a:ext>
            </a:extLst>
          </p:cNvPr>
          <p:cNvSpPr txBox="1"/>
          <p:nvPr/>
        </p:nvSpPr>
        <p:spPr>
          <a:xfrm>
            <a:off x="617519" y="5599728"/>
            <a:ext cx="6902359" cy="35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marR="0" indent="-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대표적인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OTT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Netflix, Disney+,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Wavve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TVING,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왓챠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쿠팡플레이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en-US" altLang="ko-KR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Y</a:t>
            </a:r>
            <a:r>
              <a:rPr lang="en-US" altLang="ko-KR" sz="1200" kern="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outube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Premium 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93AE532B-8621-1F02-3338-15637D51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58" y="1242971"/>
            <a:ext cx="4753126" cy="36489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805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프로젝트의 개발의 필요성 및 중요성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611D2939-946E-A86F-5D92-910F9275A747}"/>
              </a:ext>
            </a:extLst>
          </p:cNvPr>
          <p:cNvSpPr/>
          <p:nvPr/>
        </p:nvSpPr>
        <p:spPr>
          <a:xfrm>
            <a:off x="1335309" y="2046515"/>
            <a:ext cx="2583545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2A5298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원하는 콘텐츠 찾기 번거로움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2F6AE4-2F20-7149-0996-FD404A89CCDB}"/>
              </a:ext>
            </a:extLst>
          </p:cNvPr>
          <p:cNvCxnSpPr>
            <a:cxnSpLocks/>
          </p:cNvCxnSpPr>
          <p:nvPr/>
        </p:nvCxnSpPr>
        <p:spPr>
          <a:xfrm>
            <a:off x="6096000" y="2046515"/>
            <a:ext cx="0" cy="368284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B79F6-F794-2F9E-BFE3-7C15C7DE5383}"/>
              </a:ext>
            </a:extLst>
          </p:cNvPr>
          <p:cNvSpPr txBox="1"/>
          <p:nvPr/>
        </p:nvSpPr>
        <p:spPr>
          <a:xfrm>
            <a:off x="1219198" y="2580883"/>
            <a:ext cx="4341521" cy="3014736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현재의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서비스는 각각 독립적으로 운영되며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사용자는 여러 플랫폼을 이동하며 콘텐츠를 찾아야 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사용자들은 콘텐츠를 찾는 과정에서 불편함을 겪고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이용성이 저하된다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플랫폼 서비스를 통해 다수의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서비스를 하나의 플랫폼으로 통합하여 제공함으로써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사용자들이 여러 플랫폼을 번거롭게 이용하지 않고도 원하는 콘텐츠를 바로 찾고 시청할 수 있도록 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587F79D-9D45-92F8-EE41-5398ACAB5C31}"/>
              </a:ext>
            </a:extLst>
          </p:cNvPr>
          <p:cNvSpPr/>
          <p:nvPr/>
        </p:nvSpPr>
        <p:spPr>
          <a:xfrm>
            <a:off x="7056675" y="2046515"/>
            <a:ext cx="190500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1E3C72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콘텐츠 선택장애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50B7C-7270-6E35-15E0-9057FE383326}"/>
              </a:ext>
            </a:extLst>
          </p:cNvPr>
          <p:cNvSpPr txBox="1"/>
          <p:nvPr/>
        </p:nvSpPr>
        <p:spPr>
          <a:xfrm>
            <a:off x="6894169" y="2580883"/>
            <a:ext cx="4341521" cy="348563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다양한 선택지로 인해 무엇을 봐야 할지 결정하기가 어려워 흔히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</a:t>
            </a:r>
            <a:r>
              <a:rPr lang="ko-KR" altLang="en-US" sz="14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이용하는 대다수의 사용자가 콘텐츠를 결정하기가 어려워 결국  콘텐츠를 시청하지 못하는 경우가 많다</a:t>
            </a:r>
            <a:r>
              <a:rPr lang="en-US" altLang="ko-KR" sz="14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추천 알고리즘을 적용하고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챗봇을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활용하여 개개인에게 맞는 콘텐츠 추천을 해줌으로써 사용자가 어떤 콘텐츠를 시청할지 결정하기 쉽도록 개선해줄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7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>
              <a:lnSpc>
                <a:spcPct val="17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2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1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현황 및 차별성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E8BD0-301E-AB0D-5ED4-C3B7BCAAE25D}"/>
              </a:ext>
            </a:extLst>
          </p:cNvPr>
          <p:cNvSpPr txBox="1"/>
          <p:nvPr/>
        </p:nvSpPr>
        <p:spPr>
          <a:xfrm>
            <a:off x="1270436" y="2692446"/>
            <a:ext cx="147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highlight>
                  <a:srgbClr val="2A5298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AI</a:t>
            </a:r>
            <a:r>
              <a:rPr lang="ko-KR" altLang="en-US" sz="20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highlight>
                  <a:srgbClr val="2A5298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챗봇기능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highlight>
                <a:srgbClr val="2A5298"/>
              </a:highlight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2FC71-558C-0B38-AD7D-15E92AFE4C49}"/>
              </a:ext>
            </a:extLst>
          </p:cNvPr>
          <p:cNvSpPr txBox="1"/>
          <p:nvPr/>
        </p:nvSpPr>
        <p:spPr>
          <a:xfrm>
            <a:off x="1230182" y="3101474"/>
            <a:ext cx="2961149" cy="1909818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챗봇을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이용하여 사용자의 선호도와 행동을 분석하여 맞춤형 추천 알고리즘을 제공하고 기존의 통계적인 추천 방식과는 달리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머신러닝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및 딥러닝 기술을 활용하여 보다 정확하고 개인화된 추천을 제공할 것이다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C6EAA34-D860-66FD-5A35-D2164A948F3B}"/>
              </a:ext>
            </a:extLst>
          </p:cNvPr>
          <p:cNvCxnSpPr>
            <a:cxnSpLocks/>
          </p:cNvCxnSpPr>
          <p:nvPr/>
        </p:nvCxnSpPr>
        <p:spPr>
          <a:xfrm>
            <a:off x="7708784" y="4237201"/>
            <a:ext cx="1058065" cy="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4EA089F-68C8-BA72-4044-A7FB6A4DF5BC}"/>
              </a:ext>
            </a:extLst>
          </p:cNvPr>
          <p:cNvCxnSpPr>
            <a:cxnSpLocks/>
          </p:cNvCxnSpPr>
          <p:nvPr/>
        </p:nvCxnSpPr>
        <p:spPr>
          <a:xfrm flipH="1">
            <a:off x="2898710" y="2892501"/>
            <a:ext cx="1520584" cy="0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E45D565-2127-7194-DAF8-1EA530637A44}"/>
              </a:ext>
            </a:extLst>
          </p:cNvPr>
          <p:cNvSpPr/>
          <p:nvPr/>
        </p:nvSpPr>
        <p:spPr>
          <a:xfrm>
            <a:off x="4368003" y="1780424"/>
            <a:ext cx="3544356" cy="3388736"/>
          </a:xfrm>
          <a:prstGeom prst="ellipse">
            <a:avLst/>
          </a:prstGeom>
          <a:ln w="9525">
            <a:solidFill>
              <a:srgbClr val="1E3C72"/>
            </a:solidFill>
            <a:prstDash val="dash"/>
            <a:tailEnd type="oval"/>
          </a:ln>
          <a:effectLst>
            <a:glow rad="101600">
              <a:schemeClr val="bg1">
                <a:lumMod val="9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금융권 AI 기반 챗봇 서비스 동향 및 대비방안 | KT Enterprise">
            <a:extLst>
              <a:ext uri="{FF2B5EF4-FFF2-40B4-BE49-F238E27FC236}">
                <a16:creationId xmlns:a16="http://schemas.microsoft.com/office/drawing/2014/main" id="{95B11D86-F208-BFCE-6CE1-BB1038542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116" y="1928899"/>
            <a:ext cx="3283976" cy="30823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ABA9A2-D20D-1189-A6EE-E4C953EC28CC}"/>
              </a:ext>
            </a:extLst>
          </p:cNvPr>
          <p:cNvSpPr txBox="1"/>
          <p:nvPr/>
        </p:nvSpPr>
        <p:spPr>
          <a:xfrm>
            <a:off x="8816808" y="3931853"/>
            <a:ext cx="2961149" cy="2426883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기존의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플랫폼과는 달리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기능을 추가하여 사용자와 자연스러운 대화를 통해 콘텐츠를 추천하고 제공할 수 있도록 할 것이며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이를 통해 사용자들은 보다 편리하게 원하는 콘텐츠를 찾을 수 있도록 할 것이다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8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200" y="499310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목표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458418-B5F8-C1F7-F065-E9CA5F9D17D6}"/>
              </a:ext>
            </a:extLst>
          </p:cNvPr>
          <p:cNvCxnSpPr>
            <a:cxnSpLocks/>
          </p:cNvCxnSpPr>
          <p:nvPr/>
        </p:nvCxnSpPr>
        <p:spPr>
          <a:xfrm flipH="1" flipV="1">
            <a:off x="2314186" y="3180136"/>
            <a:ext cx="2562654" cy="186792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tflix - YouTube">
            <a:extLst>
              <a:ext uri="{FF2B5EF4-FFF2-40B4-BE49-F238E27FC236}">
                <a16:creationId xmlns:a16="http://schemas.microsoft.com/office/drawing/2014/main" id="{37127D46-CDA9-E62B-6F2F-E1223A354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62" b="3741"/>
          <a:stretch/>
        </p:blipFill>
        <p:spPr bwMode="auto">
          <a:xfrm>
            <a:off x="1496763" y="1601204"/>
            <a:ext cx="1547277" cy="1470845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ney Plus Korea 디즈니 플러스 코리아 - YouTube">
            <a:extLst>
              <a:ext uri="{FF2B5EF4-FFF2-40B4-BE49-F238E27FC236}">
                <a16:creationId xmlns:a16="http://schemas.microsoft.com/office/drawing/2014/main" id="{8D3F44E6-940A-F64B-2AAA-DF8089D5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55" y="1601370"/>
            <a:ext cx="1527554" cy="1527554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티빙">
            <a:extLst>
              <a:ext uri="{FF2B5EF4-FFF2-40B4-BE49-F238E27FC236}">
                <a16:creationId xmlns:a16="http://schemas.microsoft.com/office/drawing/2014/main" id="{2BF8D204-4AB8-432F-753F-A5BCD9AB2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760" y="1594076"/>
            <a:ext cx="1525889" cy="1525889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웨이브 (wavve)">
            <a:extLst>
              <a:ext uri="{FF2B5EF4-FFF2-40B4-BE49-F238E27FC236}">
                <a16:creationId xmlns:a16="http://schemas.microsoft.com/office/drawing/2014/main" id="{7552C6EC-7EFF-439A-4822-9E5BF148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24" y="1594077"/>
            <a:ext cx="1565075" cy="1525889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1C816EE-37A5-D737-3288-8B24F4AA6B9E}"/>
              </a:ext>
            </a:extLst>
          </p:cNvPr>
          <p:cNvCxnSpPr>
            <a:cxnSpLocks/>
          </p:cNvCxnSpPr>
          <p:nvPr/>
        </p:nvCxnSpPr>
        <p:spPr>
          <a:xfrm flipH="1" flipV="1">
            <a:off x="4567575" y="3241579"/>
            <a:ext cx="753955" cy="1774921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01ACF3D-6635-A6B5-3862-FCB8B4277C54}"/>
              </a:ext>
            </a:extLst>
          </p:cNvPr>
          <p:cNvCxnSpPr>
            <a:cxnSpLocks/>
          </p:cNvCxnSpPr>
          <p:nvPr/>
        </p:nvCxnSpPr>
        <p:spPr>
          <a:xfrm flipV="1">
            <a:off x="6256905" y="3232063"/>
            <a:ext cx="601169" cy="1784437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BFDDCA-2230-A20A-49D8-CC2475F8B5AB}"/>
              </a:ext>
            </a:extLst>
          </p:cNvPr>
          <p:cNvCxnSpPr>
            <a:cxnSpLocks/>
          </p:cNvCxnSpPr>
          <p:nvPr/>
        </p:nvCxnSpPr>
        <p:spPr>
          <a:xfrm flipV="1">
            <a:off x="6763646" y="3180136"/>
            <a:ext cx="2504980" cy="1867920"/>
          </a:xfrm>
          <a:prstGeom prst="line">
            <a:avLst/>
          </a:prstGeom>
          <a:ln w="9525">
            <a:solidFill>
              <a:srgbClr val="1E3C72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벡터 전구 아이콘, 전구 그림, 전구 아이콘, 전구 아이콘 PNG, 일러스트 및 벡터 에 대한 무료 다운로드 - Pngtree">
            <a:extLst>
              <a:ext uri="{FF2B5EF4-FFF2-40B4-BE49-F238E27FC236}">
                <a16:creationId xmlns:a16="http://schemas.microsoft.com/office/drawing/2014/main" id="{2368B960-7BDB-4800-0C45-1EB159B3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39" y="4629627"/>
            <a:ext cx="1815746" cy="1815746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C3036C-2ADA-B8CC-AEF7-5F7B7BA8C730}"/>
              </a:ext>
            </a:extLst>
          </p:cNvPr>
          <p:cNvSpPr txBox="1"/>
          <p:nvPr/>
        </p:nvSpPr>
        <p:spPr>
          <a:xfrm>
            <a:off x="598064" y="884313"/>
            <a:ext cx="10984319" cy="875689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플랫폼의 증가에 따라 사용자가 여러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플랫폼을 각각 관리해야 하는 불편함을 줄이기 위해 각각의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플랫폼을 하나의 서비스로 관리할 수 있도록 하는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플랫폼을 개발하고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검색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컨텐츠 추천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커뮤니티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AI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챗봇과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같은 기능을 제공하는 것을 목표로 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96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2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3356" y="493947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내용 및 범위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14E09-140A-DA15-CCB4-AEB889B9C833}"/>
              </a:ext>
            </a:extLst>
          </p:cNvPr>
          <p:cNvSpPr txBox="1"/>
          <p:nvPr/>
        </p:nvSpPr>
        <p:spPr>
          <a:xfrm>
            <a:off x="4993774" y="6358736"/>
            <a:ext cx="2204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200" dirty="0">
                <a:solidFill>
                  <a:schemeClr val="bg1">
                    <a:lumMod val="8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SOTAM PPT TEMPLATE</a:t>
            </a:r>
            <a:endParaRPr lang="ko-KR" altLang="en-US" sz="1000" spc="200" dirty="0">
              <a:solidFill>
                <a:schemeClr val="bg1">
                  <a:lumMod val="8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611D2939-946E-A86F-5D92-910F9275A747}"/>
              </a:ext>
            </a:extLst>
          </p:cNvPr>
          <p:cNvSpPr/>
          <p:nvPr/>
        </p:nvSpPr>
        <p:spPr>
          <a:xfrm>
            <a:off x="623035" y="4227018"/>
            <a:ext cx="190500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2A5298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 커뮤니티</a:t>
            </a:r>
          </a:p>
        </p:txBody>
      </p: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B587F79D-9D45-92F8-EE41-5398ACAB5C31}"/>
              </a:ext>
            </a:extLst>
          </p:cNvPr>
          <p:cNvSpPr/>
          <p:nvPr/>
        </p:nvSpPr>
        <p:spPr>
          <a:xfrm>
            <a:off x="9576809" y="4227018"/>
            <a:ext cx="2093021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1E3C72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개인화된  추천 콘텐츠</a:t>
            </a: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7DEAC39E-6D46-469B-C21A-4AE5E32EE70F}"/>
              </a:ext>
            </a:extLst>
          </p:cNvPr>
          <p:cNvSpPr/>
          <p:nvPr/>
        </p:nvSpPr>
        <p:spPr>
          <a:xfrm>
            <a:off x="5139656" y="4246601"/>
            <a:ext cx="190500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대화형 </a:t>
            </a:r>
            <a:r>
              <a:rPr lang="en-US" altLang="ko-KR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AI</a:t>
            </a:r>
            <a:r>
              <a:rPr lang="ko-KR" altLang="en-US" sz="1400" spc="50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챗봇</a:t>
            </a:r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904EF9CC-A72B-88BF-349F-076E21B073A2}"/>
              </a:ext>
            </a:extLst>
          </p:cNvPr>
          <p:cNvSpPr/>
          <p:nvPr/>
        </p:nvSpPr>
        <p:spPr>
          <a:xfrm>
            <a:off x="7179940" y="4227018"/>
            <a:ext cx="2093021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1E3C72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통합검색</a:t>
            </a:r>
          </a:p>
        </p:txBody>
      </p:sp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9E48ACF-6346-9025-4B19-42FE82984613}"/>
              </a:ext>
            </a:extLst>
          </p:cNvPr>
          <p:cNvSpPr/>
          <p:nvPr/>
        </p:nvSpPr>
        <p:spPr>
          <a:xfrm>
            <a:off x="2731620" y="4227018"/>
            <a:ext cx="220445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2A5298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회원가입 및 로그인 구현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96AF6B8-9A0A-023C-6662-369F0B435C34}"/>
              </a:ext>
            </a:extLst>
          </p:cNvPr>
          <p:cNvSpPr/>
          <p:nvPr/>
        </p:nvSpPr>
        <p:spPr>
          <a:xfrm>
            <a:off x="4975490" y="2555800"/>
            <a:ext cx="2204450" cy="435634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2A5298"/>
          </a:solidFill>
          <a:ln>
            <a:noFill/>
          </a:ln>
          <a:effectLst>
            <a:outerShdw blurRad="38100" dist="38100" dir="2700000" algn="tl" rotWithShape="0">
              <a:schemeClr val="bg1">
                <a:lumMod val="7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400" spc="5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통합 플랫폼 </a:t>
            </a:r>
          </a:p>
        </p:txBody>
      </p:sp>
      <p:pic>
        <p:nvPicPr>
          <p:cNvPr id="4098" name="Picture 2" descr="웹 사이트 - 무료 현서와 웹개 아이콘">
            <a:extLst>
              <a:ext uri="{FF2B5EF4-FFF2-40B4-BE49-F238E27FC236}">
                <a16:creationId xmlns:a16="http://schemas.microsoft.com/office/drawing/2014/main" id="{ACC39B18-D7F4-73DB-FB68-01F984BD3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32" y="1046701"/>
            <a:ext cx="1559767" cy="155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C61BC1-11CB-6E63-D180-2EFF5A354283}"/>
              </a:ext>
            </a:extLst>
          </p:cNvPr>
          <p:cNvCxnSpPr>
            <a:cxnSpLocks/>
          </p:cNvCxnSpPr>
          <p:nvPr/>
        </p:nvCxnSpPr>
        <p:spPr>
          <a:xfrm flipH="1">
            <a:off x="1579986" y="2991434"/>
            <a:ext cx="3943738" cy="1165320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C9D221-7B47-0520-FA40-A3817EAE4FA6}"/>
              </a:ext>
            </a:extLst>
          </p:cNvPr>
          <p:cNvCxnSpPr>
            <a:cxnSpLocks/>
          </p:cNvCxnSpPr>
          <p:nvPr/>
        </p:nvCxnSpPr>
        <p:spPr>
          <a:xfrm flipH="1">
            <a:off x="3900198" y="2991434"/>
            <a:ext cx="1878563" cy="1165320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2322C6-A864-3648-4CD7-53282C8A8378}"/>
              </a:ext>
            </a:extLst>
          </p:cNvPr>
          <p:cNvCxnSpPr>
            <a:cxnSpLocks/>
          </p:cNvCxnSpPr>
          <p:nvPr/>
        </p:nvCxnSpPr>
        <p:spPr>
          <a:xfrm>
            <a:off x="6090156" y="2990526"/>
            <a:ext cx="2000" cy="1133840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5C4E5B-8CAE-DD93-B525-B21B61F15576}"/>
              </a:ext>
            </a:extLst>
          </p:cNvPr>
          <p:cNvCxnSpPr>
            <a:cxnSpLocks/>
          </p:cNvCxnSpPr>
          <p:nvPr/>
        </p:nvCxnSpPr>
        <p:spPr>
          <a:xfrm>
            <a:off x="6695083" y="2946152"/>
            <a:ext cx="1679344" cy="1210602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5EE32A-7CE0-B250-289D-2A2CC32F2070}"/>
              </a:ext>
            </a:extLst>
          </p:cNvPr>
          <p:cNvCxnSpPr>
            <a:cxnSpLocks/>
          </p:cNvCxnSpPr>
          <p:nvPr/>
        </p:nvCxnSpPr>
        <p:spPr>
          <a:xfrm>
            <a:off x="6973248" y="2955505"/>
            <a:ext cx="3705046" cy="1201249"/>
          </a:xfrm>
          <a:prstGeom prst="line">
            <a:avLst/>
          </a:prstGeom>
          <a:ln w="9525">
            <a:solidFill>
              <a:srgbClr val="2A5298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3C32DD-7AEB-F876-C22D-9D606BDEA302}"/>
              </a:ext>
            </a:extLst>
          </p:cNvPr>
          <p:cNvSpPr txBox="1"/>
          <p:nvPr/>
        </p:nvSpPr>
        <p:spPr>
          <a:xfrm>
            <a:off x="505078" y="4682235"/>
            <a:ext cx="2140914" cy="742383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사용자들 간의 </a:t>
            </a:r>
            <a:r>
              <a:rPr lang="ko-KR" altLang="en-US" sz="1200" kern="0" dirty="0" err="1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채팅방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댓글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리뷰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평점</a:t>
            </a:r>
            <a:r>
              <a:rPr lang="en-US" altLang="ko-KR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또는 게시글을 작성가능한 커뮤니티 기능 구현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CAC95C-E5A3-7AE8-F316-6BE72D15F35C}"/>
              </a:ext>
            </a:extLst>
          </p:cNvPr>
          <p:cNvSpPr txBox="1"/>
          <p:nvPr/>
        </p:nvSpPr>
        <p:spPr>
          <a:xfrm>
            <a:off x="2776650" y="4682235"/>
            <a:ext cx="2140914" cy="117846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사용자가 이용중인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플랫폼의 연동을 요청하면 해당 플랫폼의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ID, PASSWORD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를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입력받아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해당 플랫폼에 연동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B41BD7-0F52-8146-8C2A-4B8F201DE7DB}"/>
              </a:ext>
            </a:extLst>
          </p:cNvPr>
          <p:cNvSpPr txBox="1"/>
          <p:nvPr/>
        </p:nvSpPr>
        <p:spPr>
          <a:xfrm>
            <a:off x="5071593" y="4682235"/>
            <a:ext cx="2140914" cy="1400063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컨텐츠들의 제목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등장인물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장르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줄거리 등과 같은 데이터들을 학습 시켜 사용자와의 대화를 통해 개인화된 컨텐츠들을 추천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AE089-6436-6161-3104-E4938F7C5DAC}"/>
              </a:ext>
            </a:extLst>
          </p:cNvPr>
          <p:cNvSpPr txBox="1"/>
          <p:nvPr/>
        </p:nvSpPr>
        <p:spPr>
          <a:xfrm>
            <a:off x="7240275" y="4677606"/>
            <a:ext cx="2140914" cy="1178464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해당한 컨텐츠가 어느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플랫폼에 있는지 알려주며 사용자가 원하는 컨텐츠를 쉽게 검색할 수 있도록 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BA376E-04A2-BCFB-D857-49D77F1F01EA}"/>
              </a:ext>
            </a:extLst>
          </p:cNvPr>
          <p:cNvSpPr txBox="1"/>
          <p:nvPr/>
        </p:nvSpPr>
        <p:spPr>
          <a:xfrm>
            <a:off x="9568238" y="4656208"/>
            <a:ext cx="2140914" cy="1621662"/>
          </a:xfrm>
          <a:prstGeom prst="rect">
            <a:avLst/>
          </a:prstGeom>
          <a:noFill/>
        </p:spPr>
        <p:txBody>
          <a:bodyPr wrap="square" lIns="144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연동한 플랫폼이 있으면 해당 플랫폼에서 사용자의 시청 기록과 같은 사용자 행동 데이터를 크롤링하여 받아와서 해당 데이터를 이용한 알고리즘으로 컨텐츠를 추천한다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8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B7B3DA9-E450-D7A1-2BC4-5AAF5480F2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57368 w 12192000"/>
              <a:gd name="connsiteY0" fmla="*/ 203199 h 6858000"/>
              <a:gd name="connsiteX1" fmla="*/ 181429 w 12192000"/>
              <a:gd name="connsiteY1" fmla="*/ 379138 h 6858000"/>
              <a:gd name="connsiteX2" fmla="*/ 181429 w 12192000"/>
              <a:gd name="connsiteY2" fmla="*/ 6486117 h 6858000"/>
              <a:gd name="connsiteX3" fmla="*/ 357368 w 12192000"/>
              <a:gd name="connsiteY3" fmla="*/ 6662056 h 6858000"/>
              <a:gd name="connsiteX4" fmla="*/ 11834632 w 12192000"/>
              <a:gd name="connsiteY4" fmla="*/ 6662056 h 6858000"/>
              <a:gd name="connsiteX5" fmla="*/ 12010571 w 12192000"/>
              <a:gd name="connsiteY5" fmla="*/ 6486117 h 6858000"/>
              <a:gd name="connsiteX6" fmla="*/ 12010571 w 12192000"/>
              <a:gd name="connsiteY6" fmla="*/ 379138 h 6858000"/>
              <a:gd name="connsiteX7" fmla="*/ 11834632 w 12192000"/>
              <a:gd name="connsiteY7" fmla="*/ 20319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357368" y="203199"/>
                </a:moveTo>
                <a:cubicBezTo>
                  <a:pt x="260200" y="203199"/>
                  <a:pt x="181429" y="281970"/>
                  <a:pt x="181429" y="379138"/>
                </a:cubicBezTo>
                <a:lnTo>
                  <a:pt x="181429" y="6486117"/>
                </a:lnTo>
                <a:cubicBezTo>
                  <a:pt x="181429" y="6583285"/>
                  <a:pt x="260200" y="6662056"/>
                  <a:pt x="357368" y="6662056"/>
                </a:cubicBezTo>
                <a:lnTo>
                  <a:pt x="11834632" y="6662056"/>
                </a:lnTo>
                <a:cubicBezTo>
                  <a:pt x="11931800" y="6662056"/>
                  <a:pt x="12010571" y="6583285"/>
                  <a:pt x="12010571" y="6486117"/>
                </a:cubicBezTo>
                <a:lnTo>
                  <a:pt x="12010571" y="379138"/>
                </a:lnTo>
                <a:cubicBezTo>
                  <a:pt x="12010571" y="281970"/>
                  <a:pt x="11931800" y="203199"/>
                  <a:pt x="11834632" y="20319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D7D6B68-D4DC-0B92-4AEE-3D6155000BA3}"/>
              </a:ext>
            </a:extLst>
          </p:cNvPr>
          <p:cNvSpPr/>
          <p:nvPr/>
        </p:nvSpPr>
        <p:spPr>
          <a:xfrm>
            <a:off x="5297830" y="0"/>
            <a:ext cx="1596339" cy="479055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E7664-1245-30C4-3259-3D3B7D4D4138}"/>
              </a:ext>
            </a:extLst>
          </p:cNvPr>
          <p:cNvSpPr/>
          <p:nvPr/>
        </p:nvSpPr>
        <p:spPr>
          <a:xfrm>
            <a:off x="5370517" y="0"/>
            <a:ext cx="1450963" cy="435428"/>
          </a:xfrm>
          <a:custGeom>
            <a:avLst/>
            <a:gdLst>
              <a:gd name="connsiteX0" fmla="*/ 0 w 1755763"/>
              <a:gd name="connsiteY0" fmla="*/ 0 h 689429"/>
              <a:gd name="connsiteX1" fmla="*/ 1755763 w 1755763"/>
              <a:gd name="connsiteY1" fmla="*/ 0 h 689429"/>
              <a:gd name="connsiteX2" fmla="*/ 1713736 w 1755763"/>
              <a:gd name="connsiteY2" fmla="*/ 135387 h 689429"/>
              <a:gd name="connsiteX3" fmla="*/ 877881 w 1755763"/>
              <a:gd name="connsiteY3" fmla="*/ 689429 h 689429"/>
              <a:gd name="connsiteX4" fmla="*/ 42026 w 1755763"/>
              <a:gd name="connsiteY4" fmla="*/ 135387 h 68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763" h="689429">
                <a:moveTo>
                  <a:pt x="0" y="0"/>
                </a:moveTo>
                <a:lnTo>
                  <a:pt x="1755763" y="0"/>
                </a:lnTo>
                <a:lnTo>
                  <a:pt x="1713736" y="135387"/>
                </a:lnTo>
                <a:cubicBezTo>
                  <a:pt x="1576025" y="460974"/>
                  <a:pt x="1253632" y="689429"/>
                  <a:pt x="877881" y="689429"/>
                </a:cubicBezTo>
                <a:cubicBezTo>
                  <a:pt x="502131" y="689429"/>
                  <a:pt x="179738" y="460974"/>
                  <a:pt x="42026" y="135387"/>
                </a:cubicBezTo>
                <a:close/>
              </a:path>
            </a:pathLst>
          </a:custGeom>
          <a:gradFill>
            <a:gsLst>
              <a:gs pos="0">
                <a:srgbClr val="1E3C72"/>
              </a:gs>
              <a:gs pos="100000">
                <a:srgbClr val="2A5298"/>
              </a:gs>
            </a:gsLst>
            <a:lin ang="5400000" scaled="0"/>
          </a:gradFill>
          <a:ln>
            <a:noFill/>
          </a:ln>
          <a:effectLst>
            <a:glow rad="1016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EA4B8-0CF5-6E45-7613-889423A7F5BC}"/>
              </a:ext>
            </a:extLst>
          </p:cNvPr>
          <p:cNvSpPr txBox="1"/>
          <p:nvPr/>
        </p:nvSpPr>
        <p:spPr>
          <a:xfrm>
            <a:off x="5676900" y="8694"/>
            <a:ext cx="838200" cy="40011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75000"/>
                      <a:alpha val="40000"/>
                    </a:scheme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3</a:t>
            </a:r>
            <a:endParaRPr lang="ko-KR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75000"/>
                    <a:alpha val="40000"/>
                  </a:schemeClr>
                </a:outerShdw>
              </a:effectLst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0CD96-ABA6-699A-B02F-0115F3E711D9}"/>
              </a:ext>
            </a:extLst>
          </p:cNvPr>
          <p:cNvSpPr txBox="1"/>
          <p:nvPr/>
        </p:nvSpPr>
        <p:spPr>
          <a:xfrm>
            <a:off x="1219198" y="537364"/>
            <a:ext cx="975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1E3C7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프로젝트 수행방법</a:t>
            </a:r>
          </a:p>
        </p:txBody>
      </p:sp>
      <p:pic>
        <p:nvPicPr>
          <p:cNvPr id="36" name="Object 3">
            <a:extLst>
              <a:ext uri="{FF2B5EF4-FFF2-40B4-BE49-F238E27FC236}">
                <a16:creationId xmlns:a16="http://schemas.microsoft.com/office/drawing/2014/main" id="{7EBC45D5-F123-1827-A2C0-F0D67C9D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 flipV="1">
            <a:off x="1685498" y="3671600"/>
            <a:ext cx="4965422" cy="606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5F2C6C-E172-597B-8C21-0F80580563F4}"/>
              </a:ext>
            </a:extLst>
          </p:cNvPr>
          <p:cNvSpPr txBox="1"/>
          <p:nvPr/>
        </p:nvSpPr>
        <p:spPr>
          <a:xfrm>
            <a:off x="295555" y="1047983"/>
            <a:ext cx="36734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</a:t>
            </a:r>
            <a:endParaRPr lang="en-US" altLang="ko-KR" sz="4400" b="1" dirty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구성도</a:t>
            </a:r>
            <a:r>
              <a:rPr lang="en-US" altLang="ko-KR" sz="4400" b="1" dirty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</a:t>
            </a:r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및 </a:t>
            </a:r>
            <a:endParaRPr lang="en-US" altLang="ko-KR" sz="4400" b="1" dirty="0" smtClean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</a:t>
            </a:r>
            <a:endParaRPr lang="en-US" altLang="ko-KR" sz="4400" b="1" dirty="0" smtClean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 algn="ctr"/>
            <a:r>
              <a:rPr lang="ko-KR" altLang="en-US" sz="4400" b="1" dirty="0" smtClean="0">
                <a:solidFill>
                  <a:srgbClr val="1E3C72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수행 시나리오</a:t>
            </a:r>
            <a:endParaRPr lang="ko-KR" altLang="en-US" sz="4400" b="1" dirty="0">
              <a:solidFill>
                <a:srgbClr val="1E3C72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329035" y="3935489"/>
            <a:ext cx="3839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개발언어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Python, HTML, CSS, JavaScript,  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소프트웨어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Nginx, </a:t>
            </a:r>
            <a:r>
              <a:rPr lang="en-US" altLang="ko-KR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gunicorn</a:t>
            </a:r>
            <a:endParaRPr lang="en-US" altLang="ko-KR" sz="1200" dirty="0">
              <a:solidFill>
                <a:schemeClr val="tx2">
                  <a:lumMod val="60000"/>
                  <a:lumOff val="40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프레임워크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Django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주요 라이브러리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Python Selenium Library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 프로세서</a:t>
            </a: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AWS EC2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-DBMS: MySQL</a:t>
            </a: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버전관리</a:t>
            </a:r>
            <a:r>
              <a:rPr lang="en-US" altLang="ko-KR" sz="1200" kern="0" spc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</a:t>
            </a:r>
            <a:r>
              <a:rPr lang="en-US" altLang="ko-KR" sz="1200" kern="0" spc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Github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운영체제</a:t>
            </a:r>
            <a:r>
              <a:rPr lang="en-US" altLang="ko-KR" sz="12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:Window</a:t>
            </a:r>
            <a:endParaRPr lang="en-US" altLang="ko-KR" sz="1200" kern="0" spc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17A925AA-579A-5D8B-5BB3-A6E25950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523" y="992440"/>
            <a:ext cx="7377063" cy="18355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48241E55-0A96-E255-4346-15CEE707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65" y="3104386"/>
            <a:ext cx="6365571" cy="354238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05CE4FD-F6E1-942F-3586-E6CA2899EF41}"/>
              </a:ext>
            </a:extLst>
          </p:cNvPr>
          <p:cNvCxnSpPr>
            <a:cxnSpLocks/>
          </p:cNvCxnSpPr>
          <p:nvPr/>
        </p:nvCxnSpPr>
        <p:spPr>
          <a:xfrm flipH="1">
            <a:off x="4354858" y="3104386"/>
            <a:ext cx="714665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63F1BE-CABC-A9B5-D376-0977586EC49F}"/>
              </a:ext>
            </a:extLst>
          </p:cNvPr>
          <p:cNvSpPr txBox="1"/>
          <p:nvPr/>
        </p:nvSpPr>
        <p:spPr>
          <a:xfrm>
            <a:off x="2355685" y="5064905"/>
            <a:ext cx="2461287" cy="122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시나리오 구성요소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사용자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유저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서버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연결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데이터 수집 연산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-DB: 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수집 데이터 저장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외부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OTT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4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1839</Words>
  <Application>Microsoft Office PowerPoint</Application>
  <PresentationFormat>와이드스크린</PresentationFormat>
  <Paragraphs>249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나눔스퀘어 네오 Bold</vt:lpstr>
      <vt:lpstr>나눔스퀘어 네오 Regular</vt:lpstr>
      <vt:lpstr>맑은 고딕</vt:lpstr>
      <vt:lpstr>Arial</vt:lpstr>
      <vt:lpstr>Wingdings</vt:lpstr>
      <vt:lpstr>나눔스퀘어 네오 Heavy</vt:lpstr>
      <vt:lpstr>나눔스퀘어 네오 ExtraBold</vt:lpstr>
      <vt:lpstr>나눔스퀘어 네오 Light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솔</dc:creator>
  <cp:lastModifiedBy>남강민</cp:lastModifiedBy>
  <cp:revision>118</cp:revision>
  <dcterms:created xsi:type="dcterms:W3CDTF">2023-03-13T13:12:28Z</dcterms:created>
  <dcterms:modified xsi:type="dcterms:W3CDTF">2024-03-26T10:38:41Z</dcterms:modified>
  <cp:contentStatus/>
</cp:coreProperties>
</file>