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B5D85-D433-7736-AE70-EF0DE125C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41C175-CDFA-65BE-8A77-47674520B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83ECD-F068-4620-689C-040C8DC4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11C-3D6A-4C45-AD71-6E3A30EB8E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454F4-DF71-97C5-2208-EA9B3565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631AD-3DB5-7C5A-27A4-8165746D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400-3BED-46EC-967C-A2F247EE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4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79F1A-EAAD-428F-917F-5498DE1B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79BE2C-A929-90ED-CDF4-A761BC233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E2F2B-0F51-48C5-46BA-342C033F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11C-3D6A-4C45-AD71-6E3A30EB8E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BCA47-8233-AC62-6601-8C8724C7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B649D-17F6-76EA-3AAC-0A444358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400-3BED-46EC-967C-A2F247EE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3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3B5235-A22F-B072-6F21-1E0257728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A2A10-0F19-EB29-EE6A-6486196EA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90FA8-DDBB-AC45-2188-A70791E9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11C-3D6A-4C45-AD71-6E3A30EB8E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0D571-E20F-9DBB-A58B-88F3F9CB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E6C9E-DF28-84EB-C7BB-6E80014C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400-3BED-46EC-967C-A2F247EE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8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EB691-C6DC-40C6-3FF5-3CCA0572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63C3C-3F7A-4E43-22CE-E48E10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17E53-2004-9FE8-FE1B-192E6884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11C-3D6A-4C45-AD71-6E3A30EB8E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93803-CCDD-3F53-390A-7AAA5851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40B06-8786-2BF6-2AF1-634A4C94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400-3BED-46EC-967C-A2F247EE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1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10003-A734-FFA2-B301-446C81AD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F7E4C-FCC4-EF26-8549-0D066908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5B533-4A3F-97FE-9651-4B26A81C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11C-3D6A-4C45-AD71-6E3A30EB8E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887F4-6617-A491-2907-FB9B6E3F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486AD-82B7-2FD3-7703-9CB08F28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400-3BED-46EC-967C-A2F247EE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2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1E1C8-C92D-E46B-5E90-9A130884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BBB7D-F519-59B5-54DD-9499502C1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50D3C0-687C-3F80-73B1-0648E7F50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9A3084-AA6E-C74E-2012-991F3A22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11C-3D6A-4C45-AD71-6E3A30EB8E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65513-9CBC-02C9-CAC3-047BF552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13F99-8761-26AF-7D21-31807C22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400-3BED-46EC-967C-A2F247EE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6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85C14-A057-8B05-A88E-7DE05E31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8C80F8-D502-3D1B-F9C0-DA3DDDD9B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7B9F66-B8C8-1815-3648-5B14D242B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0DD4DE-8806-A769-C349-624FE60F5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DB7A2-9516-C67F-816E-2C35C6651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4E0B2F-0B53-3762-08FD-4E6F7254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11C-3D6A-4C45-AD71-6E3A30EB8E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374968-BF8B-1ED5-1D2B-0D872E02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E74BE-0829-F386-C7EC-90664353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400-3BED-46EC-967C-A2F247EE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6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3D069-3874-FA3C-D2C1-6BCDEEED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85E1A8-8A5E-F5ED-9D0A-C663D951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11C-3D6A-4C45-AD71-6E3A30EB8E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18704B-4BAF-A13E-BF8B-28E7A790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02FF05-6EBF-5712-F73B-E200DCDF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400-3BED-46EC-967C-A2F247EE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CE445C-F2F9-1F6B-7889-2BE799F9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11C-3D6A-4C45-AD71-6E3A30EB8E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D8C769-77EB-B6E4-79AB-6D289B8F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AE34F-E104-E904-64B8-D4668090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400-3BED-46EC-967C-A2F247EE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7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F2754-F2AB-4A2B-DBC6-CEB35971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CA957-BD7C-35EF-25EA-029B40DD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728E9-8508-5FA1-5892-37E97361E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42C209-BB16-17AE-7184-5DDD0CFB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11C-3D6A-4C45-AD71-6E3A30EB8E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A360C-F473-CE4B-8E4A-AF0A0181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6F164D-9508-ABE7-01FB-0779A283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400-3BED-46EC-967C-A2F247EE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6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293C2-3B0E-AB41-BDB8-86E071E3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135808-E58F-ECBB-9AE4-F8AC4C5F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7E7B6-3248-AF89-1ED6-51143BFC9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39304F-5A55-E3B2-33B5-2B43B962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11C-3D6A-4C45-AD71-6E3A30EB8E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0C26D-4ECB-5177-9EF8-0C46C148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5BC1A5-CD8E-5E45-8605-E87929DF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400-3BED-46EC-967C-A2F247EE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9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43A1D9-EBE1-FC2B-FC28-7BA68610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48FD3-D6A2-F14E-D944-71E1359F7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C824F-2414-90A2-978E-0C0943A7F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B11C-3D6A-4C45-AD71-6E3A30EB8E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1099D-6B51-C48A-7B7A-AD1C91803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04FB7-CBAC-1944-2109-D2F280C9C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0400-3BED-46EC-967C-A2F247EE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4C357-E39C-2B36-CED4-E891956A4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데이터분석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mini project</a:t>
            </a:r>
            <a:br>
              <a:rPr lang="en-US" altLang="ko-KR" dirty="0"/>
            </a:br>
            <a:r>
              <a:rPr lang="en-US" altLang="ko-KR" dirty="0"/>
              <a:t>                          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</a:rPr>
              <a:t>김남규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0CB4F6-4ADA-244F-A02E-E9F9FDCDC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2022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년 한국교통안전공단의 자동차 리콜 현황이라는 자료를 활용하여 어떠한 브랜드의 어떠한 차량이 리콜이 많이 되었는가 알아보고 안전이라는 측면에서 보다 현명한 소비자의 선택을 알아보는 미니 프로젝트이다 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ED92A-BE29-814D-918B-75CC997E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리콜 사항이 많은 것은 과연 개선이 되었을까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4F6D6-5A3F-37AE-0B32-DA22A2C89755}"/>
              </a:ext>
            </a:extLst>
          </p:cNvPr>
          <p:cNvSpPr txBox="1"/>
          <p:nvPr/>
        </p:nvSpPr>
        <p:spPr>
          <a:xfrm>
            <a:off x="776377" y="1512498"/>
            <a:ext cx="109440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국내 한정으로 현대기아차가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70%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점유율이고 나머지가 독일 자동차의 점유율이나 마찬가지였다 그러나 실제 자료를 가지고 리콜 대수를 살펴보면 점유율은 현대기아차가 압도적인데 리콜 사항으로는 독일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사가 더 높은 상황이다 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비엠더블유의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328i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라는 모델이 최다리콜이라는 결과가 나타났다 가장 리콜 사항이 높은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BMW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의 뉴스기사를 찾아보았다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2023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년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8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일 박진우 기자의 조선 비즈 뉴스를 보면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sz="16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1600" dirty="0"/>
              <a:t>“</a:t>
            </a:r>
            <a:r>
              <a:rPr lang="ko-KR" altLang="en-US" sz="1600" dirty="0"/>
              <a:t>주행 중 화재가 발생해 </a:t>
            </a:r>
            <a:r>
              <a:rPr lang="en-US" altLang="ko-KR" sz="1600" dirty="0"/>
              <a:t>BMW</a:t>
            </a:r>
            <a:r>
              <a:rPr lang="ko-KR" altLang="en-US" sz="1600" dirty="0"/>
              <a:t>에 ‘불 </a:t>
            </a:r>
            <a:r>
              <a:rPr lang="ko-KR" altLang="en-US" sz="1600" dirty="0" err="1"/>
              <a:t>자동차’라는</a:t>
            </a:r>
            <a:r>
              <a:rPr lang="ko-KR" altLang="en-US" sz="1600" dirty="0"/>
              <a:t> 오명을 가져다 준 </a:t>
            </a:r>
            <a:r>
              <a:rPr lang="ko-KR" altLang="en-US" sz="1600" dirty="0" err="1"/>
              <a:t>배기가스재순환장치</a:t>
            </a:r>
            <a:r>
              <a:rPr lang="en-US" altLang="ko-KR" sz="1600" dirty="0"/>
              <a:t>(EGR) </a:t>
            </a:r>
            <a:r>
              <a:rPr lang="ko-KR" altLang="en-US" sz="1600" dirty="0"/>
              <a:t>리콜</a:t>
            </a:r>
            <a:r>
              <a:rPr lang="en-US" altLang="ko-KR" sz="1600" dirty="0"/>
              <a:t>(</a:t>
            </a:r>
            <a:r>
              <a:rPr lang="ko-KR" altLang="en-US" sz="1600" dirty="0"/>
              <a:t>결함시정</a:t>
            </a:r>
            <a:r>
              <a:rPr lang="en-US" altLang="ko-KR" sz="1600" dirty="0"/>
              <a:t>)</a:t>
            </a:r>
            <a:r>
              <a:rPr lang="ko-KR" altLang="en-US" sz="1600" dirty="0"/>
              <a:t>이 사태 </a:t>
            </a:r>
            <a:r>
              <a:rPr lang="en-US" altLang="ko-KR" sz="1600" dirty="0"/>
              <a:t>5</a:t>
            </a:r>
            <a:r>
              <a:rPr lang="ko-KR" altLang="en-US" sz="1600" dirty="0"/>
              <a:t>년째인 올해도 계속되고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지난해 말 </a:t>
            </a:r>
            <a:r>
              <a:rPr lang="en-US" altLang="ko-KR" sz="1600" dirty="0"/>
              <a:t>BMW</a:t>
            </a:r>
            <a:r>
              <a:rPr lang="ko-KR" altLang="en-US" sz="1600" dirty="0"/>
              <a:t>는 </a:t>
            </a:r>
            <a:r>
              <a:rPr lang="en-US" altLang="ko-KR" sz="1600" dirty="0"/>
              <a:t>2</a:t>
            </a:r>
            <a:r>
              <a:rPr lang="ko-KR" altLang="en-US" sz="1600" dirty="0"/>
              <a:t>만</a:t>
            </a:r>
            <a:r>
              <a:rPr lang="en-US" altLang="ko-KR" sz="1600" dirty="0"/>
              <a:t>8383</a:t>
            </a:r>
            <a:r>
              <a:rPr lang="ko-KR" altLang="en-US" sz="1600" dirty="0"/>
              <a:t>대를 </a:t>
            </a:r>
            <a:r>
              <a:rPr lang="ko-KR" altLang="en-US" sz="1600" dirty="0" err="1"/>
              <a:t>리콜한다고</a:t>
            </a:r>
            <a:r>
              <a:rPr lang="ko-KR" altLang="en-US" sz="1600" dirty="0"/>
              <a:t> 발표했는데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여기에는 작년에 생산돼 판매된 차도 포함된 것으로 파악됐다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일 자동차 업계에 따르면 </a:t>
            </a:r>
            <a:r>
              <a:rPr lang="en-US" altLang="ko-KR" sz="1600" dirty="0"/>
              <a:t>BMW</a:t>
            </a:r>
            <a:r>
              <a:rPr lang="ko-KR" altLang="en-US" sz="1600" dirty="0"/>
              <a:t>는 작년 </a:t>
            </a:r>
            <a:r>
              <a:rPr lang="en-US" altLang="ko-KR" sz="1600" dirty="0"/>
              <a:t>12</a:t>
            </a:r>
            <a:r>
              <a:rPr lang="ko-KR" altLang="en-US" sz="1600" dirty="0"/>
              <a:t>월 </a:t>
            </a:r>
            <a:r>
              <a:rPr lang="en-US" altLang="ko-KR" sz="1600" dirty="0"/>
              <a:t>20</a:t>
            </a:r>
            <a:r>
              <a:rPr lang="ko-KR" altLang="en-US" sz="1600" dirty="0"/>
              <a:t>일 새로운 </a:t>
            </a:r>
            <a:r>
              <a:rPr lang="en-US" altLang="ko-KR" sz="1600" dirty="0"/>
              <a:t>EGR </a:t>
            </a:r>
            <a:r>
              <a:rPr lang="ko-KR" altLang="en-US" sz="1600" dirty="0"/>
              <a:t>리콜에 돌입했다</a:t>
            </a:r>
            <a:r>
              <a:rPr lang="en-US" altLang="ko-KR" sz="1600" dirty="0"/>
              <a:t>. </a:t>
            </a:r>
            <a:r>
              <a:rPr lang="ko-KR" altLang="en-US" sz="1600" dirty="0"/>
              <a:t>앞서 </a:t>
            </a:r>
            <a:r>
              <a:rPr lang="en-US" altLang="ko-KR" sz="1600" dirty="0"/>
              <a:t>2021</a:t>
            </a:r>
            <a:r>
              <a:rPr lang="ko-KR" altLang="en-US" sz="1600" dirty="0"/>
              <a:t>년 </a:t>
            </a:r>
            <a:r>
              <a:rPr lang="en-US" altLang="ko-KR" sz="1600" dirty="0"/>
              <a:t>11</a:t>
            </a:r>
            <a:r>
              <a:rPr lang="ko-KR" altLang="en-US" sz="1600" dirty="0"/>
              <a:t>월 </a:t>
            </a:r>
            <a:r>
              <a:rPr lang="en-US" altLang="ko-KR" sz="1600" dirty="0"/>
              <a:t>29</a:t>
            </a:r>
            <a:r>
              <a:rPr lang="ko-KR" altLang="en-US" sz="1600" dirty="0"/>
              <a:t>일 발표한 </a:t>
            </a:r>
            <a:r>
              <a:rPr lang="en-US" altLang="ko-KR" sz="1600" dirty="0"/>
              <a:t>22</a:t>
            </a:r>
            <a:r>
              <a:rPr lang="ko-KR" altLang="en-US" sz="1600" dirty="0"/>
              <a:t>만 </a:t>
            </a:r>
            <a:r>
              <a:rPr lang="en-US" altLang="ko-KR" sz="1600" dirty="0"/>
              <a:t>1238</a:t>
            </a:r>
            <a:r>
              <a:rPr lang="ko-KR" altLang="en-US" sz="1600" dirty="0"/>
              <a:t>대의 리콜이 완료되지 않은 시점에서 문제가 있는 리콜 대상 차종이 또 발견된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문제가 된 </a:t>
            </a:r>
            <a:r>
              <a:rPr lang="en-US" altLang="ko-KR" sz="1600" dirty="0"/>
              <a:t>EGR</a:t>
            </a:r>
            <a:r>
              <a:rPr lang="ko-KR" altLang="en-US" sz="1600" dirty="0"/>
              <a:t>은 </a:t>
            </a:r>
            <a:r>
              <a:rPr lang="en-US" altLang="ko-KR" sz="1600" dirty="0"/>
              <a:t>2018</a:t>
            </a:r>
            <a:r>
              <a:rPr lang="ko-KR" altLang="en-US" sz="1600" dirty="0"/>
              <a:t>년 </a:t>
            </a:r>
            <a:r>
              <a:rPr lang="en-US" altLang="ko-KR" sz="1600" dirty="0"/>
              <a:t>6</a:t>
            </a:r>
            <a:r>
              <a:rPr lang="ko-KR" altLang="en-US" sz="1600" dirty="0"/>
              <a:t>월 </a:t>
            </a:r>
            <a:r>
              <a:rPr lang="en-US" altLang="ko-KR" sz="1600" dirty="0"/>
              <a:t>11</a:t>
            </a:r>
            <a:r>
              <a:rPr lang="ko-KR" altLang="en-US" sz="1600" dirty="0"/>
              <a:t>일부터 </a:t>
            </a:r>
            <a:r>
              <a:rPr lang="en-US" altLang="ko-KR" sz="1600" dirty="0"/>
              <a:t>2022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28</a:t>
            </a:r>
            <a:r>
              <a:rPr lang="ko-KR" altLang="en-US" sz="1600" dirty="0"/>
              <a:t>일 사이 제작된 부품으로</a:t>
            </a:r>
            <a:r>
              <a:rPr lang="en-US" altLang="ko-KR" sz="1600" dirty="0"/>
              <a:t>, </a:t>
            </a:r>
            <a:r>
              <a:rPr lang="ko-KR" altLang="en-US" sz="1600" dirty="0"/>
              <a:t>이전 사례와 마찬가지로 </a:t>
            </a:r>
            <a:r>
              <a:rPr lang="en-US" altLang="ko-KR" sz="1600" dirty="0"/>
              <a:t>ERG </a:t>
            </a:r>
            <a:r>
              <a:rPr lang="ko-KR" altLang="en-US" sz="1600" dirty="0"/>
              <a:t>내 냉각수가 새 엔진 출력이 제한되거나 화재</a:t>
            </a:r>
            <a:r>
              <a:rPr lang="en-US" altLang="ko-KR" sz="1600" dirty="0"/>
              <a:t>(</a:t>
            </a:r>
            <a:r>
              <a:rPr lang="ko-KR" altLang="en-US" sz="1600" dirty="0"/>
              <a:t>열적 사건</a:t>
            </a:r>
            <a:r>
              <a:rPr lang="en-US" altLang="ko-KR" sz="1600" dirty="0"/>
              <a:t>)</a:t>
            </a:r>
            <a:r>
              <a:rPr lang="ko-KR" altLang="en-US" sz="1600" dirty="0"/>
              <a:t>가 발생할 가능성이 발견됐다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BMW</a:t>
            </a:r>
            <a:r>
              <a:rPr lang="ko-KR" altLang="en-US" sz="1600" dirty="0"/>
              <a:t>코리아와 임직원은 </a:t>
            </a:r>
            <a:r>
              <a:rPr lang="en-US" altLang="ko-KR" sz="1600" dirty="0"/>
              <a:t>2018</a:t>
            </a:r>
            <a:r>
              <a:rPr lang="ko-KR" altLang="en-US" sz="1600" dirty="0"/>
              <a:t>년 주행 중 잇따라 화재 사고가 발생한 결함을 은폐한 혐의로 지난해 </a:t>
            </a:r>
            <a:r>
              <a:rPr lang="en-US" altLang="ko-KR" sz="1600" dirty="0"/>
              <a:t>5</a:t>
            </a:r>
            <a:r>
              <a:rPr lang="ko-KR" altLang="en-US" sz="1600" dirty="0"/>
              <a:t>월 재판에 넘겨졌다</a:t>
            </a:r>
            <a:r>
              <a:rPr lang="en-US" altLang="ko-KR" sz="1600" dirty="0"/>
              <a:t>. </a:t>
            </a:r>
            <a:r>
              <a:rPr lang="ko-KR" altLang="en-US" sz="1600" dirty="0"/>
              <a:t>이들은 </a:t>
            </a:r>
            <a:r>
              <a:rPr lang="en-US" altLang="ko-KR" sz="1600" dirty="0"/>
              <a:t>EGR </a:t>
            </a:r>
            <a:r>
              <a:rPr lang="ko-KR" altLang="en-US" sz="1600" dirty="0"/>
              <a:t>불량이 자동차 화재로 이어질 수 있다는 결함을 알고 있으면서도 정부에 자료를 내지 않거나 관련 표현을 삭제한 채 제출하는 방식으로 이를 숨긴 혐의를 받고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지난달 </a:t>
            </a:r>
            <a:r>
              <a:rPr lang="en-US" altLang="ko-KR" sz="1600" dirty="0"/>
              <a:t>25</a:t>
            </a:r>
            <a:r>
              <a:rPr lang="ko-KR" altLang="en-US" sz="1600" dirty="0"/>
              <a:t>일에는 </a:t>
            </a:r>
            <a:r>
              <a:rPr lang="en-US" altLang="ko-KR" sz="1600" dirty="0"/>
              <a:t>BMW</a:t>
            </a:r>
            <a:r>
              <a:rPr lang="ko-KR" altLang="en-US" sz="1600" dirty="0"/>
              <a:t>코리아 임직원과 회사 법인의 자동차관리법 위반 혐의 사건 </a:t>
            </a:r>
            <a:r>
              <a:rPr lang="en-US" altLang="ko-KR" sz="1600" dirty="0"/>
              <a:t>2</a:t>
            </a:r>
            <a:r>
              <a:rPr lang="ko-KR" altLang="en-US" sz="1600" dirty="0"/>
              <a:t>차 공판이 서울중앙지방법원에서 진행됐다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자동차관리법 </a:t>
            </a:r>
            <a:r>
              <a:rPr lang="en-US" altLang="ko-KR" sz="1600" dirty="0"/>
              <a:t>31</a:t>
            </a:r>
            <a:r>
              <a:rPr lang="ko-KR" altLang="en-US" sz="1600" dirty="0"/>
              <a:t>조 </a:t>
            </a:r>
            <a:r>
              <a:rPr lang="en-US" altLang="ko-KR" sz="1600" dirty="0"/>
              <a:t>1</a:t>
            </a:r>
            <a:r>
              <a:rPr lang="ko-KR" altLang="en-US" sz="1600" dirty="0"/>
              <a:t>항은 자동차 또는 자동차부품이 안전 운행에 지장을 주는 등의 결함이 있는 경우 그 사실을 안 날부터 자동차 소유자가 알 수 있도록 지체 없이 그 사실을 공개하고 시정조치를 하도록 규정한다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만일 이를 위반하게 되면 </a:t>
            </a:r>
            <a:r>
              <a:rPr lang="en-US" altLang="ko-KR" sz="1600" dirty="0"/>
              <a:t>10</a:t>
            </a:r>
            <a:r>
              <a:rPr lang="ko-KR" altLang="en-US" sz="1600" dirty="0"/>
              <a:t>년 이하의 징역 또는 </a:t>
            </a:r>
            <a:r>
              <a:rPr lang="en-US" altLang="ko-KR" sz="1600" dirty="0"/>
              <a:t>5000</a:t>
            </a:r>
            <a:r>
              <a:rPr lang="ko-KR" altLang="en-US" sz="1600" dirty="0"/>
              <a:t>만원 이하의 벌금에 처할 수 있다</a:t>
            </a:r>
            <a:r>
              <a:rPr lang="en-US" altLang="ko-KR" sz="1600" dirty="0"/>
              <a:t>.”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760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13409-C049-47F2-D141-C40EC626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54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지금 현재의 상황은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421D1-10E6-ADAF-08F3-8083FD641946}"/>
              </a:ext>
            </a:extLst>
          </p:cNvPr>
          <p:cNvSpPr txBox="1"/>
          <p:nvPr/>
        </p:nvSpPr>
        <p:spPr>
          <a:xfrm>
            <a:off x="838200" y="1023669"/>
            <a:ext cx="1106050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BMW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차종의 리콜이 지금도 진행중이며 결함 은폐까지도 시도된 정황이 있다는 뉴스기사를 보았다</a:t>
            </a:r>
            <a:endParaRPr lang="en-US" altLang="ko-KR" sz="16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2022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년 자료 중 만트럭버스의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TGX, TGS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기종이 결함율이 높았는데 만트럭버스 역시 독일 차종이며 기사를 찾아본 결과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독일 프리미엄 상용차 기업 만트럭버스 그룹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(MAN Truck &amp; Bus SE)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의 한국법인인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만트럭버스코리아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이하 ‘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만트럭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’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2021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년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9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월 실시한 자발적 리콜을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95.4%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완료했다고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25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일 밝혔다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만트럭의 자발적 리콜은 유로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6A, B, C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엔진이 장착된 트럭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4,408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대에 대해 실시된 리콜로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6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24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일 기준으로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4,204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대의 작업을 완료하며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전체 리콜 대상 중 약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95.4%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라는 전례 없는 수치를 달성했다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만트럭은 성공적인 리콜 완수를 위해 다방면의 노력을 기울였다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전국 대부분의 서비스센터에 엔진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엑셀런스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 센터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(Engine Excellence Center, EEC)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를 설치 및 운영해 엔진 수리에 특화된 공간과 장비를 마련했으며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</a:p>
          <a:p>
            <a:pPr algn="l"/>
            <a:endParaRPr lang="en-US" altLang="ko-KR" sz="1600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독일 본사 차원에서 엔진 리콜을 위한 전용 시설인 리콜 센터를 평택 서비스 센터에 설치하는 등 인적 및 기술 지원을 통해 서비스의 질을 높였다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특히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고객의 운휴 시간을 최소화하기 위해 ‘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올인원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(all-in-one)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리콜’ 방식을 채택해 한 번의 서비스센터 방문으로 점검과 수리를 모두 완료할 수 있도록 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성공적인 리콜 캠페인은 고객만족도 향상으로 이어졌다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초기 리콜 고객들을 중심으로 리콜 이후 차량 상태에 대한 만족도가 높다는 입소문이 퍼지면서 많은 고객들이 리콜에 적극적으로 동참했으며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이는 고객들의 신뢰 회복과 만족도 제고로 이어졌다</a:t>
            </a:r>
          </a:p>
          <a:p>
            <a:endParaRPr lang="en-US" altLang="ko-KR" dirty="0"/>
          </a:p>
          <a:p>
            <a:r>
              <a:rPr lang="ko-KR" altLang="en-US" sz="1600" dirty="0"/>
              <a:t>만트럭버스는 현재 리콜 사항이 있으나 잘 대처하여 소비자 만족을 이끌어 내고 있는 것으로 생각된다</a:t>
            </a:r>
          </a:p>
        </p:txBody>
      </p:sp>
    </p:spTree>
    <p:extLst>
      <p:ext uri="{BB962C8B-B14F-4D97-AF65-F5344CB8AC3E}">
        <p14:creationId xmlns:p14="http://schemas.microsoft.com/office/powerpoint/2010/main" val="273134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A371-2D38-A9F6-5DB4-6565CDF8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76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2022</a:t>
            </a:r>
            <a:r>
              <a:rPr lang="ko-KR" altLang="en-US" sz="2400" dirty="0"/>
              <a:t>년도 리콜 </a:t>
            </a:r>
            <a:r>
              <a:rPr lang="en-US" altLang="ko-KR" sz="2400" dirty="0"/>
              <a:t>3</a:t>
            </a:r>
            <a:r>
              <a:rPr lang="ko-KR" altLang="en-US" sz="2400" dirty="0"/>
              <a:t>위였던 폭스바겐의 현재 상황은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E121D-9BF7-0D0C-0A8D-8ACDA83FA82A}"/>
              </a:ext>
            </a:extLst>
          </p:cNvPr>
          <p:cNvSpPr txBox="1"/>
          <p:nvPr/>
        </p:nvSpPr>
        <p:spPr>
          <a:xfrm>
            <a:off x="730369" y="1029419"/>
            <a:ext cx="110303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2024</a:t>
            </a:r>
            <a:r>
              <a:rPr lang="ko-KR" altLang="en-US" sz="1600" dirty="0"/>
              <a:t>년 </a:t>
            </a:r>
            <a:r>
              <a:rPr lang="en-US" altLang="ko-KR" sz="1600" dirty="0"/>
              <a:t>2</a:t>
            </a:r>
            <a:r>
              <a:rPr lang="ko-KR" altLang="en-US" sz="1600" dirty="0"/>
              <a:t>월 </a:t>
            </a:r>
            <a:r>
              <a:rPr lang="en-US" altLang="ko-KR" sz="1600" dirty="0"/>
              <a:t>13</a:t>
            </a:r>
            <a:r>
              <a:rPr lang="ko-KR" altLang="en-US" sz="1600" dirty="0"/>
              <a:t>일 아주 경제의 기사를 한번 살펴보자</a:t>
            </a:r>
          </a:p>
          <a:p>
            <a:endParaRPr lang="en-US" altLang="ko-KR" sz="1600" dirty="0"/>
          </a:p>
          <a:p>
            <a:r>
              <a:rPr lang="ko-KR" altLang="en-US" sz="1600" dirty="0"/>
              <a:t>폭스바겐</a:t>
            </a:r>
            <a:r>
              <a:rPr lang="en-US" altLang="ko-KR" sz="1600" dirty="0"/>
              <a:t>, </a:t>
            </a:r>
            <a:r>
              <a:rPr lang="ko-KR" altLang="en-US" sz="1600" dirty="0"/>
              <a:t>수입 차 리콜 대수 </a:t>
            </a:r>
            <a:r>
              <a:rPr lang="en-US" altLang="ko-KR" sz="1600" dirty="0"/>
              <a:t>1</a:t>
            </a:r>
            <a:r>
              <a:rPr lang="ko-KR" altLang="en-US" sz="1600" dirty="0"/>
              <a:t>위 </a:t>
            </a:r>
            <a:r>
              <a:rPr lang="en-US" altLang="ko-KR" sz="1600" dirty="0"/>
              <a:t>'</a:t>
            </a:r>
            <a:r>
              <a:rPr lang="ko-KR" altLang="en-US" sz="1600" dirty="0"/>
              <a:t>불명예</a:t>
            </a:r>
            <a:r>
              <a:rPr lang="en-US" altLang="ko-KR" sz="1600" dirty="0"/>
              <a:t>' …</a:t>
            </a:r>
            <a:r>
              <a:rPr lang="ko-KR" altLang="en-US" sz="1600" dirty="0"/>
              <a:t>판매 대비 리콜 비중도 </a:t>
            </a:r>
            <a:r>
              <a:rPr lang="en-US" altLang="ko-KR" sz="1600" dirty="0"/>
              <a:t>1</a:t>
            </a:r>
            <a:r>
              <a:rPr lang="ko-KR" altLang="en-US" sz="1600" dirty="0"/>
              <a:t>위</a:t>
            </a:r>
          </a:p>
          <a:p>
            <a:endParaRPr lang="ko-KR" altLang="en-US" sz="1600" dirty="0"/>
          </a:p>
          <a:p>
            <a:r>
              <a:rPr lang="ko-KR" altLang="en-US" sz="1600" dirty="0"/>
              <a:t>지난해 </a:t>
            </a:r>
            <a:r>
              <a:rPr lang="ko-KR" altLang="en-US" sz="1600" dirty="0" err="1"/>
              <a:t>폭스바겐그룹코리아</a:t>
            </a:r>
            <a:r>
              <a:rPr lang="en-US" altLang="ko-KR" sz="1600" dirty="0"/>
              <a:t>(</a:t>
            </a:r>
            <a:r>
              <a:rPr lang="ko-KR" altLang="en-US" sz="1600" dirty="0"/>
              <a:t>폭스바겐</a:t>
            </a:r>
            <a:r>
              <a:rPr lang="en-US" altLang="ko-KR" sz="1600" dirty="0"/>
              <a:t>·</a:t>
            </a:r>
            <a:r>
              <a:rPr lang="ko-KR" altLang="en-US" sz="1600" dirty="0"/>
              <a:t>아우디</a:t>
            </a:r>
            <a:r>
              <a:rPr lang="en-US" altLang="ko-KR" sz="1600" dirty="0"/>
              <a:t>·</a:t>
            </a:r>
            <a:r>
              <a:rPr lang="ko-KR" altLang="en-US" sz="1600" dirty="0" err="1"/>
              <a:t>벤틀리</a:t>
            </a:r>
            <a:r>
              <a:rPr lang="en-US" altLang="ko-KR" sz="1600" dirty="0"/>
              <a:t>·</a:t>
            </a:r>
            <a:r>
              <a:rPr lang="ko-KR" altLang="en-US" sz="1600" dirty="0" err="1"/>
              <a:t>람보르기니</a:t>
            </a:r>
            <a:r>
              <a:rPr lang="en-US" altLang="ko-KR" sz="1600" dirty="0"/>
              <a:t>)</a:t>
            </a:r>
            <a:r>
              <a:rPr lang="ko-KR" altLang="en-US" sz="1600" dirty="0"/>
              <a:t>가 수입 차 브랜드 중 결함시정</a:t>
            </a:r>
            <a:r>
              <a:rPr lang="en-US" altLang="ko-KR" sz="1600" dirty="0"/>
              <a:t>(</a:t>
            </a:r>
            <a:r>
              <a:rPr lang="ko-KR" altLang="en-US" sz="1600" dirty="0"/>
              <a:t>리콜</a:t>
            </a:r>
            <a:r>
              <a:rPr lang="en-US" altLang="ko-KR" sz="1600" dirty="0"/>
              <a:t>) </a:t>
            </a:r>
            <a:r>
              <a:rPr lang="ko-KR" altLang="en-US" sz="1600" dirty="0"/>
              <a:t>대수 </a:t>
            </a:r>
            <a:r>
              <a:rPr lang="en-US" altLang="ko-KR" sz="1600" dirty="0"/>
              <a:t>1</a:t>
            </a:r>
            <a:r>
              <a:rPr lang="ko-KR" altLang="en-US" sz="1600" dirty="0"/>
              <a:t>위라는 불명예를 안았다</a:t>
            </a:r>
            <a:r>
              <a:rPr lang="en-US" altLang="ko-KR" sz="1600" dirty="0"/>
              <a:t>. </a:t>
            </a:r>
            <a:r>
              <a:rPr lang="ko-KR" altLang="en-US" sz="1600" dirty="0"/>
              <a:t>이와 더불어 판매 대비 리콜 비중 또한 가장 높은 것으로 나타났다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12</a:t>
            </a:r>
            <a:r>
              <a:rPr lang="ko-KR" altLang="en-US" sz="1600" dirty="0"/>
              <a:t>일 국토교통부와 환경부에 따르면 작년 자동차 리콜 대수는 총 </a:t>
            </a:r>
            <a:r>
              <a:rPr lang="en-US" altLang="ko-KR" sz="1600" dirty="0"/>
              <a:t>186</a:t>
            </a:r>
            <a:r>
              <a:rPr lang="ko-KR" altLang="en-US" sz="1600" dirty="0"/>
              <a:t>만</a:t>
            </a:r>
            <a:r>
              <a:rPr lang="en-US" altLang="ko-KR" sz="1600" dirty="0"/>
              <a:t>2764</a:t>
            </a:r>
            <a:r>
              <a:rPr lang="ko-KR" altLang="en-US" sz="1600" dirty="0"/>
              <a:t>대로 전년 </a:t>
            </a:r>
            <a:r>
              <a:rPr lang="en-US" altLang="ko-KR" sz="1600" dirty="0"/>
              <a:t>329</a:t>
            </a:r>
            <a:r>
              <a:rPr lang="ko-KR" altLang="en-US" sz="1600" dirty="0"/>
              <a:t>만</a:t>
            </a:r>
            <a:r>
              <a:rPr lang="en-US" altLang="ko-KR" sz="1600" dirty="0"/>
              <a:t>2667</a:t>
            </a:r>
            <a:r>
              <a:rPr lang="ko-KR" altLang="en-US" sz="1600" dirty="0"/>
              <a:t>대보다 </a:t>
            </a:r>
            <a:r>
              <a:rPr lang="en-US" altLang="ko-KR" sz="1600" dirty="0"/>
              <a:t>43.4% </a:t>
            </a:r>
            <a:r>
              <a:rPr lang="ko-KR" altLang="en-US" sz="1600" dirty="0"/>
              <a:t>감소한 것으로 나타났다</a:t>
            </a:r>
            <a:r>
              <a:rPr lang="en-US" altLang="ko-KR" sz="1600" dirty="0"/>
              <a:t>. </a:t>
            </a:r>
            <a:r>
              <a:rPr lang="ko-KR" altLang="en-US" sz="1600" dirty="0"/>
              <a:t>반면 같은 기간 </a:t>
            </a:r>
            <a:r>
              <a:rPr lang="ko-KR" altLang="en-US" sz="1600" dirty="0" err="1"/>
              <a:t>폭스바겐그룹</a:t>
            </a:r>
            <a:r>
              <a:rPr lang="ko-KR" altLang="en-US" sz="1600" dirty="0"/>
              <a:t> 차량의 리콜 대수는 총 </a:t>
            </a:r>
            <a:r>
              <a:rPr lang="en-US" altLang="ko-KR" sz="1600" dirty="0"/>
              <a:t>17</a:t>
            </a:r>
            <a:r>
              <a:rPr lang="ko-KR" altLang="en-US" sz="1600" dirty="0"/>
              <a:t>만</a:t>
            </a:r>
            <a:r>
              <a:rPr lang="en-US" altLang="ko-KR" sz="1600" dirty="0"/>
              <a:t>2791</a:t>
            </a:r>
            <a:r>
              <a:rPr lang="ko-KR" altLang="en-US" sz="1600" dirty="0"/>
              <a:t>대로 전년</a:t>
            </a:r>
            <a:r>
              <a:rPr lang="en-US" altLang="ko-KR" sz="1600" dirty="0"/>
              <a:t>(5</a:t>
            </a:r>
            <a:r>
              <a:rPr lang="ko-KR" altLang="en-US" sz="1600" dirty="0"/>
              <a:t>만</a:t>
            </a:r>
            <a:r>
              <a:rPr lang="en-US" altLang="ko-KR" sz="1600" dirty="0"/>
              <a:t>5778</a:t>
            </a:r>
            <a:r>
              <a:rPr lang="ko-KR" altLang="en-US" sz="1600" dirty="0"/>
              <a:t>대</a:t>
            </a:r>
            <a:r>
              <a:rPr lang="en-US" altLang="ko-KR" sz="1600" dirty="0"/>
              <a:t>)</a:t>
            </a:r>
            <a:r>
              <a:rPr lang="ko-KR" altLang="en-US" sz="1600" dirty="0"/>
              <a:t>보다 </a:t>
            </a:r>
            <a:r>
              <a:rPr lang="en-US" altLang="ko-KR" sz="1600" dirty="0"/>
              <a:t>3</a:t>
            </a:r>
            <a:r>
              <a:rPr lang="ko-KR" altLang="en-US" sz="1600" dirty="0"/>
              <a:t>배 가까이 증가했다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폭스바겐그룹은</a:t>
            </a:r>
            <a:r>
              <a:rPr lang="ko-KR" altLang="en-US" sz="1600" dirty="0"/>
              <a:t> </a:t>
            </a:r>
            <a:r>
              <a:rPr lang="en-US" altLang="ko-KR" sz="1600" dirty="0"/>
              <a:t>2022</a:t>
            </a:r>
            <a:r>
              <a:rPr lang="ko-KR" altLang="en-US" sz="1600" dirty="0"/>
              <a:t>년 수입 차 중 리콜 대수 기준으로는 </a:t>
            </a:r>
            <a:r>
              <a:rPr lang="en-US" altLang="ko-KR" sz="1600" dirty="0"/>
              <a:t>5</a:t>
            </a:r>
            <a:r>
              <a:rPr lang="ko-KR" altLang="en-US" sz="1600" dirty="0"/>
              <a:t>위였지만 </a:t>
            </a:r>
            <a:r>
              <a:rPr lang="en-US" altLang="ko-KR" sz="1600" dirty="0"/>
              <a:t>1</a:t>
            </a:r>
            <a:r>
              <a:rPr lang="ko-KR" altLang="en-US" sz="1600" dirty="0"/>
              <a:t>년 새 </a:t>
            </a:r>
            <a:r>
              <a:rPr lang="en-US" altLang="ko-KR" sz="1600" dirty="0"/>
              <a:t>210%</a:t>
            </a:r>
            <a:r>
              <a:rPr lang="ko-KR" altLang="en-US" sz="1600" dirty="0"/>
              <a:t>가 급증하면서 </a:t>
            </a:r>
            <a:r>
              <a:rPr lang="en-US" altLang="ko-KR" sz="1600" dirty="0"/>
              <a:t>1</a:t>
            </a:r>
            <a:r>
              <a:rPr lang="ko-KR" altLang="en-US" sz="1600" dirty="0"/>
              <a:t>위에 등극했다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많이 팔리는 브랜드일수록 전체 결함 및 리콜 차량 집계에서는 불리하다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폭스바겐의 경우 판매 대비 리콜 비중 또한 가장 높은 것으로 조사됐다</a:t>
            </a:r>
            <a:r>
              <a:rPr lang="en-US" altLang="ko-KR" sz="1600" dirty="0"/>
              <a:t>. </a:t>
            </a:r>
            <a:r>
              <a:rPr lang="ko-KR" altLang="en-US" sz="1600" dirty="0"/>
              <a:t>지난해 </a:t>
            </a:r>
            <a:r>
              <a:rPr lang="ko-KR" altLang="en-US" sz="1600" dirty="0" err="1"/>
              <a:t>폭스바겐그룹의</a:t>
            </a:r>
            <a:r>
              <a:rPr lang="ko-KR" altLang="en-US" sz="1600" dirty="0"/>
              <a:t> 판매 대비 리콜 비중은 </a:t>
            </a:r>
            <a:r>
              <a:rPr lang="en-US" altLang="ko-KR" sz="1600" dirty="0"/>
              <a:t>588.6%</a:t>
            </a:r>
            <a:r>
              <a:rPr lang="ko-KR" altLang="en-US" sz="1600" dirty="0"/>
              <a:t>로 벤츠</a:t>
            </a:r>
            <a:r>
              <a:rPr lang="en-US" altLang="ko-KR" sz="1600" dirty="0"/>
              <a:t>(107.4%)</a:t>
            </a:r>
            <a:r>
              <a:rPr lang="ko-KR" altLang="en-US" sz="1600" dirty="0"/>
              <a:t>보다 약 </a:t>
            </a:r>
            <a:r>
              <a:rPr lang="en-US" altLang="ko-KR" sz="1600" dirty="0"/>
              <a:t>5</a:t>
            </a:r>
            <a:r>
              <a:rPr lang="ko-KR" altLang="en-US" sz="1600" dirty="0"/>
              <a:t>배</a:t>
            </a:r>
            <a:r>
              <a:rPr lang="en-US" altLang="ko-KR" sz="1600" dirty="0"/>
              <a:t>, BMW(148%)</a:t>
            </a:r>
            <a:r>
              <a:rPr lang="ko-KR" altLang="en-US" sz="1600" dirty="0"/>
              <a:t>보다 </a:t>
            </a:r>
            <a:r>
              <a:rPr lang="en-US" altLang="ko-KR" sz="1600" dirty="0"/>
              <a:t>4</a:t>
            </a:r>
            <a:r>
              <a:rPr lang="ko-KR" altLang="en-US" sz="1600" dirty="0"/>
              <a:t>배 높다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폭스바겐그룹의</a:t>
            </a:r>
            <a:r>
              <a:rPr lang="ko-KR" altLang="en-US" sz="1600" dirty="0"/>
              <a:t> 리콜 건수는 수입 차 판매 </a:t>
            </a:r>
            <a:r>
              <a:rPr lang="en-US" altLang="ko-KR" sz="1600" dirty="0"/>
              <a:t>1·2</a:t>
            </a:r>
            <a:r>
              <a:rPr lang="ko-KR" altLang="en-US" sz="1600" dirty="0"/>
              <a:t>위인 </a:t>
            </a:r>
            <a:r>
              <a:rPr lang="en-US" altLang="ko-KR" sz="1600" dirty="0"/>
              <a:t>BMW(8</a:t>
            </a:r>
            <a:r>
              <a:rPr lang="ko-KR" altLang="en-US" sz="1600" dirty="0"/>
              <a:t>만</a:t>
            </a:r>
            <a:r>
              <a:rPr lang="en-US" altLang="ko-KR" sz="1600" dirty="0"/>
              <a:t>3112</a:t>
            </a:r>
            <a:r>
              <a:rPr lang="ko-KR" altLang="en-US" sz="1600" dirty="0"/>
              <a:t>대</a:t>
            </a:r>
            <a:r>
              <a:rPr lang="en-US" altLang="ko-KR" sz="1600" dirty="0"/>
              <a:t>)</a:t>
            </a:r>
            <a:r>
              <a:rPr lang="ko-KR" altLang="en-US" sz="1600" dirty="0"/>
              <a:t>와 메르세데스 벤츠</a:t>
            </a:r>
            <a:r>
              <a:rPr lang="en-US" altLang="ko-KR" sz="1600" dirty="0"/>
              <a:t>(11</a:t>
            </a:r>
            <a:r>
              <a:rPr lang="ko-KR" altLang="en-US" sz="1600" dirty="0"/>
              <a:t>만</a:t>
            </a:r>
            <a:r>
              <a:rPr lang="en-US" altLang="ko-KR" sz="1600" dirty="0"/>
              <a:t>3519</a:t>
            </a:r>
            <a:r>
              <a:rPr lang="ko-KR" altLang="en-US" sz="1600" dirty="0"/>
              <a:t>대</a:t>
            </a:r>
            <a:r>
              <a:rPr lang="en-US" altLang="ko-KR" sz="1600" dirty="0"/>
              <a:t>)</a:t>
            </a:r>
            <a:r>
              <a:rPr lang="ko-KR" altLang="en-US" sz="1600" dirty="0"/>
              <a:t>를 합친 것보다 많다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한국수입자동차협회</a:t>
            </a:r>
            <a:r>
              <a:rPr lang="en-US" altLang="ko-KR" sz="1600" dirty="0"/>
              <a:t>(KAIDA)</a:t>
            </a:r>
            <a:r>
              <a:rPr lang="ko-KR" altLang="en-US" sz="1600" dirty="0"/>
              <a:t>에 따르면 작년 </a:t>
            </a:r>
            <a:r>
              <a:rPr lang="en-US" altLang="ko-KR" sz="1600" dirty="0"/>
              <a:t>BMW</a:t>
            </a:r>
            <a:r>
              <a:rPr lang="ko-KR" altLang="en-US" sz="1600" dirty="0"/>
              <a:t>는 총 </a:t>
            </a:r>
            <a:r>
              <a:rPr lang="en-US" altLang="ko-KR" sz="1600" dirty="0"/>
              <a:t>7</a:t>
            </a:r>
            <a:r>
              <a:rPr lang="ko-KR" altLang="en-US" sz="1600" dirty="0"/>
              <a:t>만</a:t>
            </a:r>
            <a:r>
              <a:rPr lang="en-US" altLang="ko-KR" sz="1600" dirty="0"/>
              <a:t>7395</a:t>
            </a:r>
            <a:r>
              <a:rPr lang="ko-KR" altLang="en-US" sz="1600" dirty="0"/>
              <a:t>대를 팔아 수입 차 판매 </a:t>
            </a:r>
            <a:r>
              <a:rPr lang="en-US" altLang="ko-KR" sz="1600" dirty="0"/>
              <a:t>1</a:t>
            </a:r>
            <a:r>
              <a:rPr lang="ko-KR" altLang="en-US" sz="1600" dirty="0"/>
              <a:t>위를 기록했고</a:t>
            </a:r>
            <a:r>
              <a:rPr lang="en-US" altLang="ko-KR" sz="1600" dirty="0"/>
              <a:t>, 2</a:t>
            </a:r>
            <a:r>
              <a:rPr lang="ko-KR" altLang="en-US" sz="1600" dirty="0"/>
              <a:t>위인 벤츠는 </a:t>
            </a:r>
            <a:r>
              <a:rPr lang="en-US" altLang="ko-KR" sz="1600" dirty="0"/>
              <a:t>7</a:t>
            </a:r>
            <a:r>
              <a:rPr lang="ko-KR" altLang="en-US" sz="1600" dirty="0"/>
              <a:t>만</a:t>
            </a:r>
            <a:r>
              <a:rPr lang="en-US" altLang="ko-KR" sz="1600" dirty="0"/>
              <a:t>6697</a:t>
            </a:r>
            <a:r>
              <a:rPr lang="ko-KR" altLang="en-US" sz="1600" dirty="0"/>
              <a:t>대의 판매량을 기록했다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폭스바겐그룹</a:t>
            </a:r>
            <a:r>
              <a:rPr lang="ko-KR" altLang="en-US" sz="1600" dirty="0"/>
              <a:t> 판매량은 총 </a:t>
            </a:r>
            <a:r>
              <a:rPr lang="en-US" altLang="ko-KR" sz="1600" dirty="0"/>
              <a:t>2</a:t>
            </a:r>
            <a:r>
              <a:rPr lang="ko-KR" altLang="en-US" sz="1600" dirty="0"/>
              <a:t>만</a:t>
            </a:r>
            <a:r>
              <a:rPr lang="en-US" altLang="ko-KR" sz="1600" dirty="0"/>
              <a:t>9356</a:t>
            </a:r>
            <a:r>
              <a:rPr lang="ko-KR" altLang="en-US" sz="1600" dirty="0"/>
              <a:t>대에 불과했지만 리콜 건수는 수입 차 브랜드 중 가장 많다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186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3EE19-B387-C856-197F-0BE87E01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304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2022</a:t>
            </a:r>
            <a:r>
              <a:rPr lang="ko-KR" altLang="en-US" sz="2000" dirty="0"/>
              <a:t>년 </a:t>
            </a:r>
            <a:r>
              <a:rPr lang="en-US" altLang="ko-KR" sz="2000" dirty="0"/>
              <a:t>2022</a:t>
            </a:r>
            <a:r>
              <a:rPr lang="ko-KR" altLang="en-US" sz="2000" dirty="0"/>
              <a:t>년 한국교통안전공단의 자동차 리콜 현황 자료로 보는 </a:t>
            </a:r>
            <a:r>
              <a:rPr lang="en-US" altLang="ko-KR" sz="2000" dirty="0"/>
              <a:t>mini project</a:t>
            </a:r>
            <a:r>
              <a:rPr lang="ko-KR" altLang="en-US" sz="2000" dirty="0"/>
              <a:t>의 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C43F3-2A07-B05B-6A12-08999B1B3729}"/>
              </a:ext>
            </a:extLst>
          </p:cNvPr>
          <p:cNvSpPr txBox="1"/>
          <p:nvPr/>
        </p:nvSpPr>
        <p:spPr>
          <a:xfrm>
            <a:off x="705928" y="1754038"/>
            <a:ext cx="103301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업계에선 품질 이슈와 더불어 브랜드 관리 소홀과 부실한 라인업이 판매 하락으로 이어졌다고 지적한다</a:t>
            </a:r>
            <a:r>
              <a:rPr lang="en-US" altLang="ko-KR" dirty="0"/>
              <a:t>. </a:t>
            </a:r>
            <a:r>
              <a:rPr lang="ko-KR" altLang="en-US" dirty="0"/>
              <a:t>폭스바겐은 </a:t>
            </a:r>
            <a:r>
              <a:rPr lang="ko-KR" altLang="en-US" dirty="0" err="1"/>
              <a:t>준중형</a:t>
            </a:r>
            <a:r>
              <a:rPr lang="ko-KR" altLang="en-US" dirty="0"/>
              <a:t> </a:t>
            </a:r>
            <a:r>
              <a:rPr lang="ko-KR" altLang="en-US" dirty="0" err="1"/>
              <a:t>스포츠유틸리티차량</a:t>
            </a:r>
            <a:r>
              <a:rPr lang="en-US" altLang="ko-KR" dirty="0"/>
              <a:t>(SUV)</a:t>
            </a:r>
            <a:r>
              <a:rPr lang="ko-KR" altLang="en-US" dirty="0"/>
              <a:t>인 </a:t>
            </a:r>
            <a:r>
              <a:rPr lang="ko-KR" altLang="en-US" dirty="0" err="1"/>
              <a:t>티구안을</a:t>
            </a:r>
            <a:r>
              <a:rPr lang="ko-KR" altLang="en-US" dirty="0"/>
              <a:t> 제외하면 내연기관에서 내세울 모델이 없다는 평가다</a:t>
            </a:r>
            <a:r>
              <a:rPr lang="en-US" altLang="ko-KR" dirty="0"/>
              <a:t>. </a:t>
            </a:r>
            <a:r>
              <a:rPr lang="ko-KR" altLang="en-US" dirty="0"/>
              <a:t>게다가 국내에 판매 중인 전기차가 </a:t>
            </a:r>
            <a:r>
              <a:rPr lang="ko-KR" altLang="en-US" dirty="0" err="1"/>
              <a:t>준중형</a:t>
            </a:r>
            <a:r>
              <a:rPr lang="ko-KR" altLang="en-US" dirty="0"/>
              <a:t> </a:t>
            </a:r>
            <a:r>
              <a:rPr lang="en-US" altLang="ko-KR" dirty="0"/>
              <a:t>SUV</a:t>
            </a:r>
            <a:r>
              <a:rPr lang="ko-KR" altLang="en-US" dirty="0"/>
              <a:t>인 </a:t>
            </a:r>
            <a:r>
              <a:rPr lang="en-US" altLang="ko-KR" dirty="0"/>
              <a:t>ID.4 1</a:t>
            </a:r>
            <a:r>
              <a:rPr lang="ko-KR" altLang="en-US" dirty="0"/>
              <a:t>개 모델에 그친다</a:t>
            </a:r>
            <a:r>
              <a:rPr lang="en-US" altLang="ko-KR" dirty="0"/>
              <a:t>. </a:t>
            </a:r>
            <a:r>
              <a:rPr lang="ko-KR" altLang="en-US" dirty="0"/>
              <a:t>국내 전기차 시장 대응이 갈수록 늦어지고 있는 것도 폭스바겐의 약점으로 지적되고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~ </a:t>
            </a:r>
            <a:r>
              <a:rPr lang="ko-KR" altLang="en-US" dirty="0"/>
              <a:t>물론 </a:t>
            </a:r>
            <a:r>
              <a:rPr lang="en-US" altLang="ko-KR" dirty="0"/>
              <a:t>2024</a:t>
            </a:r>
            <a:r>
              <a:rPr lang="ko-KR" altLang="en-US" dirty="0"/>
              <a:t>년 자료이지만 </a:t>
            </a:r>
            <a:r>
              <a:rPr lang="en-US" altLang="ko-KR" dirty="0"/>
              <a:t>2022</a:t>
            </a:r>
            <a:r>
              <a:rPr lang="ko-KR" altLang="en-US" dirty="0"/>
              <a:t>년에도 폭스바겐이 리콜 율이 </a:t>
            </a:r>
            <a:r>
              <a:rPr lang="en-US" altLang="ko-KR" dirty="0"/>
              <a:t>3</a:t>
            </a:r>
            <a:r>
              <a:rPr lang="ko-KR" altLang="en-US" dirty="0"/>
              <a:t>위였는데 이것이 </a:t>
            </a:r>
            <a:r>
              <a:rPr lang="en-US" altLang="ko-KR" dirty="0"/>
              <a:t>2024</a:t>
            </a:r>
            <a:r>
              <a:rPr lang="ko-KR" altLang="en-US" dirty="0"/>
              <a:t>년에는 </a:t>
            </a:r>
            <a:r>
              <a:rPr lang="ko-KR" altLang="en-US" dirty="0" err="1"/>
              <a:t>리콜율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위가 되었다 판매량이나 차종이 많을수록 리콜 율이 올라가는 것은 어쩔 수 없겠지만 이에 대처하는 기업의 대응이 잘 되었는 가가 중요하다고 생각된다 실제로 만트럭버스는 자발적 리콜로 소비자의 만족이 높아졌다는 기사도 볼 수가 있다</a:t>
            </a:r>
          </a:p>
          <a:p>
            <a:endParaRPr lang="ko-KR" altLang="en-US" dirty="0"/>
          </a:p>
          <a:p>
            <a:r>
              <a:rPr lang="en-US" altLang="ko-KR" dirty="0"/>
              <a:t>2022</a:t>
            </a:r>
            <a:r>
              <a:rPr lang="ko-KR" altLang="en-US" dirty="0"/>
              <a:t>년도 실제 자료를 보며 리콜 사항을 살펴보았다 중요한 것은 기업이 대응이며 이 리콜 사항이 있었을 때 개선되어야 하며 안전사항에 대한 기업의 노력이 필요한 시점으로 보이며 이런 사항들의 소비자의 선택에 도움이 되었으면 하는 바램에서 자료조사를 하게 되었다 안전은 </a:t>
            </a:r>
            <a:r>
              <a:rPr lang="ko-KR" altLang="en-US"/>
              <a:t>타협 할 수 </a:t>
            </a:r>
            <a:r>
              <a:rPr lang="ko-KR" altLang="en-US" dirty="0"/>
              <a:t>없는 기업의 가치라고 생각되며 이런 정보가 도움이 되었기를 바란다</a:t>
            </a:r>
          </a:p>
        </p:txBody>
      </p:sp>
    </p:spTree>
    <p:extLst>
      <p:ext uri="{BB962C8B-B14F-4D97-AF65-F5344CB8AC3E}">
        <p14:creationId xmlns:p14="http://schemas.microsoft.com/office/powerpoint/2010/main" val="379816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B04C4A-7468-4FA5-A8B7-59E9A2E29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42" y="373812"/>
            <a:ext cx="10376200" cy="432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09131-669B-EABF-FBB5-879E9968502E}"/>
              </a:ext>
            </a:extLst>
          </p:cNvPr>
          <p:cNvSpPr txBox="1"/>
          <p:nvPr/>
        </p:nvSpPr>
        <p:spPr>
          <a:xfrm>
            <a:off x="1075426" y="4695480"/>
            <a:ext cx="98456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가장 많은 모델을 생산하는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모델의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갯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회사는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비엠더블유코리아로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나타났고 그 뒤를 벤츠와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폭스바겐순으로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생산모델이 많은 것으로 나타났다 하나의 생산모델만 있는 회사도 기흥인터내셔널 유한회사를 비롯하여 한신 특장까지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6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개의 회사가 있는 것으로 나타났다</a:t>
            </a:r>
            <a:endParaRPr lang="en-US" altLang="ko-K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sz="14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제조사별 리콜 현황 출력을 출력해 보았는데 모델별로 나눈 수치가 리콜 된 기기이기도 하여서 이 그래프 상의 결론으로는 가장 많은 모델을 가진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비엠더블유코리아가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가장 많은 리콜 차량을 낸 것으로 확인되고 결론적으로 많은 차종을 생산하는 제조사일 수록 리콜 상황이 많은 것으로 나타났다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438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1FDB517-8721-B9DC-B047-9D4EF8F1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82" y="152400"/>
            <a:ext cx="11064814" cy="389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0FD1B2-81D1-A331-A951-5981182EA988}"/>
              </a:ext>
            </a:extLst>
          </p:cNvPr>
          <p:cNvSpPr txBox="1"/>
          <p:nvPr/>
        </p:nvSpPr>
        <p:spPr>
          <a:xfrm>
            <a:off x="914400" y="3853132"/>
            <a:ext cx="105932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모델별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리콜 현황 출력 상황으로는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328i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라는 기종이 가장 많이 리콜 된 것으로 나타났고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Helvetica Neue"/>
              </a:rPr>
              <a:t>tgx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라는 기종이 그 뒤를 이었다</a:t>
            </a:r>
            <a:endParaRPr lang="en-US" altLang="ko-K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가장 많이 고장이 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328i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에 대해 조사해 보았다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비엠더블유코리아의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차량으로 판명되었고 리콜 사유로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블로우바이히터에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고장이 </a:t>
            </a: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났다는 동일이유로 리콜이 되었다는 결과가 나왔다 같은 고장상황으로 전부 리콜이 되었다는 것을 알게 되었다 </a:t>
            </a:r>
            <a:endParaRPr lang="en-US" altLang="ko-K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sz="1400" dirty="0"/>
          </a:p>
          <a:p>
            <a:r>
              <a:rPr lang="ko-KR" altLang="en-US" sz="1400" dirty="0"/>
              <a:t>두번째로 고장이 많았던 </a:t>
            </a:r>
            <a:r>
              <a:rPr lang="en-US" altLang="ko-KR" sz="1400" dirty="0"/>
              <a:t>TGX</a:t>
            </a:r>
            <a:r>
              <a:rPr lang="ko-KR" altLang="en-US" sz="1400" dirty="0"/>
              <a:t>에 대해 조사해 보았는데 </a:t>
            </a:r>
            <a:r>
              <a:rPr lang="ko-KR" altLang="en-US" sz="1400" dirty="0" err="1"/>
              <a:t>만트럭버스코리아의</a:t>
            </a:r>
            <a:r>
              <a:rPr lang="ko-KR" altLang="en-US" sz="1400" dirty="0"/>
              <a:t> 차량으로 나타났고 고장 사유는 </a:t>
            </a:r>
            <a:r>
              <a:rPr lang="ko-KR" altLang="en-US" sz="1400" dirty="0" err="1"/>
              <a:t>메인퓨즈박스</a:t>
            </a:r>
            <a:r>
              <a:rPr lang="ko-KR" altLang="en-US" sz="1400" dirty="0"/>
              <a:t> 불량</a:t>
            </a:r>
            <a:r>
              <a:rPr lang="en-US" altLang="ko-KR" sz="1400" dirty="0"/>
              <a:t>, </a:t>
            </a:r>
            <a:r>
              <a:rPr lang="ko-KR" altLang="en-US" sz="1400" dirty="0"/>
              <a:t>바디컨트롤 유닛</a:t>
            </a:r>
            <a:r>
              <a:rPr lang="en-US" altLang="ko-KR" sz="1400" dirty="0"/>
              <a:t>, </a:t>
            </a:r>
            <a:r>
              <a:rPr lang="ko-KR" altLang="en-US" sz="1400" dirty="0"/>
              <a:t>자동차 안정성 제어장치 유닛 고장으로 고장의 종류도 다양한 편이고 </a:t>
            </a:r>
            <a:r>
              <a:rPr lang="ko-KR" altLang="en-US" sz="1400" dirty="0" err="1"/>
              <a:t>비엠더블유코리아와는</a:t>
            </a:r>
            <a:r>
              <a:rPr lang="ko-KR" altLang="en-US" sz="1400" dirty="0"/>
              <a:t> 만드는 차량종류도 적은 회사인데 불량 많은 차량으로 이름을 올리게 되었다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역시 </a:t>
            </a:r>
            <a:r>
              <a:rPr lang="ko-KR" altLang="en-US" sz="1400" dirty="0" err="1"/>
              <a:t>만트럭버스코리아에서</a:t>
            </a:r>
            <a:r>
              <a:rPr lang="ko-KR" altLang="en-US" sz="1400" dirty="0"/>
              <a:t> 불량이 나는 차종이다 </a:t>
            </a:r>
            <a:r>
              <a:rPr lang="en-US" altLang="ko-KR" sz="1400" dirty="0"/>
              <a:t>TGX</a:t>
            </a:r>
            <a:r>
              <a:rPr lang="ko-KR" altLang="en-US" sz="1400" dirty="0"/>
              <a:t>와 </a:t>
            </a:r>
            <a:r>
              <a:rPr lang="en-US" altLang="ko-KR" sz="1400" dirty="0"/>
              <a:t>TGS</a:t>
            </a:r>
            <a:r>
              <a:rPr lang="ko-KR" altLang="en-US" sz="1400" dirty="0"/>
              <a:t>의 불량률이 높은 것으로 나타났다 </a:t>
            </a:r>
          </a:p>
          <a:p>
            <a:r>
              <a:rPr lang="ko-KR" altLang="en-US" sz="1400" dirty="0"/>
              <a:t>메르세데스 벤츠 코리아의 </a:t>
            </a:r>
            <a:r>
              <a:rPr lang="en-US" altLang="ko-KR" sz="1400" dirty="0"/>
              <a:t>c 300</a:t>
            </a:r>
            <a:r>
              <a:rPr lang="ko-KR" altLang="en-US" sz="1400" dirty="0"/>
              <a:t>이 다음으로 불량이 많은 차종이었는데 불량이유가 각기 다른 형태가 나타났다 </a:t>
            </a:r>
          </a:p>
          <a:p>
            <a:r>
              <a:rPr lang="ko-KR" altLang="en-US" sz="1400" dirty="0"/>
              <a:t>결론적으로 제작차종이 많으면 불량이 많을 수 밖에 없는데 만트럭버스는 제작차종이 적은데도 작은 규모에도 </a:t>
            </a:r>
            <a:r>
              <a:rPr lang="en-US" altLang="ko-KR" sz="1400" dirty="0"/>
              <a:t>TGX</a:t>
            </a:r>
            <a:r>
              <a:rPr lang="ko-KR" altLang="en-US" sz="1400" dirty="0"/>
              <a:t>와 </a:t>
            </a:r>
            <a:r>
              <a:rPr lang="en-US" altLang="ko-KR" sz="1400" dirty="0"/>
              <a:t>TGS </a:t>
            </a:r>
          </a:p>
          <a:p>
            <a:r>
              <a:rPr lang="ko-KR" altLang="en-US" sz="1400" dirty="0"/>
              <a:t>두 차종이 불량률이 높았다</a:t>
            </a:r>
          </a:p>
        </p:txBody>
      </p:sp>
    </p:spTree>
    <p:extLst>
      <p:ext uri="{BB962C8B-B14F-4D97-AF65-F5344CB8AC3E}">
        <p14:creationId xmlns:p14="http://schemas.microsoft.com/office/powerpoint/2010/main" val="251630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E5A74DD-EF22-02A0-797F-CFB027487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1" y="102169"/>
            <a:ext cx="10840528" cy="429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9C016-DE5E-314A-5152-28827091A78D}"/>
              </a:ext>
            </a:extLst>
          </p:cNvPr>
          <p:cNvSpPr txBox="1"/>
          <p:nvPr/>
        </p:nvSpPr>
        <p:spPr>
          <a:xfrm>
            <a:off x="1259457" y="4659066"/>
            <a:ext cx="101849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월별 리콜 건수를 뽑아보았다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월에 가장 많이 리콜이 되었고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월 달이 가장 리콜이 적었다</a:t>
            </a:r>
            <a:endParaRPr lang="en-US" altLang="ko-K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월 달의 불량 건을 뽑아 봤는데 만트럭버스의 불량차량이 많이 포함되어 있었다 </a:t>
            </a:r>
            <a:endParaRPr lang="en-US" altLang="ko-K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sz="1400" dirty="0"/>
          </a:p>
          <a:p>
            <a:r>
              <a:rPr lang="ko-KR" altLang="en-US" sz="1400" dirty="0"/>
              <a:t>두번째로 불량접수가 많은 </a:t>
            </a:r>
            <a:r>
              <a:rPr lang="en-US" altLang="ko-KR" sz="1400" dirty="0"/>
              <a:t>4</a:t>
            </a:r>
            <a:r>
              <a:rPr lang="ko-KR" altLang="en-US" sz="1400" dirty="0"/>
              <a:t>월 달의 자료도 살펴 보았다 왜 </a:t>
            </a:r>
            <a:r>
              <a:rPr lang="en-US" altLang="ko-KR" sz="1400" dirty="0"/>
              <a:t>2</a:t>
            </a:r>
            <a:r>
              <a:rPr lang="ko-KR" altLang="en-US" sz="1400" dirty="0"/>
              <a:t>월 달과 </a:t>
            </a:r>
            <a:r>
              <a:rPr lang="en-US" altLang="ko-KR" sz="1400" dirty="0"/>
              <a:t>4</a:t>
            </a:r>
            <a:r>
              <a:rPr lang="ko-KR" altLang="en-US" sz="1400" dirty="0"/>
              <a:t>월 달에 불량접수가 많은 것인지는 특이 사항이 다 다르고 무엇인가 특징적이지 않다는 결론이다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000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8AEA5B9-A8F2-C776-D2AA-C76C2BDD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1" y="352425"/>
            <a:ext cx="10253931" cy="504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0894D6-3A77-697C-3CF3-5CCC8A85F8F1}"/>
              </a:ext>
            </a:extLst>
          </p:cNvPr>
          <p:cNvSpPr txBox="1"/>
          <p:nvPr/>
        </p:nvSpPr>
        <p:spPr>
          <a:xfrm>
            <a:off x="1178944" y="5515154"/>
            <a:ext cx="993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생산연도별 리콜 현황인데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2020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년도 까지의 생산부분의 차량이 리콜 정도가 계속 증가하다가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2020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년도 부터의 생산차량의 리콜 건수가 감소하는 경향을 보인다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09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F02C518-847B-BC3F-83EA-B6E8D41C4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53042"/>
            <a:ext cx="10963275" cy="39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02F3C3-9539-5252-5968-A4B3E4BB77E1}"/>
              </a:ext>
            </a:extLst>
          </p:cNvPr>
          <p:cNvSpPr txBox="1"/>
          <p:nvPr/>
        </p:nvSpPr>
        <p:spPr>
          <a:xfrm>
            <a:off x="718868" y="4422476"/>
            <a:ext cx="10507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4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분기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(10,11,12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월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리콜 현황에서는 폭스바겐 코리아의 리콜 대수가 가장 많았으며 메르세데스 벤츠 코리아가 그 뒤를 이었다 </a:t>
            </a:r>
            <a:endParaRPr lang="en-US" altLang="ko-K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전체 리콜 순위 에서는 즉 전체분기에서의 리콜 순위는 메르세데스 벤츠 코리아가 더 높았다는 결과가 나온다 </a:t>
            </a:r>
            <a:endParaRPr lang="en-US" altLang="ko-K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제작차종이 많으면 많은 불량률이 따랐는데 적은 규모에도 불량률이 많았던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만트럭버스코리아의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불량률은 </a:t>
            </a:r>
            <a:endParaRPr lang="en-US" altLang="ko-K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4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분기로만 보면 높지 않았다 </a:t>
            </a:r>
            <a:endParaRPr lang="en-US" altLang="ko-K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제작차종이 많은 메르세데스 벤츠 코리아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폭스바겐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비엠더블유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코리아가 가장 높았으며 전분기 리콜 현황에서도 이 세 회사가 순위만 바뀐 체 리콜 규모가 제일 많았으며 이는 제작차량의 다양성과 양이 많아서 비례관계로서 높다고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할수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있으며 </a:t>
            </a:r>
            <a:endParaRPr lang="en-US" altLang="ko-K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다만 규모가 작은데도 만트럭버스 코리아의 차종 중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TGX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TGS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차량의 리콜 비율이 높다고 판단된다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908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C4561A1-7C68-8C0F-DC9D-45EE92D2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3" y="352425"/>
            <a:ext cx="11599653" cy="486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EE2A31-EBEB-A6CA-282A-3F2868688D36}"/>
              </a:ext>
            </a:extLst>
          </p:cNvPr>
          <p:cNvSpPr txBox="1"/>
          <p:nvPr/>
        </p:nvSpPr>
        <p:spPr>
          <a:xfrm>
            <a:off x="1017917" y="5405886"/>
            <a:ext cx="1066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2022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년 하반기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(7~12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월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에 개시된 리콜건들을 생산개시 연도를 기준으로 시각화 역시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2021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년도 생산분까지 리콜이 계속증가하다가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2021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년 이후 생산분부터 리콜이 감소하는 것으로 나타났다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62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3E52E43-25A1-0AAD-C344-9E41EA9A6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" y="278380"/>
            <a:ext cx="9477555" cy="48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6BD944-79E6-FC3C-F6C2-5B7B29164A69}"/>
              </a:ext>
            </a:extLst>
          </p:cNvPr>
          <p:cNvSpPr txBox="1"/>
          <p:nvPr/>
        </p:nvSpPr>
        <p:spPr>
          <a:xfrm>
            <a:off x="1000664" y="5405887"/>
            <a:ext cx="955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리콜사유에 대한 워드 클라우드를 뽑아봤는데 소프트웨어 오류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쿨러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배기가스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냉각수 문제등이 보인다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8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CF75B-ABB2-ED72-F6AF-1340D6FA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분석의 결론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3DEA0-BBCA-AB2A-E1A3-A771EB4BDB18}"/>
              </a:ext>
            </a:extLst>
          </p:cNvPr>
          <p:cNvSpPr txBox="1"/>
          <p:nvPr/>
        </p:nvSpPr>
        <p:spPr>
          <a:xfrm>
            <a:off x="937404" y="1414732"/>
            <a:ext cx="104163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소비자의 알권리를 위해 조사해본 바로는 어떤 차량의 튼튼함 즉 안정적인 동작은 리콜 사항과 관련이 있다고 생각된다 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sz="16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물론 판매되는 차량이 많고 차종이 많으면 리콜 비중이 늘어나는 것은 당연한 이치이다 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실제로 자료를 가지고 살펴 보았을 때 어떤 지에 대한 답이 되었을 것이라고 생각된다 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sz="16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소비자의 선택과정에서 이런 정보들이 선택에 도움이 될 것이다 일단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비엠더블유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메르세데스 벤츠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폭스바겐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종의 독일차가 가장 많은 리콜 율을 보였고 이는 일단 가장 많은 차종을 가지고 있고 또 생산하는 과정에서 일정부분 불가피한 상황이라고 생각된다 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sz="16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그래서 관련기사를 찾아본 결과 이 자료는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2022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년 국내에서 리콜 된 전체 차량을 가지고 리콜 상황을 알아보는 자료이고 국내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2022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년 기사를 찾아본 결과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2022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년 한 해 동안 판매된 국산차와 수입 차 전체 판매량을 집계했다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endParaRPr lang="en-US" altLang="ko-KR" sz="16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국내 각 자동차 제조사와 한국수입차 협회의 발표자료에 따르면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2022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년에는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166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만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2907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대가 판매됐다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. 2021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년과 비교하면 약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만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7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천여대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 하락한 결과다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endParaRPr lang="en-US" altLang="ko-KR" sz="16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현대자동차와 기아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제네시스로 대표되는 현대차그룹은 국산 수입 전체 중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73.97%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의 점유율을 기록했다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국산 수입 통틀어서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10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대가 팔렸다면 이중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7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대 이상은 현대차그룹 모델이었다는 것이다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나머지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대 규모의 시장을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27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개 브랜드가 치열하게 자리다툼을 하고 있는 양상이다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43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1657</Words>
  <Application>Microsoft Office PowerPoint</Application>
  <PresentationFormat>와이드스크린</PresentationFormat>
  <Paragraphs>85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Helvetica Neue</vt:lpstr>
      <vt:lpstr>맑은 고딕</vt:lpstr>
      <vt:lpstr>Arial</vt:lpstr>
      <vt:lpstr>Office 테마</vt:lpstr>
      <vt:lpstr>데이터분석 mini project                            김남규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분석의 결론 </vt:lpstr>
      <vt:lpstr>리콜 사항이 많은 것은 과연 개선이 되었을까?</vt:lpstr>
      <vt:lpstr>지금 현재의 상황은?</vt:lpstr>
      <vt:lpstr>2022년도 리콜 3위였던 폭스바겐의 현재 상황은?</vt:lpstr>
      <vt:lpstr>2022년 2022년 한국교통안전공단의 자동차 리콜 현황 자료로 보는 mini project의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남규 김</dc:creator>
  <cp:lastModifiedBy>남규 김</cp:lastModifiedBy>
  <cp:revision>19</cp:revision>
  <dcterms:created xsi:type="dcterms:W3CDTF">2024-09-27T03:00:08Z</dcterms:created>
  <dcterms:modified xsi:type="dcterms:W3CDTF">2024-09-27T05:09:28Z</dcterms:modified>
</cp:coreProperties>
</file>