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58" r:id="rId5"/>
    <p:sldId id="259" r:id="rId6"/>
    <p:sldId id="264" r:id="rId7"/>
    <p:sldId id="271" r:id="rId8"/>
    <p:sldId id="269" r:id="rId9"/>
    <p:sldId id="279" r:id="rId10"/>
    <p:sldId id="265" r:id="rId11"/>
    <p:sldId id="263" r:id="rId12"/>
    <p:sldId id="276" r:id="rId13"/>
    <p:sldId id="277" r:id="rId14"/>
    <p:sldId id="280" r:id="rId15"/>
    <p:sldId id="267" r:id="rId16"/>
    <p:sldId id="262" r:id="rId17"/>
    <p:sldId id="272" r:id="rId18"/>
    <p:sldId id="268" r:id="rId19"/>
    <p:sldId id="273" r:id="rId20"/>
    <p:sldId id="274" r:id="rId21"/>
    <p:sldId id="27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94A3E3-C5CB-4C54-8278-70C647AA6234}">
          <p14:sldIdLst>
            <p14:sldId id="256"/>
            <p14:sldId id="257"/>
            <p14:sldId id="260"/>
            <p14:sldId id="258"/>
            <p14:sldId id="259"/>
            <p14:sldId id="264"/>
            <p14:sldId id="271"/>
            <p14:sldId id="269"/>
            <p14:sldId id="279"/>
            <p14:sldId id="265"/>
            <p14:sldId id="263"/>
            <p14:sldId id="276"/>
            <p14:sldId id="277"/>
            <p14:sldId id="280"/>
            <p14:sldId id="267"/>
            <p14:sldId id="262"/>
            <p14:sldId id="272"/>
            <p14:sldId id="268"/>
            <p14:sldId id="273"/>
            <p14:sldId id="274"/>
            <p14:sldId id="27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9" d="100"/>
          <a:sy n="59"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E0A74-C174-42FD-9D4D-782B94E4DDAE}" type="datetimeFigureOut">
              <a:rPr lang="en-US" smtClean="0"/>
              <a:t>18 Jun 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B8DAC-0FA6-4E3B-A63E-EABBD1E82298}" type="slidenum">
              <a:rPr lang="en-US" smtClean="0"/>
              <a:t>‹#›</a:t>
            </a:fld>
            <a:endParaRPr lang="en-US"/>
          </a:p>
        </p:txBody>
      </p:sp>
    </p:spTree>
    <p:extLst>
      <p:ext uri="{BB962C8B-B14F-4D97-AF65-F5344CB8AC3E}">
        <p14:creationId xmlns:p14="http://schemas.microsoft.com/office/powerpoint/2010/main" val="87151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wringer.files.wordpress.com/2015/11/fraud.p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for basketball players vs soccer players.</a:t>
            </a:r>
          </a:p>
          <a:p>
            <a:r>
              <a:rPr lang="en-US" dirty="0"/>
              <a:t>Supervised learning can be simplified as function approximation, in this case for a classification problem.</a:t>
            </a:r>
          </a:p>
        </p:txBody>
      </p:sp>
      <p:sp>
        <p:nvSpPr>
          <p:cNvPr id="4" name="Slide Number Placeholder 3"/>
          <p:cNvSpPr>
            <a:spLocks noGrp="1"/>
          </p:cNvSpPr>
          <p:nvPr>
            <p:ph type="sldNum" sz="quarter" idx="10"/>
          </p:nvPr>
        </p:nvSpPr>
        <p:spPr/>
        <p:txBody>
          <a:bodyPr/>
          <a:lstStyle/>
          <a:p>
            <a:fld id="{4DAB8DAC-0FA6-4E3B-A63E-EABBD1E82298}" type="slidenum">
              <a:rPr lang="en-US" smtClean="0"/>
              <a:t>3</a:t>
            </a:fld>
            <a:endParaRPr lang="en-US"/>
          </a:p>
        </p:txBody>
      </p:sp>
    </p:spTree>
    <p:extLst>
      <p:ext uri="{BB962C8B-B14F-4D97-AF65-F5344CB8AC3E}">
        <p14:creationId xmlns:p14="http://schemas.microsoft.com/office/powerpoint/2010/main" val="368540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 function helps select the points you want.</a:t>
            </a:r>
          </a:p>
          <a:p>
            <a:r>
              <a:rPr lang="en-US" dirty="0"/>
              <a:t>Fit ordinary least squares regression model and extrapolate to time you want to make prediction. </a:t>
            </a:r>
          </a:p>
          <a:p>
            <a:endParaRPr lang="en-US" dirty="0"/>
          </a:p>
          <a:p>
            <a:r>
              <a:rPr lang="en-US" dirty="0"/>
              <a:t>Bootstrap sample with replacement to  (resampling methods to fit family of regression models, make multiple predictions and approximating that to </a:t>
            </a:r>
            <a:r>
              <a:rPr lang="en-US" dirty="0" err="1"/>
              <a:t>to</a:t>
            </a:r>
            <a:r>
              <a:rPr lang="en-US" dirty="0"/>
              <a:t> the and use bootstrapping with replacement </a:t>
            </a:r>
          </a:p>
        </p:txBody>
      </p:sp>
      <p:sp>
        <p:nvSpPr>
          <p:cNvPr id="4" name="Slide Number Placeholder 3"/>
          <p:cNvSpPr>
            <a:spLocks noGrp="1"/>
          </p:cNvSpPr>
          <p:nvPr>
            <p:ph type="sldNum" sz="quarter" idx="10"/>
          </p:nvPr>
        </p:nvSpPr>
        <p:spPr/>
        <p:txBody>
          <a:bodyPr/>
          <a:lstStyle/>
          <a:p>
            <a:fld id="{4DAB8DAC-0FA6-4E3B-A63E-EABBD1E82298}" type="slidenum">
              <a:rPr lang="en-US" smtClean="0"/>
              <a:t>14</a:t>
            </a:fld>
            <a:endParaRPr lang="en-US"/>
          </a:p>
        </p:txBody>
      </p:sp>
    </p:spTree>
    <p:extLst>
      <p:ext uri="{BB962C8B-B14F-4D97-AF65-F5344CB8AC3E}">
        <p14:creationId xmlns:p14="http://schemas.microsoft.com/office/powerpoint/2010/main" val="1692805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measuring the statistical significance of the new data point as to whether it does or does not belong to the </a:t>
            </a:r>
            <a:r>
              <a:rPr lang="en-US" dirty="0" err="1"/>
              <a:t>disbrubtion</a:t>
            </a:r>
            <a:r>
              <a:rPr lang="en-US" dirty="0"/>
              <a:t> (hypothesis testing). Reject null hypothesis that the value belongs to the distribution.</a:t>
            </a:r>
          </a:p>
          <a:p>
            <a:endParaRPr lang="en-US" dirty="0"/>
          </a:p>
          <a:p>
            <a:r>
              <a:rPr lang="en-US" dirty="0"/>
              <a:t>the p value actually represents the probability that the results would be as extreme as this observed value if you repeated this experiment.</a:t>
            </a:r>
          </a:p>
        </p:txBody>
      </p:sp>
      <p:sp>
        <p:nvSpPr>
          <p:cNvPr id="4" name="Slide Number Placeholder 3"/>
          <p:cNvSpPr>
            <a:spLocks noGrp="1"/>
          </p:cNvSpPr>
          <p:nvPr>
            <p:ph type="sldNum" sz="quarter" idx="10"/>
          </p:nvPr>
        </p:nvSpPr>
        <p:spPr/>
        <p:txBody>
          <a:bodyPr/>
          <a:lstStyle/>
          <a:p>
            <a:fld id="{4DAB8DAC-0FA6-4E3B-A63E-EABBD1E82298}" type="slidenum">
              <a:rPr lang="en-US" smtClean="0"/>
              <a:t>15</a:t>
            </a:fld>
            <a:endParaRPr lang="en-US"/>
          </a:p>
        </p:txBody>
      </p:sp>
    </p:spTree>
    <p:extLst>
      <p:ext uri="{BB962C8B-B14F-4D97-AF65-F5344CB8AC3E}">
        <p14:creationId xmlns:p14="http://schemas.microsoft.com/office/powerpoint/2010/main" val="2642212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the challenges of anomaly detection the system is online, so the identified distribution may not hold for all time. </a:t>
            </a:r>
          </a:p>
          <a:p>
            <a:r>
              <a:rPr lang="en-US" dirty="0"/>
              <a:t>This was not entirely explained. I have to do more research here.</a:t>
            </a:r>
          </a:p>
          <a:p>
            <a:endParaRPr lang="en-US" dirty="0"/>
          </a:p>
          <a:p>
            <a:r>
              <a:rPr lang="en-US" dirty="0"/>
              <a:t>This is important because it defines how soon the model will respond to state changes.</a:t>
            </a:r>
          </a:p>
        </p:txBody>
      </p:sp>
      <p:sp>
        <p:nvSpPr>
          <p:cNvPr id="4" name="Slide Number Placeholder 3"/>
          <p:cNvSpPr>
            <a:spLocks noGrp="1"/>
          </p:cNvSpPr>
          <p:nvPr>
            <p:ph type="sldNum" sz="quarter" idx="10"/>
          </p:nvPr>
        </p:nvSpPr>
        <p:spPr/>
        <p:txBody>
          <a:bodyPr/>
          <a:lstStyle/>
          <a:p>
            <a:fld id="{4DAB8DAC-0FA6-4E3B-A63E-EABBD1E82298}" type="slidenum">
              <a:rPr lang="en-US" smtClean="0"/>
              <a:t>16</a:t>
            </a:fld>
            <a:endParaRPr lang="en-US"/>
          </a:p>
        </p:txBody>
      </p:sp>
    </p:spTree>
    <p:extLst>
      <p:ext uri="{BB962C8B-B14F-4D97-AF65-F5344CB8AC3E}">
        <p14:creationId xmlns:p14="http://schemas.microsoft.com/office/powerpoint/2010/main" val="2639718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Elastic’s use case here noted that the system problems were associated with outliers with one or more of the performance metrics.  Each metric’s dependence on each other  we note that system problems are nearly always associated with outliers in one or more of the performance metrics people gather, which will typically include database query times, dropped packets, CPU utilization and so on. Effects of the sort discussed earlier could correspond to a relative phase change in two periodic signals, and are typically not the only symptoms of some significant hardware or software failure. As such, people are generally interested in whether any of the metrics they gather display significant anomalies in their own right. In this context, we can aggregate individual q-values of a collection of observations by considering either their order statistics or some suitable estimate of the joint probability.</a:t>
            </a:r>
          </a:p>
        </p:txBody>
      </p:sp>
      <p:sp>
        <p:nvSpPr>
          <p:cNvPr id="4" name="Slide Number Placeholder 3"/>
          <p:cNvSpPr>
            <a:spLocks noGrp="1"/>
          </p:cNvSpPr>
          <p:nvPr>
            <p:ph type="sldNum" sz="quarter" idx="10"/>
          </p:nvPr>
        </p:nvSpPr>
        <p:spPr/>
        <p:txBody>
          <a:bodyPr/>
          <a:lstStyle/>
          <a:p>
            <a:fld id="{4DAB8DAC-0FA6-4E3B-A63E-EABBD1E82298}" type="slidenum">
              <a:rPr lang="en-US" smtClean="0"/>
              <a:t>17</a:t>
            </a:fld>
            <a:endParaRPr lang="en-US"/>
          </a:p>
        </p:txBody>
      </p:sp>
    </p:spTree>
    <p:extLst>
      <p:ext uri="{BB962C8B-B14F-4D97-AF65-F5344CB8AC3E}">
        <p14:creationId xmlns:p14="http://schemas.microsoft.com/office/powerpoint/2010/main" val="67362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additional challenges specific to the use of X-pack, note that the challenges associated with anomaly detection </a:t>
            </a:r>
            <a:r>
              <a:rPr lang="en-US" dirty="0" err="1"/>
              <a:t>outlayed</a:t>
            </a:r>
            <a:r>
              <a:rPr lang="en-US" dirty="0"/>
              <a:t> earlier still apply.</a:t>
            </a:r>
          </a:p>
        </p:txBody>
      </p:sp>
      <p:sp>
        <p:nvSpPr>
          <p:cNvPr id="4" name="Slide Number Placeholder 3"/>
          <p:cNvSpPr>
            <a:spLocks noGrp="1"/>
          </p:cNvSpPr>
          <p:nvPr>
            <p:ph type="sldNum" sz="quarter" idx="10"/>
          </p:nvPr>
        </p:nvSpPr>
        <p:spPr/>
        <p:txBody>
          <a:bodyPr/>
          <a:lstStyle/>
          <a:p>
            <a:fld id="{4DAB8DAC-0FA6-4E3B-A63E-EABBD1E82298}" type="slidenum">
              <a:rPr lang="en-US" smtClean="0"/>
              <a:t>18</a:t>
            </a:fld>
            <a:endParaRPr lang="en-US"/>
          </a:p>
        </p:txBody>
      </p:sp>
    </p:spTree>
    <p:extLst>
      <p:ext uri="{BB962C8B-B14F-4D97-AF65-F5344CB8AC3E}">
        <p14:creationId xmlns:p14="http://schemas.microsoft.com/office/powerpoint/2010/main" val="2002890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AB8DAC-0FA6-4E3B-A63E-EABBD1E82298}" type="slidenum">
              <a:rPr lang="en-US" smtClean="0"/>
              <a:t>19</a:t>
            </a:fld>
            <a:endParaRPr lang="en-US"/>
          </a:p>
        </p:txBody>
      </p:sp>
    </p:spTree>
    <p:extLst>
      <p:ext uri="{BB962C8B-B14F-4D97-AF65-F5344CB8AC3E}">
        <p14:creationId xmlns:p14="http://schemas.microsoft.com/office/powerpoint/2010/main" val="3342014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 changes are a bigger issue than just detection. When a state change is detected, one would ideally want to forget the old model.. It may still affect anomaly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Decay affects this but it’s a balance (may be domain specific)</a:t>
            </a:r>
          </a:p>
          <a:p>
            <a:endParaRPr lang="en-US" dirty="0"/>
          </a:p>
        </p:txBody>
      </p:sp>
      <p:sp>
        <p:nvSpPr>
          <p:cNvPr id="4" name="Slide Number Placeholder 3"/>
          <p:cNvSpPr>
            <a:spLocks noGrp="1"/>
          </p:cNvSpPr>
          <p:nvPr>
            <p:ph type="sldNum" sz="quarter" idx="10"/>
          </p:nvPr>
        </p:nvSpPr>
        <p:spPr/>
        <p:txBody>
          <a:bodyPr/>
          <a:lstStyle/>
          <a:p>
            <a:fld id="{4DAB8DAC-0FA6-4E3B-A63E-EABBD1E82298}" type="slidenum">
              <a:rPr lang="en-US" smtClean="0"/>
              <a:t>20</a:t>
            </a:fld>
            <a:endParaRPr lang="en-US"/>
          </a:p>
        </p:txBody>
      </p:sp>
    </p:spTree>
    <p:extLst>
      <p:ext uri="{BB962C8B-B14F-4D97-AF65-F5344CB8AC3E}">
        <p14:creationId xmlns:p14="http://schemas.microsoft.com/office/powerpoint/2010/main" val="2697073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general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Anomalies. If an individual data instance can be considered as anomalous with respect to the rest of the data (e.g. purchase with large transaction value) (also called additive anomalies, growth of metric in a short period)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Contextual Anomalies, If a data instance is anomalous in a specific context, but not otherwise ( anomaly if occur at a certain time or a certain region. e.g. large spike at the middle of the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Collective Anomalies (sometimes also called global anomalies or temporal changes). If a collection of related data instances is anomalous with respect to the entire dataset, but not individual values. They have two variations.</a:t>
            </a:r>
          </a:p>
          <a:p>
            <a:pPr lvl="1" fontAlgn="base"/>
            <a:r>
              <a:rPr lang="en-US" dirty="0"/>
              <a:t>1.	Events in unexpected order ( ordered. e.g. breaking rhythm in ECG)</a:t>
            </a:r>
          </a:p>
          <a:p>
            <a:pPr lvl="1" fontAlgn="base"/>
            <a:r>
              <a:rPr lang="en-US" dirty="0"/>
              <a:t>2.	Unexpected value combinations ( unordered. e.g. buying a large number of expensive items)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4DAB8DAC-0FA6-4E3B-A63E-EABBD1E82298}" type="slidenum">
              <a:rPr lang="en-US" smtClean="0"/>
              <a:t>6</a:t>
            </a:fld>
            <a:endParaRPr lang="en-US"/>
          </a:p>
        </p:txBody>
      </p:sp>
    </p:spTree>
    <p:extLst>
      <p:ext uri="{BB962C8B-B14F-4D97-AF65-F5344CB8AC3E}">
        <p14:creationId xmlns:p14="http://schemas.microsoft.com/office/powerpoint/2010/main" val="414081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AB8DAC-0FA6-4E3B-A63E-EABBD1E82298}" type="slidenum">
              <a:rPr lang="en-US" smtClean="0"/>
              <a:t>7</a:t>
            </a:fld>
            <a:endParaRPr lang="en-US"/>
          </a:p>
        </p:txBody>
      </p:sp>
    </p:spTree>
    <p:extLst>
      <p:ext uri="{BB962C8B-B14F-4D97-AF65-F5344CB8AC3E}">
        <p14:creationId xmlns:p14="http://schemas.microsoft.com/office/powerpoint/2010/main" val="399498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Basically, an anomaly detection algorithm should either label each time point with </a:t>
            </a:r>
            <a:r>
              <a:rPr lang="en-US" sz="1200" b="0" i="1" kern="1200" dirty="0">
                <a:solidFill>
                  <a:schemeClr val="tx1"/>
                </a:solidFill>
                <a:effectLst/>
                <a:latin typeface="+mn-lt"/>
                <a:ea typeface="+mn-ea"/>
                <a:cs typeface="+mn-cs"/>
              </a:rPr>
              <a:t>anomaly/not anomaly</a:t>
            </a:r>
            <a:r>
              <a:rPr lang="en-US" sz="1200" b="0" i="0" kern="1200" dirty="0">
                <a:solidFill>
                  <a:schemeClr val="tx1"/>
                </a:solidFill>
                <a:effectLst/>
                <a:latin typeface="+mn-lt"/>
                <a:ea typeface="+mn-ea"/>
                <a:cs typeface="+mn-cs"/>
              </a:rPr>
              <a:t>, or forecast a signal for some point and test if this point value varies from the forecasted enough to deem it as an anomaly.</a:t>
            </a:r>
            <a:endParaRPr lang="en-US" dirty="0"/>
          </a:p>
          <a:p>
            <a:pPr fontAlgn="base"/>
            <a:r>
              <a:rPr lang="en-US" dirty="0"/>
              <a:t>Rule based:	based on rule threshold</a:t>
            </a:r>
          </a:p>
          <a:p>
            <a:pPr fontAlgn="base"/>
            <a:endParaRPr lang="en-US" dirty="0"/>
          </a:p>
          <a:p>
            <a:pPr fontAlgn="base"/>
            <a:r>
              <a:rPr lang="en-US" dirty="0"/>
              <a:t>Basic statistical approach: fit distribution to the data (or assume it) and use statistical outlier tests, e.g. 6 sigma, 8 sigma etc. OR use process limits</a:t>
            </a:r>
          </a:p>
          <a:p>
            <a:pPr fontAlgn="base"/>
            <a:endParaRPr lang="en-US" dirty="0"/>
          </a:p>
          <a:p>
            <a:pPr fontAlgn="base"/>
            <a:r>
              <a:rPr lang="en-US" dirty="0"/>
              <a:t>Supervised approaches:</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Can use - SVM, CART (classification and regression tree, can be supervised or unsupervised)</a:t>
            </a:r>
          </a:p>
          <a:p>
            <a:pPr fontAlgn="base"/>
            <a:r>
              <a:rPr lang="en-US" sz="1200" b="0" i="0" kern="1200" dirty="0">
                <a:solidFill>
                  <a:schemeClr val="tx1"/>
                </a:solidFill>
                <a:effectLst/>
                <a:latin typeface="+mn-lt"/>
                <a:ea typeface="+mn-ea"/>
                <a:cs typeface="+mn-cs"/>
              </a:rPr>
              <a:t>Anomalies are rare under most conditions. Hence, even when training data is available, often there will be few dozen anomalies exists among millions of regular data points. The standard classification methods such as SVM or Random Forest will classify almost all data as normal because doing that will provide a very high accuracy score (e.g. accuracy is 99.9 if anomalies are one in thousand).</a:t>
            </a:r>
          </a:p>
          <a:p>
            <a:pPr fontAlgn="base"/>
            <a:r>
              <a:rPr lang="en-US" sz="1200" b="0" i="0" kern="1200" dirty="0">
                <a:solidFill>
                  <a:schemeClr val="tx1"/>
                </a:solidFill>
                <a:effectLst/>
                <a:latin typeface="+mn-lt"/>
                <a:ea typeface="+mn-ea"/>
                <a:cs typeface="+mn-cs"/>
              </a:rPr>
              <a:t>Generally, the class imbalance is solved using an ensemble built by resampling data many times.  The idea is to first create new datasets by taking all anomalous data points and adding a subset of normal data points (e.g. as 4 times as anomalous data points). Then a classifier is built for each data set using SVM or Random Forest, and those classifiers are combined using ensemble learning.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Unsupervised approaches:</a:t>
            </a:r>
          </a:p>
          <a:p>
            <a:pPr marL="171450" indent="-171450" fontAlgn="base">
              <a:buFontTx/>
              <a:buChar char="-"/>
            </a:pPr>
            <a:r>
              <a:rPr lang="en-US" dirty="0"/>
              <a:t>clustering, neighbors</a:t>
            </a:r>
          </a:p>
          <a:p>
            <a:pPr marL="171450" indent="-171450" fontAlgn="base">
              <a:buFontTx/>
              <a:buChar char="-"/>
            </a:pPr>
            <a:r>
              <a:rPr lang="en-US" sz="1200" b="0" i="0" kern="1200" dirty="0">
                <a:solidFill>
                  <a:schemeClr val="tx1"/>
                </a:solidFill>
                <a:effectLst/>
                <a:latin typeface="+mn-lt"/>
                <a:ea typeface="+mn-ea"/>
                <a:cs typeface="+mn-cs"/>
              </a:rPr>
              <a:t>Not bound to the structure of the signal, can introduce many features to get sophisticated models. But this impacts computational performance / scalability.</a:t>
            </a:r>
          </a:p>
          <a:p>
            <a:pPr marL="171450" indent="-171450" fontAlgn="base">
              <a:buFontTx/>
              <a:buChar cha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Markov chains and Hidden Markov chains can measure the probability of a sequence of events happening. This approach builds a Markov chain for the underline process, and when a sequence of events has happened, we can use the Markov Chain to measure the probability of that sequence occurring and use that to detect any rare sequences.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Time series approach:  data must follow certain characteristics. These models are also specific to the data</a:t>
            </a:r>
          </a:p>
          <a:p>
            <a:endParaRPr lang="en-US" sz="1200" b="0" i="0" u="none" strike="noStrike" kern="1200" dirty="0">
              <a:solidFill>
                <a:schemeClr val="tx1"/>
              </a:solidFill>
              <a:effectLst/>
              <a:latin typeface="+mn-lt"/>
              <a:ea typeface="+mn-ea"/>
              <a:cs typeface="+mn-cs"/>
              <a:hlinkClick r:id="rId3"/>
            </a:endParaRPr>
          </a:p>
          <a:p>
            <a:br>
              <a:rPr lang="en-US" sz="1200" b="0" i="0" u="none" strike="noStrike" kern="1200" dirty="0">
                <a:solidFill>
                  <a:schemeClr val="tx1"/>
                </a:solidFill>
                <a:effectLst/>
                <a:latin typeface="+mn-lt"/>
                <a:ea typeface="+mn-ea"/>
                <a:cs typeface="+mn-cs"/>
                <a:hlinkClick r:id="rId3"/>
              </a:rPr>
            </a:br>
            <a:r>
              <a:rPr lang="en-US" sz="1200" b="0" i="0" u="none" strike="noStrike" kern="1200" dirty="0">
                <a:solidFill>
                  <a:schemeClr val="tx1"/>
                </a:solidFill>
                <a:effectLst/>
                <a:latin typeface="+mn-lt"/>
                <a:ea typeface="+mn-ea"/>
                <a:cs typeface="+mn-cs"/>
              </a:rPr>
              <a:t>Dimension reduction: 	</a:t>
            </a:r>
            <a:r>
              <a:rPr lang="en-US" sz="1200" b="0" i="0" kern="1200" dirty="0">
                <a:solidFill>
                  <a:schemeClr val="tx1"/>
                </a:solidFill>
                <a:effectLst/>
                <a:latin typeface="+mn-lt"/>
                <a:ea typeface="+mn-ea"/>
                <a:cs typeface="+mn-cs"/>
              </a:rPr>
              <a:t>The main idea is that after applying dimension reduction, a normal data can be easily expressed as a combination of dimensions while anomalies tend to create complex combinations.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AB8DAC-0FA6-4E3B-A63E-EABBD1E82298}" type="slidenum">
              <a:rPr lang="en-US" smtClean="0"/>
              <a:t>8</a:t>
            </a:fld>
            <a:endParaRPr lang="en-US"/>
          </a:p>
        </p:txBody>
      </p:sp>
    </p:spTree>
    <p:extLst>
      <p:ext uri="{BB962C8B-B14F-4D97-AF65-F5344CB8AC3E}">
        <p14:creationId xmlns:p14="http://schemas.microsoft.com/office/powerpoint/2010/main" val="263466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They are measuring the statistical significance of the new data point as to whether it does or does not belong to the disbrubtion (hypothesis testing). Reject null hypothesis that the value belongs to the distribution.</a:t>
            </a:r>
          </a:p>
          <a:p>
            <a:endParaRPr lang="en-US"/>
          </a:p>
        </p:txBody>
      </p:sp>
      <p:sp>
        <p:nvSpPr>
          <p:cNvPr id="4" name="Slide Number Placeholder 3"/>
          <p:cNvSpPr>
            <a:spLocks noGrp="1"/>
          </p:cNvSpPr>
          <p:nvPr>
            <p:ph type="sldNum" sz="quarter" idx="10"/>
          </p:nvPr>
        </p:nvSpPr>
        <p:spPr/>
        <p:txBody>
          <a:bodyPr/>
          <a:lstStyle/>
          <a:p>
            <a:fld id="{4DAB8DAC-0FA6-4E3B-A63E-EABBD1E82298}" type="slidenum">
              <a:rPr lang="en-US" smtClean="0"/>
              <a:t>9</a:t>
            </a:fld>
            <a:endParaRPr lang="en-US"/>
          </a:p>
        </p:txBody>
      </p:sp>
    </p:spTree>
    <p:extLst>
      <p:ext uri="{BB962C8B-B14F-4D97-AF65-F5344CB8AC3E}">
        <p14:creationId xmlns:p14="http://schemas.microsoft.com/office/powerpoint/2010/main" val="223537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signal would have no anomalies.</a:t>
            </a:r>
          </a:p>
          <a:p>
            <a:r>
              <a:rPr lang="en-US" dirty="0"/>
              <a:t>Decomposition image from https://machinelearningmastery.com/decompose-time-series-data-trend-seasonality/</a:t>
            </a:r>
          </a:p>
          <a:p>
            <a:endParaRPr lang="en-US" dirty="0"/>
          </a:p>
        </p:txBody>
      </p:sp>
      <p:sp>
        <p:nvSpPr>
          <p:cNvPr id="4" name="Slide Number Placeholder 3"/>
          <p:cNvSpPr>
            <a:spLocks noGrp="1"/>
          </p:cNvSpPr>
          <p:nvPr>
            <p:ph type="sldNum" sz="quarter" idx="10"/>
          </p:nvPr>
        </p:nvSpPr>
        <p:spPr/>
        <p:txBody>
          <a:bodyPr/>
          <a:lstStyle/>
          <a:p>
            <a:fld id="{4DAB8DAC-0FA6-4E3B-A63E-EABBD1E82298}" type="slidenum">
              <a:rPr lang="en-US" smtClean="0"/>
              <a:t>10</a:t>
            </a:fld>
            <a:endParaRPr lang="en-US"/>
          </a:p>
        </p:txBody>
      </p:sp>
    </p:spTree>
    <p:extLst>
      <p:ext uri="{BB962C8B-B14F-4D97-AF65-F5344CB8AC3E}">
        <p14:creationId xmlns:p14="http://schemas.microsoft.com/office/powerpoint/2010/main" val="282058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elastic does seems to be a combination of a few of the techniques mentioned earlier, that is statistical approaches with time series analysis</a:t>
            </a:r>
            <a:endParaRPr lang="en-US" dirty="0"/>
          </a:p>
          <a:p>
            <a:endParaRPr lang="en-US" dirty="0"/>
          </a:p>
        </p:txBody>
      </p:sp>
      <p:sp>
        <p:nvSpPr>
          <p:cNvPr id="4" name="Slide Number Placeholder 3"/>
          <p:cNvSpPr>
            <a:spLocks noGrp="1"/>
          </p:cNvSpPr>
          <p:nvPr>
            <p:ph type="sldNum" sz="quarter" idx="10"/>
          </p:nvPr>
        </p:nvSpPr>
        <p:spPr/>
        <p:txBody>
          <a:bodyPr/>
          <a:lstStyle/>
          <a:p>
            <a:fld id="{4DAB8DAC-0FA6-4E3B-A63E-EABBD1E82298}" type="slidenum">
              <a:rPr lang="en-US" smtClean="0"/>
              <a:t>11</a:t>
            </a:fld>
            <a:endParaRPr lang="en-US"/>
          </a:p>
        </p:txBody>
      </p:sp>
    </p:spTree>
    <p:extLst>
      <p:ext uri="{BB962C8B-B14F-4D97-AF65-F5344CB8AC3E}">
        <p14:creationId xmlns:p14="http://schemas.microsoft.com/office/powerpoint/2010/main" val="1487573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 is a time indicator function that helps </a:t>
            </a:r>
          </a:p>
        </p:txBody>
      </p:sp>
      <p:sp>
        <p:nvSpPr>
          <p:cNvPr id="4" name="Slide Number Placeholder 3"/>
          <p:cNvSpPr>
            <a:spLocks noGrp="1"/>
          </p:cNvSpPr>
          <p:nvPr>
            <p:ph type="sldNum" sz="quarter" idx="10"/>
          </p:nvPr>
        </p:nvSpPr>
        <p:spPr/>
        <p:txBody>
          <a:bodyPr/>
          <a:lstStyle/>
          <a:p>
            <a:fld id="{4DAB8DAC-0FA6-4E3B-A63E-EABBD1E82298}" type="slidenum">
              <a:rPr lang="en-US" smtClean="0"/>
              <a:t>12</a:t>
            </a:fld>
            <a:endParaRPr lang="en-US"/>
          </a:p>
        </p:txBody>
      </p:sp>
    </p:spTree>
    <p:extLst>
      <p:ext uri="{BB962C8B-B14F-4D97-AF65-F5344CB8AC3E}">
        <p14:creationId xmlns:p14="http://schemas.microsoft.com/office/powerpoint/2010/main" val="7070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elastic wants to predict the next value</a:t>
            </a:r>
          </a:p>
        </p:txBody>
      </p:sp>
      <p:sp>
        <p:nvSpPr>
          <p:cNvPr id="4" name="Slide Number Placeholder 3"/>
          <p:cNvSpPr>
            <a:spLocks noGrp="1"/>
          </p:cNvSpPr>
          <p:nvPr>
            <p:ph type="sldNum" sz="quarter" idx="10"/>
          </p:nvPr>
        </p:nvSpPr>
        <p:spPr/>
        <p:txBody>
          <a:bodyPr/>
          <a:lstStyle/>
          <a:p>
            <a:fld id="{4DAB8DAC-0FA6-4E3B-A63E-EABBD1E82298}" type="slidenum">
              <a:rPr lang="en-US" smtClean="0"/>
              <a:t>13</a:t>
            </a:fld>
            <a:endParaRPr lang="en-US"/>
          </a:p>
        </p:txBody>
      </p:sp>
    </p:spTree>
    <p:extLst>
      <p:ext uri="{BB962C8B-B14F-4D97-AF65-F5344CB8AC3E}">
        <p14:creationId xmlns:p14="http://schemas.microsoft.com/office/powerpoint/2010/main" val="245210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D48E-026D-44FB-8683-244FB4B0A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944803-8B42-490E-94C5-A450B4E93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46AE57-AC4D-4202-A9DA-7B68DCCEF5A2}"/>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5" name="Footer Placeholder 4">
            <a:extLst>
              <a:ext uri="{FF2B5EF4-FFF2-40B4-BE49-F238E27FC236}">
                <a16:creationId xmlns:a16="http://schemas.microsoft.com/office/drawing/2014/main" id="{E6428490-F049-4A90-BB03-53770FC6C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E806D-ECA3-409B-A341-2331C18681B9}"/>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41205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F171-A5E3-4522-879E-FF7D5BC337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1BFF2E-893E-4724-8C81-E192981712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BB5B9-7099-4E44-B589-078A4A96AD43}"/>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5" name="Footer Placeholder 4">
            <a:extLst>
              <a:ext uri="{FF2B5EF4-FFF2-40B4-BE49-F238E27FC236}">
                <a16:creationId xmlns:a16="http://schemas.microsoft.com/office/drawing/2014/main" id="{00DA4CCF-F732-4F5F-8B58-203D94E6C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D6849-3653-4FF3-B21C-90F55E5CB63D}"/>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298051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B9D85-CE3C-42A1-8F8C-733FF51C6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6F324C-CDAE-4754-94DB-5E9713F8B4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80FFB-EB23-4FFC-B556-8F4F59DDBBA0}"/>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5" name="Footer Placeholder 4">
            <a:extLst>
              <a:ext uri="{FF2B5EF4-FFF2-40B4-BE49-F238E27FC236}">
                <a16:creationId xmlns:a16="http://schemas.microsoft.com/office/drawing/2014/main" id="{D1D371E8-7BB1-4EEE-9899-2303A690B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197AA-E63C-4DC4-9B54-E433815113FC}"/>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60964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2132-C2DB-43D7-93DD-AEC31C7A6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6A6C4-B7DE-4CA5-9A96-723A0BCF72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1C99C-0837-478B-821F-35A7ED499F9C}"/>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5" name="Footer Placeholder 4">
            <a:extLst>
              <a:ext uri="{FF2B5EF4-FFF2-40B4-BE49-F238E27FC236}">
                <a16:creationId xmlns:a16="http://schemas.microsoft.com/office/drawing/2014/main" id="{AB334D95-FD56-4728-A2B7-DFD576E1C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C9F55-63CF-40E5-A6C6-3169CE0697FF}"/>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24557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C3C3-412A-4238-96E4-EE673278F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5712FA-8C31-4CE0-AB48-C1D632369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A4831C-A998-4B61-9357-AF775BAC1439}"/>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5" name="Footer Placeholder 4">
            <a:extLst>
              <a:ext uri="{FF2B5EF4-FFF2-40B4-BE49-F238E27FC236}">
                <a16:creationId xmlns:a16="http://schemas.microsoft.com/office/drawing/2014/main" id="{CDB5E604-40DA-4202-B0EB-CAD024919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1C70D-C886-4B86-9A6E-CE0EEBE4E851}"/>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37039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2DD4-6B6D-4A0F-90F9-4937ADFB0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3C867-9DEC-4DE1-87F6-4C73C1F4C5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31A94-65D6-4BFC-B9C2-1C6D45D889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F37547-A72E-45A9-981E-CA6A1657BE99}"/>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6" name="Footer Placeholder 5">
            <a:extLst>
              <a:ext uri="{FF2B5EF4-FFF2-40B4-BE49-F238E27FC236}">
                <a16:creationId xmlns:a16="http://schemas.microsoft.com/office/drawing/2014/main" id="{6E98D596-51B2-43D6-8A8D-4232DB0A2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43C74-2C2B-4C54-A610-863B947BAA4B}"/>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229617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21F9-9835-4B07-B524-B133442148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E580CA-AB6C-4410-8540-4F1A4172D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743F22-7F90-4DE8-916C-E6FCF44340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F7D63-DA21-4260-8153-1EF0E34AC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8D5444-0C76-4125-816D-6E8DDFC902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2487CD-AAA1-4A6F-9EE0-80CF0B9B96AE}"/>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8" name="Footer Placeholder 7">
            <a:extLst>
              <a:ext uri="{FF2B5EF4-FFF2-40B4-BE49-F238E27FC236}">
                <a16:creationId xmlns:a16="http://schemas.microsoft.com/office/drawing/2014/main" id="{9C6CE3A4-F8FF-4311-91BE-CB786C21B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4FADB9-A9ED-4ECF-B8AD-918E3F2D95D2}"/>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1198356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D1BB-3C31-4D10-8DB5-1B8B177848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5434CD-4D42-4119-93B7-4C4C9EB77B7B}"/>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4" name="Footer Placeholder 3">
            <a:extLst>
              <a:ext uri="{FF2B5EF4-FFF2-40B4-BE49-F238E27FC236}">
                <a16:creationId xmlns:a16="http://schemas.microsoft.com/office/drawing/2014/main" id="{AB63C4BA-C8FC-4725-A855-59B3B03496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0F9F7A-98E8-4025-B152-48FB8EB00D43}"/>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260673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FE984D-4FCC-4D95-8FBE-BC5977DF573D}"/>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3" name="Footer Placeholder 2">
            <a:extLst>
              <a:ext uri="{FF2B5EF4-FFF2-40B4-BE49-F238E27FC236}">
                <a16:creationId xmlns:a16="http://schemas.microsoft.com/office/drawing/2014/main" id="{A4CB03EE-3726-4E11-8DF3-75584CA699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03EB61-1A8B-4F02-A0C5-F44BE288292E}"/>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386898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2BBA-D622-409E-A5CB-63C92D149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78B375-1A73-4994-A285-A49BFE7FF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53A712-47DF-49D1-B0F0-7240192CF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9C6D05-8533-4622-A346-F7D4A2C0F4B1}"/>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6" name="Footer Placeholder 5">
            <a:extLst>
              <a:ext uri="{FF2B5EF4-FFF2-40B4-BE49-F238E27FC236}">
                <a16:creationId xmlns:a16="http://schemas.microsoft.com/office/drawing/2014/main" id="{2C978994-D244-4B2E-B797-109287138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A8341-B611-4678-B3A1-632D94A4F203}"/>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38767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5BE6-04CC-4F11-9DFB-2573A3FB5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54E185-3DFE-48B9-8C94-81BA0BE36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E9E946-6267-42BF-B933-E966A06DA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B1D225-E9F1-4DF2-A620-66C5438CE83A}"/>
              </a:ext>
            </a:extLst>
          </p:cNvPr>
          <p:cNvSpPr>
            <a:spLocks noGrp="1"/>
          </p:cNvSpPr>
          <p:nvPr>
            <p:ph type="dt" sz="half" idx="10"/>
          </p:nvPr>
        </p:nvSpPr>
        <p:spPr/>
        <p:txBody>
          <a:bodyPr/>
          <a:lstStyle/>
          <a:p>
            <a:fld id="{5DB7B77E-98C7-4AA6-9967-79520D16816F}" type="datetimeFigureOut">
              <a:rPr lang="en-US" smtClean="0"/>
              <a:t>14 Jun 2018</a:t>
            </a:fld>
            <a:endParaRPr lang="en-US"/>
          </a:p>
        </p:txBody>
      </p:sp>
      <p:sp>
        <p:nvSpPr>
          <p:cNvPr id="6" name="Footer Placeholder 5">
            <a:extLst>
              <a:ext uri="{FF2B5EF4-FFF2-40B4-BE49-F238E27FC236}">
                <a16:creationId xmlns:a16="http://schemas.microsoft.com/office/drawing/2014/main" id="{AC537110-29E6-4196-B82C-66852D510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41351-3D2E-4430-9EAE-9BAEBE787873}"/>
              </a:ext>
            </a:extLst>
          </p:cNvPr>
          <p:cNvSpPr>
            <a:spLocks noGrp="1"/>
          </p:cNvSpPr>
          <p:nvPr>
            <p:ph type="sldNum" sz="quarter" idx="12"/>
          </p:nvPr>
        </p:nvSpPr>
        <p:spPr/>
        <p:txBody>
          <a:bodyPr/>
          <a:lstStyle/>
          <a:p>
            <a:fld id="{7AA711CF-3CEA-4256-A21A-C0AD50354551}" type="slidenum">
              <a:rPr lang="en-US" smtClean="0"/>
              <a:t>‹#›</a:t>
            </a:fld>
            <a:endParaRPr lang="en-US"/>
          </a:p>
        </p:txBody>
      </p:sp>
    </p:spTree>
    <p:extLst>
      <p:ext uri="{BB962C8B-B14F-4D97-AF65-F5344CB8AC3E}">
        <p14:creationId xmlns:p14="http://schemas.microsoft.com/office/powerpoint/2010/main" val="2572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EFC67-75D5-4136-94D5-F1799269F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F2596-D825-477F-882D-41862547D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CD83C-A58E-43FF-BFB9-8D88BD35D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7B77E-98C7-4AA6-9967-79520D16816F}" type="datetimeFigureOut">
              <a:rPr lang="en-US" smtClean="0"/>
              <a:t>14 Jun 2018</a:t>
            </a:fld>
            <a:endParaRPr lang="en-US"/>
          </a:p>
        </p:txBody>
      </p:sp>
      <p:sp>
        <p:nvSpPr>
          <p:cNvPr id="5" name="Footer Placeholder 4">
            <a:extLst>
              <a:ext uri="{FF2B5EF4-FFF2-40B4-BE49-F238E27FC236}">
                <a16:creationId xmlns:a16="http://schemas.microsoft.com/office/drawing/2014/main" id="{0AF8864E-D37F-434F-95A3-876B4F4F0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387163-3258-4A31-AB6E-7EBD83F67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711CF-3CEA-4256-A21A-C0AD50354551}" type="slidenum">
              <a:rPr lang="en-US" smtClean="0"/>
              <a:t>‹#›</a:t>
            </a:fld>
            <a:endParaRPr lang="en-US"/>
          </a:p>
        </p:txBody>
      </p:sp>
    </p:spTree>
    <p:extLst>
      <p:ext uri="{BB962C8B-B14F-4D97-AF65-F5344CB8AC3E}">
        <p14:creationId xmlns:p14="http://schemas.microsoft.com/office/powerpoint/2010/main" val="262733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F3D5-F075-4780-8F16-326634FB4FF0}"/>
              </a:ext>
            </a:extLst>
          </p:cNvPr>
          <p:cNvSpPr>
            <a:spLocks noGrp="1"/>
          </p:cNvSpPr>
          <p:nvPr>
            <p:ph type="ctrTitle"/>
          </p:nvPr>
        </p:nvSpPr>
        <p:spPr/>
        <p:txBody>
          <a:bodyPr/>
          <a:lstStyle/>
          <a:p>
            <a:r>
              <a:rPr lang="en-US" dirty="0"/>
              <a:t>Anomaly Detection Overview</a:t>
            </a:r>
          </a:p>
        </p:txBody>
      </p:sp>
      <p:sp>
        <p:nvSpPr>
          <p:cNvPr id="3" name="Subtitle 2">
            <a:extLst>
              <a:ext uri="{FF2B5EF4-FFF2-40B4-BE49-F238E27FC236}">
                <a16:creationId xmlns:a16="http://schemas.microsoft.com/office/drawing/2014/main" id="{DB772DFD-4F32-4912-BDBF-0E8E7E692E7F}"/>
              </a:ext>
            </a:extLst>
          </p:cNvPr>
          <p:cNvSpPr>
            <a:spLocks noGrp="1"/>
          </p:cNvSpPr>
          <p:nvPr>
            <p:ph type="subTitle" idx="1"/>
          </p:nvPr>
        </p:nvSpPr>
        <p:spPr/>
        <p:txBody>
          <a:bodyPr/>
          <a:lstStyle/>
          <a:p>
            <a:r>
              <a:rPr lang="en-US" dirty="0"/>
              <a:t>Farrukh Rahman</a:t>
            </a:r>
          </a:p>
        </p:txBody>
      </p:sp>
    </p:spTree>
    <p:extLst>
      <p:ext uri="{BB962C8B-B14F-4D97-AF65-F5344CB8AC3E}">
        <p14:creationId xmlns:p14="http://schemas.microsoft.com/office/powerpoint/2010/main" val="348630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A9B6-296E-46C3-B26D-EFB871A4427D}"/>
              </a:ext>
            </a:extLst>
          </p:cNvPr>
          <p:cNvSpPr>
            <a:spLocks noGrp="1"/>
          </p:cNvSpPr>
          <p:nvPr>
            <p:ph type="title"/>
          </p:nvPr>
        </p:nvSpPr>
        <p:spPr>
          <a:xfrm>
            <a:off x="838200" y="408257"/>
            <a:ext cx="10515600" cy="1325563"/>
          </a:xfrm>
        </p:spPr>
        <p:txBody>
          <a:bodyPr/>
          <a:lstStyle/>
          <a:p>
            <a:pPr algn="ctr"/>
            <a:r>
              <a:rPr lang="en-US" dirty="0"/>
              <a:t>Signal decomposition</a:t>
            </a:r>
          </a:p>
        </p:txBody>
      </p:sp>
      <p:sp>
        <p:nvSpPr>
          <p:cNvPr id="3" name="Content Placeholder 2">
            <a:extLst>
              <a:ext uri="{FF2B5EF4-FFF2-40B4-BE49-F238E27FC236}">
                <a16:creationId xmlns:a16="http://schemas.microsoft.com/office/drawing/2014/main" id="{51C8F1A9-85C2-499C-9E64-241EFBDA725D}"/>
              </a:ext>
            </a:extLst>
          </p:cNvPr>
          <p:cNvSpPr>
            <a:spLocks noGrp="1"/>
          </p:cNvSpPr>
          <p:nvPr>
            <p:ph idx="1"/>
          </p:nvPr>
        </p:nvSpPr>
        <p:spPr/>
        <p:txBody>
          <a:bodyPr/>
          <a:lstStyle/>
          <a:p>
            <a:r>
              <a:rPr lang="en-US" dirty="0"/>
              <a:t>Remove trends &amp; seasonality</a:t>
            </a:r>
          </a:p>
          <a:p>
            <a:r>
              <a:rPr lang="en-US" dirty="0"/>
              <a:t>Model distribution to residuals</a:t>
            </a:r>
          </a:p>
        </p:txBody>
      </p:sp>
      <p:pic>
        <p:nvPicPr>
          <p:cNvPr id="4" name="Picture 2" descr="Multiplicative Decomposition of Airline Passenger Dataset">
            <a:extLst>
              <a:ext uri="{FF2B5EF4-FFF2-40B4-BE49-F238E27FC236}">
                <a16:creationId xmlns:a16="http://schemas.microsoft.com/office/drawing/2014/main" id="{5A05D0E4-D17C-4878-9920-E1DEF770EE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517"/>
          <a:stretch/>
        </p:blipFill>
        <p:spPr bwMode="auto">
          <a:xfrm>
            <a:off x="5676181" y="1626575"/>
            <a:ext cx="6452559" cy="437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2C22-0D04-4776-8BEB-FC7ED6D2F12D}"/>
              </a:ext>
            </a:extLst>
          </p:cNvPr>
          <p:cNvSpPr>
            <a:spLocks noGrp="1"/>
          </p:cNvSpPr>
          <p:nvPr>
            <p:ph type="title"/>
          </p:nvPr>
        </p:nvSpPr>
        <p:spPr/>
        <p:txBody>
          <a:bodyPr/>
          <a:lstStyle/>
          <a:p>
            <a:pPr algn="ctr"/>
            <a:r>
              <a:rPr lang="en-US" dirty="0" err="1"/>
              <a:t>Prealert</a:t>
            </a:r>
            <a:r>
              <a:rPr lang="en-US" dirty="0"/>
              <a:t> -&gt; X-pack ML</a:t>
            </a:r>
          </a:p>
        </p:txBody>
      </p:sp>
      <p:sp>
        <p:nvSpPr>
          <p:cNvPr id="3" name="Content Placeholder 2">
            <a:extLst>
              <a:ext uri="{FF2B5EF4-FFF2-40B4-BE49-F238E27FC236}">
                <a16:creationId xmlns:a16="http://schemas.microsoft.com/office/drawing/2014/main" id="{855EE7F4-B1F0-4657-AECB-994F9E6A81C0}"/>
              </a:ext>
            </a:extLst>
          </p:cNvPr>
          <p:cNvSpPr>
            <a:spLocks noGrp="1"/>
          </p:cNvSpPr>
          <p:nvPr>
            <p:ph idx="1"/>
          </p:nvPr>
        </p:nvSpPr>
        <p:spPr/>
        <p:txBody>
          <a:bodyPr>
            <a:normAutofit/>
          </a:bodyPr>
          <a:lstStyle/>
          <a:p>
            <a:r>
              <a:rPr lang="en-US" dirty="0"/>
              <a:t>“Statistical model of system state using Bayesian methods.”</a:t>
            </a:r>
          </a:p>
          <a:p>
            <a:r>
              <a:rPr lang="en-US" dirty="0"/>
              <a:t>3 main properties</a:t>
            </a:r>
          </a:p>
          <a:p>
            <a:pPr lvl="1"/>
            <a:r>
              <a:rPr lang="en-US" dirty="0"/>
              <a:t>Model data – predict a distribution</a:t>
            </a:r>
          </a:p>
          <a:p>
            <a:pPr lvl="1"/>
            <a:r>
              <a:rPr lang="en-US" dirty="0"/>
              <a:t>check for outliers</a:t>
            </a:r>
          </a:p>
          <a:p>
            <a:pPr lvl="2"/>
            <a:r>
              <a:rPr lang="en-US" dirty="0"/>
              <a:t>hypothesis testing</a:t>
            </a:r>
          </a:p>
          <a:p>
            <a:pPr lvl="1"/>
            <a:r>
              <a:rPr lang="en-US" dirty="0"/>
              <a:t>Model decay (aging mechanism)</a:t>
            </a:r>
          </a:p>
          <a:p>
            <a:pPr lvl="2"/>
            <a:r>
              <a:rPr lang="en-US" dirty="0"/>
              <a:t>Online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87121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A0FC-592B-47CF-9EA7-44FDA7CB7635}"/>
              </a:ext>
            </a:extLst>
          </p:cNvPr>
          <p:cNvSpPr>
            <a:spLocks noGrp="1"/>
          </p:cNvSpPr>
          <p:nvPr>
            <p:ph type="title"/>
          </p:nvPr>
        </p:nvSpPr>
        <p:spPr/>
        <p:txBody>
          <a:bodyPr/>
          <a:lstStyle/>
          <a:p>
            <a:pPr algn="ctr"/>
            <a:r>
              <a:rPr lang="en-US" dirty="0"/>
              <a:t>Model System</a:t>
            </a:r>
          </a:p>
        </p:txBody>
      </p:sp>
      <p:sp>
        <p:nvSpPr>
          <p:cNvPr id="3" name="Content Placeholder 2">
            <a:extLst>
              <a:ext uri="{FF2B5EF4-FFF2-40B4-BE49-F238E27FC236}">
                <a16:creationId xmlns:a16="http://schemas.microsoft.com/office/drawing/2014/main" id="{0380E0B4-86A7-4F7A-B497-1943E38C8C93}"/>
              </a:ext>
            </a:extLst>
          </p:cNvPr>
          <p:cNvSpPr>
            <a:spLocks noGrp="1"/>
          </p:cNvSpPr>
          <p:nvPr>
            <p:ph idx="1"/>
          </p:nvPr>
        </p:nvSpPr>
        <p:spPr/>
        <p:txBody>
          <a:bodyPr/>
          <a:lstStyle/>
          <a:p>
            <a:r>
              <a:rPr lang="en-US" dirty="0"/>
              <a:t>Assumption: the model (PDF) can be parametrized by a set of functions that depend on the data. (or a subset of the data).</a:t>
            </a:r>
          </a:p>
          <a:p>
            <a:endParaRPr lang="en-US" dirty="0"/>
          </a:p>
          <a:p>
            <a:endParaRPr lang="en-US" dirty="0"/>
          </a:p>
          <a:p>
            <a:endParaRPr lang="en-US" dirty="0"/>
          </a:p>
          <a:p>
            <a:r>
              <a:rPr lang="en-US" dirty="0"/>
              <a:t>Weight function (matrix) – which subset of data do we use?</a:t>
            </a:r>
          </a:p>
        </p:txBody>
      </p:sp>
      <p:pic>
        <p:nvPicPr>
          <p:cNvPr id="4" name="Picture 3">
            <a:extLst>
              <a:ext uri="{FF2B5EF4-FFF2-40B4-BE49-F238E27FC236}">
                <a16:creationId xmlns:a16="http://schemas.microsoft.com/office/drawing/2014/main" id="{7B39C762-5A1F-4224-86C6-2D2887DA6126}"/>
              </a:ext>
            </a:extLst>
          </p:cNvPr>
          <p:cNvPicPr>
            <a:picLocks noChangeAspect="1"/>
          </p:cNvPicPr>
          <p:nvPr/>
        </p:nvPicPr>
        <p:blipFill>
          <a:blip r:embed="rId3"/>
          <a:stretch>
            <a:fillRect/>
          </a:stretch>
        </p:blipFill>
        <p:spPr>
          <a:xfrm>
            <a:off x="982921" y="2993960"/>
            <a:ext cx="7762875" cy="571500"/>
          </a:xfrm>
          <a:prstGeom prst="rect">
            <a:avLst/>
          </a:prstGeom>
        </p:spPr>
      </p:pic>
      <p:pic>
        <p:nvPicPr>
          <p:cNvPr id="5" name="Picture 4">
            <a:extLst>
              <a:ext uri="{FF2B5EF4-FFF2-40B4-BE49-F238E27FC236}">
                <a16:creationId xmlns:a16="http://schemas.microsoft.com/office/drawing/2014/main" id="{FF85AF7E-5104-4889-A9E0-53F3EE5832AB}"/>
              </a:ext>
            </a:extLst>
          </p:cNvPr>
          <p:cNvPicPr>
            <a:picLocks noChangeAspect="1"/>
          </p:cNvPicPr>
          <p:nvPr/>
        </p:nvPicPr>
        <p:blipFill>
          <a:blip r:embed="rId4"/>
          <a:stretch>
            <a:fillRect/>
          </a:stretch>
        </p:blipFill>
        <p:spPr>
          <a:xfrm>
            <a:off x="1235333" y="4904046"/>
            <a:ext cx="3629025" cy="419100"/>
          </a:xfrm>
          <a:prstGeom prst="rect">
            <a:avLst/>
          </a:prstGeom>
        </p:spPr>
      </p:pic>
    </p:spTree>
    <p:extLst>
      <p:ext uri="{BB962C8B-B14F-4D97-AF65-F5344CB8AC3E}">
        <p14:creationId xmlns:p14="http://schemas.microsoft.com/office/powerpoint/2010/main" val="312877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61A-DB77-49FD-8B25-8DC2F727C38C}"/>
              </a:ext>
            </a:extLst>
          </p:cNvPr>
          <p:cNvSpPr>
            <a:spLocks noGrp="1"/>
          </p:cNvSpPr>
          <p:nvPr>
            <p:ph type="title"/>
          </p:nvPr>
        </p:nvSpPr>
        <p:spPr/>
        <p:txBody>
          <a:bodyPr/>
          <a:lstStyle/>
          <a:p>
            <a:pPr algn="ctr"/>
            <a:r>
              <a:rPr lang="en-US" dirty="0"/>
              <a:t>Model system</a:t>
            </a:r>
          </a:p>
        </p:txBody>
      </p:sp>
      <p:pic>
        <p:nvPicPr>
          <p:cNvPr id="5" name="Picture 4">
            <a:extLst>
              <a:ext uri="{FF2B5EF4-FFF2-40B4-BE49-F238E27FC236}">
                <a16:creationId xmlns:a16="http://schemas.microsoft.com/office/drawing/2014/main" id="{F0728836-35C8-4B7D-A209-D2033E804C0F}"/>
              </a:ext>
            </a:extLst>
          </p:cNvPr>
          <p:cNvPicPr>
            <a:picLocks noChangeAspect="1"/>
          </p:cNvPicPr>
          <p:nvPr/>
        </p:nvPicPr>
        <p:blipFill>
          <a:blip r:embed="rId3"/>
          <a:stretch>
            <a:fillRect/>
          </a:stretch>
        </p:blipFill>
        <p:spPr>
          <a:xfrm>
            <a:off x="0" y="1690688"/>
            <a:ext cx="12192000" cy="5080559"/>
          </a:xfrm>
          <a:prstGeom prst="rect">
            <a:avLst/>
          </a:prstGeom>
        </p:spPr>
      </p:pic>
    </p:spTree>
    <p:extLst>
      <p:ext uri="{BB962C8B-B14F-4D97-AF65-F5344CB8AC3E}">
        <p14:creationId xmlns:p14="http://schemas.microsoft.com/office/powerpoint/2010/main" val="152920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6165-D870-489E-80B2-D5FA87212ABC}"/>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6B76E862-2D4A-4DE7-BABC-2CAD45A83FB3}"/>
              </a:ext>
            </a:extLst>
          </p:cNvPr>
          <p:cNvPicPr>
            <a:picLocks noChangeAspect="1"/>
          </p:cNvPicPr>
          <p:nvPr/>
        </p:nvPicPr>
        <p:blipFill>
          <a:blip r:embed="rId3"/>
          <a:stretch>
            <a:fillRect/>
          </a:stretch>
        </p:blipFill>
        <p:spPr>
          <a:xfrm>
            <a:off x="0" y="1583067"/>
            <a:ext cx="12192000" cy="5166102"/>
          </a:xfrm>
          <a:prstGeom prst="rect">
            <a:avLst/>
          </a:prstGeom>
        </p:spPr>
      </p:pic>
      <p:pic>
        <p:nvPicPr>
          <p:cNvPr id="5" name="Picture 4">
            <a:extLst>
              <a:ext uri="{FF2B5EF4-FFF2-40B4-BE49-F238E27FC236}">
                <a16:creationId xmlns:a16="http://schemas.microsoft.com/office/drawing/2014/main" id="{66547DF2-15A8-4864-940A-8C74272BD09C}"/>
              </a:ext>
            </a:extLst>
          </p:cNvPr>
          <p:cNvPicPr>
            <a:picLocks noChangeAspect="1"/>
          </p:cNvPicPr>
          <p:nvPr/>
        </p:nvPicPr>
        <p:blipFill>
          <a:blip r:embed="rId4"/>
          <a:stretch>
            <a:fillRect/>
          </a:stretch>
        </p:blipFill>
        <p:spPr>
          <a:xfrm>
            <a:off x="666166" y="5065383"/>
            <a:ext cx="3629025" cy="419100"/>
          </a:xfrm>
          <a:prstGeom prst="rect">
            <a:avLst/>
          </a:prstGeom>
        </p:spPr>
      </p:pic>
    </p:spTree>
    <p:extLst>
      <p:ext uri="{BB962C8B-B14F-4D97-AF65-F5344CB8AC3E}">
        <p14:creationId xmlns:p14="http://schemas.microsoft.com/office/powerpoint/2010/main" val="1120992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F6FB-D619-4225-AD8F-D99E6BAEE83A}"/>
              </a:ext>
            </a:extLst>
          </p:cNvPr>
          <p:cNvSpPr>
            <a:spLocks noGrp="1"/>
          </p:cNvSpPr>
          <p:nvPr>
            <p:ph type="title"/>
          </p:nvPr>
        </p:nvSpPr>
        <p:spPr/>
        <p:txBody>
          <a:bodyPr/>
          <a:lstStyle/>
          <a:p>
            <a:pPr algn="ctr"/>
            <a:r>
              <a:rPr lang="en-US" dirty="0"/>
              <a:t>	Outlier testing</a:t>
            </a:r>
          </a:p>
        </p:txBody>
      </p:sp>
      <p:sp>
        <p:nvSpPr>
          <p:cNvPr id="3" name="Content Placeholder 2">
            <a:extLst>
              <a:ext uri="{FF2B5EF4-FFF2-40B4-BE49-F238E27FC236}">
                <a16:creationId xmlns:a16="http://schemas.microsoft.com/office/drawing/2014/main" id="{F40A624E-06E3-4CCD-B145-ADB942584C00}"/>
              </a:ext>
            </a:extLst>
          </p:cNvPr>
          <p:cNvSpPr>
            <a:spLocks noGrp="1"/>
          </p:cNvSpPr>
          <p:nvPr>
            <p:ph idx="1"/>
          </p:nvPr>
        </p:nvSpPr>
        <p:spPr/>
        <p:txBody>
          <a:bodyPr/>
          <a:lstStyle/>
          <a:p>
            <a:r>
              <a:rPr lang="en-US" dirty="0"/>
              <a:t>Does new data conform to the estimated model? </a:t>
            </a:r>
          </a:p>
          <a:p>
            <a:pPr lvl="1"/>
            <a:r>
              <a:rPr lang="en-US" dirty="0"/>
              <a:t>Low probability-&gt; anomaly</a:t>
            </a:r>
          </a:p>
          <a:p>
            <a:pPr lvl="1"/>
            <a:r>
              <a:rPr lang="en-US" dirty="0"/>
              <a:t>probability normalized into anomaly score.</a:t>
            </a:r>
          </a:p>
          <a:p>
            <a:endParaRPr lang="en-US" dirty="0"/>
          </a:p>
        </p:txBody>
      </p:sp>
      <p:pic>
        <p:nvPicPr>
          <p:cNvPr id="2050" name="Picture 2" descr="http://hyperphysics.phy-astr.gsu.edu/hbase/Math/immath/gauds.gif">
            <a:extLst>
              <a:ext uri="{FF2B5EF4-FFF2-40B4-BE49-F238E27FC236}">
                <a16:creationId xmlns:a16="http://schemas.microsoft.com/office/drawing/2014/main" id="{BF08A8D4-5D3F-4FCF-8E35-BEA029620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981" y="3212966"/>
            <a:ext cx="5529927" cy="348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57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5C88-C637-466F-93A0-00A60CA14032}"/>
              </a:ext>
            </a:extLst>
          </p:cNvPr>
          <p:cNvSpPr>
            <a:spLocks noGrp="1"/>
          </p:cNvSpPr>
          <p:nvPr>
            <p:ph type="title"/>
          </p:nvPr>
        </p:nvSpPr>
        <p:spPr/>
        <p:txBody>
          <a:bodyPr/>
          <a:lstStyle/>
          <a:p>
            <a:pPr algn="ctr"/>
            <a:r>
              <a:rPr lang="en-US" dirty="0"/>
              <a:t>Model Decay</a:t>
            </a:r>
          </a:p>
        </p:txBody>
      </p:sp>
      <p:sp>
        <p:nvSpPr>
          <p:cNvPr id="3" name="Content Placeholder 2">
            <a:extLst>
              <a:ext uri="{FF2B5EF4-FFF2-40B4-BE49-F238E27FC236}">
                <a16:creationId xmlns:a16="http://schemas.microsoft.com/office/drawing/2014/main" id="{0FB7148A-D431-4CF8-9A55-26E5B4160A60}"/>
              </a:ext>
            </a:extLst>
          </p:cNvPr>
          <p:cNvSpPr>
            <a:spLocks noGrp="1"/>
          </p:cNvSpPr>
          <p:nvPr>
            <p:ph idx="1"/>
          </p:nvPr>
        </p:nvSpPr>
        <p:spPr/>
        <p:txBody>
          <a:bodyPr/>
          <a:lstStyle/>
          <a:p>
            <a:r>
              <a:rPr lang="en-US" dirty="0"/>
              <a:t>System Intrinsically online</a:t>
            </a:r>
          </a:p>
          <a:p>
            <a:r>
              <a:rPr lang="en-US" dirty="0"/>
              <a:t>Relax identified distribution over time.</a:t>
            </a:r>
          </a:p>
          <a:p>
            <a:endParaRPr lang="en-US" dirty="0"/>
          </a:p>
        </p:txBody>
      </p:sp>
    </p:spTree>
    <p:extLst>
      <p:ext uri="{BB962C8B-B14F-4D97-AF65-F5344CB8AC3E}">
        <p14:creationId xmlns:p14="http://schemas.microsoft.com/office/powerpoint/2010/main" val="26485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EC26-16DD-4D52-8F98-8BB451C4A143}"/>
              </a:ext>
            </a:extLst>
          </p:cNvPr>
          <p:cNvSpPr>
            <a:spLocks noGrp="1"/>
          </p:cNvSpPr>
          <p:nvPr>
            <p:ph type="title"/>
          </p:nvPr>
        </p:nvSpPr>
        <p:spPr>
          <a:xfrm>
            <a:off x="838200" y="384175"/>
            <a:ext cx="10515600" cy="1325563"/>
          </a:xfrm>
        </p:spPr>
        <p:txBody>
          <a:bodyPr/>
          <a:lstStyle/>
          <a:p>
            <a:r>
              <a:rPr lang="en-US" dirty="0"/>
              <a:t>Multivariate analysis</a:t>
            </a:r>
          </a:p>
        </p:txBody>
      </p:sp>
      <p:sp>
        <p:nvSpPr>
          <p:cNvPr id="3" name="Content Placeholder 2">
            <a:extLst>
              <a:ext uri="{FF2B5EF4-FFF2-40B4-BE49-F238E27FC236}">
                <a16:creationId xmlns:a16="http://schemas.microsoft.com/office/drawing/2014/main" id="{0D446530-D33B-47B1-B1F9-C66C5D42FC80}"/>
              </a:ext>
            </a:extLst>
          </p:cNvPr>
          <p:cNvSpPr>
            <a:spLocks noGrp="1"/>
          </p:cNvSpPr>
          <p:nvPr>
            <p:ph idx="1"/>
          </p:nvPr>
        </p:nvSpPr>
        <p:spPr/>
        <p:txBody>
          <a:bodyPr/>
          <a:lstStyle/>
          <a:p>
            <a:r>
              <a:rPr lang="en-US" dirty="0"/>
              <a:t>Multiple time series </a:t>
            </a:r>
          </a:p>
          <a:p>
            <a:pPr lvl="1"/>
            <a:r>
              <a:rPr lang="en-US" dirty="0"/>
              <a:t> | metrics | * |partitions|  </a:t>
            </a:r>
          </a:p>
          <a:p>
            <a:r>
              <a:rPr lang="en-US" dirty="0"/>
              <a:t>The probabilities unchanged</a:t>
            </a:r>
          </a:p>
          <a:p>
            <a:r>
              <a:rPr lang="en-US" dirty="0"/>
              <a:t>Probabilities are pooled together from the multiple time series and normalized into a score</a:t>
            </a:r>
          </a:p>
          <a:p>
            <a:r>
              <a:rPr lang="en-US" dirty="0"/>
              <a:t>Why?</a:t>
            </a:r>
          </a:p>
          <a:p>
            <a:endParaRPr lang="en-US" dirty="0"/>
          </a:p>
        </p:txBody>
      </p:sp>
    </p:spTree>
    <p:extLst>
      <p:ext uri="{BB962C8B-B14F-4D97-AF65-F5344CB8AC3E}">
        <p14:creationId xmlns:p14="http://schemas.microsoft.com/office/powerpoint/2010/main" val="863152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5C88-C637-466F-93A0-00A60CA14032}"/>
              </a:ext>
            </a:extLst>
          </p:cNvPr>
          <p:cNvSpPr>
            <a:spLocks noGrp="1"/>
          </p:cNvSpPr>
          <p:nvPr>
            <p:ph type="title"/>
          </p:nvPr>
        </p:nvSpPr>
        <p:spPr/>
        <p:txBody>
          <a:bodyPr/>
          <a:lstStyle/>
          <a:p>
            <a:pPr algn="ctr"/>
            <a:r>
              <a:rPr lang="en-US" dirty="0"/>
              <a:t>Elastic X-pack challenges</a:t>
            </a:r>
          </a:p>
        </p:txBody>
      </p:sp>
      <p:sp>
        <p:nvSpPr>
          <p:cNvPr id="3" name="Content Placeholder 2">
            <a:extLst>
              <a:ext uri="{FF2B5EF4-FFF2-40B4-BE49-F238E27FC236}">
                <a16:creationId xmlns:a16="http://schemas.microsoft.com/office/drawing/2014/main" id="{0FB7148A-D431-4CF8-9A55-26E5B4160A60}"/>
              </a:ext>
            </a:extLst>
          </p:cNvPr>
          <p:cNvSpPr>
            <a:spLocks noGrp="1"/>
          </p:cNvSpPr>
          <p:nvPr>
            <p:ph idx="1"/>
          </p:nvPr>
        </p:nvSpPr>
        <p:spPr/>
        <p:txBody>
          <a:bodyPr/>
          <a:lstStyle/>
          <a:p>
            <a:pPr marL="457200" lvl="1" indent="0">
              <a:buNone/>
            </a:pPr>
            <a:endParaRPr lang="en-US" dirty="0"/>
          </a:p>
          <a:p>
            <a:r>
              <a:rPr lang="en-US" dirty="0"/>
              <a:t>Pooling of probabilities</a:t>
            </a:r>
          </a:p>
          <a:p>
            <a:r>
              <a:rPr lang="en-US" dirty="0"/>
              <a:t>Detection of state changes</a:t>
            </a:r>
          </a:p>
          <a:p>
            <a:r>
              <a:rPr lang="en-US" dirty="0"/>
              <a:t>Bucket span</a:t>
            </a:r>
          </a:p>
          <a:p>
            <a:pPr marL="0" indent="0">
              <a:buNone/>
            </a:pPr>
            <a:endParaRPr lang="en-US" dirty="0"/>
          </a:p>
        </p:txBody>
      </p:sp>
    </p:spTree>
    <p:extLst>
      <p:ext uri="{BB962C8B-B14F-4D97-AF65-F5344CB8AC3E}">
        <p14:creationId xmlns:p14="http://schemas.microsoft.com/office/powerpoint/2010/main" val="132065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976FF6-E75F-4E2F-A8DB-5F77CCF093C2}"/>
              </a:ext>
            </a:extLst>
          </p:cNvPr>
          <p:cNvPicPr>
            <a:picLocks noGrp="1" noChangeAspect="1"/>
          </p:cNvPicPr>
          <p:nvPr>
            <p:ph idx="1"/>
          </p:nvPr>
        </p:nvPicPr>
        <p:blipFill>
          <a:blip r:embed="rId3"/>
          <a:stretch>
            <a:fillRect/>
          </a:stretch>
        </p:blipFill>
        <p:spPr>
          <a:xfrm>
            <a:off x="755073" y="295891"/>
            <a:ext cx="10515600" cy="1765927"/>
          </a:xfrm>
          <a:prstGeom prst="rect">
            <a:avLst/>
          </a:prstGeom>
        </p:spPr>
      </p:pic>
      <p:sp>
        <p:nvSpPr>
          <p:cNvPr id="5" name="Rectangle 4">
            <a:extLst>
              <a:ext uri="{FF2B5EF4-FFF2-40B4-BE49-F238E27FC236}">
                <a16:creationId xmlns:a16="http://schemas.microsoft.com/office/drawing/2014/main" id="{9668271E-694E-47EE-AEBB-545F8DB0B464}"/>
              </a:ext>
            </a:extLst>
          </p:cNvPr>
          <p:cNvSpPr/>
          <p:nvPr/>
        </p:nvSpPr>
        <p:spPr>
          <a:xfrm>
            <a:off x="814167" y="2061818"/>
            <a:ext cx="8643257" cy="369332"/>
          </a:xfrm>
          <a:prstGeom prst="rect">
            <a:avLst/>
          </a:prstGeom>
        </p:spPr>
        <p:txBody>
          <a:bodyPr wrap="square">
            <a:spAutoFit/>
          </a:bodyPr>
          <a:lstStyle/>
          <a:p>
            <a:r>
              <a:rPr lang="en-US" i="1" dirty="0">
                <a:solidFill>
                  <a:srgbClr val="000000"/>
                </a:solidFill>
                <a:latin typeface="Calibri" panose="020F0502020204030204" pitchFamily="34" charset="0"/>
              </a:rPr>
              <a:t>anomaly &amp; state change not detected in job with partitioning on systems. (15 min bucket) </a:t>
            </a:r>
            <a:endParaRPr lang="en-US" dirty="0"/>
          </a:p>
        </p:txBody>
      </p:sp>
      <p:pic>
        <p:nvPicPr>
          <p:cNvPr id="6" name="Picture 5">
            <a:extLst>
              <a:ext uri="{FF2B5EF4-FFF2-40B4-BE49-F238E27FC236}">
                <a16:creationId xmlns:a16="http://schemas.microsoft.com/office/drawing/2014/main" id="{15075A04-3DBB-4B5A-A430-0970FDCE226C}"/>
              </a:ext>
            </a:extLst>
          </p:cNvPr>
          <p:cNvPicPr>
            <a:picLocks noChangeAspect="1"/>
          </p:cNvPicPr>
          <p:nvPr/>
        </p:nvPicPr>
        <p:blipFill>
          <a:blip r:embed="rId4"/>
          <a:stretch>
            <a:fillRect/>
          </a:stretch>
        </p:blipFill>
        <p:spPr>
          <a:xfrm>
            <a:off x="755073" y="2431150"/>
            <a:ext cx="10515600" cy="1691285"/>
          </a:xfrm>
          <a:prstGeom prst="rect">
            <a:avLst/>
          </a:prstGeom>
        </p:spPr>
      </p:pic>
      <p:sp>
        <p:nvSpPr>
          <p:cNvPr id="7" name="Rectangle 6">
            <a:extLst>
              <a:ext uri="{FF2B5EF4-FFF2-40B4-BE49-F238E27FC236}">
                <a16:creationId xmlns:a16="http://schemas.microsoft.com/office/drawing/2014/main" id="{2A5C3856-0612-44F9-BC31-69AD1E21AA22}"/>
              </a:ext>
            </a:extLst>
          </p:cNvPr>
          <p:cNvSpPr/>
          <p:nvPr/>
        </p:nvSpPr>
        <p:spPr>
          <a:xfrm>
            <a:off x="838200" y="4029807"/>
            <a:ext cx="7758545" cy="369332"/>
          </a:xfrm>
          <a:prstGeom prst="rect">
            <a:avLst/>
          </a:prstGeom>
        </p:spPr>
        <p:txBody>
          <a:bodyPr wrap="square">
            <a:spAutoFit/>
          </a:bodyPr>
          <a:lstStyle/>
          <a:p>
            <a:r>
              <a:rPr lang="en-US" i="1" dirty="0">
                <a:solidFill>
                  <a:srgbClr val="000000"/>
                </a:solidFill>
                <a:latin typeface="Calibri" panose="020F0502020204030204" pitchFamily="34" charset="0"/>
              </a:rPr>
              <a:t>anomaly &amp; state change detected in ML job isolated on a system. (15 min bucket) </a:t>
            </a:r>
            <a:endParaRPr lang="en-US" dirty="0"/>
          </a:p>
        </p:txBody>
      </p:sp>
      <p:pic>
        <p:nvPicPr>
          <p:cNvPr id="9" name="Picture 8">
            <a:extLst>
              <a:ext uri="{FF2B5EF4-FFF2-40B4-BE49-F238E27FC236}">
                <a16:creationId xmlns:a16="http://schemas.microsoft.com/office/drawing/2014/main" id="{37227916-ED2A-458F-9081-0B92BAB09035}"/>
              </a:ext>
            </a:extLst>
          </p:cNvPr>
          <p:cNvPicPr>
            <a:picLocks noChangeAspect="1"/>
          </p:cNvPicPr>
          <p:nvPr/>
        </p:nvPicPr>
        <p:blipFill>
          <a:blip r:embed="rId5"/>
          <a:stretch>
            <a:fillRect/>
          </a:stretch>
        </p:blipFill>
        <p:spPr>
          <a:xfrm>
            <a:off x="705734" y="4321937"/>
            <a:ext cx="10648066" cy="2433426"/>
          </a:xfrm>
          <a:prstGeom prst="rect">
            <a:avLst/>
          </a:prstGeom>
        </p:spPr>
      </p:pic>
      <p:sp>
        <p:nvSpPr>
          <p:cNvPr id="10" name="Rectangle 9">
            <a:extLst>
              <a:ext uri="{FF2B5EF4-FFF2-40B4-BE49-F238E27FC236}">
                <a16:creationId xmlns:a16="http://schemas.microsoft.com/office/drawing/2014/main" id="{54B0A55A-4AD8-42DD-BF0F-E10AD4F00378}"/>
              </a:ext>
            </a:extLst>
          </p:cNvPr>
          <p:cNvSpPr/>
          <p:nvPr/>
        </p:nvSpPr>
        <p:spPr>
          <a:xfrm>
            <a:off x="838200" y="6562109"/>
            <a:ext cx="8235268" cy="369332"/>
          </a:xfrm>
          <a:prstGeom prst="rect">
            <a:avLst/>
          </a:prstGeom>
        </p:spPr>
        <p:txBody>
          <a:bodyPr wrap="none">
            <a:spAutoFit/>
          </a:bodyPr>
          <a:lstStyle/>
          <a:p>
            <a:r>
              <a:rPr lang="en-US" i="1" dirty="0">
                <a:solidFill>
                  <a:srgbClr val="000000"/>
                </a:solidFill>
              </a:rPr>
              <a:t>Anomaly &amp; state change undetected. 5 min bucket span with partitioning on systems. </a:t>
            </a:r>
            <a:endParaRPr lang="en-US" i="1" dirty="0"/>
          </a:p>
        </p:txBody>
      </p:sp>
    </p:spTree>
    <p:extLst>
      <p:ext uri="{BB962C8B-B14F-4D97-AF65-F5344CB8AC3E}">
        <p14:creationId xmlns:p14="http://schemas.microsoft.com/office/powerpoint/2010/main" val="184745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8E04-D461-44DD-BA5A-0BC430D6F613}"/>
              </a:ext>
            </a:extLst>
          </p:cNvPr>
          <p:cNvSpPr>
            <a:spLocks noGrp="1"/>
          </p:cNvSpPr>
          <p:nvPr>
            <p:ph type="title"/>
          </p:nvPr>
        </p:nvSpPr>
        <p:spPr/>
        <p:txBody>
          <a:bodyPr/>
          <a:lstStyle/>
          <a:p>
            <a:pPr algn="ctr"/>
            <a:r>
              <a:rPr lang="en-US" dirty="0"/>
              <a:t>Machine Learning</a:t>
            </a:r>
          </a:p>
        </p:txBody>
      </p:sp>
      <p:sp>
        <p:nvSpPr>
          <p:cNvPr id="3" name="Content Placeholder 2">
            <a:extLst>
              <a:ext uri="{FF2B5EF4-FFF2-40B4-BE49-F238E27FC236}">
                <a16:creationId xmlns:a16="http://schemas.microsoft.com/office/drawing/2014/main" id="{F76EFA7C-8827-4E07-9C44-5141EE30B19A}"/>
              </a:ext>
            </a:extLst>
          </p:cNvPr>
          <p:cNvSpPr>
            <a:spLocks noGrp="1"/>
          </p:cNvSpPr>
          <p:nvPr>
            <p:ph idx="1"/>
          </p:nvPr>
        </p:nvSpPr>
        <p:spPr/>
        <p:txBody>
          <a:bodyPr/>
          <a:lstStyle/>
          <a:p>
            <a:pPr marL="457200" lvl="1" indent="0">
              <a:buNone/>
            </a:pPr>
            <a:endParaRPr lang="en-US" dirty="0"/>
          </a:p>
          <a:p>
            <a:r>
              <a:rPr lang="en-US" dirty="0"/>
              <a:t>Supervised</a:t>
            </a:r>
          </a:p>
          <a:p>
            <a:r>
              <a:rPr lang="en-US" dirty="0"/>
              <a:t>Unsupervised</a:t>
            </a:r>
          </a:p>
          <a:p>
            <a:r>
              <a:rPr lang="en-US" dirty="0"/>
              <a:t>Semi-supervised</a:t>
            </a:r>
          </a:p>
          <a:p>
            <a:r>
              <a:rPr lang="en-US" dirty="0"/>
              <a:t>Reinforcement </a:t>
            </a:r>
          </a:p>
          <a:p>
            <a:endParaRPr lang="en-US" dirty="0"/>
          </a:p>
          <a:p>
            <a:pPr>
              <a:buFont typeface="Wingdings" panose="05000000000000000000" pitchFamily="2" charset="2"/>
              <a:buChar char="v"/>
            </a:pPr>
            <a:r>
              <a:rPr lang="en-US" dirty="0"/>
              <a:t> Deep learning – universality theorem</a:t>
            </a:r>
          </a:p>
          <a:p>
            <a:endParaRPr lang="en-US" dirty="0"/>
          </a:p>
        </p:txBody>
      </p:sp>
    </p:spTree>
    <p:extLst>
      <p:ext uri="{BB962C8B-B14F-4D97-AF65-F5344CB8AC3E}">
        <p14:creationId xmlns:p14="http://schemas.microsoft.com/office/powerpoint/2010/main" val="2137548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chine generated alternative text:&#10;Single time series analysis of max user_cpu (system_name.keyword: mcsm)&#10;40&#10;35&#10;30&#10;25&#10;20&#10;Anomalies &#10;Severity threshold: A warning Interval: Auto">
            <a:extLst>
              <a:ext uri="{FF2B5EF4-FFF2-40B4-BE49-F238E27FC236}">
                <a16:creationId xmlns:a16="http://schemas.microsoft.com/office/drawing/2014/main" id="{C8692C55-26E2-4DAF-AEEB-E80CB2C5B33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248" b="13883"/>
          <a:stretch/>
        </p:blipFill>
        <p:spPr bwMode="auto">
          <a:xfrm>
            <a:off x="177970" y="1765443"/>
            <a:ext cx="11836060" cy="33458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DF6554D6-875C-4123-8D1E-089259D15E20}"/>
              </a:ext>
            </a:extLst>
          </p:cNvPr>
          <p:cNvSpPr>
            <a:spLocks noGrp="1"/>
          </p:cNvSpPr>
          <p:nvPr>
            <p:ph type="title"/>
          </p:nvPr>
        </p:nvSpPr>
        <p:spPr>
          <a:xfrm>
            <a:off x="838200" y="365125"/>
            <a:ext cx="10515600" cy="1325563"/>
          </a:xfrm>
        </p:spPr>
        <p:txBody>
          <a:bodyPr/>
          <a:lstStyle/>
          <a:p>
            <a:pPr algn="ctr"/>
            <a:r>
              <a:rPr lang="en-US" dirty="0"/>
              <a:t>Elastic X-pack challenges</a:t>
            </a:r>
          </a:p>
        </p:txBody>
      </p:sp>
    </p:spTree>
    <p:extLst>
      <p:ext uri="{BB962C8B-B14F-4D97-AF65-F5344CB8AC3E}">
        <p14:creationId xmlns:p14="http://schemas.microsoft.com/office/powerpoint/2010/main" val="3096234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EE12-E193-4C1E-85B5-127804C415CB}"/>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4AE6093B-1B78-4FE5-89F6-F27236E7F133}"/>
              </a:ext>
            </a:extLst>
          </p:cNvPr>
          <p:cNvSpPr>
            <a:spLocks noGrp="1"/>
          </p:cNvSpPr>
          <p:nvPr>
            <p:ph idx="1"/>
          </p:nvPr>
        </p:nvSpPr>
        <p:spPr/>
        <p:txBody>
          <a:bodyPr/>
          <a:lstStyle/>
          <a:p>
            <a:r>
              <a:rPr lang="en-US" dirty="0"/>
              <a:t>Thomas J. Veasey and Stephen J. Dodson, "Anomaly Detection in Application Performance Monitoring Data," </a:t>
            </a:r>
            <a:r>
              <a:rPr lang="en-US" i="1" dirty="0"/>
              <a:t>International Journal of Machine Learning and Computing </a:t>
            </a:r>
            <a:r>
              <a:rPr lang="en-US" dirty="0"/>
              <a:t>vol.4, no. 2, pp. 120-126, 2014.</a:t>
            </a:r>
          </a:p>
          <a:p>
            <a:r>
              <a:rPr lang="en-US" dirty="0"/>
              <a:t>Varun </a:t>
            </a:r>
            <a:r>
              <a:rPr lang="en-US" dirty="0" err="1"/>
              <a:t>Chandola</a:t>
            </a:r>
            <a:r>
              <a:rPr lang="en-US" dirty="0"/>
              <a:t>, Arindam Banerjee, Vipin Kumar, “Anomaly detection: A survey,” </a:t>
            </a:r>
            <a:r>
              <a:rPr lang="en-US" i="1" dirty="0"/>
              <a:t>ACM computing </a:t>
            </a:r>
            <a:r>
              <a:rPr lang="en-US" dirty="0"/>
              <a:t>vol 41 issue 3, No. 15, 2009</a:t>
            </a:r>
          </a:p>
          <a:p>
            <a:endParaRPr lang="en-US" dirty="0"/>
          </a:p>
          <a:p>
            <a:endParaRPr lang="en-US" dirty="0"/>
          </a:p>
        </p:txBody>
      </p:sp>
    </p:spTree>
    <p:extLst>
      <p:ext uri="{BB962C8B-B14F-4D97-AF65-F5344CB8AC3E}">
        <p14:creationId xmlns:p14="http://schemas.microsoft.com/office/powerpoint/2010/main" val="204184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34E1-FE8B-41DF-B7EE-8A2070D48217}"/>
              </a:ext>
            </a:extLst>
          </p:cNvPr>
          <p:cNvSpPr>
            <a:spLocks noGrp="1"/>
          </p:cNvSpPr>
          <p:nvPr>
            <p:ph type="title"/>
          </p:nvPr>
        </p:nvSpPr>
        <p:spPr/>
        <p:txBody>
          <a:bodyPr/>
          <a:lstStyle/>
          <a:p>
            <a:pPr algn="ctr"/>
            <a:r>
              <a:rPr lang="en-US" dirty="0"/>
              <a:t> Questions?</a:t>
            </a:r>
          </a:p>
        </p:txBody>
      </p:sp>
    </p:spTree>
    <p:extLst>
      <p:ext uri="{BB962C8B-B14F-4D97-AF65-F5344CB8AC3E}">
        <p14:creationId xmlns:p14="http://schemas.microsoft.com/office/powerpoint/2010/main" val="267886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84C08C-4AAC-42C7-8D1A-6779E0C6F40D}"/>
              </a:ext>
            </a:extLst>
          </p:cNvPr>
          <p:cNvPicPr>
            <a:picLocks noChangeAspect="1"/>
          </p:cNvPicPr>
          <p:nvPr/>
        </p:nvPicPr>
        <p:blipFill>
          <a:blip r:embed="rId3"/>
          <a:stretch>
            <a:fillRect/>
          </a:stretch>
        </p:blipFill>
        <p:spPr>
          <a:xfrm>
            <a:off x="969703" y="971550"/>
            <a:ext cx="9972675" cy="5886450"/>
          </a:xfrm>
          <a:prstGeom prst="rect">
            <a:avLst/>
          </a:prstGeom>
        </p:spPr>
      </p:pic>
      <p:sp>
        <p:nvSpPr>
          <p:cNvPr id="2" name="Title 1">
            <a:extLst>
              <a:ext uri="{FF2B5EF4-FFF2-40B4-BE49-F238E27FC236}">
                <a16:creationId xmlns:a16="http://schemas.microsoft.com/office/drawing/2014/main" id="{6B93AA30-B596-4971-AB1E-6BC570B5B1F2}"/>
              </a:ext>
            </a:extLst>
          </p:cNvPr>
          <p:cNvSpPr>
            <a:spLocks noGrp="1"/>
          </p:cNvSpPr>
          <p:nvPr>
            <p:ph type="title"/>
          </p:nvPr>
        </p:nvSpPr>
        <p:spPr>
          <a:xfrm>
            <a:off x="838200" y="365125"/>
            <a:ext cx="10515600" cy="1325563"/>
          </a:xfrm>
        </p:spPr>
        <p:txBody>
          <a:bodyPr/>
          <a:lstStyle/>
          <a:p>
            <a:pPr algn="ctr"/>
            <a:r>
              <a:rPr lang="en-US" dirty="0"/>
              <a:t>	Supervised</a:t>
            </a:r>
          </a:p>
        </p:txBody>
      </p:sp>
      <p:cxnSp>
        <p:nvCxnSpPr>
          <p:cNvPr id="8" name="Straight Connector 7">
            <a:extLst>
              <a:ext uri="{FF2B5EF4-FFF2-40B4-BE49-F238E27FC236}">
                <a16:creationId xmlns:a16="http://schemas.microsoft.com/office/drawing/2014/main" id="{5D719745-27AD-4547-AE25-E697779F621C}"/>
              </a:ext>
            </a:extLst>
          </p:cNvPr>
          <p:cNvCxnSpPr>
            <a:cxnSpLocks/>
          </p:cNvCxnSpPr>
          <p:nvPr/>
        </p:nvCxnSpPr>
        <p:spPr>
          <a:xfrm>
            <a:off x="5150498" y="1334278"/>
            <a:ext cx="1782147" cy="506652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2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CBD49E-ED20-4FE4-8F76-22C8921D8EC3}"/>
              </a:ext>
            </a:extLst>
          </p:cNvPr>
          <p:cNvPicPr>
            <a:picLocks noChangeAspect="1"/>
          </p:cNvPicPr>
          <p:nvPr/>
        </p:nvPicPr>
        <p:blipFill>
          <a:blip r:embed="rId2"/>
          <a:stretch>
            <a:fillRect/>
          </a:stretch>
        </p:blipFill>
        <p:spPr>
          <a:xfrm>
            <a:off x="1043181" y="964357"/>
            <a:ext cx="10086975" cy="5619750"/>
          </a:xfrm>
          <a:prstGeom prst="rect">
            <a:avLst/>
          </a:prstGeom>
        </p:spPr>
      </p:pic>
      <p:sp>
        <p:nvSpPr>
          <p:cNvPr id="2" name="Title 1">
            <a:extLst>
              <a:ext uri="{FF2B5EF4-FFF2-40B4-BE49-F238E27FC236}">
                <a16:creationId xmlns:a16="http://schemas.microsoft.com/office/drawing/2014/main" id="{72B19E19-3CD5-491A-B5B4-8B436D938228}"/>
              </a:ext>
            </a:extLst>
          </p:cNvPr>
          <p:cNvSpPr>
            <a:spLocks noGrp="1"/>
          </p:cNvSpPr>
          <p:nvPr>
            <p:ph type="title"/>
          </p:nvPr>
        </p:nvSpPr>
        <p:spPr>
          <a:xfrm>
            <a:off x="838200" y="0"/>
            <a:ext cx="10515600" cy="1325563"/>
          </a:xfrm>
        </p:spPr>
        <p:txBody>
          <a:bodyPr/>
          <a:lstStyle/>
          <a:p>
            <a:pPr algn="ctr"/>
            <a:r>
              <a:rPr lang="en-US" dirty="0"/>
              <a:t>Unsupervised</a:t>
            </a:r>
            <a:br>
              <a:rPr lang="en-US" dirty="0"/>
            </a:br>
            <a:endParaRPr lang="en-US" sz="1200" dirty="0"/>
          </a:p>
        </p:txBody>
      </p:sp>
    </p:spTree>
    <p:extLst>
      <p:ext uri="{BB962C8B-B14F-4D97-AF65-F5344CB8AC3E}">
        <p14:creationId xmlns:p14="http://schemas.microsoft.com/office/powerpoint/2010/main" val="351156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9E19-3CD5-491A-B5B4-8B436D938228}"/>
              </a:ext>
            </a:extLst>
          </p:cNvPr>
          <p:cNvSpPr>
            <a:spLocks noGrp="1"/>
          </p:cNvSpPr>
          <p:nvPr>
            <p:ph type="title"/>
          </p:nvPr>
        </p:nvSpPr>
        <p:spPr>
          <a:xfrm>
            <a:off x="838200" y="0"/>
            <a:ext cx="10515600" cy="1325563"/>
          </a:xfrm>
        </p:spPr>
        <p:txBody>
          <a:bodyPr/>
          <a:lstStyle/>
          <a:p>
            <a:pPr algn="ctr"/>
            <a:r>
              <a:rPr lang="en-US" dirty="0"/>
              <a:t>Unsupervised</a:t>
            </a:r>
          </a:p>
        </p:txBody>
      </p:sp>
      <p:pic>
        <p:nvPicPr>
          <p:cNvPr id="4" name="Picture 3">
            <a:extLst>
              <a:ext uri="{FF2B5EF4-FFF2-40B4-BE49-F238E27FC236}">
                <a16:creationId xmlns:a16="http://schemas.microsoft.com/office/drawing/2014/main" id="{D99512F6-F6A3-44A1-8620-0957053E8811}"/>
              </a:ext>
            </a:extLst>
          </p:cNvPr>
          <p:cNvPicPr>
            <a:picLocks noChangeAspect="1"/>
          </p:cNvPicPr>
          <p:nvPr/>
        </p:nvPicPr>
        <p:blipFill>
          <a:blip r:embed="rId2"/>
          <a:stretch>
            <a:fillRect/>
          </a:stretch>
        </p:blipFill>
        <p:spPr>
          <a:xfrm>
            <a:off x="1014412" y="1034824"/>
            <a:ext cx="10163175" cy="5572125"/>
          </a:xfrm>
          <a:prstGeom prst="rect">
            <a:avLst/>
          </a:prstGeom>
        </p:spPr>
      </p:pic>
    </p:spTree>
    <p:extLst>
      <p:ext uri="{BB962C8B-B14F-4D97-AF65-F5344CB8AC3E}">
        <p14:creationId xmlns:p14="http://schemas.microsoft.com/office/powerpoint/2010/main" val="27476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7149-3136-4F98-8EC5-90F93DED2BCF}"/>
              </a:ext>
            </a:extLst>
          </p:cNvPr>
          <p:cNvSpPr>
            <a:spLocks noGrp="1"/>
          </p:cNvSpPr>
          <p:nvPr>
            <p:ph type="title"/>
          </p:nvPr>
        </p:nvSpPr>
        <p:spPr/>
        <p:txBody>
          <a:bodyPr/>
          <a:lstStyle/>
          <a:p>
            <a:pPr algn="ctr"/>
            <a:r>
              <a:rPr lang="en-US" dirty="0"/>
              <a:t>Anomaly detection</a:t>
            </a:r>
          </a:p>
        </p:txBody>
      </p:sp>
      <p:sp>
        <p:nvSpPr>
          <p:cNvPr id="3" name="Content Placeholder 2">
            <a:extLst>
              <a:ext uri="{FF2B5EF4-FFF2-40B4-BE49-F238E27FC236}">
                <a16:creationId xmlns:a16="http://schemas.microsoft.com/office/drawing/2014/main" id="{A4BB6092-84B1-4B76-89B3-DA30E919C2E3}"/>
              </a:ext>
            </a:extLst>
          </p:cNvPr>
          <p:cNvSpPr>
            <a:spLocks noGrp="1"/>
          </p:cNvSpPr>
          <p:nvPr>
            <p:ph idx="1"/>
          </p:nvPr>
        </p:nvSpPr>
        <p:spPr/>
        <p:txBody>
          <a:bodyPr>
            <a:normAutofit/>
          </a:bodyPr>
          <a:lstStyle/>
          <a:p>
            <a:pPr marL="0" indent="0">
              <a:buNone/>
            </a:pPr>
            <a:r>
              <a:rPr lang="en-US" i="1" dirty="0"/>
              <a:t>Anomalies are patterns in data that do not conform to a well defined notion of normal behavior.</a:t>
            </a:r>
          </a:p>
          <a:p>
            <a:pPr marL="0" indent="0">
              <a:buNone/>
            </a:pPr>
            <a:endParaRPr lang="en-US" dirty="0"/>
          </a:p>
          <a:p>
            <a:r>
              <a:rPr lang="en-US" dirty="0"/>
              <a:t>Point Anomalies</a:t>
            </a:r>
          </a:p>
          <a:p>
            <a:pPr marL="0" indent="0">
              <a:buNone/>
            </a:pPr>
            <a:endParaRPr lang="en-US" dirty="0"/>
          </a:p>
          <a:p>
            <a:r>
              <a:rPr lang="en-US" dirty="0"/>
              <a:t>Contextual Anomalies</a:t>
            </a:r>
          </a:p>
          <a:p>
            <a:pPr marL="0" indent="0">
              <a:buNone/>
            </a:pPr>
            <a:endParaRPr lang="en-US" dirty="0"/>
          </a:p>
          <a:p>
            <a:r>
              <a:rPr lang="en-US" dirty="0"/>
              <a:t>Collective Anomalies </a:t>
            </a:r>
          </a:p>
          <a:p>
            <a:pPr marL="0" indent="0">
              <a:buNone/>
            </a:pPr>
            <a:endParaRPr lang="en-US" dirty="0"/>
          </a:p>
          <a:p>
            <a:endParaRPr lang="en-US" dirty="0"/>
          </a:p>
          <a:p>
            <a:pPr marL="0" indent="0">
              <a:buNone/>
            </a:pPr>
            <a:endParaRPr lang="en-US" dirty="0"/>
          </a:p>
          <a:p>
            <a:pPr marL="0" indent="0">
              <a:buNone/>
            </a:pPr>
            <a:endParaRPr lang="en-US" dirty="0"/>
          </a:p>
          <a:p>
            <a:pPr marL="0" indent="0" algn="r">
              <a:buNone/>
            </a:pPr>
            <a:endParaRPr lang="en-US" dirty="0"/>
          </a:p>
        </p:txBody>
      </p:sp>
      <p:pic>
        <p:nvPicPr>
          <p:cNvPr id="7" name="Picture 6">
            <a:extLst>
              <a:ext uri="{FF2B5EF4-FFF2-40B4-BE49-F238E27FC236}">
                <a16:creationId xmlns:a16="http://schemas.microsoft.com/office/drawing/2014/main" id="{4F529DC2-3121-4215-AB4F-5E3FDA05A9F6}"/>
              </a:ext>
            </a:extLst>
          </p:cNvPr>
          <p:cNvPicPr>
            <a:picLocks noChangeAspect="1"/>
          </p:cNvPicPr>
          <p:nvPr/>
        </p:nvPicPr>
        <p:blipFill>
          <a:blip r:embed="rId3"/>
          <a:stretch>
            <a:fillRect/>
          </a:stretch>
        </p:blipFill>
        <p:spPr>
          <a:xfrm>
            <a:off x="5000679" y="2693430"/>
            <a:ext cx="6708144" cy="3618470"/>
          </a:xfrm>
          <a:prstGeom prst="rect">
            <a:avLst/>
          </a:prstGeom>
        </p:spPr>
      </p:pic>
      <p:sp>
        <p:nvSpPr>
          <p:cNvPr id="8" name="Oval 7">
            <a:extLst>
              <a:ext uri="{FF2B5EF4-FFF2-40B4-BE49-F238E27FC236}">
                <a16:creationId xmlns:a16="http://schemas.microsoft.com/office/drawing/2014/main" id="{63D4E9D2-2947-47FB-AC59-824899DEA479}"/>
              </a:ext>
            </a:extLst>
          </p:cNvPr>
          <p:cNvSpPr/>
          <p:nvPr/>
        </p:nvSpPr>
        <p:spPr>
          <a:xfrm>
            <a:off x="6419461" y="2836506"/>
            <a:ext cx="363894" cy="27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7518946-064E-416A-8C55-CE8AF31A4B5A}"/>
              </a:ext>
            </a:extLst>
          </p:cNvPr>
          <p:cNvSpPr/>
          <p:nvPr/>
        </p:nvSpPr>
        <p:spPr>
          <a:xfrm>
            <a:off x="7795491" y="4775201"/>
            <a:ext cx="803564" cy="4156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60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7226-B72B-45D4-9A92-E5C4A89D8AEE}"/>
              </a:ext>
            </a:extLst>
          </p:cNvPr>
          <p:cNvSpPr>
            <a:spLocks noGrp="1"/>
          </p:cNvSpPr>
          <p:nvPr>
            <p:ph type="title"/>
          </p:nvPr>
        </p:nvSpPr>
        <p:spPr/>
        <p:txBody>
          <a:bodyPr/>
          <a:lstStyle/>
          <a:p>
            <a:pPr algn="ctr"/>
            <a:r>
              <a:rPr lang="en-US" dirty="0"/>
              <a:t>	Anomaly Detection Challenges</a:t>
            </a:r>
          </a:p>
        </p:txBody>
      </p:sp>
      <p:sp>
        <p:nvSpPr>
          <p:cNvPr id="3" name="Content Placeholder 2">
            <a:extLst>
              <a:ext uri="{FF2B5EF4-FFF2-40B4-BE49-F238E27FC236}">
                <a16:creationId xmlns:a16="http://schemas.microsoft.com/office/drawing/2014/main" id="{652C4F6D-08DB-4E2B-9E9C-E89073A85560}"/>
              </a:ext>
            </a:extLst>
          </p:cNvPr>
          <p:cNvSpPr>
            <a:spLocks noGrp="1"/>
          </p:cNvSpPr>
          <p:nvPr>
            <p:ph idx="1"/>
          </p:nvPr>
        </p:nvSpPr>
        <p:spPr/>
        <p:txBody>
          <a:bodyPr/>
          <a:lstStyle/>
          <a:p>
            <a:r>
              <a:rPr lang="en-US" dirty="0"/>
              <a:t>Defining normal </a:t>
            </a:r>
          </a:p>
          <a:p>
            <a:pPr lvl="1"/>
            <a:r>
              <a:rPr lang="en-US" dirty="0"/>
              <a:t>encompasses all possible normal behavior</a:t>
            </a:r>
          </a:p>
          <a:p>
            <a:pPr lvl="1"/>
            <a:r>
              <a:rPr lang="en-US" dirty="0"/>
              <a:t>Evolution of normal behavior</a:t>
            </a:r>
          </a:p>
          <a:p>
            <a:r>
              <a:rPr lang="en-US" dirty="0"/>
              <a:t>Notion of anomaly is dependent on data and domain. </a:t>
            </a:r>
          </a:p>
          <a:p>
            <a:pPr lvl="1"/>
            <a:r>
              <a:rPr lang="en-US" dirty="0"/>
              <a:t>What types of anomalies should be detected?</a:t>
            </a:r>
          </a:p>
          <a:p>
            <a:r>
              <a:rPr lang="en-US" dirty="0"/>
              <a:t>Availability of labelled data</a:t>
            </a:r>
          </a:p>
          <a:p>
            <a:r>
              <a:rPr lang="en-US" dirty="0"/>
              <a:t>Noise</a:t>
            </a:r>
          </a:p>
        </p:txBody>
      </p:sp>
    </p:spTree>
    <p:extLst>
      <p:ext uri="{BB962C8B-B14F-4D97-AF65-F5344CB8AC3E}">
        <p14:creationId xmlns:p14="http://schemas.microsoft.com/office/powerpoint/2010/main" val="748880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C1DC-5A4A-4DD2-AFA4-460305A6C87C}"/>
              </a:ext>
            </a:extLst>
          </p:cNvPr>
          <p:cNvSpPr>
            <a:spLocks noGrp="1"/>
          </p:cNvSpPr>
          <p:nvPr>
            <p:ph type="title"/>
          </p:nvPr>
        </p:nvSpPr>
        <p:spPr/>
        <p:txBody>
          <a:bodyPr/>
          <a:lstStyle/>
          <a:p>
            <a:pPr algn="ctr"/>
            <a:r>
              <a:rPr lang="en-US" dirty="0"/>
              <a:t>		Anomaly Detection Approaches</a:t>
            </a:r>
          </a:p>
        </p:txBody>
      </p:sp>
      <p:sp>
        <p:nvSpPr>
          <p:cNvPr id="3" name="Content Placeholder 2">
            <a:extLst>
              <a:ext uri="{FF2B5EF4-FFF2-40B4-BE49-F238E27FC236}">
                <a16:creationId xmlns:a16="http://schemas.microsoft.com/office/drawing/2014/main" id="{0D7475DA-B3AF-46EF-9922-864FE797538A}"/>
              </a:ext>
            </a:extLst>
          </p:cNvPr>
          <p:cNvSpPr>
            <a:spLocks noGrp="1"/>
          </p:cNvSpPr>
          <p:nvPr>
            <p:ph idx="1"/>
          </p:nvPr>
        </p:nvSpPr>
        <p:spPr/>
        <p:txBody>
          <a:bodyPr>
            <a:normAutofit fontScale="92500" lnSpcReduction="10000"/>
          </a:bodyPr>
          <a:lstStyle/>
          <a:p>
            <a:r>
              <a:rPr lang="en-US" dirty="0"/>
              <a:t>Rule based</a:t>
            </a:r>
          </a:p>
          <a:p>
            <a:r>
              <a:rPr lang="en-US" dirty="0"/>
              <a:t>Statistical - process control</a:t>
            </a:r>
          </a:p>
          <a:p>
            <a:r>
              <a:rPr lang="en-US" dirty="0"/>
              <a:t>Supervised</a:t>
            </a:r>
          </a:p>
          <a:p>
            <a:r>
              <a:rPr lang="en-US" dirty="0"/>
              <a:t>Unsupervised</a:t>
            </a:r>
          </a:p>
          <a:p>
            <a:r>
              <a:rPr lang="en-US" dirty="0"/>
              <a:t>Probabilistic - HMM, MC </a:t>
            </a:r>
          </a:p>
          <a:p>
            <a:r>
              <a:rPr lang="en-US" dirty="0"/>
              <a:t>Time series analysis</a:t>
            </a:r>
          </a:p>
          <a:p>
            <a:pPr lvl="1"/>
            <a:r>
              <a:rPr lang="en-US" dirty="0"/>
              <a:t>Signal decomposition</a:t>
            </a:r>
          </a:p>
          <a:p>
            <a:pPr lvl="1"/>
            <a:r>
              <a:rPr lang="en-US" dirty="0"/>
              <a:t>ARIMA, exponential smoothing</a:t>
            </a:r>
          </a:p>
          <a:p>
            <a:r>
              <a:rPr lang="en-US" dirty="0"/>
              <a:t>PCA – dimension reduction</a:t>
            </a:r>
          </a:p>
          <a:p>
            <a:r>
              <a:rPr lang="en-US" dirty="0"/>
              <a:t>Deep learning</a:t>
            </a:r>
          </a:p>
          <a:p>
            <a:endParaRPr lang="en-US" dirty="0"/>
          </a:p>
          <a:p>
            <a:endParaRPr lang="en-US" dirty="0"/>
          </a:p>
        </p:txBody>
      </p:sp>
    </p:spTree>
    <p:extLst>
      <p:ext uri="{BB962C8B-B14F-4D97-AF65-F5344CB8AC3E}">
        <p14:creationId xmlns:p14="http://schemas.microsoft.com/office/powerpoint/2010/main" val="385925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1B63-1338-4845-9039-E89464D4C19C}"/>
              </a:ext>
            </a:extLst>
          </p:cNvPr>
          <p:cNvSpPr>
            <a:spLocks noGrp="1"/>
          </p:cNvSpPr>
          <p:nvPr>
            <p:ph type="title"/>
          </p:nvPr>
        </p:nvSpPr>
        <p:spPr/>
        <p:txBody>
          <a:bodyPr/>
          <a:lstStyle/>
          <a:p>
            <a:pPr algn="ctr"/>
            <a:r>
              <a:rPr lang="en-US" dirty="0"/>
              <a:t>Basic statistical approach</a:t>
            </a:r>
          </a:p>
        </p:txBody>
      </p:sp>
      <p:sp>
        <p:nvSpPr>
          <p:cNvPr id="3" name="Content Placeholder 2">
            <a:extLst>
              <a:ext uri="{FF2B5EF4-FFF2-40B4-BE49-F238E27FC236}">
                <a16:creationId xmlns:a16="http://schemas.microsoft.com/office/drawing/2014/main" id="{32A3885B-0A6A-4A89-BBBA-D27AE54A7F99}"/>
              </a:ext>
            </a:extLst>
          </p:cNvPr>
          <p:cNvSpPr>
            <a:spLocks noGrp="1"/>
          </p:cNvSpPr>
          <p:nvPr>
            <p:ph idx="1"/>
          </p:nvPr>
        </p:nvSpPr>
        <p:spPr/>
        <p:txBody>
          <a:bodyPr/>
          <a:lstStyle/>
          <a:p>
            <a:r>
              <a:rPr lang="en-US" dirty="0"/>
              <a:t>Fit (or assume) distribution</a:t>
            </a:r>
          </a:p>
          <a:p>
            <a:r>
              <a:rPr lang="en-US" dirty="0"/>
              <a:t>Hypothesis testing</a:t>
            </a:r>
          </a:p>
        </p:txBody>
      </p:sp>
      <p:pic>
        <p:nvPicPr>
          <p:cNvPr id="4" name="Picture 2" descr="http://hyperphysics.phy-astr.gsu.edu/hbase/Math/immath/gauds.gif">
            <a:extLst>
              <a:ext uri="{FF2B5EF4-FFF2-40B4-BE49-F238E27FC236}">
                <a16:creationId xmlns:a16="http://schemas.microsoft.com/office/drawing/2014/main" id="{D98DFEC3-42F4-4BC3-8AA5-1AB6AA6D0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973" y="3009264"/>
            <a:ext cx="5529927" cy="348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89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15055</TotalTime>
  <Words>1040</Words>
  <Application>Microsoft Office PowerPoint</Application>
  <PresentationFormat>Widescreen</PresentationFormat>
  <Paragraphs>160</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Anomaly Detection Overview</vt:lpstr>
      <vt:lpstr>Machine Learning</vt:lpstr>
      <vt:lpstr> Supervised</vt:lpstr>
      <vt:lpstr>Unsupervised </vt:lpstr>
      <vt:lpstr>Unsupervised</vt:lpstr>
      <vt:lpstr>Anomaly detection</vt:lpstr>
      <vt:lpstr> Anomaly Detection Challenges</vt:lpstr>
      <vt:lpstr>  Anomaly Detection Approaches</vt:lpstr>
      <vt:lpstr>Basic statistical approach</vt:lpstr>
      <vt:lpstr>Signal decomposition</vt:lpstr>
      <vt:lpstr>Prealert -&gt; X-pack ML</vt:lpstr>
      <vt:lpstr>Model System</vt:lpstr>
      <vt:lpstr>Model system</vt:lpstr>
      <vt:lpstr>  </vt:lpstr>
      <vt:lpstr> Outlier testing</vt:lpstr>
      <vt:lpstr>Model Decay</vt:lpstr>
      <vt:lpstr>Multivariate analysis</vt:lpstr>
      <vt:lpstr>Elastic X-pack challenges</vt:lpstr>
      <vt:lpstr>PowerPoint Presentation</vt:lpstr>
      <vt:lpstr>Elastic X-pack challenges</vt:lpstr>
      <vt:lpstr>References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 Elastic overview</dc:title>
  <dc:creator>Rahman, Farrukh</dc:creator>
  <cp:lastModifiedBy>Rahman, Farrukh</cp:lastModifiedBy>
  <cp:revision>77</cp:revision>
  <dcterms:created xsi:type="dcterms:W3CDTF">2018-06-04T21:12:31Z</dcterms:created>
  <dcterms:modified xsi:type="dcterms:W3CDTF">2018-06-22T13:45:52Z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837230a-460a-4aec-98a3-ac101fb30b10_Enabled">
    <vt:lpwstr>True</vt:lpwstr>
  </property>
  <property fmtid="{D5CDD505-2E9C-101B-9397-08002B2CF9AE}" pid="3" name="MSIP_Label_7837230a-460a-4aec-98a3-ac101fb30b10_SiteId">
    <vt:lpwstr>fabb61b8-3afe-4e75-b934-a47f782b8cd7</vt:lpwstr>
  </property>
  <property fmtid="{D5CDD505-2E9C-101B-9397-08002B2CF9AE}" pid="4" name="MSIP_Label_7837230a-460a-4aec-98a3-ac101fb30b10_Ref">
    <vt:lpwstr>https://api.informationprotection.azure.com/api/fabb61b8-3afe-4e75-b934-a47f782b8cd7</vt:lpwstr>
  </property>
  <property fmtid="{D5CDD505-2E9C-101B-9397-08002B2CF9AE}" pid="5" name="MSIP_Label_7837230a-460a-4aec-98a3-ac101fb30b10_Owner">
    <vt:lpwstr>RahmanF1@aetna.com</vt:lpwstr>
  </property>
  <property fmtid="{D5CDD505-2E9C-101B-9397-08002B2CF9AE}" pid="6" name="MSIP_Label_7837230a-460a-4aec-98a3-ac101fb30b10_SetDate">
    <vt:lpwstr>2018-06-05T16:09:40.1988431-04:00</vt:lpwstr>
  </property>
  <property fmtid="{D5CDD505-2E9C-101B-9397-08002B2CF9AE}" pid="7" name="MSIP_Label_7837230a-460a-4aec-98a3-ac101fb30b10_Name">
    <vt:lpwstr>Public</vt:lpwstr>
  </property>
  <property fmtid="{D5CDD505-2E9C-101B-9397-08002B2CF9AE}" pid="8" name="MSIP_Label_7837230a-460a-4aec-98a3-ac101fb30b10_Application">
    <vt:lpwstr>Microsoft Azure Information Protection</vt:lpwstr>
  </property>
  <property fmtid="{D5CDD505-2E9C-101B-9397-08002B2CF9AE}" pid="9" name="MSIP_Label_7837230a-460a-4aec-98a3-ac101fb30b10_Extended_MSFT_Method">
    <vt:lpwstr>Manual</vt:lpwstr>
  </property>
  <property fmtid="{D5CDD505-2E9C-101B-9397-08002B2CF9AE}" pid="10" name="Sensitivity">
    <vt:lpwstr>Public</vt:lpwstr>
  </property>
</Properties>
</file>