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GIẢI THUẬT A* VÀ BÀI TOÁN 15 PUZZLE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1542228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Hiếu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1542242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1542244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1542259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Hứa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Phước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b="1" dirty="0"/>
              <a:t>d = |</a:t>
            </a:r>
            <a:r>
              <a:rPr lang="en-US" b="1" dirty="0" err="1"/>
              <a:t>toạ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sai</a:t>
            </a:r>
            <a:r>
              <a:rPr lang="en-US" b="1" dirty="0"/>
              <a:t> - </a:t>
            </a:r>
            <a:r>
              <a:rPr lang="en-US" b="1" dirty="0" err="1"/>
              <a:t>toạ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| + |</a:t>
            </a:r>
            <a:r>
              <a:rPr lang="en-US" b="1" dirty="0" err="1"/>
              <a:t>toạ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cột</a:t>
            </a:r>
            <a:r>
              <a:rPr lang="en-US" b="1" dirty="0"/>
              <a:t> </a:t>
            </a:r>
            <a:r>
              <a:rPr lang="en-US" b="1" dirty="0" err="1"/>
              <a:t>sai</a:t>
            </a:r>
            <a:r>
              <a:rPr lang="en-US" b="1" dirty="0"/>
              <a:t> - </a:t>
            </a:r>
            <a:r>
              <a:rPr lang="en-US" b="1" dirty="0" err="1"/>
              <a:t>toạ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cột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|</a:t>
            </a:r>
            <a:endParaRPr lang="en-US" dirty="0"/>
          </a:p>
          <a:p>
            <a:r>
              <a:rPr lang="en-US" dirty="0"/>
              <a:t>d15 = |0-3| + | 0-3| = 6</a:t>
            </a:r>
          </a:p>
          <a:p>
            <a:r>
              <a:rPr lang="en-US" dirty="0"/>
              <a:t>d12 = |3-3| + |3-0| = 3</a:t>
            </a:r>
          </a:p>
          <a:p>
            <a:r>
              <a:rPr lang="en-US" dirty="0" smtClean="0"/>
              <a:t>h </a:t>
            </a:r>
            <a:r>
              <a:rPr lang="en-US" dirty="0"/>
              <a:t>= d15 + d12 = 6 + 3 = </a:t>
            </a:r>
            <a:r>
              <a:rPr lang="en-US" dirty="0" smtClean="0"/>
              <a:t>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THUẬT 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1.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pPr lvl="0"/>
            <a:r>
              <a:rPr lang="en-US" dirty="0" smtClean="0"/>
              <a:t>2.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⇒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==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(Start state)</a:t>
            </a:r>
          </a:p>
          <a:p>
            <a:pPr lvl="0"/>
            <a:r>
              <a:rPr lang="en-US" dirty="0" smtClean="0"/>
              <a:t>3.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(v)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(v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openlist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closed list)</a:t>
            </a:r>
          </a:p>
          <a:p>
            <a:pPr lvl="0"/>
            <a:r>
              <a:rPr lang="en-US" dirty="0" smtClean="0"/>
              <a:t>4.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“open list”</a:t>
            </a:r>
          </a:p>
          <a:p>
            <a:pPr lvl="0"/>
            <a:r>
              <a:rPr lang="en-US" dirty="0" smtClean="0"/>
              <a:t>5.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“closed list”</a:t>
            </a:r>
          </a:p>
          <a:p>
            <a:pPr lvl="0"/>
            <a:r>
              <a:rPr lang="en-US" dirty="0" smtClean="0"/>
              <a:t>6.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“open list”</a:t>
            </a:r>
          </a:p>
          <a:p>
            <a:pPr lvl="0"/>
            <a:r>
              <a:rPr lang="en-US" dirty="0" smtClean="0"/>
              <a:t>7.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2-6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(Final state)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 THỰC 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0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Hash tables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“open list” / “closed list”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15-puzzle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code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&lt; 50)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do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openlist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 </a:t>
            </a:r>
            <a:r>
              <a:rPr lang="en-US" dirty="0" err="1"/>
              <a:t>bước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 smtClean="0"/>
              <a:t>đích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A*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n-puzzle </a:t>
            </a:r>
            <a:r>
              <a:rPr lang="en-US" dirty="0" err="1"/>
              <a:t>với</a:t>
            </a:r>
            <a:r>
              <a:rPr lang="en-US" dirty="0"/>
              <a:t> n &gt; 3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Iterative-Deepening-A* (IDA*)</a:t>
            </a:r>
          </a:p>
        </p:txBody>
      </p:sp>
    </p:spTree>
    <p:extLst>
      <p:ext uri="{BB962C8B-B14F-4D97-AF65-F5344CB8AC3E}">
        <p14:creationId xmlns:p14="http://schemas.microsoft.com/office/powerpoint/2010/main" val="7620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N-Puzzle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8-puzzle (</a:t>
            </a:r>
            <a:r>
              <a:rPr lang="en-US" dirty="0" err="1"/>
              <a:t>bảng</a:t>
            </a:r>
            <a:r>
              <a:rPr lang="en-US" dirty="0"/>
              <a:t> 3*3) </a:t>
            </a:r>
            <a:r>
              <a:rPr lang="en-US" dirty="0" err="1"/>
              <a:t>và</a:t>
            </a:r>
            <a:r>
              <a:rPr lang="en-US" dirty="0"/>
              <a:t> 15-puzzle( </a:t>
            </a:r>
            <a:r>
              <a:rPr lang="en-US" dirty="0" err="1"/>
              <a:t>bảng</a:t>
            </a:r>
            <a:r>
              <a:rPr lang="en-US" dirty="0"/>
              <a:t> 4*4).</a:t>
            </a:r>
          </a:p>
          <a:p>
            <a:r>
              <a:rPr lang="en-US" dirty="0"/>
              <a:t>N-puzzle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ô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SỐ TRẠNG THÁI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</a:t>
            </a:r>
            <a:r>
              <a:rPr lang="en-US" dirty="0" smtClean="0"/>
              <a:t> </a:t>
            </a:r>
            <a:r>
              <a:rPr lang="en-US" dirty="0"/>
              <a:t>puzzle </a:t>
            </a:r>
            <a:r>
              <a:rPr lang="en-US" dirty="0" err="1"/>
              <a:t>là</a:t>
            </a:r>
            <a:r>
              <a:rPr lang="en-US" dirty="0"/>
              <a:t> 9</a:t>
            </a:r>
            <a:r>
              <a:rPr lang="en-US" dirty="0" smtClean="0"/>
              <a:t>! </a:t>
            </a:r>
            <a:r>
              <a:rPr lang="en-US" dirty="0"/>
              <a:t>hay </a:t>
            </a:r>
            <a:r>
              <a:rPr lang="en-US" dirty="0" smtClean="0"/>
              <a:t>362880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15 puzzle </a:t>
            </a:r>
            <a:r>
              <a:rPr lang="en-US" dirty="0" err="1"/>
              <a:t>là</a:t>
            </a:r>
            <a:r>
              <a:rPr lang="en-US" dirty="0"/>
              <a:t> 16! </a:t>
            </a:r>
            <a:r>
              <a:rPr lang="en-US" dirty="0" smtClean="0"/>
              <a:t>hay 2.092279 </a:t>
            </a:r>
            <a:r>
              <a:rPr lang="en-US" dirty="0"/>
              <a:t>x </a:t>
            </a:r>
            <a:r>
              <a:rPr lang="en-US" dirty="0" smtClean="0"/>
              <a:t>10^13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15 </a:t>
            </a:r>
            <a:r>
              <a:rPr lang="en-US" dirty="0" smtClean="0"/>
              <a:t>puzzle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pic>
        <p:nvPicPr>
          <p:cNvPr id="4" name="image07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447800"/>
            <a:ext cx="7086600" cy="4419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60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THUẬT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A* (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 </a:t>
            </a:r>
            <a:r>
              <a:rPr lang="en-US" dirty="0" smtClean="0"/>
              <a:t>star)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"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/>
              <a:t> </a:t>
            </a:r>
            <a:r>
              <a:rPr lang="en-US" dirty="0" smtClean="0"/>
              <a:t>heuristic</a:t>
            </a:r>
            <a:r>
              <a:rPr lang="en-US" dirty="0"/>
              <a:t>"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huật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A*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(best-first search)</a:t>
            </a:r>
          </a:p>
        </p:txBody>
      </p:sp>
    </p:spTree>
    <p:extLst>
      <p:ext uri="{BB962C8B-B14F-4D97-AF65-F5344CB8AC3E}">
        <p14:creationId xmlns:p14="http://schemas.microsoft.com/office/powerpoint/2010/main" val="29057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TRẠNG THÁI BÀI 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/>
              <a:t>toán</a:t>
            </a:r>
            <a:r>
              <a:rPr lang="en-US" dirty="0"/>
              <a:t> 15 puzzle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(hay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15 puzzle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08.png" descr="Screenshot from 2016-05-04 08-25-5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3505200"/>
            <a:ext cx="6934200" cy="2590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0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TRẠNG THÁI BÀI 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ột</a:t>
            </a:r>
            <a:r>
              <a:rPr lang="en-US" dirty="0" smtClean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 ta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hay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15-pluzze.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(</a:t>
            </a:r>
            <a:r>
              <a:rPr lang="en-US" dirty="0"/>
              <a:t>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sụ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):</a:t>
            </a:r>
            <a:endParaRPr lang="en-US" dirty="0"/>
          </a:p>
          <a:p>
            <a:pPr lvl="0"/>
            <a:r>
              <a:rPr lang="en-US" dirty="0"/>
              <a:t>N mod 2 = 0 </a:t>
            </a:r>
            <a:r>
              <a:rPr lang="en-US" dirty="0" err="1"/>
              <a:t>và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  <a:p>
            <a:pPr lvl="0"/>
            <a:r>
              <a:rPr lang="en-US" dirty="0"/>
              <a:t>N mod 2 = 1 </a:t>
            </a:r>
            <a:r>
              <a:rPr lang="en-US" dirty="0" err="1"/>
              <a:t>và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Heuristic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Heuristic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 smtClean="0"/>
              <a:t>dụng</a:t>
            </a:r>
            <a:endParaRPr lang="en-US" b="1" dirty="0" smtClean="0"/>
          </a:p>
          <a:p>
            <a:r>
              <a:rPr lang="en-US" dirty="0"/>
              <a:t>Theo </a:t>
            </a:r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(</a:t>
            </a:r>
            <a:r>
              <a:rPr lang="en-US" dirty="0"/>
              <a:t>Tiles out of row and </a:t>
            </a:r>
            <a:r>
              <a:rPr lang="en-US" dirty="0" smtClean="0"/>
              <a:t>column</a:t>
            </a:r>
            <a:r>
              <a:rPr lang="en-US" dirty="0"/>
              <a:t>)</a:t>
            </a:r>
          </a:p>
          <a:p>
            <a:r>
              <a:rPr lang="en-US" dirty="0"/>
              <a:t>Theo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 smtClean="0"/>
              <a:t>mahatan</a:t>
            </a:r>
            <a:r>
              <a:rPr lang="en-US" dirty="0" smtClean="0"/>
              <a:t> (</a:t>
            </a:r>
            <a:r>
              <a:rPr lang="en-US" dirty="0"/>
              <a:t>Manhattan </a:t>
            </a:r>
            <a:r>
              <a:rPr lang="en-US" dirty="0" smtClean="0"/>
              <a:t>Distance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Tiles out of row and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Heuristic 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 Theo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/>
              <a:t>ô </a:t>
            </a:r>
            <a:r>
              <a:rPr lang="en-US" dirty="0" err="1"/>
              <a:t>số</a:t>
            </a:r>
            <a:r>
              <a:rPr lang="en-US" dirty="0"/>
              <a:t> 15 </a:t>
            </a:r>
            <a:r>
              <a:rPr lang="en-US" dirty="0" err="1"/>
              <a:t>và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 12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smtClean="0"/>
              <a:t>: h </a:t>
            </a:r>
            <a:r>
              <a:rPr lang="en-US" dirty="0"/>
              <a:t>= 1 + 1 = 2</a:t>
            </a:r>
          </a:p>
          <a:p>
            <a:endParaRPr lang="en-US" dirty="0"/>
          </a:p>
        </p:txBody>
      </p:sp>
      <p:pic>
        <p:nvPicPr>
          <p:cNvPr id="5" name="image06.png" descr="manhattan_distance_example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3962400"/>
            <a:ext cx="5105400" cy="1905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108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871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GIẢI THUẬT A* VÀ BÀI TOÁN 15 PUZZLE </vt:lpstr>
      <vt:lpstr>GIỚI THIỆU</vt:lpstr>
      <vt:lpstr>SỐ TRẠNG THÁI</vt:lpstr>
      <vt:lpstr>VÍ DỤ</vt:lpstr>
      <vt:lpstr>GIẢI THUẬT A*</vt:lpstr>
      <vt:lpstr>CÁC TRẠNG THÁI BÀI TOÁN</vt:lpstr>
      <vt:lpstr>CÁC TRẠNG THÁI BÀI TOÁN</vt:lpstr>
      <vt:lpstr>Heuristic </vt:lpstr>
      <vt:lpstr>Tiles out of row and column</vt:lpstr>
      <vt:lpstr>Manhattan Distance</vt:lpstr>
      <vt:lpstr>THUẬT TOÁN</vt:lpstr>
      <vt:lpstr>CÀI ĐẶT THỰC TẾ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THUẬT A* VÀ BÀI TOÁN 15 PUZZLE </dc:title>
  <dc:creator>namhh</dc:creator>
  <cp:lastModifiedBy>namhh</cp:lastModifiedBy>
  <cp:revision>6</cp:revision>
  <dcterms:created xsi:type="dcterms:W3CDTF">2006-08-16T00:00:00Z</dcterms:created>
  <dcterms:modified xsi:type="dcterms:W3CDTF">2016-05-26T05:09:09Z</dcterms:modified>
</cp:coreProperties>
</file>