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4" r:id="rId5"/>
    <p:sldId id="270" r:id="rId6"/>
    <p:sldId id="265" r:id="rId7"/>
    <p:sldId id="272" r:id="rId8"/>
    <p:sldId id="273" r:id="rId9"/>
    <p:sldId id="274" r:id="rId10"/>
    <p:sldId id="275" r:id="rId11"/>
    <p:sldId id="267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DM Sans" pitchFamily="2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Extra-Bold" panose="020B0604020202020204" charset="0"/>
      <p:regular r:id="rId26"/>
    </p:embeddedFont>
    <p:embeddedFont>
      <p:font typeface="Montserrat Extra-Bold Italics" panose="020B0604020202020204" charset="0"/>
      <p:regular r:id="rId27"/>
    </p:embeddedFont>
    <p:embeddedFont>
      <p:font typeface="Montserrat Italics" panose="020B0604020202020204" charset="0"/>
      <p:regular r:id="rId28"/>
    </p:embeddedFont>
    <p:embeddedFont>
      <p:font typeface="Vinhan" pitchFamily="2" charset="0"/>
      <p:bold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 nguyễn" initials="nn" lastIdx="1" clrIdx="0">
    <p:extLst>
      <p:ext uri="{19B8F6BF-5375-455C-9EA6-DF929625EA0E}">
        <p15:presenceInfo xmlns:p15="http://schemas.microsoft.com/office/powerpoint/2012/main" userId="5d022ab34a0fa6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22" autoAdjust="0"/>
  </p:normalViewPr>
  <p:slideViewPr>
    <p:cSldViewPr>
      <p:cViewPr varScale="1">
        <p:scale>
          <a:sx n="71" d="100"/>
          <a:sy n="71" d="100"/>
        </p:scale>
        <p:origin x="79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02T22:23:13.645" idx="1">
    <p:pos x="14425" y="-1944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88E73-FA3A-4F93-9410-2A1989C9E43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7C15C-1B3C-4F89-8982-6CD93C4A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32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7C15C-1B3C-4F89-8982-6CD93C4AD2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2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 rot="16200000">
            <a:off x="-1338275" y="-538174"/>
            <a:ext cx="16230600" cy="14182750"/>
          </a:xfrm>
          <a:prstGeom prst="rect">
            <a:avLst/>
          </a:prstGeom>
          <a:solidFill>
            <a:srgbClr val="00B05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</p:sp>
      <p:sp>
        <p:nvSpPr>
          <p:cNvPr id="5" name="TextBox 5"/>
          <p:cNvSpPr txBox="1"/>
          <p:nvPr/>
        </p:nvSpPr>
        <p:spPr>
          <a:xfrm>
            <a:off x="325029" y="2637525"/>
            <a:ext cx="12763500" cy="516526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lvl="1">
              <a:lnSpc>
                <a:spcPts val="13338"/>
              </a:lnSpc>
            </a:pPr>
            <a:r>
              <a:rPr lang="en-US" sz="14986" spc="-884" dirty="0">
                <a:solidFill>
                  <a:srgbClr val="FFFFFF"/>
                </a:solidFill>
                <a:latin typeface="Montserrat Extra-Bold Italics"/>
              </a:rPr>
              <a:t>Project 4</a:t>
            </a:r>
            <a:br>
              <a:rPr lang="en-US" sz="14986" spc="-884" dirty="0">
                <a:solidFill>
                  <a:srgbClr val="FFFFFF"/>
                </a:solidFill>
                <a:latin typeface="Montserrat Extra-Bold Italics"/>
              </a:rPr>
            </a:br>
            <a:r>
              <a:rPr lang="en-US" sz="14986" spc="-884" dirty="0">
                <a:solidFill>
                  <a:srgbClr val="FFFFFF"/>
                </a:solidFill>
                <a:latin typeface="Montserrat Extra-Bold Italics"/>
              </a:rPr>
              <a:t>MOBIE CART</a:t>
            </a:r>
            <a:br>
              <a:rPr lang="en-US" sz="14986" spc="-884" dirty="0">
                <a:solidFill>
                  <a:srgbClr val="FFFFFF"/>
                </a:solidFill>
                <a:latin typeface="Montserrat Extra-Bold Italics"/>
              </a:rPr>
            </a:br>
            <a:r>
              <a:rPr lang="en-US" sz="14986" spc="-884" dirty="0">
                <a:solidFill>
                  <a:srgbClr val="FFFFFF"/>
                </a:solidFill>
                <a:latin typeface="Montserrat Extra-Bold Italics"/>
              </a:rPr>
              <a:t>                    </a:t>
            </a:r>
            <a:r>
              <a:rPr lang="en-US" sz="4800" spc="-884" dirty="0">
                <a:solidFill>
                  <a:srgbClr val="FFFFFF"/>
                </a:solidFill>
                <a:latin typeface="Vinhan" pitchFamily="2" charset="0"/>
                <a:cs typeface="Times New Roman" panose="02020603050405020304" pitchFamily="18" charset="0"/>
              </a:rPr>
              <a:t>by   Phuong   Nam</a:t>
            </a:r>
          </a:p>
        </p:txBody>
      </p:sp>
      <p:sp>
        <p:nvSpPr>
          <p:cNvPr id="7" name="Freeform 7"/>
          <p:cNvSpPr/>
          <p:nvPr/>
        </p:nvSpPr>
        <p:spPr>
          <a:xfrm>
            <a:off x="1028700" y="1028700"/>
            <a:ext cx="1783058" cy="295015"/>
          </a:xfrm>
          <a:custGeom>
            <a:avLst/>
            <a:gdLst/>
            <a:ahLst/>
            <a:cxnLst/>
            <a:rect l="l" t="t" r="r" b="b"/>
            <a:pathLst>
              <a:path w="1783058" h="295015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476242" y="8956802"/>
            <a:ext cx="1783058" cy="295015"/>
          </a:xfrm>
          <a:custGeom>
            <a:avLst/>
            <a:gdLst/>
            <a:ahLst/>
            <a:cxnLst/>
            <a:rect l="l" t="t" r="r" b="b"/>
            <a:pathLst>
              <a:path w="1783058" h="295015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AutoShape 9"/>
          <p:cNvSpPr/>
          <p:nvPr/>
        </p:nvSpPr>
        <p:spPr>
          <a:xfrm>
            <a:off x="-1993418" y="4580698"/>
            <a:ext cx="5244233" cy="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-2298994" y="9582841"/>
            <a:ext cx="9005773" cy="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1552724" y="3736460"/>
            <a:ext cx="5720180" cy="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3066191" y="2823187"/>
            <a:ext cx="930938" cy="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628699" y="2392260"/>
            <a:ext cx="1291530" cy="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050" name="Picture 2" descr="Top 10 hãng điện thoại được sử dụng nhiều nhất và phố biến nhất ở Việt Nam">
            <a:extLst>
              <a:ext uri="{FF2B5EF4-FFF2-40B4-BE49-F238E27FC236}">
                <a16:creationId xmlns:a16="http://schemas.microsoft.com/office/drawing/2014/main" id="{CDBDDB77-5F75-7233-13D0-2E1F8F37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953" y="0"/>
            <a:ext cx="94107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-754537"/>
            <a:ext cx="18288000" cy="2545237"/>
            <a:chOff x="0" y="0"/>
            <a:chExt cx="4816593" cy="812800"/>
          </a:xfrm>
          <a:solidFill>
            <a:srgbClr val="00B050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grpFill/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09600" y="45300"/>
            <a:ext cx="15925800" cy="1284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7200" spc="786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spc="786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7200" spc="786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spc="786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7200" spc="786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spc="786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7200" spc="786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spc="786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7200" spc="786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spc="786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7200" spc="786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510357" y="6828977"/>
            <a:ext cx="8512431" cy="317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7768" lvl="1" indent="-213884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2579D9-7F9A-88B2-2CEA-9B41D8517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17145000" cy="855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96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028700" y="1028700"/>
            <a:ext cx="1783058" cy="295015"/>
          </a:xfrm>
          <a:custGeom>
            <a:avLst/>
            <a:gdLst/>
            <a:ahLst/>
            <a:cxnLst/>
            <a:rect l="l" t="t" r="r" b="b"/>
            <a:pathLst>
              <a:path w="1783058" h="295015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476242" y="8956802"/>
            <a:ext cx="1783058" cy="295015"/>
          </a:xfrm>
          <a:custGeom>
            <a:avLst/>
            <a:gdLst/>
            <a:ahLst/>
            <a:cxnLst/>
            <a:rect l="l" t="t" r="r" b="b"/>
            <a:pathLst>
              <a:path w="1783058" h="295015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494137" y="698454"/>
            <a:ext cx="2556816" cy="2575547"/>
          </a:xfrm>
          <a:custGeom>
            <a:avLst/>
            <a:gdLst/>
            <a:ahLst/>
            <a:cxnLst/>
            <a:rect l="l" t="t" r="r" b="b"/>
            <a:pathLst>
              <a:path w="2556816" h="2575547">
                <a:moveTo>
                  <a:pt x="0" y="0"/>
                </a:moveTo>
                <a:lnTo>
                  <a:pt x="2556815" y="0"/>
                </a:lnTo>
                <a:lnTo>
                  <a:pt x="2556815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79461" y="9578419"/>
            <a:ext cx="2556816" cy="2575547"/>
          </a:xfrm>
          <a:custGeom>
            <a:avLst/>
            <a:gdLst/>
            <a:ahLst/>
            <a:cxnLst/>
            <a:rect l="l" t="t" r="r" b="b"/>
            <a:pathLst>
              <a:path w="2556816" h="2575547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>
            <a:off x="1028700" y="8302951"/>
            <a:ext cx="16230600" cy="169519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" name="AutoShape 8"/>
          <p:cNvSpPr/>
          <p:nvPr/>
        </p:nvSpPr>
        <p:spPr>
          <a:xfrm>
            <a:off x="1028700" y="1814529"/>
            <a:ext cx="16230600" cy="169519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" name="TextBox 12"/>
          <p:cNvSpPr txBox="1"/>
          <p:nvPr/>
        </p:nvSpPr>
        <p:spPr>
          <a:xfrm>
            <a:off x="2811758" y="2949618"/>
            <a:ext cx="12649200" cy="19461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898"/>
              </a:lnSpc>
            </a:pPr>
            <a:r>
              <a:rPr lang="en-US" sz="16194" spc="-955" dirty="0">
                <a:solidFill>
                  <a:srgbClr val="FF0000"/>
                </a:solidFill>
                <a:latin typeface="Montserrat Extra-Bold"/>
              </a:rPr>
              <a:t>THANK</a:t>
            </a:r>
            <a:r>
              <a:rPr lang="en-US" sz="16194" spc="-955" dirty="0">
                <a:solidFill>
                  <a:srgbClr val="FFFFFF"/>
                </a:solidFill>
                <a:latin typeface="Montserrat Extra-Bold"/>
              </a:rPr>
              <a:t> </a:t>
            </a:r>
            <a:r>
              <a:rPr lang="en-US" sz="16194" spc="-955" dirty="0">
                <a:solidFill>
                  <a:srgbClr val="FF0000"/>
                </a:solidFill>
                <a:latin typeface="Montserrat Extra-Bold"/>
              </a:rPr>
              <a:t>YOU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6918282"/>
            <a:ext cx="5015153" cy="422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10"/>
              </a:lnSpc>
            </a:pPr>
            <a:r>
              <a:rPr lang="en-US" sz="2700" dirty="0">
                <a:solidFill>
                  <a:srgbClr val="FFFFFF"/>
                </a:solidFill>
                <a:latin typeface="Montserrat Italics"/>
              </a:rPr>
              <a:t>Coding by </a:t>
            </a:r>
            <a:r>
              <a:rPr lang="en-US" sz="2700" dirty="0" err="1">
                <a:solidFill>
                  <a:srgbClr val="FFFFFF"/>
                </a:solidFill>
                <a:latin typeface="Montserrat Italics"/>
              </a:rPr>
              <a:t>Phương</a:t>
            </a:r>
            <a:r>
              <a:rPr lang="en-US" sz="2700" dirty="0">
                <a:solidFill>
                  <a:srgbClr val="FFFFFF"/>
                </a:solidFill>
                <a:latin typeface="Montserrat Italics"/>
              </a:rPr>
              <a:t> Nam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753206">
            <a:off x="10529155" y="7057231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id="3" name="AutoShape 3"/>
          <p:cNvSpPr/>
          <p:nvPr/>
        </p:nvSpPr>
        <p:spPr>
          <a:xfrm rot="2700000">
            <a:off x="-2646503" y="90433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sp>
        <p:nvSpPr>
          <p:cNvPr id="4" name="AutoShape 4"/>
          <p:cNvSpPr/>
          <p:nvPr/>
        </p:nvSpPr>
        <p:spPr>
          <a:xfrm rot="2700000">
            <a:off x="15641497" y="-12437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grpSp>
        <p:nvGrpSpPr>
          <p:cNvPr id="5" name="Group 5"/>
          <p:cNvGrpSpPr/>
          <p:nvPr/>
        </p:nvGrpSpPr>
        <p:grpSpPr>
          <a:xfrm>
            <a:off x="1082240" y="7132671"/>
            <a:ext cx="4626722" cy="1810294"/>
            <a:chOff x="0" y="0"/>
            <a:chExt cx="1687841" cy="660400"/>
          </a:xfrm>
          <a:solidFill>
            <a:srgbClr val="00B050"/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1687841" cy="660400"/>
            </a:xfrm>
            <a:custGeom>
              <a:avLst/>
              <a:gdLst/>
              <a:ahLst/>
              <a:cxnLst/>
              <a:rect l="l" t="t" r="r" b="b"/>
              <a:pathLst>
                <a:path w="1687841" h="660400">
                  <a:moveTo>
                    <a:pt x="1563381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381" y="0"/>
                  </a:lnTo>
                  <a:cubicBezTo>
                    <a:pt x="1631961" y="0"/>
                    <a:pt x="1687841" y="55880"/>
                    <a:pt x="1687841" y="124460"/>
                  </a:cubicBezTo>
                  <a:lnTo>
                    <a:pt x="1687841" y="535940"/>
                  </a:lnTo>
                  <a:cubicBezTo>
                    <a:pt x="1687841" y="604520"/>
                    <a:pt x="1631961" y="660400"/>
                    <a:pt x="1563381" y="6604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7" name="Group 7"/>
          <p:cNvGrpSpPr/>
          <p:nvPr/>
        </p:nvGrpSpPr>
        <p:grpSpPr>
          <a:xfrm>
            <a:off x="-2512615" y="1681677"/>
            <a:ext cx="8253464" cy="1309890"/>
            <a:chOff x="0" y="0"/>
            <a:chExt cx="4161103" cy="660400"/>
          </a:xfrm>
          <a:solidFill>
            <a:srgbClr val="00B050"/>
          </a:solidFill>
        </p:grpSpPr>
        <p:sp>
          <p:nvSpPr>
            <p:cNvPr id="8" name="Freeform 8"/>
            <p:cNvSpPr/>
            <p:nvPr/>
          </p:nvSpPr>
          <p:spPr>
            <a:xfrm>
              <a:off x="0" y="0"/>
              <a:ext cx="4161103" cy="660400"/>
            </a:xfrm>
            <a:custGeom>
              <a:avLst/>
              <a:gdLst/>
              <a:ahLst/>
              <a:cxnLst/>
              <a:rect l="l" t="t" r="r" b="b"/>
              <a:pathLst>
                <a:path w="4161103" h="660400">
                  <a:moveTo>
                    <a:pt x="403664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36643" y="0"/>
                  </a:lnTo>
                  <a:cubicBezTo>
                    <a:pt x="4105223" y="0"/>
                    <a:pt x="4161103" y="55880"/>
                    <a:pt x="4161103" y="124460"/>
                  </a:cubicBezTo>
                  <a:lnTo>
                    <a:pt x="4161103" y="535940"/>
                  </a:lnTo>
                  <a:cubicBezTo>
                    <a:pt x="4161103" y="604520"/>
                    <a:pt x="4105223" y="660400"/>
                    <a:pt x="4036643" y="6604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9" name="Group 9"/>
          <p:cNvGrpSpPr/>
          <p:nvPr/>
        </p:nvGrpSpPr>
        <p:grpSpPr>
          <a:xfrm>
            <a:off x="12547151" y="1681677"/>
            <a:ext cx="8253464" cy="1309890"/>
            <a:chOff x="0" y="0"/>
            <a:chExt cx="4161103" cy="660400"/>
          </a:xfrm>
          <a:solidFill>
            <a:srgbClr val="00B050"/>
          </a:solidFill>
        </p:grpSpPr>
        <p:sp>
          <p:nvSpPr>
            <p:cNvPr id="10" name="Freeform 10"/>
            <p:cNvSpPr/>
            <p:nvPr/>
          </p:nvSpPr>
          <p:spPr>
            <a:xfrm>
              <a:off x="0" y="0"/>
              <a:ext cx="4161103" cy="660400"/>
            </a:xfrm>
            <a:custGeom>
              <a:avLst/>
              <a:gdLst/>
              <a:ahLst/>
              <a:cxnLst/>
              <a:rect l="l" t="t" r="r" b="b"/>
              <a:pathLst>
                <a:path w="4161103" h="660400">
                  <a:moveTo>
                    <a:pt x="403664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36643" y="0"/>
                  </a:lnTo>
                  <a:cubicBezTo>
                    <a:pt x="4105223" y="0"/>
                    <a:pt x="4161103" y="55880"/>
                    <a:pt x="4161103" y="124460"/>
                  </a:cubicBezTo>
                  <a:lnTo>
                    <a:pt x="4161103" y="535940"/>
                  </a:lnTo>
                  <a:cubicBezTo>
                    <a:pt x="4161103" y="604520"/>
                    <a:pt x="4105223" y="660400"/>
                    <a:pt x="4036643" y="6604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1" name="Group 11"/>
          <p:cNvGrpSpPr/>
          <p:nvPr/>
        </p:nvGrpSpPr>
        <p:grpSpPr>
          <a:xfrm>
            <a:off x="6830639" y="7132671"/>
            <a:ext cx="4626722" cy="1810294"/>
            <a:chOff x="0" y="0"/>
            <a:chExt cx="1687841" cy="660400"/>
          </a:xfrm>
          <a:solidFill>
            <a:srgbClr val="00B050"/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87841" cy="660400"/>
            </a:xfrm>
            <a:custGeom>
              <a:avLst/>
              <a:gdLst/>
              <a:ahLst/>
              <a:cxnLst/>
              <a:rect l="l" t="t" r="r" b="b"/>
              <a:pathLst>
                <a:path w="1687841" h="660400">
                  <a:moveTo>
                    <a:pt x="1563381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381" y="0"/>
                  </a:lnTo>
                  <a:cubicBezTo>
                    <a:pt x="1631961" y="0"/>
                    <a:pt x="1687841" y="55880"/>
                    <a:pt x="1687841" y="124460"/>
                  </a:cubicBezTo>
                  <a:lnTo>
                    <a:pt x="1687841" y="535940"/>
                  </a:lnTo>
                  <a:cubicBezTo>
                    <a:pt x="1687841" y="604520"/>
                    <a:pt x="1631961" y="660400"/>
                    <a:pt x="1563381" y="6604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3" name="Group 13"/>
          <p:cNvGrpSpPr/>
          <p:nvPr/>
        </p:nvGrpSpPr>
        <p:grpSpPr>
          <a:xfrm>
            <a:off x="12579038" y="7132671"/>
            <a:ext cx="4626722" cy="1810294"/>
            <a:chOff x="0" y="0"/>
            <a:chExt cx="1687841" cy="660400"/>
          </a:xfrm>
          <a:solidFill>
            <a:srgbClr val="00B050"/>
          </a:solidFill>
        </p:grpSpPr>
        <p:sp>
          <p:nvSpPr>
            <p:cNvPr id="14" name="Freeform 14"/>
            <p:cNvSpPr/>
            <p:nvPr/>
          </p:nvSpPr>
          <p:spPr>
            <a:xfrm>
              <a:off x="0" y="0"/>
              <a:ext cx="1687841" cy="660400"/>
            </a:xfrm>
            <a:custGeom>
              <a:avLst/>
              <a:gdLst/>
              <a:ahLst/>
              <a:cxnLst/>
              <a:rect l="l" t="t" r="r" b="b"/>
              <a:pathLst>
                <a:path w="1687841" h="660400">
                  <a:moveTo>
                    <a:pt x="1563381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381" y="0"/>
                  </a:lnTo>
                  <a:cubicBezTo>
                    <a:pt x="1631961" y="0"/>
                    <a:pt x="1687841" y="55880"/>
                    <a:pt x="1687841" y="124460"/>
                  </a:cubicBezTo>
                  <a:lnTo>
                    <a:pt x="1687841" y="535940"/>
                  </a:lnTo>
                  <a:cubicBezTo>
                    <a:pt x="1687841" y="604520"/>
                    <a:pt x="1631961" y="660400"/>
                    <a:pt x="1563381" y="66040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5" name="TextBox 15"/>
          <p:cNvSpPr txBox="1"/>
          <p:nvPr/>
        </p:nvSpPr>
        <p:spPr>
          <a:xfrm>
            <a:off x="6176317" y="1373836"/>
            <a:ext cx="5935366" cy="2077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71"/>
              </a:lnSpc>
            </a:pPr>
            <a:r>
              <a:rPr lang="en-US" sz="8236" spc="-485" dirty="0" err="1">
                <a:solidFill>
                  <a:srgbClr val="FF0000"/>
                </a:solidFill>
                <a:latin typeface="Montserrat Extra-Bold Italics"/>
              </a:rPr>
              <a:t>Ngôn</a:t>
            </a:r>
            <a:r>
              <a:rPr lang="en-US" sz="8236" spc="-485" dirty="0">
                <a:solidFill>
                  <a:srgbClr val="FF0000"/>
                </a:solidFill>
                <a:latin typeface="Montserrat Extra-Bold Italics"/>
              </a:rPr>
              <a:t> </a:t>
            </a:r>
            <a:r>
              <a:rPr lang="en-US" sz="8236" spc="-485" dirty="0" err="1">
                <a:solidFill>
                  <a:srgbClr val="FF0000"/>
                </a:solidFill>
                <a:latin typeface="Montserrat Extra-Bold Italics"/>
              </a:rPr>
              <a:t>ngữ</a:t>
            </a:r>
            <a:r>
              <a:rPr lang="en-US" sz="8236" spc="-485" dirty="0">
                <a:solidFill>
                  <a:srgbClr val="FF0000"/>
                </a:solidFill>
                <a:latin typeface="Montserrat Extra-Bold Italics"/>
              </a:rPr>
              <a:t> </a:t>
            </a:r>
            <a:r>
              <a:rPr lang="en-US" sz="8236" spc="-485" dirty="0" err="1">
                <a:solidFill>
                  <a:srgbClr val="FF0000"/>
                </a:solidFill>
                <a:latin typeface="Montserrat Extra-Bold Italics"/>
              </a:rPr>
              <a:t>sử</a:t>
            </a:r>
            <a:r>
              <a:rPr lang="en-US" sz="8236" spc="-485" dirty="0">
                <a:solidFill>
                  <a:srgbClr val="FF0000"/>
                </a:solidFill>
                <a:latin typeface="Montserrat Extra-Bold Italics"/>
              </a:rPr>
              <a:t> </a:t>
            </a:r>
            <a:r>
              <a:rPr lang="en-US" sz="8236" spc="-485" dirty="0" err="1">
                <a:solidFill>
                  <a:srgbClr val="FF0000"/>
                </a:solidFill>
                <a:latin typeface="Montserrat Extra-Bold Italics"/>
              </a:rPr>
              <a:t>dụng</a:t>
            </a:r>
            <a:endParaRPr lang="en-US" sz="8236" spc="-485" dirty="0">
              <a:solidFill>
                <a:srgbClr val="FF0000"/>
              </a:solidFill>
              <a:latin typeface="Montserrat Extra-Bold Italic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395601" y="4811936"/>
            <a:ext cx="11496797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200" spc="50" dirty="0" err="1">
                <a:solidFill>
                  <a:srgbClr val="212423"/>
                </a:solidFill>
                <a:latin typeface="Montserrat"/>
              </a:rPr>
              <a:t>Thực</a:t>
            </a:r>
            <a:r>
              <a:rPr lang="en-US" sz="32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3200" spc="50" dirty="0" err="1">
                <a:solidFill>
                  <a:srgbClr val="212423"/>
                </a:solidFill>
                <a:latin typeface="Montserrat"/>
              </a:rPr>
              <a:t>hiện</a:t>
            </a:r>
            <a:r>
              <a:rPr lang="en-US" sz="32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3200" spc="50" dirty="0" err="1">
                <a:solidFill>
                  <a:srgbClr val="212423"/>
                </a:solidFill>
                <a:latin typeface="Montserrat"/>
              </a:rPr>
              <a:t>các</a:t>
            </a:r>
            <a:r>
              <a:rPr lang="en-US" sz="32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3200" spc="50" dirty="0" err="1">
                <a:solidFill>
                  <a:srgbClr val="212423"/>
                </a:solidFill>
                <a:latin typeface="Montserrat"/>
              </a:rPr>
              <a:t>chức</a:t>
            </a:r>
            <a:r>
              <a:rPr lang="en-US" sz="32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3200" spc="50" dirty="0" err="1">
                <a:solidFill>
                  <a:srgbClr val="212423"/>
                </a:solidFill>
                <a:latin typeface="Montserrat"/>
              </a:rPr>
              <a:t>năng</a:t>
            </a:r>
            <a:r>
              <a:rPr lang="en-US" sz="32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3200" spc="50" dirty="0" err="1">
                <a:solidFill>
                  <a:srgbClr val="212423"/>
                </a:solidFill>
                <a:latin typeface="Montserrat"/>
              </a:rPr>
              <a:t>để</a:t>
            </a:r>
            <a:r>
              <a:rPr lang="en-US" sz="32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3200" spc="50" dirty="0" err="1">
                <a:solidFill>
                  <a:srgbClr val="212423"/>
                </a:solidFill>
                <a:latin typeface="Montserrat"/>
              </a:rPr>
              <a:t>người</a:t>
            </a:r>
            <a:r>
              <a:rPr lang="en-US" sz="32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3600" spc="50" dirty="0" err="1">
                <a:solidFill>
                  <a:srgbClr val="212423"/>
                </a:solidFill>
                <a:latin typeface="Montserrat"/>
              </a:rPr>
              <a:t>dùng</a:t>
            </a:r>
            <a:r>
              <a:rPr lang="en-US" sz="3200" spc="50" dirty="0">
                <a:solidFill>
                  <a:srgbClr val="212423"/>
                </a:solidFill>
                <a:latin typeface="Montserrat"/>
              </a:rPr>
              <a:t>  </a:t>
            </a:r>
            <a:r>
              <a:rPr lang="en-US" sz="3200" spc="50" dirty="0" err="1">
                <a:solidFill>
                  <a:srgbClr val="212423"/>
                </a:solidFill>
                <a:latin typeface="Montserrat"/>
              </a:rPr>
              <a:t>thao</a:t>
            </a:r>
            <a:r>
              <a:rPr lang="en-US" sz="32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3200" spc="50" dirty="0" err="1">
                <a:solidFill>
                  <a:srgbClr val="212423"/>
                </a:solidFill>
                <a:latin typeface="Montserrat"/>
              </a:rPr>
              <a:t>tác</a:t>
            </a:r>
            <a:r>
              <a:rPr lang="en-US" sz="32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3200" spc="50" dirty="0" err="1">
                <a:solidFill>
                  <a:srgbClr val="212423"/>
                </a:solidFill>
                <a:latin typeface="Montserrat"/>
              </a:rPr>
              <a:t>với</a:t>
            </a:r>
            <a:r>
              <a:rPr lang="en-US" sz="32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3200" spc="50" dirty="0" err="1">
                <a:solidFill>
                  <a:srgbClr val="212423"/>
                </a:solidFill>
                <a:latin typeface="Montserrat"/>
              </a:rPr>
              <a:t>trang</a:t>
            </a:r>
            <a:r>
              <a:rPr lang="en-US" sz="3200" spc="50" dirty="0">
                <a:solidFill>
                  <a:srgbClr val="212423"/>
                </a:solidFill>
                <a:latin typeface="Montserrat"/>
              </a:rPr>
              <a:t> web </a:t>
            </a:r>
            <a:r>
              <a:rPr lang="en-US" sz="3200" spc="50" dirty="0" err="1">
                <a:solidFill>
                  <a:srgbClr val="212423"/>
                </a:solidFill>
                <a:latin typeface="Montserrat"/>
              </a:rPr>
              <a:t>một</a:t>
            </a:r>
            <a:r>
              <a:rPr lang="en-US" sz="32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3200" spc="50" dirty="0" err="1">
                <a:solidFill>
                  <a:srgbClr val="212423"/>
                </a:solidFill>
                <a:latin typeface="Montserrat"/>
              </a:rPr>
              <a:t>cách</a:t>
            </a:r>
            <a:r>
              <a:rPr lang="en-US" sz="32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3200" spc="50" dirty="0" err="1">
                <a:solidFill>
                  <a:srgbClr val="212423"/>
                </a:solidFill>
                <a:latin typeface="Montserrat"/>
              </a:rPr>
              <a:t>đơn</a:t>
            </a:r>
            <a:r>
              <a:rPr lang="en-US" sz="32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3200" spc="50" dirty="0" err="1">
                <a:solidFill>
                  <a:srgbClr val="212423"/>
                </a:solidFill>
                <a:latin typeface="Montserrat"/>
              </a:rPr>
              <a:t>giản</a:t>
            </a:r>
            <a:r>
              <a:rPr lang="en-US" sz="3200" spc="50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3200" spc="50" dirty="0" err="1">
                <a:solidFill>
                  <a:srgbClr val="212423"/>
                </a:solidFill>
                <a:latin typeface="Montserrat"/>
              </a:rPr>
              <a:t>nhất</a:t>
            </a:r>
            <a:r>
              <a:rPr lang="en-US" sz="3200" spc="50" dirty="0">
                <a:solidFill>
                  <a:srgbClr val="212423"/>
                </a:solidFill>
                <a:latin typeface="Montserrat"/>
              </a:rPr>
              <a:t>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83108" y="7374242"/>
            <a:ext cx="3824986" cy="134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3200" spc="49" dirty="0" err="1">
                <a:solidFill>
                  <a:srgbClr val="FFFFFF"/>
                </a:solidFill>
                <a:latin typeface="Montserrat"/>
              </a:rPr>
              <a:t>Phát</a:t>
            </a:r>
            <a:r>
              <a:rPr lang="en-US" sz="32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3200" spc="49" dirty="0" err="1">
                <a:solidFill>
                  <a:srgbClr val="FFFFFF"/>
                </a:solidFill>
                <a:latin typeface="Montserrat"/>
              </a:rPr>
              <a:t>hiện</a:t>
            </a:r>
            <a:r>
              <a:rPr lang="en-US" sz="32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3200" spc="49" dirty="0" err="1">
                <a:solidFill>
                  <a:srgbClr val="FFFFFF"/>
                </a:solidFill>
                <a:latin typeface="Montserrat"/>
              </a:rPr>
              <a:t>lỗi</a:t>
            </a:r>
            <a:r>
              <a:rPr lang="en-US" sz="32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3200" spc="49" dirty="0" err="1">
                <a:solidFill>
                  <a:srgbClr val="FFFFFF"/>
                </a:solidFill>
                <a:latin typeface="Montserrat"/>
              </a:rPr>
              <a:t>và</a:t>
            </a:r>
            <a:r>
              <a:rPr lang="en-US" sz="32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3200" spc="49" dirty="0" err="1">
                <a:solidFill>
                  <a:srgbClr val="FFFFFF"/>
                </a:solidFill>
                <a:latin typeface="Montserrat"/>
              </a:rPr>
              <a:t>rõ</a:t>
            </a:r>
            <a:r>
              <a:rPr lang="en-US" sz="3200" spc="49" dirty="0">
                <a:solidFill>
                  <a:srgbClr val="FFFFFF"/>
                </a:solidFill>
                <a:latin typeface="Montserrat"/>
              </a:rPr>
              <a:t> rang </a:t>
            </a:r>
            <a:r>
              <a:rPr lang="en-US" sz="3200" spc="49" dirty="0" err="1">
                <a:solidFill>
                  <a:srgbClr val="FFFFFF"/>
                </a:solidFill>
                <a:latin typeface="Montserrat"/>
              </a:rPr>
              <a:t>hơn</a:t>
            </a:r>
            <a:r>
              <a:rPr lang="en-US" sz="32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3200" spc="49" dirty="0" err="1">
                <a:solidFill>
                  <a:srgbClr val="FFFFFF"/>
                </a:solidFill>
                <a:latin typeface="Montserrat"/>
              </a:rPr>
              <a:t>trong</a:t>
            </a:r>
            <a:r>
              <a:rPr lang="en-US" sz="3200" spc="49" dirty="0">
                <a:solidFill>
                  <a:srgbClr val="FFFFFF"/>
                </a:solidFill>
                <a:latin typeface="Montserrat"/>
              </a:rPr>
              <a:t> logic.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233057" y="7374242"/>
            <a:ext cx="3821886" cy="134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3200" spc="49" dirty="0" err="1">
                <a:solidFill>
                  <a:srgbClr val="FFFFFF"/>
                </a:solidFill>
                <a:latin typeface="Montserrat"/>
              </a:rPr>
              <a:t>Giúp</a:t>
            </a:r>
            <a:r>
              <a:rPr lang="en-US" sz="32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3200" spc="49" dirty="0" err="1">
                <a:solidFill>
                  <a:srgbClr val="FFFFFF"/>
                </a:solidFill>
                <a:latin typeface="Montserrat"/>
              </a:rPr>
              <a:t>giao</a:t>
            </a:r>
            <a:r>
              <a:rPr lang="en-US" sz="32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3200" spc="49" dirty="0" err="1">
                <a:solidFill>
                  <a:srgbClr val="FFFFFF"/>
                </a:solidFill>
                <a:latin typeface="Montserrat"/>
              </a:rPr>
              <a:t>diện</a:t>
            </a:r>
            <a:r>
              <a:rPr lang="en-US" sz="32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3200" spc="49" dirty="0" err="1">
                <a:solidFill>
                  <a:srgbClr val="FFFFFF"/>
                </a:solidFill>
                <a:latin typeface="Montserrat"/>
              </a:rPr>
              <a:t>sinh</a:t>
            </a:r>
            <a:r>
              <a:rPr lang="en-US" sz="32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3200" spc="49" dirty="0" err="1">
                <a:solidFill>
                  <a:srgbClr val="FFFFFF"/>
                </a:solidFill>
                <a:latin typeface="Montserrat"/>
              </a:rPr>
              <a:t>động</a:t>
            </a:r>
            <a:r>
              <a:rPr lang="en-US" sz="32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3200" spc="49" dirty="0" err="1">
                <a:solidFill>
                  <a:srgbClr val="FFFFFF"/>
                </a:solidFill>
                <a:latin typeface="Montserrat"/>
              </a:rPr>
              <a:t>và</a:t>
            </a:r>
            <a:r>
              <a:rPr lang="en-US" sz="32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3200" spc="49" dirty="0" err="1">
                <a:solidFill>
                  <a:srgbClr val="FFFFFF"/>
                </a:solidFill>
                <a:latin typeface="Montserrat"/>
              </a:rPr>
              <a:t>rành</a:t>
            </a:r>
            <a:r>
              <a:rPr lang="en-US" sz="32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3200" spc="49" dirty="0" err="1">
                <a:solidFill>
                  <a:srgbClr val="FFFFFF"/>
                </a:solidFill>
                <a:latin typeface="Montserrat"/>
              </a:rPr>
              <a:t>mạch</a:t>
            </a:r>
            <a:r>
              <a:rPr lang="en-US" sz="32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3200" spc="49" dirty="0" err="1">
                <a:solidFill>
                  <a:srgbClr val="FFFFFF"/>
                </a:solidFill>
                <a:latin typeface="Montserrat"/>
              </a:rPr>
              <a:t>hơn</a:t>
            </a:r>
            <a:r>
              <a:rPr lang="en-US" sz="3200" spc="49" dirty="0">
                <a:solidFill>
                  <a:srgbClr val="FFFFFF"/>
                </a:solidFill>
                <a:latin typeface="Montserrat"/>
              </a:rPr>
              <a:t>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988028" y="7374242"/>
            <a:ext cx="3808741" cy="134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3200" spc="49" dirty="0" err="1">
                <a:solidFill>
                  <a:srgbClr val="FFFFFF"/>
                </a:solidFill>
                <a:latin typeface="Montserrat"/>
              </a:rPr>
              <a:t>Lưu</a:t>
            </a:r>
            <a:r>
              <a:rPr lang="en-US" sz="32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3200" spc="49" dirty="0" err="1">
                <a:solidFill>
                  <a:srgbClr val="FFFFFF"/>
                </a:solidFill>
                <a:latin typeface="Montserrat"/>
              </a:rPr>
              <a:t>trữ</a:t>
            </a:r>
            <a:r>
              <a:rPr lang="en-US" sz="32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3200" spc="49" dirty="0" err="1">
                <a:solidFill>
                  <a:srgbClr val="FFFFFF"/>
                </a:solidFill>
                <a:latin typeface="Montserrat"/>
              </a:rPr>
              <a:t>những</a:t>
            </a:r>
            <a:r>
              <a:rPr lang="en-US" sz="32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3200" spc="49" dirty="0" err="1">
                <a:solidFill>
                  <a:srgbClr val="FFFFFF"/>
                </a:solidFill>
                <a:latin typeface="Montserrat"/>
              </a:rPr>
              <a:t>thông</a:t>
            </a:r>
            <a:r>
              <a:rPr lang="en-US" sz="3200" spc="49" dirty="0">
                <a:solidFill>
                  <a:srgbClr val="FFFFFF"/>
                </a:solidFill>
                <a:latin typeface="Montserrat"/>
              </a:rPr>
              <a:t> tin </a:t>
            </a:r>
            <a:r>
              <a:rPr lang="en-US" sz="3200" spc="49" dirty="0" err="1">
                <a:solidFill>
                  <a:srgbClr val="FFFFFF"/>
                </a:solidFill>
                <a:latin typeface="Montserrat"/>
              </a:rPr>
              <a:t>của</a:t>
            </a:r>
            <a:r>
              <a:rPr lang="en-US" sz="3200" spc="49" dirty="0">
                <a:solidFill>
                  <a:srgbClr val="FFFFFF"/>
                </a:solidFill>
                <a:latin typeface="Montserrat"/>
              </a:rPr>
              <a:t> web.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37236" y="6344236"/>
            <a:ext cx="4930507" cy="631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sz="2941" spc="58" dirty="0">
                <a:solidFill>
                  <a:srgbClr val="263F6B"/>
                </a:solidFill>
                <a:latin typeface="Montserrat Extra-Bold"/>
              </a:rPr>
              <a:t>TypeScript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394402" y="6341995"/>
            <a:ext cx="3499197" cy="631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sz="2941" spc="58" dirty="0" err="1">
                <a:solidFill>
                  <a:srgbClr val="263F6B"/>
                </a:solidFill>
                <a:latin typeface="Montserrat Extra-Bold"/>
              </a:rPr>
              <a:t>BootStrap</a:t>
            </a:r>
            <a:r>
              <a:rPr lang="en-US" sz="2941" spc="58" dirty="0">
                <a:solidFill>
                  <a:srgbClr val="263F6B"/>
                </a:solidFill>
                <a:latin typeface="Montserrat Extra-Bold"/>
              </a:rPr>
              <a:t>/ANTD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142800" y="6341995"/>
            <a:ext cx="3499197" cy="631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sz="2941" spc="58" dirty="0" err="1">
                <a:solidFill>
                  <a:srgbClr val="263F6B"/>
                </a:solidFill>
                <a:latin typeface="Montserrat Extra-Bold"/>
              </a:rPr>
              <a:t>NodeJS,SQL</a:t>
            </a:r>
            <a:endParaRPr lang="en-US" sz="2941" spc="58" dirty="0">
              <a:solidFill>
                <a:srgbClr val="263F6B"/>
              </a:solidFill>
              <a:latin typeface="Montserrat Extra-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>
            <a:off x="5655422" y="1654922"/>
            <a:ext cx="6977156" cy="6977156"/>
          </a:xfrm>
          <a:custGeom>
            <a:avLst/>
            <a:gdLst/>
            <a:ahLst/>
            <a:cxnLst/>
            <a:rect l="l" t="t" r="r" b="b"/>
            <a:pathLst>
              <a:path w="6977156" h="6977156">
                <a:moveTo>
                  <a:pt x="0" y="0"/>
                </a:moveTo>
                <a:lnTo>
                  <a:pt x="6977156" y="0"/>
                </a:lnTo>
                <a:lnTo>
                  <a:pt x="6977156" y="6977156"/>
                </a:lnTo>
                <a:lnTo>
                  <a:pt x="0" y="69771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1707239" flipH="1" flipV="1">
            <a:off x="6064753" y="2118368"/>
            <a:ext cx="1675183" cy="831310"/>
          </a:xfrm>
          <a:custGeom>
            <a:avLst/>
            <a:gdLst/>
            <a:ahLst/>
            <a:cxnLst/>
            <a:rect l="l" t="t" r="r" b="b"/>
            <a:pathLst>
              <a:path w="1675183" h="831310">
                <a:moveTo>
                  <a:pt x="1675184" y="831309"/>
                </a:moveTo>
                <a:lnTo>
                  <a:pt x="0" y="831309"/>
                </a:lnTo>
                <a:lnTo>
                  <a:pt x="0" y="0"/>
                </a:lnTo>
                <a:lnTo>
                  <a:pt x="1675184" y="0"/>
                </a:lnTo>
                <a:lnTo>
                  <a:pt x="1675184" y="8313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176317" y="4180713"/>
            <a:ext cx="5935366" cy="2078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71"/>
              </a:lnSpc>
            </a:pPr>
            <a:r>
              <a:rPr lang="en-US" sz="8236" spc="-485" dirty="0">
                <a:solidFill>
                  <a:srgbClr val="FFFFFF"/>
                </a:solidFill>
                <a:latin typeface="Montserrat Extra-Bold Italics"/>
              </a:rPr>
              <a:t> </a:t>
            </a:r>
            <a:br>
              <a:rPr lang="en-US" sz="8236" spc="-485" dirty="0">
                <a:solidFill>
                  <a:srgbClr val="FFFFFF"/>
                </a:solidFill>
                <a:latin typeface="Montserrat Extra-Bold Italics"/>
              </a:rPr>
            </a:br>
            <a:r>
              <a:rPr lang="en-US" sz="8236" spc="-485" dirty="0">
                <a:solidFill>
                  <a:schemeClr val="accent1"/>
                </a:solidFill>
                <a:latin typeface="Montserrat Extra-Bold Italics"/>
              </a:rPr>
              <a:t>Website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28504" y="1803124"/>
            <a:ext cx="3764197" cy="6443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24"/>
              </a:lnSpc>
            </a:pPr>
            <a:r>
              <a:rPr lang="en-US" sz="8800" spc="58" dirty="0">
                <a:solidFill>
                  <a:srgbClr val="FF0000"/>
                </a:solidFill>
                <a:latin typeface="Montserrat Extra-Bold"/>
              </a:rPr>
              <a:t>Users</a:t>
            </a:r>
            <a:endParaRPr lang="en-US" sz="8000" spc="58" dirty="0">
              <a:solidFill>
                <a:srgbClr val="FF0000"/>
              </a:solidFill>
              <a:latin typeface="Montserrat Extra-Bold"/>
            </a:endParaRPr>
          </a:p>
        </p:txBody>
      </p:sp>
      <p:sp>
        <p:nvSpPr>
          <p:cNvPr id="6" name="Freeform 9"/>
          <p:cNvSpPr/>
          <p:nvPr/>
        </p:nvSpPr>
        <p:spPr>
          <a:xfrm rot="12551378" flipH="1" flipV="1">
            <a:off x="11450659" y="7175611"/>
            <a:ext cx="1675183" cy="831310"/>
          </a:xfrm>
          <a:custGeom>
            <a:avLst/>
            <a:gdLst/>
            <a:ahLst/>
            <a:cxnLst/>
            <a:rect l="l" t="t" r="r" b="b"/>
            <a:pathLst>
              <a:path w="1675183" h="831310">
                <a:moveTo>
                  <a:pt x="1675184" y="831309"/>
                </a:moveTo>
                <a:lnTo>
                  <a:pt x="0" y="831309"/>
                </a:lnTo>
                <a:lnTo>
                  <a:pt x="0" y="0"/>
                </a:lnTo>
                <a:lnTo>
                  <a:pt x="1675184" y="0"/>
                </a:lnTo>
                <a:lnTo>
                  <a:pt x="1675184" y="8313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13"/>
          <p:cNvSpPr txBox="1"/>
          <p:nvPr/>
        </p:nvSpPr>
        <p:spPr>
          <a:xfrm>
            <a:off x="13411200" y="8025942"/>
            <a:ext cx="3764197" cy="6189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24"/>
              </a:lnSpc>
            </a:pPr>
            <a:r>
              <a:rPr lang="en-US" sz="8000" spc="58" dirty="0">
                <a:solidFill>
                  <a:srgbClr val="FF0000"/>
                </a:solidFill>
                <a:latin typeface="Montserrat Extra-Bold"/>
              </a:rPr>
              <a:t>Admin</a:t>
            </a:r>
            <a:endParaRPr lang="en-US" sz="7200" spc="58" dirty="0">
              <a:solidFill>
                <a:srgbClr val="FF0000"/>
              </a:solidFill>
              <a:latin typeface="Montserrat Extra-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id="3" name="Freeform 3"/>
          <p:cNvSpPr/>
          <p:nvPr/>
        </p:nvSpPr>
        <p:spPr>
          <a:xfrm>
            <a:off x="-65946" y="0"/>
            <a:ext cx="11740992" cy="11740992"/>
          </a:xfrm>
          <a:custGeom>
            <a:avLst/>
            <a:gdLst/>
            <a:ahLst/>
            <a:cxnLst/>
            <a:rect l="l" t="t" r="r" b="b"/>
            <a:pathLst>
              <a:path w="11740992" h="11740992">
                <a:moveTo>
                  <a:pt x="0" y="0"/>
                </a:moveTo>
                <a:lnTo>
                  <a:pt x="11740992" y="0"/>
                </a:lnTo>
                <a:lnTo>
                  <a:pt x="11740992" y="11740992"/>
                </a:lnTo>
                <a:lnTo>
                  <a:pt x="0" y="11740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762000" y="723900"/>
            <a:ext cx="16230600" cy="9055797"/>
          </a:xfrm>
          <a:prstGeom prst="rect">
            <a:avLst/>
          </a:prstGeom>
          <a:solidFill>
            <a:srgbClr val="00B05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7" name="TextBox 7"/>
          <p:cNvSpPr txBox="1"/>
          <p:nvPr/>
        </p:nvSpPr>
        <p:spPr>
          <a:xfrm>
            <a:off x="6432473" y="1459317"/>
            <a:ext cx="4627078" cy="1555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58"/>
              </a:lnSpc>
            </a:pPr>
            <a:endParaRPr lang="en-US" sz="6080" spc="-358" dirty="0">
              <a:solidFill>
                <a:srgbClr val="FFFFFF"/>
              </a:solidFill>
              <a:latin typeface="Montserrat Extra-Bold Italics"/>
            </a:endParaRPr>
          </a:p>
          <a:p>
            <a:pPr algn="just">
              <a:lnSpc>
                <a:spcPts val="5958"/>
              </a:lnSpc>
            </a:pPr>
            <a:r>
              <a:rPr lang="en-US" sz="8000" spc="-358" dirty="0">
                <a:solidFill>
                  <a:srgbClr val="FFFFFF"/>
                </a:solidFill>
                <a:latin typeface="Montserrat Extra-Bold Italics"/>
              </a:rPr>
              <a:t>Users</a:t>
            </a:r>
            <a:endParaRPr lang="en-US" sz="6080" spc="-358" dirty="0">
              <a:solidFill>
                <a:srgbClr val="FFFFFF"/>
              </a:solidFill>
              <a:latin typeface="Montserrat Extra-Bold Italic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47800" y="3743895"/>
            <a:ext cx="5153535" cy="463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5"/>
              </a:lnSpc>
              <a:spcBef>
                <a:spcPct val="0"/>
              </a:spcBef>
            </a:pPr>
            <a:r>
              <a:rPr lang="en-US" sz="3600" spc="53" dirty="0" err="1">
                <a:solidFill>
                  <a:srgbClr val="FFFFFF"/>
                </a:solidFill>
                <a:latin typeface="Montserrat Extra-Bold"/>
              </a:rPr>
              <a:t>Thao</a:t>
            </a:r>
            <a:r>
              <a:rPr lang="en-US" sz="3600" spc="53" dirty="0">
                <a:solidFill>
                  <a:srgbClr val="FFFFFF"/>
                </a:solidFill>
                <a:latin typeface="Montserrat Extra-Bold"/>
              </a:rPr>
              <a:t> </a:t>
            </a:r>
            <a:r>
              <a:rPr lang="en-US" sz="3600" spc="53" dirty="0" err="1">
                <a:solidFill>
                  <a:srgbClr val="FFFFFF"/>
                </a:solidFill>
                <a:latin typeface="Montserrat Extra-Bold"/>
              </a:rPr>
              <a:t>tác</a:t>
            </a:r>
            <a:r>
              <a:rPr lang="en-US" sz="3600" spc="53" dirty="0">
                <a:solidFill>
                  <a:srgbClr val="FFFFFF"/>
                </a:solidFill>
                <a:latin typeface="Montserrat Extra-Bold"/>
              </a:rPr>
              <a:t> users 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26644" y="4947913"/>
            <a:ext cx="11408556" cy="6385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>
              <a:lnSpc>
                <a:spcPts val="5624"/>
              </a:lnSpc>
              <a:buFont typeface="Arial"/>
              <a:buChar char="•"/>
            </a:pPr>
            <a:r>
              <a:rPr lang="en-US" sz="4000" spc="49" dirty="0" err="1">
                <a:solidFill>
                  <a:srgbClr val="FFFFFF"/>
                </a:solidFill>
                <a:latin typeface="Montserrat"/>
              </a:rPr>
              <a:t>Đăng</a:t>
            </a:r>
            <a:r>
              <a:rPr lang="en-US" sz="40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4000" spc="49" dirty="0" err="1">
                <a:solidFill>
                  <a:srgbClr val="FFFFFF"/>
                </a:solidFill>
                <a:latin typeface="Montserrat"/>
              </a:rPr>
              <a:t>ký</a:t>
            </a:r>
            <a:r>
              <a:rPr lang="en-US" sz="4000" spc="49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en-US" sz="4000" spc="49" dirty="0" err="1">
                <a:solidFill>
                  <a:srgbClr val="FFFFFF"/>
                </a:solidFill>
                <a:latin typeface="Montserrat"/>
              </a:rPr>
              <a:t>đăng</a:t>
            </a:r>
            <a:r>
              <a:rPr lang="en-US" sz="40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4000" spc="49" dirty="0" err="1">
                <a:solidFill>
                  <a:srgbClr val="FFFFFF"/>
                </a:solidFill>
                <a:latin typeface="Montserrat"/>
              </a:rPr>
              <a:t>nhập</a:t>
            </a:r>
            <a:r>
              <a:rPr lang="en-US" sz="40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4000" spc="49" dirty="0" err="1">
                <a:solidFill>
                  <a:srgbClr val="FFFFFF"/>
                </a:solidFill>
                <a:latin typeface="Montserrat"/>
              </a:rPr>
              <a:t>tài</a:t>
            </a:r>
            <a:r>
              <a:rPr lang="en-US" sz="40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4000" spc="49" dirty="0" err="1">
                <a:solidFill>
                  <a:srgbClr val="FFFFFF"/>
                </a:solidFill>
                <a:latin typeface="Montserrat"/>
              </a:rPr>
              <a:t>khoản</a:t>
            </a:r>
            <a:endParaRPr lang="en-US" sz="4000" spc="49" dirty="0">
              <a:solidFill>
                <a:srgbClr val="FFFFFF"/>
              </a:solidFill>
              <a:latin typeface="Montserrat"/>
            </a:endParaRPr>
          </a:p>
          <a:p>
            <a:pPr marL="539749" lvl="1" indent="-269875">
              <a:lnSpc>
                <a:spcPts val="5624"/>
              </a:lnSpc>
              <a:buFont typeface="Arial"/>
              <a:buChar char="•"/>
            </a:pPr>
            <a:r>
              <a:rPr lang="en-US" sz="4000" spc="49" dirty="0" err="1">
                <a:solidFill>
                  <a:srgbClr val="FFFFFF"/>
                </a:solidFill>
                <a:latin typeface="Montserrat"/>
              </a:rPr>
              <a:t>Hiển</a:t>
            </a:r>
            <a:r>
              <a:rPr lang="en-US" sz="40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4000" spc="49" dirty="0" err="1">
                <a:solidFill>
                  <a:srgbClr val="FFFFFF"/>
                </a:solidFill>
                <a:latin typeface="Montserrat"/>
              </a:rPr>
              <a:t>thị</a:t>
            </a:r>
            <a:r>
              <a:rPr lang="en-US" sz="40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4000" spc="49" dirty="0" err="1">
                <a:solidFill>
                  <a:srgbClr val="FFFFFF"/>
                </a:solidFill>
                <a:latin typeface="Montserrat"/>
              </a:rPr>
              <a:t>toàn</a:t>
            </a:r>
            <a:r>
              <a:rPr lang="en-US" sz="40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4000" spc="49" dirty="0" err="1">
                <a:solidFill>
                  <a:srgbClr val="FFFFFF"/>
                </a:solidFill>
                <a:latin typeface="Montserrat"/>
              </a:rPr>
              <a:t>bộ</a:t>
            </a:r>
            <a:r>
              <a:rPr lang="en-US" sz="40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4000" spc="49" dirty="0" err="1">
                <a:solidFill>
                  <a:srgbClr val="FFFFFF"/>
                </a:solidFill>
                <a:latin typeface="Montserrat"/>
              </a:rPr>
              <a:t>sản</a:t>
            </a:r>
            <a:r>
              <a:rPr lang="en-US" sz="40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4000" spc="49" dirty="0" err="1">
                <a:solidFill>
                  <a:srgbClr val="FFFFFF"/>
                </a:solidFill>
                <a:latin typeface="Montserrat"/>
              </a:rPr>
              <a:t>phẩm</a:t>
            </a:r>
            <a:endParaRPr lang="en-US" sz="4000" spc="49" dirty="0">
              <a:solidFill>
                <a:srgbClr val="FFFFFF"/>
              </a:solidFill>
              <a:latin typeface="Montserrat"/>
            </a:endParaRPr>
          </a:p>
          <a:p>
            <a:pPr marL="539749" lvl="1" indent="-269875">
              <a:lnSpc>
                <a:spcPts val="5624"/>
              </a:lnSpc>
              <a:buFont typeface="Arial"/>
              <a:buChar char="•"/>
            </a:pPr>
            <a:r>
              <a:rPr lang="en-US" sz="4000" spc="49" dirty="0">
                <a:solidFill>
                  <a:srgbClr val="FFFFFF"/>
                </a:solidFill>
                <a:latin typeface="Montserrat"/>
              </a:rPr>
              <a:t>Bình </a:t>
            </a:r>
            <a:r>
              <a:rPr lang="en-US" sz="4000" spc="49" dirty="0" err="1">
                <a:solidFill>
                  <a:srgbClr val="FFFFFF"/>
                </a:solidFill>
                <a:latin typeface="Montserrat"/>
              </a:rPr>
              <a:t>luận</a:t>
            </a:r>
            <a:r>
              <a:rPr lang="en-US" sz="40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4000" spc="49" dirty="0" err="1">
                <a:solidFill>
                  <a:srgbClr val="FFFFFF"/>
                </a:solidFill>
                <a:latin typeface="Montserrat"/>
              </a:rPr>
              <a:t>sản</a:t>
            </a:r>
            <a:r>
              <a:rPr lang="en-US" sz="40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4000" spc="49" dirty="0" err="1">
                <a:solidFill>
                  <a:srgbClr val="FFFFFF"/>
                </a:solidFill>
                <a:latin typeface="Montserrat"/>
              </a:rPr>
              <a:t>phẩm</a:t>
            </a:r>
            <a:endParaRPr lang="en-US" sz="4000" spc="49" dirty="0">
              <a:solidFill>
                <a:srgbClr val="FFFFFF"/>
              </a:solidFill>
              <a:latin typeface="Montserrat"/>
            </a:endParaRPr>
          </a:p>
          <a:p>
            <a:pPr marL="539749" lvl="1" indent="-269875">
              <a:lnSpc>
                <a:spcPts val="5624"/>
              </a:lnSpc>
              <a:buFont typeface="Arial"/>
              <a:buChar char="•"/>
            </a:pPr>
            <a:r>
              <a:rPr lang="en-US" sz="4000" spc="49" dirty="0" err="1">
                <a:solidFill>
                  <a:srgbClr val="FFFFFF"/>
                </a:solidFill>
                <a:latin typeface="Montserrat"/>
              </a:rPr>
              <a:t>Thêm</a:t>
            </a:r>
            <a:r>
              <a:rPr lang="en-US" sz="4000" spc="49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en-US" sz="4000" spc="49" dirty="0" err="1">
                <a:solidFill>
                  <a:srgbClr val="FFFFFF"/>
                </a:solidFill>
                <a:latin typeface="Montserrat"/>
              </a:rPr>
              <a:t>sửa</a:t>
            </a:r>
            <a:r>
              <a:rPr lang="en-US" sz="4000" spc="49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en-US" sz="4000" spc="49" dirty="0" err="1">
                <a:solidFill>
                  <a:srgbClr val="FFFFFF"/>
                </a:solidFill>
                <a:latin typeface="Montserrat"/>
              </a:rPr>
              <a:t>xóa</a:t>
            </a:r>
            <a:r>
              <a:rPr lang="en-US" sz="40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4000" spc="49" dirty="0" err="1">
                <a:solidFill>
                  <a:srgbClr val="FFFFFF"/>
                </a:solidFill>
                <a:latin typeface="Montserrat"/>
              </a:rPr>
              <a:t>giỏ</a:t>
            </a:r>
            <a:r>
              <a:rPr lang="en-US" sz="40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4000" spc="49" dirty="0" err="1">
                <a:solidFill>
                  <a:srgbClr val="FFFFFF"/>
                </a:solidFill>
                <a:latin typeface="Montserrat"/>
              </a:rPr>
              <a:t>hàng</a:t>
            </a:r>
            <a:r>
              <a:rPr lang="en-US" sz="4000" spc="49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en-US" sz="4000" spc="49" dirty="0" err="1">
                <a:solidFill>
                  <a:srgbClr val="FFFFFF"/>
                </a:solidFill>
                <a:latin typeface="Montserrat"/>
              </a:rPr>
              <a:t>thanh</a:t>
            </a:r>
            <a:r>
              <a:rPr lang="en-US" sz="40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4000" spc="49" dirty="0" err="1">
                <a:solidFill>
                  <a:srgbClr val="FFFFFF"/>
                </a:solidFill>
                <a:latin typeface="Montserrat"/>
              </a:rPr>
              <a:t>toán</a:t>
            </a:r>
            <a:endParaRPr lang="en-US" sz="4000" spc="49" dirty="0">
              <a:solidFill>
                <a:srgbClr val="FFFFFF"/>
              </a:solidFill>
              <a:latin typeface="Montserrat"/>
            </a:endParaRPr>
          </a:p>
          <a:p>
            <a:pPr marL="539749" lvl="1" indent="-269875">
              <a:lnSpc>
                <a:spcPts val="5624"/>
              </a:lnSpc>
              <a:buFont typeface="Arial"/>
              <a:buChar char="•"/>
            </a:pPr>
            <a:r>
              <a:rPr lang="en-US" sz="4000" spc="49" dirty="0" err="1">
                <a:solidFill>
                  <a:srgbClr val="FFFFFF"/>
                </a:solidFill>
                <a:latin typeface="Montserrat"/>
              </a:rPr>
              <a:t>Lịch</a:t>
            </a:r>
            <a:r>
              <a:rPr lang="en-US" sz="40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4000" spc="49" dirty="0" err="1">
                <a:solidFill>
                  <a:srgbClr val="FFFFFF"/>
                </a:solidFill>
                <a:latin typeface="Montserrat"/>
              </a:rPr>
              <a:t>sử</a:t>
            </a:r>
            <a:r>
              <a:rPr lang="en-US" sz="40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4000" spc="49" dirty="0" err="1">
                <a:solidFill>
                  <a:srgbClr val="FFFFFF"/>
                </a:solidFill>
                <a:latin typeface="Montserrat"/>
              </a:rPr>
              <a:t>mua</a:t>
            </a:r>
            <a:r>
              <a:rPr lang="en-US" sz="4000" spc="4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4000" spc="49" dirty="0" err="1">
                <a:solidFill>
                  <a:srgbClr val="FFFFFF"/>
                </a:solidFill>
                <a:latin typeface="Montserrat"/>
              </a:rPr>
              <a:t>hàng</a:t>
            </a:r>
            <a:endParaRPr lang="en-US" sz="4000" spc="49" dirty="0">
              <a:solidFill>
                <a:srgbClr val="FFFFFF"/>
              </a:solidFill>
              <a:latin typeface="Montserrat"/>
            </a:endParaRPr>
          </a:p>
          <a:p>
            <a:pPr marL="269874" lvl="1">
              <a:lnSpc>
                <a:spcPts val="5624"/>
              </a:lnSpc>
            </a:pPr>
            <a:endParaRPr lang="en-US" sz="3200" spc="49" dirty="0">
              <a:solidFill>
                <a:srgbClr val="FFFFFF"/>
              </a:solidFill>
              <a:latin typeface="Montserrat"/>
            </a:endParaRPr>
          </a:p>
          <a:p>
            <a:pPr marL="539749" lvl="1" indent="-269875">
              <a:lnSpc>
                <a:spcPts val="5624"/>
              </a:lnSpc>
              <a:buFont typeface="Arial"/>
              <a:buChar char="•"/>
            </a:pPr>
            <a:endParaRPr lang="en-US" sz="3200" spc="49" dirty="0">
              <a:solidFill>
                <a:srgbClr val="FFFFFF"/>
              </a:solidFill>
              <a:latin typeface="Montserrat"/>
            </a:endParaRPr>
          </a:p>
          <a:p>
            <a:pPr marL="539749" lvl="1" indent="-269875">
              <a:lnSpc>
                <a:spcPts val="5624"/>
              </a:lnSpc>
              <a:buFont typeface="Arial"/>
              <a:buChar char="•"/>
            </a:pPr>
            <a:endParaRPr lang="en-US" sz="3200" spc="49" dirty="0">
              <a:solidFill>
                <a:srgbClr val="FFFFFF"/>
              </a:solidFill>
              <a:latin typeface="Montserrat"/>
            </a:endParaRPr>
          </a:p>
          <a:p>
            <a:pPr marL="539749" lvl="1" indent="-269875">
              <a:lnSpc>
                <a:spcPts val="5624"/>
              </a:lnSpc>
              <a:buFont typeface="Arial"/>
              <a:buChar char="•"/>
            </a:pPr>
            <a:endParaRPr lang="en-US" sz="3200" spc="49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5071134" y="1054482"/>
            <a:ext cx="1783058" cy="295015"/>
          </a:xfrm>
          <a:custGeom>
            <a:avLst/>
            <a:gdLst/>
            <a:ahLst/>
            <a:cxnLst/>
            <a:rect l="l" t="t" r="r" b="b"/>
            <a:pathLst>
              <a:path w="1783058" h="295015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AutoShape 14"/>
          <p:cNvSpPr/>
          <p:nvPr/>
        </p:nvSpPr>
        <p:spPr>
          <a:xfrm rot="-5400000">
            <a:off x="13018986" y="5376538"/>
            <a:ext cx="6492240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 txBox="1"/>
          <p:nvPr/>
        </p:nvSpPr>
        <p:spPr>
          <a:xfrm>
            <a:off x="2134937" y="160048"/>
            <a:ext cx="14018125" cy="642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5"/>
              </a:lnSpc>
            </a:pPr>
            <a:r>
              <a:rPr lang="en-US" sz="4995" spc="-294" dirty="0" err="1">
                <a:solidFill>
                  <a:srgbClr val="263F6B"/>
                </a:solidFill>
                <a:latin typeface="Montserrat Extra-Bold Italics"/>
              </a:rPr>
              <a:t>Trải</a:t>
            </a:r>
            <a:r>
              <a:rPr lang="en-US" sz="4995" spc="-294" dirty="0">
                <a:solidFill>
                  <a:srgbClr val="263F6B"/>
                </a:solidFill>
                <a:latin typeface="Montserrat Extra-Bold Italics"/>
              </a:rPr>
              <a:t> </a:t>
            </a:r>
            <a:r>
              <a:rPr lang="en-US" sz="4995" spc="-294" dirty="0" err="1">
                <a:solidFill>
                  <a:srgbClr val="263F6B"/>
                </a:solidFill>
                <a:latin typeface="Montserrat Extra-Bold Italics"/>
              </a:rPr>
              <a:t>nghiệm</a:t>
            </a:r>
            <a:r>
              <a:rPr lang="en-US" sz="4995" spc="-294" dirty="0">
                <a:solidFill>
                  <a:srgbClr val="263F6B"/>
                </a:solidFill>
                <a:latin typeface="Montserrat Extra-Bold Italics"/>
              </a:rPr>
              <a:t> </a:t>
            </a:r>
            <a:r>
              <a:rPr lang="en-US" sz="4995" spc="-294" dirty="0" err="1">
                <a:solidFill>
                  <a:srgbClr val="263F6B"/>
                </a:solidFill>
                <a:latin typeface="Montserrat Extra-Bold Italics"/>
              </a:rPr>
              <a:t>của</a:t>
            </a:r>
            <a:r>
              <a:rPr lang="en-US" sz="4995" spc="-294" dirty="0">
                <a:solidFill>
                  <a:srgbClr val="263F6B"/>
                </a:solidFill>
                <a:latin typeface="Montserrat Extra-Bold Italics"/>
              </a:rPr>
              <a:t> user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442458" y="3100518"/>
            <a:ext cx="4015742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50"/>
              </a:lnSpc>
            </a:pPr>
            <a:endParaRPr lang="en-US" sz="2500" spc="50" dirty="0">
              <a:solidFill>
                <a:srgbClr val="FFFFFF"/>
              </a:solidFill>
              <a:latin typeface="Montserrat Extra-Bold"/>
            </a:endParaRPr>
          </a:p>
          <a:p>
            <a:pPr algn="ctr">
              <a:lnSpc>
                <a:spcPts val="3250"/>
              </a:lnSpc>
            </a:pPr>
            <a:endParaRPr lang="en-US" sz="2500" spc="50" dirty="0">
              <a:solidFill>
                <a:srgbClr val="FFFFFF"/>
              </a:solidFill>
              <a:latin typeface="Montserrat Extra-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4442458" y="3935543"/>
            <a:ext cx="5674784" cy="1216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50"/>
              </a:lnSpc>
            </a:pPr>
            <a:endParaRPr lang="en-US" sz="2500" spc="50" dirty="0">
              <a:solidFill>
                <a:srgbClr val="FFFFFF"/>
              </a:solidFill>
              <a:latin typeface="Montserra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9E79D5-7E48-DF6B-DB3A-857297494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2" y="1028700"/>
            <a:ext cx="7445188" cy="4669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FCBBE6-3462-5B81-959C-A47B44C36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2" y="1018371"/>
            <a:ext cx="6896098" cy="46578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C5FF555-8283-C19D-4A49-C808943AC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0600" y="1018370"/>
            <a:ext cx="5715000" cy="46578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2B6661D-EA2A-87AC-C7DE-AF8DCFDBA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5663" y="5986593"/>
            <a:ext cx="9054765" cy="42175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58902C3-76FA-D291-D505-D07634701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9315" y="6057987"/>
            <a:ext cx="9838685" cy="421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6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grpSp>
        <p:nvGrpSpPr>
          <p:cNvPr id="3" name="Group 3"/>
          <p:cNvGrpSpPr/>
          <p:nvPr/>
        </p:nvGrpSpPr>
        <p:grpSpPr>
          <a:xfrm>
            <a:off x="6705600" y="-3086100"/>
            <a:ext cx="16230600" cy="16230600"/>
            <a:chOff x="0" y="0"/>
            <a:chExt cx="6350000" cy="6350000"/>
          </a:xfrm>
          <a:solidFill>
            <a:srgbClr val="00B050"/>
          </a:solidFill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</p:sp>
      </p:grpSp>
      <p:sp>
        <p:nvSpPr>
          <p:cNvPr id="7" name="TextBox 7"/>
          <p:cNvSpPr txBox="1"/>
          <p:nvPr/>
        </p:nvSpPr>
        <p:spPr>
          <a:xfrm>
            <a:off x="1028700" y="2370007"/>
            <a:ext cx="5943253" cy="1393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31"/>
              </a:lnSpc>
            </a:pPr>
            <a:r>
              <a:rPr lang="en-US" sz="12700" spc="-622" dirty="0">
                <a:solidFill>
                  <a:srgbClr val="263F6B"/>
                </a:solidFill>
                <a:latin typeface="Montserrat Extra-Bold Italics"/>
              </a:rPr>
              <a:t>Admin</a:t>
            </a:r>
            <a:endParaRPr lang="en-US" sz="10542" spc="-622" dirty="0">
              <a:solidFill>
                <a:srgbClr val="263F6B"/>
              </a:solidFill>
              <a:latin typeface="Montserrat Extra-Bold Italic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152" y="6548573"/>
            <a:ext cx="6819553" cy="4208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>
              <a:lnSpc>
                <a:spcPts val="5624"/>
              </a:lnSpc>
              <a:buFont typeface="Arial"/>
              <a:buChar char="•"/>
            </a:pPr>
            <a:r>
              <a:rPr lang="en-US" sz="3600" spc="49" dirty="0" err="1">
                <a:solidFill>
                  <a:srgbClr val="212423"/>
                </a:solidFill>
                <a:latin typeface="Montserrat"/>
              </a:rPr>
              <a:t>Quản</a:t>
            </a:r>
            <a:r>
              <a:rPr lang="en-US" sz="3600" spc="49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3600" spc="49" dirty="0" err="1">
                <a:solidFill>
                  <a:srgbClr val="212423"/>
                </a:solidFill>
                <a:latin typeface="Montserrat"/>
              </a:rPr>
              <a:t>lý</a:t>
            </a:r>
            <a:r>
              <a:rPr lang="en-US" sz="3600" spc="49" dirty="0">
                <a:solidFill>
                  <a:srgbClr val="212423"/>
                </a:solidFill>
                <a:latin typeface="Montserrat"/>
              </a:rPr>
              <a:t>  </a:t>
            </a:r>
            <a:r>
              <a:rPr lang="en-US" sz="3600" spc="49" dirty="0" err="1">
                <a:solidFill>
                  <a:srgbClr val="212423"/>
                </a:solidFill>
                <a:latin typeface="Montserrat"/>
              </a:rPr>
              <a:t>tài</a:t>
            </a:r>
            <a:r>
              <a:rPr lang="en-US" sz="3600" spc="49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3600" spc="49" dirty="0" err="1">
                <a:solidFill>
                  <a:srgbClr val="212423"/>
                </a:solidFill>
                <a:latin typeface="Montserrat"/>
              </a:rPr>
              <a:t>khoản</a:t>
            </a:r>
            <a:r>
              <a:rPr lang="en-US" sz="3600" spc="49" dirty="0">
                <a:solidFill>
                  <a:srgbClr val="212423"/>
                </a:solidFill>
                <a:latin typeface="Montserrat"/>
              </a:rPr>
              <a:t> users.</a:t>
            </a:r>
          </a:p>
          <a:p>
            <a:pPr marL="539749" lvl="1" indent="-269875">
              <a:lnSpc>
                <a:spcPts val="5624"/>
              </a:lnSpc>
              <a:buFont typeface="Arial"/>
              <a:buChar char="•"/>
            </a:pPr>
            <a:r>
              <a:rPr lang="en-US" sz="3600" spc="49" dirty="0" err="1">
                <a:solidFill>
                  <a:srgbClr val="212423"/>
                </a:solidFill>
                <a:latin typeface="Montserrat"/>
              </a:rPr>
              <a:t>Quản</a:t>
            </a:r>
            <a:r>
              <a:rPr lang="en-US" sz="3600" spc="49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3600" spc="49" dirty="0" err="1">
                <a:solidFill>
                  <a:srgbClr val="212423"/>
                </a:solidFill>
                <a:latin typeface="Montserrat"/>
              </a:rPr>
              <a:t>lý</a:t>
            </a:r>
            <a:r>
              <a:rPr lang="en-US" sz="3600" spc="49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3600" spc="49" dirty="0" err="1">
                <a:solidFill>
                  <a:srgbClr val="212423"/>
                </a:solidFill>
                <a:latin typeface="Montserrat"/>
              </a:rPr>
              <a:t>sản</a:t>
            </a:r>
            <a:r>
              <a:rPr lang="en-US" sz="3600" spc="49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3600" spc="49" dirty="0" err="1">
                <a:solidFill>
                  <a:srgbClr val="212423"/>
                </a:solidFill>
                <a:latin typeface="Montserrat"/>
              </a:rPr>
              <a:t>phẩm</a:t>
            </a:r>
            <a:r>
              <a:rPr lang="en-US" sz="3600" spc="49" dirty="0">
                <a:solidFill>
                  <a:srgbClr val="212423"/>
                </a:solidFill>
                <a:latin typeface="Montserrat"/>
              </a:rPr>
              <a:t>.</a:t>
            </a:r>
          </a:p>
          <a:p>
            <a:pPr marL="539749" lvl="1" indent="-269875">
              <a:lnSpc>
                <a:spcPts val="5624"/>
              </a:lnSpc>
              <a:buFont typeface="Arial"/>
              <a:buChar char="•"/>
            </a:pPr>
            <a:r>
              <a:rPr lang="en-US" sz="3600" spc="49" dirty="0" err="1">
                <a:solidFill>
                  <a:srgbClr val="212423"/>
                </a:solidFill>
                <a:latin typeface="Montserrat"/>
              </a:rPr>
              <a:t>Quản</a:t>
            </a:r>
            <a:r>
              <a:rPr lang="en-US" sz="3600" spc="49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3600" spc="49" dirty="0" err="1">
                <a:solidFill>
                  <a:srgbClr val="212423"/>
                </a:solidFill>
                <a:latin typeface="Montserrat"/>
              </a:rPr>
              <a:t>lý</a:t>
            </a:r>
            <a:r>
              <a:rPr lang="en-US" sz="3600" spc="49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3600" spc="49" dirty="0" err="1">
                <a:solidFill>
                  <a:srgbClr val="212423"/>
                </a:solidFill>
                <a:latin typeface="Montserrat"/>
              </a:rPr>
              <a:t>đơn</a:t>
            </a:r>
            <a:r>
              <a:rPr lang="en-US" sz="3600" spc="49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3600" spc="49" dirty="0" err="1">
                <a:solidFill>
                  <a:srgbClr val="212423"/>
                </a:solidFill>
                <a:latin typeface="Montserrat"/>
              </a:rPr>
              <a:t>hàng</a:t>
            </a:r>
            <a:endParaRPr lang="en-US" sz="3600" spc="49" dirty="0">
              <a:solidFill>
                <a:srgbClr val="212423"/>
              </a:solidFill>
              <a:latin typeface="Montserrat"/>
            </a:endParaRPr>
          </a:p>
          <a:p>
            <a:pPr marL="539749" lvl="1" indent="-269875">
              <a:lnSpc>
                <a:spcPts val="5624"/>
              </a:lnSpc>
              <a:buFont typeface="Arial"/>
              <a:buChar char="•"/>
            </a:pPr>
            <a:r>
              <a:rPr lang="en-US" sz="3600" spc="49" dirty="0" err="1">
                <a:solidFill>
                  <a:srgbClr val="212423"/>
                </a:solidFill>
                <a:latin typeface="Montserrat"/>
              </a:rPr>
              <a:t>Quản</a:t>
            </a:r>
            <a:r>
              <a:rPr lang="en-US" sz="3600" spc="49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3600" spc="49" dirty="0" err="1">
                <a:solidFill>
                  <a:srgbClr val="212423"/>
                </a:solidFill>
                <a:latin typeface="Montserrat"/>
              </a:rPr>
              <a:t>lý</a:t>
            </a:r>
            <a:r>
              <a:rPr lang="en-US" sz="3600" spc="49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3600" spc="49" dirty="0" err="1">
                <a:solidFill>
                  <a:srgbClr val="212423"/>
                </a:solidFill>
                <a:latin typeface="Montserrat"/>
              </a:rPr>
              <a:t>tiến</a:t>
            </a:r>
            <a:r>
              <a:rPr lang="en-US" sz="3600" spc="49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3600" spc="49" dirty="0" err="1">
                <a:solidFill>
                  <a:srgbClr val="212423"/>
                </a:solidFill>
                <a:latin typeface="Montserrat"/>
              </a:rPr>
              <a:t>độ</a:t>
            </a:r>
            <a:r>
              <a:rPr lang="en-US" sz="3600" spc="49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3600" spc="49" dirty="0" err="1">
                <a:solidFill>
                  <a:srgbClr val="212423"/>
                </a:solidFill>
                <a:latin typeface="Montserrat"/>
              </a:rPr>
              <a:t>đơn</a:t>
            </a:r>
            <a:r>
              <a:rPr lang="en-US" sz="3600" spc="49" dirty="0">
                <a:solidFill>
                  <a:srgbClr val="212423"/>
                </a:solidFill>
                <a:latin typeface="Montserrat"/>
              </a:rPr>
              <a:t> </a:t>
            </a:r>
            <a:r>
              <a:rPr lang="en-US" sz="3600" spc="49" dirty="0" err="1">
                <a:solidFill>
                  <a:srgbClr val="212423"/>
                </a:solidFill>
                <a:latin typeface="Montserrat"/>
              </a:rPr>
              <a:t>hàng</a:t>
            </a:r>
            <a:endParaRPr lang="en-US" sz="3600" spc="49" dirty="0">
              <a:solidFill>
                <a:srgbClr val="212423"/>
              </a:solidFill>
              <a:latin typeface="Montserrat"/>
            </a:endParaRPr>
          </a:p>
          <a:p>
            <a:pPr marL="539749" lvl="1" indent="-269875">
              <a:lnSpc>
                <a:spcPts val="5624"/>
              </a:lnSpc>
              <a:buFont typeface="Arial"/>
              <a:buChar char="•"/>
            </a:pPr>
            <a:endParaRPr lang="en-US" sz="2499" spc="49" dirty="0">
              <a:solidFill>
                <a:srgbClr val="212423"/>
              </a:solidFill>
              <a:latin typeface="Montserrat"/>
            </a:endParaRPr>
          </a:p>
          <a:p>
            <a:pPr marL="269874" lvl="1">
              <a:lnSpc>
                <a:spcPts val="5624"/>
              </a:lnSpc>
            </a:pPr>
            <a:endParaRPr lang="en-US" sz="2499" spc="49" dirty="0">
              <a:solidFill>
                <a:srgbClr val="212423"/>
              </a:solidFill>
              <a:latin typeface="Montserrat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5468600" y="8852422"/>
            <a:ext cx="1783058" cy="295015"/>
          </a:xfrm>
          <a:custGeom>
            <a:avLst/>
            <a:gdLst/>
            <a:ahLst/>
            <a:cxnLst/>
            <a:rect l="l" t="t" r="r" b="b"/>
            <a:pathLst>
              <a:path w="1783058" h="295015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28700" y="1028700"/>
            <a:ext cx="1783058" cy="295015"/>
          </a:xfrm>
          <a:custGeom>
            <a:avLst/>
            <a:gdLst/>
            <a:ahLst/>
            <a:cxnLst/>
            <a:rect l="l" t="t" r="r" b="b"/>
            <a:pathLst>
              <a:path w="1783058" h="295015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026" name="Picture 2" descr="Admin - Free computer icons">
            <a:extLst>
              <a:ext uri="{FF2B5EF4-FFF2-40B4-BE49-F238E27FC236}">
                <a16:creationId xmlns:a16="http://schemas.microsoft.com/office/drawing/2014/main" id="{BF1E04BC-7CE9-3162-18BD-3BC9005AA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258" y="518823"/>
            <a:ext cx="7772400" cy="77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1"/>
            <a:ext cx="18288000" cy="2019300"/>
            <a:chOff x="0" y="0"/>
            <a:chExt cx="4816593" cy="812800"/>
          </a:xfrm>
          <a:solidFill>
            <a:srgbClr val="00B050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grpFill/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85800" y="381155"/>
            <a:ext cx="15925800" cy="1284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7200" spc="786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spc="786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7200" spc="786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spc="786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7200" spc="786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spc="786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khoản</a:t>
            </a:r>
            <a:endParaRPr lang="en-US" sz="7200" spc="786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224667" y="3767306"/>
            <a:ext cx="8900334" cy="317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7768" lvl="1" indent="-213884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510357" y="6828977"/>
            <a:ext cx="8512431" cy="317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7768" lvl="1" indent="-213884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B0E0CB0-4176-7745-03EA-8ECBA672E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9301"/>
            <a:ext cx="18288000" cy="826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5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-754537"/>
            <a:ext cx="18288000" cy="2545237"/>
            <a:chOff x="0" y="0"/>
            <a:chExt cx="4816593" cy="812800"/>
          </a:xfrm>
          <a:solidFill>
            <a:srgbClr val="00B050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grpFill/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09600" y="45300"/>
            <a:ext cx="15925800" cy="1284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7200" spc="786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spc="786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7200" spc="786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spc="786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7200" spc="786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spc="786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7200" spc="786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510357" y="6828977"/>
            <a:ext cx="8512431" cy="317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7768" lvl="1" indent="-213884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D3D310-0487-57FC-D517-9E2C7EAE8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13" y="1790700"/>
            <a:ext cx="18287996" cy="849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-754537"/>
            <a:ext cx="18288000" cy="2545237"/>
            <a:chOff x="0" y="0"/>
            <a:chExt cx="4816593" cy="812800"/>
          </a:xfrm>
          <a:solidFill>
            <a:srgbClr val="00B050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grpFill/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09600" y="45300"/>
            <a:ext cx="15925800" cy="1284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7200" spc="786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spc="786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7200" spc="786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spc="786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7200" spc="786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spc="786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7200" spc="786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510357" y="6828977"/>
            <a:ext cx="8512431" cy="317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7768" lvl="1" indent="-213884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892CDD-B155-9D05-544C-A5FA1442B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" y="1790700"/>
            <a:ext cx="18284684" cy="84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3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160</Words>
  <Application>Microsoft Office PowerPoint</Application>
  <PresentationFormat>Custom</PresentationFormat>
  <Paragraphs>35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Times New Roman</vt:lpstr>
      <vt:lpstr>DM Sans</vt:lpstr>
      <vt:lpstr>Calibri</vt:lpstr>
      <vt:lpstr>Arial</vt:lpstr>
      <vt:lpstr>Montserrat Extra-Bold Italics</vt:lpstr>
      <vt:lpstr>Vinhan</vt:lpstr>
      <vt:lpstr>Montserrat Italics</vt:lpstr>
      <vt:lpstr>Montserrat Extra-Bold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Company Profile Presentation</dc:title>
  <cp:lastModifiedBy>nam nguyễn</cp:lastModifiedBy>
  <cp:revision>27</cp:revision>
  <dcterms:created xsi:type="dcterms:W3CDTF">2006-08-16T00:00:00Z</dcterms:created>
  <dcterms:modified xsi:type="dcterms:W3CDTF">2023-11-02T15:39:46Z</dcterms:modified>
  <dc:identifier>DAFlg-KuaPE</dc:identifier>
</cp:coreProperties>
</file>