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6.png" ContentType="image/png"/>
  <Override PartName="/ppt/media/image15.jpeg" ContentType="image/jpeg"/>
  <Override PartName="/ppt/media/image1.png" ContentType="image/png"/>
  <Override PartName="/ppt/media/image3.png" ContentType="image/png"/>
  <Override PartName="/ppt/media/image8.png" ContentType="image/png"/>
  <Override PartName="/ppt/media/image14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5640" cy="5145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1440" cy="13514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1960" cy="393300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1560" cy="36820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" y="6719040"/>
            <a:ext cx="12173760" cy="1346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" y="0"/>
            <a:ext cx="4770720" cy="6851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400" y="2958480"/>
            <a:ext cx="23893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000" y="1931400"/>
            <a:ext cx="3065760" cy="298872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719040"/>
            <a:ext cx="12185640" cy="1465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6719040"/>
            <a:ext cx="12173760" cy="1346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85640" cy="5145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2915640" y="1431720"/>
            <a:ext cx="6354360" cy="272484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1840" cy="95184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3764880" y="2243520"/>
            <a:ext cx="46396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65560" y="6150240"/>
            <a:ext cx="417672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043360" y="1116360"/>
            <a:ext cx="5778720" cy="29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r>
              <a:rPr b="1" lang="en-US" sz="4000" spc="-1" strike="noStrike">
                <a:solidFill>
                  <a:srgbClr val="c9211e"/>
                </a:solidFill>
                <a:latin typeface="Arial"/>
                <a:ea typeface="DejaVu Sans"/>
              </a:rPr>
              <a:t>D</a:t>
            </a:r>
            <a:r>
              <a:rPr b="1" lang="en-US" sz="3300" spc="-1" strike="noStrike">
                <a:solidFill>
                  <a:srgbClr val="c9211e"/>
                </a:solidFill>
                <a:latin typeface="Arial"/>
                <a:ea typeface="DejaVu Sans"/>
              </a:rPr>
              <a:t>OCKER</a:t>
            </a:r>
            <a:br/>
            <a:br/>
            <a:r>
              <a:rPr b="1" lang="en-US" sz="3000" spc="-1" strike="noStrike">
                <a:solidFill>
                  <a:srgbClr val="c9211e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66280" y="5740560"/>
            <a:ext cx="564552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5. Docker Installation (Ubuntu)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570C06F-E7DD-40EC-B92E-FAB29CE3E57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65760" y="640080"/>
            <a:ext cx="11424600" cy="56649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16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Update your system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ensure that your system is up to date by running the package manager update command. </a:t>
            </a:r>
            <a:br/>
            <a:r>
              <a:rPr b="0" i="1" lang="en-US" sz="1800" spc="-1" strike="noStrike">
                <a:solidFill>
                  <a:srgbClr val="00a933"/>
                </a:solidFill>
                <a:latin typeface="Code"/>
                <a:ea typeface="DejaVu Sans"/>
              </a:rPr>
              <a:t>sudo apt update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Code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Install Docker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</a:t>
            </a:r>
            <a:br/>
            <a:r>
              <a:rPr b="0" i="1" lang="en-US" sz="1800" spc="-1" strike="noStrike">
                <a:solidFill>
                  <a:srgbClr val="00a933"/>
                </a:solidFill>
                <a:latin typeface="Code"/>
                <a:ea typeface="DejaVu Sans"/>
              </a:rPr>
              <a:t>sudo apt install docker.io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Code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Start and enable Docker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Once Docker is installed, start the Docker service and enable it to start on boot. Run the following commands: </a:t>
            </a:r>
            <a:br/>
            <a:r>
              <a:rPr b="0" i="1" lang="en-US" sz="1800" spc="-1" strike="noStrike">
                <a:solidFill>
                  <a:srgbClr val="00a933"/>
                </a:solidFill>
                <a:latin typeface="Code"/>
                <a:ea typeface="DejaVu Sans"/>
              </a:rPr>
              <a:t>sudo systemctl start docker</a:t>
            </a:r>
            <a:br/>
            <a:r>
              <a:rPr b="0" i="1" lang="en-US" sz="1800" spc="-1" strike="noStrike">
                <a:solidFill>
                  <a:srgbClr val="00a933"/>
                </a:solidFill>
                <a:latin typeface="Code"/>
                <a:ea typeface="DejaVu Sans"/>
              </a:rPr>
              <a:t>sudo systemctl enable docker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Code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Verify the installation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i="1" lang="en-US" sz="1800" spc="-1" strike="noStrike">
                <a:solidFill>
                  <a:srgbClr val="00a933"/>
                </a:solidFill>
                <a:latin typeface="Code"/>
                <a:ea typeface="DejaVu Sans"/>
              </a:rPr>
              <a:t>docker --version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5. Docker Installation (Windows)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6057284-D40C-47FE-8D7A-295E67777FB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65760" y="640080"/>
            <a:ext cx="11424600" cy="56649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16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Download Docker Desktop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Visit the Docker website (https://www.docker.com/products/docker-desktop) and download the Docker Desktop installer for Windows.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Run the installer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Double-click the downloaded installer file and follow the on-screen instructions to install Docker Desktop. During the installation, you may be prompted to enable Hyper-V and/or Windows Subsystem for Linux (WSL) features if they are not already enabled. Enable them as necessary.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Start Docker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After the installation is complete, Docker Desktop should start automatically. You will see the Docker icon in the system tray.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Verify the installation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Once Docker is running, open a command prompt or PowerShell window and run the following command:</a:t>
            </a:r>
            <a:br/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docker --version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CLI - 1)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98DA9C4-EAD4-4CE1-AE15-E5FE4852E9B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65760" y="822960"/>
            <a:ext cx="5850720" cy="530208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Manage images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7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List available Docker images:</a:t>
            </a:r>
            <a:br/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images</a:t>
            </a:r>
            <a:endParaRPr b="0" lang="en-US" sz="17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Download an image from a registry:</a:t>
            </a:r>
            <a:br/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pull &lt;image_name&gt;</a:t>
            </a:r>
            <a:endParaRPr b="0" lang="en-US" sz="17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Build a Docker image from a Dockerfile:</a:t>
            </a:r>
            <a:br/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build -t &lt;image_name&gt; &lt;path_to_dockerfile&gt;</a:t>
            </a:r>
            <a:endParaRPr b="0" lang="en-US" sz="17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Push an image to a registry:</a:t>
            </a:r>
            <a:br/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push &lt;image_name&gt;</a:t>
            </a:r>
            <a:endParaRPr b="0" lang="en-US" sz="17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Remove an image:</a:t>
            </a:r>
            <a:br/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rmi &lt;image_name&gt;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217920" y="812520"/>
            <a:ext cx="5887080" cy="531252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Manage containers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Create and start a new container from an image: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run &lt;image_name&gt;</a:t>
            </a:r>
            <a:endParaRPr b="0" lang="en-US" sz="1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List running containers: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ps</a:t>
            </a:r>
            <a:endParaRPr b="0" lang="en-US" sz="1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Stop a running container: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stop &lt;container_id&gt;</a:t>
            </a:r>
            <a:endParaRPr b="0" lang="en-US" sz="1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Start a stopped container: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start &lt;container_id&gt;</a:t>
            </a:r>
            <a:endParaRPr b="0" lang="en-US" sz="1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Restart a running container: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restart &lt;container_id&gt;</a:t>
            </a:r>
            <a:endParaRPr b="0" lang="en-US" sz="1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Run a command inside a running container: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exec &lt;container_id&gt; &lt;command&gt;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CLI - 2)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EF8E7F3-33E1-4D21-A9F1-6FEFCAB0C0D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65760" y="822960"/>
            <a:ext cx="5759280" cy="530208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Manage volumes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7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List Docker volumes:</a:t>
            </a:r>
            <a:br/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volume ls</a:t>
            </a:r>
            <a:endParaRPr b="0" lang="en-US" sz="17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Create a new Docker volume:</a:t>
            </a:r>
            <a:br/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volume create &lt;volume_name&gt;</a:t>
            </a:r>
            <a:endParaRPr b="0" lang="en-US" sz="17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Inspect details of a Docker volume:</a:t>
            </a:r>
            <a:br/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volume inspect &lt;volume_name&gt;</a:t>
            </a:r>
            <a:endParaRPr b="0" lang="en-US" sz="17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Remove a Docker volume:</a:t>
            </a:r>
            <a:br/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volume rm &lt;volume_name&gt;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126480" y="812520"/>
            <a:ext cx="5978520" cy="531252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Manage networks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List Docker networks: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network ls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Create a new Docker network: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network create &lt;network_name&gt;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Connect a container to a network: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network connect &lt;network_name&gt; &lt;container_id&gt;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- Disconnect a container from a network:</a:t>
            </a:r>
            <a:br/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docker network disconnect &lt;network_name&gt; &lt;container_id&gt;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(Dockerfile - 1)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94700D5-8F13-478E-942F-96E1F052FA9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91440" y="822960"/>
            <a:ext cx="11885760" cy="45504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A file that describes how to package and configure everything needed for an application to run within a Docker container.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91440" y="1279440"/>
            <a:ext cx="11885760" cy="493632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# Use an official Python runtime as the base image</a:t>
            </a:r>
            <a:br/>
            <a:r>
              <a:rPr b="0" i="1" lang="en-US" sz="1400" spc="-1" strike="noStrike">
                <a:solidFill>
                  <a:srgbClr val="00a933"/>
                </a:solidFill>
                <a:latin typeface="Arial"/>
                <a:ea typeface="DejaVu Sans"/>
              </a:rPr>
              <a:t>FROM python:3.9-slim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# Set the value of an environment variable</a:t>
            </a:r>
            <a:br/>
            <a:r>
              <a:rPr b="0" i="1" lang="en-US" sz="1400" spc="-1" strike="noStrike">
                <a:solidFill>
                  <a:srgbClr val="00a933"/>
                </a:solidFill>
                <a:latin typeface="Arial"/>
                <a:ea typeface="DejaVu Sans"/>
              </a:rPr>
              <a:t>ENV APP_PORT=5000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# Set the working directory in the container</a:t>
            </a:r>
            <a:br/>
            <a:r>
              <a:rPr b="0" i="1" lang="en-US" sz="1400" spc="-1" strike="noStrike">
                <a:solidFill>
                  <a:srgbClr val="00a933"/>
                </a:solidFill>
                <a:latin typeface="Arial"/>
                <a:ea typeface="DejaVu Sans"/>
              </a:rPr>
              <a:t>WORKDIR /app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# Copy the requirements file to the container</a:t>
            </a:r>
            <a:br/>
            <a:r>
              <a:rPr b="0" i="1" lang="en-US" sz="1400" spc="-1" strike="noStrike">
                <a:solidFill>
                  <a:srgbClr val="00a933"/>
                </a:solidFill>
                <a:latin typeface="Arial"/>
                <a:ea typeface="DejaVu Sans"/>
              </a:rPr>
              <a:t>COPY requirements.txt 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# Install the application dependencies</a:t>
            </a:r>
            <a:br/>
            <a:r>
              <a:rPr b="0" i="1" lang="en-US" sz="1400" spc="-1" strike="noStrike">
                <a:solidFill>
                  <a:srgbClr val="00a933"/>
                </a:solidFill>
                <a:latin typeface="Arial"/>
                <a:ea typeface="DejaVu Sans"/>
              </a:rPr>
              <a:t>RUN pip install --no-cache-dir -r requirements.txt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# Copy the application code to the container</a:t>
            </a:r>
            <a:br/>
            <a:r>
              <a:rPr b="0" i="1" lang="en-US" sz="1400" spc="-1" strike="noStrike">
                <a:solidFill>
                  <a:srgbClr val="00a933"/>
                </a:solidFill>
                <a:latin typeface="Arial"/>
                <a:ea typeface="DejaVu Sans"/>
              </a:rPr>
              <a:t>COPY app.py 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# Expose a port for the web application to listen on</a:t>
            </a:r>
            <a:br/>
            <a:r>
              <a:rPr b="0" lang="en-US" sz="1400" spc="-1" strike="noStrike">
                <a:solidFill>
                  <a:srgbClr val="00a933"/>
                </a:solidFill>
                <a:latin typeface="Arial"/>
                <a:ea typeface="DejaVu Sans"/>
              </a:rPr>
              <a:t>EXPOSE $APP_PORT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# Set the command to run when the container starts</a:t>
            </a:r>
            <a:br/>
            <a:r>
              <a:rPr b="0" i="1" lang="en-US" sz="1400" spc="-1" strike="noStrike">
                <a:solidFill>
                  <a:srgbClr val="00a933"/>
                </a:solidFill>
                <a:latin typeface="Arial"/>
                <a:ea typeface="DejaVu Sans"/>
              </a:rPr>
              <a:t>CMD ["python", "app.py"]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(Dockerfile - 2)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3D7AB71-1784-4156-BEF4-C38973DA49C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65760" y="822960"/>
            <a:ext cx="11417400" cy="45504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COPY</a:t>
            </a: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compared to </a:t>
            </a:r>
            <a:r>
              <a:rPr b="1" lang="en-US" sz="1700" spc="-1" strike="noStrike">
                <a:solidFill>
                  <a:srgbClr val="ff0000"/>
                </a:solidFill>
                <a:latin typeface="Arial"/>
                <a:ea typeface="DejaVu Sans"/>
              </a:rPr>
              <a:t>ADD</a:t>
            </a: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: used to copy files and directories from the host machine into the Docker image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65760" y="1279440"/>
            <a:ext cx="5850720" cy="35643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COPY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Keep the original file timestamps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NOT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support extracting tar files automatically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# Example: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# Copy a single file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COPY app.js /app/app.js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# Copy a directory</a:t>
            </a:r>
            <a:br/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COPY src/ /app/src/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6217920" y="1280520"/>
            <a:ext cx="5576400" cy="35643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ADD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timestamps of the copied files will be reset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Support extracting local tar files automatically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Fetch and extract remote URLs, including tar files and compressed archives, into the image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Example: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Add a tar file and extract its contents</a:t>
            </a:r>
            <a:br/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ADD archive.tar.gz /app/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Add a remote URL and extract its contents</a:t>
            </a:r>
            <a:br/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ADD http://example.com/archive.tar.gz /app/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(Dockerfile - 3)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A82C2E4-21EE-4D82-BDCB-9090895FA9E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2600" y="822960"/>
            <a:ext cx="11966040" cy="5475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CMD compared to ENTRYPOINT: instructions that define the command to be executed when a container is run. 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91800" y="1371960"/>
            <a:ext cx="5758920" cy="35643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Set the default command and/or parameters for the container.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Can be overridden by providing a command when running the container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There are 3 forms: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+ Shell form: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CMD echo "Hello, World!"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+ Exec form: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CMD ["echo", "Hello, World!"]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+ JSON array form: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CMD ["/bin/sh", "-c", "echo", "Hello, World!"]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852160" y="1371960"/>
            <a:ext cx="6216480" cy="35643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Specify the command that will be run as the main process within the container.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Can </a:t>
            </a:r>
            <a:r>
              <a:rPr b="0" lang="en-US" sz="1600" spc="-1" strike="noStrike">
                <a:solidFill>
                  <a:srgbClr val="c9211e"/>
                </a:solidFill>
                <a:latin typeface="arial"/>
                <a:ea typeface="DejaVu Sans"/>
              </a:rPr>
              <a:t>NOT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be overridden by providing a command when running the container ( can append params)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There are 3 forms: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+ Shell form: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ENTRYPOINT echo "Hello, World!"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+ Exec form: </a:t>
            </a:r>
            <a:r>
              <a:rPr b="0" i="1" lang="en-US" sz="1600" spc="-1" strike="noStrike">
                <a:solidFill>
                  <a:srgbClr val="00a933"/>
                </a:solidFill>
                <a:latin typeface="Arial"/>
                <a:ea typeface="DejaVu Sans"/>
              </a:rPr>
              <a:t>ENTRYPOINT ["echo", "Hello, World!"]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+ JSON array form: </a:t>
            </a:r>
            <a:r>
              <a:rPr b="0" i="1" lang="en-US" sz="1500" spc="-1" strike="noStrike">
                <a:solidFill>
                  <a:srgbClr val="00a933"/>
                </a:solidFill>
                <a:latin typeface="Arial"/>
                <a:ea typeface="DejaVu Sans"/>
              </a:rPr>
              <a:t>ENTRYPOINT ["/bin/sh", "-c", "echo", "Hello, World!"]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91440" y="4937760"/>
            <a:ext cx="11977200" cy="127872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CMD instruction can provide default arguments or options to the main command specified by ENTRYPOINT.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ENTRYPOINT ["python"]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CMD ["app.py"]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(Dockerfile - 4)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932B0A8-45EF-493A-8751-DCA8472FA2C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91440" y="822960"/>
            <a:ext cx="11976480" cy="91332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Docker image layers: a Docker image is built using a layered file system. Each layer represents a specific change or modification made to the previous layer, resulting in a stack of read-only layers. These layers collectively make up the Docker image.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6491160" y="1737360"/>
            <a:ext cx="3747960" cy="447948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br/>
            <a:br/>
            <a:r>
              <a:rPr b="0" i="1" lang="en-US" sz="1300" spc="-1" strike="noStrike">
                <a:solidFill>
                  <a:srgbClr val="00a933"/>
                </a:solidFill>
                <a:latin typeface="Arial"/>
                <a:ea typeface="DejaVu Sans"/>
              </a:rPr>
              <a:t>FROM python:3.9-slim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ENV APP_PORT=5000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00a933"/>
                </a:solidFill>
                <a:latin typeface="Arial"/>
                <a:ea typeface="DejaVu Sans"/>
              </a:rPr>
              <a:t>WORKDIR /app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COPY requirements.txt 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00a933"/>
                </a:solidFill>
                <a:latin typeface="Arial"/>
                <a:ea typeface="DejaVu Sans"/>
              </a:rPr>
              <a:t>RUN pip install --no-cache-dir -r requirements.txt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COPY app.py 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a933"/>
                </a:solidFill>
                <a:latin typeface="Arial"/>
                <a:ea typeface="DejaVu Sans"/>
              </a:rPr>
              <a:t>EXPOSE $APP_PORT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CMD ["python", "app.py"]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10241280" y="1737360"/>
            <a:ext cx="1826640" cy="446364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br/>
            <a:br/>
            <a:r>
              <a:rPr b="0" i="1" lang="en-US" sz="1300" spc="-1" strike="noStrike">
                <a:solidFill>
                  <a:srgbClr val="00a933"/>
                </a:solidFill>
                <a:latin typeface="Arial"/>
                <a:ea typeface="DejaVu Sans"/>
              </a:rPr>
              <a:t>Layer 0 (base image)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Layer 1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00a933"/>
                </a:solidFill>
                <a:latin typeface="Arial"/>
                <a:ea typeface="DejaVu Sans"/>
              </a:rPr>
              <a:t>Layer 2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Layer 3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00a933"/>
                </a:solidFill>
                <a:latin typeface="Arial"/>
                <a:ea typeface="DejaVu Sans"/>
              </a:rPr>
              <a:t>Layer 4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Layer 5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00a933"/>
                </a:solidFill>
                <a:latin typeface="Arial"/>
                <a:ea typeface="DejaVu Sans"/>
              </a:rPr>
              <a:t>Layer 6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i="1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Layer 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88920" y="1737360"/>
            <a:ext cx="6399720" cy="447948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br/>
            <a:br/>
            <a:br/>
            <a:br/>
            <a:br/>
            <a:br/>
            <a:br/>
            <a:br/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Benefits:</a:t>
            </a:r>
            <a:br/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Efficient storage utilization: Since layers are read-only and reusable, Docker images can share common layers across multiple images.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Faster builds and deployments: Docker can reuse the cached layers that haven't changed, avoiding the need to rebuild them.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Better caching and reusability: If a layer has not changed, it can be reused across different images or builds. This caching mechanism reduces the need to re-download or rebuild identical layers, making subsequent builds faster and more efficient.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91440" y="1737360"/>
            <a:ext cx="4867920" cy="203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(Dockerfile - 5)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EC88AD1-09F6-4CB2-B7D3-E8806A5A822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91440" y="822960"/>
            <a:ext cx="11976480" cy="82188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 image Multi-stage builds</a:t>
            </a: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: allow us to build a final image using multiple stages or phases, each with its own set of instructions. The primary purpose is to help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reduce the size</a:t>
            </a: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of the final image and improve the overall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efficiency</a:t>
            </a: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of the Docker build process.</a:t>
            </a:r>
            <a:br/>
            <a:endParaRPr b="0" lang="en-US" sz="17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91440" y="1645920"/>
            <a:ext cx="6032880" cy="438804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"/>
          <p:cNvSpPr/>
          <p:nvPr/>
        </p:nvSpPr>
        <p:spPr>
          <a:xfrm>
            <a:off x="6125400" y="1645920"/>
            <a:ext cx="5942520" cy="438804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# Stage 1: Build stage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FROM node:14 as build-stage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WORKDIR /app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COPY package.json .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RUN npm install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COPY . .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RUN npm run build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# Stage 2: Production stage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FROM nginx:alpine as production-stage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COPY --from=build-stage /app/dist /usr/share/nginx/html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EXPOSE 80</a:t>
            </a:r>
            <a:br/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CMD ["nginx", "-g", "daemon off;"]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 rot="21597600">
            <a:off x="217800" y="1646640"/>
            <a:ext cx="5817600" cy="429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Registry)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83229C3-87F0-4DEC-98AA-7EA8277AD43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91440" y="822960"/>
            <a:ext cx="11976480" cy="51195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Definition: A service that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stores</a:t>
            </a: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and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distributes</a:t>
            </a: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 Docker images.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Docker registry kinds: Public, Private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- Main components: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Registry server,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3c3e41"/>
                </a:solidFill>
                <a:latin typeface="Arial"/>
                <a:ea typeface="DejaVu Sans"/>
              </a:rPr>
              <a:t>Registry client</a:t>
            </a:r>
            <a:br/>
            <a:endParaRPr b="0" lang="en-US" sz="17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914400" y="2194560"/>
            <a:ext cx="5212080" cy="30276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Definition of Course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2916619-963F-4A51-874A-F485A1F6FD4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65760" y="1188720"/>
            <a:ext cx="11424600" cy="442944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To whom:</a:t>
            </a:r>
            <a:endParaRPr b="0" lang="en-US" sz="1800" spc="-1" strike="noStrike">
              <a:latin typeface="Arial"/>
            </a:endParaRPr>
          </a:p>
          <a:p>
            <a:pPr marL="432000" indent="-310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Beginners</a:t>
            </a:r>
            <a:endParaRPr b="0" lang="en-US" sz="1800" spc="-1" strike="noStrike">
              <a:latin typeface="Arial"/>
            </a:endParaRPr>
          </a:p>
          <a:p>
            <a:pPr marL="432000" indent="-310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Professionals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Objectives:</a:t>
            </a:r>
            <a:endParaRPr b="0" lang="en-US" sz="1800" spc="-1" strike="noStrike">
              <a:latin typeface="Arial"/>
            </a:endParaRPr>
          </a:p>
          <a:p>
            <a:pPr marL="432000" indent="-310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Understand the concepts of containerization and its benefits</a:t>
            </a:r>
            <a:endParaRPr b="0" lang="en-US" sz="1800" spc="-1" strike="noStrike">
              <a:latin typeface="Arial"/>
            </a:endParaRPr>
          </a:p>
          <a:p>
            <a:pPr marL="432000" indent="-310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Learn how to install and configure Docker on various operating systems</a:t>
            </a:r>
            <a:endParaRPr b="0" lang="en-US" sz="1800" spc="-1" strike="noStrike">
              <a:latin typeface="Arial"/>
            </a:endParaRPr>
          </a:p>
          <a:p>
            <a:pPr marL="432000" indent="-310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Explore Docker images and create custom images using Dockerfile</a:t>
            </a:r>
            <a:endParaRPr b="0" lang="en-US" sz="1800" spc="-1" strike="noStrike">
              <a:latin typeface="Arial"/>
            </a:endParaRPr>
          </a:p>
          <a:p>
            <a:pPr marL="432000" indent="-310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Gain hands-on experience with Docker commands and containers to package, distribute, and run applications</a:t>
            </a:r>
            <a:endParaRPr b="0" lang="en-US" sz="1800" spc="-1" strike="noStrike">
              <a:latin typeface="Arial"/>
            </a:endParaRPr>
          </a:p>
          <a:p>
            <a:pPr marL="432000" indent="-310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Discover main Docker security features</a:t>
            </a:r>
            <a:endParaRPr b="0" lang="en-US" sz="1800" spc="-1" strike="noStrike">
              <a:latin typeface="Arial"/>
            </a:endParaRPr>
          </a:p>
          <a:p>
            <a:pPr marL="432000" indent="-310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Experiment Docker Compose for managing multi-container applications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Volume - 1)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BBB123A-1643-4A14-8228-63DD8740660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91440" y="822960"/>
            <a:ext cx="11976480" cy="51195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A volume mount refers to the process of attaching a directory or file from the host machine to a specific location within a container. It allows you to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share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data between the host and the container, or between multiple containers.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Why do we need it?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Persistent Data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Configuration Files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Sharing Data Between Containers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Development and Debugging</a:t>
            </a:r>
            <a:br/>
            <a:endParaRPr b="0" lang="en-US" sz="17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5031360" y="2427480"/>
            <a:ext cx="4752720" cy="241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Volume - 2)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17194D0-2B2E-467F-9963-6AFC8BE8CB7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91440" y="822960"/>
            <a:ext cx="11976480" cy="51195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 few examples: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Docker volume mounts (default folder: /var/lib/docker/volumes/):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docker run -v </a:t>
            </a:r>
            <a:r>
              <a:rPr b="0" lang="en-US" sz="1700" spc="-1" strike="noStrike">
                <a:solidFill>
                  <a:srgbClr val="c9211e"/>
                </a:solidFill>
                <a:latin typeface="Arial"/>
                <a:ea typeface="DejaVu Sans"/>
              </a:rPr>
              <a:t>myvolume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/data</a:t>
            </a:r>
            <a:r>
              <a:rPr b="0" lang="en-US" sz="1700" spc="-1" strike="noStrike">
                <a:latin typeface="Arial"/>
                <a:ea typeface="DejaVu Sans"/>
              </a:rPr>
              <a:t> myimage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docker run -v </a:t>
            </a:r>
            <a:r>
              <a:rPr b="0" lang="en-US" sz="1700" spc="-1" strike="noStrike">
                <a:solidFill>
                  <a:srgbClr val="c9211e"/>
                </a:solidFill>
                <a:latin typeface="Arial"/>
                <a:ea typeface="DejaVu Sans"/>
              </a:rPr>
              <a:t>sharedvolume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/data</a:t>
            </a:r>
            <a:r>
              <a:rPr b="0" lang="en-US" sz="1700" spc="-1" strike="noStrike">
                <a:latin typeface="Arial"/>
                <a:ea typeface="DejaVu Sans"/>
              </a:rPr>
              <a:t> myimage1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docker run -v </a:t>
            </a:r>
            <a:r>
              <a:rPr b="0" lang="en-US" sz="1700" spc="-1" strike="noStrike">
                <a:solidFill>
                  <a:srgbClr val="c9211e"/>
                </a:solidFill>
                <a:latin typeface="Arial"/>
                <a:ea typeface="DejaVu Sans"/>
              </a:rPr>
              <a:t>sharedvolume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/data</a:t>
            </a:r>
            <a:r>
              <a:rPr b="0" lang="en-US" sz="1700" spc="-1" strike="noStrike">
                <a:latin typeface="Arial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myimage2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docker volume create </a:t>
            </a:r>
            <a:r>
              <a:rPr b="0" lang="en-US" sz="1700" spc="-1" strike="noStrike">
                <a:solidFill>
                  <a:srgbClr val="c9211e"/>
                </a:solidFill>
                <a:latin typeface="Arial"/>
                <a:ea typeface="DejaVu Sans"/>
              </a:rPr>
              <a:t>mydata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docker run -v </a:t>
            </a:r>
            <a:r>
              <a:rPr b="0" lang="en-US" sz="1700" spc="-1" strike="noStrike">
                <a:solidFill>
                  <a:srgbClr val="c9211e"/>
                </a:solidFill>
                <a:latin typeface="Arial"/>
                <a:ea typeface="DejaVu Sans"/>
              </a:rPr>
              <a:t>mydata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/data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myimage1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docker run -v </a:t>
            </a:r>
            <a:r>
              <a:rPr b="0" lang="en-US" sz="1700" spc="-1" strike="noStrike">
                <a:solidFill>
                  <a:srgbClr val="c9211e"/>
                </a:solidFill>
                <a:latin typeface="Arial"/>
                <a:ea typeface="DejaVu Sans"/>
              </a:rPr>
              <a:t>mydata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/data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myimage2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Docker bind mount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docker run -d -v </a:t>
            </a:r>
            <a:r>
              <a:rPr b="0" i="1" lang="en-US" sz="1700" spc="-1" strike="noStrike">
                <a:solidFill>
                  <a:srgbClr val="ff0000"/>
                </a:solidFill>
                <a:latin typeface="Arial"/>
                <a:ea typeface="DejaVu Sans"/>
              </a:rPr>
              <a:t>/path/on/host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/var/lib/postgresql/data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--name postgres \</a:t>
            </a:r>
            <a:br/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   -e POSTGRES_PASSWORD=mysecretpassword postgres:latest</a:t>
            </a:r>
            <a:br/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docker run -d -v </a:t>
            </a:r>
            <a:r>
              <a:rPr b="0" lang="en-US" sz="1700" spc="-1" strike="noStrike">
                <a:solidFill>
                  <a:srgbClr val="ff0000"/>
                </a:solidFill>
                <a:latin typeface="Arial"/>
                <a:ea typeface="DejaVu Sans"/>
              </a:rPr>
              <a:t>/path/on/host/config.ini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/app/config.ini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--name myapp  myappimage:latest</a:t>
            </a:r>
            <a:br/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docker run -it -v </a:t>
            </a:r>
            <a:r>
              <a:rPr b="0" lang="en-US" sz="1700" spc="-1" strike="noStrike">
                <a:solidFill>
                  <a:srgbClr val="ff0000"/>
                </a:solidFill>
                <a:latin typeface="Arial"/>
                <a:ea typeface="DejaVu Sans"/>
              </a:rPr>
              <a:t>/path/to/source/code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/app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--name myapp myappimage:latest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Security - 1)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D85E088-BAD5-40DA-A81B-49D6F62D053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91440" y="822960"/>
            <a:ext cx="11976480" cy="51195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Here are 2 key aspects of Docker security: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Image security: Docker images should be built from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trusted and verified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sources to minimize the risk of including malicious code or vulnerabilities.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Image scanning: Use container image scanning tools to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identify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ff0000"/>
                </a:solidFill>
                <a:latin typeface="Arial"/>
                <a:ea typeface="DejaVu Sans"/>
              </a:rPr>
              <a:t>vulnerabilities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1700" spc="-1" strike="noStrike">
                <a:solidFill>
                  <a:srgbClr val="ff0000"/>
                </a:solidFill>
                <a:latin typeface="Arial"/>
                <a:ea typeface="DejaVu Sans"/>
              </a:rPr>
              <a:t>insecure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configurations in your Docker images.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Security - 2)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6B7F493-426F-4167-9B99-B99EB2367AB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1440" y="822960"/>
            <a:ext cx="11976480" cy="539388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Why do we need Docker Content Trust: 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Image Authenticity: Make sure that the images they are pulling and running come from a trusted source.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Image Integrity: DCT verifies that the content of an image has not been altered since it was signed.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What DCT is:  a feature specific to Docker that enables the verification of the authenticity and integrity of Docker images. </a:t>
            </a:r>
            <a:br/>
            <a:endParaRPr b="0" lang="en-US" sz="17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1072800" y="3566160"/>
            <a:ext cx="8344440" cy="26506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Security - 3)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5ABFCFA-A20E-4F54-8423-D0E8284287B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91440" y="822960"/>
            <a:ext cx="11976480" cy="51195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Docker image vulnerability: Refer to </a:t>
            </a:r>
            <a:r>
              <a:rPr b="0" lang="en-US" sz="1700" spc="-1" strike="noStrike">
                <a:solidFill>
                  <a:srgbClr val="ff4000"/>
                </a:solidFill>
                <a:latin typeface="Arial"/>
                <a:ea typeface="DejaVu Sans"/>
              </a:rPr>
              <a:t>security issues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1700" spc="-1" strike="noStrike">
                <a:solidFill>
                  <a:srgbClr val="ff4000"/>
                </a:solidFill>
                <a:latin typeface="Arial"/>
                <a:ea typeface="DejaVu Sans"/>
              </a:rPr>
              <a:t>weaknesses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present in Docker images that could potentially be exploited by attackers.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some popular tools used for Docker image vulnerability scanning: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Docker Security Scanning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Snyk</a:t>
            </a:r>
            <a:br/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+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Tenable.io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+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Trivy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Compose - 1)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F628344-DB21-4B70-8151-4B70042BFDF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91440" y="822960"/>
            <a:ext cx="11976480" cy="514152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Docker Compose: manage </a:t>
            </a:r>
            <a:r>
              <a:rPr b="0" lang="en-US" sz="1700" spc="-1" strike="noStrike">
                <a:solidFill>
                  <a:srgbClr val="00a933"/>
                </a:solidFill>
                <a:latin typeface="Arial"/>
                <a:ea typeface="DejaVu Sans"/>
              </a:rPr>
              <a:t>multi-container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Docker applications.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Benefits: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Orchestration of Multiple Containers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Declarative Configuration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  + Service Dependencies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7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2791800" y="2469240"/>
            <a:ext cx="9286560" cy="34952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Compose - 2)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380BCEA-E980-4055-89F7-3484A48E8E6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91440" y="640080"/>
            <a:ext cx="10972080" cy="594288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8415720" y="640080"/>
            <a:ext cx="2647800" cy="59428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99000" y="1371600"/>
            <a:ext cx="6849720" cy="35654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6. Docker Ecosystem (Docker Workflow)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1099190-E533-458D-B92D-41E027F556C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2103120" y="1920240"/>
            <a:ext cx="8066880" cy="31996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428640" y="376920"/>
            <a:ext cx="569268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3465a4"/>
                </a:solidFill>
                <a:latin typeface="Arial"/>
                <a:ea typeface="DejaVu Sans"/>
              </a:rPr>
              <a:t>7. Questions and Discussion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9799D1A-992C-4A29-8580-B7D9354E4C3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09" name="Picture 412" descr=""/>
          <p:cNvPicPr/>
          <p:nvPr/>
        </p:nvPicPr>
        <p:blipFill>
          <a:blip r:embed="rId1"/>
          <a:stretch/>
        </p:blipFill>
        <p:spPr>
          <a:xfrm>
            <a:off x="4114440" y="2105280"/>
            <a:ext cx="4632480" cy="313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852160" y="365760"/>
            <a:ext cx="5209560" cy="58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36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Docker</a:t>
            </a:r>
            <a:endParaRPr b="0" lang="en-US" sz="1600" spc="-1" strike="noStrike">
              <a:latin typeface="Arial"/>
            </a:endParaRPr>
          </a:p>
          <a:p>
            <a:pPr marL="343080" indent="-336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Why Docker</a:t>
            </a:r>
            <a:endParaRPr b="0" lang="en-US" sz="1600" spc="-1" strike="noStrike">
              <a:latin typeface="Arial"/>
            </a:endParaRPr>
          </a:p>
          <a:p>
            <a:pPr marL="343080" indent="-336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Docker Architecture</a:t>
            </a:r>
            <a:endParaRPr b="0" lang="en-US" sz="1600" spc="-1" strike="noStrike">
              <a:latin typeface="Arial"/>
            </a:endParaRPr>
          </a:p>
          <a:p>
            <a:pPr marL="343080" indent="-336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Main Features of Docker</a:t>
            </a:r>
            <a:endParaRPr b="0" lang="en-US" sz="1600" spc="-1" strike="noStrike">
              <a:latin typeface="Arial"/>
            </a:endParaRPr>
          </a:p>
          <a:p>
            <a:pPr marL="343080" indent="-336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Docker Installation</a:t>
            </a:r>
            <a:endParaRPr b="0" lang="en-US" sz="1600" spc="-1" strike="noStrike">
              <a:latin typeface="Arial"/>
            </a:endParaRPr>
          </a:p>
          <a:p>
            <a:pPr marL="343080" indent="-336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Docker Ecosystem</a:t>
            </a:r>
            <a:endParaRPr b="0" lang="en-US" sz="1600" spc="-1" strike="noStrike">
              <a:latin typeface="Arial"/>
            </a:endParaRPr>
          </a:p>
          <a:p>
            <a:pPr lvl="1" marL="432000" indent="-209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Docker CLI</a:t>
            </a:r>
            <a:endParaRPr b="0" lang="en-US" sz="1400" spc="-1" strike="noStrike">
              <a:latin typeface="Arial"/>
            </a:endParaRPr>
          </a:p>
          <a:p>
            <a:pPr lvl="1" marL="432000" indent="-209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Dockerfile</a:t>
            </a:r>
            <a:endParaRPr b="0" lang="en-US" sz="1400" spc="-1" strike="noStrike">
              <a:latin typeface="Arial"/>
            </a:endParaRPr>
          </a:p>
          <a:p>
            <a:pPr lvl="1" marL="432000" indent="-209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Docker Registry</a:t>
            </a:r>
            <a:endParaRPr b="0" lang="en-US" sz="1400" spc="-1" strike="noStrike">
              <a:latin typeface="Arial"/>
            </a:endParaRPr>
          </a:p>
          <a:p>
            <a:pPr lvl="1" marL="432000" indent="-209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Docker Volume</a:t>
            </a:r>
            <a:endParaRPr b="0" lang="en-US" sz="1400" spc="-1" strike="noStrike">
              <a:latin typeface="Arial"/>
            </a:endParaRPr>
          </a:p>
          <a:p>
            <a:pPr lvl="1" marL="432000" indent="-209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Docker Security</a:t>
            </a:r>
            <a:endParaRPr b="0" lang="en-US" sz="1400" spc="-1" strike="noStrike">
              <a:latin typeface="Arial"/>
            </a:endParaRPr>
          </a:p>
          <a:p>
            <a:pPr lvl="1" marL="432000" indent="-209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Docker Compose</a:t>
            </a:r>
            <a:endParaRPr b="0" lang="en-US" sz="1400" spc="-1" strike="noStrike">
              <a:latin typeface="Arial"/>
            </a:endParaRPr>
          </a:p>
          <a:p>
            <a:pPr lvl="1" marL="432000" indent="-209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Docker Workflow</a:t>
            </a:r>
            <a:endParaRPr b="0" lang="en-US" sz="1400" spc="-1" strike="noStrike">
              <a:latin typeface="Arial"/>
            </a:endParaRPr>
          </a:p>
          <a:p>
            <a:pPr marL="343080" indent="-336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Questions and Discussion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1. What is Docker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B337D01-F4CD-42F0-A513-F5496D976A8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65760" y="1188720"/>
            <a:ext cx="11424600" cy="502416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Docker is a software platform that allows you to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package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and run applications in a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standardized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portable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way.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377440" y="2058480"/>
            <a:ext cx="7493040" cy="38808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2. Why is Docker 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4AE3DBC-CF1B-40E8-9812-DAD92FFC550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1800" y="822960"/>
            <a:ext cx="6487200" cy="539028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                  </a:t>
            </a: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Docker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69a2e"/>
                </a:solidFill>
                <a:latin typeface="Arial"/>
                <a:ea typeface="DejaVu Sans"/>
              </a:rPr>
              <a:t>Lightweight and efficient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Share the host machine's operating system kernel.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69a2e"/>
                </a:solidFill>
                <a:latin typeface="Arial"/>
                <a:ea typeface="DejaVu Sans"/>
              </a:rPr>
              <a:t>Faster startup and deployment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Docker containers can start up within seconds.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69a2e"/>
                </a:solidFill>
                <a:latin typeface="Arial"/>
                <a:ea typeface="DejaVu Sans"/>
              </a:rPr>
              <a:t>Isolation without performance overhead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Eeach container has its own isolated file system, processes, and resources.</a:t>
            </a:r>
            <a:br/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Portability and consistency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Docker provides a consistent runtime environment across different machines and platforms.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579000" y="822960"/>
            <a:ext cx="5303520" cy="539028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                   </a:t>
            </a: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Virtual Machine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equire a separate guest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operating system </a:t>
            </a:r>
            <a:r>
              <a:rPr b="0" lang="en-US" sz="1800" spc="-1" strike="noStrike">
                <a:latin typeface="Arial"/>
                <a:ea typeface="DejaVu Sans"/>
              </a:rPr>
              <a:t>(OS)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for each instance..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Take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minutes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to boot.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Require a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complete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OS, resulting in more overhead and reduced performance.</a:t>
            </a:r>
            <a:br/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Requires compatibility with the underlying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hypervisor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OS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versions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3. Docker Architecture 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B27E9D1-F6E0-49D5-8E8A-2CBEF80631B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566360" y="1286280"/>
            <a:ext cx="7938720" cy="41954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3. Docker Architecture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323A368-92B1-47EB-A246-C2D6ABE5B15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371600" y="1132200"/>
            <a:ext cx="8561880" cy="48834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4. Main Features of Docker 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2BE1A29-EF52-4A4A-83D4-F467ACFCDD4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65760" y="822960"/>
            <a:ext cx="11424600" cy="511632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Containerization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encapsulate applications and their dependencies, providing consistency, portability, and ease of deployment.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Image-based packaging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Images are portable, and can be version-controlled. They capture the entire runtime environment of an application.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Efficient resource utilization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Multiple containers can run on a single host machine, sharing the host's operating system kernel.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Rapid application deployment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Docker containers can be started and stopped quickly, enabling fast application deployment and scaling.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Portability and compatibility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Eliminate compatibility issues and ensure consistent behavior across different systems, from development to production.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85800" y="0"/>
            <a:ext cx="1095552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4. Main Features of Docker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0515240" y="6202080"/>
            <a:ext cx="1582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EFD7B4C-16E3-400D-806E-99113F16F3E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65760" y="822960"/>
            <a:ext cx="11424600" cy="5116320"/>
          </a:xfrm>
          <a:prstGeom prst="rect">
            <a:avLst/>
          </a:prstGeom>
          <a:noFill/>
          <a:ln cap="rnd">
            <a:solidFill>
              <a:srgbClr val="3c3c41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Isolation and security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Docker containers provide process-level isolation. Containers have their own file systems and resources, preventing conflicts between applications and reducing the attack surface.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Versioning and rollbacks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Docker images can be versioned.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Container networking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Docker provides networking capabilities that allow containers to communicate with each other and the external world.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Orchestration and scalability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Docker can be integrated with orchestration tools like Docker Swarm and Kubernetes.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Vibrant ecosystem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Docker has a large and active community.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2085</TotalTime>
  <Application>LibreOffice/6.4.7.2$Linux_X86_64 LibreOffice_project/40$Build-2</Application>
  <Words>982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2023-07-08T13:06:49Z</dcterms:modified>
  <cp:revision>578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