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OaZjJ2JGJhiPMTUlU7XzPrRs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32.jpg"/><Relationship Id="rId6" Type="http://schemas.openxmlformats.org/officeDocument/2006/relationships/image" Target="../media/image25.png"/><Relationship Id="rId7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10" Type="http://schemas.openxmlformats.org/officeDocument/2006/relationships/image" Target="../media/image36.png"/><Relationship Id="rId9" Type="http://schemas.openxmlformats.org/officeDocument/2006/relationships/image" Target="../media/image33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37.png"/><Relationship Id="rId6" Type="http://schemas.openxmlformats.org/officeDocument/2006/relationships/image" Target="../media/image46.png"/><Relationship Id="rId7" Type="http://schemas.openxmlformats.org/officeDocument/2006/relationships/image" Target="../media/image45.png"/><Relationship Id="rId8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41.png"/><Relationship Id="rId6" Type="http://schemas.openxmlformats.org/officeDocument/2006/relationships/image" Target="../media/image1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600189" y="4143632"/>
            <a:ext cx="2247900" cy="426720"/>
          </a:xfrm>
          <a:prstGeom prst="roundRect">
            <a:avLst>
              <a:gd fmla="val 16667" name="adj"/>
            </a:avLst>
          </a:prstGeom>
          <a:solidFill>
            <a:srgbClr val="D8F0EC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381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                   +</a:t>
            </a:r>
            <a:endParaRPr b="0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000023" y="4143632"/>
            <a:ext cx="1448231" cy="4267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5400000" dist="381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강민규</a:t>
            </a:r>
            <a:endParaRPr b="0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380486" y="2514419"/>
            <a:ext cx="960407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카카오맵 맛집 리뷰 분석</a:t>
            </a:r>
            <a:endParaRPr b="1" i="0" sz="6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-맛있는거 4조-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5041321" y="4143632"/>
            <a:ext cx="2247900" cy="426720"/>
          </a:xfrm>
          <a:prstGeom prst="roundRect">
            <a:avLst>
              <a:gd fmla="val 16667" name="adj"/>
            </a:avLst>
          </a:prstGeom>
          <a:solidFill>
            <a:srgbClr val="D8F0EC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381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                   +</a:t>
            </a:r>
            <a:endParaRPr b="0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441155" y="4143632"/>
            <a:ext cx="1448231" cy="4267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5400000" dist="381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강아름</a:t>
            </a:r>
            <a:endParaRPr b="0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482453" y="4143632"/>
            <a:ext cx="2247900" cy="426720"/>
          </a:xfrm>
          <a:prstGeom prst="roundRect">
            <a:avLst>
              <a:gd fmla="val 16667" name="adj"/>
            </a:avLst>
          </a:prstGeom>
          <a:solidFill>
            <a:srgbClr val="D8F0EC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381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                   +</a:t>
            </a:r>
            <a:endParaRPr b="0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7882287" y="4143632"/>
            <a:ext cx="1448231" cy="4267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5400000" dist="381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남혜미</a:t>
            </a:r>
            <a:endParaRPr b="0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fmla="val 344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81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0"/>
          <p:cNvSpPr txBox="1"/>
          <p:nvPr/>
        </p:nvSpPr>
        <p:spPr>
          <a:xfrm>
            <a:off x="408416" y="97525"/>
            <a:ext cx="52332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수집 데이터 DB 저장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0"/>
          <p:cNvSpPr txBox="1"/>
          <p:nvPr/>
        </p:nvSpPr>
        <p:spPr>
          <a:xfrm>
            <a:off x="6884068" y="1065678"/>
            <a:ext cx="14360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ADDRESS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711550" y="3081625"/>
            <a:ext cx="321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API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 Geocoding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6570300" y="4666913"/>
            <a:ext cx="476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API를 통한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정확한 위도/경도 데이터 수집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3" name="Google Shape;2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740" y="1141871"/>
            <a:ext cx="1809762" cy="164932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0"/>
          <p:cNvSpPr/>
          <p:nvPr/>
        </p:nvSpPr>
        <p:spPr>
          <a:xfrm>
            <a:off x="3010000" y="1434999"/>
            <a:ext cx="577200" cy="23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5" name="Google Shape;265;p10"/>
          <p:cNvCxnSpPr>
            <a:stCxn id="264" idx="3"/>
            <a:endCxn id="266" idx="1"/>
          </p:cNvCxnSpPr>
          <p:nvPr/>
        </p:nvCxnSpPr>
        <p:spPr>
          <a:xfrm>
            <a:off x="3587200" y="1551099"/>
            <a:ext cx="4289700" cy="1359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66" name="Google Shape;26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6996" y="1435010"/>
            <a:ext cx="3483839" cy="295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0"/>
          <p:cNvPicPr preferRelativeResize="0"/>
          <p:nvPr/>
        </p:nvPicPr>
        <p:blipFill rotWithShape="1">
          <a:blip r:embed="rId5">
            <a:alphaModFix/>
          </a:blip>
          <a:srcRect b="0" l="3590" r="-3589" t="0"/>
          <a:stretch/>
        </p:blipFill>
        <p:spPr>
          <a:xfrm>
            <a:off x="542250" y="10635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0"/>
          <p:cNvSpPr txBox="1"/>
          <p:nvPr/>
        </p:nvSpPr>
        <p:spPr>
          <a:xfrm>
            <a:off x="4735206" y="3081629"/>
            <a:ext cx="14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 결과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9" name="Google Shape;26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750" y="3502125"/>
            <a:ext cx="3861025" cy="28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0"/>
          <p:cNvPicPr preferRelativeResize="0"/>
          <p:nvPr/>
        </p:nvPicPr>
        <p:blipFill rotWithShape="1">
          <a:blip r:embed="rId7">
            <a:alphaModFix/>
          </a:blip>
          <a:srcRect b="9066" l="0" r="2780" t="0"/>
          <a:stretch/>
        </p:blipFill>
        <p:spPr>
          <a:xfrm>
            <a:off x="4735200" y="3502125"/>
            <a:ext cx="2444700" cy="28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4669866" y="3065011"/>
            <a:ext cx="26568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fmla="val 344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81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12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2"/>
          <p:cNvSpPr txBox="1"/>
          <p:nvPr/>
        </p:nvSpPr>
        <p:spPr>
          <a:xfrm>
            <a:off x="408416" y="97525"/>
            <a:ext cx="80167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– 워드클라우드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4" name="Google Shape;2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817" y="2266271"/>
            <a:ext cx="4362692" cy="290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186" y="2181804"/>
            <a:ext cx="5757052" cy="298404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2"/>
          <p:cNvSpPr txBox="1"/>
          <p:nvPr/>
        </p:nvSpPr>
        <p:spPr>
          <a:xfrm>
            <a:off x="408416" y="994913"/>
            <a:ext cx="2029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2점 리뷰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fmla="val 344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81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408416" y="97525"/>
            <a:ext cx="80167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– 워드클라우드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4" name="Google Shape;2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817" y="2303084"/>
            <a:ext cx="4328303" cy="2885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2324" y="2193816"/>
            <a:ext cx="5702310" cy="294312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3"/>
          <p:cNvSpPr txBox="1"/>
          <p:nvPr/>
        </p:nvSpPr>
        <p:spPr>
          <a:xfrm>
            <a:off x="408416" y="994913"/>
            <a:ext cx="2029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3점 리뷰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"/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fmla="val 344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81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4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14"/>
          <p:cNvSpPr txBox="1"/>
          <p:nvPr/>
        </p:nvSpPr>
        <p:spPr>
          <a:xfrm>
            <a:off x="408416" y="97525"/>
            <a:ext cx="80167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– 워드클라우드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4" name="Google Shape;3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263" y="2269851"/>
            <a:ext cx="4334696" cy="2889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7472" y="2225517"/>
            <a:ext cx="5770773" cy="297846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4"/>
          <p:cNvSpPr txBox="1"/>
          <p:nvPr/>
        </p:nvSpPr>
        <p:spPr>
          <a:xfrm>
            <a:off x="408416" y="994913"/>
            <a:ext cx="2029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4점 리뷰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/>
          <p:nvPr/>
        </p:nvSpPr>
        <p:spPr>
          <a:xfrm>
            <a:off x="333375" y="898075"/>
            <a:ext cx="11620500" cy="5676900"/>
          </a:xfrm>
          <a:prstGeom prst="roundRect">
            <a:avLst>
              <a:gd fmla="val 344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81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1820613" y="1520274"/>
            <a:ext cx="2247900" cy="426600"/>
          </a:xfrm>
          <a:prstGeom prst="roundRect">
            <a:avLst>
              <a:gd fmla="val 16667" name="adj"/>
            </a:avLst>
          </a:prstGeom>
          <a:solidFill>
            <a:srgbClr val="D8F0EC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                   +</a:t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2220447" y="1520274"/>
            <a:ext cx="1448100" cy="42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5.0</a:t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408416" y="97525"/>
            <a:ext cx="80167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– 5점 리뷰와 1점 리뷰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6" name="Google Shape;316;p15"/>
          <p:cNvCxnSpPr/>
          <p:nvPr/>
        </p:nvCxnSpPr>
        <p:spPr>
          <a:xfrm>
            <a:off x="6542221" y="2241321"/>
            <a:ext cx="0" cy="3600000"/>
          </a:xfrm>
          <a:prstGeom prst="straightConnector1">
            <a:avLst/>
          </a:prstGeom>
          <a:noFill/>
          <a:ln cap="rnd" cmpd="sng" w="41275">
            <a:solidFill>
              <a:srgbClr val="D8DBD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7" name="Google Shape;317;p15"/>
          <p:cNvCxnSpPr/>
          <p:nvPr/>
        </p:nvCxnSpPr>
        <p:spPr>
          <a:xfrm rot="10800000">
            <a:off x="6542222" y="5268623"/>
            <a:ext cx="0" cy="572700"/>
          </a:xfrm>
          <a:prstGeom prst="straightConnector1">
            <a:avLst/>
          </a:prstGeom>
          <a:noFill/>
          <a:ln cap="rnd" cmpd="sng" w="41275">
            <a:solidFill>
              <a:srgbClr val="FF9999"/>
            </a:solidFill>
            <a:prstDash val="solid"/>
            <a:miter lim="800000"/>
            <a:headEnd len="lg" w="lg" type="none"/>
            <a:tailEnd len="lg" w="lg" type="oval"/>
          </a:ln>
        </p:spPr>
      </p:cxnSp>
      <p:cxnSp>
        <p:nvCxnSpPr>
          <p:cNvPr id="318" name="Google Shape;318;p15"/>
          <p:cNvCxnSpPr/>
          <p:nvPr/>
        </p:nvCxnSpPr>
        <p:spPr>
          <a:xfrm>
            <a:off x="5475420" y="2262549"/>
            <a:ext cx="0" cy="3600000"/>
          </a:xfrm>
          <a:prstGeom prst="straightConnector1">
            <a:avLst/>
          </a:prstGeom>
          <a:noFill/>
          <a:ln cap="rnd" cmpd="sng" w="41275">
            <a:solidFill>
              <a:srgbClr val="D8DBD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9" name="Google Shape;319;p15"/>
          <p:cNvCxnSpPr/>
          <p:nvPr/>
        </p:nvCxnSpPr>
        <p:spPr>
          <a:xfrm rot="10800000">
            <a:off x="5475420" y="2311750"/>
            <a:ext cx="0" cy="3550800"/>
          </a:xfrm>
          <a:prstGeom prst="straightConnector1">
            <a:avLst/>
          </a:prstGeom>
          <a:noFill/>
          <a:ln cap="rnd" cmpd="sng" w="41275">
            <a:solidFill>
              <a:srgbClr val="89CCC5"/>
            </a:solidFill>
            <a:prstDash val="solid"/>
            <a:miter lim="800000"/>
            <a:headEnd len="lg" w="lg" type="none"/>
            <a:tailEnd len="lg" w="lg" type="oval"/>
          </a:ln>
        </p:spPr>
      </p:cxnSp>
      <p:sp>
        <p:nvSpPr>
          <p:cNvPr id="320" name="Google Shape;320;p15"/>
          <p:cNvSpPr/>
          <p:nvPr/>
        </p:nvSpPr>
        <p:spPr>
          <a:xfrm>
            <a:off x="8205053" y="1512342"/>
            <a:ext cx="2247900" cy="426600"/>
          </a:xfrm>
          <a:prstGeom prst="roundRect">
            <a:avLst>
              <a:gd fmla="val 16667" name="adj"/>
            </a:avLst>
          </a:prstGeom>
          <a:solidFill>
            <a:srgbClr val="F8DFDA"/>
          </a:solidFill>
          <a:ln cap="flat" cmpd="sng" w="127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                   +</a:t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15"/>
          <p:cNvSpPr/>
          <p:nvPr/>
        </p:nvSpPr>
        <p:spPr>
          <a:xfrm>
            <a:off x="8604887" y="1512342"/>
            <a:ext cx="1448100" cy="42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1.0</a:t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2" name="Google Shape;3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3441" y="2225123"/>
            <a:ext cx="3861386" cy="2574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832" y="2247936"/>
            <a:ext cx="3827164" cy="255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5"/>
          <p:cNvPicPr preferRelativeResize="0"/>
          <p:nvPr/>
        </p:nvPicPr>
        <p:blipFill rotWithShape="1">
          <a:blip r:embed="rId5">
            <a:alphaModFix/>
          </a:blip>
          <a:srcRect b="0" l="0" r="0" t="8068"/>
          <a:stretch/>
        </p:blipFill>
        <p:spPr>
          <a:xfrm>
            <a:off x="7037912" y="5090662"/>
            <a:ext cx="2823869" cy="2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54418" y="5380378"/>
            <a:ext cx="4613186" cy="20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37912" y="5668424"/>
            <a:ext cx="4567640" cy="19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5"/>
          <p:cNvPicPr preferRelativeResize="0"/>
          <p:nvPr/>
        </p:nvPicPr>
        <p:blipFill rotWithShape="1">
          <a:blip r:embed="rId8">
            <a:alphaModFix/>
          </a:blip>
          <a:srcRect b="5627" l="368" r="0" t="10738"/>
          <a:stretch/>
        </p:blipFill>
        <p:spPr>
          <a:xfrm>
            <a:off x="1055001" y="5094534"/>
            <a:ext cx="2346706" cy="17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5"/>
          <p:cNvPicPr preferRelativeResize="0"/>
          <p:nvPr/>
        </p:nvPicPr>
        <p:blipFill rotWithShape="1">
          <a:blip r:embed="rId9">
            <a:alphaModFix/>
          </a:blip>
          <a:srcRect b="0" l="0" r="0" t="15707"/>
          <a:stretch/>
        </p:blipFill>
        <p:spPr>
          <a:xfrm>
            <a:off x="1064167" y="5416319"/>
            <a:ext cx="3318372" cy="197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74057" y="5706932"/>
            <a:ext cx="2537577" cy="18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fmla="val 344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81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https://soohee410.github.io/compare_tagger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408416" y="97525"/>
            <a:ext cx="52332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 분석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8223849" y="6257829"/>
            <a:ext cx="368240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출처 : https://soohee410.github.io/compare_tagger</a:t>
            </a:r>
            <a:endParaRPr/>
          </a:p>
        </p:txBody>
      </p:sp>
      <p:pic>
        <p:nvPicPr>
          <p:cNvPr id="338" name="Google Shape;3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355" y="2073479"/>
            <a:ext cx="4048497" cy="2557837"/>
          </a:xfrm>
          <a:prstGeom prst="rect">
            <a:avLst/>
          </a:prstGeom>
          <a:noFill/>
          <a:ln cap="flat" cmpd="sng" w="9525">
            <a:solidFill>
              <a:srgbClr val="89CCC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9" name="Google Shape;339;p16"/>
          <p:cNvSpPr/>
          <p:nvPr/>
        </p:nvSpPr>
        <p:spPr>
          <a:xfrm>
            <a:off x="6702781" y="2475234"/>
            <a:ext cx="366042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A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형태소 분석기의 속도 비교</a:t>
            </a:r>
            <a:endParaRPr sz="1800">
              <a:solidFill>
                <a:srgbClr val="0A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A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A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Kkma : 438초</a:t>
            </a:r>
            <a:endParaRPr sz="1800">
              <a:solidFill>
                <a:srgbClr val="0A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A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Komoran : 12초</a:t>
            </a:r>
            <a:endParaRPr sz="1800">
              <a:solidFill>
                <a:srgbClr val="0A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A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Okt : 46초</a:t>
            </a:r>
            <a:endParaRPr sz="1800">
              <a:solidFill>
                <a:srgbClr val="0A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A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Mecab</a:t>
            </a:r>
            <a:r>
              <a:rPr lang="ko-KR" sz="1800">
                <a:solidFill>
                  <a:srgbClr val="0A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약 1초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16"/>
          <p:cNvSpPr/>
          <p:nvPr/>
        </p:nvSpPr>
        <p:spPr>
          <a:xfrm>
            <a:off x="462918" y="941210"/>
            <a:ext cx="9159259" cy="754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0A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MeCab</a:t>
            </a:r>
            <a:endParaRPr b="1" sz="2500">
              <a:solidFill>
                <a:srgbClr val="0A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A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한국어 형태소 분석 패키지인 KoNLPy의 형태소 분석기 중 하나인 MeCab을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1" name="Google Shape;34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338" y="5273103"/>
            <a:ext cx="8009573" cy="9847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6"/>
          <p:cNvSpPr txBox="1"/>
          <p:nvPr/>
        </p:nvSpPr>
        <p:spPr>
          <a:xfrm>
            <a:off x="462918" y="4897937"/>
            <a:ext cx="2283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MeCab 사용 예시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fmla="val 344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81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https://soohee410.github.io/compare_tagger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17"/>
          <p:cNvSpPr txBox="1"/>
          <p:nvPr/>
        </p:nvSpPr>
        <p:spPr>
          <a:xfrm>
            <a:off x="408416" y="97525"/>
            <a:ext cx="52332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 분석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0" name="Google Shape;3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416" y="990688"/>
            <a:ext cx="6505030" cy="397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0796" y="4961887"/>
            <a:ext cx="5160360" cy="153498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7"/>
          <p:cNvSpPr txBox="1"/>
          <p:nvPr/>
        </p:nvSpPr>
        <p:spPr>
          <a:xfrm>
            <a:off x="7131170" y="2921479"/>
            <a:ext cx="43764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 후 tensorflow를 사용해 모델 학습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18"/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fmla="val 344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81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18"/>
          <p:cNvSpPr txBox="1"/>
          <p:nvPr/>
        </p:nvSpPr>
        <p:spPr>
          <a:xfrm>
            <a:off x="408416" y="97525"/>
            <a:ext cx="52332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 분석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0" name="Google Shape;3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64" y="1355440"/>
            <a:ext cx="5583435" cy="310740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8"/>
          <p:cNvSpPr txBox="1"/>
          <p:nvPr/>
        </p:nvSpPr>
        <p:spPr>
          <a:xfrm>
            <a:off x="442527" y="935971"/>
            <a:ext cx="8109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만들어진 모델을 통해 학습되지 않은 10개의 리뷰 데이터의 긍/부정 예측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2" name="Google Shape;36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497" y="4591713"/>
            <a:ext cx="2244781" cy="190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02124" y="4585411"/>
            <a:ext cx="2225262" cy="191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71313" y="4585717"/>
            <a:ext cx="2171538" cy="191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85784" y="4585717"/>
            <a:ext cx="2282074" cy="191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21479" y="4585717"/>
            <a:ext cx="2244257" cy="191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9"/>
          <p:cNvSpPr txBox="1"/>
          <p:nvPr/>
        </p:nvSpPr>
        <p:spPr>
          <a:xfrm>
            <a:off x="4669866" y="3065011"/>
            <a:ext cx="26568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fmla="val 344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81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08417" y="97525"/>
            <a:ext cx="26568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0" i="0" sz="5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528816" y="3268641"/>
            <a:ext cx="922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75</a:t>
            </a:r>
            <a:r>
              <a:rPr b="1" i="0" lang="ko-KR" sz="1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endParaRPr b="1" i="0" sz="1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842104" y="2920843"/>
            <a:ext cx="1244951" cy="1244951"/>
            <a:chOff x="1874872" y="2368210"/>
            <a:chExt cx="1244951" cy="1244951"/>
          </a:xfrm>
        </p:grpSpPr>
        <p:sp>
          <p:nvSpPr>
            <p:cNvPr id="101" name="Google Shape;101;p2"/>
            <p:cNvSpPr/>
            <p:nvPr/>
          </p:nvSpPr>
          <p:spPr>
            <a:xfrm>
              <a:off x="1955765" y="2455149"/>
              <a:ext cx="1083168" cy="1083168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개요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74872" y="2368210"/>
              <a:ext cx="1244951" cy="1244951"/>
            </a:xfrm>
            <a:prstGeom prst="arc">
              <a:avLst>
                <a:gd fmla="val 16200000" name="adj1"/>
                <a:gd fmla="val 10654105" name="adj2"/>
              </a:avLst>
            </a:prstGeom>
            <a:noFill/>
            <a:ln cap="flat" cmpd="sng" w="38100">
              <a:solidFill>
                <a:srgbClr val="89CCC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3046953" y="2931803"/>
            <a:ext cx="1244951" cy="1244951"/>
            <a:chOff x="6480729" y="3909984"/>
            <a:chExt cx="1244951" cy="1244951"/>
          </a:xfrm>
        </p:grpSpPr>
        <p:sp>
          <p:nvSpPr>
            <p:cNvPr id="104" name="Google Shape;104;p2"/>
            <p:cNvSpPr/>
            <p:nvPr/>
          </p:nvSpPr>
          <p:spPr>
            <a:xfrm>
              <a:off x="6561623" y="3991574"/>
              <a:ext cx="1083168" cy="1083168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수집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80729" y="3909984"/>
              <a:ext cx="1244951" cy="1244951"/>
            </a:xfrm>
            <a:prstGeom prst="arc">
              <a:avLst>
                <a:gd fmla="val 16200000" name="adj1"/>
                <a:gd fmla="val 10654105" name="adj2"/>
              </a:avLst>
            </a:prstGeom>
            <a:noFill/>
            <a:ln cap="flat" cmpd="sng" w="38100">
              <a:solidFill>
                <a:srgbClr val="FF99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6" name="Google Shape;106;p2"/>
          <p:cNvSpPr/>
          <p:nvPr/>
        </p:nvSpPr>
        <p:spPr>
          <a:xfrm>
            <a:off x="842104" y="4779697"/>
            <a:ext cx="1445502" cy="45719"/>
          </a:xfrm>
          <a:prstGeom prst="rect">
            <a:avLst/>
          </a:prstGeom>
          <a:solidFill>
            <a:srgbClr val="D8F0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842105" y="4779697"/>
            <a:ext cx="824790" cy="45719"/>
          </a:xfrm>
          <a:prstGeom prst="rect">
            <a:avLst/>
          </a:prstGeom>
          <a:solidFill>
            <a:srgbClr val="89CC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72637" y="4303754"/>
            <a:ext cx="15954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 개발 환경 및 프로세스</a:t>
            </a:r>
            <a:endParaRPr b="0" i="0" sz="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 주제 선정 배경</a:t>
            </a:r>
            <a:endParaRPr b="0" i="0" sz="9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3075708" y="4776380"/>
            <a:ext cx="1445502" cy="45719"/>
          </a:xfrm>
          <a:prstGeom prst="rect">
            <a:avLst/>
          </a:prstGeom>
          <a:solidFill>
            <a:srgbClr val="F8DF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075709" y="4776380"/>
            <a:ext cx="82479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046953" y="4305174"/>
            <a:ext cx="13646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 DB 환경 구축</a:t>
            </a:r>
            <a:endParaRPr b="0" i="0" sz="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 수집 데이터 DB 저장</a:t>
            </a:r>
            <a:endParaRPr b="0" i="0" sz="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8003006" y="3209964"/>
            <a:ext cx="922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75</a:t>
            </a:r>
            <a:r>
              <a:rPr b="1" i="0" lang="ko-KR" sz="1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endParaRPr b="1" i="0" sz="1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3" name="Google Shape;113;p2"/>
          <p:cNvGrpSpPr/>
          <p:nvPr/>
        </p:nvGrpSpPr>
        <p:grpSpPr>
          <a:xfrm>
            <a:off x="5359937" y="2885574"/>
            <a:ext cx="1244951" cy="1244951"/>
            <a:chOff x="1874872" y="2368210"/>
            <a:chExt cx="1244951" cy="1244951"/>
          </a:xfrm>
        </p:grpSpPr>
        <p:sp>
          <p:nvSpPr>
            <p:cNvPr id="114" name="Google Shape;114;p2"/>
            <p:cNvSpPr/>
            <p:nvPr/>
          </p:nvSpPr>
          <p:spPr>
            <a:xfrm>
              <a:off x="1955765" y="2455149"/>
              <a:ext cx="1083168" cy="1083168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874872" y="2368210"/>
              <a:ext cx="1244951" cy="1244951"/>
            </a:xfrm>
            <a:prstGeom prst="arc">
              <a:avLst>
                <a:gd fmla="val 16200000" name="adj1"/>
                <a:gd fmla="val 10654105" name="adj2"/>
              </a:avLst>
            </a:prstGeom>
            <a:noFill/>
            <a:ln cap="flat" cmpd="sng" w="38100">
              <a:solidFill>
                <a:srgbClr val="89CCC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7521143" y="2873126"/>
            <a:ext cx="1244951" cy="1244951"/>
            <a:chOff x="6480729" y="3909984"/>
            <a:chExt cx="1244951" cy="1244951"/>
          </a:xfrm>
        </p:grpSpPr>
        <p:sp>
          <p:nvSpPr>
            <p:cNvPr id="117" name="Google Shape;117;p2"/>
            <p:cNvSpPr/>
            <p:nvPr/>
          </p:nvSpPr>
          <p:spPr>
            <a:xfrm>
              <a:off x="6561623" y="3991574"/>
              <a:ext cx="1083168" cy="1083168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480729" y="3909984"/>
              <a:ext cx="1244951" cy="1244951"/>
            </a:xfrm>
            <a:prstGeom prst="arc">
              <a:avLst>
                <a:gd fmla="val 16200000" name="adj1"/>
                <a:gd fmla="val 10654105" name="adj2"/>
              </a:avLst>
            </a:prstGeom>
            <a:noFill/>
            <a:ln cap="flat" cmpd="sng" w="38100">
              <a:solidFill>
                <a:srgbClr val="FF99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9" name="Google Shape;119;p2"/>
          <p:cNvSpPr/>
          <p:nvPr/>
        </p:nvSpPr>
        <p:spPr>
          <a:xfrm>
            <a:off x="5359936" y="4778622"/>
            <a:ext cx="1445502" cy="45719"/>
          </a:xfrm>
          <a:prstGeom prst="rect">
            <a:avLst/>
          </a:prstGeom>
          <a:solidFill>
            <a:srgbClr val="D8F0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5359937" y="4778622"/>
            <a:ext cx="824790" cy="45719"/>
          </a:xfrm>
          <a:prstGeom prst="rect">
            <a:avLst/>
          </a:prstGeom>
          <a:solidFill>
            <a:srgbClr val="89CC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5290471" y="4268485"/>
            <a:ext cx="92283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 시각화</a:t>
            </a:r>
            <a:endParaRPr b="0" i="0" sz="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 감성 분석</a:t>
            </a:r>
            <a:endParaRPr b="0" i="0" sz="9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7581812" y="4762864"/>
            <a:ext cx="1445502" cy="45719"/>
          </a:xfrm>
          <a:prstGeom prst="rect">
            <a:avLst/>
          </a:prstGeom>
          <a:solidFill>
            <a:srgbClr val="F8DF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7581813" y="4762864"/>
            <a:ext cx="82479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4" name="Google Shape;124;p2"/>
          <p:cNvGrpSpPr/>
          <p:nvPr/>
        </p:nvGrpSpPr>
        <p:grpSpPr>
          <a:xfrm>
            <a:off x="9881129" y="2841618"/>
            <a:ext cx="1244951" cy="1244951"/>
            <a:chOff x="1874872" y="2368210"/>
            <a:chExt cx="1244951" cy="1244951"/>
          </a:xfrm>
        </p:grpSpPr>
        <p:sp>
          <p:nvSpPr>
            <p:cNvPr id="125" name="Google Shape;125;p2"/>
            <p:cNvSpPr/>
            <p:nvPr/>
          </p:nvSpPr>
          <p:spPr>
            <a:xfrm>
              <a:off x="1955765" y="2455149"/>
              <a:ext cx="1083168" cy="1083168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후기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74872" y="2368210"/>
              <a:ext cx="1244951" cy="1244951"/>
            </a:xfrm>
            <a:prstGeom prst="arc">
              <a:avLst>
                <a:gd fmla="val 16200000" name="adj1"/>
                <a:gd fmla="val 10654105" name="adj2"/>
              </a:avLst>
            </a:prstGeom>
            <a:noFill/>
            <a:ln cap="flat" cmpd="sng" w="38100">
              <a:solidFill>
                <a:srgbClr val="89CCC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7" name="Google Shape;127;p2"/>
          <p:cNvSpPr/>
          <p:nvPr/>
        </p:nvSpPr>
        <p:spPr>
          <a:xfrm>
            <a:off x="9881129" y="4764080"/>
            <a:ext cx="1445502" cy="45719"/>
          </a:xfrm>
          <a:prstGeom prst="rect">
            <a:avLst/>
          </a:prstGeom>
          <a:solidFill>
            <a:srgbClr val="D8F0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9881130" y="4764080"/>
            <a:ext cx="824790" cy="45719"/>
          </a:xfrm>
          <a:prstGeom prst="rect">
            <a:avLst/>
          </a:prstGeom>
          <a:solidFill>
            <a:srgbClr val="89CC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7738799" y="3366507"/>
            <a:ext cx="8451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0"/>
          <p:cNvSpPr txBox="1"/>
          <p:nvPr/>
        </p:nvSpPr>
        <p:spPr>
          <a:xfrm>
            <a:off x="4669866" y="3065011"/>
            <a:ext cx="26568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후기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1"/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fmla="val 344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81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DB에 실제 데이터를 넣는 프로젝트는 처음이라 재밌었다. 실무에서 FK 를 왜 선호하지 않는지, DB 단 설계가 왜 중요한지에 대해서 몸소 체험할 수 있었다.</a:t>
            </a:r>
            <a:endParaRPr/>
          </a:p>
        </p:txBody>
      </p:sp>
      <p:sp>
        <p:nvSpPr>
          <p:cNvPr id="385" name="Google Shape;385;p21"/>
          <p:cNvSpPr txBox="1"/>
          <p:nvPr/>
        </p:nvSpPr>
        <p:spPr>
          <a:xfrm>
            <a:off x="408416" y="97525"/>
            <a:ext cx="52332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느낀점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6" name="Google Shape;386;p21"/>
          <p:cNvGrpSpPr/>
          <p:nvPr/>
        </p:nvGrpSpPr>
        <p:grpSpPr>
          <a:xfrm>
            <a:off x="2012295" y="1682615"/>
            <a:ext cx="1408653" cy="532457"/>
            <a:chOff x="1207853" y="4673413"/>
            <a:chExt cx="1164176" cy="440047"/>
          </a:xfrm>
        </p:grpSpPr>
        <p:sp>
          <p:nvSpPr>
            <p:cNvPr id="387" name="Google Shape;387;p21"/>
            <p:cNvSpPr/>
            <p:nvPr/>
          </p:nvSpPr>
          <p:spPr>
            <a:xfrm flipH="1" rot="10800000">
              <a:off x="1744640" y="4888838"/>
              <a:ext cx="90601" cy="224622"/>
            </a:xfrm>
            <a:prstGeom prst="triangle">
              <a:avLst>
                <a:gd fmla="val 50000" name="adj"/>
              </a:avLst>
            </a:prstGeom>
            <a:solidFill>
              <a:srgbClr val="89CCC5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1207853" y="4673413"/>
              <a:ext cx="1164176" cy="290676"/>
            </a:xfrm>
            <a:prstGeom prst="roundRect">
              <a:avLst>
                <a:gd fmla="val 50000" name="adj"/>
              </a:avLst>
            </a:prstGeom>
            <a:solidFill>
              <a:srgbClr val="89CCC5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강민규</a:t>
              </a:r>
              <a:endParaRPr b="1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9" name="Google Shape;389;p21"/>
          <p:cNvGrpSpPr/>
          <p:nvPr/>
        </p:nvGrpSpPr>
        <p:grpSpPr>
          <a:xfrm>
            <a:off x="5385584" y="1682615"/>
            <a:ext cx="1408653" cy="532457"/>
            <a:chOff x="1207853" y="4673413"/>
            <a:chExt cx="1164176" cy="440047"/>
          </a:xfrm>
        </p:grpSpPr>
        <p:sp>
          <p:nvSpPr>
            <p:cNvPr id="390" name="Google Shape;390;p21"/>
            <p:cNvSpPr/>
            <p:nvPr/>
          </p:nvSpPr>
          <p:spPr>
            <a:xfrm flipH="1" rot="10800000">
              <a:off x="1744640" y="4888838"/>
              <a:ext cx="90601" cy="224622"/>
            </a:xfrm>
            <a:prstGeom prst="triangle">
              <a:avLst>
                <a:gd fmla="val 50000" name="adj"/>
              </a:avLst>
            </a:prstGeom>
            <a:solidFill>
              <a:srgbClr val="D8F0EC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1207853" y="4673413"/>
              <a:ext cx="1164176" cy="290676"/>
            </a:xfrm>
            <a:prstGeom prst="roundRect">
              <a:avLst>
                <a:gd fmla="val 50000" name="adj"/>
              </a:avLst>
            </a:prstGeom>
            <a:solidFill>
              <a:srgbClr val="F6B26B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강아름</a:t>
              </a:r>
              <a:endParaRPr b="1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2" name="Google Shape;392;p21"/>
          <p:cNvGrpSpPr/>
          <p:nvPr/>
        </p:nvGrpSpPr>
        <p:grpSpPr>
          <a:xfrm>
            <a:off x="8810631" y="1682615"/>
            <a:ext cx="1408653" cy="532457"/>
            <a:chOff x="1207853" y="4673413"/>
            <a:chExt cx="1164176" cy="440047"/>
          </a:xfrm>
        </p:grpSpPr>
        <p:sp>
          <p:nvSpPr>
            <p:cNvPr id="393" name="Google Shape;393;p21"/>
            <p:cNvSpPr/>
            <p:nvPr/>
          </p:nvSpPr>
          <p:spPr>
            <a:xfrm flipH="1" rot="10800000">
              <a:off x="1744640" y="4888838"/>
              <a:ext cx="90601" cy="224622"/>
            </a:xfrm>
            <a:prstGeom prst="triangle">
              <a:avLst>
                <a:gd fmla="val 50000" name="adj"/>
              </a:avLst>
            </a:prstGeom>
            <a:solidFill>
              <a:srgbClr val="FF9999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1207853" y="4673413"/>
              <a:ext cx="1164176" cy="290676"/>
            </a:xfrm>
            <a:prstGeom prst="roundRect">
              <a:avLst>
                <a:gd fmla="val 50000" name="adj"/>
              </a:avLst>
            </a:prstGeom>
            <a:solidFill>
              <a:srgbClr val="FF9999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남혜미</a:t>
              </a:r>
              <a:endParaRPr b="1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5" name="Google Shape;395;p21"/>
          <p:cNvSpPr/>
          <p:nvPr/>
        </p:nvSpPr>
        <p:spPr>
          <a:xfrm>
            <a:off x="4972917" y="2210473"/>
            <a:ext cx="2285403" cy="3544124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21"/>
          <p:cNvSpPr/>
          <p:nvPr/>
        </p:nvSpPr>
        <p:spPr>
          <a:xfrm>
            <a:off x="8360121" y="2166777"/>
            <a:ext cx="2285403" cy="3544124"/>
          </a:xfrm>
          <a:prstGeom prst="roundRect">
            <a:avLst>
              <a:gd fmla="val 16667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1585713" y="2210473"/>
            <a:ext cx="2285403" cy="3544124"/>
          </a:xfrm>
          <a:prstGeom prst="roundRect">
            <a:avLst>
              <a:gd fmla="val 16667" name="adj"/>
            </a:avLst>
          </a:prstGeom>
          <a:solidFill>
            <a:srgbClr val="89CCC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초반에는 의욕이 넘쳐 이것저것 시도해보고 싶었으나 시간적 제약으로 인해 다 하지 못해서 아쉬웠다. 하지만 AWS, 태블로 등 다뤄본 적 없던 툴들에 대한 새로운 경험을 해봤다는 점에서 충분히 의미있는 경험이었다.</a:t>
            </a:r>
            <a:endParaRPr sz="1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21"/>
          <p:cNvSpPr txBox="1"/>
          <p:nvPr/>
        </p:nvSpPr>
        <p:spPr>
          <a:xfrm>
            <a:off x="8411425" y="2436525"/>
            <a:ext cx="2234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아무래도 저희가 주제를 정할 때,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 마이닝과 감성분석에 중점을 두다보니 시각화와 대시보드 부분에 결과가 미흡한 점이 아쉬웠다.  또한, 시간의 촉박하다보니 spark나  hadoop등 다양한 프레임 워크를 적용하지 못한게 아쉬웠다.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그래도, 상점과 리뷰 데이터를 수집 하기 위해서, 이를 분석하기 위해서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그동안, 몰랐던 내용들을 공부하고 적용해 볼 수 있어서 좋았다.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5146850" y="2392950"/>
            <a:ext cx="194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DB에 실제 데이터를 넣는 프로젝트는 처음이라 재밌었다. 실무에서 FK 를 왜 선호하지 않는지, DB 단 설계가 왜 중요한지에 대해서 몸소 체험할 수 있었다. 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4669866" y="3065011"/>
            <a:ext cx="26568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fmla="val 344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81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408417" y="97525"/>
            <a:ext cx="70903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 및 프로세스</a:t>
            </a:r>
            <a:endParaRPr b="0" i="0" sz="5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1523413" y="3742042"/>
            <a:ext cx="9312862" cy="122841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905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2137452" y="3605462"/>
            <a:ext cx="74519" cy="396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" name="Google Shape;139;p3"/>
          <p:cNvCxnSpPr>
            <a:endCxn id="138" idx="0"/>
          </p:cNvCxnSpPr>
          <p:nvPr/>
        </p:nvCxnSpPr>
        <p:spPr>
          <a:xfrm flipH="1">
            <a:off x="2174711" y="3015062"/>
            <a:ext cx="4200" cy="590400"/>
          </a:xfrm>
          <a:prstGeom prst="straightConnector1">
            <a:avLst/>
          </a:prstGeom>
          <a:noFill/>
          <a:ln cap="flat" cmpd="sng" w="19050">
            <a:solidFill>
              <a:srgbClr val="FF9999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3"/>
          <p:cNvSpPr/>
          <p:nvPr/>
        </p:nvSpPr>
        <p:spPr>
          <a:xfrm>
            <a:off x="4004352" y="3605462"/>
            <a:ext cx="74519" cy="396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" name="Google Shape;141;p3"/>
          <p:cNvCxnSpPr/>
          <p:nvPr/>
        </p:nvCxnSpPr>
        <p:spPr>
          <a:xfrm flipH="1">
            <a:off x="4037513" y="4001463"/>
            <a:ext cx="4098" cy="590540"/>
          </a:xfrm>
          <a:prstGeom prst="straightConnector1">
            <a:avLst/>
          </a:prstGeom>
          <a:noFill/>
          <a:ln cap="flat" cmpd="sng" w="19050">
            <a:solidFill>
              <a:srgbClr val="FF9999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3"/>
          <p:cNvSpPr/>
          <p:nvPr/>
        </p:nvSpPr>
        <p:spPr>
          <a:xfrm>
            <a:off x="6049652" y="3605462"/>
            <a:ext cx="74519" cy="396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" name="Google Shape;143;p3"/>
          <p:cNvCxnSpPr>
            <a:endCxn id="142" idx="0"/>
          </p:cNvCxnSpPr>
          <p:nvPr/>
        </p:nvCxnSpPr>
        <p:spPr>
          <a:xfrm flipH="1">
            <a:off x="6086911" y="3015062"/>
            <a:ext cx="4200" cy="590400"/>
          </a:xfrm>
          <a:prstGeom prst="straightConnector1">
            <a:avLst/>
          </a:prstGeom>
          <a:noFill/>
          <a:ln cap="flat" cmpd="sng" w="19050">
            <a:solidFill>
              <a:srgbClr val="FF9999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3"/>
          <p:cNvSpPr/>
          <p:nvPr/>
        </p:nvSpPr>
        <p:spPr>
          <a:xfrm>
            <a:off x="7916552" y="3605462"/>
            <a:ext cx="74519" cy="396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" name="Google Shape;145;p3"/>
          <p:cNvCxnSpPr/>
          <p:nvPr/>
        </p:nvCxnSpPr>
        <p:spPr>
          <a:xfrm flipH="1">
            <a:off x="7949713" y="4001463"/>
            <a:ext cx="4098" cy="590540"/>
          </a:xfrm>
          <a:prstGeom prst="straightConnector1">
            <a:avLst/>
          </a:prstGeom>
          <a:noFill/>
          <a:ln cap="flat" cmpd="sng" w="19050">
            <a:solidFill>
              <a:srgbClr val="89CCC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3"/>
          <p:cNvSpPr/>
          <p:nvPr/>
        </p:nvSpPr>
        <p:spPr>
          <a:xfrm>
            <a:off x="9961852" y="3605462"/>
            <a:ext cx="74519" cy="396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7" name="Google Shape;147;p3"/>
          <p:cNvCxnSpPr>
            <a:endCxn id="146" idx="0"/>
          </p:cNvCxnSpPr>
          <p:nvPr/>
        </p:nvCxnSpPr>
        <p:spPr>
          <a:xfrm flipH="1">
            <a:off x="9999112" y="3015062"/>
            <a:ext cx="4200" cy="590400"/>
          </a:xfrm>
          <a:prstGeom prst="straightConnector1">
            <a:avLst/>
          </a:prstGeom>
          <a:noFill/>
          <a:ln cap="flat" cmpd="sng" w="19050">
            <a:solidFill>
              <a:srgbClr val="89CCC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3"/>
          <p:cNvSpPr/>
          <p:nvPr/>
        </p:nvSpPr>
        <p:spPr>
          <a:xfrm>
            <a:off x="6014031" y="2640595"/>
            <a:ext cx="145762" cy="245159"/>
          </a:xfrm>
          <a:custGeom>
            <a:rect b="b" l="l" r="r" t="t"/>
            <a:pathLst>
              <a:path extrusionOk="0" h="4045" w="1926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1074622" y="1711752"/>
            <a:ext cx="2327219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b="1" sz="1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4932389" y="1702007"/>
            <a:ext cx="2327219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처리</a:t>
            </a:r>
            <a:endParaRPr b="1" sz="1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8835501" y="1729596"/>
            <a:ext cx="2327219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 b="1" sz="1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2922252" y="4591677"/>
            <a:ext cx="2327219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저장</a:t>
            </a:r>
            <a:endParaRPr sz="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6827461" y="4616528"/>
            <a:ext cx="2327219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b="1" sz="1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2883981" y="3677462"/>
            <a:ext cx="36000" cy="252000"/>
          </a:xfrm>
          <a:prstGeom prst="roundRect">
            <a:avLst>
              <a:gd fmla="val 50000" name="adj"/>
            </a:avLst>
          </a:prstGeom>
          <a:solidFill>
            <a:srgbClr val="FF9999"/>
          </a:solidFill>
          <a:ln cap="flat" cmpd="sng" w="1905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7002361" y="3677462"/>
            <a:ext cx="36000" cy="252000"/>
          </a:xfrm>
          <a:prstGeom prst="roundRect">
            <a:avLst>
              <a:gd fmla="val 50000" name="adj"/>
            </a:avLst>
          </a:prstGeom>
          <a:solidFill>
            <a:srgbClr val="89CCC5"/>
          </a:solidFill>
          <a:ln cap="flat" cmpd="sng" w="1905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6" name="Google Shape;1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490" y="2127894"/>
            <a:ext cx="764274" cy="76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7871" y="5037353"/>
            <a:ext cx="878040" cy="52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6718" y="4798101"/>
            <a:ext cx="1363814" cy="909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59587" y="5834425"/>
            <a:ext cx="718775" cy="7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36335" y="5911756"/>
            <a:ext cx="600071" cy="60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39583" y="5877329"/>
            <a:ext cx="546052" cy="6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80061" y="2282610"/>
            <a:ext cx="2238098" cy="503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3387" y="2049213"/>
            <a:ext cx="1363814" cy="909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9559" y="2161068"/>
            <a:ext cx="764274" cy="76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6071" y="5113783"/>
            <a:ext cx="764274" cy="76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fmla="val 344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81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408417" y="97525"/>
            <a:ext cx="35006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선정 배경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4"/>
          <p:cNvSpPr/>
          <p:nvPr/>
        </p:nvSpPr>
        <p:spPr>
          <a:xfrm flipH="1">
            <a:off x="4123980" y="1731498"/>
            <a:ext cx="2748051" cy="1802168"/>
          </a:xfrm>
          <a:custGeom>
            <a:rect b="b" l="l" r="r" t="t"/>
            <a:pathLst>
              <a:path extrusionOk="0" h="1802168" w="2748051">
                <a:moveTo>
                  <a:pt x="480361" y="1123671"/>
                </a:moveTo>
                <a:lnTo>
                  <a:pt x="0" y="1123671"/>
                </a:lnTo>
                <a:lnTo>
                  <a:pt x="31287" y="1231489"/>
                </a:lnTo>
                <a:cubicBezTo>
                  <a:pt x="152311" y="1538404"/>
                  <a:pt x="436955" y="1762907"/>
                  <a:pt x="777738" y="1797516"/>
                </a:cubicBezTo>
                <a:lnTo>
                  <a:pt x="865107" y="1801928"/>
                </a:lnTo>
                <a:lnTo>
                  <a:pt x="865107" y="1802167"/>
                </a:lnTo>
                <a:lnTo>
                  <a:pt x="869850" y="1802167"/>
                </a:lnTo>
                <a:lnTo>
                  <a:pt x="869869" y="1802168"/>
                </a:lnTo>
                <a:lnTo>
                  <a:pt x="869869" y="1802167"/>
                </a:lnTo>
                <a:lnTo>
                  <a:pt x="2523288" y="1802167"/>
                </a:lnTo>
                <a:lnTo>
                  <a:pt x="2748051" y="1577404"/>
                </a:lnTo>
                <a:lnTo>
                  <a:pt x="2523288" y="1352641"/>
                </a:lnTo>
                <a:lnTo>
                  <a:pt x="869869" y="1352641"/>
                </a:lnTo>
                <a:lnTo>
                  <a:pt x="869869" y="1351625"/>
                </a:lnTo>
                <a:cubicBezTo>
                  <a:pt x="714352" y="1351625"/>
                  <a:pt x="577239" y="1272830"/>
                  <a:pt x="496273" y="1152985"/>
                </a:cubicBezTo>
                <a:close/>
                <a:moveTo>
                  <a:pt x="869869" y="0"/>
                </a:moveTo>
                <a:lnTo>
                  <a:pt x="869850" y="1"/>
                </a:lnTo>
                <a:lnTo>
                  <a:pt x="865107" y="1"/>
                </a:lnTo>
                <a:lnTo>
                  <a:pt x="865107" y="241"/>
                </a:lnTo>
                <a:lnTo>
                  <a:pt x="777738" y="4652"/>
                </a:lnTo>
                <a:cubicBezTo>
                  <a:pt x="436955" y="39261"/>
                  <a:pt x="152311" y="263765"/>
                  <a:pt x="31287" y="570680"/>
                </a:cubicBezTo>
                <a:lnTo>
                  <a:pt x="1263" y="674145"/>
                </a:lnTo>
                <a:lnTo>
                  <a:pt x="482723" y="674145"/>
                </a:lnTo>
                <a:lnTo>
                  <a:pt x="496273" y="649181"/>
                </a:lnTo>
                <a:cubicBezTo>
                  <a:pt x="577239" y="529336"/>
                  <a:pt x="714352" y="450541"/>
                  <a:pt x="869869" y="450541"/>
                </a:cubicBezTo>
                <a:lnTo>
                  <a:pt x="869869" y="449527"/>
                </a:lnTo>
                <a:lnTo>
                  <a:pt x="2523288" y="449527"/>
                </a:lnTo>
                <a:lnTo>
                  <a:pt x="2748051" y="224764"/>
                </a:lnTo>
                <a:lnTo>
                  <a:pt x="2523288" y="1"/>
                </a:lnTo>
                <a:lnTo>
                  <a:pt x="869869" y="1"/>
                </a:lnTo>
                <a:close/>
              </a:path>
            </a:pathLst>
          </a:custGeom>
          <a:solidFill>
            <a:srgbClr val="FF9999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5380286" y="2406631"/>
            <a:ext cx="2748051" cy="1802168"/>
          </a:xfrm>
          <a:custGeom>
            <a:rect b="b" l="l" r="r" t="t"/>
            <a:pathLst>
              <a:path extrusionOk="0" h="1802168" w="2748051">
                <a:moveTo>
                  <a:pt x="480361" y="1123671"/>
                </a:moveTo>
                <a:lnTo>
                  <a:pt x="0" y="1123671"/>
                </a:lnTo>
                <a:lnTo>
                  <a:pt x="31287" y="1231489"/>
                </a:lnTo>
                <a:cubicBezTo>
                  <a:pt x="152311" y="1538404"/>
                  <a:pt x="436955" y="1762907"/>
                  <a:pt x="777738" y="1797516"/>
                </a:cubicBezTo>
                <a:lnTo>
                  <a:pt x="865107" y="1801928"/>
                </a:lnTo>
                <a:lnTo>
                  <a:pt x="865107" y="1802167"/>
                </a:lnTo>
                <a:lnTo>
                  <a:pt x="869850" y="1802167"/>
                </a:lnTo>
                <a:lnTo>
                  <a:pt x="869869" y="1802168"/>
                </a:lnTo>
                <a:lnTo>
                  <a:pt x="869869" y="1802167"/>
                </a:lnTo>
                <a:lnTo>
                  <a:pt x="2523288" y="1802167"/>
                </a:lnTo>
                <a:lnTo>
                  <a:pt x="2748051" y="1577404"/>
                </a:lnTo>
                <a:lnTo>
                  <a:pt x="2523288" y="1352641"/>
                </a:lnTo>
                <a:lnTo>
                  <a:pt x="869869" y="1352641"/>
                </a:lnTo>
                <a:lnTo>
                  <a:pt x="869869" y="1351625"/>
                </a:lnTo>
                <a:cubicBezTo>
                  <a:pt x="714352" y="1351625"/>
                  <a:pt x="577239" y="1272830"/>
                  <a:pt x="496273" y="1152985"/>
                </a:cubicBezTo>
                <a:close/>
                <a:moveTo>
                  <a:pt x="869869" y="0"/>
                </a:moveTo>
                <a:lnTo>
                  <a:pt x="869850" y="1"/>
                </a:lnTo>
                <a:lnTo>
                  <a:pt x="865107" y="1"/>
                </a:lnTo>
                <a:lnTo>
                  <a:pt x="865107" y="241"/>
                </a:lnTo>
                <a:lnTo>
                  <a:pt x="777738" y="4652"/>
                </a:lnTo>
                <a:cubicBezTo>
                  <a:pt x="436955" y="39261"/>
                  <a:pt x="152311" y="263765"/>
                  <a:pt x="31287" y="570680"/>
                </a:cubicBezTo>
                <a:lnTo>
                  <a:pt x="1263" y="674145"/>
                </a:lnTo>
                <a:lnTo>
                  <a:pt x="482723" y="674145"/>
                </a:lnTo>
                <a:lnTo>
                  <a:pt x="496273" y="649181"/>
                </a:lnTo>
                <a:cubicBezTo>
                  <a:pt x="577239" y="529336"/>
                  <a:pt x="714352" y="450541"/>
                  <a:pt x="869869" y="450541"/>
                </a:cubicBezTo>
                <a:lnTo>
                  <a:pt x="869869" y="449527"/>
                </a:lnTo>
                <a:lnTo>
                  <a:pt x="2523288" y="449527"/>
                </a:lnTo>
                <a:lnTo>
                  <a:pt x="2748051" y="224764"/>
                </a:lnTo>
                <a:lnTo>
                  <a:pt x="2523288" y="1"/>
                </a:lnTo>
                <a:lnTo>
                  <a:pt x="869869" y="1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975423" y="3126681"/>
            <a:ext cx="3072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누구나 흥미를 가질만한 주제여야 함</a:t>
            </a: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8204626" y="3690963"/>
            <a:ext cx="2622734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및 대시보드 작성에 </a:t>
            </a:r>
            <a:endParaRPr sz="12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용이해야 함</a:t>
            </a: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888702" y="1648603"/>
            <a:ext cx="3020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수집/처리 위주의 프로젝트이기 때문에 데이터의 양이 많아야 함</a:t>
            </a: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8204626" y="2421990"/>
            <a:ext cx="2622734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수집이 용이해야 함</a:t>
            </a: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4376962" y="1731498"/>
            <a:ext cx="72327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대용량</a:t>
            </a:r>
            <a:endParaRPr b="1"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4384598" y="3080515"/>
            <a:ext cx="54373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흥미</a:t>
            </a:r>
            <a:endParaRPr b="1"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7213441" y="2406631"/>
            <a:ext cx="72327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접근성</a:t>
            </a:r>
            <a:endParaRPr b="1" sz="14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7208321" y="3795905"/>
            <a:ext cx="72327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</a:t>
            </a:r>
            <a:endParaRPr b="1" sz="14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3909085" y="5211345"/>
            <a:ext cx="4401800" cy="778836"/>
          </a:xfrm>
          <a:prstGeom prst="roundRect">
            <a:avLst>
              <a:gd fmla="val 16667" name="adj"/>
            </a:avLst>
          </a:prstGeom>
          <a:solidFill>
            <a:srgbClr val="D8F0EC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카카오맵 리뷰 데이터 분석</a:t>
            </a:r>
            <a:endParaRPr sz="3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5745191" y="4503072"/>
            <a:ext cx="701616" cy="62110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F0EC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4669866" y="3065011"/>
            <a:ext cx="26568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fmla="val 344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81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408416" y="97525"/>
            <a:ext cx="43073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환경 구축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8" name="Google Shape;1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585" y="2112696"/>
            <a:ext cx="5880325" cy="35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0581" y="1447119"/>
            <a:ext cx="5691495" cy="242477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6"/>
          <p:cNvSpPr txBox="1"/>
          <p:nvPr/>
        </p:nvSpPr>
        <p:spPr>
          <a:xfrm>
            <a:off x="3560883" y="5797176"/>
            <a:ext cx="50702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AWS 내에 Mysql을 설치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fmla="val 344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81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408416" y="97525"/>
            <a:ext cx="52332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수집 데이터 DB 저장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s://lh3.googleusercontent.com/hntp3HXTGIMJmJboW3Ju8exNmQCe2FTMuFRQN28l65zdcQkQuWDqRGrkMYjzPk8VaHqOfEmRLw0Z_h9jX7mMCgVlcub1bEyvhwGHoMdxp_Zz_HFFrrfeWHkMZNsd7Er5wjJ9nuE" id="208" name="Google Shape;2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6753" y="1160149"/>
            <a:ext cx="4488935" cy="41050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BYWW67AT9m4n0Y-IV1l3TtNB8CeaAxAtXgMVYaC0gz-LqSJEz-82pATpqdMiKiCxvZxIGQAwU49GPfc3643pX0MSwdDLNX6X6ODnsTDcEsdcWZaXYYRPraNUH1ZOA8n7mz1Tyvc" id="209" name="Google Shape;2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579" y="1160149"/>
            <a:ext cx="6658305" cy="43995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/>
          <p:cNvSpPr/>
          <p:nvPr/>
        </p:nvSpPr>
        <p:spPr>
          <a:xfrm>
            <a:off x="8510764" y="1239966"/>
            <a:ext cx="107145" cy="13892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7942195" y="1400752"/>
            <a:ext cx="3361764" cy="27660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8582430" y="1698083"/>
            <a:ext cx="434523" cy="1181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382734" y="1695966"/>
            <a:ext cx="152297" cy="1181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1938069" y="5817143"/>
            <a:ext cx="8816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카카오맵에서 서울시 25개 구의 맛집을 검색 후 별점, 리뷰, 가게 정보 등을 수집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610950" y="3038500"/>
            <a:ext cx="270000" cy="10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>
            <a:off x="530025" y="3305613"/>
            <a:ext cx="829800" cy="10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"/>
          <p:cNvSpPr/>
          <p:nvPr/>
        </p:nvSpPr>
        <p:spPr>
          <a:xfrm>
            <a:off x="880950" y="3038500"/>
            <a:ext cx="300000" cy="10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"/>
          <p:cNvSpPr/>
          <p:nvPr/>
        </p:nvSpPr>
        <p:spPr>
          <a:xfrm>
            <a:off x="530025" y="3414225"/>
            <a:ext cx="589200" cy="10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fmla="val 344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81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408416" y="97525"/>
            <a:ext cx="52332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수집 데이터 DB 저장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6" name="Google Shape;2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416" y="1080021"/>
            <a:ext cx="1964304" cy="1957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016" y="3716193"/>
            <a:ext cx="4456042" cy="253364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8"/>
          <p:cNvSpPr txBox="1"/>
          <p:nvPr/>
        </p:nvSpPr>
        <p:spPr>
          <a:xfrm>
            <a:off x="637016" y="3346861"/>
            <a:ext cx="14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3652" y="1296550"/>
            <a:ext cx="6407300" cy="345059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8"/>
          <p:cNvSpPr txBox="1"/>
          <p:nvPr/>
        </p:nvSpPr>
        <p:spPr>
          <a:xfrm>
            <a:off x="5353652" y="959135"/>
            <a:ext cx="14360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REVIEW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1149270" y="2009868"/>
            <a:ext cx="454277" cy="15613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1156633" y="2178739"/>
            <a:ext cx="375435" cy="15613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3" name="Google Shape;233;p8"/>
          <p:cNvCxnSpPr>
            <a:stCxn id="231" idx="3"/>
          </p:cNvCxnSpPr>
          <p:nvPr/>
        </p:nvCxnSpPr>
        <p:spPr>
          <a:xfrm flipH="1" rot="10800000">
            <a:off x="1603547" y="2085235"/>
            <a:ext cx="3750000" cy="27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8"/>
          <p:cNvCxnSpPr>
            <a:stCxn id="232" idx="3"/>
            <a:endCxn id="227" idx="0"/>
          </p:cNvCxnSpPr>
          <p:nvPr/>
        </p:nvCxnSpPr>
        <p:spPr>
          <a:xfrm>
            <a:off x="1532068" y="2256807"/>
            <a:ext cx="1332900" cy="1459500"/>
          </a:xfrm>
          <a:prstGeom prst="bentConnector2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5" name="Google Shape;235;p8"/>
          <p:cNvSpPr txBox="1"/>
          <p:nvPr/>
        </p:nvSpPr>
        <p:spPr>
          <a:xfrm>
            <a:off x="5353652" y="5084563"/>
            <a:ext cx="50702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정보와 가게 정보를 각각의 테이블에 저장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CCC5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fmla="val 3447" name="adj"/>
            </a:avLst>
          </a:prstGeom>
          <a:solidFill>
            <a:schemeClr val="lt1"/>
          </a:solidFill>
          <a:ln cap="flat" cmpd="sng" w="12700">
            <a:solidFill>
              <a:srgbClr val="89CCC5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8100000" dist="762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408416" y="97525"/>
            <a:ext cx="52332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수집 데이터 DB 저장</a:t>
            </a:r>
            <a:endParaRPr sz="5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3" name="Google Shape;2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5061" y="1245632"/>
            <a:ext cx="3373460" cy="33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 txBox="1"/>
          <p:nvPr/>
        </p:nvSpPr>
        <p:spPr>
          <a:xfrm>
            <a:off x="7805757" y="876300"/>
            <a:ext cx="14360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PLACE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5" name="Google Shape;2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649" y="3406804"/>
            <a:ext cx="3888157" cy="291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9"/>
          <p:cNvPicPr preferRelativeResize="0"/>
          <p:nvPr/>
        </p:nvPicPr>
        <p:blipFill rotWithShape="1">
          <a:blip r:embed="rId5">
            <a:alphaModFix/>
          </a:blip>
          <a:srcRect b="19664" l="0" r="0" t="0"/>
          <a:stretch/>
        </p:blipFill>
        <p:spPr>
          <a:xfrm>
            <a:off x="4642110" y="3406804"/>
            <a:ext cx="2464779" cy="291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4616" y="1072692"/>
            <a:ext cx="1964304" cy="195775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"/>
          <p:cNvSpPr/>
          <p:nvPr/>
        </p:nvSpPr>
        <p:spPr>
          <a:xfrm>
            <a:off x="1222671" y="1855995"/>
            <a:ext cx="413100" cy="15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9" name="Google Shape;249;p9"/>
          <p:cNvCxnSpPr>
            <a:stCxn id="248" idx="3"/>
          </p:cNvCxnSpPr>
          <p:nvPr/>
        </p:nvCxnSpPr>
        <p:spPr>
          <a:xfrm>
            <a:off x="1635771" y="1933995"/>
            <a:ext cx="62484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0" name="Google Shape;250;p9"/>
          <p:cNvSpPr txBox="1"/>
          <p:nvPr/>
        </p:nvSpPr>
        <p:spPr>
          <a:xfrm>
            <a:off x="635345" y="3005429"/>
            <a:ext cx="14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geopy 코드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4582806" y="3005429"/>
            <a:ext cx="14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 결과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9"/>
          <p:cNvSpPr txBox="1"/>
          <p:nvPr/>
        </p:nvSpPr>
        <p:spPr>
          <a:xfrm>
            <a:off x="6516259" y="4977998"/>
            <a:ext cx="507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Geopy 패키지를 사용해 위/경도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 받아온 뒤 PLACE 테이블에 저장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2021-08-18T06:34:41Z</dcterms:created>
  <dc:creator>조현석</dc:creator>
</cp:coreProperties>
</file>