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Xfwuy3/F88bArXLMZnWXCcmU3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Relationship Id="rId5" Type="http://schemas.openxmlformats.org/officeDocument/2006/relationships/image" Target="../media/image47.png"/><Relationship Id="rId6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2.png"/><Relationship Id="rId7" Type="http://schemas.openxmlformats.org/officeDocument/2006/relationships/image" Target="../media/image59.png"/><Relationship Id="rId8" Type="http://schemas.openxmlformats.org/officeDocument/2006/relationships/image" Target="../media/image5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33.png"/><Relationship Id="rId6" Type="http://schemas.openxmlformats.org/officeDocument/2006/relationships/image" Target="../media/image4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49.png"/><Relationship Id="rId5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469900"/>
            <a:ext cx="173355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7100" y="1968500"/>
            <a:ext cx="1193800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5378450" y="6959600"/>
            <a:ext cx="75438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ko-KR" sz="28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조</a:t>
            </a:r>
            <a:endParaRPr/>
          </a:p>
          <a:p>
            <a:pPr indent="0" lvl="0" marL="0" marR="0" rtl="0" algn="ctr">
              <a:lnSpc>
                <a:spcPct val="126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강</a:t>
            </a:r>
            <a:r>
              <a:rPr b="0" i="0" lang="ko-KR" sz="28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8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태</a:t>
            </a:r>
            <a:r>
              <a:rPr b="0" i="0" lang="ko-KR" sz="28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8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욱</a:t>
            </a:r>
            <a:r>
              <a:rPr b="0" i="0" lang="ko-KR" sz="28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   |   </a:t>
            </a:r>
            <a:r>
              <a:rPr b="0" i="0" lang="ko-KR" sz="28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김</a:t>
            </a:r>
            <a:r>
              <a:rPr b="0" i="0" lang="ko-KR" sz="28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8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남</a:t>
            </a:r>
            <a:r>
              <a:rPr b="0" i="0" lang="ko-KR" sz="28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8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희</a:t>
            </a:r>
            <a:r>
              <a:rPr b="0" i="0" lang="ko-KR" sz="28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   |   </a:t>
            </a:r>
            <a:r>
              <a:rPr b="0" i="0" lang="ko-KR" sz="28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박</a:t>
            </a:r>
            <a:r>
              <a:rPr b="0" i="0" lang="ko-KR" sz="28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8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세</a:t>
            </a:r>
            <a:r>
              <a:rPr b="0" i="0" lang="ko-KR" sz="28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8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r>
              <a:rPr b="0" i="0" lang="ko-KR" sz="28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   |   </a:t>
            </a:r>
            <a:r>
              <a:rPr b="0" i="0" lang="ko-KR" sz="28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이</a:t>
            </a:r>
            <a:r>
              <a:rPr b="0" i="0" lang="ko-KR" sz="28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8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주</a:t>
            </a:r>
            <a:r>
              <a:rPr b="0" i="0" lang="ko-KR" sz="28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8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현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69900" y="3606800"/>
            <a:ext cx="17335500" cy="2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6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주거 생활 환경에 근거한</a:t>
            </a:r>
            <a:endParaRPr b="0" i="0" sz="7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6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청년들</a:t>
            </a:r>
            <a:r>
              <a:rPr b="0" i="0" lang="ko-KR" sz="7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위한</a:t>
            </a:r>
            <a:r>
              <a:rPr b="0" i="0" lang="ko-KR" sz="76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 주거 정보 분석 </a:t>
            </a:r>
            <a:r>
              <a:rPr b="0" i="0" lang="ko-KR" sz="7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서비스</a:t>
            </a:r>
            <a:endParaRPr b="0" i="0" sz="7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0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1282700" y="6146800"/>
            <a:ext cx="157353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0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1282700" y="2679700"/>
            <a:ext cx="157353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6350000"/>
            <a:ext cx="5270500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1300" y="2882900"/>
            <a:ext cx="5270500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19500" y="8597900"/>
            <a:ext cx="495300" cy="406400"/>
          </a:xfrm>
          <a:prstGeom prst="rect">
            <a:avLst/>
          </a:prstGeom>
          <a:noFill/>
          <a:ln>
            <a:noFill/>
          </a:ln>
          <a:effectLst>
            <a:outerShdw dir="13500000" dist="63262">
              <a:srgbClr val="FFFFFF"/>
            </a:outerShdw>
          </a:effectLst>
        </p:spPr>
      </p:pic>
      <p:pic>
        <p:nvPicPr>
          <p:cNvPr id="275" name="Google Shape;27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473200" y="6299200"/>
            <a:ext cx="495300" cy="406400"/>
          </a:xfrm>
          <a:prstGeom prst="rect">
            <a:avLst/>
          </a:prstGeom>
          <a:noFill/>
          <a:ln>
            <a:noFill/>
          </a:ln>
          <a:effectLst>
            <a:outerShdw dir="13500000" dist="63262">
              <a:srgbClr val="FFFFFF"/>
            </a:outerShdw>
          </a:effectLst>
        </p:spPr>
      </p:pic>
      <p:pic>
        <p:nvPicPr>
          <p:cNvPr id="276" name="Google Shape;27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19500" y="5130800"/>
            <a:ext cx="495300" cy="406400"/>
          </a:xfrm>
          <a:prstGeom prst="rect">
            <a:avLst/>
          </a:prstGeom>
          <a:noFill/>
          <a:ln>
            <a:noFill/>
          </a:ln>
          <a:effectLst>
            <a:outerShdw dir="13500000" dist="63262">
              <a:srgbClr val="FFFFFF"/>
            </a:outerShdw>
          </a:effectLst>
        </p:spPr>
      </p:pic>
      <p:pic>
        <p:nvPicPr>
          <p:cNvPr id="277" name="Google Shape;27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473200" y="2832100"/>
            <a:ext cx="495300" cy="406400"/>
          </a:xfrm>
          <a:prstGeom prst="rect">
            <a:avLst/>
          </a:prstGeom>
          <a:noFill/>
          <a:ln>
            <a:noFill/>
          </a:ln>
          <a:effectLst>
            <a:outerShdw dir="13500000" dist="63262">
              <a:srgbClr val="FFFFFF"/>
            </a:outerShdw>
          </a:effectLst>
        </p:spPr>
      </p:pic>
      <p:sp>
        <p:nvSpPr>
          <p:cNvPr id="278" name="Google Shape;278;p10"/>
          <p:cNvSpPr txBox="1"/>
          <p:nvPr/>
        </p:nvSpPr>
        <p:spPr>
          <a:xfrm>
            <a:off x="7315200" y="6515100"/>
            <a:ext cx="57531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경제적</a:t>
            </a:r>
            <a:r>
              <a:rPr b="0" i="0" lang="ko-KR" sz="4000" u="none" strike="noStrike">
                <a:solidFill>
                  <a:srgbClr val="102E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4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측면</a:t>
            </a:r>
            <a:endParaRPr/>
          </a:p>
        </p:txBody>
      </p:sp>
      <p:sp>
        <p:nvSpPr>
          <p:cNvPr id="279" name="Google Shape;279;p10"/>
          <p:cNvSpPr txBox="1"/>
          <p:nvPr/>
        </p:nvSpPr>
        <p:spPr>
          <a:xfrm>
            <a:off x="7315200" y="4064000"/>
            <a:ext cx="8470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230"/>
              </a:lnSpc>
              <a:spcBef>
                <a:spcPts val="0"/>
              </a:spcBef>
              <a:spcAft>
                <a:spcPts val="0"/>
              </a:spcAft>
              <a:buClr>
                <a:srgbClr val="455660"/>
              </a:buClr>
              <a:buSzPts val="2500"/>
              <a:buFont typeface="Arial"/>
              <a:buChar char="●"/>
            </a:pP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부동산</a:t>
            </a:r>
            <a:r>
              <a:rPr b="0" i="0" lang="ko-KR" sz="2500" u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정보의</a:t>
            </a:r>
            <a:r>
              <a:rPr b="0" i="0" lang="ko-KR" sz="2500" u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손쉬운</a:t>
            </a:r>
            <a:r>
              <a:rPr b="0" i="0" lang="ko-KR" sz="2500" u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이해와</a:t>
            </a:r>
            <a:r>
              <a:rPr b="0" i="0" lang="ko-KR" sz="2500" u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활용으로</a:t>
            </a:r>
            <a:r>
              <a:rPr b="0" i="0" lang="ko-KR" sz="2500" u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정보</a:t>
            </a:r>
            <a:r>
              <a:rPr b="0" i="0" lang="ko-KR" sz="2500" u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격차</a:t>
            </a:r>
            <a:r>
              <a:rPr b="0" i="0" lang="ko-KR" sz="2500" u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해소</a:t>
            </a:r>
            <a:endParaRPr/>
          </a:p>
          <a:p>
            <a:pPr indent="-342900" lvl="0" marL="342900" marR="0" rtl="0" algn="l">
              <a:lnSpc>
                <a:spcPct val="150230"/>
              </a:lnSpc>
              <a:spcBef>
                <a:spcPts val="0"/>
              </a:spcBef>
              <a:spcAft>
                <a:spcPts val="0"/>
              </a:spcAft>
              <a:buClr>
                <a:srgbClr val="455660"/>
              </a:buClr>
              <a:buSzPts val="2500"/>
              <a:buFont typeface="Arial"/>
              <a:buChar char="●"/>
            </a:pP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주택시장 혼동으로 인한 청년 불안 감소</a:t>
            </a:r>
            <a:endParaRPr b="0" i="0" sz="2500" u="none" strike="noStrike">
              <a:solidFill>
                <a:srgbClr val="4556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7315200" y="3048000"/>
            <a:ext cx="57531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사회적</a:t>
            </a:r>
            <a:r>
              <a:rPr b="0" i="0" lang="ko-KR" sz="4000" u="none" strike="noStrike">
                <a:solidFill>
                  <a:srgbClr val="102E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4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측면</a:t>
            </a:r>
            <a:endParaRPr/>
          </a:p>
        </p:txBody>
      </p:sp>
      <p:sp>
        <p:nvSpPr>
          <p:cNvPr id="281" name="Google Shape;281;p10"/>
          <p:cNvSpPr txBox="1"/>
          <p:nvPr/>
        </p:nvSpPr>
        <p:spPr>
          <a:xfrm>
            <a:off x="7302500" y="7518400"/>
            <a:ext cx="8470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230"/>
              </a:lnSpc>
              <a:spcBef>
                <a:spcPts val="0"/>
              </a:spcBef>
              <a:spcAft>
                <a:spcPts val="0"/>
              </a:spcAft>
              <a:buClr>
                <a:srgbClr val="455660"/>
              </a:buClr>
              <a:buSzPts val="2500"/>
              <a:buFont typeface="Arial"/>
              <a:buChar char="●"/>
            </a:pP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효율적인 </a:t>
            </a:r>
            <a:r>
              <a:rPr lang="ko-KR" sz="25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매물 탐색을 통한 비용절감</a:t>
            </a:r>
            <a:endParaRPr sz="2500">
              <a:solidFill>
                <a:srgbClr val="4556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230"/>
              </a:lnSpc>
              <a:spcBef>
                <a:spcPts val="0"/>
              </a:spcBef>
              <a:spcAft>
                <a:spcPts val="0"/>
              </a:spcAft>
              <a:buClr>
                <a:srgbClr val="455660"/>
              </a:buClr>
              <a:buSzPts val="2500"/>
              <a:buFont typeface="Arial"/>
              <a:buChar char="●"/>
            </a:pP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상경 청년들의</a:t>
            </a:r>
            <a:r>
              <a:rPr b="0" i="0" lang="ko-KR" sz="2500" u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자립기반</a:t>
            </a:r>
            <a:r>
              <a:rPr b="0" i="0" lang="ko-KR" sz="2500" u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확립으로</a:t>
            </a:r>
            <a:r>
              <a:rPr b="0" i="0" lang="ko-KR" sz="2500" u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부동산시장</a:t>
            </a:r>
            <a:r>
              <a:rPr b="0" i="0" lang="ko-KR" sz="2500" u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활성화</a:t>
            </a:r>
            <a:endParaRPr/>
          </a:p>
        </p:txBody>
      </p:sp>
      <p:sp>
        <p:nvSpPr>
          <p:cNvPr id="282" name="Google Shape;282;p10"/>
          <p:cNvSpPr txBox="1"/>
          <p:nvPr/>
        </p:nvSpPr>
        <p:spPr>
          <a:xfrm>
            <a:off x="17513300" y="9829800"/>
            <a:ext cx="6223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22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914400" y="635000"/>
            <a:ext cx="16903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기대효과</a:t>
            </a:r>
            <a:endParaRPr sz="6000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1"/>
          <p:cNvGrpSpPr/>
          <p:nvPr/>
        </p:nvGrpSpPr>
        <p:grpSpPr>
          <a:xfrm>
            <a:off x="1384300" y="3289300"/>
            <a:ext cx="3416300" cy="5283200"/>
            <a:chOff x="1308100" y="3289300"/>
            <a:chExt cx="3416300" cy="5283200"/>
          </a:xfrm>
        </p:grpSpPr>
        <p:pic>
          <p:nvPicPr>
            <p:cNvPr id="289" name="Google Shape;28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73200" y="3289300"/>
              <a:ext cx="3086100" cy="528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4300" y="4546600"/>
              <a:ext cx="3263900" cy="261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8100" y="7188200"/>
              <a:ext cx="3416300" cy="130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11"/>
            <p:cNvSpPr txBox="1"/>
            <p:nvPr/>
          </p:nvSpPr>
          <p:spPr>
            <a:xfrm>
              <a:off x="1422400" y="3530600"/>
              <a:ext cx="3187700" cy="6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3800" u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강태욱</a:t>
              </a:r>
              <a:endParaRPr/>
            </a:p>
          </p:txBody>
        </p:sp>
        <p:sp>
          <p:nvSpPr>
            <p:cNvPr id="293" name="Google Shape;293;p11"/>
            <p:cNvSpPr txBox="1"/>
            <p:nvPr/>
          </p:nvSpPr>
          <p:spPr>
            <a:xfrm>
              <a:off x="1576250" y="4864100"/>
              <a:ext cx="2880000" cy="20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전입 인구 증가 요인 모델링</a:t>
              </a:r>
              <a:endParaRPr sz="18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선호도 예측 모델 개발</a:t>
              </a:r>
              <a:endParaRPr b="0" i="0" sz="18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선호도 예측 서비스 UI 개발</a:t>
              </a:r>
              <a:endParaRPr b="0" i="0" sz="18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선호도 예측 서비스 백앤드 개발</a:t>
              </a:r>
              <a:endParaRPr b="0" i="0" sz="18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1"/>
            <p:cNvSpPr txBox="1"/>
            <p:nvPr/>
          </p:nvSpPr>
          <p:spPr>
            <a:xfrm>
              <a:off x="1454150" y="7493000"/>
              <a:ext cx="3124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100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선호지역 분석 및 예측</a:t>
              </a:r>
              <a:endParaRPr b="0" i="0" sz="21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11"/>
          <p:cNvGrpSpPr/>
          <p:nvPr/>
        </p:nvGrpSpPr>
        <p:grpSpPr>
          <a:xfrm>
            <a:off x="5346700" y="3289300"/>
            <a:ext cx="3594100" cy="5283200"/>
            <a:chOff x="5308600" y="3289300"/>
            <a:chExt cx="3594100" cy="5283200"/>
          </a:xfrm>
        </p:grpSpPr>
        <p:pic>
          <p:nvPicPr>
            <p:cNvPr id="296" name="Google Shape;29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62600" y="3289300"/>
              <a:ext cx="3086100" cy="528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22900" y="4546600"/>
              <a:ext cx="3365500" cy="261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08600" y="7188200"/>
              <a:ext cx="3594100" cy="130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11"/>
            <p:cNvSpPr txBox="1"/>
            <p:nvPr/>
          </p:nvSpPr>
          <p:spPr>
            <a:xfrm>
              <a:off x="5511800" y="3530600"/>
              <a:ext cx="3187700" cy="6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3800" u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김남희</a:t>
              </a:r>
              <a:endParaRPr/>
            </a:p>
          </p:txBody>
        </p:sp>
        <p:sp>
          <p:nvSpPr>
            <p:cNvPr id="300" name="Google Shape;300;p11"/>
            <p:cNvSpPr txBox="1"/>
            <p:nvPr/>
          </p:nvSpPr>
          <p:spPr>
            <a:xfrm>
              <a:off x="5562600" y="4864100"/>
              <a:ext cx="3086100" cy="20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b="0" i="0" lang="ko-KR" sz="1800" u="none" strike="noStrike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메인UI  개발</a:t>
              </a:r>
              <a:endParaRPr sz="18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b="0" i="0" lang="ko-KR" sz="1800" u="none" strike="noStrike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전세보증사고율 예측 모델 개발</a:t>
              </a:r>
              <a:endParaRPr b="0" i="0" sz="18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전세보증사고율 예측 서비스 UI 개발</a:t>
              </a:r>
              <a:endParaRPr sz="18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전세보증사고율 예측 서비스 백앤드 개발</a:t>
              </a:r>
              <a:endParaRPr sz="18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1"/>
            <p:cNvSpPr txBox="1"/>
            <p:nvPr/>
          </p:nvSpPr>
          <p:spPr>
            <a:xfrm>
              <a:off x="5543550" y="7493000"/>
              <a:ext cx="3124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1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전세 보증사고율 예측</a:t>
              </a:r>
              <a:endParaRPr b="0" i="0" sz="21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11"/>
          <p:cNvGrpSpPr/>
          <p:nvPr/>
        </p:nvGrpSpPr>
        <p:grpSpPr>
          <a:xfrm>
            <a:off x="9486900" y="3289300"/>
            <a:ext cx="3378200" cy="5283200"/>
            <a:chOff x="9486900" y="3289300"/>
            <a:chExt cx="3378200" cy="5283200"/>
          </a:xfrm>
        </p:grpSpPr>
        <p:pic>
          <p:nvPicPr>
            <p:cNvPr id="303" name="Google Shape;303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32950" y="3289300"/>
              <a:ext cx="3086100" cy="528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63100" y="4546600"/>
              <a:ext cx="3225800" cy="261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486900" y="7188200"/>
              <a:ext cx="3378200" cy="130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11"/>
            <p:cNvSpPr txBox="1"/>
            <p:nvPr/>
          </p:nvSpPr>
          <p:spPr>
            <a:xfrm>
              <a:off x="9582150" y="3530600"/>
              <a:ext cx="3187700" cy="6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3800" u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박세연</a:t>
              </a:r>
              <a:endParaRPr/>
            </a:p>
          </p:txBody>
        </p:sp>
        <p:sp>
          <p:nvSpPr>
            <p:cNvPr id="307" name="Google Shape;307;p11"/>
            <p:cNvSpPr txBox="1"/>
            <p:nvPr/>
          </p:nvSpPr>
          <p:spPr>
            <a:xfrm>
              <a:off x="9736000" y="4864100"/>
              <a:ext cx="2983050" cy="19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데이터 분석 </a:t>
              </a:r>
              <a:endParaRPr sz="18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치안안전지수 </a:t>
              </a:r>
              <a:r>
                <a:rPr b="0" i="0" lang="ko-KR" sz="1800" u="none" strike="noStrike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예측 모델 개발</a:t>
              </a:r>
              <a:endParaRPr b="0" i="0" sz="18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b="0" i="0" lang="ko-KR" sz="1800" u="none" strike="noStrike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치안안전지수 서비스 UI </a:t>
              </a: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개발</a:t>
              </a:r>
              <a:endParaRPr sz="18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치안안전지수 서비스 백앤드 개발</a:t>
              </a:r>
              <a:endParaRPr sz="18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1"/>
            <p:cNvSpPr txBox="1"/>
            <p:nvPr/>
          </p:nvSpPr>
          <p:spPr>
            <a:xfrm>
              <a:off x="9613900" y="7493000"/>
              <a:ext cx="3124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1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치안안전지수 분석 및 예측</a:t>
              </a:r>
              <a:endParaRPr b="0" i="0" sz="21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11"/>
          <p:cNvGrpSpPr/>
          <p:nvPr/>
        </p:nvGrpSpPr>
        <p:grpSpPr>
          <a:xfrm>
            <a:off x="13411200" y="3289300"/>
            <a:ext cx="3479800" cy="5283200"/>
            <a:chOff x="13449300" y="3289300"/>
            <a:chExt cx="3479800" cy="5283200"/>
          </a:xfrm>
        </p:grpSpPr>
        <p:pic>
          <p:nvPicPr>
            <p:cNvPr id="310" name="Google Shape;31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646150" y="3289300"/>
              <a:ext cx="3086100" cy="528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449300" y="4546600"/>
              <a:ext cx="3479800" cy="261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3500100" y="7188200"/>
              <a:ext cx="3378200" cy="130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11"/>
            <p:cNvSpPr txBox="1"/>
            <p:nvPr/>
          </p:nvSpPr>
          <p:spPr>
            <a:xfrm>
              <a:off x="13595350" y="3530600"/>
              <a:ext cx="3187700" cy="6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3800" u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이주현</a:t>
              </a:r>
              <a:endParaRPr/>
            </a:p>
          </p:txBody>
        </p:sp>
        <p:sp>
          <p:nvSpPr>
            <p:cNvPr id="314" name="Google Shape;314;p11"/>
            <p:cNvSpPr txBox="1"/>
            <p:nvPr/>
          </p:nvSpPr>
          <p:spPr>
            <a:xfrm>
              <a:off x="13749200" y="4864100"/>
              <a:ext cx="2880000" cy="195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데이터 분석 및 군집화</a:t>
              </a:r>
              <a:endParaRPr sz="18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전</a:t>
              </a:r>
              <a:r>
                <a:rPr lang="ko-KR" sz="1800">
                  <a:solidFill>
                    <a:srgbClr val="455660"/>
                  </a:solidFill>
                  <a:latin typeface="Batang"/>
                  <a:ea typeface="Batang"/>
                  <a:cs typeface="Batang"/>
                  <a:sym typeface="Batang"/>
                </a:rPr>
                <a:t>·</a:t>
              </a: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월세 물량 예측 모델 개발</a:t>
              </a:r>
              <a:endParaRPr sz="18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전</a:t>
              </a:r>
              <a:r>
                <a:rPr lang="ko-KR" sz="1800">
                  <a:solidFill>
                    <a:srgbClr val="455660"/>
                  </a:solidFill>
                  <a:latin typeface="Batang"/>
                  <a:ea typeface="Batang"/>
                  <a:cs typeface="Batang"/>
                  <a:sym typeface="Batang"/>
                </a:rPr>
                <a:t>·</a:t>
              </a: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월세 물량 서비스 UI 개발</a:t>
              </a:r>
              <a:endParaRPr sz="18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Char char="●"/>
              </a:pP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전</a:t>
              </a:r>
              <a:r>
                <a:rPr lang="ko-KR" sz="1800">
                  <a:solidFill>
                    <a:srgbClr val="455660"/>
                  </a:solidFill>
                  <a:latin typeface="Batang"/>
                  <a:ea typeface="Batang"/>
                  <a:cs typeface="Batang"/>
                  <a:sym typeface="Batang"/>
                </a:rPr>
                <a:t>·</a:t>
              </a:r>
              <a:r>
                <a:rPr lang="ko-KR" sz="1800">
                  <a:solidFill>
                    <a:srgbClr val="455660"/>
                  </a:solidFill>
                  <a:latin typeface="Calibri"/>
                  <a:ea typeface="Calibri"/>
                  <a:cs typeface="Calibri"/>
                  <a:sym typeface="Calibri"/>
                </a:rPr>
                <a:t>월세 물량 서비스 백앤드 개발</a:t>
              </a:r>
              <a:endParaRPr sz="18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0" marL="34290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566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1"/>
            <p:cNvSpPr txBox="1"/>
            <p:nvPr/>
          </p:nvSpPr>
          <p:spPr>
            <a:xfrm>
              <a:off x="13627100" y="7493000"/>
              <a:ext cx="3124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1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전</a:t>
              </a:r>
              <a:r>
                <a:rPr lang="ko-KR" sz="2400">
                  <a:solidFill>
                    <a:srgbClr val="455660"/>
                  </a:solidFill>
                  <a:latin typeface="Batang"/>
                  <a:ea typeface="Batang"/>
                  <a:cs typeface="Batang"/>
                  <a:sym typeface="Batang"/>
                </a:rPr>
                <a:t>·</a:t>
              </a:r>
              <a:r>
                <a:rPr b="0" i="0" lang="ko-KR" sz="21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월세 </a:t>
              </a:r>
              <a:r>
                <a:rPr lang="ko-KR" sz="2100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물량 예측</a:t>
              </a:r>
              <a:endParaRPr b="0" i="0" sz="21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1"/>
          <p:cNvSpPr txBox="1"/>
          <p:nvPr/>
        </p:nvSpPr>
        <p:spPr>
          <a:xfrm>
            <a:off x="17513300" y="9829800"/>
            <a:ext cx="6223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22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914400" y="635000"/>
            <a:ext cx="16903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업무분장표</a:t>
            </a:r>
            <a:endParaRPr sz="6000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482600"/>
            <a:ext cx="17335500" cy="93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2"/>
          <p:cNvSpPr txBox="1"/>
          <p:nvPr/>
        </p:nvSpPr>
        <p:spPr>
          <a:xfrm>
            <a:off x="4584700" y="4616450"/>
            <a:ext cx="9131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감</a:t>
            </a:r>
            <a:r>
              <a:rPr b="0" i="0" lang="ko-KR" sz="6000" u="none" strike="noStrike">
                <a:solidFill>
                  <a:srgbClr val="102E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사</a:t>
            </a:r>
            <a:r>
              <a:rPr b="0" i="0" lang="ko-KR" sz="6000" u="none" strike="noStrike">
                <a:solidFill>
                  <a:srgbClr val="102E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합</a:t>
            </a:r>
            <a:r>
              <a:rPr b="0" i="0" lang="ko-KR" sz="6000" u="none" strike="noStrike">
                <a:solidFill>
                  <a:srgbClr val="102E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니</a:t>
            </a:r>
            <a:r>
              <a:rPr b="0" i="0" lang="ko-KR" sz="6000" u="none" strike="noStrike">
                <a:solidFill>
                  <a:srgbClr val="102E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다</a:t>
            </a:r>
            <a:r>
              <a:rPr lang="ko-KR" sz="60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6000" u="none" strike="noStrike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2940000">
            <a:off x="14566900" y="4267200"/>
            <a:ext cx="21590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860000">
            <a:off x="11315700" y="4267200"/>
            <a:ext cx="21590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2940000">
            <a:off x="8064500" y="4267200"/>
            <a:ext cx="21463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860000">
            <a:off x="4813300" y="4267200"/>
            <a:ext cx="21590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2940000">
            <a:off x="1562100" y="4267200"/>
            <a:ext cx="21590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33600" y="4508500"/>
            <a:ext cx="1625600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23300" y="4813300"/>
            <a:ext cx="1041400" cy="10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2006600" y="5892800"/>
            <a:ext cx="4533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5257800" y="5892800"/>
            <a:ext cx="4533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8509000" y="5892800"/>
            <a:ext cx="4533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11760200" y="5892800"/>
            <a:ext cx="4533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16100" y="4533900"/>
            <a:ext cx="1625600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35600" y="4762500"/>
            <a:ext cx="9017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823700" y="4787900"/>
            <a:ext cx="1143000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14389100" y="6654800"/>
            <a:ext cx="2527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1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업무</a:t>
            </a:r>
            <a:r>
              <a:rPr b="0" i="0" lang="ko-KR" sz="3100" u="none" cap="none" strike="noStrike">
                <a:solidFill>
                  <a:srgbClr val="102E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1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분장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14643100" y="3632200"/>
            <a:ext cx="20193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99B3C8"/>
                </a:solidFill>
                <a:latin typeface="Arial"/>
                <a:ea typeface="Arial"/>
                <a:cs typeface="Arial"/>
                <a:sym typeface="Arial"/>
              </a:rPr>
              <a:t>STEP 05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1125200" y="6654800"/>
            <a:ext cx="2527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1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기대</a:t>
            </a:r>
            <a:r>
              <a:rPr b="0" i="0" lang="ko-KR" sz="3100" u="none" cap="none" strike="noStrike">
                <a:solidFill>
                  <a:srgbClr val="102E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1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효과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11391900" y="3632200"/>
            <a:ext cx="20193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99B3C8"/>
                </a:solidFill>
                <a:latin typeface="Arial"/>
                <a:ea typeface="Arial"/>
                <a:cs typeface="Arial"/>
                <a:sym typeface="Arial"/>
              </a:rPr>
              <a:t>STEP 04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7874000" y="6654800"/>
            <a:ext cx="2527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1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핵심</a:t>
            </a:r>
            <a:r>
              <a:rPr b="0" i="0" lang="ko-KR" sz="3100" u="none" cap="none" strike="noStrike">
                <a:solidFill>
                  <a:srgbClr val="102E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1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기술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8140700" y="3632200"/>
            <a:ext cx="20193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99B3C8"/>
                </a:solidFill>
                <a:latin typeface="Arial"/>
                <a:ea typeface="Arial"/>
                <a:cs typeface="Arial"/>
                <a:sym typeface="Arial"/>
              </a:rPr>
              <a:t>STEP 03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4622800" y="6654800"/>
            <a:ext cx="2527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1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개발</a:t>
            </a:r>
            <a:r>
              <a:rPr b="0" i="0" lang="ko-KR" sz="3100" u="none" cap="none" strike="noStrike">
                <a:solidFill>
                  <a:srgbClr val="102E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1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4876800" y="3632200"/>
            <a:ext cx="20193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99B3C8"/>
                </a:solidFill>
                <a:latin typeface="Arial"/>
                <a:ea typeface="Arial"/>
                <a:cs typeface="Arial"/>
                <a:sym typeface="Arial"/>
              </a:rPr>
              <a:t>STEP 02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371600" y="6654800"/>
            <a:ext cx="2527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1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기획</a:t>
            </a:r>
            <a:r>
              <a:rPr b="0" i="0" lang="ko-KR" sz="3100" u="none" cap="none" strike="noStrike">
                <a:solidFill>
                  <a:srgbClr val="102E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1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의도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1625600" y="3632200"/>
            <a:ext cx="20193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99B3C8"/>
                </a:solidFill>
                <a:latin typeface="Arial"/>
                <a:ea typeface="Arial"/>
                <a:cs typeface="Arial"/>
                <a:sym typeface="Arial"/>
              </a:rPr>
              <a:t>STEP 01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17513300" y="9829800"/>
            <a:ext cx="6223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914400" y="635000"/>
            <a:ext cx="16903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목차</a:t>
            </a:r>
            <a:endParaRPr b="0" i="0" sz="4800" u="none" cap="none" strike="noStrike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100" y="5918200"/>
            <a:ext cx="161925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880100" y="5918200"/>
            <a:ext cx="65405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75800" y="7353300"/>
            <a:ext cx="1752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9600" y="7353300"/>
            <a:ext cx="17526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/>
          <p:nvPr/>
        </p:nvSpPr>
        <p:spPr>
          <a:xfrm>
            <a:off x="1333500" y="8953500"/>
            <a:ext cx="67437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▲&lt;MDIS 국내인구통계(1인이동 기준)&gt; 통계청 </a:t>
            </a:r>
            <a:endParaRPr b="0" i="0" sz="1600" u="none" cap="none" strike="noStrike">
              <a:solidFill>
                <a:srgbClr val="4556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3734852" y="5213350"/>
            <a:ext cx="4324548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▲&lt;2020 통계로 보는 1인가구&gt;, 통계청</a:t>
            </a:r>
            <a:endParaRPr b="0" i="0" sz="1600" u="none" cap="none" strike="noStrike">
              <a:solidFill>
                <a:srgbClr val="4556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17513300" y="9829800"/>
            <a:ext cx="6223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10344150" y="8953500"/>
            <a:ext cx="67437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▲&lt;2022년 청년 삶 실태조사&gt; 국무조정실.한국보건사회연구원 </a:t>
            </a:r>
            <a:endParaRPr b="0" i="0" sz="1600" u="none" cap="none" strike="noStrike">
              <a:solidFill>
                <a:srgbClr val="4556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6">
            <a:alphaModFix/>
          </a:blip>
          <a:srcRect b="29549" l="0" r="0" t="0"/>
          <a:stretch/>
        </p:blipFill>
        <p:spPr>
          <a:xfrm>
            <a:off x="11878072" y="6127737"/>
            <a:ext cx="3675857" cy="2797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033821" y="2743200"/>
            <a:ext cx="4568379" cy="22881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itcamp\Pictures\Screenshots\스크린샷 2024-07-12 130728.png" id="137" name="Google Shape;137;p3"/>
          <p:cNvPicPr preferRelativeResize="0"/>
          <p:nvPr/>
        </p:nvPicPr>
        <p:blipFill rotWithShape="1">
          <a:blip r:embed="rId8">
            <a:alphaModFix/>
          </a:blip>
          <a:srcRect b="3741" l="6221" r="0" t="0"/>
          <a:stretch/>
        </p:blipFill>
        <p:spPr>
          <a:xfrm>
            <a:off x="10607039" y="2800299"/>
            <a:ext cx="2335351" cy="223109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 txBox="1"/>
          <p:nvPr/>
        </p:nvSpPr>
        <p:spPr>
          <a:xfrm>
            <a:off x="11029848" y="5270500"/>
            <a:ext cx="1624807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▲ 여성가족부</a:t>
            </a:r>
            <a:endParaRPr b="0" i="0" sz="1600" u="none" cap="none" strike="noStrike">
              <a:solidFill>
                <a:srgbClr val="4556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9">
            <a:alphaModFix/>
          </a:blip>
          <a:srcRect b="0" l="0" r="0" t="3234"/>
          <a:stretch/>
        </p:blipFill>
        <p:spPr>
          <a:xfrm>
            <a:off x="3133725" y="2743200"/>
            <a:ext cx="2997804" cy="23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 txBox="1"/>
          <p:nvPr/>
        </p:nvSpPr>
        <p:spPr>
          <a:xfrm>
            <a:off x="1333500" y="5324475"/>
            <a:ext cx="67437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▲&lt;2022년 청년 삶 실태조사&gt; 국무조정실.한국보건사회연구원 </a:t>
            </a:r>
            <a:endParaRPr b="0" i="0" sz="1600" u="none" cap="none" strike="noStrike">
              <a:solidFill>
                <a:srgbClr val="4556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3352801" y="3126539"/>
            <a:ext cx="914399" cy="210121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914400" y="635000"/>
            <a:ext cx="16903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기획의도</a:t>
            </a:r>
            <a:endParaRPr b="0" i="0" sz="6000" u="none" cap="none" strike="noStrike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54468" y="6430988"/>
            <a:ext cx="6067108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/>
          <p:nvPr/>
        </p:nvSpPr>
        <p:spPr>
          <a:xfrm>
            <a:off x="7531100" y="4318000"/>
            <a:ext cx="3225800" cy="32258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1029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7943850" y="5270500"/>
            <a:ext cx="250825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4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청년 주거 실태</a:t>
            </a:r>
            <a:endParaRPr b="0" i="0" sz="4400" u="none" cap="none" strike="noStrike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/>
        </p:nvSpPr>
        <p:spPr>
          <a:xfrm>
            <a:off x="17513300" y="9829800"/>
            <a:ext cx="6223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3197322" y="8115300"/>
            <a:ext cx="3911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주거환경 만족도 차이</a:t>
            </a:r>
            <a:endParaRPr b="0" i="0" sz="2800" u="none" cap="none" strike="noStrike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11351910" y="8115300"/>
            <a:ext cx="3797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현재 거주주택 상태 평가</a:t>
            </a:r>
            <a:endParaRPr b="0" i="0" sz="2800" u="none" cap="none" strike="noStrike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5772150" y="7277100"/>
            <a:ext cx="67437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&lt;2022년 청년 삶 실태조사&gt; 국무조정실.한국보건사회연구원 </a:t>
            </a:r>
            <a:endParaRPr b="0" i="0" sz="2000" u="none" cap="none" strike="noStrike">
              <a:solidFill>
                <a:srgbClr val="4556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914400" y="635000"/>
            <a:ext cx="16903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cap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기획의도</a:t>
            </a:r>
            <a:endParaRPr b="0" i="0" sz="6000" u="none" cap="none" strike="noStrike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122" y="2985407"/>
            <a:ext cx="6120000" cy="3908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06244" y="2933700"/>
            <a:ext cx="5888633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212150" y="7156450"/>
            <a:ext cx="39243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224350" y="7156450"/>
            <a:ext cx="39243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17513300" y="9829800"/>
            <a:ext cx="6223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7315200" y="3695700"/>
            <a:ext cx="5838092" cy="635000"/>
          </a:xfrm>
          <a:prstGeom prst="rect">
            <a:avLst/>
          </a:prstGeom>
          <a:solidFill>
            <a:srgbClr val="1029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431800" y="2984500"/>
            <a:ext cx="174244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600" u="none" cap="none" strike="noStrike">
                <a:solidFill>
                  <a:srgbClr val="1C3860"/>
                </a:solidFill>
                <a:latin typeface="Calibri"/>
                <a:ea typeface="Calibri"/>
                <a:cs typeface="Calibri"/>
                <a:sym typeface="Calibri"/>
              </a:rPr>
              <a:t>서울시에 거주 예정인 청년</a:t>
            </a:r>
            <a:r>
              <a:rPr b="0" i="0" lang="ko-KR" sz="3600" u="none" cap="none" strike="noStrike">
                <a:solidFill>
                  <a:srgbClr val="1C3860"/>
                </a:solidFill>
                <a:latin typeface="Arial"/>
                <a:ea typeface="Arial"/>
                <a:cs typeface="Arial"/>
                <a:sym typeface="Arial"/>
              </a:rPr>
              <a:t>(19</a:t>
            </a:r>
            <a:r>
              <a:rPr b="0" i="0" lang="ko-KR" sz="3600" u="none" cap="none" strike="noStrike">
                <a:solidFill>
                  <a:srgbClr val="1C3860"/>
                </a:solidFill>
                <a:latin typeface="Calibri"/>
                <a:ea typeface="Calibri"/>
                <a:cs typeface="Calibri"/>
                <a:sym typeface="Calibri"/>
              </a:rPr>
              <a:t>세</a:t>
            </a:r>
            <a:r>
              <a:rPr b="0" i="0" lang="ko-KR" sz="3600" u="none" cap="none" strike="noStrike">
                <a:solidFill>
                  <a:srgbClr val="1C3860"/>
                </a:solidFill>
                <a:latin typeface="Arial"/>
                <a:ea typeface="Arial"/>
                <a:cs typeface="Arial"/>
                <a:sym typeface="Arial"/>
              </a:rPr>
              <a:t> ~ 34</a:t>
            </a:r>
            <a:r>
              <a:rPr b="0" i="0" lang="ko-KR" sz="3600" u="none" cap="none" strike="noStrike">
                <a:solidFill>
                  <a:srgbClr val="1C3860"/>
                </a:solidFill>
                <a:latin typeface="Calibri"/>
                <a:ea typeface="Calibri"/>
                <a:cs typeface="Calibri"/>
                <a:sym typeface="Calibri"/>
              </a:rPr>
              <a:t>세</a:t>
            </a:r>
            <a:r>
              <a:rPr b="0" i="0" lang="ko-KR" sz="3600" u="none" cap="none" strike="noStrike">
                <a:solidFill>
                  <a:srgbClr val="1C38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ko-KR" sz="36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들을</a:t>
            </a:r>
            <a:r>
              <a:rPr b="0" i="0" lang="ko-KR" sz="36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6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위해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FFFFFF"/>
                </a:solidFill>
                <a:highlight>
                  <a:srgbClr val="102E58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ko-KR" sz="36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합리적인 주거지 선택을 위한 </a:t>
            </a:r>
            <a:r>
              <a:rPr b="0" i="0" lang="ko-K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주거 생활 환경 예측 기반 서비스</a:t>
            </a:r>
            <a:r>
              <a:rPr b="1" i="0" lang="ko-KR" sz="3600" u="none" cap="none" strike="noStrike">
                <a:solidFill>
                  <a:srgbClr val="FFFFFF"/>
                </a:solidFill>
                <a:highlight>
                  <a:srgbClr val="102E58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ko-KR" sz="36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를</a:t>
            </a:r>
            <a:r>
              <a:rPr b="0" i="0" lang="ko-KR" sz="36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6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제공하고자</a:t>
            </a:r>
            <a:r>
              <a:rPr b="0" i="0" lang="ko-KR" sz="3600" u="none" cap="none" strike="noStrike">
                <a:solidFill>
                  <a:srgbClr val="4556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600" u="none" cap="none" strike="noStrike">
                <a:solidFill>
                  <a:srgbClr val="455660"/>
                </a:solidFill>
                <a:latin typeface="Calibri"/>
                <a:ea typeface="Calibri"/>
                <a:cs typeface="Calibri"/>
                <a:sym typeface="Calibri"/>
              </a:rPr>
              <a:t>함</a:t>
            </a:r>
            <a:endParaRPr/>
          </a:p>
        </p:txBody>
      </p:sp>
      <p:sp>
        <p:nvSpPr>
          <p:cNvPr descr="Untitled" id="167" name="Google Shape;167;p5"/>
          <p:cNvSpPr/>
          <p:nvPr/>
        </p:nvSpPr>
        <p:spPr>
          <a:xfrm>
            <a:off x="762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5"/>
          <p:cNvGrpSpPr/>
          <p:nvPr/>
        </p:nvGrpSpPr>
        <p:grpSpPr>
          <a:xfrm>
            <a:off x="1752600" y="5467544"/>
            <a:ext cx="2880000" cy="3438962"/>
            <a:chOff x="762000" y="5467544"/>
            <a:chExt cx="2880000" cy="3438962"/>
          </a:xfrm>
        </p:grpSpPr>
        <p:pic>
          <p:nvPicPr>
            <p:cNvPr id="169" name="Google Shape;16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8149" y="5467544"/>
              <a:ext cx="1967702" cy="19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5"/>
            <p:cNvSpPr txBox="1"/>
            <p:nvPr/>
          </p:nvSpPr>
          <p:spPr>
            <a:xfrm>
              <a:off x="762000" y="7967613"/>
              <a:ext cx="2880000" cy="938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8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선호 지역</a:t>
              </a:r>
              <a:endParaRPr b="0" i="0" sz="28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8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분석 및 예측 서비스</a:t>
              </a:r>
              <a:endParaRPr b="0" i="0" sz="28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3716000" y="5467544"/>
            <a:ext cx="2880000" cy="3439642"/>
            <a:chOff x="11322878" y="5467544"/>
            <a:chExt cx="2880000" cy="3439642"/>
          </a:xfrm>
        </p:grpSpPr>
        <p:sp>
          <p:nvSpPr>
            <p:cNvPr id="172" name="Google Shape;172;p5"/>
            <p:cNvSpPr txBox="1"/>
            <p:nvPr/>
          </p:nvSpPr>
          <p:spPr>
            <a:xfrm>
              <a:off x="11322878" y="7966933"/>
              <a:ext cx="2880000" cy="940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전세 보증사고율</a:t>
              </a:r>
              <a:endParaRPr sz="28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예측 서비스</a:t>
              </a:r>
              <a:endParaRPr sz="28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bitcamp\Desktop\Untitled.png" id="173" name="Google Shape;173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729878" y="5467544"/>
              <a:ext cx="1980000" cy="19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5"/>
          <p:cNvGrpSpPr/>
          <p:nvPr/>
        </p:nvGrpSpPr>
        <p:grpSpPr>
          <a:xfrm>
            <a:off x="5740400" y="5467544"/>
            <a:ext cx="2880000" cy="3445765"/>
            <a:chOff x="3935710" y="5467544"/>
            <a:chExt cx="2880000" cy="3445765"/>
          </a:xfrm>
        </p:grpSpPr>
        <p:sp>
          <p:nvSpPr>
            <p:cNvPr id="175" name="Google Shape;175;p5"/>
            <p:cNvSpPr txBox="1"/>
            <p:nvPr/>
          </p:nvSpPr>
          <p:spPr>
            <a:xfrm>
              <a:off x="3935710" y="7960809"/>
              <a:ext cx="2880000" cy="9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8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치안안전지수 </a:t>
              </a:r>
              <a:endParaRPr b="0" i="0" sz="28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8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분석 및 예측 서비스</a:t>
              </a:r>
              <a:endParaRPr b="0" i="0" sz="28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bitcamp\Desktop\Untitled3.png" id="176" name="Google Shape;176;p5"/>
            <p:cNvPicPr preferRelativeResize="0"/>
            <p:nvPr/>
          </p:nvPicPr>
          <p:blipFill rotWithShape="1">
            <a:blip r:embed="rId6">
              <a:alphaModFix/>
            </a:blip>
            <a:srcRect b="29176" l="16389" r="-1" t="0"/>
            <a:stretch/>
          </p:blipFill>
          <p:spPr>
            <a:xfrm>
              <a:off x="4430271" y="5467544"/>
              <a:ext cx="2195774" cy="19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5"/>
          <p:cNvGrpSpPr/>
          <p:nvPr/>
        </p:nvGrpSpPr>
        <p:grpSpPr>
          <a:xfrm>
            <a:off x="9728200" y="5467544"/>
            <a:ext cx="2880000" cy="3445765"/>
            <a:chOff x="7629294" y="5467544"/>
            <a:chExt cx="2880000" cy="3445765"/>
          </a:xfrm>
        </p:grpSpPr>
        <p:sp>
          <p:nvSpPr>
            <p:cNvPr id="178" name="Google Shape;178;p5"/>
            <p:cNvSpPr txBox="1"/>
            <p:nvPr/>
          </p:nvSpPr>
          <p:spPr>
            <a:xfrm>
              <a:off x="7629294" y="7960809"/>
              <a:ext cx="2880000" cy="9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8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전·월세 </a:t>
              </a:r>
              <a:endParaRPr b="0" i="0" sz="28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물량 예측 </a:t>
              </a:r>
              <a:r>
                <a:rPr b="0" i="0" lang="ko-KR" sz="28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서비스</a:t>
              </a:r>
              <a:endParaRPr b="0" i="0" sz="28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비트캠프\Desktop\java\work\test\images\free-icon-real-estate-2747615.png" id="179" name="Google Shape;179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231742" y="5467544"/>
              <a:ext cx="1980000" cy="198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99950" y="7156450"/>
            <a:ext cx="39243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5"/>
          <p:cNvSpPr txBox="1"/>
          <p:nvPr/>
        </p:nvSpPr>
        <p:spPr>
          <a:xfrm>
            <a:off x="914400" y="635000"/>
            <a:ext cx="16903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개발목표</a:t>
            </a:r>
            <a:endParaRPr sz="6000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/>
        </p:nvSpPr>
        <p:spPr>
          <a:xfrm>
            <a:off x="914400" y="635000"/>
            <a:ext cx="16903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핵심기술 </a:t>
            </a:r>
            <a:r>
              <a:rPr b="1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ko-KR" sz="66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ko-KR" sz="48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선호 지역 분석 및 예측 서비스</a:t>
            </a:r>
            <a:endParaRPr sz="4800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17513300" y="9829800"/>
            <a:ext cx="6223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0" i="0" sz="22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1752601" y="5965122"/>
            <a:ext cx="4899760" cy="3521779"/>
            <a:chOff x="6771300" y="5174800"/>
            <a:chExt cx="4726927" cy="4063281"/>
          </a:xfrm>
        </p:grpSpPr>
        <p:sp>
          <p:nvSpPr>
            <p:cNvPr id="190" name="Google Shape;190;p6"/>
            <p:cNvSpPr txBox="1"/>
            <p:nvPr/>
          </p:nvSpPr>
          <p:spPr>
            <a:xfrm>
              <a:off x="6771300" y="5897258"/>
              <a:ext cx="4680000" cy="3340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서울시 행정 구역</a:t>
              </a: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(전입 인구 많은 구 제외)</a:t>
              </a:r>
              <a:r>
                <a:rPr lang="ko-KR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의</a:t>
              </a:r>
              <a:endPara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전입 인구 증가 요인들의 추세를 </a:t>
              </a:r>
              <a:r>
                <a:rPr lang="ko-KR" sz="2600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예측</a:t>
              </a:r>
              <a:r>
                <a:rPr lang="ko-KR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하여</a:t>
              </a:r>
              <a:endPara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이후 청년들이 </a:t>
              </a:r>
              <a:r>
                <a:rPr lang="ko-KR" sz="2600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선호할 잠재 지역 탐색</a:t>
              </a:r>
              <a:endParaRPr sz="26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 txBox="1"/>
            <p:nvPr/>
          </p:nvSpPr>
          <p:spPr>
            <a:xfrm>
              <a:off x="6818227" y="5174800"/>
              <a:ext cx="4680000" cy="722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500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선호 지역 후보 탐색</a:t>
              </a:r>
              <a:endParaRPr b="0" i="0" sz="35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11524301" y="5894267"/>
            <a:ext cx="5238210" cy="3364031"/>
            <a:chOff x="12408752" y="5486226"/>
            <a:chExt cx="4719447" cy="3441340"/>
          </a:xfrm>
        </p:grpSpPr>
        <p:sp>
          <p:nvSpPr>
            <p:cNvPr id="193" name="Google Shape;193;p6"/>
            <p:cNvSpPr txBox="1"/>
            <p:nvPr/>
          </p:nvSpPr>
          <p:spPr>
            <a:xfrm>
              <a:off x="14172505" y="6459436"/>
              <a:ext cx="2955694" cy="246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300" u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전입 인구가 많은 지역의 특징을 분석 후 </a:t>
              </a:r>
              <a:endParaRPr b="0" i="0" sz="23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300" u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선호도를 예측하여</a:t>
              </a:r>
              <a:endParaRPr b="0" i="0" sz="23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300" u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sz="2600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잠재적 선호 지역 시각화</a:t>
              </a:r>
              <a:endParaRPr sz="26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12408752" y="5486226"/>
              <a:ext cx="4719446" cy="713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35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잠재적 선호 지역 시각화 </a:t>
              </a:r>
              <a:endParaRPr b="0" i="0" sz="35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1318" y="6703691"/>
            <a:ext cx="3220608" cy="255460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7315200" y="6845614"/>
            <a:ext cx="2209801" cy="736286"/>
          </a:xfrm>
          <a:prstGeom prst="rightArrow">
            <a:avLst>
              <a:gd fmla="val 34581" name="adj1"/>
              <a:gd fmla="val 89848" name="adj2"/>
            </a:avLst>
          </a:prstGeom>
          <a:gradFill>
            <a:gsLst>
              <a:gs pos="0">
                <a:srgbClr val="F2F2F2"/>
              </a:gs>
              <a:gs pos="75000">
                <a:schemeClr val="dk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104900" y="2400300"/>
            <a:ext cx="16078200" cy="2971800"/>
            <a:chOff x="1104900" y="2400300"/>
            <a:chExt cx="16078200" cy="2971800"/>
          </a:xfrm>
        </p:grpSpPr>
        <p:pic>
          <p:nvPicPr>
            <p:cNvPr id="198" name="Google Shape;198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4900" y="2766998"/>
              <a:ext cx="16078200" cy="2605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9" name="Google Shape;199;p6"/>
            <p:cNvGrpSpPr/>
            <p:nvPr/>
          </p:nvGrpSpPr>
          <p:grpSpPr>
            <a:xfrm>
              <a:off x="1549683" y="2400300"/>
              <a:ext cx="15009909" cy="2700154"/>
              <a:chOff x="1568803" y="2392434"/>
              <a:chExt cx="13639798" cy="2700154"/>
            </a:xfrm>
          </p:grpSpPr>
          <p:sp>
            <p:nvSpPr>
              <p:cNvPr id="200" name="Google Shape;200;p6"/>
              <p:cNvSpPr txBox="1"/>
              <p:nvPr/>
            </p:nvSpPr>
            <p:spPr>
              <a:xfrm>
                <a:off x="1568803" y="3086100"/>
                <a:ext cx="13639798" cy="20064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2035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3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국내인구이동통계를 활용하여 순 전입자수가 많은 구(관악구, 강서구, 동작구) / 적은 구(도봉구, 중구, 종로구) 비교 분석</a:t>
                </a:r>
                <a:endParaRPr b="0" i="0" sz="1600" u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35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3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ko-KR" sz="2600">
                    <a:solidFill>
                      <a:srgbClr val="102E5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회귀 분석</a:t>
                </a:r>
                <a:r>
                  <a:rPr lang="ko-KR" sz="23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을 통해 주거 지역 면적 대비  </a:t>
                </a:r>
                <a:r>
                  <a:rPr lang="ko-KR" sz="2600">
                    <a:solidFill>
                      <a:srgbClr val="102E5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전입 인구</a:t>
                </a:r>
                <a:r>
                  <a:rPr lang="ko-KR" sz="23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에 유의미한 영향을 끼치는 요인 추출</a:t>
                </a:r>
                <a:endParaRPr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35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35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3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분석 요인 :</a:t>
                </a:r>
                <a:endParaRPr/>
              </a:p>
              <a:p>
                <a:pPr indent="0" lvl="0" marL="0" marR="0" rtl="0" algn="l">
                  <a:lnSpc>
                    <a:spcPct val="12035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주변 상가 규모, 종류, 유동 인구, 주택 시세, 주택 유형 분포, 지하철 및 버스 정거장 거리 정보, 녹지, 학원, 재정자립도 등의 데이터 활용</a:t>
                </a:r>
                <a:endParaRPr b="0" i="0" sz="1800" u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6"/>
              <p:cNvSpPr txBox="1"/>
              <p:nvPr/>
            </p:nvSpPr>
            <p:spPr>
              <a:xfrm>
                <a:off x="1797401" y="2392434"/>
                <a:ext cx="2819400" cy="67427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9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3500" u="none" strike="noStrike">
                    <a:solidFill>
                      <a:srgbClr val="102E5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지역 비교 분석</a:t>
                </a:r>
                <a:endParaRPr b="0" i="0" sz="35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/>
        </p:nvSpPr>
        <p:spPr>
          <a:xfrm>
            <a:off x="17513300" y="9829800"/>
            <a:ext cx="6223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/>
          </a:p>
        </p:txBody>
      </p:sp>
      <p:sp>
        <p:nvSpPr>
          <p:cNvPr id="208" name="Google Shape;208;p7"/>
          <p:cNvSpPr txBox="1"/>
          <p:nvPr/>
        </p:nvSpPr>
        <p:spPr>
          <a:xfrm>
            <a:off x="914400" y="635000"/>
            <a:ext cx="16903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핵심기술</a:t>
            </a:r>
            <a:r>
              <a:rPr b="1" lang="ko-KR" sz="60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ko-KR" sz="66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ko-KR" sz="60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ko-KR" sz="48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치안안전지수 분석 및 예측 서비스</a:t>
            </a:r>
            <a:endParaRPr sz="4800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/>
          <p:nvPr/>
        </p:nvSpPr>
        <p:spPr>
          <a:xfrm rot="5400000">
            <a:off x="8912468" y="1215611"/>
            <a:ext cx="468185" cy="5743575"/>
          </a:xfrm>
          <a:custGeom>
            <a:rect b="b" l="l" r="r" t="t"/>
            <a:pathLst>
              <a:path extrusionOk="0" h="5797560" w="1390650">
                <a:moveTo>
                  <a:pt x="0" y="0"/>
                </a:moveTo>
                <a:cubicBezTo>
                  <a:pt x="241301" y="596900"/>
                  <a:pt x="139701" y="1250950"/>
                  <a:pt x="723902" y="1790700"/>
                </a:cubicBezTo>
                <a:lnTo>
                  <a:pt x="723902" y="1349380"/>
                </a:lnTo>
                <a:lnTo>
                  <a:pt x="1390650" y="2803530"/>
                </a:lnTo>
                <a:lnTo>
                  <a:pt x="723902" y="4257680"/>
                </a:lnTo>
                <a:lnTo>
                  <a:pt x="723902" y="3816360"/>
                </a:lnTo>
                <a:cubicBezTo>
                  <a:pt x="82551" y="4552960"/>
                  <a:pt x="241301" y="5137160"/>
                  <a:pt x="0" y="579756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8D8D8"/>
              </a:gs>
              <a:gs pos="50000">
                <a:srgbClr val="D8D8D8">
                  <a:alpha val="60000"/>
                </a:srgbClr>
              </a:gs>
              <a:gs pos="100000">
                <a:srgbClr val="D8D8D8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2155550" y="2171700"/>
            <a:ext cx="13976901" cy="1699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청년 인구수가 많은 상위 6개 구 대상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관악구, 송파구, 강서구, 강남구, 노원구, 은평구 )</a:t>
            </a:r>
            <a:endParaRPr/>
          </a:p>
          <a:p>
            <a:pPr indent="0" lvl="0" marL="0" marR="0" rtl="0" algn="ctr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CPTED </a:t>
            </a:r>
            <a:r>
              <a:rPr lang="ko-KR" sz="23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조건</a:t>
            </a:r>
            <a:r>
              <a:rPr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 관련된 요인을 활용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 요인 : CCTV, 가로등, 경찰서와의 거리, 외부시설(공원, 놀이터), 도로망, 시간대별 역 이용자 수, 유흥시설, 재개발 계획 단지, 용도지역,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전년도 치안안전지수(처음은 전년도 범죄 발생 건수), 구별 경찰서당 담당 시민 수, 치안 예산액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7"/>
          <p:cNvGrpSpPr/>
          <p:nvPr/>
        </p:nvGrpSpPr>
        <p:grpSpPr>
          <a:xfrm>
            <a:off x="3316287" y="7351150"/>
            <a:ext cx="3160713" cy="2443014"/>
            <a:chOff x="3429000" y="6620328"/>
            <a:chExt cx="4031341" cy="3115950"/>
          </a:xfrm>
        </p:grpSpPr>
        <p:pic>
          <p:nvPicPr>
            <p:cNvPr id="212" name="Google Shape;212;p7"/>
            <p:cNvPicPr preferRelativeResize="0"/>
            <p:nvPr/>
          </p:nvPicPr>
          <p:blipFill rotWithShape="1">
            <a:blip r:embed="rId3">
              <a:alphaModFix/>
            </a:blip>
            <a:srcRect b="13021" l="11817" r="7407" t="4909"/>
            <a:stretch/>
          </p:blipFill>
          <p:spPr>
            <a:xfrm>
              <a:off x="3755570" y="6620328"/>
              <a:ext cx="3704771" cy="3115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7"/>
            <p:cNvSpPr/>
            <p:nvPr/>
          </p:nvSpPr>
          <p:spPr>
            <a:xfrm>
              <a:off x="3429000" y="6620328"/>
              <a:ext cx="1295400" cy="9615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7"/>
          <p:cNvSpPr/>
          <p:nvPr/>
        </p:nvSpPr>
        <p:spPr>
          <a:xfrm>
            <a:off x="9220200" y="5753099"/>
            <a:ext cx="4876800" cy="165101"/>
          </a:xfrm>
          <a:prstGeom prst="rect">
            <a:avLst/>
          </a:prstGeom>
          <a:solidFill>
            <a:schemeClr val="accent1">
              <a:alpha val="4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300" y="4383807"/>
            <a:ext cx="15011400" cy="296949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 txBox="1"/>
          <p:nvPr/>
        </p:nvSpPr>
        <p:spPr>
          <a:xfrm>
            <a:off x="2171700" y="4087399"/>
            <a:ext cx="3508374" cy="7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5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 치안안전지수 예측</a:t>
            </a:r>
            <a:endParaRPr b="0" i="0" sz="3500" u="none" strike="noStrike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2460626" y="4991100"/>
            <a:ext cx="1920874" cy="152400"/>
          </a:xfrm>
          <a:prstGeom prst="rect">
            <a:avLst/>
          </a:prstGeom>
          <a:solidFill>
            <a:srgbClr val="92CCDC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7"/>
          <p:cNvGrpSpPr/>
          <p:nvPr/>
        </p:nvGrpSpPr>
        <p:grpSpPr>
          <a:xfrm>
            <a:off x="7641066" y="7635574"/>
            <a:ext cx="7598934" cy="1961319"/>
            <a:chOff x="5347093" y="7566889"/>
            <a:chExt cx="7598934" cy="1961319"/>
          </a:xfrm>
        </p:grpSpPr>
        <p:sp>
          <p:nvSpPr>
            <p:cNvPr id="219" name="Google Shape;219;p7"/>
            <p:cNvSpPr txBox="1"/>
            <p:nvPr/>
          </p:nvSpPr>
          <p:spPr>
            <a:xfrm>
              <a:off x="5347093" y="8125681"/>
              <a:ext cx="7598934" cy="1402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예측한 </a:t>
              </a:r>
              <a:r>
                <a:rPr lang="ko-KR" sz="2300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치안안전지수</a:t>
              </a:r>
              <a:r>
                <a:rPr lang="ko-KR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를 10개의 범위로 나눠 지도로 시각화하고,</a:t>
              </a:r>
              <a:endParaRPr/>
            </a:p>
            <a:p>
              <a:pPr indent="0" lvl="0" marL="0" marR="0" rtl="0" algn="ctr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연도별 치안안전지수 및 범죄 유형별 발생 건수 그래프 제공</a:t>
              </a:r>
              <a:endPara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6064525" y="7566889"/>
              <a:ext cx="6164070" cy="7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35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치안안전지수 시각화</a:t>
              </a:r>
              <a:endParaRPr b="0" i="0" sz="35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7"/>
          <p:cNvSpPr/>
          <p:nvPr/>
        </p:nvSpPr>
        <p:spPr>
          <a:xfrm>
            <a:off x="4114800" y="5448300"/>
            <a:ext cx="2343150" cy="152400"/>
          </a:xfrm>
          <a:prstGeom prst="rect">
            <a:avLst/>
          </a:prstGeom>
          <a:solidFill>
            <a:srgbClr val="92CCDC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4367212" y="6312694"/>
            <a:ext cx="1042988" cy="152400"/>
          </a:xfrm>
          <a:prstGeom prst="rect">
            <a:avLst/>
          </a:prstGeom>
          <a:solidFill>
            <a:srgbClr val="92CCDC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12725400" y="6312694"/>
            <a:ext cx="2743200" cy="152400"/>
          </a:xfrm>
          <a:prstGeom prst="rect">
            <a:avLst/>
          </a:prstGeom>
          <a:solidFill>
            <a:srgbClr val="92CCDC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8336273" y="6778625"/>
            <a:ext cx="1341127" cy="152400"/>
          </a:xfrm>
          <a:prstGeom prst="rect">
            <a:avLst/>
          </a:prstGeom>
          <a:solidFill>
            <a:srgbClr val="92CCDC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2307611" y="4704523"/>
            <a:ext cx="13961089" cy="2496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치안안전지수란? 범죄 유형별 발생 건수의 가중합과 </a:t>
            </a:r>
            <a:r>
              <a:rPr lang="ko-KR" sz="23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반비례</a:t>
            </a:r>
            <a:r>
              <a:rPr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하도록 정의한 수치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분석 요인들을 다중(선형)회귀 분석을 활용해 </a:t>
            </a:r>
            <a:r>
              <a:rPr lang="ko-KR" sz="23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유의미한 요인 </a:t>
            </a:r>
            <a:r>
              <a:rPr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추출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산과 같은 구역의 시설 부족으로 인한 이상치가 발생하면 </a:t>
            </a:r>
            <a:r>
              <a:rPr lang="ko-KR" sz="23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시가지와 자연환경 구역을 구분</a:t>
            </a:r>
            <a:r>
              <a:rPr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하여 분석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23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유의미한 요인</a:t>
            </a:r>
            <a:r>
              <a:rPr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회귀분석을 통해 범죄 발생 건수를 예측하고, </a:t>
            </a:r>
            <a:r>
              <a:rPr lang="ko-KR" sz="23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범죄 유형별로 가중치</a:t>
            </a:r>
            <a:r>
              <a:rPr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두어 치안안전지수 예측 모델 개발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- 2012년~ 의 치안안전지수 분석 및 분석한 결과들을 시계열 분석을 활용해 </a:t>
            </a:r>
            <a:r>
              <a:rPr lang="ko-KR" sz="23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이후 치안안전지수 예측</a:t>
            </a:r>
            <a:endParaRPr sz="2300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/>
          <p:nvPr/>
        </p:nvSpPr>
        <p:spPr>
          <a:xfrm>
            <a:off x="17513300" y="9829800"/>
            <a:ext cx="6223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22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914400" y="635000"/>
            <a:ext cx="16903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핵심기술</a:t>
            </a:r>
            <a:r>
              <a:rPr b="1" lang="ko-KR" sz="60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ko-KR" sz="66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ko-KR" sz="60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ko-KR" sz="48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전</a:t>
            </a:r>
            <a:r>
              <a:rPr lang="ko-KR" sz="4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ko-KR" sz="48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월세 물량 예측 서비스</a:t>
            </a:r>
            <a:endParaRPr sz="4800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1143000" y="2400301"/>
            <a:ext cx="15859124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(20~23년 합계기준) </a:t>
            </a: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청년 전입 세대가 많은 </a:t>
            </a:r>
            <a:r>
              <a:rPr lang="ko-KR" sz="23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관악구, 강서구, 동작구, 송파구, 영등포구</a:t>
            </a: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면적 84m²이하 </a:t>
            </a:r>
            <a:r>
              <a:rPr lang="ko-KR" sz="23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오피스텔, 아파트, 연립·다가구 주택</a:t>
            </a: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대상으로 전·월세 실거래가 데이터와 분석요인에 대한 데이터를 활용하여 물량 예측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분석요인</a:t>
            </a: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입주 예정 물량 정보, 지역별 소득수준, 국가 소득수준, 전세 자금 대출금리, 지역별 평균 임대료, 지역별 전입전출 인구 수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(이사시점 예측값), </a:t>
            </a:r>
            <a:endParaRPr/>
          </a:p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가구 형태, 지역별 평균 연령, 주거형태, 전·월세 전환률, 매매가격, 계약 만료자 수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(이사시점 계산값), </a:t>
            </a: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계약 갱신 비율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(이사시점 예측값)</a:t>
            </a:r>
            <a:endParaRPr b="0" i="0" sz="16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1600" y="4940615"/>
            <a:ext cx="8153400" cy="431768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/>
        </p:nvSpPr>
        <p:spPr>
          <a:xfrm>
            <a:off x="1110307" y="5629277"/>
            <a:ext cx="8589772" cy="1190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전·월세 실거래가 테이블에 있는 </a:t>
            </a:r>
            <a:r>
              <a:rPr lang="ko-KR" sz="20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가격과 건축년도, 전용면적, 층수 등</a:t>
            </a:r>
            <a:r>
              <a:rPr i="0" lang="ko-KR" sz="20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</a:t>
            </a:r>
            <a:endParaRPr i="0" sz="20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상관관계를 분석 후 유의미한 요소를 선정하여 클러스터링을 통해 군집 분류</a:t>
            </a:r>
            <a:endParaRPr b="0" i="0" sz="20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710998" y="4914900"/>
            <a:ext cx="4394402" cy="1078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주택 선택 요소 군집 분류</a:t>
            </a:r>
            <a:endParaRPr b="0" i="0" sz="2800" u="none" strike="noStrike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 txBox="1"/>
          <p:nvPr/>
        </p:nvSpPr>
        <p:spPr>
          <a:xfrm>
            <a:off x="10058400" y="4610100"/>
            <a:ext cx="5920968" cy="7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전·월세 물량 예측 후 시각화</a:t>
            </a:r>
            <a:endParaRPr b="0" i="0" sz="4000" u="none" strike="noStrike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9448800" y="5551672"/>
            <a:ext cx="7302045" cy="347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선형 회귀 분석을 통해 군집별 전·월세 물량 월별 단위 예측</a:t>
            </a:r>
            <a:endParaRPr sz="2300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분석요인 중 유의미한 요인 선별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유의미한 요인을 활용하여 다중 선형 회귀 분석을 통한 전·월세 물량 예측 모델 개발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지역별, 군집별 물량에 따른 시각화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사용자가 원하는 지역을 지도에서 선택 시 월별 예측 데이터를 차트로 제공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9685" y="6902800"/>
            <a:ext cx="2563091" cy="2228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6942250"/>
            <a:ext cx="1639863" cy="16537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집 동작점-서울원룸/투룸/쓰리룸/신축빌라/아파트/상가/사무실 | Facebook" id="241" name="Google Shape;24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6809" y="6942250"/>
            <a:ext cx="1653721" cy="165372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8"/>
          <p:cNvSpPr/>
          <p:nvPr/>
        </p:nvSpPr>
        <p:spPr>
          <a:xfrm>
            <a:off x="3426809" y="8595971"/>
            <a:ext cx="1653721" cy="586128"/>
          </a:xfrm>
          <a:prstGeom prst="rect">
            <a:avLst/>
          </a:prstGeom>
          <a:solidFill>
            <a:srgbClr val="CF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02958"/>
                </a:solidFill>
                <a:latin typeface="Calibri"/>
                <a:ea typeface="Calibri"/>
                <a:cs typeface="Calibri"/>
                <a:sym typeface="Calibri"/>
              </a:rPr>
              <a:t>좁은데 </a:t>
            </a:r>
            <a:endParaRPr b="1" sz="1800">
              <a:solidFill>
                <a:srgbClr val="1029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02958"/>
                </a:solidFill>
                <a:latin typeface="Calibri"/>
                <a:ea typeface="Calibri"/>
                <a:cs typeface="Calibri"/>
                <a:sym typeface="Calibri"/>
              </a:rPr>
              <a:t>신축</a:t>
            </a:r>
            <a:endParaRPr b="1" sz="1800">
              <a:solidFill>
                <a:srgbClr val="1029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1371600" y="8595971"/>
            <a:ext cx="1639863" cy="586129"/>
          </a:xfrm>
          <a:prstGeom prst="rect">
            <a:avLst/>
          </a:prstGeom>
          <a:solidFill>
            <a:srgbClr val="CF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02958"/>
                </a:solidFill>
                <a:latin typeface="Calibri"/>
                <a:ea typeface="Calibri"/>
                <a:cs typeface="Calibri"/>
                <a:sym typeface="Calibri"/>
              </a:rPr>
              <a:t>넓은데 </a:t>
            </a:r>
            <a:endParaRPr b="1" sz="1800">
              <a:solidFill>
                <a:srgbClr val="1029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02958"/>
                </a:solidFill>
                <a:latin typeface="Calibri"/>
                <a:ea typeface="Calibri"/>
                <a:cs typeface="Calibri"/>
                <a:sym typeface="Calibri"/>
              </a:rPr>
              <a:t>오래된 집</a:t>
            </a:r>
            <a:endParaRPr b="1" sz="1800">
              <a:solidFill>
                <a:srgbClr val="1029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6248400" y="4940614"/>
            <a:ext cx="2209801" cy="736286"/>
          </a:xfrm>
          <a:prstGeom prst="rightArrow">
            <a:avLst>
              <a:gd fmla="val 34581" name="adj1"/>
              <a:gd fmla="val 89848" name="adj2"/>
            </a:avLst>
          </a:prstGeom>
          <a:gradFill>
            <a:gsLst>
              <a:gs pos="0">
                <a:srgbClr val="F2F2F2"/>
              </a:gs>
              <a:gs pos="75000">
                <a:schemeClr val="dk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 rot="5400000">
            <a:off x="3354968" y="2245732"/>
            <a:ext cx="631571" cy="5055507"/>
          </a:xfrm>
          <a:custGeom>
            <a:rect b="b" l="l" r="r" t="t"/>
            <a:pathLst>
              <a:path extrusionOk="0" h="5797560" w="1390650">
                <a:moveTo>
                  <a:pt x="0" y="0"/>
                </a:moveTo>
                <a:cubicBezTo>
                  <a:pt x="241301" y="596900"/>
                  <a:pt x="139701" y="1250950"/>
                  <a:pt x="723902" y="1790700"/>
                </a:cubicBezTo>
                <a:lnTo>
                  <a:pt x="723902" y="1349380"/>
                </a:lnTo>
                <a:lnTo>
                  <a:pt x="1390650" y="2803530"/>
                </a:lnTo>
                <a:lnTo>
                  <a:pt x="723902" y="4257680"/>
                </a:lnTo>
                <a:lnTo>
                  <a:pt x="723902" y="3816360"/>
                </a:lnTo>
                <a:cubicBezTo>
                  <a:pt x="82551" y="4552960"/>
                  <a:pt x="241301" y="5137160"/>
                  <a:pt x="0" y="579756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8D8D8"/>
              </a:gs>
              <a:gs pos="50000">
                <a:srgbClr val="D8D8D8">
                  <a:alpha val="60000"/>
                </a:srgbClr>
              </a:gs>
              <a:gs pos="100000">
                <a:srgbClr val="D8D8D8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/>
        </p:nvSpPr>
        <p:spPr>
          <a:xfrm>
            <a:off x="17513300" y="9829800"/>
            <a:ext cx="6223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22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1600" y="4940614"/>
            <a:ext cx="8153400" cy="439388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9"/>
          <p:cNvSpPr txBox="1"/>
          <p:nvPr/>
        </p:nvSpPr>
        <p:spPr>
          <a:xfrm>
            <a:off x="11635968" y="4610100"/>
            <a:ext cx="2765832" cy="7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5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시각화</a:t>
            </a:r>
            <a:endParaRPr b="0" i="0" sz="3500" u="none" strike="noStrike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7010400" y="6662730"/>
            <a:ext cx="1830158" cy="736286"/>
          </a:xfrm>
          <a:prstGeom prst="rightArrow">
            <a:avLst>
              <a:gd fmla="val 34581" name="adj1"/>
              <a:gd fmla="val 89848" name="adj2"/>
            </a:avLst>
          </a:prstGeom>
          <a:gradFill>
            <a:gsLst>
              <a:gs pos="0">
                <a:srgbClr val="F2F2F2"/>
              </a:gs>
              <a:gs pos="75000">
                <a:schemeClr val="dk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914400" y="635000"/>
            <a:ext cx="16903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핵심기술 </a:t>
            </a:r>
            <a:r>
              <a:rPr b="1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ko-KR" sz="66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ko-KR" sz="60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ko-KR" sz="4800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rPr>
              <a:t>전세 보증사고율 예측</a:t>
            </a:r>
            <a:endParaRPr sz="4800">
              <a:solidFill>
                <a:srgbClr val="102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9"/>
          <p:cNvGrpSpPr/>
          <p:nvPr/>
        </p:nvGrpSpPr>
        <p:grpSpPr>
          <a:xfrm>
            <a:off x="1088534" y="5107198"/>
            <a:ext cx="5693266" cy="3521779"/>
            <a:chOff x="6658722" y="5174800"/>
            <a:chExt cx="4905157" cy="4063281"/>
          </a:xfrm>
        </p:grpSpPr>
        <p:sp>
          <p:nvSpPr>
            <p:cNvPr id="257" name="Google Shape;257;p9"/>
            <p:cNvSpPr txBox="1"/>
            <p:nvPr/>
          </p:nvSpPr>
          <p:spPr>
            <a:xfrm>
              <a:off x="6658722" y="5897258"/>
              <a:ext cx="4905157" cy="3340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깡통전세, 전세사기 위험 감소를 위해</a:t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203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전세보증사고율과 독립변수간의 상관관계 파악 후 회귀분석을 통한 보증사고율 예측 모델 개발</a:t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6818227" y="5174800"/>
              <a:ext cx="4680000" cy="722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3500" u="none" strike="noStrike">
                  <a:solidFill>
                    <a:srgbClr val="102E58"/>
                  </a:solidFill>
                  <a:latin typeface="Calibri"/>
                  <a:ea typeface="Calibri"/>
                  <a:cs typeface="Calibri"/>
                  <a:sym typeface="Calibri"/>
                </a:rPr>
                <a:t>전세 보증사고율</a:t>
              </a:r>
              <a:endParaRPr b="0" i="0" sz="3500" u="none" strike="noStrike">
                <a:solidFill>
                  <a:srgbClr val="102E5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9"/>
          <p:cNvSpPr txBox="1"/>
          <p:nvPr/>
        </p:nvSpPr>
        <p:spPr>
          <a:xfrm>
            <a:off x="8991600" y="8628976"/>
            <a:ext cx="8153399" cy="705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예측한 보증사고율을 차트로 제공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57719" y="5448300"/>
            <a:ext cx="3524881" cy="33034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9"/>
          <p:cNvCxnSpPr/>
          <p:nvPr/>
        </p:nvCxnSpPr>
        <p:spPr>
          <a:xfrm flipH="1" rot="10800000">
            <a:off x="12033709" y="6724059"/>
            <a:ext cx="1752600" cy="58388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9"/>
          <p:cNvCxnSpPr/>
          <p:nvPr/>
        </p:nvCxnSpPr>
        <p:spPr>
          <a:xfrm>
            <a:off x="12033709" y="7307945"/>
            <a:ext cx="1752600" cy="6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3" name="Google Shape;26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41439" y="6063288"/>
            <a:ext cx="3025802" cy="252056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9"/>
          <p:cNvSpPr txBox="1"/>
          <p:nvPr/>
        </p:nvSpPr>
        <p:spPr>
          <a:xfrm>
            <a:off x="1143000" y="2400301"/>
            <a:ext cx="15859124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전세 보증사고가 많이 일어나는 자치구(금천구)와 가장 적게 일어나는 자치구(성동구)를 대상으로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분석요인들과 전세 보증사고 형태, 건수 간의 상관관계를 분석 후 유의미한 요인을 활용하여 선형회귀분석을 통해 </a:t>
            </a:r>
            <a:r>
              <a:rPr lang="ko-KR" sz="2300">
                <a:solidFill>
                  <a:srgbClr val="102958"/>
                </a:solidFill>
                <a:latin typeface="Arial"/>
                <a:ea typeface="Arial"/>
                <a:cs typeface="Arial"/>
                <a:sym typeface="Arial"/>
              </a:rPr>
              <a:t>전세 보증사고율 예측</a:t>
            </a:r>
            <a:endParaRPr sz="2300">
              <a:solidFill>
                <a:srgbClr val="1029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029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분석요인</a:t>
            </a: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해당 구 전·월세비율, 전세보증금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(만기일 기준)</a:t>
            </a: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전세 세입자 수, 전세가율 변화추이, 금리 변동, 실업률, 매매·전세 가격 증감률, </a:t>
            </a:r>
            <a:endParaRPr b="0" i="0" sz="16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2786062" y="2857500"/>
            <a:ext cx="2729367" cy="146957"/>
          </a:xfrm>
          <a:prstGeom prst="rect">
            <a:avLst/>
          </a:prstGeom>
          <a:solidFill>
            <a:srgbClr val="B6DDE7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bitcamp</dc:creator>
</cp:coreProperties>
</file>