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jsA2kJy2BLtkp9tSUubhx9HnL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5264BE-7DEB-48C5-B76B-178F18757A15}">
  <a:tblStyle styleId="{675264BE-7DEB-48C5-B76B-178F18757A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d6d5dd1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2ed6d5dd1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ed70df3f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g2ed70df3f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876aacd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27876aacd0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d6d5dd1a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2ed6d5dd1a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d70df3f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2ed70df3f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d70df3f3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2ed70df3f3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d70df3f3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2ed70df3f3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e8ad063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2ee8ad063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d70df3f3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ed70df3f3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cfe4d725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2ecfe4d725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311700" y="639325"/>
            <a:ext cx="8520600" cy="988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5839900" y="2554775"/>
            <a:ext cx="2992500" cy="502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" name="Google Shape;21;p9"/>
          <p:cNvSpPr txBox="1"/>
          <p:nvPr>
            <p:ph idx="2" type="subTitle"/>
          </p:nvPr>
        </p:nvSpPr>
        <p:spPr>
          <a:xfrm>
            <a:off x="5839900" y="4131575"/>
            <a:ext cx="2992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" name="Google Shape;22;p9"/>
          <p:cNvSpPr txBox="1"/>
          <p:nvPr>
            <p:ph idx="3" type="subTitle"/>
          </p:nvPr>
        </p:nvSpPr>
        <p:spPr>
          <a:xfrm>
            <a:off x="5839900" y="3056975"/>
            <a:ext cx="29925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1880257" y="1083825"/>
            <a:ext cx="5383500" cy="130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주거 생활 환경에 근거한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청년들을 위한 주거 정보 분석 서비스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" name="Google Shape;61;p1"/>
          <p:cNvGraphicFramePr/>
          <p:nvPr/>
        </p:nvGraphicFramePr>
        <p:xfrm>
          <a:off x="1880271" y="25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1541300"/>
                <a:gridCol w="384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버전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0.1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작성일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2024-07-</a:t>
                      </a:r>
                      <a:r>
                        <a:rPr lang="ko-KR" sz="1100"/>
                        <a:t>22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소속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비트캠프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작성자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/>
                        <a:t>김남희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d6d5dd1a4_0_42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0" name="Google Shape;310;g2ed6d5dd1a4_0_42"/>
          <p:cNvGraphicFramePr/>
          <p:nvPr/>
        </p:nvGraphicFramePr>
        <p:xfrm>
          <a:off x="6516216" y="123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332600"/>
                <a:gridCol w="2054625"/>
              </a:tblGrid>
              <a:tr h="463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Description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/>
                        <a:t>7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&lt;RQ-ID-051-007&gt;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본문 하단에 </a:t>
                      </a: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chemeClr val="lt1"/>
                          </a:highlight>
                        </a:rPr>
                        <a:t>RQ-ID-052</a:t>
                      </a: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페이지로 가는 </a:t>
                      </a: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바로가기 링크를 추가한다.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글씨사이즈는 본문 글씨 사이즈 정도로 하고 본문내용보다 세줄정도 띄운다.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&lt;RQ-ID-051-008&gt;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스크롤은 화면 왼쪽에 위치한다.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Check Point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129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311" name="Google Shape;311;g2ed6d5dd1a4_0_42"/>
          <p:cNvGraphicFramePr/>
          <p:nvPr/>
        </p:nvGraphicFramePr>
        <p:xfrm>
          <a:off x="251520" y="124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Page Title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전세 보증사고율이란?</a:t>
                      </a:r>
                      <a:endParaRPr sz="7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ID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chemeClr val="lt1"/>
                          </a:highlight>
                        </a:rPr>
                        <a:t>RQ-ID-051</a:t>
                      </a:r>
                      <a:endParaRPr sz="7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Writer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김남희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Path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메인화면 &gt; 전세보증사고율 &gt; 전세 보증사고율이란?</a:t>
                      </a:r>
                      <a:endParaRPr sz="7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Date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24.07.19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g2ed6d5dd1a4_0_42"/>
          <p:cNvSpPr txBox="1"/>
          <p:nvPr/>
        </p:nvSpPr>
        <p:spPr>
          <a:xfrm>
            <a:off x="935075" y="1229975"/>
            <a:ext cx="48261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활용 데이터는 해당 구 전·월세비율, 전세보증금 (만기일 기준), 전세 세입자 수, 전세가율 변화추이, 금리 변동, 실업률, 매매·전세 가격 증감률, 전세 보증사고의 형태 및 건수다.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3" name="Google Shape;313;g2ed6d5dd1a4_0_42"/>
          <p:cNvSpPr txBox="1"/>
          <p:nvPr/>
        </p:nvSpPr>
        <p:spPr>
          <a:xfrm>
            <a:off x="1912388" y="2598000"/>
            <a:ext cx="28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000FF"/>
                </a:solidFill>
              </a:rPr>
              <a:t>전세보증사고율 보러가기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4" name="Google Shape;314;g2ed6d5dd1a4_0_42"/>
          <p:cNvSpPr/>
          <p:nvPr/>
        </p:nvSpPr>
        <p:spPr>
          <a:xfrm>
            <a:off x="251525" y="4058500"/>
            <a:ext cx="6193200" cy="77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000"/>
              <a:t>footer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2ed6d5dd1a4_0_42"/>
          <p:cNvSpPr/>
          <p:nvPr/>
        </p:nvSpPr>
        <p:spPr>
          <a:xfrm>
            <a:off x="251520" y="641390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LOGO	                        </a:t>
            </a:r>
            <a:r>
              <a:rPr b="1" lang="ko-KR" sz="800">
                <a:solidFill>
                  <a:schemeClr val="dk1"/>
                </a:solidFill>
              </a:rPr>
              <a:t>선호지역       치안안전지수       전·월세 물량 예측 지도       전세 보증사고율 </a:t>
            </a:r>
            <a:r>
              <a:rPr b="1" lang="ko-KR" sz="1000">
                <a:solidFill>
                  <a:schemeClr val="dk1"/>
                </a:solidFill>
              </a:rPr>
              <a:t> </a:t>
            </a:r>
            <a:r>
              <a:rPr b="1" lang="ko-KR" sz="800">
                <a:solidFill>
                  <a:schemeClr val="dk1"/>
                </a:solidFill>
              </a:rPr>
              <a:t>     로그인</a:t>
            </a:r>
            <a:endParaRPr/>
          </a:p>
        </p:txBody>
      </p:sp>
      <p:grpSp>
        <p:nvGrpSpPr>
          <p:cNvPr id="316" name="Google Shape;316;g2ed6d5dd1a4_0_42"/>
          <p:cNvGrpSpPr/>
          <p:nvPr/>
        </p:nvGrpSpPr>
        <p:grpSpPr>
          <a:xfrm>
            <a:off x="6288286" y="1228026"/>
            <a:ext cx="115206" cy="3758685"/>
            <a:chOff x="6308138" y="641400"/>
            <a:chExt cx="136500" cy="4429800"/>
          </a:xfrm>
        </p:grpSpPr>
        <p:sp>
          <p:nvSpPr>
            <p:cNvPr id="317" name="Google Shape;317;g2ed6d5dd1a4_0_42"/>
            <p:cNvSpPr/>
            <p:nvPr/>
          </p:nvSpPr>
          <p:spPr>
            <a:xfrm>
              <a:off x="6308138" y="641400"/>
              <a:ext cx="136500" cy="44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g2ed6d5dd1a4_0_42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g2ed6d5dd1a4_0_42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g2ed6d5dd1a4_0_42"/>
          <p:cNvSpPr/>
          <p:nvPr/>
        </p:nvSpPr>
        <p:spPr>
          <a:xfrm>
            <a:off x="6288674" y="3155449"/>
            <a:ext cx="115200" cy="1668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ed6d5dd1a4_0_42"/>
          <p:cNvSpPr/>
          <p:nvPr/>
        </p:nvSpPr>
        <p:spPr>
          <a:xfrm>
            <a:off x="1726161" y="2685297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7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ed6d5dd1a4_0_42"/>
          <p:cNvSpPr/>
          <p:nvPr/>
        </p:nvSpPr>
        <p:spPr>
          <a:xfrm>
            <a:off x="6063378" y="130636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8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d70df3f3c_0_0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8" name="Google Shape;328;g2ed70df3f3c_0_0"/>
          <p:cNvGraphicFramePr/>
          <p:nvPr/>
        </p:nvGraphicFramePr>
        <p:xfrm>
          <a:off x="6516216" y="123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332600"/>
                <a:gridCol w="2054625"/>
              </a:tblGrid>
              <a:tr h="463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Description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RQ-ID-052-001&gt;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내비바 아래 2:3 비율로 레이아웃을 설정한다.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RQ-ID-052-002&gt;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화면 왼쪽영역에 내용을 표시한다.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내용영역 상단에는 전세보증사고율 이라는 제목을 넣는다.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아래에 예측시기 드롭박스와 원하는 자치구를 눌러주세요 라는 문구를 넣는다.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내용영역은 넓이를 늘릴 수 있다.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RQ-ID-052-003&gt;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전세 보증사고율 제목을 내용 영역 위쪽에 작성한다.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제목 아래에 드롭박스로 예측시점을 6개월후, 1년 후, 2년 후, 3년후로 선택한다.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드롭박스 배경색은 투명이고 선택한 내용은 굵은 글씨로 표시한다.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‘원하는 자치구를 지도에서 선택해주세요.’라는 안내문구를 넣는다.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RQ-ID-052-004&gt;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화면 오른쪽영역에 지도를 표시한다.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값이 높을수록 색이 더 진해지며 색을 범례로 표시한다.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지도는 서울시 전역이 나오는 지도이고 현재시점의 보증사고율이 각 자치구별로 표시된다.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Check Point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129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329" name="Google Shape;329;g2ed70df3f3c_0_0"/>
          <p:cNvGraphicFramePr/>
          <p:nvPr/>
        </p:nvGraphicFramePr>
        <p:xfrm>
          <a:off x="251520" y="124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Page Title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전세 보증사고율</a:t>
                      </a:r>
                      <a:endParaRPr sz="7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ID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chemeClr val="lt1"/>
                          </a:highlight>
                        </a:rPr>
                        <a:t>RQ-ID-052</a:t>
                      </a:r>
                      <a:endParaRPr sz="7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Writer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김남희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Path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메인화면 &gt; 전세 보증사고율 &gt; 전세 보증사고율</a:t>
                      </a:r>
                      <a:r>
                        <a:rPr lang="ko-KR" sz="700" u="none" cap="none" strike="noStrike"/>
                        <a:t> (</a:t>
                      </a:r>
                      <a:r>
                        <a:rPr lang="ko-KR" sz="700"/>
                        <a:t>계속)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Date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24.07.</a:t>
                      </a:r>
                      <a:r>
                        <a:rPr lang="ko-KR" sz="700"/>
                        <a:t>25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g2ed70df3f3c_0_0"/>
          <p:cNvSpPr/>
          <p:nvPr/>
        </p:nvSpPr>
        <p:spPr>
          <a:xfrm>
            <a:off x="2400775" y="1227700"/>
            <a:ext cx="3937800" cy="3718200"/>
          </a:xfrm>
          <a:prstGeom prst="roundRect">
            <a:avLst>
              <a:gd fmla="val 83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g2ed70df3f3c_0_0"/>
          <p:cNvPicPr preferRelativeResize="0"/>
          <p:nvPr/>
        </p:nvPicPr>
        <p:blipFill rotWithShape="1">
          <a:blip r:embed="rId3">
            <a:alphaModFix/>
          </a:blip>
          <a:srcRect b="5094" l="0" r="0" t="4570"/>
          <a:stretch/>
        </p:blipFill>
        <p:spPr>
          <a:xfrm>
            <a:off x="2450700" y="1581025"/>
            <a:ext cx="3800300" cy="29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ed70df3f3c_0_0"/>
          <p:cNvSpPr txBox="1"/>
          <p:nvPr/>
        </p:nvSpPr>
        <p:spPr>
          <a:xfrm>
            <a:off x="3460900" y="3952000"/>
            <a:ext cx="747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0000"/>
                </a:solidFill>
              </a:rPr>
              <a:t>18.2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33" name="Google Shape;333;g2ed70df3f3c_0_0"/>
          <p:cNvSpPr txBox="1"/>
          <p:nvPr/>
        </p:nvSpPr>
        <p:spPr>
          <a:xfrm>
            <a:off x="4697150" y="3119925"/>
            <a:ext cx="747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4CCCC"/>
                </a:solidFill>
              </a:rPr>
              <a:t>1.0</a:t>
            </a:r>
            <a:endParaRPr b="1" sz="1000">
              <a:solidFill>
                <a:srgbClr val="F4CCCC"/>
              </a:solidFill>
            </a:endParaRPr>
          </a:p>
        </p:txBody>
      </p:sp>
      <p:sp>
        <p:nvSpPr>
          <p:cNvPr id="334" name="Google Shape;334;g2ed70df3f3c_0_0"/>
          <p:cNvSpPr/>
          <p:nvPr/>
        </p:nvSpPr>
        <p:spPr>
          <a:xfrm>
            <a:off x="327725" y="1227700"/>
            <a:ext cx="1971600" cy="3718200"/>
          </a:xfrm>
          <a:prstGeom prst="roundRect">
            <a:avLst>
              <a:gd fmla="val 503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ed70df3f3c_0_0"/>
          <p:cNvSpPr/>
          <p:nvPr/>
        </p:nvSpPr>
        <p:spPr>
          <a:xfrm>
            <a:off x="5521325" y="1499975"/>
            <a:ext cx="702300" cy="9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61000">
                <a:srgbClr val="ECB4B4"/>
              </a:gs>
              <a:gs pos="100000">
                <a:srgbClr val="D96868"/>
              </a:gs>
            </a:gsLst>
            <a:lin ang="0" scaled="0"/>
          </a:gra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ed70df3f3c_0_0"/>
          <p:cNvSpPr txBox="1"/>
          <p:nvPr/>
        </p:nvSpPr>
        <p:spPr>
          <a:xfrm>
            <a:off x="5497800" y="1410025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dk2"/>
                </a:solidFill>
              </a:rPr>
              <a:t>낮음             높음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337" name="Google Shape;337;g2ed70df3f3c_0_0"/>
          <p:cNvSpPr txBox="1"/>
          <p:nvPr/>
        </p:nvSpPr>
        <p:spPr>
          <a:xfrm>
            <a:off x="327725" y="1650550"/>
            <a:ext cx="74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2"/>
                </a:solidFill>
              </a:rPr>
              <a:t>예측 시기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38" name="Google Shape;338;g2ed70df3f3c_0_0"/>
          <p:cNvSpPr/>
          <p:nvPr/>
        </p:nvSpPr>
        <p:spPr>
          <a:xfrm>
            <a:off x="1074725" y="1753063"/>
            <a:ext cx="978300" cy="22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     </a:t>
            </a:r>
            <a:r>
              <a:rPr lang="ko-KR" sz="1000"/>
              <a:t>1년 후   ▼</a:t>
            </a:r>
            <a:endParaRPr sz="1000"/>
          </a:p>
        </p:txBody>
      </p:sp>
      <p:sp>
        <p:nvSpPr>
          <p:cNvPr id="339" name="Google Shape;339;g2ed70df3f3c_0_0"/>
          <p:cNvSpPr/>
          <p:nvPr/>
        </p:nvSpPr>
        <p:spPr>
          <a:xfrm>
            <a:off x="1074725" y="1978425"/>
            <a:ext cx="978300" cy="85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6개월 후</a:t>
            </a:r>
            <a:endParaRPr sz="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u="sng"/>
              <a:t>   1년 후 </a:t>
            </a:r>
            <a:r>
              <a:rPr lang="ko-KR" sz="900"/>
              <a:t>  </a:t>
            </a:r>
            <a:endParaRPr sz="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  2년 후</a:t>
            </a:r>
            <a:endParaRPr sz="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  3년 후</a:t>
            </a:r>
            <a:endParaRPr sz="900"/>
          </a:p>
        </p:txBody>
      </p:sp>
      <p:sp>
        <p:nvSpPr>
          <p:cNvPr id="340" name="Google Shape;340;g2ed70df3f3c_0_0"/>
          <p:cNvSpPr txBox="1"/>
          <p:nvPr/>
        </p:nvSpPr>
        <p:spPr>
          <a:xfrm>
            <a:off x="365825" y="2917450"/>
            <a:ext cx="189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2"/>
                </a:solidFill>
              </a:rPr>
              <a:t>원하는 자치구를 눌러주세요.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41" name="Google Shape;341;g2ed70df3f3c_0_0"/>
          <p:cNvSpPr/>
          <p:nvPr/>
        </p:nvSpPr>
        <p:spPr>
          <a:xfrm>
            <a:off x="251520" y="641390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LOGO	                        </a:t>
            </a:r>
            <a:r>
              <a:rPr b="1" lang="ko-KR" sz="800">
                <a:solidFill>
                  <a:schemeClr val="dk1"/>
                </a:solidFill>
              </a:rPr>
              <a:t>선호지역       치안안전지수       전·월세 물량 예측 지도       전세 보증사고율 </a:t>
            </a:r>
            <a:r>
              <a:rPr b="1" lang="ko-KR" sz="1000">
                <a:solidFill>
                  <a:schemeClr val="dk1"/>
                </a:solidFill>
              </a:rPr>
              <a:t> </a:t>
            </a:r>
            <a:r>
              <a:rPr b="1" lang="ko-KR" sz="800">
                <a:solidFill>
                  <a:schemeClr val="dk1"/>
                </a:solidFill>
              </a:rPr>
              <a:t>     로그인</a:t>
            </a:r>
            <a:endParaRPr/>
          </a:p>
        </p:txBody>
      </p:sp>
      <p:sp>
        <p:nvSpPr>
          <p:cNvPr id="342" name="Google Shape;342;g2ed70df3f3c_0_0"/>
          <p:cNvSpPr/>
          <p:nvPr/>
        </p:nvSpPr>
        <p:spPr>
          <a:xfrm>
            <a:off x="365828" y="127841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ed70df3f3c_0_0"/>
          <p:cNvSpPr/>
          <p:nvPr/>
        </p:nvSpPr>
        <p:spPr>
          <a:xfrm>
            <a:off x="954053" y="164491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3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ed70df3f3c_0_0"/>
          <p:cNvSpPr/>
          <p:nvPr/>
        </p:nvSpPr>
        <p:spPr>
          <a:xfrm>
            <a:off x="2450703" y="127841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4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ed70df3f3c_0_0"/>
          <p:cNvSpPr/>
          <p:nvPr/>
        </p:nvSpPr>
        <p:spPr>
          <a:xfrm>
            <a:off x="2261236" y="97671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876aacd06_0_4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7876aacd06_0_4"/>
          <p:cNvSpPr/>
          <p:nvPr/>
        </p:nvSpPr>
        <p:spPr>
          <a:xfrm>
            <a:off x="2285650" y="1227700"/>
            <a:ext cx="4086300" cy="3794400"/>
          </a:xfrm>
          <a:prstGeom prst="roundRect">
            <a:avLst>
              <a:gd fmla="val 50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7876aacd06_0_4"/>
          <p:cNvSpPr/>
          <p:nvPr/>
        </p:nvSpPr>
        <p:spPr>
          <a:xfrm>
            <a:off x="2369075" y="1290925"/>
            <a:ext cx="3937800" cy="3654900"/>
          </a:xfrm>
          <a:prstGeom prst="roundRect">
            <a:avLst>
              <a:gd fmla="val 83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27876aacd06_0_4"/>
          <p:cNvPicPr preferRelativeResize="0"/>
          <p:nvPr/>
        </p:nvPicPr>
        <p:blipFill rotWithShape="1">
          <a:blip r:embed="rId3">
            <a:alphaModFix amt="52999"/>
          </a:blip>
          <a:srcRect b="5094" l="0" r="0" t="4570"/>
          <a:stretch/>
        </p:blipFill>
        <p:spPr>
          <a:xfrm>
            <a:off x="2450700" y="1581025"/>
            <a:ext cx="3800300" cy="29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7876aacd06_0_4"/>
          <p:cNvSpPr txBox="1"/>
          <p:nvPr/>
        </p:nvSpPr>
        <p:spPr>
          <a:xfrm>
            <a:off x="4697150" y="3119925"/>
            <a:ext cx="747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4CCCC"/>
                </a:solidFill>
              </a:rPr>
              <a:t>1.0</a:t>
            </a:r>
            <a:endParaRPr b="1" sz="1000">
              <a:solidFill>
                <a:srgbClr val="F4CCCC"/>
              </a:solidFill>
            </a:endParaRPr>
          </a:p>
        </p:txBody>
      </p:sp>
      <p:sp>
        <p:nvSpPr>
          <p:cNvPr id="355" name="Google Shape;355;g27876aacd06_0_4"/>
          <p:cNvSpPr/>
          <p:nvPr/>
        </p:nvSpPr>
        <p:spPr>
          <a:xfrm>
            <a:off x="5521325" y="1499975"/>
            <a:ext cx="702300" cy="9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61000">
                <a:srgbClr val="ECB4B4"/>
              </a:gs>
              <a:gs pos="100000">
                <a:srgbClr val="D96868"/>
              </a:gs>
            </a:gsLst>
            <a:lin ang="0" scaled="0"/>
          </a:gra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7876aacd06_0_4"/>
          <p:cNvSpPr txBox="1"/>
          <p:nvPr/>
        </p:nvSpPr>
        <p:spPr>
          <a:xfrm>
            <a:off x="5497800" y="1410025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dk2"/>
                </a:solidFill>
              </a:rPr>
              <a:t>낮음             높음</a:t>
            </a:r>
            <a:endParaRPr sz="600">
              <a:solidFill>
                <a:schemeClr val="dk2"/>
              </a:solidFill>
            </a:endParaRPr>
          </a:p>
        </p:txBody>
      </p:sp>
      <p:graphicFrame>
        <p:nvGraphicFramePr>
          <p:cNvPr id="357" name="Google Shape;357;g27876aacd06_0_4"/>
          <p:cNvGraphicFramePr/>
          <p:nvPr/>
        </p:nvGraphicFramePr>
        <p:xfrm>
          <a:off x="6516216" y="123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332600"/>
                <a:gridCol w="2054625"/>
              </a:tblGrid>
              <a:tr h="463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Description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/>
                        <a:t>4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RQ-ID-052-004&gt;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예측한 곳을 선택 할 수 있도록 테두리로 표시되어있고 마우스가 올라가면 색이 진해진다.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원하는 자치구를 선택하면 서울지도는 흐려지고 선택한 자치구가 색이 칠해지며 입체적으로 올라오며 확대된다.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/>
                        <a:t>5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&lt;RQ-ID-052-005&gt;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원하는 자치구를 클릭하면 서울시 지도는 흐려지고 해당 자치구만 색이 칠해지고 커지면서 확대되는 효과로 지도가 채워진다.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자치구 지도가 나타나면 지도 위에 보증사고율(현재,미래)과 전세가율(현재)을 막대차트로 표시한다.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미래 보증사고율은 왼쪽에서 선택한 시점의 예측값을 사용한다.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Check Point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129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358" name="Google Shape;358;g27876aacd06_0_4"/>
          <p:cNvGraphicFramePr/>
          <p:nvPr/>
        </p:nvGraphicFramePr>
        <p:xfrm>
          <a:off x="251520" y="124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Page Title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전세 보증사고율</a:t>
                      </a:r>
                      <a:endParaRPr sz="7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ID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chemeClr val="lt1"/>
                          </a:highlight>
                        </a:rPr>
                        <a:t>RQ-ID-052</a:t>
                      </a:r>
                      <a:endParaRPr sz="7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Writer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김남희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Path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메인화면 &gt; 전세 보증사고율 &gt; 전세 보증사고율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Date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24.07.</a:t>
                      </a:r>
                      <a:r>
                        <a:rPr lang="ko-KR" sz="700"/>
                        <a:t>25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59" name="Google Shape;359;g27876aacd06_0_4"/>
          <p:cNvCxnSpPr/>
          <p:nvPr/>
        </p:nvCxnSpPr>
        <p:spPr>
          <a:xfrm rot="10800000">
            <a:off x="3243350" y="1963525"/>
            <a:ext cx="231600" cy="18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g27876aacd06_0_4"/>
          <p:cNvCxnSpPr/>
          <p:nvPr/>
        </p:nvCxnSpPr>
        <p:spPr>
          <a:xfrm>
            <a:off x="3835350" y="4357575"/>
            <a:ext cx="1072500" cy="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g27876aacd06_0_4"/>
          <p:cNvCxnSpPr/>
          <p:nvPr/>
        </p:nvCxnSpPr>
        <p:spPr>
          <a:xfrm flipH="1" rot="10800000">
            <a:off x="3766700" y="2752775"/>
            <a:ext cx="1252800" cy="12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2" name="Google Shape;362;g27876aacd0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4100" y="1798791"/>
            <a:ext cx="2855425" cy="280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27876aacd06_0_4"/>
          <p:cNvSpPr/>
          <p:nvPr/>
        </p:nvSpPr>
        <p:spPr>
          <a:xfrm>
            <a:off x="3837450" y="1872675"/>
            <a:ext cx="225300" cy="876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7876aacd06_0_4"/>
          <p:cNvSpPr/>
          <p:nvPr/>
        </p:nvSpPr>
        <p:spPr>
          <a:xfrm>
            <a:off x="4346700" y="2315950"/>
            <a:ext cx="225300" cy="876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7876aacd06_0_4"/>
          <p:cNvSpPr txBox="1"/>
          <p:nvPr/>
        </p:nvSpPr>
        <p:spPr>
          <a:xfrm rot="3666">
            <a:off x="3551350" y="1551775"/>
            <a:ext cx="8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2"/>
                </a:solidFill>
              </a:rPr>
              <a:t>현재 보증사고율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2"/>
                </a:solidFill>
              </a:rPr>
              <a:t>18.2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366" name="Google Shape;366;g27876aacd06_0_4"/>
          <p:cNvSpPr/>
          <p:nvPr/>
        </p:nvSpPr>
        <p:spPr>
          <a:xfrm>
            <a:off x="4882925" y="2687588"/>
            <a:ext cx="225300" cy="876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7876aacd06_0_4"/>
          <p:cNvSpPr/>
          <p:nvPr/>
        </p:nvSpPr>
        <p:spPr>
          <a:xfrm>
            <a:off x="251520" y="641390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LOGO	                        </a:t>
            </a:r>
            <a:r>
              <a:rPr b="1" lang="ko-KR" sz="800">
                <a:solidFill>
                  <a:schemeClr val="dk1"/>
                </a:solidFill>
              </a:rPr>
              <a:t>선호지역       치안안전지수       전·월세 물량 예측 지도       전세 보증사고율 </a:t>
            </a:r>
            <a:r>
              <a:rPr b="1" lang="ko-KR" sz="1000">
                <a:solidFill>
                  <a:schemeClr val="dk1"/>
                </a:solidFill>
              </a:rPr>
              <a:t> </a:t>
            </a:r>
            <a:r>
              <a:rPr b="1" lang="ko-KR" sz="800">
                <a:solidFill>
                  <a:schemeClr val="dk1"/>
                </a:solidFill>
              </a:rPr>
              <a:t>     로그인</a:t>
            </a:r>
            <a:endParaRPr/>
          </a:p>
        </p:txBody>
      </p:sp>
      <p:sp>
        <p:nvSpPr>
          <p:cNvPr id="368" name="Google Shape;368;g27876aacd06_0_4"/>
          <p:cNvSpPr txBox="1"/>
          <p:nvPr/>
        </p:nvSpPr>
        <p:spPr>
          <a:xfrm rot="4888">
            <a:off x="4062737" y="1997463"/>
            <a:ext cx="8439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2"/>
                </a:solidFill>
              </a:rPr>
              <a:t>미래 보증사고율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2"/>
                </a:solidFill>
              </a:rPr>
              <a:t>15.0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369" name="Google Shape;369;g27876aacd06_0_4"/>
          <p:cNvSpPr txBox="1"/>
          <p:nvPr/>
        </p:nvSpPr>
        <p:spPr>
          <a:xfrm rot="3572">
            <a:off x="4745525" y="2373525"/>
            <a:ext cx="5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2"/>
                </a:solidFill>
              </a:rPr>
              <a:t>전세가율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2"/>
                </a:solidFill>
              </a:rPr>
              <a:t>54%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370" name="Google Shape;370;g27876aacd06_0_4"/>
          <p:cNvSpPr/>
          <p:nvPr/>
        </p:nvSpPr>
        <p:spPr>
          <a:xfrm>
            <a:off x="327725" y="1227700"/>
            <a:ext cx="1971600" cy="3718200"/>
          </a:xfrm>
          <a:prstGeom prst="roundRect">
            <a:avLst>
              <a:gd fmla="val 503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7876aacd06_0_4"/>
          <p:cNvSpPr txBox="1"/>
          <p:nvPr/>
        </p:nvSpPr>
        <p:spPr>
          <a:xfrm>
            <a:off x="327725" y="1650550"/>
            <a:ext cx="74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2"/>
                </a:solidFill>
              </a:rPr>
              <a:t>예측 시기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72" name="Google Shape;372;g27876aacd06_0_4"/>
          <p:cNvSpPr/>
          <p:nvPr/>
        </p:nvSpPr>
        <p:spPr>
          <a:xfrm>
            <a:off x="1074725" y="1753063"/>
            <a:ext cx="978300" cy="22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     1년 후   ▼</a:t>
            </a:r>
            <a:endParaRPr sz="1000"/>
          </a:p>
        </p:txBody>
      </p:sp>
      <p:sp>
        <p:nvSpPr>
          <p:cNvPr id="373" name="Google Shape;373;g27876aacd06_0_4"/>
          <p:cNvSpPr/>
          <p:nvPr/>
        </p:nvSpPr>
        <p:spPr>
          <a:xfrm>
            <a:off x="1074725" y="1978425"/>
            <a:ext cx="978300" cy="85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6개월 후</a:t>
            </a:r>
            <a:endParaRPr sz="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 u="sng"/>
              <a:t>   1년 후 </a:t>
            </a:r>
            <a:r>
              <a:rPr b="1" lang="ko-KR" sz="900"/>
              <a:t>  </a:t>
            </a:r>
            <a:endParaRPr b="1" sz="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  2년 후</a:t>
            </a:r>
            <a:endParaRPr sz="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  3년 후</a:t>
            </a:r>
            <a:endParaRPr sz="900"/>
          </a:p>
        </p:txBody>
      </p:sp>
      <p:pic>
        <p:nvPicPr>
          <p:cNvPr id="374" name="Google Shape;374;g27876aacd06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825" y="3781575"/>
            <a:ext cx="708200" cy="7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27876aacd06_0_4"/>
          <p:cNvSpPr txBox="1"/>
          <p:nvPr/>
        </p:nvSpPr>
        <p:spPr>
          <a:xfrm>
            <a:off x="3503250" y="3985850"/>
            <a:ext cx="747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0000"/>
                </a:solidFill>
              </a:rPr>
              <a:t>18.2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76" name="Google Shape;376;g27876aacd06_0_4"/>
          <p:cNvSpPr/>
          <p:nvPr/>
        </p:nvSpPr>
        <p:spPr>
          <a:xfrm>
            <a:off x="2413636" y="135573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4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7876aacd06_0_4"/>
          <p:cNvSpPr txBox="1"/>
          <p:nvPr/>
        </p:nvSpPr>
        <p:spPr>
          <a:xfrm>
            <a:off x="365825" y="2917450"/>
            <a:ext cx="189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2"/>
                </a:solidFill>
              </a:rPr>
              <a:t>원하는 자치구를 지도에서 선택해주세요.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78" name="Google Shape;378;g27876aacd06_0_4"/>
          <p:cNvSpPr/>
          <p:nvPr/>
        </p:nvSpPr>
        <p:spPr>
          <a:xfrm>
            <a:off x="3474953" y="2076977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5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"/>
          <p:cNvSpPr/>
          <p:nvPr/>
        </p:nvSpPr>
        <p:spPr>
          <a:xfrm>
            <a:off x="2916450" y="1700250"/>
            <a:ext cx="3311100" cy="17430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-KR"/>
              <a:t>History</a:t>
            </a:r>
            <a:endParaRPr b="1"/>
          </a:p>
        </p:txBody>
      </p:sp>
      <p:graphicFrame>
        <p:nvGraphicFramePr>
          <p:cNvPr id="67" name="Google Shape;67;p2"/>
          <p:cNvGraphicFramePr/>
          <p:nvPr/>
        </p:nvGraphicFramePr>
        <p:xfrm>
          <a:off x="971502" y="11793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1059550"/>
                <a:gridCol w="1059550"/>
                <a:gridCol w="3986175"/>
                <a:gridCol w="1095700"/>
              </a:tblGrid>
              <a:tr h="36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-KR" sz="900" u="none" cap="none" strike="noStrike">
                          <a:solidFill>
                            <a:schemeClr val="dk1"/>
                          </a:solidFill>
                        </a:rPr>
                        <a:t>Version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-KR" sz="900" u="none" cap="none" strike="noStrike">
                          <a:solidFill>
                            <a:schemeClr val="dk1"/>
                          </a:solidFill>
                        </a:rPr>
                        <a:t>Author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-KR" sz="9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-KR" sz="900" u="none" cap="none" strike="noStrike">
                          <a:solidFill>
                            <a:schemeClr val="dk1"/>
                          </a:solidFill>
                        </a:rPr>
                        <a:t>Date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/>
                        <a:t>0.1</a:t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/>
                        <a:t>김남희</a:t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/>
                        <a:t>초안작성</a:t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/>
                        <a:t>2024.07.22</a:t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78200" marB="78200" marR="78200" marL="78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d6d5dd1a4_0_171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73;g2ed6d5dd1a4_0_171"/>
          <p:cNvGraphicFramePr/>
          <p:nvPr/>
        </p:nvGraphicFramePr>
        <p:xfrm>
          <a:off x="6516216" y="123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332600"/>
                <a:gridCol w="2054625"/>
              </a:tblGrid>
              <a:tr h="463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Description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&lt;RQ-ID-010-001&gt;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로고이미지를 페이지 왼쪽 상단에 위치시킨다.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&lt;RQ-ID-010-002&gt;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페이지 상단 로고 오른쪽으로 메뉴바를 만든다.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메뉴바는 선호지역, 치안안전지수, 전월세 물량 예측 도, 전세보증사고율, 로그인으로 구성되어있다.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로그인전에는 로그인, 로그인후에는 마이페이지로 이름이 바뀐다.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서비스명에 마우스를 올리면 전체메뉴가 밑으로 스르륵 내려온다.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서비스나 세부서비스에 마우스를 올리면 글씨가 진해진다.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Check Point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129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74" name="Google Shape;74;g2ed6d5dd1a4_0_171"/>
          <p:cNvGraphicFramePr/>
          <p:nvPr/>
        </p:nvGraphicFramePr>
        <p:xfrm>
          <a:off x="251520" y="124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Page Title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메인화면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ID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RQ-ID-010</a:t>
                      </a:r>
                      <a:endParaRPr sz="8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Writer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김남희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Path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메인화면 &gt; 메인화면 (계속)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Date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24.07.</a:t>
                      </a:r>
                      <a:r>
                        <a:rPr lang="ko-KR" sz="700"/>
                        <a:t>22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g2ed6d5dd1a4_0_171"/>
          <p:cNvSpPr/>
          <p:nvPr/>
        </p:nvSpPr>
        <p:spPr>
          <a:xfrm>
            <a:off x="971275" y="4522625"/>
            <a:ext cx="987000" cy="3078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ed6d5dd1a4_0_171"/>
          <p:cNvSpPr/>
          <p:nvPr/>
        </p:nvSpPr>
        <p:spPr>
          <a:xfrm>
            <a:off x="2226850" y="4522625"/>
            <a:ext cx="9870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ed6d5dd1a4_0_171"/>
          <p:cNvSpPr/>
          <p:nvPr/>
        </p:nvSpPr>
        <p:spPr>
          <a:xfrm>
            <a:off x="3482425" y="4522625"/>
            <a:ext cx="9870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ed6d5dd1a4_0_171"/>
          <p:cNvSpPr/>
          <p:nvPr/>
        </p:nvSpPr>
        <p:spPr>
          <a:xfrm>
            <a:off x="4738000" y="4522625"/>
            <a:ext cx="9870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g2ed6d5dd1a4_0_171"/>
          <p:cNvGrpSpPr/>
          <p:nvPr/>
        </p:nvGrpSpPr>
        <p:grpSpPr>
          <a:xfrm>
            <a:off x="258569" y="4733218"/>
            <a:ext cx="6179126" cy="200427"/>
            <a:chOff x="3225735" y="5951916"/>
            <a:chExt cx="8495980" cy="190955"/>
          </a:xfrm>
        </p:grpSpPr>
        <p:grpSp>
          <p:nvGrpSpPr>
            <p:cNvPr id="80" name="Google Shape;80;g2ed6d5dd1a4_0_171"/>
            <p:cNvGrpSpPr/>
            <p:nvPr/>
          </p:nvGrpSpPr>
          <p:grpSpPr>
            <a:xfrm rot="5400000">
              <a:off x="4192247" y="4985403"/>
              <a:ext cx="190955" cy="2123980"/>
              <a:chOff x="6402388" y="1584325"/>
              <a:chExt cx="239713" cy="933453"/>
            </a:xfrm>
          </p:grpSpPr>
          <p:sp>
            <p:nvSpPr>
              <p:cNvPr id="81" name="Google Shape;81;g2ed6d5dd1a4_0_171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2" name="Google Shape;82;g2ed6d5dd1a4_0_171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83" name="Google Shape;83;g2ed6d5dd1a4_0_171"/>
            <p:cNvGrpSpPr/>
            <p:nvPr/>
          </p:nvGrpSpPr>
          <p:grpSpPr>
            <a:xfrm rot="5400000">
              <a:off x="6316247" y="4985403"/>
              <a:ext cx="190955" cy="2123980"/>
              <a:chOff x="6402388" y="1584325"/>
              <a:chExt cx="239713" cy="933453"/>
            </a:xfrm>
          </p:grpSpPr>
          <p:sp>
            <p:nvSpPr>
              <p:cNvPr id="84" name="Google Shape;84;g2ed6d5dd1a4_0_171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5" name="Google Shape;85;g2ed6d5dd1a4_0_171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86" name="Google Shape;86;g2ed6d5dd1a4_0_171"/>
            <p:cNvGrpSpPr/>
            <p:nvPr/>
          </p:nvGrpSpPr>
          <p:grpSpPr>
            <a:xfrm rot="5400000">
              <a:off x="8440247" y="4985403"/>
              <a:ext cx="190955" cy="2123980"/>
              <a:chOff x="6402388" y="1584325"/>
              <a:chExt cx="239713" cy="933453"/>
            </a:xfrm>
          </p:grpSpPr>
          <p:sp>
            <p:nvSpPr>
              <p:cNvPr id="87" name="Google Shape;87;g2ed6d5dd1a4_0_171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8" name="Google Shape;88;g2ed6d5dd1a4_0_171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89" name="Google Shape;89;g2ed6d5dd1a4_0_171"/>
            <p:cNvGrpSpPr/>
            <p:nvPr/>
          </p:nvGrpSpPr>
          <p:grpSpPr>
            <a:xfrm rot="5400000">
              <a:off x="10564247" y="4985403"/>
              <a:ext cx="190955" cy="2123980"/>
              <a:chOff x="6402388" y="1584325"/>
              <a:chExt cx="239713" cy="933453"/>
            </a:xfrm>
          </p:grpSpPr>
          <p:sp>
            <p:nvSpPr>
              <p:cNvPr id="90" name="Google Shape;90;g2ed6d5dd1a4_0_171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1" name="Google Shape;91;g2ed6d5dd1a4_0_171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92" name="Google Shape;92;g2ed6d5dd1a4_0_171"/>
          <p:cNvSpPr txBox="1"/>
          <p:nvPr/>
        </p:nvSpPr>
        <p:spPr>
          <a:xfrm>
            <a:off x="2001575" y="3804975"/>
            <a:ext cx="26931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2"/>
                </a:solidFill>
              </a:rPr>
              <a:t>서비스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3" name="Google Shape;93;g2ed6d5dd1a4_0_171"/>
          <p:cNvSpPr/>
          <p:nvPr/>
        </p:nvSpPr>
        <p:spPr>
          <a:xfrm>
            <a:off x="2018061" y="738697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2ed6d5dd1a4_0_171"/>
          <p:cNvGrpSpPr/>
          <p:nvPr/>
        </p:nvGrpSpPr>
        <p:grpSpPr>
          <a:xfrm>
            <a:off x="6288286" y="1217826"/>
            <a:ext cx="115206" cy="3758685"/>
            <a:chOff x="6308138" y="641400"/>
            <a:chExt cx="136500" cy="4429800"/>
          </a:xfrm>
        </p:grpSpPr>
        <p:sp>
          <p:nvSpPr>
            <p:cNvPr id="95" name="Google Shape;95;g2ed6d5dd1a4_0_171"/>
            <p:cNvSpPr/>
            <p:nvPr/>
          </p:nvSpPr>
          <p:spPr>
            <a:xfrm>
              <a:off x="6308138" y="641400"/>
              <a:ext cx="136500" cy="44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2ed6d5dd1a4_0_171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2ed6d5dd1a4_0_171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g2ed6d5dd1a4_0_171"/>
          <p:cNvSpPr/>
          <p:nvPr/>
        </p:nvSpPr>
        <p:spPr>
          <a:xfrm>
            <a:off x="6288674" y="1471824"/>
            <a:ext cx="115200" cy="1668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g2ed6d5dd1a4_0_171"/>
          <p:cNvGrpSpPr/>
          <p:nvPr/>
        </p:nvGrpSpPr>
        <p:grpSpPr>
          <a:xfrm>
            <a:off x="305843" y="1217828"/>
            <a:ext cx="5930563" cy="2293181"/>
            <a:chOff x="250925" y="1131628"/>
            <a:chExt cx="6193800" cy="2242500"/>
          </a:xfrm>
        </p:grpSpPr>
        <p:sp>
          <p:nvSpPr>
            <p:cNvPr id="100" name="Google Shape;100;g2ed6d5dd1a4_0_171"/>
            <p:cNvSpPr/>
            <p:nvPr/>
          </p:nvSpPr>
          <p:spPr>
            <a:xfrm>
              <a:off x="251525" y="1131628"/>
              <a:ext cx="6193200" cy="2242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000"/>
                <a:t>사진</a:t>
              </a:r>
              <a:endParaRPr sz="1000"/>
            </a:p>
          </p:txBody>
        </p:sp>
        <p:sp>
          <p:nvSpPr>
            <p:cNvPr id="101" name="Google Shape;101;g2ed6d5dd1a4_0_171"/>
            <p:cNvSpPr txBox="1"/>
            <p:nvPr/>
          </p:nvSpPr>
          <p:spPr>
            <a:xfrm>
              <a:off x="250925" y="2078875"/>
              <a:ext cx="225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2"/>
                  </a:solidFill>
                </a:rPr>
                <a:t>&lt;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2" name="Google Shape;102;g2ed6d5dd1a4_0_171"/>
            <p:cNvSpPr txBox="1"/>
            <p:nvPr/>
          </p:nvSpPr>
          <p:spPr>
            <a:xfrm>
              <a:off x="6143300" y="2078875"/>
              <a:ext cx="225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2"/>
                  </a:solidFill>
                </a:rPr>
                <a:t>&gt;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3" name="Google Shape;103;g2ed6d5dd1a4_0_171"/>
            <p:cNvSpPr/>
            <p:nvPr/>
          </p:nvSpPr>
          <p:spPr>
            <a:xfrm>
              <a:off x="3127363" y="3205375"/>
              <a:ext cx="72000" cy="72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2ed6d5dd1a4_0_171"/>
            <p:cNvSpPr/>
            <p:nvPr/>
          </p:nvSpPr>
          <p:spPr>
            <a:xfrm>
              <a:off x="3250538" y="3205375"/>
              <a:ext cx="72000" cy="72000"/>
            </a:xfrm>
            <a:prstGeom prst="ellipse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g2ed6d5dd1a4_0_171"/>
            <p:cNvSpPr/>
            <p:nvPr/>
          </p:nvSpPr>
          <p:spPr>
            <a:xfrm>
              <a:off x="3373713" y="3205375"/>
              <a:ext cx="72000" cy="72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ed6d5dd1a4_0_171"/>
            <p:cNvSpPr/>
            <p:nvPr/>
          </p:nvSpPr>
          <p:spPr>
            <a:xfrm>
              <a:off x="3496888" y="3205375"/>
              <a:ext cx="72000" cy="72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g2ed6d5dd1a4_0_171"/>
          <p:cNvSpPr/>
          <p:nvPr/>
        </p:nvSpPr>
        <p:spPr>
          <a:xfrm>
            <a:off x="251525" y="641424"/>
            <a:ext cx="6193200" cy="109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LOGO	                        </a:t>
            </a:r>
            <a:r>
              <a:rPr b="1" lang="ko-KR" sz="800">
                <a:solidFill>
                  <a:schemeClr val="dk1"/>
                </a:solidFill>
              </a:rPr>
              <a:t>선호지역       치안안전지수       전·월세 물량 예측 지도       전세 보증사고율 </a:t>
            </a:r>
            <a:r>
              <a:rPr b="1" lang="ko-KR" sz="1000">
                <a:solidFill>
                  <a:schemeClr val="dk1"/>
                </a:solidFill>
              </a:rPr>
              <a:t> </a:t>
            </a:r>
            <a:r>
              <a:rPr b="1" lang="ko-KR" sz="800">
                <a:solidFill>
                  <a:schemeClr val="dk1"/>
                </a:solidFill>
              </a:rPr>
              <a:t>     로그인</a:t>
            </a:r>
            <a:endParaRPr b="1"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800"/>
          </a:p>
        </p:txBody>
      </p:sp>
      <p:sp>
        <p:nvSpPr>
          <p:cNvPr id="108" name="Google Shape;108;g2ed6d5dd1a4_0_171"/>
          <p:cNvSpPr/>
          <p:nvPr/>
        </p:nvSpPr>
        <p:spPr>
          <a:xfrm>
            <a:off x="2423175" y="964000"/>
            <a:ext cx="677400" cy="66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서비스1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서비스2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서비스3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09" name="Google Shape;109;g2ed6d5dd1a4_0_171"/>
          <p:cNvSpPr/>
          <p:nvPr/>
        </p:nvSpPr>
        <p:spPr>
          <a:xfrm>
            <a:off x="3075525" y="964000"/>
            <a:ext cx="677400" cy="66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서비스1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서비스2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서비스3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10" name="Google Shape;110;g2ed6d5dd1a4_0_171"/>
          <p:cNvSpPr/>
          <p:nvPr/>
        </p:nvSpPr>
        <p:spPr>
          <a:xfrm>
            <a:off x="3786625" y="964000"/>
            <a:ext cx="16533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전·월세 물량 예측 지도란?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나의주택스타일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전·월세 물량 예측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11" name="Google Shape;111;g2ed6d5dd1a4_0_171"/>
          <p:cNvSpPr/>
          <p:nvPr/>
        </p:nvSpPr>
        <p:spPr>
          <a:xfrm>
            <a:off x="5074800" y="964000"/>
            <a:ext cx="9870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전세보증사고란?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전세보증사고율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12" name="Google Shape;112;g2ed6d5dd1a4_0_171"/>
          <p:cNvSpPr/>
          <p:nvPr/>
        </p:nvSpPr>
        <p:spPr>
          <a:xfrm>
            <a:off x="2077003" y="80271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ed6d5dd1a4_0_171"/>
          <p:cNvSpPr/>
          <p:nvPr/>
        </p:nvSpPr>
        <p:spPr>
          <a:xfrm>
            <a:off x="86936" y="73871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d70df3f3c_0_38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g2ed70df3f3c_0_38"/>
          <p:cNvGraphicFramePr/>
          <p:nvPr/>
        </p:nvGraphicFramePr>
        <p:xfrm>
          <a:off x="6516216" y="123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332600"/>
                <a:gridCol w="2054625"/>
              </a:tblGrid>
              <a:tr h="463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Description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/>
                        <a:t>3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RQ-ID-010-003</a:t>
                      </a:r>
                      <a:r>
                        <a:rPr b="1" lang="ko-KR" sz="900"/>
                        <a:t>&gt;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4개의 서비스를 각각 소개하는 이미지에 제목, 설명을 넣는다.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일정시간이 지나면 다음 이미지로 넘어가고 마지막페이지에서는 첫번째 사진으로 이동된다.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원하는 순서로 이동할 수 있는 인디케이터와 양쪽 옆에 화살표를 포함한다.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이미지에는 각 서비스로 이동할 수 있는 바로가기 버튼을 생성하고 이미지를 가리지 않도록 투명도를 설정한다.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/>
                        <a:t>4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RQ-ID-010-004</a:t>
                      </a:r>
                      <a:r>
                        <a:rPr b="1" lang="ko-KR" sz="900"/>
                        <a:t>&gt;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뒷 장 </a:t>
                      </a: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&lt;RQ-ID-010-004&gt;</a:t>
                      </a:r>
                      <a:r>
                        <a:rPr lang="ko-KR" sz="900"/>
                        <a:t> 참조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Check Point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129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20" name="Google Shape;120;g2ed70df3f3c_0_38"/>
          <p:cNvGraphicFramePr/>
          <p:nvPr/>
        </p:nvGraphicFramePr>
        <p:xfrm>
          <a:off x="251520" y="124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Page Title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메인화면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ID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RQ-ID-010</a:t>
                      </a:r>
                      <a:endParaRPr sz="8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Writer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김남희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Path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메인화면 &gt; 메인화면 (계속)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Date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24.07.</a:t>
                      </a:r>
                      <a:r>
                        <a:rPr lang="ko-KR" sz="700"/>
                        <a:t>22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21" name="Google Shape;121;g2ed70df3f3c_0_38"/>
          <p:cNvGrpSpPr/>
          <p:nvPr/>
        </p:nvGrpSpPr>
        <p:grpSpPr>
          <a:xfrm>
            <a:off x="305843" y="1217828"/>
            <a:ext cx="5930563" cy="2293181"/>
            <a:chOff x="250925" y="1131628"/>
            <a:chExt cx="6193800" cy="2242500"/>
          </a:xfrm>
        </p:grpSpPr>
        <p:sp>
          <p:nvSpPr>
            <p:cNvPr id="122" name="Google Shape;122;g2ed70df3f3c_0_38"/>
            <p:cNvSpPr/>
            <p:nvPr/>
          </p:nvSpPr>
          <p:spPr>
            <a:xfrm>
              <a:off x="251525" y="1131628"/>
              <a:ext cx="6193200" cy="2242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000"/>
                <a:t>사진</a:t>
              </a:r>
              <a:endParaRPr sz="1000"/>
            </a:p>
          </p:txBody>
        </p:sp>
        <p:sp>
          <p:nvSpPr>
            <p:cNvPr id="123" name="Google Shape;123;g2ed70df3f3c_0_38"/>
            <p:cNvSpPr txBox="1"/>
            <p:nvPr/>
          </p:nvSpPr>
          <p:spPr>
            <a:xfrm>
              <a:off x="250925" y="2078875"/>
              <a:ext cx="225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2"/>
                  </a:solidFill>
                </a:rPr>
                <a:t>&lt;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24" name="Google Shape;124;g2ed70df3f3c_0_38"/>
            <p:cNvSpPr txBox="1"/>
            <p:nvPr/>
          </p:nvSpPr>
          <p:spPr>
            <a:xfrm>
              <a:off x="6143300" y="2078875"/>
              <a:ext cx="225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2"/>
                  </a:solidFill>
                </a:rPr>
                <a:t>&gt;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25" name="Google Shape;125;g2ed70df3f3c_0_38"/>
            <p:cNvSpPr/>
            <p:nvPr/>
          </p:nvSpPr>
          <p:spPr>
            <a:xfrm>
              <a:off x="3127363" y="3205375"/>
              <a:ext cx="72000" cy="72000"/>
            </a:xfrm>
            <a:prstGeom prst="ellipse">
              <a:avLst/>
            </a:prstGeom>
            <a:solidFill>
              <a:srgbClr val="9E9E9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2ed70df3f3c_0_38"/>
            <p:cNvSpPr/>
            <p:nvPr/>
          </p:nvSpPr>
          <p:spPr>
            <a:xfrm>
              <a:off x="3250538" y="3205375"/>
              <a:ext cx="72000" cy="72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g2ed70df3f3c_0_38"/>
            <p:cNvSpPr/>
            <p:nvPr/>
          </p:nvSpPr>
          <p:spPr>
            <a:xfrm>
              <a:off x="3373713" y="3205375"/>
              <a:ext cx="72000" cy="72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g2ed70df3f3c_0_38"/>
            <p:cNvSpPr/>
            <p:nvPr/>
          </p:nvSpPr>
          <p:spPr>
            <a:xfrm>
              <a:off x="3496888" y="3205375"/>
              <a:ext cx="72000" cy="72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g2ed70df3f3c_0_38"/>
          <p:cNvSpPr/>
          <p:nvPr/>
        </p:nvSpPr>
        <p:spPr>
          <a:xfrm>
            <a:off x="971275" y="4522625"/>
            <a:ext cx="987000" cy="3078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ed70df3f3c_0_38"/>
          <p:cNvSpPr/>
          <p:nvPr/>
        </p:nvSpPr>
        <p:spPr>
          <a:xfrm>
            <a:off x="2226850" y="4522625"/>
            <a:ext cx="9870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ed70df3f3c_0_38"/>
          <p:cNvSpPr/>
          <p:nvPr/>
        </p:nvSpPr>
        <p:spPr>
          <a:xfrm>
            <a:off x="3482425" y="4522625"/>
            <a:ext cx="9870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ed70df3f3c_0_38"/>
          <p:cNvSpPr/>
          <p:nvPr/>
        </p:nvSpPr>
        <p:spPr>
          <a:xfrm>
            <a:off x="4738000" y="4522625"/>
            <a:ext cx="987000" cy="30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ed70df3f3c_0_38"/>
          <p:cNvSpPr txBox="1"/>
          <p:nvPr/>
        </p:nvSpPr>
        <p:spPr>
          <a:xfrm>
            <a:off x="2001575" y="3804975"/>
            <a:ext cx="26931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2"/>
                </a:solidFill>
              </a:rPr>
              <a:t>서비스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134" name="Google Shape;134;g2ed70df3f3c_0_38"/>
          <p:cNvSpPr/>
          <p:nvPr/>
        </p:nvSpPr>
        <p:spPr>
          <a:xfrm>
            <a:off x="251520" y="641390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LOGO	                        </a:t>
            </a:r>
            <a:r>
              <a:rPr b="1" lang="ko-KR" sz="800">
                <a:solidFill>
                  <a:schemeClr val="dk1"/>
                </a:solidFill>
              </a:rPr>
              <a:t>선호지역       치안안전지수       전·월세 물량 예측 지도       전세 보증사고율 </a:t>
            </a:r>
            <a:r>
              <a:rPr b="1" lang="ko-KR" sz="1000">
                <a:solidFill>
                  <a:schemeClr val="dk1"/>
                </a:solidFill>
              </a:rPr>
              <a:t> </a:t>
            </a:r>
            <a:r>
              <a:rPr b="1" lang="ko-KR" sz="800">
                <a:solidFill>
                  <a:schemeClr val="dk1"/>
                </a:solidFill>
              </a:rPr>
              <a:t>     로그인</a:t>
            </a:r>
            <a:endParaRPr/>
          </a:p>
        </p:txBody>
      </p:sp>
      <p:sp>
        <p:nvSpPr>
          <p:cNvPr id="135" name="Google Shape;135;g2ed70df3f3c_0_38"/>
          <p:cNvSpPr/>
          <p:nvPr/>
        </p:nvSpPr>
        <p:spPr>
          <a:xfrm>
            <a:off x="352378" y="1278939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3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ed70df3f3c_0_38"/>
          <p:cNvSpPr/>
          <p:nvPr/>
        </p:nvSpPr>
        <p:spPr>
          <a:xfrm>
            <a:off x="2523953" y="402621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4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g2ed70df3f3c_0_38"/>
          <p:cNvGrpSpPr/>
          <p:nvPr/>
        </p:nvGrpSpPr>
        <p:grpSpPr>
          <a:xfrm>
            <a:off x="6288286" y="1217826"/>
            <a:ext cx="115206" cy="3758685"/>
            <a:chOff x="6308138" y="641400"/>
            <a:chExt cx="136500" cy="4429800"/>
          </a:xfrm>
        </p:grpSpPr>
        <p:sp>
          <p:nvSpPr>
            <p:cNvPr id="138" name="Google Shape;138;g2ed70df3f3c_0_38"/>
            <p:cNvSpPr/>
            <p:nvPr/>
          </p:nvSpPr>
          <p:spPr>
            <a:xfrm>
              <a:off x="6308138" y="641400"/>
              <a:ext cx="136500" cy="44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g2ed70df3f3c_0_38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2ed70df3f3c_0_38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g2ed70df3f3c_0_38"/>
          <p:cNvSpPr/>
          <p:nvPr/>
        </p:nvSpPr>
        <p:spPr>
          <a:xfrm>
            <a:off x="6288674" y="1471824"/>
            <a:ext cx="115200" cy="1668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g2ed70df3f3c_0_38"/>
          <p:cNvGrpSpPr/>
          <p:nvPr/>
        </p:nvGrpSpPr>
        <p:grpSpPr>
          <a:xfrm>
            <a:off x="258569" y="4733218"/>
            <a:ext cx="6179126" cy="200427"/>
            <a:chOff x="3225735" y="5951916"/>
            <a:chExt cx="8495980" cy="190955"/>
          </a:xfrm>
        </p:grpSpPr>
        <p:grpSp>
          <p:nvGrpSpPr>
            <p:cNvPr id="143" name="Google Shape;143;g2ed70df3f3c_0_38"/>
            <p:cNvGrpSpPr/>
            <p:nvPr/>
          </p:nvGrpSpPr>
          <p:grpSpPr>
            <a:xfrm rot="5400000">
              <a:off x="4192247" y="4985403"/>
              <a:ext cx="190955" cy="2123980"/>
              <a:chOff x="6402388" y="1584325"/>
              <a:chExt cx="239713" cy="933453"/>
            </a:xfrm>
          </p:grpSpPr>
          <p:sp>
            <p:nvSpPr>
              <p:cNvPr id="144" name="Google Shape;144;g2ed70df3f3c_0_38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5" name="Google Shape;145;g2ed70df3f3c_0_38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46" name="Google Shape;146;g2ed70df3f3c_0_38"/>
            <p:cNvGrpSpPr/>
            <p:nvPr/>
          </p:nvGrpSpPr>
          <p:grpSpPr>
            <a:xfrm rot="5400000">
              <a:off x="6316247" y="4985403"/>
              <a:ext cx="190955" cy="2123980"/>
              <a:chOff x="6402388" y="1584325"/>
              <a:chExt cx="239713" cy="933453"/>
            </a:xfrm>
          </p:grpSpPr>
          <p:sp>
            <p:nvSpPr>
              <p:cNvPr id="147" name="Google Shape;147;g2ed70df3f3c_0_38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8" name="Google Shape;148;g2ed70df3f3c_0_38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49" name="Google Shape;149;g2ed70df3f3c_0_38"/>
            <p:cNvGrpSpPr/>
            <p:nvPr/>
          </p:nvGrpSpPr>
          <p:grpSpPr>
            <a:xfrm rot="5400000">
              <a:off x="8440247" y="4985403"/>
              <a:ext cx="190955" cy="2123980"/>
              <a:chOff x="6402388" y="1584325"/>
              <a:chExt cx="239713" cy="933453"/>
            </a:xfrm>
          </p:grpSpPr>
          <p:sp>
            <p:nvSpPr>
              <p:cNvPr id="150" name="Google Shape;150;g2ed70df3f3c_0_38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1" name="Google Shape;151;g2ed70df3f3c_0_38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52" name="Google Shape;152;g2ed70df3f3c_0_38"/>
            <p:cNvGrpSpPr/>
            <p:nvPr/>
          </p:nvGrpSpPr>
          <p:grpSpPr>
            <a:xfrm rot="5400000">
              <a:off x="10564247" y="4985403"/>
              <a:ext cx="190955" cy="2123980"/>
              <a:chOff x="6402388" y="1584325"/>
              <a:chExt cx="239713" cy="933453"/>
            </a:xfrm>
          </p:grpSpPr>
          <p:sp>
            <p:nvSpPr>
              <p:cNvPr id="153" name="Google Shape;153;g2ed70df3f3c_0_38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4" name="Google Shape;154;g2ed70df3f3c_0_38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d70df3f3c_0_167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g2ed70df3f3c_0_167"/>
          <p:cNvGrpSpPr/>
          <p:nvPr/>
        </p:nvGrpSpPr>
        <p:grpSpPr>
          <a:xfrm>
            <a:off x="6288286" y="1217826"/>
            <a:ext cx="115206" cy="3758685"/>
            <a:chOff x="6308138" y="641400"/>
            <a:chExt cx="136500" cy="4429800"/>
          </a:xfrm>
        </p:grpSpPr>
        <p:sp>
          <p:nvSpPr>
            <p:cNvPr id="161" name="Google Shape;161;g2ed70df3f3c_0_167"/>
            <p:cNvSpPr/>
            <p:nvPr/>
          </p:nvSpPr>
          <p:spPr>
            <a:xfrm>
              <a:off x="6308138" y="641400"/>
              <a:ext cx="136500" cy="44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g2ed70df3f3c_0_167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2ed70df3f3c_0_167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g2ed70df3f3c_0_167"/>
          <p:cNvSpPr/>
          <p:nvPr/>
        </p:nvSpPr>
        <p:spPr>
          <a:xfrm>
            <a:off x="6288674" y="2005224"/>
            <a:ext cx="115200" cy="1668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ed70df3f3c_0_167"/>
          <p:cNvSpPr/>
          <p:nvPr/>
        </p:nvSpPr>
        <p:spPr>
          <a:xfrm>
            <a:off x="2226850" y="1319225"/>
            <a:ext cx="987000" cy="1332000"/>
          </a:xfrm>
          <a:prstGeom prst="round2SameRect">
            <a:avLst>
              <a:gd fmla="val 11424" name="adj1"/>
              <a:gd fmla="val 1409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ed70df3f3c_0_167"/>
          <p:cNvSpPr/>
          <p:nvPr/>
        </p:nvSpPr>
        <p:spPr>
          <a:xfrm>
            <a:off x="3482425" y="1319225"/>
            <a:ext cx="987000" cy="1332000"/>
          </a:xfrm>
          <a:prstGeom prst="round2SameRect">
            <a:avLst>
              <a:gd fmla="val 11317" name="adj1"/>
              <a:gd fmla="val 1409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ed70df3f3c_0_167"/>
          <p:cNvSpPr/>
          <p:nvPr/>
        </p:nvSpPr>
        <p:spPr>
          <a:xfrm>
            <a:off x="4738000" y="1319225"/>
            <a:ext cx="987000" cy="1332000"/>
          </a:xfrm>
          <a:prstGeom prst="round2SameRect">
            <a:avLst>
              <a:gd fmla="val 9405" name="adj1"/>
              <a:gd fmla="val 1409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g2ed70df3f3c_0_167"/>
          <p:cNvGraphicFramePr/>
          <p:nvPr/>
        </p:nvGraphicFramePr>
        <p:xfrm>
          <a:off x="6516216" y="123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332600"/>
                <a:gridCol w="2054625"/>
              </a:tblGrid>
              <a:tr h="463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Description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/>
                        <a:t>4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RQ-ID-010-004</a:t>
                      </a:r>
                      <a:r>
                        <a:rPr b="1" lang="ko-KR" sz="900"/>
                        <a:t>&gt;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카드는 각 서비스마다 앞면과 뒷면으로 이루어져있고 가로로 정렬되어있다.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카드 앞면에는 각 서비스의 제목이 있고 뒷면에는 서비스의 제목과 설명이 있다.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/>
                        <a:t>4-1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&lt;RQ-ID-010-004&gt;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카드에 마우스가 올라오면 카드를 들어올려지는 효과를 넣는다.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카드를 클릭하면 뒤집히면서 서비스의 제목과 설명이 생긴다.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/>
                        <a:t>5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RQ-ID-010-005</a:t>
                      </a:r>
                      <a:r>
                        <a:rPr b="1" lang="ko-KR" sz="900"/>
                        <a:t>&gt;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지도위에서 스크롤을 내리면 페이지 스크롤이 내려가고 지도를 확대 및 축소를 하고싶을땐 컨트롤을 누른상태로 스크롤을 내려야한다.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지도는 카드를 뒤집어야 해당서비스의 지도를 확인 할 수 있다.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Check Point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129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69" name="Google Shape;169;g2ed70df3f3c_0_167"/>
          <p:cNvGraphicFramePr/>
          <p:nvPr/>
        </p:nvGraphicFramePr>
        <p:xfrm>
          <a:off x="251520" y="124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Page Title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메인화면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ID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RQ-ID-010</a:t>
                      </a:r>
                      <a:endParaRPr sz="8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Writer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김남희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Path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메인화면 &gt; 메인화면 (계속)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Date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24.07.</a:t>
                      </a:r>
                      <a:r>
                        <a:rPr lang="ko-KR" sz="700"/>
                        <a:t>22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g2ed70df3f3c_0_167"/>
          <p:cNvSpPr/>
          <p:nvPr/>
        </p:nvSpPr>
        <p:spPr>
          <a:xfrm>
            <a:off x="971275" y="1319225"/>
            <a:ext cx="987000" cy="1332000"/>
          </a:xfrm>
          <a:prstGeom prst="round2SameRect">
            <a:avLst>
              <a:gd fmla="val 11532" name="adj1"/>
              <a:gd fmla="val 1409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ed70df3f3c_0_167"/>
          <p:cNvSpPr txBox="1"/>
          <p:nvPr/>
        </p:nvSpPr>
        <p:spPr>
          <a:xfrm>
            <a:off x="971300" y="1814888"/>
            <a:ext cx="98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2"/>
                </a:solidFill>
              </a:rPr>
              <a:t>선호지역예측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72" name="Google Shape;172;g2ed70df3f3c_0_167"/>
          <p:cNvSpPr txBox="1"/>
          <p:nvPr/>
        </p:nvSpPr>
        <p:spPr>
          <a:xfrm>
            <a:off x="2226925" y="1319225"/>
            <a:ext cx="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2"/>
                </a:solidFill>
              </a:rPr>
              <a:t>치안안전지수 분석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73" name="Google Shape;173;g2ed70df3f3c_0_167"/>
          <p:cNvSpPr txBox="1"/>
          <p:nvPr/>
        </p:nvSpPr>
        <p:spPr>
          <a:xfrm>
            <a:off x="3482450" y="1832463"/>
            <a:ext cx="98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2"/>
                </a:solidFill>
              </a:rPr>
              <a:t>전월세물량예측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74" name="Google Shape;174;g2ed70df3f3c_0_167"/>
          <p:cNvSpPr txBox="1"/>
          <p:nvPr/>
        </p:nvSpPr>
        <p:spPr>
          <a:xfrm>
            <a:off x="4737950" y="1832463"/>
            <a:ext cx="98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2"/>
                </a:solidFill>
              </a:rPr>
              <a:t>전세보증사고율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75" name="Google Shape;175;g2ed70df3f3c_0_167"/>
          <p:cNvSpPr txBox="1"/>
          <p:nvPr/>
        </p:nvSpPr>
        <p:spPr>
          <a:xfrm>
            <a:off x="2304100" y="1776200"/>
            <a:ext cx="832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</a:rPr>
              <a:t>각 서비스의 간단한 설명을 입력하세요..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76" name="Google Shape;176;g2ed70df3f3c_0_167"/>
          <p:cNvSpPr/>
          <p:nvPr/>
        </p:nvSpPr>
        <p:spPr>
          <a:xfrm>
            <a:off x="320175" y="2991250"/>
            <a:ext cx="5893500" cy="184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00"/>
              <a:t>지도</a:t>
            </a:r>
            <a:endParaRPr sz="1000"/>
          </a:p>
        </p:txBody>
      </p:sp>
      <p:sp>
        <p:nvSpPr>
          <p:cNvPr id="177" name="Google Shape;177;g2ed70df3f3c_0_167"/>
          <p:cNvSpPr/>
          <p:nvPr/>
        </p:nvSpPr>
        <p:spPr>
          <a:xfrm>
            <a:off x="251520" y="641390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LOGO	                        </a:t>
            </a:r>
            <a:r>
              <a:rPr b="1" lang="ko-KR" sz="800">
                <a:solidFill>
                  <a:schemeClr val="dk1"/>
                </a:solidFill>
              </a:rPr>
              <a:t>선호지역       치안안전지수       전·월세 물량 예측 지도       전세 보증사고율 </a:t>
            </a:r>
            <a:r>
              <a:rPr b="1" lang="ko-KR" sz="1000">
                <a:solidFill>
                  <a:schemeClr val="dk1"/>
                </a:solidFill>
              </a:rPr>
              <a:t> </a:t>
            </a:r>
            <a:r>
              <a:rPr b="1" lang="ko-KR" sz="800">
                <a:solidFill>
                  <a:schemeClr val="dk1"/>
                </a:solidFill>
              </a:rPr>
              <a:t>     로그인</a:t>
            </a:r>
            <a:endParaRPr/>
          </a:p>
        </p:txBody>
      </p:sp>
      <p:grpSp>
        <p:nvGrpSpPr>
          <p:cNvPr id="178" name="Google Shape;178;g2ed70df3f3c_0_167"/>
          <p:cNvGrpSpPr/>
          <p:nvPr/>
        </p:nvGrpSpPr>
        <p:grpSpPr>
          <a:xfrm>
            <a:off x="258569" y="4733218"/>
            <a:ext cx="6179126" cy="200427"/>
            <a:chOff x="3225735" y="5951916"/>
            <a:chExt cx="8495980" cy="190955"/>
          </a:xfrm>
        </p:grpSpPr>
        <p:grpSp>
          <p:nvGrpSpPr>
            <p:cNvPr id="179" name="Google Shape;179;g2ed70df3f3c_0_167"/>
            <p:cNvGrpSpPr/>
            <p:nvPr/>
          </p:nvGrpSpPr>
          <p:grpSpPr>
            <a:xfrm rot="5400000">
              <a:off x="4192247" y="4985403"/>
              <a:ext cx="190955" cy="2123980"/>
              <a:chOff x="6402388" y="1584325"/>
              <a:chExt cx="239713" cy="933453"/>
            </a:xfrm>
          </p:grpSpPr>
          <p:sp>
            <p:nvSpPr>
              <p:cNvPr id="180" name="Google Shape;180;g2ed70df3f3c_0_16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1" name="Google Shape;181;g2ed70df3f3c_0_16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82" name="Google Shape;182;g2ed70df3f3c_0_167"/>
            <p:cNvGrpSpPr/>
            <p:nvPr/>
          </p:nvGrpSpPr>
          <p:grpSpPr>
            <a:xfrm rot="5400000">
              <a:off x="6316247" y="4985403"/>
              <a:ext cx="190955" cy="2123980"/>
              <a:chOff x="6402388" y="1584325"/>
              <a:chExt cx="239713" cy="933453"/>
            </a:xfrm>
          </p:grpSpPr>
          <p:sp>
            <p:nvSpPr>
              <p:cNvPr id="183" name="Google Shape;183;g2ed70df3f3c_0_16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4" name="Google Shape;184;g2ed70df3f3c_0_16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85" name="Google Shape;185;g2ed70df3f3c_0_167"/>
            <p:cNvGrpSpPr/>
            <p:nvPr/>
          </p:nvGrpSpPr>
          <p:grpSpPr>
            <a:xfrm rot="5400000">
              <a:off x="8440247" y="4985403"/>
              <a:ext cx="190955" cy="2123980"/>
              <a:chOff x="6402388" y="1584325"/>
              <a:chExt cx="239713" cy="933453"/>
            </a:xfrm>
          </p:grpSpPr>
          <p:sp>
            <p:nvSpPr>
              <p:cNvPr id="186" name="Google Shape;186;g2ed70df3f3c_0_16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7" name="Google Shape;187;g2ed70df3f3c_0_16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88" name="Google Shape;188;g2ed70df3f3c_0_167"/>
            <p:cNvGrpSpPr/>
            <p:nvPr/>
          </p:nvGrpSpPr>
          <p:grpSpPr>
            <a:xfrm rot="5400000">
              <a:off x="10564247" y="4985403"/>
              <a:ext cx="190955" cy="2123980"/>
              <a:chOff x="6402388" y="1584325"/>
              <a:chExt cx="239713" cy="933453"/>
            </a:xfrm>
          </p:grpSpPr>
          <p:sp>
            <p:nvSpPr>
              <p:cNvPr id="189" name="Google Shape;189;g2ed70df3f3c_0_16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0" name="Google Shape;190;g2ed70df3f3c_0_16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191" name="Google Shape;191;g2ed70df3f3c_0_167"/>
          <p:cNvSpPr/>
          <p:nvPr/>
        </p:nvSpPr>
        <p:spPr>
          <a:xfrm>
            <a:off x="678711" y="121558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4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ed70df3f3c_0_167"/>
          <p:cNvSpPr/>
          <p:nvPr/>
        </p:nvSpPr>
        <p:spPr>
          <a:xfrm>
            <a:off x="363378" y="3049389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5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ed70df3f3c_0_167"/>
          <p:cNvSpPr/>
          <p:nvPr/>
        </p:nvSpPr>
        <p:spPr>
          <a:xfrm>
            <a:off x="2080574" y="122803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800">
                <a:solidFill>
                  <a:srgbClr val="FFFFFF"/>
                </a:solidFill>
              </a:rPr>
              <a:t>4</a:t>
            </a:r>
            <a:r>
              <a:rPr b="1" i="0" lang="ko-K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d70df3f3c_0_129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g2ed70df3f3c_0_129"/>
          <p:cNvGraphicFramePr/>
          <p:nvPr/>
        </p:nvGraphicFramePr>
        <p:xfrm>
          <a:off x="6516216" y="123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332600"/>
                <a:gridCol w="2054625"/>
              </a:tblGrid>
              <a:tr h="463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Description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/>
                        <a:t>6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RQ-ID-010-006</a:t>
                      </a:r>
                      <a:r>
                        <a:rPr b="1" lang="ko-KR" sz="900"/>
                        <a:t>&gt;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유티릴리링크, 빠른링크, 소셜미디어링크, 관련사이트, 저작권관련고지로 구성된다.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저작권관련고지는 제작연도, 팀명으로 구성된다.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푸터영역은 어두운색으로 웹페이지 하단에 고정되어야한다.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Check Point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129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200" name="Google Shape;200;g2ed70df3f3c_0_129"/>
          <p:cNvGraphicFramePr/>
          <p:nvPr/>
        </p:nvGraphicFramePr>
        <p:xfrm>
          <a:off x="251520" y="124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Page Title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7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ID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RQ-ID-010</a:t>
                      </a:r>
                      <a:endParaRPr sz="8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Writer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김남희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Path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메인화면 &gt; 메인화면 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Date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24.07.</a:t>
                      </a:r>
                      <a:r>
                        <a:rPr lang="ko-KR" sz="700"/>
                        <a:t>22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g2ed70df3f3c_0_129"/>
          <p:cNvSpPr/>
          <p:nvPr/>
        </p:nvSpPr>
        <p:spPr>
          <a:xfrm>
            <a:off x="251520" y="641390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LOGO	                        </a:t>
            </a:r>
            <a:r>
              <a:rPr b="1" lang="ko-KR" sz="800">
                <a:solidFill>
                  <a:schemeClr val="dk1"/>
                </a:solidFill>
              </a:rPr>
              <a:t>선호지역       치안안전지수       전·월세 물량 예측 지도       전세 보증사고율 </a:t>
            </a:r>
            <a:r>
              <a:rPr b="1" lang="ko-KR" sz="1000">
                <a:solidFill>
                  <a:schemeClr val="dk1"/>
                </a:solidFill>
              </a:rPr>
              <a:t> </a:t>
            </a:r>
            <a:r>
              <a:rPr b="1" lang="ko-KR" sz="800">
                <a:solidFill>
                  <a:schemeClr val="dk1"/>
                </a:solidFill>
              </a:rPr>
              <a:t>     로그인</a:t>
            </a:r>
            <a:endParaRPr/>
          </a:p>
        </p:txBody>
      </p:sp>
      <p:sp>
        <p:nvSpPr>
          <p:cNvPr id="202" name="Google Shape;202;g2ed70df3f3c_0_129"/>
          <p:cNvSpPr/>
          <p:nvPr/>
        </p:nvSpPr>
        <p:spPr>
          <a:xfrm>
            <a:off x="320175" y="2467000"/>
            <a:ext cx="5893500" cy="243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grpSp>
        <p:nvGrpSpPr>
          <p:cNvPr id="203" name="Google Shape;203;g2ed70df3f3c_0_129"/>
          <p:cNvGrpSpPr/>
          <p:nvPr/>
        </p:nvGrpSpPr>
        <p:grpSpPr>
          <a:xfrm>
            <a:off x="6288286" y="1217826"/>
            <a:ext cx="115206" cy="3758685"/>
            <a:chOff x="6308138" y="641400"/>
            <a:chExt cx="136500" cy="4429800"/>
          </a:xfrm>
        </p:grpSpPr>
        <p:sp>
          <p:nvSpPr>
            <p:cNvPr id="204" name="Google Shape;204;g2ed70df3f3c_0_129"/>
            <p:cNvSpPr/>
            <p:nvPr/>
          </p:nvSpPr>
          <p:spPr>
            <a:xfrm>
              <a:off x="6308138" y="641400"/>
              <a:ext cx="136500" cy="44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g2ed70df3f3c_0_129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g2ed70df3f3c_0_129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g2ed70df3f3c_0_129"/>
          <p:cNvSpPr/>
          <p:nvPr/>
        </p:nvSpPr>
        <p:spPr>
          <a:xfrm>
            <a:off x="6288674" y="2995824"/>
            <a:ext cx="115200" cy="1668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ed70df3f3c_0_129"/>
          <p:cNvSpPr/>
          <p:nvPr/>
        </p:nvSpPr>
        <p:spPr>
          <a:xfrm>
            <a:off x="320175" y="1351400"/>
            <a:ext cx="5893500" cy="65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00"/>
              <a:t>지도</a:t>
            </a:r>
            <a:endParaRPr sz="1000"/>
          </a:p>
        </p:txBody>
      </p:sp>
      <p:sp>
        <p:nvSpPr>
          <p:cNvPr id="209" name="Google Shape;209;g2ed70df3f3c_0_129"/>
          <p:cNvSpPr/>
          <p:nvPr/>
        </p:nvSpPr>
        <p:spPr>
          <a:xfrm>
            <a:off x="204786" y="2078497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6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ed70df3f3c_0_129"/>
          <p:cNvSpPr txBox="1"/>
          <p:nvPr/>
        </p:nvSpPr>
        <p:spPr>
          <a:xfrm>
            <a:off x="396375" y="2410525"/>
            <a:ext cx="13548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</a:rPr>
              <a:t>사이트맵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선호지역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  </a:t>
            </a:r>
            <a:r>
              <a:rPr lang="ko-KR" sz="700">
                <a:solidFill>
                  <a:schemeClr val="dk1"/>
                </a:solidFill>
              </a:rPr>
              <a:t>선호 지역 분석 방법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</a:rPr>
              <a:t>  선호지역 지도 확인하기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</a:rPr>
              <a:t>  선호지역 요인비교하기 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치안안전지수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 </a:t>
            </a:r>
            <a:r>
              <a:rPr b="1" lang="ko-KR" sz="700">
                <a:solidFill>
                  <a:schemeClr val="dk1"/>
                </a:solidFill>
              </a:rPr>
              <a:t> </a:t>
            </a:r>
            <a:r>
              <a:rPr lang="ko-KR" sz="700">
                <a:solidFill>
                  <a:schemeClr val="dk1"/>
                </a:solidFill>
              </a:rPr>
              <a:t>치안안전지수 정의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  치안안전지도 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211" name="Google Shape;211;g2ed70df3f3c_0_129"/>
          <p:cNvSpPr txBox="1"/>
          <p:nvPr/>
        </p:nvSpPr>
        <p:spPr>
          <a:xfrm>
            <a:off x="3288625" y="2410525"/>
            <a:ext cx="14622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</a:rPr>
              <a:t>관련사이트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대출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HUG 전세금 안심대출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(청년전용)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버팀목 전세자금대출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보증부 월세대출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청년정책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청년몽땅정보통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복지로 철년월세지원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서울시 공동체주택플랫폼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연합샐활관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행복기숙사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12" name="Google Shape;212;g2ed70df3f3c_0_129"/>
          <p:cNvSpPr txBox="1"/>
          <p:nvPr/>
        </p:nvSpPr>
        <p:spPr>
          <a:xfrm>
            <a:off x="1842500" y="2410525"/>
            <a:ext cx="13548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전·월세 물량 예측 지도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</a:rPr>
              <a:t>  </a:t>
            </a:r>
            <a:r>
              <a:rPr lang="ko-KR" sz="700">
                <a:solidFill>
                  <a:schemeClr val="dk1"/>
                </a:solidFill>
              </a:rPr>
              <a:t>전∙월세 물량 예측지도란?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  나의 주택스타일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  전∙월세 물량 예측 지도 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전세보증사고율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</a:rPr>
              <a:t> </a:t>
            </a:r>
            <a:r>
              <a:rPr b="1" lang="ko-KR" sz="700">
                <a:solidFill>
                  <a:schemeClr val="dk1"/>
                </a:solidFill>
              </a:rPr>
              <a:t> </a:t>
            </a:r>
            <a:r>
              <a:rPr lang="ko-KR" sz="700">
                <a:solidFill>
                  <a:schemeClr val="dk1"/>
                </a:solidFill>
              </a:rPr>
              <a:t>전세보증사고란?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  전세보증사고율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3" name="Google Shape;213;g2ed70df3f3c_0_129"/>
          <p:cNvSpPr txBox="1"/>
          <p:nvPr/>
        </p:nvSpPr>
        <p:spPr>
          <a:xfrm>
            <a:off x="4782675" y="2410525"/>
            <a:ext cx="13548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</a:rPr>
              <a:t>소셜미디어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</a:rPr>
              <a:t>        강태욱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</a:rPr>
              <a:t>        김남희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</a:rPr>
              <a:t>        박세연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dk1"/>
                </a:solidFill>
              </a:rPr>
              <a:t>        이주현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214" name="Google Shape;214;g2ed70df3f3c_0_129"/>
          <p:cNvSpPr txBox="1"/>
          <p:nvPr/>
        </p:nvSpPr>
        <p:spPr>
          <a:xfrm>
            <a:off x="1961951" y="4596650"/>
            <a:ext cx="2610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ⓒ 2024. 1조 All rights reserved.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15" name="Google Shape;215;g2ed70df3f3c_0_129"/>
          <p:cNvSpPr txBox="1"/>
          <p:nvPr/>
        </p:nvSpPr>
        <p:spPr>
          <a:xfrm>
            <a:off x="1979600" y="2174275"/>
            <a:ext cx="2592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2"/>
                </a:solidFill>
              </a:rPr>
              <a:t>Contact us           @ bitcampTeamSpace 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16" name="Google Shape;216;g2ed70df3f3c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750" y="2228212"/>
            <a:ext cx="200425" cy="2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ed70df3f3c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575" y="2755450"/>
            <a:ext cx="182600" cy="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ed70df3f3c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575" y="2959533"/>
            <a:ext cx="182600" cy="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ed70df3f3c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575" y="3163617"/>
            <a:ext cx="182600" cy="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ed70df3f3c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575" y="3367700"/>
            <a:ext cx="182600" cy="1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e8ad0637d_0_0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g2ee8ad0637d_0_0"/>
          <p:cNvGraphicFramePr/>
          <p:nvPr/>
        </p:nvGraphicFramePr>
        <p:xfrm>
          <a:off x="6516216" y="123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332600"/>
                <a:gridCol w="2054625"/>
              </a:tblGrid>
              <a:tr h="463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Description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/>
                        <a:t>1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/>
                        <a:t>4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Check Point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129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227" name="Google Shape;227;g2ee8ad0637d_0_0"/>
          <p:cNvGraphicFramePr/>
          <p:nvPr/>
        </p:nvGraphicFramePr>
        <p:xfrm>
          <a:off x="251520" y="124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Page Title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오류화면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ID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RQ-ID-010</a:t>
                      </a:r>
                      <a:endParaRPr sz="8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Writer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김남희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Path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오류화면</a:t>
                      </a:r>
                      <a:endParaRPr sz="7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Date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24.07.</a:t>
                      </a:r>
                      <a:r>
                        <a:rPr lang="ko-KR" sz="700"/>
                        <a:t>22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g2ee8ad0637d_0_0"/>
          <p:cNvSpPr/>
          <p:nvPr/>
        </p:nvSpPr>
        <p:spPr>
          <a:xfrm>
            <a:off x="312725" y="1229975"/>
            <a:ext cx="6070800" cy="370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29" name="Google Shape;229;g2ee8ad0637d_0_0"/>
          <p:cNvSpPr/>
          <p:nvPr/>
        </p:nvSpPr>
        <p:spPr>
          <a:xfrm>
            <a:off x="251520" y="641390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LOGO	                        </a:t>
            </a:r>
            <a:r>
              <a:rPr b="1" lang="ko-KR" sz="800">
                <a:solidFill>
                  <a:schemeClr val="dk1"/>
                </a:solidFill>
              </a:rPr>
              <a:t>선호지역       치안안전지수       전·월세 물량 예측 지도       전세 보증사고율 </a:t>
            </a:r>
            <a:r>
              <a:rPr b="1" lang="ko-KR" sz="1000">
                <a:solidFill>
                  <a:schemeClr val="dk1"/>
                </a:solidFill>
              </a:rPr>
              <a:t> </a:t>
            </a:r>
            <a:r>
              <a:rPr b="1" lang="ko-KR" sz="800">
                <a:solidFill>
                  <a:schemeClr val="dk1"/>
                </a:solidFill>
              </a:rPr>
              <a:t>     로그인</a:t>
            </a:r>
            <a:endParaRPr/>
          </a:p>
        </p:txBody>
      </p:sp>
      <p:sp>
        <p:nvSpPr>
          <p:cNvPr id="230" name="Google Shape;230;g2ee8ad0637d_0_0"/>
          <p:cNvSpPr/>
          <p:nvPr/>
        </p:nvSpPr>
        <p:spPr>
          <a:xfrm>
            <a:off x="352378" y="1278939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1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2ee8ad0637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375" y="1397826"/>
            <a:ext cx="1665500" cy="16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32" name="Google Shape;232;g2ee8ad0637d_0_0"/>
          <p:cNvSpPr txBox="1"/>
          <p:nvPr/>
        </p:nvSpPr>
        <p:spPr>
          <a:xfrm>
            <a:off x="916475" y="3535450"/>
            <a:ext cx="4863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존재하지 않는 주소를 입력하셨거나, 요청하신 페이지의 주소를 찾을 수 없습니다. 궁금하신 점이 있으시면 언제든지 문의해주시기 바랍니다.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감사합니다.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33" name="Google Shape;233;g2ee8ad0637d_0_0"/>
          <p:cNvSpPr txBox="1"/>
          <p:nvPr/>
        </p:nvSpPr>
        <p:spPr>
          <a:xfrm>
            <a:off x="916475" y="3213700"/>
            <a:ext cx="486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000FF"/>
                </a:solidFill>
              </a:rPr>
              <a:t>죄송합니다. 찾을 수 없는 페이지를 요청하셨습니다.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234" name="Google Shape;234;g2ee8ad0637d_0_0"/>
          <p:cNvSpPr/>
          <p:nvPr/>
        </p:nvSpPr>
        <p:spPr>
          <a:xfrm>
            <a:off x="2550850" y="4473550"/>
            <a:ext cx="722400" cy="29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메인페이지</a:t>
            </a:r>
            <a:endParaRPr sz="800"/>
          </a:p>
        </p:txBody>
      </p:sp>
      <p:sp>
        <p:nvSpPr>
          <p:cNvPr id="235" name="Google Shape;235;g2ee8ad0637d_0_0"/>
          <p:cNvSpPr/>
          <p:nvPr/>
        </p:nvSpPr>
        <p:spPr>
          <a:xfrm>
            <a:off x="3422739" y="4473550"/>
            <a:ext cx="722400" cy="29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이전페이지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d70df3f3c_0_75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g2ed70df3f3c_0_75"/>
          <p:cNvGraphicFramePr/>
          <p:nvPr/>
        </p:nvGraphicFramePr>
        <p:xfrm>
          <a:off x="6516216" y="123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332600"/>
                <a:gridCol w="2054625"/>
              </a:tblGrid>
              <a:tr h="463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Description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RQ-ID-051-001</a:t>
                      </a:r>
                      <a:r>
                        <a:rPr b="1" lang="ko-KR" sz="900"/>
                        <a:t>&gt;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내비바 아래에 서비스에 관련한 이미지를 넣고 이미지에 제목과 설명을 적는다.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RQ-ID-051-002</a:t>
                      </a:r>
                      <a:r>
                        <a:rPr b="1" lang="ko-KR" sz="900"/>
                        <a:t>&gt;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이미지 아래에 테두리 없는 드롭박스를 배치한다.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글씨에 마우스를 올리면 드롭박스가 아래로 열리고 서비스를 선택한다, 선택되어있는 글씨는 굵은글씨로 표시된다.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메인서비스를 먼저 선택하고 서브서비스를 선택하면 해당 페이지로 이동한다.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RQ-ID-051-003</a:t>
                      </a:r>
                      <a:r>
                        <a:rPr b="1" lang="ko-KR" sz="900"/>
                        <a:t>&gt;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드롭박스 아래에 세부서비스명을 제목처럼 넣고 아래 구분선을 넣는다.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RQ-ID-051-004</a:t>
                      </a:r>
                      <a:r>
                        <a:rPr b="1" lang="ko-KR" sz="900"/>
                        <a:t>&gt;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모서리가 둥근 사각형 박스를 만들고 배경색은 없이, 테두리색은 잘 어울리는 색으로 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제목의 전세보증사고를 파란글씨로 강조한다.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그아래 한줄 띄고 전세보증사고에 대한 정의를 본문글씨 사이즈로 작성한다.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Check Point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129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242" name="Google Shape;242;g2ed70df3f3c_0_75"/>
          <p:cNvGraphicFramePr/>
          <p:nvPr/>
        </p:nvGraphicFramePr>
        <p:xfrm>
          <a:off x="251520" y="124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Page Title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전세 보증사고율이란?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ID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RQ-ID-051</a:t>
                      </a:r>
                      <a:endParaRPr sz="8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Writer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김남희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Path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메인화면 &gt; 전세보증사고율 &gt; </a:t>
                      </a:r>
                      <a:r>
                        <a:rPr lang="ko-KR" sz="700"/>
                        <a:t>전세 보증사고율이란? (계속)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Date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24.07.19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g2ed70df3f3c_0_75"/>
          <p:cNvSpPr/>
          <p:nvPr/>
        </p:nvSpPr>
        <p:spPr>
          <a:xfrm>
            <a:off x="320175" y="2825125"/>
            <a:ext cx="58935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/>
              <a:t>전세 보증사고율</a:t>
            </a:r>
            <a:endParaRPr/>
          </a:p>
        </p:txBody>
      </p:sp>
      <p:sp>
        <p:nvSpPr>
          <p:cNvPr id="244" name="Google Shape;244;g2ed70df3f3c_0_75"/>
          <p:cNvSpPr txBox="1"/>
          <p:nvPr/>
        </p:nvSpPr>
        <p:spPr>
          <a:xfrm>
            <a:off x="3707925" y="2682625"/>
            <a:ext cx="25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</a:rPr>
              <a:t> 전세 보증사고율  ▼            전세 보증사고율  ▼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245" name="Google Shape;245;g2ed70df3f3c_0_75"/>
          <p:cNvCxnSpPr/>
          <p:nvPr/>
        </p:nvCxnSpPr>
        <p:spPr>
          <a:xfrm flipH="1">
            <a:off x="360050" y="3294025"/>
            <a:ext cx="5867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g2ed70df3f3c_0_75"/>
          <p:cNvSpPr txBox="1"/>
          <p:nvPr/>
        </p:nvSpPr>
        <p:spPr>
          <a:xfrm>
            <a:off x="935063" y="4016125"/>
            <a:ext cx="48261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000FF"/>
                </a:solidFill>
              </a:rPr>
              <a:t>보증사고</a:t>
            </a:r>
            <a:r>
              <a:rPr b="1" lang="ko-KR">
                <a:solidFill>
                  <a:schemeClr val="dk1"/>
                </a:solidFill>
              </a:rPr>
              <a:t>란?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전세계약 해지 또는 종료 후 1개월까지 정당한 사유 없이 전세보증금을 반환받지 못하였을 때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7" name="Google Shape;247;g2ed70df3f3c_0_75"/>
          <p:cNvSpPr/>
          <p:nvPr/>
        </p:nvSpPr>
        <p:spPr>
          <a:xfrm>
            <a:off x="251520" y="641390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LOGO	                        </a:t>
            </a:r>
            <a:r>
              <a:rPr b="1" lang="ko-KR" sz="800">
                <a:solidFill>
                  <a:schemeClr val="dk1"/>
                </a:solidFill>
              </a:rPr>
              <a:t>선호지역       치안안전지수       전·월세 물량 예측 지도       전세 보증사고율 </a:t>
            </a:r>
            <a:r>
              <a:rPr b="1" lang="ko-KR" sz="1000">
                <a:solidFill>
                  <a:schemeClr val="dk1"/>
                </a:solidFill>
              </a:rPr>
              <a:t> </a:t>
            </a:r>
            <a:r>
              <a:rPr b="1" lang="ko-KR" sz="800">
                <a:solidFill>
                  <a:schemeClr val="dk1"/>
                </a:solidFill>
              </a:rPr>
              <a:t>     로그인</a:t>
            </a:r>
            <a:endParaRPr/>
          </a:p>
        </p:txBody>
      </p:sp>
      <p:sp>
        <p:nvSpPr>
          <p:cNvPr id="248" name="Google Shape;248;g2ed70df3f3c_0_75"/>
          <p:cNvSpPr/>
          <p:nvPr/>
        </p:nvSpPr>
        <p:spPr>
          <a:xfrm>
            <a:off x="320175" y="1225700"/>
            <a:ext cx="5893500" cy="144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</a:rPr>
              <a:t>전세 보증사고율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800">
                <a:solidFill>
                  <a:schemeClr val="dk1"/>
                </a:solidFill>
              </a:rPr>
              <a:t>전세사기, 깡통전세를 피하기 위해 전세보증사고율 확인은 필수!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800">
                <a:solidFill>
                  <a:schemeClr val="dk1"/>
                </a:solidFill>
              </a:rPr>
              <a:t>대한 간단한 설명을 작성해주세요.</a:t>
            </a:r>
            <a:endParaRPr sz="1000"/>
          </a:p>
        </p:txBody>
      </p:sp>
      <p:grpSp>
        <p:nvGrpSpPr>
          <p:cNvPr id="249" name="Google Shape;249;g2ed70df3f3c_0_75"/>
          <p:cNvGrpSpPr/>
          <p:nvPr/>
        </p:nvGrpSpPr>
        <p:grpSpPr>
          <a:xfrm>
            <a:off x="6288286" y="1217826"/>
            <a:ext cx="115206" cy="3758685"/>
            <a:chOff x="6308138" y="641400"/>
            <a:chExt cx="136500" cy="4429800"/>
          </a:xfrm>
        </p:grpSpPr>
        <p:sp>
          <p:nvSpPr>
            <p:cNvPr id="250" name="Google Shape;250;g2ed70df3f3c_0_75"/>
            <p:cNvSpPr/>
            <p:nvPr/>
          </p:nvSpPr>
          <p:spPr>
            <a:xfrm>
              <a:off x="6308138" y="641400"/>
              <a:ext cx="136500" cy="44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g2ed70df3f3c_0_75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g2ed70df3f3c_0_75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g2ed70df3f3c_0_75"/>
          <p:cNvSpPr/>
          <p:nvPr/>
        </p:nvSpPr>
        <p:spPr>
          <a:xfrm>
            <a:off x="6288674" y="1395624"/>
            <a:ext cx="115200" cy="1668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ed70df3f3c_0_75"/>
          <p:cNvSpPr/>
          <p:nvPr/>
        </p:nvSpPr>
        <p:spPr>
          <a:xfrm>
            <a:off x="251536" y="1160072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ed70df3f3c_0_75"/>
          <p:cNvSpPr/>
          <p:nvPr/>
        </p:nvSpPr>
        <p:spPr>
          <a:xfrm>
            <a:off x="3482628" y="272386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FFFFFF"/>
                </a:solidFill>
              </a:rPr>
              <a:t>2</a:t>
            </a:r>
            <a:endParaRPr b="1" i="0" sz="1000" u="none" cap="none" strike="noStrike">
              <a:solidFill>
                <a:srgbClr val="FFFFFF"/>
              </a:solidFill>
            </a:endParaRPr>
          </a:p>
        </p:txBody>
      </p:sp>
      <p:sp>
        <p:nvSpPr>
          <p:cNvPr id="256" name="Google Shape;256;g2ed70df3f3c_0_75"/>
          <p:cNvSpPr/>
          <p:nvPr/>
        </p:nvSpPr>
        <p:spPr>
          <a:xfrm>
            <a:off x="134753" y="298501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3</a:t>
            </a:r>
            <a:endParaRPr b="1" i="0" sz="1000" u="none" cap="none" strike="noStrike">
              <a:solidFill>
                <a:srgbClr val="FFFFFF"/>
              </a:solidFill>
            </a:endParaRPr>
          </a:p>
        </p:txBody>
      </p:sp>
      <p:sp>
        <p:nvSpPr>
          <p:cNvPr id="257" name="Google Shape;257;g2ed70df3f3c_0_75"/>
          <p:cNvSpPr/>
          <p:nvPr/>
        </p:nvSpPr>
        <p:spPr>
          <a:xfrm>
            <a:off x="749703" y="408101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4</a:t>
            </a:r>
            <a:endParaRPr b="1" i="0" sz="1000" u="none" cap="none" strike="noStrike">
              <a:solidFill>
                <a:srgbClr val="FFFFFF"/>
              </a:solidFill>
            </a:endParaRPr>
          </a:p>
        </p:txBody>
      </p:sp>
      <p:grpSp>
        <p:nvGrpSpPr>
          <p:cNvPr id="258" name="Google Shape;258;g2ed70df3f3c_0_75"/>
          <p:cNvGrpSpPr/>
          <p:nvPr/>
        </p:nvGrpSpPr>
        <p:grpSpPr>
          <a:xfrm>
            <a:off x="265681" y="4733218"/>
            <a:ext cx="6179126" cy="200427"/>
            <a:chOff x="3225735" y="5951916"/>
            <a:chExt cx="8495980" cy="190955"/>
          </a:xfrm>
        </p:grpSpPr>
        <p:grpSp>
          <p:nvGrpSpPr>
            <p:cNvPr id="259" name="Google Shape;259;g2ed70df3f3c_0_75"/>
            <p:cNvGrpSpPr/>
            <p:nvPr/>
          </p:nvGrpSpPr>
          <p:grpSpPr>
            <a:xfrm rot="5400000">
              <a:off x="4192247" y="4985403"/>
              <a:ext cx="190955" cy="2123980"/>
              <a:chOff x="6402388" y="1584325"/>
              <a:chExt cx="239713" cy="933453"/>
            </a:xfrm>
          </p:grpSpPr>
          <p:sp>
            <p:nvSpPr>
              <p:cNvPr id="260" name="Google Shape;260;g2ed70df3f3c_0_75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1" name="Google Shape;261;g2ed70df3f3c_0_75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62" name="Google Shape;262;g2ed70df3f3c_0_75"/>
            <p:cNvGrpSpPr/>
            <p:nvPr/>
          </p:nvGrpSpPr>
          <p:grpSpPr>
            <a:xfrm rot="5400000">
              <a:off x="6316247" y="4985403"/>
              <a:ext cx="190955" cy="2123980"/>
              <a:chOff x="6402388" y="1584325"/>
              <a:chExt cx="239713" cy="933453"/>
            </a:xfrm>
          </p:grpSpPr>
          <p:sp>
            <p:nvSpPr>
              <p:cNvPr id="263" name="Google Shape;263;g2ed70df3f3c_0_75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4" name="Google Shape;264;g2ed70df3f3c_0_75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65" name="Google Shape;265;g2ed70df3f3c_0_75"/>
            <p:cNvGrpSpPr/>
            <p:nvPr/>
          </p:nvGrpSpPr>
          <p:grpSpPr>
            <a:xfrm rot="5400000">
              <a:off x="8440247" y="4985403"/>
              <a:ext cx="190955" cy="2123980"/>
              <a:chOff x="6402388" y="1584325"/>
              <a:chExt cx="239713" cy="933453"/>
            </a:xfrm>
          </p:grpSpPr>
          <p:sp>
            <p:nvSpPr>
              <p:cNvPr id="266" name="Google Shape;266;g2ed70df3f3c_0_75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7" name="Google Shape;267;g2ed70df3f3c_0_75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68" name="Google Shape;268;g2ed70df3f3c_0_75"/>
            <p:cNvGrpSpPr/>
            <p:nvPr/>
          </p:nvGrpSpPr>
          <p:grpSpPr>
            <a:xfrm rot="5400000">
              <a:off x="10564247" y="4985403"/>
              <a:ext cx="190955" cy="2123980"/>
              <a:chOff x="6402388" y="1584325"/>
              <a:chExt cx="239713" cy="933453"/>
            </a:xfrm>
          </p:grpSpPr>
          <p:sp>
            <p:nvSpPr>
              <p:cNvPr id="269" name="Google Shape;269;g2ed70df3f3c_0_75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70" name="Google Shape;270;g2ed70df3f3c_0_75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cfe4d725c_0_247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g2ecfe4d725c_0_247"/>
          <p:cNvGraphicFramePr/>
          <p:nvPr/>
        </p:nvGraphicFramePr>
        <p:xfrm>
          <a:off x="6516216" y="123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332600"/>
                <a:gridCol w="2054625"/>
              </a:tblGrid>
              <a:tr h="463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Description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/>
                        <a:t>5</a:t>
                      </a:r>
                      <a:endParaRPr b="1" sz="800" u="none" cap="none" strike="noStrike"/>
                    </a:p>
                  </a:txBody>
                  <a:tcPr marT="54000" marB="54000" marR="54000" marL="540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&lt;</a:t>
                      </a: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RQ-ID-051-005</a:t>
                      </a:r>
                      <a:r>
                        <a:rPr b="1" lang="ko-KR" sz="900"/>
                        <a:t>&gt;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모서리가 둥근 사각형 박스를 만들고 배경색은 없이, 테두리색은 잘 어울리는 색으로 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제목의 전세가율을 파란글씨로 강조한다.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아래 한줄 띄우고 전세가율에 대한 정의를 본문글씨 사이즈로 작성한다.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/>
                        <a:t>6</a:t>
                      </a:r>
                      <a:endParaRPr b="1" sz="800" u="none" cap="none" strike="noStrike"/>
                    </a:p>
                  </a:txBody>
                  <a:tcPr marT="54000" marB="54000" marR="54000" marL="540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chemeClr val="dk1"/>
                          </a:solidFill>
                        </a:rPr>
                        <a:t>&lt;RQ-ID-051-006&gt;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전세보증사고율 예측에 어떤 데이터를 활용했는지 나열하고 활용한 데이터들을 왜 선택하게 되었는지 어떤 의미가 있었는지 본문글씨 사이즈로 작성한다.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대상지역의 데이터를 보여주고, 보증사고와 직접적으로 관련있는 데이터들은 차트로 표시한다.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Check Point</a:t>
                      </a:r>
                      <a:endParaRPr b="1" sz="800" u="none" cap="none" strike="noStrike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12957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277" name="Google Shape;277;g2ecfe4d725c_0_247"/>
          <p:cNvGraphicFramePr/>
          <p:nvPr/>
        </p:nvGraphicFramePr>
        <p:xfrm>
          <a:off x="251520" y="124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{675264BE-7DEB-48C5-B76B-178F18757A15}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Page Title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전세 보증사고율이란?</a:t>
                      </a:r>
                      <a:endParaRPr sz="7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ID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chemeClr val="lt1"/>
                          </a:highlight>
                        </a:rPr>
                        <a:t>RQ-ID-051</a:t>
                      </a:r>
                      <a:endParaRPr sz="7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Writer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/>
                        <a:t>김남희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Screen Path</a:t>
                      </a:r>
                      <a:endParaRPr b="1" sz="700" u="none" cap="none" strike="noStrike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</a:rPr>
                        <a:t>메인화면 &gt; 전세보증사고율 &gt; 전세 보증사고율이란? (계속)</a:t>
                      </a:r>
                      <a:endParaRPr sz="7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Date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24.07.19</a:t>
                      </a:r>
                      <a:endParaRPr sz="700" u="none" cap="none" strike="noStrike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8" name="Google Shape;278;g2ecfe4d725c_0_247"/>
          <p:cNvSpPr txBox="1"/>
          <p:nvPr/>
        </p:nvSpPr>
        <p:spPr>
          <a:xfrm>
            <a:off x="935075" y="1229975"/>
            <a:ext cx="48261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전세계약 해지 또는 종료 후 1개월까지 정당한 사유 없이 전세보증금을 반환받지 못하였을 때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전세계약 기간 중 전세목적물에 대하여 경매 또는 공매가 실시되어, 배당 후 전세보증금을 반환받지 못하였을 때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79" name="Google Shape;279;g2ecfe4d725c_0_247"/>
          <p:cNvSpPr txBox="1"/>
          <p:nvPr/>
        </p:nvSpPr>
        <p:spPr>
          <a:xfrm>
            <a:off x="935075" y="2495550"/>
            <a:ext cx="48261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000FF"/>
                </a:solidFill>
              </a:rPr>
              <a:t>전세가율</a:t>
            </a:r>
            <a:r>
              <a:rPr b="1" lang="ko-KR">
                <a:solidFill>
                  <a:schemeClr val="dk1"/>
                </a:solidFill>
              </a:rPr>
              <a:t>이란?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주택의 매매가격 대비 전세보증금의 비율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비율이 높을수록 깔통전세의 위험이 커짐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전세가율 = (전세보증금 / 주택 매매가격) * 100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0" name="Google Shape;280;g2ecfe4d725c_0_247"/>
          <p:cNvSpPr txBox="1"/>
          <p:nvPr/>
        </p:nvSpPr>
        <p:spPr>
          <a:xfrm>
            <a:off x="935075" y="3913525"/>
            <a:ext cx="48261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V 전세가율 예측 서비스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1" name="Google Shape;281;g2ecfe4d725c_0_247"/>
          <p:cNvSpPr/>
          <p:nvPr/>
        </p:nvSpPr>
        <p:spPr>
          <a:xfrm>
            <a:off x="251520" y="641390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LOGO	                        </a:t>
            </a:r>
            <a:r>
              <a:rPr b="1" lang="ko-KR" sz="800">
                <a:solidFill>
                  <a:schemeClr val="dk1"/>
                </a:solidFill>
              </a:rPr>
              <a:t>선호지역       치안안전지수       전·월세 물량 예측 지도       전세 보증사고율 </a:t>
            </a:r>
            <a:r>
              <a:rPr b="1" lang="ko-KR" sz="1000">
                <a:solidFill>
                  <a:schemeClr val="dk1"/>
                </a:solidFill>
              </a:rPr>
              <a:t> </a:t>
            </a:r>
            <a:r>
              <a:rPr b="1" lang="ko-KR" sz="800">
                <a:solidFill>
                  <a:schemeClr val="dk1"/>
                </a:solidFill>
              </a:rPr>
              <a:t>     로그인</a:t>
            </a:r>
            <a:endParaRPr/>
          </a:p>
        </p:txBody>
      </p:sp>
      <p:sp>
        <p:nvSpPr>
          <p:cNvPr id="282" name="Google Shape;282;g2ecfe4d725c_0_247"/>
          <p:cNvSpPr/>
          <p:nvPr/>
        </p:nvSpPr>
        <p:spPr>
          <a:xfrm>
            <a:off x="647786" y="255281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5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ecfe4d725c_0_247"/>
          <p:cNvSpPr/>
          <p:nvPr/>
        </p:nvSpPr>
        <p:spPr>
          <a:xfrm>
            <a:off x="709778" y="3983677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FFFFFF"/>
                </a:solidFill>
              </a:rPr>
              <a:t>6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g2ecfe4d725c_0_247"/>
          <p:cNvGrpSpPr/>
          <p:nvPr/>
        </p:nvGrpSpPr>
        <p:grpSpPr>
          <a:xfrm>
            <a:off x="6309185" y="1251639"/>
            <a:ext cx="75348" cy="3703384"/>
            <a:chOff x="6332900" y="681250"/>
            <a:chExt cx="89275" cy="4364625"/>
          </a:xfrm>
        </p:grpSpPr>
        <p:sp>
          <p:nvSpPr>
            <p:cNvPr id="285" name="Google Shape;285;g2ecfe4d725c_0_247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g2ecfe4d725c_0_247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g2ecfe4d725c_0_247"/>
          <p:cNvGrpSpPr/>
          <p:nvPr/>
        </p:nvGrpSpPr>
        <p:grpSpPr>
          <a:xfrm>
            <a:off x="6288286" y="1217826"/>
            <a:ext cx="115206" cy="3758685"/>
            <a:chOff x="6308138" y="641400"/>
            <a:chExt cx="136500" cy="4429800"/>
          </a:xfrm>
        </p:grpSpPr>
        <p:sp>
          <p:nvSpPr>
            <p:cNvPr id="288" name="Google Shape;288;g2ecfe4d725c_0_247"/>
            <p:cNvSpPr/>
            <p:nvPr/>
          </p:nvSpPr>
          <p:spPr>
            <a:xfrm>
              <a:off x="6308138" y="641400"/>
              <a:ext cx="136500" cy="44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g2ecfe4d725c_0_247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g2ecfe4d725c_0_247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fmla="val 50000" name="adj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g2ecfe4d725c_0_247"/>
          <p:cNvSpPr/>
          <p:nvPr/>
        </p:nvSpPr>
        <p:spPr>
          <a:xfrm>
            <a:off x="6289249" y="2143349"/>
            <a:ext cx="115200" cy="1668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g2ecfe4d725c_0_247"/>
          <p:cNvGrpSpPr/>
          <p:nvPr/>
        </p:nvGrpSpPr>
        <p:grpSpPr>
          <a:xfrm>
            <a:off x="265681" y="4733218"/>
            <a:ext cx="6179126" cy="200427"/>
            <a:chOff x="3225735" y="5951916"/>
            <a:chExt cx="8495980" cy="190955"/>
          </a:xfrm>
        </p:grpSpPr>
        <p:grpSp>
          <p:nvGrpSpPr>
            <p:cNvPr id="293" name="Google Shape;293;g2ecfe4d725c_0_247"/>
            <p:cNvGrpSpPr/>
            <p:nvPr/>
          </p:nvGrpSpPr>
          <p:grpSpPr>
            <a:xfrm rot="5400000">
              <a:off x="4192247" y="4985403"/>
              <a:ext cx="190955" cy="2123980"/>
              <a:chOff x="6402388" y="1584325"/>
              <a:chExt cx="239713" cy="933453"/>
            </a:xfrm>
          </p:grpSpPr>
          <p:sp>
            <p:nvSpPr>
              <p:cNvPr id="294" name="Google Shape;294;g2ecfe4d725c_0_24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95" name="Google Shape;295;g2ecfe4d725c_0_24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96" name="Google Shape;296;g2ecfe4d725c_0_247"/>
            <p:cNvGrpSpPr/>
            <p:nvPr/>
          </p:nvGrpSpPr>
          <p:grpSpPr>
            <a:xfrm rot="5400000">
              <a:off x="6316247" y="4985403"/>
              <a:ext cx="190955" cy="2123980"/>
              <a:chOff x="6402388" y="1584325"/>
              <a:chExt cx="239713" cy="933453"/>
            </a:xfrm>
          </p:grpSpPr>
          <p:sp>
            <p:nvSpPr>
              <p:cNvPr id="297" name="Google Shape;297;g2ecfe4d725c_0_24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98" name="Google Shape;298;g2ecfe4d725c_0_24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99" name="Google Shape;299;g2ecfe4d725c_0_247"/>
            <p:cNvGrpSpPr/>
            <p:nvPr/>
          </p:nvGrpSpPr>
          <p:grpSpPr>
            <a:xfrm rot="5400000">
              <a:off x="8440247" y="4985403"/>
              <a:ext cx="190955" cy="2123980"/>
              <a:chOff x="6402388" y="1584325"/>
              <a:chExt cx="239713" cy="933453"/>
            </a:xfrm>
          </p:grpSpPr>
          <p:sp>
            <p:nvSpPr>
              <p:cNvPr id="300" name="Google Shape;300;g2ecfe4d725c_0_24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1" name="Google Shape;301;g2ecfe4d725c_0_24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302" name="Google Shape;302;g2ecfe4d725c_0_247"/>
            <p:cNvGrpSpPr/>
            <p:nvPr/>
          </p:nvGrpSpPr>
          <p:grpSpPr>
            <a:xfrm rot="5400000">
              <a:off x="10564247" y="4985403"/>
              <a:ext cx="190955" cy="2123980"/>
              <a:chOff x="6402388" y="1584325"/>
              <a:chExt cx="239713" cy="933453"/>
            </a:xfrm>
          </p:grpSpPr>
          <p:sp>
            <p:nvSpPr>
              <p:cNvPr id="303" name="Google Shape;303;g2ecfe4d725c_0_24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rect b="b" l="l" r="r" t="t"/>
                <a:pathLst>
                  <a:path extrusionOk="0" h="588" w="151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4" name="Google Shape;304;g2ecfe4d725c_0_24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rect b="b" l="l" r="r" t="t"/>
                <a:pathLst>
                  <a:path extrusionOk="0" h="3585" w="909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