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맑은 고딕" pitchFamily="50" charset="-127"/>
      <p:regular r:id="rId17"/>
      <p:bold r:id="rId18"/>
    </p:embeddedFont>
    <p:embeddedFont>
      <p:font typeface="Quattrocento Sans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17lqUHZ4zzlGPVOk5k0lB8yi1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4FA8101-CA7A-49F7-A461-9B98977CFD6A}">
  <a:tblStyle styleId="{94FA8101-CA7A-49F7-A461-9B98977CFD6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84" y="-9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71512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ecfe4d725c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2ecfe4d725c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ed6d5dd1a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3" name="Google Shape;313;g2ed6d5dd1a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ed70df3f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2ed70df3f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7876aacd0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4" name="Google Shape;364;g27876aacd0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d6d5dd1a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" name="Google Shape;70;g2ed6d5dd1a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fa9b59ab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g2efa9b59ab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e8ad063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2ee8ad063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d70df3f3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g2ed70df3f3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d70df3f3c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g2ed70df3f3c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ed70df3f3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g2ed70df3f3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d70df3f3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3" name="Google Shape;243;g2ed70df3f3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 1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ctrTitle"/>
          </p:nvPr>
        </p:nvSpPr>
        <p:spPr>
          <a:xfrm>
            <a:off x="311700" y="639325"/>
            <a:ext cx="8520600" cy="988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ubTitle" idx="1"/>
          </p:nvPr>
        </p:nvSpPr>
        <p:spPr>
          <a:xfrm>
            <a:off x="5839900" y="2554775"/>
            <a:ext cx="2992500" cy="502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ubTitle" idx="2"/>
          </p:nvPr>
        </p:nvSpPr>
        <p:spPr>
          <a:xfrm>
            <a:off x="5839900" y="4131575"/>
            <a:ext cx="2992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ubTitle" idx="3"/>
          </p:nvPr>
        </p:nvSpPr>
        <p:spPr>
          <a:xfrm>
            <a:off x="5839900" y="3056975"/>
            <a:ext cx="2992500" cy="10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/>
          <p:nvPr/>
        </p:nvSpPr>
        <p:spPr>
          <a:xfrm>
            <a:off x="1880257" y="1083825"/>
            <a:ext cx="5383500" cy="130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주거 생활 환경에 근거한</a:t>
            </a:r>
            <a:endParaRPr sz="2000" b="1" i="0" u="none" strike="noStrike" cap="none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청년들을 위한 주거 정보 분석 서비스</a:t>
            </a:r>
            <a:endParaRPr sz="2000" b="1" i="0" u="none" strike="noStrike" cap="none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graphicFrame>
        <p:nvGraphicFramePr>
          <p:cNvPr id="61" name="Google Shape;61;p1"/>
          <p:cNvGraphicFramePr/>
          <p:nvPr>
            <p:extLst>
              <p:ext uri="{D42A27DB-BD31-4B8C-83A1-F6EECF244321}">
                <p14:modId xmlns:p14="http://schemas.microsoft.com/office/powerpoint/2010/main" val="3409960255"/>
              </p:ext>
            </p:extLst>
          </p:nvPr>
        </p:nvGraphicFramePr>
        <p:xfrm>
          <a:off x="1880271" y="2535675"/>
          <a:ext cx="5383475" cy="1524000"/>
        </p:xfrm>
        <a:graphic>
          <a:graphicData uri="http://schemas.openxmlformats.org/drawingml/2006/table">
            <a:tbl>
              <a:tblPr>
                <a:noFill/>
                <a:tableStyleId>{94FA8101-CA7A-49F7-A461-9B98977CFD6A}</a:tableStyleId>
              </a:tblPr>
              <a:tblGrid>
                <a:gridCol w="1541300"/>
                <a:gridCol w="38421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/>
                        <a:t>버전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/>
                        <a:t>0.1</a:t>
                      </a:r>
                      <a:endParaRPr sz="11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/>
                        <a:t>작성일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/>
                        <a:t>2024-07-</a:t>
                      </a:r>
                      <a:r>
                        <a:rPr lang="ko-KR" sz="1100"/>
                        <a:t>22</a:t>
                      </a:r>
                      <a:endParaRPr sz="11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/>
                        <a:t>소속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/>
                        <a:t>비트캠프</a:t>
                      </a:r>
                      <a:endParaRPr sz="11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/>
                        <a:t>작성자</a:t>
                      </a:r>
                      <a:endParaRPr sz="1100" u="none" strike="noStrike" cap="none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/>
                        <a:t>김남희</a:t>
                      </a:r>
                      <a:endParaRPr sz="1100" u="none" strike="noStrike" cap="none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cfe4d725c_0_247"/>
          <p:cNvSpPr/>
          <p:nvPr/>
        </p:nvSpPr>
        <p:spPr>
          <a:xfrm>
            <a:off x="251525" y="650880"/>
            <a:ext cx="6193200" cy="4371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graphicFrame>
        <p:nvGraphicFramePr>
          <p:cNvPr id="281" name="Google Shape;281;g2ecfe4d725c_0_247"/>
          <p:cNvGraphicFramePr/>
          <p:nvPr>
            <p:extLst>
              <p:ext uri="{D42A27DB-BD31-4B8C-83A1-F6EECF244321}">
                <p14:modId xmlns:p14="http://schemas.microsoft.com/office/powerpoint/2010/main" val="1228846095"/>
              </p:ext>
            </p:extLst>
          </p:nvPr>
        </p:nvGraphicFramePr>
        <p:xfrm>
          <a:off x="6516216" y="123478"/>
          <a:ext cx="2387225" cy="4520498"/>
        </p:xfrm>
        <a:graphic>
          <a:graphicData uri="http://schemas.openxmlformats.org/drawingml/2006/table">
            <a:tbl>
              <a:tblPr>
                <a:noFill/>
                <a:tableStyleId>{94FA8101-CA7A-49F7-A461-9B98977CFD6A}</a:tableStyleId>
              </a:tblPr>
              <a:tblGrid>
                <a:gridCol w="332600"/>
                <a:gridCol w="2054625"/>
              </a:tblGrid>
              <a:tr h="2312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sz="8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sz="8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RQ-ID-051-003</a:t>
                      </a:r>
                      <a:r>
                        <a:rPr 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제목을 굵은 글씨로 강조하고 설명을 본문글씨 크기로 적는다.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>
                          <a:latin typeface="맑은 고딕" pitchFamily="50" charset="-127"/>
                          <a:ea typeface="맑은 고딕" pitchFamily="50" charset="-127"/>
                        </a:rPr>
                        <a:t>3-1</a:t>
                      </a:r>
                      <a:endParaRPr sz="8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&lt;RQ-ID-051-003&gt;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전세 보증사고율 예측 서비스를 정의 한다.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박스 아래에 ‘전세 보증사고율 예측’ 제목을 굵은 글씨로 표시한다.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활용 데이터를 나열하고 왜 활용을 하였는지, 어떤 의미가 있는지, 왜 대상 지역이 되었는지, 사고율이 왜 높은지/낮은지 설명한다.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활용 데이터 : 해당 구 전·월세비율, 전세보증금 (만기일 기준), 전세 세입자 수, </a:t>
                      </a:r>
                      <a:r>
                        <a:rPr lang="ko-KR" sz="9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전세가율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변화추이, 금리 변동, 실업률, 매매·전세 가격 증감률, 전세 보증사고의 형태 및 건수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보증사고와 직접적으로 </a:t>
                      </a:r>
                      <a:r>
                        <a:rPr 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있는 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전국 보증사고율, 서울 보증사고율, 건수 등은 데이터를 차트로 표시한다.</a:t>
                      </a:r>
                      <a:endParaRPr sz="900" b="1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7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Check Point</a:t>
                      </a:r>
                      <a:endParaRPr sz="8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700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2" name="Google Shape;282;g2ecfe4d725c_0_247"/>
          <p:cNvGraphicFramePr/>
          <p:nvPr>
            <p:extLst>
              <p:ext uri="{D42A27DB-BD31-4B8C-83A1-F6EECF244321}">
                <p14:modId xmlns:p14="http://schemas.microsoft.com/office/powerpoint/2010/main" val="3143183634"/>
              </p:ext>
            </p:extLst>
          </p:nvPr>
        </p:nvGraphicFramePr>
        <p:xfrm>
          <a:off x="251520" y="124822"/>
          <a:ext cx="6193200" cy="488120"/>
        </p:xfrm>
        <a:graphic>
          <a:graphicData uri="http://schemas.openxmlformats.org/drawingml/2006/table">
            <a:tbl>
              <a:tblPr>
                <a:noFill/>
                <a:tableStyleId>{94FA8101-CA7A-49F7-A461-9B98977CFD6A}</a:tableStyleId>
              </a:tblPr>
              <a:tblGrid>
                <a:gridCol w="890275"/>
                <a:gridCol w="2566125"/>
                <a:gridCol w="576075"/>
                <a:gridCol w="792100"/>
                <a:gridCol w="504050"/>
                <a:gridCol w="864575"/>
              </a:tblGrid>
              <a:tr h="172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Page Title</a:t>
                      </a:r>
                      <a:endParaRPr sz="7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전세 보증사고율이란?</a:t>
                      </a:r>
                      <a:endParaRPr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  <a:endParaRPr sz="7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rgbClr val="1F1F1F"/>
                          </a:solidFill>
                          <a:highlight>
                            <a:schemeClr val="lt1"/>
                          </a:highlight>
                          <a:latin typeface="맑은 고딕" pitchFamily="50" charset="-127"/>
                          <a:ea typeface="맑은 고딕" pitchFamily="50" charset="-127"/>
                        </a:rPr>
                        <a:t>RQ-ID-051</a:t>
                      </a:r>
                      <a:endParaRPr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Writer</a:t>
                      </a:r>
                      <a:endParaRPr sz="7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맑은 고딕" pitchFamily="50" charset="-127"/>
                          <a:ea typeface="맑은 고딕" pitchFamily="50" charset="-127"/>
                        </a:rPr>
                        <a:t>김남희</a:t>
                      </a:r>
                      <a:endParaRPr sz="700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Screen Path</a:t>
                      </a:r>
                      <a:endParaRPr sz="7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r>
                        <a:rPr lang="ko-KR" sz="7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&gt; 전세 보증사고율 &gt; 전세 보증사고율이란? (계속)</a:t>
                      </a:r>
                      <a:endParaRPr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24.07.</a:t>
                      </a:r>
                      <a:r>
                        <a:rPr 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83" name="Google Shape;283;g2ecfe4d725c_0_247"/>
          <p:cNvSpPr txBox="1"/>
          <p:nvPr/>
        </p:nvSpPr>
        <p:spPr>
          <a:xfrm>
            <a:off x="935075" y="1229975"/>
            <a:ext cx="4826100" cy="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전세계약 해지 또는 종료 후 1개월까지 정당한 사유 없이 전세보증금을 반환받지 못하였을 때</a:t>
            </a:r>
            <a:endParaRPr sz="10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전세계약 기간 중 전세목적물에 대하여 경매 또는 공매가 실시되어, 배당 후 전세보증금을 반환받지 못하였을 때</a:t>
            </a:r>
            <a:endParaRPr sz="10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4" name="Google Shape;284;g2ecfe4d725c_0_247"/>
          <p:cNvSpPr txBox="1"/>
          <p:nvPr/>
        </p:nvSpPr>
        <p:spPr>
          <a:xfrm>
            <a:off x="935075" y="2495550"/>
            <a:ext cx="4826100" cy="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전세가율</a:t>
            </a:r>
            <a:r>
              <a:rPr lang="ko-KR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이란?</a:t>
            </a:r>
            <a:endParaRPr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주택의 매매가격 대비 전세보증금의 비율</a:t>
            </a:r>
            <a:endParaRPr sz="10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비율이 높을수록 깔통전세의 위험이 커짐</a:t>
            </a:r>
            <a:endParaRPr sz="10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전세가율 = (전세보증금 / 주택 매매가격) * 100</a:t>
            </a:r>
            <a:endParaRPr sz="10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5" name="Google Shape;285;g2ecfe4d725c_0_247"/>
          <p:cNvSpPr txBox="1"/>
          <p:nvPr/>
        </p:nvSpPr>
        <p:spPr>
          <a:xfrm>
            <a:off x="935075" y="3913525"/>
            <a:ext cx="4826100" cy="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V 전세가율 예측 서비스 </a:t>
            </a:r>
            <a:endParaRPr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ko-KR" sz="10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활용 데이터는 해당 구 전·월세비율, 전세보증금 (만기일 기준), 전세 세입자 수, 전세가율 변화추이, 금리 변동, 실업률, 매매·전세 가격 증감</a:t>
            </a:r>
            <a:endParaRPr sz="10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" name="Google Shape;287;g2ecfe4d725c_0_247"/>
          <p:cNvSpPr/>
          <p:nvPr/>
        </p:nvSpPr>
        <p:spPr>
          <a:xfrm>
            <a:off x="709778" y="3983677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8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3-1</a:t>
            </a:r>
            <a:endParaRPr sz="800" b="1" i="0" u="none" strike="noStrike" cap="none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grpSp>
        <p:nvGrpSpPr>
          <p:cNvPr id="288" name="Google Shape;288;g2ecfe4d725c_0_247"/>
          <p:cNvGrpSpPr/>
          <p:nvPr/>
        </p:nvGrpSpPr>
        <p:grpSpPr>
          <a:xfrm>
            <a:off x="6309185" y="1251639"/>
            <a:ext cx="75348" cy="3703384"/>
            <a:chOff x="6332900" y="681250"/>
            <a:chExt cx="89275" cy="4364625"/>
          </a:xfrm>
        </p:grpSpPr>
        <p:sp>
          <p:nvSpPr>
            <p:cNvPr id="289" name="Google Shape;289;g2ecfe4d725c_0_247"/>
            <p:cNvSpPr/>
            <p:nvPr/>
          </p:nvSpPr>
          <p:spPr>
            <a:xfrm rot="10800000">
              <a:off x="6335175" y="4978375"/>
              <a:ext cx="87000" cy="67500"/>
            </a:xfrm>
            <a:prstGeom prst="triangle">
              <a:avLst>
                <a:gd name="adj" fmla="val 50000"/>
              </a:avLst>
            </a:pr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0" name="Google Shape;290;g2ecfe4d725c_0_247"/>
            <p:cNvSpPr/>
            <p:nvPr/>
          </p:nvSpPr>
          <p:spPr>
            <a:xfrm>
              <a:off x="6332900" y="681250"/>
              <a:ext cx="87000" cy="67500"/>
            </a:xfrm>
            <a:prstGeom prst="triangle">
              <a:avLst>
                <a:gd name="adj" fmla="val 50000"/>
              </a:avLst>
            </a:pr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91" name="Google Shape;291;g2ecfe4d725c_0_247"/>
          <p:cNvGrpSpPr/>
          <p:nvPr/>
        </p:nvGrpSpPr>
        <p:grpSpPr>
          <a:xfrm>
            <a:off x="6288286" y="1217826"/>
            <a:ext cx="115206" cy="3758685"/>
            <a:chOff x="6308138" y="641400"/>
            <a:chExt cx="136500" cy="4429800"/>
          </a:xfrm>
        </p:grpSpPr>
        <p:sp>
          <p:nvSpPr>
            <p:cNvPr id="292" name="Google Shape;292;g2ecfe4d725c_0_247"/>
            <p:cNvSpPr/>
            <p:nvPr/>
          </p:nvSpPr>
          <p:spPr>
            <a:xfrm>
              <a:off x="6308138" y="641400"/>
              <a:ext cx="136500" cy="4429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3" name="Google Shape;293;g2ecfe4d725c_0_247"/>
            <p:cNvSpPr/>
            <p:nvPr/>
          </p:nvSpPr>
          <p:spPr>
            <a:xfrm rot="10800000">
              <a:off x="6335175" y="4978375"/>
              <a:ext cx="87000" cy="67500"/>
            </a:xfrm>
            <a:prstGeom prst="triangle">
              <a:avLst>
                <a:gd name="adj" fmla="val 50000"/>
              </a:avLst>
            </a:pr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4" name="Google Shape;294;g2ecfe4d725c_0_247"/>
            <p:cNvSpPr/>
            <p:nvPr/>
          </p:nvSpPr>
          <p:spPr>
            <a:xfrm>
              <a:off x="6332900" y="681250"/>
              <a:ext cx="87000" cy="67500"/>
            </a:xfrm>
            <a:prstGeom prst="triangle">
              <a:avLst>
                <a:gd name="adj" fmla="val 50000"/>
              </a:avLst>
            </a:pr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5" name="Google Shape;295;g2ecfe4d725c_0_247"/>
          <p:cNvSpPr/>
          <p:nvPr/>
        </p:nvSpPr>
        <p:spPr>
          <a:xfrm>
            <a:off x="6289249" y="2143349"/>
            <a:ext cx="115200" cy="16683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6" name="Google Shape;296;g2ecfe4d725c_0_247"/>
          <p:cNvGrpSpPr/>
          <p:nvPr/>
        </p:nvGrpSpPr>
        <p:grpSpPr>
          <a:xfrm>
            <a:off x="265681" y="4733218"/>
            <a:ext cx="6179126" cy="200427"/>
            <a:chOff x="3225735" y="5951916"/>
            <a:chExt cx="8495980" cy="190955"/>
          </a:xfrm>
        </p:grpSpPr>
        <p:grpSp>
          <p:nvGrpSpPr>
            <p:cNvPr id="297" name="Google Shape;297;g2ecfe4d725c_0_247"/>
            <p:cNvGrpSpPr/>
            <p:nvPr/>
          </p:nvGrpSpPr>
          <p:grpSpPr>
            <a:xfrm rot="5400000">
              <a:off x="4192247" y="4985403"/>
              <a:ext cx="190955" cy="2123980"/>
              <a:chOff x="6402388" y="1584325"/>
              <a:chExt cx="239713" cy="933453"/>
            </a:xfrm>
          </p:grpSpPr>
          <p:sp>
            <p:nvSpPr>
              <p:cNvPr id="298" name="Google Shape;298;g2ecfe4d725c_0_24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Quattrocento Sans"/>
                  <a:sym typeface="Quattrocento Sans"/>
                </a:endParaRPr>
              </a:p>
            </p:txBody>
          </p:sp>
          <p:sp>
            <p:nvSpPr>
              <p:cNvPr id="299" name="Google Shape;299;g2ecfe4d725c_0_247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300" name="Google Shape;300;g2ecfe4d725c_0_247"/>
            <p:cNvGrpSpPr/>
            <p:nvPr/>
          </p:nvGrpSpPr>
          <p:grpSpPr>
            <a:xfrm rot="5400000">
              <a:off x="6316247" y="4985403"/>
              <a:ext cx="190955" cy="2123980"/>
              <a:chOff x="6402388" y="1584325"/>
              <a:chExt cx="239713" cy="933453"/>
            </a:xfrm>
          </p:grpSpPr>
          <p:sp>
            <p:nvSpPr>
              <p:cNvPr id="301" name="Google Shape;301;g2ecfe4d725c_0_24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Quattrocento Sans"/>
                  <a:sym typeface="Quattrocento Sans"/>
                </a:endParaRPr>
              </a:p>
            </p:txBody>
          </p:sp>
          <p:sp>
            <p:nvSpPr>
              <p:cNvPr id="302" name="Google Shape;302;g2ecfe4d725c_0_247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303" name="Google Shape;303;g2ecfe4d725c_0_247"/>
            <p:cNvGrpSpPr/>
            <p:nvPr/>
          </p:nvGrpSpPr>
          <p:grpSpPr>
            <a:xfrm rot="5400000">
              <a:off x="8440247" y="4985403"/>
              <a:ext cx="190955" cy="2123980"/>
              <a:chOff x="6402388" y="1584325"/>
              <a:chExt cx="239713" cy="933453"/>
            </a:xfrm>
          </p:grpSpPr>
          <p:sp>
            <p:nvSpPr>
              <p:cNvPr id="304" name="Google Shape;304;g2ecfe4d725c_0_24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Quattrocento Sans"/>
                  <a:sym typeface="Quattrocento Sans"/>
                </a:endParaRPr>
              </a:p>
            </p:txBody>
          </p:sp>
          <p:sp>
            <p:nvSpPr>
              <p:cNvPr id="305" name="Google Shape;305;g2ecfe4d725c_0_247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306" name="Google Shape;306;g2ecfe4d725c_0_247"/>
            <p:cNvGrpSpPr/>
            <p:nvPr/>
          </p:nvGrpSpPr>
          <p:grpSpPr>
            <a:xfrm rot="5400000">
              <a:off x="10564247" y="4985403"/>
              <a:ext cx="190955" cy="2123980"/>
              <a:chOff x="6402388" y="1584325"/>
              <a:chExt cx="239713" cy="933453"/>
            </a:xfrm>
          </p:grpSpPr>
          <p:sp>
            <p:nvSpPr>
              <p:cNvPr id="307" name="Google Shape;307;g2ecfe4d725c_0_24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Quattrocento Sans"/>
                  <a:sym typeface="Quattrocento Sans"/>
                </a:endParaRPr>
              </a:p>
            </p:txBody>
          </p:sp>
          <p:sp>
            <p:nvSpPr>
              <p:cNvPr id="308" name="Google Shape;308;g2ecfe4d725c_0_247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309" name="Google Shape;309;g2ecfe4d725c_0_247"/>
          <p:cNvSpPr/>
          <p:nvPr/>
        </p:nvSpPr>
        <p:spPr>
          <a:xfrm rot="10800000">
            <a:off x="878875" y="1190950"/>
            <a:ext cx="4842300" cy="26610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0" name="Google Shape;310;g2ecfe4d725c_0_247"/>
          <p:cNvSpPr/>
          <p:nvPr/>
        </p:nvSpPr>
        <p:spPr>
          <a:xfrm>
            <a:off x="757486" y="1160085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sz="1000" b="1" i="0" u="none" strike="noStrike" cap="none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33" name="Google Shape;106;g2efa9b59ab1_0_116"/>
          <p:cNvSpPr/>
          <p:nvPr/>
        </p:nvSpPr>
        <p:spPr>
          <a:xfrm>
            <a:off x="251520" y="697376"/>
            <a:ext cx="6193200" cy="49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LOGO	             </a:t>
            </a:r>
            <a:r>
              <a:rPr lang="ko-KR" sz="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선호지역       </a:t>
            </a:r>
            <a:r>
              <a:rPr lang="ko-KR" sz="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치안안전지수       전·월세 물량 예측 지도       전세 보증사고율 </a:t>
            </a:r>
            <a:r>
              <a:rPr lang="ko-KR" sz="10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sz="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 로그인</a:t>
            </a: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d6d5dd1a4_0_42"/>
          <p:cNvSpPr/>
          <p:nvPr/>
        </p:nvSpPr>
        <p:spPr>
          <a:xfrm>
            <a:off x="251525" y="650880"/>
            <a:ext cx="6193200" cy="4371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316" name="Google Shape;316;g2ed6d5dd1a4_0_42"/>
          <p:cNvSpPr/>
          <p:nvPr/>
        </p:nvSpPr>
        <p:spPr>
          <a:xfrm>
            <a:off x="320175" y="2467000"/>
            <a:ext cx="5893500" cy="2438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8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7" name="Google Shape;317;g2ed6d5dd1a4_0_42"/>
          <p:cNvSpPr txBox="1"/>
          <p:nvPr/>
        </p:nvSpPr>
        <p:spPr>
          <a:xfrm>
            <a:off x="396375" y="2410525"/>
            <a:ext cx="1354800" cy="22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사이트맵</a:t>
            </a:r>
            <a:endParaRPr sz="9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0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선호지역</a:t>
            </a:r>
            <a:endParaRPr sz="8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선호 지역 분석 방법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선호지역 지도 확인하기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선호지역 요인비교하기 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8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치안안전지수</a:t>
            </a:r>
            <a:endParaRPr sz="8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sz="7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치안안전지수 정의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치안안전지도 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8" name="Google Shape;318;g2ed6d5dd1a4_0_42"/>
          <p:cNvSpPr txBox="1"/>
          <p:nvPr/>
        </p:nvSpPr>
        <p:spPr>
          <a:xfrm>
            <a:off x="3288625" y="2410525"/>
            <a:ext cx="1462200" cy="22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관련사이트</a:t>
            </a:r>
            <a:endParaRPr sz="9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대출</a:t>
            </a:r>
            <a:endParaRPr sz="8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HUG 전세금 안심대출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(청년전용)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버팀목 전세자금대출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보증부 월세대출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청년정책</a:t>
            </a:r>
            <a:endParaRPr sz="8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청년몽땅정보통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복지로 철년월세지원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서울시 공동체주택플랫폼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연합샐활관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행복기숙사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9" name="Google Shape;319;g2ed6d5dd1a4_0_42"/>
          <p:cNvSpPr txBox="1"/>
          <p:nvPr/>
        </p:nvSpPr>
        <p:spPr>
          <a:xfrm>
            <a:off x="1842500" y="2410525"/>
            <a:ext cx="1354800" cy="22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전·월세 물량 예측 지도</a:t>
            </a:r>
            <a:endParaRPr sz="8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전∙월세 물량 예측지도란?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나의 주택스타일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전∙월세 물량 예측 지도 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전세보증사고율</a:t>
            </a:r>
            <a:endParaRPr sz="8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sz="7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전세보증사고란?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전세보증사고율</a:t>
            </a:r>
            <a:endParaRPr sz="7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0" name="Google Shape;320;g2ed6d5dd1a4_0_42"/>
          <p:cNvSpPr txBox="1"/>
          <p:nvPr/>
        </p:nvSpPr>
        <p:spPr>
          <a:xfrm>
            <a:off x="4782675" y="2410525"/>
            <a:ext cx="1354800" cy="22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소셜미디어</a:t>
            </a:r>
            <a:endParaRPr sz="9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     강태욱</a:t>
            </a:r>
            <a:endParaRPr sz="9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     김남희</a:t>
            </a:r>
            <a:endParaRPr sz="9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     박세연</a:t>
            </a:r>
            <a:endParaRPr sz="9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     이주현</a:t>
            </a:r>
            <a:endParaRPr sz="9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1" name="Google Shape;321;g2ed6d5dd1a4_0_42"/>
          <p:cNvSpPr txBox="1"/>
          <p:nvPr/>
        </p:nvSpPr>
        <p:spPr>
          <a:xfrm>
            <a:off x="1961951" y="4596650"/>
            <a:ext cx="26100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Malgun Gothic"/>
                <a:sym typeface="Malgun Gothic"/>
              </a:rPr>
              <a:t>ⓒ 2024. 1조 All rights reserved.</a:t>
            </a:r>
            <a:endParaRPr sz="700">
              <a:solidFill>
                <a:schemeClr val="dk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2" name="Google Shape;322;g2ed6d5dd1a4_0_42"/>
          <p:cNvSpPr txBox="1"/>
          <p:nvPr/>
        </p:nvSpPr>
        <p:spPr>
          <a:xfrm>
            <a:off x="1979600" y="2174275"/>
            <a:ext cx="25923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</a:rPr>
              <a:t>Contact us           @ bitcampTeamSpace  </a:t>
            </a:r>
            <a:endParaRPr sz="900">
              <a:solidFill>
                <a:schemeClr val="dk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3" name="Google Shape;323;g2ed6d5dd1a4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750" y="2228212"/>
            <a:ext cx="200425" cy="2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2ed6d5dd1a4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575" y="2755450"/>
            <a:ext cx="182600" cy="1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2ed6d5dd1a4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575" y="2959533"/>
            <a:ext cx="182600" cy="1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2ed6d5dd1a4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575" y="3163617"/>
            <a:ext cx="182600" cy="1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2ed6d5dd1a4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575" y="3367700"/>
            <a:ext cx="182600" cy="182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8" name="Google Shape;328;g2ed6d5dd1a4_0_42"/>
          <p:cNvGraphicFramePr/>
          <p:nvPr>
            <p:extLst>
              <p:ext uri="{D42A27DB-BD31-4B8C-83A1-F6EECF244321}">
                <p14:modId xmlns:p14="http://schemas.microsoft.com/office/powerpoint/2010/main" val="1851332827"/>
              </p:ext>
            </p:extLst>
          </p:nvPr>
        </p:nvGraphicFramePr>
        <p:xfrm>
          <a:off x="6516216" y="123478"/>
          <a:ext cx="2387225" cy="2971972"/>
        </p:xfrm>
        <a:graphic>
          <a:graphicData uri="http://schemas.openxmlformats.org/drawingml/2006/table">
            <a:tbl>
              <a:tblPr>
                <a:noFill/>
                <a:tableStyleId>{94FA8101-CA7A-49F7-A461-9B98977CFD6A}</a:tableStyleId>
              </a:tblPr>
              <a:tblGrid>
                <a:gridCol w="332600"/>
                <a:gridCol w="2054625"/>
              </a:tblGrid>
              <a:tr h="2312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sz="8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sz="8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&lt;RQ-ID-051-004&gt;</a:t>
                      </a:r>
                      <a:endParaRPr sz="900" b="1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정의 아래에 ‘지도 서비스 </a:t>
                      </a:r>
                      <a:r>
                        <a:rPr lang="ko-KR" sz="9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바로가기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’ 링크를 만들어 전세 보증사고율 페이지로 이동한다.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본문 내용 아래 세 줄 정도 띄고 파란색으로 ‘지도 서비스 </a:t>
                      </a:r>
                      <a:r>
                        <a:rPr lang="ko-KR" sz="9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바로가기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r>
                        <a:rPr lang="ko-KR" sz="9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표시한다.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7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Check Point</a:t>
                      </a:r>
                      <a:endParaRPr sz="8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957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9" name="Google Shape;329;g2ed6d5dd1a4_0_42"/>
          <p:cNvGraphicFramePr/>
          <p:nvPr>
            <p:extLst>
              <p:ext uri="{D42A27DB-BD31-4B8C-83A1-F6EECF244321}">
                <p14:modId xmlns:p14="http://schemas.microsoft.com/office/powerpoint/2010/main" val="342615494"/>
              </p:ext>
            </p:extLst>
          </p:nvPr>
        </p:nvGraphicFramePr>
        <p:xfrm>
          <a:off x="251520" y="124822"/>
          <a:ext cx="6193200" cy="488120"/>
        </p:xfrm>
        <a:graphic>
          <a:graphicData uri="http://schemas.openxmlformats.org/drawingml/2006/table">
            <a:tbl>
              <a:tblPr>
                <a:noFill/>
                <a:tableStyleId>{94FA8101-CA7A-49F7-A461-9B98977CFD6A}</a:tableStyleId>
              </a:tblPr>
              <a:tblGrid>
                <a:gridCol w="890275"/>
                <a:gridCol w="2566125"/>
                <a:gridCol w="576075"/>
                <a:gridCol w="792100"/>
                <a:gridCol w="504050"/>
                <a:gridCol w="864575"/>
              </a:tblGrid>
              <a:tr h="172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Page Title</a:t>
                      </a:r>
                      <a:endParaRPr sz="7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전세 보증사고율이란?</a:t>
                      </a:r>
                      <a:endParaRPr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  <a:endParaRPr sz="7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rgbClr val="1F1F1F"/>
                          </a:solidFill>
                          <a:highlight>
                            <a:schemeClr val="lt1"/>
                          </a:highlight>
                          <a:latin typeface="맑은 고딕" pitchFamily="50" charset="-127"/>
                          <a:ea typeface="맑은 고딕" pitchFamily="50" charset="-127"/>
                        </a:rPr>
                        <a:t>RQ-ID-051</a:t>
                      </a:r>
                      <a:endParaRPr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Writer</a:t>
                      </a:r>
                      <a:endParaRPr sz="7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맑은 고딕" pitchFamily="50" charset="-127"/>
                          <a:ea typeface="맑은 고딕" pitchFamily="50" charset="-127"/>
                        </a:rPr>
                        <a:t>김남희</a:t>
                      </a:r>
                      <a:endParaRPr sz="700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Screen Path</a:t>
                      </a:r>
                      <a:endParaRPr sz="7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r>
                        <a:rPr lang="ko-KR" sz="7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&gt; 전세 보증사고율 &gt; 전세 보증사고율이란?</a:t>
                      </a:r>
                      <a:endParaRPr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24.07.</a:t>
                      </a:r>
                      <a:r>
                        <a:rPr 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30" name="Google Shape;330;g2ed6d5dd1a4_0_42"/>
          <p:cNvSpPr txBox="1"/>
          <p:nvPr/>
        </p:nvSpPr>
        <p:spPr>
          <a:xfrm>
            <a:off x="1905263" y="1301650"/>
            <a:ext cx="288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전세보증사고율 보러가기</a:t>
            </a:r>
            <a:endParaRPr sz="10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2" name="Google Shape;332;g2ed6d5dd1a4_0_42"/>
          <p:cNvGrpSpPr/>
          <p:nvPr/>
        </p:nvGrpSpPr>
        <p:grpSpPr>
          <a:xfrm>
            <a:off x="6288286" y="1228026"/>
            <a:ext cx="115206" cy="3758685"/>
            <a:chOff x="6308138" y="641400"/>
            <a:chExt cx="136500" cy="4429800"/>
          </a:xfrm>
        </p:grpSpPr>
        <p:sp>
          <p:nvSpPr>
            <p:cNvPr id="333" name="Google Shape;333;g2ed6d5dd1a4_0_42"/>
            <p:cNvSpPr/>
            <p:nvPr/>
          </p:nvSpPr>
          <p:spPr>
            <a:xfrm>
              <a:off x="6308138" y="641400"/>
              <a:ext cx="136500" cy="4429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4" name="Google Shape;334;g2ed6d5dd1a4_0_42"/>
            <p:cNvSpPr/>
            <p:nvPr/>
          </p:nvSpPr>
          <p:spPr>
            <a:xfrm rot="10800000">
              <a:off x="6335175" y="4978375"/>
              <a:ext cx="87000" cy="67500"/>
            </a:xfrm>
            <a:prstGeom prst="triangle">
              <a:avLst>
                <a:gd name="adj" fmla="val 50000"/>
              </a:avLst>
            </a:pr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5" name="Google Shape;335;g2ed6d5dd1a4_0_42"/>
            <p:cNvSpPr/>
            <p:nvPr/>
          </p:nvSpPr>
          <p:spPr>
            <a:xfrm>
              <a:off x="6332900" y="681250"/>
              <a:ext cx="87000" cy="67500"/>
            </a:xfrm>
            <a:prstGeom prst="triangle">
              <a:avLst>
                <a:gd name="adj" fmla="val 50000"/>
              </a:avLst>
            </a:pr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36" name="Google Shape;336;g2ed6d5dd1a4_0_42"/>
          <p:cNvSpPr/>
          <p:nvPr/>
        </p:nvSpPr>
        <p:spPr>
          <a:xfrm>
            <a:off x="6288674" y="3155449"/>
            <a:ext cx="115200" cy="16683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7" name="Google Shape;337;g2ed6d5dd1a4_0_42"/>
          <p:cNvSpPr/>
          <p:nvPr/>
        </p:nvSpPr>
        <p:spPr>
          <a:xfrm>
            <a:off x="2030961" y="1389897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sz="1000" b="1" i="0" u="none" strike="noStrike" cap="none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25" name="Google Shape;106;g2efa9b59ab1_0_116"/>
          <p:cNvSpPr/>
          <p:nvPr/>
        </p:nvSpPr>
        <p:spPr>
          <a:xfrm>
            <a:off x="251520" y="697376"/>
            <a:ext cx="6193200" cy="49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LOGO	             </a:t>
            </a:r>
            <a:r>
              <a:rPr lang="ko-KR" sz="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선호지역       </a:t>
            </a:r>
            <a:r>
              <a:rPr lang="ko-KR" sz="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치안안전지수       전·월세 물량 예측 지도       전세 보증사고율 </a:t>
            </a:r>
            <a:r>
              <a:rPr lang="ko-KR" sz="10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sz="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 로그인</a:t>
            </a: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ed70df3f3c_0_0"/>
          <p:cNvSpPr/>
          <p:nvPr/>
        </p:nvSpPr>
        <p:spPr>
          <a:xfrm>
            <a:off x="251525" y="650880"/>
            <a:ext cx="6193200" cy="4371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graphicFrame>
        <p:nvGraphicFramePr>
          <p:cNvPr id="343" name="Google Shape;343;g2ed70df3f3c_0_0"/>
          <p:cNvGraphicFramePr/>
          <p:nvPr>
            <p:extLst>
              <p:ext uri="{D42A27DB-BD31-4B8C-83A1-F6EECF244321}">
                <p14:modId xmlns:p14="http://schemas.microsoft.com/office/powerpoint/2010/main" val="3337131619"/>
              </p:ext>
            </p:extLst>
          </p:nvPr>
        </p:nvGraphicFramePr>
        <p:xfrm>
          <a:off x="6516216" y="123478"/>
          <a:ext cx="2387225" cy="4898755"/>
        </p:xfrm>
        <a:graphic>
          <a:graphicData uri="http://schemas.openxmlformats.org/drawingml/2006/table">
            <a:tbl>
              <a:tblPr>
                <a:noFill/>
                <a:tableStyleId>{94FA8101-CA7A-49F7-A461-9B98977CFD6A}</a:tableStyleId>
              </a:tblPr>
              <a:tblGrid>
                <a:gridCol w="332600"/>
                <a:gridCol w="2054625"/>
              </a:tblGrid>
              <a:tr h="2312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sz="8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sz="8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RQ-ID-052-001&gt;</a:t>
                      </a:r>
                      <a:endParaRPr sz="900" b="1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sz="9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네비바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아래쪽 레이아웃을 세로 2:3 정도의 비율로 나눈다.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왼쪽에는 내용을, 오른쪽에는 지도를 표시한다.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왼쪽 창은 더 커지도록 사용자가 조정 가능하다.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sz="8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RQ-ID-052-002&gt;</a:t>
                      </a:r>
                      <a:endParaRPr sz="900" b="1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화면 왼쪽영역에 내용을 표시한다.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내용영역의 크기는 늘릴 수 있다.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‘전세 보증사고율’ 제목을 내용 영역 위쪽에 작성한다.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제목 아래에 </a:t>
                      </a:r>
                      <a:r>
                        <a:rPr lang="ko-KR" sz="9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드롭박스로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예측시점을 1년 후, 2년 후, 3년 후로 선택한다.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sz="9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드롭박스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배경색은 투명이고 선택한 내용은 굵은 글씨로 표시한다.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‘아래에 예측시기 </a:t>
                      </a:r>
                      <a:r>
                        <a:rPr lang="ko-KR" sz="9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드롭박스와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원하는 자치구를 눌러주세요.’ 라는 문구를 넣는다.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sz="8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RQ-ID-052-003&gt;</a:t>
                      </a:r>
                      <a:endParaRPr sz="900" b="1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화면 오른쪽영역에 전세 보증사고율을 시각화한 서울시 지도를 표시한다.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값이 높을수록 색이 더 진해지며 이를 지도 상단 오른쪽에 색을 범례로 표시한다.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지도에는 자치구별로 현재시점의 보증사고율이 숫자로 표시된다.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7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Check Point</a:t>
                      </a:r>
                      <a:endParaRPr sz="8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556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4" name="Google Shape;344;g2ed70df3f3c_0_0"/>
          <p:cNvGraphicFramePr/>
          <p:nvPr>
            <p:extLst>
              <p:ext uri="{D42A27DB-BD31-4B8C-83A1-F6EECF244321}">
                <p14:modId xmlns:p14="http://schemas.microsoft.com/office/powerpoint/2010/main" val="358787294"/>
              </p:ext>
            </p:extLst>
          </p:nvPr>
        </p:nvGraphicFramePr>
        <p:xfrm>
          <a:off x="251520" y="124822"/>
          <a:ext cx="6193200" cy="488120"/>
        </p:xfrm>
        <a:graphic>
          <a:graphicData uri="http://schemas.openxmlformats.org/drawingml/2006/table">
            <a:tbl>
              <a:tblPr>
                <a:noFill/>
                <a:tableStyleId>{94FA8101-CA7A-49F7-A461-9B98977CFD6A}</a:tableStyleId>
              </a:tblPr>
              <a:tblGrid>
                <a:gridCol w="890275"/>
                <a:gridCol w="2566125"/>
                <a:gridCol w="576075"/>
                <a:gridCol w="792100"/>
                <a:gridCol w="504050"/>
                <a:gridCol w="864575"/>
              </a:tblGrid>
              <a:tr h="172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Page Title</a:t>
                      </a:r>
                      <a:endParaRPr sz="7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전세 보증사고율</a:t>
                      </a:r>
                      <a:endParaRPr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  <a:endParaRPr sz="7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rgbClr val="1F1F1F"/>
                          </a:solidFill>
                          <a:highlight>
                            <a:schemeClr val="lt1"/>
                          </a:highlight>
                          <a:latin typeface="맑은 고딕" pitchFamily="50" charset="-127"/>
                          <a:ea typeface="맑은 고딕" pitchFamily="50" charset="-127"/>
                        </a:rPr>
                        <a:t>RQ-ID-052</a:t>
                      </a:r>
                      <a:endParaRPr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Writer</a:t>
                      </a:r>
                      <a:endParaRPr sz="7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맑은 고딕" pitchFamily="50" charset="-127"/>
                          <a:ea typeface="맑은 고딕" pitchFamily="50" charset="-127"/>
                        </a:rPr>
                        <a:t>김남희</a:t>
                      </a:r>
                      <a:endParaRPr sz="700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Screen Path</a:t>
                      </a:r>
                      <a:endParaRPr sz="7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 err="1"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r>
                        <a:rPr 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 &gt; 전세 보증사고율 &gt; 전세 보증사고율</a:t>
                      </a:r>
                      <a:r>
                        <a:rPr lang="ko-KR" sz="700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계속)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24.07.</a:t>
                      </a:r>
                      <a:r>
                        <a:rPr 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45" name="Google Shape;345;g2ed70df3f3c_0_0"/>
          <p:cNvSpPr/>
          <p:nvPr/>
        </p:nvSpPr>
        <p:spPr>
          <a:xfrm>
            <a:off x="2400775" y="1227700"/>
            <a:ext cx="3937800" cy="3718200"/>
          </a:xfrm>
          <a:prstGeom prst="roundRect">
            <a:avLst>
              <a:gd name="adj" fmla="val 832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pic>
        <p:nvPicPr>
          <p:cNvPr id="346" name="Google Shape;346;g2ed70df3f3c_0_0"/>
          <p:cNvPicPr preferRelativeResize="0"/>
          <p:nvPr/>
        </p:nvPicPr>
        <p:blipFill rotWithShape="1">
          <a:blip r:embed="rId3">
            <a:alphaModFix/>
          </a:blip>
          <a:srcRect t="4570" b="5094"/>
          <a:stretch/>
        </p:blipFill>
        <p:spPr>
          <a:xfrm>
            <a:off x="2450700" y="1581025"/>
            <a:ext cx="3800300" cy="297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2ed70df3f3c_0_0"/>
          <p:cNvSpPr txBox="1"/>
          <p:nvPr/>
        </p:nvSpPr>
        <p:spPr>
          <a:xfrm>
            <a:off x="3460900" y="3952000"/>
            <a:ext cx="7470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18.2</a:t>
            </a:r>
            <a:endParaRPr sz="1000" b="1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8" name="Google Shape;348;g2ed70df3f3c_0_0"/>
          <p:cNvSpPr/>
          <p:nvPr/>
        </p:nvSpPr>
        <p:spPr>
          <a:xfrm>
            <a:off x="327725" y="1227700"/>
            <a:ext cx="1971600" cy="3718200"/>
          </a:xfrm>
          <a:prstGeom prst="roundRect">
            <a:avLst>
              <a:gd name="adj" fmla="val 503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349" name="Google Shape;349;g2ed70df3f3c_0_0"/>
          <p:cNvSpPr/>
          <p:nvPr/>
        </p:nvSpPr>
        <p:spPr>
          <a:xfrm>
            <a:off x="5521325" y="1499975"/>
            <a:ext cx="702300" cy="99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61000">
                <a:srgbClr val="ECB4B4"/>
              </a:gs>
              <a:gs pos="100000">
                <a:srgbClr val="D96868"/>
              </a:gs>
            </a:gsLst>
            <a:lin ang="0" scaled="0"/>
          </a:gra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0" name="Google Shape;350;g2ed70df3f3c_0_0"/>
          <p:cNvSpPr txBox="1"/>
          <p:nvPr/>
        </p:nvSpPr>
        <p:spPr>
          <a:xfrm>
            <a:off x="5497800" y="1410025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</a:rPr>
              <a:t>낮음             높음</a:t>
            </a:r>
            <a:endParaRPr sz="600">
              <a:solidFill>
                <a:schemeClr val="dk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1" name="Google Shape;351;g2ed70df3f3c_0_0"/>
          <p:cNvSpPr txBox="1"/>
          <p:nvPr/>
        </p:nvSpPr>
        <p:spPr>
          <a:xfrm>
            <a:off x="327725" y="1650550"/>
            <a:ext cx="747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</a:rPr>
              <a:t>예측 시기</a:t>
            </a:r>
            <a:endParaRPr sz="1000">
              <a:solidFill>
                <a:schemeClr val="dk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2" name="Google Shape;352;g2ed70df3f3c_0_0"/>
          <p:cNvSpPr/>
          <p:nvPr/>
        </p:nvSpPr>
        <p:spPr>
          <a:xfrm>
            <a:off x="1074725" y="1753063"/>
            <a:ext cx="978300" cy="22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맑은 고딕" pitchFamily="50" charset="-127"/>
                <a:ea typeface="맑은 고딕" pitchFamily="50" charset="-127"/>
              </a:rPr>
              <a:t>     1년 후   ▼</a:t>
            </a:r>
            <a:endParaRPr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3" name="Google Shape;353;g2ed70df3f3c_0_0"/>
          <p:cNvSpPr/>
          <p:nvPr/>
        </p:nvSpPr>
        <p:spPr>
          <a:xfrm>
            <a:off x="1074725" y="1978425"/>
            <a:ext cx="978300" cy="851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맑은 고딕" pitchFamily="50" charset="-127"/>
                <a:ea typeface="맑은 고딕" pitchFamily="50" charset="-127"/>
              </a:rPr>
              <a:t>6개월 후</a:t>
            </a:r>
            <a:endParaRPr sz="900">
              <a:latin typeface="맑은 고딕" pitchFamily="50" charset="-127"/>
              <a:ea typeface="맑은 고딕" pitchFamily="50" charset="-127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u="sng">
                <a:latin typeface="맑은 고딕" pitchFamily="50" charset="-127"/>
                <a:ea typeface="맑은 고딕" pitchFamily="50" charset="-127"/>
              </a:rPr>
              <a:t>   1년 후 </a:t>
            </a:r>
            <a:r>
              <a:rPr lang="ko-KR" sz="900">
                <a:latin typeface="맑은 고딕" pitchFamily="50" charset="-127"/>
                <a:ea typeface="맑은 고딕" pitchFamily="50" charset="-127"/>
              </a:rPr>
              <a:t>  </a:t>
            </a:r>
            <a:endParaRPr sz="900">
              <a:latin typeface="맑은 고딕" pitchFamily="50" charset="-127"/>
              <a:ea typeface="맑은 고딕" pitchFamily="50" charset="-127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맑은 고딕" pitchFamily="50" charset="-127"/>
                <a:ea typeface="맑은 고딕" pitchFamily="50" charset="-127"/>
              </a:rPr>
              <a:t>   2년 후</a:t>
            </a:r>
            <a:endParaRPr sz="900">
              <a:latin typeface="맑은 고딕" pitchFamily="50" charset="-127"/>
              <a:ea typeface="맑은 고딕" pitchFamily="50" charset="-127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맑은 고딕" pitchFamily="50" charset="-127"/>
                <a:ea typeface="맑은 고딕" pitchFamily="50" charset="-127"/>
              </a:rPr>
              <a:t>   3년 후</a:t>
            </a:r>
            <a:endParaRPr sz="9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6" name="Google Shape;356;g2ed70df3f3c_0_0"/>
          <p:cNvSpPr/>
          <p:nvPr/>
        </p:nvSpPr>
        <p:spPr>
          <a:xfrm>
            <a:off x="365828" y="1278414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2</a:t>
            </a:r>
            <a:endParaRPr sz="1000" b="1" i="0" u="none" strike="noStrike" cap="none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357" name="Google Shape;357;g2ed70df3f3c_0_0"/>
          <p:cNvSpPr/>
          <p:nvPr/>
        </p:nvSpPr>
        <p:spPr>
          <a:xfrm>
            <a:off x="2450703" y="1278414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sz="1000" b="1" i="0" u="none" strike="noStrike" cap="none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359" name="Google Shape;359;g2ed70df3f3c_0_0"/>
          <p:cNvSpPr/>
          <p:nvPr/>
        </p:nvSpPr>
        <p:spPr>
          <a:xfrm>
            <a:off x="3470435" y="3852475"/>
            <a:ext cx="469875" cy="555325"/>
          </a:xfrm>
          <a:custGeom>
            <a:avLst/>
            <a:gdLst/>
            <a:ahLst/>
            <a:cxnLst/>
            <a:rect l="l" t="t" r="r" b="b"/>
            <a:pathLst>
              <a:path w="18795" h="22213" extrusionOk="0">
                <a:moveTo>
                  <a:pt x="741" y="0"/>
                </a:moveTo>
                <a:cubicBezTo>
                  <a:pt x="-1836" y="2093"/>
                  <a:pt x="3152" y="6229"/>
                  <a:pt x="3754" y="9494"/>
                </a:cubicBezTo>
                <a:cubicBezTo>
                  <a:pt x="4675" y="14489"/>
                  <a:pt x="7180" y="22828"/>
                  <a:pt x="12216" y="22166"/>
                </a:cubicBezTo>
                <a:cubicBezTo>
                  <a:pt x="15422" y="21745"/>
                  <a:pt x="19028" y="18249"/>
                  <a:pt x="18780" y="15025"/>
                </a:cubicBezTo>
                <a:cubicBezTo>
                  <a:pt x="18616" y="12891"/>
                  <a:pt x="14738" y="12876"/>
                  <a:pt x="13826" y="10939"/>
                </a:cubicBezTo>
                <a:cubicBezTo>
                  <a:pt x="12783" y="8723"/>
                  <a:pt x="14192" y="5795"/>
                  <a:pt x="13042" y="3632"/>
                </a:cubicBezTo>
                <a:cubicBezTo>
                  <a:pt x="12102" y="1863"/>
                  <a:pt x="9050" y="3300"/>
                  <a:pt x="7057" y="3096"/>
                </a:cubicBezTo>
                <a:cubicBezTo>
                  <a:pt x="4908" y="2876"/>
                  <a:pt x="3354" y="760"/>
                  <a:pt x="1278" y="165"/>
                </a:cubicBezTo>
              </a:path>
            </a:pathLst>
          </a:cu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Google Shape;360;g2ed70df3f3c_0_0"/>
          <p:cNvSpPr/>
          <p:nvPr/>
        </p:nvSpPr>
        <p:spPr>
          <a:xfrm>
            <a:off x="4629767" y="2947644"/>
            <a:ext cx="562775" cy="455950"/>
          </a:xfrm>
          <a:custGeom>
            <a:avLst/>
            <a:gdLst/>
            <a:ahLst/>
            <a:cxnLst/>
            <a:rect l="l" t="t" r="r" b="b"/>
            <a:pathLst>
              <a:path w="22511" h="18238" extrusionOk="0">
                <a:moveTo>
                  <a:pt x="3139" y="15674"/>
                </a:moveTo>
                <a:cubicBezTo>
                  <a:pt x="2033" y="14503"/>
                  <a:pt x="152" y="13595"/>
                  <a:pt x="13" y="11991"/>
                </a:cubicBezTo>
                <a:cubicBezTo>
                  <a:pt x="-200" y="9527"/>
                  <a:pt x="3526" y="8509"/>
                  <a:pt x="5275" y="6760"/>
                </a:cubicBezTo>
                <a:cubicBezTo>
                  <a:pt x="6519" y="5516"/>
                  <a:pt x="4515" y="2820"/>
                  <a:pt x="5677" y="1499"/>
                </a:cubicBezTo>
                <a:cubicBezTo>
                  <a:pt x="9359" y="-2688"/>
                  <a:pt x="17063" y="2944"/>
                  <a:pt x="21833" y="5832"/>
                </a:cubicBezTo>
                <a:cubicBezTo>
                  <a:pt x="23464" y="6820"/>
                  <a:pt x="21718" y="9718"/>
                  <a:pt x="21029" y="11496"/>
                </a:cubicBezTo>
                <a:cubicBezTo>
                  <a:pt x="20152" y="13759"/>
                  <a:pt x="19553" y="16460"/>
                  <a:pt x="17624" y="17933"/>
                </a:cubicBezTo>
                <a:cubicBezTo>
                  <a:pt x="16124" y="19078"/>
                  <a:pt x="14034" y="16700"/>
                  <a:pt x="12393" y="15767"/>
                </a:cubicBezTo>
                <a:cubicBezTo>
                  <a:pt x="9738" y="14257"/>
                  <a:pt x="6033" y="14489"/>
                  <a:pt x="3232" y="15705"/>
                </a:cubicBezTo>
              </a:path>
            </a:pathLst>
          </a:cu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1" name="Google Shape;361;g2ed70df3f3c_0_0"/>
          <p:cNvSpPr txBox="1"/>
          <p:nvPr/>
        </p:nvSpPr>
        <p:spPr>
          <a:xfrm>
            <a:off x="4697150" y="3119925"/>
            <a:ext cx="7470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F4CCCC"/>
                </a:solidFill>
                <a:latin typeface="맑은 고딕" pitchFamily="50" charset="-127"/>
                <a:ea typeface="맑은 고딕" pitchFamily="50" charset="-127"/>
              </a:rPr>
              <a:t>1.0</a:t>
            </a:r>
            <a:endParaRPr sz="1000" b="1">
              <a:solidFill>
                <a:srgbClr val="F4CC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Google Shape;106;g2efa9b59ab1_0_116"/>
          <p:cNvSpPr/>
          <p:nvPr/>
        </p:nvSpPr>
        <p:spPr>
          <a:xfrm>
            <a:off x="251520" y="697376"/>
            <a:ext cx="6193200" cy="49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LOGO	             </a:t>
            </a:r>
            <a:r>
              <a:rPr lang="ko-KR" sz="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선호지역       </a:t>
            </a:r>
            <a:r>
              <a:rPr lang="ko-KR" sz="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치안안전지수       전·월세 물량 예측 지도       전세 보증사고율 </a:t>
            </a:r>
            <a:r>
              <a:rPr lang="ko-KR" sz="10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sz="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 로그인</a:t>
            </a: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8" name="Google Shape;358;g2ed70df3f3c_0_0"/>
          <p:cNvSpPr/>
          <p:nvPr/>
        </p:nvSpPr>
        <p:spPr>
          <a:xfrm>
            <a:off x="2279898" y="1032696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1</a:t>
            </a:r>
            <a:endParaRPr sz="1000" b="1" i="0" u="none" strike="noStrike" cap="none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23" name="Google Shape;392;g27876aacd06_0_4"/>
          <p:cNvSpPr txBox="1"/>
          <p:nvPr/>
        </p:nvSpPr>
        <p:spPr>
          <a:xfrm>
            <a:off x="365825" y="2917450"/>
            <a:ext cx="189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2"/>
                </a:solidFill>
                <a:latin typeface="+mj-ea"/>
                <a:ea typeface="+mj-ea"/>
              </a:rPr>
              <a:t>원하는 자치구를 지도에서 선택해주세요.</a:t>
            </a:r>
            <a:endParaRPr sz="900" dirty="0">
              <a:solidFill>
                <a:schemeClr val="dk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7876aacd06_0_4"/>
          <p:cNvSpPr/>
          <p:nvPr/>
        </p:nvSpPr>
        <p:spPr>
          <a:xfrm>
            <a:off x="251525" y="650880"/>
            <a:ext cx="6193200" cy="4371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67" name="Google Shape;367;g27876aacd06_0_4"/>
          <p:cNvSpPr/>
          <p:nvPr/>
        </p:nvSpPr>
        <p:spPr>
          <a:xfrm>
            <a:off x="2400775" y="1227700"/>
            <a:ext cx="3937800" cy="3718200"/>
          </a:xfrm>
          <a:prstGeom prst="roundRect">
            <a:avLst>
              <a:gd name="adj" fmla="val 832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68" name="Google Shape;368;g27876aacd06_0_4"/>
          <p:cNvSpPr/>
          <p:nvPr/>
        </p:nvSpPr>
        <p:spPr>
          <a:xfrm>
            <a:off x="2450703" y="1278414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>
                <a:solidFill>
                  <a:srgbClr val="FFFFFF"/>
                </a:solidFill>
                <a:latin typeface="+mj-ea"/>
                <a:ea typeface="+mj-ea"/>
              </a:rPr>
              <a:t>3</a:t>
            </a:r>
            <a:endParaRPr sz="1000" b="1" i="0" u="none" strike="noStrike" cap="none">
              <a:solidFill>
                <a:srgbClr val="FFFFFF"/>
              </a:solidFill>
              <a:latin typeface="+mj-ea"/>
              <a:ea typeface="+mj-ea"/>
              <a:sym typeface="Arial"/>
            </a:endParaRPr>
          </a:p>
        </p:txBody>
      </p:sp>
      <p:pic>
        <p:nvPicPr>
          <p:cNvPr id="369" name="Google Shape;369;g27876aacd06_0_4"/>
          <p:cNvPicPr preferRelativeResize="0"/>
          <p:nvPr/>
        </p:nvPicPr>
        <p:blipFill rotWithShape="1">
          <a:blip r:embed="rId3">
            <a:alphaModFix amt="52999"/>
          </a:blip>
          <a:srcRect t="4570" b="5094"/>
          <a:stretch/>
        </p:blipFill>
        <p:spPr>
          <a:xfrm>
            <a:off x="2450700" y="1581025"/>
            <a:ext cx="3800300" cy="297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27876aacd06_0_4"/>
          <p:cNvSpPr txBox="1"/>
          <p:nvPr/>
        </p:nvSpPr>
        <p:spPr>
          <a:xfrm>
            <a:off x="4697150" y="3119925"/>
            <a:ext cx="7470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F4CCCC"/>
                </a:solidFill>
                <a:latin typeface="+mj-ea"/>
                <a:ea typeface="+mj-ea"/>
              </a:rPr>
              <a:t>1.0</a:t>
            </a:r>
            <a:endParaRPr sz="1000" b="1">
              <a:solidFill>
                <a:srgbClr val="F4CCCC"/>
              </a:solidFill>
              <a:latin typeface="+mj-ea"/>
              <a:ea typeface="+mj-ea"/>
            </a:endParaRPr>
          </a:p>
        </p:txBody>
      </p:sp>
      <p:sp>
        <p:nvSpPr>
          <p:cNvPr id="371" name="Google Shape;371;g27876aacd06_0_4"/>
          <p:cNvSpPr/>
          <p:nvPr/>
        </p:nvSpPr>
        <p:spPr>
          <a:xfrm>
            <a:off x="5521325" y="1499975"/>
            <a:ext cx="702300" cy="99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61000">
                <a:srgbClr val="ECB4B4"/>
              </a:gs>
              <a:gs pos="100000">
                <a:srgbClr val="D96868"/>
              </a:gs>
            </a:gsLst>
            <a:lin ang="0" scaled="0"/>
          </a:gra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372" name="Google Shape;372;g27876aacd06_0_4"/>
          <p:cNvSpPr txBox="1"/>
          <p:nvPr/>
        </p:nvSpPr>
        <p:spPr>
          <a:xfrm>
            <a:off x="5497800" y="1410025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chemeClr val="dk2"/>
                </a:solidFill>
                <a:latin typeface="+mj-ea"/>
                <a:ea typeface="+mj-ea"/>
              </a:rPr>
              <a:t>낮음             높음</a:t>
            </a:r>
            <a:endParaRPr sz="600">
              <a:solidFill>
                <a:schemeClr val="dk2"/>
              </a:solidFill>
              <a:latin typeface="+mj-ea"/>
              <a:ea typeface="+mj-ea"/>
            </a:endParaRPr>
          </a:p>
        </p:txBody>
      </p:sp>
      <p:graphicFrame>
        <p:nvGraphicFramePr>
          <p:cNvPr id="373" name="Google Shape;373;g27876aacd06_0_4"/>
          <p:cNvGraphicFramePr/>
          <p:nvPr>
            <p:extLst>
              <p:ext uri="{D42A27DB-BD31-4B8C-83A1-F6EECF244321}">
                <p14:modId xmlns:p14="http://schemas.microsoft.com/office/powerpoint/2010/main" val="1133463892"/>
              </p:ext>
            </p:extLst>
          </p:nvPr>
        </p:nvGraphicFramePr>
        <p:xfrm>
          <a:off x="6516216" y="123478"/>
          <a:ext cx="2387225" cy="4910789"/>
        </p:xfrm>
        <a:graphic>
          <a:graphicData uri="http://schemas.openxmlformats.org/drawingml/2006/table">
            <a:tbl>
              <a:tblPr>
                <a:noFill/>
                <a:tableStyleId>{94FA8101-CA7A-49F7-A461-9B98977CFD6A}</a:tableStyleId>
              </a:tblPr>
              <a:tblGrid>
                <a:gridCol w="332600"/>
                <a:gridCol w="2054625"/>
              </a:tblGrid>
              <a:tr h="4638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sz="8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sz="8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sz="900" b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RQ-ID-052-003&gt;</a:t>
                      </a:r>
                      <a:endParaRPr sz="900" b="1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예측한 곳은 선택 할 수 있도록 테두리로 표시되어있고 마우스가 올라가면 배경색이 진해진다.</a:t>
                      </a:r>
                      <a:endParaRPr sz="9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sz="8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&lt;RQ-ID-052-004&gt;</a:t>
                      </a:r>
                      <a:endParaRPr sz="900" b="1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지도에서 원하는 자치구를 클릭하면 서울시에서 해당 자치구로 확대 되면서 내용을 표시한다.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원하는 자치구를 클릭하면 서울시 지도는 흐려지고 해당 자치구만 색이 칠해지고 확대되는 효과로 지도가 채워진다.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자치구 지도가 나타나면 지도 위에 서울 보증사고율, 해당 자치구 보증사고율(현재,미래)과 </a:t>
                      </a:r>
                      <a:r>
                        <a:rPr lang="ko-KR" sz="9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전세가율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(현재)을 막대차트로 표시한다.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미래 보증사고율은 왼쪽에서 선택한 시점의 예측 값을 사용한다. 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7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Check Point</a:t>
                      </a:r>
                      <a:endParaRPr sz="8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0157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4" name="Google Shape;374;g27876aacd06_0_4"/>
          <p:cNvGraphicFramePr/>
          <p:nvPr>
            <p:extLst>
              <p:ext uri="{D42A27DB-BD31-4B8C-83A1-F6EECF244321}">
                <p14:modId xmlns:p14="http://schemas.microsoft.com/office/powerpoint/2010/main" val="1429942910"/>
              </p:ext>
            </p:extLst>
          </p:nvPr>
        </p:nvGraphicFramePr>
        <p:xfrm>
          <a:off x="251520" y="124822"/>
          <a:ext cx="6193200" cy="488120"/>
        </p:xfrm>
        <a:graphic>
          <a:graphicData uri="http://schemas.openxmlformats.org/drawingml/2006/table">
            <a:tbl>
              <a:tblPr>
                <a:noFill/>
                <a:tableStyleId>{94FA8101-CA7A-49F7-A461-9B98977CFD6A}</a:tableStyleId>
              </a:tblPr>
              <a:tblGrid>
                <a:gridCol w="890275"/>
                <a:gridCol w="2566125"/>
                <a:gridCol w="576075"/>
                <a:gridCol w="792100"/>
                <a:gridCol w="504050"/>
                <a:gridCol w="864575"/>
              </a:tblGrid>
              <a:tr h="172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Page Title</a:t>
                      </a:r>
                      <a:endParaRPr sz="7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전세 보증사고율</a:t>
                      </a:r>
                      <a:endParaRPr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  <a:endParaRPr sz="7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rgbClr val="1F1F1F"/>
                          </a:solidFill>
                          <a:highlight>
                            <a:schemeClr val="lt1"/>
                          </a:highlight>
                          <a:latin typeface="맑은 고딕" pitchFamily="50" charset="-127"/>
                          <a:ea typeface="맑은 고딕" pitchFamily="50" charset="-127"/>
                        </a:rPr>
                        <a:t>RQ-ID-052</a:t>
                      </a:r>
                      <a:endParaRPr sz="7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Writer</a:t>
                      </a:r>
                      <a:endParaRPr sz="7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맑은 고딕" pitchFamily="50" charset="-127"/>
                          <a:ea typeface="맑은 고딕" pitchFamily="50" charset="-127"/>
                        </a:rPr>
                        <a:t>김남희</a:t>
                      </a:r>
                      <a:endParaRPr sz="700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Screen Path</a:t>
                      </a:r>
                      <a:endParaRPr sz="7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r>
                        <a:rPr lang="ko-KR" sz="7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&gt; 전세 보증사고율 &gt; 전세 보증사고율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24.07.</a:t>
                      </a:r>
                      <a:r>
                        <a:rPr 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375" name="Google Shape;375;g27876aacd06_0_4"/>
          <p:cNvCxnSpPr/>
          <p:nvPr/>
        </p:nvCxnSpPr>
        <p:spPr>
          <a:xfrm rot="10800000">
            <a:off x="3243350" y="1963525"/>
            <a:ext cx="231600" cy="187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g27876aacd06_0_4"/>
          <p:cNvCxnSpPr/>
          <p:nvPr/>
        </p:nvCxnSpPr>
        <p:spPr>
          <a:xfrm>
            <a:off x="3835350" y="4357575"/>
            <a:ext cx="1072500" cy="6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g27876aacd06_0_4"/>
          <p:cNvCxnSpPr/>
          <p:nvPr/>
        </p:nvCxnSpPr>
        <p:spPr>
          <a:xfrm rot="10800000" flipH="1">
            <a:off x="3766700" y="2752775"/>
            <a:ext cx="1252800" cy="12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8" name="Google Shape;378;g27876aacd06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4100" y="1798791"/>
            <a:ext cx="2855425" cy="280497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27876aacd06_0_4"/>
          <p:cNvSpPr/>
          <p:nvPr/>
        </p:nvSpPr>
        <p:spPr>
          <a:xfrm>
            <a:off x="3837450" y="1872675"/>
            <a:ext cx="225300" cy="8760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380" name="Google Shape;380;g27876aacd06_0_4"/>
          <p:cNvSpPr/>
          <p:nvPr/>
        </p:nvSpPr>
        <p:spPr>
          <a:xfrm>
            <a:off x="4346700" y="2315950"/>
            <a:ext cx="225300" cy="8760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381" name="Google Shape;381;g27876aacd06_0_4"/>
          <p:cNvSpPr txBox="1"/>
          <p:nvPr/>
        </p:nvSpPr>
        <p:spPr>
          <a:xfrm rot="3666">
            <a:off x="3551350" y="1551775"/>
            <a:ext cx="84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dk2"/>
                </a:solidFill>
                <a:latin typeface="+mj-ea"/>
                <a:ea typeface="+mj-ea"/>
              </a:rPr>
              <a:t>현재 보증사고율</a:t>
            </a:r>
            <a:endParaRPr sz="700" b="1">
              <a:solidFill>
                <a:schemeClr val="dk2"/>
              </a:solidFill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dk2"/>
                </a:solidFill>
                <a:latin typeface="+mj-ea"/>
                <a:ea typeface="+mj-ea"/>
              </a:rPr>
              <a:t>18.2</a:t>
            </a:r>
            <a:endParaRPr sz="700" b="1">
              <a:solidFill>
                <a:schemeClr val="dk2"/>
              </a:solidFill>
              <a:latin typeface="+mj-ea"/>
              <a:ea typeface="+mj-ea"/>
            </a:endParaRPr>
          </a:p>
        </p:txBody>
      </p:sp>
      <p:sp>
        <p:nvSpPr>
          <p:cNvPr id="382" name="Google Shape;382;g27876aacd06_0_4"/>
          <p:cNvSpPr/>
          <p:nvPr/>
        </p:nvSpPr>
        <p:spPr>
          <a:xfrm>
            <a:off x="4882925" y="2687588"/>
            <a:ext cx="225300" cy="8760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384" name="Google Shape;384;g27876aacd06_0_4"/>
          <p:cNvSpPr txBox="1"/>
          <p:nvPr/>
        </p:nvSpPr>
        <p:spPr>
          <a:xfrm rot="4888">
            <a:off x="4062737" y="1997463"/>
            <a:ext cx="84390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dk2"/>
                </a:solidFill>
                <a:latin typeface="+mj-ea"/>
                <a:ea typeface="+mj-ea"/>
              </a:rPr>
              <a:t>미래 보증사고율</a:t>
            </a:r>
            <a:endParaRPr sz="700" b="1">
              <a:solidFill>
                <a:schemeClr val="dk2"/>
              </a:solidFill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dk2"/>
                </a:solidFill>
                <a:latin typeface="+mj-ea"/>
                <a:ea typeface="+mj-ea"/>
              </a:rPr>
              <a:t>15.0</a:t>
            </a:r>
            <a:endParaRPr sz="700" b="1">
              <a:solidFill>
                <a:schemeClr val="dk2"/>
              </a:solidFill>
              <a:latin typeface="+mj-ea"/>
              <a:ea typeface="+mj-ea"/>
            </a:endParaRPr>
          </a:p>
        </p:txBody>
      </p:sp>
      <p:sp>
        <p:nvSpPr>
          <p:cNvPr id="385" name="Google Shape;385;g27876aacd06_0_4"/>
          <p:cNvSpPr txBox="1"/>
          <p:nvPr/>
        </p:nvSpPr>
        <p:spPr>
          <a:xfrm rot="3572">
            <a:off x="4745525" y="2373525"/>
            <a:ext cx="57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dk2"/>
                </a:solidFill>
                <a:latin typeface="+mj-ea"/>
                <a:ea typeface="+mj-ea"/>
              </a:rPr>
              <a:t>전세가율</a:t>
            </a:r>
            <a:endParaRPr sz="700" b="1">
              <a:solidFill>
                <a:schemeClr val="dk2"/>
              </a:solidFill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dk2"/>
                </a:solidFill>
                <a:latin typeface="+mj-ea"/>
                <a:ea typeface="+mj-ea"/>
              </a:rPr>
              <a:t>54%</a:t>
            </a:r>
            <a:endParaRPr sz="700" b="1">
              <a:solidFill>
                <a:schemeClr val="dk2"/>
              </a:solidFill>
              <a:latin typeface="+mj-ea"/>
              <a:ea typeface="+mj-ea"/>
            </a:endParaRPr>
          </a:p>
        </p:txBody>
      </p:sp>
      <p:sp>
        <p:nvSpPr>
          <p:cNvPr id="386" name="Google Shape;386;g27876aacd06_0_4"/>
          <p:cNvSpPr/>
          <p:nvPr/>
        </p:nvSpPr>
        <p:spPr>
          <a:xfrm>
            <a:off x="327725" y="1227700"/>
            <a:ext cx="1971600" cy="3718200"/>
          </a:xfrm>
          <a:prstGeom prst="roundRect">
            <a:avLst>
              <a:gd name="adj" fmla="val 503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87" name="Google Shape;387;g27876aacd06_0_4"/>
          <p:cNvSpPr txBox="1"/>
          <p:nvPr/>
        </p:nvSpPr>
        <p:spPr>
          <a:xfrm>
            <a:off x="327725" y="1650550"/>
            <a:ext cx="747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2"/>
                </a:solidFill>
                <a:latin typeface="+mj-ea"/>
                <a:ea typeface="+mj-ea"/>
              </a:rPr>
              <a:t>예측 시기</a:t>
            </a:r>
            <a:endParaRPr sz="1000">
              <a:solidFill>
                <a:schemeClr val="dk2"/>
              </a:solidFill>
              <a:latin typeface="+mj-ea"/>
              <a:ea typeface="+mj-ea"/>
            </a:endParaRPr>
          </a:p>
        </p:txBody>
      </p:sp>
      <p:sp>
        <p:nvSpPr>
          <p:cNvPr id="388" name="Google Shape;388;g27876aacd06_0_4"/>
          <p:cNvSpPr/>
          <p:nvPr/>
        </p:nvSpPr>
        <p:spPr>
          <a:xfrm>
            <a:off x="1074725" y="1753063"/>
            <a:ext cx="978300" cy="22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latin typeface="+mj-ea"/>
                <a:ea typeface="+mj-ea"/>
              </a:rPr>
              <a:t>  </a:t>
            </a:r>
            <a:r>
              <a:rPr lang="ko-KR" sz="1000" dirty="0" smtClean="0">
                <a:latin typeface="+mj-ea"/>
                <a:ea typeface="+mj-ea"/>
              </a:rPr>
              <a:t> </a:t>
            </a:r>
            <a:r>
              <a:rPr lang="ko-KR" sz="1000" dirty="0">
                <a:latin typeface="+mj-ea"/>
                <a:ea typeface="+mj-ea"/>
              </a:rPr>
              <a:t>1년 후   ▼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89" name="Google Shape;389;g27876aacd06_0_4"/>
          <p:cNvSpPr/>
          <p:nvPr/>
        </p:nvSpPr>
        <p:spPr>
          <a:xfrm>
            <a:off x="1074725" y="1978425"/>
            <a:ext cx="978300" cy="851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+mj-ea"/>
                <a:ea typeface="+mj-ea"/>
              </a:rPr>
              <a:t>6개월 후</a:t>
            </a:r>
            <a:endParaRPr sz="900">
              <a:latin typeface="+mj-ea"/>
              <a:ea typeface="+mj-e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u="sng">
                <a:latin typeface="+mj-ea"/>
                <a:ea typeface="+mj-ea"/>
              </a:rPr>
              <a:t>   1년 후 </a:t>
            </a:r>
            <a:r>
              <a:rPr lang="ko-KR" sz="900" b="1">
                <a:latin typeface="+mj-ea"/>
                <a:ea typeface="+mj-ea"/>
              </a:rPr>
              <a:t>  </a:t>
            </a:r>
            <a:endParaRPr sz="900" b="1">
              <a:latin typeface="+mj-ea"/>
              <a:ea typeface="+mj-e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+mj-ea"/>
                <a:ea typeface="+mj-ea"/>
              </a:rPr>
              <a:t>   2년 후</a:t>
            </a:r>
            <a:endParaRPr sz="900">
              <a:latin typeface="+mj-ea"/>
              <a:ea typeface="+mj-e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+mj-ea"/>
                <a:ea typeface="+mj-ea"/>
              </a:rPr>
              <a:t>   3년 후</a:t>
            </a:r>
            <a:endParaRPr sz="900">
              <a:latin typeface="+mj-ea"/>
              <a:ea typeface="+mj-ea"/>
            </a:endParaRPr>
          </a:p>
        </p:txBody>
      </p:sp>
      <p:pic>
        <p:nvPicPr>
          <p:cNvPr id="390" name="Google Shape;390;g27876aacd06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0825" y="3781575"/>
            <a:ext cx="708200" cy="7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27876aacd06_0_4"/>
          <p:cNvSpPr txBox="1"/>
          <p:nvPr/>
        </p:nvSpPr>
        <p:spPr>
          <a:xfrm>
            <a:off x="3503250" y="3985850"/>
            <a:ext cx="7470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FF0000"/>
                </a:solidFill>
                <a:latin typeface="+mj-ea"/>
                <a:ea typeface="+mj-ea"/>
              </a:rPr>
              <a:t>18.2</a:t>
            </a:r>
            <a:endParaRPr sz="1000" b="1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92" name="Google Shape;392;g27876aacd06_0_4"/>
          <p:cNvSpPr txBox="1"/>
          <p:nvPr/>
        </p:nvSpPr>
        <p:spPr>
          <a:xfrm>
            <a:off x="365825" y="2917450"/>
            <a:ext cx="189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2"/>
                </a:solidFill>
                <a:latin typeface="+mj-ea"/>
                <a:ea typeface="+mj-ea"/>
              </a:rPr>
              <a:t>원하는 자치구를 지도에서 선택해주세요.</a:t>
            </a:r>
            <a:endParaRPr sz="900" dirty="0">
              <a:solidFill>
                <a:schemeClr val="dk2"/>
              </a:solidFill>
              <a:latin typeface="+mj-ea"/>
              <a:ea typeface="+mj-ea"/>
            </a:endParaRPr>
          </a:p>
        </p:txBody>
      </p:sp>
      <p:sp>
        <p:nvSpPr>
          <p:cNvPr id="393" name="Google Shape;393;g27876aacd06_0_4"/>
          <p:cNvSpPr/>
          <p:nvPr/>
        </p:nvSpPr>
        <p:spPr>
          <a:xfrm>
            <a:off x="3474953" y="2076977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>
                <a:solidFill>
                  <a:srgbClr val="FFFFFF"/>
                </a:solidFill>
                <a:latin typeface="+mj-ea"/>
                <a:ea typeface="+mj-ea"/>
              </a:rPr>
              <a:t>4</a:t>
            </a:r>
            <a:endParaRPr sz="1000" b="1" i="0" u="none" strike="noStrike" cap="none">
              <a:solidFill>
                <a:srgbClr val="FFFFFF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30" name="Google Shape;106;g2efa9b59ab1_0_116"/>
          <p:cNvSpPr/>
          <p:nvPr/>
        </p:nvSpPr>
        <p:spPr>
          <a:xfrm>
            <a:off x="251520" y="697376"/>
            <a:ext cx="6193200" cy="49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j-ea"/>
                <a:ea typeface="+mj-ea"/>
              </a:rPr>
              <a:t>LOGO	             </a:t>
            </a:r>
            <a:r>
              <a:rPr lang="ko-KR" sz="800" b="1" dirty="0" smtClean="0">
                <a:solidFill>
                  <a:schemeClr val="dk1"/>
                </a:solidFill>
                <a:latin typeface="+mj-ea"/>
                <a:ea typeface="+mj-ea"/>
              </a:rPr>
              <a:t>선호지역       </a:t>
            </a:r>
            <a:r>
              <a:rPr lang="ko-KR" sz="800" b="1" dirty="0">
                <a:solidFill>
                  <a:schemeClr val="dk1"/>
                </a:solidFill>
                <a:latin typeface="+mj-ea"/>
                <a:ea typeface="+mj-ea"/>
              </a:rPr>
              <a:t>치안안전지수       전·월세 물량 예측 지도       전세 보증사고율 </a:t>
            </a:r>
            <a:r>
              <a:rPr lang="ko-KR" sz="1000" b="1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sz="800" b="1" dirty="0">
                <a:solidFill>
                  <a:schemeClr val="dk1"/>
                </a:solidFill>
                <a:latin typeface="+mj-ea"/>
                <a:ea typeface="+mj-ea"/>
              </a:rPr>
              <a:t>    로그인</a:t>
            </a: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"/>
          <p:cNvSpPr/>
          <p:nvPr/>
        </p:nvSpPr>
        <p:spPr>
          <a:xfrm>
            <a:off x="2916450" y="1700250"/>
            <a:ext cx="3311100" cy="1743000"/>
          </a:xfrm>
          <a:prstGeom prst="rect">
            <a:avLst/>
          </a:prstGeom>
          <a:solidFill>
            <a:srgbClr val="9E9E9E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 b="1">
                <a:latin typeface="맑은 고딕" pitchFamily="50" charset="-127"/>
                <a:ea typeface="맑은 고딕" pitchFamily="50" charset="-127"/>
              </a:rPr>
              <a:t>History</a:t>
            </a:r>
            <a:endParaRPr b="1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Google Shape;67;p2"/>
          <p:cNvGraphicFramePr/>
          <p:nvPr>
            <p:extLst>
              <p:ext uri="{D42A27DB-BD31-4B8C-83A1-F6EECF244321}">
                <p14:modId xmlns:p14="http://schemas.microsoft.com/office/powerpoint/2010/main" val="3494428161"/>
              </p:ext>
            </p:extLst>
          </p:nvPr>
        </p:nvGraphicFramePr>
        <p:xfrm>
          <a:off x="971502" y="1179329"/>
          <a:ext cx="7200975" cy="3458100"/>
        </p:xfrm>
        <a:graphic>
          <a:graphicData uri="http://schemas.openxmlformats.org/drawingml/2006/table">
            <a:tbl>
              <a:tblPr>
                <a:noFill/>
                <a:tableStyleId>{94FA8101-CA7A-49F7-A461-9B98977CFD6A}</a:tableStyleId>
              </a:tblPr>
              <a:tblGrid>
                <a:gridCol w="1059550"/>
                <a:gridCol w="1059550"/>
                <a:gridCol w="3986175"/>
                <a:gridCol w="1095700"/>
              </a:tblGrid>
              <a:tr h="362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200" marR="78200" marT="78200" marB="782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Author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200" marR="78200" marT="78200" marB="782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200" marR="78200" marT="78200" marB="782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200" marR="78200" marT="78200" marB="782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34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sz="8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김남희</a:t>
                      </a:r>
                      <a:endParaRPr sz="8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초안작성</a:t>
                      </a:r>
                      <a:endParaRPr sz="8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맑은 고딕" pitchFamily="50" charset="-127"/>
                          <a:ea typeface="맑은 고딕" pitchFamily="50" charset="-127"/>
                        </a:rPr>
                        <a:t>2024.07.22</a:t>
                      </a:r>
                      <a:endParaRPr sz="800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sz="800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latin typeface="맑은 고딕" pitchFamily="50" charset="-127"/>
                          <a:ea typeface="맑은 고딕" pitchFamily="50" charset="-127"/>
                        </a:rPr>
                        <a:t>김남희</a:t>
                      </a:r>
                      <a:endParaRPr sz="800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공통기능, 예외페이지 추가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2024.07.31</a:t>
                      </a:r>
                      <a:endParaRPr sz="8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3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3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3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3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78200" marR="78200" marT="78200" marB="782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d6d5dd1a4_0_171"/>
          <p:cNvSpPr/>
          <p:nvPr/>
        </p:nvSpPr>
        <p:spPr>
          <a:xfrm>
            <a:off x="251525" y="650880"/>
            <a:ext cx="6193200" cy="4371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73" name="Google Shape;73;g2ed6d5dd1a4_0_171"/>
          <p:cNvSpPr/>
          <p:nvPr/>
        </p:nvSpPr>
        <p:spPr>
          <a:xfrm>
            <a:off x="320175" y="2467000"/>
            <a:ext cx="6080700" cy="2438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8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Google Shape;74;g2ed6d5dd1a4_0_171"/>
          <p:cNvSpPr/>
          <p:nvPr/>
        </p:nvSpPr>
        <p:spPr>
          <a:xfrm>
            <a:off x="204786" y="2078497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sz="1000" b="1" i="0" u="none" strike="noStrike" cap="none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75" name="Google Shape;75;g2ed6d5dd1a4_0_171"/>
          <p:cNvSpPr txBox="1"/>
          <p:nvPr/>
        </p:nvSpPr>
        <p:spPr>
          <a:xfrm>
            <a:off x="396375" y="2410525"/>
            <a:ext cx="1354800" cy="22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사이트맵</a:t>
            </a:r>
            <a:endParaRPr sz="9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0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선호지역</a:t>
            </a:r>
            <a:endParaRPr sz="8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선호 지역 분석 방법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선호지역 지도 확인하기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선호지역 요인비교하기 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8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치안안전지수</a:t>
            </a:r>
            <a:endParaRPr sz="8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sz="7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치안안전지수 정의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치안안전지도 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Google Shape;76;g2ed6d5dd1a4_0_171"/>
          <p:cNvSpPr txBox="1"/>
          <p:nvPr/>
        </p:nvSpPr>
        <p:spPr>
          <a:xfrm>
            <a:off x="3364825" y="2410525"/>
            <a:ext cx="1462200" cy="22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관련사이트</a:t>
            </a:r>
            <a:endParaRPr sz="9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대출</a:t>
            </a:r>
            <a:endParaRPr sz="8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HUG 전세금 안심대출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(청년전용)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버팀목 전세자금대출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보증부 월세대출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청년정책</a:t>
            </a:r>
            <a:endParaRPr sz="8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청년몽땅정보통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복지로 철년월세지원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서울시 공동체주택플랫폼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연합샐활관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행복기숙사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Google Shape;77;g2ed6d5dd1a4_0_171"/>
          <p:cNvSpPr txBox="1"/>
          <p:nvPr/>
        </p:nvSpPr>
        <p:spPr>
          <a:xfrm>
            <a:off x="1842500" y="2410525"/>
            <a:ext cx="1354800" cy="22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전·월세 물량 예측 지도</a:t>
            </a:r>
            <a:endParaRPr sz="800" b="1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sz="7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전∙월세 물량 예측지도란?</a:t>
            </a:r>
            <a:endParaRPr sz="7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나의 주택스타일</a:t>
            </a:r>
            <a:endParaRPr sz="7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전∙월세 물량 예측 지도 </a:t>
            </a:r>
            <a:endParaRPr sz="7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1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전세보증사고율</a:t>
            </a:r>
            <a:endParaRPr sz="800" b="1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sz="7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sz="7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전세보증사고란?</a:t>
            </a:r>
            <a:endParaRPr sz="7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전세보증사고율</a:t>
            </a:r>
            <a:endParaRPr sz="700" b="1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Google Shape;78;g2ed6d5dd1a4_0_171"/>
          <p:cNvSpPr txBox="1"/>
          <p:nvPr/>
        </p:nvSpPr>
        <p:spPr>
          <a:xfrm>
            <a:off x="4935075" y="2410525"/>
            <a:ext cx="1354800" cy="22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소셜미디어</a:t>
            </a:r>
            <a:endParaRPr sz="9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     강태욱</a:t>
            </a:r>
            <a:endParaRPr sz="9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     김남희</a:t>
            </a:r>
            <a:endParaRPr sz="9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     박세연</a:t>
            </a:r>
            <a:endParaRPr sz="9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     이주현</a:t>
            </a:r>
            <a:endParaRPr sz="9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Google Shape;79;g2ed6d5dd1a4_0_171"/>
          <p:cNvSpPr txBox="1"/>
          <p:nvPr/>
        </p:nvSpPr>
        <p:spPr>
          <a:xfrm>
            <a:off x="1961951" y="4596650"/>
            <a:ext cx="26100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Malgun Gothic"/>
                <a:sym typeface="Malgun Gothic"/>
              </a:rPr>
              <a:t>ⓒ 2024. 1조 All rights reserved.</a:t>
            </a:r>
            <a:endParaRPr sz="700">
              <a:solidFill>
                <a:schemeClr val="dk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Google Shape;80;g2ed6d5dd1a4_0_171"/>
          <p:cNvSpPr txBox="1"/>
          <p:nvPr/>
        </p:nvSpPr>
        <p:spPr>
          <a:xfrm>
            <a:off x="1979600" y="2174275"/>
            <a:ext cx="25923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</a:rPr>
              <a:t>Contact us           @ bitcampTeamSpace  </a:t>
            </a:r>
            <a:endParaRPr sz="900">
              <a:solidFill>
                <a:schemeClr val="dk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Google Shape;81;g2ed6d5dd1a4_0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750" y="2228212"/>
            <a:ext cx="200425" cy="2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2ed6d5dd1a4_0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775" y="2755450"/>
            <a:ext cx="182600" cy="1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2ed6d5dd1a4_0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775" y="2959533"/>
            <a:ext cx="182600" cy="1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2ed6d5dd1a4_0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775" y="3163617"/>
            <a:ext cx="182600" cy="1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2ed6d5dd1a4_0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775" y="3367700"/>
            <a:ext cx="182600" cy="182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g2ed6d5dd1a4_0_171"/>
          <p:cNvGraphicFramePr/>
          <p:nvPr>
            <p:extLst>
              <p:ext uri="{D42A27DB-BD31-4B8C-83A1-F6EECF244321}">
                <p14:modId xmlns:p14="http://schemas.microsoft.com/office/powerpoint/2010/main" val="1684566323"/>
              </p:ext>
            </p:extLst>
          </p:nvPr>
        </p:nvGraphicFramePr>
        <p:xfrm>
          <a:off x="6516216" y="123478"/>
          <a:ext cx="2387225" cy="4896391"/>
        </p:xfrm>
        <a:graphic>
          <a:graphicData uri="http://schemas.openxmlformats.org/drawingml/2006/table">
            <a:tbl>
              <a:tblPr>
                <a:noFill/>
                <a:tableStyleId>{94FA8101-CA7A-49F7-A461-9B98977CFD6A}</a:tableStyleId>
              </a:tblPr>
              <a:tblGrid>
                <a:gridCol w="332600"/>
                <a:gridCol w="2054625"/>
              </a:tblGrid>
              <a:tr h="2312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sz="8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sz="8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&lt;RQ-ID-001-001&gt;</a:t>
                      </a:r>
                      <a:endParaRPr sz="900" b="1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로고는 페이지 왼쪽 상단에 위치시킨다.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로고 클릭 시 </a:t>
                      </a:r>
                      <a:r>
                        <a:rPr lang="ko-KR" sz="9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메인화면으로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이동된다.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sz="8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&lt;RQ-ID-001-002&gt;</a:t>
                      </a:r>
                      <a:endParaRPr sz="900" b="1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sz="9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네비바는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로고 오른편으로 위치해야 하며 로고와 함께 스크롤을 내려도 상단에 고정되어야 한다.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nav 메뉴 클릭 시 해당 서비스의 첫 번째 세부서비스로 이동된다. 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nav 메뉴에 마우스를 올리면 해당메뉴는 굵은 글씨로 표현되며 모든 세부서비스가 아래쪽으로 펼쳐진다.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맑은 고딕" pitchFamily="50" charset="-127"/>
                          <a:ea typeface="맑은 고딕" pitchFamily="50" charset="-127"/>
                        </a:rPr>
                        <a:t>2-1</a:t>
                      </a:r>
                      <a:endParaRPr sz="8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&lt;RQ-ID-001-002&gt;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로그인하면 </a:t>
                      </a:r>
                      <a:r>
                        <a:rPr lang="ko-KR" sz="9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마이페이지로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전환된다.</a:t>
                      </a:r>
                      <a:endParaRPr sz="900" b="1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sz="8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&lt;RQ-ID-001-003&gt;</a:t>
                      </a:r>
                      <a:endParaRPr sz="900" b="1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sz="9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푸터는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하단에 어두운 색으로 고정된다.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sz="9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푸터에는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유틸리티 링크, 빠른 링크, </a:t>
                      </a:r>
                      <a:r>
                        <a:rPr lang="ko-KR" sz="9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소셜미디어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링크, 관련사이트, 저작권관련고지로 구성되며 링크를 통해 각 기능으로 이동한다.</a:t>
                      </a:r>
                      <a:endParaRPr sz="900" b="1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7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Check Point</a:t>
                      </a:r>
                      <a:endParaRPr sz="8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5831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 dirty="0"/>
                    </a:p>
                  </a:txBody>
                  <a:tcPr marL="54000" marR="54000" marT="54000" marB="540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7" name="Google Shape;87;g2ed6d5dd1a4_0_171"/>
          <p:cNvGraphicFramePr/>
          <p:nvPr>
            <p:extLst>
              <p:ext uri="{D42A27DB-BD31-4B8C-83A1-F6EECF244321}">
                <p14:modId xmlns:p14="http://schemas.microsoft.com/office/powerpoint/2010/main" val="392395221"/>
              </p:ext>
            </p:extLst>
          </p:nvPr>
        </p:nvGraphicFramePr>
        <p:xfrm>
          <a:off x="251520" y="124822"/>
          <a:ext cx="6193200" cy="488120"/>
        </p:xfrm>
        <a:graphic>
          <a:graphicData uri="http://schemas.openxmlformats.org/drawingml/2006/table">
            <a:tbl>
              <a:tblPr>
                <a:noFill/>
                <a:tableStyleId>{94FA8101-CA7A-49F7-A461-9B98977CFD6A}</a:tableStyleId>
              </a:tblPr>
              <a:tblGrid>
                <a:gridCol w="890275"/>
                <a:gridCol w="2566125"/>
                <a:gridCol w="576075"/>
                <a:gridCol w="792100"/>
                <a:gridCol w="504050"/>
                <a:gridCol w="864575"/>
              </a:tblGrid>
              <a:tr h="172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Page Title</a:t>
                      </a:r>
                      <a:endParaRPr sz="7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공통기능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  <a:endParaRPr sz="7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맑은 고딕" pitchFamily="50" charset="-127"/>
                          <a:ea typeface="맑은 고딕" pitchFamily="50" charset="-127"/>
                        </a:rPr>
                        <a:t>RQ-ID-001</a:t>
                      </a:r>
                      <a:endParaRPr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Writer</a:t>
                      </a:r>
                      <a:endParaRPr sz="7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맑은 고딕" pitchFamily="50" charset="-127"/>
                          <a:ea typeface="맑은 고딕" pitchFamily="50" charset="-127"/>
                        </a:rPr>
                        <a:t>김남희</a:t>
                      </a:r>
                      <a:endParaRPr sz="700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Screen Path</a:t>
                      </a:r>
                      <a:endParaRPr sz="7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공통기능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24.07.</a:t>
                      </a:r>
                      <a:r>
                        <a:rPr 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88" name="Google Shape;88;g2ed6d5dd1a4_0_171"/>
          <p:cNvSpPr/>
          <p:nvPr/>
        </p:nvSpPr>
        <p:spPr>
          <a:xfrm>
            <a:off x="2018061" y="738697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1</a:t>
            </a:r>
            <a:endParaRPr sz="1000" b="1" i="0" u="none" strike="noStrike" cap="none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89" name="Google Shape;89;g2ed6d5dd1a4_0_171"/>
          <p:cNvSpPr/>
          <p:nvPr/>
        </p:nvSpPr>
        <p:spPr>
          <a:xfrm>
            <a:off x="251525" y="641425"/>
            <a:ext cx="6193200" cy="109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LOGO	 </a:t>
            </a:r>
            <a:r>
              <a:rPr lang="en-US" altLang="ko-KR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sz="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선호지역  </a:t>
            </a:r>
            <a:r>
              <a:rPr lang="en-US" altLang="ko-KR" sz="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sz="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sz="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치안안전지수       전·월세 물량 예측 지도       전세 보증사고율</a:t>
            </a:r>
            <a:r>
              <a:rPr lang="ko-KR" sz="10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sz="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  로그인 </a:t>
            </a:r>
            <a:endParaRPr sz="800" b="1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Google Shape;90;g2ed6d5dd1a4_0_171"/>
          <p:cNvSpPr/>
          <p:nvPr/>
        </p:nvSpPr>
        <p:spPr>
          <a:xfrm>
            <a:off x="1685858" y="964000"/>
            <a:ext cx="1265787" cy="66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선호 지역 분석 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방법</a:t>
            </a:r>
            <a:endParaRPr lang="en-US" altLang="ko-KR" sz="700" dirty="0" smtClean="0"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15000"/>
              </a:lnSpc>
            </a:pP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선호지역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지도 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확인하기</a:t>
            </a:r>
            <a:endParaRPr lang="en-US" altLang="ko-KR" sz="700" dirty="0" smtClean="0"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15000"/>
              </a:lnSpc>
            </a:pP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선호지역 </a:t>
            </a: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요인비교하기</a:t>
            </a:r>
            <a:endParaRPr sz="6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Google Shape;91;g2ed6d5dd1a4_0_171"/>
          <p:cNvSpPr/>
          <p:nvPr/>
        </p:nvSpPr>
        <p:spPr>
          <a:xfrm>
            <a:off x="2739608" y="964000"/>
            <a:ext cx="927315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치안안전지수 </a:t>
            </a: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정의</a:t>
            </a:r>
            <a:endParaRPr lang="en-US" altLang="ko-KR" sz="700" dirty="0" smtClean="0"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15000"/>
              </a:lnSpc>
            </a:pPr>
            <a:r>
              <a:rPr lang="ko-KR" altLang="en-US" sz="700" dirty="0" smtClean="0">
                <a:latin typeface="맑은 고딕" pitchFamily="50" charset="-127"/>
                <a:ea typeface="맑은 고딕" pitchFamily="50" charset="-127"/>
              </a:rPr>
              <a:t>치안안전지도</a:t>
            </a:r>
            <a:endParaRPr sz="6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Google Shape;92;g2ed6d5dd1a4_0_171"/>
          <p:cNvSpPr/>
          <p:nvPr/>
        </p:nvSpPr>
        <p:spPr>
          <a:xfrm>
            <a:off x="3609336" y="964000"/>
            <a:ext cx="16533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전·월세 물량 예측 지도란?</a:t>
            </a:r>
            <a:endParaRPr sz="7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나의주택스타일</a:t>
            </a:r>
            <a:endParaRPr sz="7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전·월세 물량 예측</a:t>
            </a:r>
            <a:endParaRPr sz="7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Google Shape;93;g2ed6d5dd1a4_0_171"/>
          <p:cNvSpPr/>
          <p:nvPr/>
        </p:nvSpPr>
        <p:spPr>
          <a:xfrm>
            <a:off x="4925504" y="964000"/>
            <a:ext cx="9870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전세보증사고란?</a:t>
            </a:r>
            <a:endParaRPr sz="7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전세보증사고율</a:t>
            </a:r>
            <a:endParaRPr sz="7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Google Shape;94;g2ed6d5dd1a4_0_171"/>
          <p:cNvSpPr/>
          <p:nvPr/>
        </p:nvSpPr>
        <p:spPr>
          <a:xfrm>
            <a:off x="1797073" y="765390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2</a:t>
            </a:r>
            <a:endParaRPr sz="1000" b="1" i="0" u="none" strike="noStrike" cap="none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95" name="Google Shape;95;g2ed6d5dd1a4_0_171"/>
          <p:cNvSpPr/>
          <p:nvPr/>
        </p:nvSpPr>
        <p:spPr>
          <a:xfrm>
            <a:off x="86936" y="738710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1</a:t>
            </a:r>
            <a:endParaRPr sz="1000" b="1" i="0" u="none" strike="noStrike" cap="none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96" name="Google Shape;96;g2ed6d5dd1a4_0_171"/>
          <p:cNvSpPr/>
          <p:nvPr/>
        </p:nvSpPr>
        <p:spPr>
          <a:xfrm>
            <a:off x="5650275" y="1382425"/>
            <a:ext cx="750600" cy="25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latin typeface="맑은 고딕" pitchFamily="50" charset="-127"/>
                <a:ea typeface="맑은 고딕" pitchFamily="50" charset="-127"/>
              </a:rPr>
              <a:t>마이페이지</a:t>
            </a:r>
            <a:endParaRPr sz="800" b="1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7" name="Google Shape;97;g2ed6d5dd1a4_0_171"/>
          <p:cNvCxnSpPr>
            <a:stCxn id="96" idx="0"/>
          </p:cNvCxnSpPr>
          <p:nvPr/>
        </p:nvCxnSpPr>
        <p:spPr>
          <a:xfrm rot="10800000" flipH="1">
            <a:off x="6025575" y="926725"/>
            <a:ext cx="146700" cy="4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" name="Google Shape;98;g2ed6d5dd1a4_0_171"/>
          <p:cNvSpPr/>
          <p:nvPr/>
        </p:nvSpPr>
        <p:spPr>
          <a:xfrm>
            <a:off x="5473625" y="1382425"/>
            <a:ext cx="282000" cy="25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2-1</a:t>
            </a:r>
            <a:endParaRPr sz="1000" b="1" i="0" u="none" strike="noStrike" cap="none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fa9b59ab1_0_116"/>
          <p:cNvSpPr/>
          <p:nvPr/>
        </p:nvSpPr>
        <p:spPr>
          <a:xfrm>
            <a:off x="251525" y="650880"/>
            <a:ext cx="6193200" cy="437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5F5F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graphicFrame>
        <p:nvGraphicFramePr>
          <p:cNvPr id="104" name="Google Shape;104;g2efa9b59ab1_0_116"/>
          <p:cNvGraphicFramePr/>
          <p:nvPr>
            <p:extLst>
              <p:ext uri="{D42A27DB-BD31-4B8C-83A1-F6EECF244321}">
                <p14:modId xmlns:p14="http://schemas.microsoft.com/office/powerpoint/2010/main" val="3793125834"/>
              </p:ext>
            </p:extLst>
          </p:nvPr>
        </p:nvGraphicFramePr>
        <p:xfrm>
          <a:off x="6516216" y="123478"/>
          <a:ext cx="2387225" cy="4646098"/>
        </p:xfrm>
        <a:graphic>
          <a:graphicData uri="http://schemas.openxmlformats.org/drawingml/2006/table">
            <a:tbl>
              <a:tblPr>
                <a:noFill/>
                <a:tableStyleId>{94FA8101-CA7A-49F7-A461-9B98977CFD6A}</a:tableStyleId>
              </a:tblPr>
              <a:tblGrid>
                <a:gridCol w="332600"/>
                <a:gridCol w="2054625"/>
              </a:tblGrid>
              <a:tr h="2312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sz="8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sz="8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RQ-ID-002-001</a:t>
                      </a:r>
                      <a:r>
                        <a:rPr 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일반페이지 내 서비스이미지 아래로 테두리 없이 글씨만 있는 서브 </a:t>
                      </a:r>
                      <a:r>
                        <a:rPr lang="ko-KR" sz="9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네비바가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있다.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기본 설정은 해당페이지 경로로 표시된다.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서브 </a:t>
                      </a:r>
                      <a:r>
                        <a:rPr lang="ko-KR" sz="9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네비바에는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서비스명과 세부 </a:t>
                      </a:r>
                      <a:r>
                        <a:rPr lang="ko-KR" sz="9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서비스명이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sz="9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드롭박스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형태로 들어간다.</a:t>
                      </a:r>
                      <a:endParaRPr sz="9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맑은 고딕" pitchFamily="50" charset="-127"/>
                          <a:ea typeface="맑은 고딕" pitchFamily="50" charset="-127"/>
                        </a:rPr>
                        <a:t>1-1</a:t>
                      </a:r>
                      <a:endParaRPr sz="8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글씨에 마우스를 대면 </a:t>
                      </a:r>
                      <a:r>
                        <a:rPr lang="ko-KR" sz="9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드롭박스가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내려와 메뉴선택이 가능하다.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sz="9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서비스명을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선택하면 해당 서비스의 세부서비스 목록을 보여준다.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99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·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선호지역</a:t>
                      </a:r>
                      <a:endParaRPr sz="8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99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선호 지역 분석 방법, 선호지역 지도 확인하기, 선호지역 요인비교하기</a:t>
                      </a:r>
                      <a:endParaRPr sz="8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99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·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치안안전지수</a:t>
                      </a:r>
                      <a:endParaRPr sz="8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99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치안안전지수 정의, 치안안전지도</a:t>
                      </a:r>
                      <a:endParaRPr sz="8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99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·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전·월세 물량 예측 지도</a:t>
                      </a:r>
                      <a:endParaRPr sz="8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99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전∙월세 물량 예측서비스란?, 나의 주택스타일, 전∙월세 물량 예측 지도</a:t>
                      </a:r>
                      <a:endParaRPr sz="8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99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·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전세 보증사고율</a:t>
                      </a:r>
                      <a:endParaRPr sz="8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99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전세보증사고란?, 전세보증사고율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서비스명과 세부 서비스 모두 선택하면 해당 서비스로 이동한다.</a:t>
                      </a:r>
                      <a:endParaRPr sz="8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Check Point</a:t>
                      </a:r>
                      <a:endParaRPr sz="8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5" name="Google Shape;105;g2efa9b59ab1_0_116"/>
          <p:cNvGraphicFramePr/>
          <p:nvPr>
            <p:extLst>
              <p:ext uri="{D42A27DB-BD31-4B8C-83A1-F6EECF244321}">
                <p14:modId xmlns:p14="http://schemas.microsoft.com/office/powerpoint/2010/main" val="3886671442"/>
              </p:ext>
            </p:extLst>
          </p:nvPr>
        </p:nvGraphicFramePr>
        <p:xfrm>
          <a:off x="251520" y="124822"/>
          <a:ext cx="6193200" cy="488120"/>
        </p:xfrm>
        <a:graphic>
          <a:graphicData uri="http://schemas.openxmlformats.org/drawingml/2006/table">
            <a:tbl>
              <a:tblPr>
                <a:noFill/>
                <a:tableStyleId>{94FA8101-CA7A-49F7-A461-9B98977CFD6A}</a:tableStyleId>
              </a:tblPr>
              <a:tblGrid>
                <a:gridCol w="890275"/>
                <a:gridCol w="2566125"/>
                <a:gridCol w="576075"/>
                <a:gridCol w="792100"/>
                <a:gridCol w="504050"/>
                <a:gridCol w="864575"/>
              </a:tblGrid>
              <a:tr h="172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Page Title</a:t>
                      </a:r>
                      <a:endParaRPr sz="7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서비스 공통기능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  <a:endParaRPr sz="7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맑은 고딕" pitchFamily="50" charset="-127"/>
                          <a:ea typeface="맑은 고딕" pitchFamily="50" charset="-127"/>
                        </a:rPr>
                        <a:t>RQ-ID-002</a:t>
                      </a:r>
                      <a:endParaRPr sz="800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Writer</a:t>
                      </a:r>
                      <a:endParaRPr sz="7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맑은 고딕" pitchFamily="50" charset="-127"/>
                          <a:ea typeface="맑은 고딕" pitchFamily="50" charset="-127"/>
                        </a:rPr>
                        <a:t>김남희</a:t>
                      </a:r>
                      <a:endParaRPr sz="700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Screen Path</a:t>
                      </a:r>
                      <a:endParaRPr sz="7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서비스 공통기능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24.07.</a:t>
                      </a:r>
                      <a:r>
                        <a:rPr 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6" name="Google Shape;106;g2efa9b59ab1_0_116"/>
          <p:cNvSpPr/>
          <p:nvPr/>
        </p:nvSpPr>
        <p:spPr>
          <a:xfrm>
            <a:off x="251520" y="641390"/>
            <a:ext cx="6193200" cy="49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LOGO	             </a:t>
            </a:r>
            <a:r>
              <a:rPr lang="ko-KR" sz="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선호지역       </a:t>
            </a:r>
            <a:r>
              <a:rPr lang="ko-KR" sz="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치안안전지수       전·월세 물량 예측 지도       전세 보증사고율 </a:t>
            </a:r>
            <a:r>
              <a:rPr lang="ko-KR" sz="10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sz="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 로그인</a:t>
            </a: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Google Shape;107;g2efa9b59ab1_0_116"/>
          <p:cNvSpPr/>
          <p:nvPr/>
        </p:nvSpPr>
        <p:spPr>
          <a:xfrm>
            <a:off x="320175" y="1225700"/>
            <a:ext cx="5893500" cy="1440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6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서비스 이미지</a:t>
            </a:r>
            <a:endParaRPr sz="10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Google Shape;108;g2efa9b59ab1_0_116"/>
          <p:cNvGrpSpPr/>
          <p:nvPr/>
        </p:nvGrpSpPr>
        <p:grpSpPr>
          <a:xfrm>
            <a:off x="6288286" y="1217826"/>
            <a:ext cx="115206" cy="3758685"/>
            <a:chOff x="6308138" y="641400"/>
            <a:chExt cx="136500" cy="4429800"/>
          </a:xfrm>
        </p:grpSpPr>
        <p:sp>
          <p:nvSpPr>
            <p:cNvPr id="109" name="Google Shape;109;g2efa9b59ab1_0_116"/>
            <p:cNvSpPr/>
            <p:nvPr/>
          </p:nvSpPr>
          <p:spPr>
            <a:xfrm>
              <a:off x="6308138" y="641400"/>
              <a:ext cx="136500" cy="4429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Google Shape;110;g2efa9b59ab1_0_116"/>
            <p:cNvSpPr/>
            <p:nvPr/>
          </p:nvSpPr>
          <p:spPr>
            <a:xfrm rot="10800000">
              <a:off x="6335175" y="4978375"/>
              <a:ext cx="87000" cy="67500"/>
            </a:xfrm>
            <a:prstGeom prst="triangle">
              <a:avLst>
                <a:gd name="adj" fmla="val 50000"/>
              </a:avLst>
            </a:pr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Google Shape;111;g2efa9b59ab1_0_116"/>
            <p:cNvSpPr/>
            <p:nvPr/>
          </p:nvSpPr>
          <p:spPr>
            <a:xfrm>
              <a:off x="6332900" y="681250"/>
              <a:ext cx="87000" cy="67500"/>
            </a:xfrm>
            <a:prstGeom prst="triangle">
              <a:avLst>
                <a:gd name="adj" fmla="val 50000"/>
              </a:avLst>
            </a:pr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2" name="Google Shape;112;g2efa9b59ab1_0_116"/>
          <p:cNvSpPr/>
          <p:nvPr/>
        </p:nvSpPr>
        <p:spPr>
          <a:xfrm>
            <a:off x="6288674" y="1395624"/>
            <a:ext cx="115200" cy="16683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Google Shape;113;g2efa9b59ab1_0_116"/>
          <p:cNvSpPr txBox="1"/>
          <p:nvPr/>
        </p:nvSpPr>
        <p:spPr>
          <a:xfrm>
            <a:off x="3547700" y="2723875"/>
            <a:ext cx="1235400" cy="1183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선호지역</a:t>
            </a:r>
            <a:endParaRPr sz="8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</a:rPr>
              <a:t>치안안전지수</a:t>
            </a:r>
            <a:endParaRPr sz="800">
              <a:solidFill>
                <a:schemeClr val="dk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전·월세 물량 예측 지도</a:t>
            </a:r>
            <a:endParaRPr sz="8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전세 보증사고율</a:t>
            </a:r>
            <a:endParaRPr sz="8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Google Shape;114;g2efa9b59ab1_0_116"/>
          <p:cNvSpPr txBox="1"/>
          <p:nvPr/>
        </p:nvSpPr>
        <p:spPr>
          <a:xfrm>
            <a:off x="4885900" y="2723875"/>
            <a:ext cx="1280700" cy="1183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선호 지역 분석 방법</a:t>
            </a:r>
            <a:endParaRPr sz="8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선호지역 지도 확인하기</a:t>
            </a:r>
            <a:endParaRPr sz="8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선호지역 요인비교하기</a:t>
            </a:r>
            <a:endParaRPr sz="8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Google Shape;115;g2efa9b59ab1_0_116"/>
          <p:cNvSpPr txBox="1"/>
          <p:nvPr/>
        </p:nvSpPr>
        <p:spPr>
          <a:xfrm>
            <a:off x="3479335" y="2682625"/>
            <a:ext cx="2734489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</a:rPr>
              <a:t>          선호지역        ▼       </a:t>
            </a:r>
            <a:r>
              <a:rPr lang="ko-KR" sz="800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선호 </a:t>
            </a:r>
            <a:r>
              <a:rPr lang="ko-KR" sz="8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지역 분석 방법  </a:t>
            </a:r>
            <a:r>
              <a:rPr lang="ko-KR" sz="800" dirty="0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  <a:endParaRPr sz="800" dirty="0">
              <a:solidFill>
                <a:schemeClr val="dk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Google Shape;116;g2efa9b59ab1_0_116"/>
          <p:cNvSpPr/>
          <p:nvPr/>
        </p:nvSpPr>
        <p:spPr>
          <a:xfrm>
            <a:off x="3254036" y="2723872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1</a:t>
            </a:r>
            <a:endParaRPr sz="1000" b="1" i="0" u="none" strike="noStrike" cap="none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117" name="Google Shape;117;g2efa9b59ab1_0_116"/>
          <p:cNvSpPr/>
          <p:nvPr/>
        </p:nvSpPr>
        <p:spPr>
          <a:xfrm>
            <a:off x="3524186" y="2723880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800" b="1" i="0" u="none" strike="noStrike" cap="none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1-1</a:t>
            </a:r>
            <a:endParaRPr sz="800" b="1" i="0" u="none" strike="noStrike" cap="none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e8ad0637d_0_0"/>
          <p:cNvSpPr/>
          <p:nvPr/>
        </p:nvSpPr>
        <p:spPr>
          <a:xfrm>
            <a:off x="251525" y="650880"/>
            <a:ext cx="6193200" cy="4371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graphicFrame>
        <p:nvGraphicFramePr>
          <p:cNvPr id="123" name="Google Shape;123;g2ee8ad0637d_0_0"/>
          <p:cNvGraphicFramePr/>
          <p:nvPr>
            <p:extLst>
              <p:ext uri="{D42A27DB-BD31-4B8C-83A1-F6EECF244321}">
                <p14:modId xmlns:p14="http://schemas.microsoft.com/office/powerpoint/2010/main" val="4129991394"/>
              </p:ext>
            </p:extLst>
          </p:nvPr>
        </p:nvGraphicFramePr>
        <p:xfrm>
          <a:off x="6516216" y="123478"/>
          <a:ext cx="2387225" cy="3424600"/>
        </p:xfrm>
        <a:graphic>
          <a:graphicData uri="http://schemas.openxmlformats.org/drawingml/2006/table">
            <a:tbl>
              <a:tblPr>
                <a:noFill/>
                <a:tableStyleId>{94FA8101-CA7A-49F7-A461-9B98977CFD6A}</a:tableStyleId>
              </a:tblPr>
              <a:tblGrid>
                <a:gridCol w="332600"/>
                <a:gridCol w="2054625"/>
              </a:tblGrid>
              <a:tr h="2312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sz="8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sz="8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RQ-ID-003-001&gt;</a:t>
                      </a:r>
                      <a:endParaRPr sz="900" b="1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페이지 내 오류 발생 시 오류페이지를 띄운다.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오류페이지는 스크롤을 내릴 수 없으며 화면크기에 맞춰 표시한다.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오류페이지에는 주택과 관련된 오류이미지, 설명이 있다.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페이지 하단에 </a:t>
                      </a:r>
                      <a:r>
                        <a:rPr lang="ko-KR" sz="9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메인페이지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이전페이지 버튼을 만들어 페이지를 이동한다.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7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Check Point</a:t>
                      </a:r>
                      <a:endParaRPr sz="8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957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페이지를 줄여도 </a:t>
                      </a:r>
                      <a:r>
                        <a:rPr 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한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페이지에 </a:t>
                      </a:r>
                      <a:r>
                        <a:rPr 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들어갈 수 있게 설정한다.</a:t>
                      </a:r>
                      <a:endParaRPr sz="800" b="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4" name="Google Shape;124;g2ee8ad0637d_0_0"/>
          <p:cNvGraphicFramePr/>
          <p:nvPr>
            <p:extLst>
              <p:ext uri="{D42A27DB-BD31-4B8C-83A1-F6EECF244321}">
                <p14:modId xmlns:p14="http://schemas.microsoft.com/office/powerpoint/2010/main" val="3509328041"/>
              </p:ext>
            </p:extLst>
          </p:nvPr>
        </p:nvGraphicFramePr>
        <p:xfrm>
          <a:off x="251520" y="124822"/>
          <a:ext cx="6193200" cy="488120"/>
        </p:xfrm>
        <a:graphic>
          <a:graphicData uri="http://schemas.openxmlformats.org/drawingml/2006/table">
            <a:tbl>
              <a:tblPr>
                <a:noFill/>
                <a:tableStyleId>{94FA8101-CA7A-49F7-A461-9B98977CFD6A}</a:tableStyleId>
              </a:tblPr>
              <a:tblGrid>
                <a:gridCol w="890275"/>
                <a:gridCol w="2566125"/>
                <a:gridCol w="576075"/>
                <a:gridCol w="792100"/>
                <a:gridCol w="504050"/>
                <a:gridCol w="864575"/>
              </a:tblGrid>
              <a:tr h="172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Page Title</a:t>
                      </a:r>
                      <a:endParaRPr sz="7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오류페이지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  <a:endParaRPr sz="7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맑은 고딕" pitchFamily="50" charset="-127"/>
                          <a:ea typeface="맑은 고딕" pitchFamily="50" charset="-127"/>
                        </a:rPr>
                        <a:t>RQ-ID-003</a:t>
                      </a:r>
                      <a:endParaRPr sz="800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Writer</a:t>
                      </a:r>
                      <a:endParaRPr sz="7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맑은 고딕" pitchFamily="50" charset="-127"/>
                          <a:ea typeface="맑은 고딕" pitchFamily="50" charset="-127"/>
                        </a:rPr>
                        <a:t>김남희</a:t>
                      </a:r>
                      <a:endParaRPr sz="700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Screen Path</a:t>
                      </a:r>
                      <a:endParaRPr sz="7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오류페이지</a:t>
                      </a:r>
                      <a:endParaRPr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24.07.</a:t>
                      </a:r>
                      <a:r>
                        <a:rPr 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25" name="Google Shape;125;g2ee8ad0637d_0_0"/>
          <p:cNvSpPr/>
          <p:nvPr/>
        </p:nvSpPr>
        <p:spPr>
          <a:xfrm>
            <a:off x="312725" y="1229975"/>
            <a:ext cx="6070800" cy="370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Google Shape;127;g2ee8ad0637d_0_0"/>
          <p:cNvSpPr/>
          <p:nvPr/>
        </p:nvSpPr>
        <p:spPr>
          <a:xfrm>
            <a:off x="352378" y="1278939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sz="1000" b="1" i="0" u="none" strike="noStrike" cap="none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pic>
        <p:nvPicPr>
          <p:cNvPr id="128" name="Google Shape;128;g2ee8ad0637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375" y="1397826"/>
            <a:ext cx="1665500" cy="166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29" name="Google Shape;129;g2ee8ad0637d_0_0"/>
          <p:cNvSpPr txBox="1"/>
          <p:nvPr/>
        </p:nvSpPr>
        <p:spPr>
          <a:xfrm>
            <a:off x="916475" y="3535450"/>
            <a:ext cx="4863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존재하지 않는 주소를 입력하셨거나, 요청하신 페이지의 주소를 찾을 수 없습니다. 궁금하신 점이 있으시면 언제든지 문의해주시기 바랍니다. </a:t>
            </a:r>
            <a:endParaRPr sz="10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감사합니다.</a:t>
            </a:r>
            <a:endParaRPr sz="1000">
              <a:solidFill>
                <a:schemeClr val="dk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Google Shape;130;g2ee8ad0637d_0_0"/>
          <p:cNvSpPr txBox="1"/>
          <p:nvPr/>
        </p:nvSpPr>
        <p:spPr>
          <a:xfrm>
            <a:off x="916475" y="3213700"/>
            <a:ext cx="4863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죄송합니다. 찾을 수 없는 페이지를 요청하셨습니다.</a:t>
            </a:r>
            <a:endParaRPr sz="12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Google Shape;131;g2ee8ad0637d_0_0"/>
          <p:cNvSpPr/>
          <p:nvPr/>
        </p:nvSpPr>
        <p:spPr>
          <a:xfrm>
            <a:off x="2550850" y="4473550"/>
            <a:ext cx="722400" cy="29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latin typeface="맑은 고딕" pitchFamily="50" charset="-127"/>
                <a:ea typeface="맑은 고딕" pitchFamily="50" charset="-127"/>
              </a:rPr>
              <a:t>메인페이지</a:t>
            </a:r>
            <a:endParaRPr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Google Shape;132;g2ee8ad0637d_0_0"/>
          <p:cNvSpPr/>
          <p:nvPr/>
        </p:nvSpPr>
        <p:spPr>
          <a:xfrm>
            <a:off x="3422739" y="4473550"/>
            <a:ext cx="722400" cy="29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latin typeface="맑은 고딕" pitchFamily="50" charset="-127"/>
                <a:ea typeface="맑은 고딕" pitchFamily="50" charset="-127"/>
              </a:rPr>
              <a:t>이전페이지</a:t>
            </a:r>
            <a:endParaRPr sz="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Google Shape;106;g2efa9b59ab1_0_116"/>
          <p:cNvSpPr/>
          <p:nvPr/>
        </p:nvSpPr>
        <p:spPr>
          <a:xfrm>
            <a:off x="251520" y="697376"/>
            <a:ext cx="6193200" cy="49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LOGO	             </a:t>
            </a:r>
            <a:r>
              <a:rPr lang="ko-KR" sz="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선호지역       </a:t>
            </a:r>
            <a:r>
              <a:rPr lang="ko-KR" sz="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치안안전지수       전·월세 물량 예측 지도       전세 보증사고율 </a:t>
            </a:r>
            <a:r>
              <a:rPr lang="ko-KR" sz="10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sz="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 로그인</a:t>
            </a: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d70df3f3c_0_38"/>
          <p:cNvSpPr/>
          <p:nvPr/>
        </p:nvSpPr>
        <p:spPr>
          <a:xfrm>
            <a:off x="251525" y="650880"/>
            <a:ext cx="6193200" cy="4371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graphicFrame>
        <p:nvGraphicFramePr>
          <p:cNvPr id="138" name="Google Shape;138;g2ed70df3f3c_0_38"/>
          <p:cNvGraphicFramePr/>
          <p:nvPr>
            <p:extLst>
              <p:ext uri="{D42A27DB-BD31-4B8C-83A1-F6EECF244321}">
                <p14:modId xmlns:p14="http://schemas.microsoft.com/office/powerpoint/2010/main" val="1209778038"/>
              </p:ext>
            </p:extLst>
          </p:nvPr>
        </p:nvGraphicFramePr>
        <p:xfrm>
          <a:off x="6516216" y="123478"/>
          <a:ext cx="2387225" cy="4642771"/>
        </p:xfrm>
        <a:graphic>
          <a:graphicData uri="http://schemas.openxmlformats.org/drawingml/2006/table">
            <a:tbl>
              <a:tblPr>
                <a:noFill/>
                <a:tableStyleId>{94FA8101-CA7A-49F7-A461-9B98977CFD6A}</a:tableStyleId>
              </a:tblPr>
              <a:tblGrid>
                <a:gridCol w="332600"/>
                <a:gridCol w="2054625"/>
              </a:tblGrid>
              <a:tr h="2312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sz="8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sz="8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RQ-ID-010-001</a:t>
                      </a:r>
                      <a:r>
                        <a:rPr 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sz="9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캐러셀은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sz="9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네비바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아래쪽에 위치한다.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각 서비스를 소개하는 총 4개의 이미지를 </a:t>
                      </a:r>
                      <a:r>
                        <a:rPr lang="ko-KR" sz="9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캐러셀로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구성한다.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이미지 안에 서비스의 제목 및 설명이 있고 아래쪽에 각 서비스로 이동하는 버튼이 있다.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버튼은 이미지를 가리지 않도록 링크 박스에 투명도를 설정 한다.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sz="9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캐러셀은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일정시간이 지나면 다음 이미지로 넘어가는 컨트롤과 함께 하단에 원하는 순서를 클릭 할 수 있는 </a:t>
                      </a:r>
                      <a:r>
                        <a:rPr lang="ko-KR" sz="9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인디케이터가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있다.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sz="8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RQ-ID-010-002</a:t>
                      </a:r>
                      <a:r>
                        <a:rPr 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sz="9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캐러셀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아래쪽으로 ‘서비스’ 라는 제목과 서비스카드가 위치한다.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뒷</a:t>
                      </a:r>
                      <a:r>
                        <a:rPr 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 장 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&lt;RQ-ID-010-002&gt;</a:t>
                      </a:r>
                      <a:r>
                        <a:rPr 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 참조</a:t>
                      </a:r>
                      <a:endParaRPr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7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Check Point</a:t>
                      </a:r>
                      <a:endParaRPr sz="8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957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9" name="Google Shape;139;g2ed70df3f3c_0_38"/>
          <p:cNvGraphicFramePr/>
          <p:nvPr>
            <p:extLst>
              <p:ext uri="{D42A27DB-BD31-4B8C-83A1-F6EECF244321}">
                <p14:modId xmlns:p14="http://schemas.microsoft.com/office/powerpoint/2010/main" val="2298147240"/>
              </p:ext>
            </p:extLst>
          </p:nvPr>
        </p:nvGraphicFramePr>
        <p:xfrm>
          <a:off x="251520" y="124822"/>
          <a:ext cx="6193200" cy="488120"/>
        </p:xfrm>
        <a:graphic>
          <a:graphicData uri="http://schemas.openxmlformats.org/drawingml/2006/table">
            <a:tbl>
              <a:tblPr>
                <a:noFill/>
                <a:tableStyleId>{94FA8101-CA7A-49F7-A461-9B98977CFD6A}</a:tableStyleId>
              </a:tblPr>
              <a:tblGrid>
                <a:gridCol w="890275"/>
                <a:gridCol w="2566125"/>
                <a:gridCol w="576075"/>
                <a:gridCol w="792100"/>
                <a:gridCol w="504050"/>
                <a:gridCol w="864575"/>
              </a:tblGrid>
              <a:tr h="172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Page Title</a:t>
                      </a:r>
                      <a:endParaRPr sz="7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 err="1"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  <a:endParaRPr sz="7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맑은 고딕" pitchFamily="50" charset="-127"/>
                          <a:ea typeface="맑은 고딕" pitchFamily="50" charset="-127"/>
                        </a:rPr>
                        <a:t>RQ-ID-010</a:t>
                      </a:r>
                      <a:endParaRPr sz="8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Writer</a:t>
                      </a:r>
                      <a:endParaRPr sz="7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김남희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Screen Path</a:t>
                      </a:r>
                      <a:endParaRPr sz="7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 err="1"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r>
                        <a:rPr 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ko-KR" sz="700" dirty="0" err="1"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r>
                        <a:rPr 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 (계속)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24.07.</a:t>
                      </a:r>
                      <a:r>
                        <a:rPr 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140" name="Google Shape;140;g2ed70df3f3c_0_38"/>
          <p:cNvGrpSpPr/>
          <p:nvPr/>
        </p:nvGrpSpPr>
        <p:grpSpPr>
          <a:xfrm>
            <a:off x="305843" y="1217828"/>
            <a:ext cx="5930563" cy="2293181"/>
            <a:chOff x="250925" y="1131628"/>
            <a:chExt cx="6193800" cy="2242500"/>
          </a:xfrm>
        </p:grpSpPr>
        <p:sp>
          <p:nvSpPr>
            <p:cNvPr id="141" name="Google Shape;141;g2ed70df3f3c_0_38"/>
            <p:cNvSpPr/>
            <p:nvPr/>
          </p:nvSpPr>
          <p:spPr>
            <a:xfrm>
              <a:off x="251525" y="1131628"/>
              <a:ext cx="6193200" cy="22425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0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2" name="Google Shape;142;g2ed70df3f3c_0_38"/>
            <p:cNvSpPr txBox="1"/>
            <p:nvPr/>
          </p:nvSpPr>
          <p:spPr>
            <a:xfrm>
              <a:off x="250925" y="2078875"/>
              <a:ext cx="225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2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sz="1800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" name="Google Shape;143;g2ed70df3f3c_0_38"/>
            <p:cNvSpPr txBox="1"/>
            <p:nvPr/>
          </p:nvSpPr>
          <p:spPr>
            <a:xfrm>
              <a:off x="6143300" y="2078875"/>
              <a:ext cx="225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2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endParaRPr sz="1800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4" name="Google Shape;144;g2ed70df3f3c_0_38"/>
            <p:cNvSpPr/>
            <p:nvPr/>
          </p:nvSpPr>
          <p:spPr>
            <a:xfrm>
              <a:off x="3127363" y="3205375"/>
              <a:ext cx="72000" cy="72000"/>
            </a:xfrm>
            <a:prstGeom prst="ellipse">
              <a:avLst/>
            </a:prstGeom>
            <a:solidFill>
              <a:srgbClr val="9E9E9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Google Shape;145;g2ed70df3f3c_0_38"/>
            <p:cNvSpPr/>
            <p:nvPr/>
          </p:nvSpPr>
          <p:spPr>
            <a:xfrm>
              <a:off x="3250538" y="3205375"/>
              <a:ext cx="72000" cy="72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6" name="Google Shape;146;g2ed70df3f3c_0_38"/>
            <p:cNvSpPr/>
            <p:nvPr/>
          </p:nvSpPr>
          <p:spPr>
            <a:xfrm>
              <a:off x="3373713" y="3205375"/>
              <a:ext cx="72000" cy="72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7" name="Google Shape;147;g2ed70df3f3c_0_38"/>
            <p:cNvSpPr/>
            <p:nvPr/>
          </p:nvSpPr>
          <p:spPr>
            <a:xfrm>
              <a:off x="3496888" y="3205375"/>
              <a:ext cx="72000" cy="72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8" name="Google Shape;148;g2ed70df3f3c_0_38"/>
          <p:cNvSpPr/>
          <p:nvPr/>
        </p:nvSpPr>
        <p:spPr>
          <a:xfrm>
            <a:off x="971275" y="4522625"/>
            <a:ext cx="987000" cy="3078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Google Shape;149;g2ed70df3f3c_0_38"/>
          <p:cNvSpPr/>
          <p:nvPr/>
        </p:nvSpPr>
        <p:spPr>
          <a:xfrm>
            <a:off x="2226850" y="4522625"/>
            <a:ext cx="987000" cy="307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Google Shape;150;g2ed70df3f3c_0_38"/>
          <p:cNvSpPr/>
          <p:nvPr/>
        </p:nvSpPr>
        <p:spPr>
          <a:xfrm>
            <a:off x="3482425" y="4522625"/>
            <a:ext cx="987000" cy="307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Google Shape;151;g2ed70df3f3c_0_38"/>
          <p:cNvSpPr/>
          <p:nvPr/>
        </p:nvSpPr>
        <p:spPr>
          <a:xfrm>
            <a:off x="4738000" y="4522625"/>
            <a:ext cx="987000" cy="307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Google Shape;152;g2ed70df3f3c_0_38"/>
          <p:cNvSpPr txBox="1"/>
          <p:nvPr/>
        </p:nvSpPr>
        <p:spPr>
          <a:xfrm>
            <a:off x="2001575" y="3804975"/>
            <a:ext cx="26931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  <a:endParaRPr sz="2300">
              <a:solidFill>
                <a:schemeClr val="dk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Google Shape;154;g2ed70df3f3c_0_38"/>
          <p:cNvSpPr/>
          <p:nvPr/>
        </p:nvSpPr>
        <p:spPr>
          <a:xfrm>
            <a:off x="352378" y="1278939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sz="1000" b="1" i="0" u="none" strike="noStrike" cap="none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155" name="Google Shape;155;g2ed70df3f3c_0_38"/>
          <p:cNvSpPr/>
          <p:nvPr/>
        </p:nvSpPr>
        <p:spPr>
          <a:xfrm>
            <a:off x="2523953" y="4026214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sz="1000" b="1" i="0" u="none" strike="noStrike" cap="none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grpSp>
        <p:nvGrpSpPr>
          <p:cNvPr id="156" name="Google Shape;156;g2ed70df3f3c_0_38"/>
          <p:cNvGrpSpPr/>
          <p:nvPr/>
        </p:nvGrpSpPr>
        <p:grpSpPr>
          <a:xfrm>
            <a:off x="6288286" y="1217826"/>
            <a:ext cx="115206" cy="3758685"/>
            <a:chOff x="6308138" y="641400"/>
            <a:chExt cx="136500" cy="4429800"/>
          </a:xfrm>
        </p:grpSpPr>
        <p:sp>
          <p:nvSpPr>
            <p:cNvPr id="157" name="Google Shape;157;g2ed70df3f3c_0_38"/>
            <p:cNvSpPr/>
            <p:nvPr/>
          </p:nvSpPr>
          <p:spPr>
            <a:xfrm>
              <a:off x="6308138" y="641400"/>
              <a:ext cx="136500" cy="4429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8" name="Google Shape;158;g2ed70df3f3c_0_38"/>
            <p:cNvSpPr/>
            <p:nvPr/>
          </p:nvSpPr>
          <p:spPr>
            <a:xfrm rot="10800000">
              <a:off x="6335175" y="4978375"/>
              <a:ext cx="87000" cy="67500"/>
            </a:xfrm>
            <a:prstGeom prst="triangle">
              <a:avLst>
                <a:gd name="adj" fmla="val 50000"/>
              </a:avLst>
            </a:pr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9" name="Google Shape;159;g2ed70df3f3c_0_38"/>
            <p:cNvSpPr/>
            <p:nvPr/>
          </p:nvSpPr>
          <p:spPr>
            <a:xfrm>
              <a:off x="6332900" y="681250"/>
              <a:ext cx="87000" cy="67500"/>
            </a:xfrm>
            <a:prstGeom prst="triangle">
              <a:avLst>
                <a:gd name="adj" fmla="val 50000"/>
              </a:avLst>
            </a:pr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60" name="Google Shape;160;g2ed70df3f3c_0_38"/>
          <p:cNvSpPr/>
          <p:nvPr/>
        </p:nvSpPr>
        <p:spPr>
          <a:xfrm>
            <a:off x="6288674" y="1471824"/>
            <a:ext cx="115200" cy="16683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1" name="Google Shape;161;g2ed70df3f3c_0_38"/>
          <p:cNvGrpSpPr/>
          <p:nvPr/>
        </p:nvGrpSpPr>
        <p:grpSpPr>
          <a:xfrm>
            <a:off x="258569" y="4733218"/>
            <a:ext cx="6179126" cy="200427"/>
            <a:chOff x="3225735" y="5951916"/>
            <a:chExt cx="8495980" cy="190955"/>
          </a:xfrm>
        </p:grpSpPr>
        <p:grpSp>
          <p:nvGrpSpPr>
            <p:cNvPr id="162" name="Google Shape;162;g2ed70df3f3c_0_38"/>
            <p:cNvGrpSpPr/>
            <p:nvPr/>
          </p:nvGrpSpPr>
          <p:grpSpPr>
            <a:xfrm rot="5400000">
              <a:off x="4192247" y="4985403"/>
              <a:ext cx="190955" cy="2123980"/>
              <a:chOff x="6402388" y="1584325"/>
              <a:chExt cx="239713" cy="933453"/>
            </a:xfrm>
          </p:grpSpPr>
          <p:sp>
            <p:nvSpPr>
              <p:cNvPr id="163" name="Google Shape;163;g2ed70df3f3c_0_38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Quattrocento Sans"/>
                  <a:sym typeface="Quattrocento Sans"/>
                </a:endParaRPr>
              </a:p>
            </p:txBody>
          </p:sp>
          <p:sp>
            <p:nvSpPr>
              <p:cNvPr id="164" name="Google Shape;164;g2ed70df3f3c_0_38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5" name="Google Shape;165;g2ed70df3f3c_0_38"/>
            <p:cNvGrpSpPr/>
            <p:nvPr/>
          </p:nvGrpSpPr>
          <p:grpSpPr>
            <a:xfrm rot="5400000">
              <a:off x="6316247" y="4985403"/>
              <a:ext cx="190955" cy="2123980"/>
              <a:chOff x="6402388" y="1584325"/>
              <a:chExt cx="239713" cy="933453"/>
            </a:xfrm>
          </p:grpSpPr>
          <p:sp>
            <p:nvSpPr>
              <p:cNvPr id="166" name="Google Shape;166;g2ed70df3f3c_0_38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Quattrocento Sans"/>
                  <a:sym typeface="Quattrocento Sans"/>
                </a:endParaRPr>
              </a:p>
            </p:txBody>
          </p:sp>
          <p:sp>
            <p:nvSpPr>
              <p:cNvPr id="167" name="Google Shape;167;g2ed70df3f3c_0_38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8" name="Google Shape;168;g2ed70df3f3c_0_38"/>
            <p:cNvGrpSpPr/>
            <p:nvPr/>
          </p:nvGrpSpPr>
          <p:grpSpPr>
            <a:xfrm rot="5400000">
              <a:off x="8440247" y="4985403"/>
              <a:ext cx="190955" cy="2123980"/>
              <a:chOff x="6402388" y="1584325"/>
              <a:chExt cx="239713" cy="933453"/>
            </a:xfrm>
          </p:grpSpPr>
          <p:sp>
            <p:nvSpPr>
              <p:cNvPr id="169" name="Google Shape;169;g2ed70df3f3c_0_38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Quattrocento Sans"/>
                  <a:sym typeface="Quattrocento Sans"/>
                </a:endParaRPr>
              </a:p>
            </p:txBody>
          </p:sp>
          <p:sp>
            <p:nvSpPr>
              <p:cNvPr id="170" name="Google Shape;170;g2ed70df3f3c_0_38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71" name="Google Shape;171;g2ed70df3f3c_0_38"/>
            <p:cNvGrpSpPr/>
            <p:nvPr/>
          </p:nvGrpSpPr>
          <p:grpSpPr>
            <a:xfrm rot="5400000">
              <a:off x="10564247" y="4985403"/>
              <a:ext cx="190955" cy="2123980"/>
              <a:chOff x="6402388" y="1584325"/>
              <a:chExt cx="239713" cy="933453"/>
            </a:xfrm>
          </p:grpSpPr>
          <p:sp>
            <p:nvSpPr>
              <p:cNvPr id="172" name="Google Shape;172;g2ed70df3f3c_0_38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Quattrocento Sans"/>
                  <a:sym typeface="Quattrocento Sans"/>
                </a:endParaRPr>
              </a:p>
            </p:txBody>
          </p:sp>
          <p:sp>
            <p:nvSpPr>
              <p:cNvPr id="173" name="Google Shape;173;g2ed70df3f3c_0_38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174" name="Google Shape;174;g2ed70df3f3c_0_38"/>
          <p:cNvSpPr txBox="1"/>
          <p:nvPr/>
        </p:nvSpPr>
        <p:spPr>
          <a:xfrm>
            <a:off x="2127075" y="1583575"/>
            <a:ext cx="2288100" cy="14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20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선호지역</a:t>
            </a:r>
            <a:endParaRPr sz="20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20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0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~~~~ 서비스에 대한 설명 ~~~~</a:t>
            </a:r>
            <a:endParaRPr sz="1800">
              <a:solidFill>
                <a:schemeClr val="dk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Google Shape;106;g2efa9b59ab1_0_116"/>
          <p:cNvSpPr/>
          <p:nvPr/>
        </p:nvSpPr>
        <p:spPr>
          <a:xfrm>
            <a:off x="251520" y="697376"/>
            <a:ext cx="6193200" cy="49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LOGO	             </a:t>
            </a:r>
            <a:r>
              <a:rPr lang="ko-KR" sz="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선호지역       </a:t>
            </a:r>
            <a:r>
              <a:rPr lang="ko-KR" sz="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치안안전지수       전·월세 물량 예측 지도       전세 보증사고율 </a:t>
            </a:r>
            <a:r>
              <a:rPr lang="ko-KR" sz="10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sz="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 로그인</a:t>
            </a: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d70df3f3c_0_167"/>
          <p:cNvSpPr/>
          <p:nvPr/>
        </p:nvSpPr>
        <p:spPr>
          <a:xfrm>
            <a:off x="251525" y="650880"/>
            <a:ext cx="6193200" cy="4371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grpSp>
        <p:nvGrpSpPr>
          <p:cNvPr id="180" name="Google Shape;180;g2ed70df3f3c_0_167"/>
          <p:cNvGrpSpPr/>
          <p:nvPr/>
        </p:nvGrpSpPr>
        <p:grpSpPr>
          <a:xfrm>
            <a:off x="6288286" y="1217826"/>
            <a:ext cx="115206" cy="3758685"/>
            <a:chOff x="6308138" y="641400"/>
            <a:chExt cx="136500" cy="4429800"/>
          </a:xfrm>
        </p:grpSpPr>
        <p:sp>
          <p:nvSpPr>
            <p:cNvPr id="181" name="Google Shape;181;g2ed70df3f3c_0_167"/>
            <p:cNvSpPr/>
            <p:nvPr/>
          </p:nvSpPr>
          <p:spPr>
            <a:xfrm>
              <a:off x="6308138" y="641400"/>
              <a:ext cx="136500" cy="4429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2" name="Google Shape;182;g2ed70df3f3c_0_167"/>
            <p:cNvSpPr/>
            <p:nvPr/>
          </p:nvSpPr>
          <p:spPr>
            <a:xfrm rot="10800000">
              <a:off x="6335175" y="4978375"/>
              <a:ext cx="87000" cy="67500"/>
            </a:xfrm>
            <a:prstGeom prst="triangle">
              <a:avLst>
                <a:gd name="adj" fmla="val 50000"/>
              </a:avLst>
            </a:pr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3" name="Google Shape;183;g2ed70df3f3c_0_167"/>
            <p:cNvSpPr/>
            <p:nvPr/>
          </p:nvSpPr>
          <p:spPr>
            <a:xfrm>
              <a:off x="6332900" y="681250"/>
              <a:ext cx="87000" cy="67500"/>
            </a:xfrm>
            <a:prstGeom prst="triangle">
              <a:avLst>
                <a:gd name="adj" fmla="val 50000"/>
              </a:avLst>
            </a:pr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4" name="Google Shape;184;g2ed70df3f3c_0_167"/>
          <p:cNvSpPr/>
          <p:nvPr/>
        </p:nvSpPr>
        <p:spPr>
          <a:xfrm>
            <a:off x="6288674" y="2005224"/>
            <a:ext cx="115200" cy="16683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5" name="Google Shape;185;g2ed70df3f3c_0_167"/>
          <p:cNvSpPr/>
          <p:nvPr/>
        </p:nvSpPr>
        <p:spPr>
          <a:xfrm>
            <a:off x="2226850" y="1319225"/>
            <a:ext cx="987000" cy="1332000"/>
          </a:xfrm>
          <a:prstGeom prst="round2SameRect">
            <a:avLst>
              <a:gd name="adj1" fmla="val 11424"/>
              <a:gd name="adj2" fmla="val 1409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Google Shape;186;g2ed70df3f3c_0_167"/>
          <p:cNvSpPr/>
          <p:nvPr/>
        </p:nvSpPr>
        <p:spPr>
          <a:xfrm>
            <a:off x="3482425" y="1319225"/>
            <a:ext cx="987000" cy="1332000"/>
          </a:xfrm>
          <a:prstGeom prst="round2SameRect">
            <a:avLst>
              <a:gd name="adj1" fmla="val 11317"/>
              <a:gd name="adj2" fmla="val 14094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7" name="Google Shape;187;g2ed70df3f3c_0_167"/>
          <p:cNvSpPr/>
          <p:nvPr/>
        </p:nvSpPr>
        <p:spPr>
          <a:xfrm>
            <a:off x="4738000" y="1319225"/>
            <a:ext cx="987000" cy="1332000"/>
          </a:xfrm>
          <a:prstGeom prst="round2SameRect">
            <a:avLst>
              <a:gd name="adj1" fmla="val 9405"/>
              <a:gd name="adj2" fmla="val 14094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8" name="Google Shape;188;g2ed70df3f3c_0_167"/>
          <p:cNvGraphicFramePr/>
          <p:nvPr>
            <p:extLst>
              <p:ext uri="{D42A27DB-BD31-4B8C-83A1-F6EECF244321}">
                <p14:modId xmlns:p14="http://schemas.microsoft.com/office/powerpoint/2010/main" val="236190418"/>
              </p:ext>
            </p:extLst>
          </p:nvPr>
        </p:nvGraphicFramePr>
        <p:xfrm>
          <a:off x="6516216" y="123478"/>
          <a:ext cx="2387225" cy="4678274"/>
        </p:xfrm>
        <a:graphic>
          <a:graphicData uri="http://schemas.openxmlformats.org/drawingml/2006/table">
            <a:tbl>
              <a:tblPr>
                <a:noFill/>
                <a:tableStyleId>{94FA8101-CA7A-49F7-A461-9B98977CFD6A}</a:tableStyleId>
              </a:tblPr>
              <a:tblGrid>
                <a:gridCol w="332600"/>
                <a:gridCol w="2054625"/>
              </a:tblGrid>
              <a:tr h="2312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sz="8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sz="8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RQ-ID-010-002</a:t>
                      </a:r>
                      <a:r>
                        <a:rPr 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각 서비스를 소개하는 카드를 만든다. 카드는 앞면과 뒷면이 있으며 가로로 정렬된다.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앞면 : 서비스의 제목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뒷면 : 서비스의 제목과 설명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카드에 마우스를 올리면 들어올려지는 효과가 있다.  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맑은 고딕" pitchFamily="50" charset="-127"/>
                          <a:ea typeface="맑은 고딕" pitchFamily="50" charset="-127"/>
                        </a:rPr>
                        <a:t>2-1</a:t>
                      </a:r>
                      <a:endParaRPr sz="8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&lt;RQ-ID-010-002&gt;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카드를 클릭하면 뒤집어지면서 카드는 뒷면으로 전환되고 아래 지도영역에는 해당 서비스의 메인 지도를 보여준다.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‘더 알아보기’</a:t>
                      </a:r>
                      <a:r>
                        <a:rPr lang="ko-KR" sz="9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클릭하면 해당 서비스로 이동한다.</a:t>
                      </a:r>
                      <a:endParaRPr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sz="8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RQ-ID-010-003</a:t>
                      </a:r>
                      <a:r>
                        <a:rPr 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지도는 서비스카드 아래쪽에 위치한다.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지도는 서비스카드를 클릭하면 해당 서비스의 메인 지도를 보여준다.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카드를 클릭해야 다른 지도로 전환된다.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7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Check Point</a:t>
                      </a:r>
                      <a:endParaRPr sz="8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991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위에서 </a:t>
                      </a:r>
                      <a:r>
                        <a:rPr 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스크롤을 움직이면 페이지 스크롤이 적용되고 지도 줌인/아웃을 하려면 컨트롤을 누르고 스크롤을 움직여야 적용되게 </a:t>
                      </a:r>
                      <a:r>
                        <a:rPr 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하고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싶어요</a:t>
                      </a:r>
                      <a:endParaRPr sz="800" b="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9" name="Google Shape;189;g2ed70df3f3c_0_167"/>
          <p:cNvGraphicFramePr/>
          <p:nvPr>
            <p:extLst>
              <p:ext uri="{D42A27DB-BD31-4B8C-83A1-F6EECF244321}">
                <p14:modId xmlns:p14="http://schemas.microsoft.com/office/powerpoint/2010/main" val="3085940563"/>
              </p:ext>
            </p:extLst>
          </p:nvPr>
        </p:nvGraphicFramePr>
        <p:xfrm>
          <a:off x="251520" y="124822"/>
          <a:ext cx="6193200" cy="488120"/>
        </p:xfrm>
        <a:graphic>
          <a:graphicData uri="http://schemas.openxmlformats.org/drawingml/2006/table">
            <a:tbl>
              <a:tblPr>
                <a:noFill/>
                <a:tableStyleId>{94FA8101-CA7A-49F7-A461-9B98977CFD6A}</a:tableStyleId>
              </a:tblPr>
              <a:tblGrid>
                <a:gridCol w="890275"/>
                <a:gridCol w="2566125"/>
                <a:gridCol w="576075"/>
                <a:gridCol w="792100"/>
                <a:gridCol w="504050"/>
                <a:gridCol w="864575"/>
              </a:tblGrid>
              <a:tr h="172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Page Title</a:t>
                      </a:r>
                      <a:endParaRPr sz="7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 err="1"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  <a:endParaRPr sz="7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맑은 고딕" pitchFamily="50" charset="-127"/>
                          <a:ea typeface="맑은 고딕" pitchFamily="50" charset="-127"/>
                        </a:rPr>
                        <a:t>RQ-ID-010</a:t>
                      </a:r>
                      <a:endParaRPr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Writer</a:t>
                      </a:r>
                      <a:endParaRPr sz="7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맑은 고딕" pitchFamily="50" charset="-127"/>
                          <a:ea typeface="맑은 고딕" pitchFamily="50" charset="-127"/>
                        </a:rPr>
                        <a:t>김남희</a:t>
                      </a:r>
                      <a:endParaRPr sz="700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Screen Path</a:t>
                      </a:r>
                      <a:endParaRPr sz="7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r>
                        <a:rPr lang="ko-KR" sz="7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ko-KR" sz="7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r>
                        <a:rPr lang="ko-KR" sz="7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(계속)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24.07.</a:t>
                      </a:r>
                      <a:r>
                        <a:rPr 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g2ed70df3f3c_0_167"/>
          <p:cNvSpPr/>
          <p:nvPr/>
        </p:nvSpPr>
        <p:spPr>
          <a:xfrm>
            <a:off x="971275" y="1319225"/>
            <a:ext cx="987000" cy="1332000"/>
          </a:xfrm>
          <a:prstGeom prst="round2SameRect">
            <a:avLst>
              <a:gd name="adj1" fmla="val 11532"/>
              <a:gd name="adj2" fmla="val 14094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Google Shape;191;g2ed70df3f3c_0_167"/>
          <p:cNvSpPr txBox="1"/>
          <p:nvPr/>
        </p:nvSpPr>
        <p:spPr>
          <a:xfrm>
            <a:off x="971300" y="1814888"/>
            <a:ext cx="987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</a:rPr>
              <a:t>선호지역예측</a:t>
            </a:r>
            <a:endParaRPr sz="900" b="1">
              <a:solidFill>
                <a:schemeClr val="dk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Google Shape;192;g2ed70df3f3c_0_167"/>
          <p:cNvSpPr txBox="1"/>
          <p:nvPr/>
        </p:nvSpPr>
        <p:spPr>
          <a:xfrm>
            <a:off x="2226925" y="1319225"/>
            <a:ext cx="98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</a:rPr>
              <a:t>치안안전지수 분석</a:t>
            </a:r>
            <a:endParaRPr sz="900" b="1">
              <a:solidFill>
                <a:schemeClr val="dk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3" name="Google Shape;193;g2ed70df3f3c_0_167"/>
          <p:cNvSpPr txBox="1"/>
          <p:nvPr/>
        </p:nvSpPr>
        <p:spPr>
          <a:xfrm>
            <a:off x="3482450" y="1832463"/>
            <a:ext cx="987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</a:rPr>
              <a:t>전월세물량예측</a:t>
            </a:r>
            <a:endParaRPr sz="900" b="1">
              <a:solidFill>
                <a:schemeClr val="dk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Google Shape;194;g2ed70df3f3c_0_167"/>
          <p:cNvSpPr txBox="1"/>
          <p:nvPr/>
        </p:nvSpPr>
        <p:spPr>
          <a:xfrm>
            <a:off x="4737950" y="1832463"/>
            <a:ext cx="987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</a:rPr>
              <a:t>전세보증사고율</a:t>
            </a:r>
            <a:endParaRPr sz="900" b="1">
              <a:solidFill>
                <a:schemeClr val="dk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Google Shape;195;g2ed70df3f3c_0_167"/>
          <p:cNvSpPr txBox="1"/>
          <p:nvPr/>
        </p:nvSpPr>
        <p:spPr>
          <a:xfrm>
            <a:off x="2304100" y="1700000"/>
            <a:ext cx="832500" cy="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</a:rPr>
              <a:t>각 서비스의 간단한 설명을 입력하세요..</a:t>
            </a:r>
            <a:endParaRPr sz="800">
              <a:solidFill>
                <a:schemeClr val="dk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Google Shape;196;g2ed70df3f3c_0_167"/>
          <p:cNvSpPr/>
          <p:nvPr/>
        </p:nvSpPr>
        <p:spPr>
          <a:xfrm>
            <a:off x="320175" y="2991250"/>
            <a:ext cx="5893500" cy="1849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000">
                <a:latin typeface="맑은 고딕" pitchFamily="50" charset="-127"/>
                <a:ea typeface="맑은 고딕" pitchFamily="50" charset="-127"/>
              </a:rPr>
              <a:t>지도</a:t>
            </a:r>
            <a:endParaRPr sz="10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8" name="Google Shape;198;g2ed70df3f3c_0_167"/>
          <p:cNvGrpSpPr/>
          <p:nvPr/>
        </p:nvGrpSpPr>
        <p:grpSpPr>
          <a:xfrm>
            <a:off x="258569" y="4733218"/>
            <a:ext cx="6179126" cy="200427"/>
            <a:chOff x="3225735" y="5951916"/>
            <a:chExt cx="8495980" cy="190955"/>
          </a:xfrm>
        </p:grpSpPr>
        <p:grpSp>
          <p:nvGrpSpPr>
            <p:cNvPr id="199" name="Google Shape;199;g2ed70df3f3c_0_167"/>
            <p:cNvGrpSpPr/>
            <p:nvPr/>
          </p:nvGrpSpPr>
          <p:grpSpPr>
            <a:xfrm rot="5400000">
              <a:off x="4192247" y="4985403"/>
              <a:ext cx="190955" cy="2123980"/>
              <a:chOff x="6402388" y="1584325"/>
              <a:chExt cx="239713" cy="933453"/>
            </a:xfrm>
          </p:grpSpPr>
          <p:sp>
            <p:nvSpPr>
              <p:cNvPr id="200" name="Google Shape;200;g2ed70df3f3c_0_16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Quattrocento Sans"/>
                  <a:sym typeface="Quattrocento Sans"/>
                </a:endParaRPr>
              </a:p>
            </p:txBody>
          </p:sp>
          <p:sp>
            <p:nvSpPr>
              <p:cNvPr id="201" name="Google Shape;201;g2ed70df3f3c_0_167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02" name="Google Shape;202;g2ed70df3f3c_0_167"/>
            <p:cNvGrpSpPr/>
            <p:nvPr/>
          </p:nvGrpSpPr>
          <p:grpSpPr>
            <a:xfrm rot="5400000">
              <a:off x="6316247" y="4985403"/>
              <a:ext cx="190955" cy="2123980"/>
              <a:chOff x="6402388" y="1584325"/>
              <a:chExt cx="239713" cy="933453"/>
            </a:xfrm>
          </p:grpSpPr>
          <p:sp>
            <p:nvSpPr>
              <p:cNvPr id="203" name="Google Shape;203;g2ed70df3f3c_0_16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Quattrocento Sans"/>
                  <a:sym typeface="Quattrocento Sans"/>
                </a:endParaRPr>
              </a:p>
            </p:txBody>
          </p:sp>
          <p:sp>
            <p:nvSpPr>
              <p:cNvPr id="204" name="Google Shape;204;g2ed70df3f3c_0_167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05" name="Google Shape;205;g2ed70df3f3c_0_167"/>
            <p:cNvGrpSpPr/>
            <p:nvPr/>
          </p:nvGrpSpPr>
          <p:grpSpPr>
            <a:xfrm rot="5400000">
              <a:off x="8440247" y="4985403"/>
              <a:ext cx="190955" cy="2123980"/>
              <a:chOff x="6402388" y="1584325"/>
              <a:chExt cx="239713" cy="933453"/>
            </a:xfrm>
          </p:grpSpPr>
          <p:sp>
            <p:nvSpPr>
              <p:cNvPr id="206" name="Google Shape;206;g2ed70df3f3c_0_16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Quattrocento Sans"/>
                  <a:sym typeface="Quattrocento Sans"/>
                </a:endParaRPr>
              </a:p>
            </p:txBody>
          </p:sp>
          <p:sp>
            <p:nvSpPr>
              <p:cNvPr id="207" name="Google Shape;207;g2ed70df3f3c_0_167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08" name="Google Shape;208;g2ed70df3f3c_0_167"/>
            <p:cNvGrpSpPr/>
            <p:nvPr/>
          </p:nvGrpSpPr>
          <p:grpSpPr>
            <a:xfrm rot="5400000">
              <a:off x="10564247" y="4985403"/>
              <a:ext cx="190955" cy="2123980"/>
              <a:chOff x="6402388" y="1584325"/>
              <a:chExt cx="239713" cy="933453"/>
            </a:xfrm>
          </p:grpSpPr>
          <p:sp>
            <p:nvSpPr>
              <p:cNvPr id="209" name="Google Shape;209;g2ed70df3f3c_0_16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Quattrocento Sans"/>
                  <a:sym typeface="Quattrocento Sans"/>
                </a:endParaRPr>
              </a:p>
            </p:txBody>
          </p:sp>
          <p:sp>
            <p:nvSpPr>
              <p:cNvPr id="210" name="Google Shape;210;g2ed70df3f3c_0_167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211" name="Google Shape;211;g2ed70df3f3c_0_167"/>
          <p:cNvSpPr/>
          <p:nvPr/>
        </p:nvSpPr>
        <p:spPr>
          <a:xfrm>
            <a:off x="678711" y="1215585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sz="1000" b="1" i="0" u="none" strike="noStrike" cap="none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212" name="Google Shape;212;g2ed70df3f3c_0_167"/>
          <p:cNvSpPr/>
          <p:nvPr/>
        </p:nvSpPr>
        <p:spPr>
          <a:xfrm>
            <a:off x="363378" y="3049389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sz="1000" b="1" i="0" u="none" strike="noStrike" cap="none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213" name="Google Shape;213;g2ed70df3f3c_0_167"/>
          <p:cNvSpPr/>
          <p:nvPr/>
        </p:nvSpPr>
        <p:spPr>
          <a:xfrm>
            <a:off x="2080574" y="1228035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8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sz="800" b="1" i="0" u="none" strike="noStrike" cap="none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-1</a:t>
            </a:r>
            <a:endParaRPr sz="800" b="1" i="0" u="none" strike="noStrike" cap="none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214" name="Google Shape;214;g2ed70df3f3c_0_167"/>
          <p:cNvSpPr/>
          <p:nvPr/>
        </p:nvSpPr>
        <p:spPr>
          <a:xfrm>
            <a:off x="2400850" y="2396250"/>
            <a:ext cx="639000" cy="175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맑은 고딕" pitchFamily="50" charset="-127"/>
                <a:ea typeface="맑은 고딕" pitchFamily="50" charset="-127"/>
              </a:rPr>
              <a:t>더 알아보기</a:t>
            </a:r>
            <a:endParaRPr sz="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Google Shape;106;g2efa9b59ab1_0_116"/>
          <p:cNvSpPr/>
          <p:nvPr/>
        </p:nvSpPr>
        <p:spPr>
          <a:xfrm>
            <a:off x="251520" y="697376"/>
            <a:ext cx="6193200" cy="49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LOGO	             </a:t>
            </a:r>
            <a:r>
              <a:rPr lang="ko-KR" sz="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선호지역       </a:t>
            </a:r>
            <a:r>
              <a:rPr lang="ko-KR" sz="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치안안전지수       전·월세 물량 예측 지도       전세 보증사고율 </a:t>
            </a:r>
            <a:r>
              <a:rPr lang="ko-KR" sz="10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sz="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 로그인</a:t>
            </a: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d70df3f3c_0_129"/>
          <p:cNvSpPr/>
          <p:nvPr/>
        </p:nvSpPr>
        <p:spPr>
          <a:xfrm>
            <a:off x="251525" y="650880"/>
            <a:ext cx="6193200" cy="4371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graphicFrame>
        <p:nvGraphicFramePr>
          <p:cNvPr id="220" name="Google Shape;220;g2ed70df3f3c_0_129"/>
          <p:cNvGraphicFramePr/>
          <p:nvPr>
            <p:extLst>
              <p:ext uri="{D42A27DB-BD31-4B8C-83A1-F6EECF244321}">
                <p14:modId xmlns:p14="http://schemas.microsoft.com/office/powerpoint/2010/main" val="2308143178"/>
              </p:ext>
            </p:extLst>
          </p:nvPr>
        </p:nvGraphicFramePr>
        <p:xfrm>
          <a:off x="6516216" y="123478"/>
          <a:ext cx="2387225" cy="2019535"/>
        </p:xfrm>
        <a:graphic>
          <a:graphicData uri="http://schemas.openxmlformats.org/drawingml/2006/table">
            <a:tbl>
              <a:tblPr>
                <a:noFill/>
                <a:tableStyleId>{94FA8101-CA7A-49F7-A461-9B98977CFD6A}</a:tableStyleId>
              </a:tblPr>
              <a:tblGrid>
                <a:gridCol w="332600"/>
                <a:gridCol w="2054625"/>
              </a:tblGrid>
              <a:tr h="2312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sz="8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47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Check Point</a:t>
                      </a:r>
                      <a:endParaRPr sz="8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957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1" name="Google Shape;221;g2ed70df3f3c_0_129"/>
          <p:cNvGraphicFramePr/>
          <p:nvPr>
            <p:extLst>
              <p:ext uri="{D42A27DB-BD31-4B8C-83A1-F6EECF244321}">
                <p14:modId xmlns:p14="http://schemas.microsoft.com/office/powerpoint/2010/main" val="961553975"/>
              </p:ext>
            </p:extLst>
          </p:nvPr>
        </p:nvGraphicFramePr>
        <p:xfrm>
          <a:off x="251520" y="124822"/>
          <a:ext cx="6193200" cy="488120"/>
        </p:xfrm>
        <a:graphic>
          <a:graphicData uri="http://schemas.openxmlformats.org/drawingml/2006/table">
            <a:tbl>
              <a:tblPr>
                <a:noFill/>
                <a:tableStyleId>{94FA8101-CA7A-49F7-A461-9B98977CFD6A}</a:tableStyleId>
              </a:tblPr>
              <a:tblGrid>
                <a:gridCol w="890275"/>
                <a:gridCol w="2566125"/>
                <a:gridCol w="576075"/>
                <a:gridCol w="792100"/>
                <a:gridCol w="504050"/>
                <a:gridCol w="864575"/>
              </a:tblGrid>
              <a:tr h="172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Page Title</a:t>
                      </a:r>
                      <a:endParaRPr sz="7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  <a:endParaRPr sz="7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맑은 고딕" pitchFamily="50" charset="-127"/>
                          <a:ea typeface="맑은 고딕" pitchFamily="50" charset="-127"/>
                        </a:rPr>
                        <a:t>RQ-ID-010</a:t>
                      </a:r>
                      <a:endParaRPr sz="800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Writer</a:t>
                      </a:r>
                      <a:endParaRPr sz="7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맑은 고딕" pitchFamily="50" charset="-127"/>
                          <a:ea typeface="맑은 고딕" pitchFamily="50" charset="-127"/>
                        </a:rPr>
                        <a:t>김남희</a:t>
                      </a:r>
                      <a:endParaRPr sz="700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Screen Path</a:t>
                      </a:r>
                      <a:endParaRPr sz="7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r>
                        <a:rPr lang="ko-KR" sz="7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ko-KR" sz="7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r>
                        <a:rPr lang="ko-KR" sz="7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24.07.</a:t>
                      </a:r>
                      <a:r>
                        <a:rPr 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23" name="Google Shape;223;g2ed70df3f3c_0_129"/>
          <p:cNvSpPr/>
          <p:nvPr/>
        </p:nvSpPr>
        <p:spPr>
          <a:xfrm>
            <a:off x="320175" y="2467000"/>
            <a:ext cx="5893500" cy="2438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8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4" name="Google Shape;224;g2ed70df3f3c_0_129"/>
          <p:cNvGrpSpPr/>
          <p:nvPr/>
        </p:nvGrpSpPr>
        <p:grpSpPr>
          <a:xfrm>
            <a:off x="6288286" y="1217826"/>
            <a:ext cx="115206" cy="3758685"/>
            <a:chOff x="6308138" y="641400"/>
            <a:chExt cx="136500" cy="4429800"/>
          </a:xfrm>
        </p:grpSpPr>
        <p:sp>
          <p:nvSpPr>
            <p:cNvPr id="225" name="Google Shape;225;g2ed70df3f3c_0_129"/>
            <p:cNvSpPr/>
            <p:nvPr/>
          </p:nvSpPr>
          <p:spPr>
            <a:xfrm>
              <a:off x="6308138" y="641400"/>
              <a:ext cx="136500" cy="4429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6" name="Google Shape;226;g2ed70df3f3c_0_129"/>
            <p:cNvSpPr/>
            <p:nvPr/>
          </p:nvSpPr>
          <p:spPr>
            <a:xfrm rot="10800000">
              <a:off x="6335175" y="4978375"/>
              <a:ext cx="87000" cy="67500"/>
            </a:xfrm>
            <a:prstGeom prst="triangle">
              <a:avLst>
                <a:gd name="adj" fmla="val 50000"/>
              </a:avLst>
            </a:pr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7" name="Google Shape;227;g2ed70df3f3c_0_129"/>
            <p:cNvSpPr/>
            <p:nvPr/>
          </p:nvSpPr>
          <p:spPr>
            <a:xfrm>
              <a:off x="6332900" y="681250"/>
              <a:ext cx="87000" cy="67500"/>
            </a:xfrm>
            <a:prstGeom prst="triangle">
              <a:avLst>
                <a:gd name="adj" fmla="val 50000"/>
              </a:avLst>
            </a:pr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8" name="Google Shape;228;g2ed70df3f3c_0_129"/>
          <p:cNvSpPr/>
          <p:nvPr/>
        </p:nvSpPr>
        <p:spPr>
          <a:xfrm>
            <a:off x="6288674" y="2995824"/>
            <a:ext cx="115200" cy="16683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9" name="Google Shape;229;g2ed70df3f3c_0_129"/>
          <p:cNvSpPr/>
          <p:nvPr/>
        </p:nvSpPr>
        <p:spPr>
          <a:xfrm>
            <a:off x="320175" y="1351400"/>
            <a:ext cx="5893500" cy="65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000">
                <a:latin typeface="맑은 고딕" pitchFamily="50" charset="-127"/>
                <a:ea typeface="맑은 고딕" pitchFamily="50" charset="-127"/>
              </a:rPr>
              <a:t>지도</a:t>
            </a:r>
            <a:endParaRPr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0" name="Google Shape;230;g2ed70df3f3c_0_129"/>
          <p:cNvSpPr txBox="1"/>
          <p:nvPr/>
        </p:nvSpPr>
        <p:spPr>
          <a:xfrm>
            <a:off x="396375" y="2410525"/>
            <a:ext cx="1354800" cy="22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사이트맵</a:t>
            </a:r>
            <a:endParaRPr sz="9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0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선호지역</a:t>
            </a:r>
            <a:endParaRPr sz="8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선호 지역 분석 방법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선호지역 지도 확인하기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선호지역 요인비교하기 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8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치안안전지수</a:t>
            </a:r>
            <a:endParaRPr sz="8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sz="7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치안안전지수 정의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치안안전지도 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1" name="Google Shape;231;g2ed70df3f3c_0_129"/>
          <p:cNvSpPr txBox="1"/>
          <p:nvPr/>
        </p:nvSpPr>
        <p:spPr>
          <a:xfrm>
            <a:off x="3288625" y="2410525"/>
            <a:ext cx="1462200" cy="22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관련사이트</a:t>
            </a:r>
            <a:endParaRPr sz="9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대출</a:t>
            </a:r>
            <a:endParaRPr sz="8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HUG 전세금 안심대출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(청년전용)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버팀목 전세자금대출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보증부 월세대출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청년정책</a:t>
            </a:r>
            <a:endParaRPr sz="8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청년몽땅정보통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복지로 철년월세지원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서울시 공동체주택플랫폼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연합샐활관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행복기숙사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2" name="Google Shape;232;g2ed70df3f3c_0_129"/>
          <p:cNvSpPr txBox="1"/>
          <p:nvPr/>
        </p:nvSpPr>
        <p:spPr>
          <a:xfrm>
            <a:off x="1842500" y="2410525"/>
            <a:ext cx="1354800" cy="22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전·월세 물량 예측 지도</a:t>
            </a:r>
            <a:endParaRPr sz="8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전∙월세 물량 예측지도란?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나의 주택스타일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전∙월세 물량 예측 지도 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전세보증사고율</a:t>
            </a:r>
            <a:endParaRPr sz="8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sz="7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전세보증사고란?</a:t>
            </a:r>
            <a:endParaRPr sz="7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전세보증사고율</a:t>
            </a:r>
            <a:endParaRPr sz="7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3" name="Google Shape;233;g2ed70df3f3c_0_129"/>
          <p:cNvSpPr txBox="1"/>
          <p:nvPr/>
        </p:nvSpPr>
        <p:spPr>
          <a:xfrm>
            <a:off x="4782675" y="2410525"/>
            <a:ext cx="1354800" cy="22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소셜미디어</a:t>
            </a:r>
            <a:endParaRPr sz="9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     강태욱</a:t>
            </a:r>
            <a:endParaRPr sz="9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     김남희</a:t>
            </a:r>
            <a:endParaRPr sz="9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     박세연</a:t>
            </a:r>
            <a:endParaRPr sz="9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     이주현</a:t>
            </a:r>
            <a:endParaRPr sz="9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4" name="Google Shape;234;g2ed70df3f3c_0_129"/>
          <p:cNvSpPr txBox="1"/>
          <p:nvPr/>
        </p:nvSpPr>
        <p:spPr>
          <a:xfrm>
            <a:off x="1961951" y="4596650"/>
            <a:ext cx="26100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Malgun Gothic"/>
                <a:sym typeface="Malgun Gothic"/>
              </a:rPr>
              <a:t>ⓒ 2024. 1조 All rights reserved.</a:t>
            </a:r>
            <a:endParaRPr sz="700">
              <a:solidFill>
                <a:schemeClr val="dk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" name="Google Shape;235;g2ed70df3f3c_0_129"/>
          <p:cNvSpPr txBox="1"/>
          <p:nvPr/>
        </p:nvSpPr>
        <p:spPr>
          <a:xfrm>
            <a:off x="1979600" y="2174275"/>
            <a:ext cx="25923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</a:rPr>
              <a:t>Contact us           @ bitcampTeamSpace  </a:t>
            </a:r>
            <a:endParaRPr sz="900">
              <a:solidFill>
                <a:schemeClr val="dk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6" name="Google Shape;236;g2ed70df3f3c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750" y="2228212"/>
            <a:ext cx="200425" cy="2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2ed70df3f3c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575" y="2755450"/>
            <a:ext cx="182600" cy="1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2ed70df3f3c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575" y="2959533"/>
            <a:ext cx="182600" cy="1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2ed70df3f3c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575" y="3163617"/>
            <a:ext cx="182600" cy="1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2ed70df3f3c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575" y="3367700"/>
            <a:ext cx="182600" cy="1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106;g2efa9b59ab1_0_116"/>
          <p:cNvSpPr/>
          <p:nvPr/>
        </p:nvSpPr>
        <p:spPr>
          <a:xfrm>
            <a:off x="251520" y="697376"/>
            <a:ext cx="6193200" cy="49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LOGO	             </a:t>
            </a:r>
            <a:r>
              <a:rPr lang="ko-KR" sz="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선호지역       </a:t>
            </a:r>
            <a:r>
              <a:rPr lang="ko-KR" sz="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치안안전지수       전·월세 물량 예측 지도       전세 보증사고율 </a:t>
            </a:r>
            <a:r>
              <a:rPr lang="ko-KR" sz="10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sz="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 로그인</a:t>
            </a: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ed70df3f3c_0_75"/>
          <p:cNvSpPr/>
          <p:nvPr/>
        </p:nvSpPr>
        <p:spPr>
          <a:xfrm>
            <a:off x="251525" y="650880"/>
            <a:ext cx="6193200" cy="437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5F5F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graphicFrame>
        <p:nvGraphicFramePr>
          <p:cNvPr id="246" name="Google Shape;246;g2ed70df3f3c_0_75"/>
          <p:cNvGraphicFramePr/>
          <p:nvPr>
            <p:extLst>
              <p:ext uri="{D42A27DB-BD31-4B8C-83A1-F6EECF244321}">
                <p14:modId xmlns:p14="http://schemas.microsoft.com/office/powerpoint/2010/main" val="293516529"/>
              </p:ext>
            </p:extLst>
          </p:nvPr>
        </p:nvGraphicFramePr>
        <p:xfrm>
          <a:off x="6516216" y="123478"/>
          <a:ext cx="2387225" cy="4684311"/>
        </p:xfrm>
        <a:graphic>
          <a:graphicData uri="http://schemas.openxmlformats.org/drawingml/2006/table">
            <a:tbl>
              <a:tblPr>
                <a:noFill/>
                <a:tableStyleId>{94FA8101-CA7A-49F7-A461-9B98977CFD6A}</a:tableStyleId>
              </a:tblPr>
              <a:tblGrid>
                <a:gridCol w="332600"/>
                <a:gridCol w="2054625"/>
              </a:tblGrid>
              <a:tr h="2312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sz="8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sz="8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RQ-ID-051-001</a:t>
                      </a:r>
                      <a:r>
                        <a:rPr 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sz="9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네비바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아래에 서비스이미지가 있다.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서비스이미지에는 서비스 이미지와 서비스의 제목, 간략한 설명을 표시한다.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이미지는 예방과 관련된 이미지이며 글씨를 가리지 않는다.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이미지 안에  제목과 간단한 설명을 넣는다.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52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sz="8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RQ-ID-051-002</a:t>
                      </a:r>
                      <a:r>
                        <a:rPr 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세부 서비스의 이름 ‘전세보증사고란?’ 을 표시한다.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 서비스의 이름으로 페이지가 시작된다.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세부 서비스 이름 밑에 구분 선을 넣는다.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6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sz="8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RQ-ID-051-003</a:t>
                      </a:r>
                      <a:r>
                        <a:rPr 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모서리가 둥글고 배경색은 없이, 테두리 색은 밝은 회색으로 박스를 만들어서 배치한다.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sz="9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뒷</a:t>
                      </a:r>
                      <a:r>
                        <a:rPr 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장 &lt;RQ-ID-051-003&gt; 참조</a:t>
                      </a:r>
                      <a:endParaRPr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Check Point</a:t>
                      </a:r>
                      <a:endParaRPr sz="8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6303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0" u="none" strike="noStrike" cap="none"/>
                    </a:p>
                  </a:txBody>
                  <a:tcPr marL="54000" marR="54000" marT="54000" marB="540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7" name="Google Shape;247;g2ed70df3f3c_0_75"/>
          <p:cNvGraphicFramePr/>
          <p:nvPr>
            <p:extLst>
              <p:ext uri="{D42A27DB-BD31-4B8C-83A1-F6EECF244321}">
                <p14:modId xmlns:p14="http://schemas.microsoft.com/office/powerpoint/2010/main" val="930028569"/>
              </p:ext>
            </p:extLst>
          </p:nvPr>
        </p:nvGraphicFramePr>
        <p:xfrm>
          <a:off x="251520" y="124822"/>
          <a:ext cx="6193200" cy="488120"/>
        </p:xfrm>
        <a:graphic>
          <a:graphicData uri="http://schemas.openxmlformats.org/drawingml/2006/table">
            <a:tbl>
              <a:tblPr>
                <a:noFill/>
                <a:tableStyleId>{94FA8101-CA7A-49F7-A461-9B98977CFD6A}</a:tableStyleId>
              </a:tblPr>
              <a:tblGrid>
                <a:gridCol w="890275"/>
                <a:gridCol w="2566125"/>
                <a:gridCol w="576075"/>
                <a:gridCol w="792100"/>
                <a:gridCol w="504050"/>
                <a:gridCol w="864575"/>
              </a:tblGrid>
              <a:tr h="172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Page Title</a:t>
                      </a:r>
                      <a:endParaRPr sz="7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전세 보증사고율이란?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Screen ID</a:t>
                      </a:r>
                      <a:endParaRPr sz="7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맑은 고딕" pitchFamily="50" charset="-127"/>
                          <a:ea typeface="맑은 고딕" pitchFamily="50" charset="-127"/>
                        </a:rPr>
                        <a:t>RQ-ID-051</a:t>
                      </a:r>
                      <a:endParaRPr sz="8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Writer</a:t>
                      </a:r>
                      <a:endParaRPr sz="700" b="1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맑은 고딕" pitchFamily="50" charset="-127"/>
                          <a:ea typeface="맑은 고딕" pitchFamily="50" charset="-127"/>
                        </a:rPr>
                        <a:t>김남희</a:t>
                      </a:r>
                      <a:endParaRPr sz="700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latin typeface="맑은 고딕" pitchFamily="50" charset="-127"/>
                          <a:ea typeface="맑은 고딕" pitchFamily="50" charset="-127"/>
                        </a:rPr>
                        <a:t>Screen Path</a:t>
                      </a:r>
                      <a:endParaRPr sz="700" b="1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맑은 고딕" pitchFamily="50" charset="-127"/>
                          <a:ea typeface="맑은 고딕" pitchFamily="50" charset="-127"/>
                        </a:rPr>
                        <a:t>메인화면 &gt; 전세 보증사고율 &gt; 전세 보증사고율이란? (계속)</a:t>
                      </a:r>
                      <a:endParaRPr sz="700" u="none" strike="noStrike" cap="none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latin typeface="맑은 고딕" pitchFamily="50" charset="-127"/>
                          <a:ea typeface="맑은 고딕" pitchFamily="50" charset="-127"/>
                        </a:rPr>
                        <a:t>24.07.</a:t>
                      </a:r>
                      <a:r>
                        <a:rPr 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endParaRPr sz="700" u="none" strike="noStrike" cap="none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54000" marB="5400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48" name="Google Shape;248;g2ed70df3f3c_0_75"/>
          <p:cNvSpPr/>
          <p:nvPr/>
        </p:nvSpPr>
        <p:spPr>
          <a:xfrm>
            <a:off x="320175" y="2825125"/>
            <a:ext cx="58935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b="1">
                <a:latin typeface="맑은 고딕" pitchFamily="50" charset="-127"/>
                <a:ea typeface="맑은 고딕" pitchFamily="50" charset="-127"/>
              </a:rPr>
              <a:t>전세 보증사고율</a:t>
            </a:r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9" name="Google Shape;249;g2ed70df3f3c_0_75"/>
          <p:cNvSpPr txBox="1"/>
          <p:nvPr/>
        </p:nvSpPr>
        <p:spPr>
          <a:xfrm>
            <a:off x="3707925" y="2682625"/>
            <a:ext cx="2505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</a:rPr>
              <a:t> 전세 보증사고율  ▼            전세 보증사고율  ▼</a:t>
            </a:r>
            <a:endParaRPr sz="800">
              <a:solidFill>
                <a:schemeClr val="dk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0" name="Google Shape;250;g2ed70df3f3c_0_75"/>
          <p:cNvCxnSpPr/>
          <p:nvPr/>
        </p:nvCxnSpPr>
        <p:spPr>
          <a:xfrm flipH="1">
            <a:off x="360050" y="3294025"/>
            <a:ext cx="58671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g2ed70df3f3c_0_75"/>
          <p:cNvSpPr txBox="1"/>
          <p:nvPr/>
        </p:nvSpPr>
        <p:spPr>
          <a:xfrm>
            <a:off x="935063" y="4016125"/>
            <a:ext cx="48261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보증사고</a:t>
            </a:r>
            <a:r>
              <a:rPr lang="ko-KR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란?</a:t>
            </a:r>
            <a:endParaRPr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전세계약 해지 또는 종료 후 1개월까지 정당한 사유 없이 전세보증금을 반환받지 못하였을 때</a:t>
            </a:r>
            <a:endParaRPr sz="10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3" name="Google Shape;253;g2ed70df3f3c_0_75"/>
          <p:cNvSpPr/>
          <p:nvPr/>
        </p:nvSpPr>
        <p:spPr>
          <a:xfrm>
            <a:off x="320175" y="1225700"/>
            <a:ext cx="5893500" cy="1440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6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전세 보증사고율</a:t>
            </a:r>
            <a:endParaRPr sz="16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900" b="1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전세사기, 깡통전세를 피하기 위해 전세보증사고율 확인은 필수!</a:t>
            </a:r>
            <a:endParaRPr sz="80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대한 간단한 설명을 작성해주세요.</a:t>
            </a:r>
            <a:endParaRPr sz="10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4" name="Google Shape;254;g2ed70df3f3c_0_75"/>
          <p:cNvGrpSpPr/>
          <p:nvPr/>
        </p:nvGrpSpPr>
        <p:grpSpPr>
          <a:xfrm>
            <a:off x="6288286" y="1217826"/>
            <a:ext cx="115206" cy="3758685"/>
            <a:chOff x="6308138" y="641400"/>
            <a:chExt cx="136500" cy="4429800"/>
          </a:xfrm>
        </p:grpSpPr>
        <p:sp>
          <p:nvSpPr>
            <p:cNvPr id="255" name="Google Shape;255;g2ed70df3f3c_0_75"/>
            <p:cNvSpPr/>
            <p:nvPr/>
          </p:nvSpPr>
          <p:spPr>
            <a:xfrm>
              <a:off x="6308138" y="641400"/>
              <a:ext cx="136500" cy="4429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6" name="Google Shape;256;g2ed70df3f3c_0_75"/>
            <p:cNvSpPr/>
            <p:nvPr/>
          </p:nvSpPr>
          <p:spPr>
            <a:xfrm rot="10800000">
              <a:off x="6335175" y="4978375"/>
              <a:ext cx="87000" cy="67500"/>
            </a:xfrm>
            <a:prstGeom prst="triangle">
              <a:avLst>
                <a:gd name="adj" fmla="val 50000"/>
              </a:avLst>
            </a:pr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7" name="Google Shape;257;g2ed70df3f3c_0_75"/>
            <p:cNvSpPr/>
            <p:nvPr/>
          </p:nvSpPr>
          <p:spPr>
            <a:xfrm>
              <a:off x="6332900" y="681250"/>
              <a:ext cx="87000" cy="67500"/>
            </a:xfrm>
            <a:prstGeom prst="triangle">
              <a:avLst>
                <a:gd name="adj" fmla="val 50000"/>
              </a:avLst>
            </a:pr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8" name="Google Shape;258;g2ed70df3f3c_0_75"/>
          <p:cNvSpPr/>
          <p:nvPr/>
        </p:nvSpPr>
        <p:spPr>
          <a:xfrm>
            <a:off x="6288674" y="1395624"/>
            <a:ext cx="115200" cy="16683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9" name="Google Shape;259;g2ed70df3f3c_0_75"/>
          <p:cNvSpPr/>
          <p:nvPr/>
        </p:nvSpPr>
        <p:spPr>
          <a:xfrm>
            <a:off x="251536" y="1160072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1</a:t>
            </a:r>
            <a:endParaRPr sz="1000" b="1" i="0" u="none" strike="noStrike" cap="none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</p:txBody>
      </p:sp>
      <p:sp>
        <p:nvSpPr>
          <p:cNvPr id="260" name="Google Shape;260;g2ed70df3f3c_0_75"/>
          <p:cNvSpPr/>
          <p:nvPr/>
        </p:nvSpPr>
        <p:spPr>
          <a:xfrm>
            <a:off x="134753" y="2985014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sz="1000" b="1" i="0" u="none" strike="noStrike" cap="none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1" name="Google Shape;261;g2ed70df3f3c_0_75"/>
          <p:cNvSpPr/>
          <p:nvPr/>
        </p:nvSpPr>
        <p:spPr>
          <a:xfrm>
            <a:off x="878875" y="3993000"/>
            <a:ext cx="4842300" cy="9012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2" name="Google Shape;262;g2ed70df3f3c_0_75"/>
          <p:cNvSpPr/>
          <p:nvPr/>
        </p:nvSpPr>
        <p:spPr>
          <a:xfrm>
            <a:off x="749703" y="4081014"/>
            <a:ext cx="225300" cy="225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sz="1000" b="1" i="0" u="none" strike="noStrike" cap="none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3" name="Google Shape;263;g2ed70df3f3c_0_75"/>
          <p:cNvGrpSpPr/>
          <p:nvPr/>
        </p:nvGrpSpPr>
        <p:grpSpPr>
          <a:xfrm>
            <a:off x="265681" y="4733218"/>
            <a:ext cx="6179126" cy="200427"/>
            <a:chOff x="3225735" y="5951916"/>
            <a:chExt cx="8495980" cy="190955"/>
          </a:xfrm>
        </p:grpSpPr>
        <p:grpSp>
          <p:nvGrpSpPr>
            <p:cNvPr id="264" name="Google Shape;264;g2ed70df3f3c_0_75"/>
            <p:cNvGrpSpPr/>
            <p:nvPr/>
          </p:nvGrpSpPr>
          <p:grpSpPr>
            <a:xfrm rot="5400000">
              <a:off x="4192247" y="4985403"/>
              <a:ext cx="190955" cy="2123980"/>
              <a:chOff x="6402388" y="1584325"/>
              <a:chExt cx="239713" cy="933453"/>
            </a:xfrm>
          </p:grpSpPr>
          <p:sp>
            <p:nvSpPr>
              <p:cNvPr id="265" name="Google Shape;265;g2ed70df3f3c_0_75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Quattrocento Sans"/>
                  <a:sym typeface="Quattrocento Sans"/>
                </a:endParaRPr>
              </a:p>
            </p:txBody>
          </p:sp>
          <p:sp>
            <p:nvSpPr>
              <p:cNvPr id="266" name="Google Shape;266;g2ed70df3f3c_0_75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67" name="Google Shape;267;g2ed70df3f3c_0_75"/>
            <p:cNvGrpSpPr/>
            <p:nvPr/>
          </p:nvGrpSpPr>
          <p:grpSpPr>
            <a:xfrm rot="5400000">
              <a:off x="6316247" y="4985403"/>
              <a:ext cx="190955" cy="2123980"/>
              <a:chOff x="6402388" y="1584325"/>
              <a:chExt cx="239713" cy="933453"/>
            </a:xfrm>
          </p:grpSpPr>
          <p:sp>
            <p:nvSpPr>
              <p:cNvPr id="268" name="Google Shape;268;g2ed70df3f3c_0_75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Quattrocento Sans"/>
                  <a:sym typeface="Quattrocento Sans"/>
                </a:endParaRPr>
              </a:p>
            </p:txBody>
          </p:sp>
          <p:sp>
            <p:nvSpPr>
              <p:cNvPr id="269" name="Google Shape;269;g2ed70df3f3c_0_75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70" name="Google Shape;270;g2ed70df3f3c_0_75"/>
            <p:cNvGrpSpPr/>
            <p:nvPr/>
          </p:nvGrpSpPr>
          <p:grpSpPr>
            <a:xfrm rot="5400000">
              <a:off x="8440247" y="4985403"/>
              <a:ext cx="190955" cy="2123980"/>
              <a:chOff x="6402388" y="1584325"/>
              <a:chExt cx="239713" cy="933453"/>
            </a:xfrm>
          </p:grpSpPr>
          <p:sp>
            <p:nvSpPr>
              <p:cNvPr id="271" name="Google Shape;271;g2ed70df3f3c_0_75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Quattrocento Sans"/>
                  <a:sym typeface="Quattrocento Sans"/>
                </a:endParaRPr>
              </a:p>
            </p:txBody>
          </p:sp>
          <p:sp>
            <p:nvSpPr>
              <p:cNvPr id="272" name="Google Shape;272;g2ed70df3f3c_0_75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73" name="Google Shape;273;g2ed70df3f3c_0_75"/>
            <p:cNvGrpSpPr/>
            <p:nvPr/>
          </p:nvGrpSpPr>
          <p:grpSpPr>
            <a:xfrm rot="5400000">
              <a:off x="10564247" y="4985403"/>
              <a:ext cx="190955" cy="2123980"/>
              <a:chOff x="6402388" y="1584325"/>
              <a:chExt cx="239713" cy="933453"/>
            </a:xfrm>
          </p:grpSpPr>
          <p:sp>
            <p:nvSpPr>
              <p:cNvPr id="274" name="Google Shape;274;g2ed70df3f3c_0_75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Quattrocento Sans"/>
                  <a:sym typeface="Quattrocento Sans"/>
                </a:endParaRPr>
              </a:p>
            </p:txBody>
          </p:sp>
          <p:sp>
            <p:nvSpPr>
              <p:cNvPr id="275" name="Google Shape;275;g2ed70df3f3c_0_75"/>
              <p:cNvSpPr/>
              <p:nvPr/>
            </p:nvSpPr>
            <p:spPr>
              <a:xfrm>
                <a:off x="6402388" y="1584325"/>
                <a:ext cx="239712" cy="933453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8080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33" name="Google Shape;106;g2efa9b59ab1_0_116"/>
          <p:cNvSpPr/>
          <p:nvPr/>
        </p:nvSpPr>
        <p:spPr>
          <a:xfrm>
            <a:off x="251520" y="697376"/>
            <a:ext cx="6193200" cy="49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LOGO	             </a:t>
            </a:r>
            <a:r>
              <a:rPr lang="ko-KR" sz="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선호지역       </a:t>
            </a:r>
            <a:r>
              <a:rPr lang="ko-KR" sz="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치안안전지수       전·월세 물량 예측 지도       전세 보증사고율 </a:t>
            </a:r>
            <a:r>
              <a:rPr lang="ko-KR" sz="10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sz="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 로그인</a:t>
            </a: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1832</Words>
  <Application>Microsoft Office PowerPoint</Application>
  <PresentationFormat>화면 슬라이드 쇼(16:9)</PresentationFormat>
  <Paragraphs>529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굴림</vt:lpstr>
      <vt:lpstr>Arial</vt:lpstr>
      <vt:lpstr>맑은 고딕</vt:lpstr>
      <vt:lpstr>Quattrocento Sans</vt:lpstr>
      <vt:lpstr>Simple Light</vt:lpstr>
      <vt:lpstr>PowerPoint 프레젠테이션</vt:lpstr>
      <vt:lpstr>History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비트캠프</cp:lastModifiedBy>
  <cp:revision>3</cp:revision>
  <dcterms:modified xsi:type="dcterms:W3CDTF">2024-07-31T08:32:41Z</dcterms:modified>
</cp:coreProperties>
</file>