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1" r:id="rId2"/>
    <p:sldId id="328" r:id="rId3"/>
    <p:sldId id="306" r:id="rId4"/>
    <p:sldId id="326" r:id="rId5"/>
    <p:sldId id="329" r:id="rId6"/>
    <p:sldId id="258" r:id="rId7"/>
    <p:sldId id="304" r:id="rId8"/>
    <p:sldId id="331" r:id="rId9"/>
    <p:sldId id="327" r:id="rId10"/>
    <p:sldId id="307" r:id="rId11"/>
    <p:sldId id="259" r:id="rId12"/>
    <p:sldId id="308" r:id="rId13"/>
    <p:sldId id="309" r:id="rId14"/>
    <p:sldId id="315" r:id="rId15"/>
    <p:sldId id="313" r:id="rId16"/>
    <p:sldId id="332" r:id="rId17"/>
    <p:sldId id="316" r:id="rId18"/>
    <p:sldId id="318" r:id="rId19"/>
    <p:sldId id="310" r:id="rId20"/>
    <p:sldId id="311" r:id="rId21"/>
    <p:sldId id="312" r:id="rId22"/>
    <p:sldId id="319" r:id="rId23"/>
    <p:sldId id="320" r:id="rId24"/>
    <p:sldId id="321" r:id="rId25"/>
    <p:sldId id="322" r:id="rId26"/>
    <p:sldId id="330" r:id="rId27"/>
    <p:sldId id="324" r:id="rId28"/>
    <p:sldId id="32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2"/>
    <p:restoredTop sz="94651"/>
  </p:normalViewPr>
  <p:slideViewPr>
    <p:cSldViewPr snapToGrid="0">
      <p:cViewPr varScale="1">
        <p:scale>
          <a:sx n="115" d="100"/>
          <a:sy n="115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5D7EE-DD22-4276-8704-9F7047263D6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8FE992-DA71-499C-ADF7-8FB8C833E1EF}">
      <dgm:prSet/>
      <dgm:spPr/>
      <dgm:t>
        <a:bodyPr/>
        <a:lstStyle/>
        <a:p>
          <a:r>
            <a:rPr lang="en-US" dirty="0"/>
            <a:t>Sales Forecasting</a:t>
          </a:r>
        </a:p>
      </dgm:t>
    </dgm:pt>
    <dgm:pt modelId="{3CDCF015-513F-4B41-A6B5-06B0B79978AD}" type="parTrans" cxnId="{AC4C5C8A-4532-4087-871F-D570DD5761F3}">
      <dgm:prSet/>
      <dgm:spPr/>
      <dgm:t>
        <a:bodyPr/>
        <a:lstStyle/>
        <a:p>
          <a:endParaRPr lang="en-US"/>
        </a:p>
      </dgm:t>
    </dgm:pt>
    <dgm:pt modelId="{A35D3388-EC15-42DF-B875-7B0CAAF8BE5C}" type="sibTrans" cxnId="{AC4C5C8A-4532-4087-871F-D570DD5761F3}">
      <dgm:prSet/>
      <dgm:spPr/>
      <dgm:t>
        <a:bodyPr/>
        <a:lstStyle/>
        <a:p>
          <a:endParaRPr lang="en-US"/>
        </a:p>
      </dgm:t>
    </dgm:pt>
    <dgm:pt modelId="{14F3DE00-2401-4120-B986-B7D6F2080204}">
      <dgm:prSet/>
      <dgm:spPr/>
      <dgm:t>
        <a:bodyPr/>
        <a:lstStyle/>
        <a:p>
          <a:r>
            <a:rPr lang="en-US"/>
            <a:t>historical sales</a:t>
          </a:r>
        </a:p>
      </dgm:t>
    </dgm:pt>
    <dgm:pt modelId="{639A57FC-9E78-419B-A16F-5459EA699E9D}" type="parTrans" cxnId="{C96DD973-7A2E-4DDF-8673-B635CD32214B}">
      <dgm:prSet/>
      <dgm:spPr/>
      <dgm:t>
        <a:bodyPr/>
        <a:lstStyle/>
        <a:p>
          <a:endParaRPr lang="en-US"/>
        </a:p>
      </dgm:t>
    </dgm:pt>
    <dgm:pt modelId="{305AB54F-32B9-4F23-8747-3B751AAA17E5}" type="sibTrans" cxnId="{C96DD973-7A2E-4DDF-8673-B635CD32214B}">
      <dgm:prSet/>
      <dgm:spPr/>
      <dgm:t>
        <a:bodyPr/>
        <a:lstStyle/>
        <a:p>
          <a:endParaRPr lang="en-US"/>
        </a:p>
      </dgm:t>
    </dgm:pt>
    <dgm:pt modelId="{845280EB-36A8-44D7-B546-67C9745A550E}">
      <dgm:prSet/>
      <dgm:spPr/>
      <dgm:t>
        <a:bodyPr/>
        <a:lstStyle/>
        <a:p>
          <a:r>
            <a:rPr lang="en-US" dirty="0"/>
            <a:t>Seasonality</a:t>
          </a:r>
        </a:p>
      </dgm:t>
    </dgm:pt>
    <dgm:pt modelId="{7E29111C-1534-4E29-938E-EE23BA7F0BA3}" type="parTrans" cxnId="{D4DFA4A6-D466-479C-8295-DF958150C401}">
      <dgm:prSet/>
      <dgm:spPr/>
      <dgm:t>
        <a:bodyPr/>
        <a:lstStyle/>
        <a:p>
          <a:endParaRPr lang="en-US"/>
        </a:p>
      </dgm:t>
    </dgm:pt>
    <dgm:pt modelId="{7F2AF1CC-D80F-440D-86A8-4063EFEB8D59}" type="sibTrans" cxnId="{D4DFA4A6-D466-479C-8295-DF958150C401}">
      <dgm:prSet/>
      <dgm:spPr/>
      <dgm:t>
        <a:bodyPr/>
        <a:lstStyle/>
        <a:p>
          <a:endParaRPr lang="en-US"/>
        </a:p>
      </dgm:t>
    </dgm:pt>
    <dgm:pt modelId="{5BB7F4BD-BFF2-4972-8BE5-56FCA63BF409}">
      <dgm:prSet/>
      <dgm:spPr/>
      <dgm:t>
        <a:bodyPr/>
        <a:lstStyle/>
        <a:p>
          <a:r>
            <a:rPr lang="en-US"/>
            <a:t>holidays </a:t>
          </a:r>
        </a:p>
      </dgm:t>
    </dgm:pt>
    <dgm:pt modelId="{97DEAB93-36FF-4068-B0B7-9396CB6AD87B}" type="parTrans" cxnId="{43F9E23C-5380-454D-9C30-E5203E77D514}">
      <dgm:prSet/>
      <dgm:spPr/>
      <dgm:t>
        <a:bodyPr/>
        <a:lstStyle/>
        <a:p>
          <a:endParaRPr lang="en-US"/>
        </a:p>
      </dgm:t>
    </dgm:pt>
    <dgm:pt modelId="{719F1296-61B0-47DD-8C55-3DB663D74844}" type="sibTrans" cxnId="{43F9E23C-5380-454D-9C30-E5203E77D514}">
      <dgm:prSet/>
      <dgm:spPr/>
      <dgm:t>
        <a:bodyPr/>
        <a:lstStyle/>
        <a:p>
          <a:endParaRPr lang="en-US"/>
        </a:p>
      </dgm:t>
    </dgm:pt>
    <dgm:pt modelId="{D94CF553-09F1-4C92-9A37-B7C7E2E54BF7}">
      <dgm:prSet/>
      <dgm:spPr/>
      <dgm:t>
        <a:bodyPr/>
        <a:lstStyle/>
        <a:p>
          <a:r>
            <a:rPr lang="en-US"/>
            <a:t>economic trends</a:t>
          </a:r>
        </a:p>
      </dgm:t>
    </dgm:pt>
    <dgm:pt modelId="{2BC5359D-0FC9-4400-BD8E-BBBB896E8824}" type="parTrans" cxnId="{DE43B46A-E8AB-4500-A8F0-19E423EC67FA}">
      <dgm:prSet/>
      <dgm:spPr/>
      <dgm:t>
        <a:bodyPr/>
        <a:lstStyle/>
        <a:p>
          <a:endParaRPr lang="en-US"/>
        </a:p>
      </dgm:t>
    </dgm:pt>
    <dgm:pt modelId="{1BFE63D2-D118-49EA-A3C0-AE58872BE336}" type="sibTrans" cxnId="{DE43B46A-E8AB-4500-A8F0-19E423EC67FA}">
      <dgm:prSet/>
      <dgm:spPr/>
      <dgm:t>
        <a:bodyPr/>
        <a:lstStyle/>
        <a:p>
          <a:endParaRPr lang="en-US"/>
        </a:p>
      </dgm:t>
    </dgm:pt>
    <dgm:pt modelId="{9870856B-1FC8-42B4-BAB4-D9F25AA93178}">
      <dgm:prSet/>
      <dgm:spPr/>
      <dgm:t>
        <a:bodyPr/>
        <a:lstStyle/>
        <a:p>
          <a:r>
            <a:rPr lang="en-US"/>
            <a:t>customer purchasing patterns</a:t>
          </a:r>
        </a:p>
      </dgm:t>
    </dgm:pt>
    <dgm:pt modelId="{1AB90E20-48D9-4E46-A6DD-F35C49EC0B2C}" type="parTrans" cxnId="{37546D41-AD0C-4631-85EA-977FC090702A}">
      <dgm:prSet/>
      <dgm:spPr/>
      <dgm:t>
        <a:bodyPr/>
        <a:lstStyle/>
        <a:p>
          <a:endParaRPr lang="en-US"/>
        </a:p>
      </dgm:t>
    </dgm:pt>
    <dgm:pt modelId="{8CE5B378-91BB-43FA-BC8F-74D77B58A881}" type="sibTrans" cxnId="{37546D41-AD0C-4631-85EA-977FC090702A}">
      <dgm:prSet/>
      <dgm:spPr/>
      <dgm:t>
        <a:bodyPr/>
        <a:lstStyle/>
        <a:p>
          <a:endParaRPr lang="en-US"/>
        </a:p>
      </dgm:t>
    </dgm:pt>
    <dgm:pt modelId="{79BA8B31-B822-403B-9C5A-1AC98C15A603}">
      <dgm:prSet/>
      <dgm:spPr/>
      <dgm:t>
        <a:bodyPr/>
        <a:lstStyle/>
        <a:p>
          <a:r>
            <a:rPr lang="en-US" dirty="0"/>
            <a:t>Price Optimization</a:t>
          </a:r>
        </a:p>
      </dgm:t>
    </dgm:pt>
    <dgm:pt modelId="{FCB5D424-8C3C-4539-AE7C-DED1B142D588}" type="parTrans" cxnId="{469DC86A-9CA1-430B-8296-5B501B347BE4}">
      <dgm:prSet/>
      <dgm:spPr/>
      <dgm:t>
        <a:bodyPr/>
        <a:lstStyle/>
        <a:p>
          <a:endParaRPr lang="en-US"/>
        </a:p>
      </dgm:t>
    </dgm:pt>
    <dgm:pt modelId="{6554AB79-B547-4F9A-A6A9-1EECAE63D7D8}" type="sibTrans" cxnId="{469DC86A-9CA1-430B-8296-5B501B347BE4}">
      <dgm:prSet/>
      <dgm:spPr/>
      <dgm:t>
        <a:bodyPr/>
        <a:lstStyle/>
        <a:p>
          <a:endParaRPr lang="en-US"/>
        </a:p>
      </dgm:t>
    </dgm:pt>
    <dgm:pt modelId="{C97A008C-12F6-4F11-AA06-032B2053DD04}">
      <dgm:prSet/>
      <dgm:spPr/>
      <dgm:t>
        <a:bodyPr/>
        <a:lstStyle/>
        <a:p>
          <a:r>
            <a:rPr lang="en-US"/>
            <a:t>Demand</a:t>
          </a:r>
        </a:p>
      </dgm:t>
    </dgm:pt>
    <dgm:pt modelId="{2E42D04A-ACF2-4045-A32B-C98B3D89D7DA}" type="parTrans" cxnId="{F14A0DE7-8B33-4CB5-BE35-4C7E9F9BBF99}">
      <dgm:prSet/>
      <dgm:spPr/>
      <dgm:t>
        <a:bodyPr/>
        <a:lstStyle/>
        <a:p>
          <a:endParaRPr lang="en-US"/>
        </a:p>
      </dgm:t>
    </dgm:pt>
    <dgm:pt modelId="{115D9ADA-C7B0-48B7-8026-360D784CD5F7}" type="sibTrans" cxnId="{F14A0DE7-8B33-4CB5-BE35-4C7E9F9BBF99}">
      <dgm:prSet/>
      <dgm:spPr/>
      <dgm:t>
        <a:bodyPr/>
        <a:lstStyle/>
        <a:p>
          <a:endParaRPr lang="en-US"/>
        </a:p>
      </dgm:t>
    </dgm:pt>
    <dgm:pt modelId="{F45E2A97-1629-4533-A1A8-986362FB0576}">
      <dgm:prSet/>
      <dgm:spPr/>
      <dgm:t>
        <a:bodyPr/>
        <a:lstStyle/>
        <a:p>
          <a:r>
            <a:rPr lang="en-US" dirty="0"/>
            <a:t>competitor pricing</a:t>
          </a:r>
        </a:p>
      </dgm:t>
    </dgm:pt>
    <dgm:pt modelId="{FE775EEF-6559-46B1-9271-063E81A2043B}" type="parTrans" cxnId="{6F6A90E6-68E9-4950-8368-354C451AF1E7}">
      <dgm:prSet/>
      <dgm:spPr/>
      <dgm:t>
        <a:bodyPr/>
        <a:lstStyle/>
        <a:p>
          <a:endParaRPr lang="en-US"/>
        </a:p>
      </dgm:t>
    </dgm:pt>
    <dgm:pt modelId="{9A71DE3D-5866-4E45-8A7C-9F1F02FD9A29}" type="sibTrans" cxnId="{6F6A90E6-68E9-4950-8368-354C451AF1E7}">
      <dgm:prSet/>
      <dgm:spPr/>
      <dgm:t>
        <a:bodyPr/>
        <a:lstStyle/>
        <a:p>
          <a:endParaRPr lang="en-US"/>
        </a:p>
      </dgm:t>
    </dgm:pt>
    <dgm:pt modelId="{26A6211A-2D0F-4226-94FA-C1185B0598A7}">
      <dgm:prSet/>
      <dgm:spPr/>
      <dgm:t>
        <a:bodyPr/>
        <a:lstStyle/>
        <a:p>
          <a:r>
            <a:rPr lang="en-US" dirty="0"/>
            <a:t>supply chain costs</a:t>
          </a:r>
        </a:p>
      </dgm:t>
    </dgm:pt>
    <dgm:pt modelId="{D5A2A759-2EAE-427E-AED7-0E937B2A5044}" type="parTrans" cxnId="{5A4CA625-5A4B-4BC2-9F1D-579C31A038F8}">
      <dgm:prSet/>
      <dgm:spPr/>
      <dgm:t>
        <a:bodyPr/>
        <a:lstStyle/>
        <a:p>
          <a:endParaRPr lang="en-US"/>
        </a:p>
      </dgm:t>
    </dgm:pt>
    <dgm:pt modelId="{2C21CB77-11FC-4132-A1CF-906A985B07E8}" type="sibTrans" cxnId="{5A4CA625-5A4B-4BC2-9F1D-579C31A038F8}">
      <dgm:prSet/>
      <dgm:spPr/>
      <dgm:t>
        <a:bodyPr/>
        <a:lstStyle/>
        <a:p>
          <a:endParaRPr lang="en-US"/>
        </a:p>
      </dgm:t>
    </dgm:pt>
    <dgm:pt modelId="{C7FB2025-8152-4EE0-84A9-2E1642A4D46E}">
      <dgm:prSet/>
      <dgm:spPr/>
      <dgm:t>
        <a:bodyPr/>
        <a:lstStyle/>
        <a:p>
          <a:r>
            <a:rPr lang="en-US" dirty="0"/>
            <a:t>customer behavior </a:t>
          </a:r>
        </a:p>
      </dgm:t>
    </dgm:pt>
    <dgm:pt modelId="{46E8C445-C211-4761-8232-1403E309F8FD}" type="parTrans" cxnId="{27EF8D15-2684-4D4B-AA90-B1E42949CC7F}">
      <dgm:prSet/>
      <dgm:spPr/>
      <dgm:t>
        <a:bodyPr/>
        <a:lstStyle/>
        <a:p>
          <a:endParaRPr lang="en-US"/>
        </a:p>
      </dgm:t>
    </dgm:pt>
    <dgm:pt modelId="{9C23A430-CCE4-42EE-ADD4-6C272B8AA7F7}" type="sibTrans" cxnId="{27EF8D15-2684-4D4B-AA90-B1E42949CC7F}">
      <dgm:prSet/>
      <dgm:spPr/>
      <dgm:t>
        <a:bodyPr/>
        <a:lstStyle/>
        <a:p>
          <a:endParaRPr lang="en-US"/>
        </a:p>
      </dgm:t>
    </dgm:pt>
    <dgm:pt modelId="{1D7ABD33-208D-4385-BD24-048A5113C746}">
      <dgm:prSet/>
      <dgm:spPr/>
      <dgm:t>
        <a:bodyPr/>
        <a:lstStyle/>
        <a:p>
          <a:r>
            <a:rPr lang="en-US"/>
            <a:t>Financial Risk Assessment </a:t>
          </a:r>
        </a:p>
      </dgm:t>
    </dgm:pt>
    <dgm:pt modelId="{F5F7A947-E761-456E-BDBC-C867DC4E47D2}" type="parTrans" cxnId="{D873A2EC-6B7A-4757-8D58-87D0F3FFD4DA}">
      <dgm:prSet/>
      <dgm:spPr/>
      <dgm:t>
        <a:bodyPr/>
        <a:lstStyle/>
        <a:p>
          <a:endParaRPr lang="en-US"/>
        </a:p>
      </dgm:t>
    </dgm:pt>
    <dgm:pt modelId="{FE413B0E-C803-4E8D-8614-4672FA054FAC}" type="sibTrans" cxnId="{D873A2EC-6B7A-4757-8D58-87D0F3FFD4DA}">
      <dgm:prSet/>
      <dgm:spPr/>
      <dgm:t>
        <a:bodyPr/>
        <a:lstStyle/>
        <a:p>
          <a:endParaRPr lang="en-US"/>
        </a:p>
      </dgm:t>
    </dgm:pt>
    <dgm:pt modelId="{27E38C5D-2773-40BF-A124-E36437D2D4DD}">
      <dgm:prSet/>
      <dgm:spPr/>
      <dgm:t>
        <a:bodyPr/>
        <a:lstStyle/>
        <a:p>
          <a:r>
            <a:rPr lang="en-US" dirty="0"/>
            <a:t>financial history</a:t>
          </a:r>
        </a:p>
      </dgm:t>
    </dgm:pt>
    <dgm:pt modelId="{21738DEB-E36E-4EAB-A93E-9AB54313C2AF}" type="parTrans" cxnId="{04CF107E-0FEC-433C-A947-E89A145CF7E4}">
      <dgm:prSet/>
      <dgm:spPr/>
      <dgm:t>
        <a:bodyPr/>
        <a:lstStyle/>
        <a:p>
          <a:endParaRPr lang="en-US"/>
        </a:p>
      </dgm:t>
    </dgm:pt>
    <dgm:pt modelId="{4AC5AD81-DBC5-4DA0-8A69-4BB2C36A4EE7}" type="sibTrans" cxnId="{04CF107E-0FEC-433C-A947-E89A145CF7E4}">
      <dgm:prSet/>
      <dgm:spPr/>
      <dgm:t>
        <a:bodyPr/>
        <a:lstStyle/>
        <a:p>
          <a:endParaRPr lang="en-US"/>
        </a:p>
      </dgm:t>
    </dgm:pt>
    <dgm:pt modelId="{A7DE2357-E435-4C19-B16B-E507950AD856}">
      <dgm:prSet/>
      <dgm:spPr/>
      <dgm:t>
        <a:bodyPr/>
        <a:lstStyle/>
        <a:p>
          <a:r>
            <a:rPr lang="en-US" dirty="0"/>
            <a:t>credit scores</a:t>
          </a:r>
        </a:p>
      </dgm:t>
    </dgm:pt>
    <dgm:pt modelId="{772D9B02-75F8-48FB-842A-3C3378D40A22}" type="parTrans" cxnId="{F4748E35-006E-442F-B5D1-1A1DD0488149}">
      <dgm:prSet/>
      <dgm:spPr/>
      <dgm:t>
        <a:bodyPr/>
        <a:lstStyle/>
        <a:p>
          <a:endParaRPr lang="en-US"/>
        </a:p>
      </dgm:t>
    </dgm:pt>
    <dgm:pt modelId="{03BE110F-DAF3-4292-AC91-B98BE236B316}" type="sibTrans" cxnId="{F4748E35-006E-442F-B5D1-1A1DD0488149}">
      <dgm:prSet/>
      <dgm:spPr/>
      <dgm:t>
        <a:bodyPr/>
        <a:lstStyle/>
        <a:p>
          <a:endParaRPr lang="en-US"/>
        </a:p>
      </dgm:t>
    </dgm:pt>
    <dgm:pt modelId="{CA7738B1-5D6D-4145-8A1D-B0E89964815E}">
      <dgm:prSet/>
      <dgm:spPr/>
      <dgm:t>
        <a:bodyPr/>
        <a:lstStyle/>
        <a:p>
          <a:r>
            <a:rPr lang="en-US" dirty="0"/>
            <a:t>employment status</a:t>
          </a:r>
        </a:p>
      </dgm:t>
    </dgm:pt>
    <dgm:pt modelId="{9140313B-40A0-40A2-B197-E5C4FFDEBC42}" type="parTrans" cxnId="{7FCD3F5D-B493-484A-9847-840784C2C5CC}">
      <dgm:prSet/>
      <dgm:spPr/>
      <dgm:t>
        <a:bodyPr/>
        <a:lstStyle/>
        <a:p>
          <a:endParaRPr lang="en-US"/>
        </a:p>
      </dgm:t>
    </dgm:pt>
    <dgm:pt modelId="{BF153CBF-B41B-4B6B-8039-AC5A2DAF8AED}" type="sibTrans" cxnId="{7FCD3F5D-B493-484A-9847-840784C2C5CC}">
      <dgm:prSet/>
      <dgm:spPr/>
      <dgm:t>
        <a:bodyPr/>
        <a:lstStyle/>
        <a:p>
          <a:endParaRPr lang="en-US"/>
        </a:p>
      </dgm:t>
    </dgm:pt>
    <dgm:pt modelId="{19B01C8A-EB08-4D7F-A95F-E971829EBB16}">
      <dgm:prSet/>
      <dgm:spPr/>
      <dgm:t>
        <a:bodyPr/>
        <a:lstStyle/>
        <a:p>
          <a:r>
            <a:rPr lang="en-US" dirty="0"/>
            <a:t>debt-to-income ratio</a:t>
          </a:r>
        </a:p>
      </dgm:t>
    </dgm:pt>
    <dgm:pt modelId="{866CCCCB-ADD2-466A-8DF8-773766A6F979}" type="parTrans" cxnId="{57D14359-DF9A-4144-9606-4C243B26D8B8}">
      <dgm:prSet/>
      <dgm:spPr/>
      <dgm:t>
        <a:bodyPr/>
        <a:lstStyle/>
        <a:p>
          <a:endParaRPr lang="en-US"/>
        </a:p>
      </dgm:t>
    </dgm:pt>
    <dgm:pt modelId="{D0D7A45B-C3CB-4DD8-9157-A715FB66B917}" type="sibTrans" cxnId="{57D14359-DF9A-4144-9606-4C243B26D8B8}">
      <dgm:prSet/>
      <dgm:spPr/>
      <dgm:t>
        <a:bodyPr/>
        <a:lstStyle/>
        <a:p>
          <a:endParaRPr lang="en-US"/>
        </a:p>
      </dgm:t>
    </dgm:pt>
    <dgm:pt modelId="{55019472-8555-41CA-9ABA-9BE2D5784358}">
      <dgm:prSet/>
      <dgm:spPr/>
      <dgm:t>
        <a:bodyPr/>
        <a:lstStyle/>
        <a:p>
          <a:r>
            <a:rPr lang="en-US" dirty="0"/>
            <a:t>Energy Consumption Forecasting</a:t>
          </a:r>
        </a:p>
      </dgm:t>
    </dgm:pt>
    <dgm:pt modelId="{732DCEE7-07AC-4513-95A3-ED40DA5EB2A5}" type="parTrans" cxnId="{A66B3B0D-1156-436E-A7B6-311BA2E180D1}">
      <dgm:prSet/>
      <dgm:spPr/>
      <dgm:t>
        <a:bodyPr/>
        <a:lstStyle/>
        <a:p>
          <a:endParaRPr lang="en-US"/>
        </a:p>
      </dgm:t>
    </dgm:pt>
    <dgm:pt modelId="{992B3CE4-5192-4D2B-8CA4-35F8CF967824}" type="sibTrans" cxnId="{A66B3B0D-1156-436E-A7B6-311BA2E180D1}">
      <dgm:prSet/>
      <dgm:spPr/>
      <dgm:t>
        <a:bodyPr/>
        <a:lstStyle/>
        <a:p>
          <a:endParaRPr lang="en-US"/>
        </a:p>
      </dgm:t>
    </dgm:pt>
    <dgm:pt modelId="{F0170510-1C7E-4A08-B1E5-A88D23B046B9}">
      <dgm:prSet/>
      <dgm:spPr/>
      <dgm:t>
        <a:bodyPr/>
        <a:lstStyle/>
        <a:p>
          <a:r>
            <a:rPr lang="en-US" dirty="0"/>
            <a:t>Car Prices</a:t>
          </a:r>
        </a:p>
      </dgm:t>
    </dgm:pt>
    <dgm:pt modelId="{766E976A-9D7E-4491-9270-2DA642FEB146}" type="parTrans" cxnId="{66134752-B462-44A2-83D7-30B663F85A73}">
      <dgm:prSet/>
      <dgm:spPr/>
      <dgm:t>
        <a:bodyPr/>
        <a:lstStyle/>
        <a:p>
          <a:endParaRPr lang="en-US"/>
        </a:p>
      </dgm:t>
    </dgm:pt>
    <dgm:pt modelId="{6CEB2125-17BB-48DD-A404-760A22851EF7}" type="sibTrans" cxnId="{66134752-B462-44A2-83D7-30B663F85A73}">
      <dgm:prSet/>
      <dgm:spPr/>
      <dgm:t>
        <a:bodyPr/>
        <a:lstStyle/>
        <a:p>
          <a:endParaRPr lang="en-US"/>
        </a:p>
      </dgm:t>
    </dgm:pt>
    <dgm:pt modelId="{4D01AFBA-7F84-4AA6-B80A-E3341536DF01}">
      <dgm:prSet/>
      <dgm:spPr/>
      <dgm:t>
        <a:bodyPr/>
        <a:lstStyle/>
        <a:p>
          <a:r>
            <a:rPr lang="en-US"/>
            <a:t>Year, milage, model, </a:t>
          </a:r>
        </a:p>
      </dgm:t>
    </dgm:pt>
    <dgm:pt modelId="{9F2E9CF4-4EF8-4AC6-9853-1739590C8086}" type="parTrans" cxnId="{28EAE6FC-E6F7-4F25-BCD4-41E95A266899}">
      <dgm:prSet/>
      <dgm:spPr/>
      <dgm:t>
        <a:bodyPr/>
        <a:lstStyle/>
        <a:p>
          <a:endParaRPr lang="en-US"/>
        </a:p>
      </dgm:t>
    </dgm:pt>
    <dgm:pt modelId="{40E34EEF-AEC4-46B0-84B9-4F6791414C41}" type="sibTrans" cxnId="{28EAE6FC-E6F7-4F25-BCD4-41E95A266899}">
      <dgm:prSet/>
      <dgm:spPr/>
      <dgm:t>
        <a:bodyPr/>
        <a:lstStyle/>
        <a:p>
          <a:endParaRPr lang="en-US"/>
        </a:p>
      </dgm:t>
    </dgm:pt>
    <dgm:pt modelId="{B6E297DB-B943-4A07-9F26-BAEEAEF96E32}">
      <dgm:prSet/>
      <dgm:spPr/>
      <dgm:t>
        <a:bodyPr/>
        <a:lstStyle/>
        <a:p>
          <a:r>
            <a:rPr lang="en-US"/>
            <a:t>House Prices</a:t>
          </a:r>
        </a:p>
      </dgm:t>
    </dgm:pt>
    <dgm:pt modelId="{0E5B6EA1-3E74-421E-9072-B250D1C775C4}" type="parTrans" cxnId="{25400B94-DE81-4D5A-BE96-B39F299DBE0F}">
      <dgm:prSet/>
      <dgm:spPr/>
      <dgm:t>
        <a:bodyPr/>
        <a:lstStyle/>
        <a:p>
          <a:endParaRPr lang="en-US"/>
        </a:p>
      </dgm:t>
    </dgm:pt>
    <dgm:pt modelId="{BCBB90E1-FB50-4A2A-A8B7-C2D5EAB377B8}" type="sibTrans" cxnId="{25400B94-DE81-4D5A-BE96-B39F299DBE0F}">
      <dgm:prSet/>
      <dgm:spPr/>
      <dgm:t>
        <a:bodyPr/>
        <a:lstStyle/>
        <a:p>
          <a:endParaRPr lang="en-US"/>
        </a:p>
      </dgm:t>
    </dgm:pt>
    <dgm:pt modelId="{B0A0BA98-6676-4163-ACB9-19C1620317CA}">
      <dgm:prSet/>
      <dgm:spPr/>
      <dgm:t>
        <a:bodyPr/>
        <a:lstStyle/>
        <a:p>
          <a:r>
            <a:rPr lang="en-US"/>
            <a:t>Location</a:t>
          </a:r>
        </a:p>
      </dgm:t>
    </dgm:pt>
    <dgm:pt modelId="{D922CB8D-FC6F-46F8-8E4E-BEDDACB0EE83}" type="parTrans" cxnId="{C72B9676-C243-431A-91A3-30FBE623C478}">
      <dgm:prSet/>
      <dgm:spPr/>
      <dgm:t>
        <a:bodyPr/>
        <a:lstStyle/>
        <a:p>
          <a:endParaRPr lang="en-US"/>
        </a:p>
      </dgm:t>
    </dgm:pt>
    <dgm:pt modelId="{3EEF5750-891E-4D0A-90C5-74A7373E1602}" type="sibTrans" cxnId="{C72B9676-C243-431A-91A3-30FBE623C478}">
      <dgm:prSet/>
      <dgm:spPr/>
      <dgm:t>
        <a:bodyPr/>
        <a:lstStyle/>
        <a:p>
          <a:endParaRPr lang="en-US"/>
        </a:p>
      </dgm:t>
    </dgm:pt>
    <dgm:pt modelId="{AC4276BC-E4FB-4AEB-B0C3-C4A780B70F47}">
      <dgm:prSet/>
      <dgm:spPr/>
      <dgm:t>
        <a:bodyPr/>
        <a:lstStyle/>
        <a:p>
          <a:r>
            <a:rPr lang="en-US"/>
            <a:t>square footage</a:t>
          </a:r>
        </a:p>
      </dgm:t>
    </dgm:pt>
    <dgm:pt modelId="{4FC00CAC-5EF9-4A7B-93D8-764B0CFB5204}" type="parTrans" cxnId="{EB683085-9CF2-4938-8A64-428201A7A36C}">
      <dgm:prSet/>
      <dgm:spPr/>
      <dgm:t>
        <a:bodyPr/>
        <a:lstStyle/>
        <a:p>
          <a:endParaRPr lang="en-US"/>
        </a:p>
      </dgm:t>
    </dgm:pt>
    <dgm:pt modelId="{FBAEE99A-1FB5-41D5-B989-A0C595FED5B9}" type="sibTrans" cxnId="{EB683085-9CF2-4938-8A64-428201A7A36C}">
      <dgm:prSet/>
      <dgm:spPr/>
      <dgm:t>
        <a:bodyPr/>
        <a:lstStyle/>
        <a:p>
          <a:endParaRPr lang="en-US"/>
        </a:p>
      </dgm:t>
    </dgm:pt>
    <dgm:pt modelId="{670FE5B5-4D47-464D-843A-59E3C5C335DA}">
      <dgm:prSet/>
      <dgm:spPr/>
      <dgm:t>
        <a:bodyPr/>
        <a:lstStyle/>
        <a:p>
          <a:r>
            <a:rPr lang="en-US"/>
            <a:t>number of bedrooms</a:t>
          </a:r>
        </a:p>
      </dgm:t>
    </dgm:pt>
    <dgm:pt modelId="{F688FE0F-9171-4BFC-85F4-12297D5AFA56}" type="parTrans" cxnId="{BFBE2DA6-BBD4-42B0-B9F7-38B8D3FD14FF}">
      <dgm:prSet/>
      <dgm:spPr/>
      <dgm:t>
        <a:bodyPr/>
        <a:lstStyle/>
        <a:p>
          <a:endParaRPr lang="en-US"/>
        </a:p>
      </dgm:t>
    </dgm:pt>
    <dgm:pt modelId="{46A6DFAD-F44F-4FDD-BA69-F8AA475181D5}" type="sibTrans" cxnId="{BFBE2DA6-BBD4-42B0-B9F7-38B8D3FD14FF}">
      <dgm:prSet/>
      <dgm:spPr/>
      <dgm:t>
        <a:bodyPr/>
        <a:lstStyle/>
        <a:p>
          <a:endParaRPr lang="en-US"/>
        </a:p>
      </dgm:t>
    </dgm:pt>
    <dgm:pt modelId="{89FCA9D0-D36C-479C-B22C-2ADED5169827}">
      <dgm:prSet/>
      <dgm:spPr/>
      <dgm:t>
        <a:bodyPr/>
        <a:lstStyle/>
        <a:p>
          <a:r>
            <a:rPr lang="en-US"/>
            <a:t>crime rates</a:t>
          </a:r>
        </a:p>
      </dgm:t>
    </dgm:pt>
    <dgm:pt modelId="{80E7597F-20CC-4DE0-B555-DA9A7E3C5C3E}" type="parTrans" cxnId="{A34C80D8-A660-4DF9-82F8-A1CC43E21E73}">
      <dgm:prSet/>
      <dgm:spPr/>
      <dgm:t>
        <a:bodyPr/>
        <a:lstStyle/>
        <a:p>
          <a:endParaRPr lang="en-US"/>
        </a:p>
      </dgm:t>
    </dgm:pt>
    <dgm:pt modelId="{941D840C-C79D-4E9D-9FBF-436184396C4B}" type="sibTrans" cxnId="{A34C80D8-A660-4DF9-82F8-A1CC43E21E73}">
      <dgm:prSet/>
      <dgm:spPr/>
      <dgm:t>
        <a:bodyPr/>
        <a:lstStyle/>
        <a:p>
          <a:endParaRPr lang="en-US"/>
        </a:p>
      </dgm:t>
    </dgm:pt>
    <dgm:pt modelId="{55936D72-83E3-4536-8DEA-8596C3FE39D2}">
      <dgm:prSet/>
      <dgm:spPr/>
      <dgm:t>
        <a:bodyPr/>
        <a:lstStyle/>
        <a:p>
          <a:r>
            <a:rPr lang="en-US"/>
            <a:t>market trends</a:t>
          </a:r>
        </a:p>
      </dgm:t>
    </dgm:pt>
    <dgm:pt modelId="{16B4A26B-1CE2-40DD-A0BB-10E48D3CA37B}" type="parTrans" cxnId="{4DC620C1-4F57-4BA4-BAAA-434F5D7C1007}">
      <dgm:prSet/>
      <dgm:spPr/>
      <dgm:t>
        <a:bodyPr/>
        <a:lstStyle/>
        <a:p>
          <a:endParaRPr lang="en-US"/>
        </a:p>
      </dgm:t>
    </dgm:pt>
    <dgm:pt modelId="{A7315EEE-3B53-412A-9075-66B24EC67A03}" type="sibTrans" cxnId="{4DC620C1-4F57-4BA4-BAAA-434F5D7C1007}">
      <dgm:prSet/>
      <dgm:spPr/>
      <dgm:t>
        <a:bodyPr/>
        <a:lstStyle/>
        <a:p>
          <a:endParaRPr lang="en-US"/>
        </a:p>
      </dgm:t>
    </dgm:pt>
    <dgm:pt modelId="{67215726-D162-0F40-8C26-9C5974E8E94E}">
      <dgm:prSet/>
      <dgm:spPr/>
      <dgm:t>
        <a:bodyPr/>
        <a:lstStyle/>
        <a:p>
          <a:r>
            <a:rPr lang="en-US" dirty="0"/>
            <a:t>historical usage</a:t>
          </a:r>
        </a:p>
      </dgm:t>
    </dgm:pt>
    <dgm:pt modelId="{2463649A-2FBE-DB41-89D1-1454AEAA21BB}" type="parTrans" cxnId="{A7914049-5B13-394C-943C-1621F3AF5634}">
      <dgm:prSet/>
      <dgm:spPr/>
      <dgm:t>
        <a:bodyPr/>
        <a:lstStyle/>
        <a:p>
          <a:endParaRPr lang="en-US"/>
        </a:p>
      </dgm:t>
    </dgm:pt>
    <dgm:pt modelId="{9E37A88D-117E-FA48-A43C-6991844A4BA5}" type="sibTrans" cxnId="{A7914049-5B13-394C-943C-1621F3AF5634}">
      <dgm:prSet/>
      <dgm:spPr/>
      <dgm:t>
        <a:bodyPr/>
        <a:lstStyle/>
        <a:p>
          <a:endParaRPr lang="en-US"/>
        </a:p>
      </dgm:t>
    </dgm:pt>
    <dgm:pt modelId="{73E0926A-B473-9F43-BB07-81B8521F20F1}">
      <dgm:prSet/>
      <dgm:spPr/>
      <dgm:t>
        <a:bodyPr/>
        <a:lstStyle/>
        <a:p>
          <a:r>
            <a:rPr lang="en-US" dirty="0"/>
            <a:t>weather conditions</a:t>
          </a:r>
        </a:p>
      </dgm:t>
    </dgm:pt>
    <dgm:pt modelId="{B731414E-F4F0-4445-9813-748759F31C93}" type="parTrans" cxnId="{038EC559-3CA6-ED45-94B1-3F40C01A7B16}">
      <dgm:prSet/>
      <dgm:spPr/>
      <dgm:t>
        <a:bodyPr/>
        <a:lstStyle/>
        <a:p>
          <a:endParaRPr lang="en-US"/>
        </a:p>
      </dgm:t>
    </dgm:pt>
    <dgm:pt modelId="{EC285D84-7665-0448-934C-6875E01C2FBA}" type="sibTrans" cxnId="{038EC559-3CA6-ED45-94B1-3F40C01A7B16}">
      <dgm:prSet/>
      <dgm:spPr/>
      <dgm:t>
        <a:bodyPr/>
        <a:lstStyle/>
        <a:p>
          <a:endParaRPr lang="en-US"/>
        </a:p>
      </dgm:t>
    </dgm:pt>
    <dgm:pt modelId="{A22875A5-8ABF-3E4C-8045-8CE905F6E144}">
      <dgm:prSet/>
      <dgm:spPr/>
      <dgm:t>
        <a:bodyPr/>
        <a:lstStyle/>
        <a:p>
          <a:r>
            <a:rPr lang="en-US" dirty="0"/>
            <a:t>industrial activity</a:t>
          </a:r>
        </a:p>
      </dgm:t>
    </dgm:pt>
    <dgm:pt modelId="{C1714461-4E99-EA4E-BBF6-84DB2CD62347}" type="parTrans" cxnId="{6FF8AD57-9259-2140-9594-C2C7C5F2645D}">
      <dgm:prSet/>
      <dgm:spPr/>
      <dgm:t>
        <a:bodyPr/>
        <a:lstStyle/>
        <a:p>
          <a:endParaRPr lang="en-US"/>
        </a:p>
      </dgm:t>
    </dgm:pt>
    <dgm:pt modelId="{4E0BB0A0-654E-3A42-A1BC-307928387C2B}" type="sibTrans" cxnId="{6FF8AD57-9259-2140-9594-C2C7C5F2645D}">
      <dgm:prSet/>
      <dgm:spPr/>
      <dgm:t>
        <a:bodyPr/>
        <a:lstStyle/>
        <a:p>
          <a:endParaRPr lang="en-US"/>
        </a:p>
      </dgm:t>
    </dgm:pt>
    <dgm:pt modelId="{66F69F0A-4B21-4541-ABA3-DAB005B841FF}" type="pres">
      <dgm:prSet presAssocID="{8425D7EE-DD22-4276-8704-9F7047263D64}" presName="diagram" presStyleCnt="0">
        <dgm:presLayoutVars>
          <dgm:dir/>
          <dgm:resizeHandles val="exact"/>
        </dgm:presLayoutVars>
      </dgm:prSet>
      <dgm:spPr/>
    </dgm:pt>
    <dgm:pt modelId="{F6E11CF0-F288-5349-86B3-74A493E2CAF9}" type="pres">
      <dgm:prSet presAssocID="{B48FE992-DA71-499C-ADF7-8FB8C833E1EF}" presName="node" presStyleLbl="node1" presStyleIdx="0" presStyleCnt="6">
        <dgm:presLayoutVars>
          <dgm:bulletEnabled val="1"/>
        </dgm:presLayoutVars>
      </dgm:prSet>
      <dgm:spPr/>
    </dgm:pt>
    <dgm:pt modelId="{EFEA257A-8602-1744-ACB0-D48AB39EF2A3}" type="pres">
      <dgm:prSet presAssocID="{A35D3388-EC15-42DF-B875-7B0CAAF8BE5C}" presName="sibTrans" presStyleCnt="0"/>
      <dgm:spPr/>
    </dgm:pt>
    <dgm:pt modelId="{D8983EB0-4D13-AE4D-AC94-0C580EA494B7}" type="pres">
      <dgm:prSet presAssocID="{79BA8B31-B822-403B-9C5A-1AC98C15A603}" presName="node" presStyleLbl="node1" presStyleIdx="1" presStyleCnt="6">
        <dgm:presLayoutVars>
          <dgm:bulletEnabled val="1"/>
        </dgm:presLayoutVars>
      </dgm:prSet>
      <dgm:spPr/>
    </dgm:pt>
    <dgm:pt modelId="{2D830278-8370-B141-9103-1E958F857D19}" type="pres">
      <dgm:prSet presAssocID="{6554AB79-B547-4F9A-A6A9-1EECAE63D7D8}" presName="sibTrans" presStyleCnt="0"/>
      <dgm:spPr/>
    </dgm:pt>
    <dgm:pt modelId="{E289BEFE-8DFC-254C-A740-C554197DB409}" type="pres">
      <dgm:prSet presAssocID="{1D7ABD33-208D-4385-BD24-048A5113C746}" presName="node" presStyleLbl="node1" presStyleIdx="2" presStyleCnt="6">
        <dgm:presLayoutVars>
          <dgm:bulletEnabled val="1"/>
        </dgm:presLayoutVars>
      </dgm:prSet>
      <dgm:spPr/>
    </dgm:pt>
    <dgm:pt modelId="{60CC45DC-FF75-1E4C-9B65-A372AFB105C7}" type="pres">
      <dgm:prSet presAssocID="{FE413B0E-C803-4E8D-8614-4672FA054FAC}" presName="sibTrans" presStyleCnt="0"/>
      <dgm:spPr/>
    </dgm:pt>
    <dgm:pt modelId="{B21634DC-4537-1349-A3BC-D15ED3D553F7}" type="pres">
      <dgm:prSet presAssocID="{55019472-8555-41CA-9ABA-9BE2D5784358}" presName="node" presStyleLbl="node1" presStyleIdx="3" presStyleCnt="6">
        <dgm:presLayoutVars>
          <dgm:bulletEnabled val="1"/>
        </dgm:presLayoutVars>
      </dgm:prSet>
      <dgm:spPr/>
    </dgm:pt>
    <dgm:pt modelId="{FD5A4194-1DE3-274E-B996-AB505DECA68C}" type="pres">
      <dgm:prSet presAssocID="{992B3CE4-5192-4D2B-8CA4-35F8CF967824}" presName="sibTrans" presStyleCnt="0"/>
      <dgm:spPr/>
    </dgm:pt>
    <dgm:pt modelId="{4D99729E-6E4D-6245-83F9-2DB60E2A8AF0}" type="pres">
      <dgm:prSet presAssocID="{F0170510-1C7E-4A08-B1E5-A88D23B046B9}" presName="node" presStyleLbl="node1" presStyleIdx="4" presStyleCnt="6">
        <dgm:presLayoutVars>
          <dgm:bulletEnabled val="1"/>
        </dgm:presLayoutVars>
      </dgm:prSet>
      <dgm:spPr/>
    </dgm:pt>
    <dgm:pt modelId="{B0B6B820-C88E-9844-8CF0-A2BADE9F33F2}" type="pres">
      <dgm:prSet presAssocID="{6CEB2125-17BB-48DD-A404-760A22851EF7}" presName="sibTrans" presStyleCnt="0"/>
      <dgm:spPr/>
    </dgm:pt>
    <dgm:pt modelId="{D56FB520-0E9F-F14C-AF73-369016F81CE8}" type="pres">
      <dgm:prSet presAssocID="{B6E297DB-B943-4A07-9F26-BAEEAEF96E32}" presName="node" presStyleLbl="node1" presStyleIdx="5" presStyleCnt="6">
        <dgm:presLayoutVars>
          <dgm:bulletEnabled val="1"/>
        </dgm:presLayoutVars>
      </dgm:prSet>
      <dgm:spPr/>
    </dgm:pt>
  </dgm:ptLst>
  <dgm:cxnLst>
    <dgm:cxn modelId="{E0185E04-745E-0944-A0E4-5E1468B3F88A}" type="presOf" srcId="{27E38C5D-2773-40BF-A124-E36437D2D4DD}" destId="{E289BEFE-8DFC-254C-A740-C554197DB409}" srcOrd="0" destOrd="1" presId="urn:microsoft.com/office/officeart/2005/8/layout/default"/>
    <dgm:cxn modelId="{7CFADD07-952B-B948-8D91-011093E2F427}" type="presOf" srcId="{CA7738B1-5D6D-4145-8A1D-B0E89964815E}" destId="{E289BEFE-8DFC-254C-A740-C554197DB409}" srcOrd="0" destOrd="3" presId="urn:microsoft.com/office/officeart/2005/8/layout/default"/>
    <dgm:cxn modelId="{61F5B208-4DEE-F242-9E4D-BA50E063A2EE}" type="presOf" srcId="{55936D72-83E3-4536-8DEA-8596C3FE39D2}" destId="{D56FB520-0E9F-F14C-AF73-369016F81CE8}" srcOrd="0" destOrd="5" presId="urn:microsoft.com/office/officeart/2005/8/layout/default"/>
    <dgm:cxn modelId="{E025310D-72EE-004D-8931-00441A136727}" type="presOf" srcId="{C7FB2025-8152-4EE0-84A9-2E1642A4D46E}" destId="{D8983EB0-4D13-AE4D-AC94-0C580EA494B7}" srcOrd="0" destOrd="4" presId="urn:microsoft.com/office/officeart/2005/8/layout/default"/>
    <dgm:cxn modelId="{A66B3B0D-1156-436E-A7B6-311BA2E180D1}" srcId="{8425D7EE-DD22-4276-8704-9F7047263D64}" destId="{55019472-8555-41CA-9ABA-9BE2D5784358}" srcOrd="3" destOrd="0" parTransId="{732DCEE7-07AC-4513-95A3-ED40DA5EB2A5}" sibTransId="{992B3CE4-5192-4D2B-8CA4-35F8CF967824}"/>
    <dgm:cxn modelId="{EE682912-1EF0-5C49-9939-D9EDEE59B983}" type="presOf" srcId="{19B01C8A-EB08-4D7F-A95F-E971829EBB16}" destId="{E289BEFE-8DFC-254C-A740-C554197DB409}" srcOrd="0" destOrd="4" presId="urn:microsoft.com/office/officeart/2005/8/layout/default"/>
    <dgm:cxn modelId="{03AC9913-17AD-FE46-8327-B07A76ABC4CA}" type="presOf" srcId="{1D7ABD33-208D-4385-BD24-048A5113C746}" destId="{E289BEFE-8DFC-254C-A740-C554197DB409}" srcOrd="0" destOrd="0" presId="urn:microsoft.com/office/officeart/2005/8/layout/default"/>
    <dgm:cxn modelId="{27EF8D15-2684-4D4B-AA90-B1E42949CC7F}" srcId="{79BA8B31-B822-403B-9C5A-1AC98C15A603}" destId="{C7FB2025-8152-4EE0-84A9-2E1642A4D46E}" srcOrd="3" destOrd="0" parTransId="{46E8C445-C211-4761-8232-1403E309F8FD}" sibTransId="{9C23A430-CCE4-42EE-ADD4-6C272B8AA7F7}"/>
    <dgm:cxn modelId="{518E081A-1F37-A84D-80CE-33D75859BFB3}" type="presOf" srcId="{B6E297DB-B943-4A07-9F26-BAEEAEF96E32}" destId="{D56FB520-0E9F-F14C-AF73-369016F81CE8}" srcOrd="0" destOrd="0" presId="urn:microsoft.com/office/officeart/2005/8/layout/default"/>
    <dgm:cxn modelId="{6113B91E-F3F1-664D-AF80-04AD5F85B4F2}" type="presOf" srcId="{5BB7F4BD-BFF2-4972-8BE5-56FCA63BF409}" destId="{F6E11CF0-F288-5349-86B3-74A493E2CAF9}" srcOrd="0" destOrd="3" presId="urn:microsoft.com/office/officeart/2005/8/layout/default"/>
    <dgm:cxn modelId="{C315F023-BA5A-D643-87A0-C792FF0ECE81}" type="presOf" srcId="{AC4276BC-E4FB-4AEB-B0C3-C4A780B70F47}" destId="{D56FB520-0E9F-F14C-AF73-369016F81CE8}" srcOrd="0" destOrd="2" presId="urn:microsoft.com/office/officeart/2005/8/layout/default"/>
    <dgm:cxn modelId="{5A4CA625-5A4B-4BC2-9F1D-579C31A038F8}" srcId="{79BA8B31-B822-403B-9C5A-1AC98C15A603}" destId="{26A6211A-2D0F-4226-94FA-C1185B0598A7}" srcOrd="2" destOrd="0" parTransId="{D5A2A759-2EAE-427E-AED7-0E937B2A5044}" sibTransId="{2C21CB77-11FC-4132-A1CF-906A985B07E8}"/>
    <dgm:cxn modelId="{92800E30-B47B-5D4A-8D51-26FB2B39B093}" type="presOf" srcId="{8425D7EE-DD22-4276-8704-9F7047263D64}" destId="{66F69F0A-4B21-4541-ABA3-DAB005B841FF}" srcOrd="0" destOrd="0" presId="urn:microsoft.com/office/officeart/2005/8/layout/default"/>
    <dgm:cxn modelId="{F4748E35-006E-442F-B5D1-1A1DD0488149}" srcId="{1D7ABD33-208D-4385-BD24-048A5113C746}" destId="{A7DE2357-E435-4C19-B16B-E507950AD856}" srcOrd="1" destOrd="0" parTransId="{772D9B02-75F8-48FB-842A-3C3378D40A22}" sibTransId="{03BE110F-DAF3-4292-AC91-B98BE236B316}"/>
    <dgm:cxn modelId="{43F9E23C-5380-454D-9C30-E5203E77D514}" srcId="{B48FE992-DA71-499C-ADF7-8FB8C833E1EF}" destId="{5BB7F4BD-BFF2-4972-8BE5-56FCA63BF409}" srcOrd="2" destOrd="0" parTransId="{97DEAB93-36FF-4068-B0B7-9396CB6AD87B}" sibTransId="{719F1296-61B0-47DD-8C55-3DB663D74844}"/>
    <dgm:cxn modelId="{37546D41-AD0C-4631-85EA-977FC090702A}" srcId="{B48FE992-DA71-499C-ADF7-8FB8C833E1EF}" destId="{9870856B-1FC8-42B4-BAB4-D9F25AA93178}" srcOrd="4" destOrd="0" parTransId="{1AB90E20-48D9-4E46-A6DD-F35C49EC0B2C}" sibTransId="{8CE5B378-91BB-43FA-BC8F-74D77B58A881}"/>
    <dgm:cxn modelId="{E3AB9E41-B8A9-8B45-86C1-811F0606B408}" type="presOf" srcId="{B48FE992-DA71-499C-ADF7-8FB8C833E1EF}" destId="{F6E11CF0-F288-5349-86B3-74A493E2CAF9}" srcOrd="0" destOrd="0" presId="urn:microsoft.com/office/officeart/2005/8/layout/default"/>
    <dgm:cxn modelId="{86802745-0FEB-A44B-96C4-0830EC833BE9}" type="presOf" srcId="{A22875A5-8ABF-3E4C-8045-8CE905F6E144}" destId="{B21634DC-4537-1349-A3BC-D15ED3D553F7}" srcOrd="0" destOrd="3" presId="urn:microsoft.com/office/officeart/2005/8/layout/default"/>
    <dgm:cxn modelId="{0412F248-F9E1-D242-A9C3-671F6D05EE69}" type="presOf" srcId="{F0170510-1C7E-4A08-B1E5-A88D23B046B9}" destId="{4D99729E-6E4D-6245-83F9-2DB60E2A8AF0}" srcOrd="0" destOrd="0" presId="urn:microsoft.com/office/officeart/2005/8/layout/default"/>
    <dgm:cxn modelId="{A7914049-5B13-394C-943C-1621F3AF5634}" srcId="{55019472-8555-41CA-9ABA-9BE2D5784358}" destId="{67215726-D162-0F40-8C26-9C5974E8E94E}" srcOrd="0" destOrd="0" parTransId="{2463649A-2FBE-DB41-89D1-1454AEAA21BB}" sibTransId="{9E37A88D-117E-FA48-A43C-6991844A4BA5}"/>
    <dgm:cxn modelId="{29B71F4B-216E-8144-8312-D1FB8077BB90}" type="presOf" srcId="{55019472-8555-41CA-9ABA-9BE2D5784358}" destId="{B21634DC-4537-1349-A3BC-D15ED3D553F7}" srcOrd="0" destOrd="0" presId="urn:microsoft.com/office/officeart/2005/8/layout/default"/>
    <dgm:cxn modelId="{18CABB50-7039-5F4C-829C-FD2CC8B45929}" type="presOf" srcId="{C97A008C-12F6-4F11-AA06-032B2053DD04}" destId="{D8983EB0-4D13-AE4D-AC94-0C580EA494B7}" srcOrd="0" destOrd="1" presId="urn:microsoft.com/office/officeart/2005/8/layout/default"/>
    <dgm:cxn modelId="{66134752-B462-44A2-83D7-30B663F85A73}" srcId="{8425D7EE-DD22-4276-8704-9F7047263D64}" destId="{F0170510-1C7E-4A08-B1E5-A88D23B046B9}" srcOrd="4" destOrd="0" parTransId="{766E976A-9D7E-4491-9270-2DA642FEB146}" sibTransId="{6CEB2125-17BB-48DD-A404-760A22851EF7}"/>
    <dgm:cxn modelId="{D7AE9D52-66C3-8542-A91A-87E278D6B094}" type="presOf" srcId="{26A6211A-2D0F-4226-94FA-C1185B0598A7}" destId="{D8983EB0-4D13-AE4D-AC94-0C580EA494B7}" srcOrd="0" destOrd="3" presId="urn:microsoft.com/office/officeart/2005/8/layout/default"/>
    <dgm:cxn modelId="{5E2DD452-D7A3-9B41-8C98-C4D9CBB3E60E}" type="presOf" srcId="{A7DE2357-E435-4C19-B16B-E507950AD856}" destId="{E289BEFE-8DFC-254C-A740-C554197DB409}" srcOrd="0" destOrd="2" presId="urn:microsoft.com/office/officeart/2005/8/layout/default"/>
    <dgm:cxn modelId="{6FF8AD57-9259-2140-9594-C2C7C5F2645D}" srcId="{55019472-8555-41CA-9ABA-9BE2D5784358}" destId="{A22875A5-8ABF-3E4C-8045-8CE905F6E144}" srcOrd="2" destOrd="0" parTransId="{C1714461-4E99-EA4E-BBF6-84DB2CD62347}" sibTransId="{4E0BB0A0-654E-3A42-A1BC-307928387C2B}"/>
    <dgm:cxn modelId="{57D14359-DF9A-4144-9606-4C243B26D8B8}" srcId="{1D7ABD33-208D-4385-BD24-048A5113C746}" destId="{19B01C8A-EB08-4D7F-A95F-E971829EBB16}" srcOrd="3" destOrd="0" parTransId="{866CCCCB-ADD2-466A-8DF8-773766A6F979}" sibTransId="{D0D7A45B-C3CB-4DD8-9157-A715FB66B917}"/>
    <dgm:cxn modelId="{038EC559-3CA6-ED45-94B1-3F40C01A7B16}" srcId="{55019472-8555-41CA-9ABA-9BE2D5784358}" destId="{73E0926A-B473-9F43-BB07-81B8521F20F1}" srcOrd="1" destOrd="0" parTransId="{B731414E-F4F0-4445-9813-748759F31C93}" sibTransId="{EC285D84-7665-0448-934C-6875E01C2FBA}"/>
    <dgm:cxn modelId="{858B8D5A-1162-5446-A6D0-50F43725F236}" type="presOf" srcId="{9870856B-1FC8-42B4-BAB4-D9F25AA93178}" destId="{F6E11CF0-F288-5349-86B3-74A493E2CAF9}" srcOrd="0" destOrd="5" presId="urn:microsoft.com/office/officeart/2005/8/layout/default"/>
    <dgm:cxn modelId="{7FCD3F5D-B493-484A-9847-840784C2C5CC}" srcId="{1D7ABD33-208D-4385-BD24-048A5113C746}" destId="{CA7738B1-5D6D-4145-8A1D-B0E89964815E}" srcOrd="2" destOrd="0" parTransId="{9140313B-40A0-40A2-B197-E5C4FFDEBC42}" sibTransId="{BF153CBF-B41B-4B6B-8039-AC5A2DAF8AED}"/>
    <dgm:cxn modelId="{DE43B46A-E8AB-4500-A8F0-19E423EC67FA}" srcId="{B48FE992-DA71-499C-ADF7-8FB8C833E1EF}" destId="{D94CF553-09F1-4C92-9A37-B7C7E2E54BF7}" srcOrd="3" destOrd="0" parTransId="{2BC5359D-0FC9-4400-BD8E-BBBB896E8824}" sibTransId="{1BFE63D2-D118-49EA-A3C0-AE58872BE336}"/>
    <dgm:cxn modelId="{469DC86A-9CA1-430B-8296-5B501B347BE4}" srcId="{8425D7EE-DD22-4276-8704-9F7047263D64}" destId="{79BA8B31-B822-403B-9C5A-1AC98C15A603}" srcOrd="1" destOrd="0" parTransId="{FCB5D424-8C3C-4539-AE7C-DED1B142D588}" sibTransId="{6554AB79-B547-4F9A-A6A9-1EECAE63D7D8}"/>
    <dgm:cxn modelId="{C96DD973-7A2E-4DDF-8673-B635CD32214B}" srcId="{B48FE992-DA71-499C-ADF7-8FB8C833E1EF}" destId="{14F3DE00-2401-4120-B986-B7D6F2080204}" srcOrd="0" destOrd="0" parTransId="{639A57FC-9E78-419B-A16F-5459EA699E9D}" sibTransId="{305AB54F-32B9-4F23-8747-3B751AAA17E5}"/>
    <dgm:cxn modelId="{07DC5A76-D64C-714F-8E04-2C85DD9F8F47}" type="presOf" srcId="{845280EB-36A8-44D7-B546-67C9745A550E}" destId="{F6E11CF0-F288-5349-86B3-74A493E2CAF9}" srcOrd="0" destOrd="2" presId="urn:microsoft.com/office/officeart/2005/8/layout/default"/>
    <dgm:cxn modelId="{C72B9676-C243-431A-91A3-30FBE623C478}" srcId="{B6E297DB-B943-4A07-9F26-BAEEAEF96E32}" destId="{B0A0BA98-6676-4163-ACB9-19C1620317CA}" srcOrd="0" destOrd="0" parTransId="{D922CB8D-FC6F-46F8-8E4E-BEDDACB0EE83}" sibTransId="{3EEF5750-891E-4D0A-90C5-74A7373E1602}"/>
    <dgm:cxn modelId="{BB284B7B-D4B6-F249-898D-81519675FC12}" type="presOf" srcId="{D94CF553-09F1-4C92-9A37-B7C7E2E54BF7}" destId="{F6E11CF0-F288-5349-86B3-74A493E2CAF9}" srcOrd="0" destOrd="4" presId="urn:microsoft.com/office/officeart/2005/8/layout/default"/>
    <dgm:cxn modelId="{04CF107E-0FEC-433C-A947-E89A145CF7E4}" srcId="{1D7ABD33-208D-4385-BD24-048A5113C746}" destId="{27E38C5D-2773-40BF-A124-E36437D2D4DD}" srcOrd="0" destOrd="0" parTransId="{21738DEB-E36E-4EAB-A93E-9AB54313C2AF}" sibTransId="{4AC5AD81-DBC5-4DA0-8A69-4BB2C36A4EE7}"/>
    <dgm:cxn modelId="{E4751480-4AA3-C34A-BF81-546A9B9A9073}" type="presOf" srcId="{14F3DE00-2401-4120-B986-B7D6F2080204}" destId="{F6E11CF0-F288-5349-86B3-74A493E2CAF9}" srcOrd="0" destOrd="1" presId="urn:microsoft.com/office/officeart/2005/8/layout/default"/>
    <dgm:cxn modelId="{EB683085-9CF2-4938-8A64-428201A7A36C}" srcId="{B6E297DB-B943-4A07-9F26-BAEEAEF96E32}" destId="{AC4276BC-E4FB-4AEB-B0C3-C4A780B70F47}" srcOrd="1" destOrd="0" parTransId="{4FC00CAC-5EF9-4A7B-93D8-764B0CFB5204}" sibTransId="{FBAEE99A-1FB5-41D5-B989-A0C595FED5B9}"/>
    <dgm:cxn modelId="{AC4C5C8A-4532-4087-871F-D570DD5761F3}" srcId="{8425D7EE-DD22-4276-8704-9F7047263D64}" destId="{B48FE992-DA71-499C-ADF7-8FB8C833E1EF}" srcOrd="0" destOrd="0" parTransId="{3CDCF015-513F-4B41-A6B5-06B0B79978AD}" sibTransId="{A35D3388-EC15-42DF-B875-7B0CAAF8BE5C}"/>
    <dgm:cxn modelId="{25400B94-DE81-4D5A-BE96-B39F299DBE0F}" srcId="{8425D7EE-DD22-4276-8704-9F7047263D64}" destId="{B6E297DB-B943-4A07-9F26-BAEEAEF96E32}" srcOrd="5" destOrd="0" parTransId="{0E5B6EA1-3E74-421E-9072-B250D1C775C4}" sibTransId="{BCBB90E1-FB50-4A2A-A8B7-C2D5EAB377B8}"/>
    <dgm:cxn modelId="{12FEFD9D-AE57-6A4B-BD5F-699F169A1763}" type="presOf" srcId="{4D01AFBA-7F84-4AA6-B80A-E3341536DF01}" destId="{4D99729E-6E4D-6245-83F9-2DB60E2A8AF0}" srcOrd="0" destOrd="1" presId="urn:microsoft.com/office/officeart/2005/8/layout/default"/>
    <dgm:cxn modelId="{994D7DA5-EF76-0240-9061-11747C79FC20}" type="presOf" srcId="{79BA8B31-B822-403B-9C5A-1AC98C15A603}" destId="{D8983EB0-4D13-AE4D-AC94-0C580EA494B7}" srcOrd="0" destOrd="0" presId="urn:microsoft.com/office/officeart/2005/8/layout/default"/>
    <dgm:cxn modelId="{BFBE2DA6-BBD4-42B0-B9F7-38B8D3FD14FF}" srcId="{B6E297DB-B943-4A07-9F26-BAEEAEF96E32}" destId="{670FE5B5-4D47-464D-843A-59E3C5C335DA}" srcOrd="2" destOrd="0" parTransId="{F688FE0F-9171-4BFC-85F4-12297D5AFA56}" sibTransId="{46A6DFAD-F44F-4FDD-BA69-F8AA475181D5}"/>
    <dgm:cxn modelId="{D4DFA4A6-D466-479C-8295-DF958150C401}" srcId="{B48FE992-DA71-499C-ADF7-8FB8C833E1EF}" destId="{845280EB-36A8-44D7-B546-67C9745A550E}" srcOrd="1" destOrd="0" parTransId="{7E29111C-1534-4E29-938E-EE23BA7F0BA3}" sibTransId="{7F2AF1CC-D80F-440D-86A8-4063EFEB8D59}"/>
    <dgm:cxn modelId="{4DC620C1-4F57-4BA4-BAAA-434F5D7C1007}" srcId="{B6E297DB-B943-4A07-9F26-BAEEAEF96E32}" destId="{55936D72-83E3-4536-8DEA-8596C3FE39D2}" srcOrd="4" destOrd="0" parTransId="{16B4A26B-1CE2-40DD-A0BB-10E48D3CA37B}" sibTransId="{A7315EEE-3B53-412A-9075-66B24EC67A03}"/>
    <dgm:cxn modelId="{F46BFDC5-A961-0345-8EDD-017815F0CD5F}" type="presOf" srcId="{670FE5B5-4D47-464D-843A-59E3C5C335DA}" destId="{D56FB520-0E9F-F14C-AF73-369016F81CE8}" srcOrd="0" destOrd="3" presId="urn:microsoft.com/office/officeart/2005/8/layout/default"/>
    <dgm:cxn modelId="{486298CF-5393-8A47-98FA-7F03C4D2CD07}" type="presOf" srcId="{B0A0BA98-6676-4163-ACB9-19C1620317CA}" destId="{D56FB520-0E9F-F14C-AF73-369016F81CE8}" srcOrd="0" destOrd="1" presId="urn:microsoft.com/office/officeart/2005/8/layout/default"/>
    <dgm:cxn modelId="{A34C80D8-A660-4DF9-82F8-A1CC43E21E73}" srcId="{B6E297DB-B943-4A07-9F26-BAEEAEF96E32}" destId="{89FCA9D0-D36C-479C-B22C-2ADED5169827}" srcOrd="3" destOrd="0" parTransId="{80E7597F-20CC-4DE0-B555-DA9A7E3C5C3E}" sibTransId="{941D840C-C79D-4E9D-9FBF-436184396C4B}"/>
    <dgm:cxn modelId="{6C3BA8D8-84E7-1946-A576-7C78BD90C090}" type="presOf" srcId="{89FCA9D0-D36C-479C-B22C-2ADED5169827}" destId="{D56FB520-0E9F-F14C-AF73-369016F81CE8}" srcOrd="0" destOrd="4" presId="urn:microsoft.com/office/officeart/2005/8/layout/default"/>
    <dgm:cxn modelId="{79C397E0-3A8D-8743-ACA2-08C2B3A333FD}" type="presOf" srcId="{73E0926A-B473-9F43-BB07-81B8521F20F1}" destId="{B21634DC-4537-1349-A3BC-D15ED3D553F7}" srcOrd="0" destOrd="2" presId="urn:microsoft.com/office/officeart/2005/8/layout/default"/>
    <dgm:cxn modelId="{6F6A90E6-68E9-4950-8368-354C451AF1E7}" srcId="{79BA8B31-B822-403B-9C5A-1AC98C15A603}" destId="{F45E2A97-1629-4533-A1A8-986362FB0576}" srcOrd="1" destOrd="0" parTransId="{FE775EEF-6559-46B1-9271-063E81A2043B}" sibTransId="{9A71DE3D-5866-4E45-8A7C-9F1F02FD9A29}"/>
    <dgm:cxn modelId="{F14A0DE7-8B33-4CB5-BE35-4C7E9F9BBF99}" srcId="{79BA8B31-B822-403B-9C5A-1AC98C15A603}" destId="{C97A008C-12F6-4F11-AA06-032B2053DD04}" srcOrd="0" destOrd="0" parTransId="{2E42D04A-ACF2-4045-A32B-C98B3D89D7DA}" sibTransId="{115D9ADA-C7B0-48B7-8026-360D784CD5F7}"/>
    <dgm:cxn modelId="{D873A2EC-6B7A-4757-8D58-87D0F3FFD4DA}" srcId="{8425D7EE-DD22-4276-8704-9F7047263D64}" destId="{1D7ABD33-208D-4385-BD24-048A5113C746}" srcOrd="2" destOrd="0" parTransId="{F5F7A947-E761-456E-BDBC-C867DC4E47D2}" sibTransId="{FE413B0E-C803-4E8D-8614-4672FA054FAC}"/>
    <dgm:cxn modelId="{7EA611EE-9D73-CB48-97AC-20BF031CAAE4}" type="presOf" srcId="{67215726-D162-0F40-8C26-9C5974E8E94E}" destId="{B21634DC-4537-1349-A3BC-D15ED3D553F7}" srcOrd="0" destOrd="1" presId="urn:microsoft.com/office/officeart/2005/8/layout/default"/>
    <dgm:cxn modelId="{0F6E4CF5-DD7C-F34D-AD72-F4912D903307}" type="presOf" srcId="{F45E2A97-1629-4533-A1A8-986362FB0576}" destId="{D8983EB0-4D13-AE4D-AC94-0C580EA494B7}" srcOrd="0" destOrd="2" presId="urn:microsoft.com/office/officeart/2005/8/layout/default"/>
    <dgm:cxn modelId="{28EAE6FC-E6F7-4F25-BCD4-41E95A266899}" srcId="{F0170510-1C7E-4A08-B1E5-A88D23B046B9}" destId="{4D01AFBA-7F84-4AA6-B80A-E3341536DF01}" srcOrd="0" destOrd="0" parTransId="{9F2E9CF4-4EF8-4AC6-9853-1739590C8086}" sibTransId="{40E34EEF-AEC4-46B0-84B9-4F6791414C41}"/>
    <dgm:cxn modelId="{743ED1FB-3838-9A41-87A2-A17128AAE8B3}" type="presParOf" srcId="{66F69F0A-4B21-4541-ABA3-DAB005B841FF}" destId="{F6E11CF0-F288-5349-86B3-74A493E2CAF9}" srcOrd="0" destOrd="0" presId="urn:microsoft.com/office/officeart/2005/8/layout/default"/>
    <dgm:cxn modelId="{F8B30CCF-008D-2C47-A380-88352FAF0EE6}" type="presParOf" srcId="{66F69F0A-4B21-4541-ABA3-DAB005B841FF}" destId="{EFEA257A-8602-1744-ACB0-D48AB39EF2A3}" srcOrd="1" destOrd="0" presId="urn:microsoft.com/office/officeart/2005/8/layout/default"/>
    <dgm:cxn modelId="{61BFDF5D-EE03-A643-BB68-47393DB0B8B2}" type="presParOf" srcId="{66F69F0A-4B21-4541-ABA3-DAB005B841FF}" destId="{D8983EB0-4D13-AE4D-AC94-0C580EA494B7}" srcOrd="2" destOrd="0" presId="urn:microsoft.com/office/officeart/2005/8/layout/default"/>
    <dgm:cxn modelId="{36D7B99C-2BCC-2F4A-9B58-E825D07020C4}" type="presParOf" srcId="{66F69F0A-4B21-4541-ABA3-DAB005B841FF}" destId="{2D830278-8370-B141-9103-1E958F857D19}" srcOrd="3" destOrd="0" presId="urn:microsoft.com/office/officeart/2005/8/layout/default"/>
    <dgm:cxn modelId="{73ED4F64-10EC-9949-8135-E9CCF864F79F}" type="presParOf" srcId="{66F69F0A-4B21-4541-ABA3-DAB005B841FF}" destId="{E289BEFE-8DFC-254C-A740-C554197DB409}" srcOrd="4" destOrd="0" presId="urn:microsoft.com/office/officeart/2005/8/layout/default"/>
    <dgm:cxn modelId="{FF4DFEC8-958E-5B4A-9ACB-E96CAFCFB52E}" type="presParOf" srcId="{66F69F0A-4B21-4541-ABA3-DAB005B841FF}" destId="{60CC45DC-FF75-1E4C-9B65-A372AFB105C7}" srcOrd="5" destOrd="0" presId="urn:microsoft.com/office/officeart/2005/8/layout/default"/>
    <dgm:cxn modelId="{57CD9933-AEEA-FB48-A1A1-EE0C4FD45E64}" type="presParOf" srcId="{66F69F0A-4B21-4541-ABA3-DAB005B841FF}" destId="{B21634DC-4537-1349-A3BC-D15ED3D553F7}" srcOrd="6" destOrd="0" presId="urn:microsoft.com/office/officeart/2005/8/layout/default"/>
    <dgm:cxn modelId="{5C26A990-66A2-B643-B810-E3F51282EFFD}" type="presParOf" srcId="{66F69F0A-4B21-4541-ABA3-DAB005B841FF}" destId="{FD5A4194-1DE3-274E-B996-AB505DECA68C}" srcOrd="7" destOrd="0" presId="urn:microsoft.com/office/officeart/2005/8/layout/default"/>
    <dgm:cxn modelId="{8C0EAC06-0DEC-3348-9422-1033E5CB03B8}" type="presParOf" srcId="{66F69F0A-4B21-4541-ABA3-DAB005B841FF}" destId="{4D99729E-6E4D-6245-83F9-2DB60E2A8AF0}" srcOrd="8" destOrd="0" presId="urn:microsoft.com/office/officeart/2005/8/layout/default"/>
    <dgm:cxn modelId="{A071225F-463C-314C-B991-9D17AAB80675}" type="presParOf" srcId="{66F69F0A-4B21-4541-ABA3-DAB005B841FF}" destId="{B0B6B820-C88E-9844-8CF0-A2BADE9F33F2}" srcOrd="9" destOrd="0" presId="urn:microsoft.com/office/officeart/2005/8/layout/default"/>
    <dgm:cxn modelId="{364389F7-5C8B-FC40-A7AD-CA7CC348EBC4}" type="presParOf" srcId="{66F69F0A-4B21-4541-ABA3-DAB005B841FF}" destId="{D56FB520-0E9F-F14C-AF73-369016F81CE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9CF4BA-6FBA-465E-BB26-C61C71E27819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A09525C-9FB7-4E45-B383-14B6E3B0B191}">
      <dgm:prSet/>
      <dgm:spPr/>
      <dgm:t>
        <a:bodyPr/>
        <a:lstStyle/>
        <a:p>
          <a:r>
            <a:rPr lang="en-US" b="1" i="0"/>
            <a:t>Assumption 1: Linearity</a:t>
          </a:r>
          <a:endParaRPr lang="en-US"/>
        </a:p>
      </dgm:t>
    </dgm:pt>
    <dgm:pt modelId="{89A7D3DA-E844-463B-B119-6FBAA56CD32A}" type="parTrans" cxnId="{470313B1-7D80-42BD-8810-531CE90E977D}">
      <dgm:prSet/>
      <dgm:spPr/>
      <dgm:t>
        <a:bodyPr/>
        <a:lstStyle/>
        <a:p>
          <a:endParaRPr lang="en-US"/>
        </a:p>
      </dgm:t>
    </dgm:pt>
    <dgm:pt modelId="{29463C78-DA64-4A56-A2E9-9FAFF56CC9C4}" type="sibTrans" cxnId="{470313B1-7D80-42BD-8810-531CE90E977D}">
      <dgm:prSet/>
      <dgm:spPr/>
      <dgm:t>
        <a:bodyPr/>
        <a:lstStyle/>
        <a:p>
          <a:endParaRPr lang="en-US"/>
        </a:p>
      </dgm:t>
    </dgm:pt>
    <dgm:pt modelId="{782DFC5D-4727-44D7-86B3-C6C314A1F474}">
      <dgm:prSet/>
      <dgm:spPr/>
      <dgm:t>
        <a:bodyPr/>
        <a:lstStyle/>
        <a:p>
          <a:r>
            <a:rPr lang="en-US" b="1" i="0" dirty="0"/>
            <a:t>Assumption 2: Independence of errors</a:t>
          </a:r>
          <a:endParaRPr lang="en-US" dirty="0"/>
        </a:p>
      </dgm:t>
    </dgm:pt>
    <dgm:pt modelId="{963F6203-462D-4B7D-A946-DC54B3CC762A}" type="parTrans" cxnId="{9A321F29-34FC-4727-ACE0-F4F39FAA456C}">
      <dgm:prSet/>
      <dgm:spPr/>
      <dgm:t>
        <a:bodyPr/>
        <a:lstStyle/>
        <a:p>
          <a:endParaRPr lang="en-US"/>
        </a:p>
      </dgm:t>
    </dgm:pt>
    <dgm:pt modelId="{A29E279A-029D-4A77-B1CA-8B74C6328E47}" type="sibTrans" cxnId="{9A321F29-34FC-4727-ACE0-F4F39FAA456C}">
      <dgm:prSet/>
      <dgm:spPr/>
      <dgm:t>
        <a:bodyPr/>
        <a:lstStyle/>
        <a:p>
          <a:endParaRPr lang="en-US"/>
        </a:p>
      </dgm:t>
    </dgm:pt>
    <dgm:pt modelId="{9A547132-EA00-4AD4-A1CB-048FD6E63FFB}">
      <dgm:prSet/>
      <dgm:spPr/>
      <dgm:t>
        <a:bodyPr/>
        <a:lstStyle/>
        <a:p>
          <a:r>
            <a:rPr lang="en-US" b="1" i="0" dirty="0"/>
            <a:t>Assumption 3: Normality of errors</a:t>
          </a:r>
          <a:endParaRPr lang="en-US" dirty="0"/>
        </a:p>
      </dgm:t>
    </dgm:pt>
    <dgm:pt modelId="{12661F29-D049-433C-8CED-560C2E886BCA}" type="parTrans" cxnId="{185AAF36-B0DC-4782-A6C8-8C85E5D5CD27}">
      <dgm:prSet/>
      <dgm:spPr/>
      <dgm:t>
        <a:bodyPr/>
        <a:lstStyle/>
        <a:p>
          <a:endParaRPr lang="en-US"/>
        </a:p>
      </dgm:t>
    </dgm:pt>
    <dgm:pt modelId="{2E154517-9047-497C-80FB-B1F96FC9C44E}" type="sibTrans" cxnId="{185AAF36-B0DC-4782-A6C8-8C85E5D5CD27}">
      <dgm:prSet/>
      <dgm:spPr/>
      <dgm:t>
        <a:bodyPr/>
        <a:lstStyle/>
        <a:p>
          <a:endParaRPr lang="en-US"/>
        </a:p>
      </dgm:t>
    </dgm:pt>
    <dgm:pt modelId="{95CC31A1-5F10-42A4-9291-E90B23054DE0}">
      <dgm:prSet/>
      <dgm:spPr/>
      <dgm:t>
        <a:bodyPr/>
        <a:lstStyle/>
        <a:p>
          <a:r>
            <a:rPr lang="en-US" b="1" i="0" dirty="0"/>
            <a:t>Assumption 4: Equal Variances </a:t>
          </a:r>
          <a:endParaRPr lang="en-US" dirty="0"/>
        </a:p>
      </dgm:t>
    </dgm:pt>
    <dgm:pt modelId="{DBB9389A-D7E1-44CC-82CB-72DCB17AA8AD}" type="parTrans" cxnId="{6065F403-56AA-450F-A6A6-3B1A23C1C546}">
      <dgm:prSet/>
      <dgm:spPr/>
      <dgm:t>
        <a:bodyPr/>
        <a:lstStyle/>
        <a:p>
          <a:endParaRPr lang="en-US"/>
        </a:p>
      </dgm:t>
    </dgm:pt>
    <dgm:pt modelId="{7DB38BAB-82EA-41F4-82C1-6351B79B146D}" type="sibTrans" cxnId="{6065F403-56AA-450F-A6A6-3B1A23C1C546}">
      <dgm:prSet/>
      <dgm:spPr/>
      <dgm:t>
        <a:bodyPr/>
        <a:lstStyle/>
        <a:p>
          <a:endParaRPr lang="en-US"/>
        </a:p>
      </dgm:t>
    </dgm:pt>
    <dgm:pt modelId="{CCE40DF8-4E13-4442-A402-A97C4973B92A}" type="pres">
      <dgm:prSet presAssocID="{509CF4BA-6FBA-465E-BB26-C61C71E27819}" presName="outerComposite" presStyleCnt="0">
        <dgm:presLayoutVars>
          <dgm:chMax val="5"/>
          <dgm:dir/>
          <dgm:resizeHandles val="exact"/>
        </dgm:presLayoutVars>
      </dgm:prSet>
      <dgm:spPr/>
    </dgm:pt>
    <dgm:pt modelId="{A936020C-C385-6346-8167-C620AD764688}" type="pres">
      <dgm:prSet presAssocID="{509CF4BA-6FBA-465E-BB26-C61C71E27819}" presName="dummyMaxCanvas" presStyleCnt="0">
        <dgm:presLayoutVars/>
      </dgm:prSet>
      <dgm:spPr/>
    </dgm:pt>
    <dgm:pt modelId="{408A2D11-1B87-DD40-B5C7-A51A6F00CB52}" type="pres">
      <dgm:prSet presAssocID="{509CF4BA-6FBA-465E-BB26-C61C71E27819}" presName="FourNodes_1" presStyleLbl="node1" presStyleIdx="0" presStyleCnt="4">
        <dgm:presLayoutVars>
          <dgm:bulletEnabled val="1"/>
        </dgm:presLayoutVars>
      </dgm:prSet>
      <dgm:spPr/>
    </dgm:pt>
    <dgm:pt modelId="{C54E78D1-5FBD-024E-8C61-37420F4D3432}" type="pres">
      <dgm:prSet presAssocID="{509CF4BA-6FBA-465E-BB26-C61C71E27819}" presName="FourNodes_2" presStyleLbl="node1" presStyleIdx="1" presStyleCnt="4">
        <dgm:presLayoutVars>
          <dgm:bulletEnabled val="1"/>
        </dgm:presLayoutVars>
      </dgm:prSet>
      <dgm:spPr/>
    </dgm:pt>
    <dgm:pt modelId="{F57019EC-7983-1742-87CC-C61BC83AFF0F}" type="pres">
      <dgm:prSet presAssocID="{509CF4BA-6FBA-465E-BB26-C61C71E27819}" presName="FourNodes_3" presStyleLbl="node1" presStyleIdx="2" presStyleCnt="4">
        <dgm:presLayoutVars>
          <dgm:bulletEnabled val="1"/>
        </dgm:presLayoutVars>
      </dgm:prSet>
      <dgm:spPr/>
    </dgm:pt>
    <dgm:pt modelId="{054E75ED-B367-9340-81D9-A1658C64D1C4}" type="pres">
      <dgm:prSet presAssocID="{509CF4BA-6FBA-465E-BB26-C61C71E27819}" presName="FourNodes_4" presStyleLbl="node1" presStyleIdx="3" presStyleCnt="4">
        <dgm:presLayoutVars>
          <dgm:bulletEnabled val="1"/>
        </dgm:presLayoutVars>
      </dgm:prSet>
      <dgm:spPr/>
    </dgm:pt>
    <dgm:pt modelId="{129EF659-AAE9-8849-9222-6647E9B93914}" type="pres">
      <dgm:prSet presAssocID="{509CF4BA-6FBA-465E-BB26-C61C71E27819}" presName="FourConn_1-2" presStyleLbl="fgAccFollowNode1" presStyleIdx="0" presStyleCnt="3">
        <dgm:presLayoutVars>
          <dgm:bulletEnabled val="1"/>
        </dgm:presLayoutVars>
      </dgm:prSet>
      <dgm:spPr/>
    </dgm:pt>
    <dgm:pt modelId="{288CE461-E775-554F-93E4-D08B64AFDFC0}" type="pres">
      <dgm:prSet presAssocID="{509CF4BA-6FBA-465E-BB26-C61C71E27819}" presName="FourConn_2-3" presStyleLbl="fgAccFollowNode1" presStyleIdx="1" presStyleCnt="3">
        <dgm:presLayoutVars>
          <dgm:bulletEnabled val="1"/>
        </dgm:presLayoutVars>
      </dgm:prSet>
      <dgm:spPr/>
    </dgm:pt>
    <dgm:pt modelId="{AD1EFBAC-70B7-6745-9073-913F7EED3530}" type="pres">
      <dgm:prSet presAssocID="{509CF4BA-6FBA-465E-BB26-C61C71E27819}" presName="FourConn_3-4" presStyleLbl="fgAccFollowNode1" presStyleIdx="2" presStyleCnt="3">
        <dgm:presLayoutVars>
          <dgm:bulletEnabled val="1"/>
        </dgm:presLayoutVars>
      </dgm:prSet>
      <dgm:spPr/>
    </dgm:pt>
    <dgm:pt modelId="{82AAAB35-5577-6F4E-AFA5-597458011725}" type="pres">
      <dgm:prSet presAssocID="{509CF4BA-6FBA-465E-BB26-C61C71E27819}" presName="FourNodes_1_text" presStyleLbl="node1" presStyleIdx="3" presStyleCnt="4">
        <dgm:presLayoutVars>
          <dgm:bulletEnabled val="1"/>
        </dgm:presLayoutVars>
      </dgm:prSet>
      <dgm:spPr/>
    </dgm:pt>
    <dgm:pt modelId="{F3466DBE-AC4B-8840-9FC9-EBB3060C65C8}" type="pres">
      <dgm:prSet presAssocID="{509CF4BA-6FBA-465E-BB26-C61C71E27819}" presName="FourNodes_2_text" presStyleLbl="node1" presStyleIdx="3" presStyleCnt="4">
        <dgm:presLayoutVars>
          <dgm:bulletEnabled val="1"/>
        </dgm:presLayoutVars>
      </dgm:prSet>
      <dgm:spPr/>
    </dgm:pt>
    <dgm:pt modelId="{5C65262F-7E59-574F-B2D2-E19FC5B2B7A9}" type="pres">
      <dgm:prSet presAssocID="{509CF4BA-6FBA-465E-BB26-C61C71E27819}" presName="FourNodes_3_text" presStyleLbl="node1" presStyleIdx="3" presStyleCnt="4">
        <dgm:presLayoutVars>
          <dgm:bulletEnabled val="1"/>
        </dgm:presLayoutVars>
      </dgm:prSet>
      <dgm:spPr/>
    </dgm:pt>
    <dgm:pt modelId="{6CD924C3-37BE-814A-8352-EC32F9A4B8CF}" type="pres">
      <dgm:prSet presAssocID="{509CF4BA-6FBA-465E-BB26-C61C71E2781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065F403-56AA-450F-A6A6-3B1A23C1C546}" srcId="{509CF4BA-6FBA-465E-BB26-C61C71E27819}" destId="{95CC31A1-5F10-42A4-9291-E90B23054DE0}" srcOrd="3" destOrd="0" parTransId="{DBB9389A-D7E1-44CC-82CB-72DCB17AA8AD}" sibTransId="{7DB38BAB-82EA-41F4-82C1-6351B79B146D}"/>
    <dgm:cxn modelId="{DDDBF105-8B1C-9B4F-91AC-495DFF51C654}" type="presOf" srcId="{0A09525C-9FB7-4E45-B383-14B6E3B0B191}" destId="{408A2D11-1B87-DD40-B5C7-A51A6F00CB52}" srcOrd="0" destOrd="0" presId="urn:microsoft.com/office/officeart/2005/8/layout/vProcess5"/>
    <dgm:cxn modelId="{C2F0920B-6D89-8448-94A7-CB35D5D4B305}" type="presOf" srcId="{A29E279A-029D-4A77-B1CA-8B74C6328E47}" destId="{288CE461-E775-554F-93E4-D08B64AFDFC0}" srcOrd="0" destOrd="0" presId="urn:microsoft.com/office/officeart/2005/8/layout/vProcess5"/>
    <dgm:cxn modelId="{D540B61A-EDDB-B348-AFBD-84D88829FCA2}" type="presOf" srcId="{782DFC5D-4727-44D7-86B3-C6C314A1F474}" destId="{F3466DBE-AC4B-8840-9FC9-EBB3060C65C8}" srcOrd="1" destOrd="0" presId="urn:microsoft.com/office/officeart/2005/8/layout/vProcess5"/>
    <dgm:cxn modelId="{B6B4DA1A-9E73-B640-B572-1247E5442B9A}" type="presOf" srcId="{95CC31A1-5F10-42A4-9291-E90B23054DE0}" destId="{054E75ED-B367-9340-81D9-A1658C64D1C4}" srcOrd="0" destOrd="0" presId="urn:microsoft.com/office/officeart/2005/8/layout/vProcess5"/>
    <dgm:cxn modelId="{B51DC023-F25B-294C-9EDF-8529253FDB07}" type="presOf" srcId="{509CF4BA-6FBA-465E-BB26-C61C71E27819}" destId="{CCE40DF8-4E13-4442-A402-A97C4973B92A}" srcOrd="0" destOrd="0" presId="urn:microsoft.com/office/officeart/2005/8/layout/vProcess5"/>
    <dgm:cxn modelId="{9A321F29-34FC-4727-ACE0-F4F39FAA456C}" srcId="{509CF4BA-6FBA-465E-BB26-C61C71E27819}" destId="{782DFC5D-4727-44D7-86B3-C6C314A1F474}" srcOrd="1" destOrd="0" parTransId="{963F6203-462D-4B7D-A946-DC54B3CC762A}" sibTransId="{A29E279A-029D-4A77-B1CA-8B74C6328E47}"/>
    <dgm:cxn modelId="{59736432-215C-B54A-8033-D10B3D852448}" type="presOf" srcId="{9A547132-EA00-4AD4-A1CB-048FD6E63FFB}" destId="{5C65262F-7E59-574F-B2D2-E19FC5B2B7A9}" srcOrd="1" destOrd="0" presId="urn:microsoft.com/office/officeart/2005/8/layout/vProcess5"/>
    <dgm:cxn modelId="{185AAF36-B0DC-4782-A6C8-8C85E5D5CD27}" srcId="{509CF4BA-6FBA-465E-BB26-C61C71E27819}" destId="{9A547132-EA00-4AD4-A1CB-048FD6E63FFB}" srcOrd="2" destOrd="0" parTransId="{12661F29-D049-433C-8CED-560C2E886BCA}" sibTransId="{2E154517-9047-497C-80FB-B1F96FC9C44E}"/>
    <dgm:cxn modelId="{40CD5654-16E3-EE4C-9555-72D5495FC0BE}" type="presOf" srcId="{9A547132-EA00-4AD4-A1CB-048FD6E63FFB}" destId="{F57019EC-7983-1742-87CC-C61BC83AFF0F}" srcOrd="0" destOrd="0" presId="urn:microsoft.com/office/officeart/2005/8/layout/vProcess5"/>
    <dgm:cxn modelId="{1A5E8E89-A395-9642-BDEC-93E39F3FFF0F}" type="presOf" srcId="{2E154517-9047-497C-80FB-B1F96FC9C44E}" destId="{AD1EFBAC-70B7-6745-9073-913F7EED3530}" srcOrd="0" destOrd="0" presId="urn:microsoft.com/office/officeart/2005/8/layout/vProcess5"/>
    <dgm:cxn modelId="{470313B1-7D80-42BD-8810-531CE90E977D}" srcId="{509CF4BA-6FBA-465E-BB26-C61C71E27819}" destId="{0A09525C-9FB7-4E45-B383-14B6E3B0B191}" srcOrd="0" destOrd="0" parTransId="{89A7D3DA-E844-463B-B119-6FBAA56CD32A}" sibTransId="{29463C78-DA64-4A56-A2E9-9FAFF56CC9C4}"/>
    <dgm:cxn modelId="{B6298BCD-9400-A444-B6EF-B74F18A1CCBF}" type="presOf" srcId="{782DFC5D-4727-44D7-86B3-C6C314A1F474}" destId="{C54E78D1-5FBD-024E-8C61-37420F4D3432}" srcOrd="0" destOrd="0" presId="urn:microsoft.com/office/officeart/2005/8/layout/vProcess5"/>
    <dgm:cxn modelId="{28B666D0-E9A3-6246-8D62-601867A8CABA}" type="presOf" srcId="{29463C78-DA64-4A56-A2E9-9FAFF56CC9C4}" destId="{129EF659-AAE9-8849-9222-6647E9B93914}" srcOrd="0" destOrd="0" presId="urn:microsoft.com/office/officeart/2005/8/layout/vProcess5"/>
    <dgm:cxn modelId="{C8730EDD-7FE5-6447-A8C3-511DED998B98}" type="presOf" srcId="{95CC31A1-5F10-42A4-9291-E90B23054DE0}" destId="{6CD924C3-37BE-814A-8352-EC32F9A4B8CF}" srcOrd="1" destOrd="0" presId="urn:microsoft.com/office/officeart/2005/8/layout/vProcess5"/>
    <dgm:cxn modelId="{76FE2FFF-38C4-0F49-9A72-11F41EE3E9B3}" type="presOf" srcId="{0A09525C-9FB7-4E45-B383-14B6E3B0B191}" destId="{82AAAB35-5577-6F4E-AFA5-597458011725}" srcOrd="1" destOrd="0" presId="urn:microsoft.com/office/officeart/2005/8/layout/vProcess5"/>
    <dgm:cxn modelId="{7F6D2D12-04F1-F444-A337-BFB0D5E38341}" type="presParOf" srcId="{CCE40DF8-4E13-4442-A402-A97C4973B92A}" destId="{A936020C-C385-6346-8167-C620AD764688}" srcOrd="0" destOrd="0" presId="urn:microsoft.com/office/officeart/2005/8/layout/vProcess5"/>
    <dgm:cxn modelId="{14FCBFC1-DA2D-2745-9B9C-A4E3D08778B8}" type="presParOf" srcId="{CCE40DF8-4E13-4442-A402-A97C4973B92A}" destId="{408A2D11-1B87-DD40-B5C7-A51A6F00CB52}" srcOrd="1" destOrd="0" presId="urn:microsoft.com/office/officeart/2005/8/layout/vProcess5"/>
    <dgm:cxn modelId="{C7C323CF-F42A-D54E-9390-ABA977FF012D}" type="presParOf" srcId="{CCE40DF8-4E13-4442-A402-A97C4973B92A}" destId="{C54E78D1-5FBD-024E-8C61-37420F4D3432}" srcOrd="2" destOrd="0" presId="urn:microsoft.com/office/officeart/2005/8/layout/vProcess5"/>
    <dgm:cxn modelId="{AD995FBC-DD35-FB49-AB35-4F9C133C9954}" type="presParOf" srcId="{CCE40DF8-4E13-4442-A402-A97C4973B92A}" destId="{F57019EC-7983-1742-87CC-C61BC83AFF0F}" srcOrd="3" destOrd="0" presId="urn:microsoft.com/office/officeart/2005/8/layout/vProcess5"/>
    <dgm:cxn modelId="{8A66E37E-74B9-664E-988F-B480ED385041}" type="presParOf" srcId="{CCE40DF8-4E13-4442-A402-A97C4973B92A}" destId="{054E75ED-B367-9340-81D9-A1658C64D1C4}" srcOrd="4" destOrd="0" presId="urn:microsoft.com/office/officeart/2005/8/layout/vProcess5"/>
    <dgm:cxn modelId="{8AD6A427-111B-8F44-8D06-FD3E241DCBF6}" type="presParOf" srcId="{CCE40DF8-4E13-4442-A402-A97C4973B92A}" destId="{129EF659-AAE9-8849-9222-6647E9B93914}" srcOrd="5" destOrd="0" presId="urn:microsoft.com/office/officeart/2005/8/layout/vProcess5"/>
    <dgm:cxn modelId="{EE045516-279F-AB48-8645-6B3FD4A455C7}" type="presParOf" srcId="{CCE40DF8-4E13-4442-A402-A97C4973B92A}" destId="{288CE461-E775-554F-93E4-D08B64AFDFC0}" srcOrd="6" destOrd="0" presId="urn:microsoft.com/office/officeart/2005/8/layout/vProcess5"/>
    <dgm:cxn modelId="{2FC3BA97-4A21-6445-AB2F-7CBD81B938C4}" type="presParOf" srcId="{CCE40DF8-4E13-4442-A402-A97C4973B92A}" destId="{AD1EFBAC-70B7-6745-9073-913F7EED3530}" srcOrd="7" destOrd="0" presId="urn:microsoft.com/office/officeart/2005/8/layout/vProcess5"/>
    <dgm:cxn modelId="{49B1A55A-D9C6-7A4C-9E3B-44F00F968543}" type="presParOf" srcId="{CCE40DF8-4E13-4442-A402-A97C4973B92A}" destId="{82AAAB35-5577-6F4E-AFA5-597458011725}" srcOrd="8" destOrd="0" presId="urn:microsoft.com/office/officeart/2005/8/layout/vProcess5"/>
    <dgm:cxn modelId="{B48F87DE-E24F-334C-9AB8-28251DE8414D}" type="presParOf" srcId="{CCE40DF8-4E13-4442-A402-A97C4973B92A}" destId="{F3466DBE-AC4B-8840-9FC9-EBB3060C65C8}" srcOrd="9" destOrd="0" presId="urn:microsoft.com/office/officeart/2005/8/layout/vProcess5"/>
    <dgm:cxn modelId="{2592D297-E134-A845-82B3-300E42958F12}" type="presParOf" srcId="{CCE40DF8-4E13-4442-A402-A97C4973B92A}" destId="{5C65262F-7E59-574F-B2D2-E19FC5B2B7A9}" srcOrd="10" destOrd="0" presId="urn:microsoft.com/office/officeart/2005/8/layout/vProcess5"/>
    <dgm:cxn modelId="{AD1728AA-3ACF-4642-87DB-E42CF1E527A6}" type="presParOf" srcId="{CCE40DF8-4E13-4442-A402-A97C4973B92A}" destId="{6CD924C3-37BE-814A-8352-EC32F9A4B8C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83782D-30BD-47C3-8E7C-4673D2FBE5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9FD34-74FC-40D1-A2CB-2EBA145EEF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LASSO Regression</a:t>
          </a:r>
          <a:endParaRPr lang="en-US" dirty="0"/>
        </a:p>
      </dgm:t>
    </dgm:pt>
    <dgm:pt modelId="{23BAC2FC-8952-427B-8836-58CBD648A019}" type="parTrans" cxnId="{F02D7468-159F-4C11-906C-111C46EBFB14}">
      <dgm:prSet/>
      <dgm:spPr/>
      <dgm:t>
        <a:bodyPr/>
        <a:lstStyle/>
        <a:p>
          <a:endParaRPr lang="en-US"/>
        </a:p>
      </dgm:t>
    </dgm:pt>
    <dgm:pt modelId="{2465D9D3-F2A4-4A57-A868-5A9683D7B621}" type="sibTrans" cxnId="{F02D7468-159F-4C11-906C-111C46EBFB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E64340-FA2F-4E85-BBE9-DEB573E8E3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Ridge Regression </a:t>
          </a:r>
          <a:endParaRPr lang="en-US" dirty="0"/>
        </a:p>
      </dgm:t>
    </dgm:pt>
    <dgm:pt modelId="{3EC74B38-BB68-4315-8D2F-B6977F6715A0}" type="parTrans" cxnId="{DBB82BFF-E425-42AE-8C5A-EDECE15B2AB9}">
      <dgm:prSet/>
      <dgm:spPr/>
      <dgm:t>
        <a:bodyPr/>
        <a:lstStyle/>
        <a:p>
          <a:endParaRPr lang="en-US"/>
        </a:p>
      </dgm:t>
    </dgm:pt>
    <dgm:pt modelId="{56F50AC3-C06D-4EDC-9B9A-F1605EFEAD94}" type="sibTrans" cxnId="{DBB82BFF-E425-42AE-8C5A-EDECE15B2A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C27229-7DB0-4B43-B1C2-E6E7867B46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Elastic Net</a:t>
          </a:r>
          <a:endParaRPr lang="en-US" dirty="0"/>
        </a:p>
      </dgm:t>
    </dgm:pt>
    <dgm:pt modelId="{3DA690AF-5F5E-4E4F-AC78-E8E539FE7C95}" type="parTrans" cxnId="{CB754803-ED41-4651-9823-FD9AA0BA49A6}">
      <dgm:prSet/>
      <dgm:spPr/>
      <dgm:t>
        <a:bodyPr/>
        <a:lstStyle/>
        <a:p>
          <a:endParaRPr lang="en-US"/>
        </a:p>
      </dgm:t>
    </dgm:pt>
    <dgm:pt modelId="{8A86E7FE-9104-4863-B830-9437F04790CF}" type="sibTrans" cxnId="{CB754803-ED41-4651-9823-FD9AA0BA49A6}">
      <dgm:prSet/>
      <dgm:spPr/>
      <dgm:t>
        <a:bodyPr/>
        <a:lstStyle/>
        <a:p>
          <a:endParaRPr lang="en-US"/>
        </a:p>
      </dgm:t>
    </dgm:pt>
    <dgm:pt modelId="{24145FA1-395F-C44D-9EDF-4F07F9454FBA}" type="pres">
      <dgm:prSet presAssocID="{2383782D-30BD-47C3-8E7C-4673D2FBE558}" presName="linear" presStyleCnt="0">
        <dgm:presLayoutVars>
          <dgm:animLvl val="lvl"/>
          <dgm:resizeHandles val="exact"/>
        </dgm:presLayoutVars>
      </dgm:prSet>
      <dgm:spPr/>
    </dgm:pt>
    <dgm:pt modelId="{19D81021-1881-6748-8B3D-441A619A9CA6}" type="pres">
      <dgm:prSet presAssocID="{F279FD34-74FC-40D1-A2CB-2EBA145EEF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C67EF4-7B90-A04F-83EB-8BE231ECF115}" type="pres">
      <dgm:prSet presAssocID="{2465D9D3-F2A4-4A57-A868-5A9683D7B621}" presName="spacer" presStyleCnt="0"/>
      <dgm:spPr/>
    </dgm:pt>
    <dgm:pt modelId="{198F8879-3573-5445-AB1F-D1C228FE8FA9}" type="pres">
      <dgm:prSet presAssocID="{A1E64340-FA2F-4E85-BBE9-DEB573E8E309}" presName="parentText" presStyleLbl="node1" presStyleIdx="1" presStyleCnt="3" custScaleY="77078">
        <dgm:presLayoutVars>
          <dgm:chMax val="0"/>
          <dgm:bulletEnabled val="1"/>
        </dgm:presLayoutVars>
      </dgm:prSet>
      <dgm:spPr/>
    </dgm:pt>
    <dgm:pt modelId="{26B6D3B8-32BE-1749-941F-4212FCBB9689}" type="pres">
      <dgm:prSet presAssocID="{56F50AC3-C06D-4EDC-9B9A-F1605EFEAD94}" presName="spacer" presStyleCnt="0"/>
      <dgm:spPr/>
    </dgm:pt>
    <dgm:pt modelId="{432300B4-1BE5-5A4B-A447-489A6C0754DE}" type="pres">
      <dgm:prSet presAssocID="{82C27229-7DB0-4B43-B1C2-E6E7867B467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B754803-ED41-4651-9823-FD9AA0BA49A6}" srcId="{2383782D-30BD-47C3-8E7C-4673D2FBE558}" destId="{82C27229-7DB0-4B43-B1C2-E6E7867B4677}" srcOrd="2" destOrd="0" parTransId="{3DA690AF-5F5E-4E4F-AC78-E8E539FE7C95}" sibTransId="{8A86E7FE-9104-4863-B830-9437F04790CF}"/>
    <dgm:cxn modelId="{74F1C805-9798-724A-8CF0-D0B32B88ADFF}" type="presOf" srcId="{2383782D-30BD-47C3-8E7C-4673D2FBE558}" destId="{24145FA1-395F-C44D-9EDF-4F07F9454FBA}" srcOrd="0" destOrd="0" presId="urn:microsoft.com/office/officeart/2005/8/layout/vList2"/>
    <dgm:cxn modelId="{419F2B06-21DD-A54F-906A-6FC2755D1501}" type="presOf" srcId="{A1E64340-FA2F-4E85-BBE9-DEB573E8E309}" destId="{198F8879-3573-5445-AB1F-D1C228FE8FA9}" srcOrd="0" destOrd="0" presId="urn:microsoft.com/office/officeart/2005/8/layout/vList2"/>
    <dgm:cxn modelId="{BE98AE1A-17C5-504B-9AC3-2A15384DCDC4}" type="presOf" srcId="{82C27229-7DB0-4B43-B1C2-E6E7867B4677}" destId="{432300B4-1BE5-5A4B-A447-489A6C0754DE}" srcOrd="0" destOrd="0" presId="urn:microsoft.com/office/officeart/2005/8/layout/vList2"/>
    <dgm:cxn modelId="{F02D7468-159F-4C11-906C-111C46EBFB14}" srcId="{2383782D-30BD-47C3-8E7C-4673D2FBE558}" destId="{F279FD34-74FC-40D1-A2CB-2EBA145EEFA1}" srcOrd="0" destOrd="0" parTransId="{23BAC2FC-8952-427B-8836-58CBD648A019}" sibTransId="{2465D9D3-F2A4-4A57-A868-5A9683D7B621}"/>
    <dgm:cxn modelId="{3B695084-3B30-A246-9BFC-C556FC17D6E9}" type="presOf" srcId="{F279FD34-74FC-40D1-A2CB-2EBA145EEFA1}" destId="{19D81021-1881-6748-8B3D-441A619A9CA6}" srcOrd="0" destOrd="0" presId="urn:microsoft.com/office/officeart/2005/8/layout/vList2"/>
    <dgm:cxn modelId="{DBB82BFF-E425-42AE-8C5A-EDECE15B2AB9}" srcId="{2383782D-30BD-47C3-8E7C-4673D2FBE558}" destId="{A1E64340-FA2F-4E85-BBE9-DEB573E8E309}" srcOrd="1" destOrd="0" parTransId="{3EC74B38-BB68-4315-8D2F-B6977F6715A0}" sibTransId="{56F50AC3-C06D-4EDC-9B9A-F1605EFEAD94}"/>
    <dgm:cxn modelId="{21E786BC-5F73-2C48-B99C-782B7122BC53}" type="presParOf" srcId="{24145FA1-395F-C44D-9EDF-4F07F9454FBA}" destId="{19D81021-1881-6748-8B3D-441A619A9CA6}" srcOrd="0" destOrd="0" presId="urn:microsoft.com/office/officeart/2005/8/layout/vList2"/>
    <dgm:cxn modelId="{3A5BDDDB-0152-934B-A245-B5EEEF39D229}" type="presParOf" srcId="{24145FA1-395F-C44D-9EDF-4F07F9454FBA}" destId="{FAC67EF4-7B90-A04F-83EB-8BE231ECF115}" srcOrd="1" destOrd="0" presId="urn:microsoft.com/office/officeart/2005/8/layout/vList2"/>
    <dgm:cxn modelId="{72CCA4B5-0810-4C4C-B228-145D6B50F3B7}" type="presParOf" srcId="{24145FA1-395F-C44D-9EDF-4F07F9454FBA}" destId="{198F8879-3573-5445-AB1F-D1C228FE8FA9}" srcOrd="2" destOrd="0" presId="urn:microsoft.com/office/officeart/2005/8/layout/vList2"/>
    <dgm:cxn modelId="{7193FC68-08E4-DB43-9027-C0FE191BB3E8}" type="presParOf" srcId="{24145FA1-395F-C44D-9EDF-4F07F9454FBA}" destId="{26B6D3B8-32BE-1749-941F-4212FCBB9689}" srcOrd="3" destOrd="0" presId="urn:microsoft.com/office/officeart/2005/8/layout/vList2"/>
    <dgm:cxn modelId="{1FEC1F8A-2679-9F47-BB98-FC43C9EBBBEA}" type="presParOf" srcId="{24145FA1-395F-C44D-9EDF-4F07F9454FBA}" destId="{432300B4-1BE5-5A4B-A447-489A6C0754D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11CF0-F288-5349-86B3-74A493E2CAF9}">
      <dsp:nvSpPr>
        <dsp:cNvPr id="0" name=""/>
        <dsp:cNvSpPr/>
      </dsp:nvSpPr>
      <dsp:spPr>
        <a:xfrm>
          <a:off x="0" y="174527"/>
          <a:ext cx="3689195" cy="22135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Sales Forecasting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historical sales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Seasonality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holidays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economic trends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customer purchasing patterns</a:t>
          </a:r>
        </a:p>
      </dsp:txBody>
      <dsp:txXfrm>
        <a:off x="0" y="174527"/>
        <a:ext cx="3689195" cy="2213517"/>
      </dsp:txXfrm>
    </dsp:sp>
    <dsp:sp modelId="{D8983EB0-4D13-AE4D-AC94-0C580EA494B7}">
      <dsp:nvSpPr>
        <dsp:cNvPr id="0" name=""/>
        <dsp:cNvSpPr/>
      </dsp:nvSpPr>
      <dsp:spPr>
        <a:xfrm>
          <a:off x="4058114" y="174527"/>
          <a:ext cx="3689195" cy="2213517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Price Optimization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Demand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competitor pricing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supply chain costs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customer behavior </a:t>
          </a:r>
        </a:p>
      </dsp:txBody>
      <dsp:txXfrm>
        <a:off x="4058114" y="174527"/>
        <a:ext cx="3689195" cy="2213517"/>
      </dsp:txXfrm>
    </dsp:sp>
    <dsp:sp modelId="{E289BEFE-8DFC-254C-A740-C554197DB409}">
      <dsp:nvSpPr>
        <dsp:cNvPr id="0" name=""/>
        <dsp:cNvSpPr/>
      </dsp:nvSpPr>
      <dsp:spPr>
        <a:xfrm>
          <a:off x="8116229" y="174527"/>
          <a:ext cx="3689195" cy="2213517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Financial Risk Assessment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financial history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credit scores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employment status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debt-to-income ratio</a:t>
          </a:r>
        </a:p>
      </dsp:txBody>
      <dsp:txXfrm>
        <a:off x="8116229" y="174527"/>
        <a:ext cx="3689195" cy="2213517"/>
      </dsp:txXfrm>
    </dsp:sp>
    <dsp:sp modelId="{B21634DC-4537-1349-A3BC-D15ED3D553F7}">
      <dsp:nvSpPr>
        <dsp:cNvPr id="0" name=""/>
        <dsp:cNvSpPr/>
      </dsp:nvSpPr>
      <dsp:spPr>
        <a:xfrm>
          <a:off x="0" y="2756964"/>
          <a:ext cx="3689195" cy="2213517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Energy Consumption Forecasting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historical usage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weather conditions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industrial activity</a:t>
          </a:r>
        </a:p>
      </dsp:txBody>
      <dsp:txXfrm>
        <a:off x="0" y="2756964"/>
        <a:ext cx="3689195" cy="2213517"/>
      </dsp:txXfrm>
    </dsp:sp>
    <dsp:sp modelId="{4D99729E-6E4D-6245-83F9-2DB60E2A8AF0}">
      <dsp:nvSpPr>
        <dsp:cNvPr id="0" name=""/>
        <dsp:cNvSpPr/>
      </dsp:nvSpPr>
      <dsp:spPr>
        <a:xfrm>
          <a:off x="4058114" y="2756964"/>
          <a:ext cx="3689195" cy="2213517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Car Prices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Year, milage, model, </a:t>
          </a:r>
        </a:p>
      </dsp:txBody>
      <dsp:txXfrm>
        <a:off x="4058114" y="2756964"/>
        <a:ext cx="3689195" cy="2213517"/>
      </dsp:txXfrm>
    </dsp:sp>
    <dsp:sp modelId="{D56FB520-0E9F-F14C-AF73-369016F81CE8}">
      <dsp:nvSpPr>
        <dsp:cNvPr id="0" name=""/>
        <dsp:cNvSpPr/>
      </dsp:nvSpPr>
      <dsp:spPr>
        <a:xfrm>
          <a:off x="8116229" y="2756964"/>
          <a:ext cx="3689195" cy="221351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House Prices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Location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square footage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number of bedrooms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crime rates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market trends</a:t>
          </a:r>
        </a:p>
      </dsp:txBody>
      <dsp:txXfrm>
        <a:off x="8116229" y="2756964"/>
        <a:ext cx="3689195" cy="2213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A2D11-1B87-DD40-B5C7-A51A6F00CB52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/>
            <a:t>Assumption 1: Linearity</a:t>
          </a:r>
          <a:endParaRPr lang="en-US" sz="3300" kern="1200"/>
        </a:p>
      </dsp:txBody>
      <dsp:txXfrm>
        <a:off x="28038" y="28038"/>
        <a:ext cx="7298593" cy="901218"/>
      </dsp:txXfrm>
    </dsp:sp>
    <dsp:sp modelId="{C54E78D1-5FBD-024E-8C61-37420F4D3432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/>
            <a:t>Assumption 2: Independence of errors</a:t>
          </a:r>
          <a:endParaRPr lang="en-US" sz="3300" kern="1200" dirty="0"/>
        </a:p>
      </dsp:txBody>
      <dsp:txXfrm>
        <a:off x="732583" y="1159385"/>
        <a:ext cx="7029617" cy="901218"/>
      </dsp:txXfrm>
    </dsp:sp>
    <dsp:sp modelId="{F57019EC-7983-1742-87CC-C61BC83AFF0F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/>
            <a:t>Assumption 3: Normality of errors</a:t>
          </a:r>
          <a:endParaRPr lang="en-US" sz="3300" kern="1200" dirty="0"/>
        </a:p>
      </dsp:txBody>
      <dsp:txXfrm>
        <a:off x="1426612" y="2290733"/>
        <a:ext cx="7040133" cy="901218"/>
      </dsp:txXfrm>
    </dsp:sp>
    <dsp:sp modelId="{054E75ED-B367-9340-81D9-A1658C64D1C4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/>
            <a:t>Assumption 4: Equal Variances </a:t>
          </a:r>
          <a:endParaRPr lang="en-US" sz="3300" kern="1200" dirty="0"/>
        </a:p>
      </dsp:txBody>
      <dsp:txXfrm>
        <a:off x="2131157" y="3422081"/>
        <a:ext cx="7029617" cy="901218"/>
      </dsp:txXfrm>
    </dsp:sp>
    <dsp:sp modelId="{129EF659-AAE9-8849-9222-6647E9B93914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288CE461-E775-554F-93E4-D08B64AFDFC0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AD1EFBAC-70B7-6745-9073-913F7EED3530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81021-1881-6748-8B3D-441A619A9CA6}">
      <dsp:nvSpPr>
        <dsp:cNvPr id="0" name=""/>
        <dsp:cNvSpPr/>
      </dsp:nvSpPr>
      <dsp:spPr>
        <a:xfrm>
          <a:off x="0" y="18616"/>
          <a:ext cx="10103695" cy="1518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/>
            <a:t>LASSO Regression</a:t>
          </a:r>
          <a:endParaRPr lang="en-US" sz="4500" kern="1200" dirty="0"/>
        </a:p>
      </dsp:txBody>
      <dsp:txXfrm>
        <a:off x="74135" y="92751"/>
        <a:ext cx="9955425" cy="1370389"/>
      </dsp:txXfrm>
    </dsp:sp>
    <dsp:sp modelId="{198F8879-3573-5445-AB1F-D1C228FE8FA9}">
      <dsp:nvSpPr>
        <dsp:cNvPr id="0" name=""/>
        <dsp:cNvSpPr/>
      </dsp:nvSpPr>
      <dsp:spPr>
        <a:xfrm>
          <a:off x="0" y="1707196"/>
          <a:ext cx="10103695" cy="1170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/>
            <a:t>Ridge Regression </a:t>
          </a:r>
          <a:endParaRPr lang="en-US" sz="4500" kern="1200" dirty="0"/>
        </a:p>
      </dsp:txBody>
      <dsp:txXfrm>
        <a:off x="57142" y="1764338"/>
        <a:ext cx="9989411" cy="1056268"/>
      </dsp:txXfrm>
    </dsp:sp>
    <dsp:sp modelId="{432300B4-1BE5-5A4B-A447-489A6C0754DE}">
      <dsp:nvSpPr>
        <dsp:cNvPr id="0" name=""/>
        <dsp:cNvSpPr/>
      </dsp:nvSpPr>
      <dsp:spPr>
        <a:xfrm>
          <a:off x="0" y="3047669"/>
          <a:ext cx="10103695" cy="15186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0" kern="1200" dirty="0"/>
            <a:t>Elastic Net</a:t>
          </a:r>
          <a:endParaRPr lang="en-US" sz="4500" kern="1200" dirty="0"/>
        </a:p>
      </dsp:txBody>
      <dsp:txXfrm>
        <a:off x="74135" y="3121804"/>
        <a:ext cx="9955425" cy="137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993C-8145-A84B-C2FD-CBC8C0B15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1437D-F30A-09FA-2A92-70801B8BE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D3724-C431-3425-57A4-0199F9FB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28F92-0373-E8B7-18BB-F56CBA08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81DA-9D93-5ACA-C8CE-4E1F165C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6678-5C58-980E-A59D-F695CB499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CDC75-E4ED-905F-E174-5C2487988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F1F2E-817E-A713-6335-F034E4D7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632D-72E7-F4B3-3DEF-6EEB1AEF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832C3-370E-0013-F5F3-E47E5498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1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FE4F9-F39C-FAD8-125E-15898F74C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B6D94-9B3B-BC59-BCE2-2BEB8D8FF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FD9B4-023C-D23E-FBCA-AF2D4EC2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C5E0B-AB4E-C798-E5E3-B524C2D1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A4426-1D39-6CB6-A11C-CFC2920A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5B11-B3F8-6613-4F91-E1E8569F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3820-FA5D-41D6-3984-31151EDD3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AB9D4-C87A-49F9-D2A9-6E8BA2EA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9E671-CE6D-346F-B3AC-EF5C67B9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263B5-8BE7-9A0C-6528-AF779A71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46CD-0AE7-3403-FDB4-D3773DEC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66DC6-69ED-D5AF-12EC-ADAC280F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7972-8AF5-DAA5-E37C-A9C5EB85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3AC2D-420A-9425-EC66-CC19656B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C0795-8C39-36ED-CECA-5AF664D4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1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AC34-64E8-9C11-8E8F-AF3A2F22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CE1-A560-6C29-AB0B-94917C084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E3EF-A314-3BFD-5DF8-4C1487E41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1F3C8-DD34-DE7D-6656-1B733645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83AB-AA28-0B8C-2BD0-B795F8A7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7A17B-6B11-F95E-FCE3-69A07BEA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9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DD6F-2853-392F-573C-4699D679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2CD95-F9E1-E665-A37D-8705EC07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DD71-CEF3-67D0-403D-5162ABE2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8D8FE-59BC-E810-DB45-1F97C1E37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F17DB-6A8E-9201-41E0-F30FB253D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65769-4379-5716-DF1A-5F8C91B8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21FA-11BE-C78B-A763-5D1CAB75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960AE-0C88-DD29-8088-FEE9FEC4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5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FDAD-C77B-CB8B-BF48-141A5112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9A4D9-3702-0009-1644-E4F64FA6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4A0A1-42E2-A3C5-6BB6-1EF5222E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7D055-33D6-C943-0D5B-42B73A96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8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2E69A-F182-30CF-30AD-D066D68C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B4E76-047D-9250-7D3C-BCD9875E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4B107-3006-FCDC-37BC-7ED0658C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3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A5EA-62F4-4273-2736-F1A44907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92C7-ABE2-AAB7-9683-6A9AC622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516D2-DCD2-A2B2-B16D-7AB7B4F73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375FB-D709-9193-DC5F-C7926A40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BE647-9D9B-416C-9047-5A71FFAF5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37A2-9346-B5D3-6A38-84C829F9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8BF8-AEEA-CD39-7810-581371BE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45D8D-0100-F2C2-D65D-A6960B357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D88D8-4C3E-3771-1F25-00639B3CC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44F06-2536-82FC-4DEE-74DF0D34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5096-F83F-2F41-85F7-7FBC3E574093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BCBA1-192E-0D9B-6625-5D233BBA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FB967-095E-91E8-F59A-E5E66317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9BFB7-D6E0-E1C2-00C4-3CBB0210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2B3CB-6395-A630-12D4-9AC3B5C7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7837-B570-C6C8-EA11-B84B1F8E4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5096-F83F-2F41-85F7-7FBC3E574093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3BCBE-F931-17BD-B7C6-71B01F2A8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2A274-48AD-104A-AD63-AE8298688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8A85-CAF6-2C47-8AF9-8855EF11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9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linear-regression-statistical-relationship-between-two-tripathi" TargetMode="External"/><Relationship Id="rId2" Type="http://schemas.openxmlformats.org/officeDocument/2006/relationships/hyperlink" Target="https://online.stat.psu.edu/stat415/lesson/7/7.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://www.sthda.com/english/articles/40-regression-analysis/167-simple-linear-regression-in-r/#google_vignett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ibbr.com/statistics/simple-linear-regression/" TargetMode="External"/><Relationship Id="rId5" Type="http://schemas.openxmlformats.org/officeDocument/2006/relationships/hyperlink" Target="https://towardsdatascience.com/how-are-logistic-regression-ordinary-least-squares-regression-related-1deab32d79f5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s://medium.com/swlh/understanding-multiple-linear-regression-e0a93327e96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bloggers.com/2021/10/multiple-linear-regression-made-simple/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analytics-vidhya/understanding-polynomial-regression-5ac25b970e18" TargetMode="External"/><Relationship Id="rId4" Type="http://schemas.openxmlformats.org/officeDocument/2006/relationships/hyperlink" Target="https://medium.com/@shuv.sdr/polynomial-regression-in-python-58198fb0973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online.stat.psu.edu/stat462/node/158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geeksforgeeks.org/ml-bias-variance-trade-off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31.png"/><Relationship Id="rId3" Type="http://schemas.openxmlformats.org/officeDocument/2006/relationships/hyperlink" Target="https://builtin.com/data-science/l2-regularization" TargetMode="External"/><Relationship Id="rId7" Type="http://schemas.openxmlformats.org/officeDocument/2006/relationships/diagramColors" Target="../diagrams/colors3.xml"/><Relationship Id="rId12" Type="http://schemas.openxmlformats.org/officeDocument/2006/relationships/image" Target="../media/image30.png"/><Relationship Id="rId2" Type="http://schemas.openxmlformats.org/officeDocument/2006/relationships/hyperlink" Target="https://towardsdatascience.com/l1-and-l2-regularization-methods-ce25e7fc831c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29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28.png"/><Relationship Id="rId4" Type="http://schemas.openxmlformats.org/officeDocument/2006/relationships/diagramData" Target="../diagrams/data3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saedsayad.com/decision_tree_reg.ht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velup.gitconnected.com/random-forest-regression-209c0f354c84" TargetMode="Externa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k-neighbors-regression-analysis-in-python-61532d56d8e4" TargetMode="External"/><Relationship Id="rId2" Type="http://schemas.openxmlformats.org/officeDocument/2006/relationships/hyperlink" Target="https://www.saedsayad.com/k_nearest_neighbors_reg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towardsdatascience.com/an-introduction-to-support-vector-regression-svr-a3ebc1672c2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cmu.edu/cmsac/sure/2022/materials/lectures/slides/20-Tree-ensembles.html#30" TargetMode="External"/><Relationship Id="rId2" Type="http://schemas.openxmlformats.org/officeDocument/2006/relationships/hyperlink" Target="https://towardsdatascience.com/boosting-algorithms-explained-d38f56ef3f3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s://blog.minitab.com/en/adventures-in-statistics-2/regression-analysis-how-do-i-interpret-r-squared-and-assess-the-goodness-of-f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erson walking past a glass door&#10;&#10;Description automatically generated">
            <a:extLst>
              <a:ext uri="{FF2B5EF4-FFF2-40B4-BE49-F238E27FC236}">
                <a16:creationId xmlns:a16="http://schemas.microsoft.com/office/drawing/2014/main" id="{1EAA2E93-876A-9B81-1764-9F654514A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59" r="1153"/>
          <a:stretch/>
        </p:blipFill>
        <p:spPr>
          <a:xfrm>
            <a:off x="812853" y="457200"/>
            <a:ext cx="10566294" cy="5943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CF2F99-6B75-8923-737B-6D0A121B1B8A}"/>
              </a:ext>
            </a:extLst>
          </p:cNvPr>
          <p:cNvSpPr txBox="1"/>
          <p:nvPr/>
        </p:nvSpPr>
        <p:spPr>
          <a:xfrm>
            <a:off x="6096000" y="5385137"/>
            <a:ext cx="7215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highlight>
                  <a:srgbClr val="C0C0C0"/>
                </a:highlight>
                <a:latin typeface="Bookman Old Style" panose="02050604050505020204" pitchFamily="18" charset="0"/>
              </a:rPr>
              <a:t>Namig Abbasov </a:t>
            </a:r>
          </a:p>
          <a:p>
            <a:r>
              <a:rPr lang="en-US" sz="3000" dirty="0">
                <a:highlight>
                  <a:srgbClr val="C0C0C0"/>
                </a:highlight>
                <a:latin typeface="Bookman Old Style" panose="02050604050505020204" pitchFamily="18" charset="0"/>
              </a:rPr>
              <a:t>Data Science and Analytics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43982-3D76-B20C-9596-EF954ED1EDB8}"/>
              </a:ext>
            </a:extLst>
          </p:cNvPr>
          <p:cNvSpPr txBox="1"/>
          <p:nvPr/>
        </p:nvSpPr>
        <p:spPr>
          <a:xfrm>
            <a:off x="2247441" y="876009"/>
            <a:ext cx="834957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500" dirty="0">
                <a:highlight>
                  <a:srgbClr val="C0C0C0"/>
                </a:highlight>
                <a:latin typeface="Georgia" panose="02040502050405020303" pitchFamily="18" charset="0"/>
              </a:rPr>
              <a:t>Supervised Machine Learning for Regression Tasks</a:t>
            </a:r>
          </a:p>
        </p:txBody>
      </p:sp>
    </p:spTree>
    <p:extLst>
      <p:ext uri="{BB962C8B-B14F-4D97-AF65-F5344CB8AC3E}">
        <p14:creationId xmlns:p14="http://schemas.microsoft.com/office/powerpoint/2010/main" val="48763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BD0BF-F9BE-9E17-49BE-861F8695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32" y="403942"/>
            <a:ext cx="4265196" cy="164592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Where Do Errors Come from? Nature and Social World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9B92-C4F2-EA37-C11C-434799002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b="1" i="0" dirty="0">
                <a:effectLst/>
                <a:latin typeface="open-sans"/>
                <a:hlinkClick r:id="rId2"/>
              </a:rPr>
              <a:t>Deterministic </a:t>
            </a:r>
            <a:r>
              <a:rPr lang="en-US" sz="1800" b="1" i="0" dirty="0">
                <a:effectLst/>
                <a:latin typeface="open-sans"/>
              </a:rPr>
              <a:t>(or Functional) Relationships</a:t>
            </a:r>
            <a:endParaRPr lang="en-US" sz="1800" b="1" dirty="0">
              <a:latin typeface="open-sans"/>
            </a:endParaRPr>
          </a:p>
          <a:p>
            <a:r>
              <a:rPr lang="en-US" sz="1800" b="1" i="0" dirty="0">
                <a:effectLst/>
                <a:latin typeface="open-sans"/>
                <a:hlinkClick r:id="rId3"/>
              </a:rPr>
              <a:t>Statistical Relationship </a:t>
            </a:r>
            <a:endParaRPr lang="en-US" sz="1800" b="1" i="0" dirty="0">
              <a:effectLst/>
              <a:latin typeface="open-sans"/>
            </a:endParaRP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AF145C88-2DB0-61A3-2B0E-00F46A4B19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9"/>
          <a:stretch/>
        </p:blipFill>
        <p:spPr>
          <a:xfrm>
            <a:off x="168316" y="2232742"/>
            <a:ext cx="5553154" cy="3822225"/>
          </a:xfrm>
          <a:prstGeom prst="rect">
            <a:avLst/>
          </a:prstGeom>
        </p:spPr>
      </p:pic>
      <p:pic>
        <p:nvPicPr>
          <p:cNvPr id="2050" name="Picture 2" descr="Linear Regression : Statistical Relationship between two continuous variables">
            <a:extLst>
              <a:ext uri="{FF2B5EF4-FFF2-40B4-BE49-F238E27FC236}">
                <a16:creationId xmlns:a16="http://schemas.microsoft.com/office/drawing/2014/main" id="{83A0D72B-A2CE-F288-98A8-9271CC5BF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8753" y="1881810"/>
            <a:ext cx="6388179" cy="405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4C566-4BAC-532C-AFDD-9A900026A919}"/>
              </a:ext>
            </a:extLst>
          </p:cNvPr>
          <p:cNvSpPr txBox="1"/>
          <p:nvPr/>
        </p:nvSpPr>
        <p:spPr>
          <a:xfrm>
            <a:off x="236366" y="6044615"/>
            <a:ext cx="86955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Ohm’s Law: </a:t>
            </a:r>
            <a:r>
              <a:rPr lang="en-US" b="0" i="1" dirty="0">
                <a:effectLst/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 = </a:t>
            </a:r>
            <a:r>
              <a:rPr lang="en-US" b="0" i="1" dirty="0">
                <a:effectLst/>
                <a:latin typeface="-apple-system"/>
              </a:rPr>
              <a:t>V</a:t>
            </a:r>
            <a:r>
              <a:rPr lang="en-US" b="0" i="0" dirty="0">
                <a:effectLst/>
                <a:latin typeface="-apple-system"/>
              </a:rPr>
              <a:t>/</a:t>
            </a:r>
            <a:r>
              <a:rPr lang="en-US" b="0" i="1" dirty="0">
                <a:effectLst/>
                <a:latin typeface="-apple-system"/>
              </a:rPr>
              <a:t>r</a:t>
            </a:r>
            <a:r>
              <a:rPr lang="en-US" b="0" i="0" dirty="0">
                <a:effectLst/>
                <a:latin typeface="-apple-system"/>
              </a:rPr>
              <a:t>, where </a:t>
            </a:r>
            <a:r>
              <a:rPr lang="en-US" b="0" i="1" dirty="0">
                <a:effectLst/>
                <a:latin typeface="-apple-system"/>
              </a:rPr>
              <a:t>V</a:t>
            </a:r>
            <a:r>
              <a:rPr lang="en-US" b="0" i="0" dirty="0">
                <a:effectLst/>
                <a:latin typeface="-apple-system"/>
              </a:rPr>
              <a:t> = voltage applied, </a:t>
            </a:r>
            <a:r>
              <a:rPr lang="en-US" b="0" i="1" dirty="0">
                <a:effectLst/>
                <a:latin typeface="-apple-system"/>
              </a:rPr>
              <a:t>r</a:t>
            </a:r>
            <a:r>
              <a:rPr lang="en-US" b="0" i="0" dirty="0">
                <a:effectLst/>
                <a:latin typeface="-apple-system"/>
              </a:rPr>
              <a:t> = resistance, and </a:t>
            </a:r>
            <a:r>
              <a:rPr lang="en-US" b="0" i="1" dirty="0">
                <a:effectLst/>
                <a:latin typeface="-apple-system"/>
              </a:rPr>
              <a:t>I</a:t>
            </a:r>
            <a:r>
              <a:rPr lang="en-US" b="0" i="0" dirty="0">
                <a:effectLst/>
                <a:latin typeface="-apple-system"/>
              </a:rPr>
              <a:t> = current.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Hooke’s Law: </a:t>
            </a:r>
            <a:r>
              <a:rPr lang="en-US" b="0" i="1" dirty="0">
                <a:effectLst/>
                <a:latin typeface="-apple-system"/>
              </a:rPr>
              <a:t>Y</a:t>
            </a:r>
            <a:r>
              <a:rPr lang="en-US" b="0" i="0" dirty="0">
                <a:effectLst/>
                <a:latin typeface="-apple-system"/>
              </a:rPr>
              <a:t> = </a:t>
            </a:r>
            <a:r>
              <a:rPr lang="el-GR" b="0" i="0" dirty="0">
                <a:effectLst/>
                <a:latin typeface="-apple-system"/>
              </a:rPr>
              <a:t>α +</a:t>
            </a:r>
            <a:r>
              <a:rPr lang="el-GR" b="0" i="1" dirty="0">
                <a:effectLst/>
                <a:latin typeface="-apple-system"/>
              </a:rPr>
              <a:t> β</a:t>
            </a:r>
            <a:r>
              <a:rPr lang="en-US" b="0" i="1" dirty="0">
                <a:effectLst/>
                <a:latin typeface="-apple-system"/>
              </a:rPr>
              <a:t>X</a:t>
            </a:r>
            <a:r>
              <a:rPr lang="en-US" b="0" i="0" dirty="0">
                <a:effectLst/>
                <a:latin typeface="-apple-system"/>
              </a:rPr>
              <a:t>, where </a:t>
            </a:r>
            <a:r>
              <a:rPr lang="en-US" b="0" i="1" dirty="0">
                <a:effectLst/>
                <a:latin typeface="-apple-system"/>
              </a:rPr>
              <a:t>Y</a:t>
            </a:r>
            <a:r>
              <a:rPr lang="en-US" b="0" i="0" dirty="0">
                <a:effectLst/>
                <a:latin typeface="-apple-system"/>
              </a:rPr>
              <a:t> = amount of stretch in a spring, and </a:t>
            </a:r>
            <a:r>
              <a:rPr lang="en-US" b="0" i="1" dirty="0">
                <a:effectLst/>
                <a:latin typeface="-apple-system"/>
              </a:rPr>
              <a:t>X</a:t>
            </a:r>
            <a:r>
              <a:rPr lang="en-US" b="0" i="0" dirty="0">
                <a:effectLst/>
                <a:latin typeface="-apple-system"/>
              </a:rPr>
              <a:t> = applied weight.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5020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04FA-7DAC-4AA5-4081-FD2EDC76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How Do We Get House Price Prediction?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898F-96BA-EFBE-DAC0-82FF30ECD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31" y="2675731"/>
            <a:ext cx="5277077" cy="396744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Linear Models</a:t>
            </a:r>
          </a:p>
          <a:p>
            <a:pPr lvl="1"/>
            <a:r>
              <a:rPr lang="en-US" b="1" i="0" dirty="0">
                <a:effectLst/>
                <a:latin typeface="Söhne"/>
              </a:rPr>
              <a:t>Simple Linear Regression</a:t>
            </a:r>
          </a:p>
          <a:p>
            <a:pPr lvl="1"/>
            <a:r>
              <a:rPr lang="en-US" b="1" dirty="0">
                <a:latin typeface="Söhne"/>
              </a:rPr>
              <a:t>Multiple Linear Regression</a:t>
            </a:r>
            <a:endParaRPr lang="en-US" b="1" i="0" dirty="0">
              <a:effectLst/>
              <a:latin typeface="Söhne"/>
            </a:endParaRPr>
          </a:p>
          <a:p>
            <a:pPr lvl="1"/>
            <a:r>
              <a:rPr lang="en-US" b="1" i="0" dirty="0">
                <a:effectLst/>
                <a:latin typeface="Söhne"/>
              </a:rPr>
              <a:t>Polynomial Regression</a:t>
            </a:r>
          </a:p>
          <a:p>
            <a:pPr lvl="1"/>
            <a:r>
              <a:rPr lang="en-US" b="1" dirty="0">
                <a:latin typeface="Söhne"/>
              </a:rPr>
              <a:t>Regularization</a:t>
            </a:r>
          </a:p>
          <a:p>
            <a:pPr lvl="2"/>
            <a:r>
              <a:rPr lang="en-US" b="1" i="0" dirty="0">
                <a:effectLst/>
                <a:latin typeface="Söhne"/>
              </a:rPr>
              <a:t>Ridge Regression (L2 Regularization)</a:t>
            </a:r>
          </a:p>
          <a:p>
            <a:pPr lvl="2"/>
            <a:r>
              <a:rPr lang="en-US" b="1" i="0" dirty="0">
                <a:effectLst/>
                <a:latin typeface="Söhne"/>
              </a:rPr>
              <a:t>Lasso Regression (L1 Regularization)</a:t>
            </a:r>
          </a:p>
          <a:p>
            <a:pPr lvl="2"/>
            <a:r>
              <a:rPr lang="en-US" b="1" i="0" dirty="0">
                <a:effectLst/>
                <a:latin typeface="Söhne"/>
              </a:rPr>
              <a:t>Elastic Net Regression(L1 and L2)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Support Vector Regression (SVR)</a:t>
            </a:r>
          </a:p>
          <a:p>
            <a:endParaRPr lang="en-US" b="1" i="0" dirty="0">
              <a:effectLst/>
              <a:latin typeface="Söhne"/>
            </a:endParaRPr>
          </a:p>
          <a:p>
            <a:endParaRPr lang="en-US" b="1" i="0" dirty="0">
              <a:effectLst/>
              <a:latin typeface="Söhne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F9A62-E45D-6D62-4C37-3A3FF254281C}"/>
              </a:ext>
            </a:extLst>
          </p:cNvPr>
          <p:cNvSpPr txBox="1"/>
          <p:nvPr/>
        </p:nvSpPr>
        <p:spPr>
          <a:xfrm>
            <a:off x="6398046" y="2675731"/>
            <a:ext cx="55883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K-Nearest Neighbors (KNN)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Neural Networks</a:t>
            </a:r>
            <a:endParaRPr lang="en-US" sz="24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74151"/>
                </a:solidFill>
                <a:latin typeface="Söhne"/>
              </a:rPr>
              <a:t>Decision Tree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74151"/>
                </a:solidFill>
                <a:latin typeface="Söhne"/>
              </a:rPr>
              <a:t>Random Forest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74151"/>
                </a:solidFill>
                <a:latin typeface="Söhne"/>
              </a:rPr>
              <a:t>Gradient Boosting Machines (GBM)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374151"/>
                </a:solidFill>
                <a:latin typeface="Söhne"/>
              </a:rPr>
              <a:t>XGBoost</a:t>
            </a:r>
            <a:endParaRPr lang="en-US" sz="2400" b="1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374151"/>
                </a:solidFill>
                <a:latin typeface="Söhne"/>
              </a:rPr>
              <a:t>LightGBM</a:t>
            </a:r>
            <a:endParaRPr lang="en-US" sz="2400" b="1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374151"/>
                </a:solidFill>
                <a:latin typeface="Söhne"/>
              </a:rPr>
              <a:t>CatBoost</a:t>
            </a:r>
            <a:endParaRPr lang="en-US" sz="2400" b="1" dirty="0">
              <a:solidFill>
                <a:srgbClr val="374151"/>
              </a:solidFill>
              <a:latin typeface="Söhne"/>
            </a:endParaRPr>
          </a:p>
          <a:p>
            <a:pPr lvl="1"/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D6687-BCCE-C5C8-3CEA-7DDF37C0B1A3}"/>
              </a:ext>
            </a:extLst>
          </p:cNvPr>
          <p:cNvSpPr txBox="1"/>
          <p:nvPr/>
        </p:nvSpPr>
        <p:spPr>
          <a:xfrm>
            <a:off x="440675" y="1690688"/>
            <a:ext cx="95295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u="sng" dirty="0"/>
              <a:t>This is where ML algorithms for regression come in:</a:t>
            </a:r>
          </a:p>
        </p:txBody>
      </p:sp>
    </p:spTree>
    <p:extLst>
      <p:ext uri="{BB962C8B-B14F-4D97-AF65-F5344CB8AC3E}">
        <p14:creationId xmlns:p14="http://schemas.microsoft.com/office/powerpoint/2010/main" val="391097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Rectangle 209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Linear regression">
            <a:extLst>
              <a:ext uri="{FF2B5EF4-FFF2-40B4-BE49-F238E27FC236}">
                <a16:creationId xmlns:a16="http://schemas.microsoft.com/office/drawing/2014/main" id="{47F36E50-9C77-68A3-B50C-F5960A193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035" y="1821920"/>
            <a:ext cx="5613400" cy="4392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mple linear regression graph">
            <a:extLst>
              <a:ext uri="{FF2B5EF4-FFF2-40B4-BE49-F238E27FC236}">
                <a16:creationId xmlns:a16="http://schemas.microsoft.com/office/drawing/2014/main" id="{2AAEE108-4F00-E5BD-7050-A326E61D4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1020" y="1396588"/>
            <a:ext cx="4221780" cy="28377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68AE4549-86A2-26F1-69A5-27F061FC9E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6643" y="4480686"/>
            <a:ext cx="4058268" cy="19578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F189C-72DF-AF4D-CFD7-E641ACBC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  <a:hlinkClick r:id="rId5"/>
              </a:rPr>
              <a:t>Simple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  <a:hlinkClick r:id="rId6"/>
              </a:rPr>
              <a:t>Linear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  <a:hlinkClick r:id="rId7"/>
              </a:rPr>
              <a:t>Regression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5662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4" name="Rectangle 3103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75E9ED3-B614-1D0E-C11A-439BA4D8F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209" y="1203482"/>
            <a:ext cx="3827655" cy="31106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diagram of a manual and manual&#10;&#10;Description automatically generated">
            <a:extLst>
              <a:ext uri="{FF2B5EF4-FFF2-40B4-BE49-F238E27FC236}">
                <a16:creationId xmlns:a16="http://schemas.microsoft.com/office/drawing/2014/main" id="{C7051BB0-1F85-9EC3-A178-CD7A6421F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8247" y="557195"/>
            <a:ext cx="3956829" cy="2750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nderstanding Multiple Linear Regression | by Christa Dawson | The Startup  | Medium">
            <a:extLst>
              <a:ext uri="{FF2B5EF4-FFF2-40B4-BE49-F238E27FC236}">
                <a16:creationId xmlns:a16="http://schemas.microsoft.com/office/drawing/2014/main" id="{51649D7D-8ECE-27CB-21D8-5BB72F9F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8247" y="3307523"/>
            <a:ext cx="3799716" cy="18442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 diagram of a triangle with points and lines&#10;&#10;Description automatically generated">
            <a:extLst>
              <a:ext uri="{FF2B5EF4-FFF2-40B4-BE49-F238E27FC236}">
                <a16:creationId xmlns:a16="http://schemas.microsoft.com/office/drawing/2014/main" id="{A74F5FA5-75A4-74C9-7AF0-831B9C71E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250" y="874643"/>
            <a:ext cx="3799717" cy="37997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CBF63-1679-9A00-8665-8219B4A5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  <a:hlinkClick r:id="rId6"/>
              </a:rPr>
              <a:t>Multiple</a:t>
            </a: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Linear </a:t>
            </a: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  <a:hlinkClick r:id="rId7"/>
              </a:rPr>
              <a:t>Regression 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589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6D1EE9-DD73-93AF-339B-FF9CD39E73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80A66-4FF0-BB2F-EA85-F04D053E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Linear Regression Assumptions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BF5D6F-8A7E-7E48-1981-E35CB3B5B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031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0896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2114-783F-166C-4C90-5BF609B7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 Assumptions: Linearity</a:t>
            </a:r>
          </a:p>
        </p:txBody>
      </p:sp>
      <p:pic>
        <p:nvPicPr>
          <p:cNvPr id="3076" name="Picture 4" descr="Fitted line plot for a linear model graph from Minitab. Height is on the x-axis and height is the y-axis. The data is scattered in a linear positive direction.">
            <a:extLst>
              <a:ext uri="{FF2B5EF4-FFF2-40B4-BE49-F238E27FC236}">
                <a16:creationId xmlns:a16="http://schemas.microsoft.com/office/drawing/2014/main" id="{DC88F614-6390-EE1B-9624-41BDBF9435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04882"/>
            <a:ext cx="7188199" cy="48448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0BB810-86E0-3374-C6A4-8430920686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57037"/>
            <a:ext cx="10905066" cy="414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513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3D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C2C31-EBE5-1351-A773-C2F260AE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Regression Assumptions: </a:t>
            </a:r>
            <a:r>
              <a:rPr lang="en-US" sz="24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Normality of errors 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Normal probability plot from Minitab. The x-axis is the residual and the y-axis is the percent. The point are close to the line.">
            <a:extLst>
              <a:ext uri="{FF2B5EF4-FFF2-40B4-BE49-F238E27FC236}">
                <a16:creationId xmlns:a16="http://schemas.microsoft.com/office/drawing/2014/main" id="{FD33C902-55EC-70EA-6936-27CCD8731B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04882"/>
            <a:ext cx="7188199" cy="484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74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FF995B-C3C2-A39A-FF55-72289B0A1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AF3CA-D6FF-8EB3-9FD2-EA0FB09D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2074363"/>
            <a:ext cx="3074382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Linear Regression Assumptions:</a:t>
            </a:r>
            <a:r>
              <a:rPr lang="en-US" sz="1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Equal Variances</a:t>
            </a:r>
            <a:endParaRPr lang="en-US" sz="1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Versus fits graph from Minitab. Fitted value is on the x-axis and the residual is the y-axis. The data points have no clear pattern.">
            <a:extLst>
              <a:ext uri="{FF2B5EF4-FFF2-40B4-BE49-F238E27FC236}">
                <a16:creationId xmlns:a16="http://schemas.microsoft.com/office/drawing/2014/main" id="{825B7BD0-EA4E-6CAB-F1E9-EC92BC9BB6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11826" y="649836"/>
            <a:ext cx="8080362" cy="544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4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Understanding Polynomial Regression!!! | by Abhigyan | Analytics Vidhya |  Medium">
            <a:extLst>
              <a:ext uri="{FF2B5EF4-FFF2-40B4-BE49-F238E27FC236}">
                <a16:creationId xmlns:a16="http://schemas.microsoft.com/office/drawing/2014/main" id="{331AAF8C-2BF0-482D-2F7C-D4E66DCF0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921" y="881008"/>
            <a:ext cx="8101970" cy="39910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FE97AE3-004D-D4D0-F79E-401C12E5F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72038"/>
            <a:ext cx="7186613" cy="698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2CE213-9270-D9B3-ED32-63C28495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4"/>
              </a:rPr>
              <a:t>Polynomial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5"/>
              </a:rPr>
              <a:t>Regression</a:t>
            </a: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369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378A2-5B44-15D2-0F28-276EFD38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2800" b="1">
                <a:solidFill>
                  <a:schemeClr val="bg1"/>
                </a:solidFill>
                <a:latin typeface="Georgia" panose="02040502050405020303" pitchFamily="18" charset="0"/>
              </a:rPr>
              <a:t>Machine Learning and Deep Learning Series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6789-50B9-8876-CD23-A66B5CF4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22" y="2319466"/>
            <a:ext cx="10682867" cy="3605635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Georgia" panose="02040502050405020303" pitchFamily="18" charset="0"/>
              </a:rPr>
              <a:t>Open Lab 1: Introduction to Machine Learning and Deep Learning </a:t>
            </a:r>
          </a:p>
          <a:p>
            <a:r>
              <a:rPr lang="en-US" sz="2500" dirty="0">
                <a:solidFill>
                  <a:schemeClr val="bg1"/>
                </a:solidFill>
                <a:latin typeface="Georgia" panose="02040502050405020303" pitchFamily="18" charset="0"/>
              </a:rPr>
              <a:t>Open Lab 2: Supervised Learning – Classification </a:t>
            </a:r>
          </a:p>
          <a:p>
            <a:r>
              <a:rPr lang="en-US" sz="2500" b="1" u="sng" dirty="0">
                <a:solidFill>
                  <a:schemeClr val="bg1"/>
                </a:solidFill>
                <a:highlight>
                  <a:srgbClr val="FF0000"/>
                </a:highlight>
                <a:latin typeface="Georgia" panose="02040502050405020303" pitchFamily="18" charset="0"/>
              </a:rPr>
              <a:t>Open Lab 3: Supervised Learning – Regression </a:t>
            </a:r>
          </a:p>
          <a:p>
            <a:r>
              <a:rPr lang="en-US" sz="2500" dirty="0">
                <a:solidFill>
                  <a:schemeClr val="bg1"/>
                </a:solidFill>
                <a:latin typeface="Georgia" panose="02040502050405020303" pitchFamily="18" charset="0"/>
              </a:rPr>
              <a:t>Open Lab 4: Unsupervised Learning </a:t>
            </a:r>
          </a:p>
          <a:p>
            <a:r>
              <a:rPr lang="en-US" sz="2500" dirty="0">
                <a:solidFill>
                  <a:schemeClr val="bg1"/>
                </a:solidFill>
                <a:latin typeface="Georgia" panose="02040502050405020303" pitchFamily="18" charset="0"/>
              </a:rPr>
              <a:t>Open Lab 5: Advanced ML – Ensemble Learning and Optimization</a:t>
            </a:r>
          </a:p>
          <a:p>
            <a:r>
              <a:rPr lang="en-US" sz="2500" dirty="0">
                <a:solidFill>
                  <a:schemeClr val="bg1"/>
                </a:solidFill>
                <a:latin typeface="Georgia" panose="02040502050405020303" pitchFamily="18" charset="0"/>
              </a:rPr>
              <a:t>Open Lab 6: </a:t>
            </a:r>
            <a:r>
              <a:rPr lang="en-US" sz="250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Deep Learning and Neural Networks</a:t>
            </a:r>
          </a:p>
          <a:p>
            <a:r>
              <a:rPr lang="en-US" sz="250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Open Lab 7: Transformer-based Models</a:t>
            </a:r>
          </a:p>
          <a:p>
            <a:pPr marL="0" indent="0">
              <a:buNone/>
            </a:pPr>
            <a:endParaRPr lang="en-US" sz="25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US" sz="25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9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1C345-A084-6EB3-61E9-C83BC7D1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 Polynomial Regression Really Linear? 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FA295-E767-1A82-F858-170BA27CA9C8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“</a:t>
            </a:r>
            <a:r>
              <a:rPr lang="en-US" sz="2200" b="0" i="0">
                <a:effectLst/>
                <a:hlinkClick r:id="rId2"/>
              </a:rPr>
              <a:t>Although</a:t>
            </a:r>
            <a:r>
              <a:rPr lang="en-US" sz="2200" b="0" i="0">
                <a:effectLst/>
              </a:rPr>
              <a:t> this model allows for a nonlinear relationship between </a:t>
            </a:r>
            <a:r>
              <a:rPr lang="en-US" sz="2200" b="0" i="1">
                <a:effectLst/>
              </a:rPr>
              <a:t>Y</a:t>
            </a:r>
            <a:r>
              <a:rPr lang="en-US" sz="2200" b="0" i="0">
                <a:effectLst/>
              </a:rPr>
              <a:t> and </a:t>
            </a:r>
            <a:r>
              <a:rPr lang="en-US" sz="2200" b="0" i="1">
                <a:effectLst/>
              </a:rPr>
              <a:t>X,</a:t>
            </a:r>
            <a:r>
              <a:rPr lang="en-US" sz="2200" b="0" i="0">
                <a:effectLst/>
              </a:rPr>
              <a:t> polynomial regression is still considered linear regression since it is linear in the regression coefficients, </a:t>
            </a:r>
            <a:r>
              <a:rPr lang="en-US" sz="2200" b="0" i="0" u="none" strike="noStrike">
                <a:effectLst/>
              </a:rPr>
              <a:t>β1,β2,...,βh</a:t>
            </a:r>
            <a:r>
              <a:rPr lang="en-US" sz="2200" b="0" i="0">
                <a:effectLst/>
              </a:rPr>
              <a:t>!”</a:t>
            </a:r>
            <a:endParaRPr lang="en-US" sz="2200" b="1" u="sng"/>
          </a:p>
        </p:txBody>
      </p:sp>
      <p:pic>
        <p:nvPicPr>
          <p:cNvPr id="4" name="Picture 2" descr="Understanding Polynomial Regression Model - Analytics Vidhya">
            <a:extLst>
              <a:ext uri="{FF2B5EF4-FFF2-40B4-BE49-F238E27FC236}">
                <a16:creationId xmlns:a16="http://schemas.microsoft.com/office/drawing/2014/main" id="{6AA2A1F6-2CBC-7497-980E-6FD89B8C20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664" y="2084247"/>
            <a:ext cx="9965958" cy="465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139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F83F8-13CA-0770-B64B-2F4EA208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But Adding Too Many Polynomials Cause Overfitting?</a:t>
            </a:r>
            <a:b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Trade Off </a:t>
            </a: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Between Bias and Variance: Fundamental Problem in Machine Learning </a:t>
            </a:r>
          </a:p>
        </p:txBody>
      </p:sp>
      <p:sp>
        <p:nvSpPr>
          <p:cNvPr id="105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gion for the Least Value of Total Error">
            <a:extLst>
              <a:ext uri="{FF2B5EF4-FFF2-40B4-BE49-F238E27FC236}">
                <a16:creationId xmlns:a16="http://schemas.microsoft.com/office/drawing/2014/main" id="{BDA31082-46B3-702C-4514-CB7CA620F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99986"/>
            <a:ext cx="7214616" cy="523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7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3411B-A167-8A5E-636F-0FD468E9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>
                <a:hlinkClick r:id="rId2"/>
              </a:rPr>
              <a:t>Regularization</a:t>
            </a:r>
            <a:r>
              <a:rPr lang="en-US"/>
              <a:t> is One Solution to </a:t>
            </a:r>
            <a:r>
              <a:rPr lang="en-US">
                <a:hlinkClick r:id="rId3"/>
              </a:rPr>
              <a:t>Overfitting</a:t>
            </a:r>
            <a:r>
              <a:rPr lang="en-US"/>
              <a:t>! 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B63E281-E895-2A72-8938-CBBD74805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116755"/>
              </p:ext>
            </p:extLst>
          </p:nvPr>
        </p:nvGraphicFramePr>
        <p:xfrm>
          <a:off x="1039580" y="1650222"/>
          <a:ext cx="10103695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2FC41F-FCE2-2671-D25E-9337B48ED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7779" y="3293009"/>
            <a:ext cx="3535496" cy="1005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7A9C9-D060-7CB7-06E4-D5B352B178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7106" y="5113314"/>
            <a:ext cx="6134159" cy="657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1AF054-156B-CF07-6160-6033705B43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9045" y="4162765"/>
            <a:ext cx="4674229" cy="738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09CCBC-AECA-6E80-4817-3323AE540D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87747" y="2569231"/>
            <a:ext cx="5255527" cy="598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01EB5F-ABDE-9EAA-C66D-A310E277C0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06585" y="1665025"/>
            <a:ext cx="2736690" cy="9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14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820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13D60-75D9-EB05-3D75-D985E557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  <a:hlinkClick r:id="rId2"/>
              </a:rPr>
              <a:t>Decision Tree Regression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A chart with numbers and a red arrow&#10;&#10;Description automatically generated">
            <a:extLst>
              <a:ext uri="{FF2B5EF4-FFF2-40B4-BE49-F238E27FC236}">
                <a16:creationId xmlns:a16="http://schemas.microsoft.com/office/drawing/2014/main" id="{91773029-0CD1-381E-5636-A8FD4F4480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99320"/>
            <a:ext cx="10905066" cy="39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129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Rectangle 924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3" name="Rectangle 924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2EFDD4AD-9205-2478-B17F-24604EE4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78" y="314825"/>
            <a:ext cx="8550965" cy="3184653"/>
          </a:xfrm>
          <a:prstGeom prst="rect">
            <a:avLst/>
          </a:prstGeom>
        </p:spPr>
      </p:pic>
      <p:pic>
        <p:nvPicPr>
          <p:cNvPr id="9218" name="Picture 2" descr="A diagram of a tree&#10;&#10;Description automatically generated">
            <a:extLst>
              <a:ext uri="{FF2B5EF4-FFF2-40B4-BE49-F238E27FC236}">
                <a16:creationId xmlns:a16="http://schemas.microsoft.com/office/drawing/2014/main" id="{522D2C1E-A505-DF1F-7A2E-E85C63C67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4508" y="3727449"/>
            <a:ext cx="4474992" cy="2815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8986AA39-C772-CD73-50D6-245021FEA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500" y="3727449"/>
            <a:ext cx="4728762" cy="26998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8633FD-29E6-3A29-D3D2-6E9971B4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  <a:hlinkClick r:id="rId5"/>
              </a:rPr>
              <a:t>Random Forest Regression 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6869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0" name="Rectangle 10259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0598C-D2F2-6BA2-BA7D-2CFB5250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4" y="557189"/>
            <a:ext cx="4140378" cy="110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>
                <a:hlinkClick r:id="rId2"/>
              </a:rPr>
              <a:t>KNN</a:t>
            </a:r>
            <a:r>
              <a:rPr lang="en-US" sz="5200" dirty="0"/>
              <a:t> </a:t>
            </a:r>
            <a:r>
              <a:rPr lang="en-US" sz="5200" dirty="0">
                <a:hlinkClick r:id="rId3"/>
              </a:rPr>
              <a:t>Regression</a:t>
            </a:r>
            <a:endParaRPr lang="en-US" sz="52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FC3EDF9-0124-0E6E-87EA-AAE38F0D9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485" y="2785950"/>
            <a:ext cx="3710764" cy="351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7EB552C-D222-A151-B195-B5B96E6FB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18603" y="303280"/>
            <a:ext cx="5812006" cy="383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AB587E14-EC0D-41B6-3135-B21B6D6B8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0377" y="4181456"/>
            <a:ext cx="4675187" cy="267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08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E3554-428B-2A42-1356-310AC820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House Prices with KNN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BDCE9C21-343B-F8D3-44F7-CCD9C9E9E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233" y="1820721"/>
            <a:ext cx="4111873" cy="40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table with numbers and numbers&#10;&#10;AI-generated content may be incorrect.">
            <a:extLst>
              <a:ext uri="{FF2B5EF4-FFF2-40B4-BE49-F238E27FC236}">
                <a16:creationId xmlns:a16="http://schemas.microsoft.com/office/drawing/2014/main" id="{26809F34-9BC4-DD04-B278-6168B5BFF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3441" t="3974"/>
          <a:stretch/>
        </p:blipFill>
        <p:spPr>
          <a:xfrm>
            <a:off x="4579966" y="1811326"/>
            <a:ext cx="7430801" cy="449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2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1" name="Rectangle 123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3" name="Rectangle 123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7BBE5-466C-9082-A4C3-ABA30727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  <a:hlinkClick r:id="rId2"/>
              </a:rPr>
              <a:t>Support Vector Regression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 descr="A line with blue dots and red lines&#10;&#10;Description automatically generated">
            <a:extLst>
              <a:ext uri="{FF2B5EF4-FFF2-40B4-BE49-F238E27FC236}">
                <a16:creationId xmlns:a16="http://schemas.microsoft.com/office/drawing/2014/main" id="{B15D6FDA-1714-7AD5-08CF-13D90DC58A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4742" y="961812"/>
            <a:ext cx="6775914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99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6" name="Rectangle 1127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CF327-DF10-2042-9AA1-08186A2B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560881"/>
            <a:ext cx="2648256" cy="45779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hlinkClick r:id="rId2"/>
              </a:rPr>
              <a:t>Boosting</a:t>
            </a:r>
            <a:r>
              <a:rPr lang="en-US" sz="5200" dirty="0"/>
              <a:t> in </a:t>
            </a:r>
            <a:r>
              <a:rPr lang="en-US" sz="5200" dirty="0">
                <a:hlinkClick r:id="rId3"/>
              </a:rPr>
              <a:t>ML</a:t>
            </a:r>
            <a:endParaRPr lang="en-US" sz="52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3C63C4A-0C62-E3AE-53DD-98CAA91D14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0786" y="0"/>
            <a:ext cx="9250016" cy="43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a model test&#10;&#10;Description automatically generated">
            <a:extLst>
              <a:ext uri="{FF2B5EF4-FFF2-40B4-BE49-F238E27FC236}">
                <a16:creationId xmlns:a16="http://schemas.microsoft.com/office/drawing/2014/main" id="{C6B94F3C-0377-E3C1-6349-B2C82F927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129" y="4120413"/>
            <a:ext cx="8968673" cy="27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3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0E5F69-0974-4AD7-83C8-EDA8887E61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98043"/>
            <a:ext cx="10905066" cy="466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25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06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A06DF-86FB-4323-5B21-A8CA92F6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Algorithms Based on Types of ML</a:t>
            </a:r>
          </a:p>
        </p:txBody>
      </p:sp>
      <p:pic>
        <p:nvPicPr>
          <p:cNvPr id="2050" name="Picture 2" descr="Machine Learning Algorithms | Introduction to Machine Learning">
            <a:extLst>
              <a:ext uri="{FF2B5EF4-FFF2-40B4-BE49-F238E27FC236}">
                <a16:creationId xmlns:a16="http://schemas.microsoft.com/office/drawing/2014/main" id="{76C00A3B-D1DA-07B4-D580-7BA66B9E6B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1082" y="961812"/>
            <a:ext cx="6563235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07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89566-1D39-626D-3E54-FD841EC3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ML Regression Problems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40A93F-64AF-43F0-14A7-30FE56535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650709"/>
              </p:ext>
            </p:extLst>
          </p:nvPr>
        </p:nvGraphicFramePr>
        <p:xfrm>
          <a:off x="126380" y="1575459"/>
          <a:ext cx="11805425" cy="514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838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127BA0D-23E1-DA96-022E-5B0C84CE5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330753"/>
              </p:ext>
            </p:extLst>
          </p:nvPr>
        </p:nvGraphicFramePr>
        <p:xfrm>
          <a:off x="1" y="0"/>
          <a:ext cx="12192001" cy="7012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531">
                  <a:extLst>
                    <a:ext uri="{9D8B030D-6E8A-4147-A177-3AD203B41FA5}">
                      <a16:colId xmlns:a16="http://schemas.microsoft.com/office/drawing/2014/main" val="4256424888"/>
                    </a:ext>
                  </a:extLst>
                </a:gridCol>
                <a:gridCol w="1352205">
                  <a:extLst>
                    <a:ext uri="{9D8B030D-6E8A-4147-A177-3AD203B41FA5}">
                      <a16:colId xmlns:a16="http://schemas.microsoft.com/office/drawing/2014/main" val="1050318716"/>
                    </a:ext>
                  </a:extLst>
                </a:gridCol>
                <a:gridCol w="1097945">
                  <a:extLst>
                    <a:ext uri="{9D8B030D-6E8A-4147-A177-3AD203B41FA5}">
                      <a16:colId xmlns:a16="http://schemas.microsoft.com/office/drawing/2014/main" val="4086129033"/>
                    </a:ext>
                  </a:extLst>
                </a:gridCol>
                <a:gridCol w="1028601">
                  <a:extLst>
                    <a:ext uri="{9D8B030D-6E8A-4147-A177-3AD203B41FA5}">
                      <a16:colId xmlns:a16="http://schemas.microsoft.com/office/drawing/2014/main" val="1056331282"/>
                    </a:ext>
                  </a:extLst>
                </a:gridCol>
                <a:gridCol w="2036494">
                  <a:extLst>
                    <a:ext uri="{9D8B030D-6E8A-4147-A177-3AD203B41FA5}">
                      <a16:colId xmlns:a16="http://schemas.microsoft.com/office/drawing/2014/main" val="244227876"/>
                    </a:ext>
                  </a:extLst>
                </a:gridCol>
                <a:gridCol w="933734">
                  <a:extLst>
                    <a:ext uri="{9D8B030D-6E8A-4147-A177-3AD203B41FA5}">
                      <a16:colId xmlns:a16="http://schemas.microsoft.com/office/drawing/2014/main" val="601573689"/>
                    </a:ext>
                  </a:extLst>
                </a:gridCol>
                <a:gridCol w="1086387">
                  <a:extLst>
                    <a:ext uri="{9D8B030D-6E8A-4147-A177-3AD203B41FA5}">
                      <a16:colId xmlns:a16="http://schemas.microsoft.com/office/drawing/2014/main" val="792658878"/>
                    </a:ext>
                  </a:extLst>
                </a:gridCol>
                <a:gridCol w="1051715">
                  <a:extLst>
                    <a:ext uri="{9D8B030D-6E8A-4147-A177-3AD203B41FA5}">
                      <a16:colId xmlns:a16="http://schemas.microsoft.com/office/drawing/2014/main" val="3655736842"/>
                    </a:ext>
                  </a:extLst>
                </a:gridCol>
                <a:gridCol w="1086389">
                  <a:extLst>
                    <a:ext uri="{9D8B030D-6E8A-4147-A177-3AD203B41FA5}">
                      <a16:colId xmlns:a16="http://schemas.microsoft.com/office/drawing/2014/main" val="1476092839"/>
                    </a:ext>
                  </a:extLst>
                </a:gridCol>
              </a:tblGrid>
              <a:tr h="608379">
                <a:tc>
                  <a:txBody>
                    <a:bodyPr/>
                    <a:lstStyle/>
                    <a:p>
                      <a:r>
                        <a:rPr lang="en-US" sz="15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Square Feet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House 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PredictedPrice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Error/Residuals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Absolute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2738"/>
                  </a:ext>
                </a:extLst>
              </a:tr>
              <a:tr h="358662"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42537"/>
                  </a:ext>
                </a:extLst>
              </a:tr>
              <a:tr h="358662"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305k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55755"/>
                  </a:ext>
                </a:extLst>
              </a:tr>
              <a:tr h="358662"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325k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65015"/>
                  </a:ext>
                </a:extLst>
              </a:tr>
              <a:tr h="358662"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-5k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530476"/>
                  </a:ext>
                </a:extLst>
              </a:tr>
              <a:tr h="358662"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995k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+5k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71818"/>
                  </a:ext>
                </a:extLst>
              </a:tr>
              <a:tr h="358662">
                <a:tc>
                  <a:txBody>
                    <a:bodyPr/>
                    <a:lstStyle/>
                    <a:p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745k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+5k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66851"/>
                  </a:ext>
                </a:extLst>
              </a:tr>
              <a:tr h="358662">
                <a:tc>
                  <a:txBody>
                    <a:bodyPr/>
                    <a:lstStyle/>
                    <a:p>
                      <a:r>
                        <a:rPr lang="en-US" sz="15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505k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+5k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32584"/>
                  </a:ext>
                </a:extLst>
              </a:tr>
              <a:tr h="358662">
                <a:tc>
                  <a:txBody>
                    <a:bodyPr/>
                    <a:lstStyle/>
                    <a:p>
                      <a:r>
                        <a:rPr lang="en-US" sz="15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240k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230k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+10k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18373"/>
                  </a:ext>
                </a:extLst>
              </a:tr>
              <a:tr h="912568">
                <a:tc>
                  <a:txBody>
                    <a:bodyPr/>
                    <a:lstStyle/>
                    <a:p>
                      <a:r>
                        <a:rPr 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Sum of Squares (TSS)</a:t>
                      </a:r>
                    </a:p>
                    <a:p>
                      <a:r>
                        <a:rPr 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 </a:t>
                      </a:r>
                    </a:p>
                    <a:p>
                      <a:r>
                        <a:rPr lang="en-US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 </a:t>
                      </a:r>
                      <a:endParaRPr lang="en-US" sz="15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563,996,875,000</a:t>
                      </a:r>
                    </a:p>
                    <a:p>
                      <a:r>
                        <a:rPr lang="en-US" sz="1600" dirty="0"/>
                        <a:t>80,570,982,142.9</a:t>
                      </a:r>
                    </a:p>
                    <a:p>
                      <a:r>
                        <a:rPr lang="en-US" sz="1600" dirty="0"/>
                        <a:t>265517.6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43360"/>
                  </a:ext>
                </a:extLst>
              </a:tr>
              <a:tr h="358662">
                <a:tc>
                  <a:txBody>
                    <a:bodyPr/>
                    <a:lstStyle/>
                    <a:p>
                      <a:r>
                        <a:rPr lang="en-US" sz="1500" dirty="0"/>
                        <a:t>Sum of Errors 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953842"/>
                  </a:ext>
                </a:extLst>
              </a:tr>
              <a:tr h="608379">
                <a:tc>
                  <a:txBody>
                    <a:bodyPr/>
                    <a:lstStyle/>
                    <a:p>
                      <a:r>
                        <a:rPr lang="en-US" sz="1500" dirty="0"/>
                        <a:t>Mean Absolute Error(MAE)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u="sng" dirty="0"/>
                        <a:t>6,250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82879"/>
                  </a:ext>
                </a:extLst>
              </a:tr>
              <a:tr h="3877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 of Squared Errors (SSE)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350,000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779976"/>
                  </a:ext>
                </a:extLst>
              </a:tr>
              <a:tr h="6276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Squared Error (MSE) </a:t>
                      </a:r>
                      <a:endParaRPr lang="en-US" sz="15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43,750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98327"/>
                  </a:ext>
                </a:extLst>
              </a:tr>
              <a:tr h="358662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Root Mean Squared Error (RMSE)</a:t>
                      </a:r>
                      <a:endParaRPr lang="en-US" sz="15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6,614</a:t>
                      </a:r>
                      <a:endParaRPr 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7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60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table with formulas and equations&#10;&#10;Description automatically generated with medium confidence">
            <a:extLst>
              <a:ext uri="{FF2B5EF4-FFF2-40B4-BE49-F238E27FC236}">
                <a16:creationId xmlns:a16="http://schemas.microsoft.com/office/drawing/2014/main" id="{CE0C4E2C-587D-311C-CFF7-76342575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78" y="480060"/>
            <a:ext cx="7696001" cy="58104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532C2A-69F4-E421-FFCF-45A3911F5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71930"/>
            <a:ext cx="2146858" cy="31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7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C0994-F96B-30D6-5D48-64616E64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R-Squared: Definition, Calculation, and Interpretation">
            <a:extLst>
              <a:ext uri="{FF2B5EF4-FFF2-40B4-BE49-F238E27FC236}">
                <a16:creationId xmlns:a16="http://schemas.microsoft.com/office/drawing/2014/main" id="{BF3CAADF-50D5-7355-4D52-140AC32C8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0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183B8-63E5-CE3E-A19D-FA5D5031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b="1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ARE LOW R-SQUARED VALUES INHERENTLY BAD?</a:t>
            </a:r>
            <a:br>
              <a:rPr lang="en-US" sz="2900" b="1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</a:br>
            <a:r>
              <a:rPr lang="en-US" sz="2900" b="1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  <a:t>ARE HIGH R-SQUARED VALUES INHERENTLY GOOD?</a:t>
            </a:r>
            <a:br>
              <a:rPr lang="en-US" sz="2900" b="1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hlinkClick r:id="rId2"/>
              </a:rPr>
            </a:br>
            <a:endParaRPr lang="en-US" sz="2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2.8 - R-squared Cautions | STAT 462">
            <a:extLst>
              <a:ext uri="{FF2B5EF4-FFF2-40B4-BE49-F238E27FC236}">
                <a16:creationId xmlns:a16="http://schemas.microsoft.com/office/drawing/2014/main" id="{FC369418-B975-7CF9-2DAF-4AF9D60FA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180"/>
          <a:stretch/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 descr="A graph of a fitted line plot&#10;&#10;Description automatically generated">
            <a:extLst>
              <a:ext uri="{FF2B5EF4-FFF2-40B4-BE49-F238E27FC236}">
                <a16:creationId xmlns:a16="http://schemas.microsoft.com/office/drawing/2014/main" id="{36559257-2AB0-F58E-8AD6-4FB915DFC1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7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596</Words>
  <Application>Microsoft Macintosh PowerPoint</Application>
  <PresentationFormat>Widescreen</PresentationFormat>
  <Paragraphs>189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-apple-system</vt:lpstr>
      <vt:lpstr>Arial</vt:lpstr>
      <vt:lpstr>Bookman Old Style</vt:lpstr>
      <vt:lpstr>Calibri</vt:lpstr>
      <vt:lpstr>Calibri Light</vt:lpstr>
      <vt:lpstr>Georgia</vt:lpstr>
      <vt:lpstr>open-sans</vt:lpstr>
      <vt:lpstr>Söhne</vt:lpstr>
      <vt:lpstr>Office Theme</vt:lpstr>
      <vt:lpstr>PowerPoint Presentation</vt:lpstr>
      <vt:lpstr>Machine Learning and Deep Learning Series </vt:lpstr>
      <vt:lpstr>PowerPoint Presentation</vt:lpstr>
      <vt:lpstr>Algorithms Based on Types of ML</vt:lpstr>
      <vt:lpstr>ML Regression Problems </vt:lpstr>
      <vt:lpstr>PowerPoint Presentation</vt:lpstr>
      <vt:lpstr>PowerPoint Presentation</vt:lpstr>
      <vt:lpstr>PowerPoint Presentation</vt:lpstr>
      <vt:lpstr>ARE LOW R-SQUARED VALUES INHERENTLY BAD? ARE HIGH R-SQUARED VALUES INHERENTLY GOOD? </vt:lpstr>
      <vt:lpstr>Where Do Errors Come from? Nature and Social World</vt:lpstr>
      <vt:lpstr>But How Do We Get House Price Prediction? </vt:lpstr>
      <vt:lpstr>Simple Linear Regression</vt:lpstr>
      <vt:lpstr>Multiple Linear Regression </vt:lpstr>
      <vt:lpstr>Linear Regression Assumptions</vt:lpstr>
      <vt:lpstr>Linear Regression Assumptions: Linearity</vt:lpstr>
      <vt:lpstr>PowerPoint Presentation</vt:lpstr>
      <vt:lpstr>Linear Regression Assumptions: Normality of errors </vt:lpstr>
      <vt:lpstr>Linear Regression Assumptions:Equal Variances</vt:lpstr>
      <vt:lpstr>Polynomial Regression </vt:lpstr>
      <vt:lpstr>Is Polynomial Regression Really Linear? </vt:lpstr>
      <vt:lpstr>But Adding Too Many Polynomials Cause Overfitting? Trade Off Between Bias and Variance: Fundamental Problem in Machine Learning </vt:lpstr>
      <vt:lpstr>Regularization is One Solution to Overfitting! </vt:lpstr>
      <vt:lpstr>Decision Tree Regression</vt:lpstr>
      <vt:lpstr>Random Forest Regression </vt:lpstr>
      <vt:lpstr>KNN Regression</vt:lpstr>
      <vt:lpstr>House Prices with KNN</vt:lpstr>
      <vt:lpstr>Support Vector Regression</vt:lpstr>
      <vt:lpstr>Boosting in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Namig Abbasov</dc:creator>
  <cp:lastModifiedBy>Namig Abbasov</cp:lastModifiedBy>
  <cp:revision>36</cp:revision>
  <dcterms:created xsi:type="dcterms:W3CDTF">2024-02-06T18:13:46Z</dcterms:created>
  <dcterms:modified xsi:type="dcterms:W3CDTF">2025-02-14T19:29:29Z</dcterms:modified>
</cp:coreProperties>
</file>