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9" r:id="rId1"/>
  </p:sldMasterIdLst>
  <p:sldIdLst>
    <p:sldId id="256" r:id="rId2"/>
    <p:sldId id="257" r:id="rId3"/>
    <p:sldId id="258" r:id="rId4"/>
    <p:sldId id="260" r:id="rId5"/>
    <p:sldId id="259" r:id="rId6"/>
    <p:sldId id="261" r:id="rId7"/>
    <p:sldId id="262" r:id="rId8"/>
    <p:sldId id="265" r:id="rId9"/>
    <p:sldId id="263" r:id="rId10"/>
    <p:sldId id="264" r:id="rId11"/>
    <p:sldId id="267" r:id="rId12"/>
    <p:sldId id="266" r:id="rId13"/>
    <p:sldId id="268" r:id="rId14"/>
    <p:sldId id="280" r:id="rId15"/>
    <p:sldId id="271" r:id="rId16"/>
    <p:sldId id="278" r:id="rId17"/>
    <p:sldId id="272" r:id="rId18"/>
    <p:sldId id="273" r:id="rId19"/>
    <p:sldId id="274" r:id="rId20"/>
    <p:sldId id="275" r:id="rId21"/>
    <p:sldId id="276" r:id="rId22"/>
    <p:sldId id="277" r:id="rId23"/>
    <p:sldId id="269" r:id="rId24"/>
    <p:sldId id="279"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9/23/2018</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smtClean="0"/>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0613242"/>
      </p:ext>
    </p:extLst>
  </p:cSld>
  <p:clrMapOvr>
    <a:masterClrMapping/>
  </p:clrMapOvr>
  <p:transition spd="slow">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9/23/2018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6388407"/>
      </p:ext>
    </p:extLst>
  </p:cSld>
  <p:clrMapOvr>
    <a:masterClrMapping/>
  </p:clrMapOvr>
  <p:transition spd="slow">
    <p:pull/>
  </p:transition>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1124010"/>
      </p:ext>
    </p:extLst>
  </p:cSld>
  <p:clrMapOvr>
    <a:masterClrMapping/>
  </p:clrMapOvr>
  <p:transition spd="slow">
    <p:pull/>
  </p:transition>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601084"/>
      </p:ext>
    </p:extLst>
  </p:cSld>
  <p:clrMapOvr>
    <a:masterClrMapping/>
  </p:clrMapOvr>
  <p:transition spd="slow">
    <p:pull/>
  </p:transition>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7595290"/>
      </p:ext>
    </p:extLst>
  </p:cSld>
  <p:clrMapOvr>
    <a:masterClrMapping/>
  </p:clrMapOvr>
  <p:transition spd="slow">
    <p:pull/>
  </p:transition>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9/23/2018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4005408"/>
      </p:ext>
    </p:extLst>
  </p:cSld>
  <p:clrMapOvr>
    <a:masterClrMapping/>
  </p:clrMapOvr>
  <p:transition spd="slow">
    <p:pull/>
  </p:transition>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9/23/2018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6831868"/>
      </p:ext>
    </p:extLst>
  </p:cSld>
  <p:clrMapOvr>
    <a:masterClrMapping/>
  </p:clrMapOvr>
  <p:transition spd="slow">
    <p:pull/>
  </p:transition>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9/23/2018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3195580"/>
      </p:ext>
    </p:extLst>
  </p:cSld>
  <p:clrMapOvr>
    <a:masterClrMapping/>
  </p:clrMapOvr>
  <p:transition spd="slow">
    <p:pull/>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9/23/2018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4743232"/>
      </p:ext>
    </p:extLst>
  </p:cSld>
  <p:clrMapOvr>
    <a:masterClrMapping/>
  </p:clrMapOvr>
  <p:transition spd="slow">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9/23/2018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2898532"/>
      </p:ext>
    </p:extLst>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9/23/2018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0454119"/>
      </p:ext>
    </p:extLst>
  </p:cSld>
  <p:clrMapOvr>
    <a:masterClrMapping/>
  </p:clrMapOvr>
  <p:transition spd="slow">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9/23/2018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1806927"/>
      </p:ext>
    </p:extLst>
  </p:cSld>
  <p:clrMapOvr>
    <a:masterClrMapping/>
  </p:clrMapOvr>
  <p:transition spd="slow">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9/23/2018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634169"/>
      </p:ext>
    </p:extLst>
  </p:cSld>
  <p:clrMapOvr>
    <a:masterClrMapping/>
  </p:clrMapOvr>
  <p:transition spd="slow">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9/23/2018</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3742326"/>
      </p:ext>
    </p:extLst>
  </p:cSld>
  <p:clrMapOvr>
    <a:masterClrMapping/>
  </p:clrMapOvr>
  <p:transition spd="slow">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9/23/2018</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1429091"/>
      </p:ext>
    </p:extLst>
  </p:cSld>
  <p:clrMapOvr>
    <a:masterClrMapping/>
  </p:clrMapOvr>
  <p:transition spd="slow">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9/23/2018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9861725"/>
      </p:ext>
    </p:extLst>
  </p:cSld>
  <p:clrMapOvr>
    <a:masterClrMapping/>
  </p:clrMapOvr>
  <p:transition spd="slow">
    <p:pull/>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9/23/2018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6519021"/>
      </p:ext>
    </p:extLst>
  </p:cSld>
  <p:clrMapOvr>
    <a:masterClrMapping/>
  </p:clrMapOvr>
  <p:transition spd="slow">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9/23/2018</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smtClean="0"/>
              <a:t>
              </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5668118"/>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Lst>
  <p:transition spd="slow">
    <p:pull/>
  </p:transition>
  <p:timing>
    <p:tnLst>
      <p:par>
        <p:cTn id="1" dur="indefinite" restart="never" nodeType="tmRoot"/>
      </p:par>
    </p:tnLst>
  </p:timing>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0013" y="1594489"/>
            <a:ext cx="6362163" cy="156966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9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AERIS</a:t>
            </a:r>
            <a:endParaRPr lang="en-US" sz="9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2" name="Rectangle 1"/>
          <p:cNvSpPr/>
          <p:nvPr/>
        </p:nvSpPr>
        <p:spPr>
          <a:xfrm>
            <a:off x="551330" y="3226116"/>
            <a:ext cx="11161058" cy="2123658"/>
          </a:xfrm>
          <a:prstGeom prst="rect">
            <a:avLst/>
          </a:prstGeom>
          <a:noFill/>
        </p:spPr>
        <p:txBody>
          <a:bodyPr wrap="square" lIns="91440" tIns="45720" rIns="91440" bIns="45720">
            <a:spAutoFit/>
          </a:bodyPr>
          <a:lstStyle/>
          <a:p>
            <a:pPr algn="ct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ook Antiqua" panose="02040602050305030304" pitchFamily="18" charset="0"/>
              </a:rPr>
              <a:t>AUTOMATIC IRRIGATION </a:t>
            </a:r>
          </a:p>
          <a:p>
            <a:pPr algn="ct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ook Antiqua" panose="02040602050305030304" pitchFamily="18" charset="0"/>
              </a:rPr>
              <a:t>SYSTEM </a:t>
            </a:r>
          </a:p>
          <a:p>
            <a:pPr algn="ct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ook Antiqua" panose="02040602050305030304" pitchFamily="18" charset="0"/>
              </a:rPr>
              <a:t>FOR FARMERS</a:t>
            </a:r>
            <a:endParaRPr lang="en-US" sz="4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Book Antiqua" panose="02040602050305030304" pitchFamily="18" charset="0"/>
            </a:endParaRPr>
          </a:p>
        </p:txBody>
      </p:sp>
    </p:spTree>
    <p:extLst>
      <p:ext uri="{BB962C8B-B14F-4D97-AF65-F5344CB8AC3E}">
        <p14:creationId xmlns:p14="http://schemas.microsoft.com/office/powerpoint/2010/main" val="231356767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reflection blurRad="6350" stA="50000" endA="300" endPos="55500" dist="50800" dir="5400000" sy="-100000" algn="bl" rotWithShape="0"/>
          </a:effectLst>
        </p:spPr>
        <p:txBody>
          <a:bodyPr/>
          <a:lstStyle/>
          <a:p>
            <a:r>
              <a:rPr lang="en-US" sz="6000" dirty="0" smtClean="0"/>
              <a:t>GSM MODULE</a:t>
            </a:r>
            <a:endParaRPr lang="en-IN" sz="60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02103" y="2871988"/>
            <a:ext cx="4339597" cy="3679979"/>
          </a:xfrm>
        </p:spPr>
      </p:pic>
      <p:sp>
        <p:nvSpPr>
          <p:cNvPr id="6" name="Content Placeholder 5"/>
          <p:cNvSpPr>
            <a:spLocks noGrp="1"/>
          </p:cNvSpPr>
          <p:nvPr>
            <p:ph sz="quarter" idx="4"/>
          </p:nvPr>
        </p:nvSpPr>
        <p:spPr>
          <a:xfrm>
            <a:off x="5898523" y="3181082"/>
            <a:ext cx="5359758" cy="2859110"/>
          </a:xfrm>
        </p:spPr>
        <p:style>
          <a:lnRef idx="1">
            <a:schemeClr val="accent5"/>
          </a:lnRef>
          <a:fillRef idx="2">
            <a:schemeClr val="accent5"/>
          </a:fillRef>
          <a:effectRef idx="1">
            <a:schemeClr val="accent5"/>
          </a:effectRef>
          <a:fontRef idx="minor">
            <a:schemeClr val="dk1"/>
          </a:fontRef>
        </p:style>
        <p:txBody>
          <a:bodyPr>
            <a:noAutofit/>
          </a:bodyPr>
          <a:lstStyle/>
          <a:p>
            <a:pPr marL="0" indent="0" algn="ctr">
              <a:buNone/>
            </a:pPr>
            <a:endParaRPr lang="en-US" sz="2400" dirty="0" smtClean="0">
              <a:solidFill>
                <a:srgbClr val="00B0F0"/>
              </a:solidFill>
              <a:latin typeface="Candara" panose="020E0502030303020204" pitchFamily="34" charset="0"/>
            </a:endParaRPr>
          </a:p>
          <a:p>
            <a:pPr marL="0" indent="0" algn="ctr">
              <a:buNone/>
            </a:pPr>
            <a:r>
              <a:rPr lang="en-US" b="1" dirty="0" smtClean="0">
                <a:solidFill>
                  <a:schemeClr val="accent4">
                    <a:lumMod val="75000"/>
                  </a:schemeClr>
                </a:solidFill>
                <a:latin typeface="Candara" panose="020E0502030303020204" pitchFamily="34" charset="0"/>
              </a:rPr>
              <a:t>This is a very low cost and simple Arduino GSM module. We use the module SIM Com SIM900A.</a:t>
            </a:r>
          </a:p>
          <a:p>
            <a:pPr marL="0" indent="0" algn="ctr">
              <a:buNone/>
            </a:pPr>
            <a:r>
              <a:rPr lang="en-US" b="1" dirty="0" smtClean="0">
                <a:solidFill>
                  <a:srgbClr val="00B0F0"/>
                </a:solidFill>
                <a:latin typeface="Candara" panose="020E0502030303020204" pitchFamily="34" charset="0"/>
              </a:rPr>
              <a:t>It’s a mobile communication modem which is used for transmitting mobile voice and data services .One of the feature of GSM MODULE is short message service . </a:t>
            </a:r>
            <a:endParaRPr lang="en-IN" b="1" dirty="0">
              <a:solidFill>
                <a:srgbClr val="00B0F0"/>
              </a:solidFill>
              <a:latin typeface="Candara" panose="020E0502030303020204" pitchFamily="34" charset="0"/>
            </a:endParaRPr>
          </a:p>
        </p:txBody>
      </p:sp>
    </p:spTree>
    <p:extLst>
      <p:ext uri="{BB962C8B-B14F-4D97-AF65-F5344CB8AC3E}">
        <p14:creationId xmlns:p14="http://schemas.microsoft.com/office/powerpoint/2010/main" val="2021183069"/>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reflection blurRad="6350" stA="50000" endA="300" endPos="55500" dist="50800" dir="5400000" sy="-100000" algn="bl" rotWithShape="0"/>
          </a:effectLst>
        </p:spPr>
        <p:txBody>
          <a:bodyPr/>
          <a:lstStyle/>
          <a:p>
            <a:r>
              <a:rPr lang="en-US" sz="4800" dirty="0" smtClean="0"/>
              <a:t>RELAY(HALF HORSE POWER)</a:t>
            </a:r>
            <a:endParaRPr lang="en-IN" sz="4800" dirty="0"/>
          </a:p>
        </p:txBody>
      </p:sp>
      <p:sp>
        <p:nvSpPr>
          <p:cNvPr id="4" name="Content Placeholder 3"/>
          <p:cNvSpPr>
            <a:spLocks noGrp="1"/>
          </p:cNvSpPr>
          <p:nvPr>
            <p:ph sz="half" idx="2"/>
          </p:nvPr>
        </p:nvSpPr>
        <p:spPr>
          <a:xfrm>
            <a:off x="605307" y="3374264"/>
            <a:ext cx="6511295" cy="2047741"/>
          </a:xfrm>
        </p:spPr>
        <p:style>
          <a:lnRef idx="1">
            <a:schemeClr val="accent1"/>
          </a:lnRef>
          <a:fillRef idx="2">
            <a:schemeClr val="accent1"/>
          </a:fillRef>
          <a:effectRef idx="1">
            <a:schemeClr val="accent1"/>
          </a:effectRef>
          <a:fontRef idx="minor">
            <a:schemeClr val="dk1"/>
          </a:fontRef>
        </p:style>
        <p:txBody>
          <a:bodyPr>
            <a:noAutofit/>
          </a:bodyPr>
          <a:lstStyle/>
          <a:p>
            <a:pPr marL="0" indent="0" algn="ctr">
              <a:buNone/>
            </a:pPr>
            <a:endParaRPr lang="en-US" sz="2800" b="1" dirty="0" smtClean="0">
              <a:solidFill>
                <a:schemeClr val="accent1">
                  <a:lumMod val="75000"/>
                </a:schemeClr>
              </a:solidFill>
            </a:endParaRPr>
          </a:p>
          <a:p>
            <a:pPr marL="0" indent="0" algn="ctr">
              <a:buNone/>
            </a:pPr>
            <a:r>
              <a:rPr lang="en-US" b="1" dirty="0" smtClean="0">
                <a:solidFill>
                  <a:schemeClr val="accent1">
                    <a:lumMod val="75000"/>
                  </a:schemeClr>
                </a:solidFill>
                <a:latin typeface="Candara" panose="020E0502030303020204" pitchFamily="34" charset="0"/>
              </a:rPr>
              <a:t>A </a:t>
            </a:r>
            <a:r>
              <a:rPr lang="en-US" b="1" dirty="0">
                <a:solidFill>
                  <a:schemeClr val="accent1">
                    <a:lumMod val="75000"/>
                  </a:schemeClr>
                </a:solidFill>
                <a:latin typeface="Candara" panose="020E0502030303020204" pitchFamily="34" charset="0"/>
              </a:rPr>
              <a:t>relay is an electromagnetic switch i.e. used to turn on and turn off a circuit by a low power signal or where several circuits must be controlled </a:t>
            </a:r>
            <a:r>
              <a:rPr lang="en-US" b="1" dirty="0" smtClean="0">
                <a:solidFill>
                  <a:schemeClr val="accent1">
                    <a:lumMod val="75000"/>
                  </a:schemeClr>
                </a:solidFill>
                <a:latin typeface="Candara" panose="020E0502030303020204" pitchFamily="34" charset="0"/>
              </a:rPr>
              <a:t>by one signal.</a:t>
            </a:r>
            <a:endParaRPr lang="en-IN" b="1" dirty="0">
              <a:solidFill>
                <a:schemeClr val="accent1">
                  <a:lumMod val="75000"/>
                </a:schemeClr>
              </a:solidFill>
              <a:latin typeface="Candara" panose="020E0502030303020204" pitchFamily="34" charset="0"/>
            </a:endParaRPr>
          </a:p>
        </p:txBody>
      </p:sp>
      <p:pic>
        <p:nvPicPr>
          <p:cNvPr id="5" name="Content Placeholder 4"/>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8178084" y="3013655"/>
            <a:ext cx="2962141" cy="2730321"/>
          </a:xfrm>
        </p:spPr>
      </p:pic>
    </p:spTree>
    <p:extLst>
      <p:ext uri="{BB962C8B-B14F-4D97-AF65-F5344CB8AC3E}">
        <p14:creationId xmlns:p14="http://schemas.microsoft.com/office/powerpoint/2010/main" val="3649805155"/>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reflection blurRad="6350" stA="50000" endA="300" endPos="55500" dist="50800" dir="5400000" sy="-100000" algn="bl" rotWithShape="0"/>
          </a:effectLst>
        </p:spPr>
        <p:txBody>
          <a:bodyPr/>
          <a:lstStyle/>
          <a:p>
            <a:r>
              <a:rPr lang="en-US" sz="4800" dirty="0" smtClean="0"/>
              <a:t>HALF HORSE POWER MOTOR</a:t>
            </a:r>
            <a:endParaRPr lang="en-IN" sz="4800" dirty="0"/>
          </a:p>
        </p:txBody>
      </p:sp>
      <p:sp>
        <p:nvSpPr>
          <p:cNvPr id="10" name="Content Placeholder 9"/>
          <p:cNvSpPr>
            <a:spLocks noGrp="1"/>
          </p:cNvSpPr>
          <p:nvPr>
            <p:ph sz="half" idx="2"/>
          </p:nvPr>
        </p:nvSpPr>
        <p:spPr>
          <a:xfrm>
            <a:off x="5228821" y="3229382"/>
            <a:ext cx="6561411" cy="3132781"/>
          </a:xfrm>
        </p:spPr>
        <p:style>
          <a:lnRef idx="1">
            <a:schemeClr val="accent5"/>
          </a:lnRef>
          <a:fillRef idx="2">
            <a:schemeClr val="accent5"/>
          </a:fillRef>
          <a:effectRef idx="1">
            <a:schemeClr val="accent5"/>
          </a:effectRef>
          <a:fontRef idx="minor">
            <a:schemeClr val="dk1"/>
          </a:fontRef>
        </p:style>
        <p:txBody>
          <a:bodyPr>
            <a:noAutofit/>
          </a:bodyPr>
          <a:lstStyle/>
          <a:p>
            <a:pPr marL="0" indent="0" algn="ctr">
              <a:buNone/>
            </a:pPr>
            <a:endParaRPr lang="en-US" b="1" dirty="0" smtClean="0">
              <a:solidFill>
                <a:srgbClr val="00B0F0"/>
              </a:solidFill>
              <a:latin typeface="Candara" pitchFamily="34" charset="0"/>
            </a:endParaRPr>
          </a:p>
          <a:p>
            <a:pPr marL="0" indent="0" algn="ctr">
              <a:buNone/>
            </a:pPr>
            <a:r>
              <a:rPr lang="en-US" b="1" dirty="0" smtClean="0">
                <a:solidFill>
                  <a:schemeClr val="accent4">
                    <a:lumMod val="75000"/>
                  </a:schemeClr>
                </a:solidFill>
                <a:latin typeface="Candara" pitchFamily="34" charset="0"/>
              </a:rPr>
              <a:t>We are using</a:t>
            </a:r>
            <a:r>
              <a:rPr lang="en-IN" b="1" dirty="0" smtClean="0">
                <a:solidFill>
                  <a:schemeClr val="accent4">
                    <a:lumMod val="75000"/>
                  </a:schemeClr>
                </a:solidFill>
                <a:latin typeface="Candara" pitchFamily="34" charset="0"/>
              </a:rPr>
              <a:t> AC motor and it uses the main supply directly but DC motor requires a converter which makes them expensive to manufacture AC motor cost less and power output is way better than a DC motor.</a:t>
            </a:r>
          </a:p>
          <a:p>
            <a:pPr marL="0" indent="0" algn="ctr">
              <a:buNone/>
            </a:pPr>
            <a:r>
              <a:rPr lang="en-IN" b="1" dirty="0" smtClean="0">
                <a:solidFill>
                  <a:srgbClr val="00B0F0"/>
                </a:solidFill>
                <a:latin typeface="Candara" pitchFamily="34" charset="0"/>
              </a:rPr>
              <a:t> Pumping a motor requires high power which can be achieved from an AC main supply. AC motor do not use brushes so they are pretty rugged and have a longer life. It is speed is control by varying the frequency.</a:t>
            </a:r>
            <a:endParaRPr lang="en-US" b="1" dirty="0" smtClean="0">
              <a:solidFill>
                <a:srgbClr val="00B0F0"/>
              </a:solidFill>
              <a:latin typeface="Candara" pitchFamily="34" charset="0"/>
            </a:endParaRPr>
          </a:p>
        </p:txBody>
      </p:sp>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76514" y="2665186"/>
            <a:ext cx="4378960" cy="4043680"/>
          </a:xfrm>
        </p:spPr>
      </p:pic>
    </p:spTree>
    <p:extLst>
      <p:ext uri="{BB962C8B-B14F-4D97-AF65-F5344CB8AC3E}">
        <p14:creationId xmlns:p14="http://schemas.microsoft.com/office/powerpoint/2010/main" val="242210763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1000"/>
                                        <p:tgtEl>
                                          <p:spTgt spid="10">
                                            <p:txEl>
                                              <p:pRg st="2" end="2"/>
                                            </p:txEl>
                                          </p:spTgt>
                                        </p:tgtEl>
                                      </p:cBhvr>
                                    </p:animEffect>
                                    <p:anim calcmode="lin" valueType="num">
                                      <p:cBhvr>
                                        <p:cTn id="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reflection blurRad="6350" stA="50000" endA="300" endPos="55500" dist="50800" dir="5400000" sy="-100000" algn="bl" rotWithShape="0"/>
          </a:effectLst>
        </p:spPr>
        <p:txBody>
          <a:bodyPr/>
          <a:lstStyle/>
          <a:p>
            <a:r>
              <a:rPr lang="en-US" sz="4400" dirty="0" smtClean="0"/>
              <a:t>LCD(LIQUID CRYSTAL DISPLAY)</a:t>
            </a:r>
            <a:endParaRPr lang="en-IN" sz="4400" dirty="0"/>
          </a:p>
        </p:txBody>
      </p:sp>
      <p:sp>
        <p:nvSpPr>
          <p:cNvPr id="3" name="Text Placeholder 2"/>
          <p:cNvSpPr>
            <a:spLocks noGrp="1"/>
          </p:cNvSpPr>
          <p:nvPr>
            <p:ph type="body" idx="1"/>
          </p:nvPr>
        </p:nvSpPr>
        <p:spPr>
          <a:xfrm>
            <a:off x="637689" y="3567448"/>
            <a:ext cx="6703270" cy="2060619"/>
          </a:xfrm>
        </p:spPr>
        <p:style>
          <a:lnRef idx="1">
            <a:schemeClr val="accent1"/>
          </a:lnRef>
          <a:fillRef idx="2">
            <a:schemeClr val="accent1"/>
          </a:fillRef>
          <a:effectRef idx="1">
            <a:schemeClr val="accent1"/>
          </a:effectRef>
          <a:fontRef idx="minor">
            <a:schemeClr val="dk1"/>
          </a:fontRef>
        </p:style>
        <p:txBody>
          <a:bodyPr/>
          <a:lstStyle/>
          <a:p>
            <a:pPr algn="ctr"/>
            <a:r>
              <a:rPr lang="en-US" sz="1800" b="1" dirty="0" smtClean="0">
                <a:solidFill>
                  <a:schemeClr val="accent1">
                    <a:lumMod val="75000"/>
                  </a:schemeClr>
                </a:solidFill>
                <a:latin typeface="Candara" pitchFamily="34" charset="0"/>
              </a:rPr>
              <a:t>An </a:t>
            </a:r>
            <a:r>
              <a:rPr lang="en-US" sz="1800" b="1" dirty="0">
                <a:solidFill>
                  <a:schemeClr val="accent1">
                    <a:lumMod val="75000"/>
                  </a:schemeClr>
                </a:solidFill>
                <a:latin typeface="Candara" pitchFamily="34" charset="0"/>
              </a:rPr>
              <a:t>LCD is an electronic display module which uses liquid crystal to produced a visible image. The 16*2 LCD display is a basic module </a:t>
            </a:r>
            <a:r>
              <a:rPr lang="en-US" sz="1800" b="1" dirty="0" smtClean="0">
                <a:solidFill>
                  <a:schemeClr val="accent1">
                    <a:lumMod val="75000"/>
                  </a:schemeClr>
                </a:solidFill>
                <a:latin typeface="Candara" pitchFamily="34" charset="0"/>
              </a:rPr>
              <a:t>commonly </a:t>
            </a:r>
            <a:r>
              <a:rPr lang="en-US" sz="1800" b="1" dirty="0">
                <a:solidFill>
                  <a:schemeClr val="accent1">
                    <a:lumMod val="75000"/>
                  </a:schemeClr>
                </a:solidFill>
                <a:latin typeface="Candara" pitchFamily="34" charset="0"/>
              </a:rPr>
              <a:t>used. In this LCD each character is displayed in a 5*7 pixel matrix.</a:t>
            </a:r>
            <a:endParaRPr lang="en-IN" sz="1800" b="1" dirty="0">
              <a:solidFill>
                <a:schemeClr val="accent1">
                  <a:lumMod val="75000"/>
                </a:schemeClr>
              </a:solidFill>
              <a:latin typeface="Candara" pitchFamily="34" charset="0"/>
            </a:endParaRPr>
          </a:p>
          <a:p>
            <a:endParaRPr lang="en-IN" dirty="0">
              <a:latin typeface="Candara" pitchFamily="34" charset="0"/>
            </a:endParaRP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8075055" y="3361386"/>
            <a:ext cx="3723056" cy="2310684"/>
          </a:xfrm>
        </p:spPr>
      </p:pic>
    </p:spTree>
    <p:extLst>
      <p:ext uri="{BB962C8B-B14F-4D97-AF65-F5344CB8AC3E}">
        <p14:creationId xmlns:p14="http://schemas.microsoft.com/office/powerpoint/2010/main" val="3281599712"/>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195" y="896395"/>
            <a:ext cx="9405723" cy="706964"/>
          </a:xfrm>
          <a:effectLst>
            <a:reflection blurRad="6350" stA="50000" endA="300" endPos="55000" dir="5400000" sy="-100000" algn="bl" rotWithShape="0"/>
          </a:effectLst>
        </p:spPr>
        <p:txBody>
          <a:bodyPr/>
          <a:lstStyle/>
          <a:p>
            <a:r>
              <a:rPr lang="en-US" sz="4800" dirty="0" smtClean="0"/>
              <a:t>MOTOR DRIVER</a:t>
            </a:r>
            <a:endParaRPr lang="en-US" sz="48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85" y="2369713"/>
            <a:ext cx="3994933" cy="3973131"/>
          </a:xfrm>
        </p:spPr>
      </p:pic>
      <p:sp>
        <p:nvSpPr>
          <p:cNvPr id="6" name="Content Placeholder 5"/>
          <p:cNvSpPr>
            <a:spLocks noGrp="1"/>
          </p:cNvSpPr>
          <p:nvPr>
            <p:ph sz="quarter" idx="4"/>
          </p:nvPr>
        </p:nvSpPr>
        <p:spPr>
          <a:xfrm>
            <a:off x="5241701" y="3258356"/>
            <a:ext cx="6272012" cy="1906073"/>
          </a:xfrm>
        </p:spPr>
        <p:style>
          <a:lnRef idx="1">
            <a:schemeClr val="accent5"/>
          </a:lnRef>
          <a:fillRef idx="2">
            <a:schemeClr val="accent5"/>
          </a:fillRef>
          <a:effectRef idx="1">
            <a:schemeClr val="accent5"/>
          </a:effectRef>
          <a:fontRef idx="minor">
            <a:schemeClr val="dk1"/>
          </a:fontRef>
        </p:style>
        <p:txBody>
          <a:bodyPr>
            <a:normAutofit/>
          </a:bodyPr>
          <a:lstStyle/>
          <a:p>
            <a:pPr marL="0" indent="0" algn="ctr">
              <a:buNone/>
            </a:pPr>
            <a:endParaRPr lang="en-US" b="1" dirty="0" smtClean="0">
              <a:solidFill>
                <a:schemeClr val="tx2">
                  <a:lumMod val="60000"/>
                  <a:lumOff val="40000"/>
                </a:schemeClr>
              </a:solidFill>
              <a:latin typeface="Candara" pitchFamily="34" charset="0"/>
            </a:endParaRPr>
          </a:p>
          <a:p>
            <a:pPr marL="0" indent="0" algn="ctr">
              <a:buNone/>
            </a:pPr>
            <a:r>
              <a:rPr lang="en-US" b="1" dirty="0" smtClean="0">
                <a:solidFill>
                  <a:schemeClr val="tx2">
                    <a:lumMod val="60000"/>
                    <a:lumOff val="40000"/>
                  </a:schemeClr>
                </a:solidFill>
                <a:latin typeface="Candara" pitchFamily="34" charset="0"/>
              </a:rPr>
              <a:t>A Motor driver is a small current amplifier whose function is to take a low current control signal and turn it into a higher current signal that can drive a motor.</a:t>
            </a:r>
            <a:endParaRPr lang="en-US" b="1" dirty="0">
              <a:solidFill>
                <a:schemeClr val="tx2">
                  <a:lumMod val="60000"/>
                  <a:lumOff val="40000"/>
                </a:schemeClr>
              </a:solidFill>
              <a:latin typeface="Candara" pitchFamily="34" charset="0"/>
            </a:endParaRPr>
          </a:p>
        </p:txBody>
      </p:sp>
    </p:spTree>
    <p:extLst>
      <p:ext uri="{BB962C8B-B14F-4D97-AF65-F5344CB8AC3E}">
        <p14:creationId xmlns:p14="http://schemas.microsoft.com/office/powerpoint/2010/main" val="459721470"/>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reflection blurRad="6350" stA="50000" endA="300" endPos="55500" dist="50800" dir="5400000" sy="-100000" algn="bl" rotWithShape="0"/>
          </a:effectLst>
        </p:spPr>
        <p:txBody>
          <a:bodyPr/>
          <a:lstStyle/>
          <a:p>
            <a:r>
              <a:rPr lang="en-US" sz="5400" dirty="0" smtClean="0"/>
              <a:t> WORKING OF PROJECT</a:t>
            </a:r>
            <a:endParaRPr lang="en-IN" sz="5400" dirty="0"/>
          </a:p>
        </p:txBody>
      </p:sp>
      <p:sp>
        <p:nvSpPr>
          <p:cNvPr id="3" name="Content Placeholder 2"/>
          <p:cNvSpPr>
            <a:spLocks noGrp="1"/>
          </p:cNvSpPr>
          <p:nvPr>
            <p:ph idx="1"/>
          </p:nvPr>
        </p:nvSpPr>
        <p:spPr>
          <a:xfrm>
            <a:off x="450761" y="2511380"/>
            <a:ext cx="11359166" cy="4108360"/>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lgn="ctr">
              <a:buNone/>
            </a:pPr>
            <a:endParaRPr lang="en-US" sz="2000" b="1" dirty="0" smtClean="0">
              <a:solidFill>
                <a:schemeClr val="tx2">
                  <a:lumMod val="60000"/>
                  <a:lumOff val="40000"/>
                </a:schemeClr>
              </a:solidFill>
              <a:latin typeface="Candara" pitchFamily="34" charset="0"/>
            </a:endParaRPr>
          </a:p>
          <a:p>
            <a:pPr marL="0" indent="0" algn="ctr">
              <a:buNone/>
            </a:pPr>
            <a:r>
              <a:rPr lang="en-US" sz="2000" b="1" dirty="0" smtClean="0">
                <a:solidFill>
                  <a:schemeClr val="accent4">
                    <a:lumMod val="75000"/>
                  </a:schemeClr>
                </a:solidFill>
                <a:latin typeface="Candara" pitchFamily="34" charset="0"/>
              </a:rPr>
              <a:t>The moisture sensor will detect the moisture of the soil and display it on the LCD screen. We will be having datasets for various crops and the moisture level of the particular soil to be maintained for that particular crop. The system will fetch the data and compare it with the soil moisture detected. Once that is done, the motor will pump water and the irrigation will be done accordingly. We are using the method of drip irrigation here.</a:t>
            </a:r>
          </a:p>
          <a:p>
            <a:pPr marL="0" indent="0" algn="ctr">
              <a:buNone/>
            </a:pPr>
            <a:r>
              <a:rPr lang="en-US" sz="2000" b="1" dirty="0" smtClean="0">
                <a:solidFill>
                  <a:schemeClr val="tx2">
                    <a:lumMod val="60000"/>
                    <a:lumOff val="40000"/>
                  </a:schemeClr>
                </a:solidFill>
                <a:latin typeface="Candara" pitchFamily="34" charset="0"/>
              </a:rPr>
              <a:t>There would be input of crop as well as soil which would determine threshold for the moisture of the soil which would be directly send by the farmer through his phone over the GSM module implanted over the board.</a:t>
            </a:r>
          </a:p>
          <a:p>
            <a:pPr marL="0" indent="0" algn="ctr">
              <a:buNone/>
            </a:pPr>
            <a:r>
              <a:rPr lang="en-US" sz="2000" b="1" dirty="0" smtClean="0">
                <a:solidFill>
                  <a:srgbClr val="0070C0"/>
                </a:solidFill>
                <a:latin typeface="Candara" pitchFamily="34" charset="0"/>
              </a:rPr>
              <a:t>And the SIM in the GSM module would be subscribed to the  weather updates tariff of  SIM  provider which would daily send the weather updates.</a:t>
            </a:r>
          </a:p>
          <a:p>
            <a:pPr marL="0" indent="0" algn="ctr">
              <a:buNone/>
            </a:pPr>
            <a:r>
              <a:rPr lang="en-US" sz="2000" b="1" dirty="0" smtClean="0">
                <a:solidFill>
                  <a:schemeClr val="tx2">
                    <a:lumMod val="60000"/>
                    <a:lumOff val="40000"/>
                  </a:schemeClr>
                </a:solidFill>
                <a:latin typeface="Candara" pitchFamily="34" charset="0"/>
              </a:rPr>
              <a:t>For conditions, like when it’s known that it will rain today or consider, it will be a really, hot sunny day then attached  GSM MODULE would receive the update, and will manipulate its threshold value according to the crop and weather updates.  </a:t>
            </a:r>
          </a:p>
          <a:p>
            <a:pPr marL="0" indent="0" algn="ctr">
              <a:buNone/>
            </a:pPr>
            <a:r>
              <a:rPr lang="en-US" sz="2000" b="1" dirty="0" smtClean="0">
                <a:solidFill>
                  <a:schemeClr val="tx2">
                    <a:lumMod val="75000"/>
                  </a:schemeClr>
                </a:solidFill>
                <a:latin typeface="Candara" pitchFamily="34" charset="0"/>
              </a:rPr>
              <a:t>Once the moisture level of the soil is attained the motor will stop pumping water.</a:t>
            </a:r>
            <a:endParaRPr lang="en-US" sz="2000" b="1" dirty="0">
              <a:solidFill>
                <a:schemeClr val="tx2">
                  <a:lumMod val="75000"/>
                </a:schemeClr>
              </a:solidFill>
              <a:latin typeface="Candara" pitchFamily="34" charset="0"/>
            </a:endParaRPr>
          </a:p>
        </p:txBody>
      </p:sp>
    </p:spTree>
    <p:extLst>
      <p:ext uri="{BB962C8B-B14F-4D97-AF65-F5344CB8AC3E}">
        <p14:creationId xmlns:p14="http://schemas.microsoft.com/office/powerpoint/2010/main" val="19257589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2913" y="0"/>
            <a:ext cx="6851560" cy="6858000"/>
          </a:xfrm>
        </p:spPr>
      </p:pic>
      <p:sp>
        <p:nvSpPr>
          <p:cNvPr id="8" name="Rectangle 7"/>
          <p:cNvSpPr/>
          <p:nvPr/>
        </p:nvSpPr>
        <p:spPr>
          <a:xfrm>
            <a:off x="115910" y="2430217"/>
            <a:ext cx="4855335" cy="1846659"/>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6000" b="1" dirty="0" smtClean="0">
                <a:ln w="50800"/>
                <a:solidFill>
                  <a:schemeClr val="bg1">
                    <a:shade val="50000"/>
                  </a:schemeClr>
                </a:solidFill>
              </a:rPr>
              <a:t>USE CASE </a:t>
            </a:r>
          </a:p>
          <a:p>
            <a:pPr algn="ctr"/>
            <a:r>
              <a:rPr lang="en-US" sz="5400" b="1" dirty="0" smtClean="0">
                <a:ln w="50800"/>
                <a:solidFill>
                  <a:schemeClr val="bg1">
                    <a:shade val="50000"/>
                  </a:schemeClr>
                </a:solidFill>
              </a:rPr>
              <a:t>DIAGRAM</a:t>
            </a:r>
            <a:endParaRPr lang="en-US" sz="5400" b="1" dirty="0">
              <a:ln w="50800"/>
              <a:solidFill>
                <a:schemeClr val="bg1">
                  <a:shade val="50000"/>
                </a:schemeClr>
              </a:solidFill>
            </a:endParaRPr>
          </a:p>
        </p:txBody>
      </p:sp>
    </p:spTree>
    <p:extLst>
      <p:ext uri="{BB962C8B-B14F-4D97-AF65-F5344CB8AC3E}">
        <p14:creationId xmlns:p14="http://schemas.microsoft.com/office/powerpoint/2010/main" val="1683189983"/>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reflection blurRad="6350" stA="50000" endA="300" endPos="55000" dir="5400000" sy="-100000" algn="bl" rotWithShape="0"/>
          </a:effectLst>
        </p:spPr>
        <p:txBody>
          <a:bodyPr/>
          <a:lstStyle/>
          <a:p>
            <a:r>
              <a:rPr lang="en-US" sz="4400" dirty="0" smtClean="0"/>
              <a:t>HOW OUR IDEA IS UNIQUE?</a:t>
            </a:r>
            <a:endParaRPr lang="en-US" sz="4400" dirty="0"/>
          </a:p>
        </p:txBody>
      </p:sp>
      <p:sp>
        <p:nvSpPr>
          <p:cNvPr id="3" name="Content Placeholder 2"/>
          <p:cNvSpPr>
            <a:spLocks noGrp="1"/>
          </p:cNvSpPr>
          <p:nvPr>
            <p:ph idx="1"/>
          </p:nvPr>
        </p:nvSpPr>
        <p:spPr>
          <a:xfrm>
            <a:off x="579548" y="2910625"/>
            <a:ext cx="11153105" cy="2987899"/>
          </a:xfrm>
        </p:spPr>
        <p:style>
          <a:lnRef idx="1">
            <a:schemeClr val="accent1"/>
          </a:lnRef>
          <a:fillRef idx="2">
            <a:schemeClr val="accent1"/>
          </a:fillRef>
          <a:effectRef idx="1">
            <a:schemeClr val="accent1"/>
          </a:effectRef>
          <a:fontRef idx="minor">
            <a:schemeClr val="dk1"/>
          </a:fontRef>
        </p:style>
        <p:txBody>
          <a:bodyPr>
            <a:normAutofit/>
          </a:bodyPr>
          <a:lstStyle/>
          <a:p>
            <a:endParaRPr lang="en-US" b="1" dirty="0" smtClean="0">
              <a:solidFill>
                <a:schemeClr val="accent1">
                  <a:lumMod val="75000"/>
                </a:schemeClr>
              </a:solidFill>
              <a:latin typeface="Candara" pitchFamily="34" charset="0"/>
            </a:endParaRPr>
          </a:p>
          <a:p>
            <a:r>
              <a:rPr lang="en-US" b="1" dirty="0" smtClean="0">
                <a:solidFill>
                  <a:schemeClr val="accent6">
                    <a:lumMod val="50000"/>
                  </a:schemeClr>
                </a:solidFill>
                <a:latin typeface="Candara" pitchFamily="34" charset="0"/>
              </a:rPr>
              <a:t>We will be sending messages through GSM module and there will be no need of datasets. Threshold will be set through messages only. Hence, the cost </a:t>
            </a:r>
            <a:r>
              <a:rPr lang="en-US" b="1" dirty="0">
                <a:solidFill>
                  <a:schemeClr val="accent6">
                    <a:lumMod val="50000"/>
                  </a:schemeClr>
                </a:solidFill>
                <a:latin typeface="Candara" pitchFamily="34" charset="0"/>
              </a:rPr>
              <a:t>i</a:t>
            </a:r>
            <a:r>
              <a:rPr lang="en-US" b="1" dirty="0" smtClean="0">
                <a:solidFill>
                  <a:schemeClr val="accent6">
                    <a:lumMod val="50000"/>
                  </a:schemeClr>
                </a:solidFill>
                <a:latin typeface="Candara" pitchFamily="34" charset="0"/>
              </a:rPr>
              <a:t>s reduced by not using datasets  with IOT as Raspberry Pi.</a:t>
            </a:r>
          </a:p>
          <a:p>
            <a:r>
              <a:rPr lang="en-US" b="1" dirty="0" smtClean="0">
                <a:solidFill>
                  <a:schemeClr val="accent1">
                    <a:lumMod val="75000"/>
                  </a:schemeClr>
                </a:solidFill>
                <a:latin typeface="Candara" pitchFamily="34" charset="0"/>
              </a:rPr>
              <a:t>Daily weather update through mobile tariff will also manipulate the threshold  value of the device. Example, If someday the weather prediction is “rainy” then the threshold will decrease automatically.</a:t>
            </a:r>
          </a:p>
          <a:p>
            <a:r>
              <a:rPr lang="en-US" b="1" dirty="0" smtClean="0">
                <a:solidFill>
                  <a:schemeClr val="accent2">
                    <a:lumMod val="50000"/>
                  </a:schemeClr>
                </a:solidFill>
                <a:latin typeface="Candara" pitchFamily="34" charset="0"/>
              </a:rPr>
              <a:t>Cost Effective.  </a:t>
            </a:r>
            <a:endParaRPr lang="en-US" b="1" dirty="0">
              <a:solidFill>
                <a:schemeClr val="accent2">
                  <a:lumMod val="50000"/>
                </a:schemeClr>
              </a:solidFill>
              <a:latin typeface="Candara" pitchFamily="34" charset="0"/>
            </a:endParaRPr>
          </a:p>
        </p:txBody>
      </p:sp>
    </p:spTree>
    <p:extLst>
      <p:ext uri="{BB962C8B-B14F-4D97-AF65-F5344CB8AC3E}">
        <p14:creationId xmlns:p14="http://schemas.microsoft.com/office/powerpoint/2010/main" val="2704398045"/>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9438" y="2233239"/>
            <a:ext cx="8566769" cy="2308324"/>
          </a:xfrm>
          <a:prstGeom prst="rect">
            <a:avLst/>
          </a:prstGeom>
          <a:noFill/>
          <a:effectLst>
            <a:outerShdw blurRad="50800" dist="38100" dir="8100000" algn="tr" rotWithShape="0">
              <a:prstClr val="black">
                <a:alpha val="40000"/>
              </a:prstClr>
            </a:outerShdw>
            <a:reflection blurRad="6350" stA="50000" endA="300" endPos="55000" dir="5400000" sy="-100000" algn="bl" rotWithShape="0"/>
          </a:effectLst>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72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38100" dist="38100" dir="2700000" algn="tl">
                    <a:srgbClr val="000000">
                      <a:alpha val="43137"/>
                    </a:srgbClr>
                  </a:outerShdw>
                </a:effectLst>
              </a:rPr>
              <a:t>CHALLENGES AND </a:t>
            </a:r>
          </a:p>
          <a:p>
            <a:pPr algn="ctr"/>
            <a:r>
              <a:rPr lang="en-US" sz="72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38100" dist="38100" dir="2700000" algn="tl">
                    <a:srgbClr val="000000">
                      <a:alpha val="43137"/>
                    </a:srgbClr>
                  </a:outerShdw>
                </a:effectLst>
              </a:rPr>
              <a:t>SOLUTIONS</a:t>
            </a:r>
            <a:endParaRPr lang="en-US" sz="72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28792360"/>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63500">
              <a:schemeClr val="accent4">
                <a:satMod val="175000"/>
                <a:alpha val="40000"/>
              </a:schemeClr>
            </a:glow>
          </a:effectLst>
        </p:spPr>
        <p:txBody>
          <a:bodyPr/>
          <a:lstStyle/>
          <a:p>
            <a:r>
              <a:rPr lang="en-US" sz="2800" dirty="0" smtClean="0">
                <a:latin typeface="+mn-lt"/>
              </a:rPr>
              <a:t>The number of moisture sensors required are too much for a large area.</a:t>
            </a:r>
            <a:endParaRPr lang="en-US" sz="2800" dirty="0">
              <a:latin typeface="+mn-lt"/>
            </a:endParaRPr>
          </a:p>
        </p:txBody>
      </p:sp>
      <p:sp>
        <p:nvSpPr>
          <p:cNvPr id="3" name="Content Placeholder 2"/>
          <p:cNvSpPr>
            <a:spLocks noGrp="1"/>
          </p:cNvSpPr>
          <p:nvPr>
            <p:ph idx="1"/>
          </p:nvPr>
        </p:nvSpPr>
        <p:spPr>
          <a:xfrm>
            <a:off x="759853" y="2884868"/>
            <a:ext cx="10818253" cy="2086378"/>
          </a:xfrm>
        </p:spPr>
        <p:style>
          <a:lnRef idx="1">
            <a:schemeClr val="accent5"/>
          </a:lnRef>
          <a:fillRef idx="2">
            <a:schemeClr val="accent5"/>
          </a:fillRef>
          <a:effectRef idx="1">
            <a:schemeClr val="accent5"/>
          </a:effectRef>
          <a:fontRef idx="minor">
            <a:schemeClr val="dk1"/>
          </a:fontRef>
        </p:style>
        <p:txBody>
          <a:bodyPr/>
          <a:lstStyle/>
          <a:p>
            <a:endParaRPr lang="en-US" dirty="0" smtClean="0">
              <a:solidFill>
                <a:schemeClr val="tx2">
                  <a:lumMod val="75000"/>
                </a:schemeClr>
              </a:solidFill>
              <a:latin typeface="+mj-lt"/>
            </a:endParaRPr>
          </a:p>
          <a:p>
            <a:r>
              <a:rPr lang="en-US" b="1" dirty="0" smtClean="0">
                <a:solidFill>
                  <a:schemeClr val="accent4">
                    <a:lumMod val="75000"/>
                  </a:schemeClr>
                </a:solidFill>
                <a:latin typeface="+mj-lt"/>
              </a:rPr>
              <a:t>Best suited for  DRIP IRRIGATION- uniform irrigation and all the patches dry at the same rate.</a:t>
            </a:r>
          </a:p>
          <a:p>
            <a:r>
              <a:rPr lang="en-US" b="1" dirty="0" smtClean="0">
                <a:solidFill>
                  <a:srgbClr val="00B0F0"/>
                </a:solidFill>
                <a:latin typeface="+mj-lt"/>
              </a:rPr>
              <a:t>A single hardware in a particular line can provide accurate results.</a:t>
            </a:r>
            <a:endParaRPr lang="en-US" b="1" dirty="0">
              <a:solidFill>
                <a:srgbClr val="00B0F0"/>
              </a:solidFill>
              <a:latin typeface="+mj-lt"/>
            </a:endParaRPr>
          </a:p>
        </p:txBody>
      </p:sp>
    </p:spTree>
    <p:extLst>
      <p:ext uri="{BB962C8B-B14F-4D97-AF65-F5344CB8AC3E}">
        <p14:creationId xmlns:p14="http://schemas.microsoft.com/office/powerpoint/2010/main" val="2961965165"/>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034" y="1014308"/>
            <a:ext cx="8761413" cy="706964"/>
          </a:xfrm>
          <a:effectLst>
            <a:reflection blurRad="6350" stA="50000" endA="300" endPos="55500" dist="50800" dir="5400000" sy="-100000" algn="bl" rotWithShape="0"/>
          </a:effectLst>
        </p:spPr>
        <p:txBody>
          <a:bodyPr>
            <a:normAutofit fontScale="90000"/>
          </a:bodyPr>
          <a:lstStyle/>
          <a:p>
            <a:r>
              <a:rPr lang="en-US" sz="6000" dirty="0" smtClean="0"/>
              <a:t>CONTENTS</a:t>
            </a:r>
            <a:endParaRPr lang="en-IN" sz="6000" dirty="0"/>
          </a:p>
        </p:txBody>
      </p:sp>
      <p:sp>
        <p:nvSpPr>
          <p:cNvPr id="3" name="Content Placeholder 2"/>
          <p:cNvSpPr>
            <a:spLocks noGrp="1"/>
          </p:cNvSpPr>
          <p:nvPr>
            <p:ph idx="1"/>
          </p:nvPr>
        </p:nvSpPr>
        <p:spPr>
          <a:xfrm>
            <a:off x="528034" y="2678806"/>
            <a:ext cx="11050073" cy="3799267"/>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marL="0" indent="0">
              <a:buNone/>
            </a:pPr>
            <a:endParaRPr lang="en-US" b="1" dirty="0" smtClean="0">
              <a:solidFill>
                <a:schemeClr val="accent1">
                  <a:lumMod val="75000"/>
                </a:schemeClr>
              </a:solidFill>
              <a:latin typeface="+mj-lt"/>
            </a:endParaRPr>
          </a:p>
          <a:p>
            <a:r>
              <a:rPr lang="en-US" b="1" dirty="0" smtClean="0">
                <a:solidFill>
                  <a:schemeClr val="accent1">
                    <a:lumMod val="75000"/>
                  </a:schemeClr>
                </a:solidFill>
                <a:latin typeface="+mj-lt"/>
              </a:rPr>
              <a:t>PROBLEM</a:t>
            </a:r>
          </a:p>
          <a:p>
            <a:r>
              <a:rPr lang="en-US" b="1" dirty="0" smtClean="0">
                <a:solidFill>
                  <a:schemeClr val="tx2">
                    <a:lumMod val="60000"/>
                    <a:lumOff val="40000"/>
                  </a:schemeClr>
                </a:solidFill>
                <a:latin typeface="+mj-lt"/>
              </a:rPr>
              <a:t>BRIEF SOLUTION</a:t>
            </a:r>
          </a:p>
          <a:p>
            <a:r>
              <a:rPr lang="en-US" b="1" dirty="0" smtClean="0">
                <a:solidFill>
                  <a:schemeClr val="tx2"/>
                </a:solidFill>
                <a:latin typeface="+mj-lt"/>
              </a:rPr>
              <a:t> IRRIGATION USED</a:t>
            </a:r>
          </a:p>
          <a:p>
            <a:r>
              <a:rPr lang="en-US" b="1" dirty="0" smtClean="0">
                <a:solidFill>
                  <a:schemeClr val="accent6">
                    <a:lumMod val="50000"/>
                  </a:schemeClr>
                </a:solidFill>
                <a:latin typeface="+mj-lt"/>
              </a:rPr>
              <a:t>CIRCUIT AND BLOCK DIAGRAM</a:t>
            </a:r>
          </a:p>
          <a:p>
            <a:r>
              <a:rPr lang="en-US" b="1" dirty="0" smtClean="0">
                <a:solidFill>
                  <a:schemeClr val="accent1">
                    <a:lumMod val="75000"/>
                  </a:schemeClr>
                </a:solidFill>
                <a:latin typeface="+mj-lt"/>
              </a:rPr>
              <a:t>COMPONENTS USED</a:t>
            </a:r>
          </a:p>
          <a:p>
            <a:r>
              <a:rPr lang="en-US" b="1" dirty="0" smtClean="0">
                <a:solidFill>
                  <a:schemeClr val="tx2">
                    <a:lumMod val="60000"/>
                    <a:lumOff val="40000"/>
                  </a:schemeClr>
                </a:solidFill>
                <a:latin typeface="+mj-lt"/>
              </a:rPr>
              <a:t>WORKING OF PROJECT</a:t>
            </a:r>
          </a:p>
          <a:p>
            <a:r>
              <a:rPr lang="en-US" b="1" dirty="0" smtClean="0">
                <a:solidFill>
                  <a:srgbClr val="002060"/>
                </a:solidFill>
                <a:latin typeface="+mj-lt"/>
              </a:rPr>
              <a:t>USE CASE DIAGRAM</a:t>
            </a:r>
          </a:p>
          <a:p>
            <a:r>
              <a:rPr lang="en-US" b="1" dirty="0" smtClean="0">
                <a:solidFill>
                  <a:schemeClr val="tx2"/>
                </a:solidFill>
                <a:latin typeface="+mj-lt"/>
              </a:rPr>
              <a:t>ADVANTAGES</a:t>
            </a:r>
          </a:p>
          <a:p>
            <a:r>
              <a:rPr lang="en-US" b="1" dirty="0" smtClean="0">
                <a:solidFill>
                  <a:schemeClr val="accent6">
                    <a:lumMod val="50000"/>
                  </a:schemeClr>
                </a:solidFill>
                <a:latin typeface="+mj-lt"/>
              </a:rPr>
              <a:t>CHALLENGES AND SOLUTION</a:t>
            </a:r>
          </a:p>
          <a:p>
            <a:pPr marL="0" indent="0">
              <a:buNone/>
            </a:pPr>
            <a:endParaRPr lang="en-US" dirty="0" smtClean="0"/>
          </a:p>
        </p:txBody>
      </p:sp>
    </p:spTree>
    <p:extLst>
      <p:ext uri="{BB962C8B-B14F-4D97-AF65-F5344CB8AC3E}">
        <p14:creationId xmlns:p14="http://schemas.microsoft.com/office/powerpoint/2010/main" val="2842275085"/>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The tractors and ploughing will destroy sensors.</a:t>
            </a:r>
            <a:endParaRPr lang="en-US" sz="2800" dirty="0"/>
          </a:p>
        </p:txBody>
      </p:sp>
      <p:sp>
        <p:nvSpPr>
          <p:cNvPr id="3" name="Content Placeholder 2"/>
          <p:cNvSpPr>
            <a:spLocks noGrp="1"/>
          </p:cNvSpPr>
          <p:nvPr>
            <p:ph idx="1"/>
          </p:nvPr>
        </p:nvSpPr>
        <p:spPr>
          <a:xfrm>
            <a:off x="759855" y="3144413"/>
            <a:ext cx="10908404" cy="1723801"/>
          </a:xfrm>
        </p:spPr>
        <p:style>
          <a:lnRef idx="1">
            <a:schemeClr val="accent1"/>
          </a:lnRef>
          <a:fillRef idx="2">
            <a:schemeClr val="accent1"/>
          </a:fillRef>
          <a:effectRef idx="1">
            <a:schemeClr val="accent1"/>
          </a:effectRef>
          <a:fontRef idx="minor">
            <a:schemeClr val="dk1"/>
          </a:fontRef>
        </p:style>
        <p:txBody>
          <a:bodyPr/>
          <a:lstStyle/>
          <a:p>
            <a:r>
              <a:rPr lang="en-US" b="1" dirty="0" smtClean="0">
                <a:solidFill>
                  <a:schemeClr val="accent1">
                    <a:lumMod val="75000"/>
                  </a:schemeClr>
                </a:solidFill>
              </a:rPr>
              <a:t>The moisture sensor will be implemented near the motor which is implanted in an isolated patch of soil.</a:t>
            </a:r>
          </a:p>
          <a:p>
            <a:r>
              <a:rPr lang="en-US" b="1" dirty="0" smtClean="0">
                <a:solidFill>
                  <a:schemeClr val="accent1">
                    <a:lumMod val="50000"/>
                  </a:schemeClr>
                </a:solidFill>
              </a:rPr>
              <a:t>Hardware connected through the same pipe of drip irrigation which would not let it be destroyed by the farmers.</a:t>
            </a:r>
          </a:p>
          <a:p>
            <a:endParaRPr lang="en-US" dirty="0"/>
          </a:p>
        </p:txBody>
      </p:sp>
    </p:spTree>
    <p:extLst>
      <p:ext uri="{BB962C8B-B14F-4D97-AF65-F5344CB8AC3E}">
        <p14:creationId xmlns:p14="http://schemas.microsoft.com/office/powerpoint/2010/main" val="2238497138"/>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People in villages are not educated enough to understand the technology and use it optimally.</a:t>
            </a:r>
            <a:endParaRPr lang="en-US" sz="2800" dirty="0"/>
          </a:p>
        </p:txBody>
      </p:sp>
      <p:sp>
        <p:nvSpPr>
          <p:cNvPr id="3" name="Content Placeholder 2"/>
          <p:cNvSpPr>
            <a:spLocks noGrp="1"/>
          </p:cNvSpPr>
          <p:nvPr>
            <p:ph idx="1"/>
          </p:nvPr>
        </p:nvSpPr>
        <p:spPr>
          <a:xfrm>
            <a:off x="785611" y="2938351"/>
            <a:ext cx="10818253" cy="2779869"/>
          </a:xfrm>
        </p:spPr>
        <p:style>
          <a:lnRef idx="1">
            <a:schemeClr val="accent5"/>
          </a:lnRef>
          <a:fillRef idx="2">
            <a:schemeClr val="accent5"/>
          </a:fillRef>
          <a:effectRef idx="1">
            <a:schemeClr val="accent5"/>
          </a:effectRef>
          <a:fontRef idx="minor">
            <a:schemeClr val="dk1"/>
          </a:fontRef>
        </p:style>
        <p:txBody>
          <a:bodyPr/>
          <a:lstStyle/>
          <a:p>
            <a:endParaRPr lang="en-US" b="1" dirty="0" smtClean="0">
              <a:solidFill>
                <a:schemeClr val="accent4">
                  <a:lumMod val="75000"/>
                </a:schemeClr>
              </a:solidFill>
            </a:endParaRPr>
          </a:p>
          <a:p>
            <a:r>
              <a:rPr lang="en-US" b="1" dirty="0" smtClean="0">
                <a:solidFill>
                  <a:schemeClr val="accent4">
                    <a:lumMod val="75000"/>
                  </a:schemeClr>
                </a:solidFill>
              </a:rPr>
              <a:t>Language is the barrier; we can resolve it by making some native of the village understand our idea and thoughts and then the native will convey the whole idea to the village.</a:t>
            </a:r>
          </a:p>
          <a:p>
            <a:r>
              <a:rPr lang="en-US" b="1" dirty="0" smtClean="0">
                <a:solidFill>
                  <a:schemeClr val="accent4">
                    <a:lumMod val="50000"/>
                  </a:schemeClr>
                </a:solidFill>
              </a:rPr>
              <a:t>People trust and understand better those who they are familiar with or have some connection.</a:t>
            </a:r>
            <a:endParaRPr lang="en-US" b="1" dirty="0">
              <a:solidFill>
                <a:schemeClr val="accent4">
                  <a:lumMod val="50000"/>
                </a:schemeClr>
              </a:solidFill>
            </a:endParaRPr>
          </a:p>
        </p:txBody>
      </p:sp>
    </p:spTree>
    <p:extLst>
      <p:ext uri="{BB962C8B-B14F-4D97-AF65-F5344CB8AC3E}">
        <p14:creationId xmlns:p14="http://schemas.microsoft.com/office/powerpoint/2010/main" val="2298807861"/>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Villages do not receive enough electricity.</a:t>
            </a:r>
            <a:endParaRPr lang="en-US" sz="2800" dirty="0"/>
          </a:p>
        </p:txBody>
      </p:sp>
      <p:sp>
        <p:nvSpPr>
          <p:cNvPr id="3" name="Content Placeholder 2"/>
          <p:cNvSpPr>
            <a:spLocks noGrp="1"/>
          </p:cNvSpPr>
          <p:nvPr>
            <p:ph idx="1"/>
          </p:nvPr>
        </p:nvSpPr>
        <p:spPr>
          <a:xfrm>
            <a:off x="721217" y="2923503"/>
            <a:ext cx="10921284" cy="1506829"/>
          </a:xfrm>
        </p:spPr>
        <p:style>
          <a:lnRef idx="1">
            <a:schemeClr val="accent1"/>
          </a:lnRef>
          <a:fillRef idx="2">
            <a:schemeClr val="accent1"/>
          </a:fillRef>
          <a:effectRef idx="1">
            <a:schemeClr val="accent1"/>
          </a:effectRef>
          <a:fontRef idx="minor">
            <a:schemeClr val="dk1"/>
          </a:fontRef>
        </p:style>
        <p:txBody>
          <a:bodyPr/>
          <a:lstStyle/>
          <a:p>
            <a:endParaRPr lang="en-US" b="1" dirty="0" smtClean="0">
              <a:solidFill>
                <a:schemeClr val="accent1">
                  <a:lumMod val="50000"/>
                </a:schemeClr>
              </a:solidFill>
            </a:endParaRPr>
          </a:p>
          <a:p>
            <a:r>
              <a:rPr lang="en-US" b="1" dirty="0" smtClean="0">
                <a:solidFill>
                  <a:schemeClr val="accent1">
                    <a:lumMod val="50000"/>
                  </a:schemeClr>
                </a:solidFill>
              </a:rPr>
              <a:t>Our system can be operated  such that the moisture can be detected over the DC Battery in the absence of electricity. </a:t>
            </a:r>
            <a:endParaRPr lang="en-US" b="1" dirty="0">
              <a:solidFill>
                <a:schemeClr val="accent1">
                  <a:lumMod val="50000"/>
                </a:schemeClr>
              </a:solidFill>
            </a:endParaRPr>
          </a:p>
        </p:txBody>
      </p:sp>
    </p:spTree>
    <p:extLst>
      <p:ext uri="{BB962C8B-B14F-4D97-AF65-F5344CB8AC3E}">
        <p14:creationId xmlns:p14="http://schemas.microsoft.com/office/powerpoint/2010/main" val="3100028627"/>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reflection blurRad="6350" stA="50000" endA="300" endPos="55500" dist="50800" dir="5400000" sy="-100000" algn="bl" rotWithShape="0"/>
          </a:effectLst>
        </p:spPr>
        <p:txBody>
          <a:bodyPr/>
          <a:lstStyle/>
          <a:p>
            <a:r>
              <a:rPr lang="en-US" dirty="0" smtClean="0"/>
              <a:t>  </a:t>
            </a:r>
            <a:r>
              <a:rPr lang="en-US" sz="6000" dirty="0" smtClean="0"/>
              <a:t>ADVANTAGES</a:t>
            </a:r>
            <a:endParaRPr lang="en-IN" sz="6000" dirty="0"/>
          </a:p>
        </p:txBody>
      </p:sp>
      <p:sp>
        <p:nvSpPr>
          <p:cNvPr id="3" name="Text Placeholder 2"/>
          <p:cNvSpPr>
            <a:spLocks noGrp="1"/>
          </p:cNvSpPr>
          <p:nvPr>
            <p:ph idx="1"/>
          </p:nvPr>
        </p:nvSpPr>
        <p:spPr>
          <a:xfrm>
            <a:off x="592427" y="3052293"/>
            <a:ext cx="11037195" cy="2794715"/>
          </a:xfrm>
        </p:spPr>
        <p:style>
          <a:lnRef idx="1">
            <a:schemeClr val="accent5"/>
          </a:lnRef>
          <a:fillRef idx="2">
            <a:schemeClr val="accent5"/>
          </a:fillRef>
          <a:effectRef idx="1">
            <a:schemeClr val="accent5"/>
          </a:effectRef>
          <a:fontRef idx="minor">
            <a:schemeClr val="dk1"/>
          </a:fontRef>
        </p:style>
        <p:txBody>
          <a:bodyPr>
            <a:normAutofit/>
          </a:bodyPr>
          <a:lstStyle/>
          <a:p>
            <a:pPr>
              <a:buFont typeface="Arial" pitchFamily="34" charset="0"/>
              <a:buChar char="•"/>
            </a:pPr>
            <a:r>
              <a:rPr lang="en-US" sz="2000" b="1" dirty="0" smtClean="0">
                <a:solidFill>
                  <a:schemeClr val="accent4">
                    <a:lumMod val="75000"/>
                  </a:schemeClr>
                </a:solidFill>
                <a:latin typeface="Candara" pitchFamily="34" charset="0"/>
              </a:rPr>
              <a:t>NO INTERNET REQUIREMENT</a:t>
            </a:r>
          </a:p>
          <a:p>
            <a:pPr>
              <a:buFont typeface="Arial" pitchFamily="34" charset="0"/>
              <a:buChar char="•"/>
            </a:pPr>
            <a:r>
              <a:rPr lang="en-US" sz="2000" b="1" dirty="0">
                <a:solidFill>
                  <a:schemeClr val="accent4">
                    <a:lumMod val="50000"/>
                  </a:schemeClr>
                </a:solidFill>
                <a:latin typeface="Candara" pitchFamily="34" charset="0"/>
              </a:rPr>
              <a:t>PREVENTS UNEVEN WATERING </a:t>
            </a:r>
          </a:p>
          <a:p>
            <a:pPr>
              <a:buFont typeface="Arial" pitchFamily="34" charset="0"/>
              <a:buChar char="•"/>
            </a:pPr>
            <a:r>
              <a:rPr lang="en-US" sz="2000" b="1" dirty="0">
                <a:solidFill>
                  <a:srgbClr val="0070C0"/>
                </a:solidFill>
                <a:latin typeface="Candara" pitchFamily="34" charset="0"/>
              </a:rPr>
              <a:t>HEALTHY  CROP</a:t>
            </a:r>
          </a:p>
          <a:p>
            <a:pPr>
              <a:buFont typeface="Arial" pitchFamily="34" charset="0"/>
              <a:buChar char="•"/>
            </a:pPr>
            <a:r>
              <a:rPr lang="en-US" sz="2000" b="1" dirty="0">
                <a:solidFill>
                  <a:schemeClr val="accent4">
                    <a:lumMod val="50000"/>
                  </a:schemeClr>
                </a:solidFill>
                <a:latin typeface="Candara" pitchFamily="34" charset="0"/>
              </a:rPr>
              <a:t>SAVING THE TIME </a:t>
            </a:r>
          </a:p>
          <a:p>
            <a:pPr>
              <a:buFont typeface="Arial" pitchFamily="34" charset="0"/>
              <a:buChar char="•"/>
            </a:pPr>
            <a:r>
              <a:rPr lang="en-US" sz="2000" b="1" dirty="0">
                <a:solidFill>
                  <a:schemeClr val="accent4">
                    <a:lumMod val="75000"/>
                  </a:schemeClr>
                </a:solidFill>
                <a:latin typeface="Candara" pitchFamily="34" charset="0"/>
              </a:rPr>
              <a:t>REDUCE LABOUR</a:t>
            </a:r>
          </a:p>
          <a:p>
            <a:pPr>
              <a:buFont typeface="Wingdings" pitchFamily="2" charset="2"/>
              <a:buChar char="§"/>
            </a:pPr>
            <a:r>
              <a:rPr lang="en-US" sz="2000" b="1" dirty="0" smtClean="0">
                <a:solidFill>
                  <a:schemeClr val="accent4">
                    <a:lumMod val="50000"/>
                  </a:schemeClr>
                </a:solidFill>
                <a:latin typeface="Candara" pitchFamily="34" charset="0"/>
              </a:rPr>
              <a:t>LOWER WATER BILL</a:t>
            </a:r>
            <a:endParaRPr lang="en-US" sz="2000" b="1" dirty="0">
              <a:solidFill>
                <a:schemeClr val="accent4">
                  <a:lumMod val="50000"/>
                </a:schemeClr>
              </a:solidFill>
              <a:latin typeface="Candara" pitchFamily="34" charset="0"/>
            </a:endParaRPr>
          </a:p>
          <a:p>
            <a:pPr>
              <a:buFont typeface="Arial" pitchFamily="34" charset="0"/>
              <a:buChar char="•"/>
            </a:pPr>
            <a:endParaRPr lang="en-US" sz="2000" b="1" dirty="0">
              <a:solidFill>
                <a:schemeClr val="accent4">
                  <a:lumMod val="75000"/>
                </a:schemeClr>
              </a:solidFill>
              <a:latin typeface="Candara" pitchFamily="34" charset="0"/>
            </a:endParaRPr>
          </a:p>
          <a:p>
            <a:pPr marL="0" indent="0">
              <a:buNone/>
            </a:pPr>
            <a:endParaRPr lang="en-US" sz="2000" b="1" dirty="0">
              <a:solidFill>
                <a:schemeClr val="accent1">
                  <a:lumMod val="75000"/>
                </a:schemeClr>
              </a:solidFill>
            </a:endParaRPr>
          </a:p>
          <a:p>
            <a:pPr>
              <a:buFont typeface="Arial" pitchFamily="34" charset="0"/>
              <a:buChar char="•"/>
            </a:pPr>
            <a:endParaRPr lang="en-US" sz="2000" dirty="0"/>
          </a:p>
          <a:p>
            <a:endParaRPr lang="en-US" sz="2000" dirty="0"/>
          </a:p>
          <a:p>
            <a:pPr marL="285750" indent="-285750">
              <a:buFont typeface="Arial" panose="020B0604020202020204" pitchFamily="34" charset="0"/>
              <a:buChar char="•"/>
            </a:pPr>
            <a:endParaRPr lang="en-IN" sz="2000" dirty="0"/>
          </a:p>
          <a:p>
            <a:pPr>
              <a:buFont typeface="Arial" pitchFamily="34" charset="0"/>
              <a:buChar char="•"/>
            </a:pPr>
            <a:endParaRPr lang="en-IN" sz="2000" dirty="0" smtClean="0">
              <a:latin typeface="+mj-lt"/>
            </a:endParaRPr>
          </a:p>
        </p:txBody>
      </p:sp>
    </p:spTree>
    <p:extLst>
      <p:ext uri="{BB962C8B-B14F-4D97-AF65-F5344CB8AC3E}">
        <p14:creationId xmlns:p14="http://schemas.microsoft.com/office/powerpoint/2010/main" val="3989755909"/>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221" y="309093"/>
            <a:ext cx="8474299" cy="6130342"/>
          </a:xfrm>
          <a:prstGeom prst="rect">
            <a:avLst/>
          </a:prstGeom>
        </p:spPr>
      </p:pic>
    </p:spTree>
    <p:extLst>
      <p:ext uri="{BB962C8B-B14F-4D97-AF65-F5344CB8AC3E}">
        <p14:creationId xmlns:p14="http://schemas.microsoft.com/office/powerpoint/2010/main" val="2495050335"/>
      </p:ext>
    </p:extLst>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1043188" y="4430332"/>
            <a:ext cx="10444765" cy="1272862"/>
          </a:xfrm>
        </p:spPr>
        <p:txBody>
          <a:bodyPr>
            <a:normAutofit/>
          </a:bodyPr>
          <a:lstStyle/>
          <a:p>
            <a:endParaRPr lang="en-US" b="1" dirty="0" smtClean="0"/>
          </a:p>
          <a:p>
            <a:r>
              <a:rPr lang="en-US" b="1" dirty="0" smtClean="0"/>
              <a:t>NIMESH VIJAY                            HEENA VASDANI                                      ISHIKA GUPTA</a:t>
            </a:r>
          </a:p>
          <a:p>
            <a:r>
              <a:rPr lang="en-US" b="1" dirty="0" smtClean="0"/>
              <a:t>NAMIT PATNI                              MAHIMA KHANDELWAL</a:t>
            </a:r>
          </a:p>
          <a:p>
            <a:endParaRPr lang="en-US" b="1" dirty="0"/>
          </a:p>
        </p:txBody>
      </p:sp>
      <p:sp>
        <p:nvSpPr>
          <p:cNvPr id="6" name="Rectangle 5"/>
          <p:cNvSpPr/>
          <p:nvPr/>
        </p:nvSpPr>
        <p:spPr>
          <a:xfrm>
            <a:off x="1813375" y="1216136"/>
            <a:ext cx="7792518" cy="2800767"/>
          </a:xfrm>
          <a:prstGeom prst="rect">
            <a:avLst/>
          </a:prstGeom>
          <a:noFill/>
          <a:effectLst>
            <a:outerShdw blurRad="50800" dist="38100" dir="10800000" algn="r" rotWithShape="0">
              <a:prstClr val="black">
                <a:alpha val="40000"/>
              </a:prstClr>
            </a:outerShdw>
            <a:softEdge rad="12700"/>
          </a:effectLst>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88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PROJECT</a:t>
            </a:r>
          </a:p>
          <a:p>
            <a:pPr algn="ctr"/>
            <a:r>
              <a:rPr lang="en-US" sz="88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SUBMITTED BY</a:t>
            </a:r>
            <a:endParaRPr lang="en-US" sz="88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3912116157"/>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reflection blurRad="6350" stA="50000" endA="300" endPos="55500" dist="50800" dir="5400000" sy="-100000" algn="bl" rotWithShape="0"/>
          </a:effectLst>
        </p:spPr>
        <p:txBody>
          <a:bodyPr/>
          <a:lstStyle/>
          <a:p>
            <a:r>
              <a:rPr lang="en-US" sz="6000" dirty="0" smtClean="0"/>
              <a:t>PROBLEM</a:t>
            </a:r>
            <a:endParaRPr lang="en-IN" sz="6000" dirty="0"/>
          </a:p>
        </p:txBody>
      </p:sp>
      <p:sp>
        <p:nvSpPr>
          <p:cNvPr id="3" name="Content Placeholder 2"/>
          <p:cNvSpPr>
            <a:spLocks noGrp="1"/>
          </p:cNvSpPr>
          <p:nvPr>
            <p:ph idx="1"/>
          </p:nvPr>
        </p:nvSpPr>
        <p:spPr>
          <a:xfrm>
            <a:off x="345440" y="2743200"/>
            <a:ext cx="11374335" cy="3825025"/>
          </a:xfrm>
        </p:spPr>
        <p:style>
          <a:lnRef idx="1">
            <a:schemeClr val="accent5"/>
          </a:lnRef>
          <a:fillRef idx="2">
            <a:schemeClr val="accent5"/>
          </a:fillRef>
          <a:effectRef idx="1">
            <a:schemeClr val="accent5"/>
          </a:effectRef>
          <a:fontRef idx="minor">
            <a:schemeClr val="dk1"/>
          </a:fontRef>
        </p:style>
        <p:txBody>
          <a:bodyPr>
            <a:normAutofit/>
          </a:bodyPr>
          <a:lstStyle/>
          <a:p>
            <a:pPr marL="0" indent="0" algn="ctr">
              <a:buNone/>
            </a:pPr>
            <a:endParaRPr lang="en-US" sz="2400" dirty="0" smtClean="0">
              <a:solidFill>
                <a:schemeClr val="accent2"/>
              </a:solidFill>
            </a:endParaRPr>
          </a:p>
          <a:p>
            <a:pPr marL="0" indent="0" algn="ctr">
              <a:buNone/>
            </a:pPr>
            <a:r>
              <a:rPr lang="en-US" sz="2400" b="1" dirty="0" smtClean="0">
                <a:solidFill>
                  <a:schemeClr val="tx2">
                    <a:lumMod val="60000"/>
                    <a:lumOff val="40000"/>
                  </a:schemeClr>
                </a:solidFill>
                <a:latin typeface="Candara" pitchFamily="34" charset="0"/>
              </a:rPr>
              <a:t>Closed loop irrigation solution for farmers:</a:t>
            </a:r>
          </a:p>
          <a:p>
            <a:pPr marL="0" indent="0" algn="ctr">
              <a:buNone/>
            </a:pPr>
            <a:r>
              <a:rPr lang="en-US" b="1" dirty="0" smtClean="0">
                <a:solidFill>
                  <a:schemeClr val="accent1">
                    <a:lumMod val="75000"/>
                  </a:schemeClr>
                </a:solidFill>
                <a:latin typeface="Candara" pitchFamily="34" charset="0"/>
              </a:rPr>
              <a:t>Irrigation of fields by farmers is done by the traditional knowledge. Farmers do not have the idea how much and when to irrigate the fields. They do it by traditional knowledge and have no means to detect the moisture level of soil and the amount of water hence required for a given crop for a particular soil type.</a:t>
            </a:r>
          </a:p>
          <a:p>
            <a:pPr marL="0" indent="0" algn="ctr">
              <a:buNone/>
            </a:pPr>
            <a:endParaRPr lang="en-US" b="1" dirty="0" smtClean="0">
              <a:solidFill>
                <a:schemeClr val="accent1">
                  <a:lumMod val="75000"/>
                </a:schemeClr>
              </a:solidFill>
              <a:latin typeface="Candara" pitchFamily="34" charset="0"/>
            </a:endParaRPr>
          </a:p>
          <a:p>
            <a:pPr>
              <a:buFont typeface="Wingdings" panose="05000000000000000000" pitchFamily="2" charset="2"/>
              <a:buChar char="§"/>
            </a:pPr>
            <a:r>
              <a:rPr lang="en-US" b="1" dirty="0" smtClean="0">
                <a:solidFill>
                  <a:schemeClr val="tx2">
                    <a:lumMod val="75000"/>
                  </a:schemeClr>
                </a:solidFill>
                <a:latin typeface="Candara" pitchFamily="34" charset="0"/>
              </a:rPr>
              <a:t>Over Irrigation</a:t>
            </a:r>
          </a:p>
          <a:p>
            <a:pPr>
              <a:buFont typeface="Wingdings" panose="05000000000000000000" pitchFamily="2" charset="2"/>
              <a:buChar char="§"/>
            </a:pPr>
            <a:r>
              <a:rPr lang="en-US" b="1" dirty="0" smtClean="0">
                <a:solidFill>
                  <a:schemeClr val="tx2">
                    <a:lumMod val="75000"/>
                  </a:schemeClr>
                </a:solidFill>
                <a:latin typeface="Candara" pitchFamily="34" charset="0"/>
              </a:rPr>
              <a:t>Under Irrigation</a:t>
            </a:r>
          </a:p>
          <a:p>
            <a:pPr marL="0" indent="0">
              <a:buNone/>
            </a:pPr>
            <a:endParaRPr lang="en-US" sz="2400" dirty="0" smtClean="0">
              <a:solidFill>
                <a:schemeClr val="accent1">
                  <a:lumMod val="75000"/>
                </a:schemeClr>
              </a:solidFill>
              <a:latin typeface="Garamond" panose="02020404030301010803" pitchFamily="18" charset="0"/>
            </a:endParaRPr>
          </a:p>
          <a:p>
            <a:pPr>
              <a:buFont typeface="Wingdings" panose="05000000000000000000" pitchFamily="2" charset="2"/>
              <a:buChar char="§"/>
            </a:pPr>
            <a:endParaRPr lang="en-US" sz="2400" dirty="0" smtClean="0">
              <a:solidFill>
                <a:schemeClr val="accent1">
                  <a:lumMod val="75000"/>
                </a:schemeClr>
              </a:solidFill>
              <a:latin typeface="Garamond" panose="02020404030301010803" pitchFamily="18" charset="0"/>
            </a:endParaRPr>
          </a:p>
          <a:p>
            <a:pPr marL="0" indent="0" algn="ctr">
              <a:buNone/>
            </a:pPr>
            <a:endParaRPr lang="en-US" sz="2400" dirty="0" smtClean="0">
              <a:solidFill>
                <a:schemeClr val="accent1">
                  <a:lumMod val="75000"/>
                </a:schemeClr>
              </a:solidFill>
              <a:latin typeface="Garamond" panose="02020404030301010803" pitchFamily="18" charset="0"/>
            </a:endParaRPr>
          </a:p>
          <a:p>
            <a:pPr marL="0" indent="0">
              <a:buNone/>
            </a:pPr>
            <a:endParaRPr lang="en-US" sz="2400" dirty="0" smtClean="0">
              <a:latin typeface="Garamond" panose="02020404030301010803" pitchFamily="18" charset="0"/>
            </a:endParaRPr>
          </a:p>
          <a:p>
            <a:pPr marL="0" indent="0">
              <a:buNone/>
            </a:pPr>
            <a:endParaRPr lang="en-IN" dirty="0"/>
          </a:p>
        </p:txBody>
      </p:sp>
    </p:spTree>
    <p:extLst>
      <p:ext uri="{BB962C8B-B14F-4D97-AF65-F5344CB8AC3E}">
        <p14:creationId xmlns:p14="http://schemas.microsoft.com/office/powerpoint/2010/main" val="489568237"/>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reflection blurRad="6350" stA="50000" endA="300" endPos="55500" dist="50800" dir="5400000" sy="-100000" algn="bl" rotWithShape="0"/>
          </a:effectLst>
        </p:spPr>
        <p:txBody>
          <a:bodyPr>
            <a:normAutofit fontScale="90000"/>
          </a:bodyPr>
          <a:lstStyle/>
          <a:p>
            <a:r>
              <a:rPr lang="en-US" sz="6000" dirty="0" smtClean="0"/>
              <a:t> IRRIGATION TYPE USED</a:t>
            </a:r>
            <a:endParaRPr lang="en-IN" sz="6000" dirty="0"/>
          </a:p>
        </p:txBody>
      </p:sp>
      <p:sp>
        <p:nvSpPr>
          <p:cNvPr id="4" name="Content Placeholder 3"/>
          <p:cNvSpPr>
            <a:spLocks noGrp="1"/>
          </p:cNvSpPr>
          <p:nvPr>
            <p:ph sz="half" idx="1"/>
          </p:nvPr>
        </p:nvSpPr>
        <p:spPr>
          <a:xfrm>
            <a:off x="618186" y="3026534"/>
            <a:ext cx="5873482" cy="2678806"/>
          </a:xfrm>
        </p:spPr>
        <p:style>
          <a:lnRef idx="1">
            <a:schemeClr val="accent5"/>
          </a:lnRef>
          <a:fillRef idx="2">
            <a:schemeClr val="accent5"/>
          </a:fillRef>
          <a:effectRef idx="1">
            <a:schemeClr val="accent5"/>
          </a:effectRef>
          <a:fontRef idx="minor">
            <a:schemeClr val="dk1"/>
          </a:fontRef>
        </p:style>
        <p:txBody>
          <a:bodyPr>
            <a:normAutofit/>
          </a:bodyPr>
          <a:lstStyle/>
          <a:p>
            <a:pPr marL="0" indent="0" algn="ctr">
              <a:buNone/>
            </a:pPr>
            <a:endParaRPr lang="en-US" sz="2000" b="1" dirty="0" smtClean="0">
              <a:solidFill>
                <a:schemeClr val="tx2">
                  <a:lumMod val="60000"/>
                  <a:lumOff val="40000"/>
                </a:schemeClr>
              </a:solidFill>
            </a:endParaRPr>
          </a:p>
          <a:p>
            <a:pPr marL="0" indent="0" algn="ctr">
              <a:buNone/>
            </a:pPr>
            <a:r>
              <a:rPr lang="en-US" sz="2000" b="1" dirty="0" smtClean="0">
                <a:solidFill>
                  <a:schemeClr val="tx2">
                    <a:lumMod val="60000"/>
                    <a:lumOff val="40000"/>
                  </a:schemeClr>
                </a:solidFill>
              </a:rPr>
              <a:t> </a:t>
            </a:r>
            <a:r>
              <a:rPr lang="en-US" sz="2800" b="1" dirty="0">
                <a:solidFill>
                  <a:schemeClr val="tx2">
                    <a:lumMod val="60000"/>
                    <a:lumOff val="40000"/>
                  </a:schemeClr>
                </a:solidFill>
              </a:rPr>
              <a:t>DRIP </a:t>
            </a:r>
            <a:r>
              <a:rPr lang="en-US" sz="2800" b="1" dirty="0" smtClean="0">
                <a:solidFill>
                  <a:schemeClr val="tx2">
                    <a:lumMod val="60000"/>
                    <a:lumOff val="40000"/>
                  </a:schemeClr>
                </a:solidFill>
              </a:rPr>
              <a:t>IRRIGATION</a:t>
            </a:r>
            <a:endParaRPr lang="en-US" sz="2400" b="1" dirty="0">
              <a:solidFill>
                <a:schemeClr val="accent1">
                  <a:lumMod val="75000"/>
                </a:schemeClr>
              </a:solidFill>
            </a:endParaRPr>
          </a:p>
          <a:p>
            <a:pPr marL="0" indent="0" algn="ctr">
              <a:buNone/>
            </a:pPr>
            <a:r>
              <a:rPr lang="en-US" b="1" dirty="0">
                <a:solidFill>
                  <a:schemeClr val="accent1">
                    <a:lumMod val="75000"/>
                  </a:schemeClr>
                </a:solidFill>
                <a:latin typeface="Candara" panose="020E0502030303020204" pitchFamily="34" charset="0"/>
              </a:rPr>
              <a:t>Drip irrigation is sometimes called trickle irrigation and involves dripping water onto the soil at very low rates from a system of small diameter plastic pipes fitted with outlets called emitters or drippers. </a:t>
            </a:r>
            <a:endParaRPr lang="en-IN" b="1" dirty="0">
              <a:latin typeface="Candara" panose="020E0502030303020204" pitchFamily="34" charset="0"/>
            </a:endParaRPr>
          </a:p>
        </p:txBody>
      </p:sp>
      <p:pic>
        <p:nvPicPr>
          <p:cNvPr id="16" name="Content Placeholder 1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6413" y="2781837"/>
            <a:ext cx="4457148" cy="3002305"/>
          </a:xfrm>
        </p:spPr>
      </p:pic>
    </p:spTree>
    <p:extLst>
      <p:ext uri="{BB962C8B-B14F-4D97-AF65-F5344CB8AC3E}">
        <p14:creationId xmlns:p14="http://schemas.microsoft.com/office/powerpoint/2010/main" val="1642313739"/>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reflection blurRad="6350" stA="50000" endA="300" endPos="55500" dist="50800" dir="5400000" sy="-100000" algn="bl" rotWithShape="0"/>
          </a:effectLst>
        </p:spPr>
        <p:txBody>
          <a:bodyPr/>
          <a:lstStyle/>
          <a:p>
            <a:r>
              <a:rPr lang="en-US" sz="6000" dirty="0" smtClean="0"/>
              <a:t>BRIEF SOLUTION</a:t>
            </a:r>
            <a:endParaRPr lang="en-IN" sz="6000" dirty="0"/>
          </a:p>
        </p:txBody>
      </p:sp>
      <p:sp>
        <p:nvSpPr>
          <p:cNvPr id="3" name="Content Placeholder 2"/>
          <p:cNvSpPr>
            <a:spLocks noGrp="1"/>
          </p:cNvSpPr>
          <p:nvPr>
            <p:ph idx="1"/>
          </p:nvPr>
        </p:nvSpPr>
        <p:spPr>
          <a:xfrm>
            <a:off x="314960" y="3078051"/>
            <a:ext cx="11612880" cy="3129566"/>
          </a:xfrm>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endParaRPr lang="en-US" dirty="0" smtClean="0">
              <a:solidFill>
                <a:schemeClr val="accent1">
                  <a:lumMod val="75000"/>
                </a:schemeClr>
              </a:solidFill>
              <a:latin typeface="Candara" panose="020E0502030303020204" pitchFamily="34" charset="0"/>
            </a:endParaRPr>
          </a:p>
          <a:p>
            <a:pPr marL="0" indent="0" algn="ctr">
              <a:buNone/>
            </a:pPr>
            <a:r>
              <a:rPr lang="en-US" b="1" dirty="0" smtClean="0">
                <a:solidFill>
                  <a:schemeClr val="accent1">
                    <a:lumMod val="50000"/>
                  </a:schemeClr>
                </a:solidFill>
                <a:latin typeface="Candara" panose="020E0502030303020204" pitchFamily="34" charset="0"/>
              </a:rPr>
              <a:t>We have implemented a project where by using soil moisture sensor we will detect the level of moisture in soil. Afterwards, if the soil moisture detected is low then by automatic irrigation the motor will pump water and irrigate the field.</a:t>
            </a:r>
          </a:p>
          <a:p>
            <a:pPr marL="0" indent="0" algn="ctr">
              <a:buNone/>
            </a:pPr>
            <a:r>
              <a:rPr lang="en-US" b="1" dirty="0" smtClean="0">
                <a:solidFill>
                  <a:schemeClr val="accent1">
                    <a:lumMod val="75000"/>
                  </a:schemeClr>
                </a:solidFill>
                <a:latin typeface="Candara" panose="020E0502030303020204" pitchFamily="34" charset="0"/>
              </a:rPr>
              <a:t>In case of extreme weather conditions or different from the one expected, the farmer will send a message from his/her cellphone to the GSM MODULE implemented in the system. There will be specific keywords according to which the threshold value will change and the motor will pump water accordingly.</a:t>
            </a:r>
            <a:endParaRPr lang="en-IN" b="1" dirty="0">
              <a:solidFill>
                <a:schemeClr val="accent1">
                  <a:lumMod val="75000"/>
                </a:schemeClr>
              </a:solidFill>
              <a:latin typeface="Candara" panose="020E0502030303020204" pitchFamily="34" charset="0"/>
            </a:endParaRPr>
          </a:p>
        </p:txBody>
      </p:sp>
    </p:spTree>
    <p:extLst>
      <p:ext uri="{BB962C8B-B14F-4D97-AF65-F5344CB8AC3E}">
        <p14:creationId xmlns:p14="http://schemas.microsoft.com/office/powerpoint/2010/main" val="2048382104"/>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reflection blurRad="6350" stA="50000" endA="300" endPos="55500" dist="50800" dir="5400000" sy="-100000" algn="bl" rotWithShape="0"/>
          </a:effectLst>
        </p:spPr>
        <p:txBody>
          <a:bodyPr/>
          <a:lstStyle/>
          <a:p>
            <a:r>
              <a:rPr lang="en-US" sz="6000" dirty="0" smtClean="0"/>
              <a:t>CIRCUIT DIAGRAM</a:t>
            </a:r>
            <a:endParaRPr lang="en-IN" sz="60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0390" y="2603500"/>
            <a:ext cx="4272032" cy="3416300"/>
          </a:xfrm>
        </p:spPr>
      </p:pic>
    </p:spTree>
    <p:extLst>
      <p:ext uri="{BB962C8B-B14F-4D97-AF65-F5344CB8AC3E}">
        <p14:creationId xmlns:p14="http://schemas.microsoft.com/office/powerpoint/2010/main" val="1969408257"/>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reflection blurRad="6350" stA="50000" endA="300" endPos="55500" dist="50800" dir="5400000" sy="-100000" algn="bl" rotWithShape="0"/>
          </a:effectLst>
        </p:spPr>
        <p:txBody>
          <a:bodyPr/>
          <a:lstStyle/>
          <a:p>
            <a:r>
              <a:rPr lang="en-US" sz="6000" dirty="0" smtClean="0"/>
              <a:t>BLOCK DIAGRAM</a:t>
            </a:r>
            <a:endParaRPr lang="en-IN" sz="6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8075" y="2564862"/>
            <a:ext cx="5050313" cy="3900332"/>
          </a:xfrm>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3575429990"/>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9831" y="3129567"/>
            <a:ext cx="9269205" cy="1777286"/>
          </a:xfrm>
          <a:effectLst>
            <a:innerShdw blurRad="63500" dist="50800">
              <a:prstClr val="black">
                <a:alpha val="50000"/>
              </a:prstClr>
            </a:innerShdw>
          </a:effectLst>
        </p:spPr>
        <p:txBody>
          <a:bodyPr>
            <a:normAutofit fontScale="90000"/>
          </a:bodyPr>
          <a:lstStyle/>
          <a:p>
            <a:pPr algn="ctr"/>
            <a:r>
              <a:rPr lang="en-US" sz="8000" dirty="0" smtClean="0">
                <a:solidFill>
                  <a:schemeClr val="accent5">
                    <a:lumMod val="20000"/>
                    <a:lumOff val="80000"/>
                  </a:schemeClr>
                </a:solidFill>
                <a:latin typeface="Berlin Sans FB" panose="020E0602020502020306" pitchFamily="34" charset="0"/>
              </a:rPr>
              <a:t/>
            </a:r>
            <a:br>
              <a:rPr lang="en-US" sz="8000" dirty="0" smtClean="0">
                <a:solidFill>
                  <a:schemeClr val="accent5">
                    <a:lumMod val="20000"/>
                    <a:lumOff val="80000"/>
                  </a:schemeClr>
                </a:solidFill>
                <a:latin typeface="Berlin Sans FB" panose="020E0602020502020306" pitchFamily="34" charset="0"/>
              </a:rPr>
            </a:br>
            <a:r>
              <a:rPr lang="en-US" sz="8000" dirty="0">
                <a:solidFill>
                  <a:schemeClr val="accent5">
                    <a:lumMod val="20000"/>
                    <a:lumOff val="80000"/>
                  </a:schemeClr>
                </a:solidFill>
                <a:latin typeface="Berlin Sans FB" panose="020E0602020502020306" pitchFamily="34" charset="0"/>
              </a:rPr>
              <a:t/>
            </a:r>
            <a:br>
              <a:rPr lang="en-US" sz="8000" dirty="0">
                <a:solidFill>
                  <a:schemeClr val="accent5">
                    <a:lumMod val="20000"/>
                    <a:lumOff val="80000"/>
                  </a:schemeClr>
                </a:solidFill>
                <a:latin typeface="Berlin Sans FB" panose="020E0602020502020306" pitchFamily="34" charset="0"/>
              </a:rPr>
            </a:br>
            <a:r>
              <a:rPr lang="en-US" sz="8000" dirty="0" smtClean="0"/>
              <a:t/>
            </a:r>
            <a:br>
              <a:rPr lang="en-US" sz="8000" dirty="0" smtClean="0"/>
            </a:br>
            <a:endParaRPr lang="en-IN" sz="8000" dirty="0"/>
          </a:p>
        </p:txBody>
      </p:sp>
      <p:sp>
        <p:nvSpPr>
          <p:cNvPr id="3" name="Rectangle 2"/>
          <p:cNvSpPr/>
          <p:nvPr/>
        </p:nvSpPr>
        <p:spPr>
          <a:xfrm>
            <a:off x="1949560" y="-413679"/>
            <a:ext cx="8241360" cy="550920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8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rPr>
              <a:t/>
            </a:r>
            <a:br>
              <a:rPr lang="en-US" sz="8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rPr>
            </a:br>
            <a:r>
              <a:rPr lang="en-US" sz="8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rPr>
              <a:t/>
            </a:r>
            <a:br>
              <a:rPr lang="en-US" sz="8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rPr>
            </a:br>
            <a:r>
              <a:rPr lang="en-US" sz="8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rPr>
              <a:t>COMPONENTS </a:t>
            </a:r>
          </a:p>
          <a:p>
            <a:pPr algn="ctr"/>
            <a:r>
              <a:rPr lang="en-US" sz="8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rPr>
              <a:t>USED</a:t>
            </a:r>
            <a:endParaRPr lang="en-US" sz="8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endParaRPr>
          </a:p>
        </p:txBody>
      </p:sp>
    </p:spTree>
    <p:extLst>
      <p:ext uri="{BB962C8B-B14F-4D97-AF65-F5344CB8AC3E}">
        <p14:creationId xmlns:p14="http://schemas.microsoft.com/office/powerpoint/2010/main" val="1749281802"/>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reflection blurRad="6350" stA="50000" endA="300" endPos="55500" dist="50800" dir="5400000" sy="-100000" algn="bl" rotWithShape="0"/>
          </a:effectLst>
        </p:spPr>
        <p:txBody>
          <a:bodyPr>
            <a:normAutofit fontScale="90000"/>
          </a:bodyPr>
          <a:lstStyle/>
          <a:p>
            <a:r>
              <a:rPr lang="en-US" sz="6000" dirty="0" smtClean="0"/>
              <a:t>SOIL MOISTURE SENSOR</a:t>
            </a:r>
            <a:endParaRPr lang="en-IN" sz="6000" dirty="0"/>
          </a:p>
        </p:txBody>
      </p:sp>
      <p:sp>
        <p:nvSpPr>
          <p:cNvPr id="10" name="Content Placeholder 9"/>
          <p:cNvSpPr>
            <a:spLocks noGrp="1"/>
          </p:cNvSpPr>
          <p:nvPr>
            <p:ph sz="half" idx="2"/>
          </p:nvPr>
        </p:nvSpPr>
        <p:spPr>
          <a:xfrm>
            <a:off x="981369" y="3052293"/>
            <a:ext cx="6207760" cy="2614411"/>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marL="0" indent="0" algn="ctr">
              <a:buNone/>
            </a:pPr>
            <a:endParaRPr lang="en-US" sz="2000" b="1" dirty="0"/>
          </a:p>
          <a:p>
            <a:pPr marL="0" indent="0" algn="ctr">
              <a:buNone/>
            </a:pPr>
            <a:r>
              <a:rPr lang="en-US" b="1" dirty="0" smtClean="0">
                <a:solidFill>
                  <a:schemeClr val="accent6">
                    <a:lumMod val="50000"/>
                  </a:schemeClr>
                </a:solidFill>
                <a:latin typeface="Candara" panose="020E0502030303020204" pitchFamily="34" charset="0"/>
              </a:rPr>
              <a:t>The </a:t>
            </a:r>
            <a:r>
              <a:rPr lang="en-US" b="1" dirty="0">
                <a:solidFill>
                  <a:schemeClr val="accent6">
                    <a:lumMod val="50000"/>
                  </a:schemeClr>
                </a:solidFill>
                <a:latin typeface="Candara" panose="020E0502030303020204" pitchFamily="34" charset="0"/>
              </a:rPr>
              <a:t>Soil Moisture Sensor uses capacitance to measure the water content of soil (by measuring the dielectric permittivity of the soil, which is a function of the water content). </a:t>
            </a:r>
            <a:endParaRPr lang="en-US" b="1" dirty="0" smtClean="0">
              <a:solidFill>
                <a:schemeClr val="accent6">
                  <a:lumMod val="50000"/>
                </a:schemeClr>
              </a:solidFill>
              <a:latin typeface="Candara" panose="020E0502030303020204" pitchFamily="34" charset="0"/>
            </a:endParaRPr>
          </a:p>
          <a:p>
            <a:pPr marL="0" indent="0" algn="ctr">
              <a:buNone/>
            </a:pPr>
            <a:r>
              <a:rPr lang="en-US" b="1" dirty="0" smtClean="0">
                <a:solidFill>
                  <a:schemeClr val="accent1">
                    <a:lumMod val="75000"/>
                  </a:schemeClr>
                </a:solidFill>
                <a:latin typeface="Candara" panose="020E0502030303020204" pitchFamily="34" charset="0"/>
              </a:rPr>
              <a:t>Simply </a:t>
            </a:r>
            <a:r>
              <a:rPr lang="en-US" b="1" dirty="0">
                <a:solidFill>
                  <a:schemeClr val="accent1">
                    <a:lumMod val="75000"/>
                  </a:schemeClr>
                </a:solidFill>
                <a:latin typeface="Candara" panose="020E0502030303020204" pitchFamily="34" charset="0"/>
              </a:rPr>
              <a:t>insert this rugged sensor into the soil to be tested, and the volumetric water content of the soil </a:t>
            </a:r>
            <a:r>
              <a:rPr lang="en-US" b="1" dirty="0" smtClean="0">
                <a:solidFill>
                  <a:schemeClr val="accent1">
                    <a:lumMod val="75000"/>
                  </a:schemeClr>
                </a:solidFill>
                <a:latin typeface="Candara" panose="020E0502030303020204" pitchFamily="34" charset="0"/>
              </a:rPr>
              <a:t>is reported </a:t>
            </a:r>
            <a:r>
              <a:rPr lang="en-US" b="1" dirty="0">
                <a:solidFill>
                  <a:schemeClr val="accent1">
                    <a:lumMod val="75000"/>
                  </a:schemeClr>
                </a:solidFill>
                <a:latin typeface="Candara" panose="020E0502030303020204" pitchFamily="34" charset="0"/>
              </a:rPr>
              <a:t>in percent</a:t>
            </a:r>
            <a:r>
              <a:rPr lang="en-US" sz="2400" dirty="0">
                <a:solidFill>
                  <a:schemeClr val="accent1">
                    <a:lumMod val="75000"/>
                  </a:schemeClr>
                </a:solidFill>
                <a:latin typeface="Candara" panose="020E0502030303020204" pitchFamily="34" charset="0"/>
              </a:rPr>
              <a:t>.</a:t>
            </a:r>
            <a:endParaRPr lang="en-IN" sz="2400" dirty="0">
              <a:solidFill>
                <a:schemeClr val="accent1">
                  <a:lumMod val="75000"/>
                </a:schemeClr>
              </a:solidFill>
              <a:latin typeface="Candara" panose="020E0502030303020204" pitchFamily="34" charset="0"/>
            </a:endParaRPr>
          </a:p>
        </p:txBody>
      </p:sp>
      <p:pic>
        <p:nvPicPr>
          <p:cNvPr id="13" name="Content Placeholder 12"/>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881869" y="2743201"/>
            <a:ext cx="3490175" cy="3541690"/>
          </a:xfrm>
        </p:spPr>
      </p:pic>
    </p:spTree>
    <p:extLst>
      <p:ext uri="{BB962C8B-B14F-4D97-AF65-F5344CB8AC3E}">
        <p14:creationId xmlns:p14="http://schemas.microsoft.com/office/powerpoint/2010/main" val="3294942597"/>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1001</TotalTime>
  <Words>1079</Words>
  <Application>Microsoft Office PowerPoint</Application>
  <PresentationFormat>Custom</PresentationFormat>
  <Paragraphs>104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Ion Boardroom</vt:lpstr>
      <vt:lpstr>PowerPoint Presentation</vt:lpstr>
      <vt:lpstr>CONTENTS</vt:lpstr>
      <vt:lpstr>PROBLEM</vt:lpstr>
      <vt:lpstr> IRRIGATION TYPE USED</vt:lpstr>
      <vt:lpstr>BRIEF SOLUTION</vt:lpstr>
      <vt:lpstr>CIRCUIT DIAGRAM</vt:lpstr>
      <vt:lpstr>BLOCK DIAGRAM</vt:lpstr>
      <vt:lpstr>   </vt:lpstr>
      <vt:lpstr>SOIL MOISTURE SENSOR</vt:lpstr>
      <vt:lpstr>GSM MODULE</vt:lpstr>
      <vt:lpstr>RELAY(HALF HORSE POWER)</vt:lpstr>
      <vt:lpstr>HALF HORSE POWER MOTOR</vt:lpstr>
      <vt:lpstr>LCD(LIQUID CRYSTAL DISPLAY)</vt:lpstr>
      <vt:lpstr>MOTOR DRIVER</vt:lpstr>
      <vt:lpstr> WORKING OF PROJECT</vt:lpstr>
      <vt:lpstr>PowerPoint Presentation</vt:lpstr>
      <vt:lpstr>HOW OUR IDEA IS UNIQUE?</vt:lpstr>
      <vt:lpstr>PowerPoint Presentation</vt:lpstr>
      <vt:lpstr>The number of moisture sensors required are too much for a large area.</vt:lpstr>
      <vt:lpstr>The tractors and ploughing will destroy sensors.</vt:lpstr>
      <vt:lpstr>People in villages are not educated enough to understand the technology and use it optimally.</vt:lpstr>
      <vt:lpstr>Villages do not receive enough electricity.</vt:lpstr>
      <vt:lpstr>  ADVANTAGES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ARIES</dc:title>
  <dc:creator>Namit Patni</dc:creator>
  <cp:lastModifiedBy>Admin</cp:lastModifiedBy>
  <cp:revision>76</cp:revision>
  <dcterms:created xsi:type="dcterms:W3CDTF">2018-09-19T04:37:52Z</dcterms:created>
  <dcterms:modified xsi:type="dcterms:W3CDTF">2018-09-23T06:25:42Z</dcterms:modified>
</cp:coreProperties>
</file>