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0" r:id="rId5"/>
    <p:sldMasterId id="2147483672" r:id="rId6"/>
  </p:sldMasterIdLst>
  <p:notesMasterIdLst>
    <p:notesMasterId r:id="rId20"/>
  </p:notesMasterIdLst>
  <p:handoutMasterIdLst>
    <p:handoutMasterId r:id="rId21"/>
  </p:handoutMasterIdLst>
  <p:sldIdLst>
    <p:sldId id="256" r:id="rId7"/>
    <p:sldId id="301" r:id="rId8"/>
    <p:sldId id="306" r:id="rId9"/>
    <p:sldId id="300" r:id="rId10"/>
    <p:sldId id="299" r:id="rId11"/>
    <p:sldId id="296" r:id="rId12"/>
    <p:sldId id="303" r:id="rId13"/>
    <p:sldId id="307" r:id="rId14"/>
    <p:sldId id="309" r:id="rId15"/>
    <p:sldId id="311" r:id="rId16"/>
    <p:sldId id="308" r:id="rId17"/>
    <p:sldId id="264" r:id="rId18"/>
    <p:sldId id="26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7F8A99"/>
    <a:srgbClr val="3B3838"/>
    <a:srgbClr val="1F4E7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6400" autoAdjust="0"/>
  </p:normalViewPr>
  <p:slideViewPr>
    <p:cSldViewPr snapToGrid="0">
      <p:cViewPr varScale="1">
        <p:scale>
          <a:sx n="94" d="100"/>
          <a:sy n="94" d="100"/>
        </p:scale>
        <p:origin x="84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7EFFC-9804-4954-AF8F-02828D53BAB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98D61-F1BF-4D2A-AF0C-8B85F32D1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26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BFDFB-F007-4AF3-8144-FFDBC75E547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06C5-8CE9-4A54-BDCC-6D051C797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10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https://www.yna.co.kr/view/AKR20190603056100063</a:t>
            </a:r>
          </a:p>
          <a:p>
            <a:r>
              <a:rPr lang="en-US" altLang="ko-KR" dirty="0"/>
              <a:t>https://news.sktelecom.com/12252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06C5-8CE9-4A54-BDCC-6D051C797F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6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https://www.yna.co.kr/view/AKR20190603056100063</a:t>
            </a:r>
          </a:p>
          <a:p>
            <a:r>
              <a:rPr lang="en-US" altLang="ko-KR" dirty="0"/>
              <a:t>https://news.sktelecom.com/12252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06C5-8CE9-4A54-BDCC-6D051C797F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1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https://www.yna.co.kr/view/AKR20190603056100063</a:t>
            </a:r>
          </a:p>
          <a:p>
            <a:r>
              <a:rPr lang="en-US" altLang="ko-KR" dirty="0"/>
              <a:t>https://news.sktelecom.com/12252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06C5-8CE9-4A54-BDCC-6D051C797F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5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사용자 위치를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N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분할을 이용한 예측 </a:t>
                </a:r>
                <a:endParaRPr lang="en-US" altLang="ko-KR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1 A=1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</a:t>
                </a:r>
                <a:r>
                  <a:rPr lang="am-ET" dirty="0">
                    <a:ea typeface="바탕체" panose="02030609000101010101" pitchFamily="17" charset="-127"/>
                  </a:rPr>
                  <a:t>(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사각형의 중심 좌표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)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2 A=2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3 A=3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</m:t>
                    </m:r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n A=n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… ,(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r>
                  <a:rPr lang="am-ET" dirty="0"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사용자 위치를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N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분할을 이용한 예측 </a:t>
                </a:r>
                <a:endParaRPr lang="en-US" altLang="ko-KR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1 A=1 → (</a:t>
                </a:r>
                <a:r>
                  <a:rPr lang="en-US" i="0">
                    <a:latin typeface="Cambria Math" panose="02040503050406030204" pitchFamily="18" charset="0"/>
                  </a:rPr>
                  <a:t>1/2, 1/2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</a:t>
                </a:r>
                <a:r>
                  <a:rPr lang="am-ET" dirty="0">
                    <a:ea typeface="바탕체" panose="02030609000101010101" pitchFamily="17" charset="-127"/>
                  </a:rPr>
                  <a:t>(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사각형의 중심 좌표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1^2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)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2 A=2 → (</a:t>
                </a:r>
                <a:r>
                  <a:rPr lang="en-US" i="0">
                    <a:latin typeface="Cambria Math" panose="02040503050406030204" pitchFamily="18" charset="0"/>
                  </a:rPr>
                  <a:t>1/4, 1/4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3/4, 1/4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1/4, 3/4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3/4, 3/4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2^2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3 A=3 → (</a:t>
                </a:r>
                <a:r>
                  <a:rPr lang="en-US" i="0">
                    <a:latin typeface="Cambria Math" panose="02040503050406030204" pitchFamily="18" charset="0"/>
                  </a:rPr>
                  <a:t>1/6, 1/6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1/6, 3/6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1/6, 5/6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3/6, 1/6),</a:t>
                </a:r>
                <a:r>
                  <a:rPr lang="en-US" i="0" dirty="0">
                    <a:latin typeface="Cambria Math" panose="02040503050406030204" pitchFamily="18" charset="0"/>
                  </a:rPr>
                  <a:t>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3/6, 3/6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3/6, 5/6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5/6, 1/6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1/6, 3/6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</a:t>
                </a:r>
                <a:r>
                  <a:rPr lang="en-US" i="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"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,(</a:t>
                </a:r>
                <a:r>
                  <a:rPr lang="en-US" i="0">
                    <a:latin typeface="Cambria Math" panose="02040503050406030204" pitchFamily="18" charset="0"/>
                  </a:rPr>
                  <a:t>5/6, 5/6 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3^2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n A=n → (</a:t>
                </a:r>
                <a:r>
                  <a:rPr lang="en-US" i="0">
                    <a:latin typeface="Cambria Math" panose="02040503050406030204" pitchFamily="18" charset="0"/>
                  </a:rPr>
                  <a:t>1/2𝑛,1/2𝑛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… ,(</a:t>
                </a:r>
                <a:r>
                  <a:rPr lang="en-US" i="0">
                    <a:latin typeface="Cambria Math" panose="02040503050406030204" pitchFamily="18" charset="0"/>
                  </a:rPr>
                  <a:t>(2𝑛−1)/2𝑛,(2𝑛−1)/2𝑛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r>
                  <a:rPr lang="am-ET" dirty="0"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𝑛^2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06C5-8CE9-4A54-BDCC-6D051C797F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0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사용자 위치를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N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분할을 이용한 예측 </a:t>
                </a:r>
                <a:endParaRPr lang="en-US" altLang="ko-KR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1 A=1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</a:t>
                </a:r>
                <a:r>
                  <a:rPr lang="am-ET" dirty="0">
                    <a:ea typeface="바탕체" panose="02030609000101010101" pitchFamily="17" charset="-127"/>
                  </a:rPr>
                  <a:t>(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사각형의 중심 좌표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)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2 A=2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3 A=3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</m:t>
                    </m:r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n A=n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… ,(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r>
                  <a:rPr lang="am-ET" dirty="0"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사용자 위치를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N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분할을 이용한 예측 </a:t>
                </a:r>
                <a:endParaRPr lang="en-US" altLang="ko-KR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1 A=1 → (</a:t>
                </a:r>
                <a:r>
                  <a:rPr lang="en-US" i="0">
                    <a:latin typeface="Cambria Math" panose="02040503050406030204" pitchFamily="18" charset="0"/>
                  </a:rPr>
                  <a:t>1/2, 1/2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</a:t>
                </a:r>
                <a:r>
                  <a:rPr lang="am-ET" dirty="0">
                    <a:ea typeface="바탕체" panose="02030609000101010101" pitchFamily="17" charset="-127"/>
                  </a:rPr>
                  <a:t>(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사각형의 중심 좌표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1^2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)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2 A=2 → (</a:t>
                </a:r>
                <a:r>
                  <a:rPr lang="en-US" i="0">
                    <a:latin typeface="Cambria Math" panose="02040503050406030204" pitchFamily="18" charset="0"/>
                  </a:rPr>
                  <a:t>1/4, 1/4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3/4, 1/4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1/4, 3/4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3/4, 3/4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2^2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3 A=3 → (</a:t>
                </a:r>
                <a:r>
                  <a:rPr lang="en-US" i="0">
                    <a:latin typeface="Cambria Math" panose="02040503050406030204" pitchFamily="18" charset="0"/>
                  </a:rPr>
                  <a:t>1/6, 1/6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1/6, 3/6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1/6, 5/6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3/6, 1/6),</a:t>
                </a:r>
                <a:r>
                  <a:rPr lang="en-US" i="0" dirty="0">
                    <a:latin typeface="Cambria Math" panose="02040503050406030204" pitchFamily="18" charset="0"/>
                  </a:rPr>
                  <a:t>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3/6, 3/6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3/6, 5/6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5/6, 1/6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1/6, 3/6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</a:t>
                </a:r>
                <a:r>
                  <a:rPr lang="en-US" i="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"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,(</a:t>
                </a:r>
                <a:r>
                  <a:rPr lang="en-US" i="0">
                    <a:latin typeface="Cambria Math" panose="02040503050406030204" pitchFamily="18" charset="0"/>
                  </a:rPr>
                  <a:t>5/6, 5/6 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3^2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n A=n → (</a:t>
                </a:r>
                <a:r>
                  <a:rPr lang="en-US" i="0">
                    <a:latin typeface="Cambria Math" panose="02040503050406030204" pitchFamily="18" charset="0"/>
                  </a:rPr>
                  <a:t>1/2𝑛,1/2𝑛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… ,(</a:t>
                </a:r>
                <a:r>
                  <a:rPr lang="en-US" i="0">
                    <a:latin typeface="Cambria Math" panose="02040503050406030204" pitchFamily="18" charset="0"/>
                  </a:rPr>
                  <a:t>(2𝑛−1)/2𝑛,(2𝑛−1)/2𝑛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r>
                  <a:rPr lang="am-ET" dirty="0"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𝑛^2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06C5-8CE9-4A54-BDCC-6D051C797F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0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사용자 위치를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N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분할을 이용한 예측 </a:t>
                </a:r>
                <a:endParaRPr lang="en-US" altLang="ko-KR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1 A=1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</a:t>
                </a:r>
                <a:r>
                  <a:rPr lang="am-ET" dirty="0">
                    <a:ea typeface="바탕체" panose="02030609000101010101" pitchFamily="17" charset="-127"/>
                  </a:rPr>
                  <a:t>(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사각형의 중심 좌표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)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2 A=2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3 A=3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</m:t>
                    </m:r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n A=n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… ,(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r>
                  <a:rPr lang="am-ET" dirty="0"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사용자 위치를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N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분할을 이용한 예측 </a:t>
                </a:r>
                <a:endParaRPr lang="en-US" altLang="ko-KR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1 A=1 → (</a:t>
                </a:r>
                <a:r>
                  <a:rPr lang="en-US" i="0">
                    <a:latin typeface="Cambria Math" panose="02040503050406030204" pitchFamily="18" charset="0"/>
                  </a:rPr>
                  <a:t>1/2, 1/2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</a:t>
                </a:r>
                <a:r>
                  <a:rPr lang="am-ET" dirty="0">
                    <a:ea typeface="바탕체" panose="02030609000101010101" pitchFamily="17" charset="-127"/>
                  </a:rPr>
                  <a:t>(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사각형의 중심 좌표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1^2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)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2 A=2 → (</a:t>
                </a:r>
                <a:r>
                  <a:rPr lang="en-US" i="0">
                    <a:latin typeface="Cambria Math" panose="02040503050406030204" pitchFamily="18" charset="0"/>
                  </a:rPr>
                  <a:t>1/4, 1/4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3/4, 1/4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1/4, 3/4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3/4, 3/4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2^2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3 A=3 → (</a:t>
                </a:r>
                <a:r>
                  <a:rPr lang="en-US" i="0">
                    <a:latin typeface="Cambria Math" panose="02040503050406030204" pitchFamily="18" charset="0"/>
                  </a:rPr>
                  <a:t>1/6, 1/6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1/6, 3/6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1/6, 5/6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3/6, 1/6),</a:t>
                </a:r>
                <a:r>
                  <a:rPr lang="en-US" i="0" dirty="0">
                    <a:latin typeface="Cambria Math" panose="02040503050406030204" pitchFamily="18" charset="0"/>
                  </a:rPr>
                  <a:t>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3/6, 3/6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3/6, 5/6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5/6, 1/6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1/6, 3/6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</a:t>
                </a:r>
                <a:r>
                  <a:rPr lang="en-US" i="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"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,(</a:t>
                </a:r>
                <a:r>
                  <a:rPr lang="en-US" i="0">
                    <a:latin typeface="Cambria Math" panose="02040503050406030204" pitchFamily="18" charset="0"/>
                  </a:rPr>
                  <a:t>5/6, 5/6 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3^2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n A=n → (</a:t>
                </a:r>
                <a:r>
                  <a:rPr lang="en-US" i="0">
                    <a:latin typeface="Cambria Math" panose="02040503050406030204" pitchFamily="18" charset="0"/>
                  </a:rPr>
                  <a:t>1/2𝑛,1/2𝑛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… ,(</a:t>
                </a:r>
                <a:r>
                  <a:rPr lang="en-US" i="0">
                    <a:latin typeface="Cambria Math" panose="02040503050406030204" pitchFamily="18" charset="0"/>
                  </a:rPr>
                  <a:t>(2𝑛−1)/2𝑛,(2𝑛−1)/2𝑛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r>
                  <a:rPr lang="am-ET" dirty="0"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𝑛^2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06C5-8CE9-4A54-BDCC-6D051C797F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29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사용자 위치를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N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분할을 이용한 예측 </a:t>
                </a:r>
                <a:endParaRPr lang="en-US" altLang="ko-KR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1 A=1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</a:t>
                </a:r>
                <a:r>
                  <a:rPr lang="am-ET" dirty="0">
                    <a:ea typeface="바탕체" panose="02030609000101010101" pitchFamily="17" charset="-127"/>
                  </a:rPr>
                  <a:t>(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사각형의 중심 좌표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)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2 A=2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3 A=3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</m:t>
                    </m:r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n A=n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… ,(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r>
                  <a:rPr lang="am-ET" dirty="0"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사용자 위치를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N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분할을 이용한 예측 </a:t>
                </a:r>
                <a:endParaRPr lang="en-US" altLang="ko-KR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1 A=1 → (</a:t>
                </a:r>
                <a:r>
                  <a:rPr lang="en-US" i="0">
                    <a:latin typeface="Cambria Math" panose="02040503050406030204" pitchFamily="18" charset="0"/>
                  </a:rPr>
                  <a:t>1/2, 1/2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</a:t>
                </a:r>
                <a:r>
                  <a:rPr lang="am-ET" dirty="0">
                    <a:ea typeface="바탕체" panose="02030609000101010101" pitchFamily="17" charset="-127"/>
                  </a:rPr>
                  <a:t>(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사각형의 중심 좌표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1^2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)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2 A=2 → (</a:t>
                </a:r>
                <a:r>
                  <a:rPr lang="en-US" i="0">
                    <a:latin typeface="Cambria Math" panose="02040503050406030204" pitchFamily="18" charset="0"/>
                  </a:rPr>
                  <a:t>1/4, 1/4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3/4, 1/4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1/4, 3/4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3/4, 3/4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2^2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3 A=3 → (</a:t>
                </a:r>
                <a:r>
                  <a:rPr lang="en-US" i="0">
                    <a:latin typeface="Cambria Math" panose="02040503050406030204" pitchFamily="18" charset="0"/>
                  </a:rPr>
                  <a:t>1/6, 1/6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1/6, 3/6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1/6, 5/6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3/6, 1/6),</a:t>
                </a:r>
                <a:r>
                  <a:rPr lang="en-US" i="0" dirty="0">
                    <a:latin typeface="Cambria Math" panose="02040503050406030204" pitchFamily="18" charset="0"/>
                  </a:rPr>
                  <a:t>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3/6, 3/6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3/6, 5/6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5/6, 1/6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1/6, 3/6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</a:t>
                </a:r>
                <a:r>
                  <a:rPr lang="en-US" i="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"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,(</a:t>
                </a:r>
                <a:r>
                  <a:rPr lang="en-US" i="0">
                    <a:latin typeface="Cambria Math" panose="02040503050406030204" pitchFamily="18" charset="0"/>
                  </a:rPr>
                  <a:t>5/6, 5/6 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3^2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n A=n → (</a:t>
                </a:r>
                <a:r>
                  <a:rPr lang="en-US" i="0">
                    <a:latin typeface="Cambria Math" panose="02040503050406030204" pitchFamily="18" charset="0"/>
                  </a:rPr>
                  <a:t>1/2𝑛,1/2𝑛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… ,(</a:t>
                </a:r>
                <a:r>
                  <a:rPr lang="en-US" i="0">
                    <a:latin typeface="Cambria Math" panose="02040503050406030204" pitchFamily="18" charset="0"/>
                  </a:rPr>
                  <a:t>(2𝑛−1)/2𝑛,(2𝑛−1)/2𝑛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r>
                  <a:rPr lang="am-ET" dirty="0"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𝑛^2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06C5-8CE9-4A54-BDCC-6D051C797F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69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906C5-8CE9-4A54-BDCC-6D051C797F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7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B152-916F-4A68-8BE5-CAB970A58E33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00C8-88F1-45E0-A85E-75CF0F1C6194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047B-71DC-4C19-ACEA-34843C89574D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3AA3A-F229-48BA-B8CB-40EE6428E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083C91-4373-4684-A300-3890056FD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6CC36-8FBC-4558-9674-D2B4230E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913C-1D0C-40AD-8011-1E53EC339979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E154C-AD96-455F-9ED5-D5881087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812B0-FE27-4185-BAF3-B57A243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5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A3C7A-FFDD-4122-AB6C-FB872550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F76C4-28BE-45EE-AF5B-84B5DF53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0BA56-F657-4F3E-BAAF-BBF0E0E8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D5C3-FBD8-4B6D-A542-6CB6228BFAF7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65765-DA13-4B7B-B659-94BDC4CD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BAE2C-B452-42A6-8D99-E056A5F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8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E7878-7916-4B02-AA54-90717F73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1CAC2-DF9E-4AB6-84A2-F5CDED13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24664-E759-4089-8A30-56DCE5D6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15A1-92B7-4D8D-BC2E-991C90208EEA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9B329-CC2E-4474-927F-A2FF162C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E08DF-5EB7-41D7-ADC9-671DACE2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15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AFF68-4166-463F-A8FA-74CAD204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929C3-64A9-43F0-B2FF-37BDF5374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0BE3E4-26C3-4948-986A-C06E0058C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EA25C-AEDB-48E6-9C9D-FDD4818B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1FB6-E7BF-4725-A5EC-62F270152B73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B47F4-7E66-43EC-8C13-C794FB25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41992-08CA-4576-83B3-91839EF4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1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DA02B-ED1B-4D63-95E9-73A5D82B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0D2F1-F658-4D7A-B628-F2F892B98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060EF-34B0-4D48-92C0-DD24CE5DA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059844-3F03-4482-86ED-E81C3AC65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EFBB5D-8B16-4414-8E2D-27484A95D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30890B-CCF3-4C13-8E75-C3D78DA4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76EE-B859-4676-A1CF-BA5F72A82209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72BE5B-3113-4F6E-AFA7-DC5BB165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FE8CF0-E7FA-4A0C-8811-F0F24B93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48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45B3-EC86-4478-89CD-506D51E0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13540-F1E7-4431-980B-62C41E5C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D4F2-F625-40CA-B69B-1CC897AF185C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3B6A4D-C26B-4DAD-BC59-C428E875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7E8831-0AAF-4B11-A068-76ED7F57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18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E43091-EDD0-4BA5-AC26-8A056B31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9513-EC1E-496E-9135-400D6F218FDD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FE66A8-C8E2-4CCB-9D4C-F2B906B0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B38564-AEAE-46F0-88BE-D0297063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98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9BFBC-AEFE-4C62-B05F-7CDE7EC8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EF6C8-8E5F-4F90-9974-68B13B7A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602E8-C4AF-464F-9819-D8860B46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56410A-14FF-48A8-997F-41287085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2376-B5B0-4018-9378-743072AA07D2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6F6623-E049-4A34-910D-9AF24389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3C424-A6AE-44C8-8EA1-CAD86BAC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A287-9D04-4472-B5EB-79395C5430E4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37770-0055-4B86-83B7-3379A325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E53833-B8A2-49CE-B058-72CA88633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86E09A-5EF4-4AA7-9FCE-93D3D757A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69C8C7-8B63-41E6-A384-83C4D9B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4036-5872-4D9E-A87A-D30EC47A0849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26668-261F-429F-A7B6-9C28CB7A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708E3-7C5A-4E3A-8260-C0193331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0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8B126-7439-4338-BFEA-61A6F5DA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7AAF-1C4D-4E72-A535-A03C2F6DC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4D9EE-3665-4F8A-99CD-83974555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43B1-48E2-4F08-A197-825EF524263E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DACB9-00FA-48A2-8673-B40AC6FD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630FF-0F40-465F-B7F9-66246214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1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4CD1D-B2BA-42A3-900E-9D2EE0FFA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0B1B7A-E95D-4BF9-B6A1-AF10231F5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87E07-7CDB-4FE0-A371-7D769F8E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5130-B549-4471-B0D7-E09CA4CB4206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B8C04-60FA-46C2-A7EB-C9B6E863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D6A68-B854-46DF-AE36-58CBEF4C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5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1EF34-77D9-40F1-A3A1-0D329B3A6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71BD8-5AF0-4E33-A485-6270983CC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F86C0-D389-492D-A351-A2A018E2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6D2-EA6F-489A-9723-A7398F8F3160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FF346-3D81-4DB9-B5CA-5CB50A64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90E72-7A6C-4B2A-A341-81A90310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47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7DD9E-D2B0-4204-9B11-3EFD5907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5D6F2-D505-40EE-83A1-C42E78CC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2A677-C57A-450B-B3CE-18F189E3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7F-9174-4E92-8E88-8771830AF7CF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7D520-5AF4-473B-AB63-9BDB6AF8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E550F-CB40-453C-B1B7-D95107BA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2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7111B-DE3E-4190-B5E0-BC299988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1F457-2122-4314-A629-D335BB40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6423F-2278-48AF-AE0D-FE9B2E35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9AB2-8DE9-427A-A0B4-D64A3883AE6E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ADF57-2A98-42CA-A725-CA5866C2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47D2-1401-46B4-AA24-C85463D1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2D44-986C-4319-810E-411FA241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E3C4E-9FB8-4CF1-839D-6E8C844D9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78019-48BD-4E9E-AE58-F5C4D2C36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E511B-AE43-48AA-88E9-21E32958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098-5690-4396-809B-708A36DADA30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E615F5-7F5A-44B3-9EBC-BB98337F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BBA5E-09A0-4310-9061-77E05631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479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E9E1-ECD8-4296-A8AF-FA9366A4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F4EEB-53F3-4A97-AB82-1772FA932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15CBD7-BC05-4FC9-BEAD-69D65B8AA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EAF9C8-4A82-4F81-8F7B-C5856389A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2C81E1-9679-48BC-806F-B2F759C8F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25E269-D0D8-4BF7-8973-3874ACDD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6BD7-18FE-4F81-B62C-7E3E7FDBD4A0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13CF27-C830-4D18-9B30-680951CA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A7FBE3-C2C6-4959-AA3B-051AED88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96B41-FB76-48D0-8C87-89D9077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A1D98F-A012-4091-817A-32E50C20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A71D-B0CC-4664-BFBC-515A1E4DAD02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8F402-A3E5-4008-87D8-16682C71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8B9467-DC7F-4D96-9F3D-B8096B59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12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55F502-9579-4211-AA05-E3577BB0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0BBB-B677-44EA-92B0-40C60323914A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6B1E8E-B4C7-4DBE-AFDF-C636682A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8C872A-15B3-40CA-9E72-8483775D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CE88-A0D5-44CA-A306-09384E069E7C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40EBC-A6C2-487B-8129-DB563C0C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A1E4-2366-4CA6-998E-474DB871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4207A-F4D4-422C-AB38-F45F2AD12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4B9D95-EDFC-4548-B2E5-25754AEC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969C-230B-4A4E-B270-6011507EE1E1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B1228D-0CAE-44A5-9043-B57F6554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33742-A91E-4ED0-AF7B-98A75205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49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0F743-37C3-4459-9839-59F87631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656569-DCCE-4535-9BA3-2C863B88C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77367-7038-4FFE-9FC6-AD5550776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7A1F2-D61E-4764-93D3-B7781873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F2FD-54D1-4355-AC43-ACEFA925BCA7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B84C3-ADF4-41DC-B8EF-48157113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93A252-4D33-4223-86AB-906AF145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14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9BF27-5978-4987-AE97-ADD9A0A3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1EDDF1-78FE-475E-8444-B832F3756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A22C8-59C5-41AF-AE03-49D9EDA5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DAAC-0FC9-4366-92B9-70612E907EA0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D3552-C9AF-4BEF-8A82-D13F0818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5BA10-8AF4-4707-BA00-EC2451D2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0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5A1224-67B2-4950-BE01-2805AA18F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885BD1-A46B-4DC0-880D-FDFD7499B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A8891-69BC-4FB8-8997-4D888401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1B00-DC42-411E-959B-D6E79C6EA739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D3C9E-39D7-4988-96CB-833A2D6E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F8CEE-8A16-444D-9863-37C84CF4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B514-B375-4920-8D6B-F415D00D97CF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4585-7336-4C53-9199-C133F7897A84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CE3F-4C48-4526-B63E-755BD03B8406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5EA7-CB7D-410C-A365-F9826D003644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E509-85D0-4B9A-B95D-1AD5460BE976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4F1A-7328-4E9B-9029-B51D4B9DD674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B3E2-077E-4494-95E5-8DF00C3D7EE0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5A6E7F-D8B2-4EEF-B9D5-5BFC6F92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3A418-7600-437B-9496-A803AADE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7FA00-DF2D-4808-8A8E-B64B7B973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31EC-4566-4AF3-9A6F-09B2A856802B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2DBAA-9723-49DA-BD14-F1E28384E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B4CE7-6B63-441C-BCB4-5C79396AE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3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2B6904-C772-4615-9F23-3B2B57EA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F8C76-1CFE-4F4A-BDDA-043069B39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6C1EE-8C3C-4D7C-9BA3-693712CE8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4BC9-8E4C-46BF-A2E7-1E3DC45DA791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E8575-09DC-420E-99CF-33B670C66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2CB9D-C341-4F8F-9CB5-E60E3BEED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5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0FB66F-2400-4E86-504F-D5A1FA141DE4}"/>
              </a:ext>
            </a:extLst>
          </p:cNvPr>
          <p:cNvSpPr/>
          <p:nvPr/>
        </p:nvSpPr>
        <p:spPr>
          <a:xfrm>
            <a:off x="-2673" y="4011"/>
            <a:ext cx="12191998" cy="3421501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1478070"/>
            <a:ext cx="11812044" cy="192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BatangChe"/>
                <a:ea typeface="BatangChe"/>
                <a:cs typeface="+mj-lt"/>
              </a:rPr>
              <a:t>EM</a:t>
            </a:r>
            <a:r>
              <a:rPr lang="ko-KR" altLang="en-US" sz="3200" b="1" dirty="0">
                <a:solidFill>
                  <a:schemeClr val="bg1"/>
                </a:solidFill>
                <a:latin typeface="BatangChe"/>
                <a:ea typeface="BatangChe"/>
                <a:cs typeface="+mj-lt"/>
              </a:rPr>
              <a:t>알고리즘을 이용한 기계부품의 </a:t>
            </a:r>
            <a:br>
              <a:rPr lang="en-US" altLang="ko-KR" sz="3200" b="1" dirty="0">
                <a:solidFill>
                  <a:schemeClr val="bg1"/>
                </a:solidFill>
                <a:latin typeface="BatangChe"/>
                <a:ea typeface="BatangChe"/>
                <a:cs typeface="+mj-lt"/>
              </a:rPr>
            </a:br>
            <a:r>
              <a:rPr lang="ko-KR" altLang="en-US" sz="3200" b="1" dirty="0">
                <a:solidFill>
                  <a:schemeClr val="bg1"/>
                </a:solidFill>
                <a:latin typeface="BatangChe"/>
                <a:ea typeface="BatangChe"/>
                <a:cs typeface="+mj-lt"/>
              </a:rPr>
              <a:t>고장 원인 및 신뢰성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87233" y="4108702"/>
            <a:ext cx="4817533" cy="12966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40000"/>
            <a:r>
              <a:rPr lang="ko-KR" altLang="en-US" dirty="0">
                <a:latin typeface="BatangChe"/>
                <a:ea typeface="BatangChe"/>
              </a:rPr>
              <a:t>정나미</a:t>
            </a:r>
            <a:r>
              <a:rPr lang="en-US" altLang="ko-KR" dirty="0">
                <a:latin typeface="BatangChe"/>
                <a:ea typeface="BatangChe"/>
              </a:rPr>
              <a:t>, </a:t>
            </a:r>
            <a:r>
              <a:rPr lang="ko-KR" altLang="en-US" dirty="0" err="1">
                <a:latin typeface="BatangChe"/>
                <a:ea typeface="BatangChe"/>
              </a:rPr>
              <a:t>손병관</a:t>
            </a:r>
            <a:r>
              <a:rPr lang="en-US" altLang="ko-KR" dirty="0">
                <a:latin typeface="BatangChe"/>
                <a:ea typeface="BatangChe"/>
              </a:rPr>
              <a:t>,</a:t>
            </a:r>
            <a:r>
              <a:rPr lang="ko-KR" altLang="en-US" dirty="0">
                <a:latin typeface="BatangChe"/>
                <a:ea typeface="BatangChe"/>
              </a:rPr>
              <a:t> 박찬석</a:t>
            </a:r>
            <a:endParaRPr lang="en-US" altLang="ko-KR" dirty="0">
              <a:latin typeface="BatangChe"/>
              <a:ea typeface="BatangChe"/>
            </a:endParaRPr>
          </a:p>
          <a:p>
            <a:pPr marL="540000"/>
            <a:r>
              <a:rPr lang="ko-KR" altLang="en-US" dirty="0">
                <a:latin typeface="BatangChe"/>
                <a:ea typeface="BatangChe"/>
              </a:rPr>
              <a:t>부산대학교 산업공학과</a:t>
            </a:r>
            <a:endParaRPr lang="en-US" altLang="ko-KR" dirty="0">
              <a:latin typeface="BatangChe"/>
              <a:ea typeface="BatangChe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DA9EB7-6AE5-E506-37ED-493821EAA67B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87652687-F4EE-4695-8BDE-C2E9D08FC8A1}"/>
              </a:ext>
            </a:extLst>
          </p:cNvPr>
          <p:cNvSpPr txBox="1">
            <a:spLocks/>
          </p:cNvSpPr>
          <p:nvPr/>
        </p:nvSpPr>
        <p:spPr>
          <a:xfrm>
            <a:off x="1521326" y="6453134"/>
            <a:ext cx="9144000" cy="581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BatangChe"/>
                <a:ea typeface="BatangChe"/>
              </a:rPr>
              <a:t>2022</a:t>
            </a:r>
            <a:r>
              <a:rPr lang="ko-KR" altLang="en-US" dirty="0">
                <a:solidFill>
                  <a:schemeClr val="bg1"/>
                </a:solidFill>
                <a:latin typeface="BatangChe"/>
                <a:ea typeface="BatangChe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BatangChe"/>
                <a:ea typeface="BatangChe"/>
              </a:rPr>
              <a:t>KSME</a:t>
            </a:r>
            <a:r>
              <a:rPr lang="ko-KR" altLang="en-US" dirty="0">
                <a:solidFill>
                  <a:schemeClr val="bg1"/>
                </a:solidFill>
                <a:latin typeface="BatangChe"/>
                <a:ea typeface="BatangChe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BatangChe"/>
                <a:ea typeface="BatangChe"/>
              </a:rPr>
              <a:t>Annual </a:t>
            </a:r>
            <a:r>
              <a:rPr lang="ko-KR" altLang="en-US" dirty="0">
                <a:solidFill>
                  <a:schemeClr val="bg1"/>
                </a:solidFill>
                <a:latin typeface="BatangChe"/>
                <a:ea typeface="BatangChe"/>
              </a:rPr>
              <a:t>학술대회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3336D0-A5F3-5F21-7A9B-045AC3DAD818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슬라이드 번호 개체 틀 3">
            <a:extLst>
              <a:ext uri="{FF2B5EF4-FFF2-40B4-BE49-F238E27FC236}">
                <a16:creationId xmlns:a16="http://schemas.microsoft.com/office/drawing/2014/main" id="{A48B5271-2970-4D53-9675-AB5C6019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10</a:t>
            </a:fld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391727"/>
              </p:ext>
            </p:extLst>
          </p:nvPr>
        </p:nvGraphicFramePr>
        <p:xfrm>
          <a:off x="586147" y="3771698"/>
          <a:ext cx="4942360" cy="138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7">
                  <a:extLst>
                    <a:ext uri="{9D8B030D-6E8A-4147-A177-3AD203B41FA5}">
                      <a16:colId xmlns:a16="http://schemas.microsoft.com/office/drawing/2014/main" val="1203590306"/>
                    </a:ext>
                  </a:extLst>
                </a:gridCol>
                <a:gridCol w="1007726">
                  <a:extLst>
                    <a:ext uri="{9D8B030D-6E8A-4147-A177-3AD203B41FA5}">
                      <a16:colId xmlns:a16="http://schemas.microsoft.com/office/drawing/2014/main" val="1488852488"/>
                    </a:ext>
                  </a:extLst>
                </a:gridCol>
                <a:gridCol w="1007726">
                  <a:extLst>
                    <a:ext uri="{9D8B030D-6E8A-4147-A177-3AD203B41FA5}">
                      <a16:colId xmlns:a16="http://schemas.microsoft.com/office/drawing/2014/main" val="1940490967"/>
                    </a:ext>
                  </a:extLst>
                </a:gridCol>
                <a:gridCol w="1007726">
                  <a:extLst>
                    <a:ext uri="{9D8B030D-6E8A-4147-A177-3AD203B41FA5}">
                      <a16:colId xmlns:a16="http://schemas.microsoft.com/office/drawing/2014/main" val="1016603033"/>
                    </a:ext>
                  </a:extLst>
                </a:gridCol>
                <a:gridCol w="926275">
                  <a:extLst>
                    <a:ext uri="{9D8B030D-6E8A-4147-A177-3AD203B41FA5}">
                      <a16:colId xmlns:a16="http://schemas.microsoft.com/office/drawing/2014/main" val="3626151296"/>
                    </a:ext>
                  </a:extLst>
                </a:gridCol>
              </a:tblGrid>
              <a:tr h="247486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Estimation of Parameters by 2 Failure mode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75255"/>
                  </a:ext>
                </a:extLst>
              </a:tr>
              <a:tr h="2474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Reliability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1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(Surge)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2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(Wear)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080405"/>
                  </a:ext>
                </a:extLst>
              </a:tr>
              <a:tr h="2474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123032"/>
                  </a:ext>
                </a:extLst>
              </a:tr>
              <a:tr h="247486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α(</a:t>
                      </a: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shape)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0.671 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4.337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4.490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128217"/>
                  </a:ext>
                </a:extLst>
              </a:tr>
              <a:tr h="247486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η(</a:t>
                      </a: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scale)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449,442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449,430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340,379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340,380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85533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E0F42D-2F11-6251-0E6C-FFEBBB77B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92894"/>
              </p:ext>
            </p:extLst>
          </p:nvPr>
        </p:nvGraphicFramePr>
        <p:xfrm>
          <a:off x="597301" y="5296780"/>
          <a:ext cx="4931206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8666">
                  <a:extLst>
                    <a:ext uri="{9D8B030D-6E8A-4147-A177-3AD203B41FA5}">
                      <a16:colId xmlns:a16="http://schemas.microsoft.com/office/drawing/2014/main" val="4111824185"/>
                    </a:ext>
                  </a:extLst>
                </a:gridCol>
                <a:gridCol w="1638666">
                  <a:extLst>
                    <a:ext uri="{9D8B030D-6E8A-4147-A177-3AD203B41FA5}">
                      <a16:colId xmlns:a16="http://schemas.microsoft.com/office/drawing/2014/main" val="1609400797"/>
                    </a:ext>
                  </a:extLst>
                </a:gridCol>
                <a:gridCol w="1653874">
                  <a:extLst>
                    <a:ext uri="{9D8B030D-6E8A-4147-A177-3AD203B41FA5}">
                      <a16:colId xmlns:a16="http://schemas.microsoft.com/office/drawing/2014/main" val="1330548120"/>
                    </a:ext>
                  </a:extLst>
                </a:gridCol>
              </a:tblGrid>
              <a:tr h="229616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of EM and </a:t>
                      </a:r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 likelihood and MSE by</a:t>
                      </a:r>
                      <a:r>
                        <a:rPr lang="ko-KR" alt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Failure modes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325038"/>
                  </a:ext>
                </a:extLst>
              </a:tr>
              <a:tr h="2296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likelihood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MSE× 10</a:t>
                      </a:r>
                      <a:r>
                        <a:rPr lang="en-US" altLang="ko-KR" sz="1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790100"/>
                  </a:ext>
                </a:extLst>
              </a:tr>
              <a:tr h="229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-317.293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0.831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16572"/>
                  </a:ext>
                </a:extLst>
              </a:tr>
              <a:tr h="229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-317.519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0.855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974967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4C8D5F-A22E-EC19-0F25-4A271E485627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8CB94FA-12C4-AAC2-231D-8D24DE39BCA5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962BD3-1E83-B27B-91D0-F18E3170AB62}"/>
                </a:ext>
              </a:extLst>
            </p:cNvPr>
            <p:cNvSpPr/>
            <p:nvPr/>
          </p:nvSpPr>
          <p:spPr>
            <a:xfrm>
              <a:off x="7481783" y="-15775"/>
              <a:ext cx="2772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내용 개체 틀 2">
              <a:extLst>
                <a:ext uri="{FF2B5EF4-FFF2-40B4-BE49-F238E27FC236}">
                  <a16:creationId xmlns:a16="http://schemas.microsoft.com/office/drawing/2014/main" id="{2F874560-82B9-2CED-9B31-1197F3DE1160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15" name="내용 개체 틀 2">
              <a:extLst>
                <a:ext uri="{FF2B5EF4-FFF2-40B4-BE49-F238E27FC236}">
                  <a16:creationId xmlns:a16="http://schemas.microsoft.com/office/drawing/2014/main" id="{598909B0-F47D-3A47-80BC-2DBC43F3AB53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16" name="내용 개체 틀 2">
              <a:extLst>
                <a:ext uri="{FF2B5EF4-FFF2-40B4-BE49-F238E27FC236}">
                  <a16:creationId xmlns:a16="http://schemas.microsoft.com/office/drawing/2014/main" id="{0C8FEB03-E821-C861-C122-F3FDF09C92C4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17" name="내용 개체 틀 2">
              <a:extLst>
                <a:ext uri="{FF2B5EF4-FFF2-40B4-BE49-F238E27FC236}">
                  <a16:creationId xmlns:a16="http://schemas.microsoft.com/office/drawing/2014/main" id="{2976C6DB-E0A7-6C82-006F-020A00FCC064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E41F7E4-DFB3-43CF-B2AF-9F21EDB45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04549"/>
              </p:ext>
            </p:extLst>
          </p:nvPr>
        </p:nvGraphicFramePr>
        <p:xfrm>
          <a:off x="6289805" y="3763229"/>
          <a:ext cx="5679040" cy="138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636">
                  <a:extLst>
                    <a:ext uri="{9D8B030D-6E8A-4147-A177-3AD203B41FA5}">
                      <a16:colId xmlns:a16="http://schemas.microsoft.com/office/drawing/2014/main" val="1203590306"/>
                    </a:ext>
                  </a:extLst>
                </a:gridCol>
                <a:gridCol w="793234">
                  <a:extLst>
                    <a:ext uri="{9D8B030D-6E8A-4147-A177-3AD203B41FA5}">
                      <a16:colId xmlns:a16="http://schemas.microsoft.com/office/drawing/2014/main" val="1488852488"/>
                    </a:ext>
                  </a:extLst>
                </a:gridCol>
                <a:gridCol w="793234">
                  <a:extLst>
                    <a:ext uri="{9D8B030D-6E8A-4147-A177-3AD203B41FA5}">
                      <a16:colId xmlns:a16="http://schemas.microsoft.com/office/drawing/2014/main" val="1940490967"/>
                    </a:ext>
                  </a:extLst>
                </a:gridCol>
                <a:gridCol w="793234">
                  <a:extLst>
                    <a:ext uri="{9D8B030D-6E8A-4147-A177-3AD203B41FA5}">
                      <a16:colId xmlns:a16="http://schemas.microsoft.com/office/drawing/2014/main" val="1016603033"/>
                    </a:ext>
                  </a:extLst>
                </a:gridCol>
                <a:gridCol w="793234">
                  <a:extLst>
                    <a:ext uri="{9D8B030D-6E8A-4147-A177-3AD203B41FA5}">
                      <a16:colId xmlns:a16="http://schemas.microsoft.com/office/drawing/2014/main" val="3626151296"/>
                    </a:ext>
                  </a:extLst>
                </a:gridCol>
                <a:gridCol w="793234">
                  <a:extLst>
                    <a:ext uri="{9D8B030D-6E8A-4147-A177-3AD203B41FA5}">
                      <a16:colId xmlns:a16="http://schemas.microsoft.com/office/drawing/2014/main" val="1196647457"/>
                    </a:ext>
                  </a:extLst>
                </a:gridCol>
                <a:gridCol w="793234">
                  <a:extLst>
                    <a:ext uri="{9D8B030D-6E8A-4147-A177-3AD203B41FA5}">
                      <a16:colId xmlns:a16="http://schemas.microsoft.com/office/drawing/2014/main" val="1121476231"/>
                    </a:ext>
                  </a:extLst>
                </a:gridCol>
              </a:tblGrid>
              <a:tr h="241268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Estimation of Parameters by 3 Failure mode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498069"/>
                  </a:ext>
                </a:extLst>
              </a:tr>
              <a:tr h="2412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Reliability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A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(Leak)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(Pressure)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C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(Speed)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080405"/>
                  </a:ext>
                </a:extLst>
              </a:tr>
              <a:tr h="2412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123032"/>
                  </a:ext>
                </a:extLst>
              </a:tr>
              <a:tr h="241268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α(</a:t>
                      </a: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shape)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1.33 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2.27 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4.25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3.77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3.97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128217"/>
                  </a:ext>
                </a:extLst>
              </a:tr>
              <a:tr h="258424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η(</a:t>
                      </a: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scale)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8,850,255 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5,806,500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4,657,881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2,660,800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5,444,598 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3,316,600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85533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7E0F42D-2F11-6251-0E6C-FFEBBB77B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81618"/>
              </p:ext>
            </p:extLst>
          </p:nvPr>
        </p:nvGraphicFramePr>
        <p:xfrm>
          <a:off x="6278652" y="5296780"/>
          <a:ext cx="5690193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881">
                  <a:extLst>
                    <a:ext uri="{9D8B030D-6E8A-4147-A177-3AD203B41FA5}">
                      <a16:colId xmlns:a16="http://schemas.microsoft.com/office/drawing/2014/main" val="4111824185"/>
                    </a:ext>
                  </a:extLst>
                </a:gridCol>
                <a:gridCol w="1890881">
                  <a:extLst>
                    <a:ext uri="{9D8B030D-6E8A-4147-A177-3AD203B41FA5}">
                      <a16:colId xmlns:a16="http://schemas.microsoft.com/office/drawing/2014/main" val="1609400797"/>
                    </a:ext>
                  </a:extLst>
                </a:gridCol>
                <a:gridCol w="1908431">
                  <a:extLst>
                    <a:ext uri="{9D8B030D-6E8A-4147-A177-3AD203B41FA5}">
                      <a16:colId xmlns:a16="http://schemas.microsoft.com/office/drawing/2014/main" val="1330548120"/>
                    </a:ext>
                  </a:extLst>
                </a:gridCol>
              </a:tblGrid>
              <a:tr h="225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of EM and </a:t>
                      </a:r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 likelihood and MSE by</a:t>
                      </a:r>
                      <a:r>
                        <a:rPr lang="ko-KR" alt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Failure modes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35353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likelihood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MSE× 10</a:t>
                      </a:r>
                      <a:r>
                        <a:rPr lang="en-US" altLang="ko-KR" sz="1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79010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-132.363 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4.802 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1657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-175.608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71.87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97496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140" y="921085"/>
            <a:ext cx="2782374" cy="28512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9F7551-6794-4361-BA0D-68510FEA3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341" y="906033"/>
            <a:ext cx="2981096" cy="2850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A0F05D-2871-A64E-72E8-CBD38A0A55C1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13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CB78BD1-8DE7-F600-EBC3-1E25E1EDDFBF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D1AB7F-8E35-492F-B89A-3DEE6382E251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8384A0-A8B0-4F69-994D-7DD30714DB38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0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83403D-D66F-6608-FB1D-560129BC1442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슬라이드 번호 개체 틀 3">
            <a:extLst>
              <a:ext uri="{FF2B5EF4-FFF2-40B4-BE49-F238E27FC236}">
                <a16:creationId xmlns:a16="http://schemas.microsoft.com/office/drawing/2014/main" id="{12E3F8AE-D67A-4DCA-B1A4-9B1E0323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11</a:t>
            </a:fld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46370"/>
              </p:ext>
            </p:extLst>
          </p:nvPr>
        </p:nvGraphicFramePr>
        <p:xfrm>
          <a:off x="1193796" y="4072110"/>
          <a:ext cx="4320001" cy="213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5">
                  <a:extLst>
                    <a:ext uri="{9D8B030D-6E8A-4147-A177-3AD203B41FA5}">
                      <a16:colId xmlns:a16="http://schemas.microsoft.com/office/drawing/2014/main" val="4111824185"/>
                    </a:ext>
                  </a:extLst>
                </a:gridCol>
                <a:gridCol w="1292830">
                  <a:extLst>
                    <a:ext uri="{9D8B030D-6E8A-4147-A177-3AD203B41FA5}">
                      <a16:colId xmlns:a16="http://schemas.microsoft.com/office/drawing/2014/main" val="1609400797"/>
                    </a:ext>
                  </a:extLst>
                </a:gridCol>
                <a:gridCol w="1292830">
                  <a:extLst>
                    <a:ext uri="{9D8B030D-6E8A-4147-A177-3AD203B41FA5}">
                      <a16:colId xmlns:a16="http://schemas.microsoft.com/office/drawing/2014/main" val="1330548120"/>
                    </a:ext>
                  </a:extLst>
                </a:gridCol>
                <a:gridCol w="1050336">
                  <a:extLst>
                    <a:ext uri="{9D8B030D-6E8A-4147-A177-3AD203B41FA5}">
                      <a16:colId xmlns:a16="http://schemas.microsoft.com/office/drawing/2014/main" val="3294424706"/>
                    </a:ext>
                  </a:extLst>
                </a:gridCol>
              </a:tblGrid>
              <a:tr h="38604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Bx life and MTBF in 2 failure modes</a:t>
                      </a:r>
                      <a:endParaRPr lang="ko-KR" altLang="ko-KR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419986"/>
                  </a:ext>
                </a:extLst>
              </a:tr>
              <a:tr h="42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1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(Surge)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2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(Wear)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790100"/>
                  </a:ext>
                </a:extLst>
              </a:tr>
              <a:tr h="263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𝐵</a:t>
                      </a:r>
                      <a:r>
                        <a:rPr lang="en-US" altLang="ko-KR" sz="1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473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117,855</a:t>
                      </a: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473</a:t>
                      </a: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1587193"/>
                  </a:ext>
                </a:extLst>
              </a:tr>
              <a:tr h="263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𝐵</a:t>
                      </a:r>
                      <a:r>
                        <a:rPr lang="en-US" altLang="ko-KR" sz="1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5,374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171,616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5,373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16572"/>
                  </a:ext>
                </a:extLst>
              </a:tr>
              <a:tr h="263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𝐵</a:t>
                      </a:r>
                      <a:r>
                        <a:rPr lang="en-US" altLang="ko-KR" sz="1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15,709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202,597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15,709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369326"/>
                  </a:ext>
                </a:extLst>
              </a:tr>
              <a:tr h="263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𝐵</a:t>
                      </a:r>
                      <a:r>
                        <a:rPr lang="en-US" altLang="ko-KR" sz="1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63.2</a:t>
                      </a:r>
                      <a:endParaRPr lang="ko-KR" altLang="en-US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449,442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340,379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259,496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974967"/>
                  </a:ext>
                </a:extLst>
              </a:tr>
              <a:tr h="26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MTTF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593,419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309,958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196,003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9946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88C51899-43F0-58E9-0BBA-A7027F6DEF00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0FA88D3-E3B4-222B-8759-B381A8F3CB77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7FD823-6165-5140-4246-06E904DDF541}"/>
                </a:ext>
              </a:extLst>
            </p:cNvPr>
            <p:cNvSpPr/>
            <p:nvPr/>
          </p:nvSpPr>
          <p:spPr>
            <a:xfrm>
              <a:off x="7481783" y="-15775"/>
              <a:ext cx="2772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내용 개체 틀 2">
              <a:extLst>
                <a:ext uri="{FF2B5EF4-FFF2-40B4-BE49-F238E27FC236}">
                  <a16:creationId xmlns:a16="http://schemas.microsoft.com/office/drawing/2014/main" id="{FA88B28D-D2B6-D9A3-988E-1F8927B75025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E163F68F-E2DF-93E1-67D4-6E588D77A701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C249C78E-1E1F-28D2-C588-5156C0E1EFE4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11" name="내용 개체 틀 2">
              <a:extLst>
                <a:ext uri="{FF2B5EF4-FFF2-40B4-BE49-F238E27FC236}">
                  <a16:creationId xmlns:a16="http://schemas.microsoft.com/office/drawing/2014/main" id="{5C034BFC-D49D-00A4-CD5F-0385DA750BB6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06D930-BF07-4B6B-A56E-3A1FB13B3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92047"/>
              </p:ext>
            </p:extLst>
          </p:nvPr>
        </p:nvGraphicFramePr>
        <p:xfrm>
          <a:off x="6648336" y="4076585"/>
          <a:ext cx="5076715" cy="2135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343">
                  <a:extLst>
                    <a:ext uri="{9D8B030D-6E8A-4147-A177-3AD203B41FA5}">
                      <a16:colId xmlns:a16="http://schemas.microsoft.com/office/drawing/2014/main" val="4111824185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1609400797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1330548120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1031443845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3294424706"/>
                    </a:ext>
                  </a:extLst>
                </a:gridCol>
              </a:tblGrid>
              <a:tr h="360737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Bx life and MTTF in 3 failure modes</a:t>
                      </a:r>
                      <a:endParaRPr lang="ko-KR" altLang="ko-KR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2449249"/>
                  </a:ext>
                </a:extLst>
              </a:tr>
              <a:tr h="3607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A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(Leak)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(Pressure)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C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(Speed)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790100"/>
                  </a:ext>
                </a:extLst>
              </a:tr>
              <a:tr h="275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𝐵</a:t>
                      </a:r>
                      <a:r>
                        <a:rPr lang="en-US" altLang="ko-KR" sz="1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278,507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613,892</a:t>
                      </a: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1,607,090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250,475</a:t>
                      </a: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1587193"/>
                  </a:ext>
                </a:extLst>
              </a:tr>
              <a:tr h="275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𝐵</a:t>
                      </a:r>
                      <a:r>
                        <a:rPr lang="en-US" altLang="ko-KR" sz="1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948,586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1,258,732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2,476,320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727,239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16572"/>
                  </a:ext>
                </a:extLst>
              </a:tr>
              <a:tr h="275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𝐵</a:t>
                      </a:r>
                      <a:r>
                        <a:rPr lang="en-US" altLang="ko-KR" sz="1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1,629,773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1,728,423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2,997,293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1,116,713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369326"/>
                  </a:ext>
                </a:extLst>
              </a:tr>
              <a:tr h="275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𝐵</a:t>
                      </a:r>
                      <a:r>
                        <a:rPr lang="en-US" altLang="ko-KR" sz="1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63.2</a:t>
                      </a:r>
                      <a:endParaRPr lang="ko-KR" altLang="en-US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8,850,255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4,657,881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5,444,598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3,495,544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974967"/>
                  </a:ext>
                </a:extLst>
              </a:tr>
              <a:tr h="275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MTTF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8,137,733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4,125,929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4,918,588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3,013,835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9946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86D46A20-BD80-4E7D-8B3A-036F03BE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83" y="890240"/>
            <a:ext cx="3155812" cy="3085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88" y="904783"/>
            <a:ext cx="3167678" cy="30854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E1B417-7596-803B-B696-2929BEA64B33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13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6020C60-7607-C1A1-8986-A816079E3CC6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1832E9-691A-43B8-9CE1-862E1F1917C5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99F00C-606D-419C-BD1F-2325DDD24E5C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3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3C62E5-8127-D5C3-A3F6-27B17D41E66B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938EEF-AA4F-45C0-8B03-89BD262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16435D77-4764-4D0C-93F1-6DED9D6DA81A}"/>
              </a:ext>
            </a:extLst>
          </p:cNvPr>
          <p:cNvSpPr txBox="1">
            <a:spLocks/>
          </p:cNvSpPr>
          <p:nvPr/>
        </p:nvSpPr>
        <p:spPr>
          <a:xfrm>
            <a:off x="395761" y="904234"/>
            <a:ext cx="11362008" cy="4934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50000"/>
              </a:lnSpc>
              <a:buClr>
                <a:schemeClr val="bg2">
                  <a:lumMod val="25000"/>
                </a:schemeClr>
              </a:buClr>
            </a:pPr>
            <a:r>
              <a:rPr lang="en-US" altLang="ko-KR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1. EM Algorithm</a:t>
            </a:r>
            <a:r>
              <a:rPr lang="ko-KR" altLang="en-US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 과 기존 방법 간의 비교</a:t>
            </a:r>
            <a:endParaRPr lang="en-US" altLang="ko-KR" sz="18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EM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 알고리즘은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likelihood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 함수가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unimodal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의 경우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MLE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global maximum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이 되는 것을 보장</a:t>
            </a:r>
            <a:endParaRPr lang="en-US" altLang="ko-KR" sz="1800" kern="1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파라미터의 개수가 늘어날수록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MLE 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수식의 복잡성이 증가하여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EM 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알고리즘 형태가 적합</a:t>
            </a:r>
            <a:endParaRPr lang="en-US" altLang="ko-KR" sz="1800" kern="1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위의 한 사례 연구에서는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EM 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알고리즘을 사용한 경우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MSE 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값이 최대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10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배 이상 차이 남</a:t>
            </a:r>
            <a:endParaRPr lang="en-US" altLang="ko-KR" sz="1800" kern="1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à"/>
            </a:pPr>
            <a:r>
              <a:rPr lang="ko-KR" altLang="en-US" sz="16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  <a:sym typeface="Wingdings" panose="05000000000000000000" pitchFamily="2" charset="2"/>
              </a:rPr>
              <a:t>기존의 분석 도구인 </a:t>
            </a:r>
            <a:r>
              <a:rPr lang="en-US" altLang="ko-KR" sz="1600" kern="100" dirty="0" err="1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  <a:sym typeface="Wingdings" panose="05000000000000000000" pitchFamily="2" charset="2"/>
              </a:rPr>
              <a:t>ReliaSoft</a:t>
            </a:r>
            <a:r>
              <a:rPr lang="ko-KR" altLang="en-US" sz="16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  <a:sym typeface="Wingdings" panose="05000000000000000000" pitchFamily="2" charset="2"/>
              </a:rPr>
              <a:t>는 </a:t>
            </a:r>
            <a:r>
              <a:rPr lang="en-US" altLang="ko-KR" sz="16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  <a:sym typeface="Wingdings" panose="05000000000000000000" pitchFamily="2" charset="2"/>
              </a:rPr>
              <a:t>MLE</a:t>
            </a:r>
            <a:r>
              <a:rPr lang="ko-KR" altLang="en-US" sz="16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  <a:sym typeface="Wingdings" panose="05000000000000000000" pitchFamily="2" charset="2"/>
              </a:rPr>
              <a:t> 가 최적화되어 있다고 보기 힘듦</a:t>
            </a:r>
            <a:endParaRPr lang="en-US" altLang="ko-KR" kern="1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bg2">
                  <a:lumMod val="25000"/>
                </a:schemeClr>
              </a:buClr>
            </a:pPr>
            <a:r>
              <a:rPr lang="en-US" altLang="ko-KR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2. Competing Failure Mode using EM Algorithm</a:t>
            </a:r>
            <a:endParaRPr lang="en-US" altLang="ko-KR" sz="1800" kern="1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ko-KR" altLang="en-US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직렬 시스템의 경우 한 부품의 고장 원인이 시스템 전체 수명에 큰 영향을 미침</a:t>
            </a:r>
            <a:endParaRPr lang="en-US" altLang="ko-KR" sz="18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ko-KR" altLang="en-US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시스템과 부품의 </a:t>
            </a:r>
            <a:r>
              <a:rPr lang="en-US" altLang="ko-KR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MTTF</a:t>
            </a:r>
            <a:r>
              <a:rPr lang="ko-KR" altLang="en-US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를 이용하여 신뢰도 향상을 위한 시스템</a:t>
            </a:r>
            <a:r>
              <a:rPr lang="en-US" altLang="ko-KR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-</a:t>
            </a:r>
            <a:r>
              <a:rPr lang="ko-KR" altLang="en-US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부품 관계 분석 가능</a:t>
            </a:r>
            <a:endParaRPr lang="en-US" altLang="ko-KR" sz="18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250000"/>
              </a:lnSpc>
              <a:buClr>
                <a:schemeClr val="bg2">
                  <a:lumMod val="25000"/>
                </a:schemeClr>
              </a:buClr>
            </a:pPr>
            <a:endParaRPr lang="en-US" altLang="ko-KR" sz="1800" dirty="0"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AE0EBB6-1E44-42AE-8144-8E6224FEF7BD}"/>
              </a:ext>
            </a:extLst>
          </p:cNvPr>
          <p:cNvGrpSpPr/>
          <p:nvPr/>
        </p:nvGrpSpPr>
        <p:grpSpPr>
          <a:xfrm>
            <a:off x="0" y="-15775"/>
            <a:ext cx="12191350" cy="924816"/>
            <a:chOff x="0" y="-15775"/>
            <a:chExt cx="12191350" cy="92481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85D1343-E61F-41E9-84CA-D3E56C6A7EE3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FAD7E4-D032-4DBD-8694-B8C524883F3B}"/>
                </a:ext>
              </a:extLst>
            </p:cNvPr>
            <p:cNvSpPr/>
            <p:nvPr/>
          </p:nvSpPr>
          <p:spPr>
            <a:xfrm>
              <a:off x="10211350" y="-15775"/>
              <a:ext cx="198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내용 개체 틀 2">
              <a:extLst>
                <a:ext uri="{FF2B5EF4-FFF2-40B4-BE49-F238E27FC236}">
                  <a16:creationId xmlns:a16="http://schemas.microsoft.com/office/drawing/2014/main" id="{3C2172BA-7867-4C05-95BD-45A4B3467E62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D9451972-3327-48A1-92C5-4B65ADDB4C71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21" name="내용 개체 틀 2">
              <a:extLst>
                <a:ext uri="{FF2B5EF4-FFF2-40B4-BE49-F238E27FC236}">
                  <a16:creationId xmlns:a16="http://schemas.microsoft.com/office/drawing/2014/main" id="{F714C27C-1414-4231-9711-97624F69F71F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22" name="내용 개체 틀 2">
              <a:extLst>
                <a:ext uri="{FF2B5EF4-FFF2-40B4-BE49-F238E27FC236}">
                  <a16:creationId xmlns:a16="http://schemas.microsoft.com/office/drawing/2014/main" id="{5AD0A225-78F2-4988-90DB-85827319DB4D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143E1D-ED07-EFDB-C4F9-1ADEDA92D276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13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3EEA1-C48D-2ED0-5572-5962E51DCCB2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00F2F9-2311-4933-B245-B4F28E99527D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04E3AA-AF6F-4788-9DE4-E9DBE41E2AC9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0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DEC074-05AE-360E-0262-392B718801D1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7263" y="1754466"/>
            <a:ext cx="2399203" cy="828240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Partial masking data</a:t>
            </a: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Complete masking data</a:t>
            </a: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A01B6FE4-806A-4FC5-84FD-F0935D9B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7F1FBB-B9C4-E411-86E7-F11132EEC315}"/>
              </a:ext>
            </a:extLst>
          </p:cNvPr>
          <p:cNvGrpSpPr/>
          <p:nvPr/>
        </p:nvGrpSpPr>
        <p:grpSpPr>
          <a:xfrm>
            <a:off x="0" y="-15775"/>
            <a:ext cx="12191350" cy="924816"/>
            <a:chOff x="0" y="-15775"/>
            <a:chExt cx="12191350" cy="9248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92DC0E5-7D94-19CA-D3C1-1992C9D126C9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2A106B-5439-AF73-1BC3-23C513AB9F17}"/>
                </a:ext>
              </a:extLst>
            </p:cNvPr>
            <p:cNvSpPr/>
            <p:nvPr/>
          </p:nvSpPr>
          <p:spPr>
            <a:xfrm>
              <a:off x="10211350" y="-15775"/>
              <a:ext cx="198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내용 개체 틀 2">
              <a:extLst>
                <a:ext uri="{FF2B5EF4-FFF2-40B4-BE49-F238E27FC236}">
                  <a16:creationId xmlns:a16="http://schemas.microsoft.com/office/drawing/2014/main" id="{17E0C7EC-6307-C7C4-FE36-1A8BE6031EFC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23" name="내용 개체 틀 2">
              <a:extLst>
                <a:ext uri="{FF2B5EF4-FFF2-40B4-BE49-F238E27FC236}">
                  <a16:creationId xmlns:a16="http://schemas.microsoft.com/office/drawing/2014/main" id="{7627FE91-B69F-19E8-88CC-036A75ADCC38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24" name="내용 개체 틀 2">
              <a:extLst>
                <a:ext uri="{FF2B5EF4-FFF2-40B4-BE49-F238E27FC236}">
                  <a16:creationId xmlns:a16="http://schemas.microsoft.com/office/drawing/2014/main" id="{9382C33C-7109-46FA-A005-02710F297BB6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25" name="내용 개체 틀 2">
              <a:extLst>
                <a:ext uri="{FF2B5EF4-FFF2-40B4-BE49-F238E27FC236}">
                  <a16:creationId xmlns:a16="http://schemas.microsoft.com/office/drawing/2014/main" id="{A98E7696-C4FB-9D1F-E3DD-64FCA21183B0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7DAFEA0-82FE-425E-B31C-FD1E5BF8C778}"/>
              </a:ext>
            </a:extLst>
          </p:cNvPr>
          <p:cNvGrpSpPr/>
          <p:nvPr/>
        </p:nvGrpSpPr>
        <p:grpSpPr>
          <a:xfrm>
            <a:off x="7445388" y="1228530"/>
            <a:ext cx="2864082" cy="4130042"/>
            <a:chOff x="8158480" y="1264918"/>
            <a:chExt cx="2864082" cy="413004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F3DC9ED-301A-E4D2-D18C-D2E9FD593B9B}"/>
                </a:ext>
              </a:extLst>
            </p:cNvPr>
            <p:cNvPicPr/>
            <p:nvPr/>
          </p:nvPicPr>
          <p:blipFill rotWithShape="1">
            <a:blip r:embed="rId2"/>
            <a:srcRect b="81516"/>
            <a:stretch/>
          </p:blipFill>
          <p:spPr bwMode="auto">
            <a:xfrm>
              <a:off x="8159101" y="1264918"/>
              <a:ext cx="2862825" cy="86402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DC46134-58EA-3F7D-2F65-DF2E95789B0E}"/>
                </a:ext>
              </a:extLst>
            </p:cNvPr>
            <p:cNvPicPr/>
            <p:nvPr/>
          </p:nvPicPr>
          <p:blipFill rotWithShape="1">
            <a:blip r:embed="rId2"/>
            <a:srcRect t="25545" b="43344"/>
            <a:stretch/>
          </p:blipFill>
          <p:spPr bwMode="auto">
            <a:xfrm>
              <a:off x="8159115" y="2122910"/>
              <a:ext cx="2863447" cy="145434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05935C3-11B4-C7F6-1C3A-5ED77B4089C9}"/>
                </a:ext>
              </a:extLst>
            </p:cNvPr>
            <p:cNvPicPr/>
            <p:nvPr/>
          </p:nvPicPr>
          <p:blipFill rotWithShape="1">
            <a:blip r:embed="rId2"/>
            <a:srcRect t="60867"/>
            <a:stretch/>
          </p:blipFill>
          <p:spPr bwMode="auto">
            <a:xfrm>
              <a:off x="8158480" y="3565422"/>
              <a:ext cx="2863447" cy="182953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6" name="부제목 1">
            <a:extLst>
              <a:ext uri="{FF2B5EF4-FFF2-40B4-BE49-F238E27FC236}">
                <a16:creationId xmlns:a16="http://schemas.microsoft.com/office/drawing/2014/main" id="{50DCA785-AFD8-6BE2-C803-BDFD3673D23F}"/>
              </a:ext>
            </a:extLst>
          </p:cNvPr>
          <p:cNvSpPr txBox="1">
            <a:spLocks/>
          </p:cNvSpPr>
          <p:nvPr/>
        </p:nvSpPr>
        <p:spPr>
          <a:xfrm>
            <a:off x="6581788" y="5504063"/>
            <a:ext cx="4773523" cy="529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language Usage</a:t>
            </a:r>
          </a:p>
          <a:p>
            <a:pPr>
              <a:lnSpc>
                <a:spcPct val="100000"/>
              </a:lnSpc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https://raw.githubusercontent.com/AppliedStat/R-code/master/2006b/Rpp5.R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EBF338-1696-493A-8986-D0FAD6E63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828"/>
          <a:stretch/>
        </p:blipFill>
        <p:spPr>
          <a:xfrm>
            <a:off x="1333408" y="3130379"/>
            <a:ext cx="3314929" cy="10370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184BB4C-A5DD-47CA-9D52-6B47C716EFFB}"/>
              </a:ext>
            </a:extLst>
          </p:cNvPr>
          <p:cNvSpPr/>
          <p:nvPr/>
        </p:nvSpPr>
        <p:spPr>
          <a:xfrm>
            <a:off x="54753" y="6177412"/>
            <a:ext cx="71001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Park,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(2005)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estimation of incomplete data in competing risks using the EM algorithm, IEEE Transactions on Reliability.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6C9980-F884-4964-82D9-7A1E9AFFC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102" y="1545885"/>
            <a:ext cx="2249564" cy="10681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99899C-D252-48A8-A8B5-CC378F3AE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010" y="4743233"/>
            <a:ext cx="4104284" cy="6828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6BB55D-106A-8127-2817-770E592197F2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13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8A5C5DD-79DC-DC90-D65A-A6380E0165C3}"/>
              </a:ext>
            </a:extLst>
          </p:cNvPr>
          <p:cNvSpPr txBox="1">
            <a:spLocks/>
          </p:cNvSpPr>
          <p:nvPr/>
        </p:nvSpPr>
        <p:spPr>
          <a:xfrm>
            <a:off x="10527032" y="12813"/>
            <a:ext cx="1451608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Work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072043-24DE-4ED3-B3A8-B56B95EE2287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CB00D3-6CBD-463B-8210-E7AAD9FAA28D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734EA-9E51-4DEB-A3B8-4088E574E26B}"/>
              </a:ext>
            </a:extLst>
          </p:cNvPr>
          <p:cNvSpPr txBox="1"/>
          <p:nvPr/>
        </p:nvSpPr>
        <p:spPr>
          <a:xfrm>
            <a:off x="2208675" y="2887531"/>
            <a:ext cx="2249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example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D5BA67-AAB0-490F-8537-C3FC3955976F}"/>
              </a:ext>
            </a:extLst>
          </p:cNvPr>
          <p:cNvSpPr txBox="1"/>
          <p:nvPr/>
        </p:nvSpPr>
        <p:spPr>
          <a:xfrm>
            <a:off x="2480054" y="4487245"/>
            <a:ext cx="2249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D51CA6-E299-0A42-8BD2-B813DFE50255}"/>
              </a:ext>
            </a:extLst>
          </p:cNvPr>
          <p:cNvSpPr txBox="1"/>
          <p:nvPr/>
        </p:nvSpPr>
        <p:spPr>
          <a:xfrm>
            <a:off x="778939" y="1160447"/>
            <a:ext cx="200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Masking Data</a:t>
            </a:r>
          </a:p>
        </p:txBody>
      </p:sp>
    </p:spTree>
    <p:extLst>
      <p:ext uri="{BB962C8B-B14F-4D97-AF65-F5344CB8AC3E}">
        <p14:creationId xmlns:p14="http://schemas.microsoft.com/office/powerpoint/2010/main" val="367967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16686D-7341-4BC9-925E-8CE7EB81DB34}"/>
              </a:ext>
            </a:extLst>
          </p:cNvPr>
          <p:cNvSpPr/>
          <p:nvPr/>
        </p:nvSpPr>
        <p:spPr>
          <a:xfrm>
            <a:off x="7714" y="0"/>
            <a:ext cx="6096000" cy="7222187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A97B71-797A-4E29-B090-D6E549C0A390}"/>
              </a:ext>
            </a:extLst>
          </p:cNvPr>
          <p:cNvGrpSpPr/>
          <p:nvPr/>
        </p:nvGrpSpPr>
        <p:grpSpPr>
          <a:xfrm>
            <a:off x="1157467" y="2822917"/>
            <a:ext cx="3796497" cy="1109546"/>
            <a:chOff x="1070517" y="2319454"/>
            <a:chExt cx="2910468" cy="1109546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F7A90A0-DDC0-42FF-A086-52D42C2C73C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17" y="2319454"/>
              <a:ext cx="29104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16A6B1F-B0F8-4BD2-ABCB-22BF727BA2DA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17" y="3429000"/>
              <a:ext cx="29104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5FB8E3-6F39-4B57-A5C6-4CD39FB27FF2}"/>
                </a:ext>
              </a:extLst>
            </p:cNvPr>
            <p:cNvSpPr txBox="1"/>
            <p:nvPr/>
          </p:nvSpPr>
          <p:spPr>
            <a:xfrm>
              <a:off x="1533407" y="2458729"/>
              <a:ext cx="19859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Contents</a:t>
              </a:r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F0E5949-597A-4D21-894B-4C3948F01642}"/>
              </a:ext>
            </a:extLst>
          </p:cNvPr>
          <p:cNvSpPr txBox="1">
            <a:spLocks/>
          </p:cNvSpPr>
          <p:nvPr/>
        </p:nvSpPr>
        <p:spPr>
          <a:xfrm>
            <a:off x="7185683" y="358079"/>
            <a:ext cx="4599773" cy="5937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Competing risk model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ko-KR" altLang="en-US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ko-KR" altLang="en-US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EM vs BFGS(Newton Raphson)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Failure modes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Failure modes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9366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9CD6C2-D797-44F5-024F-43D840682C31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3A0923A-48B2-4C74-BA42-F0977659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5F9B5-4F1A-467F-84FB-A24A98538B7D}"/>
              </a:ext>
            </a:extLst>
          </p:cNvPr>
          <p:cNvSpPr txBox="1"/>
          <p:nvPr/>
        </p:nvSpPr>
        <p:spPr>
          <a:xfrm>
            <a:off x="547810" y="1130401"/>
            <a:ext cx="7119968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in series has several components.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05447D6-4EB3-2AA8-4F0D-062FD8BD597D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C483903-CE0C-13B0-B8CA-275213CD8C7C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E1EF79-4FDA-E2A5-A210-566B1BA88C78}"/>
                </a:ext>
              </a:extLst>
            </p:cNvPr>
            <p:cNvSpPr/>
            <p:nvPr/>
          </p:nvSpPr>
          <p:spPr>
            <a:xfrm>
              <a:off x="17564" y="-15775"/>
              <a:ext cx="252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내용 개체 틀 2">
              <a:extLst>
                <a:ext uri="{FF2B5EF4-FFF2-40B4-BE49-F238E27FC236}">
                  <a16:creationId xmlns:a16="http://schemas.microsoft.com/office/drawing/2014/main" id="{350311E1-7057-8D45-F69A-68458C6D646C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29" name="내용 개체 틀 2">
              <a:extLst>
                <a:ext uri="{FF2B5EF4-FFF2-40B4-BE49-F238E27FC236}">
                  <a16:creationId xmlns:a16="http://schemas.microsoft.com/office/drawing/2014/main" id="{826AE89E-21F7-90EF-DFA6-6C59EFA45C99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30" name="내용 개체 틀 2">
              <a:extLst>
                <a:ext uri="{FF2B5EF4-FFF2-40B4-BE49-F238E27FC236}">
                  <a16:creationId xmlns:a16="http://schemas.microsoft.com/office/drawing/2014/main" id="{992B8629-9295-5FE4-7DCE-C4940AE31FFC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31" name="내용 개체 틀 2">
              <a:extLst>
                <a:ext uri="{FF2B5EF4-FFF2-40B4-BE49-F238E27FC236}">
                  <a16:creationId xmlns:a16="http://schemas.microsoft.com/office/drawing/2014/main" id="{3D38B5A1-EFE9-891B-6744-9F161B25A230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B4F7DDC-199A-40D7-96AB-2807B8364797}"/>
              </a:ext>
            </a:extLst>
          </p:cNvPr>
          <p:cNvSpPr txBox="1"/>
          <p:nvPr/>
        </p:nvSpPr>
        <p:spPr>
          <a:xfrm>
            <a:off x="8257327" y="6177937"/>
            <a:ext cx="393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http://www.ssacstat.com/base/cs/cs_05.php?topmenu=5&amp;left=5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30E84-C362-0233-6544-64490782311B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13</a:t>
            </a:r>
            <a:endParaRPr lang="ko-KR" altLang="en-US" dirty="0">
              <a:solidFill>
                <a:srgbClr val="7F8A9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026DD5-E444-DDD2-D7B5-60FAE760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1" y="2101807"/>
            <a:ext cx="5534025" cy="33909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0FF9CA0-EE99-373F-B516-4783F6FBABD4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13162-697E-483E-98A9-2DF9B18E6080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5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9CD6C2-D797-44F5-024F-43D840682C31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3A0923A-48B2-4C74-BA42-F0977659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982B12-800A-6930-F641-0B0E0127FA49}"/>
              </a:ext>
            </a:extLst>
          </p:cNvPr>
          <p:cNvGrpSpPr/>
          <p:nvPr/>
        </p:nvGrpSpPr>
        <p:grpSpPr>
          <a:xfrm>
            <a:off x="776855" y="3635367"/>
            <a:ext cx="6567689" cy="1397173"/>
            <a:chOff x="1262767" y="1394966"/>
            <a:chExt cx="7676517" cy="227275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E058339-C47B-CEF5-CF4A-D9C91C1275A9}"/>
                </a:ext>
              </a:extLst>
            </p:cNvPr>
            <p:cNvGrpSpPr/>
            <p:nvPr/>
          </p:nvGrpSpPr>
          <p:grpSpPr>
            <a:xfrm>
              <a:off x="1262767" y="1394966"/>
              <a:ext cx="7676517" cy="2272754"/>
              <a:chOff x="1402617" y="2111095"/>
              <a:chExt cx="9386766" cy="2550017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985B3AD7-A8EA-4D90-483A-063F08052AAE}"/>
                  </a:ext>
                </a:extLst>
              </p:cNvPr>
              <p:cNvGrpSpPr/>
              <p:nvPr/>
            </p:nvGrpSpPr>
            <p:grpSpPr>
              <a:xfrm>
                <a:off x="1402617" y="2111095"/>
                <a:ext cx="9386766" cy="2550017"/>
                <a:chOff x="2512271" y="3270561"/>
                <a:chExt cx="6555346" cy="2550017"/>
              </a:xfrm>
            </p:grpSpPr>
            <p:sp>
              <p:nvSpPr>
                <p:cNvPr id="3" name="사각형: 둥근 모서리 2">
                  <a:extLst>
                    <a:ext uri="{FF2B5EF4-FFF2-40B4-BE49-F238E27FC236}">
                      <a16:creationId xmlns:a16="http://schemas.microsoft.com/office/drawing/2014/main" id="{9F35BFBD-01F1-C787-277E-90B4A089A973}"/>
                    </a:ext>
                  </a:extLst>
                </p:cNvPr>
                <p:cNvSpPr/>
                <p:nvPr/>
              </p:nvSpPr>
              <p:spPr>
                <a:xfrm>
                  <a:off x="2512271" y="3270561"/>
                  <a:ext cx="6555346" cy="2550017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" name="사각형: 둥근 위쪽 모서리 4">
                  <a:extLst>
                    <a:ext uri="{FF2B5EF4-FFF2-40B4-BE49-F238E27FC236}">
                      <a16:creationId xmlns:a16="http://schemas.microsoft.com/office/drawing/2014/main" id="{FDED8A08-B4F7-8CAA-224B-A6E37E96819D}"/>
                    </a:ext>
                  </a:extLst>
                </p:cNvPr>
                <p:cNvSpPr/>
                <p:nvPr/>
              </p:nvSpPr>
              <p:spPr>
                <a:xfrm>
                  <a:off x="2512271" y="3279709"/>
                  <a:ext cx="6555346" cy="755301"/>
                </a:xfrm>
                <a:prstGeom prst="round2SameRect">
                  <a:avLst>
                    <a:gd name="adj1" fmla="val 43702"/>
                    <a:gd name="adj2" fmla="val 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바탕체" panose="02030609000101010101" pitchFamily="17" charset="-127"/>
                      <a:cs typeface="Times New Roman" panose="02020603050405020304" pitchFamily="18" charset="0"/>
                    </a:rPr>
                    <a:t>Assumption - weakest link theory</a:t>
                  </a:r>
                  <a:endParaRPr lang="ko-KR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바탕체" panose="02030609000101010101" pitchFamily="17" charset="-127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B2D4AE-7878-872B-ADEC-FF75D100B4ED}"/>
                  </a:ext>
                </a:extLst>
              </p:cNvPr>
              <p:cNvSpPr txBox="1"/>
              <p:nvPr/>
            </p:nvSpPr>
            <p:spPr>
              <a:xfrm>
                <a:off x="2134832" y="3062181"/>
                <a:ext cx="7626217" cy="132148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material contains inherently many strength-limiting defects, and its strength depends on the weakest defect of all of them. 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no interactions among the defects.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DCB906-80B4-C8DA-79EA-29E7109BC974}"/>
                </a:ext>
              </a:extLst>
            </p:cNvPr>
            <p:cNvSpPr txBox="1"/>
            <p:nvPr/>
          </p:nvSpPr>
          <p:spPr>
            <a:xfrm>
              <a:off x="1471176" y="2279713"/>
              <a:ext cx="593170" cy="10209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바탕체" panose="02030609000101010101" pitchFamily="17" charset="-127"/>
                  <a:cs typeface="Times New Roman" panose="02020603050405020304" pitchFamily="18" charset="0"/>
                </a:rPr>
                <a:t>A1</a:t>
              </a:r>
            </a:p>
            <a:p>
              <a:endParaRPr lang="en-US" sz="14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ea typeface="바탕체" panose="02030609000101010101" pitchFamily="17" charset="-127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05447D6-4EB3-2AA8-4F0D-062FD8BD597D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C483903-CE0C-13B0-B8CA-275213CD8C7C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E1EF79-4FDA-E2A5-A210-566B1BA88C78}"/>
                </a:ext>
              </a:extLst>
            </p:cNvPr>
            <p:cNvSpPr/>
            <p:nvPr/>
          </p:nvSpPr>
          <p:spPr>
            <a:xfrm>
              <a:off x="17564" y="-15775"/>
              <a:ext cx="252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내용 개체 틀 2">
              <a:extLst>
                <a:ext uri="{FF2B5EF4-FFF2-40B4-BE49-F238E27FC236}">
                  <a16:creationId xmlns:a16="http://schemas.microsoft.com/office/drawing/2014/main" id="{350311E1-7057-8D45-F69A-68458C6D646C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29" name="내용 개체 틀 2">
              <a:extLst>
                <a:ext uri="{FF2B5EF4-FFF2-40B4-BE49-F238E27FC236}">
                  <a16:creationId xmlns:a16="http://schemas.microsoft.com/office/drawing/2014/main" id="{826AE89E-21F7-90EF-DFA6-6C59EFA45C99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30" name="내용 개체 틀 2">
              <a:extLst>
                <a:ext uri="{FF2B5EF4-FFF2-40B4-BE49-F238E27FC236}">
                  <a16:creationId xmlns:a16="http://schemas.microsoft.com/office/drawing/2014/main" id="{992B8629-9295-5FE4-7DCE-C4940AE31FFC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31" name="내용 개체 틀 2">
              <a:extLst>
                <a:ext uri="{FF2B5EF4-FFF2-40B4-BE49-F238E27FC236}">
                  <a16:creationId xmlns:a16="http://schemas.microsoft.com/office/drawing/2014/main" id="{3D38B5A1-EFE9-891B-6744-9F161B25A230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CB1CF23-7102-43E0-A4AB-7861C18996F6}"/>
              </a:ext>
            </a:extLst>
          </p:cNvPr>
          <p:cNvGrpSpPr/>
          <p:nvPr/>
        </p:nvGrpSpPr>
        <p:grpSpPr>
          <a:xfrm>
            <a:off x="765024" y="2000455"/>
            <a:ext cx="6579520" cy="1397173"/>
            <a:chOff x="1402617" y="2111095"/>
            <a:chExt cx="9386766" cy="255001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4035EBF-93B5-4A26-9DF8-843C4DF5B8EA}"/>
                </a:ext>
              </a:extLst>
            </p:cNvPr>
            <p:cNvGrpSpPr/>
            <p:nvPr/>
          </p:nvGrpSpPr>
          <p:grpSpPr>
            <a:xfrm>
              <a:off x="1402617" y="2111095"/>
              <a:ext cx="9386766" cy="2550017"/>
              <a:chOff x="2512271" y="3270561"/>
              <a:chExt cx="6555346" cy="2550017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511CE7CA-705E-4AB1-B244-C1730823E97A}"/>
                  </a:ext>
                </a:extLst>
              </p:cNvPr>
              <p:cNvSpPr/>
              <p:nvPr/>
            </p:nvSpPr>
            <p:spPr>
              <a:xfrm>
                <a:off x="2512271" y="3270561"/>
                <a:ext cx="6555346" cy="255001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사각형: 둥근 위쪽 모서리 35">
                <a:extLst>
                  <a:ext uri="{FF2B5EF4-FFF2-40B4-BE49-F238E27FC236}">
                    <a16:creationId xmlns:a16="http://schemas.microsoft.com/office/drawing/2014/main" id="{0C19123D-1EDD-4C1C-BF82-F7A7FAC89FE9}"/>
                  </a:ext>
                </a:extLst>
              </p:cNvPr>
              <p:cNvSpPr/>
              <p:nvPr/>
            </p:nvSpPr>
            <p:spPr>
              <a:xfrm>
                <a:off x="2512271" y="3279709"/>
                <a:ext cx="6555346" cy="740153"/>
              </a:xfrm>
              <a:prstGeom prst="round2SameRect">
                <a:avLst>
                  <a:gd name="adj1" fmla="val 43702"/>
                  <a:gd name="adj2" fmla="val 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바탕체" panose="02030609000101010101" pitchFamily="17" charset="-127"/>
                    <a:cs typeface="Times New Roman" panose="02020603050405020304" pitchFamily="18" charset="0"/>
                  </a:rPr>
                  <a:t>Competing risks models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바탕체" panose="02030609000101010101" pitchFamily="17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0B4FE1-FD41-44D0-BB70-5B6FAAA20D06}"/>
                </a:ext>
              </a:extLst>
            </p:cNvPr>
            <p:cNvSpPr txBox="1"/>
            <p:nvPr/>
          </p:nvSpPr>
          <p:spPr>
            <a:xfrm>
              <a:off x="2002682" y="3059036"/>
              <a:ext cx="8127828" cy="15920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failure of the whole system is caused by the earliest failure of any of the components, which is commonly referred to as competing risks.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B4F7DDC-199A-40D7-96AB-2807B8364797}"/>
              </a:ext>
            </a:extLst>
          </p:cNvPr>
          <p:cNvSpPr txBox="1"/>
          <p:nvPr/>
        </p:nvSpPr>
        <p:spPr>
          <a:xfrm>
            <a:off x="7794040" y="6028301"/>
            <a:ext cx="428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kumimoji="1"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Miyakawa</a:t>
            </a:r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(1984) Analysis of Incomplete Data in Competing Risks Model, IEEE Transactions on Reliability, vol. R-33, no. 4, pp. 293-296.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42FAC6-93C0-49C2-80FC-2C16DD04F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040" y="1820418"/>
            <a:ext cx="4105275" cy="298950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CF9304A-25F9-4F9A-8AD6-752BC43725B8}"/>
              </a:ext>
            </a:extLst>
          </p:cNvPr>
          <p:cNvSpPr txBox="1"/>
          <p:nvPr/>
        </p:nvSpPr>
        <p:spPr>
          <a:xfrm>
            <a:off x="996487" y="6028301"/>
            <a:ext cx="573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Park, C. S. and Padgett, W. J., (2006) Analysis of strength distributions of multi-modal failures using the EM algorithm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Journal of Statistical Computation and Simulation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76(6), pp. 619~636.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810BA-CA43-EBA7-5889-1D663F6C11C7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13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A409EDF-D8E2-2ADB-4326-ECB940669792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4A2034-6500-4A12-8832-FE706E4BA0BB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DB02AE-9AAF-4DBD-9F4D-66BBA6A397AF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022D1E-26DE-9062-E376-CFF9DC79AABD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86233892-90A4-441F-AADF-C517F4A2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6D8697-78C6-4194-830B-72179B6FD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0"/>
          <a:stretch/>
        </p:blipFill>
        <p:spPr>
          <a:xfrm>
            <a:off x="943610" y="2054152"/>
            <a:ext cx="6473198" cy="3465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0EB23-F5E6-4843-86BD-E860A13AC16F}"/>
              </a:ext>
            </a:extLst>
          </p:cNvPr>
          <p:cNvSpPr txBox="1"/>
          <p:nvPr/>
        </p:nvSpPr>
        <p:spPr>
          <a:xfrm>
            <a:off x="658347" y="1096288"/>
            <a:ext cx="1083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Illustration: Likelihood function with two parameters(BFGS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초기값의 영향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924FB-C23C-B852-94EA-067A9DD8BF4E}"/>
              </a:ext>
            </a:extLst>
          </p:cNvPr>
          <p:cNvSpPr txBox="1"/>
          <p:nvPr/>
        </p:nvSpPr>
        <p:spPr>
          <a:xfrm>
            <a:off x="4637568" y="6152653"/>
            <a:ext cx="7551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 C.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(2013)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estimation from load-sharing system data using the expectation–maximization algorithm.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IIE Transactions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.;45(2):147.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2CCB52-967F-C7D6-08ED-D2196C59AEF5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300662-452E-FE5D-09A0-A6D8622588AA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595D43-F35A-29E3-A0D3-098308A03336}"/>
                </a:ext>
              </a:extLst>
            </p:cNvPr>
            <p:cNvSpPr/>
            <p:nvPr/>
          </p:nvSpPr>
          <p:spPr>
            <a:xfrm>
              <a:off x="2609524" y="-15775"/>
              <a:ext cx="252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내용 개체 틀 2">
              <a:extLst>
                <a:ext uri="{FF2B5EF4-FFF2-40B4-BE49-F238E27FC236}">
                  <a16:creationId xmlns:a16="http://schemas.microsoft.com/office/drawing/2014/main" id="{C8CC1A65-55C5-E49B-FD9A-89A733782CA2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30" name="내용 개체 틀 2">
              <a:extLst>
                <a:ext uri="{FF2B5EF4-FFF2-40B4-BE49-F238E27FC236}">
                  <a16:creationId xmlns:a16="http://schemas.microsoft.com/office/drawing/2014/main" id="{7D484F27-B3CE-D6B0-46A4-1CD93EE64AA0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31" name="내용 개체 틀 2">
              <a:extLst>
                <a:ext uri="{FF2B5EF4-FFF2-40B4-BE49-F238E27FC236}">
                  <a16:creationId xmlns:a16="http://schemas.microsoft.com/office/drawing/2014/main" id="{7E4CFAC7-EBAC-F45D-32C2-9C008ABE6EB9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32" name="내용 개체 틀 2">
              <a:extLst>
                <a:ext uri="{FF2B5EF4-FFF2-40B4-BE49-F238E27FC236}">
                  <a16:creationId xmlns:a16="http://schemas.microsoft.com/office/drawing/2014/main" id="{921BB65A-786D-74D1-F8C7-3FDCF3C8F7DD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719DD8A-0C8F-62B6-A7E8-6CD999976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75"/>
          <a:stretch/>
        </p:blipFill>
        <p:spPr>
          <a:xfrm>
            <a:off x="7472660" y="2124409"/>
            <a:ext cx="3341518" cy="36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249A8F-F344-9DA5-37D3-FEE0D28B82A8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13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9131E8-8514-7C4E-1943-0673D9242D64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AD4918-C737-4DA7-A023-88F3B1F93607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9947C9-FC5A-43A7-A18F-3B2A4CD21975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DA15A-A392-4C58-894A-A09226417463}"/>
              </a:ext>
            </a:extLst>
          </p:cNvPr>
          <p:cNvSpPr txBox="1"/>
          <p:nvPr/>
        </p:nvSpPr>
        <p:spPr>
          <a:xfrm>
            <a:off x="1949437" y="5412803"/>
            <a:ext cx="1320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Contour plot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101C0A-9BC5-4E63-99AB-409A8FA22F9D}"/>
              </a:ext>
            </a:extLst>
          </p:cNvPr>
          <p:cNvSpPr txBox="1"/>
          <p:nvPr/>
        </p:nvSpPr>
        <p:spPr>
          <a:xfrm>
            <a:off x="5129524" y="5428475"/>
            <a:ext cx="1320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Contour 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D5700-F551-4656-82D1-80B8F5BB2D8E}"/>
              </a:ext>
            </a:extLst>
          </p:cNvPr>
          <p:cNvSpPr txBox="1"/>
          <p:nvPr/>
        </p:nvSpPr>
        <p:spPr>
          <a:xfrm>
            <a:off x="7831292" y="5412803"/>
            <a:ext cx="28472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Diagram of paths connecting the starting value and two estimates</a:t>
            </a:r>
          </a:p>
        </p:txBody>
      </p:sp>
    </p:spTree>
    <p:extLst>
      <p:ext uri="{BB962C8B-B14F-4D97-AF65-F5344CB8AC3E}">
        <p14:creationId xmlns:p14="http://schemas.microsoft.com/office/powerpoint/2010/main" val="173414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6095C84E-923C-3083-E77C-B6E8692D6272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3A0923A-48B2-4C74-BA42-F0977659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CEC985-F71B-4294-9C1F-078B2EEC3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34" y="2027746"/>
            <a:ext cx="6206524" cy="3418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548C1-DEDA-42BC-B248-107D045BCD89}"/>
              </a:ext>
            </a:extLst>
          </p:cNvPr>
          <p:cNvSpPr txBox="1"/>
          <p:nvPr/>
        </p:nvSpPr>
        <p:spPr>
          <a:xfrm>
            <a:off x="335679" y="1048164"/>
            <a:ext cx="1044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Illustration: Convergence of EM and BFGS(Newton-Raphson-type) estimation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16827D3-BC6E-3CA7-8E2A-15D09F63651D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A09A4A7-918B-6E3F-40B8-3C0156EAAB15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B1FE9CA-9F53-4499-4FB7-58370323A06F}"/>
                </a:ext>
              </a:extLst>
            </p:cNvPr>
            <p:cNvSpPr/>
            <p:nvPr/>
          </p:nvSpPr>
          <p:spPr>
            <a:xfrm>
              <a:off x="2609524" y="-15775"/>
              <a:ext cx="252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내용 개체 틀 2">
              <a:extLst>
                <a:ext uri="{FF2B5EF4-FFF2-40B4-BE49-F238E27FC236}">
                  <a16:creationId xmlns:a16="http://schemas.microsoft.com/office/drawing/2014/main" id="{C111125A-F14A-35DB-C3C9-A60CEBC7189C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39" name="내용 개체 틀 2">
              <a:extLst>
                <a:ext uri="{FF2B5EF4-FFF2-40B4-BE49-F238E27FC236}">
                  <a16:creationId xmlns:a16="http://schemas.microsoft.com/office/drawing/2014/main" id="{0CD3D5F5-15CA-970F-2D55-191F0FA6CD76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40" name="내용 개체 틀 2">
              <a:extLst>
                <a:ext uri="{FF2B5EF4-FFF2-40B4-BE49-F238E27FC236}">
                  <a16:creationId xmlns:a16="http://schemas.microsoft.com/office/drawing/2014/main" id="{CDB91C78-05BD-4111-5C02-D7CACABAC323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41" name="내용 개체 틀 2">
              <a:extLst>
                <a:ext uri="{FF2B5EF4-FFF2-40B4-BE49-F238E27FC236}">
                  <a16:creationId xmlns:a16="http://schemas.microsoft.com/office/drawing/2014/main" id="{EFDD3AFD-B986-4F88-9F31-AF96A29C8654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3752498-2BB8-477D-B1E0-DAC0172AC2C3}"/>
              </a:ext>
            </a:extLst>
          </p:cNvPr>
          <p:cNvSpPr txBox="1"/>
          <p:nvPr/>
        </p:nvSpPr>
        <p:spPr>
          <a:xfrm>
            <a:off x="4714672" y="6043497"/>
            <a:ext cx="753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 C.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(2013)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estimation from load-sharing system data using the expectation–maximization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r>
              <a:rPr lang="en-US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IIE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45(2), 147.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D8070-B317-BFE0-5A7A-51E26BFA5B2F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13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ECE6F35-C9AF-8B41-7657-92829B1A6743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9219B9-CEE8-46B7-8059-7DD12FDD2A75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23DB39-AE39-4F3E-AF00-E33D8DE83870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3548A5-D6E7-4384-9DC8-C238C2B07240}"/>
              </a:ext>
            </a:extLst>
          </p:cNvPr>
          <p:cNvSpPr/>
          <p:nvPr/>
        </p:nvSpPr>
        <p:spPr>
          <a:xfrm>
            <a:off x="1929886" y="1456922"/>
            <a:ext cx="8708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 algorithm was introduced by Dempster et al.(1977) to overcome the difficulty.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1077BC-6F3F-44C8-8815-460F6F202872}"/>
                  </a:ext>
                </a:extLst>
              </p:cNvPr>
              <p:cNvSpPr txBox="1"/>
              <p:nvPr/>
            </p:nvSpPr>
            <p:spPr>
              <a:xfrm>
                <a:off x="3608038" y="5457614"/>
                <a:ext cx="2064410" cy="467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1077BC-6F3F-44C8-8815-460F6F202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038" y="5457614"/>
                <a:ext cx="2064410" cy="467372"/>
              </a:xfrm>
              <a:prstGeom prst="rect">
                <a:avLst/>
              </a:prstGeom>
              <a:blipFill>
                <a:blip r:embed="rId4"/>
                <a:stretch>
                  <a:fillRect t="-114286" b="-177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8EFB4B-8894-4EE6-A9B4-D51898CFDB4A}"/>
                  </a:ext>
                </a:extLst>
              </p:cNvPr>
              <p:cNvSpPr txBox="1"/>
              <p:nvPr/>
            </p:nvSpPr>
            <p:spPr>
              <a:xfrm>
                <a:off x="6541412" y="5482980"/>
                <a:ext cx="2064410" cy="461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8EFB4B-8894-4EE6-A9B4-D51898CFD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412" y="5482980"/>
                <a:ext cx="2064410" cy="461729"/>
              </a:xfrm>
              <a:prstGeom prst="rect">
                <a:avLst/>
              </a:prstGeom>
              <a:blipFill>
                <a:blip r:embed="rId5"/>
                <a:stretch>
                  <a:fillRect t="-117105" b="-18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4D131C9-7052-CE49-88DE-55AF30011673}"/>
              </a:ext>
            </a:extLst>
          </p:cNvPr>
          <p:cNvSpPr txBox="1"/>
          <p:nvPr/>
        </p:nvSpPr>
        <p:spPr>
          <a:xfrm>
            <a:off x="3357844" y="6224279"/>
            <a:ext cx="896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Dempster, A. P., N.M. Laird, and D. B.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(1977)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Maximum likelihood from incomplete data via the EM algorithm. Journal of the Royal Statistical Society B 39, 1-22.</a:t>
            </a:r>
          </a:p>
        </p:txBody>
      </p:sp>
    </p:spTree>
    <p:extLst>
      <p:ext uri="{BB962C8B-B14F-4D97-AF65-F5344CB8AC3E}">
        <p14:creationId xmlns:p14="http://schemas.microsoft.com/office/powerpoint/2010/main" val="331286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0B86C4-D176-4047-17D7-EDEA4C0A4691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슬라이드 번호 개체 틀 3">
            <a:extLst>
              <a:ext uri="{FF2B5EF4-FFF2-40B4-BE49-F238E27FC236}">
                <a16:creationId xmlns:a16="http://schemas.microsoft.com/office/drawing/2014/main" id="{A48B5271-2970-4D53-9675-AB5C6019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81F294-9482-48FD-23FD-18BA580E3A73}"/>
              </a:ext>
            </a:extLst>
          </p:cNvPr>
          <p:cNvGrpSpPr/>
          <p:nvPr/>
        </p:nvGrpSpPr>
        <p:grpSpPr>
          <a:xfrm>
            <a:off x="0" y="-15775"/>
            <a:ext cx="12189325" cy="928588"/>
            <a:chOff x="0" y="-15775"/>
            <a:chExt cx="12189325" cy="92858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8C821E-EF57-FC82-AB0A-1459CDA2C4DE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B592263-1C79-1F1B-CFCC-2E042FAFB0C4}"/>
                </a:ext>
              </a:extLst>
            </p:cNvPr>
            <p:cNvSpPr/>
            <p:nvPr/>
          </p:nvSpPr>
          <p:spPr>
            <a:xfrm>
              <a:off x="4834116" y="-15775"/>
              <a:ext cx="252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내용 개체 틀 2">
              <a:extLst>
                <a:ext uri="{FF2B5EF4-FFF2-40B4-BE49-F238E27FC236}">
                  <a16:creationId xmlns:a16="http://schemas.microsoft.com/office/drawing/2014/main" id="{F56BD5C3-6509-C8BA-467E-9B83BDA05DB6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6627873F-7FFF-C8C3-112F-3C544A252CCC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13" name="내용 개체 틀 2">
              <a:extLst>
                <a:ext uri="{FF2B5EF4-FFF2-40B4-BE49-F238E27FC236}">
                  <a16:creationId xmlns:a16="http://schemas.microsoft.com/office/drawing/2014/main" id="{0FC5ACE3-DFB2-11A7-3624-3D4B3ACE6CBB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14" name="내용 개체 틀 2">
              <a:extLst>
                <a:ext uri="{FF2B5EF4-FFF2-40B4-BE49-F238E27FC236}">
                  <a16:creationId xmlns:a16="http://schemas.microsoft.com/office/drawing/2014/main" id="{61F1097E-13C3-DA8D-0A49-82E49CFF08AF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  <p:sp>
          <p:nvSpPr>
            <p:cNvPr id="15" name="내용 개체 틀 2">
              <a:extLst>
                <a:ext uri="{FF2B5EF4-FFF2-40B4-BE49-F238E27FC236}">
                  <a16:creationId xmlns:a16="http://schemas.microsoft.com/office/drawing/2014/main" id="{AB72FDAC-0920-16AF-8433-4327DD758C52}"/>
                </a:ext>
              </a:extLst>
            </p:cNvPr>
            <p:cNvSpPr txBox="1">
              <a:spLocks/>
            </p:cNvSpPr>
            <p:nvPr/>
          </p:nvSpPr>
          <p:spPr>
            <a:xfrm>
              <a:off x="10867274" y="12813"/>
              <a:ext cx="118208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01D88B5-8E95-48AE-B189-4CECE0EF2697}"/>
              </a:ext>
            </a:extLst>
          </p:cNvPr>
          <p:cNvGrpSpPr/>
          <p:nvPr/>
        </p:nvGrpSpPr>
        <p:grpSpPr>
          <a:xfrm>
            <a:off x="687541" y="2048533"/>
            <a:ext cx="6433566" cy="2964851"/>
            <a:chOff x="1402617" y="2089572"/>
            <a:chExt cx="9564087" cy="257154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5D38382-616C-41A7-8CE4-EB8364245645}"/>
                </a:ext>
              </a:extLst>
            </p:cNvPr>
            <p:cNvGrpSpPr/>
            <p:nvPr/>
          </p:nvGrpSpPr>
          <p:grpSpPr>
            <a:xfrm>
              <a:off x="1402617" y="2089572"/>
              <a:ext cx="9386766" cy="2571540"/>
              <a:chOff x="2512271" y="3249038"/>
              <a:chExt cx="6555346" cy="2571540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205EEC7A-52B4-4FFA-B6C4-FF2D5A489FCC}"/>
                  </a:ext>
                </a:extLst>
              </p:cNvPr>
              <p:cNvSpPr/>
              <p:nvPr/>
            </p:nvSpPr>
            <p:spPr>
              <a:xfrm>
                <a:off x="2512271" y="3270561"/>
                <a:ext cx="6555346" cy="255001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각형: 둥근 위쪽 모서리 30">
                <a:extLst>
                  <a:ext uri="{FF2B5EF4-FFF2-40B4-BE49-F238E27FC236}">
                    <a16:creationId xmlns:a16="http://schemas.microsoft.com/office/drawing/2014/main" id="{FF8429B3-35A3-4F7D-842F-D58F0CA1AC75}"/>
                  </a:ext>
                </a:extLst>
              </p:cNvPr>
              <p:cNvSpPr/>
              <p:nvPr/>
            </p:nvSpPr>
            <p:spPr>
              <a:xfrm>
                <a:off x="2512271" y="3249038"/>
                <a:ext cx="6555346" cy="5724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바탕체" panose="02030609000101010101" pitchFamily="17" charset="-127"/>
                    <a:cs typeface="Times New Roman" panose="02020603050405020304" pitchFamily="18" charset="0"/>
                  </a:rPr>
                  <a:t>Likelihood function with competing risk model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바탕체" panose="02030609000101010101" pitchFamily="17" charset="-127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645FE70-430D-4E2E-8AAD-79775B2C242C}"/>
                    </a:ext>
                  </a:extLst>
                </p:cNvPr>
                <p:cNvSpPr txBox="1"/>
                <p:nvPr/>
              </p:nvSpPr>
              <p:spPr>
                <a:xfrm>
                  <a:off x="1579939" y="2722791"/>
                  <a:ext cx="9386765" cy="169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lvl="0"/>
                  <a:r>
                    <a:rPr lang="en-US" altLang="ko-KR" sz="1400" dirty="0"/>
                    <a:t>MLE</a:t>
                  </a:r>
                  <a:r>
                    <a:rPr lang="ko-KR" altLang="en-US" sz="1400" dirty="0"/>
                    <a:t>는 </a:t>
                  </a:r>
                  <a:r>
                    <a:rPr lang="en-US" altLang="ko-KR" sz="1400" dirty="0"/>
                    <a:t>Likelihood</a:t>
                  </a:r>
                  <a:r>
                    <a:rPr lang="ko-KR" altLang="en-US" sz="1400" dirty="0"/>
                    <a:t> 함수를 최대가 되게 하는 값을 찾는 </a:t>
                  </a:r>
                  <a:r>
                    <a:rPr lang="ko-KR" altLang="en-US" sz="1400" dirty="0" err="1"/>
                    <a:t>추정법</a:t>
                  </a:r>
                  <a:endParaRPr lang="en-US" altLang="ko-KR" sz="1400" dirty="0"/>
                </a:p>
                <a:p>
                  <a:pPr lvl="0"/>
                  <a:endParaRPr lang="en-US" altLang="ko-KR" sz="1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ko-KR" altLang="ko-KR" sz="1100" i="1">
                            <a:latin typeface="Cambria Math" panose="02040503050406030204" pitchFamily="18" charset="0"/>
                          </a:rPr>
                          <m:t>∝</m:t>
                        </m:r>
                        <m:nary>
                          <m:naryPr>
                            <m:chr m:val="∏"/>
                            <m:limLoc m:val="undOvr"/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nary>
                                          <m:naryPr>
                                            <m:chr m:val="∏"/>
                                            <m:limLoc m:val="undOvr"/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eqArr>
                                              <m:eqArr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=1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≠1</m:t>
                                                </m:r>
                                              </m:e>
                                            </m:eqArr>
                                          </m:sub>
                                          <m:sup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ko-KR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𝕀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ko-KR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𝕀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×⋯×</m:t>
                                </m:r>
                                <m:sSup>
                                  <m:sSupPr>
                                    <m:ctrlPr>
                                      <a:rPr lang="ko-KR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nary>
                                          <m:naryPr>
                                            <m:chr m:val="∏"/>
                                            <m:limLoc m:val="undOvr"/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eqArr>
                                              <m:eqArr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=1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≠</m:t>
                                                </m:r>
                                                <m:r>
                                                  <a:rPr lang="en-US" altLang="ko-KR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</m:e>
                                            </m:eqArr>
                                          </m:sub>
                                          <m:sup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ko-KR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𝕀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ko-KR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𝕀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altLang="ko-KR" sz="11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∏"/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ko-KR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altLang="ko-KR" sz="11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645FE70-430D-4E2E-8AAD-79775B2C2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939" y="2722791"/>
                  <a:ext cx="9386765" cy="1694254"/>
                </a:xfrm>
                <a:prstGeom prst="rect">
                  <a:avLst/>
                </a:prstGeom>
                <a:blipFill>
                  <a:blip r:embed="rId3"/>
                  <a:stretch>
                    <a:fillRect l="-4819" t="-1290" b="-2516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A5E4C0-8C59-4D66-81F1-56BEE2A897DE}"/>
              </a:ext>
            </a:extLst>
          </p:cNvPr>
          <p:cNvGrpSpPr/>
          <p:nvPr/>
        </p:nvGrpSpPr>
        <p:grpSpPr>
          <a:xfrm>
            <a:off x="7738531" y="1854789"/>
            <a:ext cx="3520341" cy="3394557"/>
            <a:chOff x="2743209" y="47088"/>
            <a:chExt cx="4051278" cy="382578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9734B2-3FB3-4DFE-964A-7F4B3A006BE0}"/>
                </a:ext>
              </a:extLst>
            </p:cNvPr>
            <p:cNvSpPr txBox="1"/>
            <p:nvPr/>
          </p:nvSpPr>
          <p:spPr>
            <a:xfrm>
              <a:off x="2743209" y="546734"/>
              <a:ext cx="8466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1.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89D035-0A0C-4139-8415-2A64CA6173F1}"/>
                </a:ext>
              </a:extLst>
            </p:cNvPr>
            <p:cNvSpPr txBox="1"/>
            <p:nvPr/>
          </p:nvSpPr>
          <p:spPr>
            <a:xfrm>
              <a:off x="2753369" y="1450974"/>
              <a:ext cx="8466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2.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D137B6-654B-4ABE-9C00-85EC51B0A87E}"/>
                </a:ext>
              </a:extLst>
            </p:cNvPr>
            <p:cNvSpPr txBox="1"/>
            <p:nvPr/>
          </p:nvSpPr>
          <p:spPr>
            <a:xfrm>
              <a:off x="2783849" y="2395854"/>
              <a:ext cx="846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3.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695A7A2-F78A-45CF-B592-BEBF39C3DCCB}"/>
                </a:ext>
              </a:extLst>
            </p:cNvPr>
            <p:cNvGrpSpPr/>
            <p:nvPr/>
          </p:nvGrpSpPr>
          <p:grpSpPr>
            <a:xfrm>
              <a:off x="3527880" y="47088"/>
              <a:ext cx="3266607" cy="3825780"/>
              <a:chOff x="3527880" y="47088"/>
              <a:chExt cx="3266607" cy="3825780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1554547-E297-418A-BD18-AE5173760F4A}"/>
                  </a:ext>
                </a:extLst>
              </p:cNvPr>
              <p:cNvGrpSpPr/>
              <p:nvPr/>
            </p:nvGrpSpPr>
            <p:grpSpPr>
              <a:xfrm>
                <a:off x="3534230" y="976728"/>
                <a:ext cx="3260257" cy="1010187"/>
                <a:chOff x="3527880" y="1228188"/>
                <a:chExt cx="3260257" cy="1010187"/>
              </a:xfrm>
            </p:grpSpPr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8E418C6E-679E-489E-96CA-82F2CCA80320}"/>
                    </a:ext>
                  </a:extLst>
                </p:cNvPr>
                <p:cNvGrpSpPr/>
                <p:nvPr/>
              </p:nvGrpSpPr>
              <p:grpSpPr>
                <a:xfrm>
                  <a:off x="3764477" y="122818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113" name="직사각형 112">
                    <a:extLst>
                      <a:ext uri="{FF2B5EF4-FFF2-40B4-BE49-F238E27FC236}">
                        <a16:creationId xmlns:a16="http://schemas.microsoft.com/office/drawing/2014/main" id="{5945FE48-47E8-4554-9AF7-A4E01FE02066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83644C1D-A775-48A7-9CAE-96449A3F593F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F97296FE-C969-4E10-9278-9902E87BFE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95530" y="1457463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F97296FE-C969-4E10-9278-9902E87BFE5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95530" y="1457463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76190"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83B8D5-BB5B-4BC8-BBA5-F99D2D6CC07D}"/>
                    </a:ext>
                  </a:extLst>
                </p:cNvPr>
                <p:cNvGrpSpPr/>
                <p:nvPr/>
              </p:nvGrpSpPr>
              <p:grpSpPr>
                <a:xfrm>
                  <a:off x="4772970" y="122818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110" name="직사각형 109">
                    <a:extLst>
                      <a:ext uri="{FF2B5EF4-FFF2-40B4-BE49-F238E27FC236}">
                        <a16:creationId xmlns:a16="http://schemas.microsoft.com/office/drawing/2014/main" id="{D59B235A-D3DF-4BCE-B73F-5A28E387B3AD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A9A973BB-3619-4330-8BD1-823EFD8EEBCB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X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78A6EC2C-D6B7-406C-A020-8B40314CCE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2938" y="1434414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78A6EC2C-D6B7-406C-A020-8B40314CCE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82938" y="1434414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73810" b="-2391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B2098755-9439-49C2-A79B-D8DEBC431DAD}"/>
                    </a:ext>
                  </a:extLst>
                </p:cNvPr>
                <p:cNvGrpSpPr/>
                <p:nvPr/>
              </p:nvGrpSpPr>
              <p:grpSpPr>
                <a:xfrm>
                  <a:off x="5779644" y="122818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7806DA40-430F-460B-960F-D2BAAA17812A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6FEC0423-8ED4-4A07-A15B-7A8B2FDE50D8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E255B9EE-B39F-429A-B10F-E2E9624493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429" y="1455151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E255B9EE-B39F-429A-B10F-E2E9624493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429" y="1455151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74419"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214C488D-08CE-4588-A0EA-A8265DF044AB}"/>
                    </a:ext>
                  </a:extLst>
                </p:cNvPr>
                <p:cNvCxnSpPr>
                  <a:stCxn id="113" idx="3"/>
                  <a:endCxn id="110" idx="1"/>
                </p:cNvCxnSpPr>
                <p:nvPr/>
              </p:nvCxnSpPr>
              <p:spPr>
                <a:xfrm>
                  <a:off x="4536373" y="181024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EDD95BED-8566-4FE2-99C7-18273D43B706}"/>
                    </a:ext>
                  </a:extLst>
                </p:cNvPr>
                <p:cNvCxnSpPr/>
                <p:nvPr/>
              </p:nvCxnSpPr>
              <p:spPr>
                <a:xfrm>
                  <a:off x="5544866" y="1817090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C138F203-8555-4A5B-8ABB-EA7A690E2EC6}"/>
                    </a:ext>
                  </a:extLst>
                </p:cNvPr>
                <p:cNvCxnSpPr/>
                <p:nvPr/>
              </p:nvCxnSpPr>
              <p:spPr>
                <a:xfrm>
                  <a:off x="3527880" y="183028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D032A07C-A244-4066-B824-4F2617936DF6}"/>
                    </a:ext>
                  </a:extLst>
                </p:cNvPr>
                <p:cNvCxnSpPr/>
                <p:nvPr/>
              </p:nvCxnSpPr>
              <p:spPr>
                <a:xfrm>
                  <a:off x="6551540" y="183028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998A0E42-18F2-4D06-9824-F217BC85401B}"/>
                    </a:ext>
                  </a:extLst>
                </p:cNvPr>
                <p:cNvCxnSpPr/>
                <p:nvPr/>
              </p:nvCxnSpPr>
              <p:spPr>
                <a:xfrm>
                  <a:off x="3531055" y="1827110"/>
                  <a:ext cx="0" cy="4112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A3975139-927C-4F12-8F6B-B17CB0633703}"/>
                    </a:ext>
                  </a:extLst>
                </p:cNvPr>
                <p:cNvCxnSpPr/>
                <p:nvPr/>
              </p:nvCxnSpPr>
              <p:spPr>
                <a:xfrm>
                  <a:off x="6782229" y="1823814"/>
                  <a:ext cx="0" cy="4112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3BB8B81D-D081-4B8D-8CC4-4BB285FCA97E}"/>
                  </a:ext>
                </a:extLst>
              </p:cNvPr>
              <p:cNvGrpSpPr/>
              <p:nvPr/>
            </p:nvGrpSpPr>
            <p:grpSpPr>
              <a:xfrm>
                <a:off x="3527880" y="47088"/>
                <a:ext cx="3260257" cy="1022887"/>
                <a:chOff x="3527880" y="1044038"/>
                <a:chExt cx="3260257" cy="1022887"/>
              </a:xfrm>
            </p:grpSpPr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0A753808-778B-423A-8B9A-637FA1BD62D7}"/>
                    </a:ext>
                  </a:extLst>
                </p:cNvPr>
                <p:cNvGrpSpPr/>
                <p:nvPr/>
              </p:nvGrpSpPr>
              <p:grpSpPr>
                <a:xfrm>
                  <a:off x="3764477" y="105673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95" name="직사각형 94">
                    <a:extLst>
                      <a:ext uri="{FF2B5EF4-FFF2-40B4-BE49-F238E27FC236}">
                        <a16:creationId xmlns:a16="http://schemas.microsoft.com/office/drawing/2014/main" id="{28A13BBE-7FD8-44DC-A86C-53C564375367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C493B788-58E5-4C9F-877D-81B69296D8E5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X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1332853F-7566-43B8-8DA7-34427EFB1A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3578" y="1441197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1332853F-7566-43B8-8DA7-34427EFB1A4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83578" y="1441197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72093" b="-2391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B32496D5-E167-41F2-A1D3-847D40D58A36}"/>
                    </a:ext>
                  </a:extLst>
                </p:cNvPr>
                <p:cNvGrpSpPr/>
                <p:nvPr/>
              </p:nvGrpSpPr>
              <p:grpSpPr>
                <a:xfrm>
                  <a:off x="4772970" y="1044038"/>
                  <a:ext cx="771896" cy="808514"/>
                  <a:chOff x="3764477" y="1044038"/>
                  <a:chExt cx="771896" cy="808514"/>
                </a:xfrm>
              </p:grpSpPr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6BD22689-950E-40BA-874F-460908DE7B4F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C13AD6BE-E374-4C2B-B11E-98ABF48B5026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440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2C75413C-E654-4024-81D5-24D4AA9E88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4775" y="1441677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2C75413C-E654-4024-81D5-24D4AA9E883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84775" y="1441677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78571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5243F980-DF26-4C57-8737-69AB1ADAB823}"/>
                    </a:ext>
                  </a:extLst>
                </p:cNvPr>
                <p:cNvGrpSpPr/>
                <p:nvPr/>
              </p:nvGrpSpPr>
              <p:grpSpPr>
                <a:xfrm>
                  <a:off x="5779644" y="105673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15D8B1A-BCA2-4690-85C7-8DE9B4FD67FC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A59FF30-681B-426C-A87B-EFFE13B21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6774866F-9066-45F3-9497-17DAA4E6D0B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7542" y="1454891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6774866F-9066-45F3-9497-17DAA4E6D0B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7542" y="1454891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r="-7441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87CDF100-B37F-444F-92AB-3A0938BF0F1B}"/>
                    </a:ext>
                  </a:extLst>
                </p:cNvPr>
                <p:cNvCxnSpPr>
                  <a:stCxn id="95" idx="3"/>
                  <a:endCxn id="92" idx="1"/>
                </p:cNvCxnSpPr>
                <p:nvPr/>
              </p:nvCxnSpPr>
              <p:spPr>
                <a:xfrm>
                  <a:off x="4536373" y="163879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549D970A-0411-4FE1-A52A-518036D1F228}"/>
                    </a:ext>
                  </a:extLst>
                </p:cNvPr>
                <p:cNvCxnSpPr/>
                <p:nvPr/>
              </p:nvCxnSpPr>
              <p:spPr>
                <a:xfrm>
                  <a:off x="5544866" y="1645640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B7EE74AD-94E4-4119-B0C5-D128B82F4A07}"/>
                    </a:ext>
                  </a:extLst>
                </p:cNvPr>
                <p:cNvCxnSpPr/>
                <p:nvPr/>
              </p:nvCxnSpPr>
              <p:spPr>
                <a:xfrm>
                  <a:off x="3527880" y="165883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85FABA37-DCCC-4CF8-91D0-B1E3A89CB660}"/>
                    </a:ext>
                  </a:extLst>
                </p:cNvPr>
                <p:cNvCxnSpPr/>
                <p:nvPr/>
              </p:nvCxnSpPr>
              <p:spPr>
                <a:xfrm>
                  <a:off x="6551540" y="165883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77F36607-7527-46B0-B6EC-DFB1CD8D23DD}"/>
                    </a:ext>
                  </a:extLst>
                </p:cNvPr>
                <p:cNvCxnSpPr/>
                <p:nvPr/>
              </p:nvCxnSpPr>
              <p:spPr>
                <a:xfrm>
                  <a:off x="3531055" y="1655660"/>
                  <a:ext cx="0" cy="4112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18D9B952-C346-4D79-8886-EACF55BE8B41}"/>
                    </a:ext>
                  </a:extLst>
                </p:cNvPr>
                <p:cNvCxnSpPr/>
                <p:nvPr/>
              </p:nvCxnSpPr>
              <p:spPr>
                <a:xfrm>
                  <a:off x="6782229" y="1652364"/>
                  <a:ext cx="0" cy="4112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E35F4820-055E-4864-904F-A494EA38A3F4}"/>
                  </a:ext>
                </a:extLst>
              </p:cNvPr>
              <p:cNvGrpSpPr/>
              <p:nvPr/>
            </p:nvGrpSpPr>
            <p:grpSpPr>
              <a:xfrm>
                <a:off x="3534230" y="1905098"/>
                <a:ext cx="3260257" cy="1022887"/>
                <a:chOff x="3527880" y="1044038"/>
                <a:chExt cx="3260257" cy="1022887"/>
              </a:xfrm>
            </p:grpSpPr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D6315F19-5717-44DE-BE8C-23775B2A23AC}"/>
                    </a:ext>
                  </a:extLst>
                </p:cNvPr>
                <p:cNvGrpSpPr/>
                <p:nvPr/>
              </p:nvGrpSpPr>
              <p:grpSpPr>
                <a:xfrm>
                  <a:off x="3764477" y="105673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DB6B8264-F3F7-4B27-A455-66B7557CAA1F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360EB42-4195-46EE-9601-BF64B12E8DE0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59449100-DF5F-4FAF-90E0-FAC9E0536D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01276" y="1465460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59449100-DF5F-4FAF-90E0-FAC9E0536D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1276" y="1465460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76190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9DD94B11-B24F-4782-9DFD-B2059AAA398D}"/>
                    </a:ext>
                  </a:extLst>
                </p:cNvPr>
                <p:cNvGrpSpPr/>
                <p:nvPr/>
              </p:nvGrpSpPr>
              <p:grpSpPr>
                <a:xfrm>
                  <a:off x="4772970" y="1044038"/>
                  <a:ext cx="771896" cy="808514"/>
                  <a:chOff x="3764477" y="1044038"/>
                  <a:chExt cx="771896" cy="808514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CE10BB50-1C6C-4D78-95CC-927C68E081B4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E62F7A5-3AD1-4FE2-B017-CAE80BE12CC2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440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</p:grp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6947B2A4-1CEB-4949-A336-683ABA221846}"/>
                    </a:ext>
                  </a:extLst>
                </p:cNvPr>
                <p:cNvGrpSpPr/>
                <p:nvPr/>
              </p:nvGrpSpPr>
              <p:grpSpPr>
                <a:xfrm>
                  <a:off x="5779644" y="105673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B9E3C9AD-3C09-4881-A900-DB89D61C2C68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C7E3A0A-1698-4AB2-A4B2-222EA507155C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X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8D6B588C-4CF1-4D6D-923F-DDB428F9E5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4950" y="1460974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8D6B588C-4CF1-4D6D-923F-DDB428F9E5A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4950" y="1460974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r="-73810" b="-2391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4A55C103-BB32-440A-9500-D46D47269A82}"/>
                    </a:ext>
                  </a:extLst>
                </p:cNvPr>
                <p:cNvCxnSpPr>
                  <a:stCxn id="77" idx="3"/>
                  <a:endCxn id="74" idx="1"/>
                </p:cNvCxnSpPr>
                <p:nvPr/>
              </p:nvCxnSpPr>
              <p:spPr>
                <a:xfrm>
                  <a:off x="4536373" y="163879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7DB34E88-55EF-4D01-AAB0-B48094843784}"/>
                    </a:ext>
                  </a:extLst>
                </p:cNvPr>
                <p:cNvCxnSpPr/>
                <p:nvPr/>
              </p:nvCxnSpPr>
              <p:spPr>
                <a:xfrm>
                  <a:off x="5544866" y="1645640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A5B4162C-A513-4A5C-B528-816E106CCB03}"/>
                    </a:ext>
                  </a:extLst>
                </p:cNvPr>
                <p:cNvCxnSpPr/>
                <p:nvPr/>
              </p:nvCxnSpPr>
              <p:spPr>
                <a:xfrm>
                  <a:off x="3527880" y="165883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C0B3F858-6F02-440B-87AB-5ED590249551}"/>
                    </a:ext>
                  </a:extLst>
                </p:cNvPr>
                <p:cNvCxnSpPr/>
                <p:nvPr/>
              </p:nvCxnSpPr>
              <p:spPr>
                <a:xfrm>
                  <a:off x="6551540" y="165883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99CBD819-6024-44E7-B7F0-400CD3F897B6}"/>
                    </a:ext>
                  </a:extLst>
                </p:cNvPr>
                <p:cNvCxnSpPr/>
                <p:nvPr/>
              </p:nvCxnSpPr>
              <p:spPr>
                <a:xfrm>
                  <a:off x="3531055" y="1655660"/>
                  <a:ext cx="0" cy="4112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4D513E93-4ABE-40F9-B252-4CCF404C6745}"/>
                    </a:ext>
                  </a:extLst>
                </p:cNvPr>
                <p:cNvCxnSpPr/>
                <p:nvPr/>
              </p:nvCxnSpPr>
              <p:spPr>
                <a:xfrm>
                  <a:off x="6782229" y="1652364"/>
                  <a:ext cx="0" cy="4112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376D85B-17B9-48AE-B97E-8484C81A0182}"/>
                  </a:ext>
                </a:extLst>
              </p:cNvPr>
              <p:cNvGrpSpPr/>
              <p:nvPr/>
            </p:nvGrpSpPr>
            <p:grpSpPr>
              <a:xfrm>
                <a:off x="3529868" y="2849981"/>
                <a:ext cx="3260257" cy="1022887"/>
                <a:chOff x="3527880" y="1044038"/>
                <a:chExt cx="3260257" cy="1022887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F51146C2-0218-4A70-8773-B03FC7F559DB}"/>
                    </a:ext>
                  </a:extLst>
                </p:cNvPr>
                <p:cNvGrpSpPr/>
                <p:nvPr/>
              </p:nvGrpSpPr>
              <p:grpSpPr>
                <a:xfrm>
                  <a:off x="3764477" y="105673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21A4B96E-5736-4DA7-831F-C5B5C8A245F5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AC69B9F-9838-42AE-A999-C4C241A8B8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DDFDC0EB-B67A-4AFA-A128-EDF972282B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3858" y="1448042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DDFDC0EB-B67A-4AFA-A128-EDF972282B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83858" y="1448042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76190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81E31732-7129-4E62-9957-7DB63A3914A1}"/>
                    </a:ext>
                  </a:extLst>
                </p:cNvPr>
                <p:cNvGrpSpPr/>
                <p:nvPr/>
              </p:nvGrpSpPr>
              <p:grpSpPr>
                <a:xfrm>
                  <a:off x="4772970" y="1044038"/>
                  <a:ext cx="771896" cy="808514"/>
                  <a:chOff x="3764477" y="1044038"/>
                  <a:chExt cx="771896" cy="808514"/>
                </a:xfrm>
              </p:grpSpPr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844C6AD4-E483-451A-95E2-91AF9640DDC0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EF66F42-D417-4A7B-9EEF-8F3B2E7359DD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440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4FD43FE9-D5AB-4C4C-8F02-0575896270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8267" y="1451746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4FD43FE9-D5AB-4C4C-8F02-05758962709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88267" y="1451746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r="-76190"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99FD56B0-5263-45F2-B66C-F59F6E8C873D}"/>
                    </a:ext>
                  </a:extLst>
                </p:cNvPr>
                <p:cNvGrpSpPr/>
                <p:nvPr/>
              </p:nvGrpSpPr>
              <p:grpSpPr>
                <a:xfrm>
                  <a:off x="5779644" y="105673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AAF6DCEB-8728-48EB-867A-A643968A0343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5A2CEA5-27ED-4507-AD4B-22B26A4AC4B5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083925D2-EBA1-4867-964C-16D3C89D2B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2368" y="1452265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083925D2-EBA1-4867-964C-16D3C89D2B9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82368" y="1452265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r="-76190"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05AE5C6F-9BDB-4878-8F0E-76A17AB2B79D}"/>
                    </a:ext>
                  </a:extLst>
                </p:cNvPr>
                <p:cNvCxnSpPr>
                  <a:stCxn id="59" idx="3"/>
                  <a:endCxn id="56" idx="1"/>
                </p:cNvCxnSpPr>
                <p:nvPr/>
              </p:nvCxnSpPr>
              <p:spPr>
                <a:xfrm>
                  <a:off x="4536373" y="163879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ED347DBE-C868-4397-98B4-706081200364}"/>
                    </a:ext>
                  </a:extLst>
                </p:cNvPr>
                <p:cNvCxnSpPr/>
                <p:nvPr/>
              </p:nvCxnSpPr>
              <p:spPr>
                <a:xfrm>
                  <a:off x="5544866" y="1645640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18356E3B-071A-4260-A7BA-3959E1BA6373}"/>
                    </a:ext>
                  </a:extLst>
                </p:cNvPr>
                <p:cNvCxnSpPr/>
                <p:nvPr/>
              </p:nvCxnSpPr>
              <p:spPr>
                <a:xfrm>
                  <a:off x="3527880" y="165883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EC67B1D4-4A52-445B-B0EC-868B6070EA69}"/>
                    </a:ext>
                  </a:extLst>
                </p:cNvPr>
                <p:cNvCxnSpPr/>
                <p:nvPr/>
              </p:nvCxnSpPr>
              <p:spPr>
                <a:xfrm>
                  <a:off x="6551540" y="165883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8D9D50D4-9703-4C1E-BFAA-A78CD5368DCB}"/>
                    </a:ext>
                  </a:extLst>
                </p:cNvPr>
                <p:cNvCxnSpPr/>
                <p:nvPr/>
              </p:nvCxnSpPr>
              <p:spPr>
                <a:xfrm>
                  <a:off x="3531055" y="1655660"/>
                  <a:ext cx="0" cy="4112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F9C5447-BB9B-4D89-8FD3-B523A27C5882}"/>
                    </a:ext>
                  </a:extLst>
                </p:cNvPr>
                <p:cNvCxnSpPr/>
                <p:nvPr/>
              </p:nvCxnSpPr>
              <p:spPr>
                <a:xfrm>
                  <a:off x="6782229" y="1652364"/>
                  <a:ext cx="0" cy="4112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000BB8-F566-41A3-9451-F06786D6B0E5}"/>
                </a:ext>
              </a:extLst>
            </p:cNvPr>
            <p:cNvSpPr txBox="1"/>
            <p:nvPr/>
          </p:nvSpPr>
          <p:spPr>
            <a:xfrm>
              <a:off x="2779487" y="3340737"/>
              <a:ext cx="846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4.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00020" y="5375424"/>
            <a:ext cx="4450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states by four cases(System failure: Case:1, 2, 3, System Censoring case:4)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3B0FD-8CFE-E6AE-9E01-443137453EFA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13</a:t>
            </a:r>
            <a:endParaRPr lang="ko-KR" altLang="en-US" dirty="0">
              <a:solidFill>
                <a:srgbClr val="7F8A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3A7EA7-F2A8-1E20-6C20-9D580E8DF95B}"/>
                  </a:ext>
                </a:extLst>
              </p:cNvPr>
              <p:cNvSpPr txBox="1"/>
              <p:nvPr/>
            </p:nvSpPr>
            <p:spPr>
              <a:xfrm>
                <a:off x="9676773" y="3858607"/>
                <a:ext cx="257975" cy="280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3A7EA7-F2A8-1E20-6C20-9D580E8D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773" y="3858607"/>
                <a:ext cx="257975" cy="280994"/>
              </a:xfrm>
              <a:prstGeom prst="rect">
                <a:avLst/>
              </a:prstGeom>
              <a:blipFill>
                <a:blip r:embed="rId14"/>
                <a:stretch>
                  <a:fillRect r="-7441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34E3611-31FC-4C1A-BA1E-B29880443B79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00D5D7A-2A4E-4F8C-8AFE-7D156BAED647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0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A711DA-7B99-7C4F-C641-FE7F021180F5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슬라이드 번호 개체 틀 3">
            <a:extLst>
              <a:ext uri="{FF2B5EF4-FFF2-40B4-BE49-F238E27FC236}">
                <a16:creationId xmlns:a16="http://schemas.microsoft.com/office/drawing/2014/main" id="{A48B5271-2970-4D53-9675-AB5C6019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FC92EF2-B195-844E-BA87-58DEA35BB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30" y="1073700"/>
            <a:ext cx="11631708" cy="1374078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Algorithm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>
              <a:buFontTx/>
              <a:buChar char="-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iterative approach for computing the MLE of parametric models when there are no closed-form ML estimates, or the data are incomplete.</a:t>
            </a:r>
          </a:p>
          <a:p>
            <a:pPr marL="171450" lvl="0" indent="-171450" algn="l">
              <a:buFontTx/>
              <a:buChar char="-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is that it solves a difficult incomplete-data problem by constructing two easy steps.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81F294-9482-48FD-23FD-18BA580E3A73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8C821E-EF57-FC82-AB0A-1459CDA2C4DE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B592263-1C79-1F1B-CFCC-2E042FAFB0C4}"/>
                </a:ext>
              </a:extLst>
            </p:cNvPr>
            <p:cNvSpPr/>
            <p:nvPr/>
          </p:nvSpPr>
          <p:spPr>
            <a:xfrm>
              <a:off x="4834116" y="-15775"/>
              <a:ext cx="252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내용 개체 틀 2">
              <a:extLst>
                <a:ext uri="{FF2B5EF4-FFF2-40B4-BE49-F238E27FC236}">
                  <a16:creationId xmlns:a16="http://schemas.microsoft.com/office/drawing/2014/main" id="{F56BD5C3-6509-C8BA-467E-9B83BDA05DB6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6627873F-7FFF-C8C3-112F-3C544A252CCC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13" name="내용 개체 틀 2">
              <a:extLst>
                <a:ext uri="{FF2B5EF4-FFF2-40B4-BE49-F238E27FC236}">
                  <a16:creationId xmlns:a16="http://schemas.microsoft.com/office/drawing/2014/main" id="{0FC5ACE3-DFB2-11A7-3624-3D4B3ACE6CBB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14" name="내용 개체 틀 2">
              <a:extLst>
                <a:ext uri="{FF2B5EF4-FFF2-40B4-BE49-F238E27FC236}">
                  <a16:creationId xmlns:a16="http://schemas.microsoft.com/office/drawing/2014/main" id="{61F1097E-13C3-DA8D-0A49-82E49CFF08AF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순서도: 대체 처리 2"/>
              <p:cNvSpPr/>
              <p:nvPr/>
            </p:nvSpPr>
            <p:spPr>
              <a:xfrm>
                <a:off x="955595" y="2944279"/>
                <a:ext cx="2192477" cy="848497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7F8A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E-step 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순서도: 대체 처리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95" y="2944279"/>
                <a:ext cx="2192477" cy="848497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7F8A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순서도: 대체 처리 16"/>
              <p:cNvSpPr/>
              <p:nvPr/>
            </p:nvSpPr>
            <p:spPr>
              <a:xfrm>
                <a:off x="3925939" y="2937537"/>
                <a:ext cx="2192477" cy="848497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7F8A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M-step 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m:rPr>
                        <m:nor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순서도: 대체 처리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939" y="2937537"/>
                <a:ext cx="2192477" cy="848497"/>
              </a:xfrm>
              <a:prstGeom prst="flowChartAlternateProcess">
                <a:avLst/>
              </a:prstGeom>
              <a:blipFill>
                <a:blip r:embed="rId4"/>
                <a:stretch>
                  <a:fillRect r="-1381"/>
                </a:stretch>
              </a:blipFill>
              <a:ln w="12700">
                <a:solidFill>
                  <a:srgbClr val="7F8A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순서도: 대체 처리 17"/>
              <p:cNvSpPr/>
              <p:nvPr/>
            </p:nvSpPr>
            <p:spPr>
              <a:xfrm>
                <a:off x="9889709" y="2929177"/>
                <a:ext cx="1421767" cy="845666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7F8A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en-US" altLang="ko-KR" sz="1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𝑚𝑙𝑒</m:t>
                      </m:r>
                    </m:oMath>
                  </m:oMathPara>
                </a14:m>
                <a:endParaRPr lang="ko-KR" alt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순서도: 대체 처리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709" y="2929177"/>
                <a:ext cx="1421767" cy="845666"/>
              </a:xfrm>
              <a:prstGeom prst="flowChartAlternateProcess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7F8A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>
            <a:cxnSpLocks/>
            <a:stCxn id="3" idx="3"/>
            <a:endCxn id="17" idx="1"/>
          </p:cNvCxnSpPr>
          <p:nvPr/>
        </p:nvCxnSpPr>
        <p:spPr>
          <a:xfrm flipV="1">
            <a:off x="3148072" y="3361786"/>
            <a:ext cx="777867" cy="6742"/>
          </a:xfrm>
          <a:prstGeom prst="straightConnector1">
            <a:avLst/>
          </a:prstGeom>
          <a:ln w="12700">
            <a:solidFill>
              <a:srgbClr val="7F8A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17" idx="3"/>
            <a:endCxn id="36" idx="1"/>
          </p:cNvCxnSpPr>
          <p:nvPr/>
        </p:nvCxnSpPr>
        <p:spPr>
          <a:xfrm flipV="1">
            <a:off x="6118416" y="3358960"/>
            <a:ext cx="775009" cy="2826"/>
          </a:xfrm>
          <a:prstGeom prst="straightConnector1">
            <a:avLst/>
          </a:prstGeom>
          <a:ln w="12700">
            <a:solidFill>
              <a:srgbClr val="7F8A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  <a:stCxn id="36" idx="3"/>
            <a:endCxn id="18" idx="1"/>
          </p:cNvCxnSpPr>
          <p:nvPr/>
        </p:nvCxnSpPr>
        <p:spPr>
          <a:xfrm flipV="1">
            <a:off x="9085517" y="3352010"/>
            <a:ext cx="804192" cy="6950"/>
          </a:xfrm>
          <a:prstGeom prst="straightConnector1">
            <a:avLst/>
          </a:prstGeom>
          <a:ln w="12700">
            <a:solidFill>
              <a:srgbClr val="7F8A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cxnSpLocks/>
            <a:stCxn id="36" idx="0"/>
          </p:cNvCxnSpPr>
          <p:nvPr/>
        </p:nvCxnSpPr>
        <p:spPr>
          <a:xfrm rot="16200000" flipH="1" flipV="1">
            <a:off x="5005298" y="-22025"/>
            <a:ext cx="19073" cy="5949273"/>
          </a:xfrm>
          <a:prstGeom prst="bentConnector4">
            <a:avLst>
              <a:gd name="adj1" fmla="val -1198553"/>
              <a:gd name="adj2" fmla="val 100129"/>
            </a:avLst>
          </a:prstGeom>
          <a:ln w="12700">
            <a:solidFill>
              <a:srgbClr val="7F8A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대체 처리 26"/>
          <p:cNvSpPr/>
          <p:nvPr/>
        </p:nvSpPr>
        <p:spPr>
          <a:xfrm>
            <a:off x="4547822" y="2493952"/>
            <a:ext cx="948709" cy="317500"/>
          </a:xfrm>
          <a:prstGeom prst="flowChartAlternateProcess">
            <a:avLst/>
          </a:prstGeom>
          <a:solidFill>
            <a:srgbClr val="EDEDED"/>
          </a:solidFill>
          <a:ln w="12700">
            <a:solidFill>
              <a:srgbClr val="7F8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s+1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1314" y="3361270"/>
            <a:ext cx="5808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96629" y="2596003"/>
            <a:ext cx="64988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순서도: 대체 처리 45"/>
              <p:cNvSpPr/>
              <p:nvPr/>
            </p:nvSpPr>
            <p:spPr>
              <a:xfrm>
                <a:off x="955595" y="4125821"/>
                <a:ext cx="2192478" cy="1346645"/>
              </a:xfrm>
              <a:prstGeom prst="flowChartAlternateProcess">
                <a:avLst/>
              </a:prstGeom>
              <a:noFill/>
              <a:ln>
                <a:solidFill>
                  <a:srgbClr val="7F8A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1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sSup>
                          <m:sSupPr>
                            <m:ctrlPr>
                              <a:rPr lang="en-US" altLang="ko-KR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nary>
                    <m:d>
                      <m:dPr>
                        <m:ctrl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e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altLang="ko-KR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12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expected value of log likelihood using parameter estimates.</a:t>
                </a:r>
              </a:p>
            </p:txBody>
          </p:sp>
        </mc:Choice>
        <mc:Fallback xmlns="">
          <p:sp>
            <p:nvSpPr>
              <p:cNvPr id="46" name="순서도: 대체 처리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95" y="4125821"/>
                <a:ext cx="2192478" cy="1346645"/>
              </a:xfrm>
              <a:prstGeom prst="flowChartAlternateProcess">
                <a:avLst/>
              </a:prstGeom>
              <a:blipFill>
                <a:blip r:embed="rId6"/>
                <a:stretch>
                  <a:fillRect l="-7429"/>
                </a:stretch>
              </a:blipFill>
              <a:ln>
                <a:solidFill>
                  <a:srgbClr val="7F8A99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순서도: 대체 처리 46"/>
          <p:cNvSpPr/>
          <p:nvPr/>
        </p:nvSpPr>
        <p:spPr>
          <a:xfrm>
            <a:off x="1261601" y="4041001"/>
            <a:ext cx="340141" cy="227894"/>
          </a:xfrm>
          <a:prstGeom prst="flowChartAlternateProcess">
            <a:avLst/>
          </a:prstGeom>
          <a:solidFill>
            <a:srgbClr val="EDEDED"/>
          </a:solidFill>
          <a:ln>
            <a:solidFill>
              <a:srgbClr val="7F8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순서도: 대체 처리 47"/>
              <p:cNvSpPr/>
              <p:nvPr/>
            </p:nvSpPr>
            <p:spPr>
              <a:xfrm>
                <a:off x="3969223" y="4125602"/>
                <a:ext cx="2192092" cy="1161474"/>
              </a:xfrm>
              <a:prstGeom prst="flowChartAlternateProcess">
                <a:avLst/>
              </a:prstGeom>
              <a:noFill/>
              <a:ln>
                <a:solidFill>
                  <a:srgbClr val="7F8A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Derive parameter estimates that  maximize the expected log likelihood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at E-step.</a:t>
                </a:r>
                <a:endParaRPr lang="ko-KR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순서도: 대체 처리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223" y="4125602"/>
                <a:ext cx="2192092" cy="1161474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F8A99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순서도: 대체 처리 48"/>
          <p:cNvSpPr/>
          <p:nvPr/>
        </p:nvSpPr>
        <p:spPr>
          <a:xfrm>
            <a:off x="4258686" y="4014334"/>
            <a:ext cx="340141" cy="227894"/>
          </a:xfrm>
          <a:prstGeom prst="flowChartAlternateProcess">
            <a:avLst/>
          </a:prstGeom>
          <a:solidFill>
            <a:srgbClr val="EDEDED"/>
          </a:solidFill>
          <a:ln>
            <a:solidFill>
              <a:srgbClr val="7F8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순서도: 대체 처리 49"/>
              <p:cNvSpPr/>
              <p:nvPr/>
            </p:nvSpPr>
            <p:spPr>
              <a:xfrm>
                <a:off x="6847884" y="4128281"/>
                <a:ext cx="2376592" cy="1264544"/>
              </a:xfrm>
              <a:prstGeom prst="flowChartAlternateProcess">
                <a:avLst/>
              </a:prstGeom>
              <a:noFill/>
              <a:ln>
                <a:solidFill>
                  <a:srgbClr val="7F8A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iterations increases and repeats until convergence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&lt; </a:t>
                </a:r>
                <a14:m>
                  <m:oMath xmlns:m="http://schemas.openxmlformats.org/officeDocument/2006/math">
                    <m:r>
                      <a:rPr lang="ko-KR" altLang="en-US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altLang="ko-KR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(tolerance limit)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ko-KR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순서도: 대체 처리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84" y="4128281"/>
                <a:ext cx="2376592" cy="1264544"/>
              </a:xfrm>
              <a:prstGeom prst="flowChartAlternateProcess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F8A99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순서도: 대체 처리 50"/>
          <p:cNvSpPr/>
          <p:nvPr/>
        </p:nvSpPr>
        <p:spPr>
          <a:xfrm>
            <a:off x="7220532" y="4034990"/>
            <a:ext cx="340141" cy="227894"/>
          </a:xfrm>
          <a:prstGeom prst="flowChartAlternateProcess">
            <a:avLst/>
          </a:prstGeom>
          <a:solidFill>
            <a:srgbClr val="EDEDED"/>
          </a:solidFill>
          <a:ln>
            <a:solidFill>
              <a:srgbClr val="7F8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9752397" y="4142053"/>
            <a:ext cx="1710018" cy="1272058"/>
          </a:xfrm>
          <a:prstGeom prst="flowChartAlternateProcess">
            <a:avLst/>
          </a:prstGeom>
          <a:noFill/>
          <a:ln>
            <a:solidFill>
              <a:srgbClr val="7F8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convergence criterion is reached, the EM sequence is done.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10015506" y="4009720"/>
            <a:ext cx="340141" cy="227894"/>
          </a:xfrm>
          <a:prstGeom prst="flowChartAlternateProcess">
            <a:avLst/>
          </a:prstGeom>
          <a:solidFill>
            <a:srgbClr val="EDEDED"/>
          </a:solidFill>
          <a:ln>
            <a:solidFill>
              <a:srgbClr val="7F8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376178-C49E-434D-A2F8-5E9471A4F453}"/>
              </a:ext>
            </a:extLst>
          </p:cNvPr>
          <p:cNvSpPr txBox="1"/>
          <p:nvPr/>
        </p:nvSpPr>
        <p:spPr>
          <a:xfrm>
            <a:off x="5675902" y="6216913"/>
            <a:ext cx="6510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Park, C., &amp; Lee, S. B. (2012) 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estimation from censored samples using the expectation-maximization algorithm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27CFE-2E4B-9FD0-2E68-7251B7CFC523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13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44D7C69D-6AD0-DB2B-928B-F4C9EA57DF5C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758611-899F-42A9-9CC8-BB03C61FE85F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ACA148-36E9-4783-89B6-43F54569BFA6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3FD7FBC6-CA65-4EBB-AEED-70E49840353E}"/>
                  </a:ext>
                </a:extLst>
              </p:cNvPr>
              <p:cNvSpPr/>
              <p:nvPr/>
            </p:nvSpPr>
            <p:spPr>
              <a:xfrm>
                <a:off x="6893425" y="2943076"/>
                <a:ext cx="2192092" cy="831767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7F8A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ko-KR" sz="1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&lt; </a:t>
                </a:r>
                <a14:m>
                  <m:oMath xmlns:m="http://schemas.openxmlformats.org/officeDocument/2006/math">
                    <m:r>
                      <a:rPr lang="ko-KR" altLang="en-US" sz="1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sSup>
                        <m:sSup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sSup>
                        <m:sSup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3FD7FBC6-CA65-4EBB-AEED-70E49840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425" y="2943076"/>
                <a:ext cx="2192092" cy="831767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7F8A99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67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D42FD9-3940-AE9E-7903-77F1A8FD4CD6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슬라이드 번호 개체 틀 3">
            <a:extLst>
              <a:ext uri="{FF2B5EF4-FFF2-40B4-BE49-F238E27FC236}">
                <a16:creationId xmlns:a16="http://schemas.microsoft.com/office/drawing/2014/main" id="{A48B5271-2970-4D53-9675-AB5C6019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3B68837-7717-34AD-33E0-FB626E9E442F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78632E-C760-87EA-6319-AB6151593630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1C43718-0129-018E-78AE-6BA3780B2E43}"/>
                </a:ext>
              </a:extLst>
            </p:cNvPr>
            <p:cNvSpPr/>
            <p:nvPr/>
          </p:nvSpPr>
          <p:spPr>
            <a:xfrm>
              <a:off x="7481783" y="-15775"/>
              <a:ext cx="2772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26254DBF-7137-096B-362A-4504152BC503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21" name="내용 개체 틀 2">
              <a:extLst>
                <a:ext uri="{FF2B5EF4-FFF2-40B4-BE49-F238E27FC236}">
                  <a16:creationId xmlns:a16="http://schemas.microsoft.com/office/drawing/2014/main" id="{33F6A62A-C30D-8A35-38D3-CA44145E5A08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22" name="내용 개체 틀 2">
              <a:extLst>
                <a:ext uri="{FF2B5EF4-FFF2-40B4-BE49-F238E27FC236}">
                  <a16:creationId xmlns:a16="http://schemas.microsoft.com/office/drawing/2014/main" id="{68E26616-14DC-8B25-A625-13EEBAD7CC41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23" name="내용 개체 틀 2">
              <a:extLst>
                <a:ext uri="{FF2B5EF4-FFF2-40B4-BE49-F238E27FC236}">
                  <a16:creationId xmlns:a16="http://schemas.microsoft.com/office/drawing/2014/main" id="{182A343E-6E32-4129-CD10-9AD4669DDD7D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sp>
        <p:nvSpPr>
          <p:cNvPr id="28" name="부제목 2">
            <a:extLst>
              <a:ext uri="{FF2B5EF4-FFF2-40B4-BE49-F238E27FC236}">
                <a16:creationId xmlns:a16="http://schemas.microsoft.com/office/drawing/2014/main" id="{B123344F-A9F8-46E5-BA02-F37C05886EDF}"/>
              </a:ext>
            </a:extLst>
          </p:cNvPr>
          <p:cNvSpPr txBox="1">
            <a:spLocks/>
          </p:cNvSpPr>
          <p:nvPr/>
        </p:nvSpPr>
        <p:spPr>
          <a:xfrm>
            <a:off x="6547500" y="1767747"/>
            <a:ext cx="4734219" cy="17259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8 observations of  complete data from a pneumatic cylinder(system) </a:t>
            </a:r>
          </a:p>
          <a:p>
            <a:pPr marL="457200" indent="-45720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Failure modes</a:t>
            </a:r>
            <a:r>
              <a:rPr lang="ko-KR" altLang="en-US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: Leak(A), Pressure(B), Speed(C)</a:t>
            </a:r>
          </a:p>
          <a:p>
            <a:pPr marL="457200" indent="-45720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endParaRPr lang="en-US" altLang="ko-KR" sz="1400" dirty="0">
              <a:latin typeface="Times New Roman" panose="02020603050405020304" pitchFamily="18" charset="0"/>
              <a:ea typeface="BatangChe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02871"/>
              </p:ext>
            </p:extLst>
          </p:nvPr>
        </p:nvGraphicFramePr>
        <p:xfrm>
          <a:off x="6388186" y="3425822"/>
          <a:ext cx="5570843" cy="20622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3531">
                  <a:extLst>
                    <a:ext uri="{9D8B030D-6E8A-4147-A177-3AD203B41FA5}">
                      <a16:colId xmlns:a16="http://schemas.microsoft.com/office/drawing/2014/main" val="3943288703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2739733835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2967206847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2691868834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2552431091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2722370556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998536191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1941783421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2987467293"/>
                    </a:ext>
                  </a:extLst>
                </a:gridCol>
              </a:tblGrid>
              <a:tr h="180885">
                <a:tc gridSpan="9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Competing failure mode  with 3 failure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mode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6004541"/>
                  </a:ext>
                </a:extLst>
              </a:tr>
              <a:tr h="342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Sample 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750172"/>
                  </a:ext>
                </a:extLst>
              </a:tr>
              <a:tr h="4604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Interval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Time(Cycle)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88552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Failure mode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947891"/>
                  </a:ext>
                </a:extLst>
              </a:tr>
              <a:tr h="691617">
                <a:tc gridSpan="9">
                  <a:txBody>
                    <a:bodyPr/>
                    <a:lstStyle/>
                    <a:p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233345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75031"/>
              </p:ext>
            </p:extLst>
          </p:nvPr>
        </p:nvGraphicFramePr>
        <p:xfrm>
          <a:off x="162277" y="3421627"/>
          <a:ext cx="5806263" cy="23009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2123">
                  <a:extLst>
                    <a:ext uri="{9D8B030D-6E8A-4147-A177-3AD203B41FA5}">
                      <a16:colId xmlns:a16="http://schemas.microsoft.com/office/drawing/2014/main" val="3176415056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1985836488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2929154982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801090166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1827129734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2248501881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3155474231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4080516786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369313942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3508427092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374472024"/>
                    </a:ext>
                  </a:extLst>
                </a:gridCol>
              </a:tblGrid>
              <a:tr h="188061">
                <a:tc gridSpan="11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Competing failure mode  with 2 failure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mode and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censoring data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3638499"/>
                  </a:ext>
                </a:extLst>
              </a:tr>
              <a:tr h="365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 Time(Cycle)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261,000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9950009"/>
                  </a:ext>
                </a:extLst>
              </a:tr>
              <a:tr h="254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9836361"/>
                  </a:ext>
                </a:extLst>
              </a:tr>
              <a:tr h="365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 Time(Cycle)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43780"/>
                  </a:ext>
                </a:extLst>
              </a:tr>
              <a:tr h="254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4084048"/>
                  </a:ext>
                </a:extLst>
              </a:tr>
              <a:tr h="365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 Time(Cycle)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420369"/>
                  </a:ext>
                </a:extLst>
              </a:tr>
              <a:tr h="254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613238"/>
                  </a:ext>
                </a:extLst>
              </a:tr>
              <a:tr h="254435">
                <a:tc gridSpan="11"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177466"/>
                  </a:ext>
                </a:extLst>
              </a:tr>
            </a:tbl>
          </a:graphicData>
        </a:graphic>
      </p:graphicFrame>
      <p:sp>
        <p:nvSpPr>
          <p:cNvPr id="27" name="부제목 2"/>
          <p:cNvSpPr txBox="1">
            <a:spLocks/>
          </p:cNvSpPr>
          <p:nvPr/>
        </p:nvSpPr>
        <p:spPr>
          <a:xfrm>
            <a:off x="395166" y="1794425"/>
            <a:ext cx="5390535" cy="13684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30 observations of devices from a field-tracking study of a large system.</a:t>
            </a:r>
          </a:p>
          <a:p>
            <a:pPr marL="457200" indent="-45720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Failure modes</a:t>
            </a:r>
            <a:r>
              <a:rPr lang="ko-KR" altLang="en-US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: </a:t>
            </a:r>
            <a:r>
              <a:rPr lang="en-US" altLang="ko-KR" sz="1400" b="1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Censoring</a:t>
            </a: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(0), Surge(1), Wear(2)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9AD7A0-AA80-4B3C-BC4B-1B5F8C55F8D1}"/>
              </a:ext>
            </a:extLst>
          </p:cNvPr>
          <p:cNvSpPr txBox="1"/>
          <p:nvPr/>
        </p:nvSpPr>
        <p:spPr>
          <a:xfrm>
            <a:off x="406997" y="1332787"/>
            <a:ext cx="391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2 Failure modes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4E0C4E-91DE-4814-88B8-252EC3DBE2D8}"/>
              </a:ext>
            </a:extLst>
          </p:cNvPr>
          <p:cNvSpPr txBox="1"/>
          <p:nvPr/>
        </p:nvSpPr>
        <p:spPr>
          <a:xfrm>
            <a:off x="6547500" y="1332787"/>
            <a:ext cx="391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3 Failure modes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2B82C-693F-F490-09EB-0E6DC5956E1A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13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79F88-C408-EDBE-0D68-6BEDBACF8646}"/>
              </a:ext>
            </a:extLst>
          </p:cNvPr>
          <p:cNvSpPr txBox="1"/>
          <p:nvPr/>
        </p:nvSpPr>
        <p:spPr>
          <a:xfrm>
            <a:off x="6085378" y="4822878"/>
            <a:ext cx="597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Chang, M. S., Choi, B. O., Kang, B. S., Park, J. W. and Lee, C. S., (2013) Reliability Analysis of a Mechanical Component with Multiple Failure modes, </a:t>
            </a:r>
            <a:r>
              <a:rPr lang="en-US" altLang="ko-KR" sz="1000" i="1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Trans. Korean. Soc. Mech. Eng. A</a:t>
            </a:r>
            <a:r>
              <a:rPr lang="en-US" altLang="ko-KR" sz="10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, 37(9), pp. 1169~1174.</a:t>
            </a:r>
            <a:endParaRPr lang="ko-KR" altLang="ko-KR" sz="1000" kern="1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EEEBD-AD75-C717-196A-90ECD1EA1CB0}"/>
              </a:ext>
            </a:extLst>
          </p:cNvPr>
          <p:cNvSpPr txBox="1"/>
          <p:nvPr/>
        </p:nvSpPr>
        <p:spPr>
          <a:xfrm>
            <a:off x="345146" y="5536546"/>
            <a:ext cx="56964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Meeker W.Q. and Escobar L.A., (1998) Statistical Methods for Reliability Data, John Wiley &amp; Sons, Inc.</a:t>
            </a:r>
            <a:endParaRPr lang="ko-KR" altLang="ko-KR" sz="1000" kern="1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EED744D-1E7B-E506-19D5-BC31DD240D10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15F927-53D0-411F-BFEB-0E657A568339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BCFDD9-4B15-48D3-86B7-3ED8CA673BAE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8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E06734A9101B44284BC3ECA7BFA2C73" ma:contentTypeVersion="4" ma:contentTypeDescription="새 문서를 만듭니다." ma:contentTypeScope="" ma:versionID="c93fdb0b65166f0d378968cc4b8bf067">
  <xsd:schema xmlns:xsd="http://www.w3.org/2001/XMLSchema" xmlns:xs="http://www.w3.org/2001/XMLSchema" xmlns:p="http://schemas.microsoft.com/office/2006/metadata/properties" xmlns:ns3="9b841829-07c7-4b05-9cf0-08f3ec27affc" targetNamespace="http://schemas.microsoft.com/office/2006/metadata/properties" ma:root="true" ma:fieldsID="d6a48a469e316ac08a0db7522ba166af" ns3:_="">
    <xsd:import namespace="9b841829-07c7-4b05-9cf0-08f3ec27af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841829-07c7-4b05-9cf0-08f3ec27af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2EFDA0-1FFF-4F0B-8B09-BE2D113B4B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841829-07c7-4b05-9cf0-08f3ec27af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69DDC3-B182-4725-8565-2FBE92BB4AF0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9b841829-07c7-4b05-9cf0-08f3ec27affc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BD56C58-59B5-48D9-8C1A-79389C42C4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11855</TotalTime>
  <Words>2491</Words>
  <Application>Microsoft Office PowerPoint</Application>
  <PresentationFormat>와이드스크린</PresentationFormat>
  <Paragraphs>534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맑은 고딕</vt:lpstr>
      <vt:lpstr>바탕체</vt:lpstr>
      <vt:lpstr>바탕체</vt:lpstr>
      <vt:lpstr>Arial</vt:lpstr>
      <vt:lpstr>Calibri</vt:lpstr>
      <vt:lpstr>Calibri Light</vt:lpstr>
      <vt:lpstr>Cambria Math</vt:lpstr>
      <vt:lpstr>Nyala</vt:lpstr>
      <vt:lpstr>Times New Roman</vt:lpstr>
      <vt:lpstr>Wingdings</vt:lpstr>
      <vt:lpstr>Office 테마</vt:lpstr>
      <vt:lpstr>디자인 사용자 지정</vt:lpstr>
      <vt:lpstr>1_디자인 사용자 지정</vt:lpstr>
      <vt:lpstr>EM알고리즘을 이용한 기계부품의  고장 원인 및 신뢰성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B1</dc:creator>
  <cp:lastModifiedBy>jeongnami</cp:lastModifiedBy>
  <cp:revision>316</cp:revision>
  <dcterms:created xsi:type="dcterms:W3CDTF">2022-05-25T03:51:19Z</dcterms:created>
  <dcterms:modified xsi:type="dcterms:W3CDTF">2022-11-08T09:16:24Z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0x0101008E06734A9101B44284BC3ECA7BFA2C73</vt:lpwstr>
  </property>
</Properties>
</file>