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53422-AC88-4397-906F-8502BBF9E6B9}" v="357" dt="2022-11-13T13:05:51.862"/>
    <p1510:client id="{B865F58E-19AD-47D1-B489-7BA513B4C3A7}" v="154" dt="2022-11-13T13:34:38.584"/>
    <p1510:client id="{FB2EBA60-4E33-4BDA-A18B-A65A3FF0518F}" v="774" dt="2022-11-13T14:22:52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40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61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626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26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08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33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9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6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96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86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02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1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83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2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4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3951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35417" y="4757842"/>
            <a:ext cx="6974911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Nam</a:t>
            </a:r>
            <a:r>
              <a:rPr lang="tr-T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AYDİL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Elektrik-Elektronik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Mühendisi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84262" y="-496277"/>
            <a:ext cx="6974915" cy="3329581"/>
          </a:xfrm>
        </p:spPr>
        <p:txBody>
          <a:bodyPr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>
                <a:latin typeface="Century"/>
                <a:ea typeface="+mj-lt"/>
                <a:cs typeface="+mj-lt"/>
              </a:rPr>
              <a:t>  </a:t>
            </a:r>
            <a:r>
              <a:rPr lang="en-US" sz="4000" b="1" dirty="0">
                <a:latin typeface="Century"/>
                <a:ea typeface="+mj-lt"/>
                <a:cs typeface="+mj-lt"/>
              </a:rPr>
              <a:t>     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>
                <a:latin typeface="Century"/>
                <a:ea typeface="+mj-lt"/>
                <a:cs typeface="+mj-lt"/>
              </a:rPr>
              <a:t>Network &amp; Security Bootcamp  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 err="1">
                <a:latin typeface="Century"/>
                <a:ea typeface="+mj-lt"/>
                <a:cs typeface="+mj-lt"/>
              </a:rPr>
              <a:t>Proje</a:t>
            </a:r>
            <a:r>
              <a:rPr lang="en-US" sz="4000" b="1" dirty="0">
                <a:latin typeface="Century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entury"/>
                <a:ea typeface="+mj-lt"/>
                <a:cs typeface="+mj-lt"/>
              </a:rPr>
              <a:t>Sunumu</a:t>
            </a:r>
            <a:endParaRPr lang="tr-TR" sz="4000" dirty="0" err="1">
              <a:latin typeface="Century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</a:t>
            </a:r>
            <a:r>
              <a:rPr lang="tr-TR" dirty="0" err="1">
                <a:solidFill>
                  <a:schemeClr val="bg2"/>
                </a:solidFill>
              </a:rPr>
              <a:t>Control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List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access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list</a:t>
            </a:r>
            <a:r>
              <a:rPr lang="tr-TR" sz="2100" dirty="0" smtClean="0">
                <a:solidFill>
                  <a:schemeClr val="bg1"/>
                </a:solidFill>
              </a:rPr>
              <a:t> WEBACL6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udp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1ef0:111:11:1::2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53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tcp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1ef0:111:11:1::3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80</a:t>
            </a:r>
          </a:p>
          <a:p>
            <a:pPr>
              <a:buNone/>
            </a:pP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tr-TR" sz="2100" dirty="0" err="1" smtClean="0">
                <a:solidFill>
                  <a:schemeClr val="bg1"/>
                </a:solidFill>
              </a:rPr>
              <a:t>int</a:t>
            </a:r>
            <a:r>
              <a:rPr lang="tr-TR" sz="21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traffic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filter</a:t>
            </a:r>
            <a:r>
              <a:rPr lang="tr-TR" sz="2100" dirty="0" smtClean="0">
                <a:solidFill>
                  <a:schemeClr val="bg1"/>
                </a:solidFill>
              </a:rPr>
              <a:t> WEBACL6 </a:t>
            </a:r>
            <a:r>
              <a:rPr lang="tr-TR" sz="2100" dirty="0" err="1" smtClean="0">
                <a:solidFill>
                  <a:schemeClr val="bg1"/>
                </a:solidFill>
              </a:rPr>
              <a:t>out</a:t>
            </a: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8194" name="Picture 2" descr="C:\Users\Heath Del Mar\Desktop\Sunum sunum sunum\ipv6\ipv6 acl sonrası web hizme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8049" y="0"/>
            <a:ext cx="3953951" cy="3830594"/>
          </a:xfrm>
          <a:prstGeom prst="rect">
            <a:avLst/>
          </a:prstGeom>
          <a:noFill/>
        </p:spPr>
      </p:pic>
      <p:pic>
        <p:nvPicPr>
          <p:cNvPr id="8195" name="Picture 3" descr="C:\Users\Heath Del Mar\Desktop\Sunum sunum sunum\ipv6\acl sonrası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750" y="1729946"/>
            <a:ext cx="5316538" cy="5128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Closing</a:t>
            </a:r>
            <a:r>
              <a:rPr lang="tr-TR" dirty="0">
                <a:solidFill>
                  <a:schemeClr val="bg2"/>
                </a:solidFill>
              </a:rPr>
              <a:t> Switch </a:t>
            </a:r>
            <a:r>
              <a:rPr lang="tr-TR" dirty="0" err="1">
                <a:solidFill>
                  <a:schemeClr val="bg2"/>
                </a:solidFill>
              </a:rPr>
              <a:t>Ports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fa0/3-24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g0/1-2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tr-TR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rgbClr val="000000"/>
                </a:solidFill>
              </a:rPr>
              <a:t>Portların kapandığından emin olmak için </a:t>
            </a:r>
            <a:r>
              <a:rPr lang="tr-TR" dirty="0" err="1">
                <a:solidFill>
                  <a:srgbClr val="000000"/>
                </a:solidFill>
              </a:rPr>
              <a:t>End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device</a:t>
            </a:r>
            <a:r>
              <a:rPr lang="tr-TR" dirty="0">
                <a:solidFill>
                  <a:srgbClr val="000000"/>
                </a:solidFill>
              </a:rPr>
              <a:t> ekleyip deniyoruz.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Heath Del Mar\Desktop\Sunum sunum sunum\portların kapalı olduğunu gösteren test cihazlar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1799" y="724931"/>
            <a:ext cx="8640201" cy="3946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67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4093D04-AA21-04E4-1AA2-2DAC745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  <a:latin typeface="Times New Roman"/>
                <a:cs typeface="Times New Roman"/>
              </a:rPr>
              <a:t>Proje İsterleri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C727538-DD4C-013E-4C69-13314DC1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457" y="2099213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Omurga IPv4 ve IPv6 </a:t>
            </a:r>
            <a:r>
              <a:rPr lang="tr-TR" sz="1800" dirty="0" err="1">
                <a:latin typeface="Times New Roman"/>
                <a:cs typeface="Times New Roman"/>
              </a:rPr>
              <a:t>dual</a:t>
            </a:r>
            <a:r>
              <a:rPr lang="tr-TR" sz="1800" dirty="0">
                <a:latin typeface="Times New Roman"/>
                <a:cs typeface="Times New Roman"/>
              </a:rPr>
              <a:t> </a:t>
            </a:r>
            <a:r>
              <a:rPr lang="tr-TR" sz="1800" dirty="0" err="1">
                <a:latin typeface="Times New Roman"/>
                <a:cs typeface="Times New Roman"/>
              </a:rPr>
              <a:t>stack</a:t>
            </a:r>
            <a:r>
              <a:rPr lang="tr-TR" sz="1800" dirty="0">
                <a:latin typeface="Times New Roman"/>
                <a:cs typeface="Times New Roman"/>
              </a:rPr>
              <a:t> olarak çalışabilmeli.</a:t>
            </a:r>
            <a:endParaRPr lang="tr-TR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IPv4 ve IPv6 kendi içlerinde OSPF ile haberleşebilmeli.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Hem IPv4 hem de IPv6 omurga, ACL ile sadece istenilen servis portlarından hizmet verebilmeli.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Kullanılmayan diğer portlar kapatılmalı.</a:t>
            </a:r>
          </a:p>
        </p:txBody>
      </p:sp>
      <p:pic>
        <p:nvPicPr>
          <p:cNvPr id="4" name="Resim 8">
            <a:extLst>
              <a:ext uri="{FF2B5EF4-FFF2-40B4-BE49-F238E27FC236}">
                <a16:creationId xmlns:a16="http://schemas.microsoft.com/office/drawing/2014/main" xmlns="" id="{919A568A-B331-432D-3E04-DE6EDE0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77" y="3841539"/>
            <a:ext cx="8448430" cy="28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29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Basic </a:t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Öncelikle </a:t>
            </a:r>
            <a:r>
              <a:rPr lang="tr-TR" dirty="0" err="1" smtClean="0">
                <a:solidFill>
                  <a:schemeClr val="bg1"/>
                </a:solidFill>
              </a:rPr>
              <a:t>Router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ve </a:t>
            </a:r>
            <a:r>
              <a:rPr lang="tr-TR" dirty="0" err="1">
                <a:solidFill>
                  <a:schemeClr val="bg1"/>
                </a:solidFill>
              </a:rPr>
              <a:t>Switchlerimizin</a:t>
            </a:r>
            <a:r>
              <a:rPr lang="tr-TR" dirty="0">
                <a:solidFill>
                  <a:schemeClr val="bg1"/>
                </a:solidFill>
              </a:rPr>
              <a:t> erişimini güvence altına almak için parola </a:t>
            </a:r>
            <a:r>
              <a:rPr lang="tr-TR" dirty="0" smtClean="0">
                <a:solidFill>
                  <a:schemeClr val="bg1"/>
                </a:solidFill>
              </a:rPr>
              <a:t>oluşturuyoruz.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en </a:t>
            </a: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t</a:t>
            </a: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hostname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izmir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sunum    </a:t>
            </a:r>
            <a:endParaRPr lang="tr-TR" dirty="0" smtClean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secret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namik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service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encryption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0729E82-1BFB-EF34-C945-D837B0AB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70" y="2020"/>
            <a:ext cx="6465275" cy="62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0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192.168.3.1 255.255.255.0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no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s0/0/0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13.0.0.2 255.255.255.252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do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ping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192.168.3.2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</a:t>
            </a:r>
            <a:r>
              <a:rPr lang="tr-TR" dirty="0" err="1">
                <a:solidFill>
                  <a:schemeClr val="bg1"/>
                </a:solidFill>
              </a:rPr>
              <a:t>interface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configuration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dirty="0" err="1" smtClean="0">
                <a:solidFill>
                  <a:schemeClr val="bg1"/>
                </a:solidFill>
              </a:rPr>
              <a:t>ping</a:t>
            </a:r>
            <a:r>
              <a:rPr lang="tr-TR" dirty="0" smtClean="0">
                <a:solidFill>
                  <a:schemeClr val="bg1"/>
                </a:solidFill>
              </a:rPr>
              <a:t> testi yapılır.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xmlns="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eath Del Mar\Desktop\Sunum sunum sunum\izmir- hostname-interface conf-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9546" y="0"/>
            <a:ext cx="6688138" cy="6497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79724" cy="6901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Trunking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2" y="922996"/>
            <a:ext cx="3739204" cy="581897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/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multi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switch0</a:t>
            </a:r>
          </a:p>
          <a:p>
            <a:pPr>
              <a:buClr>
                <a:srgbClr val="8AD0D6"/>
              </a:buClr>
            </a:pP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en</a:t>
            </a:r>
            <a:endParaRPr lang="tr-TR" sz="1800" dirty="0"/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te </a:t>
            </a: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fa0/1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desirable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trunk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fa0/2-3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192.168.1.1 255.255.255.0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</a:rPr>
              <a:t>Istanbul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Router'ı</a:t>
            </a:r>
            <a:r>
              <a:rPr lang="tr-TR" sz="1800" dirty="0">
                <a:solidFill>
                  <a:schemeClr val="bg1"/>
                </a:solidFill>
              </a:rPr>
              <a:t> için 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  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address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255.255.255.0</a:t>
            </a:r>
          </a:p>
          <a:p>
            <a:pPr>
              <a:buClr>
                <a:srgbClr val="8AD0D6"/>
              </a:buClr>
            </a:pP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Multi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switch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cihazınının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f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0/1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portunda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trunking’in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doğru çalıştığını kontrol etmek için yeni bir cihaz ekleyerek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vtp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domain ismi verip denedim. Daha sonra bu cihazı sildim.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sz="1800" dirty="0">
              <a:solidFill>
                <a:srgbClr val="000000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Heath Del Mar\Desktop\Sunum sunum sunum\multi switch-trun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6818" y="3093308"/>
            <a:ext cx="3886460" cy="3764692"/>
          </a:xfrm>
          <a:prstGeom prst="rect">
            <a:avLst/>
          </a:prstGeom>
          <a:noFill/>
        </p:spPr>
      </p:pic>
      <p:pic>
        <p:nvPicPr>
          <p:cNvPr id="1026" name="Picture 2" descr="C:\Users\Heath Del Mar\Desktop\Sunum sunum sunum\vtp domain cisco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8719" y="0"/>
            <a:ext cx="5903281" cy="4658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87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Routing OSPF</a:t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router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192.168.3.0 0.0.0.255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13.0.0.0 0.0.0.3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dirty="0" err="1">
                <a:solidFill>
                  <a:schemeClr val="bg1"/>
                </a:solidFill>
              </a:rPr>
              <a:t>Table'ımızda</a:t>
            </a:r>
            <a:r>
              <a:rPr lang="tr-TR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3076" name="Picture 4" descr="C:\Users\Heath Del Mar\Desktop\Sunum sunum sunum\ospf sonrası device'ların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1879" y="2114464"/>
            <a:ext cx="4910669" cy="4743536"/>
          </a:xfrm>
          <a:prstGeom prst="rect">
            <a:avLst/>
          </a:prstGeom>
          <a:noFill/>
        </p:spPr>
      </p:pic>
      <p:pic>
        <p:nvPicPr>
          <p:cNvPr id="3077" name="Picture 5" descr="C:\Users\Heath Del Mar\Desktop\Sunum sunum sunum\izmir ospf sonrası ip 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952" y="0"/>
            <a:ext cx="5495048" cy="5346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Control </a:t>
            </a:r>
            <a:r>
              <a:rPr lang="tr-TR" dirty="0" err="1">
                <a:solidFill>
                  <a:schemeClr val="bg2"/>
                </a:solidFill>
              </a:rPr>
              <a:t>List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istanbul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list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extended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udp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192.168.1.2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53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tcp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80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access-group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out</a:t>
            </a:r>
            <a:endParaRPr lang="en-US" dirty="0" err="1">
              <a:solidFill>
                <a:schemeClr val="bg1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4099" name="Picture 3" descr="C:\Users\Heath Del Mar\Desktop\Sunum sunum sunum\ipv4 acl ile web browser hizme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627" y="0"/>
            <a:ext cx="4503373" cy="4381342"/>
          </a:xfrm>
          <a:prstGeom prst="rect">
            <a:avLst/>
          </a:prstGeom>
          <a:noFill/>
        </p:spPr>
      </p:pic>
      <p:pic>
        <p:nvPicPr>
          <p:cNvPr id="4100" name="Picture 4" descr="C:\Users\Heath Del Mar\Desktop\Sunum sunum sunum\acl sonrası serverlara ping test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2333" y="1910523"/>
            <a:ext cx="5070053" cy="4947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2"/>
            <a:ext cx="4390841" cy="201321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Configuration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en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conf</a:t>
            </a:r>
            <a:r>
              <a:rPr lang="tr-TR" sz="4000" dirty="0" smtClean="0">
                <a:solidFill>
                  <a:schemeClr val="bg1"/>
                </a:solidFill>
              </a:rPr>
              <a:t> </a:t>
            </a:r>
            <a:r>
              <a:rPr lang="tr-TR" sz="4000" dirty="0" err="1" smtClean="0">
                <a:solidFill>
                  <a:schemeClr val="bg1"/>
                </a:solidFill>
              </a:rPr>
              <a:t>te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unicast</a:t>
            </a:r>
            <a:r>
              <a:rPr lang="tr-TR" sz="4000" dirty="0" smtClean="0">
                <a:solidFill>
                  <a:schemeClr val="bg1"/>
                </a:solidFill>
              </a:rPr>
              <a:t>-</a:t>
            </a:r>
            <a:r>
              <a:rPr lang="tr-TR" sz="4000" dirty="0" err="1" smtClean="0">
                <a:solidFill>
                  <a:schemeClr val="bg1"/>
                </a:solidFill>
              </a:rPr>
              <a:t>routing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1ef0:333:33:3::1/64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1ef0:def:</a:t>
            </a:r>
            <a:r>
              <a:rPr lang="tr-TR" sz="4000" dirty="0" err="1" smtClean="0">
                <a:solidFill>
                  <a:schemeClr val="bg1"/>
                </a:solidFill>
              </a:rPr>
              <a:t>ef</a:t>
            </a:r>
            <a:r>
              <a:rPr lang="tr-TR" sz="4000" dirty="0" smtClean="0">
                <a:solidFill>
                  <a:schemeClr val="bg1"/>
                </a:solidFill>
              </a:rPr>
              <a:t>:f::2/126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do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1ef0:333:33:3::2</a:t>
            </a:r>
            <a:endParaRPr lang="tr-TR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4000" dirty="0">
                <a:solidFill>
                  <a:schemeClr val="bg1"/>
                </a:solidFill>
              </a:rPr>
              <a:t>Diğer </a:t>
            </a:r>
            <a:r>
              <a:rPr lang="tr-TR" sz="4000" dirty="0" err="1">
                <a:solidFill>
                  <a:schemeClr val="bg1"/>
                </a:solidFill>
              </a:rPr>
              <a:t>Routerlar</a:t>
            </a:r>
            <a:r>
              <a:rPr lang="tr-TR" sz="4000" dirty="0">
                <a:solidFill>
                  <a:schemeClr val="bg1"/>
                </a:solidFill>
              </a:rPr>
              <a:t> için de </a:t>
            </a:r>
            <a:r>
              <a:rPr lang="tr-TR" sz="4000" dirty="0" err="1">
                <a:solidFill>
                  <a:schemeClr val="bg1"/>
                </a:solidFill>
              </a:rPr>
              <a:t>interface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configuration</a:t>
            </a:r>
            <a:r>
              <a:rPr lang="tr-TR" sz="4000" dirty="0">
                <a:solidFill>
                  <a:schemeClr val="bg1"/>
                </a:solidFill>
              </a:rPr>
              <a:t> </a:t>
            </a:r>
            <a:r>
              <a:rPr lang="tr-TR" sz="4000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testi yapılır.</a:t>
            </a:r>
            <a:endParaRPr lang="tr-TR" sz="4000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xmlns="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Heath Del Mar\Desktop\Sunum sunum sunum\ipv6\izmir router ipv6 int conf-ping 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174" y="0"/>
            <a:ext cx="702840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94497" cy="189788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Routing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smtClean="0">
                <a:solidFill>
                  <a:schemeClr val="bg2"/>
                </a:solidFill>
              </a:rPr>
              <a:t>OSPF</a:t>
            </a:r>
            <a:br>
              <a:rPr lang="tr-TR" dirty="0" smtClean="0">
                <a:solidFill>
                  <a:schemeClr val="bg2"/>
                </a:solidFill>
              </a:rPr>
            </a:b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1439"/>
            <a:ext cx="3739204" cy="4519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sz="14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id</a:t>
            </a:r>
            <a:r>
              <a:rPr lang="tr-TR" sz="1400" dirty="0" smtClean="0">
                <a:solidFill>
                  <a:schemeClr val="bg1"/>
                </a:solidFill>
              </a:rPr>
              <a:t> 3.3.3.3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area0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  <a:r>
              <a:rPr lang="tr-TR" sz="1400" dirty="0" err="1" smtClean="0">
                <a:solidFill>
                  <a:schemeClr val="bg1"/>
                </a:solidFill>
              </a:rPr>
              <a:t>area</a:t>
            </a:r>
            <a:r>
              <a:rPr lang="tr-TR" sz="1400" dirty="0" smtClean="0">
                <a:solidFill>
                  <a:schemeClr val="bg1"/>
                </a:solidFill>
              </a:rPr>
              <a:t> 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Diğer </a:t>
            </a:r>
            <a:r>
              <a:rPr lang="tr-TR" sz="1400" dirty="0" err="1">
                <a:solidFill>
                  <a:schemeClr val="bg1"/>
                </a:solidFill>
              </a:rPr>
              <a:t>Routerlar</a:t>
            </a:r>
            <a:r>
              <a:rPr lang="tr-TR" sz="1400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sz="1400" dirty="0" err="1">
                <a:solidFill>
                  <a:schemeClr val="bg1"/>
                </a:solidFill>
              </a:rPr>
              <a:t>Table'ımızda</a:t>
            </a:r>
            <a:r>
              <a:rPr lang="tr-TR" sz="1400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7170" name="Picture 2" descr="C:\Users\Heath Del Mar\Desktop\Sunum sunum sunum\ipv6\ospf sonrası ping tes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915" y="2331308"/>
            <a:ext cx="4645786" cy="4526692"/>
          </a:xfrm>
          <a:prstGeom prst="rect">
            <a:avLst/>
          </a:prstGeom>
          <a:noFill/>
        </p:spPr>
      </p:pic>
      <p:pic>
        <p:nvPicPr>
          <p:cNvPr id="7171" name="Picture 3" descr="C:\Users\Heath Del Mar\Desktop\Sunum sunum sunum\ipv6\izmir ospf sonrası routing 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649" y="0"/>
            <a:ext cx="5519351" cy="5377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222</Words>
  <Application>Microsoft Office PowerPoint</Application>
  <PresentationFormat>Özel</PresentationFormat>
  <Paragraphs>95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Ion</vt:lpstr>
      <vt:lpstr>         Network &amp; Security Bootcamp    Proje Sunumu</vt:lpstr>
      <vt:lpstr>Proje İsterleri</vt:lpstr>
      <vt:lpstr>Basic  Configuration </vt:lpstr>
      <vt:lpstr>Router Interfaces Configuration </vt:lpstr>
      <vt:lpstr>Trunking </vt:lpstr>
      <vt:lpstr>Dynamic Routing OSPF </vt:lpstr>
      <vt:lpstr>Access Control List </vt:lpstr>
      <vt:lpstr>Router Interfaces Configuration IPV6 </vt:lpstr>
      <vt:lpstr>Dynamic Routing OSPF  IPv6 </vt:lpstr>
      <vt:lpstr>Access Control List IPv6 </vt:lpstr>
      <vt:lpstr>Closing Switch Ports 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Heath Del Mar</cp:lastModifiedBy>
  <cp:revision>353</cp:revision>
  <dcterms:created xsi:type="dcterms:W3CDTF">2014-09-12T17:24:29Z</dcterms:created>
  <dcterms:modified xsi:type="dcterms:W3CDTF">2022-11-17T20:01:25Z</dcterms:modified>
</cp:coreProperties>
</file>