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3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3" r:id="rId12"/>
    <p:sldId id="268" r:id="rId13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B53422-AC88-4397-906F-8502BBF9E6B9}" v="357" dt="2022-11-13T13:05:51.862"/>
    <p1510:client id="{B865F58E-19AD-47D1-B489-7BA513B4C3A7}" v="154" dt="2022-11-13T13:34:38.584"/>
    <p1510:client id="{FB2EBA60-4E33-4BDA-A18B-A65A3FF0518F}" v="774" dt="2022-11-13T14:22:52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4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5408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456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86117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862634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57264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36080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3339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32952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4062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8964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3786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0022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9619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561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834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9321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5549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73951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DE27238C-8EAF-4098-86E6-7723B7DAE6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="" xmlns:a16="http://schemas.microsoft.com/office/drawing/2014/main" id="{992F97B1-1891-4FCC-9E5F-BA97EDB48F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="" xmlns:a16="http://schemas.microsoft.com/office/drawing/2014/main" id="{78C6C821-FEE1-4EB6-9590-C021440C77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35417" y="4757842"/>
            <a:ext cx="6974911" cy="86142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/>
              </a:rPr>
              <a:t>Nam</a:t>
            </a:r>
            <a:r>
              <a:rPr lang="tr-T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/>
              </a:rPr>
              <a:t>I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"/>
              </a:rPr>
              <a:t>k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/>
              </a:rPr>
              <a:t>AYDİL</a:t>
            </a:r>
            <a:endParaRPr lang="tr-TR" sz="2400" dirty="0">
              <a:solidFill>
                <a:schemeClr val="tx1">
                  <a:lumMod val="85000"/>
                  <a:lumOff val="15000"/>
                </a:schemeClr>
              </a:solidFill>
              <a:latin typeface="Century"/>
            </a:endParaRPr>
          </a:p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/>
              </a:rPr>
              <a:t>Elektrik-Elektronik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"/>
              </a:rPr>
              <a:t>Mühendisi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entury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184262" y="-496277"/>
            <a:ext cx="6974915" cy="3329581"/>
          </a:xfrm>
        </p:spPr>
        <p:txBody>
          <a:bodyPr rtlCol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600" b="1" dirty="0">
                <a:latin typeface="Century"/>
                <a:ea typeface="+mj-lt"/>
                <a:cs typeface="+mj-lt"/>
              </a:rPr>
              <a:t>  </a:t>
            </a:r>
            <a:r>
              <a:rPr lang="en-US" sz="4000" b="1" dirty="0">
                <a:latin typeface="Century"/>
                <a:ea typeface="+mj-lt"/>
                <a:cs typeface="+mj-lt"/>
              </a:rPr>
              <a:t>      </a:t>
            </a:r>
            <a:br>
              <a:rPr lang="en-US" sz="4000" b="1" dirty="0">
                <a:latin typeface="Century"/>
                <a:ea typeface="+mj-lt"/>
                <a:cs typeface="+mj-lt"/>
              </a:rPr>
            </a:br>
            <a:r>
              <a:rPr lang="en-US" sz="4000" b="1" dirty="0">
                <a:latin typeface="Century"/>
                <a:ea typeface="+mj-lt"/>
                <a:cs typeface="+mj-lt"/>
              </a:rPr>
              <a:t>Network &amp; Security Bootcamp   </a:t>
            </a:r>
            <a:br>
              <a:rPr lang="en-US" sz="4000" b="1" dirty="0">
                <a:latin typeface="Century"/>
                <a:ea typeface="+mj-lt"/>
                <a:cs typeface="+mj-lt"/>
              </a:rPr>
            </a:br>
            <a:r>
              <a:rPr lang="en-US" sz="4000" b="1" dirty="0" err="1">
                <a:latin typeface="Century"/>
                <a:ea typeface="+mj-lt"/>
                <a:cs typeface="+mj-lt"/>
              </a:rPr>
              <a:t>Proje</a:t>
            </a:r>
            <a:r>
              <a:rPr lang="en-US" sz="4000" b="1" dirty="0">
                <a:latin typeface="Century"/>
                <a:ea typeface="+mj-lt"/>
                <a:cs typeface="+mj-lt"/>
              </a:rPr>
              <a:t> </a:t>
            </a:r>
            <a:r>
              <a:rPr lang="en-US" sz="4000" b="1" dirty="0" err="1">
                <a:latin typeface="Century"/>
                <a:ea typeface="+mj-lt"/>
                <a:cs typeface="+mj-lt"/>
              </a:rPr>
              <a:t>Sunumu</a:t>
            </a:r>
            <a:endParaRPr lang="tr-TR" sz="4000" dirty="0" err="1">
              <a:latin typeface="Century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B61A74B3-E247-44D4-8C48-FAE8E20564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229973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D9B8FD4-CDEB-4EB4-B4DE-C89E119389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="" xmlns:a16="http://schemas.microsoft.com/office/drawing/2014/main" id="{5A2E3D1D-9E9F-4739-BA14-D4D7FA9FBD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1FFB365B-E9DC-4859-B8AB-CB83EEBE4E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ADAB9C8-EB37-4914-A699-C716FC8FE4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4E45D578-62A4-A5B2-85EF-AB3D7733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2" y="112151"/>
            <a:ext cx="4001571" cy="1530283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>
                <a:solidFill>
                  <a:schemeClr val="bg2"/>
                </a:solidFill>
              </a:rPr>
              <a:t>Access </a:t>
            </a:r>
            <a:r>
              <a:rPr lang="tr-TR" dirty="0" err="1">
                <a:solidFill>
                  <a:schemeClr val="bg2"/>
                </a:solidFill>
              </a:rPr>
              <a:t>Control</a:t>
            </a:r>
            <a:r>
              <a:rPr lang="tr-TR" dirty="0">
                <a:solidFill>
                  <a:schemeClr val="bg2"/>
                </a:solidFill>
              </a:rPr>
              <a:t> </a:t>
            </a:r>
            <a:r>
              <a:rPr lang="tr-TR" dirty="0" err="1" smtClean="0">
                <a:solidFill>
                  <a:schemeClr val="bg2"/>
                </a:solidFill>
              </a:rPr>
              <a:t>List</a:t>
            </a:r>
            <a:r>
              <a:rPr lang="tr-TR" dirty="0" smtClean="0">
                <a:solidFill>
                  <a:schemeClr val="bg2"/>
                </a:solidFill>
              </a:rPr>
              <a:t> IPv6</a:t>
            </a:r>
            <a:r>
              <a:rPr lang="tr-TR" dirty="0">
                <a:solidFill>
                  <a:schemeClr val="bg2"/>
                </a:solidFill>
              </a:rPr>
              <a:t/>
            </a:r>
            <a:br>
              <a:rPr lang="tr-TR" dirty="0">
                <a:solidFill>
                  <a:schemeClr val="bg2"/>
                </a:solidFill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B4A53707-5E94-4D00-D72C-B15639E86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891" y="1450535"/>
            <a:ext cx="4598896" cy="508628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tr-TR" dirty="0">
                <a:solidFill>
                  <a:schemeClr val="bg1"/>
                </a:solidFill>
              </a:rPr>
              <a:t>Ağ trafiğinde kendi oluşturduğumuz kurallar ile nelere izin verip nelere izin vermeyeceğimizin kontrolünü sağlayan yapıdır.</a:t>
            </a:r>
          </a:p>
          <a:p>
            <a:r>
              <a:rPr lang="tr-TR" sz="2100" dirty="0" smtClean="0">
                <a:solidFill>
                  <a:schemeClr val="bg1"/>
                </a:solidFill>
              </a:rPr>
              <a:t>ipv6 </a:t>
            </a:r>
            <a:r>
              <a:rPr lang="tr-TR" sz="2100" dirty="0" err="1" smtClean="0">
                <a:solidFill>
                  <a:schemeClr val="bg1"/>
                </a:solidFill>
              </a:rPr>
              <a:t>access</a:t>
            </a:r>
            <a:r>
              <a:rPr lang="tr-TR" sz="2100" dirty="0" smtClean="0">
                <a:solidFill>
                  <a:schemeClr val="bg1"/>
                </a:solidFill>
              </a:rPr>
              <a:t>-</a:t>
            </a:r>
            <a:r>
              <a:rPr lang="tr-TR" sz="2100" dirty="0" err="1" smtClean="0">
                <a:solidFill>
                  <a:schemeClr val="bg1"/>
                </a:solidFill>
              </a:rPr>
              <a:t>list</a:t>
            </a:r>
            <a:r>
              <a:rPr lang="tr-TR" sz="2100" dirty="0" smtClean="0">
                <a:solidFill>
                  <a:schemeClr val="bg1"/>
                </a:solidFill>
              </a:rPr>
              <a:t> WEBACL6</a:t>
            </a:r>
          </a:p>
          <a:p>
            <a:r>
              <a:rPr lang="tr-TR" sz="2100" dirty="0" err="1" smtClean="0">
                <a:solidFill>
                  <a:schemeClr val="bg1"/>
                </a:solidFill>
              </a:rPr>
              <a:t>permit</a:t>
            </a:r>
            <a:r>
              <a:rPr lang="tr-TR" sz="2100" dirty="0" smtClean="0">
                <a:solidFill>
                  <a:schemeClr val="bg1"/>
                </a:solidFill>
              </a:rPr>
              <a:t> </a:t>
            </a:r>
            <a:r>
              <a:rPr lang="tr-TR" sz="2100" dirty="0" err="1" smtClean="0">
                <a:solidFill>
                  <a:schemeClr val="bg1"/>
                </a:solidFill>
              </a:rPr>
              <a:t>udp</a:t>
            </a:r>
            <a:r>
              <a:rPr lang="tr-TR" sz="2100" dirty="0" smtClean="0">
                <a:solidFill>
                  <a:schemeClr val="bg1"/>
                </a:solidFill>
              </a:rPr>
              <a:t> </a:t>
            </a:r>
            <a:r>
              <a:rPr lang="tr-TR" sz="2100" dirty="0" err="1" smtClean="0">
                <a:solidFill>
                  <a:schemeClr val="bg1"/>
                </a:solidFill>
              </a:rPr>
              <a:t>any</a:t>
            </a:r>
            <a:r>
              <a:rPr lang="tr-TR" sz="2100" dirty="0" smtClean="0">
                <a:solidFill>
                  <a:schemeClr val="bg1"/>
                </a:solidFill>
              </a:rPr>
              <a:t> </a:t>
            </a:r>
            <a:r>
              <a:rPr lang="tr-TR" sz="2100" dirty="0" err="1" smtClean="0">
                <a:solidFill>
                  <a:schemeClr val="bg1"/>
                </a:solidFill>
              </a:rPr>
              <a:t>host</a:t>
            </a:r>
            <a:r>
              <a:rPr lang="tr-TR" sz="2100" dirty="0" smtClean="0">
                <a:solidFill>
                  <a:schemeClr val="bg1"/>
                </a:solidFill>
              </a:rPr>
              <a:t> 1ef0:111:11:1::2 </a:t>
            </a:r>
            <a:r>
              <a:rPr lang="tr-TR" sz="2100" dirty="0" err="1" smtClean="0">
                <a:solidFill>
                  <a:schemeClr val="bg1"/>
                </a:solidFill>
              </a:rPr>
              <a:t>eq</a:t>
            </a:r>
            <a:r>
              <a:rPr lang="tr-TR" sz="2100" dirty="0" smtClean="0">
                <a:solidFill>
                  <a:schemeClr val="bg1"/>
                </a:solidFill>
              </a:rPr>
              <a:t> 53</a:t>
            </a:r>
          </a:p>
          <a:p>
            <a:r>
              <a:rPr lang="tr-TR" sz="2100" dirty="0" err="1" smtClean="0">
                <a:solidFill>
                  <a:schemeClr val="bg1"/>
                </a:solidFill>
              </a:rPr>
              <a:t>permit</a:t>
            </a:r>
            <a:r>
              <a:rPr lang="tr-TR" sz="2100" dirty="0" smtClean="0">
                <a:solidFill>
                  <a:schemeClr val="bg1"/>
                </a:solidFill>
              </a:rPr>
              <a:t> </a:t>
            </a:r>
            <a:r>
              <a:rPr lang="tr-TR" sz="2100" dirty="0" err="1" smtClean="0">
                <a:solidFill>
                  <a:schemeClr val="bg1"/>
                </a:solidFill>
              </a:rPr>
              <a:t>tcp</a:t>
            </a:r>
            <a:r>
              <a:rPr lang="tr-TR" sz="2100" dirty="0" smtClean="0">
                <a:solidFill>
                  <a:schemeClr val="bg1"/>
                </a:solidFill>
              </a:rPr>
              <a:t> </a:t>
            </a:r>
            <a:r>
              <a:rPr lang="tr-TR" sz="2100" dirty="0" err="1" smtClean="0">
                <a:solidFill>
                  <a:schemeClr val="bg1"/>
                </a:solidFill>
              </a:rPr>
              <a:t>any</a:t>
            </a:r>
            <a:r>
              <a:rPr lang="tr-TR" sz="2100" dirty="0" smtClean="0">
                <a:solidFill>
                  <a:schemeClr val="bg1"/>
                </a:solidFill>
              </a:rPr>
              <a:t> </a:t>
            </a:r>
            <a:r>
              <a:rPr lang="tr-TR" sz="2100" dirty="0" err="1" smtClean="0">
                <a:solidFill>
                  <a:schemeClr val="bg1"/>
                </a:solidFill>
              </a:rPr>
              <a:t>host</a:t>
            </a:r>
            <a:r>
              <a:rPr lang="tr-TR" sz="2100" dirty="0" smtClean="0">
                <a:solidFill>
                  <a:schemeClr val="bg1"/>
                </a:solidFill>
              </a:rPr>
              <a:t> 1ef0:111:11:1::3 </a:t>
            </a:r>
            <a:r>
              <a:rPr lang="tr-TR" sz="2100" dirty="0" err="1" smtClean="0">
                <a:solidFill>
                  <a:schemeClr val="bg1"/>
                </a:solidFill>
              </a:rPr>
              <a:t>eq</a:t>
            </a:r>
            <a:r>
              <a:rPr lang="tr-TR" sz="2100" dirty="0" smtClean="0">
                <a:solidFill>
                  <a:schemeClr val="bg1"/>
                </a:solidFill>
              </a:rPr>
              <a:t> 80</a:t>
            </a:r>
          </a:p>
          <a:p>
            <a:pPr>
              <a:buNone/>
            </a:pPr>
            <a:endParaRPr lang="tr-TR" sz="2100" dirty="0" smtClean="0">
              <a:solidFill>
                <a:schemeClr val="bg1"/>
              </a:solidFill>
            </a:endParaRPr>
          </a:p>
          <a:p>
            <a:r>
              <a:rPr lang="tr-TR" sz="2100" dirty="0" err="1" smtClean="0">
                <a:solidFill>
                  <a:schemeClr val="bg1"/>
                </a:solidFill>
              </a:rPr>
              <a:t>int</a:t>
            </a:r>
            <a:r>
              <a:rPr lang="tr-TR" sz="2100" dirty="0" smtClean="0">
                <a:solidFill>
                  <a:schemeClr val="bg1"/>
                </a:solidFill>
              </a:rPr>
              <a:t> fa0/0</a:t>
            </a:r>
          </a:p>
          <a:p>
            <a:r>
              <a:rPr lang="tr-TR" sz="2100" dirty="0" smtClean="0">
                <a:solidFill>
                  <a:schemeClr val="bg1"/>
                </a:solidFill>
              </a:rPr>
              <a:t>ipv6 </a:t>
            </a:r>
            <a:r>
              <a:rPr lang="tr-TR" sz="2100" dirty="0" err="1" smtClean="0">
                <a:solidFill>
                  <a:schemeClr val="bg1"/>
                </a:solidFill>
              </a:rPr>
              <a:t>traffic</a:t>
            </a:r>
            <a:r>
              <a:rPr lang="tr-TR" sz="2100" dirty="0" smtClean="0">
                <a:solidFill>
                  <a:schemeClr val="bg1"/>
                </a:solidFill>
              </a:rPr>
              <a:t>-</a:t>
            </a:r>
            <a:r>
              <a:rPr lang="tr-TR" sz="2100" dirty="0" err="1" smtClean="0">
                <a:solidFill>
                  <a:schemeClr val="bg1"/>
                </a:solidFill>
              </a:rPr>
              <a:t>filter</a:t>
            </a:r>
            <a:r>
              <a:rPr lang="tr-TR" sz="2100" dirty="0" smtClean="0">
                <a:solidFill>
                  <a:schemeClr val="bg1"/>
                </a:solidFill>
              </a:rPr>
              <a:t> WEBACL6 </a:t>
            </a:r>
            <a:r>
              <a:rPr lang="tr-TR" sz="2100" dirty="0" err="1" smtClean="0">
                <a:solidFill>
                  <a:schemeClr val="bg1"/>
                </a:solidFill>
              </a:rPr>
              <a:t>out</a:t>
            </a:r>
            <a:endParaRPr lang="tr-TR" sz="2100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Bu </a:t>
            </a:r>
            <a:r>
              <a:rPr lang="en-US" dirty="0" err="1">
                <a:solidFill>
                  <a:schemeClr val="bg1"/>
                </a:solidFill>
              </a:rPr>
              <a:t>yapılandırmadan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sonra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artık</a:t>
            </a:r>
            <a:r>
              <a:rPr lang="en-US" dirty="0">
                <a:solidFill>
                  <a:schemeClr val="bg1"/>
                </a:solidFill>
              </a:rPr>
              <a:t> Laptop </a:t>
            </a:r>
            <a:r>
              <a:rPr lang="en-US" dirty="0" err="1">
                <a:solidFill>
                  <a:schemeClr val="bg1"/>
                </a:solidFill>
              </a:rPr>
              <a:t>ve</a:t>
            </a:r>
            <a:r>
              <a:rPr lang="en-US" dirty="0">
                <a:solidFill>
                  <a:schemeClr val="bg1"/>
                </a:solidFill>
              </a:rPr>
              <a:t> Desktop end </a:t>
            </a:r>
            <a:r>
              <a:rPr lang="en-US" dirty="0" err="1">
                <a:solidFill>
                  <a:schemeClr val="bg1"/>
                </a:solidFill>
              </a:rPr>
              <a:t>device'larımız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Serverlardan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sadece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izin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verdiğimiz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hizmetleri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alabilecek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</a:t>
            </a:r>
            <a:r>
              <a:rPr lang="en-US" dirty="0">
                <a:solidFill>
                  <a:schemeClr val="bg1"/>
                </a:solidFill>
              </a:rPr>
              <a:t> ping </a:t>
            </a:r>
            <a:r>
              <a:rPr lang="en-US" dirty="0" err="1">
                <a:solidFill>
                  <a:schemeClr val="bg1"/>
                </a:solidFill>
              </a:rPr>
              <a:t>atamayacak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duruma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gelir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endParaRPr lang="tr-TR" dirty="0">
              <a:solidFill>
                <a:srgbClr val="000000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endParaRPr lang="tr-TR" dirty="0">
              <a:solidFill>
                <a:srgbClr val="000000"/>
              </a:solidFill>
            </a:endParaRPr>
          </a:p>
        </p:txBody>
      </p:sp>
      <p:pic>
        <p:nvPicPr>
          <p:cNvPr id="8194" name="Picture 2" descr="C:\Users\Heath Del Mar\Desktop\Sunum sunum sunum\ipv6\ipv6 acl sonrası web hizmet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8049" y="0"/>
            <a:ext cx="3953951" cy="3830594"/>
          </a:xfrm>
          <a:prstGeom prst="rect">
            <a:avLst/>
          </a:prstGeom>
          <a:noFill/>
        </p:spPr>
      </p:pic>
      <p:pic>
        <p:nvPicPr>
          <p:cNvPr id="8195" name="Picture 3" descr="C:\Users\Heath Del Mar\Desktop\Sunum sunum sunum\ipv6\acl sonrası ping test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0750" y="1729946"/>
            <a:ext cx="5316538" cy="51280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8634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D9B8FD4-CDEB-4EB4-B4DE-C89E119389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="" xmlns:a16="http://schemas.microsoft.com/office/drawing/2014/main" id="{5A2E3D1D-9E9F-4739-BA14-D4D7FA9FBD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1FFB365B-E9DC-4859-B8AB-CB83EEBE4E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ADAB9C8-EB37-4914-A699-C716FC8FE4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4E45D578-62A4-A5B2-85EF-AB3D7733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2" y="112151"/>
            <a:ext cx="4001571" cy="1530283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>
                <a:solidFill>
                  <a:schemeClr val="bg2"/>
                </a:solidFill>
              </a:rPr>
              <a:t>Closing</a:t>
            </a:r>
            <a:r>
              <a:rPr lang="tr-TR" dirty="0">
                <a:solidFill>
                  <a:schemeClr val="bg2"/>
                </a:solidFill>
              </a:rPr>
              <a:t> Switch </a:t>
            </a:r>
            <a:r>
              <a:rPr lang="tr-TR" dirty="0" err="1">
                <a:solidFill>
                  <a:schemeClr val="bg2"/>
                </a:solidFill>
              </a:rPr>
              <a:t>Ports</a:t>
            </a:r>
            <a:r>
              <a:rPr lang="tr-TR" dirty="0">
                <a:solidFill>
                  <a:schemeClr val="bg2"/>
                </a:solidFill>
              </a:rPr>
              <a:t/>
            </a:r>
            <a:br>
              <a:rPr lang="tr-TR" dirty="0">
                <a:solidFill>
                  <a:schemeClr val="bg2"/>
                </a:solidFill>
              </a:rPr>
            </a:b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B4A53707-5E94-4D00-D72C-B15639E86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86" y="1714304"/>
            <a:ext cx="3739204" cy="4519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int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range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fa0/3-24</a:t>
            </a:r>
            <a:br>
              <a:rPr lang="tr-TR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sh</a:t>
            </a:r>
          </a:p>
          <a:p>
            <a:pPr>
              <a:buClr>
                <a:srgbClr val="8AD0D6"/>
              </a:buClr>
            </a:pPr>
            <a:endParaRPr lang="tr-TR" dirty="0">
              <a:solidFill>
                <a:schemeClr val="bg1"/>
              </a:solidFill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int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range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g0/1-2</a:t>
            </a:r>
            <a:br>
              <a:rPr lang="tr-TR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sh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endParaRPr lang="tr-TR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endParaRPr lang="tr-TR" dirty="0">
              <a:solidFill>
                <a:srgbClr val="000000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r>
              <a:rPr lang="tr-TR" dirty="0">
                <a:solidFill>
                  <a:srgbClr val="000000"/>
                </a:solidFill>
              </a:rPr>
              <a:t>Portların kapandığından emin olmak için </a:t>
            </a:r>
            <a:r>
              <a:rPr lang="tr-TR" dirty="0" err="1">
                <a:solidFill>
                  <a:srgbClr val="000000"/>
                </a:solidFill>
              </a:rPr>
              <a:t>End</a:t>
            </a:r>
            <a:r>
              <a:rPr lang="tr-TR" dirty="0">
                <a:solidFill>
                  <a:srgbClr val="000000"/>
                </a:solidFill>
              </a:rPr>
              <a:t> </a:t>
            </a:r>
            <a:r>
              <a:rPr lang="tr-TR" dirty="0" err="1">
                <a:solidFill>
                  <a:srgbClr val="000000"/>
                </a:solidFill>
              </a:rPr>
              <a:t>device</a:t>
            </a:r>
            <a:r>
              <a:rPr lang="tr-TR" dirty="0">
                <a:solidFill>
                  <a:srgbClr val="000000"/>
                </a:solidFill>
              </a:rPr>
              <a:t> ekleyip deniyoruz.</a:t>
            </a:r>
          </a:p>
          <a:p>
            <a:pPr>
              <a:buClr>
                <a:srgbClr val="8AD0D6"/>
              </a:buClr>
            </a:pPr>
            <a:endParaRPr lang="tr-TR" dirty="0">
              <a:solidFill>
                <a:srgbClr val="000000"/>
              </a:solidFill>
            </a:endParaRPr>
          </a:p>
        </p:txBody>
      </p:sp>
      <p:pic>
        <p:nvPicPr>
          <p:cNvPr id="5122" name="Picture 2" descr="C:\Users\Heath Del Mar\Desktop\Sunum sunum sunum\portların kapalı olduğunu gösteren test cihazları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51799" y="724931"/>
            <a:ext cx="8640201" cy="39464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4676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4CD14DB-BB81-479F-A1FC-1C75640E9F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C943A91B-7CA7-4592-A975-73B1BF8C4C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7">
            <a:extLst>
              <a:ext uri="{FF2B5EF4-FFF2-40B4-BE49-F238E27FC236}">
                <a16:creationId xmlns="" xmlns:a16="http://schemas.microsoft.com/office/drawing/2014/main" id="{EC471314-E46A-414B-8D91-74880E84F1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="" xmlns:a16="http://schemas.microsoft.com/office/drawing/2014/main" id="{6A681326-1C9D-44A3-A627-3871BDAE4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44093D04-AA21-04E4-1AA2-2DAC7455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tr-TR" sz="2800" dirty="0">
                <a:solidFill>
                  <a:srgbClr val="FFFFFF"/>
                </a:solidFill>
                <a:latin typeface="Times New Roman"/>
                <a:cs typeface="Times New Roman"/>
              </a:rPr>
              <a:t>Proje İsterleri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EC727538-DD4C-013E-4C69-13314DC1F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9457" y="2099213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tr-TR" sz="1800" dirty="0">
                <a:latin typeface="Times New Roman"/>
                <a:cs typeface="Times New Roman"/>
              </a:rPr>
              <a:t>Omurga IPv4 ve IPv6 </a:t>
            </a:r>
            <a:r>
              <a:rPr lang="tr-TR" sz="1800" dirty="0" err="1">
                <a:latin typeface="Times New Roman"/>
                <a:cs typeface="Times New Roman"/>
              </a:rPr>
              <a:t>dual</a:t>
            </a:r>
            <a:r>
              <a:rPr lang="tr-TR" sz="1800" dirty="0">
                <a:latin typeface="Times New Roman"/>
                <a:cs typeface="Times New Roman"/>
              </a:rPr>
              <a:t> </a:t>
            </a:r>
            <a:r>
              <a:rPr lang="tr-TR" sz="1800" dirty="0" err="1">
                <a:latin typeface="Times New Roman"/>
                <a:cs typeface="Times New Roman"/>
              </a:rPr>
              <a:t>stack</a:t>
            </a:r>
            <a:r>
              <a:rPr lang="tr-TR" sz="1800" dirty="0">
                <a:latin typeface="Times New Roman"/>
                <a:cs typeface="Times New Roman"/>
              </a:rPr>
              <a:t> olarak çalışabilmeli.</a:t>
            </a:r>
            <a:endParaRPr lang="tr-TR"/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tr-TR" sz="1800" dirty="0">
                <a:latin typeface="Times New Roman"/>
                <a:cs typeface="Times New Roman"/>
              </a:rPr>
              <a:t>IPv4 ve IPv6 kendi içlerinde OSPF ile haberleşebilmeli.</a:t>
            </a: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tr-TR" sz="1800" dirty="0">
                <a:latin typeface="Times New Roman"/>
                <a:cs typeface="Times New Roman"/>
              </a:rPr>
              <a:t>Hem IPv4 hem de IPv6 omurga, ACL ile sadece istenilen servis portlarından hizmet verebilmeli.</a:t>
            </a:r>
          </a:p>
          <a:p>
            <a:pPr>
              <a:buClr>
                <a:srgbClr val="F7F7F7"/>
              </a:buClr>
              <a:buFont typeface="Wingdings" charset="2"/>
              <a:buChar char="Ø"/>
            </a:pPr>
            <a:r>
              <a:rPr lang="tr-TR" sz="1800" dirty="0">
                <a:latin typeface="Times New Roman"/>
                <a:cs typeface="Times New Roman"/>
              </a:rPr>
              <a:t>Kullanılmayan diğer portlar kapatılmalı.</a:t>
            </a:r>
          </a:p>
        </p:txBody>
      </p:sp>
      <p:pic>
        <p:nvPicPr>
          <p:cNvPr id="4" name="Resim 8">
            <a:extLst>
              <a:ext uri="{FF2B5EF4-FFF2-40B4-BE49-F238E27FC236}">
                <a16:creationId xmlns="" xmlns:a16="http://schemas.microsoft.com/office/drawing/2014/main" id="{919A568A-B331-432D-3E04-DE6EDE0E5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477" y="3841539"/>
            <a:ext cx="8448430" cy="28774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83292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D9B8FD4-CDEB-4EB4-B4DE-C89E119389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="" xmlns:a16="http://schemas.microsoft.com/office/drawing/2014/main" id="{5A2E3D1D-9E9F-4739-BA14-D4D7FA9FBD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1FFB365B-E9DC-4859-B8AB-CB83EEBE4E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ADAB9C8-EB37-4914-A699-C716FC8FE4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4E45D578-62A4-A5B2-85EF-AB3D7733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2" y="112151"/>
            <a:ext cx="4001571" cy="1530283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>
                <a:solidFill>
                  <a:schemeClr val="bg2"/>
                </a:solidFill>
              </a:rPr>
              <a:t>Basic </a:t>
            </a:r>
            <a:br>
              <a:rPr lang="tr-TR" dirty="0">
                <a:solidFill>
                  <a:schemeClr val="bg2"/>
                </a:solidFill>
              </a:rPr>
            </a:br>
            <a:r>
              <a:rPr lang="tr-TR" dirty="0" err="1">
                <a:solidFill>
                  <a:schemeClr val="bg2"/>
                </a:solidFill>
              </a:rPr>
              <a:t>Configuration</a:t>
            </a:r>
            <a:r>
              <a:rPr lang="tr-TR" dirty="0">
                <a:solidFill>
                  <a:schemeClr val="bg2"/>
                </a:solidFill>
              </a:rPr>
              <a:t/>
            </a:r>
            <a:br>
              <a:rPr lang="tr-TR" dirty="0">
                <a:solidFill>
                  <a:schemeClr val="bg2"/>
                </a:solidFill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B4A53707-5E94-4D00-D72C-B15639E86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86" y="1714304"/>
            <a:ext cx="3739204" cy="4519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Öncelikle </a:t>
            </a:r>
            <a:r>
              <a:rPr lang="tr-TR" dirty="0" err="1" smtClean="0">
                <a:solidFill>
                  <a:schemeClr val="bg1"/>
                </a:solidFill>
              </a:rPr>
              <a:t>Router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>
                <a:solidFill>
                  <a:schemeClr val="bg1"/>
                </a:solidFill>
              </a:rPr>
              <a:t>ve </a:t>
            </a:r>
            <a:r>
              <a:rPr lang="tr-TR" dirty="0" err="1">
                <a:solidFill>
                  <a:schemeClr val="bg1"/>
                </a:solidFill>
              </a:rPr>
              <a:t>Switchlerimizin</a:t>
            </a:r>
            <a:r>
              <a:rPr lang="tr-TR" dirty="0">
                <a:solidFill>
                  <a:schemeClr val="bg1"/>
                </a:solidFill>
              </a:rPr>
              <a:t> erişimini güvence altına almak için parola </a:t>
            </a:r>
            <a:r>
              <a:rPr lang="tr-TR" dirty="0" smtClean="0">
                <a:solidFill>
                  <a:schemeClr val="bg1"/>
                </a:solidFill>
              </a:rPr>
              <a:t>oluşturuyoruz.</a:t>
            </a:r>
            <a:endParaRPr lang="tr-TR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dirty="0" smtClean="0">
                <a:solidFill>
                  <a:schemeClr val="bg1"/>
                </a:solidFill>
                <a:ea typeface="+mj-lt"/>
                <a:cs typeface="+mj-lt"/>
              </a:rPr>
              <a:t>e</a:t>
            </a:r>
            <a:r>
              <a:rPr lang="tr-TR" dirty="0" smtClean="0">
                <a:solidFill>
                  <a:schemeClr val="bg1"/>
                </a:solidFill>
                <a:ea typeface="+mj-lt"/>
                <a:cs typeface="+mj-lt"/>
              </a:rPr>
              <a:t>n </a:t>
            </a:r>
          </a:p>
          <a:p>
            <a:pPr>
              <a:buClr>
                <a:srgbClr val="8AD0D6"/>
              </a:buClr>
            </a:pPr>
            <a:r>
              <a:rPr lang="tr-TR" dirty="0" err="1" smtClean="0">
                <a:solidFill>
                  <a:schemeClr val="bg1"/>
                </a:solidFill>
                <a:ea typeface="+mj-lt"/>
                <a:cs typeface="+mj-lt"/>
              </a:rPr>
              <a:t>conf</a:t>
            </a:r>
            <a:r>
              <a:rPr lang="tr-TR" dirty="0" smtClean="0">
                <a:solidFill>
                  <a:schemeClr val="bg1"/>
                </a:solidFill>
                <a:ea typeface="+mj-lt"/>
                <a:cs typeface="+mj-lt"/>
              </a:rPr>
              <a:t> t</a:t>
            </a:r>
          </a:p>
          <a:p>
            <a:pPr>
              <a:buClr>
                <a:srgbClr val="8AD0D6"/>
              </a:buClr>
            </a:pPr>
            <a:r>
              <a:rPr lang="tr-TR" dirty="0" err="1" smtClean="0">
                <a:solidFill>
                  <a:schemeClr val="bg1"/>
                </a:solidFill>
                <a:ea typeface="+mj-lt"/>
                <a:cs typeface="+mj-lt"/>
              </a:rPr>
              <a:t>hostname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tr-TR" dirty="0" err="1" smtClean="0">
                <a:solidFill>
                  <a:schemeClr val="bg1"/>
                </a:solidFill>
                <a:ea typeface="+mj-lt"/>
                <a:cs typeface="+mj-lt"/>
              </a:rPr>
              <a:t>izmir</a:t>
            </a:r>
            <a:endParaRPr lang="tr-TR" dirty="0">
              <a:solidFill>
                <a:schemeClr val="bg1"/>
              </a:solidFill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tr-TR" dirty="0" err="1" smtClean="0">
                <a:solidFill>
                  <a:schemeClr val="bg1"/>
                </a:solidFill>
                <a:ea typeface="+mj-lt"/>
                <a:cs typeface="+mj-lt"/>
              </a:rPr>
              <a:t>enable</a:t>
            </a:r>
            <a:r>
              <a:rPr lang="tr-TR" dirty="0" smtClean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password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 sunum    </a:t>
            </a:r>
            <a:endParaRPr lang="tr-TR" dirty="0" smtClean="0">
              <a:solidFill>
                <a:schemeClr val="bg1"/>
              </a:solidFill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tr-TR" dirty="0" err="1" smtClean="0">
                <a:solidFill>
                  <a:schemeClr val="bg1"/>
                </a:solidFill>
                <a:ea typeface="+mj-lt"/>
                <a:cs typeface="+mj-lt"/>
              </a:rPr>
              <a:t>enable</a:t>
            </a:r>
            <a:r>
              <a:rPr lang="tr-TR" dirty="0" smtClean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secret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tr-TR" dirty="0" err="1" smtClean="0">
                <a:solidFill>
                  <a:schemeClr val="bg1"/>
                </a:solidFill>
                <a:ea typeface="+mj-lt"/>
                <a:cs typeface="+mj-lt"/>
              </a:rPr>
              <a:t>namik</a:t>
            </a:r>
            <a:endParaRPr lang="tr-TR" dirty="0">
              <a:solidFill>
                <a:schemeClr val="bg1"/>
              </a:solidFill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tr-TR" dirty="0" smtClean="0">
                <a:solidFill>
                  <a:schemeClr val="bg1"/>
                </a:solidFill>
                <a:ea typeface="+mj-lt"/>
                <a:cs typeface="+mj-lt"/>
              </a:rPr>
              <a:t>service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password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-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encryption</a:t>
            </a:r>
            <a:endParaRPr lang="tr-TR" dirty="0">
              <a:solidFill>
                <a:schemeClr val="bg1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endParaRPr lang="tr-TR" dirty="0">
              <a:solidFill>
                <a:srgbClr val="000000"/>
              </a:solidFill>
            </a:endParaRPr>
          </a:p>
        </p:txBody>
      </p:sp>
      <p:pic>
        <p:nvPicPr>
          <p:cNvPr id="6" name="Resim 6" descr="metin içeren bir resim&#10;&#10;Açıklama otomatik olarak oluşturuldu">
            <a:extLst>
              <a:ext uri="{FF2B5EF4-FFF2-40B4-BE49-F238E27FC236}">
                <a16:creationId xmlns="" xmlns:a16="http://schemas.microsoft.com/office/drawing/2014/main" id="{40729E82-1BFB-EF34-C945-D837B0ABF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170" y="2020"/>
            <a:ext cx="6465275" cy="62580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8030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D9B8FD4-CDEB-4EB4-B4DE-C89E119389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="" xmlns:a16="http://schemas.microsoft.com/office/drawing/2014/main" id="{5A2E3D1D-9E9F-4739-BA14-D4D7FA9FBD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1FFB365B-E9DC-4859-B8AB-CB83EEBE4E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ADAB9C8-EB37-4914-A699-C716FC8FE4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4E45D578-62A4-A5B2-85EF-AB3D7733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2" y="112151"/>
            <a:ext cx="4001571" cy="1530283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>
                <a:solidFill>
                  <a:schemeClr val="bg2"/>
                </a:solidFill>
              </a:rPr>
              <a:t>Router</a:t>
            </a:r>
            <a:r>
              <a:rPr lang="tr-TR" dirty="0">
                <a:solidFill>
                  <a:schemeClr val="bg2"/>
                </a:solidFill>
              </a:rPr>
              <a:t> </a:t>
            </a:r>
            <a:r>
              <a:rPr lang="tr-TR" dirty="0" err="1">
                <a:solidFill>
                  <a:schemeClr val="bg2"/>
                </a:solidFill>
              </a:rPr>
              <a:t>Interfaces</a:t>
            </a:r>
            <a:r>
              <a:rPr lang="tr-TR" dirty="0">
                <a:solidFill>
                  <a:schemeClr val="bg2"/>
                </a:solidFill>
              </a:rPr>
              <a:t> </a:t>
            </a:r>
            <a:r>
              <a:rPr lang="tr-TR" dirty="0" err="1">
                <a:solidFill>
                  <a:schemeClr val="bg2"/>
                </a:solidFill>
              </a:rPr>
              <a:t>Configuration</a:t>
            </a:r>
            <a:r>
              <a:rPr lang="tr-TR" dirty="0">
                <a:solidFill>
                  <a:schemeClr val="bg2"/>
                </a:solidFill>
              </a:rPr>
              <a:t/>
            </a:r>
            <a:br>
              <a:rPr lang="tr-TR" dirty="0">
                <a:solidFill>
                  <a:schemeClr val="bg2"/>
                </a:solidFill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B4A53707-5E94-4D00-D72C-B15639E86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494" y="2075766"/>
            <a:ext cx="4032280" cy="357205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Izmir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Router'ı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için</a:t>
            </a:r>
          </a:p>
          <a:p>
            <a:pPr marL="0" indent="0">
              <a:buClr>
                <a:srgbClr val="8AD0D6"/>
              </a:buClr>
            </a:pP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   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int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fa0/0</a:t>
            </a:r>
            <a:endParaRPr lang="tr-TR" dirty="0"/>
          </a:p>
          <a:p>
            <a:pPr>
              <a:buClr>
                <a:srgbClr val="8AD0D6"/>
              </a:buClr>
            </a:pP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ip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add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192.168.3.1 255.255.255.0</a:t>
            </a:r>
          </a:p>
          <a:p>
            <a:pPr>
              <a:buClr>
                <a:srgbClr val="8AD0D6"/>
              </a:buClr>
            </a:pP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no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sh</a:t>
            </a:r>
            <a:endParaRPr lang="tr-TR" dirty="0">
              <a:solidFill>
                <a:schemeClr val="bg1"/>
              </a:solidFill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int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s0/0/0</a:t>
            </a:r>
          </a:p>
          <a:p>
            <a:pPr>
              <a:buClr>
                <a:srgbClr val="8AD0D6"/>
              </a:buClr>
            </a:pP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ip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add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13.0.0.2 255.255.255.252</a:t>
            </a:r>
          </a:p>
          <a:p>
            <a:pPr>
              <a:buClr>
                <a:srgbClr val="8AD0D6"/>
              </a:buClr>
            </a:pP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no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sh</a:t>
            </a:r>
            <a:endParaRPr lang="tr-TR" dirty="0">
              <a:solidFill>
                <a:schemeClr val="bg1"/>
              </a:solidFill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do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ping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192.168.3.2</a:t>
            </a:r>
            <a:endParaRPr lang="tr-TR" dirty="0">
              <a:solidFill>
                <a:schemeClr val="bg1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endParaRPr lang="tr-T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tr-TR" dirty="0">
                <a:solidFill>
                  <a:schemeClr val="bg1"/>
                </a:solidFill>
              </a:rPr>
              <a:t>Diğer </a:t>
            </a:r>
            <a:r>
              <a:rPr lang="tr-TR" dirty="0" err="1">
                <a:solidFill>
                  <a:schemeClr val="bg1"/>
                </a:solidFill>
              </a:rPr>
              <a:t>Routerlar</a:t>
            </a:r>
            <a:r>
              <a:rPr lang="tr-TR" dirty="0">
                <a:solidFill>
                  <a:schemeClr val="bg1"/>
                </a:solidFill>
              </a:rPr>
              <a:t> için de </a:t>
            </a:r>
            <a:r>
              <a:rPr lang="tr-TR" dirty="0" err="1">
                <a:solidFill>
                  <a:schemeClr val="bg1"/>
                </a:solidFill>
              </a:rPr>
              <a:t>interface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configuration</a:t>
            </a:r>
            <a:r>
              <a:rPr lang="tr-TR" dirty="0">
                <a:solidFill>
                  <a:schemeClr val="bg1"/>
                </a:solidFill>
              </a:rPr>
              <a:t> </a:t>
            </a:r>
            <a:r>
              <a:rPr lang="tr-TR" dirty="0" smtClean="0">
                <a:solidFill>
                  <a:schemeClr val="bg1"/>
                </a:solidFill>
              </a:rPr>
              <a:t>yapılır. Ayarların doğruluğundan emin olmak için </a:t>
            </a:r>
            <a:r>
              <a:rPr lang="tr-TR" dirty="0" err="1" smtClean="0">
                <a:solidFill>
                  <a:schemeClr val="bg1"/>
                </a:solidFill>
              </a:rPr>
              <a:t>ping</a:t>
            </a:r>
            <a:r>
              <a:rPr lang="tr-TR" dirty="0" smtClean="0">
                <a:solidFill>
                  <a:schemeClr val="bg1"/>
                </a:solidFill>
              </a:rPr>
              <a:t> testi yapılır.</a:t>
            </a:r>
            <a:endParaRPr lang="tr-TR" dirty="0"/>
          </a:p>
          <a:p>
            <a:pPr>
              <a:buClr>
                <a:srgbClr val="8AD0D6"/>
              </a:buClr>
            </a:pPr>
            <a:endParaRPr lang="tr-TR" dirty="0">
              <a:solidFill>
                <a:srgbClr val="000000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endParaRPr lang="tr-TR" dirty="0">
              <a:solidFill>
                <a:srgbClr val="000000"/>
              </a:solidFill>
            </a:endParaRPr>
          </a:p>
        </p:txBody>
      </p:sp>
      <p:sp>
        <p:nvSpPr>
          <p:cNvPr id="5" name="İçerik Yer Tutucusu 2">
            <a:extLst>
              <a:ext uri="{FF2B5EF4-FFF2-40B4-BE49-F238E27FC236}">
                <a16:creationId xmlns="" xmlns:a16="http://schemas.microsoft.com/office/drawing/2014/main" id="{95B399E2-6035-6066-056D-804E1C081AEC}"/>
              </a:ext>
            </a:extLst>
          </p:cNvPr>
          <p:cNvSpPr txBox="1">
            <a:spLocks/>
          </p:cNvSpPr>
          <p:nvPr/>
        </p:nvSpPr>
        <p:spPr>
          <a:xfrm>
            <a:off x="188586" y="4484858"/>
            <a:ext cx="4022511" cy="23313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Clr>
                <a:srgbClr val="8AD0D6"/>
              </a:buClr>
              <a:buNone/>
            </a:pPr>
            <a:endParaRPr lang="tr-TR" dirty="0">
              <a:solidFill>
                <a:srgbClr val="000000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Heath Del Mar\Desktop\Sunum sunum sunum\izmir- hostname-interface conf-pin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9546" y="0"/>
            <a:ext cx="6688138" cy="64976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4493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D9B8FD4-CDEB-4EB4-B4DE-C89E119389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="" xmlns:a16="http://schemas.microsoft.com/office/drawing/2014/main" id="{5A2E3D1D-9E9F-4739-BA14-D4D7FA9FBD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1FFB365B-E9DC-4859-B8AB-CB83EEBE4E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ADAB9C8-EB37-4914-A699-C716FC8FE4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4E45D578-62A4-A5B2-85EF-AB3D7733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2" y="112151"/>
            <a:ext cx="4079724" cy="69013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>
                <a:solidFill>
                  <a:schemeClr val="bg2"/>
                </a:solidFill>
              </a:rPr>
              <a:t>Trunking</a:t>
            </a:r>
            <a:r>
              <a:rPr lang="tr-TR" dirty="0">
                <a:solidFill>
                  <a:schemeClr val="bg2"/>
                </a:solidFill>
              </a:rPr>
              <a:t/>
            </a:r>
            <a:br>
              <a:rPr lang="tr-TR" dirty="0">
                <a:solidFill>
                  <a:schemeClr val="bg2"/>
                </a:solidFill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B4A53707-5E94-4D00-D72C-B15639E86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2" y="922996"/>
            <a:ext cx="3739204" cy="581897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/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  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multi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switch0</a:t>
            </a:r>
          </a:p>
          <a:p>
            <a:pPr>
              <a:buClr>
                <a:srgbClr val="8AD0D6"/>
              </a:buClr>
            </a:pP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en</a:t>
            </a:r>
            <a:endParaRPr lang="tr-TR" sz="1800" dirty="0"/>
          </a:p>
          <a:p>
            <a:pPr>
              <a:buClr>
                <a:srgbClr val="8AD0D6"/>
              </a:buClr>
            </a:pP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conf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te </a:t>
            </a:r>
          </a:p>
          <a:p>
            <a:pPr>
              <a:buClr>
                <a:srgbClr val="8AD0D6"/>
              </a:buClr>
            </a:pP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int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fa0/1</a:t>
            </a:r>
            <a:endParaRPr lang="tr-TR" sz="1800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switchport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mode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dynamic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desirable</a:t>
            </a:r>
            <a:endParaRPr lang="tr-TR" sz="1800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switchport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mode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sz="1800" dirty="0" err="1" smtClean="0">
                <a:solidFill>
                  <a:schemeClr val="bg1"/>
                </a:solidFill>
                <a:ea typeface="+mj-lt"/>
                <a:cs typeface="+mj-lt"/>
              </a:rPr>
              <a:t>trunk</a:t>
            </a:r>
            <a:endParaRPr lang="tr-TR" sz="1800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int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range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fa0/2-3</a:t>
            </a:r>
            <a:endParaRPr lang="tr-TR" sz="1800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switchport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mode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access</a:t>
            </a:r>
            <a:endParaRPr lang="tr-TR" sz="1800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sz="1800" dirty="0" smtClean="0">
                <a:solidFill>
                  <a:schemeClr val="bg1"/>
                </a:solidFill>
                <a:ea typeface="+mj-lt"/>
                <a:cs typeface="+mj-lt"/>
              </a:rPr>
              <a:t>ip </a:t>
            </a: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add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192.168.1.1 255.255.255.0</a:t>
            </a:r>
            <a:endParaRPr lang="tr-TR" sz="1800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endParaRPr lang="tr-TR" sz="1800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sz="1800" dirty="0" err="1">
                <a:solidFill>
                  <a:schemeClr val="bg1"/>
                </a:solidFill>
              </a:rPr>
              <a:t>Istanbul</a:t>
            </a:r>
            <a:r>
              <a:rPr lang="tr-TR" sz="1800" dirty="0">
                <a:solidFill>
                  <a:schemeClr val="bg1"/>
                </a:solidFill>
              </a:rPr>
              <a:t> </a:t>
            </a:r>
            <a:r>
              <a:rPr lang="tr-TR" sz="1800" dirty="0" err="1">
                <a:solidFill>
                  <a:schemeClr val="bg1"/>
                </a:solidFill>
              </a:rPr>
              <a:t>Router'ı</a:t>
            </a:r>
            <a:r>
              <a:rPr lang="tr-TR" sz="1800" dirty="0">
                <a:solidFill>
                  <a:schemeClr val="bg1"/>
                </a:solidFill>
              </a:rPr>
              <a:t> için 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  </a:t>
            </a:r>
            <a:endParaRPr lang="tr-TR" sz="1800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sz="1800" dirty="0" err="1" smtClean="0">
                <a:solidFill>
                  <a:schemeClr val="bg1"/>
                </a:solidFill>
                <a:ea typeface="+mj-lt"/>
                <a:cs typeface="+mj-lt"/>
              </a:rPr>
              <a:t>int</a:t>
            </a:r>
            <a:r>
              <a:rPr lang="tr-TR" sz="1800" dirty="0" smtClean="0">
                <a:solidFill>
                  <a:schemeClr val="bg1"/>
                </a:solidFill>
                <a:ea typeface="+mj-lt"/>
                <a:cs typeface="+mj-lt"/>
              </a:rPr>
              <a:t> fa0/0</a:t>
            </a:r>
            <a:endParaRPr lang="tr-TR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sz="1800" dirty="0" smtClean="0">
                <a:solidFill>
                  <a:schemeClr val="bg1"/>
                </a:solidFill>
                <a:ea typeface="+mj-lt"/>
                <a:cs typeface="+mj-lt"/>
              </a:rPr>
              <a:t>ip </a:t>
            </a:r>
            <a:r>
              <a:rPr lang="tr-TR" sz="1800" dirty="0" err="1">
                <a:solidFill>
                  <a:schemeClr val="bg1"/>
                </a:solidFill>
                <a:ea typeface="+mj-lt"/>
                <a:cs typeface="+mj-lt"/>
              </a:rPr>
              <a:t>address</a:t>
            </a:r>
            <a:r>
              <a:rPr lang="tr-TR" sz="1800" dirty="0">
                <a:solidFill>
                  <a:schemeClr val="bg1"/>
                </a:solidFill>
                <a:ea typeface="+mj-lt"/>
                <a:cs typeface="+mj-lt"/>
              </a:rPr>
              <a:t> 192.168.1.1 255.255.255.0</a:t>
            </a:r>
            <a:endParaRPr lang="tr-TR" dirty="0">
              <a:solidFill>
                <a:schemeClr val="bg1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endParaRPr lang="tr-TR" sz="1800" dirty="0">
              <a:solidFill>
                <a:srgbClr val="000000"/>
              </a:solidFill>
            </a:endParaRPr>
          </a:p>
          <a:p>
            <a:pPr>
              <a:buClr>
                <a:srgbClr val="8AD0D6"/>
              </a:buClr>
            </a:pPr>
            <a:endParaRPr lang="tr-TR" dirty="0">
              <a:solidFill>
                <a:srgbClr val="000000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endParaRPr lang="tr-TR" dirty="0">
              <a:solidFill>
                <a:srgbClr val="000000"/>
              </a:solidFill>
            </a:endParaRPr>
          </a:p>
        </p:txBody>
      </p:sp>
      <p:pic>
        <p:nvPicPr>
          <p:cNvPr id="2050" name="Picture 2" descr="C:\Users\Heath Del Mar\Desktop\Sunum sunum sunum\multi switch-trunkin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4017" y="0"/>
            <a:ext cx="6688137" cy="64785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26873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D9B8FD4-CDEB-4EB4-B4DE-C89E119389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="" xmlns:a16="http://schemas.microsoft.com/office/drawing/2014/main" id="{5A2E3D1D-9E9F-4739-BA14-D4D7FA9FBD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1FFB365B-E9DC-4859-B8AB-CB83EEBE4E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ADAB9C8-EB37-4914-A699-C716FC8FE4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4E45D578-62A4-A5B2-85EF-AB3D7733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2" y="112151"/>
            <a:ext cx="4001571" cy="1530283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>
                <a:solidFill>
                  <a:schemeClr val="bg2"/>
                </a:solidFill>
              </a:rPr>
              <a:t>Dynamic</a:t>
            </a:r>
            <a:r>
              <a:rPr lang="tr-TR" dirty="0">
                <a:solidFill>
                  <a:schemeClr val="bg2"/>
                </a:solidFill>
              </a:rPr>
              <a:t> Routing OSPF</a:t>
            </a:r>
            <a:br>
              <a:rPr lang="tr-TR" dirty="0">
                <a:solidFill>
                  <a:schemeClr val="bg2"/>
                </a:solidFill>
              </a:rPr>
            </a:b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B4A53707-5E94-4D00-D72C-B15639E86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86" y="1714304"/>
            <a:ext cx="3739204" cy="451966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Dynamic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routing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ospf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,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routların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kendilerine ait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interfacelerdeki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tüm network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id’lerini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anons ederek birbirlerine öğretme işlemidir. </a:t>
            </a:r>
            <a:endParaRPr lang="tr-TR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Izmir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router'ı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için</a:t>
            </a:r>
          </a:p>
          <a:p>
            <a:pPr marL="0" indent="0">
              <a:buClr>
                <a:srgbClr val="8AD0D6"/>
              </a:buClr>
            </a:pP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  </a:t>
            </a:r>
            <a:r>
              <a:rPr lang="tr-TR" dirty="0" smtClean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 smtClean="0">
                <a:solidFill>
                  <a:schemeClr val="bg1"/>
                </a:solidFill>
                <a:ea typeface="+mj-lt"/>
                <a:cs typeface="+mj-lt"/>
              </a:rPr>
              <a:t>router</a:t>
            </a:r>
            <a:r>
              <a:rPr lang="tr-TR" dirty="0" smtClean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ospf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1</a:t>
            </a:r>
          </a:p>
          <a:p>
            <a:pPr>
              <a:buClr>
                <a:srgbClr val="8AD0D6"/>
              </a:buClr>
            </a:pP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network 192.168.3.0 0.0.0.255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area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0</a:t>
            </a:r>
            <a:endParaRPr lang="tr-TR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network 13.0.0.0 0.0.0.3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area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0</a:t>
            </a:r>
            <a:endParaRPr lang="tr-TR" dirty="0">
              <a:solidFill>
                <a:schemeClr val="bg1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r>
              <a:rPr lang="tr-TR" dirty="0">
                <a:solidFill>
                  <a:schemeClr val="bg1"/>
                </a:solidFill>
              </a:rPr>
              <a:t>Diğer </a:t>
            </a:r>
            <a:r>
              <a:rPr lang="tr-TR" dirty="0" err="1">
                <a:solidFill>
                  <a:schemeClr val="bg1"/>
                </a:solidFill>
              </a:rPr>
              <a:t>Routerlar</a:t>
            </a:r>
            <a:r>
              <a:rPr lang="tr-TR" dirty="0">
                <a:solidFill>
                  <a:schemeClr val="bg1"/>
                </a:solidFill>
              </a:rPr>
              <a:t> için de network anonsları yapıldıktan sonra herkes herkese erişebilir olup Routing </a:t>
            </a:r>
            <a:r>
              <a:rPr lang="tr-TR" dirty="0" err="1">
                <a:solidFill>
                  <a:schemeClr val="bg1"/>
                </a:solidFill>
              </a:rPr>
              <a:t>Table'ımızda</a:t>
            </a:r>
            <a:r>
              <a:rPr lang="tr-TR" dirty="0">
                <a:solidFill>
                  <a:schemeClr val="bg1"/>
                </a:solidFill>
              </a:rPr>
              <a:t> hangi şekilde haberleştiklerini görebiliriz.</a:t>
            </a:r>
          </a:p>
        </p:txBody>
      </p:sp>
      <p:pic>
        <p:nvPicPr>
          <p:cNvPr id="3076" name="Picture 4" descr="C:\Users\Heath Del Mar\Desktop\Sunum sunum sunum\ospf sonrası device'ların ping test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1879" y="2114464"/>
            <a:ext cx="4910669" cy="4743536"/>
          </a:xfrm>
          <a:prstGeom prst="rect">
            <a:avLst/>
          </a:prstGeom>
          <a:noFill/>
        </p:spPr>
      </p:pic>
      <p:pic>
        <p:nvPicPr>
          <p:cNvPr id="3077" name="Picture 5" descr="C:\Users\Heath Del Mar\Desktop\Sunum sunum sunum\izmir ospf sonrası ip tabl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96952" y="0"/>
            <a:ext cx="5495048" cy="53463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595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D9B8FD4-CDEB-4EB4-B4DE-C89E119389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="" xmlns:a16="http://schemas.microsoft.com/office/drawing/2014/main" id="{5A2E3D1D-9E9F-4739-BA14-D4D7FA9FBD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1FFB365B-E9DC-4859-B8AB-CB83EEBE4E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ADAB9C8-EB37-4914-A699-C716FC8FE4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4E45D578-62A4-A5B2-85EF-AB3D7733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2" y="112151"/>
            <a:ext cx="4001571" cy="1530283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>
                <a:solidFill>
                  <a:schemeClr val="bg2"/>
                </a:solidFill>
              </a:rPr>
              <a:t>Access Control </a:t>
            </a:r>
            <a:r>
              <a:rPr lang="tr-TR" dirty="0" err="1">
                <a:solidFill>
                  <a:schemeClr val="bg2"/>
                </a:solidFill>
              </a:rPr>
              <a:t>List</a:t>
            </a:r>
            <a:r>
              <a:rPr lang="tr-TR" dirty="0">
                <a:solidFill>
                  <a:schemeClr val="bg2"/>
                </a:solidFill>
              </a:rPr>
              <a:t/>
            </a:r>
            <a:br>
              <a:rPr lang="tr-TR" dirty="0">
                <a:solidFill>
                  <a:schemeClr val="bg2"/>
                </a:solidFill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B4A53707-5E94-4D00-D72C-B15639E86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891" y="1450535"/>
            <a:ext cx="4598896" cy="5086283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tr-TR" dirty="0">
                <a:solidFill>
                  <a:schemeClr val="bg1"/>
                </a:solidFill>
              </a:rPr>
              <a:t>Ağ trafiğinde kendi oluşturduğumuz kurallar ile nelere izin verip nelere izin vermeyeceğimizin kontrolünü sağlayan yapıdır.</a:t>
            </a:r>
          </a:p>
          <a:p>
            <a:pPr marL="0" indent="0">
              <a:buClr>
                <a:srgbClr val="8AD0D6"/>
              </a:buClr>
            </a:pP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   ACL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istanbul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router'ı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için</a:t>
            </a:r>
            <a:endParaRPr lang="tr-TR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ip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access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list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extended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WEBACL</a:t>
            </a:r>
            <a:endParaRPr lang="tr-TR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permit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udp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any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host 192.168.1.2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eq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53</a:t>
            </a:r>
            <a:endParaRPr lang="tr-TR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permit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tcp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any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host 192.168.1.3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eq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80</a:t>
            </a:r>
            <a:endParaRPr lang="tr-TR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int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dirty="0" smtClean="0">
                <a:solidFill>
                  <a:schemeClr val="bg1"/>
                </a:solidFill>
                <a:ea typeface="+mj-lt"/>
                <a:cs typeface="+mj-lt"/>
              </a:rPr>
              <a:t>fa0/0</a:t>
            </a:r>
            <a:endParaRPr lang="tr-TR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ip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access-group</a:t>
            </a:r>
            <a:r>
              <a:rPr lang="tr-TR" dirty="0">
                <a:solidFill>
                  <a:schemeClr val="bg1"/>
                </a:solidFill>
                <a:ea typeface="+mj-lt"/>
                <a:cs typeface="+mj-lt"/>
              </a:rPr>
              <a:t> WEBACL </a:t>
            </a:r>
            <a:r>
              <a:rPr lang="tr-TR" dirty="0" err="1">
                <a:solidFill>
                  <a:schemeClr val="bg1"/>
                </a:solidFill>
                <a:ea typeface="+mj-lt"/>
                <a:cs typeface="+mj-lt"/>
              </a:rPr>
              <a:t>out</a:t>
            </a:r>
            <a:endParaRPr lang="en-US" dirty="0" err="1">
              <a:solidFill>
                <a:schemeClr val="bg1"/>
              </a:solidFill>
              <a:ea typeface="+mj-lt"/>
              <a:cs typeface="+mj-lt"/>
            </a:endParaRPr>
          </a:p>
          <a:p>
            <a:pPr marL="0" indent="0">
              <a:buClr>
                <a:srgbClr val="8AD0D6"/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Bu </a:t>
            </a:r>
            <a:r>
              <a:rPr lang="en-US" dirty="0" err="1">
                <a:solidFill>
                  <a:schemeClr val="bg1"/>
                </a:solidFill>
              </a:rPr>
              <a:t>yapılandırmadan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sonra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artık</a:t>
            </a:r>
            <a:r>
              <a:rPr lang="en-US" dirty="0">
                <a:solidFill>
                  <a:schemeClr val="bg1"/>
                </a:solidFill>
              </a:rPr>
              <a:t> Laptop </a:t>
            </a:r>
            <a:r>
              <a:rPr lang="en-US" dirty="0" err="1">
                <a:solidFill>
                  <a:schemeClr val="bg1"/>
                </a:solidFill>
              </a:rPr>
              <a:t>ve</a:t>
            </a:r>
            <a:r>
              <a:rPr lang="en-US" dirty="0">
                <a:solidFill>
                  <a:schemeClr val="bg1"/>
                </a:solidFill>
              </a:rPr>
              <a:t> Desktop end </a:t>
            </a:r>
            <a:r>
              <a:rPr lang="en-US" dirty="0" err="1">
                <a:solidFill>
                  <a:schemeClr val="bg1"/>
                </a:solidFill>
              </a:rPr>
              <a:t>device'larımız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Serverlardan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sadece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izin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verdiğimiz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hizmetleri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alabilecek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</a:t>
            </a:r>
            <a:r>
              <a:rPr lang="en-US" dirty="0">
                <a:solidFill>
                  <a:schemeClr val="bg1"/>
                </a:solidFill>
              </a:rPr>
              <a:t> ping </a:t>
            </a:r>
            <a:r>
              <a:rPr lang="en-US" dirty="0" err="1">
                <a:solidFill>
                  <a:schemeClr val="bg1"/>
                </a:solidFill>
              </a:rPr>
              <a:t>atamayacak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duruma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gelir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endParaRPr lang="tr-TR" dirty="0">
              <a:solidFill>
                <a:srgbClr val="000000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endParaRPr lang="tr-TR" dirty="0">
              <a:solidFill>
                <a:srgbClr val="000000"/>
              </a:solidFill>
            </a:endParaRPr>
          </a:p>
        </p:txBody>
      </p:sp>
      <p:pic>
        <p:nvPicPr>
          <p:cNvPr id="4099" name="Picture 3" descr="C:\Users\Heath Del Mar\Desktop\Sunum sunum sunum\ipv4 acl ile web browser hizmet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88627" y="0"/>
            <a:ext cx="4503373" cy="4381342"/>
          </a:xfrm>
          <a:prstGeom prst="rect">
            <a:avLst/>
          </a:prstGeom>
          <a:noFill/>
        </p:spPr>
      </p:pic>
      <p:pic>
        <p:nvPicPr>
          <p:cNvPr id="4100" name="Picture 4" descr="C:\Users\Heath Del Mar\Desktop\Sunum sunum sunum\acl sonrası serverlara ping testi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22333" y="1910523"/>
            <a:ext cx="5070053" cy="49474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8634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D9B8FD4-CDEB-4EB4-B4DE-C89E119389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="" xmlns:a16="http://schemas.microsoft.com/office/drawing/2014/main" id="{5A2E3D1D-9E9F-4739-BA14-D4D7FA9FBD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1FFB365B-E9DC-4859-B8AB-CB83EEBE4E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ADAB9C8-EB37-4914-A699-C716FC8FE4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4E45D578-62A4-A5B2-85EF-AB3D7733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2" y="112152"/>
            <a:ext cx="4390841" cy="2013210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>
                <a:solidFill>
                  <a:schemeClr val="bg2"/>
                </a:solidFill>
              </a:rPr>
              <a:t>Router</a:t>
            </a:r>
            <a:r>
              <a:rPr lang="tr-TR" dirty="0">
                <a:solidFill>
                  <a:schemeClr val="bg2"/>
                </a:solidFill>
              </a:rPr>
              <a:t> </a:t>
            </a:r>
            <a:r>
              <a:rPr lang="tr-TR" dirty="0" err="1">
                <a:solidFill>
                  <a:schemeClr val="bg2"/>
                </a:solidFill>
              </a:rPr>
              <a:t>Interfaces</a:t>
            </a:r>
            <a:r>
              <a:rPr lang="tr-TR" dirty="0">
                <a:solidFill>
                  <a:schemeClr val="bg2"/>
                </a:solidFill>
              </a:rPr>
              <a:t> </a:t>
            </a:r>
            <a:r>
              <a:rPr lang="tr-TR" dirty="0" err="1" smtClean="0">
                <a:solidFill>
                  <a:schemeClr val="bg2"/>
                </a:solidFill>
              </a:rPr>
              <a:t>Configuration</a:t>
            </a:r>
            <a:r>
              <a:rPr lang="tr-TR" dirty="0" smtClean="0">
                <a:solidFill>
                  <a:schemeClr val="bg2"/>
                </a:solidFill>
              </a:rPr>
              <a:t> IPV6</a:t>
            </a:r>
            <a:r>
              <a:rPr lang="tr-TR" dirty="0">
                <a:solidFill>
                  <a:schemeClr val="bg2"/>
                </a:solidFill>
              </a:rPr>
              <a:t/>
            </a:r>
            <a:br>
              <a:rPr lang="tr-TR" dirty="0">
                <a:solidFill>
                  <a:schemeClr val="bg2"/>
                </a:solidFill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B4A53707-5E94-4D00-D72C-B15639E86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494" y="2075766"/>
            <a:ext cx="4032280" cy="3572053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 marL="0" indent="0">
              <a:buNone/>
            </a:pPr>
            <a:r>
              <a:rPr lang="tr-TR" sz="4000" dirty="0" err="1">
                <a:solidFill>
                  <a:schemeClr val="bg1"/>
                </a:solidFill>
                <a:ea typeface="+mj-lt"/>
                <a:cs typeface="+mj-lt"/>
              </a:rPr>
              <a:t>Izmir</a:t>
            </a:r>
            <a:r>
              <a:rPr lang="tr-TR" sz="40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tr-TR" sz="4000" dirty="0" err="1">
                <a:solidFill>
                  <a:schemeClr val="bg1"/>
                </a:solidFill>
                <a:ea typeface="+mj-lt"/>
                <a:cs typeface="+mj-lt"/>
              </a:rPr>
              <a:t>Router'ı</a:t>
            </a:r>
            <a:r>
              <a:rPr lang="tr-TR" sz="4000" dirty="0">
                <a:solidFill>
                  <a:schemeClr val="bg1"/>
                </a:solidFill>
                <a:ea typeface="+mj-lt"/>
                <a:cs typeface="+mj-lt"/>
              </a:rPr>
              <a:t> için</a:t>
            </a:r>
          </a:p>
          <a:p>
            <a:r>
              <a:rPr lang="tr-TR" sz="4000" dirty="0" smtClean="0">
                <a:solidFill>
                  <a:schemeClr val="bg1"/>
                </a:solidFill>
              </a:rPr>
              <a:t>en</a:t>
            </a:r>
          </a:p>
          <a:p>
            <a:r>
              <a:rPr lang="tr-TR" sz="4000" dirty="0" err="1" smtClean="0">
                <a:solidFill>
                  <a:schemeClr val="bg1"/>
                </a:solidFill>
              </a:rPr>
              <a:t>conf</a:t>
            </a:r>
            <a:r>
              <a:rPr lang="tr-TR" sz="4000" dirty="0" smtClean="0">
                <a:solidFill>
                  <a:schemeClr val="bg1"/>
                </a:solidFill>
              </a:rPr>
              <a:t> </a:t>
            </a:r>
            <a:r>
              <a:rPr lang="tr-TR" sz="4000" dirty="0" err="1" smtClean="0">
                <a:solidFill>
                  <a:schemeClr val="bg1"/>
                </a:solidFill>
              </a:rPr>
              <a:t>te</a:t>
            </a:r>
            <a:endParaRPr lang="tr-TR" sz="4000" dirty="0" smtClean="0">
              <a:solidFill>
                <a:schemeClr val="bg1"/>
              </a:solidFill>
            </a:endParaRPr>
          </a:p>
          <a:p>
            <a:r>
              <a:rPr lang="tr-TR" sz="4000" dirty="0" smtClean="0">
                <a:solidFill>
                  <a:schemeClr val="bg1"/>
                </a:solidFill>
              </a:rPr>
              <a:t>ipv6 </a:t>
            </a:r>
            <a:r>
              <a:rPr lang="tr-TR" sz="4000" dirty="0" err="1" smtClean="0">
                <a:solidFill>
                  <a:schemeClr val="bg1"/>
                </a:solidFill>
              </a:rPr>
              <a:t>unicast</a:t>
            </a:r>
            <a:r>
              <a:rPr lang="tr-TR" sz="4000" dirty="0" smtClean="0">
                <a:solidFill>
                  <a:schemeClr val="bg1"/>
                </a:solidFill>
              </a:rPr>
              <a:t>-</a:t>
            </a:r>
            <a:r>
              <a:rPr lang="tr-TR" sz="4000" dirty="0" err="1" smtClean="0">
                <a:solidFill>
                  <a:schemeClr val="bg1"/>
                </a:solidFill>
              </a:rPr>
              <a:t>routing</a:t>
            </a:r>
            <a:endParaRPr lang="tr-TR" sz="4000" dirty="0" smtClean="0">
              <a:solidFill>
                <a:schemeClr val="bg1"/>
              </a:solidFill>
            </a:endParaRPr>
          </a:p>
          <a:p>
            <a:r>
              <a:rPr lang="tr-TR" sz="4000" dirty="0" err="1" smtClean="0">
                <a:solidFill>
                  <a:schemeClr val="bg1"/>
                </a:solidFill>
              </a:rPr>
              <a:t>int</a:t>
            </a:r>
            <a:r>
              <a:rPr lang="tr-TR" sz="4000" dirty="0" smtClean="0">
                <a:solidFill>
                  <a:schemeClr val="bg1"/>
                </a:solidFill>
              </a:rPr>
              <a:t> fa0/0</a:t>
            </a:r>
          </a:p>
          <a:p>
            <a:r>
              <a:rPr lang="tr-TR" sz="4000" dirty="0" smtClean="0">
                <a:solidFill>
                  <a:schemeClr val="bg1"/>
                </a:solidFill>
              </a:rPr>
              <a:t>ipv6 </a:t>
            </a:r>
            <a:r>
              <a:rPr lang="tr-TR" sz="4000" dirty="0" err="1" smtClean="0">
                <a:solidFill>
                  <a:schemeClr val="bg1"/>
                </a:solidFill>
              </a:rPr>
              <a:t>add</a:t>
            </a:r>
            <a:r>
              <a:rPr lang="tr-TR" sz="4000" dirty="0" smtClean="0">
                <a:solidFill>
                  <a:schemeClr val="bg1"/>
                </a:solidFill>
              </a:rPr>
              <a:t> 1ef0:333:33:3::1/64</a:t>
            </a:r>
          </a:p>
          <a:p>
            <a:r>
              <a:rPr lang="tr-TR" sz="4000" dirty="0" err="1" smtClean="0">
                <a:solidFill>
                  <a:schemeClr val="bg1"/>
                </a:solidFill>
              </a:rPr>
              <a:t>int</a:t>
            </a:r>
            <a:r>
              <a:rPr lang="tr-TR" sz="4000" dirty="0" smtClean="0">
                <a:solidFill>
                  <a:schemeClr val="bg1"/>
                </a:solidFill>
              </a:rPr>
              <a:t> s0/0/0</a:t>
            </a:r>
          </a:p>
          <a:p>
            <a:r>
              <a:rPr lang="tr-TR" sz="4000" dirty="0" smtClean="0">
                <a:solidFill>
                  <a:schemeClr val="bg1"/>
                </a:solidFill>
              </a:rPr>
              <a:t>ipv6 </a:t>
            </a:r>
            <a:r>
              <a:rPr lang="tr-TR" sz="4000" dirty="0" err="1" smtClean="0">
                <a:solidFill>
                  <a:schemeClr val="bg1"/>
                </a:solidFill>
              </a:rPr>
              <a:t>add</a:t>
            </a:r>
            <a:r>
              <a:rPr lang="tr-TR" sz="4000" dirty="0" smtClean="0">
                <a:solidFill>
                  <a:schemeClr val="bg1"/>
                </a:solidFill>
              </a:rPr>
              <a:t> 1ef0:def:</a:t>
            </a:r>
            <a:r>
              <a:rPr lang="tr-TR" sz="4000" dirty="0" err="1" smtClean="0">
                <a:solidFill>
                  <a:schemeClr val="bg1"/>
                </a:solidFill>
              </a:rPr>
              <a:t>ef</a:t>
            </a:r>
            <a:r>
              <a:rPr lang="tr-TR" sz="4000" dirty="0" smtClean="0">
                <a:solidFill>
                  <a:schemeClr val="bg1"/>
                </a:solidFill>
              </a:rPr>
              <a:t>:f::2/126</a:t>
            </a:r>
          </a:p>
          <a:p>
            <a:r>
              <a:rPr lang="tr-TR" sz="4000" dirty="0" smtClean="0">
                <a:solidFill>
                  <a:schemeClr val="bg1"/>
                </a:solidFill>
              </a:rPr>
              <a:t>do </a:t>
            </a:r>
            <a:r>
              <a:rPr lang="tr-TR" sz="4000" dirty="0" err="1" smtClean="0">
                <a:solidFill>
                  <a:schemeClr val="bg1"/>
                </a:solidFill>
              </a:rPr>
              <a:t>ping</a:t>
            </a:r>
            <a:r>
              <a:rPr lang="tr-TR" sz="4000" dirty="0" smtClean="0">
                <a:solidFill>
                  <a:schemeClr val="bg1"/>
                </a:solidFill>
              </a:rPr>
              <a:t> 1ef0:333:33:3::2</a:t>
            </a:r>
            <a:endParaRPr lang="tr-TR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tr-TR" sz="4000" dirty="0">
                <a:solidFill>
                  <a:schemeClr val="bg1"/>
                </a:solidFill>
              </a:rPr>
              <a:t>Diğer </a:t>
            </a:r>
            <a:r>
              <a:rPr lang="tr-TR" sz="4000" dirty="0" err="1">
                <a:solidFill>
                  <a:schemeClr val="bg1"/>
                </a:solidFill>
              </a:rPr>
              <a:t>Routerlar</a:t>
            </a:r>
            <a:r>
              <a:rPr lang="tr-TR" sz="4000" dirty="0">
                <a:solidFill>
                  <a:schemeClr val="bg1"/>
                </a:solidFill>
              </a:rPr>
              <a:t> için de </a:t>
            </a:r>
            <a:r>
              <a:rPr lang="tr-TR" sz="4000" dirty="0" err="1">
                <a:solidFill>
                  <a:schemeClr val="bg1"/>
                </a:solidFill>
              </a:rPr>
              <a:t>interface</a:t>
            </a:r>
            <a:r>
              <a:rPr lang="tr-TR" sz="4000" dirty="0">
                <a:solidFill>
                  <a:schemeClr val="bg1"/>
                </a:solidFill>
              </a:rPr>
              <a:t> </a:t>
            </a:r>
            <a:r>
              <a:rPr lang="tr-TR" sz="4000" dirty="0" err="1">
                <a:solidFill>
                  <a:schemeClr val="bg1"/>
                </a:solidFill>
              </a:rPr>
              <a:t>configuration</a:t>
            </a:r>
            <a:r>
              <a:rPr lang="tr-TR" sz="4000" dirty="0">
                <a:solidFill>
                  <a:schemeClr val="bg1"/>
                </a:solidFill>
              </a:rPr>
              <a:t> </a:t>
            </a:r>
            <a:r>
              <a:rPr lang="tr-TR" sz="4000" dirty="0" smtClean="0">
                <a:solidFill>
                  <a:schemeClr val="bg1"/>
                </a:solidFill>
              </a:rPr>
              <a:t>yapılır. Ayarların doğruluğundan emin olmak için </a:t>
            </a:r>
            <a:r>
              <a:rPr lang="tr-TR" sz="4000" dirty="0" err="1" smtClean="0">
                <a:solidFill>
                  <a:schemeClr val="bg1"/>
                </a:solidFill>
              </a:rPr>
              <a:t>ping</a:t>
            </a:r>
            <a:r>
              <a:rPr lang="tr-TR" sz="4000" dirty="0" smtClean="0">
                <a:solidFill>
                  <a:schemeClr val="bg1"/>
                </a:solidFill>
              </a:rPr>
              <a:t> testi yapılır.</a:t>
            </a:r>
            <a:endParaRPr lang="tr-TR" sz="4000" dirty="0"/>
          </a:p>
          <a:p>
            <a:pPr>
              <a:buClr>
                <a:srgbClr val="8AD0D6"/>
              </a:buClr>
            </a:pPr>
            <a:endParaRPr lang="tr-TR" dirty="0">
              <a:solidFill>
                <a:srgbClr val="000000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endParaRPr lang="tr-TR" dirty="0">
              <a:solidFill>
                <a:srgbClr val="000000"/>
              </a:solidFill>
            </a:endParaRPr>
          </a:p>
        </p:txBody>
      </p:sp>
      <p:sp>
        <p:nvSpPr>
          <p:cNvPr id="5" name="İçerik Yer Tutucusu 2">
            <a:extLst>
              <a:ext uri="{FF2B5EF4-FFF2-40B4-BE49-F238E27FC236}">
                <a16:creationId xmlns="" xmlns:a16="http://schemas.microsoft.com/office/drawing/2014/main" id="{95B399E2-6035-6066-056D-804E1C081AEC}"/>
              </a:ext>
            </a:extLst>
          </p:cNvPr>
          <p:cNvSpPr txBox="1">
            <a:spLocks/>
          </p:cNvSpPr>
          <p:nvPr/>
        </p:nvSpPr>
        <p:spPr>
          <a:xfrm>
            <a:off x="188586" y="4484858"/>
            <a:ext cx="4022511" cy="23313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Clr>
                <a:srgbClr val="8AD0D6"/>
              </a:buClr>
              <a:buNone/>
            </a:pPr>
            <a:endParaRPr lang="tr-TR" dirty="0">
              <a:solidFill>
                <a:srgbClr val="000000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6146" name="Picture 2" descr="C:\Users\Heath Del Mar\Desktop\Sunum sunum sunum\ipv6\izmir router ipv6 int conf-ping te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0174" y="0"/>
            <a:ext cx="7028406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4493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D9B8FD4-CDEB-4EB4-B4DE-C89E119389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="" xmlns:a16="http://schemas.microsoft.com/office/drawing/2014/main" id="{5A2E3D1D-9E9F-4739-BA14-D4D7FA9FBD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1FFB365B-E9DC-4859-B8AB-CB83EEBE4E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ADAB9C8-EB37-4914-A699-C716FC8FE4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4E45D578-62A4-A5B2-85EF-AB3D7733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794497" cy="1897881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>
                <a:solidFill>
                  <a:schemeClr val="bg2"/>
                </a:solidFill>
              </a:rPr>
              <a:t>Dynamic</a:t>
            </a:r>
            <a:r>
              <a:rPr lang="tr-TR" dirty="0">
                <a:solidFill>
                  <a:schemeClr val="bg2"/>
                </a:solidFill>
              </a:rPr>
              <a:t> </a:t>
            </a:r>
            <a:r>
              <a:rPr lang="tr-TR" dirty="0" err="1">
                <a:solidFill>
                  <a:schemeClr val="bg2"/>
                </a:solidFill>
              </a:rPr>
              <a:t>Routing</a:t>
            </a:r>
            <a:r>
              <a:rPr lang="tr-TR" dirty="0">
                <a:solidFill>
                  <a:schemeClr val="bg2"/>
                </a:solidFill>
              </a:rPr>
              <a:t> </a:t>
            </a:r>
            <a:r>
              <a:rPr lang="tr-TR" dirty="0" smtClean="0">
                <a:solidFill>
                  <a:schemeClr val="bg2"/>
                </a:solidFill>
              </a:rPr>
              <a:t>OSPF</a:t>
            </a:r>
            <a:br>
              <a:rPr lang="tr-TR" dirty="0" smtClean="0">
                <a:solidFill>
                  <a:schemeClr val="bg2"/>
                </a:solidFill>
              </a:rPr>
            </a:br>
            <a:r>
              <a:rPr lang="tr-TR" dirty="0" smtClean="0">
                <a:solidFill>
                  <a:schemeClr val="bg2"/>
                </a:solidFill>
              </a:rPr>
              <a:t> IPv6</a:t>
            </a:r>
            <a:r>
              <a:rPr lang="tr-TR" dirty="0">
                <a:solidFill>
                  <a:schemeClr val="bg2"/>
                </a:solidFill>
              </a:rPr>
              <a:t/>
            </a:r>
            <a:br>
              <a:rPr lang="tr-TR" dirty="0">
                <a:solidFill>
                  <a:schemeClr val="bg2"/>
                </a:solidFill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B4A53707-5E94-4D00-D72C-B15639E86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61439"/>
            <a:ext cx="3739204" cy="45196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z="1400" dirty="0" err="1">
                <a:solidFill>
                  <a:schemeClr val="bg1"/>
                </a:solidFill>
                <a:ea typeface="+mj-lt"/>
                <a:cs typeface="+mj-lt"/>
              </a:rPr>
              <a:t>Dynamic</a:t>
            </a:r>
            <a:r>
              <a:rPr lang="tr-TR" sz="1400" dirty="0">
                <a:solidFill>
                  <a:schemeClr val="bg1"/>
                </a:solidFill>
                <a:ea typeface="+mj-lt"/>
                <a:cs typeface="+mj-lt"/>
              </a:rPr>
              <a:t> routing </a:t>
            </a:r>
            <a:r>
              <a:rPr lang="tr-TR" sz="1400" dirty="0" err="1">
                <a:solidFill>
                  <a:schemeClr val="bg1"/>
                </a:solidFill>
                <a:ea typeface="+mj-lt"/>
                <a:cs typeface="+mj-lt"/>
              </a:rPr>
              <a:t>ospf</a:t>
            </a:r>
            <a:r>
              <a:rPr lang="tr-TR" sz="1400" dirty="0">
                <a:solidFill>
                  <a:schemeClr val="bg1"/>
                </a:solidFill>
                <a:ea typeface="+mj-lt"/>
                <a:cs typeface="+mj-lt"/>
              </a:rPr>
              <a:t>, </a:t>
            </a:r>
            <a:r>
              <a:rPr lang="tr-TR" sz="1400" dirty="0" err="1">
                <a:solidFill>
                  <a:schemeClr val="bg1"/>
                </a:solidFill>
                <a:ea typeface="+mj-lt"/>
                <a:cs typeface="+mj-lt"/>
              </a:rPr>
              <a:t>routların</a:t>
            </a:r>
            <a:r>
              <a:rPr lang="tr-TR" sz="1400" dirty="0">
                <a:solidFill>
                  <a:schemeClr val="bg1"/>
                </a:solidFill>
                <a:ea typeface="+mj-lt"/>
                <a:cs typeface="+mj-lt"/>
              </a:rPr>
              <a:t> kendilerine ait </a:t>
            </a:r>
            <a:r>
              <a:rPr lang="tr-TR" sz="1400" dirty="0" err="1">
                <a:solidFill>
                  <a:schemeClr val="bg1"/>
                </a:solidFill>
                <a:ea typeface="+mj-lt"/>
                <a:cs typeface="+mj-lt"/>
              </a:rPr>
              <a:t>interfacelerdeki</a:t>
            </a:r>
            <a:r>
              <a:rPr lang="tr-TR" sz="1400" dirty="0">
                <a:solidFill>
                  <a:schemeClr val="bg1"/>
                </a:solidFill>
                <a:ea typeface="+mj-lt"/>
                <a:cs typeface="+mj-lt"/>
              </a:rPr>
              <a:t> tüm network </a:t>
            </a:r>
            <a:r>
              <a:rPr lang="tr-TR" sz="1400" dirty="0" err="1">
                <a:solidFill>
                  <a:schemeClr val="bg1"/>
                </a:solidFill>
                <a:ea typeface="+mj-lt"/>
                <a:cs typeface="+mj-lt"/>
              </a:rPr>
              <a:t>id’lerini</a:t>
            </a:r>
            <a:r>
              <a:rPr lang="tr-TR" sz="1400" dirty="0">
                <a:solidFill>
                  <a:schemeClr val="bg1"/>
                </a:solidFill>
                <a:ea typeface="+mj-lt"/>
                <a:cs typeface="+mj-lt"/>
              </a:rPr>
              <a:t> anons ederek birbirlerine öğretme işlemidir. </a:t>
            </a:r>
            <a:endParaRPr lang="tr-TR" sz="1400" dirty="0">
              <a:solidFill>
                <a:schemeClr val="bg1"/>
              </a:solidFill>
            </a:endParaRPr>
          </a:p>
          <a:p>
            <a:pPr>
              <a:buClr>
                <a:srgbClr val="8AD0D6"/>
              </a:buClr>
            </a:pPr>
            <a:r>
              <a:rPr lang="tr-TR" sz="1400" dirty="0" err="1">
                <a:solidFill>
                  <a:schemeClr val="bg1"/>
                </a:solidFill>
                <a:ea typeface="+mj-lt"/>
                <a:cs typeface="+mj-lt"/>
              </a:rPr>
              <a:t>Izmir</a:t>
            </a:r>
            <a:r>
              <a:rPr lang="tr-TR" sz="1400" dirty="0">
                <a:solidFill>
                  <a:schemeClr val="bg1"/>
                </a:solidFill>
                <a:ea typeface="+mj-lt"/>
                <a:cs typeface="+mj-lt"/>
              </a:rPr>
              <a:t> </a:t>
            </a:r>
            <a:r>
              <a:rPr lang="tr-TR" sz="1400" dirty="0" err="1">
                <a:solidFill>
                  <a:schemeClr val="bg1"/>
                </a:solidFill>
                <a:ea typeface="+mj-lt"/>
                <a:cs typeface="+mj-lt"/>
              </a:rPr>
              <a:t>router'ı</a:t>
            </a:r>
            <a:r>
              <a:rPr lang="tr-TR" sz="1400" dirty="0">
                <a:solidFill>
                  <a:schemeClr val="bg1"/>
                </a:solidFill>
                <a:ea typeface="+mj-lt"/>
                <a:cs typeface="+mj-lt"/>
              </a:rPr>
              <a:t> için</a:t>
            </a:r>
          </a:p>
          <a:p>
            <a:r>
              <a:rPr lang="tr-TR" sz="1400" dirty="0" smtClean="0">
                <a:solidFill>
                  <a:schemeClr val="bg1"/>
                </a:solidFill>
              </a:rPr>
              <a:t>ipv6 </a:t>
            </a:r>
            <a:r>
              <a:rPr lang="tr-TR" sz="1400" dirty="0" err="1" smtClean="0">
                <a:solidFill>
                  <a:schemeClr val="bg1"/>
                </a:solidFill>
              </a:rPr>
              <a:t>router</a:t>
            </a:r>
            <a:r>
              <a:rPr lang="tr-TR" sz="1400" dirty="0" smtClean="0">
                <a:solidFill>
                  <a:schemeClr val="bg1"/>
                </a:solidFill>
              </a:rPr>
              <a:t> </a:t>
            </a:r>
            <a:r>
              <a:rPr lang="tr-TR" sz="1400" dirty="0" err="1" smtClean="0">
                <a:solidFill>
                  <a:schemeClr val="bg1"/>
                </a:solidFill>
              </a:rPr>
              <a:t>ospf</a:t>
            </a:r>
            <a:r>
              <a:rPr lang="tr-TR" sz="1400" dirty="0" smtClean="0">
                <a:solidFill>
                  <a:schemeClr val="bg1"/>
                </a:solidFill>
              </a:rPr>
              <a:t> 1 </a:t>
            </a:r>
          </a:p>
          <a:p>
            <a:r>
              <a:rPr lang="tr-TR" sz="1400" dirty="0" err="1" smtClean="0">
                <a:solidFill>
                  <a:schemeClr val="bg1"/>
                </a:solidFill>
              </a:rPr>
              <a:t>router</a:t>
            </a:r>
            <a:r>
              <a:rPr lang="tr-TR" sz="1400" dirty="0" smtClean="0">
                <a:solidFill>
                  <a:schemeClr val="bg1"/>
                </a:solidFill>
              </a:rPr>
              <a:t> </a:t>
            </a:r>
            <a:r>
              <a:rPr lang="tr-TR" sz="1400" dirty="0" err="1" smtClean="0">
                <a:solidFill>
                  <a:schemeClr val="bg1"/>
                </a:solidFill>
              </a:rPr>
              <a:t>id</a:t>
            </a:r>
            <a:r>
              <a:rPr lang="tr-TR" sz="1400" dirty="0" smtClean="0">
                <a:solidFill>
                  <a:schemeClr val="bg1"/>
                </a:solidFill>
              </a:rPr>
              <a:t> 3.3.3.3</a:t>
            </a:r>
          </a:p>
          <a:p>
            <a:r>
              <a:rPr lang="tr-TR" sz="1400" dirty="0" err="1" smtClean="0">
                <a:solidFill>
                  <a:schemeClr val="bg1"/>
                </a:solidFill>
              </a:rPr>
              <a:t>int</a:t>
            </a:r>
            <a:r>
              <a:rPr lang="tr-TR" sz="1400" dirty="0" smtClean="0">
                <a:solidFill>
                  <a:schemeClr val="bg1"/>
                </a:solidFill>
              </a:rPr>
              <a:t> s0/0/0</a:t>
            </a:r>
          </a:p>
          <a:p>
            <a:r>
              <a:rPr lang="tr-TR" sz="1400" dirty="0" smtClean="0">
                <a:solidFill>
                  <a:schemeClr val="bg1"/>
                </a:solidFill>
              </a:rPr>
              <a:t>ipv6 </a:t>
            </a:r>
            <a:r>
              <a:rPr lang="tr-TR" sz="1400" dirty="0" err="1" smtClean="0">
                <a:solidFill>
                  <a:schemeClr val="bg1"/>
                </a:solidFill>
              </a:rPr>
              <a:t>ospf</a:t>
            </a:r>
            <a:r>
              <a:rPr lang="tr-TR" sz="1400" dirty="0" smtClean="0">
                <a:solidFill>
                  <a:schemeClr val="bg1"/>
                </a:solidFill>
              </a:rPr>
              <a:t> 1 area0</a:t>
            </a:r>
          </a:p>
          <a:p>
            <a:r>
              <a:rPr lang="tr-TR" sz="1400" dirty="0" err="1" smtClean="0">
                <a:solidFill>
                  <a:schemeClr val="bg1"/>
                </a:solidFill>
              </a:rPr>
              <a:t>int</a:t>
            </a:r>
            <a:r>
              <a:rPr lang="tr-TR" sz="1400" dirty="0" smtClean="0">
                <a:solidFill>
                  <a:schemeClr val="bg1"/>
                </a:solidFill>
              </a:rPr>
              <a:t> fa0/0</a:t>
            </a:r>
          </a:p>
          <a:p>
            <a:r>
              <a:rPr lang="tr-TR" sz="1400" dirty="0" smtClean="0">
                <a:solidFill>
                  <a:schemeClr val="bg1"/>
                </a:solidFill>
              </a:rPr>
              <a:t>ipv6 </a:t>
            </a:r>
            <a:r>
              <a:rPr lang="tr-TR" sz="1400" dirty="0" err="1" smtClean="0">
                <a:solidFill>
                  <a:schemeClr val="bg1"/>
                </a:solidFill>
              </a:rPr>
              <a:t>ospf</a:t>
            </a:r>
            <a:r>
              <a:rPr lang="tr-TR" sz="1400" dirty="0" smtClean="0">
                <a:solidFill>
                  <a:schemeClr val="bg1"/>
                </a:solidFill>
              </a:rPr>
              <a:t> 1 </a:t>
            </a:r>
            <a:r>
              <a:rPr lang="tr-TR" sz="1400" dirty="0" err="1" smtClean="0">
                <a:solidFill>
                  <a:schemeClr val="bg1"/>
                </a:solidFill>
              </a:rPr>
              <a:t>area</a:t>
            </a:r>
            <a:r>
              <a:rPr lang="tr-TR" sz="1400" dirty="0" smtClean="0">
                <a:solidFill>
                  <a:schemeClr val="bg1"/>
                </a:solidFill>
              </a:rPr>
              <a:t> 0</a:t>
            </a:r>
          </a:p>
          <a:p>
            <a:r>
              <a:rPr lang="tr-TR" sz="1400" dirty="0" smtClean="0">
                <a:solidFill>
                  <a:schemeClr val="bg1"/>
                </a:solidFill>
              </a:rPr>
              <a:t>Diğer </a:t>
            </a:r>
            <a:r>
              <a:rPr lang="tr-TR" sz="1400" dirty="0" err="1">
                <a:solidFill>
                  <a:schemeClr val="bg1"/>
                </a:solidFill>
              </a:rPr>
              <a:t>Routerlar</a:t>
            </a:r>
            <a:r>
              <a:rPr lang="tr-TR" sz="1400" dirty="0">
                <a:solidFill>
                  <a:schemeClr val="bg1"/>
                </a:solidFill>
              </a:rPr>
              <a:t> için de network anonsları yapıldıktan sonra herkes herkese erişebilir olup Routing </a:t>
            </a:r>
            <a:r>
              <a:rPr lang="tr-TR" sz="1400" dirty="0" err="1">
                <a:solidFill>
                  <a:schemeClr val="bg1"/>
                </a:solidFill>
              </a:rPr>
              <a:t>Table'ımızda</a:t>
            </a:r>
            <a:r>
              <a:rPr lang="tr-TR" sz="1400" dirty="0">
                <a:solidFill>
                  <a:schemeClr val="bg1"/>
                </a:solidFill>
              </a:rPr>
              <a:t> hangi şekilde haberleştiklerini görebiliriz.</a:t>
            </a:r>
          </a:p>
        </p:txBody>
      </p:sp>
      <p:pic>
        <p:nvPicPr>
          <p:cNvPr id="7170" name="Picture 2" descr="C:\Users\Heath Del Mar\Desktop\Sunum sunum sunum\ipv6\ospf sonrası ping test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3915" y="2331308"/>
            <a:ext cx="4645786" cy="4526692"/>
          </a:xfrm>
          <a:prstGeom prst="rect">
            <a:avLst/>
          </a:prstGeom>
          <a:noFill/>
        </p:spPr>
      </p:pic>
      <p:pic>
        <p:nvPicPr>
          <p:cNvPr id="7171" name="Picture 3" descr="C:\Users\Heath Del Mar\Desktop\Sunum sunum sunum\ipv6\izmir ospf sonrası routing tab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72649" y="0"/>
            <a:ext cx="5519351" cy="53774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595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236</TotalTime>
  <Words>222</Words>
  <Application>Microsoft Office PowerPoint</Application>
  <PresentationFormat>Özel</PresentationFormat>
  <Paragraphs>94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3" baseType="lpstr">
      <vt:lpstr>Ion</vt:lpstr>
      <vt:lpstr>         Network &amp; Security Bootcamp    Proje Sunumu</vt:lpstr>
      <vt:lpstr>Proje İsterleri</vt:lpstr>
      <vt:lpstr>Basic  Configuration </vt:lpstr>
      <vt:lpstr>Router Interfaces Configuration </vt:lpstr>
      <vt:lpstr>Trunking </vt:lpstr>
      <vt:lpstr>Dynamic Routing OSPF </vt:lpstr>
      <vt:lpstr>Access Control List </vt:lpstr>
      <vt:lpstr>Router Interfaces Configuration IPV6 </vt:lpstr>
      <vt:lpstr>Dynamic Routing OSPF  IPv6 </vt:lpstr>
      <vt:lpstr>Access Control List IPv6 </vt:lpstr>
      <vt:lpstr>Closing Switch Ports </vt:lpstr>
      <vt:lpstr>Slayt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Heath Del Mar</cp:lastModifiedBy>
  <cp:revision>352</cp:revision>
  <dcterms:created xsi:type="dcterms:W3CDTF">2014-09-12T17:24:29Z</dcterms:created>
  <dcterms:modified xsi:type="dcterms:W3CDTF">2022-11-15T19:43:51Z</dcterms:modified>
</cp:coreProperties>
</file>