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4ced55568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4ced55568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ced55568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ced55568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ced55568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ced55568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ced5556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ced5556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ced55568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ced5556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ced55568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ced55568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ced55568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ced55568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実装</a:t>
            </a:r>
            <a:r>
              <a:rPr lang="ja"/>
              <a:t>編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入力テキスト</a:t>
            </a:r>
            <a:endParaRPr/>
          </a:p>
        </p:txBody>
      </p:sp>
      <p:pic>
        <p:nvPicPr>
          <p:cNvPr id="60" name="Google Shape;60;p14" title="9784101006062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50" y="1118725"/>
            <a:ext cx="1840099" cy="25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941250" y="3977475"/>
            <a:ext cx="41547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ja" sz="1800">
                <a:solidFill>
                  <a:schemeClr val="dk2"/>
                </a:solidFill>
              </a:rPr>
              <a:t>約10,000文字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ja" sz="1800">
                <a:solidFill>
                  <a:schemeClr val="dk2"/>
                </a:solidFill>
              </a:rPr>
              <a:t>青空文庫から取得したテキストファイルをPDFにエクスポート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2" name="Google Shape;62;p14" title="スクリーンショット 2025-04-17 2.38.3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7975" y="978950"/>
            <a:ext cx="5894323" cy="28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構成</a:t>
            </a:r>
            <a:endParaRPr/>
          </a:p>
        </p:txBody>
      </p:sp>
      <p:grpSp>
        <p:nvGrpSpPr>
          <p:cNvPr id="68" name="Google Shape;68;p15"/>
          <p:cNvGrpSpPr/>
          <p:nvPr/>
        </p:nvGrpSpPr>
        <p:grpSpPr>
          <a:xfrm>
            <a:off x="1439775" y="1273850"/>
            <a:ext cx="5497375" cy="3523350"/>
            <a:chOff x="804725" y="1176875"/>
            <a:chExt cx="5497375" cy="3523350"/>
          </a:xfrm>
        </p:grpSpPr>
        <p:grpSp>
          <p:nvGrpSpPr>
            <p:cNvPr id="69" name="Google Shape;69;p15"/>
            <p:cNvGrpSpPr/>
            <p:nvPr/>
          </p:nvGrpSpPr>
          <p:grpSpPr>
            <a:xfrm>
              <a:off x="804725" y="2024300"/>
              <a:ext cx="2236925" cy="2236925"/>
              <a:chOff x="901700" y="1806150"/>
              <a:chExt cx="2236925" cy="2236925"/>
            </a:xfrm>
          </p:grpSpPr>
          <p:pic>
            <p:nvPicPr>
              <p:cNvPr id="70" name="Google Shape;70;p15" title="00001-tmb.pn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01700" y="1806150"/>
                <a:ext cx="2236925" cy="22369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1" name="Google Shape;71;p15"/>
              <p:cNvSpPr txBox="1"/>
              <p:nvPr/>
            </p:nvSpPr>
            <p:spPr>
              <a:xfrm>
                <a:off x="1467550" y="2547500"/>
                <a:ext cx="1105200" cy="34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>
                    <a:solidFill>
                      <a:schemeClr val="dk2"/>
                    </a:solidFill>
                  </a:rPr>
                  <a:t>LangChain</a:t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72" name="Google Shape;72;p15"/>
            <p:cNvGrpSpPr/>
            <p:nvPr/>
          </p:nvGrpSpPr>
          <p:grpSpPr>
            <a:xfrm>
              <a:off x="4047900" y="1176875"/>
              <a:ext cx="2136150" cy="1198549"/>
              <a:chOff x="4047900" y="944175"/>
              <a:chExt cx="2136150" cy="1198549"/>
            </a:xfrm>
          </p:grpSpPr>
          <p:pic>
            <p:nvPicPr>
              <p:cNvPr id="73" name="Google Shape;73;p15" title="neo4j_logo.png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047900" y="1288275"/>
                <a:ext cx="2136150" cy="8544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4" name="Google Shape;74;p15"/>
              <p:cNvSpPr txBox="1"/>
              <p:nvPr/>
            </p:nvSpPr>
            <p:spPr>
              <a:xfrm>
                <a:off x="4334700" y="944175"/>
                <a:ext cx="1821900" cy="34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>
                    <a:solidFill>
                      <a:schemeClr val="dk2"/>
                    </a:solidFill>
                  </a:rPr>
                  <a:t>グラフデータベース</a:t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75" name="Google Shape;75;p15"/>
            <p:cNvGrpSpPr/>
            <p:nvPr/>
          </p:nvGrpSpPr>
          <p:grpSpPr>
            <a:xfrm>
              <a:off x="4997700" y="3383475"/>
              <a:ext cx="1304400" cy="1316750"/>
              <a:chOff x="5753975" y="2918100"/>
              <a:chExt cx="1304400" cy="1316750"/>
            </a:xfrm>
          </p:grpSpPr>
          <p:pic>
            <p:nvPicPr>
              <p:cNvPr id="76" name="Google Shape;76;p15" title="chatgpt.png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909775" y="3529200"/>
                <a:ext cx="705650" cy="7056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" name="Google Shape;77;p15"/>
              <p:cNvSpPr txBox="1"/>
              <p:nvPr/>
            </p:nvSpPr>
            <p:spPr>
              <a:xfrm>
                <a:off x="5753975" y="2918100"/>
                <a:ext cx="1304400" cy="61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>
                    <a:solidFill>
                      <a:schemeClr val="dk2"/>
                    </a:solidFill>
                  </a:rPr>
                  <a:t>GPT-4o-mini,</a:t>
                </a:r>
                <a:endParaRPr>
                  <a:solidFill>
                    <a:schemeClr val="dk2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>
                    <a:solidFill>
                      <a:schemeClr val="dk2"/>
                    </a:solidFill>
                  </a:rPr>
                  <a:t>GPT-4.1</a:t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  <p:sp>
          <p:nvSpPr>
            <p:cNvPr id="78" name="Google Shape;78;p15"/>
            <p:cNvSpPr/>
            <p:nvPr/>
          </p:nvSpPr>
          <p:spPr>
            <a:xfrm rot="-1457747">
              <a:off x="2763251" y="2134063"/>
              <a:ext cx="979227" cy="24719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9432842">
              <a:off x="3124253" y="2339689"/>
              <a:ext cx="979112" cy="24727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rot="1221876">
              <a:off x="3399721" y="3487266"/>
              <a:ext cx="1050883" cy="247368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9526900">
              <a:off x="3013795" y="3679416"/>
              <a:ext cx="1051053" cy="247416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 txBox="1"/>
            <p:nvPr/>
          </p:nvSpPr>
          <p:spPr>
            <a:xfrm>
              <a:off x="1375451" y="2137575"/>
              <a:ext cx="1194000" cy="34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solidFill>
                    <a:schemeClr val="dk2"/>
                  </a:solidFill>
                </a:rPr>
                <a:t>ローカルPC</a:t>
              </a: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17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ナレッジグラフ作成</a:t>
            </a:r>
            <a:endParaRPr/>
          </a:p>
        </p:txBody>
      </p:sp>
      <p:pic>
        <p:nvPicPr>
          <p:cNvPr id="88" name="Google Shape;88;p16" title="スクリーンショット 2025-04-17 1.55.4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375" y="1221900"/>
            <a:ext cx="4947450" cy="33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178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ナレッジグラフ作成</a:t>
            </a:r>
            <a:endParaRPr/>
          </a:p>
        </p:txBody>
      </p:sp>
      <p:pic>
        <p:nvPicPr>
          <p:cNvPr id="94" name="Google Shape;94;p17" title="スクリーンショット 2025-04-17 1.42.4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50" y="751100"/>
            <a:ext cx="8224174" cy="42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 title="スクリーンショット 2025-04-17 2.28.3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50" y="1017725"/>
            <a:ext cx="6631006" cy="40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実行結果①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381350" y="1017725"/>
            <a:ext cx="1560900" cy="184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381350" y="2717050"/>
            <a:ext cx="6660000" cy="889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381350" y="3708125"/>
            <a:ext cx="6660000" cy="300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81350" y="4146525"/>
            <a:ext cx="6660000" cy="936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ja"/>
              <a:t>実行結果②</a:t>
            </a:r>
            <a:endParaRPr/>
          </a:p>
        </p:txBody>
      </p:sp>
      <p:pic>
        <p:nvPicPr>
          <p:cNvPr id="110" name="Google Shape;110;p19" title="スクリーンショット 2025-04-17 2.23.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50" y="1082850"/>
            <a:ext cx="6364016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 title="スクリーンショット 2025-04-17 2.24.3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9300" y="523550"/>
            <a:ext cx="3955799" cy="122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441150" y="1081075"/>
            <a:ext cx="1706400" cy="184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452950" y="2246675"/>
            <a:ext cx="6363900" cy="720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441150" y="3135950"/>
            <a:ext cx="6363900" cy="26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441150" y="3567125"/>
            <a:ext cx="6363900" cy="1336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結論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9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ベクトル検索</a:t>
            </a:r>
            <a:r>
              <a:rPr lang="ja"/>
              <a:t>　→　</a:t>
            </a:r>
            <a:r>
              <a:rPr lang="ja"/>
              <a:t>曖昧で考察が必要な質問</a:t>
            </a:r>
            <a:r>
              <a:rPr lang="ja"/>
              <a:t>が得意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グラフ検索</a:t>
            </a:r>
            <a:r>
              <a:rPr lang="ja"/>
              <a:t>　→　</a:t>
            </a:r>
            <a:r>
              <a:rPr lang="ja"/>
              <a:t>構造的で答えが明確な質問</a:t>
            </a:r>
            <a:r>
              <a:rPr lang="ja"/>
              <a:t>が得意</a:t>
            </a:r>
            <a:endParaRPr/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376850" y="2594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今後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76850" y="3302150"/>
            <a:ext cx="8520600" cy="9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プロンプトやグラフの作り方を工夫したらもう少し改善できそう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GFM-RAGを試してみたい</a:t>
            </a:r>
            <a:r>
              <a:rPr lang="ja" sz="1500"/>
              <a:t>（グラフニューラルネットワークを用いたGraph RAG）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3538875" y="4474550"/>
            <a:ext cx="54054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222222"/>
                </a:solidFill>
                <a:highlight>
                  <a:srgbClr val="FFFFFF"/>
                </a:highlight>
              </a:rPr>
              <a:t>Luo, Linhao, et al. "GFM-RAG: Graph Foundation Model for Retrieval Augmented Generation." </a:t>
            </a:r>
            <a:r>
              <a:rPr i="1" lang="ja" sz="1000">
                <a:solidFill>
                  <a:srgbClr val="222222"/>
                </a:solidFill>
                <a:highlight>
                  <a:srgbClr val="FFFFFF"/>
                </a:highlight>
              </a:rPr>
              <a:t>arXiv preprint arXiv:2502.01113</a:t>
            </a:r>
            <a:r>
              <a:rPr lang="ja" sz="1000">
                <a:solidFill>
                  <a:srgbClr val="222222"/>
                </a:solidFill>
                <a:highlight>
                  <a:srgbClr val="FFFFFF"/>
                </a:highlight>
              </a:rPr>
              <a:t> (2025).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