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88" r:id="rId6"/>
    <p:sldId id="289" r:id="rId7"/>
    <p:sldId id="290" r:id="rId8"/>
    <p:sldId id="291" r:id="rId9"/>
    <p:sldId id="292" r:id="rId10"/>
    <p:sldId id="294" r:id="rId11"/>
    <p:sldId id="295" r:id="rId12"/>
    <p:sldId id="293"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19" autoAdjust="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74F524-D545-4F2C-B5F0-E06C0FF61E25}" type="doc">
      <dgm:prSet loTypeId="urn:microsoft.com/office/officeart/2005/8/layout/chevron1" loCatId="process" qsTypeId="urn:microsoft.com/office/officeart/2005/8/quickstyle/simple1" qsCatId="simple" csTypeId="urn:microsoft.com/office/officeart/2005/8/colors/accent1_2" csCatId="accent1" phldr="1"/>
      <dgm:spPr/>
    </dgm:pt>
    <dgm:pt modelId="{B905D6F9-01DD-43B4-83E9-43257372D92D}">
      <dgm:prSet phldrT="[Text]"/>
      <dgm:spPr/>
      <dgm:t>
        <a:bodyPr/>
        <a:lstStyle/>
        <a:p>
          <a:r>
            <a:rPr lang="en-US" dirty="0"/>
            <a:t>Data Analysis</a:t>
          </a:r>
        </a:p>
      </dgm:t>
    </dgm:pt>
    <dgm:pt modelId="{583FF250-0285-4E93-A514-95B2A9468B92}" type="parTrans" cxnId="{88409C9C-FFF4-496A-AE42-E659E0FFBE5C}">
      <dgm:prSet/>
      <dgm:spPr/>
      <dgm:t>
        <a:bodyPr/>
        <a:lstStyle/>
        <a:p>
          <a:endParaRPr lang="en-US"/>
        </a:p>
      </dgm:t>
    </dgm:pt>
    <dgm:pt modelId="{531DD983-ABD3-4F43-84AC-24132F828AC8}" type="sibTrans" cxnId="{88409C9C-FFF4-496A-AE42-E659E0FFBE5C}">
      <dgm:prSet/>
      <dgm:spPr/>
      <dgm:t>
        <a:bodyPr/>
        <a:lstStyle/>
        <a:p>
          <a:endParaRPr lang="en-US"/>
        </a:p>
      </dgm:t>
    </dgm:pt>
    <dgm:pt modelId="{F1D483F0-2675-4881-BF9D-9EC160C2D6C3}">
      <dgm:prSet phldrT="[Text]"/>
      <dgm:spPr/>
      <dgm:t>
        <a:bodyPr/>
        <a:lstStyle/>
        <a:p>
          <a:r>
            <a:rPr lang="en-US" dirty="0"/>
            <a:t>Feature Engineering</a:t>
          </a:r>
        </a:p>
      </dgm:t>
    </dgm:pt>
    <dgm:pt modelId="{12B8861D-88AD-4832-9073-EAD1C8FC1055}" type="parTrans" cxnId="{20150BC3-3AA9-42A7-B8CF-1B04532683F4}">
      <dgm:prSet/>
      <dgm:spPr/>
      <dgm:t>
        <a:bodyPr/>
        <a:lstStyle/>
        <a:p>
          <a:endParaRPr lang="en-US"/>
        </a:p>
      </dgm:t>
    </dgm:pt>
    <dgm:pt modelId="{8ABB1E0A-E426-4B50-8F24-612400AC141B}" type="sibTrans" cxnId="{20150BC3-3AA9-42A7-B8CF-1B04532683F4}">
      <dgm:prSet/>
      <dgm:spPr/>
      <dgm:t>
        <a:bodyPr/>
        <a:lstStyle/>
        <a:p>
          <a:endParaRPr lang="en-US"/>
        </a:p>
      </dgm:t>
    </dgm:pt>
    <dgm:pt modelId="{6CBA8218-D6E2-47E5-8E77-9AF4853DA236}">
      <dgm:prSet phldrT="[Text]"/>
      <dgm:spPr/>
      <dgm:t>
        <a:bodyPr/>
        <a:lstStyle/>
        <a:p>
          <a:r>
            <a:rPr lang="en-US" dirty="0"/>
            <a:t>Model selection and  train  </a:t>
          </a:r>
        </a:p>
      </dgm:t>
    </dgm:pt>
    <dgm:pt modelId="{54A71007-9AC3-42AD-B94B-9AF2AD68AA50}" type="parTrans" cxnId="{A44A2A33-75C5-473A-A0BD-BE0CB4E32925}">
      <dgm:prSet/>
      <dgm:spPr/>
      <dgm:t>
        <a:bodyPr/>
        <a:lstStyle/>
        <a:p>
          <a:endParaRPr lang="en-US"/>
        </a:p>
      </dgm:t>
    </dgm:pt>
    <dgm:pt modelId="{75DC3862-6DAC-40B3-A4C5-54C57394753A}" type="sibTrans" cxnId="{A44A2A33-75C5-473A-A0BD-BE0CB4E32925}">
      <dgm:prSet/>
      <dgm:spPr/>
      <dgm:t>
        <a:bodyPr/>
        <a:lstStyle/>
        <a:p>
          <a:endParaRPr lang="en-US"/>
        </a:p>
      </dgm:t>
    </dgm:pt>
    <dgm:pt modelId="{EF661B8B-77F1-4D30-9587-083F339AFDDB}">
      <dgm:prSet/>
      <dgm:spPr/>
      <dgm:t>
        <a:bodyPr/>
        <a:lstStyle/>
        <a:p>
          <a:r>
            <a:rPr lang="en-US" dirty="0"/>
            <a:t>Model testing</a:t>
          </a:r>
        </a:p>
      </dgm:t>
    </dgm:pt>
    <dgm:pt modelId="{642EEFC3-785A-46DC-8F6A-FB189E032A0F}" type="parTrans" cxnId="{FA2A4B41-BD20-42A8-B282-02EE55A7E834}">
      <dgm:prSet/>
      <dgm:spPr/>
      <dgm:t>
        <a:bodyPr/>
        <a:lstStyle/>
        <a:p>
          <a:endParaRPr lang="en-US"/>
        </a:p>
      </dgm:t>
    </dgm:pt>
    <dgm:pt modelId="{D894F283-6E8E-4364-A0F0-5E4C10F27E10}" type="sibTrans" cxnId="{FA2A4B41-BD20-42A8-B282-02EE55A7E834}">
      <dgm:prSet/>
      <dgm:spPr/>
      <dgm:t>
        <a:bodyPr/>
        <a:lstStyle/>
        <a:p>
          <a:endParaRPr lang="en-US"/>
        </a:p>
      </dgm:t>
    </dgm:pt>
    <dgm:pt modelId="{A055C755-0FEE-4381-A02F-EAD8C71FB7FB}">
      <dgm:prSet/>
      <dgm:spPr/>
      <dgm:t>
        <a:bodyPr/>
        <a:lstStyle/>
        <a:p>
          <a:r>
            <a:rPr lang="en-US" dirty="0"/>
            <a:t>Model Evaluation</a:t>
          </a:r>
        </a:p>
      </dgm:t>
    </dgm:pt>
    <dgm:pt modelId="{1EC1ED09-6188-4B87-82D6-4A6A8FF78947}" type="parTrans" cxnId="{9324024A-3C88-46B5-B842-5C8BE9478D49}">
      <dgm:prSet/>
      <dgm:spPr/>
      <dgm:t>
        <a:bodyPr/>
        <a:lstStyle/>
        <a:p>
          <a:endParaRPr lang="en-US"/>
        </a:p>
      </dgm:t>
    </dgm:pt>
    <dgm:pt modelId="{FCFA846D-7030-4EA9-AD72-9876AC747A39}" type="sibTrans" cxnId="{9324024A-3C88-46B5-B842-5C8BE9478D49}">
      <dgm:prSet/>
      <dgm:spPr/>
      <dgm:t>
        <a:bodyPr/>
        <a:lstStyle/>
        <a:p>
          <a:endParaRPr lang="en-US"/>
        </a:p>
      </dgm:t>
    </dgm:pt>
    <dgm:pt modelId="{2088A550-DD23-4F70-9087-5655AC200C67}" type="pres">
      <dgm:prSet presAssocID="{5474F524-D545-4F2C-B5F0-E06C0FF61E25}" presName="Name0" presStyleCnt="0">
        <dgm:presLayoutVars>
          <dgm:dir/>
          <dgm:animLvl val="lvl"/>
          <dgm:resizeHandles val="exact"/>
        </dgm:presLayoutVars>
      </dgm:prSet>
      <dgm:spPr/>
    </dgm:pt>
    <dgm:pt modelId="{EEE65C64-5424-4A89-94EE-B40A5D6E770D}" type="pres">
      <dgm:prSet presAssocID="{B905D6F9-01DD-43B4-83E9-43257372D92D}" presName="parTxOnly" presStyleLbl="node1" presStyleIdx="0" presStyleCnt="5">
        <dgm:presLayoutVars>
          <dgm:chMax val="0"/>
          <dgm:chPref val="0"/>
          <dgm:bulletEnabled val="1"/>
        </dgm:presLayoutVars>
      </dgm:prSet>
      <dgm:spPr/>
    </dgm:pt>
    <dgm:pt modelId="{9215E38B-8998-4D0E-A927-74F3FCDC9EC7}" type="pres">
      <dgm:prSet presAssocID="{531DD983-ABD3-4F43-84AC-24132F828AC8}" presName="parTxOnlySpace" presStyleCnt="0"/>
      <dgm:spPr/>
    </dgm:pt>
    <dgm:pt modelId="{C597A740-E246-4323-8A9F-E60994D59BDD}" type="pres">
      <dgm:prSet presAssocID="{F1D483F0-2675-4881-BF9D-9EC160C2D6C3}" presName="parTxOnly" presStyleLbl="node1" presStyleIdx="1" presStyleCnt="5">
        <dgm:presLayoutVars>
          <dgm:chMax val="0"/>
          <dgm:chPref val="0"/>
          <dgm:bulletEnabled val="1"/>
        </dgm:presLayoutVars>
      </dgm:prSet>
      <dgm:spPr/>
    </dgm:pt>
    <dgm:pt modelId="{B1642D00-2871-4A4E-8139-E4FD311B4DA6}" type="pres">
      <dgm:prSet presAssocID="{8ABB1E0A-E426-4B50-8F24-612400AC141B}" presName="parTxOnlySpace" presStyleCnt="0"/>
      <dgm:spPr/>
    </dgm:pt>
    <dgm:pt modelId="{CE88E714-CCBE-4161-B7EF-A13FBEAF3752}" type="pres">
      <dgm:prSet presAssocID="{6CBA8218-D6E2-47E5-8E77-9AF4853DA236}" presName="parTxOnly" presStyleLbl="node1" presStyleIdx="2" presStyleCnt="5">
        <dgm:presLayoutVars>
          <dgm:chMax val="0"/>
          <dgm:chPref val="0"/>
          <dgm:bulletEnabled val="1"/>
        </dgm:presLayoutVars>
      </dgm:prSet>
      <dgm:spPr/>
    </dgm:pt>
    <dgm:pt modelId="{51E8118A-D35E-40A3-B7C5-72807FB6CAFC}" type="pres">
      <dgm:prSet presAssocID="{75DC3862-6DAC-40B3-A4C5-54C57394753A}" presName="parTxOnlySpace" presStyleCnt="0"/>
      <dgm:spPr/>
    </dgm:pt>
    <dgm:pt modelId="{4D7A47BB-4CD0-418E-8EFB-7AE52C6E0FFC}" type="pres">
      <dgm:prSet presAssocID="{EF661B8B-77F1-4D30-9587-083F339AFDDB}" presName="parTxOnly" presStyleLbl="node1" presStyleIdx="3" presStyleCnt="5">
        <dgm:presLayoutVars>
          <dgm:chMax val="0"/>
          <dgm:chPref val="0"/>
          <dgm:bulletEnabled val="1"/>
        </dgm:presLayoutVars>
      </dgm:prSet>
      <dgm:spPr/>
    </dgm:pt>
    <dgm:pt modelId="{DBE49474-936D-4E8B-B129-3D84FD253A3C}" type="pres">
      <dgm:prSet presAssocID="{D894F283-6E8E-4364-A0F0-5E4C10F27E10}" presName="parTxOnlySpace" presStyleCnt="0"/>
      <dgm:spPr/>
    </dgm:pt>
    <dgm:pt modelId="{61C79AFD-4536-43D2-826E-9DA055FD21E2}" type="pres">
      <dgm:prSet presAssocID="{A055C755-0FEE-4381-A02F-EAD8C71FB7FB}" presName="parTxOnly" presStyleLbl="node1" presStyleIdx="4" presStyleCnt="5">
        <dgm:presLayoutVars>
          <dgm:chMax val="0"/>
          <dgm:chPref val="0"/>
          <dgm:bulletEnabled val="1"/>
        </dgm:presLayoutVars>
      </dgm:prSet>
      <dgm:spPr/>
    </dgm:pt>
  </dgm:ptLst>
  <dgm:cxnLst>
    <dgm:cxn modelId="{FF3B931D-0D8E-4B5A-A29D-615BF74BFB41}" type="presOf" srcId="{5474F524-D545-4F2C-B5F0-E06C0FF61E25}" destId="{2088A550-DD23-4F70-9087-5655AC200C67}" srcOrd="0" destOrd="0" presId="urn:microsoft.com/office/officeart/2005/8/layout/chevron1"/>
    <dgm:cxn modelId="{1B428A24-A364-415A-B7D2-B75611B6DDDA}" type="presOf" srcId="{A055C755-0FEE-4381-A02F-EAD8C71FB7FB}" destId="{61C79AFD-4536-43D2-826E-9DA055FD21E2}" srcOrd="0" destOrd="0" presId="urn:microsoft.com/office/officeart/2005/8/layout/chevron1"/>
    <dgm:cxn modelId="{A44A2A33-75C5-473A-A0BD-BE0CB4E32925}" srcId="{5474F524-D545-4F2C-B5F0-E06C0FF61E25}" destId="{6CBA8218-D6E2-47E5-8E77-9AF4853DA236}" srcOrd="2" destOrd="0" parTransId="{54A71007-9AC3-42AD-B94B-9AF2AD68AA50}" sibTransId="{75DC3862-6DAC-40B3-A4C5-54C57394753A}"/>
    <dgm:cxn modelId="{FA2A4B41-BD20-42A8-B282-02EE55A7E834}" srcId="{5474F524-D545-4F2C-B5F0-E06C0FF61E25}" destId="{EF661B8B-77F1-4D30-9587-083F339AFDDB}" srcOrd="3" destOrd="0" parTransId="{642EEFC3-785A-46DC-8F6A-FB189E032A0F}" sibTransId="{D894F283-6E8E-4364-A0F0-5E4C10F27E10}"/>
    <dgm:cxn modelId="{F6E36267-2809-407F-9E0D-2DBF357B4387}" type="presOf" srcId="{F1D483F0-2675-4881-BF9D-9EC160C2D6C3}" destId="{C597A740-E246-4323-8A9F-E60994D59BDD}" srcOrd="0" destOrd="0" presId="urn:microsoft.com/office/officeart/2005/8/layout/chevron1"/>
    <dgm:cxn modelId="{9324024A-3C88-46B5-B842-5C8BE9478D49}" srcId="{5474F524-D545-4F2C-B5F0-E06C0FF61E25}" destId="{A055C755-0FEE-4381-A02F-EAD8C71FB7FB}" srcOrd="4" destOrd="0" parTransId="{1EC1ED09-6188-4B87-82D6-4A6A8FF78947}" sibTransId="{FCFA846D-7030-4EA9-AD72-9876AC747A39}"/>
    <dgm:cxn modelId="{4029CB52-479F-4A10-8FDA-5DA74BB227C7}" type="presOf" srcId="{B905D6F9-01DD-43B4-83E9-43257372D92D}" destId="{EEE65C64-5424-4A89-94EE-B40A5D6E770D}" srcOrd="0" destOrd="0" presId="urn:microsoft.com/office/officeart/2005/8/layout/chevron1"/>
    <dgm:cxn modelId="{E0BFBA7D-EBDB-4D5B-8E51-EBBD9871A794}" type="presOf" srcId="{6CBA8218-D6E2-47E5-8E77-9AF4853DA236}" destId="{CE88E714-CCBE-4161-B7EF-A13FBEAF3752}" srcOrd="0" destOrd="0" presId="urn:microsoft.com/office/officeart/2005/8/layout/chevron1"/>
    <dgm:cxn modelId="{29E41A99-C57D-4552-8488-FE64DF04D74D}" type="presOf" srcId="{EF661B8B-77F1-4D30-9587-083F339AFDDB}" destId="{4D7A47BB-4CD0-418E-8EFB-7AE52C6E0FFC}" srcOrd="0" destOrd="0" presId="urn:microsoft.com/office/officeart/2005/8/layout/chevron1"/>
    <dgm:cxn modelId="{88409C9C-FFF4-496A-AE42-E659E0FFBE5C}" srcId="{5474F524-D545-4F2C-B5F0-E06C0FF61E25}" destId="{B905D6F9-01DD-43B4-83E9-43257372D92D}" srcOrd="0" destOrd="0" parTransId="{583FF250-0285-4E93-A514-95B2A9468B92}" sibTransId="{531DD983-ABD3-4F43-84AC-24132F828AC8}"/>
    <dgm:cxn modelId="{20150BC3-3AA9-42A7-B8CF-1B04532683F4}" srcId="{5474F524-D545-4F2C-B5F0-E06C0FF61E25}" destId="{F1D483F0-2675-4881-BF9D-9EC160C2D6C3}" srcOrd="1" destOrd="0" parTransId="{12B8861D-88AD-4832-9073-EAD1C8FC1055}" sibTransId="{8ABB1E0A-E426-4B50-8F24-612400AC141B}"/>
    <dgm:cxn modelId="{BFB331AA-6417-4186-B520-9E4E9A17A943}" type="presParOf" srcId="{2088A550-DD23-4F70-9087-5655AC200C67}" destId="{EEE65C64-5424-4A89-94EE-B40A5D6E770D}" srcOrd="0" destOrd="0" presId="urn:microsoft.com/office/officeart/2005/8/layout/chevron1"/>
    <dgm:cxn modelId="{C94B985D-DAAB-4539-87EF-11AA984D5ABD}" type="presParOf" srcId="{2088A550-DD23-4F70-9087-5655AC200C67}" destId="{9215E38B-8998-4D0E-A927-74F3FCDC9EC7}" srcOrd="1" destOrd="0" presId="urn:microsoft.com/office/officeart/2005/8/layout/chevron1"/>
    <dgm:cxn modelId="{6567C050-594C-4775-8583-91988AD79F9D}" type="presParOf" srcId="{2088A550-DD23-4F70-9087-5655AC200C67}" destId="{C597A740-E246-4323-8A9F-E60994D59BDD}" srcOrd="2" destOrd="0" presId="urn:microsoft.com/office/officeart/2005/8/layout/chevron1"/>
    <dgm:cxn modelId="{02DD5658-88BC-46EB-A5AA-E71D8E81320A}" type="presParOf" srcId="{2088A550-DD23-4F70-9087-5655AC200C67}" destId="{B1642D00-2871-4A4E-8139-E4FD311B4DA6}" srcOrd="3" destOrd="0" presId="urn:microsoft.com/office/officeart/2005/8/layout/chevron1"/>
    <dgm:cxn modelId="{BF764314-DF63-45A0-98AB-A043403C19E6}" type="presParOf" srcId="{2088A550-DD23-4F70-9087-5655AC200C67}" destId="{CE88E714-CCBE-4161-B7EF-A13FBEAF3752}" srcOrd="4" destOrd="0" presId="urn:microsoft.com/office/officeart/2005/8/layout/chevron1"/>
    <dgm:cxn modelId="{3686ADEA-F71B-46B5-A521-694819332AD2}" type="presParOf" srcId="{2088A550-DD23-4F70-9087-5655AC200C67}" destId="{51E8118A-D35E-40A3-B7C5-72807FB6CAFC}" srcOrd="5" destOrd="0" presId="urn:microsoft.com/office/officeart/2005/8/layout/chevron1"/>
    <dgm:cxn modelId="{2B97E6FF-A697-44C8-9DFA-FF52DA5ADC29}" type="presParOf" srcId="{2088A550-DD23-4F70-9087-5655AC200C67}" destId="{4D7A47BB-4CD0-418E-8EFB-7AE52C6E0FFC}" srcOrd="6" destOrd="0" presId="urn:microsoft.com/office/officeart/2005/8/layout/chevron1"/>
    <dgm:cxn modelId="{97368912-97AB-4D5C-8E03-22CF26731C9A}" type="presParOf" srcId="{2088A550-DD23-4F70-9087-5655AC200C67}" destId="{DBE49474-936D-4E8B-B129-3D84FD253A3C}" srcOrd="7" destOrd="0" presId="urn:microsoft.com/office/officeart/2005/8/layout/chevron1"/>
    <dgm:cxn modelId="{EF8C4B4D-A2F0-4DB8-95B7-3B0D452E6504}" type="presParOf" srcId="{2088A550-DD23-4F70-9087-5655AC200C67}" destId="{61C79AFD-4536-43D2-826E-9DA055FD21E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65C64-5424-4A89-94EE-B40A5D6E770D}">
      <dsp:nvSpPr>
        <dsp:cNvPr id="0" name=""/>
        <dsp:cNvSpPr/>
      </dsp:nvSpPr>
      <dsp:spPr>
        <a:xfrm>
          <a:off x="1984" y="2356114"/>
          <a:ext cx="1766093" cy="706437"/>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Data Analysis</a:t>
          </a:r>
        </a:p>
      </dsp:txBody>
      <dsp:txXfrm>
        <a:off x="355203" y="2356114"/>
        <a:ext cx="1059656" cy="706437"/>
      </dsp:txXfrm>
    </dsp:sp>
    <dsp:sp modelId="{C597A740-E246-4323-8A9F-E60994D59BDD}">
      <dsp:nvSpPr>
        <dsp:cNvPr id="0" name=""/>
        <dsp:cNvSpPr/>
      </dsp:nvSpPr>
      <dsp:spPr>
        <a:xfrm>
          <a:off x="1591468" y="2356114"/>
          <a:ext cx="1766093" cy="706437"/>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Feature Engineering</a:t>
          </a:r>
        </a:p>
      </dsp:txBody>
      <dsp:txXfrm>
        <a:off x="1944687" y="2356114"/>
        <a:ext cx="1059656" cy="706437"/>
      </dsp:txXfrm>
    </dsp:sp>
    <dsp:sp modelId="{CE88E714-CCBE-4161-B7EF-A13FBEAF3752}">
      <dsp:nvSpPr>
        <dsp:cNvPr id="0" name=""/>
        <dsp:cNvSpPr/>
      </dsp:nvSpPr>
      <dsp:spPr>
        <a:xfrm>
          <a:off x="3180953" y="2356114"/>
          <a:ext cx="1766093" cy="706437"/>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Model selection and  train  </a:t>
          </a:r>
        </a:p>
      </dsp:txBody>
      <dsp:txXfrm>
        <a:off x="3534172" y="2356114"/>
        <a:ext cx="1059656" cy="706437"/>
      </dsp:txXfrm>
    </dsp:sp>
    <dsp:sp modelId="{4D7A47BB-4CD0-418E-8EFB-7AE52C6E0FFC}">
      <dsp:nvSpPr>
        <dsp:cNvPr id="0" name=""/>
        <dsp:cNvSpPr/>
      </dsp:nvSpPr>
      <dsp:spPr>
        <a:xfrm>
          <a:off x="4770437" y="2356114"/>
          <a:ext cx="1766093" cy="706437"/>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Model testing</a:t>
          </a:r>
        </a:p>
      </dsp:txBody>
      <dsp:txXfrm>
        <a:off x="5123656" y="2356114"/>
        <a:ext cx="1059656" cy="706437"/>
      </dsp:txXfrm>
    </dsp:sp>
    <dsp:sp modelId="{61C79AFD-4536-43D2-826E-9DA055FD21E2}">
      <dsp:nvSpPr>
        <dsp:cNvPr id="0" name=""/>
        <dsp:cNvSpPr/>
      </dsp:nvSpPr>
      <dsp:spPr>
        <a:xfrm>
          <a:off x="6359921" y="2356114"/>
          <a:ext cx="1766093" cy="706437"/>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Model Evaluation</a:t>
          </a:r>
        </a:p>
      </dsp:txBody>
      <dsp:txXfrm>
        <a:off x="6713140" y="2356114"/>
        <a:ext cx="1059656" cy="7064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7/30/2022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7/30/2022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7/30/2022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7/30/2022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7/30/2022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6" name="Picture 5" descr="pipette dripping into a petri dish">
            <a:extLst>
              <a:ext uri="{FF2B5EF4-FFF2-40B4-BE49-F238E27FC236}">
                <a16:creationId xmlns:a16="http://schemas.microsoft.com/office/drawing/2014/main" id="{AD5EFA86-59D3-41A9-819E-C704FF32C5A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3302" y="457200"/>
            <a:ext cx="7588885" cy="5899650"/>
          </a:xfrm>
          <a:prstGeom prst="rect">
            <a:avLst/>
          </a:prstGeom>
        </p:spPr>
      </p:pic>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72723" y="850791"/>
            <a:ext cx="3202016" cy="3280942"/>
          </a:xfrm>
        </p:spPr>
        <p:txBody>
          <a:bodyPr anchor="ctr">
            <a:normAutofit/>
          </a:bodyPr>
          <a:lstStyle/>
          <a:p>
            <a:r>
              <a:rPr lang="en-US" sz="3600" dirty="0">
                <a:solidFill>
                  <a:srgbClr val="FFFFFF"/>
                </a:solidFill>
              </a:rPr>
              <a:t>CAPSTONE PROJECT – CAR PROBLEM</a:t>
            </a: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a:bodyPr>
          <a:lstStyle/>
          <a:p>
            <a:r>
              <a:rPr lang="en-US" sz="1800" dirty="0">
                <a:solidFill>
                  <a:srgbClr val="FFFFFF">
                    <a:alpha val="75000"/>
                  </a:srgbClr>
                </a:solidFill>
              </a:rPr>
              <a:t>naminda JAYAWARDANA</a:t>
            </a:r>
          </a:p>
        </p:txBody>
      </p:sp>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ACA55-9B0C-461F-B8D4-2283DF533AC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EC92861-165E-4812-AC65-05847EBF1E31}"/>
              </a:ext>
            </a:extLst>
          </p:cNvPr>
          <p:cNvSpPr>
            <a:spLocks noGrp="1"/>
          </p:cNvSpPr>
          <p:nvPr>
            <p:ph idx="1"/>
          </p:nvPr>
        </p:nvSpPr>
        <p:spPr/>
        <p:txBody>
          <a:bodyPr/>
          <a:lstStyle/>
          <a:p>
            <a:pPr marL="742950" marR="0" lvl="1" indent="-285750">
              <a:spcBef>
                <a:spcPts val="0"/>
              </a:spcBef>
              <a:spcAft>
                <a:spcPts val="0"/>
              </a:spcAft>
              <a:buFont typeface="+mj-lt"/>
              <a:buAutoNum type="arabicPeriod"/>
            </a:pPr>
            <a:r>
              <a:rPr lang="en-US" sz="1800" dirty="0">
                <a:effectLst/>
                <a:latin typeface="Georgia" panose="02040502050405020303" pitchFamily="18" charset="0"/>
                <a:ea typeface="Georgia" panose="02040502050405020303" pitchFamily="18" charset="0"/>
                <a:cs typeface="Times New Roman" panose="02020603050405020304" pitchFamily="18" charset="0"/>
              </a:rPr>
              <a:t>Random forest classifier provides the best accuracy</a:t>
            </a:r>
          </a:p>
          <a:p>
            <a:pPr marL="742950" marR="0" lvl="1" indent="-285750">
              <a:spcBef>
                <a:spcPts val="0"/>
              </a:spcBef>
              <a:spcAft>
                <a:spcPts val="0"/>
              </a:spcAft>
              <a:buFont typeface="+mj-lt"/>
              <a:buAutoNum type="arabicPeriod"/>
            </a:pP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p>
            <a:pPr marL="742950" marR="0" lvl="1" indent="-285750">
              <a:spcBef>
                <a:spcPts val="0"/>
              </a:spcBef>
              <a:spcAft>
                <a:spcPts val="0"/>
              </a:spcAft>
              <a:buFont typeface="+mj-lt"/>
              <a:buAutoNum type="arabicPeriod"/>
            </a:pPr>
            <a:r>
              <a:rPr lang="en-US" sz="1800" dirty="0">
                <a:effectLst/>
                <a:latin typeface="Georgia" panose="02040502050405020303" pitchFamily="18" charset="0"/>
                <a:ea typeface="Georgia" panose="02040502050405020303" pitchFamily="18" charset="0"/>
                <a:cs typeface="Times New Roman" panose="02020603050405020304" pitchFamily="18" charset="0"/>
              </a:rPr>
              <a:t>Model object can be used in any API development to automate the buying decision and can be integrated to a web interface.</a:t>
            </a:r>
          </a:p>
          <a:p>
            <a:endParaRPr lang="en-US" dirty="0"/>
          </a:p>
        </p:txBody>
      </p:sp>
    </p:spTree>
    <p:extLst>
      <p:ext uri="{BB962C8B-B14F-4D97-AF65-F5344CB8AC3E}">
        <p14:creationId xmlns:p14="http://schemas.microsoft.com/office/powerpoint/2010/main" val="34936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1188720"/>
          </a:xfrm>
        </p:spPr>
        <p:txBody>
          <a:bodyPr>
            <a:normAutofit/>
          </a:bodyPr>
          <a:lstStyle/>
          <a:p>
            <a:r>
              <a:rPr lang="en-US" dirty="0">
                <a:solidFill>
                  <a:schemeClr val="tx1">
                    <a:lumMod val="85000"/>
                    <a:lumOff val="15000"/>
                  </a:schemeClr>
                </a:solidFill>
              </a:rPr>
              <a:t>PROBLEM STATEMENT</a:t>
            </a:r>
          </a:p>
        </p:txBody>
      </p:sp>
      <p:sp>
        <p:nvSpPr>
          <p:cNvPr id="4" name="Content Placeholder 3">
            <a:extLst>
              <a:ext uri="{FF2B5EF4-FFF2-40B4-BE49-F238E27FC236}">
                <a16:creationId xmlns:a16="http://schemas.microsoft.com/office/drawing/2014/main" id="{7A0A0094-E0AE-4AE4-8B5B-75A489AE2794}"/>
              </a:ext>
            </a:extLst>
          </p:cNvPr>
          <p:cNvSpPr>
            <a:spLocks noGrp="1"/>
          </p:cNvSpPr>
          <p:nvPr>
            <p:ph idx="1"/>
          </p:nvPr>
        </p:nvSpPr>
        <p:spPr/>
        <p:txBody>
          <a:bodyPr/>
          <a:lstStyle/>
          <a:p>
            <a:r>
              <a:rPr lang="en-US" sz="1800" dirty="0">
                <a:effectLst/>
                <a:latin typeface="Georgia" panose="02040502050405020303" pitchFamily="18" charset="0"/>
                <a:ea typeface="Georgia" panose="02040502050405020303" pitchFamily="18" charset="0"/>
                <a:cs typeface="Times New Roman" panose="02020603050405020304" pitchFamily="18" charset="0"/>
              </a:rPr>
              <a:t>Used car industry in most of the counties is very popular. Selection for purchasing depends on the buyer’s choice and there are common criteria for selection by most of the people.  </a:t>
            </a:r>
          </a:p>
          <a:p>
            <a:r>
              <a:rPr lang="en-US" sz="1800" dirty="0">
                <a:effectLst/>
                <a:latin typeface="Georgia" panose="02040502050405020303" pitchFamily="18" charset="0"/>
                <a:ea typeface="Georgia" panose="02040502050405020303" pitchFamily="18" charset="0"/>
                <a:cs typeface="Times New Roman" panose="02020603050405020304" pitchFamily="18" charset="0"/>
              </a:rPr>
              <a:t>Under this exercise it is planning to automate the buyer’s decision to identify the likelihood of buying based on identified criteria as input /feature variables</a:t>
            </a:r>
          </a:p>
          <a:p>
            <a:endParaRPr lang="en-US" dirty="0"/>
          </a:p>
        </p:txBody>
      </p:sp>
    </p:spTree>
    <p:extLst>
      <p:ext uri="{BB962C8B-B14F-4D97-AF65-F5344CB8AC3E}">
        <p14:creationId xmlns:p14="http://schemas.microsoft.com/office/powerpoint/2010/main" val="396609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660D-B6E1-472E-A503-BB7DB0179A46}"/>
              </a:ext>
            </a:extLst>
          </p:cNvPr>
          <p:cNvSpPr>
            <a:spLocks noGrp="1"/>
          </p:cNvSpPr>
          <p:nvPr>
            <p:ph type="title"/>
          </p:nvPr>
        </p:nvSpPr>
        <p:spPr/>
        <p:txBody>
          <a:bodyPr/>
          <a:lstStyle/>
          <a:p>
            <a:r>
              <a:rPr lang="en-US" dirty="0"/>
              <a:t>STEPS</a:t>
            </a:r>
          </a:p>
        </p:txBody>
      </p:sp>
      <p:graphicFrame>
        <p:nvGraphicFramePr>
          <p:cNvPr id="4" name="Diagram 3">
            <a:extLst>
              <a:ext uri="{FF2B5EF4-FFF2-40B4-BE49-F238E27FC236}">
                <a16:creationId xmlns:a16="http://schemas.microsoft.com/office/drawing/2014/main" id="{92AD068B-0552-4FC2-9862-EEF70FB201E4}"/>
              </a:ext>
            </a:extLst>
          </p:cNvPr>
          <p:cNvGraphicFramePr/>
          <p:nvPr>
            <p:extLst>
              <p:ext uri="{D42A27DB-BD31-4B8C-83A1-F6EECF244321}">
                <p14:modId xmlns:p14="http://schemas.microsoft.com/office/powerpoint/2010/main" val="18420251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5635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660D-B6E1-472E-A503-BB7DB0179A46}"/>
              </a:ext>
            </a:extLst>
          </p:cNvPr>
          <p:cNvSpPr>
            <a:spLocks noGrp="1"/>
          </p:cNvSpPr>
          <p:nvPr>
            <p:ph type="title"/>
          </p:nvPr>
        </p:nvSpPr>
        <p:spPr/>
        <p:txBody>
          <a:bodyPr/>
          <a:lstStyle/>
          <a:p>
            <a:r>
              <a:rPr lang="en-US" dirty="0"/>
              <a:t>DATA EXPLORATISTY </a:t>
            </a:r>
          </a:p>
        </p:txBody>
      </p:sp>
      <p:sp>
        <p:nvSpPr>
          <p:cNvPr id="3" name="Content Placeholder 2">
            <a:extLst>
              <a:ext uri="{FF2B5EF4-FFF2-40B4-BE49-F238E27FC236}">
                <a16:creationId xmlns:a16="http://schemas.microsoft.com/office/drawing/2014/main" id="{272C2F29-6AD1-4748-B56D-8352250E4E0A}"/>
              </a:ext>
            </a:extLst>
          </p:cNvPr>
          <p:cNvSpPr>
            <a:spLocks noGrp="1"/>
          </p:cNvSpPr>
          <p:nvPr>
            <p:ph idx="1"/>
          </p:nvPr>
        </p:nvSpPr>
        <p:spPr>
          <a:xfrm>
            <a:off x="581192" y="2103798"/>
            <a:ext cx="11029615" cy="3634486"/>
          </a:xfrm>
        </p:spPr>
        <p:txBody>
          <a:bodyPr/>
          <a:lstStyle/>
          <a:p>
            <a:pPr marL="502920" marR="0">
              <a:spcBef>
                <a:spcPts val="0"/>
              </a:spcBef>
              <a:spcAft>
                <a:spcPts val="0"/>
              </a:spcAft>
            </a:pPr>
            <a:r>
              <a:rPr lang="en-US" sz="1800" dirty="0">
                <a:solidFill>
                  <a:schemeClr val="tx1"/>
                </a:solidFill>
                <a:effectLst/>
                <a:latin typeface="Georgia" panose="02040502050405020303" pitchFamily="18" charset="0"/>
                <a:ea typeface="Georgia" panose="02040502050405020303" pitchFamily="18" charset="0"/>
                <a:cs typeface="Times New Roman" panose="02020603050405020304" pitchFamily="18" charset="0"/>
              </a:rPr>
              <a:t>1727 records with six variables found</a:t>
            </a:r>
          </a:p>
          <a:p>
            <a:pPr marL="502920" marR="0">
              <a:spcBef>
                <a:spcPts val="0"/>
              </a:spcBef>
              <a:spcAft>
                <a:spcPts val="0"/>
              </a:spcAft>
            </a:pPr>
            <a:endParaRPr lang="en-US" sz="1800" dirty="0">
              <a:solidFill>
                <a:schemeClr val="tx1"/>
              </a:solidFill>
              <a:effectLst/>
              <a:latin typeface="Georgia" panose="02040502050405020303" pitchFamily="18" charset="0"/>
              <a:ea typeface="Georgia" panose="02040502050405020303" pitchFamily="18" charset="0"/>
              <a:cs typeface="Times New Roman" panose="02020603050405020304" pitchFamily="18" charset="0"/>
            </a:endParaRPr>
          </a:p>
          <a:p>
            <a:pPr marL="502920" marR="0">
              <a:spcBef>
                <a:spcPts val="0"/>
              </a:spcBef>
              <a:spcAft>
                <a:spcPts val="0"/>
              </a:spcAft>
            </a:pPr>
            <a:r>
              <a:rPr lang="en-US" sz="1800" dirty="0">
                <a:solidFill>
                  <a:schemeClr val="tx1"/>
                </a:solidFill>
                <a:effectLst/>
                <a:latin typeface="Georgia" panose="02040502050405020303" pitchFamily="18" charset="0"/>
                <a:ea typeface="Georgia" panose="02040502050405020303" pitchFamily="18" charset="0"/>
                <a:cs typeface="Times New Roman" panose="02020603050405020304" pitchFamily="18" charset="0"/>
              </a:rPr>
              <a:t>Columns renamed with meaningful column names.</a:t>
            </a:r>
          </a:p>
          <a:p>
            <a:pPr marL="502920" marR="0">
              <a:spcBef>
                <a:spcPts val="0"/>
              </a:spcBef>
              <a:spcAft>
                <a:spcPts val="0"/>
              </a:spcAft>
            </a:pPr>
            <a:endParaRPr lang="en-US" sz="1800" dirty="0">
              <a:solidFill>
                <a:schemeClr val="tx1"/>
              </a:solidFill>
              <a:effectLst/>
              <a:latin typeface="Georgia" panose="02040502050405020303" pitchFamily="18" charset="0"/>
              <a:ea typeface="Georgia" panose="02040502050405020303" pitchFamily="18" charset="0"/>
              <a:cs typeface="Times New Roman" panose="02020603050405020304" pitchFamily="18" charset="0"/>
            </a:endParaRPr>
          </a:p>
          <a:p>
            <a:pPr marL="502920" marR="0">
              <a:lnSpc>
                <a:spcPts val="1425"/>
              </a:lnSpc>
              <a:spcBef>
                <a:spcPts val="0"/>
              </a:spcBef>
              <a:spcAft>
                <a:spcPts val="0"/>
              </a:spcAft>
            </a:pPr>
            <a:endParaRPr lang="en-US" sz="1800" dirty="0">
              <a:solidFill>
                <a:schemeClr val="tx1"/>
              </a:solidFill>
              <a:effectLst/>
              <a:latin typeface="Georgia" panose="02040502050405020303" pitchFamily="18" charset="0"/>
              <a:ea typeface="Georgia" panose="02040502050405020303" pitchFamily="18" charset="0"/>
              <a:cs typeface="Times New Roman" panose="02020603050405020304" pitchFamily="18" charset="0"/>
            </a:endParaRPr>
          </a:p>
          <a:p>
            <a:pPr marL="502920" marR="0">
              <a:lnSpc>
                <a:spcPts val="1425"/>
              </a:lnSpc>
              <a:spcBef>
                <a:spcPts val="0"/>
              </a:spcBef>
              <a:spcAft>
                <a:spcPts val="0"/>
              </a:spcAft>
            </a:pPr>
            <a:r>
              <a:rPr lang="en-US" sz="1800" dirty="0">
                <a:solidFill>
                  <a:schemeClr val="tx1"/>
                </a:solidFill>
                <a:effectLst/>
                <a:latin typeface="Georgia" panose="02040502050405020303" pitchFamily="18" charset="0"/>
                <a:ea typeface="Georgia" panose="02040502050405020303" pitchFamily="18" charset="0"/>
                <a:cs typeface="Courier New" panose="02070309020205020404" pitchFamily="49" charset="0"/>
              </a:rPr>
              <a:t>Each variable was with 2 ,3 or 4 unique values </a:t>
            </a:r>
          </a:p>
          <a:p>
            <a:pPr marL="502920" marR="0">
              <a:lnSpc>
                <a:spcPts val="1425"/>
              </a:lnSpc>
              <a:spcBef>
                <a:spcPts val="0"/>
              </a:spcBef>
              <a:spcAft>
                <a:spcPts val="0"/>
              </a:spcAft>
            </a:pPr>
            <a:endParaRPr lang="en-US" sz="1800" dirty="0">
              <a:solidFill>
                <a:schemeClr val="tx1"/>
              </a:solidFill>
              <a:effectLst/>
              <a:latin typeface="Georgia" panose="02040502050405020303" pitchFamily="18" charset="0"/>
              <a:ea typeface="Georgia" panose="02040502050405020303" pitchFamily="18" charset="0"/>
              <a:cs typeface="Courier New" panose="02070309020205020404" pitchFamily="49" charset="0"/>
            </a:endParaRPr>
          </a:p>
          <a:p>
            <a:pPr marL="502920" marR="0">
              <a:lnSpc>
                <a:spcPts val="1425"/>
              </a:lnSpc>
              <a:spcBef>
                <a:spcPts val="0"/>
              </a:spcBef>
              <a:spcAft>
                <a:spcPts val="0"/>
              </a:spcAft>
            </a:pPr>
            <a:endParaRPr lang="en-US" sz="1800" dirty="0">
              <a:solidFill>
                <a:schemeClr val="tx1"/>
              </a:solidFill>
              <a:effectLst/>
              <a:latin typeface="Georgia" panose="02040502050405020303" pitchFamily="18" charset="0"/>
              <a:ea typeface="Georgia" panose="02040502050405020303" pitchFamily="18" charset="0"/>
              <a:cs typeface="Courier New" panose="02070309020205020404" pitchFamily="49" charset="0"/>
            </a:endParaRPr>
          </a:p>
          <a:p>
            <a:pPr marL="502920" marR="0">
              <a:lnSpc>
                <a:spcPts val="1425"/>
              </a:lnSpc>
              <a:spcBef>
                <a:spcPts val="0"/>
              </a:spcBef>
              <a:spcAft>
                <a:spcPts val="0"/>
              </a:spcAft>
            </a:pPr>
            <a:r>
              <a:rPr lang="en-US" sz="1800" dirty="0">
                <a:solidFill>
                  <a:schemeClr val="tx1"/>
                </a:solidFill>
                <a:latin typeface="Georgia" panose="02040502050405020303" pitchFamily="18" charset="0"/>
                <a:ea typeface="Georgia" panose="02040502050405020303" pitchFamily="18" charset="0"/>
                <a:cs typeface="Courier New" panose="02070309020205020404" pitchFamily="49" charset="0"/>
              </a:rPr>
              <a:t>D</a:t>
            </a:r>
            <a:r>
              <a:rPr lang="en-US" sz="1800" dirty="0">
                <a:solidFill>
                  <a:schemeClr val="tx1"/>
                </a:solidFill>
                <a:effectLst/>
                <a:latin typeface="Georgia" panose="02040502050405020303" pitchFamily="18" charset="0"/>
                <a:ea typeface="Georgia" panose="02040502050405020303" pitchFamily="18" charset="0"/>
                <a:cs typeface="Courier New" panose="02070309020205020404" pitchFamily="49" charset="0"/>
              </a:rPr>
              <a:t>ata set was very clean, and no blanks were found. </a:t>
            </a:r>
          </a:p>
          <a:p>
            <a:pPr marL="502920" marR="0">
              <a:lnSpc>
                <a:spcPts val="1425"/>
              </a:lnSpc>
              <a:spcBef>
                <a:spcPts val="0"/>
              </a:spcBef>
              <a:spcAft>
                <a:spcPts val="0"/>
              </a:spcAft>
            </a:pPr>
            <a:endParaRPr lang="en-US" sz="1800" dirty="0">
              <a:solidFill>
                <a:schemeClr val="tx1"/>
              </a:solidFill>
              <a:effectLst/>
              <a:latin typeface="Georgia" panose="02040502050405020303" pitchFamily="18" charset="0"/>
              <a:ea typeface="Georgia" panose="02040502050405020303" pitchFamily="18" charset="0"/>
              <a:cs typeface="Courier New" panose="02070309020205020404" pitchFamily="49" charset="0"/>
            </a:endParaRPr>
          </a:p>
          <a:p>
            <a:pPr marL="502920" marR="0">
              <a:lnSpc>
                <a:spcPts val="1425"/>
              </a:lnSpc>
              <a:spcBef>
                <a:spcPts val="0"/>
              </a:spcBef>
              <a:spcAft>
                <a:spcPts val="0"/>
              </a:spcAft>
            </a:pPr>
            <a:endParaRPr lang="en-US" sz="1800" dirty="0">
              <a:solidFill>
                <a:schemeClr val="tx1"/>
              </a:solidFill>
              <a:effectLst/>
              <a:latin typeface="Georgia" panose="02040502050405020303" pitchFamily="18" charset="0"/>
              <a:ea typeface="Georgia" panose="02040502050405020303" pitchFamily="18" charset="0"/>
              <a:cs typeface="Courier New" panose="02070309020205020404" pitchFamily="49" charset="0"/>
            </a:endParaRPr>
          </a:p>
          <a:p>
            <a:pPr marL="502920" marR="0">
              <a:lnSpc>
                <a:spcPts val="1425"/>
              </a:lnSpc>
              <a:spcBef>
                <a:spcPts val="0"/>
              </a:spcBef>
              <a:spcAft>
                <a:spcPts val="0"/>
              </a:spcAft>
            </a:pPr>
            <a:r>
              <a:rPr lang="en-US" sz="1800" dirty="0">
                <a:solidFill>
                  <a:schemeClr val="tx1"/>
                </a:solidFill>
                <a:effectLst/>
                <a:latin typeface="Georgia" panose="02040502050405020303" pitchFamily="18" charset="0"/>
                <a:ea typeface="Georgia" panose="02040502050405020303" pitchFamily="18" charset="0"/>
                <a:cs typeface="Courier New" panose="02070309020205020404" pitchFamily="49" charset="0"/>
              </a:rPr>
              <a:t>No Null values were found, and no duplicates were found in the data set</a:t>
            </a:r>
            <a:r>
              <a:rPr lang="en-US" sz="1800" dirty="0">
                <a:solidFill>
                  <a:srgbClr val="000000"/>
                </a:solidFill>
                <a:effectLst/>
                <a:latin typeface="Georgia" panose="02040502050405020303" pitchFamily="18" charset="0"/>
                <a:ea typeface="Georgia" panose="02040502050405020303" pitchFamily="18" charset="0"/>
                <a:cs typeface="Courier New" panose="02070309020205020404" pitchFamily="49" charset="0"/>
              </a:rPr>
              <a:t>.</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p>
            <a:pPr marL="196920" marR="0" indent="0">
              <a:lnSpc>
                <a:spcPts val="1425"/>
              </a:lnSpc>
              <a:spcBef>
                <a:spcPts val="0"/>
              </a:spcBef>
              <a:spcAft>
                <a:spcPts val="0"/>
              </a:spcAft>
              <a:buNone/>
            </a:pPr>
            <a:r>
              <a:rPr lang="en-US" sz="1800" dirty="0">
                <a:solidFill>
                  <a:srgbClr val="000000"/>
                </a:solidFill>
                <a:effectLst/>
                <a:latin typeface="Georgia" panose="02040502050405020303" pitchFamily="18" charset="0"/>
                <a:ea typeface="Georgia" panose="02040502050405020303" pitchFamily="18" charset="0"/>
                <a:cs typeface="Courier New" panose="02070309020205020404" pitchFamily="49" charset="0"/>
              </a:rPr>
              <a:t> </a:t>
            </a: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15698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660D-B6E1-472E-A503-BB7DB0179A46}"/>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272C2F29-6AD1-4748-B56D-8352250E4E0A}"/>
              </a:ext>
            </a:extLst>
          </p:cNvPr>
          <p:cNvSpPr>
            <a:spLocks noGrp="1"/>
          </p:cNvSpPr>
          <p:nvPr>
            <p:ph idx="1"/>
          </p:nvPr>
        </p:nvSpPr>
        <p:spPr/>
        <p:txBody>
          <a:bodyPr/>
          <a:lstStyle/>
          <a:p>
            <a:pPr marL="742950" lvl="1" indent="-285750">
              <a:spcBef>
                <a:spcPts val="0"/>
              </a:spcBef>
              <a:spcAft>
                <a:spcPts val="0"/>
              </a:spcAft>
            </a:pPr>
            <a:r>
              <a:rPr lang="en-US" dirty="0">
                <a:effectLst/>
                <a:latin typeface="Georgia" panose="02040502050405020303" pitchFamily="18" charset="0"/>
                <a:ea typeface="Georgia" panose="02040502050405020303" pitchFamily="18" charset="0"/>
                <a:cs typeface="Times New Roman" panose="02020603050405020304" pitchFamily="18" charset="0"/>
              </a:rPr>
              <a:t>All features in the data set are categorical variables  </a:t>
            </a:r>
          </a:p>
          <a:p>
            <a:pPr marL="502920" marR="0">
              <a:spcBef>
                <a:spcPts val="0"/>
              </a:spcBef>
              <a:spcAft>
                <a:spcPts val="0"/>
              </a:spcAft>
            </a:pPr>
            <a:endParaRPr lang="en-US" sz="1400" dirty="0">
              <a:effectLst/>
              <a:latin typeface="Georgia" panose="02040502050405020303" pitchFamily="18" charset="0"/>
              <a:ea typeface="Georgia" panose="02040502050405020303" pitchFamily="18" charset="0"/>
              <a:cs typeface="Times New Roman" panose="02020603050405020304" pitchFamily="18" charset="0"/>
            </a:endParaRPr>
          </a:p>
          <a:p>
            <a:pPr marL="777240" marR="0">
              <a:spcBef>
                <a:spcPts val="0"/>
              </a:spcBef>
              <a:spcAft>
                <a:spcPts val="0"/>
              </a:spcAft>
            </a:pPr>
            <a:r>
              <a:rPr lang="en-US" sz="1400" dirty="0">
                <a:effectLst/>
                <a:latin typeface="Georgia" panose="02040502050405020303" pitchFamily="18" charset="0"/>
                <a:ea typeface="Georgia" panose="02040502050405020303" pitchFamily="18" charset="0"/>
                <a:cs typeface="Times New Roman" panose="02020603050405020304" pitchFamily="18" charset="0"/>
              </a:rPr>
              <a:t>As it is categorical variables and results are also based on categories it was identified to use classification algorithms.  </a:t>
            </a:r>
          </a:p>
          <a:p>
            <a:pPr marL="756990" indent="-285750">
              <a:spcBef>
                <a:spcPts val="0"/>
              </a:spcBef>
              <a:spcAft>
                <a:spcPts val="0"/>
              </a:spcAft>
            </a:pPr>
            <a:endParaRPr lang="en-US" sz="1400" dirty="0">
              <a:effectLst/>
              <a:latin typeface="Georgia" panose="02040502050405020303" pitchFamily="18" charset="0"/>
              <a:ea typeface="Georgia" panose="02040502050405020303" pitchFamily="18" charset="0"/>
              <a:cs typeface="Times New Roman" panose="02020603050405020304" pitchFamily="18" charset="0"/>
            </a:endParaRPr>
          </a:p>
          <a:p>
            <a:pPr marL="742950" lvl="1" indent="-285750">
              <a:spcBef>
                <a:spcPts val="0"/>
              </a:spcBef>
              <a:spcAft>
                <a:spcPts val="0"/>
              </a:spcAft>
            </a:pPr>
            <a:r>
              <a:rPr lang="en-US" dirty="0">
                <a:effectLst/>
                <a:latin typeface="Georgia" panose="02040502050405020303" pitchFamily="18" charset="0"/>
                <a:ea typeface="Georgia" panose="02040502050405020303" pitchFamily="18" charset="0"/>
                <a:cs typeface="Times New Roman" panose="02020603050405020304" pitchFamily="18" charset="0"/>
              </a:rPr>
              <a:t>Five variables were selected as feature variables (X variables) and one-hot encoding were used to encode them</a:t>
            </a:r>
          </a:p>
          <a:p>
            <a:pPr marL="196920" marR="0" indent="0">
              <a:spcBef>
                <a:spcPts val="0"/>
              </a:spcBef>
              <a:spcAft>
                <a:spcPts val="0"/>
              </a:spcAft>
              <a:buNone/>
            </a:pPr>
            <a:r>
              <a:rPr lang="en-US" sz="1400" dirty="0">
                <a:effectLst/>
                <a:latin typeface="Georgia" panose="02040502050405020303" pitchFamily="18" charset="0"/>
                <a:ea typeface="Georgia" panose="02040502050405020303" pitchFamily="18" charset="0"/>
                <a:cs typeface="Times New Roman" panose="02020603050405020304" pitchFamily="18" charset="0"/>
              </a:rPr>
              <a:t> </a:t>
            </a:r>
          </a:p>
          <a:p>
            <a:pPr marL="742950" lvl="1" indent="-285750">
              <a:spcBef>
                <a:spcPts val="0"/>
              </a:spcBef>
              <a:spcAft>
                <a:spcPts val="0"/>
              </a:spcAft>
            </a:pPr>
            <a:r>
              <a:rPr lang="en-US"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rPr>
              <a:t>Likelihood was selected as y variable and Probability of Output variables were also one-hot encoded to consider for model.</a:t>
            </a:r>
            <a:endParaRPr lang="en-US" dirty="0">
              <a:effectLst/>
              <a:latin typeface="Georgia" panose="02040502050405020303" pitchFamily="18" charset="0"/>
              <a:ea typeface="Georgia" panose="02040502050405020303" pitchFamily="18" charset="0"/>
              <a:cs typeface="Times New Roman" panose="02020603050405020304" pitchFamily="18" charset="0"/>
            </a:endParaRPr>
          </a:p>
          <a:p>
            <a:pPr marL="151200" marR="0" indent="0">
              <a:spcBef>
                <a:spcPts val="0"/>
              </a:spcBef>
              <a:spcAft>
                <a:spcPts val="0"/>
              </a:spcAft>
              <a:buNone/>
            </a:pPr>
            <a:r>
              <a:rPr lang="en-US" sz="1400" dirty="0">
                <a:effectLst/>
                <a:latin typeface="Georgia" panose="02040502050405020303" pitchFamily="18" charset="0"/>
                <a:ea typeface="Georgia" panose="02040502050405020303" pitchFamily="18" charset="0"/>
                <a:cs typeface="Times New Roman" panose="02020603050405020304" pitchFamily="18" charset="0"/>
              </a:rPr>
              <a:t> </a:t>
            </a:r>
            <a:endParaRPr lang="en-US" sz="1200" dirty="0">
              <a:effectLst/>
              <a:latin typeface="Georgia" panose="02040502050405020303" pitchFamily="18" charset="0"/>
              <a:ea typeface="Georgia" panose="02040502050405020303" pitchFamily="18" charset="0"/>
              <a:cs typeface="Times New Roman" panose="02020603050405020304" pitchFamily="18" charset="0"/>
            </a:endParaRPr>
          </a:p>
          <a:p>
            <a:pPr marL="502920" marR="0">
              <a:spcBef>
                <a:spcPts val="0"/>
              </a:spcBef>
              <a:spcAft>
                <a:spcPts val="0"/>
              </a:spcAft>
            </a:pPr>
            <a:endParaRPr lang="en-US" sz="1200" dirty="0">
              <a:effectLst/>
              <a:latin typeface="Georgia" panose="02040502050405020303" pitchFamily="18" charset="0"/>
              <a:ea typeface="Georgia" panose="02040502050405020303"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2969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660D-B6E1-472E-A503-BB7DB0179A46}"/>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272C2F29-6AD1-4748-B56D-8352250E4E0A}"/>
              </a:ext>
            </a:extLst>
          </p:cNvPr>
          <p:cNvSpPr>
            <a:spLocks noGrp="1"/>
          </p:cNvSpPr>
          <p:nvPr>
            <p:ph idx="1"/>
          </p:nvPr>
        </p:nvSpPr>
        <p:spPr/>
        <p:txBody>
          <a:bodyPr/>
          <a:lstStyle/>
          <a:p>
            <a:pPr marL="742950" marR="0" lvl="1" indent="-285750">
              <a:spcBef>
                <a:spcPts val="0"/>
              </a:spcBef>
              <a:spcAft>
                <a:spcPts val="0"/>
              </a:spcAft>
              <a:buFont typeface="+mj-lt"/>
              <a:buAutoNum type="arabicPeriod"/>
            </a:pPr>
            <a:endParaRPr lang="en-US" sz="1800" dirty="0">
              <a:effectLst/>
              <a:latin typeface="Georgia" panose="02040502050405020303" pitchFamily="18" charset="0"/>
              <a:ea typeface="Georgia" panose="02040502050405020303" pitchFamily="18" charset="0"/>
              <a:cs typeface="Times New Roman" panose="02020603050405020304" pitchFamily="18" charset="0"/>
            </a:endParaRPr>
          </a:p>
          <a:p>
            <a:pPr marL="777240" marR="0">
              <a:spcBef>
                <a:spcPts val="0"/>
              </a:spcBef>
              <a:spcAft>
                <a:spcPts val="0"/>
              </a:spcAft>
            </a:pPr>
            <a:r>
              <a:rPr lang="en-US" sz="1800" dirty="0">
                <a:effectLst/>
                <a:latin typeface="Georgia" panose="02040502050405020303" pitchFamily="18" charset="0"/>
                <a:ea typeface="Georgia" panose="02040502050405020303" pitchFamily="18" charset="0"/>
                <a:cs typeface="Times New Roman" panose="02020603050405020304" pitchFamily="18" charset="0"/>
              </a:rPr>
              <a:t>As it is categorical variables and results are also based on categories it was identified to use classification algorithms. Logistic regression, decision tree and random forest classifier was selected to model the data set</a:t>
            </a:r>
          </a:p>
          <a:p>
            <a:endParaRPr lang="en-US" dirty="0"/>
          </a:p>
        </p:txBody>
      </p:sp>
    </p:spTree>
    <p:extLst>
      <p:ext uri="{BB962C8B-B14F-4D97-AF65-F5344CB8AC3E}">
        <p14:creationId xmlns:p14="http://schemas.microsoft.com/office/powerpoint/2010/main" val="2963579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660D-B6E1-472E-A503-BB7DB0179A46}"/>
              </a:ext>
            </a:extLst>
          </p:cNvPr>
          <p:cNvSpPr>
            <a:spLocks noGrp="1"/>
          </p:cNvSpPr>
          <p:nvPr>
            <p:ph type="title"/>
          </p:nvPr>
        </p:nvSpPr>
        <p:spPr/>
        <p:txBody>
          <a:bodyPr/>
          <a:lstStyle/>
          <a:p>
            <a:r>
              <a:rPr lang="en-US" dirty="0"/>
              <a:t>Model EVALUAION</a:t>
            </a:r>
          </a:p>
        </p:txBody>
      </p:sp>
      <p:sp>
        <p:nvSpPr>
          <p:cNvPr id="3" name="Content Placeholder 2">
            <a:extLst>
              <a:ext uri="{FF2B5EF4-FFF2-40B4-BE49-F238E27FC236}">
                <a16:creationId xmlns:a16="http://schemas.microsoft.com/office/drawing/2014/main" id="{272C2F29-6AD1-4748-B56D-8352250E4E0A}"/>
              </a:ext>
            </a:extLst>
          </p:cNvPr>
          <p:cNvSpPr>
            <a:spLocks noGrp="1"/>
          </p:cNvSpPr>
          <p:nvPr>
            <p:ph idx="1"/>
          </p:nvPr>
        </p:nvSpPr>
        <p:spPr/>
        <p:txBody>
          <a:bodyPr/>
          <a:lstStyle/>
          <a:p>
            <a:pPr marL="742950" marR="0" lvl="1" indent="-285750">
              <a:spcBef>
                <a:spcPts val="0"/>
              </a:spcBef>
              <a:spcAft>
                <a:spcPts val="0"/>
              </a:spcAft>
              <a:buFont typeface="+mj-lt"/>
              <a:buAutoNum type="arabicPeriod"/>
            </a:pPr>
            <a:endParaRPr lang="en-US" sz="1200" dirty="0">
              <a:effectLst/>
              <a:latin typeface="Georgia" panose="02040502050405020303" pitchFamily="18" charset="0"/>
              <a:ea typeface="Georgia" panose="02040502050405020303" pitchFamily="18" charset="0"/>
              <a:cs typeface="Times New Roman" panose="02020603050405020304" pitchFamily="18" charset="0"/>
            </a:endParaRPr>
          </a:p>
          <a:p>
            <a:pPr marL="196920" marR="0" indent="0">
              <a:spcBef>
                <a:spcPts val="0"/>
              </a:spcBef>
              <a:spcAft>
                <a:spcPts val="0"/>
              </a:spcAft>
              <a:buNone/>
            </a:pPr>
            <a:r>
              <a:rPr lang="en-US" sz="1600" dirty="0">
                <a:effectLst/>
                <a:latin typeface="Georgia" panose="02040502050405020303" pitchFamily="18" charset="0"/>
                <a:ea typeface="Georgia" panose="02040502050405020303" pitchFamily="18" charset="0"/>
                <a:cs typeface="Times New Roman" panose="02020603050405020304" pitchFamily="18" charset="0"/>
              </a:rPr>
              <a:t>Models were evaluated using Accuracy and F1-score matrices separately.</a:t>
            </a:r>
          </a:p>
          <a:p>
            <a:pPr marL="742950" marR="0" lvl="1" indent="-285750">
              <a:spcBef>
                <a:spcPts val="0"/>
              </a:spcBef>
              <a:spcAft>
                <a:spcPts val="0"/>
              </a:spcAft>
              <a:buFont typeface="+mj-lt"/>
              <a:buAutoNum type="arabicPeriod"/>
            </a:pPr>
            <a:endParaRPr lang="en-US" sz="1200" dirty="0">
              <a:effectLst/>
              <a:latin typeface="Georgia" panose="02040502050405020303" pitchFamily="18" charset="0"/>
              <a:ea typeface="Georgia" panose="02040502050405020303"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50455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660D-B6E1-472E-A503-BB7DB0179A46}"/>
              </a:ext>
            </a:extLst>
          </p:cNvPr>
          <p:cNvSpPr>
            <a:spLocks noGrp="1"/>
          </p:cNvSpPr>
          <p:nvPr>
            <p:ph type="title"/>
          </p:nvPr>
        </p:nvSpPr>
        <p:spPr/>
        <p:txBody>
          <a:bodyPr/>
          <a:lstStyle/>
          <a:p>
            <a:r>
              <a:rPr lang="en-US" dirty="0"/>
              <a:t>Model COMPARISON</a:t>
            </a:r>
          </a:p>
        </p:txBody>
      </p:sp>
      <p:graphicFrame>
        <p:nvGraphicFramePr>
          <p:cNvPr id="4" name="Content Placeholder 3">
            <a:extLst>
              <a:ext uri="{FF2B5EF4-FFF2-40B4-BE49-F238E27FC236}">
                <a16:creationId xmlns:a16="http://schemas.microsoft.com/office/drawing/2014/main" id="{9784708C-466F-4A31-B52C-ECD187EB1F4E}"/>
              </a:ext>
            </a:extLst>
          </p:cNvPr>
          <p:cNvGraphicFramePr>
            <a:graphicFrameLocks noGrp="1"/>
          </p:cNvGraphicFramePr>
          <p:nvPr>
            <p:ph idx="1"/>
            <p:extLst>
              <p:ext uri="{D42A27DB-BD31-4B8C-83A1-F6EECF244321}">
                <p14:modId xmlns:p14="http://schemas.microsoft.com/office/powerpoint/2010/main" val="4173078901"/>
              </p:ext>
            </p:extLst>
          </p:nvPr>
        </p:nvGraphicFramePr>
        <p:xfrm>
          <a:off x="1353820" y="3429000"/>
          <a:ext cx="6639560" cy="1280160"/>
        </p:xfrm>
        <a:graphic>
          <a:graphicData uri="http://schemas.openxmlformats.org/drawingml/2006/table">
            <a:tbl>
              <a:tblPr firstRow="1" firstCol="1" bandRow="1">
                <a:tableStyleId>{5C22544A-7EE6-4342-B048-85BDC9FD1C3A}</a:tableStyleId>
              </a:tblPr>
              <a:tblGrid>
                <a:gridCol w="568325">
                  <a:extLst>
                    <a:ext uri="{9D8B030D-6E8A-4147-A177-3AD203B41FA5}">
                      <a16:colId xmlns:a16="http://schemas.microsoft.com/office/drawing/2014/main" val="3017457638"/>
                    </a:ext>
                  </a:extLst>
                </a:gridCol>
                <a:gridCol w="1714500">
                  <a:extLst>
                    <a:ext uri="{9D8B030D-6E8A-4147-A177-3AD203B41FA5}">
                      <a16:colId xmlns:a16="http://schemas.microsoft.com/office/drawing/2014/main" val="2935036351"/>
                    </a:ext>
                  </a:extLst>
                </a:gridCol>
                <a:gridCol w="2696845">
                  <a:extLst>
                    <a:ext uri="{9D8B030D-6E8A-4147-A177-3AD203B41FA5}">
                      <a16:colId xmlns:a16="http://schemas.microsoft.com/office/drawing/2014/main" val="3083595494"/>
                    </a:ext>
                  </a:extLst>
                </a:gridCol>
                <a:gridCol w="1659890">
                  <a:extLst>
                    <a:ext uri="{9D8B030D-6E8A-4147-A177-3AD203B41FA5}">
                      <a16:colId xmlns:a16="http://schemas.microsoft.com/office/drawing/2014/main" val="3427095480"/>
                    </a:ext>
                  </a:extLst>
                </a:gridCol>
              </a:tblGrid>
              <a:tr h="0">
                <a:tc>
                  <a:txBody>
                    <a:bodyPr/>
                    <a:lstStyle/>
                    <a:p>
                      <a:pPr marL="0" marR="0">
                        <a:spcBef>
                          <a:spcPts val="0"/>
                        </a:spcBef>
                        <a:spcAft>
                          <a:spcPts val="0"/>
                        </a:spcAft>
                      </a:pPr>
                      <a:r>
                        <a:rPr lang="en-US" sz="1400">
                          <a:effectLst/>
                        </a:rPr>
                        <a:t> </a:t>
                      </a:r>
                      <a:endParaRPr lang="en-US"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Model</a:t>
                      </a:r>
                      <a:endParaRPr lang="en-US"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accuracy</a:t>
                      </a:r>
                      <a:endParaRPr lang="en-US"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F1_score</a:t>
                      </a:r>
                      <a:endParaRPr lang="en-US"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6517064"/>
                  </a:ext>
                </a:extLst>
              </a:tr>
              <a:tr h="0">
                <a:tc>
                  <a:txBody>
                    <a:bodyPr/>
                    <a:lstStyle/>
                    <a:p>
                      <a:pPr marL="0" marR="0">
                        <a:spcBef>
                          <a:spcPts val="0"/>
                        </a:spcBef>
                        <a:spcAft>
                          <a:spcPts val="0"/>
                        </a:spcAft>
                      </a:pPr>
                      <a:r>
                        <a:rPr lang="en-US" sz="1400">
                          <a:effectLst/>
                        </a:rPr>
                        <a:t>0</a:t>
                      </a:r>
                      <a:endParaRPr lang="en-US"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Logistic Regression</a:t>
                      </a:r>
                      <a:endParaRPr lang="en-US"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0.897881	 </a:t>
                      </a:r>
                      <a:endParaRPr lang="en-US"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 	0.894841</a:t>
                      </a:r>
                      <a:endParaRPr lang="en-US"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43074818"/>
                  </a:ext>
                </a:extLst>
              </a:tr>
              <a:tr h="0">
                <a:tc>
                  <a:txBody>
                    <a:bodyPr/>
                    <a:lstStyle/>
                    <a:p>
                      <a:pPr marL="0" marR="0">
                        <a:spcBef>
                          <a:spcPts val="0"/>
                        </a:spcBef>
                        <a:spcAft>
                          <a:spcPts val="0"/>
                        </a:spcAft>
                      </a:pPr>
                      <a:r>
                        <a:rPr lang="en-US" sz="1400">
                          <a:effectLst/>
                        </a:rPr>
                        <a:t>1</a:t>
                      </a:r>
                      <a:endParaRPr lang="en-US"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Decision Tree Classifier</a:t>
                      </a:r>
                      <a:endParaRPr lang="en-US"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0.949904	 </a:t>
                      </a:r>
                      <a:endParaRPr lang="en-US"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 	0.951198</a:t>
                      </a:r>
                      <a:endParaRPr lang="en-US"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66980325"/>
                  </a:ext>
                </a:extLst>
              </a:tr>
              <a:tr h="0">
                <a:tc>
                  <a:txBody>
                    <a:bodyPr/>
                    <a:lstStyle/>
                    <a:p>
                      <a:pPr marL="0" marR="0">
                        <a:spcBef>
                          <a:spcPts val="0"/>
                        </a:spcBef>
                        <a:spcAft>
                          <a:spcPts val="0"/>
                        </a:spcAft>
                      </a:pPr>
                      <a:r>
                        <a:rPr lang="en-US" sz="1400">
                          <a:effectLst/>
                        </a:rPr>
                        <a:t>2</a:t>
                      </a:r>
                      <a:endParaRPr lang="en-US"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Random forest Classifier</a:t>
                      </a:r>
                      <a:endParaRPr lang="en-US"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0.953757	 </a:t>
                      </a:r>
                      <a:endParaRPr lang="en-US" sz="120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 	0.951797</a:t>
                      </a:r>
                      <a:endParaRPr lang="en-US" sz="1200" dirty="0">
                        <a:effectLst/>
                        <a:latin typeface="Georgia" panose="02040502050405020303" pitchFamily="18" charset="0"/>
                        <a:ea typeface="Georgia" panose="0204050205040502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05628909"/>
                  </a:ext>
                </a:extLst>
              </a:tr>
            </a:tbl>
          </a:graphicData>
        </a:graphic>
      </p:graphicFrame>
      <p:sp>
        <p:nvSpPr>
          <p:cNvPr id="5" name="Rectangle 1">
            <a:extLst>
              <a:ext uri="{FF2B5EF4-FFF2-40B4-BE49-F238E27FC236}">
                <a16:creationId xmlns:a16="http://schemas.microsoft.com/office/drawing/2014/main" id="{81159A06-A137-4037-9040-8490EF2A4986}"/>
              </a:ext>
            </a:extLst>
          </p:cNvPr>
          <p:cNvSpPr>
            <a:spLocks noChangeArrowheads="1"/>
          </p:cNvSpPr>
          <p:nvPr/>
        </p:nvSpPr>
        <p:spPr bwMode="auto">
          <a:xfrm>
            <a:off x="581192" y="1960487"/>
            <a:ext cx="5508239"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eorgia" panose="02040502050405020303" pitchFamily="18" charset="0"/>
                <a:ea typeface="Georgia" panose="02040502050405020303" pitchFamily="18" charset="0"/>
                <a:cs typeface="Times New Roman" panose="02020603050405020304" pitchFamily="18" charset="0"/>
              </a:rPr>
              <a:t>Evaluated for two matrices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latin typeface="Georgia" panose="02040502050405020303" pitchFamily="18" charset="0"/>
              <a:ea typeface="Georgia" panose="02040502050405020303"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eorgia" panose="02040502050405020303" pitchFamily="18" charset="0"/>
                <a:ea typeface="Georgia" panose="02040502050405020303" pitchFamily="18" charset="0"/>
                <a:cs typeface="Times New Roman" panose="02020603050405020304" pitchFamily="18" charset="0"/>
              </a:rPr>
              <a:t> Model with random forest classifier shows the highest accuracy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Georgia" panose="02040502050405020303" pitchFamily="18" charset="0"/>
                <a:ea typeface="Georgia" panose="02040502050405020303" pitchFamily="18"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9541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ACA55-9B0C-461F-B8D4-2283DF533AC2}"/>
              </a:ext>
            </a:extLst>
          </p:cNvPr>
          <p:cNvSpPr>
            <a:spLocks noGrp="1"/>
          </p:cNvSpPr>
          <p:nvPr>
            <p:ph type="title"/>
          </p:nvPr>
        </p:nvSpPr>
        <p:spPr/>
        <p:txBody>
          <a:bodyPr/>
          <a:lstStyle/>
          <a:p>
            <a:r>
              <a:rPr lang="en-US" dirty="0"/>
              <a:t>MODEL DEPLOYMENT</a:t>
            </a:r>
          </a:p>
        </p:txBody>
      </p:sp>
      <p:sp>
        <p:nvSpPr>
          <p:cNvPr id="3" name="Content Placeholder 2">
            <a:extLst>
              <a:ext uri="{FF2B5EF4-FFF2-40B4-BE49-F238E27FC236}">
                <a16:creationId xmlns:a16="http://schemas.microsoft.com/office/drawing/2014/main" id="{AEC92861-165E-4812-AC65-05847EBF1E31}"/>
              </a:ext>
            </a:extLst>
          </p:cNvPr>
          <p:cNvSpPr>
            <a:spLocks noGrp="1"/>
          </p:cNvSpPr>
          <p:nvPr>
            <p:ph idx="1"/>
          </p:nvPr>
        </p:nvSpPr>
        <p:spPr/>
        <p:txBody>
          <a:bodyPr/>
          <a:lstStyle/>
          <a:p>
            <a:r>
              <a:rPr lang="en-US" sz="1800" dirty="0">
                <a:effectLst/>
                <a:latin typeface="Georgia" panose="02040502050405020303" pitchFamily="18" charset="0"/>
                <a:ea typeface="Georgia" panose="02040502050405020303" pitchFamily="18" charset="0"/>
                <a:cs typeface="Times New Roman" panose="02020603050405020304" pitchFamily="18" charset="0"/>
              </a:rPr>
              <a:t>Model object can be used in any API development to automate the buying decision and can be integrated to a web interface.</a:t>
            </a:r>
          </a:p>
          <a:p>
            <a:endParaRPr lang="en-US" dirty="0"/>
          </a:p>
        </p:txBody>
      </p:sp>
    </p:spTree>
    <p:extLst>
      <p:ext uri="{BB962C8B-B14F-4D97-AF65-F5344CB8AC3E}">
        <p14:creationId xmlns:p14="http://schemas.microsoft.com/office/powerpoint/2010/main" val="2640267882"/>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2.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{DB5D41D2-64B5-4A27-A422-5C1718BB9C3C}tf67061901_win32</Template>
  <TotalTime>385</TotalTime>
  <Words>366</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Franklin Gothic Book</vt:lpstr>
      <vt:lpstr>Franklin Gothic Demi</vt:lpstr>
      <vt:lpstr>Georgia</vt:lpstr>
      <vt:lpstr>Gill Sans MT</vt:lpstr>
      <vt:lpstr>Wingdings 2</vt:lpstr>
      <vt:lpstr>DividendVTI</vt:lpstr>
      <vt:lpstr>CAPSTONE PROJECT – CAR PROBLEM</vt:lpstr>
      <vt:lpstr>PROBLEM STATEMENT</vt:lpstr>
      <vt:lpstr>STEPS</vt:lpstr>
      <vt:lpstr>DATA EXPLORATISTY </vt:lpstr>
      <vt:lpstr>FEATURE Selection</vt:lpstr>
      <vt:lpstr>Model Selection</vt:lpstr>
      <vt:lpstr>Model EVALUAION</vt:lpstr>
      <vt:lpstr>Model COMPARISON</vt:lpstr>
      <vt:lpstr>MODEL DEPLOYMENT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CAR PROBLEM</dc:title>
  <dc:creator>Naminda Jayawardana</dc:creator>
  <cp:lastModifiedBy>Naminda Jayawardana</cp:lastModifiedBy>
  <cp:revision>10</cp:revision>
  <dcterms:created xsi:type="dcterms:W3CDTF">2022-07-30T03:27:46Z</dcterms:created>
  <dcterms:modified xsi:type="dcterms:W3CDTF">2022-07-30T09:52:57Z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