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Arial Narrow"/>
      <p:regular r:id="rId25"/>
      <p:bold r:id="rId26"/>
      <p:italic r:id="rId27"/>
      <p:boldItalic r:id="rId28"/>
    </p:embeddedFont>
    <p:embeddedFont>
      <p:font typeface="EB Garamond"/>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2" name="Andrew Nichol"/>
  <p:cmAuthor clrIdx="1" id="1" initials="" lastIdx="1" name="Hannah Burak"/>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ArialNarrow-bold.fntdata"/><Relationship Id="rId25" Type="http://schemas.openxmlformats.org/officeDocument/2006/relationships/font" Target="fonts/ArialNarrow-regular.fntdata"/><Relationship Id="rId28" Type="http://schemas.openxmlformats.org/officeDocument/2006/relationships/font" Target="fonts/ArialNarrow-boldItalic.fntdata"/><Relationship Id="rId27" Type="http://schemas.openxmlformats.org/officeDocument/2006/relationships/font" Target="fonts/ArialNarrow-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EBGaramon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BGaramond-italic.fntdata"/><Relationship Id="rId30" Type="http://schemas.openxmlformats.org/officeDocument/2006/relationships/font" Target="fonts/EBGaramond-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EBGaramond-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4-30T00:29:45.076">
    <p:pos x="6000" y="0"/>
    <p:text>Hannah</p:text>
  </p:cm>
  <p:cm authorId="1" idx="1" dt="2018-04-30T00:29:45.076">
    <p:pos x="6000" y="100"/>
    <p:text>1.5 minutes</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1" dt="2018-04-30T00:20:39.870">
    <p:pos x="6000" y="0"/>
    <p:text>Kevin</p:text>
  </p:cm>
  <p:cm authorId="0" idx="12" dt="2018-04-30T00:20:39.870">
    <p:pos x="6000" y="100"/>
    <p:text>and everyone make contributions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8-04-29T20:38:37.062">
    <p:pos x="6000" y="0"/>
    <p:text>we should talk about how this could be useful if, in the future, sb is able to gather a ton of unstructured test like she had desired</p:text>
  </p:cm>
  <p:cm authorId="0" idx="3" dt="2018-04-30T00:18:21.278">
    <p:pos x="6000" y="100"/>
    <p:text>Andrew / Keeley</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8-04-30T00:18:07.402">
    <p:pos x="2250" y="687"/>
    <p:text>Keeley</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8-04-30T00:17:23.821">
    <p:pos x="6000" y="0"/>
    <p:text>Keeley</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18-04-30T00:18:33.054">
    <p:pos x="6000" y="0"/>
    <p:text>Andrew</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7" dt="2018-04-30T00:18:41.016">
    <p:pos x="6000" y="0"/>
    <p:text>Andrew</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8" dt="2018-04-30T00:18:49.035">
    <p:pos x="6000" y="0"/>
    <p:text>Atul</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9" dt="2018-04-30T00:20:20.968">
    <p:pos x="6000" y="0"/>
    <p:text>Andrew/Atul</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0" dt="2018-04-30T00:19:18.612">
    <p:pos x="6000" y="0"/>
    <p:text>Kevin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Shape 10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5" name="Shape 10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050">
                <a:solidFill>
                  <a:schemeClr val="dk1"/>
                </a:solidFill>
              </a:rPr>
              <a:t>Summarize the learning path: From where did you start in terms of basic understanding, how did you get to the solution, what ideas did you try first, what else did you try, in what order, what experiments did you try to test, etc.</a:t>
            </a:r>
            <a:endParaRPr sz="1050">
              <a:solidFill>
                <a:schemeClr val="dk1"/>
              </a:solidFill>
            </a:endParaRPr>
          </a:p>
          <a:p>
            <a:pPr indent="0" lvl="0" marL="0" rtl="0">
              <a:lnSpc>
                <a:spcPct val="115000"/>
              </a:lnSpc>
              <a:spcBef>
                <a:spcPts val="2200"/>
              </a:spcBef>
              <a:spcAft>
                <a:spcPts val="0"/>
              </a:spcAft>
              <a:buClr>
                <a:schemeClr val="dk1"/>
              </a:buClr>
              <a:buSzPts val="1100"/>
              <a:buFont typeface="Arial"/>
              <a:buNone/>
            </a:pPr>
            <a:r>
              <a:t/>
            </a:r>
            <a:endParaRPr sz="1050">
              <a:solidFill>
                <a:schemeClr val="dk1"/>
              </a:solidFill>
            </a:endParaRPr>
          </a:p>
          <a:p>
            <a:pPr indent="0" lvl="0" marL="0" rtl="0">
              <a:lnSpc>
                <a:spcPct val="115000"/>
              </a:lnSpc>
              <a:spcBef>
                <a:spcPts val="2200"/>
              </a:spcBef>
              <a:spcAft>
                <a:spcPts val="0"/>
              </a:spcAft>
              <a:buClr>
                <a:schemeClr val="dk1"/>
              </a:buClr>
              <a:buSzPts val="1100"/>
              <a:buFont typeface="Arial"/>
              <a:buNone/>
            </a:pPr>
            <a:r>
              <a:rPr lang="en" sz="1050">
                <a:solidFill>
                  <a:schemeClr val="dk1"/>
                </a:solidFill>
              </a:rPr>
              <a:t>Initial efforts towards full-text trademark name tagging included tfidf as input for logistic regression (abandoned due to poor performance).</a:t>
            </a:r>
            <a:r>
              <a:rPr lang="en" sz="1100">
                <a:solidFill>
                  <a:schemeClr val="dk1"/>
                </a:solidFill>
              </a:rPr>
              <a:t> We also tried exploring word embeddings to look for a related vector subspace, or using embeddings as model inputs, but didn’t have much success with either due to A. lacking enough data to create robust word embeddings on our own and B. computational limitations of personal laptop when using large pre-trained set (google news embeddings)</a:t>
            </a:r>
            <a:endParaRPr sz="1100">
              <a:solidFill>
                <a:schemeClr val="dk1"/>
              </a:solidFill>
            </a:endParaRPr>
          </a:p>
          <a:p>
            <a:pPr indent="-298450" lvl="0" marL="457200" rtl="0">
              <a:spcBef>
                <a:spcPts val="2200"/>
              </a:spcBef>
              <a:spcAft>
                <a:spcPts val="0"/>
              </a:spcAft>
              <a:buClr>
                <a:schemeClr val="dk1"/>
              </a:buClr>
              <a:buSzPts val="1100"/>
              <a:buChar char="●"/>
            </a:pPr>
            <a:r>
              <a:rPr lang="en" sz="1100">
                <a:solidFill>
                  <a:schemeClr val="dk1"/>
                </a:solidFill>
              </a:rPr>
              <a:t>Brainstorming types of models and desired output</a:t>
            </a:r>
            <a:endParaRPr sz="1100">
              <a:solidFill>
                <a:schemeClr val="dk1"/>
              </a:solidFill>
            </a:endParaRPr>
          </a:p>
          <a:p>
            <a:pPr indent="-298450" lvl="0" marL="457200" rtl="0">
              <a:spcBef>
                <a:spcPts val="0"/>
              </a:spcBef>
              <a:spcAft>
                <a:spcPts val="0"/>
              </a:spcAft>
              <a:buClr>
                <a:schemeClr val="dk1"/>
              </a:buClr>
              <a:buSzPts val="1100"/>
              <a:buChar char="●"/>
            </a:pPr>
            <a:r>
              <a:rPr lang="en" sz="1100">
                <a:solidFill>
                  <a:schemeClr val="dk1"/>
                </a:solidFill>
              </a:rPr>
              <a:t>Creating training data</a:t>
            </a:r>
            <a:endParaRPr sz="1100">
              <a:solidFill>
                <a:schemeClr val="dk1"/>
              </a:solidFill>
            </a:endParaRPr>
          </a:p>
          <a:p>
            <a:pPr indent="-298450" lvl="1" marL="914400" rtl="0">
              <a:spcBef>
                <a:spcPts val="0"/>
              </a:spcBef>
              <a:spcAft>
                <a:spcPts val="0"/>
              </a:spcAft>
              <a:buClr>
                <a:schemeClr val="dk1"/>
              </a:buClr>
              <a:buSzPts val="1100"/>
              <a:buChar char="○"/>
            </a:pPr>
            <a:r>
              <a:rPr lang="en" sz="1100">
                <a:solidFill>
                  <a:schemeClr val="dk1"/>
                </a:solidFill>
              </a:rPr>
              <a:t>Searching for useful databases</a:t>
            </a:r>
            <a:endParaRPr sz="1100">
              <a:solidFill>
                <a:schemeClr val="dk1"/>
              </a:solidFill>
            </a:endParaRPr>
          </a:p>
          <a:p>
            <a:pPr indent="-298450" lvl="0" marL="457200" rtl="0">
              <a:spcBef>
                <a:spcPts val="0"/>
              </a:spcBef>
              <a:spcAft>
                <a:spcPts val="0"/>
              </a:spcAft>
              <a:buClr>
                <a:schemeClr val="dk1"/>
              </a:buClr>
              <a:buSzPts val="1100"/>
              <a:buChar char="●"/>
            </a:pPr>
            <a:r>
              <a:rPr lang="en" sz="1100">
                <a:solidFill>
                  <a:schemeClr val="dk1"/>
                </a:solidFill>
              </a:rPr>
              <a:t>Two models, two training sets:</a:t>
            </a:r>
            <a:endParaRPr sz="1100">
              <a:solidFill>
                <a:schemeClr val="dk1"/>
              </a:solidFill>
            </a:endParaRPr>
          </a:p>
          <a:p>
            <a:pPr indent="-298450" lvl="1" marL="914400" rtl="0">
              <a:spcBef>
                <a:spcPts val="0"/>
              </a:spcBef>
              <a:spcAft>
                <a:spcPts val="0"/>
              </a:spcAft>
              <a:buClr>
                <a:schemeClr val="dk1"/>
              </a:buClr>
              <a:buSzPts val="1100"/>
              <a:buChar char="○"/>
            </a:pPr>
            <a:r>
              <a:rPr lang="en" sz="1100">
                <a:solidFill>
                  <a:schemeClr val="dk1"/>
                </a:solidFill>
              </a:rPr>
              <a:t>Simple-tree-based model</a:t>
            </a:r>
            <a:endParaRPr sz="1100">
              <a:solidFill>
                <a:schemeClr val="dk1"/>
              </a:solidFill>
            </a:endParaRPr>
          </a:p>
          <a:p>
            <a:pPr indent="-298450" lvl="1" marL="914400" rtl="0">
              <a:spcBef>
                <a:spcPts val="0"/>
              </a:spcBef>
              <a:spcAft>
                <a:spcPts val="0"/>
              </a:spcAft>
              <a:buClr>
                <a:schemeClr val="dk1"/>
              </a:buClr>
              <a:buSzPts val="1100"/>
              <a:buChar char="○"/>
            </a:pPr>
            <a:r>
              <a:rPr lang="en" sz="1100">
                <a:solidFill>
                  <a:schemeClr val="dk1"/>
                </a:solidFill>
              </a:rPr>
              <a:t>Neural network model</a:t>
            </a:r>
            <a:endParaRPr sz="1100">
              <a:solidFill>
                <a:schemeClr val="dk1"/>
              </a:solidFill>
            </a:endParaRPr>
          </a:p>
          <a:p>
            <a:pPr indent="0" lvl="0" marL="0" rtl="0">
              <a:spcBef>
                <a:spcPts val="0"/>
              </a:spcBef>
              <a:spcAft>
                <a:spcPts val="0"/>
              </a:spcAft>
              <a:buNone/>
            </a:pPr>
            <a:r>
              <a:t/>
            </a:r>
            <a:endParaRPr b="1"/>
          </a:p>
        </p:txBody>
      </p:sp>
      <p:sp>
        <p:nvSpPr>
          <p:cNvPr id="225" name="Shape 22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400"/>
              </a:spcBef>
              <a:spcAft>
                <a:spcPts val="0"/>
              </a:spcAft>
              <a:buNone/>
            </a:pPr>
            <a:r>
              <a:rPr b="1" lang="en" sz="1000"/>
              <a:t>The problem being solved: </a:t>
            </a:r>
            <a:r>
              <a:rPr lang="en" sz="1000"/>
              <a:t>Companies choosing names for their entity spend thousands of dollars for reports which identify their legal risk for a trademark suit based on their company name and industry. These reports are assembled by hand, with results from manual database searches. Naming Matters already produces reports for companies based on risk of suit from companies with registered trademarks. However, companies can also be at risk for suit from companies with common-law trademarks. A common law trademark is owned by a company with an established reputation and history of operation in a certain industry. Common-law trademarks apply to companies providing similar products or services with identical or similar-sounding names. Naming Matters came to us to help them identify potential common-law trademarks that may pose a risk for suit associated with the company names being considered by its customers.</a:t>
            </a:r>
            <a:endParaRPr sz="1000"/>
          </a:p>
        </p:txBody>
      </p:sp>
      <p:sp>
        <p:nvSpPr>
          <p:cNvPr id="113" name="Shape 113"/>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t>Architecture of the solution</a:t>
            </a:r>
            <a:endParaRPr b="1"/>
          </a:p>
        </p:txBody>
      </p:sp>
      <p:sp>
        <p:nvSpPr>
          <p:cNvPr id="134" name="Shape 1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t>Architecture of the solution</a:t>
            </a:r>
            <a:endParaRPr b="1"/>
          </a:p>
        </p:txBody>
      </p:sp>
      <p:sp>
        <p:nvSpPr>
          <p:cNvPr id="169" name="Shape 1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Shape 57"/>
          <p:cNvSpPr txBox="1"/>
          <p:nvPr>
            <p:ph type="ctrTitle"/>
          </p:nvPr>
        </p:nvSpPr>
        <p:spPr>
          <a:xfrm>
            <a:off x="685800" y="1597819"/>
            <a:ext cx="7772400" cy="11025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Clr>
                <a:schemeClr val="dk1"/>
              </a:buClr>
              <a:buSzPts val="2100"/>
              <a:buFont typeface="Calibri"/>
              <a:buNone/>
              <a:defRPr b="0" i="0" sz="21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8" name="Shape 58"/>
          <p:cNvSpPr txBox="1"/>
          <p:nvPr>
            <p:ph idx="1" type="subTitle"/>
          </p:nvPr>
        </p:nvSpPr>
        <p:spPr>
          <a:xfrm>
            <a:off x="1371600" y="2914650"/>
            <a:ext cx="6400800" cy="1314600"/>
          </a:xfrm>
          <a:prstGeom prst="rect">
            <a:avLst/>
          </a:prstGeom>
          <a:noFill/>
          <a:ln>
            <a:noFill/>
          </a:ln>
        </p:spPr>
        <p:txBody>
          <a:bodyPr anchorCtr="0" anchor="t" bIns="68575" lIns="68575" spcFirstLastPara="1" rIns="68575" wrap="square" tIns="68575"/>
          <a:lstStyle>
            <a:lvl1pPr lvl="0"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1pPr>
            <a:lvl2pPr lvl="1" marR="0" rtl="0" algn="ctr">
              <a:spcBef>
                <a:spcPts val="3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2pPr>
            <a:lvl3pPr lvl="2" marR="0" rtl="0" algn="ctr">
              <a:spcBef>
                <a:spcPts val="2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3pPr>
            <a:lvl4pPr lvl="3" marR="0" rtl="0" algn="ctr">
              <a:spcBef>
                <a:spcPts val="2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4pPr>
            <a:lvl5pPr lvl="4" marR="0" rtl="0" algn="ctr">
              <a:spcBef>
                <a:spcPts val="2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5pPr>
            <a:lvl6pPr lvl="5"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6pPr>
            <a:lvl7pPr lvl="6"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7pPr>
            <a:lvl8pPr lvl="7"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8pPr>
            <a:lvl9pPr lvl="8"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9pPr>
          </a:lstStyle>
          <a:p/>
        </p:txBody>
      </p:sp>
      <p:sp>
        <p:nvSpPr>
          <p:cNvPr id="59" name="Shape 59"/>
          <p:cNvSpPr txBox="1"/>
          <p:nvPr>
            <p:ph idx="12" type="sldNum"/>
          </p:nvPr>
        </p:nvSpPr>
        <p:spPr>
          <a:xfrm>
            <a:off x="8191052" y="4883420"/>
            <a:ext cx="641700" cy="129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0" name="Shape 60"/>
        <p:cNvGrpSpPr/>
        <p:nvPr/>
      </p:nvGrpSpPr>
      <p:grpSpPr>
        <a:xfrm>
          <a:off x="0" y="0"/>
          <a:ext cx="0" cy="0"/>
          <a:chOff x="0" y="0"/>
          <a:chExt cx="0" cy="0"/>
        </a:xfrm>
      </p:grpSpPr>
      <p:sp>
        <p:nvSpPr>
          <p:cNvPr id="61" name="Shape 61"/>
          <p:cNvSpPr txBox="1"/>
          <p:nvPr>
            <p:ph type="title"/>
          </p:nvPr>
        </p:nvSpPr>
        <p:spPr>
          <a:xfrm>
            <a:off x="457200" y="205978"/>
            <a:ext cx="8229600" cy="5013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Clr>
                <a:schemeClr val="dk1"/>
              </a:buClr>
              <a:buSzPts val="2100"/>
              <a:buFont typeface="Calibri"/>
              <a:buNone/>
              <a:defRPr b="0" i="0" sz="21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2" name="Shape 62"/>
          <p:cNvSpPr txBox="1"/>
          <p:nvPr>
            <p:ph idx="1" type="body"/>
          </p:nvPr>
        </p:nvSpPr>
        <p:spPr>
          <a:xfrm>
            <a:off x="457200" y="952553"/>
            <a:ext cx="8229600" cy="3665100"/>
          </a:xfrm>
          <a:prstGeom prst="rect">
            <a:avLst/>
          </a:prstGeom>
          <a:noFill/>
          <a:ln>
            <a:noFill/>
          </a:ln>
        </p:spPr>
        <p:txBody>
          <a:bodyPr anchorCtr="0" anchor="t" bIns="68575" lIns="68575" spcFirstLastPara="1" rIns="68575" wrap="square" tIns="6857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8450" lvl="3" marL="1828800" marR="0" rtl="0" algn="l">
              <a:spcBef>
                <a:spcPts val="2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4pPr>
            <a:lvl5pPr indent="-298450" lvl="4" marL="2286000" marR="0" rtl="0" algn="l">
              <a:spcBef>
                <a:spcPts val="2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63" name="Shape 63"/>
          <p:cNvSpPr txBox="1"/>
          <p:nvPr>
            <p:ph idx="12" type="sldNum"/>
          </p:nvPr>
        </p:nvSpPr>
        <p:spPr>
          <a:xfrm>
            <a:off x="8191052" y="4883420"/>
            <a:ext cx="641700" cy="129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4" name="Shape 64"/>
        <p:cNvGrpSpPr/>
        <p:nvPr/>
      </p:nvGrpSpPr>
      <p:grpSpPr>
        <a:xfrm>
          <a:off x="0" y="0"/>
          <a:ext cx="0" cy="0"/>
          <a:chOff x="0" y="0"/>
          <a:chExt cx="0" cy="0"/>
        </a:xfrm>
      </p:grpSpPr>
      <p:sp>
        <p:nvSpPr>
          <p:cNvPr id="65" name="Shape 65"/>
          <p:cNvSpPr txBox="1"/>
          <p:nvPr>
            <p:ph type="title"/>
          </p:nvPr>
        </p:nvSpPr>
        <p:spPr>
          <a:xfrm>
            <a:off x="457200" y="205978"/>
            <a:ext cx="8229600" cy="5013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Clr>
                <a:schemeClr val="dk1"/>
              </a:buClr>
              <a:buSzPts val="2100"/>
              <a:buFont typeface="Calibri"/>
              <a:buNone/>
              <a:defRPr b="0" i="0" sz="21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6" name="Shape 66"/>
          <p:cNvSpPr txBox="1"/>
          <p:nvPr>
            <p:ph idx="1" type="body"/>
          </p:nvPr>
        </p:nvSpPr>
        <p:spPr>
          <a:xfrm>
            <a:off x="457200" y="1151335"/>
            <a:ext cx="4040100" cy="480000"/>
          </a:xfrm>
          <a:prstGeom prst="rect">
            <a:avLst/>
          </a:prstGeom>
          <a:noFill/>
          <a:ln>
            <a:noFill/>
          </a:ln>
        </p:spPr>
        <p:txBody>
          <a:bodyPr anchorCtr="0" anchor="b" bIns="68575" lIns="68575" spcFirstLastPara="1" rIns="68575" wrap="square" tIns="68575"/>
          <a:lstStyle>
            <a:lvl1pPr indent="-228600" lvl="0" marL="457200" marR="0" rtl="0" algn="l">
              <a:spcBef>
                <a:spcPts val="4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spcBef>
                <a:spcPts val="3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spcBef>
                <a:spcPts val="3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67" name="Shape 67"/>
          <p:cNvSpPr txBox="1"/>
          <p:nvPr>
            <p:ph idx="2" type="body"/>
          </p:nvPr>
        </p:nvSpPr>
        <p:spPr>
          <a:xfrm>
            <a:off x="457200" y="1631156"/>
            <a:ext cx="4040100" cy="2963400"/>
          </a:xfrm>
          <a:prstGeom prst="rect">
            <a:avLst/>
          </a:prstGeom>
          <a:noFill/>
          <a:ln>
            <a:noFill/>
          </a:ln>
        </p:spPr>
        <p:txBody>
          <a:bodyPr anchorCtr="0" anchor="t" bIns="68575" lIns="68575" spcFirstLastPara="1" rIns="68575" wrap="square" tIns="68575"/>
          <a:lstStyle>
            <a:lvl1pPr indent="-342900" lvl="0" marL="457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23850" lvl="1" marL="914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2pPr>
            <a:lvl3pPr indent="-317500" lvl="2" marL="13716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4800" lvl="5" marL="27432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68" name="Shape 68"/>
          <p:cNvSpPr txBox="1"/>
          <p:nvPr>
            <p:ph idx="3" type="body"/>
          </p:nvPr>
        </p:nvSpPr>
        <p:spPr>
          <a:xfrm>
            <a:off x="4645026" y="1151335"/>
            <a:ext cx="4041600" cy="480000"/>
          </a:xfrm>
          <a:prstGeom prst="rect">
            <a:avLst/>
          </a:prstGeom>
          <a:noFill/>
          <a:ln>
            <a:noFill/>
          </a:ln>
        </p:spPr>
        <p:txBody>
          <a:bodyPr anchorCtr="0" anchor="b" bIns="68575" lIns="68575" spcFirstLastPara="1" rIns="68575" wrap="square" tIns="68575"/>
          <a:lstStyle>
            <a:lvl1pPr indent="-228600" lvl="0" marL="457200" marR="0" rtl="0" algn="l">
              <a:spcBef>
                <a:spcPts val="4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spcBef>
                <a:spcPts val="3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spcBef>
                <a:spcPts val="3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69" name="Shape 69"/>
          <p:cNvSpPr txBox="1"/>
          <p:nvPr>
            <p:ph idx="4" type="body"/>
          </p:nvPr>
        </p:nvSpPr>
        <p:spPr>
          <a:xfrm>
            <a:off x="4645026" y="1631156"/>
            <a:ext cx="4041600" cy="2963400"/>
          </a:xfrm>
          <a:prstGeom prst="rect">
            <a:avLst/>
          </a:prstGeom>
          <a:noFill/>
          <a:ln>
            <a:noFill/>
          </a:ln>
        </p:spPr>
        <p:txBody>
          <a:bodyPr anchorCtr="0" anchor="t" bIns="68575" lIns="68575" spcFirstLastPara="1" rIns="68575" wrap="square" tIns="68575"/>
          <a:lstStyle>
            <a:lvl1pPr indent="-342900" lvl="0" marL="457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23850" lvl="1" marL="914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2pPr>
            <a:lvl3pPr indent="-317500" lvl="2" marL="13716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4800" lvl="5" marL="27432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70" name="Shape 70"/>
          <p:cNvSpPr txBox="1"/>
          <p:nvPr>
            <p:ph idx="12" type="sldNum"/>
          </p:nvPr>
        </p:nvSpPr>
        <p:spPr>
          <a:xfrm>
            <a:off x="8191052" y="4883420"/>
            <a:ext cx="641700" cy="129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1" name="Shape 71"/>
        <p:cNvGrpSpPr/>
        <p:nvPr/>
      </p:nvGrpSpPr>
      <p:grpSpPr>
        <a:xfrm>
          <a:off x="0" y="0"/>
          <a:ext cx="0" cy="0"/>
          <a:chOff x="0" y="0"/>
          <a:chExt cx="0" cy="0"/>
        </a:xfrm>
      </p:grpSpPr>
      <p:sp>
        <p:nvSpPr>
          <p:cNvPr id="72" name="Shape 72"/>
          <p:cNvSpPr txBox="1"/>
          <p:nvPr>
            <p:ph type="title"/>
          </p:nvPr>
        </p:nvSpPr>
        <p:spPr>
          <a:xfrm>
            <a:off x="722313" y="3305176"/>
            <a:ext cx="7772400" cy="1021500"/>
          </a:xfrm>
          <a:prstGeom prst="rect">
            <a:avLst/>
          </a:prstGeom>
          <a:noFill/>
          <a:ln>
            <a:noFill/>
          </a:ln>
        </p:spPr>
        <p:txBody>
          <a:bodyPr anchorCtr="0" anchor="t" bIns="68575" lIns="68575" spcFirstLastPara="1" rIns="68575" wrap="square" tIns="68575"/>
          <a:lstStyle>
            <a:lvl1pPr lvl="0" marR="0" rtl="0" algn="l">
              <a:spcBef>
                <a:spcPts val="0"/>
              </a:spcBef>
              <a:spcAft>
                <a:spcPts val="0"/>
              </a:spcAft>
              <a:buClr>
                <a:schemeClr val="dk1"/>
              </a:buClr>
              <a:buSzPts val="3000"/>
              <a:buFont typeface="Calibri"/>
              <a:buNone/>
              <a:defRPr b="1" i="0" sz="30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3" name="Shape 73"/>
          <p:cNvSpPr txBox="1"/>
          <p:nvPr>
            <p:ph idx="1" type="body"/>
          </p:nvPr>
        </p:nvSpPr>
        <p:spPr>
          <a:xfrm>
            <a:off x="722313" y="2180035"/>
            <a:ext cx="7772400" cy="1125300"/>
          </a:xfrm>
          <a:prstGeom prst="rect">
            <a:avLst/>
          </a:prstGeom>
          <a:noFill/>
          <a:ln>
            <a:noFill/>
          </a:ln>
        </p:spPr>
        <p:txBody>
          <a:bodyPr anchorCtr="0" anchor="b" bIns="68575" lIns="68575" spcFirstLastPara="1" rIns="68575" wrap="square" tIns="68575"/>
          <a:lstStyle>
            <a:lvl1pPr indent="-228600" lvl="0" marL="457200" marR="0" rtl="0" algn="l">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1pPr>
            <a:lvl2pPr indent="-228600" lvl="1" marL="914400" marR="0" rtl="0" algn="l">
              <a:spcBef>
                <a:spcPts val="3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2pPr>
            <a:lvl3pPr indent="-228600" lvl="2" marL="1371600" marR="0" rtl="0" algn="l">
              <a:spcBef>
                <a:spcPts val="2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3pPr>
            <a:lvl4pPr indent="-228600" lvl="3" marL="1828800" marR="0" rtl="0" algn="l">
              <a:spcBef>
                <a:spcPts val="2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4pPr>
            <a:lvl5pPr indent="-228600" lvl="4" marL="2286000" marR="0" rtl="0" algn="l">
              <a:spcBef>
                <a:spcPts val="2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5pPr>
            <a:lvl6pPr indent="-228600" lvl="5" marL="2743200" marR="0" rtl="0" algn="l">
              <a:spcBef>
                <a:spcPts val="2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6pPr>
            <a:lvl7pPr indent="-228600" lvl="6" marL="3200400" marR="0" rtl="0" algn="l">
              <a:spcBef>
                <a:spcPts val="2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7pPr>
            <a:lvl8pPr indent="-228600" lvl="7" marL="3657600" marR="0" rtl="0" algn="l">
              <a:spcBef>
                <a:spcPts val="2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8pPr>
            <a:lvl9pPr indent="-228600" lvl="8" marL="4114800" marR="0" rtl="0" algn="l">
              <a:spcBef>
                <a:spcPts val="2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4" name="Shape 74"/>
        <p:cNvGrpSpPr/>
        <p:nvPr/>
      </p:nvGrpSpPr>
      <p:grpSpPr>
        <a:xfrm>
          <a:off x="0" y="0"/>
          <a:ext cx="0" cy="0"/>
          <a:chOff x="0" y="0"/>
          <a:chExt cx="0" cy="0"/>
        </a:xfrm>
      </p:grpSpPr>
      <p:sp>
        <p:nvSpPr>
          <p:cNvPr id="75" name="Shape 75"/>
          <p:cNvSpPr txBox="1"/>
          <p:nvPr>
            <p:ph type="title"/>
          </p:nvPr>
        </p:nvSpPr>
        <p:spPr>
          <a:xfrm>
            <a:off x="457200" y="205978"/>
            <a:ext cx="8229600" cy="5013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Clr>
                <a:schemeClr val="dk1"/>
              </a:buClr>
              <a:buSzPts val="2100"/>
              <a:buFont typeface="Calibri"/>
              <a:buNone/>
              <a:defRPr b="0" i="0" sz="21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6" name="Shape 76"/>
          <p:cNvSpPr txBox="1"/>
          <p:nvPr>
            <p:ph idx="1" type="body"/>
          </p:nvPr>
        </p:nvSpPr>
        <p:spPr>
          <a:xfrm>
            <a:off x="457200" y="1200151"/>
            <a:ext cx="4038600" cy="3394500"/>
          </a:xfrm>
          <a:prstGeom prst="rect">
            <a:avLst/>
          </a:prstGeom>
          <a:noFill/>
          <a:ln>
            <a:noFill/>
          </a:ln>
        </p:spPr>
        <p:txBody>
          <a:bodyPr anchorCtr="0" anchor="t" bIns="68575" lIns="68575" spcFirstLastPara="1" rIns="68575" wrap="square" tIns="68575"/>
          <a:lstStyle>
            <a:lvl1pPr indent="-361950" lvl="0" marL="4572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7" name="Shape 77"/>
          <p:cNvSpPr txBox="1"/>
          <p:nvPr>
            <p:ph idx="2" type="body"/>
          </p:nvPr>
        </p:nvSpPr>
        <p:spPr>
          <a:xfrm>
            <a:off x="4648200" y="1200151"/>
            <a:ext cx="4038600" cy="3394500"/>
          </a:xfrm>
          <a:prstGeom prst="rect">
            <a:avLst/>
          </a:prstGeom>
          <a:noFill/>
          <a:ln>
            <a:noFill/>
          </a:ln>
        </p:spPr>
        <p:txBody>
          <a:bodyPr anchorCtr="0" anchor="t" bIns="68575" lIns="68575" spcFirstLastPara="1" rIns="68575" wrap="square" tIns="68575"/>
          <a:lstStyle>
            <a:lvl1pPr indent="-361950" lvl="0" marL="4572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8" name="Shape 78"/>
          <p:cNvSpPr txBox="1"/>
          <p:nvPr>
            <p:ph idx="12" type="sldNum"/>
          </p:nvPr>
        </p:nvSpPr>
        <p:spPr>
          <a:xfrm>
            <a:off x="8191052" y="4883420"/>
            <a:ext cx="641700" cy="129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9" name="Shape 79"/>
        <p:cNvGrpSpPr/>
        <p:nvPr/>
      </p:nvGrpSpPr>
      <p:grpSpPr>
        <a:xfrm>
          <a:off x="0" y="0"/>
          <a:ext cx="0" cy="0"/>
          <a:chOff x="0" y="0"/>
          <a:chExt cx="0" cy="0"/>
        </a:xfrm>
      </p:grpSpPr>
      <p:sp>
        <p:nvSpPr>
          <p:cNvPr id="80" name="Shape 80"/>
          <p:cNvSpPr txBox="1"/>
          <p:nvPr>
            <p:ph type="title"/>
          </p:nvPr>
        </p:nvSpPr>
        <p:spPr>
          <a:xfrm>
            <a:off x="457200" y="205978"/>
            <a:ext cx="8229600" cy="5013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Clr>
                <a:schemeClr val="dk1"/>
              </a:buClr>
              <a:buSzPts val="2100"/>
              <a:buFont typeface="Calibri"/>
              <a:buNone/>
              <a:defRPr b="0" i="0" sz="21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1" name="Shape 81"/>
          <p:cNvSpPr txBox="1"/>
          <p:nvPr>
            <p:ph idx="12" type="sldNum"/>
          </p:nvPr>
        </p:nvSpPr>
        <p:spPr>
          <a:xfrm>
            <a:off x="8191052" y="4883420"/>
            <a:ext cx="641700" cy="129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2" name="Shape 82"/>
        <p:cNvGrpSpPr/>
        <p:nvPr/>
      </p:nvGrpSpPr>
      <p:grpSpPr>
        <a:xfrm>
          <a:off x="0" y="0"/>
          <a:ext cx="0" cy="0"/>
          <a:chOff x="0" y="0"/>
          <a:chExt cx="0" cy="0"/>
        </a:xfrm>
      </p:grpSpPr>
      <p:sp>
        <p:nvSpPr>
          <p:cNvPr id="83" name="Shape 83"/>
          <p:cNvSpPr txBox="1"/>
          <p:nvPr>
            <p:ph idx="12" type="sldNum"/>
          </p:nvPr>
        </p:nvSpPr>
        <p:spPr>
          <a:xfrm>
            <a:off x="8191052" y="4883420"/>
            <a:ext cx="641700" cy="129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4" name="Shape 84"/>
        <p:cNvGrpSpPr/>
        <p:nvPr/>
      </p:nvGrpSpPr>
      <p:grpSpPr>
        <a:xfrm>
          <a:off x="0" y="0"/>
          <a:ext cx="0" cy="0"/>
          <a:chOff x="0" y="0"/>
          <a:chExt cx="0" cy="0"/>
        </a:xfrm>
      </p:grpSpPr>
      <p:sp>
        <p:nvSpPr>
          <p:cNvPr id="85" name="Shape 85"/>
          <p:cNvSpPr txBox="1"/>
          <p:nvPr>
            <p:ph type="title"/>
          </p:nvPr>
        </p:nvSpPr>
        <p:spPr>
          <a:xfrm>
            <a:off x="457201" y="204788"/>
            <a:ext cx="3008400" cy="871500"/>
          </a:xfrm>
          <a:prstGeom prst="rect">
            <a:avLst/>
          </a:prstGeom>
          <a:noFill/>
          <a:ln>
            <a:noFill/>
          </a:ln>
        </p:spPr>
        <p:txBody>
          <a:bodyPr anchorCtr="0" anchor="b" bIns="68575" lIns="68575" spcFirstLastPara="1" rIns="68575" wrap="square" tIns="68575"/>
          <a:lstStyle>
            <a:lvl1pPr lvl="0" marR="0" rtl="0" algn="l">
              <a:spcBef>
                <a:spcPts val="0"/>
              </a:spcBef>
              <a:spcAft>
                <a:spcPts val="0"/>
              </a:spcAft>
              <a:buClr>
                <a:schemeClr val="dk1"/>
              </a:buClr>
              <a:buSzPts val="1500"/>
              <a:buFont typeface="Calibri"/>
              <a:buNone/>
              <a:defRPr b="1" i="0" sz="15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6" name="Shape 86"/>
          <p:cNvSpPr txBox="1"/>
          <p:nvPr>
            <p:ph idx="1" type="body"/>
          </p:nvPr>
        </p:nvSpPr>
        <p:spPr>
          <a:xfrm>
            <a:off x="3575050" y="204788"/>
            <a:ext cx="5111700" cy="4389600"/>
          </a:xfrm>
          <a:prstGeom prst="rect">
            <a:avLst/>
          </a:prstGeom>
          <a:noFill/>
          <a:ln>
            <a:noFill/>
          </a:ln>
        </p:spPr>
        <p:txBody>
          <a:bodyPr anchorCtr="0" anchor="t" bIns="68575" lIns="68575" spcFirstLastPara="1" rIns="68575" wrap="square" tIns="68575"/>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87" name="Shape 87"/>
          <p:cNvSpPr txBox="1"/>
          <p:nvPr>
            <p:ph idx="2" type="body"/>
          </p:nvPr>
        </p:nvSpPr>
        <p:spPr>
          <a:xfrm>
            <a:off x="457201" y="1076326"/>
            <a:ext cx="3008400" cy="3518400"/>
          </a:xfrm>
          <a:prstGeom prst="rect">
            <a:avLst/>
          </a:prstGeom>
          <a:noFill/>
          <a:ln>
            <a:noFill/>
          </a:ln>
        </p:spPr>
        <p:txBody>
          <a:bodyPr anchorCtr="0" anchor="t" bIns="68575" lIns="68575" spcFirstLastPara="1" rIns="68575" wrap="square" tIns="68575"/>
          <a:lstStyle>
            <a:lvl1pPr indent="-228600" lvl="0" marL="457200" marR="0" rtl="0" algn="l">
              <a:spcBef>
                <a:spcPts val="2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l">
              <a:spcBef>
                <a:spcPts val="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3pPr>
            <a:lvl4pPr indent="-228600" lvl="3" marL="18288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4pPr>
            <a:lvl5pPr indent="-228600" lvl="4" marL="22860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5pPr>
            <a:lvl6pPr indent="-228600" lvl="5" marL="27432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6pPr>
            <a:lvl7pPr indent="-228600" lvl="6" marL="32004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7pPr>
            <a:lvl8pPr indent="-228600" lvl="7" marL="36576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8pPr>
            <a:lvl9pPr indent="-228600" lvl="8" marL="41148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9pPr>
          </a:lstStyle>
          <a:p/>
        </p:txBody>
      </p:sp>
      <p:sp>
        <p:nvSpPr>
          <p:cNvPr id="88" name="Shape 88"/>
          <p:cNvSpPr txBox="1"/>
          <p:nvPr>
            <p:ph idx="12" type="sldNum"/>
          </p:nvPr>
        </p:nvSpPr>
        <p:spPr>
          <a:xfrm>
            <a:off x="8191052" y="4883420"/>
            <a:ext cx="641700" cy="129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9" name="Shape 89"/>
        <p:cNvGrpSpPr/>
        <p:nvPr/>
      </p:nvGrpSpPr>
      <p:grpSpPr>
        <a:xfrm>
          <a:off x="0" y="0"/>
          <a:ext cx="0" cy="0"/>
          <a:chOff x="0" y="0"/>
          <a:chExt cx="0" cy="0"/>
        </a:xfrm>
      </p:grpSpPr>
      <p:sp>
        <p:nvSpPr>
          <p:cNvPr id="90" name="Shape 90"/>
          <p:cNvSpPr txBox="1"/>
          <p:nvPr>
            <p:ph type="title"/>
          </p:nvPr>
        </p:nvSpPr>
        <p:spPr>
          <a:xfrm>
            <a:off x="1792288" y="3600450"/>
            <a:ext cx="5486400" cy="425100"/>
          </a:xfrm>
          <a:prstGeom prst="rect">
            <a:avLst/>
          </a:prstGeom>
          <a:noFill/>
          <a:ln>
            <a:noFill/>
          </a:ln>
        </p:spPr>
        <p:txBody>
          <a:bodyPr anchorCtr="0" anchor="b" bIns="68575" lIns="68575" spcFirstLastPara="1" rIns="68575" wrap="square" tIns="68575"/>
          <a:lstStyle>
            <a:lvl1pPr lvl="0" marR="0" rtl="0" algn="l">
              <a:spcBef>
                <a:spcPts val="0"/>
              </a:spcBef>
              <a:spcAft>
                <a:spcPts val="0"/>
              </a:spcAft>
              <a:buClr>
                <a:schemeClr val="dk1"/>
              </a:buClr>
              <a:buSzPts val="1500"/>
              <a:buFont typeface="Calibri"/>
              <a:buNone/>
              <a:defRPr b="1" i="0" sz="15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91" name="Shape 91"/>
          <p:cNvSpPr/>
          <p:nvPr>
            <p:ph idx="2" type="pic"/>
          </p:nvPr>
        </p:nvSpPr>
        <p:spPr>
          <a:xfrm>
            <a:off x="1792288" y="459581"/>
            <a:ext cx="5486400" cy="3086100"/>
          </a:xfrm>
          <a:prstGeom prst="rect">
            <a:avLst/>
          </a:prstGeom>
          <a:noFill/>
          <a:ln>
            <a:noFill/>
          </a:ln>
        </p:spPr>
        <p:txBody>
          <a:bodyPr anchorCtr="0" anchor="t" bIns="68575" lIns="68575" spcFirstLastPara="1" rIns="68575" wrap="square" tIns="68575"/>
          <a:lstStyle>
            <a:lvl1pPr lvl="0" marR="0" rtl="0" algn="l">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92" name="Shape 92"/>
          <p:cNvSpPr txBox="1"/>
          <p:nvPr>
            <p:ph idx="1" type="body"/>
          </p:nvPr>
        </p:nvSpPr>
        <p:spPr>
          <a:xfrm>
            <a:off x="1792288" y="4025503"/>
            <a:ext cx="5486400" cy="603600"/>
          </a:xfrm>
          <a:prstGeom prst="rect">
            <a:avLst/>
          </a:prstGeom>
          <a:noFill/>
          <a:ln>
            <a:noFill/>
          </a:ln>
        </p:spPr>
        <p:txBody>
          <a:bodyPr anchorCtr="0" anchor="t" bIns="68575" lIns="68575" spcFirstLastPara="1" rIns="68575" wrap="square" tIns="68575"/>
          <a:lstStyle>
            <a:lvl1pPr indent="-228600" lvl="0" marL="457200" marR="0" rtl="0" algn="l">
              <a:spcBef>
                <a:spcPts val="2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l">
              <a:spcBef>
                <a:spcPts val="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3pPr>
            <a:lvl4pPr indent="-228600" lvl="3" marL="18288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4pPr>
            <a:lvl5pPr indent="-228600" lvl="4" marL="22860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5pPr>
            <a:lvl6pPr indent="-228600" lvl="5" marL="27432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6pPr>
            <a:lvl7pPr indent="-228600" lvl="6" marL="32004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7pPr>
            <a:lvl8pPr indent="-228600" lvl="7" marL="36576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8pPr>
            <a:lvl9pPr indent="-228600" lvl="8" marL="41148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9pPr>
          </a:lstStyle>
          <a:p/>
        </p:txBody>
      </p:sp>
      <p:sp>
        <p:nvSpPr>
          <p:cNvPr id="93" name="Shape 93"/>
          <p:cNvSpPr txBox="1"/>
          <p:nvPr>
            <p:ph idx="12" type="sldNum"/>
          </p:nvPr>
        </p:nvSpPr>
        <p:spPr>
          <a:xfrm>
            <a:off x="8191052" y="4883420"/>
            <a:ext cx="641700" cy="129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4" name="Shape 94"/>
        <p:cNvGrpSpPr/>
        <p:nvPr/>
      </p:nvGrpSpPr>
      <p:grpSpPr>
        <a:xfrm>
          <a:off x="0" y="0"/>
          <a:ext cx="0" cy="0"/>
          <a:chOff x="0" y="0"/>
          <a:chExt cx="0" cy="0"/>
        </a:xfrm>
      </p:grpSpPr>
      <p:sp>
        <p:nvSpPr>
          <p:cNvPr id="95" name="Shape 95"/>
          <p:cNvSpPr txBox="1"/>
          <p:nvPr>
            <p:ph type="title"/>
          </p:nvPr>
        </p:nvSpPr>
        <p:spPr>
          <a:xfrm>
            <a:off x="457200" y="205978"/>
            <a:ext cx="8229600" cy="5013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Clr>
                <a:schemeClr val="dk1"/>
              </a:buClr>
              <a:buSzPts val="2100"/>
              <a:buFont typeface="Calibri"/>
              <a:buNone/>
              <a:defRPr b="0" i="0" sz="21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96" name="Shape 96"/>
          <p:cNvSpPr txBox="1"/>
          <p:nvPr>
            <p:ph idx="1" type="body"/>
          </p:nvPr>
        </p:nvSpPr>
        <p:spPr>
          <a:xfrm rot="5400000">
            <a:off x="2739450" y="-1329697"/>
            <a:ext cx="3665100" cy="8229600"/>
          </a:xfrm>
          <a:prstGeom prst="rect">
            <a:avLst/>
          </a:prstGeom>
          <a:noFill/>
          <a:ln>
            <a:noFill/>
          </a:ln>
        </p:spPr>
        <p:txBody>
          <a:bodyPr anchorCtr="0" anchor="t" bIns="68575" lIns="68575" spcFirstLastPara="1" rIns="68575" wrap="square" tIns="6857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8450" lvl="3" marL="1828800" marR="0" rtl="0" algn="l">
              <a:spcBef>
                <a:spcPts val="2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4pPr>
            <a:lvl5pPr indent="-298450" lvl="4" marL="2286000" marR="0" rtl="0" algn="l">
              <a:spcBef>
                <a:spcPts val="2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97" name="Shape 97"/>
          <p:cNvSpPr txBox="1"/>
          <p:nvPr>
            <p:ph idx="12" type="sldNum"/>
          </p:nvPr>
        </p:nvSpPr>
        <p:spPr>
          <a:xfrm>
            <a:off x="8191052" y="4883420"/>
            <a:ext cx="641700" cy="129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Shape 99"/>
          <p:cNvSpPr txBox="1"/>
          <p:nvPr>
            <p:ph type="title"/>
          </p:nvPr>
        </p:nvSpPr>
        <p:spPr>
          <a:xfrm rot="5400000">
            <a:off x="5463750" y="1371629"/>
            <a:ext cx="4388700" cy="20574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Clr>
                <a:schemeClr val="dk1"/>
              </a:buClr>
              <a:buSzPts val="2100"/>
              <a:buFont typeface="Calibri"/>
              <a:buNone/>
              <a:defRPr b="0" i="0" sz="21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0" name="Shape 100"/>
          <p:cNvSpPr txBox="1"/>
          <p:nvPr>
            <p:ph idx="1" type="body"/>
          </p:nvPr>
        </p:nvSpPr>
        <p:spPr>
          <a:xfrm rot="5400000">
            <a:off x="1272750" y="-609571"/>
            <a:ext cx="4388700" cy="6019800"/>
          </a:xfrm>
          <a:prstGeom prst="rect">
            <a:avLst/>
          </a:prstGeom>
          <a:noFill/>
          <a:ln>
            <a:noFill/>
          </a:ln>
        </p:spPr>
        <p:txBody>
          <a:bodyPr anchorCtr="0" anchor="t" bIns="68575" lIns="68575" spcFirstLastPara="1" rIns="68575" wrap="square" tIns="6857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8450" lvl="3" marL="1828800" marR="0" rtl="0" algn="l">
              <a:spcBef>
                <a:spcPts val="2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4pPr>
            <a:lvl5pPr indent="-298450" lvl="4" marL="2286000" marR="0" rtl="0" algn="l">
              <a:spcBef>
                <a:spcPts val="2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01" name="Shape 101"/>
          <p:cNvSpPr txBox="1"/>
          <p:nvPr>
            <p:ph idx="12" type="sldNum"/>
          </p:nvPr>
        </p:nvSpPr>
        <p:spPr>
          <a:xfrm>
            <a:off x="8191052" y="4883420"/>
            <a:ext cx="641700" cy="129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05978"/>
            <a:ext cx="8229600" cy="5013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Clr>
                <a:schemeClr val="dk1"/>
              </a:buClr>
              <a:buSzPts val="2100"/>
              <a:buFont typeface="Calibri"/>
              <a:buNone/>
              <a:defRPr b="0" i="0" sz="21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Shape 52"/>
          <p:cNvSpPr txBox="1"/>
          <p:nvPr>
            <p:ph idx="1" type="body"/>
          </p:nvPr>
        </p:nvSpPr>
        <p:spPr>
          <a:xfrm>
            <a:off x="457200" y="952553"/>
            <a:ext cx="8229600" cy="3665100"/>
          </a:xfrm>
          <a:prstGeom prst="rect">
            <a:avLst/>
          </a:prstGeom>
          <a:noFill/>
          <a:ln>
            <a:noFill/>
          </a:ln>
        </p:spPr>
        <p:txBody>
          <a:bodyPr anchorCtr="0" anchor="t" bIns="68575" lIns="68575" spcFirstLastPara="1" rIns="68575" wrap="square" tIns="6857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8450" lvl="3" marL="1828800" marR="0" rtl="0" algn="l">
              <a:spcBef>
                <a:spcPts val="2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4pPr>
            <a:lvl5pPr indent="-298450" lvl="4" marL="2286000" marR="0" rtl="0" algn="l">
              <a:spcBef>
                <a:spcPts val="2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grpSp>
        <p:nvGrpSpPr>
          <p:cNvPr id="53" name="Shape 53"/>
          <p:cNvGrpSpPr/>
          <p:nvPr/>
        </p:nvGrpSpPr>
        <p:grpSpPr>
          <a:xfrm>
            <a:off x="0" y="4617574"/>
            <a:ext cx="9144000" cy="654189"/>
            <a:chOff x="0" y="-120393"/>
            <a:chExt cx="9144000" cy="872252"/>
          </a:xfrm>
        </p:grpSpPr>
        <p:pic>
          <p:nvPicPr>
            <p:cNvPr descr="data.jpg" id="54" name="Shape 54"/>
            <p:cNvPicPr preferRelativeResize="0"/>
            <p:nvPr/>
          </p:nvPicPr>
          <p:blipFill rotWithShape="1">
            <a:blip r:embed="rId1">
              <a:alphaModFix/>
            </a:blip>
            <a:srcRect b="0" l="0" r="0" t="0"/>
            <a:stretch/>
          </p:blipFill>
          <p:spPr>
            <a:xfrm>
              <a:off x="0" y="-120393"/>
              <a:ext cx="9144000" cy="702551"/>
            </a:xfrm>
            <a:prstGeom prst="rect">
              <a:avLst/>
            </a:prstGeom>
            <a:noFill/>
            <a:ln>
              <a:noFill/>
            </a:ln>
          </p:spPr>
        </p:pic>
        <p:sp>
          <p:nvSpPr>
            <p:cNvPr id="55" name="Shape 55"/>
            <p:cNvSpPr txBox="1"/>
            <p:nvPr/>
          </p:nvSpPr>
          <p:spPr>
            <a:xfrm>
              <a:off x="158760" y="-17641"/>
              <a:ext cx="2416500" cy="769500"/>
            </a:xfrm>
            <a:prstGeom prst="rect">
              <a:avLst/>
            </a:prstGeom>
            <a:solidFill>
              <a:schemeClr val="dk1">
                <a:alpha val="61960"/>
              </a:schemeClr>
            </a:solidFill>
            <a:ln cap="flat" cmpd="sng" w="25400">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2100" u="none" cap="none" strike="noStrike">
                  <a:solidFill>
                    <a:schemeClr val="lt1"/>
                  </a:solidFill>
                  <a:latin typeface="Courier New"/>
                  <a:ea typeface="Courier New"/>
                  <a:cs typeface="Courier New"/>
                  <a:sym typeface="Courier New"/>
                </a:rPr>
                <a:t>Data</a:t>
              </a:r>
              <a:r>
                <a:rPr b="0" i="0" lang="en" sz="2100" u="none" cap="none" strike="noStrike">
                  <a:solidFill>
                    <a:schemeClr val="lt1"/>
                  </a:solidFill>
                  <a:latin typeface="Arial Narrow"/>
                  <a:ea typeface="Arial Narrow"/>
                  <a:cs typeface="Arial Narrow"/>
                  <a:sym typeface="Arial Narrow"/>
                </a:rPr>
                <a:t> </a:t>
              </a:r>
              <a:r>
                <a:rPr b="0" baseline="30000" i="0" lang="en" sz="3300" u="none" cap="none" strike="noStrike">
                  <a:solidFill>
                    <a:schemeClr val="lt1"/>
                  </a:solidFill>
                  <a:latin typeface="Courier New"/>
                  <a:ea typeface="Courier New"/>
                  <a:cs typeface="Courier New"/>
                  <a:sym typeface="Courier New"/>
                </a:rPr>
                <a:t>X</a:t>
              </a:r>
              <a:endParaRPr sz="800">
                <a:solidFill>
                  <a:schemeClr val="lt1"/>
                </a:solidFill>
                <a:latin typeface="Courier New"/>
                <a:ea typeface="Courier New"/>
                <a:cs typeface="Courier New"/>
                <a:sym typeface="Courier New"/>
              </a:endParaRPr>
            </a:p>
          </p:txBody>
        </p:sp>
      </p:gr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comments" Target="../comments/commen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comments" Target="../comments/commen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comments" Target="../comments/commen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tinyurl.com/dataxday10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3.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comments" Target="../comments/comment3.xml"/><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comments" Target="../comments/comment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comments" Target="../comments/commen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comments" Target="../comments/commen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comments" Target="../comments/comment7.xml"/><Relationship Id="rId4" Type="http://schemas.openxmlformats.org/officeDocument/2006/relationships/image" Target="../media/image10.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06" name="Shape 106"/>
        <p:cNvGrpSpPr/>
        <p:nvPr/>
      </p:nvGrpSpPr>
      <p:grpSpPr>
        <a:xfrm>
          <a:off x="0" y="0"/>
          <a:ext cx="0" cy="0"/>
          <a:chOff x="0" y="0"/>
          <a:chExt cx="0" cy="0"/>
        </a:xfrm>
      </p:grpSpPr>
      <p:sp>
        <p:nvSpPr>
          <p:cNvPr id="107" name="Shape 107"/>
          <p:cNvSpPr txBox="1"/>
          <p:nvPr/>
        </p:nvSpPr>
        <p:spPr>
          <a:xfrm>
            <a:off x="829800" y="3464944"/>
            <a:ext cx="7484400" cy="784800"/>
          </a:xfrm>
          <a:prstGeom prst="rect">
            <a:avLst/>
          </a:prstGeom>
          <a:noFill/>
          <a:ln>
            <a:noFill/>
          </a:ln>
        </p:spPr>
        <p:txBody>
          <a:bodyPr anchorCtr="0" anchor="t" bIns="205725" lIns="205725" spcFirstLastPara="1" rIns="205725" wrap="square" tIns="205725">
            <a:noAutofit/>
          </a:bodyPr>
          <a:lstStyle/>
          <a:p>
            <a:pPr indent="0" lvl="0" marL="0" marR="0" rtl="0" algn="l">
              <a:spcBef>
                <a:spcPts val="0"/>
              </a:spcBef>
              <a:spcAft>
                <a:spcPts val="0"/>
              </a:spcAft>
              <a:buNone/>
            </a:pPr>
            <a:r>
              <a:rPr b="1" lang="en" sz="1500">
                <a:solidFill>
                  <a:srgbClr val="EFEFEF"/>
                </a:solidFill>
                <a:latin typeface="Roboto"/>
                <a:ea typeface="Roboto"/>
                <a:cs typeface="Roboto"/>
                <a:sym typeface="Roboto"/>
              </a:rPr>
              <a:t>Hannah Burak, Keeley Takimoto, Kevin Chow, Atul Madhugiri, and Andrew Nichol</a:t>
            </a:r>
            <a:br>
              <a:rPr b="1" lang="en" sz="1500">
                <a:solidFill>
                  <a:srgbClr val="EFEFEF"/>
                </a:solidFill>
                <a:latin typeface="Roboto"/>
                <a:ea typeface="Roboto"/>
                <a:cs typeface="Roboto"/>
                <a:sym typeface="Roboto"/>
              </a:rPr>
            </a:br>
            <a:endParaRPr b="1" sz="1500">
              <a:solidFill>
                <a:srgbClr val="EFEFEF"/>
              </a:solidFill>
              <a:latin typeface="Roboto"/>
              <a:ea typeface="Roboto"/>
              <a:cs typeface="Roboto"/>
              <a:sym typeface="Roboto"/>
            </a:endParaRPr>
          </a:p>
        </p:txBody>
      </p:sp>
      <p:pic>
        <p:nvPicPr>
          <p:cNvPr id="108" name="Shape 108"/>
          <p:cNvPicPr preferRelativeResize="0"/>
          <p:nvPr/>
        </p:nvPicPr>
        <p:blipFill rotWithShape="1">
          <a:blip r:embed="rId3">
            <a:alphaModFix/>
          </a:blip>
          <a:srcRect b="28392" l="0" r="7338" t="0"/>
          <a:stretch/>
        </p:blipFill>
        <p:spPr>
          <a:xfrm>
            <a:off x="1818094" y="1169906"/>
            <a:ext cx="5507812" cy="1570331"/>
          </a:xfrm>
          <a:prstGeom prst="rect">
            <a:avLst/>
          </a:prstGeom>
          <a:noFill/>
          <a:ln>
            <a:noFill/>
          </a:ln>
          <a:effectLst>
            <a:outerShdw blurRad="485775" rotWithShape="0" algn="bl" dir="5400000" dist="190500">
              <a:srgbClr val="000000">
                <a:alpha val="14000"/>
              </a:srgbClr>
            </a:outerShdw>
          </a:effectLst>
        </p:spPr>
      </p:pic>
      <p:sp>
        <p:nvSpPr>
          <p:cNvPr id="109" name="Shape 109"/>
          <p:cNvSpPr txBox="1"/>
          <p:nvPr/>
        </p:nvSpPr>
        <p:spPr>
          <a:xfrm>
            <a:off x="3440081" y="2044725"/>
            <a:ext cx="3667800" cy="518700"/>
          </a:xfrm>
          <a:prstGeom prst="rect">
            <a:avLst/>
          </a:prstGeom>
          <a:noFill/>
          <a:ln>
            <a:noFill/>
          </a:ln>
        </p:spPr>
        <p:txBody>
          <a:bodyPr anchorCtr="0" anchor="t" bIns="68575" lIns="68575" spcFirstLastPara="1" rIns="68575" wrap="square" tIns="68575">
            <a:noAutofit/>
          </a:bodyPr>
          <a:lstStyle/>
          <a:p>
            <a:pPr indent="0" lvl="0" marL="0" rtl="0">
              <a:spcBef>
                <a:spcPts val="0"/>
              </a:spcBef>
              <a:spcAft>
                <a:spcPts val="0"/>
              </a:spcAft>
              <a:buNone/>
            </a:pPr>
            <a:r>
              <a:rPr lang="en" sz="2700">
                <a:solidFill>
                  <a:schemeClr val="dk2"/>
                </a:solidFill>
                <a:latin typeface="EB Garamond"/>
                <a:ea typeface="EB Garamond"/>
                <a:cs typeface="EB Garamond"/>
                <a:sym typeface="EB Garamond"/>
              </a:rPr>
              <a:t>Common Law Trademark</a:t>
            </a:r>
            <a:endParaRPr sz="2700">
              <a:solidFill>
                <a:schemeClr val="dk2"/>
              </a:solidFill>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2911700" y="1805275"/>
            <a:ext cx="3342300" cy="5829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en" sz="4800"/>
              <a:t>Demo</a:t>
            </a:r>
            <a:endParaRPr sz="4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p:nvPr/>
        </p:nvSpPr>
        <p:spPr>
          <a:xfrm>
            <a:off x="0" y="2009350"/>
            <a:ext cx="2107500" cy="1179300"/>
          </a:xfrm>
          <a:prstGeom prst="homePlate">
            <a:avLst>
              <a:gd fmla="val 22731" name="adj"/>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Learn about trademarks</a:t>
            </a:r>
            <a:endParaRPr b="1" sz="1800">
              <a:solidFill>
                <a:srgbClr val="FFFFFF"/>
              </a:solidFill>
              <a:latin typeface="Roboto"/>
              <a:ea typeface="Roboto"/>
              <a:cs typeface="Roboto"/>
              <a:sym typeface="Roboto"/>
            </a:endParaRPr>
          </a:p>
        </p:txBody>
      </p:sp>
      <p:sp>
        <p:nvSpPr>
          <p:cNvPr id="228" name="Shape 228"/>
          <p:cNvSpPr/>
          <p:nvPr/>
        </p:nvSpPr>
        <p:spPr>
          <a:xfrm>
            <a:off x="1595100" y="2009450"/>
            <a:ext cx="2925900" cy="1179300"/>
          </a:xfrm>
          <a:prstGeom prst="chevron">
            <a:avLst>
              <a:gd fmla="val 23634" name="adj"/>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Brainstorm models and desired output</a:t>
            </a:r>
            <a:endParaRPr b="1" sz="1800">
              <a:solidFill>
                <a:srgbClr val="FFFFFF"/>
              </a:solidFill>
              <a:latin typeface="Roboto"/>
              <a:ea typeface="Roboto"/>
              <a:cs typeface="Roboto"/>
              <a:sym typeface="Roboto"/>
            </a:endParaRPr>
          </a:p>
        </p:txBody>
      </p:sp>
      <p:sp>
        <p:nvSpPr>
          <p:cNvPr id="229" name="Shape 229"/>
          <p:cNvSpPr/>
          <p:nvPr/>
        </p:nvSpPr>
        <p:spPr>
          <a:xfrm>
            <a:off x="6180550" y="2009450"/>
            <a:ext cx="2632200" cy="1179300"/>
          </a:xfrm>
          <a:prstGeom prst="chevron">
            <a:avLst>
              <a:gd fmla="val 22878"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Models</a:t>
            </a:r>
            <a:endParaRPr b="1" sz="1800">
              <a:solidFill>
                <a:srgbClr val="FFFFFF"/>
              </a:solidFill>
              <a:latin typeface="Roboto"/>
              <a:ea typeface="Roboto"/>
              <a:cs typeface="Roboto"/>
              <a:sym typeface="Roboto"/>
            </a:endParaRPr>
          </a:p>
        </p:txBody>
      </p:sp>
      <p:sp>
        <p:nvSpPr>
          <p:cNvPr id="230" name="Shape 230"/>
          <p:cNvSpPr txBox="1"/>
          <p:nvPr>
            <p:ph type="title"/>
          </p:nvPr>
        </p:nvSpPr>
        <p:spPr>
          <a:xfrm>
            <a:off x="457200" y="205978"/>
            <a:ext cx="8229600" cy="501300"/>
          </a:xfrm>
          <a:prstGeom prst="rect">
            <a:avLst/>
          </a:prstGeom>
        </p:spPr>
        <p:txBody>
          <a:bodyPr anchorCtr="0" anchor="ctr" bIns="68575" lIns="68575" spcFirstLastPara="1" rIns="68575" wrap="square" tIns="68575">
            <a:noAutofit/>
          </a:bodyPr>
          <a:lstStyle/>
          <a:p>
            <a:pPr indent="0" lvl="0" marL="0" rtl="0">
              <a:spcBef>
                <a:spcPts val="0"/>
              </a:spcBef>
              <a:spcAft>
                <a:spcPts val="0"/>
              </a:spcAft>
              <a:buNone/>
            </a:pPr>
            <a:r>
              <a:rPr b="1" lang="en" sz="3000"/>
              <a:t>Learning Path</a:t>
            </a:r>
            <a:endParaRPr b="1" sz="3000"/>
          </a:p>
        </p:txBody>
      </p:sp>
      <p:grpSp>
        <p:nvGrpSpPr>
          <p:cNvPr id="231" name="Shape 231"/>
          <p:cNvGrpSpPr/>
          <p:nvPr/>
        </p:nvGrpSpPr>
        <p:grpSpPr>
          <a:xfrm rot="10800000">
            <a:off x="4098370" y="3188740"/>
            <a:ext cx="198900" cy="593656"/>
            <a:chOff x="777447" y="1610215"/>
            <a:chExt cx="198900" cy="593656"/>
          </a:xfrm>
        </p:grpSpPr>
        <p:cxnSp>
          <p:nvCxnSpPr>
            <p:cNvPr id="232" name="Shape 232"/>
            <p:cNvCxnSpPr/>
            <p:nvPr/>
          </p:nvCxnSpPr>
          <p:spPr>
            <a:xfrm>
              <a:off x="876909" y="1649171"/>
              <a:ext cx="0" cy="554700"/>
            </a:xfrm>
            <a:prstGeom prst="straightConnector1">
              <a:avLst/>
            </a:prstGeom>
            <a:noFill/>
            <a:ln cap="flat" cmpd="sng" w="9525">
              <a:solidFill>
                <a:srgbClr val="424242"/>
              </a:solidFill>
              <a:prstDash val="solid"/>
              <a:round/>
              <a:headEnd len="sm" w="sm" type="none"/>
              <a:tailEnd len="sm" w="sm" type="none"/>
            </a:ln>
          </p:spPr>
        </p:cxnSp>
        <p:sp>
          <p:nvSpPr>
            <p:cNvPr id="233" name="Shape 233"/>
            <p:cNvSpPr/>
            <p:nvPr/>
          </p:nvSpPr>
          <p:spPr>
            <a:xfrm>
              <a:off x="777447" y="1610215"/>
              <a:ext cx="198900" cy="198900"/>
            </a:xfrm>
            <a:prstGeom prst="ellipse">
              <a:avLst/>
            </a:prstGeom>
            <a:solidFill>
              <a:srgbClr val="F4B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34" name="Shape 234"/>
          <p:cNvSpPr txBox="1"/>
          <p:nvPr/>
        </p:nvSpPr>
        <p:spPr>
          <a:xfrm>
            <a:off x="3482325" y="3782500"/>
            <a:ext cx="1431000" cy="716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t>Search for labeled training data </a:t>
            </a:r>
            <a:endParaRPr/>
          </a:p>
        </p:txBody>
      </p:sp>
      <p:grpSp>
        <p:nvGrpSpPr>
          <p:cNvPr id="235" name="Shape 235"/>
          <p:cNvGrpSpPr/>
          <p:nvPr/>
        </p:nvGrpSpPr>
        <p:grpSpPr>
          <a:xfrm>
            <a:off x="7397195" y="1415790"/>
            <a:ext cx="198900" cy="593656"/>
            <a:chOff x="777447" y="1610215"/>
            <a:chExt cx="198900" cy="593656"/>
          </a:xfrm>
        </p:grpSpPr>
        <p:cxnSp>
          <p:nvCxnSpPr>
            <p:cNvPr id="236" name="Shape 236"/>
            <p:cNvCxnSpPr/>
            <p:nvPr/>
          </p:nvCxnSpPr>
          <p:spPr>
            <a:xfrm>
              <a:off x="876909" y="1649171"/>
              <a:ext cx="0" cy="554700"/>
            </a:xfrm>
            <a:prstGeom prst="straightConnector1">
              <a:avLst/>
            </a:prstGeom>
            <a:noFill/>
            <a:ln cap="flat" cmpd="sng" w="9525">
              <a:solidFill>
                <a:srgbClr val="424242"/>
              </a:solidFill>
              <a:prstDash val="solid"/>
              <a:round/>
              <a:headEnd len="sm" w="sm" type="none"/>
              <a:tailEnd len="sm" w="sm" type="none"/>
            </a:ln>
          </p:spPr>
        </p:cxnSp>
        <p:sp>
          <p:nvSpPr>
            <p:cNvPr id="237" name="Shape 237"/>
            <p:cNvSpPr/>
            <p:nvPr/>
          </p:nvSpPr>
          <p:spPr>
            <a:xfrm>
              <a:off x="777447" y="1610215"/>
              <a:ext cx="198900" cy="198900"/>
            </a:xfrm>
            <a:prstGeom prst="ellipse">
              <a:avLst/>
            </a:prstGeom>
            <a:solidFill>
              <a:srgbClr val="F4B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38" name="Shape 238"/>
          <p:cNvSpPr txBox="1"/>
          <p:nvPr/>
        </p:nvSpPr>
        <p:spPr>
          <a:xfrm>
            <a:off x="6649750" y="1003988"/>
            <a:ext cx="16938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Tree-based model</a:t>
            </a:r>
            <a:endParaRPr/>
          </a:p>
        </p:txBody>
      </p:sp>
      <p:sp>
        <p:nvSpPr>
          <p:cNvPr id="239" name="Shape 239"/>
          <p:cNvSpPr txBox="1"/>
          <p:nvPr/>
        </p:nvSpPr>
        <p:spPr>
          <a:xfrm>
            <a:off x="6649750" y="3782400"/>
            <a:ext cx="16938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Neural Network</a:t>
            </a:r>
            <a:endParaRPr/>
          </a:p>
        </p:txBody>
      </p:sp>
      <p:grpSp>
        <p:nvGrpSpPr>
          <p:cNvPr id="240" name="Shape 240"/>
          <p:cNvGrpSpPr/>
          <p:nvPr/>
        </p:nvGrpSpPr>
        <p:grpSpPr>
          <a:xfrm rot="10800000">
            <a:off x="7397195" y="3188740"/>
            <a:ext cx="198900" cy="593656"/>
            <a:chOff x="777447" y="1610215"/>
            <a:chExt cx="198900" cy="593656"/>
          </a:xfrm>
        </p:grpSpPr>
        <p:cxnSp>
          <p:nvCxnSpPr>
            <p:cNvPr id="241" name="Shape 241"/>
            <p:cNvCxnSpPr/>
            <p:nvPr/>
          </p:nvCxnSpPr>
          <p:spPr>
            <a:xfrm>
              <a:off x="876909" y="1649171"/>
              <a:ext cx="0" cy="554700"/>
            </a:xfrm>
            <a:prstGeom prst="straightConnector1">
              <a:avLst/>
            </a:prstGeom>
            <a:noFill/>
            <a:ln cap="flat" cmpd="sng" w="9525">
              <a:solidFill>
                <a:srgbClr val="424242"/>
              </a:solidFill>
              <a:prstDash val="solid"/>
              <a:round/>
              <a:headEnd len="sm" w="sm" type="none"/>
              <a:tailEnd len="sm" w="sm" type="none"/>
            </a:ln>
          </p:spPr>
        </p:cxnSp>
        <p:sp>
          <p:nvSpPr>
            <p:cNvPr id="242" name="Shape 242"/>
            <p:cNvSpPr/>
            <p:nvPr/>
          </p:nvSpPr>
          <p:spPr>
            <a:xfrm>
              <a:off x="777447" y="1610215"/>
              <a:ext cx="198900" cy="198900"/>
            </a:xfrm>
            <a:prstGeom prst="ellipse">
              <a:avLst/>
            </a:prstGeom>
            <a:solidFill>
              <a:srgbClr val="F4B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43" name="Shape 243"/>
          <p:cNvSpPr txBox="1"/>
          <p:nvPr/>
        </p:nvSpPr>
        <p:spPr>
          <a:xfrm>
            <a:off x="5037275" y="3782500"/>
            <a:ext cx="14310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Process News API search results</a:t>
            </a:r>
            <a:endParaRPr/>
          </a:p>
        </p:txBody>
      </p:sp>
      <p:sp>
        <p:nvSpPr>
          <p:cNvPr id="244" name="Shape 244"/>
          <p:cNvSpPr txBox="1"/>
          <p:nvPr/>
        </p:nvSpPr>
        <p:spPr>
          <a:xfrm>
            <a:off x="4488550" y="921250"/>
            <a:ext cx="16938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Process NYT annotated corpus</a:t>
            </a:r>
            <a:endParaRPr/>
          </a:p>
        </p:txBody>
      </p:sp>
      <p:grpSp>
        <p:nvGrpSpPr>
          <p:cNvPr id="245" name="Shape 245"/>
          <p:cNvGrpSpPr/>
          <p:nvPr/>
        </p:nvGrpSpPr>
        <p:grpSpPr>
          <a:xfrm rot="10800000">
            <a:off x="5653320" y="3188740"/>
            <a:ext cx="198900" cy="593656"/>
            <a:chOff x="777447" y="1610215"/>
            <a:chExt cx="198900" cy="593656"/>
          </a:xfrm>
        </p:grpSpPr>
        <p:cxnSp>
          <p:nvCxnSpPr>
            <p:cNvPr id="246" name="Shape 246"/>
            <p:cNvCxnSpPr/>
            <p:nvPr/>
          </p:nvCxnSpPr>
          <p:spPr>
            <a:xfrm>
              <a:off x="876909" y="1649171"/>
              <a:ext cx="0" cy="554700"/>
            </a:xfrm>
            <a:prstGeom prst="straightConnector1">
              <a:avLst/>
            </a:prstGeom>
            <a:noFill/>
            <a:ln cap="flat" cmpd="sng" w="9525">
              <a:solidFill>
                <a:srgbClr val="424242"/>
              </a:solidFill>
              <a:prstDash val="solid"/>
              <a:round/>
              <a:headEnd len="sm" w="sm" type="none"/>
              <a:tailEnd len="sm" w="sm" type="none"/>
            </a:ln>
          </p:spPr>
        </p:cxnSp>
        <p:sp>
          <p:nvSpPr>
            <p:cNvPr id="247" name="Shape 247"/>
            <p:cNvSpPr/>
            <p:nvPr/>
          </p:nvSpPr>
          <p:spPr>
            <a:xfrm>
              <a:off x="777447" y="1610215"/>
              <a:ext cx="198900" cy="198900"/>
            </a:xfrm>
            <a:prstGeom prst="ellipse">
              <a:avLst/>
            </a:prstGeom>
            <a:solidFill>
              <a:srgbClr val="F4B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8" name="Shape 248"/>
          <p:cNvGrpSpPr/>
          <p:nvPr/>
        </p:nvGrpSpPr>
        <p:grpSpPr>
          <a:xfrm>
            <a:off x="5235995" y="1557015"/>
            <a:ext cx="198900" cy="593656"/>
            <a:chOff x="777447" y="1610215"/>
            <a:chExt cx="198900" cy="593656"/>
          </a:xfrm>
        </p:grpSpPr>
        <p:cxnSp>
          <p:nvCxnSpPr>
            <p:cNvPr id="249" name="Shape 249"/>
            <p:cNvCxnSpPr/>
            <p:nvPr/>
          </p:nvCxnSpPr>
          <p:spPr>
            <a:xfrm>
              <a:off x="876909" y="1649171"/>
              <a:ext cx="0" cy="554700"/>
            </a:xfrm>
            <a:prstGeom prst="straightConnector1">
              <a:avLst/>
            </a:prstGeom>
            <a:noFill/>
            <a:ln cap="flat" cmpd="sng" w="9525">
              <a:solidFill>
                <a:srgbClr val="424242"/>
              </a:solidFill>
              <a:prstDash val="solid"/>
              <a:round/>
              <a:headEnd len="sm" w="sm" type="none"/>
              <a:tailEnd len="sm" w="sm" type="none"/>
            </a:ln>
          </p:spPr>
        </p:cxnSp>
        <p:sp>
          <p:nvSpPr>
            <p:cNvPr id="250" name="Shape 250"/>
            <p:cNvSpPr/>
            <p:nvPr/>
          </p:nvSpPr>
          <p:spPr>
            <a:xfrm>
              <a:off x="777447" y="1610215"/>
              <a:ext cx="198900" cy="198900"/>
            </a:xfrm>
            <a:prstGeom prst="ellipse">
              <a:avLst/>
            </a:prstGeom>
            <a:solidFill>
              <a:srgbClr val="F4B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51" name="Shape 251"/>
          <p:cNvSpPr/>
          <p:nvPr/>
        </p:nvSpPr>
        <p:spPr>
          <a:xfrm>
            <a:off x="4019350" y="2009350"/>
            <a:ext cx="2632200" cy="1179300"/>
          </a:xfrm>
          <a:prstGeom prst="chevron">
            <a:avLst>
              <a:gd fmla="val 22269" name="adj"/>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Create Training Data</a:t>
            </a:r>
            <a:endParaRPr b="1" sz="1800">
              <a:solidFill>
                <a:srgbClr val="FFFFFF"/>
              </a:solidFill>
              <a:latin typeface="Roboto"/>
              <a:ea typeface="Roboto"/>
              <a:cs typeface="Roboto"/>
              <a:sym typeface="Roboto"/>
            </a:endParaRPr>
          </a:p>
        </p:txBody>
      </p:sp>
      <p:grpSp>
        <p:nvGrpSpPr>
          <p:cNvPr id="252" name="Shape 252"/>
          <p:cNvGrpSpPr/>
          <p:nvPr/>
        </p:nvGrpSpPr>
        <p:grpSpPr>
          <a:xfrm>
            <a:off x="2008645" y="1415790"/>
            <a:ext cx="198900" cy="593656"/>
            <a:chOff x="777447" y="1610215"/>
            <a:chExt cx="198900" cy="593656"/>
          </a:xfrm>
        </p:grpSpPr>
        <p:cxnSp>
          <p:nvCxnSpPr>
            <p:cNvPr id="253" name="Shape 253"/>
            <p:cNvCxnSpPr/>
            <p:nvPr/>
          </p:nvCxnSpPr>
          <p:spPr>
            <a:xfrm>
              <a:off x="876909" y="1649171"/>
              <a:ext cx="0" cy="554700"/>
            </a:xfrm>
            <a:prstGeom prst="straightConnector1">
              <a:avLst/>
            </a:prstGeom>
            <a:noFill/>
            <a:ln cap="flat" cmpd="sng" w="9525">
              <a:solidFill>
                <a:srgbClr val="424242"/>
              </a:solidFill>
              <a:prstDash val="solid"/>
              <a:round/>
              <a:headEnd len="sm" w="sm" type="none"/>
              <a:tailEnd len="sm" w="sm" type="none"/>
            </a:ln>
          </p:spPr>
        </p:cxnSp>
        <p:sp>
          <p:nvSpPr>
            <p:cNvPr id="254" name="Shape 254"/>
            <p:cNvSpPr/>
            <p:nvPr/>
          </p:nvSpPr>
          <p:spPr>
            <a:xfrm>
              <a:off x="777447" y="1610215"/>
              <a:ext cx="198900" cy="198900"/>
            </a:xfrm>
            <a:prstGeom prst="ellipse">
              <a:avLst/>
            </a:prstGeom>
            <a:solidFill>
              <a:srgbClr val="F4B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55" name="Shape 255"/>
          <p:cNvSpPr txBox="1"/>
          <p:nvPr/>
        </p:nvSpPr>
        <p:spPr>
          <a:xfrm>
            <a:off x="1261200" y="855725"/>
            <a:ext cx="16938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Decide on risk score output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05978"/>
            <a:ext cx="8229600" cy="5013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en" sz="3000"/>
              <a:t>Potential </a:t>
            </a:r>
            <a:r>
              <a:rPr lang="en" sz="3000"/>
              <a:t>Improvements / Next Steps</a:t>
            </a:r>
            <a:endParaRPr sz="3000"/>
          </a:p>
        </p:txBody>
      </p:sp>
      <p:sp>
        <p:nvSpPr>
          <p:cNvPr id="261" name="Shape 261"/>
          <p:cNvSpPr txBox="1"/>
          <p:nvPr>
            <p:ph idx="1" type="body"/>
          </p:nvPr>
        </p:nvSpPr>
        <p:spPr>
          <a:xfrm>
            <a:off x="457200" y="877878"/>
            <a:ext cx="8229600" cy="3665100"/>
          </a:xfrm>
          <a:prstGeom prst="rect">
            <a:avLst/>
          </a:prstGeom>
        </p:spPr>
        <p:txBody>
          <a:bodyPr anchorCtr="0" anchor="t" bIns="68575" lIns="68575" spcFirstLastPara="1" rIns="68575" wrap="square" tIns="68575">
            <a:noAutofit/>
          </a:bodyPr>
          <a:lstStyle/>
          <a:p>
            <a:pPr indent="0" lvl="0" marL="0">
              <a:spcBef>
                <a:spcPts val="300"/>
              </a:spcBef>
              <a:spcAft>
                <a:spcPts val="0"/>
              </a:spcAft>
              <a:buNone/>
            </a:pPr>
            <a:r>
              <a:rPr lang="en"/>
              <a:t>Improvements to the Models:</a:t>
            </a:r>
            <a:endParaRPr/>
          </a:p>
          <a:p>
            <a:pPr indent="0" lvl="0" marL="0">
              <a:spcBef>
                <a:spcPts val="300"/>
              </a:spcBef>
              <a:spcAft>
                <a:spcPts val="0"/>
              </a:spcAft>
              <a:buNone/>
            </a:pPr>
            <a:r>
              <a:rPr lang="en"/>
              <a:t>	-  </a:t>
            </a:r>
            <a:r>
              <a:rPr lang="en"/>
              <a:t>Neural Network</a:t>
            </a:r>
            <a:endParaRPr/>
          </a:p>
          <a:p>
            <a:pPr indent="0" lvl="0" marL="0">
              <a:spcBef>
                <a:spcPts val="300"/>
              </a:spcBef>
              <a:spcAft>
                <a:spcPts val="0"/>
              </a:spcAft>
              <a:buNone/>
            </a:pPr>
            <a:r>
              <a:rPr lang="en"/>
              <a:t>		- scale: size of data set, number of training epochs</a:t>
            </a:r>
            <a:endParaRPr/>
          </a:p>
          <a:p>
            <a:pPr indent="0" lvl="0" marL="0">
              <a:spcBef>
                <a:spcPts val="300"/>
              </a:spcBef>
              <a:spcAft>
                <a:spcPts val="0"/>
              </a:spcAft>
              <a:buNone/>
            </a:pPr>
            <a:r>
              <a:rPr lang="en"/>
              <a:t>		- input data: more detailed labeling (‘brand’, ‘product’, etc)</a:t>
            </a:r>
            <a:endParaRPr/>
          </a:p>
          <a:p>
            <a:pPr indent="0" lvl="0" marL="0">
              <a:spcBef>
                <a:spcPts val="300"/>
              </a:spcBef>
              <a:spcAft>
                <a:spcPts val="0"/>
              </a:spcAft>
              <a:buNone/>
            </a:pPr>
            <a:r>
              <a:rPr lang="en"/>
              <a:t>	-  Real-time Model</a:t>
            </a:r>
            <a:endParaRPr/>
          </a:p>
          <a:p>
            <a:pPr indent="0" lvl="0" marL="0">
              <a:spcBef>
                <a:spcPts val="300"/>
              </a:spcBef>
              <a:spcAft>
                <a:spcPts val="0"/>
              </a:spcAft>
              <a:buNone/>
            </a:pPr>
            <a:r>
              <a:rPr lang="en"/>
              <a:t>		- training data: better negative training data and more training data in general</a:t>
            </a:r>
            <a:endParaRPr/>
          </a:p>
          <a:p>
            <a:pPr indent="0" lvl="0" marL="0">
              <a:spcBef>
                <a:spcPts val="300"/>
              </a:spcBef>
              <a:spcAft>
                <a:spcPts val="0"/>
              </a:spcAft>
              <a:buNone/>
            </a:pPr>
            <a:r>
              <a:rPr lang="en"/>
              <a:t>		- sources: more APIs/sources. Potentially offline unstructured as well</a:t>
            </a:r>
            <a:endParaRPr/>
          </a:p>
          <a:p>
            <a:pPr indent="0" lvl="0" marL="0">
              <a:spcBef>
                <a:spcPts val="300"/>
              </a:spcBef>
              <a:spcAft>
                <a:spcPts val="0"/>
              </a:spcAft>
              <a:buNone/>
            </a:pPr>
            <a:r>
              <a:rPr lang="en"/>
              <a:t>		- tuning: additional model/metric tuning</a:t>
            </a:r>
            <a:endParaRPr/>
          </a:p>
          <a:p>
            <a:pPr indent="0" lvl="0" marL="0">
              <a:spcBef>
                <a:spcPts val="300"/>
              </a:spcBef>
              <a:spcAft>
                <a:spcPts val="0"/>
              </a:spcAft>
              <a:buNone/>
            </a:pPr>
            <a:r>
              <a:t/>
            </a:r>
            <a:endParaRPr/>
          </a:p>
          <a:p>
            <a:pPr indent="0" lvl="0" marL="0">
              <a:spcBef>
                <a:spcPts val="300"/>
              </a:spcBef>
              <a:spcAft>
                <a:spcPts val="0"/>
              </a:spcAft>
              <a:buNone/>
            </a:pPr>
            <a:r>
              <a:rPr lang="en"/>
              <a:t>General Improvements:</a:t>
            </a:r>
            <a:endParaRPr/>
          </a:p>
          <a:p>
            <a:pPr indent="-323850" lvl="0" marL="457200" rtl="0">
              <a:spcBef>
                <a:spcPts val="300"/>
              </a:spcBef>
              <a:spcAft>
                <a:spcPts val="0"/>
              </a:spcAft>
              <a:buSzPts val="1500"/>
              <a:buChar char="-"/>
            </a:pPr>
            <a:r>
              <a:rPr lang="en"/>
              <a:t>Gather more unstructured sources to be used for either model</a:t>
            </a:r>
            <a:endParaRPr/>
          </a:p>
          <a:p>
            <a:pPr indent="-323850" lvl="0" marL="457200" rtl="0">
              <a:spcBef>
                <a:spcPts val="0"/>
              </a:spcBef>
              <a:spcAft>
                <a:spcPts val="0"/>
              </a:spcAft>
              <a:buSzPts val="1500"/>
              <a:buChar char="-"/>
            </a:pPr>
            <a:r>
              <a:rPr lang="en"/>
              <a:t>Industry canonization/classification tools could be helpful</a:t>
            </a:r>
            <a:endParaRPr/>
          </a:p>
          <a:p>
            <a:pPr indent="0" lvl="0" marL="0">
              <a:spcBef>
                <a:spcPts val="300"/>
              </a:spcBef>
              <a:spcAft>
                <a:spcPts val="0"/>
              </a:spcAft>
              <a:buNone/>
            </a:pPr>
            <a:r>
              <a:t/>
            </a:r>
            <a:endParaRPr/>
          </a:p>
          <a:p>
            <a:pPr indent="0" lvl="0" marL="0">
              <a:spcBef>
                <a:spcPts val="300"/>
              </a:spcBef>
              <a:spcAft>
                <a:spcPts val="0"/>
              </a:spcAft>
              <a:buNone/>
            </a:pPr>
            <a:r>
              <a:t/>
            </a:r>
            <a:endParaRPr/>
          </a:p>
          <a:p>
            <a:pPr indent="0" lvl="0" marL="0">
              <a:spcBef>
                <a:spcPts val="300"/>
              </a:spcBef>
              <a:spcAft>
                <a:spcPts val="0"/>
              </a:spcAft>
              <a:buNone/>
            </a:pPr>
            <a:r>
              <a:t/>
            </a:r>
            <a:endParaRPr/>
          </a:p>
          <a:p>
            <a:pPr indent="0" lvl="0" marL="0">
              <a:spcBef>
                <a:spcPts val="300"/>
              </a:spcBef>
              <a:spcAft>
                <a:spcPts val="0"/>
              </a:spcAft>
              <a:buNone/>
            </a:pPr>
            <a:r>
              <a:t/>
            </a:r>
            <a:endParaRPr/>
          </a:p>
          <a:p>
            <a:pPr indent="0" lvl="0" marL="0">
              <a:spcBef>
                <a:spcPts val="300"/>
              </a:spcBef>
              <a:spcAft>
                <a:spcPts val="0"/>
              </a:spcAft>
              <a:buNone/>
            </a:pPr>
            <a:r>
              <a:t/>
            </a:r>
            <a:endParaRPr/>
          </a:p>
          <a:p>
            <a:pPr indent="0" lvl="0" marL="0">
              <a:spcBef>
                <a:spcPts val="300"/>
              </a:spcBef>
              <a:spcAft>
                <a:spcPts val="0"/>
              </a:spcAft>
              <a:buNone/>
            </a:pPr>
            <a:r>
              <a:t/>
            </a:r>
            <a:endParaRPr/>
          </a:p>
          <a:p>
            <a:pPr indent="0" lvl="0" marL="0">
              <a:spcBef>
                <a:spcPts val="300"/>
              </a:spcBef>
              <a:spcAft>
                <a:spcPts val="0"/>
              </a:spcAft>
              <a:buNone/>
            </a:pPr>
            <a:r>
              <a:t/>
            </a:r>
            <a:endParaRPr/>
          </a:p>
          <a:p>
            <a:pPr indent="0" lvl="0" marL="0">
              <a:spcBef>
                <a:spcPts val="300"/>
              </a:spcBef>
              <a:spcAft>
                <a:spcPts val="0"/>
              </a:spcAft>
              <a:buNone/>
            </a:pPr>
            <a:r>
              <a:t/>
            </a:r>
            <a:endParaRPr/>
          </a:p>
          <a:p>
            <a:pPr indent="0" lvl="0" marL="0">
              <a:spcBef>
                <a:spcPts val="300"/>
              </a:spcBef>
              <a:spcAft>
                <a:spcPts val="0"/>
              </a:spcAft>
              <a:buClr>
                <a:schemeClr val="dk1"/>
              </a:buClr>
              <a:buSzPts val="1100"/>
              <a:buFont typeface="Arial"/>
              <a:buNone/>
            </a:pPr>
            <a:r>
              <a:rPr i="1" lang="en"/>
              <a:t>W</a:t>
            </a:r>
            <a:r>
              <a:rPr i="1" lang="en"/>
              <a:t>e should put the key improvements that could be made to either or both models and what we would do if we had more time/resource/expertise etc.</a:t>
            </a:r>
            <a:endParaRPr i="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457200" y="205978"/>
            <a:ext cx="8229600" cy="5013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en" sz="3000"/>
              <a:t>Thanks!</a:t>
            </a:r>
            <a:endParaRPr sz="3000"/>
          </a:p>
        </p:txBody>
      </p:sp>
      <p:sp>
        <p:nvSpPr>
          <p:cNvPr id="267" name="Shape 267"/>
          <p:cNvSpPr txBox="1"/>
          <p:nvPr>
            <p:ph idx="1" type="body"/>
          </p:nvPr>
        </p:nvSpPr>
        <p:spPr>
          <a:xfrm>
            <a:off x="1082625" y="1596650"/>
            <a:ext cx="2427300" cy="1376400"/>
          </a:xfrm>
          <a:prstGeom prst="rect">
            <a:avLst/>
          </a:prstGeom>
        </p:spPr>
        <p:txBody>
          <a:bodyPr anchorCtr="0" anchor="t" bIns="68575" lIns="68575" spcFirstLastPara="1" rIns="68575" wrap="square" tIns="68575">
            <a:noAutofit/>
          </a:bodyPr>
          <a:lstStyle/>
          <a:p>
            <a:pPr indent="0" lvl="0" marL="0">
              <a:spcBef>
                <a:spcPts val="300"/>
              </a:spcBef>
              <a:spcAft>
                <a:spcPts val="0"/>
              </a:spcAft>
              <a:buNone/>
            </a:pPr>
            <a:r>
              <a:t/>
            </a:r>
            <a:endParaRPr/>
          </a:p>
          <a:p>
            <a:pPr indent="0" lvl="0" marL="0">
              <a:spcBef>
                <a:spcPts val="300"/>
              </a:spcBef>
              <a:spcAft>
                <a:spcPts val="0"/>
              </a:spcAft>
              <a:buNone/>
            </a:pPr>
            <a:r>
              <a:rPr b="1" lang="en" sz="3000"/>
              <a:t>Questions?</a:t>
            </a:r>
            <a:endParaRPr b="1" sz="3000"/>
          </a:p>
        </p:txBody>
      </p:sp>
      <p:pic>
        <p:nvPicPr>
          <p:cNvPr id="268" name="Shape 268"/>
          <p:cNvPicPr preferRelativeResize="0"/>
          <p:nvPr/>
        </p:nvPicPr>
        <p:blipFill>
          <a:blip r:embed="rId3">
            <a:alphaModFix/>
          </a:blip>
          <a:stretch>
            <a:fillRect/>
          </a:stretch>
        </p:blipFill>
        <p:spPr>
          <a:xfrm>
            <a:off x="4304825" y="1024675"/>
            <a:ext cx="4092604" cy="3358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idx="1" type="body"/>
          </p:nvPr>
        </p:nvSpPr>
        <p:spPr>
          <a:xfrm>
            <a:off x="914400" y="1478401"/>
            <a:ext cx="5898000" cy="2007000"/>
          </a:xfrm>
          <a:prstGeom prst="rect">
            <a:avLst/>
          </a:prstGeom>
        </p:spPr>
        <p:txBody>
          <a:bodyPr anchorCtr="0" anchor="t" bIns="68575" lIns="68575" spcFirstLastPara="1" rIns="68575" wrap="square" tIns="68575">
            <a:noAutofit/>
          </a:bodyPr>
          <a:lstStyle/>
          <a:p>
            <a:pPr indent="0" lvl="0" marL="0">
              <a:spcBef>
                <a:spcPts val="300"/>
              </a:spcBef>
              <a:spcAft>
                <a:spcPts val="0"/>
              </a:spcAft>
              <a:buNone/>
            </a:pPr>
            <a:r>
              <a:rPr lang="en" sz="1800"/>
              <a:t>Github Link: </a:t>
            </a:r>
            <a:r>
              <a:rPr lang="en" sz="2400" u="sng">
                <a:solidFill>
                  <a:schemeClr val="hlink"/>
                </a:solidFill>
                <a:hlinkClick r:id="rId3"/>
              </a:rPr>
              <a:t>http://tinyurl.com/dataxday1000</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p:nvPr/>
        </p:nvSpPr>
        <p:spPr>
          <a:xfrm>
            <a:off x="4742063" y="863194"/>
            <a:ext cx="4303500" cy="3550500"/>
          </a:xfrm>
          <a:prstGeom prst="flowChartAlternateProcess">
            <a:avLst/>
          </a:prstGeom>
          <a:no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spcBef>
                <a:spcPts val="0"/>
              </a:spcBef>
              <a:spcAft>
                <a:spcPts val="0"/>
              </a:spcAft>
              <a:buNone/>
            </a:pPr>
            <a:r>
              <a:t/>
            </a:r>
            <a:endParaRPr sz="1100"/>
          </a:p>
        </p:txBody>
      </p:sp>
      <p:sp>
        <p:nvSpPr>
          <p:cNvPr id="116" name="Shape 116"/>
          <p:cNvSpPr/>
          <p:nvPr/>
        </p:nvSpPr>
        <p:spPr>
          <a:xfrm>
            <a:off x="83456" y="863194"/>
            <a:ext cx="4303500" cy="3550500"/>
          </a:xfrm>
          <a:prstGeom prst="flowChartAlternateProcess">
            <a:avLst/>
          </a:prstGeom>
          <a:no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sp>
        <p:nvSpPr>
          <p:cNvPr id="117" name="Shape 117"/>
          <p:cNvSpPr txBox="1"/>
          <p:nvPr>
            <p:ph type="title"/>
          </p:nvPr>
        </p:nvSpPr>
        <p:spPr>
          <a:xfrm>
            <a:off x="457200" y="168235"/>
            <a:ext cx="8229600" cy="501300"/>
          </a:xfrm>
          <a:prstGeom prst="rect">
            <a:avLst/>
          </a:prstGeom>
        </p:spPr>
        <p:txBody>
          <a:bodyPr anchorCtr="0" anchor="ctr" bIns="68575" lIns="68575" spcFirstLastPara="1" rIns="68575" wrap="square" tIns="68575">
            <a:noAutofit/>
          </a:bodyPr>
          <a:lstStyle/>
          <a:p>
            <a:pPr indent="0" lvl="0" marL="0" rtl="0">
              <a:spcBef>
                <a:spcPts val="0"/>
              </a:spcBef>
              <a:spcAft>
                <a:spcPts val="0"/>
              </a:spcAft>
              <a:buNone/>
            </a:pPr>
            <a:r>
              <a:rPr b="1" lang="en" sz="3000"/>
              <a:t>Identifying Common Law Trademarks</a:t>
            </a:r>
            <a:endParaRPr b="1" sz="3000"/>
          </a:p>
        </p:txBody>
      </p:sp>
      <p:sp>
        <p:nvSpPr>
          <p:cNvPr id="118" name="Shape 118"/>
          <p:cNvSpPr txBox="1"/>
          <p:nvPr>
            <p:ph idx="1" type="body"/>
          </p:nvPr>
        </p:nvSpPr>
        <p:spPr>
          <a:xfrm>
            <a:off x="228475" y="1017713"/>
            <a:ext cx="4155900" cy="3665100"/>
          </a:xfrm>
          <a:prstGeom prst="rect">
            <a:avLst/>
          </a:prstGeom>
        </p:spPr>
        <p:txBody>
          <a:bodyPr anchorCtr="0" anchor="t" bIns="68575" lIns="68575" spcFirstLastPara="1" rIns="68575" wrap="square" tIns="68575">
            <a:noAutofit/>
          </a:bodyPr>
          <a:lstStyle/>
          <a:p>
            <a:pPr indent="0" lvl="0" marL="0" rtl="0">
              <a:spcBef>
                <a:spcPts val="300"/>
              </a:spcBef>
              <a:spcAft>
                <a:spcPts val="0"/>
              </a:spcAft>
              <a:buNone/>
            </a:pPr>
            <a:r>
              <a:rPr b="1" lang="en" sz="1800"/>
              <a:t>Client:</a:t>
            </a:r>
            <a:endParaRPr b="1" sz="1800"/>
          </a:p>
          <a:p>
            <a:pPr indent="0" lvl="0" marL="0" rtl="0">
              <a:spcBef>
                <a:spcPts val="300"/>
              </a:spcBef>
              <a:spcAft>
                <a:spcPts val="0"/>
              </a:spcAft>
              <a:buNone/>
            </a:pPr>
            <a:r>
              <a:t/>
            </a:r>
            <a:endParaRPr b="1" sz="1800"/>
          </a:p>
          <a:p>
            <a:pPr indent="0" lvl="0" marL="0">
              <a:spcBef>
                <a:spcPts val="300"/>
              </a:spcBef>
              <a:spcAft>
                <a:spcPts val="0"/>
              </a:spcAft>
              <a:buNone/>
            </a:pPr>
            <a:r>
              <a:rPr b="1" lang="en" sz="1800"/>
              <a:t>Goal:</a:t>
            </a:r>
            <a:r>
              <a:rPr lang="en" sz="1800"/>
              <a:t> Identify potential common-law conflicts associated with potential company names, which may pose a risk of lawsuit.</a:t>
            </a:r>
            <a:endParaRPr sz="1800"/>
          </a:p>
          <a:p>
            <a:pPr indent="0" lvl="0" marL="0" rtl="0">
              <a:spcBef>
                <a:spcPts val="300"/>
              </a:spcBef>
              <a:spcAft>
                <a:spcPts val="0"/>
              </a:spcAft>
              <a:buNone/>
            </a:pPr>
            <a:r>
              <a:t/>
            </a:r>
            <a:endParaRPr sz="1800"/>
          </a:p>
          <a:p>
            <a:pPr indent="0" lvl="0" marL="0" rtl="0">
              <a:spcBef>
                <a:spcPts val="300"/>
              </a:spcBef>
              <a:spcAft>
                <a:spcPts val="0"/>
              </a:spcAft>
              <a:buNone/>
            </a:pPr>
            <a:r>
              <a:rPr b="1" lang="en" sz="1800"/>
              <a:t>Factors in Assessing Possible Trademarks: </a:t>
            </a:r>
            <a:r>
              <a:rPr lang="en" sz="1800"/>
              <a:t>character match; phonetic similarity; industry/product match</a:t>
            </a:r>
            <a:endParaRPr sz="1800"/>
          </a:p>
          <a:p>
            <a:pPr indent="0" lvl="0" marL="0" rtl="0">
              <a:spcBef>
                <a:spcPts val="300"/>
              </a:spcBef>
              <a:spcAft>
                <a:spcPts val="0"/>
              </a:spcAft>
              <a:buNone/>
            </a:pPr>
            <a:r>
              <a:t/>
            </a:r>
            <a:endParaRPr sz="1800"/>
          </a:p>
        </p:txBody>
      </p:sp>
      <p:pic>
        <p:nvPicPr>
          <p:cNvPr id="119" name="Shape 119"/>
          <p:cNvPicPr preferRelativeResize="0"/>
          <p:nvPr/>
        </p:nvPicPr>
        <p:blipFill rotWithShape="1">
          <a:blip r:embed="rId4">
            <a:alphaModFix/>
          </a:blip>
          <a:srcRect b="84462" l="1571" r="79626" t="10743"/>
          <a:stretch/>
        </p:blipFill>
        <p:spPr>
          <a:xfrm>
            <a:off x="1053431" y="1017713"/>
            <a:ext cx="2506010" cy="399339"/>
          </a:xfrm>
          <a:prstGeom prst="rect">
            <a:avLst/>
          </a:prstGeom>
          <a:noFill/>
          <a:ln>
            <a:noFill/>
          </a:ln>
        </p:spPr>
      </p:pic>
      <p:pic>
        <p:nvPicPr>
          <p:cNvPr id="120" name="Shape 120"/>
          <p:cNvPicPr preferRelativeResize="0"/>
          <p:nvPr/>
        </p:nvPicPr>
        <p:blipFill>
          <a:blip r:embed="rId5">
            <a:alphaModFix/>
          </a:blip>
          <a:stretch>
            <a:fillRect/>
          </a:stretch>
        </p:blipFill>
        <p:spPr>
          <a:xfrm>
            <a:off x="5036225" y="1756300"/>
            <a:ext cx="3715200" cy="1783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05978"/>
            <a:ext cx="8229600" cy="501300"/>
          </a:xfrm>
          <a:prstGeom prst="rect">
            <a:avLst/>
          </a:prstGeom>
        </p:spPr>
        <p:txBody>
          <a:bodyPr anchorCtr="0" anchor="ctr" bIns="68575" lIns="68575" spcFirstLastPara="1" rIns="68575" wrap="square" tIns="68575">
            <a:noAutofit/>
          </a:bodyPr>
          <a:lstStyle/>
          <a:p>
            <a:pPr indent="0" lvl="0" marL="0" rtl="0">
              <a:spcBef>
                <a:spcPts val="0"/>
              </a:spcBef>
              <a:spcAft>
                <a:spcPts val="0"/>
              </a:spcAft>
              <a:buNone/>
            </a:pPr>
            <a:r>
              <a:rPr b="1" lang="en" sz="3000"/>
              <a:t>Approach</a:t>
            </a:r>
            <a:endParaRPr b="1" sz="3000"/>
          </a:p>
        </p:txBody>
      </p:sp>
      <p:sp>
        <p:nvSpPr>
          <p:cNvPr id="126" name="Shape 126"/>
          <p:cNvSpPr/>
          <p:nvPr/>
        </p:nvSpPr>
        <p:spPr>
          <a:xfrm>
            <a:off x="4665863" y="863194"/>
            <a:ext cx="4303500" cy="3550500"/>
          </a:xfrm>
          <a:prstGeom prst="flowChartAlternateProcess">
            <a:avLst/>
          </a:prstGeom>
          <a:no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spcBef>
                <a:spcPts val="0"/>
              </a:spcBef>
              <a:spcAft>
                <a:spcPts val="0"/>
              </a:spcAft>
              <a:buClr>
                <a:srgbClr val="000000"/>
              </a:buClr>
              <a:buSzPts val="1100"/>
              <a:buFont typeface="Arial"/>
              <a:buNone/>
            </a:pPr>
            <a:r>
              <a:t/>
            </a:r>
            <a:endParaRPr sz="1100"/>
          </a:p>
        </p:txBody>
      </p:sp>
      <p:sp>
        <p:nvSpPr>
          <p:cNvPr id="127" name="Shape 127"/>
          <p:cNvSpPr/>
          <p:nvPr/>
        </p:nvSpPr>
        <p:spPr>
          <a:xfrm>
            <a:off x="220788" y="863194"/>
            <a:ext cx="4303500" cy="3550500"/>
          </a:xfrm>
          <a:prstGeom prst="flowChartAlternateProcess">
            <a:avLst/>
          </a:prstGeom>
          <a:no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spcBef>
                <a:spcPts val="0"/>
              </a:spcBef>
              <a:spcAft>
                <a:spcPts val="0"/>
              </a:spcAft>
              <a:buNone/>
            </a:pPr>
            <a:r>
              <a:t/>
            </a:r>
            <a:endParaRPr sz="1100"/>
          </a:p>
        </p:txBody>
      </p:sp>
      <p:sp>
        <p:nvSpPr>
          <p:cNvPr id="128" name="Shape 128"/>
          <p:cNvSpPr txBox="1"/>
          <p:nvPr/>
        </p:nvSpPr>
        <p:spPr>
          <a:xfrm>
            <a:off x="4917275" y="1015638"/>
            <a:ext cx="3953100" cy="311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600"/>
              <a:t>Goal: </a:t>
            </a:r>
            <a:r>
              <a:rPr lang="en" sz="1600"/>
              <a:t>Replicate legacy process in a streamlined and automated fashion</a:t>
            </a:r>
            <a:endParaRPr sz="1600"/>
          </a:p>
          <a:p>
            <a:pPr indent="0" lvl="0" marL="0" rtl="0">
              <a:spcBef>
                <a:spcPts val="0"/>
              </a:spcBef>
              <a:spcAft>
                <a:spcPts val="0"/>
              </a:spcAft>
              <a:buNone/>
            </a:pPr>
            <a:r>
              <a:t/>
            </a:r>
            <a:endParaRPr sz="1600"/>
          </a:p>
          <a:p>
            <a:pPr indent="0" lvl="0" marL="0" rtl="0">
              <a:spcBef>
                <a:spcPts val="0"/>
              </a:spcBef>
              <a:spcAft>
                <a:spcPts val="0"/>
              </a:spcAft>
              <a:buNone/>
            </a:pPr>
            <a:r>
              <a:rPr b="1" lang="en" sz="1600"/>
              <a:t>User Input: </a:t>
            </a:r>
            <a:r>
              <a:rPr lang="en" sz="1600"/>
              <a:t>potential company name, industry(ies)</a:t>
            </a:r>
            <a:endParaRPr sz="1600"/>
          </a:p>
          <a:p>
            <a:pPr indent="0" lvl="0" marL="0" rtl="0">
              <a:spcBef>
                <a:spcPts val="0"/>
              </a:spcBef>
              <a:spcAft>
                <a:spcPts val="0"/>
              </a:spcAft>
              <a:buNone/>
            </a:pPr>
            <a:r>
              <a:t/>
            </a:r>
            <a:endParaRPr sz="1600"/>
          </a:p>
          <a:p>
            <a:pPr indent="0" lvl="0" marL="0" rtl="0">
              <a:spcBef>
                <a:spcPts val="0"/>
              </a:spcBef>
              <a:spcAft>
                <a:spcPts val="0"/>
              </a:spcAft>
              <a:buNone/>
            </a:pPr>
            <a:r>
              <a:rPr b="1" lang="en" sz="1600"/>
              <a:t>Features:</a:t>
            </a:r>
            <a:r>
              <a:rPr lang="en" sz="1600"/>
              <a:t> Processed metrics on articles resulting from queries to real-time article/web search API(s)</a:t>
            </a:r>
            <a:endParaRPr sz="1600"/>
          </a:p>
          <a:p>
            <a:pPr indent="0" lvl="0" marL="0" rtl="0">
              <a:spcBef>
                <a:spcPts val="0"/>
              </a:spcBef>
              <a:spcAft>
                <a:spcPts val="0"/>
              </a:spcAft>
              <a:buNone/>
            </a:pPr>
            <a:r>
              <a:t/>
            </a:r>
            <a:endParaRPr sz="1800"/>
          </a:p>
          <a:p>
            <a:pPr indent="0" lvl="0" marL="0" rtl="0">
              <a:spcBef>
                <a:spcPts val="0"/>
              </a:spcBef>
              <a:spcAft>
                <a:spcPts val="0"/>
              </a:spcAft>
              <a:buClr>
                <a:schemeClr val="dk1"/>
              </a:buClr>
              <a:buSzPts val="1100"/>
              <a:buFont typeface="Arial"/>
              <a:buNone/>
            </a:pPr>
            <a:r>
              <a:rPr b="1" lang="en" sz="1600">
                <a:solidFill>
                  <a:schemeClr val="dk1"/>
                </a:solidFill>
              </a:rPr>
              <a:t>Model: </a:t>
            </a:r>
            <a:r>
              <a:rPr lang="en" sz="1600">
                <a:solidFill>
                  <a:schemeClr val="dk1"/>
                </a:solidFill>
              </a:rPr>
              <a:t>Random Forest/Logistic</a:t>
            </a:r>
            <a:endParaRPr sz="1800"/>
          </a:p>
        </p:txBody>
      </p:sp>
      <p:sp>
        <p:nvSpPr>
          <p:cNvPr id="129" name="Shape 129"/>
          <p:cNvSpPr txBox="1"/>
          <p:nvPr/>
        </p:nvSpPr>
        <p:spPr>
          <a:xfrm>
            <a:off x="7017850" y="446238"/>
            <a:ext cx="1619100" cy="501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t>Method Two</a:t>
            </a:r>
            <a:endParaRPr b="1" sz="1800"/>
          </a:p>
        </p:txBody>
      </p:sp>
      <p:sp>
        <p:nvSpPr>
          <p:cNvPr id="130" name="Shape 130"/>
          <p:cNvSpPr txBox="1"/>
          <p:nvPr/>
        </p:nvSpPr>
        <p:spPr>
          <a:xfrm>
            <a:off x="620975" y="446250"/>
            <a:ext cx="1619100" cy="501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t>Method One</a:t>
            </a:r>
            <a:endParaRPr b="1" sz="1800"/>
          </a:p>
        </p:txBody>
      </p:sp>
      <p:sp>
        <p:nvSpPr>
          <p:cNvPr id="131" name="Shape 131"/>
          <p:cNvSpPr txBox="1"/>
          <p:nvPr/>
        </p:nvSpPr>
        <p:spPr>
          <a:xfrm>
            <a:off x="472200" y="1082350"/>
            <a:ext cx="3953100" cy="311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600"/>
              <a:t>Goal: </a:t>
            </a:r>
            <a:r>
              <a:rPr lang="en" sz="1600"/>
              <a:t>Derive value from any source of unstructured text using deep learning</a:t>
            </a:r>
            <a:endParaRPr sz="1600"/>
          </a:p>
          <a:p>
            <a:pPr indent="0" lvl="0" marL="0" rtl="0">
              <a:spcBef>
                <a:spcPts val="0"/>
              </a:spcBef>
              <a:spcAft>
                <a:spcPts val="0"/>
              </a:spcAft>
              <a:buNone/>
            </a:pPr>
            <a:r>
              <a:t/>
            </a:r>
            <a:endParaRPr sz="1600"/>
          </a:p>
          <a:p>
            <a:pPr indent="0" lvl="0" marL="0" rtl="0">
              <a:spcBef>
                <a:spcPts val="0"/>
              </a:spcBef>
              <a:spcAft>
                <a:spcPts val="0"/>
              </a:spcAft>
              <a:buNone/>
            </a:pPr>
            <a:r>
              <a:rPr b="1" lang="en" sz="1600"/>
              <a:t>Input: </a:t>
            </a:r>
            <a:r>
              <a:rPr lang="en" sz="1600"/>
              <a:t>Blob of text</a:t>
            </a:r>
            <a:endParaRPr sz="1600"/>
          </a:p>
          <a:p>
            <a:pPr indent="0" lvl="0" marL="0" rtl="0">
              <a:spcBef>
                <a:spcPts val="0"/>
              </a:spcBef>
              <a:spcAft>
                <a:spcPts val="0"/>
              </a:spcAft>
              <a:buNone/>
            </a:pPr>
            <a:r>
              <a:t/>
            </a:r>
            <a:endParaRPr sz="1600"/>
          </a:p>
          <a:p>
            <a:pPr indent="0" lvl="0" marL="0" rtl="0">
              <a:spcBef>
                <a:spcPts val="0"/>
              </a:spcBef>
              <a:spcAft>
                <a:spcPts val="0"/>
              </a:spcAft>
              <a:buNone/>
            </a:pPr>
            <a:r>
              <a:rPr b="1" lang="en" sz="1600"/>
              <a:t>Features:</a:t>
            </a:r>
            <a:r>
              <a:rPr lang="en" sz="1600"/>
              <a:t> integer-coded characters and words</a:t>
            </a:r>
            <a:endParaRPr sz="1600"/>
          </a:p>
          <a:p>
            <a:pPr indent="0" lvl="0" marL="0" rtl="0">
              <a:spcBef>
                <a:spcPts val="0"/>
              </a:spcBef>
              <a:spcAft>
                <a:spcPts val="0"/>
              </a:spcAft>
              <a:buNone/>
            </a:pPr>
            <a:r>
              <a:t/>
            </a:r>
            <a:endParaRPr sz="1600"/>
          </a:p>
          <a:p>
            <a:pPr indent="0" lvl="0" marL="0" rtl="0">
              <a:spcBef>
                <a:spcPts val="0"/>
              </a:spcBef>
              <a:spcAft>
                <a:spcPts val="0"/>
              </a:spcAft>
              <a:buClr>
                <a:schemeClr val="dk1"/>
              </a:buClr>
              <a:buSzPts val="1100"/>
              <a:buFont typeface="Arial"/>
              <a:buNone/>
            </a:pPr>
            <a:r>
              <a:rPr b="1" lang="en" sz="1600">
                <a:solidFill>
                  <a:schemeClr val="dk1"/>
                </a:solidFill>
              </a:rPr>
              <a:t>Model: </a:t>
            </a:r>
            <a:r>
              <a:rPr lang="en" sz="1600">
                <a:solidFill>
                  <a:schemeClr val="dk1"/>
                </a:solidFill>
              </a:rPr>
              <a:t>Convolutional Neural Network</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p:nvPr/>
        </p:nvSpPr>
        <p:spPr>
          <a:xfrm>
            <a:off x="0" y="245400"/>
            <a:ext cx="1922100" cy="669000"/>
          </a:xfrm>
          <a:prstGeom prst="homePlate">
            <a:avLst>
              <a:gd fmla="val 50000" name="adj"/>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Raw </a:t>
            </a:r>
            <a:r>
              <a:rPr b="1" lang="en" sz="1800">
                <a:solidFill>
                  <a:srgbClr val="FFFFFF"/>
                </a:solidFill>
                <a:latin typeface="Roboto"/>
                <a:ea typeface="Roboto"/>
                <a:cs typeface="Roboto"/>
                <a:sym typeface="Roboto"/>
              </a:rPr>
              <a:t>Input</a:t>
            </a:r>
            <a:endParaRPr b="1" sz="1800">
              <a:solidFill>
                <a:srgbClr val="FFFFFF"/>
              </a:solidFill>
              <a:latin typeface="Roboto"/>
              <a:ea typeface="Roboto"/>
              <a:cs typeface="Roboto"/>
              <a:sym typeface="Roboto"/>
            </a:endParaRPr>
          </a:p>
        </p:txBody>
      </p:sp>
      <p:sp>
        <p:nvSpPr>
          <p:cNvPr id="137" name="Shape 137"/>
          <p:cNvSpPr/>
          <p:nvPr/>
        </p:nvSpPr>
        <p:spPr>
          <a:xfrm>
            <a:off x="1524000" y="245400"/>
            <a:ext cx="3767400" cy="669000"/>
          </a:xfrm>
          <a:prstGeom prst="chevron">
            <a:avLst>
              <a:gd fmla="val 50000" name="adj"/>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Preprocess/Transform</a:t>
            </a:r>
            <a:endParaRPr b="1" sz="1800">
              <a:solidFill>
                <a:srgbClr val="FFFFFF"/>
              </a:solidFill>
              <a:latin typeface="Roboto"/>
              <a:ea typeface="Roboto"/>
              <a:cs typeface="Roboto"/>
              <a:sym typeface="Roboto"/>
            </a:endParaRPr>
          </a:p>
        </p:txBody>
      </p:sp>
      <p:sp>
        <p:nvSpPr>
          <p:cNvPr id="138" name="Shape 138"/>
          <p:cNvSpPr/>
          <p:nvPr/>
        </p:nvSpPr>
        <p:spPr>
          <a:xfrm>
            <a:off x="4952575" y="245400"/>
            <a:ext cx="2217600" cy="669000"/>
          </a:xfrm>
          <a:prstGeom prst="chevron">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Computation</a:t>
            </a:r>
            <a:endParaRPr b="1" sz="1800">
              <a:solidFill>
                <a:srgbClr val="FFFFFF"/>
              </a:solidFill>
              <a:latin typeface="Roboto"/>
              <a:ea typeface="Roboto"/>
              <a:cs typeface="Roboto"/>
              <a:sym typeface="Roboto"/>
            </a:endParaRPr>
          </a:p>
        </p:txBody>
      </p:sp>
      <p:sp>
        <p:nvSpPr>
          <p:cNvPr id="139" name="Shape 139"/>
          <p:cNvSpPr/>
          <p:nvPr/>
        </p:nvSpPr>
        <p:spPr>
          <a:xfrm>
            <a:off x="6784950" y="245400"/>
            <a:ext cx="2326200" cy="669000"/>
          </a:xfrm>
          <a:prstGeom prst="chevron">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Output</a:t>
            </a:r>
            <a:endParaRPr b="1" sz="1800">
              <a:solidFill>
                <a:srgbClr val="FFFFFF"/>
              </a:solidFill>
              <a:latin typeface="Roboto"/>
              <a:ea typeface="Roboto"/>
              <a:cs typeface="Roboto"/>
              <a:sym typeface="Roboto"/>
            </a:endParaRPr>
          </a:p>
        </p:txBody>
      </p:sp>
      <p:sp>
        <p:nvSpPr>
          <p:cNvPr id="140" name="Shape 140"/>
          <p:cNvSpPr/>
          <p:nvPr/>
        </p:nvSpPr>
        <p:spPr>
          <a:xfrm>
            <a:off x="83700" y="1534077"/>
            <a:ext cx="1308300" cy="904500"/>
          </a:xfrm>
          <a:prstGeom prst="roundRect">
            <a:avLst>
              <a:gd fmla="val 16667" name="adj"/>
            </a:avLst>
          </a:prstGeom>
          <a:solidFill>
            <a:schemeClr val="accent6"/>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Full text document </a:t>
            </a:r>
            <a:r>
              <a:rPr lang="en">
                <a:solidFill>
                  <a:srgbClr val="FFFFFF"/>
                </a:solidFill>
              </a:rPr>
              <a:t>(article, etc)</a:t>
            </a:r>
            <a:endParaRPr sz="1400">
              <a:solidFill>
                <a:srgbClr val="FFFFFF"/>
              </a:solidFill>
            </a:endParaRPr>
          </a:p>
        </p:txBody>
      </p:sp>
      <p:sp>
        <p:nvSpPr>
          <p:cNvPr id="141" name="Shape 141"/>
          <p:cNvSpPr/>
          <p:nvPr/>
        </p:nvSpPr>
        <p:spPr>
          <a:xfrm>
            <a:off x="1772650" y="1120838"/>
            <a:ext cx="1308300" cy="710400"/>
          </a:xfrm>
          <a:prstGeom prst="roundRect">
            <a:avLst>
              <a:gd fmla="val 16667" name="adj"/>
            </a:avLst>
          </a:prstGeom>
          <a:solidFill>
            <a:schemeClr val="accent6"/>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Tokenize </a:t>
            </a:r>
            <a:r>
              <a:rPr lang="en">
                <a:solidFill>
                  <a:srgbClr val="FFFFFF"/>
                </a:solidFill>
              </a:rPr>
              <a:t>by sentence, then word</a:t>
            </a:r>
            <a:endParaRPr sz="1400">
              <a:solidFill>
                <a:srgbClr val="FFFFFF"/>
              </a:solidFill>
            </a:endParaRPr>
          </a:p>
        </p:txBody>
      </p:sp>
      <p:sp>
        <p:nvSpPr>
          <p:cNvPr id="142" name="Shape 142"/>
          <p:cNvSpPr/>
          <p:nvPr/>
        </p:nvSpPr>
        <p:spPr>
          <a:xfrm>
            <a:off x="1772650" y="2207250"/>
            <a:ext cx="1308300" cy="632400"/>
          </a:xfrm>
          <a:prstGeom prst="roundRect">
            <a:avLst>
              <a:gd fmla="val 16667" name="adj"/>
            </a:avLst>
          </a:prstGeom>
          <a:solidFill>
            <a:schemeClr val="accent6"/>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Tag names</a:t>
            </a:r>
            <a:endParaRPr sz="1400">
              <a:solidFill>
                <a:srgbClr val="FFFFFF"/>
              </a:solidFill>
            </a:endParaRPr>
          </a:p>
        </p:txBody>
      </p:sp>
      <p:sp>
        <p:nvSpPr>
          <p:cNvPr id="143" name="Shape 143"/>
          <p:cNvSpPr/>
          <p:nvPr/>
        </p:nvSpPr>
        <p:spPr>
          <a:xfrm>
            <a:off x="7381050" y="1356325"/>
            <a:ext cx="1308300" cy="1065900"/>
          </a:xfrm>
          <a:prstGeom prst="roundRect">
            <a:avLst>
              <a:gd fmla="val 16667" name="adj"/>
            </a:avLst>
          </a:prstGeom>
          <a:solidFill>
            <a:schemeClr val="accent6"/>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Custom name tags</a:t>
            </a:r>
            <a:endParaRPr sz="1400">
              <a:solidFill>
                <a:srgbClr val="FFFFFF"/>
              </a:solidFill>
            </a:endParaRPr>
          </a:p>
        </p:txBody>
      </p:sp>
      <p:sp>
        <p:nvSpPr>
          <p:cNvPr id="144" name="Shape 144"/>
          <p:cNvSpPr/>
          <p:nvPr/>
        </p:nvSpPr>
        <p:spPr>
          <a:xfrm>
            <a:off x="5476650" y="1184275"/>
            <a:ext cx="1308300" cy="1410000"/>
          </a:xfrm>
          <a:prstGeom prst="roundRect">
            <a:avLst>
              <a:gd fmla="val 16667" name="adj"/>
            </a:avLst>
          </a:prstGeom>
          <a:solidFill>
            <a:schemeClr val="accent6"/>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CNN</a:t>
            </a:r>
            <a:endParaRPr sz="1400">
              <a:solidFill>
                <a:srgbClr val="FFFFFF"/>
              </a:solidFill>
            </a:endParaRPr>
          </a:p>
        </p:txBody>
      </p:sp>
      <p:cxnSp>
        <p:nvCxnSpPr>
          <p:cNvPr id="145" name="Shape 145"/>
          <p:cNvCxnSpPr>
            <a:stCxn id="142" idx="3"/>
            <a:endCxn id="146" idx="1"/>
          </p:cNvCxnSpPr>
          <p:nvPr/>
        </p:nvCxnSpPr>
        <p:spPr>
          <a:xfrm flipH="1" rot="10800000">
            <a:off x="3080950" y="1889250"/>
            <a:ext cx="491400" cy="634200"/>
          </a:xfrm>
          <a:prstGeom prst="straightConnector1">
            <a:avLst/>
          </a:prstGeom>
          <a:noFill/>
          <a:ln cap="flat" cmpd="sng" w="28575">
            <a:solidFill>
              <a:schemeClr val="dk2"/>
            </a:solidFill>
            <a:prstDash val="solid"/>
            <a:round/>
            <a:headEnd len="med" w="med" type="none"/>
            <a:tailEnd len="med" w="med" type="triangle"/>
          </a:ln>
        </p:spPr>
      </p:cxnSp>
      <p:sp>
        <p:nvSpPr>
          <p:cNvPr id="147" name="Shape 147"/>
          <p:cNvSpPr txBox="1"/>
          <p:nvPr/>
        </p:nvSpPr>
        <p:spPr>
          <a:xfrm>
            <a:off x="146344" y="3913219"/>
            <a:ext cx="1514100" cy="42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200">
              <a:solidFill>
                <a:srgbClr val="666666"/>
              </a:solidFill>
            </a:endParaRPr>
          </a:p>
        </p:txBody>
      </p:sp>
      <p:sp>
        <p:nvSpPr>
          <p:cNvPr id="148" name="Shape 148"/>
          <p:cNvSpPr txBox="1"/>
          <p:nvPr/>
        </p:nvSpPr>
        <p:spPr>
          <a:xfrm>
            <a:off x="4105025" y="4016894"/>
            <a:ext cx="1829400" cy="50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400">
              <a:solidFill>
                <a:srgbClr val="666666"/>
              </a:solidFill>
              <a:latin typeface="Roboto"/>
              <a:ea typeface="Roboto"/>
              <a:cs typeface="Roboto"/>
              <a:sym typeface="Roboto"/>
            </a:endParaRPr>
          </a:p>
        </p:txBody>
      </p:sp>
      <p:cxnSp>
        <p:nvCxnSpPr>
          <p:cNvPr id="149" name="Shape 149"/>
          <p:cNvCxnSpPr>
            <a:stCxn id="140" idx="3"/>
            <a:endCxn id="141" idx="1"/>
          </p:cNvCxnSpPr>
          <p:nvPr/>
        </p:nvCxnSpPr>
        <p:spPr>
          <a:xfrm flipH="1" rot="10800000">
            <a:off x="1392000" y="1476027"/>
            <a:ext cx="380700" cy="510300"/>
          </a:xfrm>
          <a:prstGeom prst="straightConnector1">
            <a:avLst/>
          </a:prstGeom>
          <a:noFill/>
          <a:ln cap="flat" cmpd="sng" w="28575">
            <a:solidFill>
              <a:schemeClr val="dk2"/>
            </a:solidFill>
            <a:prstDash val="solid"/>
            <a:round/>
            <a:headEnd len="med" w="med" type="none"/>
            <a:tailEnd len="med" w="med" type="triangle"/>
          </a:ln>
        </p:spPr>
      </p:cxnSp>
      <p:cxnSp>
        <p:nvCxnSpPr>
          <p:cNvPr id="150" name="Shape 150"/>
          <p:cNvCxnSpPr>
            <a:stCxn id="141" idx="2"/>
            <a:endCxn id="142" idx="0"/>
          </p:cNvCxnSpPr>
          <p:nvPr/>
        </p:nvCxnSpPr>
        <p:spPr>
          <a:xfrm>
            <a:off x="2426800" y="1831238"/>
            <a:ext cx="0" cy="375900"/>
          </a:xfrm>
          <a:prstGeom prst="straightConnector1">
            <a:avLst/>
          </a:prstGeom>
          <a:noFill/>
          <a:ln cap="flat" cmpd="sng" w="28575">
            <a:solidFill>
              <a:schemeClr val="dk2"/>
            </a:solidFill>
            <a:prstDash val="solid"/>
            <a:round/>
            <a:headEnd len="med" w="med" type="none"/>
            <a:tailEnd len="med" w="med" type="triangle"/>
          </a:ln>
        </p:spPr>
      </p:cxnSp>
      <p:sp>
        <p:nvSpPr>
          <p:cNvPr id="146" name="Shape 146"/>
          <p:cNvSpPr/>
          <p:nvPr/>
        </p:nvSpPr>
        <p:spPr>
          <a:xfrm>
            <a:off x="3572250" y="1092175"/>
            <a:ext cx="1308300" cy="1594200"/>
          </a:xfrm>
          <a:prstGeom prst="roundRect">
            <a:avLst>
              <a:gd fmla="val 16667" name="adj"/>
            </a:avLst>
          </a:prstGeom>
          <a:solidFill>
            <a:schemeClr val="accent6"/>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Integer- code </a:t>
            </a:r>
            <a:r>
              <a:rPr lang="en">
                <a:solidFill>
                  <a:srgbClr val="FFFFFF"/>
                </a:solidFill>
              </a:rPr>
              <a:t>corpus words and characters</a:t>
            </a:r>
            <a:endParaRPr sz="1400">
              <a:solidFill>
                <a:srgbClr val="FFFFFF"/>
              </a:solidFill>
            </a:endParaRPr>
          </a:p>
        </p:txBody>
      </p:sp>
      <p:cxnSp>
        <p:nvCxnSpPr>
          <p:cNvPr id="151" name="Shape 151"/>
          <p:cNvCxnSpPr>
            <a:stCxn id="146" idx="3"/>
            <a:endCxn id="144" idx="1"/>
          </p:cNvCxnSpPr>
          <p:nvPr/>
        </p:nvCxnSpPr>
        <p:spPr>
          <a:xfrm>
            <a:off x="4880550" y="1889275"/>
            <a:ext cx="596100" cy="0"/>
          </a:xfrm>
          <a:prstGeom prst="straightConnector1">
            <a:avLst/>
          </a:prstGeom>
          <a:noFill/>
          <a:ln cap="flat" cmpd="sng" w="28575">
            <a:solidFill>
              <a:schemeClr val="dk2"/>
            </a:solidFill>
            <a:prstDash val="solid"/>
            <a:round/>
            <a:headEnd len="med" w="med" type="none"/>
            <a:tailEnd len="med" w="med" type="triangle"/>
          </a:ln>
        </p:spPr>
      </p:cxnSp>
      <p:cxnSp>
        <p:nvCxnSpPr>
          <p:cNvPr id="152" name="Shape 152"/>
          <p:cNvCxnSpPr>
            <a:stCxn id="144" idx="3"/>
            <a:endCxn id="143" idx="1"/>
          </p:cNvCxnSpPr>
          <p:nvPr/>
        </p:nvCxnSpPr>
        <p:spPr>
          <a:xfrm>
            <a:off x="6784950" y="1889275"/>
            <a:ext cx="596100" cy="0"/>
          </a:xfrm>
          <a:prstGeom prst="straightConnector1">
            <a:avLst/>
          </a:prstGeom>
          <a:noFill/>
          <a:ln cap="flat" cmpd="sng" w="28575">
            <a:solidFill>
              <a:schemeClr val="dk2"/>
            </a:solidFill>
            <a:prstDash val="solid"/>
            <a:round/>
            <a:headEnd len="med" w="med" type="none"/>
            <a:tailEnd len="med" w="med" type="triangle"/>
          </a:ln>
        </p:spPr>
      </p:cxnSp>
      <p:pic>
        <p:nvPicPr>
          <p:cNvPr id="153" name="Shape 153"/>
          <p:cNvPicPr preferRelativeResize="0"/>
          <p:nvPr/>
        </p:nvPicPr>
        <p:blipFill>
          <a:blip r:embed="rId4">
            <a:alphaModFix/>
          </a:blip>
          <a:stretch>
            <a:fillRect/>
          </a:stretch>
        </p:blipFill>
        <p:spPr>
          <a:xfrm>
            <a:off x="1392000" y="2965700"/>
            <a:ext cx="1114200" cy="1698575"/>
          </a:xfrm>
          <a:prstGeom prst="rect">
            <a:avLst/>
          </a:prstGeom>
          <a:noFill/>
          <a:ln>
            <a:noFill/>
          </a:ln>
        </p:spPr>
      </p:pic>
      <p:pic>
        <p:nvPicPr>
          <p:cNvPr id="154" name="Shape 154"/>
          <p:cNvPicPr preferRelativeResize="0"/>
          <p:nvPr/>
        </p:nvPicPr>
        <p:blipFill>
          <a:blip r:embed="rId5">
            <a:alphaModFix/>
          </a:blip>
          <a:stretch>
            <a:fillRect/>
          </a:stretch>
        </p:blipFill>
        <p:spPr>
          <a:xfrm>
            <a:off x="3928350" y="2821436"/>
            <a:ext cx="596100" cy="1698563"/>
          </a:xfrm>
          <a:prstGeom prst="rect">
            <a:avLst/>
          </a:prstGeom>
          <a:noFill/>
          <a:ln>
            <a:noFill/>
          </a:ln>
        </p:spPr>
      </p:pic>
      <p:pic>
        <p:nvPicPr>
          <p:cNvPr id="155" name="Shape 155"/>
          <p:cNvPicPr preferRelativeResize="0"/>
          <p:nvPr/>
        </p:nvPicPr>
        <p:blipFill>
          <a:blip r:embed="rId6">
            <a:alphaModFix/>
          </a:blip>
          <a:stretch>
            <a:fillRect/>
          </a:stretch>
        </p:blipFill>
        <p:spPr>
          <a:xfrm>
            <a:off x="2533112" y="2904687"/>
            <a:ext cx="699263" cy="1532025"/>
          </a:xfrm>
          <a:prstGeom prst="rect">
            <a:avLst/>
          </a:prstGeom>
          <a:noFill/>
          <a:ln>
            <a:noFill/>
          </a:ln>
        </p:spPr>
      </p:pic>
      <p:pic>
        <p:nvPicPr>
          <p:cNvPr id="156" name="Shape 156"/>
          <p:cNvPicPr preferRelativeResize="0"/>
          <p:nvPr/>
        </p:nvPicPr>
        <p:blipFill>
          <a:blip r:embed="rId7">
            <a:alphaModFix/>
          </a:blip>
          <a:stretch>
            <a:fillRect/>
          </a:stretch>
        </p:blipFill>
        <p:spPr>
          <a:xfrm>
            <a:off x="5071713" y="2965712"/>
            <a:ext cx="2098464" cy="1410000"/>
          </a:xfrm>
          <a:prstGeom prst="rect">
            <a:avLst/>
          </a:prstGeom>
          <a:noFill/>
          <a:ln>
            <a:noFill/>
          </a:ln>
        </p:spPr>
      </p:pic>
      <p:pic>
        <p:nvPicPr>
          <p:cNvPr id="157" name="Shape 157"/>
          <p:cNvPicPr preferRelativeResize="0"/>
          <p:nvPr/>
        </p:nvPicPr>
        <p:blipFill>
          <a:blip r:embed="rId6">
            <a:alphaModFix/>
          </a:blip>
          <a:stretch>
            <a:fillRect/>
          </a:stretch>
        </p:blipFill>
        <p:spPr>
          <a:xfrm>
            <a:off x="7780037" y="2821425"/>
            <a:ext cx="699263" cy="1532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05978"/>
            <a:ext cx="8229600" cy="501300"/>
          </a:xfrm>
          <a:prstGeom prst="rect">
            <a:avLst/>
          </a:prstGeom>
        </p:spPr>
        <p:txBody>
          <a:bodyPr anchorCtr="0" anchor="ctr" bIns="68575" lIns="68575" spcFirstLastPara="1" rIns="68575" wrap="square" tIns="68575">
            <a:noAutofit/>
          </a:bodyPr>
          <a:lstStyle/>
          <a:p>
            <a:pPr indent="0" lvl="0" marL="0" rtl="0">
              <a:spcBef>
                <a:spcPts val="0"/>
              </a:spcBef>
              <a:spcAft>
                <a:spcPts val="0"/>
              </a:spcAft>
              <a:buNone/>
            </a:pPr>
            <a:r>
              <a:rPr lang="en" sz="3000"/>
              <a:t>Results - Method One</a:t>
            </a:r>
            <a:endParaRPr sz="3000"/>
          </a:p>
        </p:txBody>
      </p:sp>
      <p:sp>
        <p:nvSpPr>
          <p:cNvPr id="163" name="Shape 163"/>
          <p:cNvSpPr txBox="1"/>
          <p:nvPr>
            <p:ph idx="1" type="body"/>
          </p:nvPr>
        </p:nvSpPr>
        <p:spPr>
          <a:xfrm>
            <a:off x="457200" y="2038652"/>
            <a:ext cx="8229600" cy="1066200"/>
          </a:xfrm>
          <a:prstGeom prst="rect">
            <a:avLst/>
          </a:prstGeom>
        </p:spPr>
        <p:txBody>
          <a:bodyPr anchorCtr="0" anchor="t" bIns="68575" lIns="68575" spcFirstLastPara="1" rIns="68575" wrap="square" tIns="68575">
            <a:noAutofit/>
          </a:bodyPr>
          <a:lstStyle/>
          <a:p>
            <a:pPr indent="-342900" lvl="0" marL="457200" rtl="0">
              <a:spcBef>
                <a:spcPts val="300"/>
              </a:spcBef>
              <a:spcAft>
                <a:spcPts val="0"/>
              </a:spcAft>
              <a:buSzPts val="1800"/>
              <a:buChar char="•"/>
            </a:pPr>
            <a:r>
              <a:rPr lang="en" sz="1800"/>
              <a:t>Reached 98% accuracy on training data</a:t>
            </a:r>
            <a:endParaRPr sz="1800"/>
          </a:p>
          <a:p>
            <a:pPr indent="-342900" lvl="0" marL="457200" rtl="0">
              <a:spcBef>
                <a:spcPts val="0"/>
              </a:spcBef>
              <a:spcAft>
                <a:spcPts val="0"/>
              </a:spcAft>
              <a:buSzPts val="1800"/>
              <a:buChar char="•"/>
            </a:pPr>
            <a:r>
              <a:rPr lang="en" sz="1800"/>
              <a:t>Converged at around 84.5% accuracy on validation/test data</a:t>
            </a:r>
            <a:endParaRPr sz="1800"/>
          </a:p>
          <a:p>
            <a:pPr indent="-342900" lvl="1" marL="914400">
              <a:spcBef>
                <a:spcPts val="0"/>
              </a:spcBef>
              <a:spcAft>
                <a:spcPts val="0"/>
              </a:spcAft>
              <a:buSzPts val="1800"/>
              <a:buChar char="–"/>
            </a:pPr>
            <a:r>
              <a:rPr lang="en" sz="1800"/>
              <a:t>Number of false positives about equal to number of false negatives</a:t>
            </a:r>
            <a:endParaRPr sz="1800"/>
          </a:p>
        </p:txBody>
      </p:sp>
      <p:sp>
        <p:nvSpPr>
          <p:cNvPr id="164" name="Shape 164"/>
          <p:cNvSpPr txBox="1"/>
          <p:nvPr/>
        </p:nvSpPr>
        <p:spPr>
          <a:xfrm>
            <a:off x="457200" y="3215200"/>
            <a:ext cx="3576300" cy="129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Pros: </a:t>
            </a:r>
            <a:endParaRPr/>
          </a:p>
          <a:p>
            <a:pPr indent="-317500" lvl="0" marL="457200" rtl="0">
              <a:spcBef>
                <a:spcPts val="0"/>
              </a:spcBef>
              <a:spcAft>
                <a:spcPts val="0"/>
              </a:spcAft>
              <a:buSzPts val="1400"/>
              <a:buChar char="-"/>
            </a:pPr>
            <a:r>
              <a:rPr lang="en"/>
              <a:t>Intuitive approach to problem</a:t>
            </a:r>
            <a:endParaRPr/>
          </a:p>
          <a:p>
            <a:pPr indent="-317500" lvl="0" marL="457200">
              <a:spcBef>
                <a:spcPts val="0"/>
              </a:spcBef>
              <a:spcAft>
                <a:spcPts val="0"/>
              </a:spcAft>
              <a:buSzPts val="1400"/>
              <a:buChar char="-"/>
            </a:pPr>
            <a:r>
              <a:rPr lang="en"/>
              <a:t>Based on recent research approaches to NLP, POS tagging, NER</a:t>
            </a:r>
            <a:endParaRPr/>
          </a:p>
        </p:txBody>
      </p:sp>
      <p:sp>
        <p:nvSpPr>
          <p:cNvPr id="165" name="Shape 165"/>
          <p:cNvSpPr txBox="1"/>
          <p:nvPr/>
        </p:nvSpPr>
        <p:spPr>
          <a:xfrm>
            <a:off x="4403425" y="3215200"/>
            <a:ext cx="3900900" cy="129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Cons</a:t>
            </a:r>
            <a:r>
              <a:rPr lang="en"/>
              <a:t>: </a:t>
            </a:r>
            <a:endParaRPr/>
          </a:p>
          <a:p>
            <a:pPr indent="-317500" lvl="0" marL="457200" rtl="0">
              <a:spcBef>
                <a:spcPts val="0"/>
              </a:spcBef>
              <a:spcAft>
                <a:spcPts val="0"/>
              </a:spcAft>
              <a:buSzPts val="1400"/>
              <a:buChar char="-"/>
            </a:pPr>
            <a:r>
              <a:rPr lang="en"/>
              <a:t>Overall predictive power poor</a:t>
            </a:r>
            <a:endParaRPr/>
          </a:p>
          <a:p>
            <a:pPr indent="-317500" lvl="0" marL="457200" rtl="0">
              <a:spcBef>
                <a:spcPts val="0"/>
              </a:spcBef>
              <a:spcAft>
                <a:spcPts val="0"/>
              </a:spcAft>
              <a:buSzPts val="1400"/>
              <a:buChar char="-"/>
            </a:pPr>
            <a:r>
              <a:rPr lang="en"/>
              <a:t>Computationally expensive to train</a:t>
            </a:r>
            <a:endParaRPr/>
          </a:p>
          <a:p>
            <a:pPr indent="-317500" lvl="0" marL="457200" rtl="0">
              <a:spcBef>
                <a:spcPts val="0"/>
              </a:spcBef>
              <a:spcAft>
                <a:spcPts val="0"/>
              </a:spcAft>
              <a:buSzPts val="1400"/>
              <a:buChar char="-"/>
            </a:pPr>
            <a:r>
              <a:rPr lang="en"/>
              <a:t>Specificity of training data =&gt; possible future generalization problems </a:t>
            </a:r>
            <a:endParaRPr/>
          </a:p>
        </p:txBody>
      </p:sp>
      <p:pic>
        <p:nvPicPr>
          <p:cNvPr id="166" name="Shape 166"/>
          <p:cNvPicPr preferRelativeResize="0"/>
          <p:nvPr/>
        </p:nvPicPr>
        <p:blipFill>
          <a:blip r:embed="rId4">
            <a:alphaModFix/>
          </a:blip>
          <a:stretch>
            <a:fillRect/>
          </a:stretch>
        </p:blipFill>
        <p:spPr>
          <a:xfrm>
            <a:off x="2647075" y="854635"/>
            <a:ext cx="3849850" cy="1184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p:nvPr/>
        </p:nvSpPr>
        <p:spPr>
          <a:xfrm>
            <a:off x="0" y="245400"/>
            <a:ext cx="1922100" cy="669000"/>
          </a:xfrm>
          <a:prstGeom prst="homePlate">
            <a:avLst>
              <a:gd fmla="val 50000" name="adj"/>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Initial Input</a:t>
            </a:r>
            <a:endParaRPr b="1" sz="1800">
              <a:solidFill>
                <a:srgbClr val="FFFFFF"/>
              </a:solidFill>
              <a:latin typeface="Roboto"/>
              <a:ea typeface="Roboto"/>
              <a:cs typeface="Roboto"/>
              <a:sym typeface="Roboto"/>
            </a:endParaRPr>
          </a:p>
        </p:txBody>
      </p:sp>
      <p:sp>
        <p:nvSpPr>
          <p:cNvPr id="172" name="Shape 172"/>
          <p:cNvSpPr/>
          <p:nvPr/>
        </p:nvSpPr>
        <p:spPr>
          <a:xfrm>
            <a:off x="1524000" y="245400"/>
            <a:ext cx="1981200" cy="669000"/>
          </a:xfrm>
          <a:prstGeom prst="chevron">
            <a:avLst>
              <a:gd fmla="val 50000" name="adj"/>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Input Data</a:t>
            </a:r>
            <a:endParaRPr b="1" sz="1800">
              <a:solidFill>
                <a:srgbClr val="FFFFFF"/>
              </a:solidFill>
              <a:latin typeface="Roboto"/>
              <a:ea typeface="Roboto"/>
              <a:cs typeface="Roboto"/>
              <a:sym typeface="Roboto"/>
            </a:endParaRPr>
          </a:p>
        </p:txBody>
      </p:sp>
      <p:sp>
        <p:nvSpPr>
          <p:cNvPr id="173" name="Shape 173"/>
          <p:cNvSpPr/>
          <p:nvPr/>
        </p:nvSpPr>
        <p:spPr>
          <a:xfrm>
            <a:off x="3117600" y="245400"/>
            <a:ext cx="2217600" cy="669000"/>
          </a:xfrm>
          <a:prstGeom prst="chevron">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Feature Engineering</a:t>
            </a:r>
            <a:endParaRPr b="1" sz="1800">
              <a:solidFill>
                <a:srgbClr val="FFFFFF"/>
              </a:solidFill>
              <a:latin typeface="Roboto"/>
              <a:ea typeface="Roboto"/>
              <a:cs typeface="Roboto"/>
              <a:sym typeface="Roboto"/>
            </a:endParaRPr>
          </a:p>
        </p:txBody>
      </p:sp>
      <p:sp>
        <p:nvSpPr>
          <p:cNvPr id="174" name="Shape 174"/>
          <p:cNvSpPr/>
          <p:nvPr/>
        </p:nvSpPr>
        <p:spPr>
          <a:xfrm>
            <a:off x="4957850" y="245400"/>
            <a:ext cx="2326200" cy="669000"/>
          </a:xfrm>
          <a:prstGeom prst="chevron">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Computation</a:t>
            </a:r>
            <a:endParaRPr b="1" sz="1800">
              <a:solidFill>
                <a:srgbClr val="FFFFFF"/>
              </a:solidFill>
              <a:latin typeface="Roboto"/>
              <a:ea typeface="Roboto"/>
              <a:cs typeface="Roboto"/>
              <a:sym typeface="Roboto"/>
            </a:endParaRPr>
          </a:p>
        </p:txBody>
      </p:sp>
      <p:sp>
        <p:nvSpPr>
          <p:cNvPr id="175" name="Shape 175"/>
          <p:cNvSpPr/>
          <p:nvPr/>
        </p:nvSpPr>
        <p:spPr>
          <a:xfrm>
            <a:off x="144450" y="1303669"/>
            <a:ext cx="1308300" cy="710400"/>
          </a:xfrm>
          <a:prstGeom prst="roundRect">
            <a:avLst>
              <a:gd fmla="val 16667" name="adj"/>
            </a:avLst>
          </a:prstGeom>
          <a:solidFill>
            <a:schemeClr val="accent6"/>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400">
                <a:solidFill>
                  <a:srgbClr val="FFFFFF"/>
                </a:solidFill>
              </a:rPr>
              <a:t>Potential Name,  Industr</a:t>
            </a:r>
            <a:r>
              <a:rPr b="1" lang="en">
                <a:solidFill>
                  <a:srgbClr val="FFFFFF"/>
                </a:solidFill>
              </a:rPr>
              <a:t>ies</a:t>
            </a:r>
            <a:endParaRPr b="1">
              <a:solidFill>
                <a:srgbClr val="FFFFFF"/>
              </a:solidFill>
            </a:endParaRPr>
          </a:p>
        </p:txBody>
      </p:sp>
      <p:sp>
        <p:nvSpPr>
          <p:cNvPr id="176" name="Shape 176"/>
          <p:cNvSpPr/>
          <p:nvPr/>
        </p:nvSpPr>
        <p:spPr>
          <a:xfrm>
            <a:off x="2008050" y="1303675"/>
            <a:ext cx="1308300" cy="956100"/>
          </a:xfrm>
          <a:prstGeom prst="roundRect">
            <a:avLst>
              <a:gd fmla="val 16667" name="adj"/>
            </a:avLst>
          </a:prstGeom>
          <a:solidFill>
            <a:schemeClr val="accent6"/>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400">
                <a:solidFill>
                  <a:srgbClr val="FFFFFF"/>
                </a:solidFill>
              </a:rPr>
              <a:t>Text</a:t>
            </a:r>
            <a:r>
              <a:rPr lang="en" sz="1400">
                <a:solidFill>
                  <a:srgbClr val="FFFFFF"/>
                </a:solidFill>
              </a:rPr>
              <a:t>: Press releases, news articles, etc</a:t>
            </a:r>
            <a:endParaRPr sz="1400">
              <a:solidFill>
                <a:srgbClr val="FFFFFF"/>
              </a:solidFill>
            </a:endParaRPr>
          </a:p>
        </p:txBody>
      </p:sp>
      <p:sp>
        <p:nvSpPr>
          <p:cNvPr id="177" name="Shape 177"/>
          <p:cNvSpPr/>
          <p:nvPr/>
        </p:nvSpPr>
        <p:spPr>
          <a:xfrm>
            <a:off x="2008050" y="2737525"/>
            <a:ext cx="1308300" cy="801900"/>
          </a:xfrm>
          <a:prstGeom prst="roundRect">
            <a:avLst>
              <a:gd fmla="val 16667" name="adj"/>
            </a:avLst>
          </a:prstGeom>
          <a:solidFill>
            <a:schemeClr val="accent6"/>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400">
                <a:solidFill>
                  <a:srgbClr val="FFFFFF"/>
                </a:solidFill>
              </a:rPr>
              <a:t>Metadata</a:t>
            </a:r>
            <a:r>
              <a:rPr lang="en" sz="1400">
                <a:solidFill>
                  <a:srgbClr val="FFFFFF"/>
                </a:solidFill>
              </a:rPr>
              <a:t>: </a:t>
            </a:r>
            <a:r>
              <a:rPr lang="en">
                <a:solidFill>
                  <a:srgbClr val="FFFFFF"/>
                </a:solidFill>
              </a:rPr>
              <a:t>API metrics</a:t>
            </a:r>
            <a:endParaRPr sz="1400">
              <a:solidFill>
                <a:srgbClr val="FFFFFF"/>
              </a:solidFill>
            </a:endParaRPr>
          </a:p>
        </p:txBody>
      </p:sp>
      <p:sp>
        <p:nvSpPr>
          <p:cNvPr id="178" name="Shape 178"/>
          <p:cNvSpPr/>
          <p:nvPr/>
        </p:nvSpPr>
        <p:spPr>
          <a:xfrm>
            <a:off x="7685850" y="2539675"/>
            <a:ext cx="1182300" cy="956100"/>
          </a:xfrm>
          <a:prstGeom prst="roundRect">
            <a:avLst>
              <a:gd fmla="val 16667" name="adj"/>
            </a:avLst>
          </a:prstGeom>
          <a:solidFill>
            <a:schemeClr val="accent6"/>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400">
                <a:solidFill>
                  <a:srgbClr val="FFFFFF"/>
                </a:solidFill>
              </a:rPr>
              <a:t>CSV</a:t>
            </a:r>
            <a:r>
              <a:rPr lang="en" sz="1400">
                <a:solidFill>
                  <a:srgbClr val="FFFFFF"/>
                </a:solidFill>
              </a:rPr>
              <a:t>:</a:t>
            </a:r>
            <a:endParaRPr sz="1400">
              <a:solidFill>
                <a:srgbClr val="FFFFFF"/>
              </a:solidFill>
            </a:endParaRPr>
          </a:p>
          <a:p>
            <a:pPr indent="0" lvl="0" marL="0" rtl="0" algn="ctr">
              <a:spcBef>
                <a:spcPts val="0"/>
              </a:spcBef>
              <a:spcAft>
                <a:spcPts val="0"/>
              </a:spcAft>
              <a:buNone/>
            </a:pPr>
            <a:r>
              <a:rPr lang="en">
                <a:solidFill>
                  <a:srgbClr val="FFFFFF"/>
                </a:solidFill>
              </a:rPr>
              <a:t>Riskiest articles</a:t>
            </a:r>
            <a:endParaRPr sz="1400">
              <a:solidFill>
                <a:srgbClr val="FFFFFF"/>
              </a:solidFill>
            </a:endParaRPr>
          </a:p>
        </p:txBody>
      </p:sp>
      <p:sp>
        <p:nvSpPr>
          <p:cNvPr id="179" name="Shape 179"/>
          <p:cNvSpPr/>
          <p:nvPr/>
        </p:nvSpPr>
        <p:spPr>
          <a:xfrm>
            <a:off x="5525838" y="1091850"/>
            <a:ext cx="1308300" cy="2660700"/>
          </a:xfrm>
          <a:prstGeom prst="roundRect">
            <a:avLst>
              <a:gd fmla="val 16667" name="adj"/>
            </a:avLst>
          </a:prstGeom>
          <a:solidFill>
            <a:schemeClr val="accent6"/>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Tree-based Model</a:t>
            </a:r>
            <a:endParaRPr>
              <a:solidFill>
                <a:srgbClr val="FFFFFF"/>
              </a:solidFill>
            </a:endParaRPr>
          </a:p>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rPr lang="en">
                <a:solidFill>
                  <a:srgbClr val="FFFFFF"/>
                </a:solidFill>
              </a:rPr>
              <a:t>(Random Forest)</a:t>
            </a:r>
            <a:endParaRPr>
              <a:solidFill>
                <a:srgbClr val="FFFFFF"/>
              </a:solidFill>
            </a:endParaRPr>
          </a:p>
        </p:txBody>
      </p:sp>
      <p:cxnSp>
        <p:nvCxnSpPr>
          <p:cNvPr id="180" name="Shape 180"/>
          <p:cNvCxnSpPr/>
          <p:nvPr/>
        </p:nvCxnSpPr>
        <p:spPr>
          <a:xfrm>
            <a:off x="3341838" y="1806325"/>
            <a:ext cx="429600" cy="363900"/>
          </a:xfrm>
          <a:prstGeom prst="straightConnector1">
            <a:avLst/>
          </a:prstGeom>
          <a:noFill/>
          <a:ln cap="flat" cmpd="sng" w="28575">
            <a:solidFill>
              <a:schemeClr val="dk2"/>
            </a:solidFill>
            <a:prstDash val="solid"/>
            <a:round/>
            <a:headEnd len="med" w="med" type="none"/>
            <a:tailEnd len="med" w="med" type="triangle"/>
          </a:ln>
        </p:spPr>
      </p:cxnSp>
      <p:cxnSp>
        <p:nvCxnSpPr>
          <p:cNvPr id="181" name="Shape 181"/>
          <p:cNvCxnSpPr/>
          <p:nvPr/>
        </p:nvCxnSpPr>
        <p:spPr>
          <a:xfrm flipH="1" rot="10800000">
            <a:off x="3385638" y="2627725"/>
            <a:ext cx="432300" cy="564300"/>
          </a:xfrm>
          <a:prstGeom prst="straightConnector1">
            <a:avLst/>
          </a:prstGeom>
          <a:noFill/>
          <a:ln cap="flat" cmpd="sng" w="28575">
            <a:solidFill>
              <a:schemeClr val="dk2"/>
            </a:solidFill>
            <a:prstDash val="solid"/>
            <a:round/>
            <a:headEnd len="med" w="med" type="none"/>
            <a:tailEnd len="med" w="med" type="triangle"/>
          </a:ln>
        </p:spPr>
      </p:cxnSp>
      <p:sp>
        <p:nvSpPr>
          <p:cNvPr id="182" name="Shape 182"/>
          <p:cNvSpPr txBox="1"/>
          <p:nvPr/>
        </p:nvSpPr>
        <p:spPr>
          <a:xfrm>
            <a:off x="146344" y="3913219"/>
            <a:ext cx="1514100" cy="42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666666"/>
                </a:solidFill>
                <a:latin typeface="Roboto"/>
                <a:ea typeface="Roboto"/>
                <a:cs typeface="Roboto"/>
                <a:sym typeface="Roboto"/>
              </a:rPr>
              <a:t>Web scrape/APIs</a:t>
            </a:r>
            <a:endParaRPr sz="1400">
              <a:solidFill>
                <a:srgbClr val="666666"/>
              </a:solidFill>
              <a:latin typeface="Roboto"/>
              <a:ea typeface="Roboto"/>
              <a:cs typeface="Roboto"/>
              <a:sym typeface="Roboto"/>
            </a:endParaRPr>
          </a:p>
          <a:p>
            <a:pPr indent="0" lvl="0" marL="0" rtl="0">
              <a:spcBef>
                <a:spcPts val="0"/>
              </a:spcBef>
              <a:spcAft>
                <a:spcPts val="0"/>
              </a:spcAft>
              <a:buNone/>
            </a:pPr>
            <a:r>
              <a:t/>
            </a:r>
            <a:endParaRPr sz="1200">
              <a:solidFill>
                <a:srgbClr val="666666"/>
              </a:solidFill>
            </a:endParaRPr>
          </a:p>
        </p:txBody>
      </p:sp>
      <p:sp>
        <p:nvSpPr>
          <p:cNvPr id="183" name="Shape 183"/>
          <p:cNvSpPr txBox="1"/>
          <p:nvPr/>
        </p:nvSpPr>
        <p:spPr>
          <a:xfrm>
            <a:off x="4105025" y="4016894"/>
            <a:ext cx="1829400" cy="50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666666"/>
                </a:solidFill>
                <a:latin typeface="Roboto"/>
                <a:ea typeface="Roboto"/>
                <a:cs typeface="Roboto"/>
                <a:sym typeface="Roboto"/>
              </a:rPr>
              <a:t>ML for smart source filtration/ weighting</a:t>
            </a:r>
            <a:endParaRPr sz="1400">
              <a:solidFill>
                <a:srgbClr val="666666"/>
              </a:solidFill>
              <a:latin typeface="Roboto"/>
              <a:ea typeface="Roboto"/>
              <a:cs typeface="Roboto"/>
              <a:sym typeface="Roboto"/>
            </a:endParaRPr>
          </a:p>
        </p:txBody>
      </p:sp>
      <p:cxnSp>
        <p:nvCxnSpPr>
          <p:cNvPr id="184" name="Shape 184"/>
          <p:cNvCxnSpPr/>
          <p:nvPr/>
        </p:nvCxnSpPr>
        <p:spPr>
          <a:xfrm>
            <a:off x="694400" y="2070319"/>
            <a:ext cx="229800" cy="352200"/>
          </a:xfrm>
          <a:prstGeom prst="straightConnector1">
            <a:avLst/>
          </a:prstGeom>
          <a:noFill/>
          <a:ln cap="flat" cmpd="sng" w="28575">
            <a:solidFill>
              <a:schemeClr val="dk2"/>
            </a:solidFill>
            <a:prstDash val="solid"/>
            <a:round/>
            <a:headEnd len="med" w="med" type="none"/>
            <a:tailEnd len="med" w="med" type="triangle"/>
          </a:ln>
        </p:spPr>
      </p:cxnSp>
      <p:sp>
        <p:nvSpPr>
          <p:cNvPr id="185" name="Shape 185"/>
          <p:cNvSpPr/>
          <p:nvPr/>
        </p:nvSpPr>
        <p:spPr>
          <a:xfrm>
            <a:off x="6771725" y="245400"/>
            <a:ext cx="2217600" cy="669000"/>
          </a:xfrm>
          <a:prstGeom prst="chevron">
            <a:avLst>
              <a:gd fmla="val 50000" name="adj"/>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Output</a:t>
            </a:r>
            <a:endParaRPr b="1" sz="1800">
              <a:solidFill>
                <a:srgbClr val="FFFFFF"/>
              </a:solidFill>
              <a:latin typeface="Roboto"/>
              <a:ea typeface="Roboto"/>
              <a:cs typeface="Roboto"/>
              <a:sym typeface="Roboto"/>
            </a:endParaRPr>
          </a:p>
        </p:txBody>
      </p:sp>
      <p:sp>
        <p:nvSpPr>
          <p:cNvPr id="186" name="Shape 186"/>
          <p:cNvSpPr/>
          <p:nvPr/>
        </p:nvSpPr>
        <p:spPr>
          <a:xfrm>
            <a:off x="3877038" y="1092175"/>
            <a:ext cx="1308300" cy="2660700"/>
          </a:xfrm>
          <a:prstGeom prst="roundRect">
            <a:avLst>
              <a:gd fmla="val 16667" name="adj"/>
            </a:avLst>
          </a:prstGeom>
          <a:solidFill>
            <a:schemeClr val="accent6"/>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Counts,</a:t>
            </a:r>
            <a:endParaRPr sz="1400">
              <a:solidFill>
                <a:srgbClr val="FFFFFF"/>
              </a:solidFill>
            </a:endParaRPr>
          </a:p>
          <a:p>
            <a:pPr indent="0" lvl="0" marL="0" rtl="0" algn="ctr">
              <a:spcBef>
                <a:spcPts val="0"/>
              </a:spcBef>
              <a:spcAft>
                <a:spcPts val="0"/>
              </a:spcAft>
              <a:buNone/>
            </a:pPr>
            <a:r>
              <a:rPr lang="en" sz="1400">
                <a:solidFill>
                  <a:srgbClr val="FFFFFF"/>
                </a:solidFill>
              </a:rPr>
              <a:t>Named Entity Recognition, </a:t>
            </a:r>
            <a:r>
              <a:rPr lang="en">
                <a:solidFill>
                  <a:srgbClr val="FFFFFF"/>
                </a:solidFill>
              </a:rPr>
              <a:t>Character Distance, Metadata</a:t>
            </a:r>
            <a:endParaRPr>
              <a:solidFill>
                <a:srgbClr val="FFFFFF"/>
              </a:solidFill>
            </a:endParaRPr>
          </a:p>
        </p:txBody>
      </p:sp>
      <p:cxnSp>
        <p:nvCxnSpPr>
          <p:cNvPr id="187" name="Shape 187"/>
          <p:cNvCxnSpPr>
            <a:stCxn id="186" idx="3"/>
            <a:endCxn id="179" idx="1"/>
          </p:cNvCxnSpPr>
          <p:nvPr/>
        </p:nvCxnSpPr>
        <p:spPr>
          <a:xfrm flipH="1" rot="10800000">
            <a:off x="5185338" y="2422225"/>
            <a:ext cx="340500" cy="300"/>
          </a:xfrm>
          <a:prstGeom prst="straightConnector1">
            <a:avLst/>
          </a:prstGeom>
          <a:noFill/>
          <a:ln cap="flat" cmpd="sng" w="28575">
            <a:solidFill>
              <a:schemeClr val="dk2"/>
            </a:solidFill>
            <a:prstDash val="solid"/>
            <a:round/>
            <a:headEnd len="med" w="med" type="none"/>
            <a:tailEnd len="med" w="med" type="triangle"/>
          </a:ln>
        </p:spPr>
      </p:cxnSp>
      <p:sp>
        <p:nvSpPr>
          <p:cNvPr id="188" name="Shape 188"/>
          <p:cNvSpPr/>
          <p:nvPr/>
        </p:nvSpPr>
        <p:spPr>
          <a:xfrm>
            <a:off x="982050" y="2247163"/>
            <a:ext cx="787200" cy="503100"/>
          </a:xfrm>
          <a:prstGeom prst="roundRect">
            <a:avLst>
              <a:gd fmla="val 16667" name="adj"/>
            </a:avLst>
          </a:prstGeom>
          <a:solidFill>
            <a:schemeClr val="accent6"/>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Query </a:t>
            </a:r>
            <a:endParaRPr b="1">
              <a:solidFill>
                <a:srgbClr val="FFFFFF"/>
              </a:solidFill>
            </a:endParaRPr>
          </a:p>
          <a:p>
            <a:pPr indent="0" lvl="0" marL="0" rtl="0" algn="ctr">
              <a:spcBef>
                <a:spcPts val="0"/>
              </a:spcBef>
              <a:spcAft>
                <a:spcPts val="0"/>
              </a:spcAft>
              <a:buNone/>
            </a:pPr>
            <a:r>
              <a:rPr b="1" lang="en">
                <a:solidFill>
                  <a:srgbClr val="FFFFFF"/>
                </a:solidFill>
              </a:rPr>
              <a:t>APIs</a:t>
            </a:r>
            <a:endParaRPr sz="1400">
              <a:solidFill>
                <a:srgbClr val="FFFFFF"/>
              </a:solidFill>
            </a:endParaRPr>
          </a:p>
        </p:txBody>
      </p:sp>
      <p:cxnSp>
        <p:nvCxnSpPr>
          <p:cNvPr id="189" name="Shape 189"/>
          <p:cNvCxnSpPr/>
          <p:nvPr/>
        </p:nvCxnSpPr>
        <p:spPr>
          <a:xfrm>
            <a:off x="1533450" y="2827275"/>
            <a:ext cx="405300" cy="304200"/>
          </a:xfrm>
          <a:prstGeom prst="straightConnector1">
            <a:avLst/>
          </a:prstGeom>
          <a:noFill/>
          <a:ln cap="flat" cmpd="sng" w="28575">
            <a:solidFill>
              <a:schemeClr val="dk2"/>
            </a:solidFill>
            <a:prstDash val="solid"/>
            <a:round/>
            <a:headEnd len="med" w="med" type="none"/>
            <a:tailEnd len="med" w="med" type="triangle"/>
          </a:ln>
        </p:spPr>
      </p:cxnSp>
      <p:cxnSp>
        <p:nvCxnSpPr>
          <p:cNvPr id="190" name="Shape 190"/>
          <p:cNvCxnSpPr/>
          <p:nvPr/>
        </p:nvCxnSpPr>
        <p:spPr>
          <a:xfrm flipH="1" rot="10800000">
            <a:off x="1609650" y="1896475"/>
            <a:ext cx="365100" cy="323100"/>
          </a:xfrm>
          <a:prstGeom prst="straightConnector1">
            <a:avLst/>
          </a:prstGeom>
          <a:noFill/>
          <a:ln cap="flat" cmpd="sng" w="28575">
            <a:solidFill>
              <a:schemeClr val="dk2"/>
            </a:solidFill>
            <a:prstDash val="solid"/>
            <a:round/>
            <a:headEnd len="med" w="med" type="none"/>
            <a:tailEnd len="med" w="med" type="triangle"/>
          </a:ln>
        </p:spPr>
      </p:cxnSp>
      <p:cxnSp>
        <p:nvCxnSpPr>
          <p:cNvPr id="191" name="Shape 191"/>
          <p:cNvCxnSpPr/>
          <p:nvPr/>
        </p:nvCxnSpPr>
        <p:spPr>
          <a:xfrm>
            <a:off x="6910350" y="2839275"/>
            <a:ext cx="708600" cy="227100"/>
          </a:xfrm>
          <a:prstGeom prst="straightConnector1">
            <a:avLst/>
          </a:prstGeom>
          <a:noFill/>
          <a:ln cap="flat" cmpd="sng" w="28575">
            <a:solidFill>
              <a:schemeClr val="dk2"/>
            </a:solidFill>
            <a:prstDash val="solid"/>
            <a:round/>
            <a:headEnd len="med" w="med" type="none"/>
            <a:tailEnd len="med" w="med" type="triangle"/>
          </a:ln>
        </p:spPr>
      </p:cxnSp>
      <p:sp>
        <p:nvSpPr>
          <p:cNvPr id="192" name="Shape 192"/>
          <p:cNvSpPr/>
          <p:nvPr/>
        </p:nvSpPr>
        <p:spPr>
          <a:xfrm>
            <a:off x="7685850" y="1303823"/>
            <a:ext cx="1135800" cy="956100"/>
          </a:xfrm>
          <a:prstGeom prst="roundRect">
            <a:avLst>
              <a:gd fmla="val 16667" name="adj"/>
            </a:avLst>
          </a:prstGeom>
          <a:solidFill>
            <a:schemeClr val="accent6"/>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Risk Score</a:t>
            </a:r>
            <a:endParaRPr sz="1400">
              <a:solidFill>
                <a:srgbClr val="FFFFFF"/>
              </a:solidFill>
            </a:endParaRPr>
          </a:p>
        </p:txBody>
      </p:sp>
      <p:cxnSp>
        <p:nvCxnSpPr>
          <p:cNvPr id="193" name="Shape 193"/>
          <p:cNvCxnSpPr/>
          <p:nvPr/>
        </p:nvCxnSpPr>
        <p:spPr>
          <a:xfrm flipH="1" rot="10800000">
            <a:off x="6901038" y="1701463"/>
            <a:ext cx="717900" cy="1608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05978"/>
            <a:ext cx="8229600" cy="501300"/>
          </a:xfrm>
          <a:prstGeom prst="rect">
            <a:avLst/>
          </a:prstGeom>
        </p:spPr>
        <p:txBody>
          <a:bodyPr anchorCtr="0" anchor="ctr" bIns="68575" lIns="68575" spcFirstLastPara="1" rIns="68575" wrap="square" tIns="68575">
            <a:noAutofit/>
          </a:bodyPr>
          <a:lstStyle/>
          <a:p>
            <a:pPr indent="0" lvl="0" marL="0" rtl="0">
              <a:spcBef>
                <a:spcPts val="0"/>
              </a:spcBef>
              <a:spcAft>
                <a:spcPts val="0"/>
              </a:spcAft>
              <a:buNone/>
            </a:pPr>
            <a:r>
              <a:rPr lang="en" sz="3000"/>
              <a:t>Results - Method Two</a:t>
            </a:r>
            <a:endParaRPr sz="3000"/>
          </a:p>
        </p:txBody>
      </p:sp>
      <p:sp>
        <p:nvSpPr>
          <p:cNvPr id="199" name="Shape 199"/>
          <p:cNvSpPr txBox="1"/>
          <p:nvPr/>
        </p:nvSpPr>
        <p:spPr>
          <a:xfrm>
            <a:off x="5332350" y="990350"/>
            <a:ext cx="3939300" cy="91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600"/>
              <a:t>Pretty Good.</a:t>
            </a:r>
            <a:endParaRPr sz="3600"/>
          </a:p>
        </p:txBody>
      </p:sp>
      <p:pic>
        <p:nvPicPr>
          <p:cNvPr id="200" name="Shape 200"/>
          <p:cNvPicPr preferRelativeResize="0"/>
          <p:nvPr/>
        </p:nvPicPr>
        <p:blipFill rotWithShape="1">
          <a:blip r:embed="rId4">
            <a:alphaModFix/>
          </a:blip>
          <a:srcRect b="10169" l="0" r="3679" t="6884"/>
          <a:stretch/>
        </p:blipFill>
        <p:spPr>
          <a:xfrm>
            <a:off x="1012025" y="1221725"/>
            <a:ext cx="3420075" cy="1253900"/>
          </a:xfrm>
          <a:prstGeom prst="rect">
            <a:avLst/>
          </a:prstGeom>
          <a:noFill/>
          <a:ln>
            <a:noFill/>
          </a:ln>
        </p:spPr>
      </p:pic>
      <p:cxnSp>
        <p:nvCxnSpPr>
          <p:cNvPr id="201" name="Shape 201"/>
          <p:cNvCxnSpPr/>
          <p:nvPr/>
        </p:nvCxnSpPr>
        <p:spPr>
          <a:xfrm>
            <a:off x="1139500" y="748575"/>
            <a:ext cx="3264900" cy="2200200"/>
          </a:xfrm>
          <a:prstGeom prst="straightConnector1">
            <a:avLst/>
          </a:prstGeom>
          <a:noFill/>
          <a:ln cap="flat" cmpd="sng" w="76200">
            <a:solidFill>
              <a:srgbClr val="FF0000"/>
            </a:solidFill>
            <a:prstDash val="solid"/>
            <a:round/>
            <a:headEnd len="med" w="med" type="none"/>
            <a:tailEnd len="med" w="med" type="none"/>
          </a:ln>
        </p:spPr>
      </p:cxnSp>
      <p:sp>
        <p:nvSpPr>
          <p:cNvPr id="202" name="Shape 202"/>
          <p:cNvSpPr txBox="1"/>
          <p:nvPr/>
        </p:nvSpPr>
        <p:spPr>
          <a:xfrm>
            <a:off x="5332350" y="1648950"/>
            <a:ext cx="3779700" cy="2135700"/>
          </a:xfrm>
          <a:prstGeom prst="rect">
            <a:avLst/>
          </a:prstGeom>
          <a:noFill/>
          <a:ln>
            <a:noFill/>
          </a:ln>
        </p:spPr>
        <p:txBody>
          <a:bodyPr anchorCtr="0" anchor="t" bIns="91425" lIns="91425" spcFirstLastPara="1" rIns="91425" wrap="square" tIns="91425">
            <a:noAutofit/>
          </a:bodyPr>
          <a:lstStyle/>
          <a:p>
            <a:pPr indent="-374650" lvl="0" marL="457200" rtl="0">
              <a:spcBef>
                <a:spcPts val="0"/>
              </a:spcBef>
              <a:spcAft>
                <a:spcPts val="0"/>
              </a:spcAft>
              <a:buSzPts val="2300"/>
              <a:buChar char="●"/>
            </a:pPr>
            <a:r>
              <a:rPr lang="en" sz="2300"/>
              <a:t>Practical/Simple</a:t>
            </a:r>
            <a:endParaRPr sz="2300"/>
          </a:p>
          <a:p>
            <a:pPr indent="-374650" lvl="0" marL="457200" rtl="0">
              <a:spcBef>
                <a:spcPts val="0"/>
              </a:spcBef>
              <a:spcAft>
                <a:spcPts val="0"/>
              </a:spcAft>
              <a:buSzPts val="2300"/>
              <a:buChar char="●"/>
            </a:pPr>
            <a:r>
              <a:rPr lang="en" sz="2300"/>
              <a:t>Fast</a:t>
            </a:r>
            <a:endParaRPr sz="2300"/>
          </a:p>
          <a:p>
            <a:pPr indent="-374650" lvl="0" marL="457200" rtl="0">
              <a:spcBef>
                <a:spcPts val="0"/>
              </a:spcBef>
              <a:spcAft>
                <a:spcPts val="0"/>
              </a:spcAft>
              <a:buSzPts val="2300"/>
              <a:buChar char="●"/>
            </a:pPr>
            <a:r>
              <a:rPr lang="en" sz="2300"/>
              <a:t>Real-time updating</a:t>
            </a:r>
            <a:endParaRPr sz="2300"/>
          </a:p>
          <a:p>
            <a:pPr indent="-374650" lvl="0" marL="457200" rtl="0">
              <a:spcBef>
                <a:spcPts val="0"/>
              </a:spcBef>
              <a:spcAft>
                <a:spcPts val="0"/>
              </a:spcAft>
              <a:buSzPts val="2300"/>
              <a:buChar char="●"/>
            </a:pPr>
            <a:r>
              <a:rPr lang="en" sz="2300"/>
              <a:t>Direct to the goal</a:t>
            </a:r>
            <a:endParaRPr sz="2300"/>
          </a:p>
          <a:p>
            <a:pPr indent="-374650" lvl="0" marL="457200" rtl="0">
              <a:spcBef>
                <a:spcPts val="0"/>
              </a:spcBef>
              <a:spcAft>
                <a:spcPts val="0"/>
              </a:spcAft>
              <a:buSzPts val="2300"/>
              <a:buChar char="●"/>
            </a:pPr>
            <a:r>
              <a:rPr lang="en" sz="2300"/>
              <a:t>SB liked it!</a:t>
            </a:r>
            <a:endParaRPr sz="2400"/>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a:spcBef>
                <a:spcPts val="0"/>
              </a:spcBef>
              <a:spcAft>
                <a:spcPts val="0"/>
              </a:spcAft>
              <a:buNone/>
            </a:pPr>
            <a:r>
              <a:t/>
            </a:r>
            <a:endParaRPr/>
          </a:p>
        </p:txBody>
      </p:sp>
      <p:sp>
        <p:nvSpPr>
          <p:cNvPr id="203" name="Shape 203"/>
          <p:cNvSpPr txBox="1"/>
          <p:nvPr/>
        </p:nvSpPr>
        <p:spPr>
          <a:xfrm>
            <a:off x="762000" y="2948775"/>
            <a:ext cx="4365000" cy="141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t>CONS:</a:t>
            </a:r>
            <a:endParaRPr sz="2400"/>
          </a:p>
          <a:p>
            <a:pPr indent="-374650" lvl="0" marL="457200" rtl="0">
              <a:spcBef>
                <a:spcPts val="0"/>
              </a:spcBef>
              <a:spcAft>
                <a:spcPts val="0"/>
              </a:spcAft>
              <a:buSzPts val="2300"/>
              <a:buChar char="●"/>
            </a:pPr>
            <a:r>
              <a:rPr lang="en" sz="2300"/>
              <a:t>Potentially difficult to scale</a:t>
            </a:r>
            <a:endParaRPr sz="2300"/>
          </a:p>
          <a:p>
            <a:pPr indent="-374650" lvl="0" marL="457200" rtl="0">
              <a:spcBef>
                <a:spcPts val="0"/>
              </a:spcBef>
              <a:spcAft>
                <a:spcPts val="0"/>
              </a:spcAft>
              <a:buSzPts val="2300"/>
              <a:buChar char="●"/>
            </a:pPr>
            <a:r>
              <a:rPr lang="en" sz="2300"/>
              <a:t>Leverages outside sources</a:t>
            </a:r>
            <a:endParaRPr sz="2300"/>
          </a:p>
          <a:p>
            <a:pPr indent="-374650" lvl="0" marL="457200">
              <a:spcBef>
                <a:spcPts val="0"/>
              </a:spcBef>
              <a:spcAft>
                <a:spcPts val="0"/>
              </a:spcAft>
              <a:buSzPts val="2300"/>
              <a:buChar char="●"/>
            </a:pPr>
            <a:r>
              <a:rPr lang="en" sz="2300"/>
              <a:t>Stronger on more obvious</a:t>
            </a:r>
            <a:endParaRPr sz="2300"/>
          </a:p>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2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205978"/>
            <a:ext cx="8229600" cy="5013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b="1" lang="en" sz="3000"/>
              <a:t>User Interface</a:t>
            </a:r>
            <a:endParaRPr b="1" sz="3000"/>
          </a:p>
        </p:txBody>
      </p:sp>
      <p:pic>
        <p:nvPicPr>
          <p:cNvPr id="209" name="Shape 209"/>
          <p:cNvPicPr preferRelativeResize="0"/>
          <p:nvPr/>
        </p:nvPicPr>
        <p:blipFill>
          <a:blip r:embed="rId4">
            <a:alphaModFix/>
          </a:blip>
          <a:stretch>
            <a:fillRect/>
          </a:stretch>
        </p:blipFill>
        <p:spPr>
          <a:xfrm>
            <a:off x="2493550" y="909050"/>
            <a:ext cx="6417377" cy="3597899"/>
          </a:xfrm>
          <a:prstGeom prst="rect">
            <a:avLst/>
          </a:prstGeom>
          <a:noFill/>
          <a:ln>
            <a:noFill/>
          </a:ln>
        </p:spPr>
      </p:pic>
      <p:pic>
        <p:nvPicPr>
          <p:cNvPr id="210" name="Shape 210"/>
          <p:cNvPicPr preferRelativeResize="0"/>
          <p:nvPr/>
        </p:nvPicPr>
        <p:blipFill>
          <a:blip r:embed="rId5">
            <a:alphaModFix/>
          </a:blip>
          <a:stretch>
            <a:fillRect/>
          </a:stretch>
        </p:blipFill>
        <p:spPr>
          <a:xfrm>
            <a:off x="0" y="8461"/>
            <a:ext cx="9144001" cy="51265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205978"/>
            <a:ext cx="8229600" cy="5013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t/>
            </a:r>
            <a:endParaRPr/>
          </a:p>
        </p:txBody>
      </p:sp>
      <p:sp>
        <p:nvSpPr>
          <p:cNvPr id="216" name="Shape 216"/>
          <p:cNvSpPr txBox="1"/>
          <p:nvPr>
            <p:ph idx="1" type="body"/>
          </p:nvPr>
        </p:nvSpPr>
        <p:spPr>
          <a:xfrm>
            <a:off x="457200" y="952553"/>
            <a:ext cx="8229600" cy="3665100"/>
          </a:xfrm>
          <a:prstGeom prst="rect">
            <a:avLst/>
          </a:prstGeom>
        </p:spPr>
        <p:txBody>
          <a:bodyPr anchorCtr="0" anchor="t" bIns="68575" lIns="68575" spcFirstLastPara="1" rIns="68575" wrap="square" tIns="68575">
            <a:noAutofit/>
          </a:bodyPr>
          <a:lstStyle/>
          <a:p>
            <a:pPr indent="0" lvl="0" marL="0">
              <a:spcBef>
                <a:spcPts val="300"/>
              </a:spcBef>
              <a:spcAft>
                <a:spcPts val="0"/>
              </a:spcAft>
              <a:buNone/>
            </a:pPr>
            <a:r>
              <a:t/>
            </a:r>
            <a:endParaRPr/>
          </a:p>
        </p:txBody>
      </p:sp>
      <p:pic>
        <p:nvPicPr>
          <p:cNvPr id="217" name="Shape 217"/>
          <p:cNvPicPr preferRelativeResize="0"/>
          <p:nvPr/>
        </p:nvPicPr>
        <p:blipFill>
          <a:blip r:embed="rId3">
            <a:alphaModFix/>
          </a:blip>
          <a:stretch>
            <a:fillRect/>
          </a:stretch>
        </p:blipFill>
        <p:spPr>
          <a:xfrm>
            <a:off x="1235290" y="51875"/>
            <a:ext cx="6673418" cy="5143498"/>
          </a:xfrm>
          <a:prstGeom prst="rect">
            <a:avLst/>
          </a:prstGeom>
          <a:noFill/>
          <a:ln cap="flat" cmpd="sng" w="76200">
            <a:solidFill>
              <a:srgbClr val="999999"/>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