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sldIdLst>
    <p:sldId id="266" r:id="rId5"/>
    <p:sldId id="309" r:id="rId6"/>
    <p:sldId id="310" r:id="rId7"/>
    <p:sldId id="311" r:id="rId8"/>
    <p:sldId id="312" r:id="rId9"/>
    <p:sldId id="30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Lorem ipsum dolor sit amet, consectetuer adipiscing elit.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Nunc viverra imperdiet enim. Fusce est. Vivamus a tellus.</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Pellentesque habitant morbi tristique senectus et netus.</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3/22/2022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4233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59875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2578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20935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7800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4460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17984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729211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152229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25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883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866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32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187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06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869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993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3/22/2022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1798950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l"/>
            <a:r>
              <a:rPr lang="en-US" dirty="0"/>
              <a:t>THE BLIND STICK</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92500"/>
          </a:bodyPr>
          <a:lstStyle/>
          <a:p>
            <a:r>
              <a:rPr lang="en-US" dirty="0"/>
              <a:t>BY </a:t>
            </a:r>
          </a:p>
          <a:p>
            <a:r>
              <a:rPr lang="en-US" dirty="0"/>
              <a:t>NAMIRA PATEL </a:t>
            </a:r>
          </a:p>
          <a:p>
            <a:r>
              <a:rPr lang="en-US" dirty="0"/>
              <a:t>(SID 1950237)</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E6B6-0723-463B-8DB8-E9BA48C96DA2}"/>
              </a:ext>
            </a:extLst>
          </p:cNvPr>
          <p:cNvSpPr>
            <a:spLocks noGrp="1"/>
          </p:cNvSpPr>
          <p:nvPr>
            <p:ph type="title"/>
          </p:nvPr>
        </p:nvSpPr>
        <p:spPr/>
        <p:txBody>
          <a:bodyPr/>
          <a:lstStyle/>
          <a:p>
            <a:r>
              <a:rPr lang="en-US" dirty="0"/>
              <a:t>AIM</a:t>
            </a:r>
            <a:endParaRPr lang="en-IN" dirty="0"/>
          </a:p>
        </p:txBody>
      </p:sp>
      <p:sp>
        <p:nvSpPr>
          <p:cNvPr id="3" name="Content Placeholder 2">
            <a:extLst>
              <a:ext uri="{FF2B5EF4-FFF2-40B4-BE49-F238E27FC236}">
                <a16:creationId xmlns:a16="http://schemas.microsoft.com/office/drawing/2014/main" id="{DCD3A807-ED7A-4632-96AB-308A07BDC06E}"/>
              </a:ext>
            </a:extLst>
          </p:cNvPr>
          <p:cNvSpPr>
            <a:spLocks noGrp="1"/>
          </p:cNvSpPr>
          <p:nvPr>
            <p:ph idx="1"/>
          </p:nvPr>
        </p:nvSpPr>
        <p:spPr/>
        <p:txBody>
          <a:bodyPr/>
          <a:lstStyle/>
          <a:p>
            <a:r>
              <a:rPr lang="en-US" dirty="0"/>
              <a:t>To support blind people</a:t>
            </a:r>
          </a:p>
          <a:p>
            <a:r>
              <a:rPr lang="en-US" dirty="0"/>
              <a:t>To provide blind people a gadget which is easy to use, free from wires and also familiar and affordable</a:t>
            </a:r>
          </a:p>
          <a:p>
            <a:r>
              <a:rPr lang="en-US" dirty="0"/>
              <a:t>To detect the obstacles which exists on the ground.(this feature is not available in the glass which blind people wear)</a:t>
            </a:r>
          </a:p>
          <a:p>
            <a:endParaRPr lang="en-IN" dirty="0"/>
          </a:p>
        </p:txBody>
      </p:sp>
    </p:spTree>
    <p:extLst>
      <p:ext uri="{BB962C8B-B14F-4D97-AF65-F5344CB8AC3E}">
        <p14:creationId xmlns:p14="http://schemas.microsoft.com/office/powerpoint/2010/main" val="512104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E84F-185E-409B-9300-5C1649333CBB}"/>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59150400-5453-4581-B50B-71B85DA2F299}"/>
              </a:ext>
            </a:extLst>
          </p:cNvPr>
          <p:cNvSpPr>
            <a:spLocks noGrp="1"/>
          </p:cNvSpPr>
          <p:nvPr>
            <p:ph idx="1"/>
          </p:nvPr>
        </p:nvSpPr>
        <p:spPr>
          <a:xfrm>
            <a:off x="1295401" y="2556932"/>
            <a:ext cx="7671046" cy="3318936"/>
          </a:xfrm>
        </p:spPr>
        <p:txBody>
          <a:bodyPr>
            <a:normAutofit fontScale="85000" lnSpcReduction="20000"/>
          </a:bodyPr>
          <a:lstStyle/>
          <a:p>
            <a:r>
              <a:rPr lang="en-US" dirty="0"/>
              <a:t>The main purpose of the project named as blind stick is to provide blind people a safe and independent environment so that they can walk alone and move out independently without any fear.</a:t>
            </a:r>
          </a:p>
          <a:p>
            <a:r>
              <a:rPr lang="en-US" dirty="0"/>
              <a:t>Generally it is designed in such a way that it will track the persons movement and location whenever it is required.</a:t>
            </a:r>
          </a:p>
          <a:p>
            <a:r>
              <a:rPr lang="en-US" dirty="0"/>
              <a:t>The light detector detects the light if its less than 350 luminous so that whenever there is dark the light will on by itself.</a:t>
            </a:r>
          </a:p>
          <a:p>
            <a:r>
              <a:rPr lang="en-US" dirty="0"/>
              <a:t>If the stick stays m ore than certain minutes into smoke or water it will send a message link to the family that the person has been into smoke or water for the this much time and it will alert the family members so in short it is for the blind person’s safety.</a:t>
            </a:r>
          </a:p>
          <a:p>
            <a:endParaRPr lang="en-US" dirty="0"/>
          </a:p>
        </p:txBody>
      </p:sp>
      <p:pic>
        <p:nvPicPr>
          <p:cNvPr id="5" name="Picture 4">
            <a:extLst>
              <a:ext uri="{FF2B5EF4-FFF2-40B4-BE49-F238E27FC236}">
                <a16:creationId xmlns:a16="http://schemas.microsoft.com/office/drawing/2014/main" id="{F146F233-89FE-4997-8C96-86B8493F05C2}"/>
              </a:ext>
            </a:extLst>
          </p:cNvPr>
          <p:cNvPicPr>
            <a:picLocks noChangeAspect="1"/>
          </p:cNvPicPr>
          <p:nvPr/>
        </p:nvPicPr>
        <p:blipFill rotWithShape="1">
          <a:blip r:embed="rId2"/>
          <a:srcRect l="28844" t="11980" r="28137" b="3367"/>
          <a:stretch/>
        </p:blipFill>
        <p:spPr>
          <a:xfrm>
            <a:off x="8966447" y="2005203"/>
            <a:ext cx="2462812" cy="3870665"/>
          </a:xfrm>
          <a:prstGeom prst="rect">
            <a:avLst/>
          </a:prstGeom>
        </p:spPr>
      </p:pic>
    </p:spTree>
    <p:extLst>
      <p:ext uri="{BB962C8B-B14F-4D97-AF65-F5344CB8AC3E}">
        <p14:creationId xmlns:p14="http://schemas.microsoft.com/office/powerpoint/2010/main" val="346125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5BB2-9CF4-44D0-A0FB-60ECE6DA06B6}"/>
              </a:ext>
            </a:extLst>
          </p:cNvPr>
          <p:cNvSpPr>
            <a:spLocks noGrp="1"/>
          </p:cNvSpPr>
          <p:nvPr>
            <p:ph type="title"/>
          </p:nvPr>
        </p:nvSpPr>
        <p:spPr/>
        <p:txBody>
          <a:bodyPr/>
          <a:lstStyle/>
          <a:p>
            <a:r>
              <a:rPr lang="en-US" dirty="0"/>
              <a:t>DESIGN </a:t>
            </a:r>
            <a:endParaRPr lang="en-IN" dirty="0"/>
          </a:p>
        </p:txBody>
      </p:sp>
      <p:sp>
        <p:nvSpPr>
          <p:cNvPr id="3" name="Content Placeholder 2">
            <a:extLst>
              <a:ext uri="{FF2B5EF4-FFF2-40B4-BE49-F238E27FC236}">
                <a16:creationId xmlns:a16="http://schemas.microsoft.com/office/drawing/2014/main" id="{EC9100B4-6571-4978-B3A1-7BDD96586FE0}"/>
              </a:ext>
            </a:extLst>
          </p:cNvPr>
          <p:cNvSpPr>
            <a:spLocks noGrp="1"/>
          </p:cNvSpPr>
          <p:nvPr>
            <p:ph idx="1"/>
          </p:nvPr>
        </p:nvSpPr>
        <p:spPr/>
        <p:txBody>
          <a:bodyPr/>
          <a:lstStyle/>
          <a:p>
            <a:r>
              <a:rPr lang="en-US" dirty="0" err="1"/>
              <a:t>Ardiuno</a:t>
            </a:r>
            <a:r>
              <a:rPr lang="en-US" dirty="0"/>
              <a:t> uno(as a microcontroller board)</a:t>
            </a:r>
          </a:p>
          <a:p>
            <a:r>
              <a:rPr lang="en-US" dirty="0"/>
              <a:t>GSM and GPS ,ultrasonic sensor</a:t>
            </a:r>
          </a:p>
          <a:p>
            <a:r>
              <a:rPr lang="en-US" dirty="0"/>
              <a:t>Smoke sensor , light detector, water sensor,</a:t>
            </a:r>
          </a:p>
          <a:p>
            <a:pPr marL="0" indent="0">
              <a:buNone/>
            </a:pPr>
            <a:endParaRPr lang="en-US" dirty="0"/>
          </a:p>
          <a:p>
            <a:endParaRPr lang="en-US" dirty="0"/>
          </a:p>
          <a:p>
            <a:endParaRPr lang="en-IN" dirty="0"/>
          </a:p>
        </p:txBody>
      </p:sp>
      <p:pic>
        <p:nvPicPr>
          <p:cNvPr id="5" name="Picture 4">
            <a:extLst>
              <a:ext uri="{FF2B5EF4-FFF2-40B4-BE49-F238E27FC236}">
                <a16:creationId xmlns:a16="http://schemas.microsoft.com/office/drawing/2014/main" id="{5DB3B7F6-FC3B-413C-97A5-A37E4012F9DF}"/>
              </a:ext>
            </a:extLst>
          </p:cNvPr>
          <p:cNvPicPr>
            <a:picLocks noChangeAspect="1"/>
          </p:cNvPicPr>
          <p:nvPr/>
        </p:nvPicPr>
        <p:blipFill>
          <a:blip r:embed="rId2"/>
          <a:stretch>
            <a:fillRect/>
          </a:stretch>
        </p:blipFill>
        <p:spPr>
          <a:xfrm>
            <a:off x="7324077" y="1881079"/>
            <a:ext cx="3657601" cy="2568282"/>
          </a:xfrm>
          <a:prstGeom prst="rect">
            <a:avLst/>
          </a:prstGeom>
        </p:spPr>
      </p:pic>
      <p:pic>
        <p:nvPicPr>
          <p:cNvPr id="7" name="Picture 6">
            <a:extLst>
              <a:ext uri="{FF2B5EF4-FFF2-40B4-BE49-F238E27FC236}">
                <a16:creationId xmlns:a16="http://schemas.microsoft.com/office/drawing/2014/main" id="{6A18A39D-35EE-4DC2-A645-1A30EB16BE8D}"/>
              </a:ext>
            </a:extLst>
          </p:cNvPr>
          <p:cNvPicPr>
            <a:picLocks noChangeAspect="1"/>
          </p:cNvPicPr>
          <p:nvPr/>
        </p:nvPicPr>
        <p:blipFill>
          <a:blip r:embed="rId3"/>
          <a:stretch>
            <a:fillRect/>
          </a:stretch>
        </p:blipFill>
        <p:spPr>
          <a:xfrm>
            <a:off x="1482568" y="4678532"/>
            <a:ext cx="4802822" cy="1612154"/>
          </a:xfrm>
          <a:prstGeom prst="rect">
            <a:avLst/>
          </a:prstGeom>
        </p:spPr>
      </p:pic>
    </p:spTree>
    <p:extLst>
      <p:ext uri="{BB962C8B-B14F-4D97-AF65-F5344CB8AC3E}">
        <p14:creationId xmlns:p14="http://schemas.microsoft.com/office/powerpoint/2010/main" val="241688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14F4-B69F-45D1-B2E4-0DF51414FD35}"/>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736A0ECB-137C-44B9-9BD9-E9A898489FBA}"/>
              </a:ext>
            </a:extLst>
          </p:cNvPr>
          <p:cNvSpPr>
            <a:spLocks noGrp="1"/>
          </p:cNvSpPr>
          <p:nvPr>
            <p:ph idx="1"/>
          </p:nvPr>
        </p:nvSpPr>
        <p:spPr/>
        <p:txBody>
          <a:bodyPr>
            <a:normAutofit lnSpcReduction="10000"/>
          </a:bodyPr>
          <a:lstStyle/>
          <a:p>
            <a:pPr algn="l"/>
            <a:r>
              <a:rPr lang="en-US" b="0" i="0" dirty="0">
                <a:solidFill>
                  <a:srgbClr val="000000"/>
                </a:solidFill>
                <a:effectLst/>
                <a:latin typeface="Calibri" panose="020F0502020204030204" pitchFamily="34" charset="0"/>
              </a:rPr>
              <a:t>Circuitdigest.com. (2018). </a:t>
            </a:r>
            <a:r>
              <a:rPr lang="en-US" b="0" i="1" dirty="0">
                <a:solidFill>
                  <a:srgbClr val="000000"/>
                </a:solidFill>
                <a:effectLst/>
                <a:latin typeface="Calibri" panose="020F0502020204030204" pitchFamily="34" charset="0"/>
              </a:rPr>
              <a:t>Smart Blind Stick Project using Arduino and Sensors</a:t>
            </a:r>
            <a:r>
              <a:rPr lang="en-US" b="0" i="0" dirty="0">
                <a:solidFill>
                  <a:srgbClr val="000000"/>
                </a:solidFill>
                <a:effectLst/>
                <a:latin typeface="Calibri" panose="020F0502020204030204" pitchFamily="34" charset="0"/>
              </a:rPr>
              <a:t>. [online] Available at: https://circuitdigest.com/microcontroller-projects/arduino-smart-blind-stick/ [Accessed 2 Jul. 2019].</a:t>
            </a:r>
          </a:p>
          <a:p>
            <a:pPr algn="l"/>
            <a:r>
              <a:rPr lang="en-IN" b="0" i="0" dirty="0">
                <a:solidFill>
                  <a:srgbClr val="000000"/>
                </a:solidFill>
                <a:effectLst/>
                <a:latin typeface="Calibri" panose="020F0502020204030204" pitchFamily="34" charset="0"/>
              </a:rPr>
              <a:t>www.arduino.cc. (n.d.). </a:t>
            </a:r>
            <a:r>
              <a:rPr lang="en-IN" b="0" i="1" dirty="0">
                <a:solidFill>
                  <a:srgbClr val="000000"/>
                </a:solidFill>
                <a:effectLst/>
                <a:latin typeface="Calibri" panose="020F0502020204030204" pitchFamily="34" charset="0"/>
              </a:rPr>
              <a:t>Arduino - </a:t>
            </a:r>
            <a:r>
              <a:rPr lang="en-IN" b="0" i="1" dirty="0" err="1">
                <a:solidFill>
                  <a:srgbClr val="000000"/>
                </a:solidFill>
                <a:effectLst/>
                <a:latin typeface="Calibri" panose="020F0502020204030204" pitchFamily="34" charset="0"/>
              </a:rPr>
              <a:t>ArduinoBoardUno</a:t>
            </a:r>
            <a:r>
              <a:rPr lang="en-IN" b="0" i="0" dirty="0">
                <a:solidFill>
                  <a:srgbClr val="000000"/>
                </a:solidFill>
                <a:effectLst/>
                <a:latin typeface="Calibri" panose="020F0502020204030204" pitchFamily="34" charset="0"/>
              </a:rPr>
              <a:t>. [online] Available at: https://www.arduino.cc/en/Main/arduinoBoardUno&gt;.</a:t>
            </a:r>
          </a:p>
          <a:p>
            <a:pPr algn="l"/>
            <a:r>
              <a:rPr lang="en-IN" b="0" i="0" dirty="0">
                <a:solidFill>
                  <a:srgbClr val="000000"/>
                </a:solidFill>
                <a:effectLst/>
                <a:latin typeface="Calibri" panose="020F0502020204030204" pitchFamily="34" charset="0"/>
              </a:rPr>
              <a:t>‌</a:t>
            </a:r>
            <a:r>
              <a:rPr lang="en-US" b="0" i="0" dirty="0">
                <a:solidFill>
                  <a:srgbClr val="000000"/>
                </a:solidFill>
                <a:effectLst/>
                <a:latin typeface="Calibri" panose="020F0502020204030204" pitchFamily="34" charset="0"/>
              </a:rPr>
              <a:t>Clark, J. (2016). </a:t>
            </a:r>
            <a:r>
              <a:rPr lang="en-US" b="0" i="1" dirty="0">
                <a:solidFill>
                  <a:srgbClr val="000000"/>
                </a:solidFill>
                <a:effectLst/>
                <a:latin typeface="Calibri" panose="020F0502020204030204" pitchFamily="34" charset="0"/>
              </a:rPr>
              <a:t>What is the Internet of Things, and how does it work?</a:t>
            </a:r>
            <a:r>
              <a:rPr lang="en-US" b="0" i="0" dirty="0">
                <a:solidFill>
                  <a:srgbClr val="000000"/>
                </a:solidFill>
                <a:effectLst/>
                <a:latin typeface="Calibri" panose="020F0502020204030204" pitchFamily="34" charset="0"/>
              </a:rPr>
              <a:t> [online] IBM. Available at: https://www.ibm.com/blogs/internet-of-things/what-is-the-iot/.</a:t>
            </a:r>
          </a:p>
          <a:p>
            <a:pPr marL="0" indent="0" algn="l">
              <a:buNone/>
            </a:pPr>
            <a:endParaRPr lang="en-US" b="0" i="0" dirty="0">
              <a:solidFill>
                <a:srgbClr val="000000"/>
              </a:solidFill>
              <a:effectLst/>
              <a:latin typeface="Calibri" panose="020F0502020204030204" pitchFamily="34" charset="0"/>
            </a:endParaRPr>
          </a:p>
          <a:p>
            <a:pPr algn="l"/>
            <a:endParaRPr lang="en-IN" b="0" i="0" dirty="0">
              <a:solidFill>
                <a:srgbClr val="000000"/>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250075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p:txBody>
          <a:bodyPr>
            <a:normAutofit/>
          </a:bodyPr>
          <a:lstStyle/>
          <a:p>
            <a:r>
              <a:rPr lang="en-US" dirty="0"/>
              <a:t>Title Lorem Ipsum </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00372102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225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TM02900743[[fn=Organic]]</Template>
  <TotalTime>86</TotalTime>
  <Words>369</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Garamond</vt:lpstr>
      <vt:lpstr>Organic</vt:lpstr>
      <vt:lpstr>THE BLIND STICK</vt:lpstr>
      <vt:lpstr>AIM</vt:lpstr>
      <vt:lpstr>PURPOSE</vt:lpstr>
      <vt:lpstr>DESIGN </vt:lpstr>
      <vt:lpstr>References </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BLIND STICK</dc:title>
  <dc:creator>Namira Patel</dc:creator>
  <cp:lastModifiedBy>Namira Patel</cp:lastModifiedBy>
  <cp:revision>6</cp:revision>
  <dcterms:created xsi:type="dcterms:W3CDTF">2022-03-22T11:04:13Z</dcterms:created>
  <dcterms:modified xsi:type="dcterms:W3CDTF">2022-03-22T12:31:08Z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